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83" r:id="rId3"/>
    <p:sldId id="422" r:id="rId4"/>
    <p:sldId id="421" r:id="rId5"/>
    <p:sldId id="420" r:id="rId6"/>
    <p:sldId id="405" r:id="rId7"/>
    <p:sldId id="40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 id="423" r:id="rId27"/>
    <p:sldId id="424" r:id="rId28"/>
    <p:sldId id="425"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271" r:id="rId43"/>
    <p:sldId id="272" r:id="rId44"/>
    <p:sldId id="426" r:id="rId45"/>
    <p:sldId id="427" r:id="rId46"/>
    <p:sldId id="428" r:id="rId47"/>
    <p:sldId id="443" r:id="rId48"/>
    <p:sldId id="444" r:id="rId49"/>
    <p:sldId id="445" r:id="rId50"/>
    <p:sldId id="446" r:id="rId51"/>
    <p:sldId id="447" r:id="rId52"/>
    <p:sldId id="448" r:id="rId53"/>
    <p:sldId id="449" r:id="rId54"/>
    <p:sldId id="450" r:id="rId55"/>
    <p:sldId id="451" r:id="rId56"/>
    <p:sldId id="452" r:id="rId57"/>
    <p:sldId id="453" r:id="rId58"/>
    <p:sldId id="454" r:id="rId59"/>
    <p:sldId id="455" r:id="rId60"/>
    <p:sldId id="456" r:id="rId61"/>
    <p:sldId id="457"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29" r:id="rId76"/>
    <p:sldId id="307" r:id="rId77"/>
    <p:sldId id="308" r:id="rId78"/>
    <p:sldId id="309" r:id="rId79"/>
    <p:sldId id="310" r:id="rId80"/>
    <p:sldId id="312" r:id="rId81"/>
    <p:sldId id="313" r:id="rId82"/>
    <p:sldId id="314" r:id="rId83"/>
    <p:sldId id="315" r:id="rId84"/>
    <p:sldId id="316" r:id="rId85"/>
    <p:sldId id="317" r:id="rId86"/>
    <p:sldId id="318" r:id="rId87"/>
    <p:sldId id="319" r:id="rId88"/>
    <p:sldId id="320" r:id="rId89"/>
    <p:sldId id="321" r:id="rId90"/>
    <p:sldId id="322" r:id="rId91"/>
    <p:sldId id="323" r:id="rId92"/>
    <p:sldId id="324" r:id="rId93"/>
    <p:sldId id="325" r:id="rId94"/>
    <p:sldId id="326" r:id="rId95"/>
    <p:sldId id="327" r:id="rId96"/>
    <p:sldId id="328" r:id="rId97"/>
    <p:sldId id="329" r:id="rId98"/>
    <p:sldId id="330" r:id="rId99"/>
    <p:sldId id="331" r:id="rId100"/>
    <p:sldId id="332" r:id="rId101"/>
    <p:sldId id="333" r:id="rId102"/>
    <p:sldId id="334" r:id="rId103"/>
    <p:sldId id="335" r:id="rId104"/>
    <p:sldId id="336" r:id="rId105"/>
    <p:sldId id="337" r:id="rId106"/>
    <p:sldId id="344" r:id="rId107"/>
    <p:sldId id="345" r:id="rId108"/>
    <p:sldId id="346" r:id="rId109"/>
    <p:sldId id="347" r:id="rId110"/>
    <p:sldId id="348" r:id="rId111"/>
    <p:sldId id="349" r:id="rId112"/>
    <p:sldId id="350" r:id="rId113"/>
    <p:sldId id="351" r:id="rId114"/>
    <p:sldId id="352" r:id="rId115"/>
    <p:sldId id="353" r:id="rId116"/>
    <p:sldId id="354" r:id="rId117"/>
    <p:sldId id="355" r:id="rId118"/>
    <p:sldId id="356" r:id="rId119"/>
    <p:sldId id="357" r:id="rId120"/>
    <p:sldId id="358" r:id="rId121"/>
    <p:sldId id="359" r:id="rId122"/>
    <p:sldId id="360" r:id="rId123"/>
    <p:sldId id="361" r:id="rId124"/>
    <p:sldId id="362" r:id="rId125"/>
    <p:sldId id="363" r:id="rId126"/>
    <p:sldId id="364" r:id="rId127"/>
    <p:sldId id="365" r:id="rId128"/>
    <p:sldId id="366" r:id="rId129"/>
    <p:sldId id="367" r:id="rId130"/>
    <p:sldId id="368" r:id="rId131"/>
    <p:sldId id="369" r:id="rId132"/>
    <p:sldId id="370" r:id="rId133"/>
    <p:sldId id="371" r:id="rId134"/>
    <p:sldId id="372" r:id="rId135"/>
    <p:sldId id="373" r:id="rId136"/>
    <p:sldId id="374" r:id="rId137"/>
    <p:sldId id="375" r:id="rId138"/>
    <p:sldId id="376" r:id="rId139"/>
    <p:sldId id="377" r:id="rId140"/>
    <p:sldId id="378" r:id="rId141"/>
    <p:sldId id="379" r:id="rId142"/>
    <p:sldId id="380" r:id="rId143"/>
    <p:sldId id="381" r:id="rId144"/>
    <p:sldId id="458" r:id="rId14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18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15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printerSettings" Target="printerSettings/printerSettings1.bin"/><Relationship Id="rId147" Type="http://schemas.openxmlformats.org/officeDocument/2006/relationships/presProps" Target="presProps.xml"/><Relationship Id="rId148" Type="http://schemas.openxmlformats.org/officeDocument/2006/relationships/viewProps" Target="viewProps.xml"/><Relationship Id="rId14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fr-CA"/>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fr-CA"/>
          </a:p>
        </p:txBody>
      </p:sp>
      <p:sp>
        <p:nvSpPr>
          <p:cNvPr id="4" name="Segnaposto data 3"/>
          <p:cNvSpPr>
            <a:spLocks noGrp="1"/>
          </p:cNvSpPr>
          <p:nvPr>
            <p:ph type="dt" sz="half" idx="10"/>
          </p:nvPr>
        </p:nvSpPr>
        <p:spPr/>
        <p:txBody>
          <a:bodyPr/>
          <a:lstStyle/>
          <a:p>
            <a:fld id="{1796A34C-D68A-5F47-996D-7E3FDEBE4BC7}" type="datetimeFigureOut">
              <a:rPr lang="it-IT" smtClean="0"/>
              <a:t>05/05/20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92CEE1FD-4482-8440-9B0E-673CACC177EF}" type="slidenum">
              <a:rPr lang="fr-CA" smtClean="0"/>
              <a:t>‹n.›</a:t>
            </a:fld>
            <a:endParaRPr lang="fr-CA"/>
          </a:p>
        </p:txBody>
      </p:sp>
    </p:spTree>
    <p:extLst>
      <p:ext uri="{BB962C8B-B14F-4D97-AF65-F5344CB8AC3E}">
        <p14:creationId xmlns:p14="http://schemas.microsoft.com/office/powerpoint/2010/main" val="4134873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1796A34C-D68A-5F47-996D-7E3FDEBE4BC7}" type="datetimeFigureOut">
              <a:rPr lang="it-IT" smtClean="0"/>
              <a:t>05/05/20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92CEE1FD-4482-8440-9B0E-673CACC177EF}" type="slidenum">
              <a:rPr lang="fr-CA" smtClean="0"/>
              <a:t>‹n.›</a:t>
            </a:fld>
            <a:endParaRPr lang="fr-CA"/>
          </a:p>
        </p:txBody>
      </p:sp>
    </p:spTree>
    <p:extLst>
      <p:ext uri="{BB962C8B-B14F-4D97-AF65-F5344CB8AC3E}">
        <p14:creationId xmlns:p14="http://schemas.microsoft.com/office/powerpoint/2010/main" val="294931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fr-CA"/>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1796A34C-D68A-5F47-996D-7E3FDEBE4BC7}" type="datetimeFigureOut">
              <a:rPr lang="it-IT" smtClean="0"/>
              <a:t>05/05/20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92CEE1FD-4482-8440-9B0E-673CACC177EF}" type="slidenum">
              <a:rPr lang="fr-CA" smtClean="0"/>
              <a:t>‹n.›</a:t>
            </a:fld>
            <a:endParaRPr lang="fr-CA"/>
          </a:p>
        </p:txBody>
      </p:sp>
    </p:spTree>
    <p:extLst>
      <p:ext uri="{BB962C8B-B14F-4D97-AF65-F5344CB8AC3E}">
        <p14:creationId xmlns:p14="http://schemas.microsoft.com/office/powerpoint/2010/main" val="251002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1796A34C-D68A-5F47-996D-7E3FDEBE4BC7}" type="datetimeFigureOut">
              <a:rPr lang="it-IT" smtClean="0"/>
              <a:t>05/05/20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92CEE1FD-4482-8440-9B0E-673CACC177EF}" type="slidenum">
              <a:rPr lang="fr-CA" smtClean="0"/>
              <a:t>‹n.›</a:t>
            </a:fld>
            <a:endParaRPr lang="fr-CA"/>
          </a:p>
        </p:txBody>
      </p:sp>
    </p:spTree>
    <p:extLst>
      <p:ext uri="{BB962C8B-B14F-4D97-AF65-F5344CB8AC3E}">
        <p14:creationId xmlns:p14="http://schemas.microsoft.com/office/powerpoint/2010/main" val="94605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fr-CA"/>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1796A34C-D68A-5F47-996D-7E3FDEBE4BC7}" type="datetimeFigureOut">
              <a:rPr lang="it-IT" smtClean="0"/>
              <a:t>05/05/20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92CEE1FD-4482-8440-9B0E-673CACC177EF}" type="slidenum">
              <a:rPr lang="fr-CA" smtClean="0"/>
              <a:t>‹n.›</a:t>
            </a:fld>
            <a:endParaRPr lang="fr-CA"/>
          </a:p>
        </p:txBody>
      </p:sp>
    </p:spTree>
    <p:extLst>
      <p:ext uri="{BB962C8B-B14F-4D97-AF65-F5344CB8AC3E}">
        <p14:creationId xmlns:p14="http://schemas.microsoft.com/office/powerpoint/2010/main" val="264101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data 4"/>
          <p:cNvSpPr>
            <a:spLocks noGrp="1"/>
          </p:cNvSpPr>
          <p:nvPr>
            <p:ph type="dt" sz="half" idx="10"/>
          </p:nvPr>
        </p:nvSpPr>
        <p:spPr/>
        <p:txBody>
          <a:bodyPr/>
          <a:lstStyle/>
          <a:p>
            <a:fld id="{1796A34C-D68A-5F47-996D-7E3FDEBE4BC7}" type="datetimeFigureOut">
              <a:rPr lang="it-IT" smtClean="0"/>
              <a:t>05/05/20</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92CEE1FD-4482-8440-9B0E-673CACC177EF}" type="slidenum">
              <a:rPr lang="fr-CA" smtClean="0"/>
              <a:t>‹n.›</a:t>
            </a:fld>
            <a:endParaRPr lang="fr-CA"/>
          </a:p>
        </p:txBody>
      </p:sp>
    </p:spTree>
    <p:extLst>
      <p:ext uri="{BB962C8B-B14F-4D97-AF65-F5344CB8AC3E}">
        <p14:creationId xmlns:p14="http://schemas.microsoft.com/office/powerpoint/2010/main" val="88235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fr-CA"/>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7" name="Segnaposto data 6"/>
          <p:cNvSpPr>
            <a:spLocks noGrp="1"/>
          </p:cNvSpPr>
          <p:nvPr>
            <p:ph type="dt" sz="half" idx="10"/>
          </p:nvPr>
        </p:nvSpPr>
        <p:spPr/>
        <p:txBody>
          <a:bodyPr/>
          <a:lstStyle/>
          <a:p>
            <a:fld id="{1796A34C-D68A-5F47-996D-7E3FDEBE4BC7}" type="datetimeFigureOut">
              <a:rPr lang="it-IT" smtClean="0"/>
              <a:t>05/05/20</a:t>
            </a:fld>
            <a:endParaRPr lang="fr-CA"/>
          </a:p>
        </p:txBody>
      </p:sp>
      <p:sp>
        <p:nvSpPr>
          <p:cNvPr id="8" name="Segnaposto piè di pagina 7"/>
          <p:cNvSpPr>
            <a:spLocks noGrp="1"/>
          </p:cNvSpPr>
          <p:nvPr>
            <p:ph type="ftr" sz="quarter" idx="11"/>
          </p:nvPr>
        </p:nvSpPr>
        <p:spPr/>
        <p:txBody>
          <a:bodyPr/>
          <a:lstStyle/>
          <a:p>
            <a:endParaRPr lang="fr-CA"/>
          </a:p>
        </p:txBody>
      </p:sp>
      <p:sp>
        <p:nvSpPr>
          <p:cNvPr id="9" name="Segnaposto numero diapositiva 8"/>
          <p:cNvSpPr>
            <a:spLocks noGrp="1"/>
          </p:cNvSpPr>
          <p:nvPr>
            <p:ph type="sldNum" sz="quarter" idx="12"/>
          </p:nvPr>
        </p:nvSpPr>
        <p:spPr/>
        <p:txBody>
          <a:bodyPr/>
          <a:lstStyle/>
          <a:p>
            <a:fld id="{92CEE1FD-4482-8440-9B0E-673CACC177EF}" type="slidenum">
              <a:rPr lang="fr-CA" smtClean="0"/>
              <a:t>‹n.›</a:t>
            </a:fld>
            <a:endParaRPr lang="fr-CA"/>
          </a:p>
        </p:txBody>
      </p:sp>
    </p:spTree>
    <p:extLst>
      <p:ext uri="{BB962C8B-B14F-4D97-AF65-F5344CB8AC3E}">
        <p14:creationId xmlns:p14="http://schemas.microsoft.com/office/powerpoint/2010/main" val="70197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data 2"/>
          <p:cNvSpPr>
            <a:spLocks noGrp="1"/>
          </p:cNvSpPr>
          <p:nvPr>
            <p:ph type="dt" sz="half" idx="10"/>
          </p:nvPr>
        </p:nvSpPr>
        <p:spPr/>
        <p:txBody>
          <a:bodyPr/>
          <a:lstStyle/>
          <a:p>
            <a:fld id="{1796A34C-D68A-5F47-996D-7E3FDEBE4BC7}" type="datetimeFigureOut">
              <a:rPr lang="it-IT" smtClean="0"/>
              <a:t>05/05/20</a:t>
            </a:fld>
            <a:endParaRPr lang="fr-CA"/>
          </a:p>
        </p:txBody>
      </p:sp>
      <p:sp>
        <p:nvSpPr>
          <p:cNvPr id="4" name="Segnaposto piè di pagina 3"/>
          <p:cNvSpPr>
            <a:spLocks noGrp="1"/>
          </p:cNvSpPr>
          <p:nvPr>
            <p:ph type="ftr" sz="quarter" idx="11"/>
          </p:nvPr>
        </p:nvSpPr>
        <p:spPr/>
        <p:txBody>
          <a:bodyPr/>
          <a:lstStyle/>
          <a:p>
            <a:endParaRPr lang="fr-CA"/>
          </a:p>
        </p:txBody>
      </p:sp>
      <p:sp>
        <p:nvSpPr>
          <p:cNvPr id="5" name="Segnaposto numero diapositiva 4"/>
          <p:cNvSpPr>
            <a:spLocks noGrp="1"/>
          </p:cNvSpPr>
          <p:nvPr>
            <p:ph type="sldNum" sz="quarter" idx="12"/>
          </p:nvPr>
        </p:nvSpPr>
        <p:spPr/>
        <p:txBody>
          <a:bodyPr/>
          <a:lstStyle/>
          <a:p>
            <a:fld id="{92CEE1FD-4482-8440-9B0E-673CACC177EF}" type="slidenum">
              <a:rPr lang="fr-CA" smtClean="0"/>
              <a:t>‹n.›</a:t>
            </a:fld>
            <a:endParaRPr lang="fr-CA"/>
          </a:p>
        </p:txBody>
      </p:sp>
    </p:spTree>
    <p:extLst>
      <p:ext uri="{BB962C8B-B14F-4D97-AF65-F5344CB8AC3E}">
        <p14:creationId xmlns:p14="http://schemas.microsoft.com/office/powerpoint/2010/main" val="396005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796A34C-D68A-5F47-996D-7E3FDEBE4BC7}" type="datetimeFigureOut">
              <a:rPr lang="it-IT" smtClean="0"/>
              <a:t>05/05/20</a:t>
            </a:fld>
            <a:endParaRPr lang="fr-CA"/>
          </a:p>
        </p:txBody>
      </p:sp>
      <p:sp>
        <p:nvSpPr>
          <p:cNvPr id="3" name="Segnaposto piè di pagina 2"/>
          <p:cNvSpPr>
            <a:spLocks noGrp="1"/>
          </p:cNvSpPr>
          <p:nvPr>
            <p:ph type="ftr" sz="quarter" idx="11"/>
          </p:nvPr>
        </p:nvSpPr>
        <p:spPr/>
        <p:txBody>
          <a:bodyPr/>
          <a:lstStyle/>
          <a:p>
            <a:endParaRPr lang="fr-CA"/>
          </a:p>
        </p:txBody>
      </p:sp>
      <p:sp>
        <p:nvSpPr>
          <p:cNvPr id="4" name="Segnaposto numero diapositiva 3"/>
          <p:cNvSpPr>
            <a:spLocks noGrp="1"/>
          </p:cNvSpPr>
          <p:nvPr>
            <p:ph type="sldNum" sz="quarter" idx="12"/>
          </p:nvPr>
        </p:nvSpPr>
        <p:spPr/>
        <p:txBody>
          <a:bodyPr/>
          <a:lstStyle/>
          <a:p>
            <a:fld id="{92CEE1FD-4482-8440-9B0E-673CACC177EF}" type="slidenum">
              <a:rPr lang="fr-CA" smtClean="0"/>
              <a:t>‹n.›</a:t>
            </a:fld>
            <a:endParaRPr lang="fr-CA"/>
          </a:p>
        </p:txBody>
      </p:sp>
    </p:spTree>
    <p:extLst>
      <p:ext uri="{BB962C8B-B14F-4D97-AF65-F5344CB8AC3E}">
        <p14:creationId xmlns:p14="http://schemas.microsoft.com/office/powerpoint/2010/main" val="52728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fr-CA"/>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796A34C-D68A-5F47-996D-7E3FDEBE4BC7}" type="datetimeFigureOut">
              <a:rPr lang="it-IT" smtClean="0"/>
              <a:t>05/05/20</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92CEE1FD-4482-8440-9B0E-673CACC177EF}" type="slidenum">
              <a:rPr lang="fr-CA" smtClean="0"/>
              <a:t>‹n.›</a:t>
            </a:fld>
            <a:endParaRPr lang="fr-CA"/>
          </a:p>
        </p:txBody>
      </p:sp>
    </p:spTree>
    <p:extLst>
      <p:ext uri="{BB962C8B-B14F-4D97-AF65-F5344CB8AC3E}">
        <p14:creationId xmlns:p14="http://schemas.microsoft.com/office/powerpoint/2010/main" val="112145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fr-CA"/>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796A34C-D68A-5F47-996D-7E3FDEBE4BC7}" type="datetimeFigureOut">
              <a:rPr lang="it-IT" smtClean="0"/>
              <a:t>05/05/20</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92CEE1FD-4482-8440-9B0E-673CACC177EF}" type="slidenum">
              <a:rPr lang="fr-CA" smtClean="0"/>
              <a:t>‹n.›</a:t>
            </a:fld>
            <a:endParaRPr lang="fr-CA"/>
          </a:p>
        </p:txBody>
      </p:sp>
    </p:spTree>
    <p:extLst>
      <p:ext uri="{BB962C8B-B14F-4D97-AF65-F5344CB8AC3E}">
        <p14:creationId xmlns:p14="http://schemas.microsoft.com/office/powerpoint/2010/main" val="11488471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fr-CA"/>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6A34C-D68A-5F47-996D-7E3FDEBE4BC7}" type="datetimeFigureOut">
              <a:rPr lang="it-IT" smtClean="0"/>
              <a:t>05/05/20</a:t>
            </a:fld>
            <a:endParaRPr lang="fr-CA"/>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EE1FD-4482-8440-9B0E-673CACC177EF}" type="slidenum">
              <a:rPr lang="fr-CA" smtClean="0"/>
              <a:t>‹n.›</a:t>
            </a:fld>
            <a:endParaRPr lang="fr-CA"/>
          </a:p>
        </p:txBody>
      </p:sp>
    </p:spTree>
    <p:extLst>
      <p:ext uri="{BB962C8B-B14F-4D97-AF65-F5344CB8AC3E}">
        <p14:creationId xmlns:p14="http://schemas.microsoft.com/office/powerpoint/2010/main" val="4018768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acarme.org/article2901.html%23nb8-15"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ctu.dalloz-etudiant.fr/a-la-une/article/disparition-du-mot-race-de-la-legislationpenale"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legifrance.gouv.fr/affichTexte.do;jsessionid=6BBC78FC73DF2918DCD5A2F4CB3BE516.tplgfr25s_3?cidTexte=JORFTEXT000035373907&amp;dateTexte=2999010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mazon.fr/Lti-langue-du-III%C3%A8me-Reich/dp/2266135465/ref=as_li_ss_tl?ie=UTF8&amp;qid=1487264885&amp;sr=8-2&amp;keywords=klemperer&amp;linkCode=ll1&amp;tag=1000ideesdecu-21&amp;linkId=d8ef8e18890139993699ee901b19071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mazon.fr/Lti-langue-du-III%C3%A8me-Reich/dp/2266135465/ref=as_li_ss_tl?ie=UTF8&amp;qid=1487264885&amp;sr=8-2&amp;keywords=klemperer&amp;linkCode=ll1&amp;tag=1000ideesdecu-21&amp;linkId=d8ef8e18890139993699ee901b19071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antemagazine.fr/sante/maladies/maladies-infectieuses/maladies-virales/tout-savoir-sur-les-infections-respiratoires-a-coronavirus-431783"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lemonde.fr/planete/live/2020/03/22/coronavirus-les-villes-haussent-le-ton-sur-le-confinement-la-loi-d-urgence-sanitaire-adoptee-suivez-l-evolution-en-direct_6033995_3244.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fr-CA" sz="2800" dirty="0" smtClean="0"/>
              <a:t>Récapitulatif</a:t>
            </a:r>
            <a:br>
              <a:rPr lang="fr-CA" sz="2800" dirty="0" smtClean="0"/>
            </a:br>
            <a:r>
              <a:rPr lang="fr-CA" sz="2800" dirty="0" smtClean="0"/>
              <a:t>Langue et pouvoir </a:t>
            </a:r>
            <a:r>
              <a:rPr lang="mr-IN" sz="2800" dirty="0" smtClean="0"/>
              <a:t>–</a:t>
            </a:r>
            <a:r>
              <a:rPr lang="fr-CA" sz="2800" dirty="0" smtClean="0"/>
              <a:t> le pouvoir des mots</a:t>
            </a:r>
            <a:endParaRPr lang="fr-CA" sz="2800" dirty="0"/>
          </a:p>
        </p:txBody>
      </p:sp>
      <p:sp>
        <p:nvSpPr>
          <p:cNvPr id="3" name="Sottotitolo 2"/>
          <p:cNvSpPr>
            <a:spLocks noGrp="1"/>
          </p:cNvSpPr>
          <p:nvPr>
            <p:ph type="subTitle" idx="1"/>
          </p:nvPr>
        </p:nvSpPr>
        <p:spPr/>
        <p:txBody>
          <a:bodyPr/>
          <a:lstStyle/>
          <a:p>
            <a:r>
              <a:rPr lang="fr-CA" dirty="0" smtClean="0"/>
              <a:t>3° année</a:t>
            </a:r>
          </a:p>
          <a:p>
            <a:r>
              <a:rPr lang="fr-CA" dirty="0" smtClean="0"/>
              <a:t>2019-2020</a:t>
            </a:r>
            <a:endParaRPr lang="fr-CA" dirty="0"/>
          </a:p>
        </p:txBody>
      </p:sp>
    </p:spTree>
    <p:extLst>
      <p:ext uri="{BB962C8B-B14F-4D97-AF65-F5344CB8AC3E}">
        <p14:creationId xmlns:p14="http://schemas.microsoft.com/office/powerpoint/2010/main" val="9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Pierre Bourdieu</a:t>
            </a:r>
            <a:br>
              <a:rPr lang="fr-CA" sz="2800" dirty="0"/>
            </a:br>
            <a:r>
              <a:rPr lang="fr-FR" sz="2800" dirty="0"/>
              <a:t> </a:t>
            </a:r>
            <a:r>
              <a:rPr lang="fr-FR" sz="2800" i="1" dirty="0"/>
              <a:t>Ce que parler veut dire, </a:t>
            </a:r>
            <a:r>
              <a:rPr lang="fr-FR" sz="2800" dirty="0"/>
              <a:t>Paris, Minuit, 1982</a:t>
            </a:r>
            <a:endParaRPr lang="fr-CA" sz="2800" dirty="0"/>
          </a:p>
        </p:txBody>
      </p:sp>
      <p:pic>
        <p:nvPicPr>
          <p:cNvPr id="4" name="Segnaposto contenuto 3" descr="IMG_3886.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p:pic>
    </p:spTree>
    <p:extLst>
      <p:ext uri="{BB962C8B-B14F-4D97-AF65-F5344CB8AC3E}">
        <p14:creationId xmlns:p14="http://schemas.microsoft.com/office/powerpoint/2010/main" val="1613768401"/>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dirty="0"/>
              <a:t>Ou le choix axé sur</a:t>
            </a:r>
            <a:r>
              <a:rPr lang="fr-FR" sz="2800" i="1" dirty="0"/>
              <a:t> </a:t>
            </a:r>
            <a:r>
              <a:rPr lang="fr-FR" sz="2800" i="1" dirty="0" err="1"/>
              <a:t>preventive</a:t>
            </a:r>
            <a:endParaRPr lang="fr-FR" sz="2800" dirty="0"/>
          </a:p>
        </p:txBody>
      </p:sp>
      <p:sp>
        <p:nvSpPr>
          <p:cNvPr id="3" name="Content Placeholder 2"/>
          <p:cNvSpPr>
            <a:spLocks noGrp="1"/>
          </p:cNvSpPr>
          <p:nvPr>
            <p:ph idx="1"/>
          </p:nvPr>
        </p:nvSpPr>
        <p:spPr/>
        <p:txBody>
          <a:bodyPr>
            <a:normAutofit lnSpcReduction="10000"/>
          </a:bodyPr>
          <a:lstStyle/>
          <a:p>
            <a:pPr lvl="0" algn="just"/>
            <a:r>
              <a:rPr lang="fr-FR" sz="2400" dirty="0"/>
              <a:t>Préventif sans guillemets et un signe de transformation sémantique souvent accompagné par des marqueurs de glose pour introduire l’éclaircissement, dans la plupart des cas axiologique: néologisme sémantique ou l’expression du doute que la </a:t>
            </a:r>
            <a:r>
              <a:rPr lang="fr-FR" sz="2400" i="1" dirty="0" err="1"/>
              <a:t>preemptive</a:t>
            </a:r>
            <a:r>
              <a:rPr lang="fr-FR" sz="2400" i="1" dirty="0"/>
              <a:t> </a:t>
            </a:r>
            <a:r>
              <a:rPr lang="fr-FR" sz="2400" i="1" dirty="0" err="1"/>
              <a:t>war</a:t>
            </a:r>
            <a:r>
              <a:rPr lang="fr-FR" sz="2400" dirty="0"/>
              <a:t> n’était en vérité qu’une guerre préventive sans les sèmes d’imminence et de certitude, et par conséquent illégale</a:t>
            </a:r>
            <a:r>
              <a:rPr lang="fr-FR" sz="2400" dirty="0" smtClean="0"/>
              <a:t>? : </a:t>
            </a:r>
            <a:endParaRPr lang="fr-FR" sz="2400" dirty="0"/>
          </a:p>
          <a:p>
            <a:pPr algn="just"/>
            <a:r>
              <a:rPr lang="fr-FR" sz="2400" dirty="0"/>
              <a:t>Ce dangereux concept de guerre préventive. </a:t>
            </a:r>
            <a:r>
              <a:rPr lang="fr-FR" sz="2400" i="1" dirty="0"/>
              <a:t>Monde Diplomatique </a:t>
            </a:r>
            <a:r>
              <a:rPr lang="fr-FR" sz="2400" dirty="0"/>
              <a:t>sept. 2002.</a:t>
            </a:r>
          </a:p>
          <a:p>
            <a:pPr algn="just"/>
            <a:r>
              <a:rPr lang="fr-FR" sz="2400" dirty="0"/>
              <a:t>L'Administration Bush se fonde sur un concept nouveau, celui de la guerre préventive: détruire l'ennemi avant qu'il ne vous frappe. </a:t>
            </a:r>
            <a:r>
              <a:rPr lang="fr-FR" sz="2400" i="1" dirty="0"/>
              <a:t>Une guerre préventive en Irak</a:t>
            </a:r>
            <a:r>
              <a:rPr lang="fr-FR" sz="2400" i="1" dirty="0" smtClean="0"/>
              <a:t>? </a:t>
            </a:r>
            <a:r>
              <a:rPr lang="fr-FR" sz="2400" dirty="0" smtClean="0"/>
              <a:t>de </a:t>
            </a:r>
            <a:r>
              <a:rPr lang="fr-FR" sz="2400" dirty="0" err="1"/>
              <a:t>Barochez</a:t>
            </a:r>
            <a:r>
              <a:rPr lang="fr-FR" sz="2400" i="1" dirty="0"/>
              <a:t>, Figaro </a:t>
            </a:r>
            <a:r>
              <a:rPr lang="fr-FR" sz="2400" dirty="0"/>
              <a:t>11.09.2002.</a:t>
            </a:r>
          </a:p>
          <a:p>
            <a:endParaRPr lang="fr-FR" sz="2400" dirty="0"/>
          </a:p>
        </p:txBody>
      </p:sp>
    </p:spTree>
    <p:extLst>
      <p:ext uri="{BB962C8B-B14F-4D97-AF65-F5344CB8AC3E}">
        <p14:creationId xmlns:p14="http://schemas.microsoft.com/office/powerpoint/2010/main" val="3624871605"/>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a:t>Nommer ou ne pas nommer la guerre (d’Afghanistan)</a:t>
            </a:r>
            <a:endParaRPr lang="it-IT" sz="2800" dirty="0"/>
          </a:p>
        </p:txBody>
      </p:sp>
      <p:sp>
        <p:nvSpPr>
          <p:cNvPr id="3" name="Segnaposto contenuto 2"/>
          <p:cNvSpPr>
            <a:spLocks noGrp="1"/>
          </p:cNvSpPr>
          <p:nvPr>
            <p:ph idx="1"/>
          </p:nvPr>
        </p:nvSpPr>
        <p:spPr/>
        <p:txBody>
          <a:bodyPr>
            <a:normAutofit/>
          </a:bodyPr>
          <a:lstStyle/>
          <a:p>
            <a:r>
              <a:rPr lang="fr-FR" sz="2400" dirty="0"/>
              <a:t>U</a:t>
            </a:r>
            <a:r>
              <a:rPr lang="fr-FR" sz="2400" dirty="0" smtClean="0"/>
              <a:t>ne </a:t>
            </a:r>
            <a:r>
              <a:rPr lang="fr-FR" sz="2400" dirty="0"/>
              <a:t>question sémantico-politique</a:t>
            </a:r>
            <a:r>
              <a:rPr lang="fr-FR" sz="2400" dirty="0" smtClean="0"/>
              <a:t>.</a:t>
            </a:r>
          </a:p>
          <a:p>
            <a:pPr algn="just"/>
            <a:r>
              <a:rPr lang="fr-FR" sz="2400" dirty="0"/>
              <a:t>L</a:t>
            </a:r>
            <a:r>
              <a:rPr lang="fr-FR" sz="2400" dirty="0" smtClean="0"/>
              <a:t>a </a:t>
            </a:r>
            <a:r>
              <a:rPr lang="fr-FR" sz="2400" dirty="0"/>
              <a:t>guerre d’Afghanistan, qui a l’aval des Nations Unies et la participation directe de la France, recevra difficilement son nom, notamment quand il s’agira de débattre sur l’intervention française et au fur et à mesure que se dégradera la situation afghane. </a:t>
            </a:r>
            <a:endParaRPr lang="fr-FR" sz="2400" dirty="0" smtClean="0"/>
          </a:p>
          <a:p>
            <a:pPr algn="just"/>
            <a:r>
              <a:rPr lang="fr-FR" sz="2400" dirty="0" smtClean="0"/>
              <a:t>Cette </a:t>
            </a:r>
            <a:r>
              <a:rPr lang="fr-FR" sz="2400" dirty="0"/>
              <a:t>distinction de position va conduire ceux qui détiennent le </a:t>
            </a:r>
            <a:r>
              <a:rPr lang="fr-FR" sz="2400" i="1" dirty="0" err="1"/>
              <a:t>skeptron</a:t>
            </a:r>
            <a:r>
              <a:rPr lang="fr-FR" sz="2400" dirty="0"/>
              <a:t> </a:t>
            </a:r>
            <a:r>
              <a:rPr lang="fr-FR" sz="2400" dirty="0" smtClean="0"/>
              <a:t>(concept </a:t>
            </a:r>
            <a:r>
              <a:rPr lang="fr-FR" sz="2400" smtClean="0"/>
              <a:t>de Bourdieu) à </a:t>
            </a:r>
            <a:r>
              <a:rPr lang="fr-FR" sz="2400" dirty="0"/>
              <a:t>soutenir qu’en Afghanistan il ne s’agit pas d’une guerre. </a:t>
            </a:r>
            <a:endParaRPr lang="it-IT" sz="2400" dirty="0"/>
          </a:p>
          <a:p>
            <a:endParaRPr lang="it-IT" sz="2400" dirty="0"/>
          </a:p>
          <a:p>
            <a:endParaRPr lang="it-IT" sz="2400" dirty="0"/>
          </a:p>
        </p:txBody>
      </p:sp>
    </p:spTree>
    <p:extLst>
      <p:ext uri="{BB962C8B-B14F-4D97-AF65-F5344CB8AC3E}">
        <p14:creationId xmlns:p14="http://schemas.microsoft.com/office/powerpoint/2010/main" val="3873965666"/>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Par qui </a:t>
            </a:r>
            <a:r>
              <a:rPr lang="it-IT" sz="2800" dirty="0" err="1" smtClean="0"/>
              <a:t>détient</a:t>
            </a:r>
            <a:r>
              <a:rPr lang="it-IT" sz="2800" dirty="0" smtClean="0"/>
              <a:t> le </a:t>
            </a:r>
            <a:r>
              <a:rPr lang="it-IT" sz="2800" dirty="0" err="1" smtClean="0"/>
              <a:t>pouvoir</a:t>
            </a:r>
            <a:endParaRPr lang="it-IT" sz="2800" dirty="0"/>
          </a:p>
        </p:txBody>
      </p:sp>
      <p:sp>
        <p:nvSpPr>
          <p:cNvPr id="3" name="Segnaposto contenuto 2"/>
          <p:cNvSpPr>
            <a:spLocks noGrp="1"/>
          </p:cNvSpPr>
          <p:nvPr>
            <p:ph idx="1"/>
          </p:nvPr>
        </p:nvSpPr>
        <p:spPr/>
        <p:txBody>
          <a:bodyPr>
            <a:normAutofit/>
          </a:bodyPr>
          <a:lstStyle/>
          <a:p>
            <a:pPr algn="just"/>
            <a:r>
              <a:rPr lang="fr-FR" sz="2400" dirty="0" smtClean="0"/>
              <a:t>« Ce </a:t>
            </a:r>
            <a:r>
              <a:rPr lang="fr-FR" sz="2400" dirty="0"/>
              <a:t>n’est pas une guerre, ce n’est pas une guerre, ce n’est pas une guerre, je veux dire par là que l’immense majorité des Afghans ont besoin de la coalition qui se trouve sur place pour leur éviter le drame qu’a été </a:t>
            </a:r>
            <a:r>
              <a:rPr lang="fr-FR" sz="2400" dirty="0" smtClean="0"/>
              <a:t>l’arrivée </a:t>
            </a:r>
            <a:r>
              <a:rPr lang="fr-FR" sz="2400" dirty="0"/>
              <a:t>des talibans</a:t>
            </a:r>
            <a:r>
              <a:rPr lang="fr-FR" sz="2400" dirty="0" smtClean="0"/>
              <a:t>. » </a:t>
            </a:r>
            <a:r>
              <a:rPr lang="fr-FR" sz="2400" dirty="0"/>
              <a:t>(Sarkozy, Président de la République) </a:t>
            </a:r>
            <a:endParaRPr lang="it-IT" sz="2400" dirty="0"/>
          </a:p>
          <a:p>
            <a:pPr algn="just"/>
            <a:r>
              <a:rPr lang="fr-FR" sz="2400" dirty="0" smtClean="0"/>
              <a:t>« Je </a:t>
            </a:r>
            <a:r>
              <a:rPr lang="fr-FR" sz="2400" dirty="0"/>
              <a:t>conteste le mot de guerre, je conteste totalement. Nous ne sommes pas en guerre contre un Etat</a:t>
            </a:r>
            <a:r>
              <a:rPr lang="fr-FR" sz="2400" dirty="0" smtClean="0"/>
              <a:t>. » </a:t>
            </a:r>
            <a:r>
              <a:rPr lang="fr-FR" sz="2400" dirty="0"/>
              <a:t>(Morin, ministre de la défense) </a:t>
            </a:r>
            <a:endParaRPr lang="it-IT" sz="2400" dirty="0"/>
          </a:p>
          <a:p>
            <a:pPr algn="just"/>
            <a:r>
              <a:rPr lang="fr-FR" sz="2400" dirty="0" smtClean="0"/>
              <a:t>« Nous </a:t>
            </a:r>
            <a:r>
              <a:rPr lang="fr-FR" sz="2400" dirty="0"/>
              <a:t>ne sommes pas en guerre contre quiconque: nous construisons la paix</a:t>
            </a:r>
            <a:r>
              <a:rPr lang="fr-FR" sz="2400" dirty="0" smtClean="0"/>
              <a:t>. » </a:t>
            </a:r>
            <a:r>
              <a:rPr lang="fr-FR" sz="2400" dirty="0"/>
              <a:t>(Kouchner, Ministre des Affaires Etrangères et Européennes, </a:t>
            </a:r>
            <a:r>
              <a:rPr lang="fr-FR" sz="2400" i="1" dirty="0"/>
              <a:t>Le Monde</a:t>
            </a:r>
            <a:r>
              <a:rPr lang="fr-FR" sz="2400" dirty="0"/>
              <a:t>, 30 août 2008) </a:t>
            </a:r>
            <a:endParaRPr lang="it-IT" sz="2400" dirty="0"/>
          </a:p>
        </p:txBody>
      </p:sp>
    </p:spTree>
    <p:extLst>
      <p:ext uri="{BB962C8B-B14F-4D97-AF65-F5344CB8AC3E}">
        <p14:creationId xmlns:p14="http://schemas.microsoft.com/office/powerpoint/2010/main" val="2795844464"/>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 La guerre d’</a:t>
            </a:r>
            <a:r>
              <a:rPr lang="x-none" sz="2800" dirty="0"/>
              <a:t> </a:t>
            </a:r>
            <a:r>
              <a:rPr lang="x-none" sz="2800" dirty="0" smtClean="0"/>
              <a:t>Afghanistan</a:t>
            </a:r>
            <a:r>
              <a:rPr lang="it-IT" sz="2800" dirty="0" smtClean="0"/>
              <a:t>”= </a:t>
            </a:r>
            <a:r>
              <a:rPr lang="it-IT" sz="2800" dirty="0" err="1" smtClean="0"/>
              <a:t>mission</a:t>
            </a:r>
            <a:r>
              <a:rPr lang="it-IT" sz="2800" dirty="0" smtClean="0"/>
              <a:t> de </a:t>
            </a:r>
            <a:r>
              <a:rPr lang="it-IT" sz="2800" dirty="0" err="1" smtClean="0"/>
              <a:t>paix</a:t>
            </a:r>
            <a:r>
              <a:rPr lang="it-IT" sz="2800" dirty="0" smtClean="0"/>
              <a:t>, </a:t>
            </a:r>
            <a:r>
              <a:rPr lang="it-IT" sz="2800" dirty="0" err="1" smtClean="0"/>
              <a:t>maintien</a:t>
            </a:r>
            <a:r>
              <a:rPr lang="it-IT" sz="2800" dirty="0" smtClean="0"/>
              <a:t> de la </a:t>
            </a:r>
            <a:r>
              <a:rPr lang="it-IT" sz="2800" dirty="0" err="1" smtClean="0"/>
              <a:t>paix</a:t>
            </a:r>
            <a:endParaRPr lang="it-IT" sz="2800" dirty="0"/>
          </a:p>
        </p:txBody>
      </p:sp>
      <p:sp>
        <p:nvSpPr>
          <p:cNvPr id="3" name="Segnaposto contenuto 2"/>
          <p:cNvSpPr>
            <a:spLocks noGrp="1"/>
          </p:cNvSpPr>
          <p:nvPr>
            <p:ph idx="1"/>
          </p:nvPr>
        </p:nvSpPr>
        <p:spPr/>
        <p:txBody>
          <a:bodyPr>
            <a:normAutofit/>
          </a:bodyPr>
          <a:lstStyle/>
          <a:p>
            <a:pPr algn="just"/>
            <a:r>
              <a:rPr lang="fr-FR" sz="2400" dirty="0" smtClean="0"/>
              <a:t>« Non</a:t>
            </a:r>
            <a:r>
              <a:rPr lang="fr-FR" sz="2400" dirty="0"/>
              <a:t>, ce n’est pas une guerre pour nous, c’est une mission de paix à l’appel du Conseil de Sécurité des Nations Unies avec bien sûr des </a:t>
            </a:r>
            <a:r>
              <a:rPr lang="fr-FR" sz="2400" b="1" dirty="0"/>
              <a:t>affrontements</a:t>
            </a:r>
            <a:r>
              <a:rPr lang="fr-FR" sz="2400" dirty="0"/>
              <a:t> […] Ce n’est pas possible de parler de guerre, mais malheureusement, c’est la même chose, malheureusement, bien entendu, c’est la même chose en terme d’affrontements […] Ce n’est pas une guerre, c’est une bataille qui ressemble à une guerre, un affrontement permanent […]. C’est </a:t>
            </a:r>
            <a:r>
              <a:rPr lang="fr-FR" sz="2400" b="1" dirty="0"/>
              <a:t>une opération de maintien de la paix et d’aide</a:t>
            </a:r>
            <a:r>
              <a:rPr lang="fr-FR" sz="2400" dirty="0"/>
              <a:t> à un gouvernement élu démocratiquement dans un pays où on nous  a appelé</a:t>
            </a:r>
            <a:r>
              <a:rPr lang="fr-FR" sz="2400" dirty="0" smtClean="0"/>
              <a:t>. » (</a:t>
            </a:r>
            <a:r>
              <a:rPr lang="fr-FR" sz="2400" dirty="0"/>
              <a:t>Kouchner, sept. 2008)</a:t>
            </a:r>
            <a:endParaRPr lang="it-IT" sz="2400" dirty="0"/>
          </a:p>
          <a:p>
            <a:endParaRPr lang="it-IT" sz="2400" dirty="0"/>
          </a:p>
        </p:txBody>
      </p:sp>
    </p:spTree>
    <p:extLst>
      <p:ext uri="{BB962C8B-B14F-4D97-AF65-F5344CB8AC3E}">
        <p14:creationId xmlns:p14="http://schemas.microsoft.com/office/powerpoint/2010/main" val="3610012393"/>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a:t>
            </a:r>
            <a:r>
              <a:rPr lang="it-IT" sz="2800" dirty="0" err="1" smtClean="0"/>
              <a:t>opposition</a:t>
            </a:r>
            <a:r>
              <a:rPr lang="it-IT" sz="2800" dirty="0" smtClean="0"/>
              <a:t> </a:t>
            </a:r>
            <a:r>
              <a:rPr lang="it-IT" sz="2800" dirty="0" err="1" smtClean="0"/>
              <a:t>nomme</a:t>
            </a:r>
            <a:r>
              <a:rPr lang="it-IT" sz="2800" dirty="0" smtClean="0"/>
              <a:t> la guerre</a:t>
            </a:r>
            <a:endParaRPr lang="it-IT" sz="2800" dirty="0"/>
          </a:p>
        </p:txBody>
      </p:sp>
      <p:sp>
        <p:nvSpPr>
          <p:cNvPr id="3" name="Segnaposto contenuto 2"/>
          <p:cNvSpPr>
            <a:spLocks noGrp="1"/>
          </p:cNvSpPr>
          <p:nvPr>
            <p:ph idx="1"/>
          </p:nvPr>
        </p:nvSpPr>
        <p:spPr/>
        <p:txBody>
          <a:bodyPr>
            <a:normAutofit/>
          </a:bodyPr>
          <a:lstStyle/>
          <a:p>
            <a:pPr algn="just"/>
            <a:r>
              <a:rPr lang="fr-FR" sz="2400" dirty="0" smtClean="0"/>
              <a:t>« En </a:t>
            </a:r>
            <a:r>
              <a:rPr lang="fr-FR" sz="2400" dirty="0"/>
              <a:t>effet il s’agit bien d’une guerre, monsieur le ministre de la défense, avec </a:t>
            </a:r>
            <a:r>
              <a:rPr lang="fr-FR" sz="2400" b="1" dirty="0"/>
              <a:t>ses cercueils, ses douleurs, ses atrocités, ses trahisons</a:t>
            </a:r>
            <a:r>
              <a:rPr lang="fr-FR" sz="2400" dirty="0"/>
              <a:t>. La guerre est sans doute la question la plus difficile qui puisse être posée aux représentants du peuple que nous sommes, celle qui importe le plus à une nation parce qu’il s’agit en fait de décider de la vie et de la mort de militaires mais </a:t>
            </a:r>
            <a:r>
              <a:rPr lang="fr-FR" sz="2400" b="1" dirty="0"/>
              <a:t>aussi de civils, </a:t>
            </a:r>
            <a:r>
              <a:rPr lang="fr-FR" sz="2400" dirty="0"/>
              <a:t>victimes de cette hydre insatiable, qui se nourrit du désespoir des plus démunis et du cynisme des puissants</a:t>
            </a:r>
            <a:r>
              <a:rPr lang="fr-FR" sz="2400" dirty="0" smtClean="0"/>
              <a:t>. » </a:t>
            </a:r>
            <a:r>
              <a:rPr lang="fr-FR" sz="2400" dirty="0"/>
              <a:t>(</a:t>
            </a:r>
            <a:r>
              <a:rPr lang="fr-FR" sz="2400" dirty="0" err="1"/>
              <a:t>Mamère</a:t>
            </a:r>
            <a:r>
              <a:rPr lang="fr-FR" sz="2400" dirty="0" smtClean="0"/>
              <a:t>)*</a:t>
            </a:r>
            <a:endParaRPr lang="it-IT" sz="2400" dirty="0"/>
          </a:p>
          <a:p>
            <a:r>
              <a:rPr lang="it-IT" sz="2400" dirty="0" smtClean="0"/>
              <a:t>*</a:t>
            </a:r>
            <a:r>
              <a:rPr lang="x-none" sz="2400" dirty="0" smtClean="0"/>
              <a:t>Député </a:t>
            </a:r>
            <a:r>
              <a:rPr lang="x-none" sz="2400" dirty="0"/>
              <a:t>du groupe gauche démocrate et républicaine. Débat à l’Assemblée Nationale du 22 septembre 2008.</a:t>
            </a:r>
            <a:endParaRPr lang="it-IT" sz="2400" dirty="0"/>
          </a:p>
          <a:p>
            <a:endParaRPr lang="it-IT" sz="2400" dirty="0"/>
          </a:p>
        </p:txBody>
      </p:sp>
    </p:spTree>
    <p:extLst>
      <p:ext uri="{BB962C8B-B14F-4D97-AF65-F5344CB8AC3E}">
        <p14:creationId xmlns:p14="http://schemas.microsoft.com/office/powerpoint/2010/main" val="826609581"/>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a:t>L’</a:t>
            </a:r>
            <a:r>
              <a:rPr lang="it-IT" sz="2800" dirty="0" err="1"/>
              <a:t>opposition</a:t>
            </a:r>
            <a:r>
              <a:rPr lang="it-IT" sz="2800" dirty="0"/>
              <a:t> </a:t>
            </a:r>
            <a:r>
              <a:rPr lang="it-IT" sz="2800" dirty="0" err="1"/>
              <a:t>nomme</a:t>
            </a:r>
            <a:r>
              <a:rPr lang="it-IT" sz="2800" dirty="0"/>
              <a:t> la guerre</a:t>
            </a:r>
            <a:endParaRPr lang="fr-FR" sz="2800" dirty="0"/>
          </a:p>
        </p:txBody>
      </p:sp>
      <p:sp>
        <p:nvSpPr>
          <p:cNvPr id="3" name="Content Placeholder 2"/>
          <p:cNvSpPr>
            <a:spLocks noGrp="1"/>
          </p:cNvSpPr>
          <p:nvPr>
            <p:ph idx="1"/>
          </p:nvPr>
        </p:nvSpPr>
        <p:spPr/>
        <p:txBody>
          <a:bodyPr>
            <a:normAutofit/>
          </a:bodyPr>
          <a:lstStyle/>
          <a:p>
            <a:r>
              <a:rPr lang="fr-FR" sz="2400" dirty="0" smtClean="0"/>
              <a:t>« La </a:t>
            </a:r>
            <a:r>
              <a:rPr lang="fr-FR" sz="2400" dirty="0"/>
              <a:t>France est-elle en guerre en Afghanistan? </a:t>
            </a:r>
          </a:p>
          <a:p>
            <a:r>
              <a:rPr lang="fr-FR" sz="2400" dirty="0"/>
              <a:t>Oui, la France est en guerre, il ne faut pas jouer sur les mots, même s’il n’y a pas eu de déclaration de guerre</a:t>
            </a:r>
            <a:r>
              <a:rPr lang="fr-FR" sz="2400" dirty="0" smtClean="0"/>
              <a:t>. » (</a:t>
            </a:r>
            <a:r>
              <a:rPr lang="fr-FR" sz="2400" dirty="0"/>
              <a:t>Députée PS, mission parlementaire 31 août au 3 sept 2008</a:t>
            </a:r>
            <a:r>
              <a:rPr lang="fr-FR" sz="2400" dirty="0" smtClean="0"/>
              <a:t>)</a:t>
            </a:r>
          </a:p>
          <a:p>
            <a:endParaRPr lang="fr-FR" sz="2400" dirty="0"/>
          </a:p>
        </p:txBody>
      </p:sp>
    </p:spTree>
    <p:extLst>
      <p:ext uri="{BB962C8B-B14F-4D97-AF65-F5344CB8AC3E}">
        <p14:creationId xmlns:p14="http://schemas.microsoft.com/office/powerpoint/2010/main" val="4227105031"/>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i="1" dirty="0" smtClean="0"/>
              <a:t>Migrant</a:t>
            </a:r>
            <a:r>
              <a:rPr lang="fr-CA" sz="2800" dirty="0" smtClean="0"/>
              <a:t> ou </a:t>
            </a:r>
            <a:r>
              <a:rPr lang="fr-CA" sz="2800" i="1" dirty="0" smtClean="0"/>
              <a:t>réfugié</a:t>
            </a:r>
            <a:r>
              <a:rPr lang="fr-CA" sz="2800" dirty="0" smtClean="0"/>
              <a:t> ?</a:t>
            </a:r>
            <a:br>
              <a:rPr lang="fr-CA" sz="2800" dirty="0" smtClean="0"/>
            </a:br>
            <a:r>
              <a:rPr lang="fr-CA" sz="2800" dirty="0" smtClean="0"/>
              <a:t>Débat </a:t>
            </a:r>
            <a:r>
              <a:rPr lang="fr-CA" sz="2800" dirty="0" smtClean="0"/>
              <a:t>médiatique et politique</a:t>
            </a:r>
            <a:endParaRPr lang="fr-CA" sz="2800" dirty="0"/>
          </a:p>
        </p:txBody>
      </p:sp>
      <p:sp>
        <p:nvSpPr>
          <p:cNvPr id="3" name="Segnaposto contenuto 2"/>
          <p:cNvSpPr>
            <a:spLocks noGrp="1"/>
          </p:cNvSpPr>
          <p:nvPr>
            <p:ph idx="1"/>
          </p:nvPr>
        </p:nvSpPr>
        <p:spPr/>
        <p:txBody>
          <a:bodyPr>
            <a:normAutofit/>
          </a:bodyPr>
          <a:lstStyle/>
          <a:p>
            <a:r>
              <a:rPr lang="fr-CA" sz="2400" i="1" dirty="0" smtClean="0"/>
              <a:t>Migrant</a:t>
            </a:r>
            <a:r>
              <a:rPr lang="fr-CA" sz="2400" dirty="0" smtClean="0"/>
              <a:t> ou </a:t>
            </a:r>
            <a:r>
              <a:rPr lang="fr-CA" sz="2400" i="1" dirty="0" smtClean="0"/>
              <a:t>réfugié</a:t>
            </a:r>
            <a:r>
              <a:rPr lang="fr-CA" sz="2400" dirty="0" smtClean="0"/>
              <a:t> ?</a:t>
            </a:r>
          </a:p>
          <a:p>
            <a:endParaRPr lang="fr-CA" sz="2400" dirty="0"/>
          </a:p>
          <a:p>
            <a:pPr algn="just"/>
            <a:r>
              <a:rPr lang="fr-CA" sz="2400" dirty="0"/>
              <a:t>Laura </a:t>
            </a:r>
            <a:r>
              <a:rPr lang="fr-CA" sz="2400" dirty="0" err="1"/>
              <a:t>Calabrese</a:t>
            </a:r>
            <a:r>
              <a:rPr lang="fr-CA" sz="2400" dirty="0"/>
              <a:t>, « </a:t>
            </a:r>
            <a:r>
              <a:rPr lang="fr-CA" sz="2400" i="1" dirty="0"/>
              <a:t>Migrant ou réfugié </a:t>
            </a:r>
            <a:r>
              <a:rPr lang="fr-CA" sz="2400" dirty="0"/>
              <a:t>? L’enjeu des dénominations des personnes dans le discours médiatique », in </a:t>
            </a:r>
            <a:r>
              <a:rPr lang="fr-CA" sz="2400" i="1" dirty="0"/>
              <a:t>Penser les mots, dire la migration</a:t>
            </a:r>
            <a:r>
              <a:rPr lang="fr-CA" sz="2400" dirty="0"/>
              <a:t>, Louvain, </a:t>
            </a:r>
            <a:r>
              <a:rPr lang="fr-CA" sz="2400" dirty="0" err="1"/>
              <a:t>Academia</a:t>
            </a:r>
            <a:r>
              <a:rPr lang="fr-CA" sz="2400" dirty="0"/>
              <a:t>, 2019,  p. 153-160.</a:t>
            </a:r>
          </a:p>
          <a:p>
            <a:endParaRPr lang="fr-CA" sz="2400" dirty="0"/>
          </a:p>
        </p:txBody>
      </p:sp>
    </p:spTree>
    <p:extLst>
      <p:ext uri="{BB962C8B-B14F-4D97-AF65-F5344CB8AC3E}">
        <p14:creationId xmlns:p14="http://schemas.microsoft.com/office/powerpoint/2010/main" val="23989339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i="1" dirty="0"/>
              <a:t>Penser les mots, dire la migration</a:t>
            </a:r>
            <a:endParaRPr lang="fr-CA" sz="2800" dirty="0"/>
          </a:p>
        </p:txBody>
      </p:sp>
      <p:sp>
        <p:nvSpPr>
          <p:cNvPr id="3" name="Segnaposto contenuto 2"/>
          <p:cNvSpPr>
            <a:spLocks noGrp="1"/>
          </p:cNvSpPr>
          <p:nvPr>
            <p:ph idx="1"/>
          </p:nvPr>
        </p:nvSpPr>
        <p:spPr/>
        <p:txBody>
          <a:bodyPr>
            <a:normAutofit/>
          </a:bodyPr>
          <a:lstStyle/>
          <a:p>
            <a:r>
              <a:rPr lang="fr-CA" sz="2400" dirty="0" smtClean="0"/>
              <a:t>Laura </a:t>
            </a:r>
            <a:r>
              <a:rPr lang="fr-CA" sz="2400" dirty="0" err="1" smtClean="0"/>
              <a:t>Calabrese</a:t>
            </a:r>
            <a:r>
              <a:rPr lang="fr-CA" sz="2400" dirty="0" smtClean="0"/>
              <a:t> et Marie </a:t>
            </a:r>
            <a:r>
              <a:rPr lang="fr-CA" sz="2400" dirty="0" err="1" smtClean="0"/>
              <a:t>Veniard</a:t>
            </a:r>
            <a:r>
              <a:rPr lang="fr-CA" sz="2400" dirty="0" smtClean="0"/>
              <a:t> (</a:t>
            </a:r>
            <a:r>
              <a:rPr lang="fr-CA" sz="2400" dirty="0" err="1" smtClean="0"/>
              <a:t>éds</a:t>
            </a:r>
            <a:r>
              <a:rPr lang="fr-CA" sz="2400" dirty="0" smtClean="0"/>
              <a:t>), </a:t>
            </a:r>
            <a:r>
              <a:rPr lang="fr-CA" sz="2400" i="1" dirty="0" smtClean="0"/>
              <a:t>Penser les mots, dire la migration</a:t>
            </a:r>
            <a:r>
              <a:rPr lang="fr-CA" sz="2400" dirty="0" smtClean="0"/>
              <a:t>, Louvain, </a:t>
            </a:r>
            <a:r>
              <a:rPr lang="fr-CA" sz="2400" dirty="0" err="1" smtClean="0"/>
              <a:t>Academia</a:t>
            </a:r>
            <a:r>
              <a:rPr lang="fr-CA" sz="2400" dirty="0" smtClean="0"/>
              <a:t>, 2019.</a:t>
            </a:r>
          </a:p>
          <a:p>
            <a:r>
              <a:rPr lang="fr-CA" sz="2400" b="1" dirty="0" smtClean="0"/>
              <a:t>Le </a:t>
            </a:r>
            <a:r>
              <a:rPr lang="fr-CA" sz="2400" b="1" dirty="0"/>
              <a:t>langage enregistre le social et agit à la fois sur lui</a:t>
            </a:r>
            <a:r>
              <a:rPr lang="fr-CA" sz="2400" dirty="0" smtClean="0"/>
              <a:t>. </a:t>
            </a:r>
            <a:r>
              <a:rPr lang="fr-CA" sz="2400" dirty="0"/>
              <a:t>p. 19 </a:t>
            </a:r>
          </a:p>
          <a:p>
            <a:pPr marL="0" indent="0">
              <a:buNone/>
            </a:pPr>
            <a:endParaRPr lang="fr-CA" sz="2400" dirty="0"/>
          </a:p>
          <a:p>
            <a:pPr algn="just"/>
            <a:r>
              <a:rPr lang="fr-CA" sz="2400" dirty="0" smtClean="0"/>
              <a:t>A la recherche du mot le plus juste (?) pour nommer les personnes des flux migratoires :</a:t>
            </a:r>
          </a:p>
          <a:p>
            <a:pPr algn="just"/>
            <a:endParaRPr lang="fr-CA" sz="2400" dirty="0" smtClean="0"/>
          </a:p>
          <a:p>
            <a:r>
              <a:rPr lang="fr-CA" sz="2400" dirty="0"/>
              <a:t>D</a:t>
            </a:r>
            <a:r>
              <a:rPr lang="fr-CA" sz="2400" dirty="0" smtClean="0"/>
              <a:t>istinction binaire migrant(.e.)s/réfugié.(</a:t>
            </a:r>
            <a:r>
              <a:rPr lang="fr-CA" sz="2400" dirty="0" err="1" smtClean="0"/>
              <a:t>e.s</a:t>
            </a:r>
            <a:r>
              <a:rPr lang="fr-CA" sz="2400" dirty="0" smtClean="0"/>
              <a:t>) depuis </a:t>
            </a:r>
            <a:r>
              <a:rPr lang="fr-CA" sz="2400" i="1" dirty="0" smtClean="0"/>
              <a:t>Al </a:t>
            </a:r>
            <a:r>
              <a:rPr lang="fr-CA" sz="2400" i="1" dirty="0" err="1" smtClean="0"/>
              <a:t>Jazeera</a:t>
            </a:r>
            <a:r>
              <a:rPr lang="fr-CA" sz="2400" i="1" dirty="0" smtClean="0"/>
              <a:t> </a:t>
            </a:r>
            <a:r>
              <a:rPr lang="fr-CA" sz="2400" dirty="0" smtClean="0"/>
              <a:t>2015</a:t>
            </a:r>
          </a:p>
          <a:p>
            <a:r>
              <a:rPr lang="fr-CA" sz="2400" dirty="0" smtClean="0"/>
              <a:t>D’autres mots : exilés, demandeurs d’asile</a:t>
            </a:r>
          </a:p>
        </p:txBody>
      </p:sp>
    </p:spTree>
    <p:extLst>
      <p:ext uri="{BB962C8B-B14F-4D97-AF65-F5344CB8AC3E}">
        <p14:creationId xmlns:p14="http://schemas.microsoft.com/office/powerpoint/2010/main" val="11910998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Migrant</a:t>
            </a:r>
            <a:endParaRPr lang="fr-CA" sz="2800" dirty="0"/>
          </a:p>
        </p:txBody>
      </p:sp>
      <p:sp>
        <p:nvSpPr>
          <p:cNvPr id="3" name="Segnaposto contenuto 2"/>
          <p:cNvSpPr>
            <a:spLocks noGrp="1"/>
          </p:cNvSpPr>
          <p:nvPr>
            <p:ph idx="1"/>
          </p:nvPr>
        </p:nvSpPr>
        <p:spPr/>
        <p:txBody>
          <a:bodyPr>
            <a:normAutofit fontScale="92500" lnSpcReduction="20000"/>
          </a:bodyPr>
          <a:lstStyle/>
          <a:p>
            <a:r>
              <a:rPr lang="it-IT" sz="2400" dirty="0" err="1"/>
              <a:t>migrant</a:t>
            </a:r>
            <a:r>
              <a:rPr lang="it-IT" sz="2400" dirty="0"/>
              <a:t>, ante [</a:t>
            </a:r>
            <a:r>
              <a:rPr lang="it-IT" sz="2400" dirty="0" err="1"/>
              <a:t>migʀɑ</a:t>
            </a:r>
            <a:r>
              <a:rPr lang="it-IT" sz="2400" dirty="0"/>
              <a:t>̃, </a:t>
            </a:r>
            <a:r>
              <a:rPr lang="it-IT" sz="2400" dirty="0" err="1"/>
              <a:t>ɑ̃t</a:t>
            </a:r>
            <a:r>
              <a:rPr lang="it-IT" sz="2400" dirty="0"/>
              <a:t>] </a:t>
            </a:r>
            <a:r>
              <a:rPr lang="it-IT" sz="2400" dirty="0" err="1"/>
              <a:t>adjectif</a:t>
            </a:r>
            <a:r>
              <a:rPr lang="it-IT" sz="2400" dirty="0"/>
              <a:t> et </a:t>
            </a:r>
            <a:r>
              <a:rPr lang="it-IT" sz="2400" dirty="0" err="1"/>
              <a:t>nom</a:t>
            </a:r>
            <a:r>
              <a:rPr lang="it-IT" sz="2400" dirty="0"/>
              <a:t> </a:t>
            </a:r>
            <a:r>
              <a:rPr lang="it-IT" sz="2400" dirty="0" err="1"/>
              <a:t>étym</a:t>
            </a:r>
            <a:r>
              <a:rPr lang="it-IT" sz="2400" dirty="0"/>
              <a:t>. 1878 ; rare </a:t>
            </a:r>
            <a:r>
              <a:rPr lang="it-IT" sz="2400" dirty="0" err="1"/>
              <a:t>avant</a:t>
            </a:r>
            <a:r>
              <a:rPr lang="it-IT" sz="2400" dirty="0"/>
              <a:t> 1951 ◊ de </a:t>
            </a:r>
            <a:r>
              <a:rPr lang="it-IT" sz="2400" i="1" dirty="0" err="1"/>
              <a:t>migrer</a:t>
            </a:r>
            <a:r>
              <a:rPr lang="it-IT" sz="2400" i="1" dirty="0"/>
              <a:t>,</a:t>
            </a:r>
            <a:r>
              <a:rPr lang="it-IT" sz="2400" dirty="0"/>
              <a:t> </a:t>
            </a:r>
            <a:r>
              <a:rPr lang="it-IT" sz="2400" dirty="0" err="1"/>
              <a:t>avec</a:t>
            </a:r>
            <a:r>
              <a:rPr lang="it-IT" sz="2400" dirty="0"/>
              <a:t> </a:t>
            </a:r>
            <a:r>
              <a:rPr lang="it-IT" sz="2400" dirty="0" err="1"/>
              <a:t>influence</a:t>
            </a:r>
            <a:r>
              <a:rPr lang="it-IT" sz="2400" dirty="0"/>
              <a:t> de </a:t>
            </a:r>
            <a:r>
              <a:rPr lang="it-IT" sz="2400" i="1" dirty="0" err="1"/>
              <a:t>émigrant</a:t>
            </a:r>
            <a:r>
              <a:rPr lang="it-IT" sz="2400" i="1" dirty="0"/>
              <a:t>, </a:t>
            </a:r>
            <a:r>
              <a:rPr lang="it-IT" sz="2400" i="1" dirty="0" err="1"/>
              <a:t>immigrant</a:t>
            </a:r>
            <a:r>
              <a:rPr lang="it-IT" sz="2400" dirty="0"/>
              <a:t> et </a:t>
            </a:r>
            <a:r>
              <a:rPr lang="it-IT" sz="2400" dirty="0" err="1"/>
              <a:t>anglais</a:t>
            </a:r>
            <a:r>
              <a:rPr lang="it-IT" sz="2400" dirty="0"/>
              <a:t> </a:t>
            </a:r>
            <a:r>
              <a:rPr lang="it-IT" sz="2400" i="1" dirty="0" err="1"/>
              <a:t>migrant</a:t>
            </a:r>
            <a:r>
              <a:rPr lang="it-IT" sz="2400" dirty="0"/>
              <a:t> (1672)</a:t>
            </a:r>
          </a:p>
          <a:p>
            <a:pPr marL="0" indent="0">
              <a:buNone/>
            </a:pPr>
            <a:endParaRPr lang="it-IT" sz="2400" dirty="0"/>
          </a:p>
          <a:p>
            <a:pPr algn="just"/>
            <a:r>
              <a:rPr lang="it-IT" sz="2400" dirty="0"/>
              <a:t>■  </a:t>
            </a:r>
            <a:r>
              <a:rPr lang="it-IT" sz="2400" dirty="0" err="1"/>
              <a:t>Didact</a:t>
            </a:r>
            <a:r>
              <a:rPr lang="it-IT" sz="2400" dirty="0"/>
              <a:t>. Qui </a:t>
            </a:r>
            <a:r>
              <a:rPr lang="it-IT" sz="2400" dirty="0" err="1"/>
              <a:t>participe</a:t>
            </a:r>
            <a:r>
              <a:rPr lang="it-IT" sz="2400" dirty="0"/>
              <a:t> à une </a:t>
            </a:r>
            <a:r>
              <a:rPr lang="it-IT" sz="2400" dirty="0" err="1"/>
              <a:t>migration</a:t>
            </a:r>
            <a:r>
              <a:rPr lang="it-IT" sz="2400" dirty="0"/>
              <a:t> (1°). ◆  N. </a:t>
            </a:r>
            <a:r>
              <a:rPr lang="it-IT" sz="2400" dirty="0" err="1"/>
              <a:t>Spécialt</a:t>
            </a:r>
            <a:r>
              <a:rPr lang="it-IT" sz="2400" dirty="0"/>
              <a:t> </a:t>
            </a:r>
            <a:r>
              <a:rPr lang="it-IT" sz="2400" dirty="0" err="1"/>
              <a:t>Travailleur</a:t>
            </a:r>
            <a:r>
              <a:rPr lang="it-IT" sz="2400" dirty="0"/>
              <a:t> </a:t>
            </a:r>
            <a:r>
              <a:rPr lang="it-IT" sz="2400" dirty="0" err="1"/>
              <a:t>originaire</a:t>
            </a:r>
            <a:r>
              <a:rPr lang="it-IT" sz="2400" dirty="0"/>
              <a:t> d'une </a:t>
            </a:r>
            <a:r>
              <a:rPr lang="it-IT" sz="2400" dirty="0" err="1"/>
              <a:t>région</a:t>
            </a:r>
            <a:r>
              <a:rPr lang="it-IT" sz="2400" dirty="0"/>
              <a:t> </a:t>
            </a:r>
            <a:r>
              <a:rPr lang="it-IT" sz="2400" dirty="0" err="1"/>
              <a:t>peu</a:t>
            </a:r>
            <a:r>
              <a:rPr lang="it-IT" sz="2400" dirty="0"/>
              <a:t> </a:t>
            </a:r>
            <a:r>
              <a:rPr lang="it-IT" sz="2400" dirty="0" err="1"/>
              <a:t>développée</a:t>
            </a:r>
            <a:r>
              <a:rPr lang="it-IT" sz="2400" dirty="0"/>
              <a:t>, s'</a:t>
            </a:r>
            <a:r>
              <a:rPr lang="it-IT" sz="2400" dirty="0" err="1"/>
              <a:t>expatriant</a:t>
            </a:r>
            <a:r>
              <a:rPr lang="it-IT" sz="2400" dirty="0"/>
              <a:t> pour </a:t>
            </a:r>
            <a:r>
              <a:rPr lang="it-IT" sz="2400" dirty="0" err="1"/>
              <a:t>des</a:t>
            </a:r>
            <a:r>
              <a:rPr lang="it-IT" sz="2400" dirty="0"/>
              <a:t> </a:t>
            </a:r>
            <a:r>
              <a:rPr lang="it-IT" sz="2400" dirty="0" err="1"/>
              <a:t>raisons</a:t>
            </a:r>
            <a:r>
              <a:rPr lang="it-IT" sz="2400" dirty="0"/>
              <a:t> </a:t>
            </a:r>
            <a:r>
              <a:rPr lang="it-IT" sz="2400" dirty="0" err="1"/>
              <a:t>économiques</a:t>
            </a:r>
            <a:r>
              <a:rPr lang="it-IT" sz="2400" dirty="0"/>
              <a:t>. ➙ </a:t>
            </a:r>
            <a:r>
              <a:rPr lang="it-IT" sz="2400" dirty="0" err="1"/>
              <a:t>émigrant</a:t>
            </a:r>
            <a:r>
              <a:rPr lang="it-IT" sz="2400" dirty="0"/>
              <a:t>, </a:t>
            </a:r>
            <a:r>
              <a:rPr lang="it-IT" sz="2400" dirty="0" err="1"/>
              <a:t>immigrant</a:t>
            </a:r>
            <a:r>
              <a:rPr lang="it-IT" sz="2400" dirty="0"/>
              <a:t>. </a:t>
            </a:r>
            <a:r>
              <a:rPr lang="it-IT" sz="2400" i="1" dirty="0"/>
              <a:t>L'</a:t>
            </a:r>
            <a:r>
              <a:rPr lang="it-IT" sz="2400" i="1" dirty="0" err="1"/>
              <a:t>accueil</a:t>
            </a:r>
            <a:r>
              <a:rPr lang="it-IT" sz="2400" i="1" dirty="0"/>
              <a:t> </a:t>
            </a:r>
            <a:r>
              <a:rPr lang="it-IT" sz="2400" i="1" dirty="0" err="1"/>
              <a:t>des</a:t>
            </a:r>
            <a:r>
              <a:rPr lang="it-IT" sz="2400" i="1" dirty="0"/>
              <a:t> </a:t>
            </a:r>
            <a:r>
              <a:rPr lang="it-IT" sz="2400" i="1" dirty="0" err="1"/>
              <a:t>migrants</a:t>
            </a:r>
            <a:r>
              <a:rPr lang="it-IT" sz="2400" i="1" dirty="0"/>
              <a:t>.</a:t>
            </a:r>
          </a:p>
          <a:p>
            <a:r>
              <a:rPr lang="it-IT" sz="2400" dirty="0"/>
              <a:t>◆ </a:t>
            </a:r>
            <a:r>
              <a:rPr lang="it-IT" sz="2400" dirty="0" err="1"/>
              <a:t>Personne</a:t>
            </a:r>
            <a:r>
              <a:rPr lang="it-IT" sz="2400" dirty="0"/>
              <a:t> qui </a:t>
            </a:r>
            <a:r>
              <a:rPr lang="it-IT" sz="2400" dirty="0" err="1"/>
              <a:t>fuit</a:t>
            </a:r>
            <a:r>
              <a:rPr lang="it-IT" sz="2400" dirty="0"/>
              <a:t> son </a:t>
            </a:r>
            <a:r>
              <a:rPr lang="it-IT" sz="2400" dirty="0" err="1"/>
              <a:t>pays</a:t>
            </a:r>
            <a:r>
              <a:rPr lang="it-IT" sz="2400" dirty="0"/>
              <a:t> pour </a:t>
            </a:r>
            <a:r>
              <a:rPr lang="it-IT" sz="2400" dirty="0" err="1"/>
              <a:t>échapper</a:t>
            </a:r>
            <a:r>
              <a:rPr lang="it-IT" sz="2400" dirty="0"/>
              <a:t> à un </a:t>
            </a:r>
            <a:r>
              <a:rPr lang="it-IT" sz="2400" dirty="0" err="1"/>
              <a:t>conflit</a:t>
            </a:r>
            <a:r>
              <a:rPr lang="it-IT" sz="2400" dirty="0"/>
              <a:t> </a:t>
            </a:r>
            <a:r>
              <a:rPr lang="it-IT" sz="2400" dirty="0" err="1"/>
              <a:t>armé</a:t>
            </a:r>
            <a:r>
              <a:rPr lang="it-IT" sz="2400" dirty="0"/>
              <a:t>. </a:t>
            </a:r>
            <a:r>
              <a:rPr lang="it-IT" sz="2400" dirty="0">
                <a:solidFill>
                  <a:srgbClr val="FF0000"/>
                </a:solidFill>
              </a:rPr>
              <a:t>➙ </a:t>
            </a:r>
            <a:r>
              <a:rPr lang="it-IT" sz="2400" dirty="0" err="1">
                <a:solidFill>
                  <a:srgbClr val="FF0000"/>
                </a:solidFill>
              </a:rPr>
              <a:t>réfugié</a:t>
            </a:r>
            <a:r>
              <a:rPr lang="it-IT" sz="2400" dirty="0"/>
              <a:t>. </a:t>
            </a:r>
            <a:r>
              <a:rPr lang="it-IT" sz="2400" i="1" dirty="0"/>
              <a:t>« </a:t>
            </a:r>
            <a:r>
              <a:rPr lang="it-IT" sz="2400" i="1" dirty="0" err="1"/>
              <a:t>naufrages</a:t>
            </a:r>
            <a:r>
              <a:rPr lang="it-IT" sz="2400" i="1" dirty="0"/>
              <a:t> </a:t>
            </a:r>
            <a:r>
              <a:rPr lang="it-IT" sz="2400" i="1" dirty="0" err="1"/>
              <a:t>des</a:t>
            </a:r>
            <a:r>
              <a:rPr lang="it-IT" sz="2400" i="1" dirty="0"/>
              <a:t> </a:t>
            </a:r>
            <a:r>
              <a:rPr lang="it-IT" sz="2400" i="1" dirty="0" err="1"/>
              <a:t>migrants</a:t>
            </a:r>
            <a:r>
              <a:rPr lang="it-IT" sz="2400" i="1" dirty="0"/>
              <a:t> </a:t>
            </a:r>
            <a:r>
              <a:rPr lang="it-IT" sz="2400" i="1" dirty="0" err="1"/>
              <a:t>fuyant</a:t>
            </a:r>
            <a:r>
              <a:rPr lang="it-IT" sz="2400" i="1" dirty="0"/>
              <a:t> la </a:t>
            </a:r>
            <a:r>
              <a:rPr lang="it-IT" sz="2400" i="1" dirty="0" err="1"/>
              <a:t>misère</a:t>
            </a:r>
            <a:r>
              <a:rPr lang="it-IT" sz="2400" i="1" dirty="0"/>
              <a:t>, la </a:t>
            </a:r>
            <a:r>
              <a:rPr lang="it-IT" sz="2400" i="1" dirty="0" err="1"/>
              <a:t>famine</a:t>
            </a:r>
            <a:r>
              <a:rPr lang="it-IT" sz="2400" i="1" dirty="0"/>
              <a:t>, </a:t>
            </a:r>
            <a:r>
              <a:rPr lang="it-IT" sz="2400" i="1" dirty="0" err="1"/>
              <a:t>les</a:t>
            </a:r>
            <a:r>
              <a:rPr lang="it-IT" sz="2400" i="1" dirty="0"/>
              <a:t> </a:t>
            </a:r>
            <a:r>
              <a:rPr lang="it-IT" sz="2400" i="1" dirty="0" err="1"/>
              <a:t>persécutions</a:t>
            </a:r>
            <a:r>
              <a:rPr lang="it-IT" sz="2400" i="1" dirty="0"/>
              <a:t>, </a:t>
            </a:r>
            <a:r>
              <a:rPr lang="it-IT" sz="2400" i="1" dirty="0" err="1"/>
              <a:t>sur</a:t>
            </a:r>
            <a:r>
              <a:rPr lang="it-IT" sz="2400" i="1" dirty="0"/>
              <a:t> </a:t>
            </a:r>
            <a:r>
              <a:rPr lang="it-IT" sz="2400" i="1" dirty="0" err="1"/>
              <a:t>des</a:t>
            </a:r>
            <a:r>
              <a:rPr lang="it-IT" sz="2400" i="1" dirty="0"/>
              <a:t> </a:t>
            </a:r>
            <a:r>
              <a:rPr lang="it-IT" sz="2400" i="1" dirty="0" err="1"/>
              <a:t>embarcations</a:t>
            </a:r>
            <a:r>
              <a:rPr lang="it-IT" sz="2400" i="1" dirty="0"/>
              <a:t> </a:t>
            </a:r>
            <a:r>
              <a:rPr lang="it-IT" sz="2400" i="1" dirty="0" err="1"/>
              <a:t>pourries</a:t>
            </a:r>
            <a:r>
              <a:rPr lang="it-IT" sz="2400" dirty="0"/>
              <a:t> » (S. Germain). </a:t>
            </a:r>
            <a:r>
              <a:rPr lang="it-IT" sz="2400" b="1" i="1" dirty="0" err="1"/>
              <a:t>Campement</a:t>
            </a:r>
            <a:r>
              <a:rPr lang="it-IT" sz="2400" b="1" i="1" dirty="0"/>
              <a:t> de </a:t>
            </a:r>
            <a:r>
              <a:rPr lang="it-IT" sz="2400" b="1" i="1" dirty="0" err="1"/>
              <a:t>migrants</a:t>
            </a:r>
            <a:r>
              <a:rPr lang="it-IT" sz="2400" b="1" dirty="0"/>
              <a:t>. </a:t>
            </a:r>
            <a:r>
              <a:rPr lang="it-IT" sz="2400" dirty="0"/>
              <a:t>➙ jungle.</a:t>
            </a:r>
          </a:p>
          <a:p>
            <a:r>
              <a:rPr lang="it-IT" sz="2400" dirty="0"/>
              <a:t>© 2019 </a:t>
            </a:r>
            <a:r>
              <a:rPr lang="it-IT" sz="2400" dirty="0" err="1"/>
              <a:t>Dictionnaires</a:t>
            </a:r>
            <a:r>
              <a:rPr lang="it-IT" sz="2400" dirty="0"/>
              <a:t> Le Robert - Le Petit Robert de la langue </a:t>
            </a:r>
            <a:r>
              <a:rPr lang="it-IT" sz="2400" dirty="0" err="1"/>
              <a:t>française</a:t>
            </a:r>
            <a:endParaRPr lang="it-IT" sz="2400" dirty="0"/>
          </a:p>
          <a:p>
            <a:endParaRPr lang="fr-CA" sz="2400" dirty="0"/>
          </a:p>
        </p:txBody>
      </p:sp>
    </p:spTree>
    <p:extLst>
      <p:ext uri="{BB962C8B-B14F-4D97-AF65-F5344CB8AC3E}">
        <p14:creationId xmlns:p14="http://schemas.microsoft.com/office/powerpoint/2010/main" val="37954948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Réfugié</a:t>
            </a:r>
            <a:endParaRPr lang="fr-CA" sz="2800" dirty="0"/>
          </a:p>
        </p:txBody>
      </p:sp>
      <p:sp>
        <p:nvSpPr>
          <p:cNvPr id="3" name="Segnaposto contenuto 2"/>
          <p:cNvSpPr>
            <a:spLocks noGrp="1"/>
          </p:cNvSpPr>
          <p:nvPr>
            <p:ph idx="1"/>
          </p:nvPr>
        </p:nvSpPr>
        <p:spPr/>
        <p:txBody>
          <a:bodyPr>
            <a:normAutofit/>
          </a:bodyPr>
          <a:lstStyle/>
          <a:p>
            <a:r>
              <a:rPr lang="it-IT" sz="2400" dirty="0" err="1"/>
              <a:t>réfugié</a:t>
            </a:r>
            <a:r>
              <a:rPr lang="it-IT" sz="2400" dirty="0"/>
              <a:t>, </a:t>
            </a:r>
            <a:r>
              <a:rPr lang="it-IT" sz="2400" dirty="0" err="1"/>
              <a:t>iée</a:t>
            </a:r>
            <a:r>
              <a:rPr lang="it-IT" sz="2400" dirty="0"/>
              <a:t> [</a:t>
            </a:r>
            <a:r>
              <a:rPr lang="it-IT" sz="2400" dirty="0" err="1"/>
              <a:t>ʀefyʒje</a:t>
            </a:r>
            <a:r>
              <a:rPr lang="it-IT" sz="2400" dirty="0"/>
              <a:t>] </a:t>
            </a:r>
            <a:r>
              <a:rPr lang="it-IT" sz="2400" dirty="0" err="1"/>
              <a:t>adjectif</a:t>
            </a:r>
            <a:r>
              <a:rPr lang="it-IT" sz="2400" dirty="0"/>
              <a:t> et </a:t>
            </a:r>
            <a:r>
              <a:rPr lang="it-IT" sz="2400" dirty="0" err="1"/>
              <a:t>nom</a:t>
            </a:r>
            <a:r>
              <a:rPr lang="it-IT" sz="2400" dirty="0"/>
              <a:t> </a:t>
            </a:r>
            <a:r>
              <a:rPr lang="it-IT" sz="2400" dirty="0" err="1"/>
              <a:t>étym</a:t>
            </a:r>
            <a:r>
              <a:rPr lang="it-IT" sz="2400" dirty="0"/>
              <a:t>. 1435 ◊ de </a:t>
            </a:r>
            <a:r>
              <a:rPr lang="it-IT" sz="2400" i="1" dirty="0" err="1"/>
              <a:t>réfugier</a:t>
            </a:r>
            <a:r>
              <a:rPr lang="it-IT" sz="2400" dirty="0"/>
              <a:t> </a:t>
            </a:r>
            <a:r>
              <a:rPr lang="it-IT" sz="2400" dirty="0" err="1"/>
              <a:t>Famille</a:t>
            </a:r>
            <a:r>
              <a:rPr lang="it-IT" sz="2400" dirty="0"/>
              <a:t> </a:t>
            </a:r>
            <a:r>
              <a:rPr lang="it-IT" sz="2400" dirty="0" err="1"/>
              <a:t>étymologique</a:t>
            </a:r>
            <a:r>
              <a:rPr lang="it-IT" sz="2400" dirty="0"/>
              <a:t> ⇨  </a:t>
            </a:r>
            <a:r>
              <a:rPr lang="it-IT" sz="2400" dirty="0" err="1"/>
              <a:t>fuir</a:t>
            </a:r>
            <a:r>
              <a:rPr lang="it-IT" sz="2400" dirty="0"/>
              <a:t>.</a:t>
            </a:r>
          </a:p>
          <a:p>
            <a:pPr algn="just"/>
            <a:r>
              <a:rPr lang="it-IT" sz="2400" dirty="0" smtClean="0"/>
              <a:t>■</a:t>
            </a:r>
            <a:r>
              <a:rPr lang="it-IT" sz="2400" dirty="0"/>
              <a:t>  Qui a </a:t>
            </a:r>
            <a:r>
              <a:rPr lang="it-IT" sz="2400" dirty="0" err="1"/>
              <a:t>dû</a:t>
            </a:r>
            <a:r>
              <a:rPr lang="it-IT" sz="2400" dirty="0"/>
              <a:t> </a:t>
            </a:r>
            <a:r>
              <a:rPr lang="it-IT" sz="2400" dirty="0" err="1"/>
              <a:t>fuir</a:t>
            </a:r>
            <a:r>
              <a:rPr lang="it-IT" sz="2400" dirty="0"/>
              <a:t> son </a:t>
            </a:r>
            <a:r>
              <a:rPr lang="it-IT" sz="2400" dirty="0" err="1"/>
              <a:t>pays</a:t>
            </a:r>
            <a:r>
              <a:rPr lang="it-IT" sz="2400" dirty="0"/>
              <a:t> d'origine </a:t>
            </a:r>
            <a:r>
              <a:rPr lang="it-IT" sz="2400" dirty="0" err="1"/>
              <a:t>afin</a:t>
            </a:r>
            <a:r>
              <a:rPr lang="it-IT" sz="2400" dirty="0"/>
              <a:t> d'</a:t>
            </a:r>
            <a:r>
              <a:rPr lang="it-IT" sz="2400" dirty="0" err="1"/>
              <a:t>échapper</a:t>
            </a:r>
            <a:r>
              <a:rPr lang="it-IT" sz="2400" dirty="0"/>
              <a:t> à un </a:t>
            </a:r>
            <a:r>
              <a:rPr lang="it-IT" sz="2400" dirty="0" err="1"/>
              <a:t>danger</a:t>
            </a:r>
            <a:r>
              <a:rPr lang="it-IT" sz="2400" dirty="0"/>
              <a:t> (guerre, </a:t>
            </a:r>
            <a:r>
              <a:rPr lang="it-IT" sz="2400" dirty="0" err="1"/>
              <a:t>persécutions</a:t>
            </a:r>
            <a:r>
              <a:rPr lang="it-IT" sz="2400" dirty="0"/>
              <a:t> </a:t>
            </a:r>
            <a:r>
              <a:rPr lang="it-IT" sz="2400" dirty="0" err="1"/>
              <a:t>politiques</a:t>
            </a:r>
            <a:r>
              <a:rPr lang="it-IT" sz="2400" dirty="0"/>
              <a:t> </a:t>
            </a:r>
            <a:r>
              <a:rPr lang="it-IT" sz="2400" dirty="0" err="1"/>
              <a:t>ou</a:t>
            </a:r>
            <a:r>
              <a:rPr lang="it-IT" sz="2400" dirty="0"/>
              <a:t> </a:t>
            </a:r>
            <a:r>
              <a:rPr lang="it-IT" sz="2400" dirty="0" err="1"/>
              <a:t>religieuses</a:t>
            </a:r>
            <a:r>
              <a:rPr lang="it-IT" sz="2400" dirty="0"/>
              <a:t>, etc.). </a:t>
            </a:r>
            <a:r>
              <a:rPr lang="it-IT" sz="2400" i="1" dirty="0" err="1"/>
              <a:t>Des</a:t>
            </a:r>
            <a:r>
              <a:rPr lang="it-IT" sz="2400" i="1" dirty="0"/>
              <a:t> </a:t>
            </a:r>
            <a:r>
              <a:rPr lang="it-IT" sz="2400" i="1" dirty="0" err="1"/>
              <a:t>révolutionnaires</a:t>
            </a:r>
            <a:r>
              <a:rPr lang="it-IT" sz="2400" i="1" dirty="0"/>
              <a:t> </a:t>
            </a:r>
            <a:r>
              <a:rPr lang="it-IT" sz="2400" i="1" dirty="0" err="1"/>
              <a:t>espagnols</a:t>
            </a:r>
            <a:r>
              <a:rPr lang="it-IT" sz="2400" i="1" dirty="0"/>
              <a:t> </a:t>
            </a:r>
            <a:r>
              <a:rPr lang="it-IT" sz="2400" i="1" dirty="0" err="1"/>
              <a:t>réfugiés</a:t>
            </a:r>
            <a:r>
              <a:rPr lang="it-IT" sz="2400" dirty="0"/>
              <a:t>. ▫ N. (1573) </a:t>
            </a:r>
            <a:r>
              <a:rPr lang="it-IT" sz="2400" i="1" dirty="0"/>
              <a:t>Aide </a:t>
            </a:r>
            <a:r>
              <a:rPr lang="it-IT" sz="2400" i="1" dirty="0" err="1"/>
              <a:t>aux</a:t>
            </a:r>
            <a:r>
              <a:rPr lang="it-IT" sz="2400" i="1" dirty="0"/>
              <a:t> </a:t>
            </a:r>
            <a:r>
              <a:rPr lang="it-IT" sz="2400" i="1" dirty="0" err="1"/>
              <a:t>réfugiés</a:t>
            </a:r>
            <a:r>
              <a:rPr lang="it-IT" sz="2400" i="1" dirty="0"/>
              <a:t>. </a:t>
            </a:r>
            <a:r>
              <a:rPr lang="it-IT" sz="2400" i="1" dirty="0" err="1"/>
              <a:t>Réfugiés</a:t>
            </a:r>
            <a:r>
              <a:rPr lang="it-IT" sz="2400" i="1" dirty="0"/>
              <a:t> </a:t>
            </a:r>
            <a:r>
              <a:rPr lang="it-IT" sz="2400" i="1" dirty="0" err="1"/>
              <a:t>climatiques</a:t>
            </a:r>
            <a:r>
              <a:rPr lang="it-IT" sz="2400" i="1" dirty="0"/>
              <a:t>*. </a:t>
            </a:r>
            <a:r>
              <a:rPr lang="it-IT" sz="2400" i="1" dirty="0" err="1"/>
              <a:t>Réfugiés</a:t>
            </a:r>
            <a:r>
              <a:rPr lang="it-IT" sz="2400" i="1" dirty="0"/>
              <a:t> </a:t>
            </a:r>
            <a:r>
              <a:rPr lang="it-IT" sz="2400" i="1" dirty="0" err="1"/>
              <a:t>demandant</a:t>
            </a:r>
            <a:r>
              <a:rPr lang="it-IT" sz="2400" i="1" dirty="0"/>
              <a:t> le </a:t>
            </a:r>
            <a:r>
              <a:rPr lang="it-IT" sz="2400" i="1" dirty="0" err="1"/>
              <a:t>droit</a:t>
            </a:r>
            <a:r>
              <a:rPr lang="it-IT" sz="2400" i="1" dirty="0"/>
              <a:t> d'</a:t>
            </a:r>
            <a:r>
              <a:rPr lang="it-IT" sz="2400" i="1" dirty="0" err="1"/>
              <a:t>asile</a:t>
            </a:r>
            <a:r>
              <a:rPr lang="it-IT" sz="2400" dirty="0"/>
              <a:t>. ➙ </a:t>
            </a:r>
            <a:r>
              <a:rPr lang="it-IT" sz="2400" dirty="0" err="1"/>
              <a:t>aussi</a:t>
            </a:r>
            <a:r>
              <a:rPr lang="it-IT" sz="2400" dirty="0"/>
              <a:t> </a:t>
            </a:r>
            <a:r>
              <a:rPr lang="it-IT" sz="2400" dirty="0" err="1"/>
              <a:t>primoarrivant</a:t>
            </a:r>
            <a:r>
              <a:rPr lang="it-IT" sz="2400" dirty="0"/>
              <a:t>. </a:t>
            </a:r>
            <a:r>
              <a:rPr lang="it-IT" sz="2400" i="1" dirty="0" err="1"/>
              <a:t>Les</a:t>
            </a:r>
            <a:r>
              <a:rPr lang="it-IT" sz="2400" i="1" dirty="0"/>
              <a:t> </a:t>
            </a:r>
            <a:r>
              <a:rPr lang="it-IT" sz="2400" i="1" dirty="0" err="1"/>
              <a:t>réfugiés</a:t>
            </a:r>
            <a:r>
              <a:rPr lang="it-IT" sz="2400" i="1" dirty="0"/>
              <a:t> et </a:t>
            </a:r>
            <a:r>
              <a:rPr lang="it-IT" sz="2400" i="1" dirty="0" err="1"/>
              <a:t>les</a:t>
            </a:r>
            <a:r>
              <a:rPr lang="it-IT" sz="2400" i="1" dirty="0"/>
              <a:t> </a:t>
            </a:r>
            <a:r>
              <a:rPr lang="it-IT" sz="2400" i="1" dirty="0" err="1"/>
              <a:t>apatrides</a:t>
            </a:r>
            <a:r>
              <a:rPr lang="it-IT" sz="2400" i="1" dirty="0"/>
              <a:t>. </a:t>
            </a:r>
            <a:r>
              <a:rPr lang="it-IT" sz="2400" b="1" dirty="0" err="1"/>
              <a:t>Spécialt</a:t>
            </a:r>
            <a:r>
              <a:rPr lang="it-IT" sz="2400" b="1" dirty="0"/>
              <a:t> dr. </a:t>
            </a:r>
            <a:r>
              <a:rPr lang="it-IT" sz="2400" b="1" dirty="0" err="1"/>
              <a:t>internat</a:t>
            </a:r>
            <a:r>
              <a:rPr lang="it-IT" sz="2400" b="1" dirty="0"/>
              <a:t>. </a:t>
            </a:r>
            <a:r>
              <a:rPr lang="it-IT" sz="2400" b="1" dirty="0" err="1"/>
              <a:t>Personne</a:t>
            </a:r>
            <a:r>
              <a:rPr lang="it-IT" sz="2400" b="1" dirty="0"/>
              <a:t> </a:t>
            </a:r>
            <a:r>
              <a:rPr lang="it-IT" sz="2400" b="1" dirty="0" err="1"/>
              <a:t>ayant</a:t>
            </a:r>
            <a:r>
              <a:rPr lang="it-IT" sz="2400" b="1" dirty="0"/>
              <a:t> </a:t>
            </a:r>
            <a:r>
              <a:rPr lang="it-IT" sz="2400" b="1" dirty="0" err="1"/>
              <a:t>obtenu</a:t>
            </a:r>
            <a:r>
              <a:rPr lang="it-IT" sz="2400" b="1" dirty="0"/>
              <a:t> l'</a:t>
            </a:r>
            <a:r>
              <a:rPr lang="it-IT" sz="2400" b="1" dirty="0" err="1"/>
              <a:t>asile</a:t>
            </a:r>
            <a:r>
              <a:rPr lang="it-IT" sz="2400" b="1" dirty="0"/>
              <a:t> </a:t>
            </a:r>
            <a:r>
              <a:rPr lang="it-IT" sz="2400" b="1" dirty="0" err="1"/>
              <a:t>politique</a:t>
            </a:r>
            <a:r>
              <a:rPr lang="it-IT" sz="2400" b="1" dirty="0"/>
              <a:t>.</a:t>
            </a:r>
          </a:p>
          <a:p>
            <a:r>
              <a:rPr lang="it-IT" sz="2400" dirty="0"/>
              <a:t>© 2019 </a:t>
            </a:r>
            <a:r>
              <a:rPr lang="it-IT" sz="2400" dirty="0" err="1"/>
              <a:t>Dictionnaires</a:t>
            </a:r>
            <a:r>
              <a:rPr lang="it-IT" sz="2400" dirty="0"/>
              <a:t> Le Robert - Le Petit Robert de la langue </a:t>
            </a:r>
            <a:r>
              <a:rPr lang="it-IT" sz="2400" dirty="0" err="1" smtClean="0"/>
              <a:t>française</a:t>
            </a:r>
            <a:endParaRPr lang="it-IT" sz="2400" dirty="0" smtClean="0"/>
          </a:p>
          <a:p>
            <a:r>
              <a:rPr lang="it-IT" sz="2400" i="1" dirty="0" err="1" smtClean="0"/>
              <a:t>Réfugié</a:t>
            </a:r>
            <a:r>
              <a:rPr lang="it-IT" sz="2400" dirty="0" smtClean="0"/>
              <a:t> a une </a:t>
            </a:r>
            <a:r>
              <a:rPr lang="it-IT" sz="2400" dirty="0" err="1" smtClean="0"/>
              <a:t>définition</a:t>
            </a:r>
            <a:r>
              <a:rPr lang="it-IT" sz="2400" dirty="0" smtClean="0"/>
              <a:t> </a:t>
            </a:r>
            <a:r>
              <a:rPr lang="it-IT" sz="2400" dirty="0" err="1" smtClean="0"/>
              <a:t>juridique</a:t>
            </a:r>
            <a:r>
              <a:rPr lang="it-IT" sz="2400" dirty="0" smtClean="0"/>
              <a:t>.</a:t>
            </a:r>
            <a:endParaRPr lang="it-IT" sz="2400" dirty="0"/>
          </a:p>
          <a:p>
            <a:endParaRPr lang="fr-CA" sz="2400" dirty="0"/>
          </a:p>
        </p:txBody>
      </p:sp>
    </p:spTree>
    <p:extLst>
      <p:ext uri="{BB962C8B-B14F-4D97-AF65-F5344CB8AC3E}">
        <p14:creationId xmlns:p14="http://schemas.microsoft.com/office/powerpoint/2010/main" val="27605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Pierre Bourdieu</a:t>
            </a:r>
            <a:br>
              <a:rPr lang="fr-CA" sz="2800" dirty="0"/>
            </a:br>
            <a:r>
              <a:rPr lang="fr-FR" sz="2800"/>
              <a:t> </a:t>
            </a:r>
            <a:r>
              <a:rPr lang="fr-FR" sz="2800" i="1"/>
              <a:t>Ce que parler veut dire, </a:t>
            </a:r>
            <a:r>
              <a:rPr lang="fr-FR" sz="2800"/>
              <a:t>Paris, Minuit, 1982</a:t>
            </a:r>
            <a:endParaRPr lang="fr-CA" sz="2800"/>
          </a:p>
        </p:txBody>
      </p:sp>
      <p:pic>
        <p:nvPicPr>
          <p:cNvPr id="4" name="Segnaposto contenuto 3" descr="IMG_3888.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p:pic>
    </p:spTree>
    <p:extLst>
      <p:ext uri="{BB962C8B-B14F-4D97-AF65-F5344CB8AC3E}">
        <p14:creationId xmlns:p14="http://schemas.microsoft.com/office/powerpoint/2010/main" val="2699488088"/>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i="1" dirty="0"/>
              <a:t>Al </a:t>
            </a:r>
            <a:r>
              <a:rPr lang="fr-CA" sz="2800" i="1" dirty="0" err="1"/>
              <a:t>Jazeera</a:t>
            </a:r>
            <a:r>
              <a:rPr lang="fr-CA" sz="2800" i="1" dirty="0"/>
              <a:t> </a:t>
            </a:r>
            <a:endParaRPr lang="fr-CA" sz="2800" dirty="0"/>
          </a:p>
        </p:txBody>
      </p:sp>
      <p:sp>
        <p:nvSpPr>
          <p:cNvPr id="3" name="Segnaposto contenuto 2"/>
          <p:cNvSpPr>
            <a:spLocks noGrp="1"/>
          </p:cNvSpPr>
          <p:nvPr>
            <p:ph idx="1"/>
          </p:nvPr>
        </p:nvSpPr>
        <p:spPr/>
        <p:txBody>
          <a:bodyPr>
            <a:normAutofit fontScale="92500" lnSpcReduction="10000"/>
          </a:bodyPr>
          <a:lstStyle/>
          <a:p>
            <a:pPr algn="just"/>
            <a:r>
              <a:rPr lang="fr-CA" sz="2400" dirty="0" smtClean="0"/>
              <a:t>En aout 2015, un journaliste d’</a:t>
            </a:r>
            <a:r>
              <a:rPr lang="fr-CA" sz="2400" i="1" dirty="0"/>
              <a:t> Al </a:t>
            </a:r>
            <a:r>
              <a:rPr lang="fr-CA" sz="2400" i="1" dirty="0" err="1"/>
              <a:t>Jazeera</a:t>
            </a:r>
            <a:r>
              <a:rPr lang="fr-CA" sz="2400" i="1" dirty="0"/>
              <a:t> </a:t>
            </a:r>
            <a:r>
              <a:rPr lang="fr-CA" sz="2400" dirty="0" smtClean="0"/>
              <a:t>en anglais annonce sur son blog qu’il n’utilisera plus le mo</a:t>
            </a:r>
            <a:r>
              <a:rPr lang="fr-CA" sz="2400" i="1" dirty="0" smtClean="0"/>
              <a:t>t </a:t>
            </a:r>
            <a:r>
              <a:rPr lang="fr-CA" sz="2400" b="1" i="1" dirty="0" smtClean="0"/>
              <a:t>migrant</a:t>
            </a:r>
            <a:r>
              <a:rPr lang="fr-CA" sz="2400" i="1" dirty="0" smtClean="0"/>
              <a:t> </a:t>
            </a:r>
            <a:r>
              <a:rPr lang="fr-CA" sz="2400" dirty="0" smtClean="0"/>
              <a:t>pour désigner les personnes en mouvement, venues en particulier de Syrie, d’Irak, d’Afghanistan et d’Afrique de l’Est. </a:t>
            </a:r>
          </a:p>
          <a:p>
            <a:pPr algn="just"/>
            <a:r>
              <a:rPr lang="fr-CA" sz="2400" dirty="0" smtClean="0"/>
              <a:t>« Le terme fourre-tout migrant n’est plus approprié lorsqu'il s’agit de </a:t>
            </a:r>
            <a:r>
              <a:rPr lang="fr-CA" sz="2400" b="1" dirty="0" smtClean="0"/>
              <a:t>décrire l’horreur </a:t>
            </a:r>
            <a:r>
              <a:rPr lang="fr-CA" sz="2400" dirty="0" smtClean="0"/>
              <a:t>de ce qui se passe en Méditerranée. Il a évolué de sa définition de dictionnaire vers un outil qui sert à déshumaniser et à mettre de la distance, un terme péjoratif. » </a:t>
            </a:r>
          </a:p>
          <a:p>
            <a:pPr algn="just"/>
            <a:r>
              <a:rPr lang="fr-CA" sz="2400" dirty="0" smtClean="0"/>
              <a:t>Ce mot jugé </a:t>
            </a:r>
            <a:r>
              <a:rPr lang="fr-CA" sz="2400" b="1" dirty="0" smtClean="0"/>
              <a:t>péjoratif et déshumanisant</a:t>
            </a:r>
            <a:r>
              <a:rPr lang="fr-CA" sz="2400" dirty="0" smtClean="0"/>
              <a:t>, est remplacé par le mot </a:t>
            </a:r>
            <a:r>
              <a:rPr lang="fr-CA" sz="2400" b="1" i="1" dirty="0" err="1" smtClean="0"/>
              <a:t>refugee</a:t>
            </a:r>
            <a:r>
              <a:rPr lang="fr-CA" sz="2400" dirty="0" smtClean="0"/>
              <a:t> (réfugié), qui décrirait plus précisément la situation de ces personnes </a:t>
            </a:r>
            <a:r>
              <a:rPr lang="fr-CA" sz="2400" b="1" dirty="0" smtClean="0"/>
              <a:t>en quête de refuge</a:t>
            </a:r>
            <a:r>
              <a:rPr lang="fr-CA" sz="2400" dirty="0" smtClean="0"/>
              <a:t>, fuyant la guerre, la famine, la pauvreté et souhaitant, dans tous les cas, se donner les moyens d’accéder à une vie meilleure. p. 10</a:t>
            </a:r>
            <a:endParaRPr lang="fr-CA" sz="2400" dirty="0"/>
          </a:p>
        </p:txBody>
      </p:sp>
    </p:spTree>
    <p:extLst>
      <p:ext uri="{BB962C8B-B14F-4D97-AF65-F5344CB8AC3E}">
        <p14:creationId xmlns:p14="http://schemas.microsoft.com/office/powerpoint/2010/main" val="34074401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Migrant ou réfugié ?</a:t>
            </a:r>
            <a:endParaRPr lang="fr-CA" sz="2800" dirty="0"/>
          </a:p>
        </p:txBody>
      </p:sp>
      <p:sp>
        <p:nvSpPr>
          <p:cNvPr id="3" name="Segnaposto contenuto 2"/>
          <p:cNvSpPr>
            <a:spLocks noGrp="1"/>
          </p:cNvSpPr>
          <p:nvPr>
            <p:ph idx="1"/>
          </p:nvPr>
        </p:nvSpPr>
        <p:spPr/>
        <p:txBody>
          <a:bodyPr>
            <a:normAutofit/>
          </a:bodyPr>
          <a:lstStyle/>
          <a:p>
            <a:pPr algn="just"/>
            <a:r>
              <a:rPr lang="fr-CA" sz="2400" dirty="0" smtClean="0"/>
              <a:t>Laura </a:t>
            </a:r>
            <a:r>
              <a:rPr lang="fr-CA" sz="2400" dirty="0" err="1" smtClean="0"/>
              <a:t>Calabrese</a:t>
            </a:r>
            <a:r>
              <a:rPr lang="fr-CA" sz="2400" dirty="0" smtClean="0"/>
              <a:t>, « </a:t>
            </a:r>
            <a:r>
              <a:rPr lang="fr-CA" sz="2400" i="1" dirty="0" smtClean="0"/>
              <a:t>Migrant </a:t>
            </a:r>
            <a:r>
              <a:rPr lang="fr-CA" sz="2400" i="1" dirty="0"/>
              <a:t>ou réfugié </a:t>
            </a:r>
            <a:r>
              <a:rPr lang="fr-CA" sz="2400" dirty="0" smtClean="0"/>
              <a:t>? L’enjeu des dénominations des personnes dans le discours médiatique », in </a:t>
            </a:r>
            <a:r>
              <a:rPr lang="fr-CA" sz="2400" i="1" dirty="0"/>
              <a:t>Penser les mots, dire la migration</a:t>
            </a:r>
            <a:r>
              <a:rPr lang="fr-CA" sz="2400" dirty="0"/>
              <a:t>, Louvain, </a:t>
            </a:r>
            <a:r>
              <a:rPr lang="fr-CA" sz="2400" dirty="0" err="1"/>
              <a:t>Academia</a:t>
            </a:r>
            <a:r>
              <a:rPr lang="fr-CA" sz="2400" dirty="0"/>
              <a:t>, 2019, </a:t>
            </a:r>
            <a:r>
              <a:rPr lang="fr-CA" sz="2400" dirty="0" smtClean="0"/>
              <a:t> p. 153-160.</a:t>
            </a:r>
            <a:endParaRPr lang="fr-CA" sz="2400" dirty="0"/>
          </a:p>
        </p:txBody>
      </p:sp>
    </p:spTree>
    <p:extLst>
      <p:ext uri="{BB962C8B-B14F-4D97-AF65-F5344CB8AC3E}">
        <p14:creationId xmlns:p14="http://schemas.microsoft.com/office/powerpoint/2010/main" val="41553237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Distinctifs ou diviseurs ?</a:t>
            </a:r>
            <a:endParaRPr lang="fr-CA" sz="2800" dirty="0"/>
          </a:p>
        </p:txBody>
      </p:sp>
      <p:sp>
        <p:nvSpPr>
          <p:cNvPr id="3" name="Segnaposto contenuto 2"/>
          <p:cNvSpPr>
            <a:spLocks noGrp="1"/>
          </p:cNvSpPr>
          <p:nvPr>
            <p:ph idx="1"/>
          </p:nvPr>
        </p:nvSpPr>
        <p:spPr/>
        <p:txBody>
          <a:bodyPr>
            <a:normAutofit lnSpcReduction="10000"/>
          </a:bodyPr>
          <a:lstStyle/>
          <a:p>
            <a:pPr algn="just"/>
            <a:r>
              <a:rPr lang="fr-CA" sz="2400" dirty="0" smtClean="0"/>
              <a:t>« C’est notamment le discours politique qui va instrumentaliser la différence entre migrant et réfugié, pour établir une distinction entre le réfugié méritant (celui qui fuit le danger de mort et donc n’a pas le choix) et le migrant (celui qui migre volontairement pour des raisons personnelles). Dans ces discours, le migrant se déplace pour des raisons économiques, ce qui le rendrait inéligible au statut de réfugié et, par là, illégitime dans sa démarche de migration. » p. 156</a:t>
            </a:r>
          </a:p>
          <a:p>
            <a:pPr algn="just"/>
            <a:r>
              <a:rPr lang="fr-CA" sz="2400" dirty="0" smtClean="0"/>
              <a:t>Le ministre de l’intérieur français, M. </a:t>
            </a:r>
            <a:r>
              <a:rPr lang="fr-CA" sz="2400" dirty="0" err="1" smtClean="0"/>
              <a:t>Collomb</a:t>
            </a:r>
            <a:r>
              <a:rPr lang="fr-CA" sz="2400" dirty="0" smtClean="0"/>
              <a:t>, déclare que la ligne à suivre est un « meilleur accueil pour les réfugiés politiques, et fermeté face à l’immigration économique. 18.12.2017</a:t>
            </a:r>
            <a:endParaRPr lang="fr-CA" sz="2400" dirty="0"/>
          </a:p>
        </p:txBody>
      </p:sp>
    </p:spTree>
    <p:extLst>
      <p:ext uri="{BB962C8B-B14F-4D97-AF65-F5344CB8AC3E}">
        <p14:creationId xmlns:p14="http://schemas.microsoft.com/office/powerpoint/2010/main" val="2589042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smtClean="0"/>
              <a:t>Monopole </a:t>
            </a:r>
            <a:r>
              <a:rPr lang="fr-FR" sz="2800" dirty="0"/>
              <a:t>de la domination institutionnelle et médiatique</a:t>
            </a:r>
            <a:endParaRPr lang="fr-CA" sz="2800" dirty="0"/>
          </a:p>
        </p:txBody>
      </p:sp>
      <p:sp>
        <p:nvSpPr>
          <p:cNvPr id="3" name="Segnaposto contenuto 2"/>
          <p:cNvSpPr>
            <a:spLocks noGrp="1"/>
          </p:cNvSpPr>
          <p:nvPr>
            <p:ph idx="1"/>
          </p:nvPr>
        </p:nvSpPr>
        <p:spPr/>
        <p:txBody>
          <a:bodyPr>
            <a:normAutofit/>
          </a:bodyPr>
          <a:lstStyle/>
          <a:p>
            <a:pPr algn="just"/>
            <a:r>
              <a:rPr lang="fr-FR" sz="2400" dirty="0"/>
              <a:t>Tout au long de cette bataille pour les mots, jamais la parole n’est donnée aux exilés/migrants/demandeurs d’asiles eux-mêmes, qui peuvent dans certains cas préférer d’autres termes, comme « exilés », « voyageurs » ou « aventuriers ». Au contraire, le monopole de la nomination est toujours assuré par ceux qui détiennent le monopole de la domination institutionnelle et médiatique et parlent au nom des autres. </a:t>
            </a:r>
            <a:r>
              <a:rPr lang="fr-FR" sz="2400" dirty="0" smtClean="0"/>
              <a:t>Canut</a:t>
            </a:r>
            <a:r>
              <a:rPr lang="fr-FR" sz="2400" dirty="0"/>
              <a:t>, Cécile (2016) « Migrants et réfugiés : quand dire, c’est faire la politique migratoire. » </a:t>
            </a:r>
            <a:r>
              <a:rPr lang="fr-FR" sz="2400" i="1" dirty="0"/>
              <a:t>Vacarme</a:t>
            </a:r>
            <a:r>
              <a:rPr lang="fr-FR" sz="2400" dirty="0"/>
              <a:t>, </a:t>
            </a:r>
            <a:r>
              <a:rPr lang="fr-FR" sz="2400" u="sng" dirty="0">
                <a:hlinkClick r:id="rId2"/>
              </a:rPr>
              <a:t>https://vacarme.org/article2901.html#nb8-15</a:t>
            </a:r>
            <a:r>
              <a:rPr lang="fr-FR" sz="2400" dirty="0"/>
              <a:t>, consulté le 3 septembre 2019.</a:t>
            </a:r>
            <a:endParaRPr lang="it-IT" sz="2400" dirty="0"/>
          </a:p>
          <a:p>
            <a:endParaRPr lang="it-IT" sz="2400" dirty="0"/>
          </a:p>
          <a:p>
            <a:endParaRPr lang="fr-CA" sz="2400" dirty="0"/>
          </a:p>
        </p:txBody>
      </p:sp>
    </p:spTree>
    <p:extLst>
      <p:ext uri="{BB962C8B-B14F-4D97-AF65-F5344CB8AC3E}">
        <p14:creationId xmlns:p14="http://schemas.microsoft.com/office/powerpoint/2010/main" val="3266976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Aventuriers ?</a:t>
            </a:r>
            <a:endParaRPr lang="fr-CA" sz="2800" dirty="0"/>
          </a:p>
        </p:txBody>
      </p:sp>
      <p:sp>
        <p:nvSpPr>
          <p:cNvPr id="3" name="Segnaposto contenuto 2"/>
          <p:cNvSpPr>
            <a:spLocks noGrp="1"/>
          </p:cNvSpPr>
          <p:nvPr>
            <p:ph idx="1"/>
          </p:nvPr>
        </p:nvSpPr>
        <p:spPr/>
        <p:txBody>
          <a:bodyPr>
            <a:normAutofit/>
          </a:bodyPr>
          <a:lstStyle/>
          <a:p>
            <a:r>
              <a:rPr lang="fr-CA" sz="2400" dirty="0" smtClean="0"/>
              <a:t>Beaucoup de ceux que l’on appelle de l’extérieur  les</a:t>
            </a:r>
            <a:r>
              <a:rPr lang="fr-CA" sz="2400" i="1" dirty="0" smtClean="0"/>
              <a:t> migrants </a:t>
            </a:r>
            <a:r>
              <a:rPr lang="fr-CA" sz="2400" dirty="0" smtClean="0"/>
              <a:t>se sont appelés eux-mêmes des </a:t>
            </a:r>
            <a:r>
              <a:rPr lang="fr-CA" sz="2400" i="1" dirty="0" smtClean="0"/>
              <a:t>aventuriers</a:t>
            </a:r>
            <a:r>
              <a:rPr lang="fr-CA" sz="2400" dirty="0" smtClean="0"/>
              <a:t>. p. 49</a:t>
            </a:r>
          </a:p>
          <a:p>
            <a:pPr algn="just"/>
            <a:r>
              <a:rPr lang="fr-CA" sz="2400" dirty="0" smtClean="0"/>
              <a:t>D’autres nominations dans les langues africaines, comme celles de </a:t>
            </a:r>
            <a:r>
              <a:rPr lang="fr-CA" sz="2400" i="1" dirty="0" err="1" smtClean="0"/>
              <a:t>tungaranke</a:t>
            </a:r>
            <a:r>
              <a:rPr lang="fr-CA" sz="2400" i="1" dirty="0" smtClean="0"/>
              <a:t> </a:t>
            </a:r>
            <a:r>
              <a:rPr lang="fr-CA" sz="2400" dirty="0" smtClean="0"/>
              <a:t>(« celui qui a quitté le pays »), </a:t>
            </a:r>
            <a:r>
              <a:rPr lang="fr-CA" sz="2400" i="1" dirty="0" err="1" smtClean="0"/>
              <a:t>taamaden</a:t>
            </a:r>
            <a:r>
              <a:rPr lang="fr-CA" sz="2400" dirty="0" smtClean="0"/>
              <a:t> (« le marcheur »), </a:t>
            </a:r>
            <a:r>
              <a:rPr lang="fr-CA" sz="2400" i="1" dirty="0" err="1" smtClean="0"/>
              <a:t>taamakEla</a:t>
            </a:r>
            <a:r>
              <a:rPr lang="fr-CA" sz="2400" dirty="0" smtClean="0"/>
              <a:t> (« le voyageur »), </a:t>
            </a:r>
            <a:r>
              <a:rPr lang="fr-CA" sz="2400" i="1" dirty="0" err="1" smtClean="0"/>
              <a:t>dugutaala</a:t>
            </a:r>
            <a:r>
              <a:rPr lang="fr-CA" sz="2400" i="1" dirty="0" smtClean="0"/>
              <a:t> </a:t>
            </a:r>
            <a:r>
              <a:rPr lang="fr-CA" sz="2400" dirty="0" smtClean="0"/>
              <a:t>« celui qui n’a plus de village ») en bambara [...] p. 49</a:t>
            </a:r>
          </a:p>
          <a:p>
            <a:pPr algn="just"/>
            <a:r>
              <a:rPr lang="fr-CA" sz="2400" dirty="0" smtClean="0"/>
              <a:t>« On n’était rien que des aventuriers... Ceux qui meurent à cause de ce qu’ils désirent », Cécile Canut, in </a:t>
            </a:r>
            <a:r>
              <a:rPr lang="fr-CA" sz="2400" i="1" dirty="0"/>
              <a:t>Penser les mots, dire la migration</a:t>
            </a:r>
            <a:r>
              <a:rPr lang="fr-CA" sz="2400" dirty="0"/>
              <a:t>, Louvain, </a:t>
            </a:r>
            <a:r>
              <a:rPr lang="fr-CA" sz="2400" dirty="0" err="1"/>
              <a:t>Academia</a:t>
            </a:r>
            <a:r>
              <a:rPr lang="fr-CA" sz="2400" dirty="0"/>
              <a:t>, </a:t>
            </a:r>
            <a:r>
              <a:rPr lang="fr-CA" sz="2400" dirty="0" smtClean="0"/>
              <a:t>2019, p. 49-57.</a:t>
            </a:r>
            <a:endParaRPr lang="fr-CA" sz="2400" dirty="0"/>
          </a:p>
        </p:txBody>
      </p:sp>
    </p:spTree>
    <p:extLst>
      <p:ext uri="{BB962C8B-B14F-4D97-AF65-F5344CB8AC3E}">
        <p14:creationId xmlns:p14="http://schemas.microsoft.com/office/powerpoint/2010/main" val="2729554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 Le poids des mots »</a:t>
            </a:r>
            <a:endParaRPr lang="fr-CA" sz="2800" dirty="0"/>
          </a:p>
        </p:txBody>
      </p:sp>
      <p:sp>
        <p:nvSpPr>
          <p:cNvPr id="3" name="Segnaposto contenuto 2"/>
          <p:cNvSpPr>
            <a:spLocks noGrp="1"/>
          </p:cNvSpPr>
          <p:nvPr>
            <p:ph idx="1"/>
          </p:nvPr>
        </p:nvSpPr>
        <p:spPr/>
        <p:txBody>
          <a:bodyPr>
            <a:normAutofit/>
          </a:bodyPr>
          <a:lstStyle/>
          <a:p>
            <a:pPr algn="just"/>
            <a:r>
              <a:rPr lang="fr-CA" sz="2400" dirty="0" smtClean="0"/>
              <a:t>Or l’expression « le poids des mots » signifie aussi que le choix des mots pour avoir des conséquences, ce qui témoigne du </a:t>
            </a:r>
            <a:r>
              <a:rPr lang="fr-CA" sz="2400" b="1" dirty="0" smtClean="0"/>
              <a:t>pouvoir performatif de la langue en société</a:t>
            </a:r>
            <a:r>
              <a:rPr lang="fr-CA" sz="2400" dirty="0" smtClean="0"/>
              <a:t>, autrement dit de l’impact que peuvent avoir certains termes (mais pas tous et pas tous de la même manière) dans certains contextes. p. 15</a:t>
            </a:r>
            <a:endParaRPr lang="fr-CA" sz="2400" dirty="0"/>
          </a:p>
        </p:txBody>
      </p:sp>
    </p:spTree>
    <p:extLst>
      <p:ext uri="{BB962C8B-B14F-4D97-AF65-F5344CB8AC3E}">
        <p14:creationId xmlns:p14="http://schemas.microsoft.com/office/powerpoint/2010/main" val="7413185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Le mot juste ?</a:t>
            </a:r>
            <a:endParaRPr lang="fr-CA" sz="2800" dirty="0"/>
          </a:p>
        </p:txBody>
      </p:sp>
      <p:sp>
        <p:nvSpPr>
          <p:cNvPr id="3" name="Segnaposto contenuto 2"/>
          <p:cNvSpPr>
            <a:spLocks noGrp="1"/>
          </p:cNvSpPr>
          <p:nvPr>
            <p:ph idx="1"/>
          </p:nvPr>
        </p:nvSpPr>
        <p:spPr/>
        <p:txBody>
          <a:bodyPr>
            <a:normAutofit/>
          </a:bodyPr>
          <a:lstStyle/>
          <a:p>
            <a:pPr algn="just"/>
            <a:r>
              <a:rPr lang="fr-CA" sz="2400" i="1" dirty="0"/>
              <a:t>Recommandation pour l’information relative aux personnes étrangères ou d’origine étrangère </a:t>
            </a:r>
            <a:r>
              <a:rPr lang="fr-CA" sz="2400" dirty="0" smtClean="0"/>
              <a:t>adoptée en 2016 par </a:t>
            </a:r>
            <a:r>
              <a:rPr lang="fr-CA" sz="2400" dirty="0"/>
              <a:t>le Conseil de </a:t>
            </a:r>
            <a:r>
              <a:rPr lang="fr-CA" sz="2400" b="1" dirty="0"/>
              <a:t>déontologie</a:t>
            </a:r>
            <a:r>
              <a:rPr lang="fr-CA" sz="2400" dirty="0"/>
              <a:t> journalistique </a:t>
            </a:r>
            <a:r>
              <a:rPr lang="fr-CA" sz="2400" dirty="0" smtClean="0"/>
              <a:t>belge. Un glossaire qui définit « les termes qui font l’objet des confusions les plus fréquentes ». p.16</a:t>
            </a:r>
          </a:p>
          <a:p>
            <a:endParaRPr lang="fr-CA" sz="2400" dirty="0"/>
          </a:p>
          <a:p>
            <a:r>
              <a:rPr lang="fr-CA" sz="2400" dirty="0" smtClean="0"/>
              <a:t>Or, comme le note Alice </a:t>
            </a:r>
            <a:r>
              <a:rPr lang="fr-CA" sz="2400" dirty="0" err="1" smtClean="0"/>
              <a:t>Krieg</a:t>
            </a:r>
            <a:r>
              <a:rPr lang="fr-CA" sz="2400" dirty="0" smtClean="0"/>
              <a:t>-Planque, il est vain de chercher le « ’bon vocabulaire’, susceptible de nommer correctement, car le langage est un fait social dynamique, sociohistorique : il n’est jamais stabilisé » . p. 17</a:t>
            </a:r>
          </a:p>
          <a:p>
            <a:endParaRPr lang="fr-CA" sz="2400" dirty="0"/>
          </a:p>
        </p:txBody>
      </p:sp>
    </p:spTree>
    <p:extLst>
      <p:ext uri="{BB962C8B-B14F-4D97-AF65-F5344CB8AC3E}">
        <p14:creationId xmlns:p14="http://schemas.microsoft.com/office/powerpoint/2010/main" val="31594610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Le mot « race » ?</a:t>
            </a:r>
            <a:endParaRPr lang="fr-CA" sz="2800" dirty="0"/>
          </a:p>
        </p:txBody>
      </p:sp>
      <p:sp>
        <p:nvSpPr>
          <p:cNvPr id="3" name="Segnaposto contenuto 2"/>
          <p:cNvSpPr>
            <a:spLocks noGrp="1"/>
          </p:cNvSpPr>
          <p:nvPr>
            <p:ph idx="1"/>
          </p:nvPr>
        </p:nvSpPr>
        <p:spPr/>
        <p:txBody>
          <a:bodyPr/>
          <a:lstStyle/>
          <a:p>
            <a:endParaRPr lang="fr-CA"/>
          </a:p>
        </p:txBody>
      </p:sp>
    </p:spTree>
    <p:extLst>
      <p:ext uri="{BB962C8B-B14F-4D97-AF65-F5344CB8AC3E}">
        <p14:creationId xmlns:p14="http://schemas.microsoft.com/office/powerpoint/2010/main" val="11601269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i="1" dirty="0" smtClean="0"/>
              <a:t>Race</a:t>
            </a:r>
            <a:r>
              <a:rPr lang="fr-CA" sz="2800" dirty="0" smtClean="0"/>
              <a:t> dans le dictionnaire PR</a:t>
            </a:r>
            <a:endParaRPr lang="fr-CA" sz="2800" dirty="0"/>
          </a:p>
        </p:txBody>
      </p:sp>
      <p:sp>
        <p:nvSpPr>
          <p:cNvPr id="3" name="Segnaposto contenuto 2"/>
          <p:cNvSpPr>
            <a:spLocks noGrp="1"/>
          </p:cNvSpPr>
          <p:nvPr>
            <p:ph idx="1"/>
          </p:nvPr>
        </p:nvSpPr>
        <p:spPr/>
        <p:txBody>
          <a:bodyPr>
            <a:normAutofit/>
          </a:bodyPr>
          <a:lstStyle/>
          <a:p>
            <a:pPr algn="just"/>
            <a:r>
              <a:rPr lang="it-IT" sz="2000" dirty="0"/>
              <a:t> III   </a:t>
            </a:r>
            <a:r>
              <a:rPr lang="it-IT" sz="2000" dirty="0" err="1"/>
              <a:t>Dans</a:t>
            </a:r>
            <a:r>
              <a:rPr lang="it-IT" sz="2000" dirty="0"/>
              <a:t> l'</a:t>
            </a:r>
            <a:r>
              <a:rPr lang="it-IT" sz="2000" dirty="0" err="1"/>
              <a:t>espèce</a:t>
            </a:r>
            <a:r>
              <a:rPr lang="it-IT" sz="2000" dirty="0"/>
              <a:t> </a:t>
            </a:r>
            <a:r>
              <a:rPr lang="it-IT" sz="2000" dirty="0" err="1"/>
              <a:t>humaine</a:t>
            </a:r>
            <a:r>
              <a:rPr lang="it-IT" sz="2000" dirty="0"/>
              <a:t> </a:t>
            </a:r>
            <a:r>
              <a:rPr lang="it-IT" sz="2000" b="1" cap="small" dirty="0"/>
              <a:t>rem. </a:t>
            </a:r>
            <a:r>
              <a:rPr lang="it-IT" sz="2000" b="1" dirty="0" err="1"/>
              <a:t>Rien</a:t>
            </a:r>
            <a:r>
              <a:rPr lang="it-IT" sz="2000" b="1" dirty="0"/>
              <a:t> ne </a:t>
            </a:r>
            <a:r>
              <a:rPr lang="it-IT" sz="2000" b="1" dirty="0" err="1"/>
              <a:t>permet</a:t>
            </a:r>
            <a:r>
              <a:rPr lang="it-IT" sz="2000" b="1" dirty="0"/>
              <a:t> de </a:t>
            </a:r>
            <a:r>
              <a:rPr lang="it-IT" sz="2000" b="1" dirty="0" err="1"/>
              <a:t>définir</a:t>
            </a:r>
            <a:r>
              <a:rPr lang="it-IT" sz="2000" b="1" dirty="0"/>
              <a:t> </a:t>
            </a:r>
            <a:r>
              <a:rPr lang="it-IT" sz="2000" b="1" dirty="0" err="1"/>
              <a:t>scientifiquement</a:t>
            </a:r>
            <a:r>
              <a:rPr lang="it-IT" sz="2000" b="1" dirty="0"/>
              <a:t> la </a:t>
            </a:r>
            <a:r>
              <a:rPr lang="it-IT" sz="2000" b="1" dirty="0" err="1"/>
              <a:t>notion</a:t>
            </a:r>
            <a:r>
              <a:rPr lang="it-IT" sz="2000" b="1" dirty="0"/>
              <a:t> de race. </a:t>
            </a:r>
          </a:p>
          <a:p>
            <a:pPr algn="just"/>
            <a:r>
              <a:rPr lang="it-IT" sz="2000" dirty="0"/>
              <a:t> 1   (1684) Ensemble d'</a:t>
            </a:r>
            <a:r>
              <a:rPr lang="it-IT" sz="2000" dirty="0" err="1"/>
              <a:t>êtres</a:t>
            </a:r>
            <a:r>
              <a:rPr lang="it-IT" sz="2000" dirty="0"/>
              <a:t> </a:t>
            </a:r>
            <a:r>
              <a:rPr lang="it-IT" sz="2000" dirty="0" err="1"/>
              <a:t>humains</a:t>
            </a:r>
            <a:r>
              <a:rPr lang="it-IT" sz="2000" dirty="0"/>
              <a:t> qui </a:t>
            </a:r>
            <a:r>
              <a:rPr lang="it-IT" sz="2000" dirty="0" err="1"/>
              <a:t>ont</a:t>
            </a:r>
            <a:r>
              <a:rPr lang="it-IT" sz="2000" dirty="0"/>
              <a:t> en </a:t>
            </a:r>
            <a:r>
              <a:rPr lang="it-IT" sz="2000" dirty="0" err="1"/>
              <a:t>commun</a:t>
            </a:r>
            <a:r>
              <a:rPr lang="it-IT" sz="2000" dirty="0"/>
              <a:t> la </a:t>
            </a:r>
            <a:r>
              <a:rPr lang="it-IT" sz="2000" dirty="0" err="1"/>
              <a:t>couleur</a:t>
            </a:r>
            <a:r>
              <a:rPr lang="it-IT" sz="2000" dirty="0"/>
              <a:t> </a:t>
            </a:r>
            <a:r>
              <a:rPr lang="it-IT" sz="2000" dirty="0" err="1"/>
              <a:t>naturelle</a:t>
            </a:r>
            <a:r>
              <a:rPr lang="it-IT" sz="2000" dirty="0"/>
              <a:t> de </a:t>
            </a:r>
            <a:r>
              <a:rPr lang="it-IT" sz="2000" dirty="0" err="1"/>
              <a:t>leur</a:t>
            </a:r>
            <a:r>
              <a:rPr lang="it-IT" sz="2000" dirty="0"/>
              <a:t> </a:t>
            </a:r>
            <a:r>
              <a:rPr lang="it-IT" sz="2000" dirty="0" err="1"/>
              <a:t>peau</a:t>
            </a:r>
            <a:r>
              <a:rPr lang="it-IT" sz="2000" dirty="0"/>
              <a:t>. </a:t>
            </a:r>
            <a:r>
              <a:rPr lang="it-IT" sz="2000" i="1" dirty="0"/>
              <a:t>La race </a:t>
            </a:r>
            <a:r>
              <a:rPr lang="it-IT" sz="2000" i="1" dirty="0" err="1"/>
              <a:t>blanche</a:t>
            </a:r>
            <a:r>
              <a:rPr lang="it-IT" sz="2000" i="1" dirty="0"/>
              <a:t>, la race </a:t>
            </a:r>
            <a:r>
              <a:rPr lang="it-IT" sz="2000" i="1" dirty="0" err="1"/>
              <a:t>jaune</a:t>
            </a:r>
            <a:r>
              <a:rPr lang="it-IT" sz="2000" i="1" dirty="0"/>
              <a:t>, la race </a:t>
            </a:r>
            <a:r>
              <a:rPr lang="it-IT" sz="2000" i="1" dirty="0" err="1"/>
              <a:t>noire</a:t>
            </a:r>
            <a:r>
              <a:rPr lang="it-IT" sz="2000" dirty="0"/>
              <a:t>. </a:t>
            </a:r>
            <a:r>
              <a:rPr lang="it-IT" sz="2000" i="1" dirty="0"/>
              <a:t>Union </a:t>
            </a:r>
            <a:r>
              <a:rPr lang="it-IT" sz="2000" i="1" dirty="0" err="1"/>
              <a:t>entre</a:t>
            </a:r>
            <a:r>
              <a:rPr lang="it-IT" sz="2000" i="1" dirty="0"/>
              <a:t> </a:t>
            </a:r>
            <a:r>
              <a:rPr lang="it-IT" sz="2000" i="1" dirty="0" err="1"/>
              <a:t>personnes</a:t>
            </a:r>
            <a:r>
              <a:rPr lang="it-IT" sz="2000" i="1" dirty="0"/>
              <a:t> de </a:t>
            </a:r>
            <a:r>
              <a:rPr lang="it-IT" sz="2000" i="1" dirty="0" err="1"/>
              <a:t>races</a:t>
            </a:r>
            <a:r>
              <a:rPr lang="it-IT" sz="2000" i="1" dirty="0"/>
              <a:t> </a:t>
            </a:r>
            <a:r>
              <a:rPr lang="it-IT" sz="2000" i="1" dirty="0" err="1"/>
              <a:t>différentes</a:t>
            </a:r>
            <a:r>
              <a:rPr lang="it-IT" sz="2000" i="1" dirty="0"/>
              <a:t>.</a:t>
            </a:r>
            <a:r>
              <a:rPr lang="it-IT" sz="2000" dirty="0"/>
              <a:t> ➙ </a:t>
            </a:r>
            <a:r>
              <a:rPr lang="it-IT" sz="2000" dirty="0" err="1"/>
              <a:t>interracial</a:t>
            </a:r>
            <a:r>
              <a:rPr lang="it-IT" sz="2000" dirty="0"/>
              <a:t> ; </a:t>
            </a:r>
            <a:r>
              <a:rPr lang="it-IT" sz="2000" dirty="0" err="1"/>
              <a:t>métissage</a:t>
            </a:r>
            <a:r>
              <a:rPr lang="it-IT" sz="2000" dirty="0"/>
              <a:t>. </a:t>
            </a:r>
            <a:r>
              <a:rPr lang="it-IT" sz="2000" i="1" dirty="0"/>
              <a:t>« l'</a:t>
            </a:r>
            <a:r>
              <a:rPr lang="it-IT" sz="2000" i="1" dirty="0" err="1"/>
              <a:t>homme</a:t>
            </a:r>
            <a:r>
              <a:rPr lang="it-IT" sz="2000" i="1" dirty="0"/>
              <a:t> et la femme, sans </a:t>
            </a:r>
            <a:r>
              <a:rPr lang="it-IT" sz="2000" i="1" dirty="0" err="1"/>
              <a:t>aucune</a:t>
            </a:r>
            <a:r>
              <a:rPr lang="it-IT" sz="2000" i="1" dirty="0"/>
              <a:t> </a:t>
            </a:r>
            <a:r>
              <a:rPr lang="it-IT" sz="2000" i="1" dirty="0" err="1"/>
              <a:t>restriction</a:t>
            </a:r>
            <a:r>
              <a:rPr lang="it-IT" sz="2000" i="1" dirty="0"/>
              <a:t> </a:t>
            </a:r>
            <a:r>
              <a:rPr lang="it-IT" sz="2000" i="1" dirty="0" err="1"/>
              <a:t>quant</a:t>
            </a:r>
            <a:r>
              <a:rPr lang="it-IT" sz="2000" i="1" dirty="0"/>
              <a:t> à la race, la </a:t>
            </a:r>
            <a:r>
              <a:rPr lang="it-IT" sz="2000" i="1" dirty="0" err="1"/>
              <a:t>nationalité</a:t>
            </a:r>
            <a:r>
              <a:rPr lang="it-IT" sz="2000" i="1" dirty="0"/>
              <a:t> </a:t>
            </a:r>
            <a:r>
              <a:rPr lang="it-IT" sz="2000" i="1" dirty="0" err="1"/>
              <a:t>ou</a:t>
            </a:r>
            <a:r>
              <a:rPr lang="it-IT" sz="2000" i="1" dirty="0"/>
              <a:t> la </a:t>
            </a:r>
            <a:r>
              <a:rPr lang="it-IT" sz="2000" i="1" dirty="0" err="1"/>
              <a:t>religion</a:t>
            </a:r>
            <a:r>
              <a:rPr lang="it-IT" sz="2000" i="1" dirty="0"/>
              <a:t>, </a:t>
            </a:r>
            <a:r>
              <a:rPr lang="it-IT" sz="2000" i="1" dirty="0" err="1"/>
              <a:t>ont</a:t>
            </a:r>
            <a:r>
              <a:rPr lang="it-IT" sz="2000" i="1" dirty="0"/>
              <a:t> le </a:t>
            </a:r>
            <a:r>
              <a:rPr lang="it-IT" sz="2000" i="1" dirty="0" err="1"/>
              <a:t>droit</a:t>
            </a:r>
            <a:r>
              <a:rPr lang="it-IT" sz="2000" i="1" dirty="0"/>
              <a:t> de se </a:t>
            </a:r>
            <a:r>
              <a:rPr lang="it-IT" sz="2000" i="1" dirty="0" err="1"/>
              <a:t>marier</a:t>
            </a:r>
            <a:r>
              <a:rPr lang="it-IT" sz="2000" i="1" dirty="0"/>
              <a:t> et de fonder une </a:t>
            </a:r>
            <a:r>
              <a:rPr lang="it-IT" sz="2000" i="1" dirty="0" err="1"/>
              <a:t>famille</a:t>
            </a:r>
            <a:r>
              <a:rPr lang="it-IT" sz="2000" i="1" dirty="0"/>
              <a:t> </a:t>
            </a:r>
            <a:r>
              <a:rPr lang="it-IT" sz="2000" dirty="0"/>
              <a:t>» (</a:t>
            </a:r>
            <a:r>
              <a:rPr lang="it-IT" sz="2000" dirty="0" err="1"/>
              <a:t>Déclaration</a:t>
            </a:r>
            <a:r>
              <a:rPr lang="it-IT" sz="2000" dirty="0"/>
              <a:t> </a:t>
            </a:r>
            <a:r>
              <a:rPr lang="it-IT" sz="2000" dirty="0" err="1"/>
              <a:t>universelle</a:t>
            </a:r>
            <a:r>
              <a:rPr lang="it-IT" sz="2000" dirty="0"/>
              <a:t> </a:t>
            </a:r>
            <a:r>
              <a:rPr lang="it-IT" sz="2000" dirty="0" err="1"/>
              <a:t>des</a:t>
            </a:r>
            <a:r>
              <a:rPr lang="it-IT" sz="2000" dirty="0"/>
              <a:t> </a:t>
            </a:r>
            <a:r>
              <a:rPr lang="it-IT" sz="2000" dirty="0" err="1"/>
              <a:t>droits</a:t>
            </a:r>
            <a:r>
              <a:rPr lang="it-IT" sz="2000" dirty="0"/>
              <a:t> de l'</a:t>
            </a:r>
            <a:r>
              <a:rPr lang="it-IT" sz="2000" dirty="0" err="1"/>
              <a:t>homme</a:t>
            </a:r>
            <a:r>
              <a:rPr lang="it-IT" sz="2000" dirty="0"/>
              <a:t>). ◆ </a:t>
            </a:r>
            <a:r>
              <a:rPr lang="it-IT" sz="2000" dirty="0" err="1"/>
              <a:t>Loc</a:t>
            </a:r>
            <a:r>
              <a:rPr lang="it-IT" sz="2000" dirty="0"/>
              <a:t>. </a:t>
            </a:r>
            <a:r>
              <a:rPr lang="it-IT" sz="2000" dirty="0" err="1"/>
              <a:t>adv</a:t>
            </a:r>
            <a:r>
              <a:rPr lang="it-IT" sz="2000" dirty="0"/>
              <a:t>. </a:t>
            </a:r>
            <a:r>
              <a:rPr lang="it-IT" sz="2000" dirty="0" err="1"/>
              <a:t>Fam</a:t>
            </a:r>
            <a:r>
              <a:rPr lang="it-IT" sz="2000" dirty="0"/>
              <a:t>. (</a:t>
            </a:r>
            <a:r>
              <a:rPr lang="it-IT" sz="2000" dirty="0" err="1"/>
              <a:t>langage</a:t>
            </a:r>
            <a:r>
              <a:rPr lang="it-IT" sz="2000" dirty="0"/>
              <a:t> </a:t>
            </a:r>
            <a:r>
              <a:rPr lang="it-IT" sz="2000" dirty="0" err="1"/>
              <a:t>des</a:t>
            </a:r>
            <a:r>
              <a:rPr lang="it-IT" sz="2000" dirty="0"/>
              <a:t> </a:t>
            </a:r>
            <a:r>
              <a:rPr lang="it-IT" sz="2000" dirty="0" err="1"/>
              <a:t>jeunes</a:t>
            </a:r>
            <a:r>
              <a:rPr lang="it-IT" sz="2000" dirty="0"/>
              <a:t>) </a:t>
            </a:r>
            <a:r>
              <a:rPr lang="it-IT" sz="2000" i="1" dirty="0"/>
              <a:t>Sa (</a:t>
            </a:r>
            <a:r>
              <a:rPr lang="it-IT" sz="2000" i="1" dirty="0" err="1"/>
              <a:t>ta</a:t>
            </a:r>
            <a:r>
              <a:rPr lang="it-IT" sz="2000" i="1" dirty="0"/>
              <a:t>…) race</a:t>
            </a:r>
            <a:r>
              <a:rPr lang="it-IT" sz="2000" dirty="0"/>
              <a:t> : </a:t>
            </a:r>
            <a:r>
              <a:rPr lang="it-IT" sz="2000" dirty="0" err="1"/>
              <a:t>beaucoup</a:t>
            </a:r>
            <a:r>
              <a:rPr lang="it-IT" sz="2000" dirty="0"/>
              <a:t>. </a:t>
            </a:r>
            <a:r>
              <a:rPr lang="it-IT" sz="2000" i="1" dirty="0"/>
              <a:t>Elle « </a:t>
            </a:r>
            <a:r>
              <a:rPr lang="it-IT" sz="2000" i="1" dirty="0" err="1"/>
              <a:t>avait</a:t>
            </a:r>
            <a:r>
              <a:rPr lang="it-IT" sz="2000" i="1" dirty="0"/>
              <a:t> </a:t>
            </a:r>
            <a:r>
              <a:rPr lang="it-IT" sz="2000" i="1" dirty="0" err="1"/>
              <a:t>gueulé</a:t>
            </a:r>
            <a:r>
              <a:rPr lang="it-IT" sz="2000" i="1" dirty="0"/>
              <a:t> sa race en </a:t>
            </a:r>
            <a:r>
              <a:rPr lang="it-IT" sz="2000" i="1" dirty="0" err="1"/>
              <a:t>trouvant</a:t>
            </a:r>
            <a:r>
              <a:rPr lang="it-IT" sz="2000" i="1" dirty="0"/>
              <a:t> le </a:t>
            </a:r>
            <a:r>
              <a:rPr lang="it-IT" sz="2000" i="1" dirty="0" err="1"/>
              <a:t>clébard</a:t>
            </a:r>
            <a:r>
              <a:rPr lang="it-IT" sz="2000" i="1" dirty="0"/>
              <a:t> </a:t>
            </a:r>
            <a:r>
              <a:rPr lang="it-IT" sz="2000" i="1" dirty="0" err="1"/>
              <a:t>dans</a:t>
            </a:r>
            <a:r>
              <a:rPr lang="it-IT" sz="2000" i="1" dirty="0"/>
              <a:t> la maison » (V. </a:t>
            </a:r>
            <a:r>
              <a:rPr lang="it-IT" sz="2000" i="1" dirty="0" err="1"/>
              <a:t>Despentes</a:t>
            </a:r>
            <a:r>
              <a:rPr lang="it-IT" sz="2000" i="1" dirty="0"/>
              <a:t>). Flipper sa race</a:t>
            </a:r>
            <a:r>
              <a:rPr lang="it-IT" sz="2000" dirty="0"/>
              <a:t> : </a:t>
            </a:r>
            <a:r>
              <a:rPr lang="it-IT" sz="2000" dirty="0" err="1"/>
              <a:t>avoir</a:t>
            </a:r>
            <a:r>
              <a:rPr lang="it-IT" sz="2000" dirty="0"/>
              <a:t> </a:t>
            </a:r>
            <a:r>
              <a:rPr lang="it-IT" sz="2000" dirty="0" err="1"/>
              <a:t>très</a:t>
            </a:r>
            <a:r>
              <a:rPr lang="it-IT" sz="2000" dirty="0"/>
              <a:t> </a:t>
            </a:r>
            <a:r>
              <a:rPr lang="it-IT" sz="2000" dirty="0" err="1"/>
              <a:t>peur</a:t>
            </a:r>
            <a:r>
              <a:rPr lang="it-IT" sz="2000" dirty="0"/>
              <a:t>.</a:t>
            </a:r>
          </a:p>
          <a:p>
            <a:r>
              <a:rPr lang="it-IT" sz="2000" dirty="0"/>
              <a:t> </a:t>
            </a:r>
            <a:r>
              <a:rPr lang="it-IT" sz="2000" dirty="0" smtClean="0"/>
              <a:t>© </a:t>
            </a:r>
            <a:r>
              <a:rPr lang="it-IT" sz="2000" dirty="0"/>
              <a:t>2019 </a:t>
            </a:r>
            <a:r>
              <a:rPr lang="it-IT" sz="2000" dirty="0" err="1"/>
              <a:t>Dictionnaires</a:t>
            </a:r>
            <a:r>
              <a:rPr lang="it-IT" sz="2000" dirty="0"/>
              <a:t> Le Robert - Le Petit Robert de la langue </a:t>
            </a:r>
            <a:r>
              <a:rPr lang="it-IT" sz="2000" dirty="0" err="1"/>
              <a:t>française</a:t>
            </a:r>
            <a:endParaRPr lang="it-IT" sz="2000" dirty="0"/>
          </a:p>
          <a:p>
            <a:endParaRPr lang="fr-CA" sz="2000" dirty="0"/>
          </a:p>
        </p:txBody>
      </p:sp>
    </p:spTree>
    <p:extLst>
      <p:ext uri="{BB962C8B-B14F-4D97-AF65-F5344CB8AC3E}">
        <p14:creationId xmlns:p14="http://schemas.microsoft.com/office/powerpoint/2010/main" val="739125181"/>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i="1" dirty="0" smtClean="0"/>
              <a:t>Race</a:t>
            </a:r>
            <a:r>
              <a:rPr lang="fr-CA" sz="2800" dirty="0" smtClean="0"/>
              <a:t> dans le dictionnaire PR</a:t>
            </a:r>
            <a:endParaRPr lang="fr-CA" sz="2800" dirty="0"/>
          </a:p>
        </p:txBody>
      </p:sp>
      <p:sp>
        <p:nvSpPr>
          <p:cNvPr id="3" name="Segnaposto contenuto 2"/>
          <p:cNvSpPr>
            <a:spLocks noGrp="1"/>
          </p:cNvSpPr>
          <p:nvPr>
            <p:ph idx="1"/>
          </p:nvPr>
        </p:nvSpPr>
        <p:spPr/>
        <p:txBody>
          <a:bodyPr>
            <a:normAutofit/>
          </a:bodyPr>
          <a:lstStyle/>
          <a:p>
            <a:pPr algn="just"/>
            <a:r>
              <a:rPr lang="it-IT" sz="2000" dirty="0"/>
              <a:t> 2   (1828, </a:t>
            </a:r>
            <a:r>
              <a:rPr lang="it-IT" sz="2000" dirty="0" err="1"/>
              <a:t>Guizot</a:t>
            </a:r>
            <a:r>
              <a:rPr lang="it-IT" sz="2000" dirty="0"/>
              <a:t>) </a:t>
            </a:r>
            <a:r>
              <a:rPr lang="it-IT" sz="2000" dirty="0" err="1"/>
              <a:t>Dans</a:t>
            </a:r>
            <a:r>
              <a:rPr lang="it-IT" sz="2000" dirty="0"/>
              <a:t> la </a:t>
            </a:r>
            <a:r>
              <a:rPr lang="it-IT" sz="2000" dirty="0" err="1"/>
              <a:t>théorie</a:t>
            </a:r>
            <a:r>
              <a:rPr lang="it-IT" sz="2000" dirty="0"/>
              <a:t> </a:t>
            </a:r>
            <a:r>
              <a:rPr lang="it-IT" sz="2000" dirty="0" err="1"/>
              <a:t>du</a:t>
            </a:r>
            <a:r>
              <a:rPr lang="it-IT" sz="2000" dirty="0"/>
              <a:t> </a:t>
            </a:r>
            <a:r>
              <a:rPr lang="it-IT" sz="2000" dirty="0" err="1"/>
              <a:t>racisme</a:t>
            </a:r>
            <a:r>
              <a:rPr lang="it-IT" sz="2000" dirty="0"/>
              <a:t>, </a:t>
            </a:r>
            <a:r>
              <a:rPr lang="it-IT" sz="2000" dirty="0" err="1"/>
              <a:t>Groupe</a:t>
            </a:r>
            <a:r>
              <a:rPr lang="it-IT" sz="2000" dirty="0"/>
              <a:t> </a:t>
            </a:r>
            <a:r>
              <a:rPr lang="it-IT" sz="2000" dirty="0" err="1"/>
              <a:t>naturel</a:t>
            </a:r>
            <a:r>
              <a:rPr lang="it-IT" sz="2000" dirty="0"/>
              <a:t> d'</a:t>
            </a:r>
            <a:r>
              <a:rPr lang="it-IT" sz="2000" dirty="0" err="1"/>
              <a:t>humains</a:t>
            </a:r>
            <a:r>
              <a:rPr lang="it-IT" sz="2000" dirty="0"/>
              <a:t> qui </a:t>
            </a:r>
            <a:r>
              <a:rPr lang="it-IT" sz="2000" dirty="0" err="1"/>
              <a:t>ont</a:t>
            </a:r>
            <a:r>
              <a:rPr lang="it-IT" sz="2000" dirty="0"/>
              <a:t> </a:t>
            </a:r>
            <a:r>
              <a:rPr lang="it-IT" sz="2000" dirty="0" err="1"/>
              <a:t>des</a:t>
            </a:r>
            <a:r>
              <a:rPr lang="it-IT" sz="2000" dirty="0"/>
              <a:t> </a:t>
            </a:r>
            <a:r>
              <a:rPr lang="it-IT" sz="2000" dirty="0" err="1"/>
              <a:t>caractères</a:t>
            </a:r>
            <a:r>
              <a:rPr lang="it-IT" sz="2000" dirty="0"/>
              <a:t> </a:t>
            </a:r>
            <a:r>
              <a:rPr lang="it-IT" sz="2000" dirty="0" err="1"/>
              <a:t>semblables</a:t>
            </a:r>
            <a:r>
              <a:rPr lang="it-IT" sz="2000" dirty="0"/>
              <a:t> (</a:t>
            </a:r>
            <a:r>
              <a:rPr lang="it-IT" sz="2000" dirty="0" err="1"/>
              <a:t>physiques</a:t>
            </a:r>
            <a:r>
              <a:rPr lang="it-IT" sz="2000" dirty="0"/>
              <a:t>, </a:t>
            </a:r>
            <a:r>
              <a:rPr lang="it-IT" sz="2000" dirty="0" err="1"/>
              <a:t>psychiques</a:t>
            </a:r>
            <a:r>
              <a:rPr lang="it-IT" sz="2000" dirty="0"/>
              <a:t>, </a:t>
            </a:r>
            <a:r>
              <a:rPr lang="it-IT" sz="2000" dirty="0" err="1"/>
              <a:t>culturels</a:t>
            </a:r>
            <a:r>
              <a:rPr lang="it-IT" sz="2000" dirty="0"/>
              <a:t>, etc.) </a:t>
            </a:r>
            <a:r>
              <a:rPr lang="it-IT" sz="2000" dirty="0" err="1"/>
              <a:t>provenant</a:t>
            </a:r>
            <a:r>
              <a:rPr lang="it-IT" sz="2000" dirty="0"/>
              <a:t> d'un </a:t>
            </a:r>
            <a:r>
              <a:rPr lang="it-IT" sz="2000" dirty="0" err="1"/>
              <a:t>passé</a:t>
            </a:r>
            <a:r>
              <a:rPr lang="it-IT" sz="2000" dirty="0"/>
              <a:t> </a:t>
            </a:r>
            <a:r>
              <a:rPr lang="it-IT" sz="2000" dirty="0" err="1"/>
              <a:t>commun</a:t>
            </a:r>
            <a:r>
              <a:rPr lang="it-IT" sz="2000" dirty="0"/>
              <a:t>, </a:t>
            </a:r>
            <a:r>
              <a:rPr lang="it-IT" sz="2000" dirty="0" err="1"/>
              <a:t>souvent</a:t>
            </a:r>
            <a:r>
              <a:rPr lang="it-IT" sz="2000" dirty="0"/>
              <a:t> </a:t>
            </a:r>
            <a:r>
              <a:rPr lang="it-IT" sz="2000" dirty="0" err="1"/>
              <a:t>classé</a:t>
            </a:r>
            <a:r>
              <a:rPr lang="it-IT" sz="2000" dirty="0"/>
              <a:t> </a:t>
            </a:r>
            <a:r>
              <a:rPr lang="it-IT" sz="2000" dirty="0" err="1"/>
              <a:t>dans</a:t>
            </a:r>
            <a:r>
              <a:rPr lang="it-IT" sz="2000" dirty="0"/>
              <a:t> une </a:t>
            </a:r>
            <a:r>
              <a:rPr lang="it-IT" sz="2000" dirty="0" err="1"/>
              <a:t>hiérarchie</a:t>
            </a:r>
            <a:r>
              <a:rPr lang="it-IT" sz="2000" dirty="0"/>
              <a:t>. ➙ </a:t>
            </a:r>
            <a:r>
              <a:rPr lang="it-IT" sz="2000" dirty="0" err="1"/>
              <a:t>ethnie</a:t>
            </a:r>
            <a:r>
              <a:rPr lang="it-IT" sz="2000" dirty="0"/>
              <a:t>, </a:t>
            </a:r>
            <a:r>
              <a:rPr lang="it-IT" sz="2000" dirty="0" err="1"/>
              <a:t>peuple</a:t>
            </a:r>
            <a:r>
              <a:rPr lang="it-IT" sz="2000" dirty="0"/>
              <a:t>. </a:t>
            </a:r>
            <a:r>
              <a:rPr lang="it-IT" sz="2000" i="1" dirty="0"/>
              <a:t>La race </a:t>
            </a:r>
            <a:r>
              <a:rPr lang="it-IT" sz="2000" i="1" dirty="0" err="1"/>
              <a:t>prétendue</a:t>
            </a:r>
            <a:r>
              <a:rPr lang="it-IT" sz="2000" i="1" dirty="0"/>
              <a:t> </a:t>
            </a:r>
            <a:r>
              <a:rPr lang="it-IT" sz="2000" i="1" dirty="0" err="1"/>
              <a:t>supérieure</a:t>
            </a:r>
            <a:r>
              <a:rPr lang="it-IT" sz="2000" i="1" dirty="0"/>
              <a:t>. La race </a:t>
            </a:r>
            <a:r>
              <a:rPr lang="it-IT" sz="2000" i="1" dirty="0" err="1"/>
              <a:t>aryenne</a:t>
            </a:r>
            <a:r>
              <a:rPr lang="it-IT" sz="2000" i="1" dirty="0"/>
              <a:t>. « Essai </a:t>
            </a:r>
            <a:r>
              <a:rPr lang="it-IT" sz="2000" i="1" dirty="0" err="1"/>
              <a:t>sur</a:t>
            </a:r>
            <a:r>
              <a:rPr lang="it-IT" sz="2000" i="1" dirty="0"/>
              <a:t> l'</a:t>
            </a:r>
            <a:r>
              <a:rPr lang="it-IT" sz="2000" i="1" dirty="0" err="1"/>
              <a:t>inégalité</a:t>
            </a:r>
            <a:r>
              <a:rPr lang="it-IT" sz="2000" i="1" dirty="0"/>
              <a:t> </a:t>
            </a:r>
            <a:r>
              <a:rPr lang="it-IT" sz="2000" i="1" dirty="0" err="1"/>
              <a:t>des</a:t>
            </a:r>
            <a:r>
              <a:rPr lang="it-IT" sz="2000" i="1" dirty="0"/>
              <a:t> </a:t>
            </a:r>
            <a:r>
              <a:rPr lang="it-IT" sz="2000" i="1" dirty="0" err="1"/>
              <a:t>races</a:t>
            </a:r>
            <a:r>
              <a:rPr lang="it-IT" sz="2000" i="1" dirty="0"/>
              <a:t> </a:t>
            </a:r>
            <a:r>
              <a:rPr lang="it-IT" sz="2000" i="1" dirty="0" err="1"/>
              <a:t>humaines</a:t>
            </a:r>
            <a:r>
              <a:rPr lang="it-IT" sz="2000" i="1" dirty="0"/>
              <a:t> », </a:t>
            </a:r>
            <a:r>
              <a:rPr lang="it-IT" sz="2000" i="1" dirty="0" err="1"/>
              <a:t>ouvrage</a:t>
            </a:r>
            <a:r>
              <a:rPr lang="it-IT" sz="2000" i="1" dirty="0"/>
              <a:t> de </a:t>
            </a:r>
            <a:r>
              <a:rPr lang="it-IT" sz="2000" i="1" dirty="0" err="1"/>
              <a:t>Gobineau</a:t>
            </a:r>
            <a:r>
              <a:rPr lang="it-IT" sz="2000" i="1" dirty="0"/>
              <a:t> (1855). « </a:t>
            </a:r>
            <a:r>
              <a:rPr lang="it-IT" sz="2000" i="1" dirty="0" err="1"/>
              <a:t>Ces</a:t>
            </a:r>
            <a:r>
              <a:rPr lang="it-IT" sz="2000" i="1" dirty="0"/>
              <a:t> </a:t>
            </a:r>
            <a:r>
              <a:rPr lang="it-IT" sz="2000" i="1" dirty="0" err="1"/>
              <a:t>questions</a:t>
            </a:r>
            <a:r>
              <a:rPr lang="it-IT" sz="2000" i="1" dirty="0"/>
              <a:t> de </a:t>
            </a:r>
            <a:r>
              <a:rPr lang="it-IT" sz="2000" i="1" dirty="0" err="1"/>
              <a:t>suprématie</a:t>
            </a:r>
            <a:r>
              <a:rPr lang="it-IT" sz="2000" i="1" dirty="0"/>
              <a:t> de </a:t>
            </a:r>
            <a:r>
              <a:rPr lang="it-IT" sz="2000" i="1" dirty="0" err="1"/>
              <a:t>races</a:t>
            </a:r>
            <a:r>
              <a:rPr lang="it-IT" sz="2000" i="1" dirty="0"/>
              <a:t> </a:t>
            </a:r>
            <a:r>
              <a:rPr lang="it-IT" sz="2000" i="1" dirty="0" err="1"/>
              <a:t>sont</a:t>
            </a:r>
            <a:r>
              <a:rPr lang="it-IT" sz="2000" i="1" dirty="0"/>
              <a:t> </a:t>
            </a:r>
            <a:r>
              <a:rPr lang="it-IT" sz="2000" i="1" dirty="0" err="1"/>
              <a:t>niaises</a:t>
            </a:r>
            <a:r>
              <a:rPr lang="it-IT" sz="2000" i="1" dirty="0"/>
              <a:t> et </a:t>
            </a:r>
            <a:r>
              <a:rPr lang="it-IT" sz="2000" i="1" dirty="0" err="1"/>
              <a:t>dégoûtantes</a:t>
            </a:r>
            <a:r>
              <a:rPr lang="it-IT" sz="2000" i="1" dirty="0"/>
              <a:t> »</a:t>
            </a:r>
            <a:r>
              <a:rPr lang="it-IT" sz="2000" dirty="0"/>
              <a:t> (</a:t>
            </a:r>
            <a:r>
              <a:rPr lang="it-IT" sz="2000" dirty="0" err="1"/>
              <a:t>R</a:t>
            </a:r>
            <a:r>
              <a:rPr lang="it-IT" sz="2000" dirty="0"/>
              <a:t>. </a:t>
            </a:r>
            <a:r>
              <a:rPr lang="it-IT" sz="2000" dirty="0" err="1"/>
              <a:t>Rolland</a:t>
            </a:r>
            <a:r>
              <a:rPr lang="it-IT" sz="2000" dirty="0"/>
              <a:t>). </a:t>
            </a:r>
            <a:r>
              <a:rPr lang="it-IT" sz="2000" i="1" dirty="0" err="1"/>
              <a:t>Extermination</a:t>
            </a:r>
            <a:r>
              <a:rPr lang="it-IT" sz="2000" i="1" dirty="0"/>
              <a:t> d'une race</a:t>
            </a:r>
            <a:r>
              <a:rPr lang="it-IT" sz="2000" dirty="0"/>
              <a:t> (en </a:t>
            </a:r>
            <a:r>
              <a:rPr lang="it-IT" sz="2000" dirty="0" err="1"/>
              <a:t>fait</a:t>
            </a:r>
            <a:r>
              <a:rPr lang="it-IT" sz="2000" dirty="0"/>
              <a:t>, d'un </a:t>
            </a:r>
            <a:r>
              <a:rPr lang="it-IT" sz="2000" dirty="0" err="1"/>
              <a:t>groupe</a:t>
            </a:r>
            <a:r>
              <a:rPr lang="it-IT" sz="2000" dirty="0"/>
              <a:t> </a:t>
            </a:r>
            <a:r>
              <a:rPr lang="it-IT" sz="2000" dirty="0" err="1"/>
              <a:t>humain</a:t>
            </a:r>
            <a:r>
              <a:rPr lang="it-IT" sz="2000" dirty="0"/>
              <a:t> </a:t>
            </a:r>
            <a:r>
              <a:rPr lang="it-IT" sz="2000" dirty="0" err="1"/>
              <a:t>abusivement</a:t>
            </a:r>
            <a:r>
              <a:rPr lang="it-IT" sz="2000" dirty="0"/>
              <a:t> </a:t>
            </a:r>
            <a:r>
              <a:rPr lang="it-IT" sz="2000" dirty="0" err="1"/>
              <a:t>qualifié</a:t>
            </a:r>
            <a:r>
              <a:rPr lang="it-IT" sz="2000" dirty="0"/>
              <a:t> de race). ➙ </a:t>
            </a:r>
            <a:r>
              <a:rPr lang="it-IT" sz="2000" dirty="0" err="1"/>
              <a:t>génocide</a:t>
            </a:r>
            <a:r>
              <a:rPr lang="it-IT" sz="2000" dirty="0"/>
              <a:t>, </a:t>
            </a:r>
            <a:r>
              <a:rPr lang="it-IT" sz="2000" dirty="0" err="1"/>
              <a:t>racisme</a:t>
            </a:r>
            <a:r>
              <a:rPr lang="it-IT" sz="2000" dirty="0"/>
              <a:t>.</a:t>
            </a:r>
          </a:p>
          <a:p>
            <a:r>
              <a:rPr lang="it-IT" sz="2000" dirty="0"/>
              <a:t>© 2019 </a:t>
            </a:r>
            <a:r>
              <a:rPr lang="it-IT" sz="2000" dirty="0" err="1"/>
              <a:t>Dictionnaires</a:t>
            </a:r>
            <a:r>
              <a:rPr lang="it-IT" sz="2000" dirty="0"/>
              <a:t> Le Robert - Le Petit Robert de la langue </a:t>
            </a:r>
            <a:r>
              <a:rPr lang="it-IT" sz="2000" dirty="0" err="1"/>
              <a:t>française</a:t>
            </a:r>
            <a:endParaRPr lang="it-IT" sz="2000" dirty="0"/>
          </a:p>
          <a:p>
            <a:endParaRPr lang="fr-CA" sz="2000" dirty="0"/>
          </a:p>
        </p:txBody>
      </p:sp>
    </p:spTree>
    <p:extLst>
      <p:ext uri="{BB962C8B-B14F-4D97-AF65-F5344CB8AC3E}">
        <p14:creationId xmlns:p14="http://schemas.microsoft.com/office/powerpoint/2010/main" val="38330632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 Bourdieu : le </a:t>
            </a:r>
            <a:r>
              <a:rPr lang="fr-CA" sz="2800" i="1" dirty="0" err="1" smtClean="0"/>
              <a:t>skeptron</a:t>
            </a:r>
            <a:endParaRPr lang="it-IT" sz="2800" dirty="0"/>
          </a:p>
        </p:txBody>
      </p:sp>
      <p:sp>
        <p:nvSpPr>
          <p:cNvPr id="3" name="Segnaposto contenuto 2"/>
          <p:cNvSpPr>
            <a:spLocks noGrp="1"/>
          </p:cNvSpPr>
          <p:nvPr>
            <p:ph idx="1"/>
          </p:nvPr>
        </p:nvSpPr>
        <p:spPr/>
        <p:txBody>
          <a:bodyPr>
            <a:normAutofit fontScale="92500" lnSpcReduction="20000"/>
          </a:bodyPr>
          <a:lstStyle/>
          <a:p>
            <a:pPr algn="just"/>
            <a:r>
              <a:rPr lang="it-IT" sz="2400" dirty="0" err="1" smtClean="0"/>
              <a:t>Bourdieu</a:t>
            </a:r>
            <a:r>
              <a:rPr lang="it-IT" sz="2400" dirty="0" smtClean="0"/>
              <a:t> </a:t>
            </a:r>
            <a:r>
              <a:rPr lang="it-IT" sz="2400" dirty="0"/>
              <a:t>p. 105 </a:t>
            </a:r>
            <a:r>
              <a:rPr lang="it-IT" sz="2400" dirty="0" smtClean="0"/>
              <a:t>:</a:t>
            </a:r>
            <a:r>
              <a:rPr lang="fr-CA" sz="2400" dirty="0" smtClean="0"/>
              <a:t> </a:t>
            </a:r>
            <a:r>
              <a:rPr lang="fr-FR" sz="2400" dirty="0" smtClean="0"/>
              <a:t>Essayer </a:t>
            </a:r>
            <a:r>
              <a:rPr lang="fr-FR" sz="2400" dirty="0"/>
              <a:t>de comprendre linguistiquement le pouvoir des manifestations linguistiques, chercher dans le langage le principe de la logique et de l’efficacité du </a:t>
            </a:r>
            <a:r>
              <a:rPr lang="fr-FR" sz="2400" i="1" dirty="0"/>
              <a:t>langage d’institution</a:t>
            </a:r>
            <a:r>
              <a:rPr lang="fr-FR" sz="2400" dirty="0"/>
              <a:t>, c’est oublier </a:t>
            </a:r>
            <a:r>
              <a:rPr lang="fr-FR" sz="2400" b="1" dirty="0"/>
              <a:t>que l’autorité advient au langage du dehors, comme le rappelle </a:t>
            </a:r>
            <a:r>
              <a:rPr lang="fr-FR" sz="2400" b="1" dirty="0" smtClean="0"/>
              <a:t>concrètement </a:t>
            </a:r>
            <a:r>
              <a:rPr lang="fr-FR" sz="2400" b="1" dirty="0"/>
              <a:t>le </a:t>
            </a:r>
            <a:r>
              <a:rPr lang="fr-FR" sz="2400" b="1" i="1" dirty="0" err="1"/>
              <a:t>skeptron</a:t>
            </a:r>
            <a:r>
              <a:rPr lang="fr-FR" sz="2400" b="1" dirty="0"/>
              <a:t> que l’on tend, chez Homère, à l’orateur qui va prendre la parole </a:t>
            </a:r>
            <a:r>
              <a:rPr lang="fr-FR" sz="2400" b="1" baseline="30000" dirty="0"/>
              <a:t>1</a:t>
            </a:r>
            <a:r>
              <a:rPr lang="fr-FR" sz="2400" b="1" dirty="0"/>
              <a:t> </a:t>
            </a:r>
            <a:endParaRPr lang="fr-FR" sz="2400" b="1" dirty="0" smtClean="0"/>
          </a:p>
          <a:p>
            <a:pPr algn="just"/>
            <a:r>
              <a:rPr lang="fr-FR" sz="2000" dirty="0" smtClean="0"/>
              <a:t>1</a:t>
            </a:r>
            <a:r>
              <a:rPr lang="fr-FR" sz="2000" dirty="0"/>
              <a:t>. E. Benveniste, </a:t>
            </a:r>
            <a:r>
              <a:rPr lang="fr-FR" sz="2000" i="1" dirty="0"/>
              <a:t>le vocabulaire des institutions indo-européennes, </a:t>
            </a:r>
            <a:r>
              <a:rPr lang="fr-FR" sz="2000" dirty="0"/>
              <a:t>Paris, Editions Minuit, 1969, pp. 30-37</a:t>
            </a:r>
            <a:r>
              <a:rPr lang="fr-FR" sz="2000" dirty="0" smtClean="0"/>
              <a:t>.</a:t>
            </a:r>
          </a:p>
          <a:p>
            <a:pPr algn="just"/>
            <a:endParaRPr lang="fr-FR" sz="2000" dirty="0"/>
          </a:p>
          <a:p>
            <a:pPr algn="just"/>
            <a:r>
              <a:rPr lang="fr-CA" sz="2400" dirty="0"/>
              <a:t>Benveniste </a:t>
            </a:r>
            <a:r>
              <a:rPr lang="it-IT" sz="2400" dirty="0" smtClean="0"/>
              <a:t>(VOC. </a:t>
            </a:r>
            <a:r>
              <a:rPr lang="it-IT" sz="2400" dirty="0"/>
              <a:t>2, p.30 )</a:t>
            </a:r>
            <a:r>
              <a:rPr lang="fr-CA" sz="2400" dirty="0" smtClean="0"/>
              <a:t> </a:t>
            </a:r>
            <a:r>
              <a:rPr lang="fr-CA" sz="2400" dirty="0"/>
              <a:t>: Ce </a:t>
            </a:r>
            <a:r>
              <a:rPr lang="fr-CA" sz="2400" i="1" dirty="0" err="1"/>
              <a:t>skeptron</a:t>
            </a:r>
            <a:r>
              <a:rPr lang="fr-CA" sz="2400" dirty="0"/>
              <a:t> est chez Homère l’attribut du roi, des hérauts, des messagers, des juges, tous </a:t>
            </a:r>
            <a:r>
              <a:rPr lang="fr-CA" sz="2400" dirty="0" smtClean="0"/>
              <a:t>personnages </a:t>
            </a:r>
            <a:r>
              <a:rPr lang="fr-CA" sz="2400" dirty="0"/>
              <a:t>qui, par nature ou par occasion, </a:t>
            </a:r>
            <a:r>
              <a:rPr lang="fr-CA" sz="2400" b="1" dirty="0"/>
              <a:t>sont revêtus d’autorité</a:t>
            </a:r>
            <a:r>
              <a:rPr lang="fr-CA" sz="2400" b="1" dirty="0" smtClean="0"/>
              <a:t>. </a:t>
            </a:r>
            <a:r>
              <a:rPr lang="fr-FR" sz="2400" b="1" dirty="0"/>
              <a:t>On passe le </a:t>
            </a:r>
            <a:r>
              <a:rPr lang="fr-FR" sz="2400" b="1" i="1" dirty="0" err="1"/>
              <a:t>skeptron</a:t>
            </a:r>
            <a:r>
              <a:rPr lang="fr-FR" sz="2400" b="1" dirty="0"/>
              <a:t> à l’orateur avant qu’il commence son discours et pour lui permettre de parler avec </a:t>
            </a:r>
            <a:r>
              <a:rPr lang="fr-FR" sz="2400" b="1" dirty="0" smtClean="0"/>
              <a:t>autorité</a:t>
            </a:r>
            <a:r>
              <a:rPr lang="it-IT" sz="2400" b="1" dirty="0" smtClean="0"/>
              <a:t>. </a:t>
            </a:r>
          </a:p>
          <a:p>
            <a:pPr algn="just"/>
            <a:r>
              <a:rPr lang="fr-FR" sz="2400" i="1" dirty="0" smtClean="0"/>
              <a:t>Le vocabulaire des institutions indo-européennes, </a:t>
            </a:r>
            <a:r>
              <a:rPr lang="fr-FR" sz="2400" dirty="0" smtClean="0"/>
              <a:t>2 vol.</a:t>
            </a:r>
            <a:r>
              <a:rPr lang="fr-FR" sz="2400" i="1" dirty="0" smtClean="0"/>
              <a:t> </a:t>
            </a:r>
            <a:r>
              <a:rPr lang="fr-FR" sz="2400" dirty="0" smtClean="0"/>
              <a:t>Paris, Les éditions de Minuit, 1969, </a:t>
            </a:r>
            <a:r>
              <a:rPr lang="fr-CA" sz="2400" dirty="0" smtClean="0"/>
              <a:t>p. 32</a:t>
            </a:r>
          </a:p>
          <a:p>
            <a:pPr algn="just"/>
            <a:endParaRPr lang="fr-CA" sz="2400" b="1" dirty="0"/>
          </a:p>
          <a:p>
            <a:pPr algn="just"/>
            <a:endParaRPr lang="it-IT" sz="2000" dirty="0"/>
          </a:p>
          <a:p>
            <a:pPr algn="just"/>
            <a:endParaRPr lang="it-IT" sz="2400" dirty="0"/>
          </a:p>
        </p:txBody>
      </p:sp>
      <p:sp>
        <p:nvSpPr>
          <p:cNvPr id="6" name="Segnaposto numero diapositiva 5"/>
          <p:cNvSpPr>
            <a:spLocks noGrp="1"/>
          </p:cNvSpPr>
          <p:nvPr>
            <p:ph type="sldNum" sz="quarter" idx="12"/>
          </p:nvPr>
        </p:nvSpPr>
        <p:spPr/>
        <p:txBody>
          <a:bodyPr/>
          <a:lstStyle/>
          <a:p>
            <a:fld id="{9FCB03D0-EB96-014D-AB90-5DAC9D39195F}" type="slidenum">
              <a:rPr lang="fr-CA" smtClean="0"/>
              <a:t>12</a:t>
            </a:fld>
            <a:endParaRPr lang="fr-CA"/>
          </a:p>
        </p:txBody>
      </p:sp>
    </p:spTree>
    <p:extLst>
      <p:ext uri="{BB962C8B-B14F-4D97-AF65-F5344CB8AC3E}">
        <p14:creationId xmlns:p14="http://schemas.microsoft.com/office/powerpoint/2010/main" val="777559473"/>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dirty="0"/>
              <a:t>Le mot </a:t>
            </a:r>
            <a:r>
              <a:rPr lang="fr-FR" sz="2800" i="1" dirty="0"/>
              <a:t>race</a:t>
            </a:r>
            <a:r>
              <a:rPr lang="fr-FR" sz="2800" dirty="0"/>
              <a:t> est-il de trop dans la Constitution française ? </a:t>
            </a:r>
          </a:p>
        </p:txBody>
      </p:sp>
      <p:sp>
        <p:nvSpPr>
          <p:cNvPr id="3" name="Content Placeholder 2"/>
          <p:cNvSpPr>
            <a:spLocks noGrp="1"/>
          </p:cNvSpPr>
          <p:nvPr>
            <p:ph idx="1"/>
          </p:nvPr>
        </p:nvSpPr>
        <p:spPr/>
        <p:txBody>
          <a:bodyPr>
            <a:normAutofit/>
          </a:bodyPr>
          <a:lstStyle/>
          <a:p>
            <a:r>
              <a:rPr lang="fr-FR" sz="2400" dirty="0" smtClean="0"/>
              <a:t>Une controverse contemporaine</a:t>
            </a:r>
          </a:p>
          <a:p>
            <a:endParaRPr lang="fr-FR" sz="2400" dirty="0"/>
          </a:p>
          <a:p>
            <a:pPr algn="just"/>
            <a:r>
              <a:rPr lang="it-IT" sz="2400" dirty="0"/>
              <a:t>Le terme race conserve-t-il un </a:t>
            </a:r>
            <a:r>
              <a:rPr lang="it-IT" sz="2400" dirty="0" err="1"/>
              <a:t>résidu</a:t>
            </a:r>
            <a:r>
              <a:rPr lang="it-IT" sz="2400" dirty="0"/>
              <a:t> de </a:t>
            </a:r>
            <a:r>
              <a:rPr lang="it-IT" sz="2400" dirty="0" err="1"/>
              <a:t>validité</a:t>
            </a:r>
            <a:r>
              <a:rPr lang="it-IT" sz="2400" dirty="0"/>
              <a:t> en </a:t>
            </a:r>
            <a:r>
              <a:rPr lang="it-IT" sz="2400" dirty="0" err="1"/>
              <a:t>anthropologie</a:t>
            </a:r>
            <a:r>
              <a:rPr lang="it-IT" sz="2400" dirty="0"/>
              <a:t> </a:t>
            </a:r>
            <a:r>
              <a:rPr lang="it-IT" sz="2400" dirty="0" err="1"/>
              <a:t>après</a:t>
            </a:r>
            <a:r>
              <a:rPr lang="it-IT" sz="2400" dirty="0"/>
              <a:t> la </a:t>
            </a:r>
            <a:r>
              <a:rPr lang="it-IT" sz="2400" dirty="0" err="1"/>
              <a:t>réfutation</a:t>
            </a:r>
            <a:r>
              <a:rPr lang="it-IT" sz="2400" dirty="0"/>
              <a:t> </a:t>
            </a:r>
            <a:r>
              <a:rPr lang="it-IT" sz="2400" dirty="0" err="1"/>
              <a:t>du</a:t>
            </a:r>
            <a:r>
              <a:rPr lang="it-IT" sz="2400" dirty="0"/>
              <a:t> </a:t>
            </a:r>
            <a:r>
              <a:rPr lang="it-IT" sz="2400" dirty="0" err="1"/>
              <a:t>concept</a:t>
            </a:r>
            <a:r>
              <a:rPr lang="it-IT" sz="2400" dirty="0"/>
              <a:t> de race </a:t>
            </a:r>
            <a:r>
              <a:rPr lang="it-IT" sz="2400" dirty="0" err="1"/>
              <a:t>humaine</a:t>
            </a:r>
            <a:r>
              <a:rPr lang="it-IT" sz="2400" dirty="0"/>
              <a:t> par </a:t>
            </a:r>
            <a:r>
              <a:rPr lang="it-IT" sz="2400" dirty="0" err="1"/>
              <a:t>les</a:t>
            </a:r>
            <a:r>
              <a:rPr lang="it-IT" sz="2400" dirty="0"/>
              <a:t> </a:t>
            </a:r>
            <a:r>
              <a:rPr lang="it-IT" sz="2400" dirty="0" err="1"/>
              <a:t>travaux</a:t>
            </a:r>
            <a:r>
              <a:rPr lang="it-IT" sz="2400" dirty="0"/>
              <a:t> de la </a:t>
            </a:r>
            <a:r>
              <a:rPr lang="it-IT" sz="2400" dirty="0" err="1"/>
              <a:t>typologie</a:t>
            </a:r>
            <a:r>
              <a:rPr lang="it-IT" sz="2400" dirty="0"/>
              <a:t> sanguine, de l’</a:t>
            </a:r>
            <a:r>
              <a:rPr lang="it-IT" sz="2400" dirty="0" err="1"/>
              <a:t>immunogénétique</a:t>
            </a:r>
            <a:r>
              <a:rPr lang="it-IT" sz="2400" dirty="0"/>
              <a:t> et </a:t>
            </a:r>
            <a:r>
              <a:rPr lang="it-IT" sz="2400" dirty="0" err="1"/>
              <a:t>maintenant</a:t>
            </a:r>
            <a:r>
              <a:rPr lang="it-IT" sz="2400" dirty="0"/>
              <a:t> de la </a:t>
            </a:r>
            <a:r>
              <a:rPr lang="it-IT" sz="2400" dirty="0" err="1"/>
              <a:t>génétique</a:t>
            </a:r>
            <a:r>
              <a:rPr lang="it-IT" sz="2400" dirty="0"/>
              <a:t> </a:t>
            </a:r>
            <a:r>
              <a:rPr lang="it-IT" sz="2400" dirty="0" err="1"/>
              <a:t>moléculaire</a:t>
            </a:r>
            <a:r>
              <a:rPr lang="it-IT" sz="2400" dirty="0"/>
              <a:t> ?</a:t>
            </a:r>
          </a:p>
          <a:p>
            <a:pPr algn="just"/>
            <a:r>
              <a:rPr lang="it-IT" sz="2400" dirty="0"/>
              <a:t>Le </a:t>
            </a:r>
            <a:r>
              <a:rPr lang="it-IT" sz="2400" dirty="0" err="1"/>
              <a:t>mot</a:t>
            </a:r>
            <a:r>
              <a:rPr lang="it-IT" sz="2400" dirty="0"/>
              <a:t> race est-il un «fossile» de l’</a:t>
            </a:r>
            <a:r>
              <a:rPr lang="it-IT" sz="2400" dirty="0" err="1"/>
              <a:t>ère</a:t>
            </a:r>
            <a:r>
              <a:rPr lang="it-IT" sz="2400" dirty="0"/>
              <a:t> coloniale, </a:t>
            </a:r>
            <a:r>
              <a:rPr lang="it-IT" sz="2400" dirty="0" err="1"/>
              <a:t>du</a:t>
            </a:r>
            <a:r>
              <a:rPr lang="it-IT" sz="2400" dirty="0"/>
              <a:t> </a:t>
            </a:r>
            <a:r>
              <a:rPr lang="it-IT" sz="2400" dirty="0" err="1"/>
              <a:t>nazisme</a:t>
            </a:r>
            <a:r>
              <a:rPr lang="it-IT" sz="2400" dirty="0"/>
              <a:t> et de la </a:t>
            </a:r>
            <a:r>
              <a:rPr lang="it-IT" sz="2400" dirty="0" err="1"/>
              <a:t>politique</a:t>
            </a:r>
            <a:r>
              <a:rPr lang="it-IT" sz="2400" dirty="0"/>
              <a:t> de l’apartheid?</a:t>
            </a:r>
          </a:p>
          <a:p>
            <a:r>
              <a:rPr lang="it-IT" sz="2400" i="1" dirty="0" err="1" smtClean="0"/>
              <a:t>Mots</a:t>
            </a:r>
            <a:r>
              <a:rPr lang="it-IT" sz="2400" dirty="0" smtClean="0"/>
              <a:t>, 1992, n° 33, p. </a:t>
            </a:r>
            <a:r>
              <a:rPr lang="it-IT" sz="2400" dirty="0"/>
              <a:t>7</a:t>
            </a:r>
            <a:endParaRPr lang="fr-FR" sz="2400" dirty="0"/>
          </a:p>
          <a:p>
            <a:pPr marL="0" indent="0">
              <a:buNone/>
            </a:pPr>
            <a:r>
              <a:rPr lang="fr-FR" sz="2400" dirty="0" smtClean="0"/>
              <a:t> </a:t>
            </a:r>
            <a:endParaRPr lang="fr-FR" sz="2400" dirty="0"/>
          </a:p>
          <a:p>
            <a:endParaRPr lang="fr-FR" sz="2400" dirty="0"/>
          </a:p>
        </p:txBody>
      </p:sp>
    </p:spTree>
    <p:extLst>
      <p:ext uri="{BB962C8B-B14F-4D97-AF65-F5344CB8AC3E}">
        <p14:creationId xmlns:p14="http://schemas.microsoft.com/office/powerpoint/2010/main" val="3856205752"/>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Le mot </a:t>
            </a:r>
            <a:r>
              <a:rPr lang="fr-CA" sz="2800" i="1" dirty="0" smtClean="0"/>
              <a:t>race</a:t>
            </a:r>
            <a:r>
              <a:rPr lang="fr-CA" sz="2800" dirty="0" smtClean="0"/>
              <a:t> dans les constitutions</a:t>
            </a:r>
            <a:br>
              <a:rPr lang="fr-CA" sz="2800" dirty="0" smtClean="0"/>
            </a:br>
            <a:r>
              <a:rPr lang="fr-CA" sz="2800" dirty="0" smtClean="0"/>
              <a:t>depuis quand?</a:t>
            </a:r>
            <a:endParaRPr lang="fr-CA" sz="2800" dirty="0"/>
          </a:p>
        </p:txBody>
      </p:sp>
      <p:sp>
        <p:nvSpPr>
          <p:cNvPr id="3" name="Segnaposto contenuto 2"/>
          <p:cNvSpPr>
            <a:spLocks noGrp="1"/>
          </p:cNvSpPr>
          <p:nvPr>
            <p:ph idx="1"/>
          </p:nvPr>
        </p:nvSpPr>
        <p:spPr/>
        <p:txBody>
          <a:bodyPr>
            <a:normAutofit/>
          </a:bodyPr>
          <a:lstStyle/>
          <a:p>
            <a:pPr algn="just"/>
            <a:r>
              <a:rPr lang="it-IT" sz="2400" i="1" dirty="0" smtClean="0"/>
              <a:t>Race</a:t>
            </a:r>
            <a:r>
              <a:rPr lang="it-IT" sz="2400" dirty="0" smtClean="0"/>
              <a:t> </a:t>
            </a:r>
            <a:r>
              <a:rPr lang="it-IT" sz="2400" dirty="0" err="1"/>
              <a:t>absent</a:t>
            </a:r>
            <a:r>
              <a:rPr lang="it-IT" sz="2400" dirty="0"/>
              <a:t> de la</a:t>
            </a:r>
            <a:r>
              <a:rPr lang="fr-FR" sz="2400" dirty="0"/>
              <a:t> Déclaration des Droits de l'Homme et du Citoyen (1789</a:t>
            </a:r>
            <a:r>
              <a:rPr lang="fr-FR" sz="2400" dirty="0" smtClean="0"/>
              <a:t>)</a:t>
            </a:r>
          </a:p>
          <a:p>
            <a:pPr algn="just"/>
            <a:r>
              <a:rPr lang="it-IT" sz="2400" i="1" dirty="0" smtClean="0"/>
              <a:t>Race</a:t>
            </a:r>
            <a:r>
              <a:rPr lang="it-IT" sz="2400" dirty="0" smtClean="0"/>
              <a:t> </a:t>
            </a:r>
            <a:r>
              <a:rPr lang="it-IT" sz="2400" dirty="0" err="1"/>
              <a:t>dans</a:t>
            </a:r>
            <a:r>
              <a:rPr lang="it-IT" sz="2400" dirty="0"/>
              <a:t> </a:t>
            </a:r>
            <a:r>
              <a:rPr lang="it-IT" sz="2400" dirty="0" err="1"/>
              <a:t>les</a:t>
            </a:r>
            <a:r>
              <a:rPr lang="it-IT" sz="2400" dirty="0"/>
              <a:t> </a:t>
            </a:r>
            <a:r>
              <a:rPr lang="it-IT" sz="2400" dirty="0" err="1"/>
              <a:t>Constitutions</a:t>
            </a:r>
            <a:r>
              <a:rPr lang="it-IT" sz="2400" dirty="0"/>
              <a:t> </a:t>
            </a:r>
            <a:r>
              <a:rPr lang="it-IT" sz="2400" dirty="0" err="1"/>
              <a:t>é</a:t>
            </a:r>
            <a:r>
              <a:rPr lang="it-IT" sz="2400" dirty="0" err="1" smtClean="0"/>
              <a:t>trangères</a:t>
            </a:r>
            <a:r>
              <a:rPr lang="it-IT" sz="2400" dirty="0" smtClean="0"/>
              <a:t> </a:t>
            </a:r>
            <a:r>
              <a:rPr lang="it-IT" sz="2400" dirty="0" err="1" smtClean="0"/>
              <a:t>avant</a:t>
            </a:r>
            <a:r>
              <a:rPr lang="it-IT" sz="2400" dirty="0" smtClean="0"/>
              <a:t> </a:t>
            </a:r>
            <a:r>
              <a:rPr lang="it-IT" sz="2400" dirty="0"/>
              <a:t>la seconde guerre mondiale</a:t>
            </a:r>
          </a:p>
          <a:p>
            <a:pPr algn="just"/>
            <a:r>
              <a:rPr lang="it-IT" sz="2400" i="1" dirty="0"/>
              <a:t>Race</a:t>
            </a:r>
            <a:r>
              <a:rPr lang="it-IT" sz="2400" dirty="0"/>
              <a:t> a </a:t>
            </a:r>
            <a:r>
              <a:rPr lang="it-IT" sz="2400" dirty="0" err="1"/>
              <a:t>été</a:t>
            </a:r>
            <a:r>
              <a:rPr lang="it-IT" sz="2400" dirty="0"/>
              <a:t> </a:t>
            </a:r>
            <a:r>
              <a:rPr lang="it-IT" sz="2400" dirty="0" err="1"/>
              <a:t>introduit</a:t>
            </a:r>
            <a:r>
              <a:rPr lang="it-IT" sz="2400" dirty="0"/>
              <a:t> </a:t>
            </a:r>
            <a:r>
              <a:rPr lang="it-IT" sz="2400" dirty="0" err="1"/>
              <a:t>dans</a:t>
            </a:r>
            <a:r>
              <a:rPr lang="it-IT" sz="2400" dirty="0"/>
              <a:t> le </a:t>
            </a:r>
            <a:r>
              <a:rPr lang="it-IT" sz="2400" dirty="0" err="1"/>
              <a:t>Préambule</a:t>
            </a:r>
            <a:r>
              <a:rPr lang="it-IT" sz="2400" dirty="0"/>
              <a:t> de la </a:t>
            </a:r>
            <a:r>
              <a:rPr lang="it-IT" sz="2400" dirty="0" err="1"/>
              <a:t>Constitution</a:t>
            </a:r>
            <a:r>
              <a:rPr lang="it-IT" sz="2400" dirty="0"/>
              <a:t> de la </a:t>
            </a:r>
            <a:r>
              <a:rPr lang="it-IT" sz="2400" dirty="0" err="1"/>
              <a:t>Quatrième</a:t>
            </a:r>
            <a:r>
              <a:rPr lang="it-IT" sz="2400" dirty="0"/>
              <a:t> </a:t>
            </a:r>
            <a:r>
              <a:rPr lang="it-IT" sz="2400" dirty="0" err="1"/>
              <a:t>République</a:t>
            </a:r>
            <a:r>
              <a:rPr lang="it-IT" sz="2400" dirty="0"/>
              <a:t> (1946), mais </a:t>
            </a:r>
            <a:r>
              <a:rPr lang="it-IT" sz="2400" dirty="0" err="1"/>
              <a:t>pas</a:t>
            </a:r>
            <a:r>
              <a:rPr lang="it-IT" sz="2400" dirty="0"/>
              <a:t> </a:t>
            </a:r>
            <a:r>
              <a:rPr lang="it-IT" sz="2400" dirty="0" err="1"/>
              <a:t>dans</a:t>
            </a:r>
            <a:r>
              <a:rPr lang="it-IT" sz="2400" dirty="0"/>
              <a:t> le texte</a:t>
            </a:r>
            <a:r>
              <a:rPr lang="it-IT" sz="2400" dirty="0" smtClean="0"/>
              <a:t>.</a:t>
            </a:r>
          </a:p>
          <a:p>
            <a:pPr algn="just"/>
            <a:r>
              <a:rPr lang="fr-FR" sz="2400" i="1" dirty="0">
                <a:ea typeface="ＭＳ Ｐゴシック" charset="0"/>
              </a:rPr>
              <a:t>Déclaration universelle des droits de </a:t>
            </a:r>
            <a:r>
              <a:rPr lang="fr-FR" sz="2400" i="1" dirty="0" smtClean="0">
                <a:ea typeface="ＭＳ Ｐゴシック" charset="0"/>
              </a:rPr>
              <a:t>l'homme</a:t>
            </a:r>
            <a:r>
              <a:rPr lang="en-US" sz="2400" dirty="0" smtClean="0">
                <a:ea typeface="ＭＳ Ｐゴシック" charset="0"/>
              </a:rPr>
              <a:t> 1948</a:t>
            </a:r>
          </a:p>
          <a:p>
            <a:pPr algn="just"/>
            <a:r>
              <a:rPr lang="it-IT" sz="2400" dirty="0" smtClean="0"/>
              <a:t>Art</a:t>
            </a:r>
            <a:r>
              <a:rPr lang="it-IT" sz="2400" dirty="0"/>
              <a:t>. premier de la </a:t>
            </a:r>
            <a:r>
              <a:rPr lang="it-IT" sz="2400" dirty="0" err="1" smtClean="0"/>
              <a:t>Constitution</a:t>
            </a:r>
            <a:r>
              <a:rPr lang="it-IT" sz="2400" dirty="0" smtClean="0"/>
              <a:t> 1953</a:t>
            </a:r>
            <a:endParaRPr lang="it-IT" sz="2400" dirty="0"/>
          </a:p>
          <a:p>
            <a:pPr algn="just"/>
            <a:endParaRPr lang="fr-CA" sz="2400" dirty="0"/>
          </a:p>
        </p:txBody>
      </p:sp>
    </p:spTree>
    <p:extLst>
      <p:ext uri="{BB962C8B-B14F-4D97-AF65-F5344CB8AC3E}">
        <p14:creationId xmlns:p14="http://schemas.microsoft.com/office/powerpoint/2010/main" val="3493125294"/>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i="1" dirty="0" smtClean="0"/>
              <a:t>race</a:t>
            </a:r>
            <a:r>
              <a:rPr lang="it-IT" sz="2800" dirty="0" smtClean="0"/>
              <a:t> </a:t>
            </a:r>
            <a:r>
              <a:rPr lang="it-IT" sz="2800" dirty="0" err="1" smtClean="0"/>
              <a:t>dans</a:t>
            </a:r>
            <a:r>
              <a:rPr lang="it-IT" sz="2800" dirty="0" smtClean="0"/>
              <a:t> </a:t>
            </a:r>
            <a:r>
              <a:rPr lang="it-IT" sz="2800" dirty="0" err="1" smtClean="0"/>
              <a:t>les</a:t>
            </a:r>
            <a:r>
              <a:rPr lang="it-IT" sz="2800" dirty="0" smtClean="0"/>
              <a:t> </a:t>
            </a:r>
            <a:r>
              <a:rPr lang="it-IT" sz="2800" dirty="0" err="1" smtClean="0"/>
              <a:t>Constitutions</a:t>
            </a:r>
            <a:r>
              <a:rPr lang="it-IT" sz="2800" dirty="0" smtClean="0"/>
              <a:t> </a:t>
            </a:r>
            <a:r>
              <a:rPr lang="it-IT" sz="2800" dirty="0" err="1"/>
              <a:t>é</a:t>
            </a:r>
            <a:r>
              <a:rPr lang="it-IT" sz="2800" dirty="0" err="1" smtClean="0"/>
              <a:t>trangères</a:t>
            </a:r>
            <a:r>
              <a:rPr lang="it-IT" sz="2800" dirty="0" smtClean="0"/>
              <a:t/>
            </a:r>
            <a:br>
              <a:rPr lang="it-IT" sz="2800" dirty="0" smtClean="0"/>
            </a:br>
            <a:r>
              <a:rPr lang="it-IT" sz="2800" dirty="0" err="1" smtClean="0"/>
              <a:t>avant</a:t>
            </a:r>
            <a:r>
              <a:rPr lang="it-IT" sz="2800" dirty="0" smtClean="0"/>
              <a:t> la seconde guerre mondiale</a:t>
            </a:r>
            <a:endParaRPr lang="it-IT" sz="2800" dirty="0"/>
          </a:p>
        </p:txBody>
      </p:sp>
      <p:sp>
        <p:nvSpPr>
          <p:cNvPr id="3" name="Segnaposto contenuto 2"/>
          <p:cNvSpPr>
            <a:spLocks noGrp="1"/>
          </p:cNvSpPr>
          <p:nvPr>
            <p:ph idx="1"/>
          </p:nvPr>
        </p:nvSpPr>
        <p:spPr/>
        <p:txBody>
          <a:bodyPr>
            <a:normAutofit fontScale="92500"/>
          </a:bodyPr>
          <a:lstStyle/>
          <a:p>
            <a:pPr algn="just"/>
            <a:r>
              <a:rPr lang="it-IT" sz="2400" dirty="0" err="1" smtClean="0"/>
              <a:t>Probablement</a:t>
            </a:r>
            <a:r>
              <a:rPr lang="it-IT" sz="2400" dirty="0" smtClean="0"/>
              <a:t> le </a:t>
            </a:r>
            <a:r>
              <a:rPr lang="it-IT" sz="2400" dirty="0" err="1" smtClean="0"/>
              <a:t>mot</a:t>
            </a:r>
            <a:r>
              <a:rPr lang="it-IT" sz="2400" dirty="0" smtClean="0"/>
              <a:t> </a:t>
            </a:r>
            <a:r>
              <a:rPr lang="it-IT" sz="2400" i="1" dirty="0" smtClean="0"/>
              <a:t>race</a:t>
            </a:r>
            <a:r>
              <a:rPr lang="it-IT" sz="2400" dirty="0" smtClean="0"/>
              <a:t> n’</a:t>
            </a:r>
            <a:r>
              <a:rPr lang="it-IT" sz="2400" dirty="0" err="1" smtClean="0"/>
              <a:t>apparait</a:t>
            </a:r>
            <a:r>
              <a:rPr lang="it-IT" sz="2400" dirty="0" smtClean="0"/>
              <a:t> </a:t>
            </a:r>
            <a:r>
              <a:rPr lang="it-IT" sz="2400" dirty="0" err="1" smtClean="0"/>
              <a:t>qu’une</a:t>
            </a:r>
            <a:r>
              <a:rPr lang="it-IT" sz="2400" dirty="0" smtClean="0"/>
              <a:t> fois </a:t>
            </a:r>
            <a:r>
              <a:rPr lang="it-IT" sz="2400" dirty="0" err="1" smtClean="0"/>
              <a:t>dans</a:t>
            </a:r>
            <a:r>
              <a:rPr lang="it-IT" sz="2400" dirty="0" smtClean="0"/>
              <a:t> un texte </a:t>
            </a:r>
            <a:r>
              <a:rPr lang="it-IT" sz="2400" dirty="0" err="1" smtClean="0"/>
              <a:t>constitutionnel</a:t>
            </a:r>
            <a:r>
              <a:rPr lang="it-IT" sz="2400" dirty="0" smtClean="0"/>
              <a:t> </a:t>
            </a:r>
            <a:r>
              <a:rPr lang="it-IT" sz="2400" dirty="0" err="1" smtClean="0"/>
              <a:t>avant</a:t>
            </a:r>
            <a:r>
              <a:rPr lang="it-IT" sz="2400" dirty="0" smtClean="0"/>
              <a:t> la première guerre mondiale : la </a:t>
            </a:r>
            <a:r>
              <a:rPr lang="it-IT" sz="2400" dirty="0" err="1" smtClean="0"/>
              <a:t>Constitution</a:t>
            </a:r>
            <a:r>
              <a:rPr lang="it-IT" sz="2400" dirty="0" smtClean="0"/>
              <a:t> </a:t>
            </a:r>
            <a:r>
              <a:rPr lang="it-IT" sz="2400" dirty="0" err="1" smtClean="0"/>
              <a:t>des</a:t>
            </a:r>
            <a:r>
              <a:rPr lang="it-IT" sz="2400" dirty="0" smtClean="0"/>
              <a:t> </a:t>
            </a:r>
            <a:r>
              <a:rPr lang="it-IT" sz="2400" dirty="0" err="1" smtClean="0"/>
              <a:t>Etats-Unis</a:t>
            </a:r>
            <a:r>
              <a:rPr lang="it-IT" sz="2400" dirty="0" smtClean="0"/>
              <a:t> d’</a:t>
            </a:r>
            <a:r>
              <a:rPr lang="it-IT" sz="2400" dirty="0" err="1" smtClean="0"/>
              <a:t>Amérique</a:t>
            </a:r>
            <a:r>
              <a:rPr lang="it-IT" sz="2400" dirty="0"/>
              <a:t> </a:t>
            </a:r>
            <a:r>
              <a:rPr lang="it-IT" sz="2400" dirty="0" smtClean="0"/>
              <a:t>(</a:t>
            </a:r>
            <a:r>
              <a:rPr lang="it-IT" sz="2400" dirty="0" err="1" smtClean="0"/>
              <a:t>avec</a:t>
            </a:r>
            <a:r>
              <a:rPr lang="it-IT" sz="2400" dirty="0" smtClean="0"/>
              <a:t> le 15° </a:t>
            </a:r>
            <a:r>
              <a:rPr lang="it-IT" sz="2400" dirty="0" err="1" smtClean="0"/>
              <a:t>amendement</a:t>
            </a:r>
            <a:r>
              <a:rPr lang="it-IT" sz="2400" dirty="0" smtClean="0"/>
              <a:t> </a:t>
            </a:r>
            <a:r>
              <a:rPr lang="it-IT" sz="2400" dirty="0" err="1" smtClean="0"/>
              <a:t>voté</a:t>
            </a:r>
            <a:r>
              <a:rPr lang="it-IT" sz="2400" dirty="0" smtClean="0"/>
              <a:t> en 1870).</a:t>
            </a:r>
          </a:p>
          <a:p>
            <a:pPr algn="just"/>
            <a:r>
              <a:rPr lang="it-IT" sz="2400" dirty="0" smtClean="0"/>
              <a:t>“Le </a:t>
            </a:r>
            <a:r>
              <a:rPr lang="it-IT" sz="2400" dirty="0" err="1" smtClean="0"/>
              <a:t>droit</a:t>
            </a:r>
            <a:r>
              <a:rPr lang="it-IT" sz="2400" dirty="0" smtClean="0"/>
              <a:t> de </a:t>
            </a:r>
            <a:r>
              <a:rPr lang="it-IT" sz="2400" dirty="0" err="1" smtClean="0"/>
              <a:t>suffrage</a:t>
            </a:r>
            <a:r>
              <a:rPr lang="it-IT" sz="2400" dirty="0" smtClean="0"/>
              <a:t> </a:t>
            </a:r>
            <a:r>
              <a:rPr lang="it-IT" sz="2400" dirty="0" err="1" smtClean="0"/>
              <a:t>universel</a:t>
            </a:r>
            <a:r>
              <a:rPr lang="it-IT" sz="2400" dirty="0" smtClean="0"/>
              <a:t> </a:t>
            </a:r>
            <a:r>
              <a:rPr lang="it-IT" sz="2400" dirty="0" err="1" smtClean="0"/>
              <a:t>appartenant</a:t>
            </a:r>
            <a:r>
              <a:rPr lang="it-IT" sz="2400" dirty="0" smtClean="0"/>
              <a:t> </a:t>
            </a:r>
            <a:r>
              <a:rPr lang="it-IT" sz="2400" dirty="0" err="1" smtClean="0"/>
              <a:t>aux</a:t>
            </a:r>
            <a:r>
              <a:rPr lang="it-IT" sz="2400" dirty="0" smtClean="0"/>
              <a:t> </a:t>
            </a:r>
            <a:r>
              <a:rPr lang="it-IT" sz="2400" dirty="0" err="1" smtClean="0"/>
              <a:t>citoyens</a:t>
            </a:r>
            <a:r>
              <a:rPr lang="it-IT" sz="2400" dirty="0" smtClean="0"/>
              <a:t> </a:t>
            </a:r>
            <a:r>
              <a:rPr lang="it-IT" sz="2400" dirty="0" err="1" smtClean="0"/>
              <a:t>des</a:t>
            </a:r>
            <a:r>
              <a:rPr lang="it-IT" sz="2400" dirty="0" smtClean="0"/>
              <a:t> </a:t>
            </a:r>
            <a:r>
              <a:rPr lang="it-IT" sz="2400" dirty="0" err="1"/>
              <a:t>Etats-Unis</a:t>
            </a:r>
            <a:r>
              <a:rPr lang="it-IT" sz="2400" dirty="0"/>
              <a:t> </a:t>
            </a:r>
            <a:r>
              <a:rPr lang="it-IT" sz="2400" dirty="0" smtClean="0"/>
              <a:t>ne </a:t>
            </a:r>
            <a:r>
              <a:rPr lang="it-IT" sz="2400" dirty="0" err="1" smtClean="0"/>
              <a:t>pourra</a:t>
            </a:r>
            <a:r>
              <a:rPr lang="it-IT" sz="2400" dirty="0" smtClean="0"/>
              <a:t> </a:t>
            </a:r>
            <a:r>
              <a:rPr lang="it-IT" sz="2400" dirty="0" err="1" smtClean="0"/>
              <a:t>etre</a:t>
            </a:r>
            <a:r>
              <a:rPr lang="it-IT" sz="2400" dirty="0" smtClean="0"/>
              <a:t> </a:t>
            </a:r>
            <a:r>
              <a:rPr lang="it-IT" sz="2400" dirty="0" err="1" smtClean="0"/>
              <a:t>refusé</a:t>
            </a:r>
            <a:r>
              <a:rPr lang="it-IT" sz="2400" dirty="0" smtClean="0"/>
              <a:t> </a:t>
            </a:r>
            <a:r>
              <a:rPr lang="it-IT" sz="2400" dirty="0" err="1" smtClean="0"/>
              <a:t>ou</a:t>
            </a:r>
            <a:r>
              <a:rPr lang="it-IT" sz="2400" dirty="0" smtClean="0"/>
              <a:t> </a:t>
            </a:r>
            <a:r>
              <a:rPr lang="it-IT" sz="2400" dirty="0" err="1" smtClean="0"/>
              <a:t>restreint</a:t>
            </a:r>
            <a:r>
              <a:rPr lang="it-IT" sz="2400" dirty="0" smtClean="0"/>
              <a:t> ni par </a:t>
            </a:r>
            <a:r>
              <a:rPr lang="it-IT" sz="2400" dirty="0" err="1" smtClean="0"/>
              <a:t>les</a:t>
            </a:r>
            <a:r>
              <a:rPr lang="it-IT" sz="2400" dirty="0" smtClean="0"/>
              <a:t> </a:t>
            </a:r>
            <a:r>
              <a:rPr lang="it-IT" sz="2400" dirty="0" err="1"/>
              <a:t>Etats-</a:t>
            </a:r>
            <a:r>
              <a:rPr lang="it-IT" sz="2400" dirty="0" err="1" smtClean="0"/>
              <a:t>Unis</a:t>
            </a:r>
            <a:r>
              <a:rPr lang="it-IT" sz="2400" dirty="0" smtClean="0"/>
              <a:t>, ni par </a:t>
            </a:r>
            <a:r>
              <a:rPr lang="it-IT" sz="2400" dirty="0" err="1" smtClean="0"/>
              <a:t>aucun</a:t>
            </a:r>
            <a:r>
              <a:rPr lang="it-IT" sz="2400" dirty="0" smtClean="0"/>
              <a:t> </a:t>
            </a:r>
            <a:r>
              <a:rPr lang="it-IT" sz="2400" dirty="0" err="1" smtClean="0"/>
              <a:t>Etat</a:t>
            </a:r>
            <a:r>
              <a:rPr lang="it-IT" sz="2400" dirty="0" smtClean="0"/>
              <a:t>, pour </a:t>
            </a:r>
            <a:r>
              <a:rPr lang="it-IT" sz="2400" dirty="0" err="1" smtClean="0"/>
              <a:t>des</a:t>
            </a:r>
            <a:r>
              <a:rPr lang="it-IT" sz="2400" dirty="0" smtClean="0"/>
              <a:t> </a:t>
            </a:r>
            <a:r>
              <a:rPr lang="it-IT" sz="2400" dirty="0" err="1" smtClean="0"/>
              <a:t>motifs</a:t>
            </a:r>
            <a:r>
              <a:rPr lang="it-IT" sz="2400" dirty="0" smtClean="0"/>
              <a:t> </a:t>
            </a:r>
            <a:r>
              <a:rPr lang="it-IT" sz="2400" dirty="0" err="1" smtClean="0"/>
              <a:t>tirés</a:t>
            </a:r>
            <a:r>
              <a:rPr lang="it-IT" sz="2400" dirty="0" smtClean="0"/>
              <a:t> de la race, de la </a:t>
            </a:r>
            <a:r>
              <a:rPr lang="it-IT" sz="2400" dirty="0" err="1" smtClean="0"/>
              <a:t>couleur</a:t>
            </a:r>
            <a:r>
              <a:rPr lang="it-IT" sz="2400" dirty="0" smtClean="0"/>
              <a:t>, </a:t>
            </a:r>
            <a:r>
              <a:rPr lang="it-IT" sz="2400" dirty="0" err="1" smtClean="0"/>
              <a:t>ou</a:t>
            </a:r>
            <a:r>
              <a:rPr lang="it-IT" sz="2400" dirty="0" smtClean="0"/>
              <a:t> d’un </a:t>
            </a:r>
            <a:r>
              <a:rPr lang="it-IT" sz="2400" dirty="0" err="1"/>
              <a:t>é</a:t>
            </a:r>
            <a:r>
              <a:rPr lang="it-IT" sz="2400" dirty="0" err="1" smtClean="0"/>
              <a:t>tat</a:t>
            </a:r>
            <a:r>
              <a:rPr lang="it-IT" sz="2400" dirty="0" smtClean="0"/>
              <a:t> de </a:t>
            </a:r>
            <a:r>
              <a:rPr lang="it-IT" sz="2400" dirty="0" err="1" smtClean="0"/>
              <a:t>servitude</a:t>
            </a:r>
            <a:r>
              <a:rPr lang="it-IT" sz="2400" dirty="0" smtClean="0"/>
              <a:t> </a:t>
            </a:r>
            <a:r>
              <a:rPr lang="it-IT" sz="2400" dirty="0" err="1" smtClean="0"/>
              <a:t>antérieure</a:t>
            </a:r>
            <a:r>
              <a:rPr lang="it-IT" sz="2400" dirty="0" smtClean="0"/>
              <a:t>”. p. 310</a:t>
            </a:r>
          </a:p>
          <a:p>
            <a:pPr algn="just"/>
            <a:r>
              <a:rPr lang="it-IT" sz="2400" dirty="0" err="1" smtClean="0"/>
              <a:t>Après</a:t>
            </a:r>
            <a:r>
              <a:rPr lang="it-IT" sz="2400" dirty="0" smtClean="0"/>
              <a:t> la </a:t>
            </a:r>
            <a:r>
              <a:rPr lang="it-IT" sz="2400" dirty="0"/>
              <a:t>première guerre </a:t>
            </a:r>
            <a:r>
              <a:rPr lang="it-IT" sz="2400" dirty="0" smtClean="0"/>
              <a:t>mondiale, le </a:t>
            </a:r>
            <a:r>
              <a:rPr lang="it-IT" sz="2400" dirty="0" err="1" smtClean="0"/>
              <a:t>mot</a:t>
            </a:r>
            <a:r>
              <a:rPr lang="it-IT" sz="2400" dirty="0" smtClean="0"/>
              <a:t> </a:t>
            </a:r>
            <a:r>
              <a:rPr lang="it-IT" sz="2400" i="1" dirty="0" smtClean="0"/>
              <a:t>race</a:t>
            </a:r>
            <a:r>
              <a:rPr lang="it-IT" sz="2400" dirty="0" smtClean="0"/>
              <a:t> </a:t>
            </a:r>
            <a:r>
              <a:rPr lang="it-IT" sz="2400" dirty="0" err="1" smtClean="0"/>
              <a:t>devient</a:t>
            </a:r>
            <a:r>
              <a:rPr lang="it-IT" sz="2400" dirty="0" smtClean="0"/>
              <a:t> plus </a:t>
            </a:r>
            <a:r>
              <a:rPr lang="it-IT" sz="2400" dirty="0" err="1" smtClean="0"/>
              <a:t>fréquent</a:t>
            </a:r>
            <a:r>
              <a:rPr lang="it-IT" sz="2400" dirty="0" smtClean="0"/>
              <a:t> tout en </a:t>
            </a:r>
            <a:r>
              <a:rPr lang="it-IT" sz="2400" dirty="0" err="1" smtClean="0"/>
              <a:t>restant</a:t>
            </a:r>
            <a:r>
              <a:rPr lang="it-IT" sz="2400" dirty="0" smtClean="0"/>
              <a:t> </a:t>
            </a:r>
            <a:r>
              <a:rPr lang="it-IT" sz="2400" dirty="0" err="1" smtClean="0"/>
              <a:t>relativement</a:t>
            </a:r>
            <a:r>
              <a:rPr lang="it-IT" sz="2400" dirty="0" smtClean="0"/>
              <a:t> </a:t>
            </a:r>
            <a:r>
              <a:rPr lang="it-IT" sz="2400" dirty="0" err="1" smtClean="0"/>
              <a:t>exceptionnel</a:t>
            </a:r>
            <a:r>
              <a:rPr lang="it-IT" sz="2400" dirty="0" smtClean="0"/>
              <a:t>. </a:t>
            </a:r>
          </a:p>
          <a:p>
            <a:pPr algn="just"/>
            <a:r>
              <a:rPr lang="it-IT" sz="2400" dirty="0"/>
              <a:t>François </a:t>
            </a:r>
            <a:r>
              <a:rPr lang="it-IT" sz="2400" dirty="0" err="1" smtClean="0"/>
              <a:t>Borella</a:t>
            </a:r>
            <a:r>
              <a:rPr lang="it-IT" sz="2400" dirty="0" smtClean="0"/>
              <a:t>, “Le </a:t>
            </a:r>
            <a:r>
              <a:rPr lang="it-IT" sz="2400" dirty="0" err="1"/>
              <a:t>mot</a:t>
            </a:r>
            <a:r>
              <a:rPr lang="it-IT" sz="2400" dirty="0"/>
              <a:t> </a:t>
            </a:r>
            <a:r>
              <a:rPr lang="it-IT" sz="2400" i="1" dirty="0"/>
              <a:t>race</a:t>
            </a:r>
            <a:r>
              <a:rPr lang="it-IT" sz="2400" dirty="0"/>
              <a:t> </a:t>
            </a:r>
            <a:r>
              <a:rPr lang="it-IT" sz="2400" dirty="0" err="1"/>
              <a:t>dans</a:t>
            </a:r>
            <a:r>
              <a:rPr lang="it-IT" sz="2400" dirty="0"/>
              <a:t> </a:t>
            </a:r>
            <a:r>
              <a:rPr lang="it-IT" sz="2400" dirty="0" err="1"/>
              <a:t>les</a:t>
            </a:r>
            <a:r>
              <a:rPr lang="it-IT" sz="2400" dirty="0"/>
              <a:t> </a:t>
            </a:r>
            <a:r>
              <a:rPr lang="it-IT" sz="2400" dirty="0" err="1"/>
              <a:t>Constitutions</a:t>
            </a:r>
            <a:r>
              <a:rPr lang="it-IT" sz="2400" dirty="0"/>
              <a:t> </a:t>
            </a:r>
            <a:r>
              <a:rPr lang="it-IT" sz="2400" dirty="0" err="1"/>
              <a:t>françaises</a:t>
            </a:r>
            <a:r>
              <a:rPr lang="it-IT" sz="2400" dirty="0"/>
              <a:t> et </a:t>
            </a:r>
            <a:r>
              <a:rPr lang="it-IT" sz="2400" dirty="0" err="1" smtClean="0"/>
              <a:t>étrangères</a:t>
            </a:r>
            <a:r>
              <a:rPr lang="it-IT" sz="2400" dirty="0" smtClean="0"/>
              <a:t>”, </a:t>
            </a:r>
            <a:r>
              <a:rPr lang="it-IT" sz="2400" i="1" dirty="0" err="1" smtClean="0"/>
              <a:t>Mots</a:t>
            </a:r>
            <a:r>
              <a:rPr lang="it-IT" sz="2400" dirty="0" smtClean="0"/>
              <a:t>, n° 33, 1992, </a:t>
            </a:r>
            <a:r>
              <a:rPr lang="it-IT" sz="2400" dirty="0" err="1" smtClean="0"/>
              <a:t>p</a:t>
            </a:r>
            <a:r>
              <a:rPr lang="it-IT" sz="2400" dirty="0" smtClean="0"/>
              <a:t>, </a:t>
            </a:r>
            <a:r>
              <a:rPr lang="it-IT" sz="2400" dirty="0"/>
              <a:t>305-</a:t>
            </a:r>
            <a:r>
              <a:rPr lang="it-IT" sz="2400" dirty="0" smtClean="0"/>
              <a:t>316. </a:t>
            </a:r>
            <a:r>
              <a:rPr lang="it-IT" sz="2400" dirty="0"/>
              <a:t/>
            </a:r>
            <a:br>
              <a:rPr lang="it-IT" sz="2400" dirty="0"/>
            </a:br>
            <a:endParaRPr lang="it-IT" sz="2400" dirty="0"/>
          </a:p>
        </p:txBody>
      </p:sp>
    </p:spTree>
    <p:extLst>
      <p:ext uri="{BB962C8B-B14F-4D97-AF65-F5344CB8AC3E}">
        <p14:creationId xmlns:p14="http://schemas.microsoft.com/office/powerpoint/2010/main" val="971675031"/>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i="1" dirty="0" smtClean="0"/>
              <a:t>race</a:t>
            </a:r>
            <a:r>
              <a:rPr lang="it-IT" sz="2800" dirty="0" smtClean="0"/>
              <a:t> </a:t>
            </a:r>
            <a:r>
              <a:rPr lang="it-IT" sz="2800" dirty="0" err="1" smtClean="0"/>
              <a:t>dans</a:t>
            </a:r>
            <a:r>
              <a:rPr lang="it-IT" sz="2800" dirty="0" smtClean="0"/>
              <a:t> </a:t>
            </a:r>
            <a:r>
              <a:rPr lang="it-IT" sz="2800" dirty="0" err="1" smtClean="0"/>
              <a:t>les</a:t>
            </a:r>
            <a:r>
              <a:rPr lang="it-IT" sz="2800" dirty="0" smtClean="0"/>
              <a:t> </a:t>
            </a:r>
            <a:r>
              <a:rPr lang="it-IT" sz="2800" dirty="0" err="1" smtClean="0"/>
              <a:t>Constitutions</a:t>
            </a:r>
            <a:r>
              <a:rPr lang="it-IT" sz="2800" dirty="0" smtClean="0"/>
              <a:t> </a:t>
            </a:r>
            <a:r>
              <a:rPr lang="it-IT" sz="2800" dirty="0" err="1"/>
              <a:t>é</a:t>
            </a:r>
            <a:r>
              <a:rPr lang="it-IT" sz="2800" dirty="0" err="1" smtClean="0"/>
              <a:t>trangères</a:t>
            </a:r>
            <a:r>
              <a:rPr lang="it-IT" sz="2800" dirty="0" smtClean="0"/>
              <a:t/>
            </a:r>
            <a:br>
              <a:rPr lang="it-IT" sz="2800" dirty="0" smtClean="0"/>
            </a:br>
            <a:r>
              <a:rPr lang="it-IT" sz="2800" dirty="0" err="1" smtClean="0"/>
              <a:t>après</a:t>
            </a:r>
            <a:r>
              <a:rPr lang="it-IT" sz="2800" dirty="0" smtClean="0"/>
              <a:t> la seconde guerre mondiale</a:t>
            </a:r>
            <a:endParaRPr lang="it-IT" sz="2800" dirty="0"/>
          </a:p>
        </p:txBody>
      </p:sp>
      <p:sp>
        <p:nvSpPr>
          <p:cNvPr id="3" name="Segnaposto contenuto 2"/>
          <p:cNvSpPr>
            <a:spLocks noGrp="1"/>
          </p:cNvSpPr>
          <p:nvPr>
            <p:ph idx="1"/>
          </p:nvPr>
        </p:nvSpPr>
        <p:spPr/>
        <p:txBody>
          <a:bodyPr>
            <a:normAutofit/>
          </a:bodyPr>
          <a:lstStyle/>
          <a:p>
            <a:pPr algn="just"/>
            <a:r>
              <a:rPr lang="it-IT" sz="2400" dirty="0" smtClean="0"/>
              <a:t>Le </a:t>
            </a:r>
            <a:r>
              <a:rPr lang="it-IT" sz="2400" dirty="0" err="1" smtClean="0"/>
              <a:t>mot</a:t>
            </a:r>
            <a:r>
              <a:rPr lang="it-IT" sz="2400" dirty="0" smtClean="0"/>
              <a:t> </a:t>
            </a:r>
            <a:r>
              <a:rPr lang="it-IT" sz="2400" dirty="0" err="1" smtClean="0"/>
              <a:t>apparait</a:t>
            </a:r>
            <a:r>
              <a:rPr lang="it-IT" sz="2400" dirty="0" smtClean="0"/>
              <a:t> </a:t>
            </a:r>
            <a:r>
              <a:rPr lang="it-IT" sz="2400" dirty="0" err="1" smtClean="0"/>
              <a:t>dans</a:t>
            </a:r>
            <a:r>
              <a:rPr lang="it-IT" sz="2400" dirty="0" smtClean="0"/>
              <a:t> </a:t>
            </a:r>
            <a:r>
              <a:rPr lang="it-IT" sz="2400" dirty="0" err="1" smtClean="0"/>
              <a:t>pratiquement</a:t>
            </a:r>
            <a:r>
              <a:rPr lang="it-IT" sz="2400" dirty="0" smtClean="0"/>
              <a:t> </a:t>
            </a:r>
            <a:r>
              <a:rPr lang="it-IT" sz="2400" dirty="0" err="1" smtClean="0"/>
              <a:t>toutes</a:t>
            </a:r>
            <a:r>
              <a:rPr lang="it-IT" sz="2400" dirty="0" smtClean="0"/>
              <a:t> </a:t>
            </a:r>
            <a:r>
              <a:rPr lang="it-IT" sz="2400" dirty="0" err="1" smtClean="0"/>
              <a:t>les</a:t>
            </a:r>
            <a:r>
              <a:rPr lang="it-IT" sz="2400" dirty="0" smtClean="0"/>
              <a:t> </a:t>
            </a:r>
            <a:r>
              <a:rPr lang="it-IT" sz="2400" dirty="0" err="1" smtClean="0"/>
              <a:t>Constitutions</a:t>
            </a:r>
            <a:r>
              <a:rPr lang="it-IT" sz="2400" dirty="0" smtClean="0"/>
              <a:t>, en </a:t>
            </a:r>
            <a:r>
              <a:rPr lang="it-IT" sz="2400" dirty="0" err="1" smtClean="0"/>
              <a:t>réaction</a:t>
            </a:r>
            <a:r>
              <a:rPr lang="it-IT" sz="2400" dirty="0" smtClean="0"/>
              <a:t> </a:t>
            </a:r>
            <a:r>
              <a:rPr lang="it-IT" sz="2400" dirty="0" err="1" smtClean="0"/>
              <a:t>contre</a:t>
            </a:r>
            <a:r>
              <a:rPr lang="it-IT" sz="2400" dirty="0" smtClean="0"/>
              <a:t> le </a:t>
            </a:r>
            <a:r>
              <a:rPr lang="it-IT" sz="2400" dirty="0" err="1" smtClean="0"/>
              <a:t>nazisme</a:t>
            </a:r>
            <a:r>
              <a:rPr lang="it-IT" sz="2400" dirty="0" smtClean="0"/>
              <a:t> et pour </a:t>
            </a:r>
            <a:r>
              <a:rPr lang="it-IT" sz="2400" dirty="0" err="1" smtClean="0"/>
              <a:t>condamner</a:t>
            </a:r>
            <a:r>
              <a:rPr lang="it-IT" sz="2400" dirty="0" smtClean="0"/>
              <a:t> la </a:t>
            </a:r>
            <a:r>
              <a:rPr lang="it-IT" sz="2400" dirty="0" err="1" smtClean="0"/>
              <a:t>discrimination</a:t>
            </a:r>
            <a:r>
              <a:rPr lang="it-IT" sz="2400" dirty="0" smtClean="0"/>
              <a:t> </a:t>
            </a:r>
            <a:r>
              <a:rPr lang="it-IT" sz="2400" dirty="0" err="1" smtClean="0"/>
              <a:t>raciale</a:t>
            </a:r>
            <a:r>
              <a:rPr lang="it-IT" sz="2400" dirty="0" smtClean="0"/>
              <a:t>.</a:t>
            </a:r>
            <a:endParaRPr lang="it-IT" sz="2400" dirty="0"/>
          </a:p>
        </p:txBody>
      </p:sp>
    </p:spTree>
    <p:extLst>
      <p:ext uri="{BB962C8B-B14F-4D97-AF65-F5344CB8AC3E}">
        <p14:creationId xmlns:p14="http://schemas.microsoft.com/office/powerpoint/2010/main" val="4120777165"/>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smtClean="0"/>
              <a:t>Le mot </a:t>
            </a:r>
            <a:r>
              <a:rPr lang="fr-FR" sz="2800" i="1" dirty="0" smtClean="0"/>
              <a:t>race</a:t>
            </a:r>
            <a:r>
              <a:rPr lang="fr-FR" sz="2800" dirty="0" smtClean="0"/>
              <a:t> introduit après la Shoah</a:t>
            </a:r>
            <a:br>
              <a:rPr lang="fr-FR" sz="2800" dirty="0" smtClean="0"/>
            </a:br>
            <a:endParaRPr lang="it-IT" sz="2800" dirty="0"/>
          </a:p>
        </p:txBody>
      </p:sp>
      <p:sp>
        <p:nvSpPr>
          <p:cNvPr id="3" name="Segnaposto contenuto 2"/>
          <p:cNvSpPr>
            <a:spLocks noGrp="1"/>
          </p:cNvSpPr>
          <p:nvPr>
            <p:ph idx="1"/>
          </p:nvPr>
        </p:nvSpPr>
        <p:spPr/>
        <p:txBody>
          <a:bodyPr>
            <a:normAutofit lnSpcReduction="10000"/>
          </a:bodyPr>
          <a:lstStyle/>
          <a:p>
            <a:pPr algn="just"/>
            <a:r>
              <a:rPr lang="it-IT" sz="2400" i="1" dirty="0" smtClean="0"/>
              <a:t>Race</a:t>
            </a:r>
            <a:r>
              <a:rPr lang="it-IT" sz="2400" dirty="0" smtClean="0"/>
              <a:t> a </a:t>
            </a:r>
            <a:r>
              <a:rPr lang="it-IT" sz="2400" dirty="0" err="1" smtClean="0"/>
              <a:t>été</a:t>
            </a:r>
            <a:r>
              <a:rPr lang="it-IT" sz="2400" dirty="0" smtClean="0"/>
              <a:t> </a:t>
            </a:r>
            <a:r>
              <a:rPr lang="it-IT" sz="2400" dirty="0" err="1" smtClean="0"/>
              <a:t>introduit</a:t>
            </a:r>
            <a:r>
              <a:rPr lang="it-IT" sz="2400" dirty="0" smtClean="0"/>
              <a:t> </a:t>
            </a:r>
            <a:r>
              <a:rPr lang="it-IT" sz="2400" dirty="0" err="1" smtClean="0"/>
              <a:t>dans</a:t>
            </a:r>
            <a:r>
              <a:rPr lang="it-IT" sz="2400" dirty="0" smtClean="0"/>
              <a:t> le </a:t>
            </a:r>
            <a:r>
              <a:rPr lang="it-IT" sz="2400" dirty="0" err="1" smtClean="0"/>
              <a:t>Préambule</a:t>
            </a:r>
            <a:r>
              <a:rPr lang="it-IT" sz="2400" dirty="0" smtClean="0"/>
              <a:t> de la </a:t>
            </a:r>
            <a:r>
              <a:rPr lang="it-IT" sz="2400" b="1" dirty="0" err="1" smtClean="0"/>
              <a:t>Constitution</a:t>
            </a:r>
            <a:r>
              <a:rPr lang="it-IT" sz="2400" b="1" dirty="0" smtClean="0"/>
              <a:t> de la </a:t>
            </a:r>
            <a:r>
              <a:rPr lang="it-IT" sz="2400" b="1" dirty="0" err="1" smtClean="0"/>
              <a:t>Quatrième</a:t>
            </a:r>
            <a:r>
              <a:rPr lang="it-IT" sz="2400" b="1" dirty="0" smtClean="0"/>
              <a:t> </a:t>
            </a:r>
            <a:r>
              <a:rPr lang="it-IT" sz="2400" b="1" dirty="0" err="1" smtClean="0"/>
              <a:t>République</a:t>
            </a:r>
            <a:r>
              <a:rPr lang="it-IT" sz="2400" b="1" dirty="0" smtClean="0"/>
              <a:t> (1946),</a:t>
            </a:r>
            <a:r>
              <a:rPr lang="it-IT" sz="2400" dirty="0" smtClean="0"/>
              <a:t> mais </a:t>
            </a:r>
            <a:r>
              <a:rPr lang="it-IT" sz="2400" dirty="0" err="1" smtClean="0"/>
              <a:t>pas</a:t>
            </a:r>
            <a:r>
              <a:rPr lang="it-IT" sz="2400" dirty="0" smtClean="0"/>
              <a:t> </a:t>
            </a:r>
            <a:r>
              <a:rPr lang="it-IT" sz="2400" dirty="0" err="1" smtClean="0"/>
              <a:t>dans</a:t>
            </a:r>
            <a:r>
              <a:rPr lang="it-IT" sz="2400" dirty="0" smtClean="0"/>
              <a:t> le texte.</a:t>
            </a:r>
          </a:p>
          <a:p>
            <a:r>
              <a:rPr lang="fr-FR" sz="2400" b="1" dirty="0"/>
              <a:t>Préambule </a:t>
            </a:r>
          </a:p>
          <a:p>
            <a:pPr algn="just"/>
            <a:r>
              <a:rPr lang="fr-FR" sz="2400" dirty="0"/>
              <a:t>Au lendemain de la victoire remportée par les peuples libres sur les régimes qui ont tenté d'asservir et de dégrader la personne humaine, le peuple français proclame à nouveau que tout être humain, </a:t>
            </a:r>
            <a:r>
              <a:rPr lang="fr-FR" sz="2400" b="1" dirty="0"/>
              <a:t>sans distinction de race</a:t>
            </a:r>
            <a:r>
              <a:rPr lang="fr-FR" sz="2400" dirty="0"/>
              <a:t>, de religion ni de croyance, possède des droits inaliénables et sacrés. Il réaffirme solennellement les droits et libertés de l'homme et du citoyen consacrés par la Déclaration des droits de 1789 et les principes fondamentaux reconnus par les lois de la République. </a:t>
            </a:r>
          </a:p>
          <a:p>
            <a:endParaRPr lang="it-IT" sz="2400" dirty="0"/>
          </a:p>
        </p:txBody>
      </p:sp>
    </p:spTree>
    <p:extLst>
      <p:ext uri="{BB962C8B-B14F-4D97-AF65-F5344CB8AC3E}">
        <p14:creationId xmlns:p14="http://schemas.microsoft.com/office/powerpoint/2010/main" val="1350359289"/>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i="1" dirty="0">
                <a:latin typeface="Arial" charset="0"/>
                <a:ea typeface="ＭＳ Ｐゴシック" charset="0"/>
              </a:rPr>
              <a:t>Déclaration universelle des droits de l'homme</a:t>
            </a:r>
            <a:r>
              <a:rPr lang="en-US" sz="2800" dirty="0">
                <a:latin typeface="Arial" charset="0"/>
                <a:ea typeface="ＭＳ Ｐゴシック" charset="0"/>
              </a:rPr>
              <a:t/>
            </a:r>
            <a:br>
              <a:rPr lang="en-US" sz="2800" dirty="0">
                <a:latin typeface="Arial" charset="0"/>
                <a:ea typeface="ＭＳ Ｐゴシック" charset="0"/>
              </a:rPr>
            </a:br>
            <a:r>
              <a:rPr lang="en-US" sz="2800" dirty="0" smtClean="0">
                <a:latin typeface="Arial" charset="0"/>
                <a:ea typeface="ＭＳ Ｐゴシック" charset="0"/>
              </a:rPr>
              <a:t>1948</a:t>
            </a:r>
            <a:endParaRPr lang="fr-FR" sz="2800" dirty="0"/>
          </a:p>
        </p:txBody>
      </p:sp>
      <p:sp>
        <p:nvSpPr>
          <p:cNvPr id="3" name="Content Placeholder 2"/>
          <p:cNvSpPr>
            <a:spLocks noGrp="1"/>
          </p:cNvSpPr>
          <p:nvPr>
            <p:ph idx="1"/>
          </p:nvPr>
        </p:nvSpPr>
        <p:spPr/>
        <p:txBody>
          <a:bodyPr>
            <a:normAutofit/>
          </a:bodyPr>
          <a:lstStyle/>
          <a:p>
            <a:r>
              <a:rPr lang="fr-FR" sz="2400" b="1" dirty="0"/>
              <a:t>Article 2</a:t>
            </a:r>
            <a:br>
              <a:rPr lang="fr-FR" sz="2400" b="1" dirty="0"/>
            </a:br>
            <a:r>
              <a:rPr lang="fr-FR" sz="2400" b="1" dirty="0"/>
              <a:t> </a:t>
            </a:r>
          </a:p>
          <a:p>
            <a:pPr algn="just"/>
            <a:r>
              <a:rPr lang="fr-FR" sz="2400" dirty="0"/>
              <a:t>1. Chacun peut se prévaloir de tous les droits et de toutes les libertés proclamés dans la présente Déclaration, sans distinction aucune, </a:t>
            </a:r>
            <a:r>
              <a:rPr lang="fr-FR" sz="2400" b="1" dirty="0"/>
              <a:t>notamment de race</a:t>
            </a:r>
            <a:r>
              <a:rPr lang="fr-FR" sz="2400" dirty="0"/>
              <a:t>, </a:t>
            </a:r>
            <a:r>
              <a:rPr lang="fr-FR" sz="2400" b="1" dirty="0"/>
              <a:t>de couleur, </a:t>
            </a:r>
            <a:r>
              <a:rPr lang="fr-FR" sz="2400" dirty="0"/>
              <a:t>de sexe, de langue, de religion, d'opinion politique ou de toute autre opinion, d'origine nationale ou sociale, de fortune, de naissance ou de toute autre situation.</a:t>
            </a:r>
          </a:p>
          <a:p>
            <a:endParaRPr lang="fr-FR" sz="2400" dirty="0"/>
          </a:p>
        </p:txBody>
      </p:sp>
    </p:spTree>
    <p:extLst>
      <p:ext uri="{BB962C8B-B14F-4D97-AF65-F5344CB8AC3E}">
        <p14:creationId xmlns:p14="http://schemas.microsoft.com/office/powerpoint/2010/main" val="2509259041"/>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V </a:t>
            </a:r>
            <a:r>
              <a:rPr lang="it-IT" sz="2800" dirty="0" err="1" smtClean="0"/>
              <a:t>Constitution</a:t>
            </a:r>
            <a:r>
              <a:rPr lang="it-IT" sz="2800" dirty="0" smtClean="0"/>
              <a:t> 1958</a:t>
            </a:r>
            <a:endParaRPr lang="it-IT" sz="2800" dirty="0"/>
          </a:p>
        </p:txBody>
      </p:sp>
      <p:sp>
        <p:nvSpPr>
          <p:cNvPr id="3" name="Segnaposto contenuto 2"/>
          <p:cNvSpPr>
            <a:spLocks noGrp="1"/>
          </p:cNvSpPr>
          <p:nvPr>
            <p:ph idx="1"/>
          </p:nvPr>
        </p:nvSpPr>
        <p:spPr/>
        <p:txBody>
          <a:bodyPr>
            <a:normAutofit/>
          </a:bodyPr>
          <a:lstStyle/>
          <a:p>
            <a:pPr algn="just"/>
            <a:r>
              <a:rPr lang="it-IT" sz="2400" dirty="0" smtClean="0"/>
              <a:t>Art. premier de la </a:t>
            </a:r>
            <a:r>
              <a:rPr lang="it-IT" sz="2400" dirty="0" err="1" smtClean="0"/>
              <a:t>Constitution</a:t>
            </a:r>
            <a:endParaRPr lang="it-IT" sz="2400" dirty="0" smtClean="0"/>
          </a:p>
          <a:p>
            <a:pPr algn="just"/>
            <a:r>
              <a:rPr lang="it-IT" sz="2400" dirty="0" smtClean="0"/>
              <a:t>La </a:t>
            </a:r>
            <a:r>
              <a:rPr lang="it-IT" sz="2400" dirty="0"/>
              <a:t>France est une </a:t>
            </a:r>
            <a:r>
              <a:rPr lang="it-IT" sz="2400" dirty="0" err="1"/>
              <a:t>République</a:t>
            </a:r>
            <a:r>
              <a:rPr lang="it-IT" sz="2400" dirty="0"/>
              <a:t> </a:t>
            </a:r>
            <a:r>
              <a:rPr lang="it-IT" sz="2400" dirty="0" err="1"/>
              <a:t>indivisible</a:t>
            </a:r>
            <a:r>
              <a:rPr lang="it-IT" sz="2400" dirty="0"/>
              <a:t>, </a:t>
            </a:r>
            <a:r>
              <a:rPr lang="it-IT" sz="2400" dirty="0" err="1"/>
              <a:t>laïque</a:t>
            </a:r>
            <a:r>
              <a:rPr lang="it-IT" sz="2400" dirty="0"/>
              <a:t>, </a:t>
            </a:r>
            <a:r>
              <a:rPr lang="it-IT" sz="2400" dirty="0" err="1"/>
              <a:t>démocratique</a:t>
            </a:r>
            <a:r>
              <a:rPr lang="it-IT" sz="2400" dirty="0"/>
              <a:t> et sociale. Elle </a:t>
            </a:r>
            <a:r>
              <a:rPr lang="it-IT" sz="2400" dirty="0" err="1"/>
              <a:t>assure</a:t>
            </a:r>
            <a:r>
              <a:rPr lang="it-IT" sz="2400" dirty="0"/>
              <a:t> l'</a:t>
            </a:r>
            <a:r>
              <a:rPr lang="it-IT" sz="2400" dirty="0" err="1"/>
              <a:t>égalité</a:t>
            </a:r>
            <a:r>
              <a:rPr lang="it-IT" sz="2400" dirty="0"/>
              <a:t> </a:t>
            </a:r>
            <a:r>
              <a:rPr lang="it-IT" sz="2400" dirty="0" err="1"/>
              <a:t>devant</a:t>
            </a:r>
            <a:r>
              <a:rPr lang="it-IT" sz="2400" dirty="0"/>
              <a:t> la </a:t>
            </a:r>
            <a:r>
              <a:rPr lang="it-IT" sz="2400" dirty="0" err="1"/>
              <a:t>loi</a:t>
            </a:r>
            <a:r>
              <a:rPr lang="it-IT" sz="2400" dirty="0"/>
              <a:t> de </a:t>
            </a:r>
            <a:r>
              <a:rPr lang="it-IT" sz="2400" dirty="0" err="1"/>
              <a:t>tous</a:t>
            </a:r>
            <a:r>
              <a:rPr lang="it-IT" sz="2400" dirty="0"/>
              <a:t> </a:t>
            </a:r>
            <a:r>
              <a:rPr lang="it-IT" sz="2400" dirty="0" err="1"/>
              <a:t>les</a:t>
            </a:r>
            <a:r>
              <a:rPr lang="it-IT" sz="2400" dirty="0"/>
              <a:t> </a:t>
            </a:r>
            <a:r>
              <a:rPr lang="it-IT" sz="2400" dirty="0" err="1"/>
              <a:t>citoyens</a:t>
            </a:r>
            <a:r>
              <a:rPr lang="it-IT" sz="2400" dirty="0"/>
              <a:t> sans </a:t>
            </a:r>
            <a:r>
              <a:rPr lang="it-IT" sz="2400" dirty="0" err="1"/>
              <a:t>distinction</a:t>
            </a:r>
            <a:r>
              <a:rPr lang="it-IT" sz="2400" dirty="0"/>
              <a:t> d'origine, </a:t>
            </a:r>
            <a:r>
              <a:rPr lang="it-IT" sz="2400" b="1" dirty="0"/>
              <a:t>de race </a:t>
            </a:r>
            <a:r>
              <a:rPr lang="it-IT" sz="2400" dirty="0" err="1"/>
              <a:t>ou</a:t>
            </a:r>
            <a:r>
              <a:rPr lang="it-IT" sz="2400" dirty="0"/>
              <a:t> de </a:t>
            </a:r>
            <a:r>
              <a:rPr lang="it-IT" sz="2400" dirty="0" err="1"/>
              <a:t>religion</a:t>
            </a:r>
            <a:r>
              <a:rPr lang="it-IT" sz="2400" dirty="0"/>
              <a:t>. Elle </a:t>
            </a:r>
            <a:r>
              <a:rPr lang="it-IT" sz="2400" dirty="0" err="1"/>
              <a:t>respecte</a:t>
            </a:r>
            <a:r>
              <a:rPr lang="it-IT" sz="2400" dirty="0"/>
              <a:t> </a:t>
            </a:r>
            <a:r>
              <a:rPr lang="it-IT" sz="2400" dirty="0" err="1"/>
              <a:t>toutes</a:t>
            </a:r>
            <a:r>
              <a:rPr lang="it-IT" sz="2400" dirty="0"/>
              <a:t> </a:t>
            </a:r>
            <a:r>
              <a:rPr lang="it-IT" sz="2400" dirty="0" err="1"/>
              <a:t>les</a:t>
            </a:r>
            <a:r>
              <a:rPr lang="it-IT" sz="2400" dirty="0"/>
              <a:t> </a:t>
            </a:r>
            <a:r>
              <a:rPr lang="it-IT" sz="2400" dirty="0" err="1"/>
              <a:t>croyances</a:t>
            </a:r>
            <a:r>
              <a:rPr lang="it-IT" sz="2400" dirty="0"/>
              <a:t>. Son </a:t>
            </a:r>
            <a:r>
              <a:rPr lang="it-IT" sz="2400" dirty="0" err="1"/>
              <a:t>organisation</a:t>
            </a:r>
            <a:r>
              <a:rPr lang="it-IT" sz="2400" dirty="0"/>
              <a:t> est </a:t>
            </a:r>
            <a:r>
              <a:rPr lang="it-IT" sz="2400" dirty="0" err="1"/>
              <a:t>décentralisée</a:t>
            </a:r>
            <a:r>
              <a:rPr lang="it-IT" sz="2400" dirty="0"/>
              <a:t>. </a:t>
            </a:r>
            <a:br>
              <a:rPr lang="it-IT" sz="2400" dirty="0"/>
            </a:br>
            <a:r>
              <a:rPr lang="it-IT" sz="2400" dirty="0"/>
              <a:t>La </a:t>
            </a:r>
            <a:r>
              <a:rPr lang="it-IT" sz="2400" dirty="0" err="1"/>
              <a:t>loi</a:t>
            </a:r>
            <a:r>
              <a:rPr lang="it-IT" sz="2400" dirty="0"/>
              <a:t> </a:t>
            </a:r>
            <a:r>
              <a:rPr lang="it-IT" sz="2400" dirty="0" err="1"/>
              <a:t>favorise</a:t>
            </a:r>
            <a:r>
              <a:rPr lang="it-IT" sz="2400" dirty="0"/>
              <a:t> l'</a:t>
            </a:r>
            <a:r>
              <a:rPr lang="it-IT" sz="2400" dirty="0" err="1"/>
              <a:t>égal</a:t>
            </a:r>
            <a:r>
              <a:rPr lang="it-IT" sz="2400" dirty="0"/>
              <a:t> </a:t>
            </a:r>
            <a:r>
              <a:rPr lang="it-IT" sz="2400" dirty="0" err="1"/>
              <a:t>accès</a:t>
            </a:r>
            <a:r>
              <a:rPr lang="it-IT" sz="2400" dirty="0"/>
              <a:t> </a:t>
            </a:r>
            <a:r>
              <a:rPr lang="it-IT" sz="2400" dirty="0" err="1"/>
              <a:t>des</a:t>
            </a:r>
            <a:r>
              <a:rPr lang="it-IT" sz="2400" dirty="0"/>
              <a:t> femmes et </a:t>
            </a:r>
            <a:r>
              <a:rPr lang="it-IT" sz="2400" dirty="0" err="1"/>
              <a:t>des</a:t>
            </a:r>
            <a:r>
              <a:rPr lang="it-IT" sz="2400" dirty="0"/>
              <a:t> </a:t>
            </a:r>
            <a:r>
              <a:rPr lang="it-IT" sz="2400" dirty="0" err="1"/>
              <a:t>hommes</a:t>
            </a:r>
            <a:r>
              <a:rPr lang="it-IT" sz="2400" dirty="0"/>
              <a:t> </a:t>
            </a:r>
            <a:r>
              <a:rPr lang="it-IT" sz="2400" dirty="0" err="1"/>
              <a:t>aux</a:t>
            </a:r>
            <a:r>
              <a:rPr lang="it-IT" sz="2400" dirty="0"/>
              <a:t> </a:t>
            </a:r>
            <a:r>
              <a:rPr lang="it-IT" sz="2400" dirty="0" err="1"/>
              <a:t>mandats</a:t>
            </a:r>
            <a:r>
              <a:rPr lang="it-IT" sz="2400" dirty="0"/>
              <a:t> </a:t>
            </a:r>
            <a:r>
              <a:rPr lang="it-IT" sz="2400" dirty="0" err="1"/>
              <a:t>électoraux</a:t>
            </a:r>
            <a:r>
              <a:rPr lang="it-IT" sz="2400" dirty="0"/>
              <a:t> et </a:t>
            </a:r>
            <a:r>
              <a:rPr lang="it-IT" sz="2400" dirty="0" err="1"/>
              <a:t>fonctions</a:t>
            </a:r>
            <a:r>
              <a:rPr lang="it-IT" sz="2400" dirty="0"/>
              <a:t> </a:t>
            </a:r>
            <a:r>
              <a:rPr lang="it-IT" sz="2400" dirty="0" err="1"/>
              <a:t>électives</a:t>
            </a:r>
            <a:r>
              <a:rPr lang="it-IT" sz="2400" dirty="0"/>
              <a:t>, </a:t>
            </a:r>
            <a:r>
              <a:rPr lang="it-IT" sz="2400" dirty="0" err="1"/>
              <a:t>ainsi</a:t>
            </a:r>
            <a:r>
              <a:rPr lang="it-IT" sz="2400" dirty="0"/>
              <a:t> </a:t>
            </a:r>
            <a:r>
              <a:rPr lang="it-IT" sz="2400" dirty="0" err="1"/>
              <a:t>qu'aux</a:t>
            </a:r>
            <a:r>
              <a:rPr lang="it-IT" sz="2400" dirty="0"/>
              <a:t> </a:t>
            </a:r>
            <a:r>
              <a:rPr lang="it-IT" sz="2400" dirty="0" err="1"/>
              <a:t>responsabilités</a:t>
            </a:r>
            <a:r>
              <a:rPr lang="it-IT" sz="2400" dirty="0"/>
              <a:t> </a:t>
            </a:r>
            <a:r>
              <a:rPr lang="it-IT" sz="2400" dirty="0" err="1"/>
              <a:t>professionnelles</a:t>
            </a:r>
            <a:r>
              <a:rPr lang="it-IT" sz="2400" dirty="0"/>
              <a:t> et </a:t>
            </a:r>
            <a:r>
              <a:rPr lang="it-IT" sz="2400" dirty="0" err="1"/>
              <a:t>sociales</a:t>
            </a:r>
            <a:r>
              <a:rPr lang="it-IT" sz="2400" dirty="0"/>
              <a:t>. </a:t>
            </a:r>
          </a:p>
          <a:p>
            <a:endParaRPr lang="it-IT" sz="2400" dirty="0"/>
          </a:p>
        </p:txBody>
      </p:sp>
    </p:spTree>
    <p:extLst>
      <p:ext uri="{BB962C8B-B14F-4D97-AF65-F5344CB8AC3E}">
        <p14:creationId xmlns:p14="http://schemas.microsoft.com/office/powerpoint/2010/main" val="1850208629"/>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fr-FR" sz="2800" i="1" dirty="0" smtClean="0"/>
              <a:t>Race</a:t>
            </a:r>
            <a:r>
              <a:rPr lang="fr-FR" sz="2800" dirty="0" smtClean="0"/>
              <a:t> aujourd’hui dans les textes législatifs</a:t>
            </a:r>
            <a:endParaRPr lang="it-IT" sz="2000" dirty="0"/>
          </a:p>
        </p:txBody>
      </p:sp>
      <p:sp>
        <p:nvSpPr>
          <p:cNvPr id="3" name="Segnaposto contenuto 2"/>
          <p:cNvSpPr>
            <a:spLocks noGrp="1"/>
          </p:cNvSpPr>
          <p:nvPr>
            <p:ph idx="1"/>
          </p:nvPr>
        </p:nvSpPr>
        <p:spPr/>
        <p:txBody>
          <a:bodyPr>
            <a:normAutofit fontScale="92500" lnSpcReduction="20000"/>
          </a:bodyPr>
          <a:lstStyle/>
          <a:p>
            <a:pPr algn="just"/>
            <a:r>
              <a:rPr lang="it-IT" sz="2400" dirty="0" err="1"/>
              <a:t>Rappelons</a:t>
            </a:r>
            <a:r>
              <a:rPr lang="it-IT" sz="2400" dirty="0"/>
              <a:t> </a:t>
            </a:r>
            <a:r>
              <a:rPr lang="it-IT" sz="2400" dirty="0" err="1"/>
              <a:t>que</a:t>
            </a:r>
            <a:r>
              <a:rPr lang="it-IT" sz="2400" dirty="0"/>
              <a:t> la </a:t>
            </a:r>
            <a:r>
              <a:rPr lang="it-IT" sz="2400" dirty="0" err="1"/>
              <a:t>présence</a:t>
            </a:r>
            <a:r>
              <a:rPr lang="it-IT" sz="2400" dirty="0"/>
              <a:t> </a:t>
            </a:r>
            <a:r>
              <a:rPr lang="it-IT" sz="2400" dirty="0" err="1"/>
              <a:t>du</a:t>
            </a:r>
            <a:r>
              <a:rPr lang="it-IT" sz="2400" dirty="0"/>
              <a:t> </a:t>
            </a:r>
            <a:r>
              <a:rPr lang="it-IT" sz="2400" dirty="0" err="1"/>
              <a:t>mot</a:t>
            </a:r>
            <a:r>
              <a:rPr lang="it-IT" sz="2400" dirty="0"/>
              <a:t> « race » </a:t>
            </a:r>
            <a:r>
              <a:rPr lang="it-IT" sz="2400" dirty="0" err="1"/>
              <a:t>dans</a:t>
            </a:r>
            <a:r>
              <a:rPr lang="it-IT" sz="2400" dirty="0"/>
              <a:t> la </a:t>
            </a:r>
            <a:r>
              <a:rPr lang="it-IT" sz="2400" dirty="0" err="1"/>
              <a:t>législation</a:t>
            </a:r>
            <a:r>
              <a:rPr lang="it-IT" sz="2400" dirty="0"/>
              <a:t> </a:t>
            </a:r>
            <a:r>
              <a:rPr lang="it-IT" sz="2400" dirty="0" err="1"/>
              <a:t>fait</a:t>
            </a:r>
            <a:r>
              <a:rPr lang="it-IT" sz="2400" dirty="0"/>
              <a:t> l’</a:t>
            </a:r>
            <a:r>
              <a:rPr lang="it-IT" sz="2400" dirty="0" err="1"/>
              <a:t>objet</a:t>
            </a:r>
            <a:r>
              <a:rPr lang="it-IT" sz="2400" dirty="0"/>
              <a:t> de </a:t>
            </a:r>
            <a:r>
              <a:rPr lang="it-IT" sz="2400" dirty="0" err="1"/>
              <a:t>débats</a:t>
            </a:r>
            <a:r>
              <a:rPr lang="it-IT" sz="2400" dirty="0"/>
              <a:t> et de </a:t>
            </a:r>
            <a:r>
              <a:rPr lang="it-IT" sz="2400" dirty="0" err="1"/>
              <a:t>polémiques</a:t>
            </a:r>
            <a:r>
              <a:rPr lang="it-IT" sz="2400" dirty="0"/>
              <a:t> </a:t>
            </a:r>
            <a:r>
              <a:rPr lang="it-IT" sz="2400" dirty="0" err="1"/>
              <a:t>depuis</a:t>
            </a:r>
            <a:r>
              <a:rPr lang="it-IT" sz="2400" dirty="0"/>
              <a:t> </a:t>
            </a:r>
            <a:r>
              <a:rPr lang="it-IT" sz="2400" dirty="0" err="1"/>
              <a:t>plusieurs</a:t>
            </a:r>
            <a:r>
              <a:rPr lang="it-IT" sz="2400" dirty="0"/>
              <a:t> </a:t>
            </a:r>
            <a:r>
              <a:rPr lang="it-IT" sz="2400" dirty="0" err="1"/>
              <a:t>années</a:t>
            </a:r>
            <a:r>
              <a:rPr lang="it-IT" sz="2400" dirty="0"/>
              <a:t> en </a:t>
            </a:r>
            <a:r>
              <a:rPr lang="it-IT" sz="2400" dirty="0" err="1"/>
              <a:t>raison</a:t>
            </a:r>
            <a:r>
              <a:rPr lang="it-IT" sz="2400" dirty="0"/>
              <a:t> de la </a:t>
            </a:r>
            <a:r>
              <a:rPr lang="it-IT" sz="2400" b="1" dirty="0" err="1"/>
              <a:t>coloration</a:t>
            </a:r>
            <a:r>
              <a:rPr lang="it-IT" sz="2400" b="1" dirty="0"/>
              <a:t> </a:t>
            </a:r>
            <a:r>
              <a:rPr lang="it-IT" sz="2400" b="1" dirty="0" err="1"/>
              <a:t>péjorative</a:t>
            </a:r>
            <a:r>
              <a:rPr lang="it-IT" sz="2400" b="1" dirty="0"/>
              <a:t> de ce terme </a:t>
            </a:r>
            <a:r>
              <a:rPr lang="it-IT" sz="2400" b="1" dirty="0" err="1"/>
              <a:t>devenu</a:t>
            </a:r>
            <a:r>
              <a:rPr lang="it-IT" sz="2400" dirty="0"/>
              <a:t>, par </a:t>
            </a:r>
            <a:r>
              <a:rPr lang="it-IT" sz="2400" dirty="0" err="1"/>
              <a:t>extension</a:t>
            </a:r>
            <a:r>
              <a:rPr lang="it-IT" sz="2400" dirty="0"/>
              <a:t>, </a:t>
            </a:r>
            <a:r>
              <a:rPr lang="it-IT" sz="2400" dirty="0" err="1"/>
              <a:t>synonyme</a:t>
            </a:r>
            <a:r>
              <a:rPr lang="it-IT" sz="2400" dirty="0"/>
              <a:t> de l'</a:t>
            </a:r>
            <a:r>
              <a:rPr lang="it-IT" sz="2400" dirty="0" err="1"/>
              <a:t>idéologie</a:t>
            </a:r>
            <a:r>
              <a:rPr lang="it-IT" sz="2400" dirty="0"/>
              <a:t> </a:t>
            </a:r>
            <a:r>
              <a:rPr lang="it-IT" sz="2400" dirty="0" err="1"/>
              <a:t>raciste</a:t>
            </a:r>
            <a:r>
              <a:rPr lang="it-IT" sz="2400" dirty="0"/>
              <a:t> qui en </a:t>
            </a:r>
            <a:r>
              <a:rPr lang="it-IT" sz="2400" dirty="0" err="1"/>
              <a:t>découle</a:t>
            </a:r>
            <a:r>
              <a:rPr lang="it-IT" sz="2400" dirty="0"/>
              <a:t>. En 2012, le </a:t>
            </a:r>
            <a:r>
              <a:rPr lang="it-IT" sz="2400" dirty="0" err="1"/>
              <a:t>candidat</a:t>
            </a:r>
            <a:r>
              <a:rPr lang="it-IT" sz="2400" dirty="0"/>
              <a:t> à l’</a:t>
            </a:r>
            <a:r>
              <a:rPr lang="it-IT" sz="2400" dirty="0" err="1"/>
              <a:t>élection</a:t>
            </a:r>
            <a:r>
              <a:rPr lang="it-IT" sz="2400" dirty="0"/>
              <a:t> </a:t>
            </a:r>
            <a:r>
              <a:rPr lang="it-IT" sz="2400" dirty="0" err="1"/>
              <a:t>présidentielle</a:t>
            </a:r>
            <a:r>
              <a:rPr lang="it-IT" sz="2400" dirty="0"/>
              <a:t>, François </a:t>
            </a:r>
            <a:r>
              <a:rPr lang="it-IT" sz="2400" dirty="0" err="1"/>
              <a:t>Hollande</a:t>
            </a:r>
            <a:r>
              <a:rPr lang="it-IT" sz="2400" dirty="0"/>
              <a:t>, </a:t>
            </a:r>
            <a:r>
              <a:rPr lang="it-IT" sz="2400" dirty="0" err="1"/>
              <a:t>avait</a:t>
            </a:r>
            <a:r>
              <a:rPr lang="it-IT" sz="2400" dirty="0"/>
              <a:t> </a:t>
            </a:r>
            <a:r>
              <a:rPr lang="it-IT" sz="2400" dirty="0" err="1"/>
              <a:t>affirmé</a:t>
            </a:r>
            <a:r>
              <a:rPr lang="it-IT" sz="2400" dirty="0"/>
              <a:t> : « Il </a:t>
            </a:r>
            <a:r>
              <a:rPr lang="it-IT" sz="2400" dirty="0" err="1"/>
              <a:t>n'y</a:t>
            </a:r>
            <a:r>
              <a:rPr lang="it-IT" sz="2400" dirty="0"/>
              <a:t> a </a:t>
            </a:r>
            <a:r>
              <a:rPr lang="it-IT" sz="2400" dirty="0" err="1"/>
              <a:t>pas</a:t>
            </a:r>
            <a:r>
              <a:rPr lang="it-IT" sz="2400" dirty="0"/>
              <a:t> de </a:t>
            </a:r>
            <a:r>
              <a:rPr lang="it-IT" sz="2400" dirty="0" err="1"/>
              <a:t>place</a:t>
            </a:r>
            <a:r>
              <a:rPr lang="it-IT" sz="2400" dirty="0"/>
              <a:t> </a:t>
            </a:r>
            <a:r>
              <a:rPr lang="it-IT" sz="2400" dirty="0" err="1"/>
              <a:t>dans</a:t>
            </a:r>
            <a:r>
              <a:rPr lang="it-IT" sz="2400" dirty="0"/>
              <a:t> la </a:t>
            </a:r>
            <a:r>
              <a:rPr lang="it-IT" sz="2400" dirty="0" err="1"/>
              <a:t>République</a:t>
            </a:r>
            <a:r>
              <a:rPr lang="it-IT" sz="2400" dirty="0"/>
              <a:t> pour la race. Et c'est </a:t>
            </a:r>
            <a:r>
              <a:rPr lang="it-IT" sz="2400" dirty="0" err="1"/>
              <a:t>pourquoi</a:t>
            </a:r>
            <a:r>
              <a:rPr lang="it-IT" sz="2400" dirty="0"/>
              <a:t> je demanderai, </a:t>
            </a:r>
            <a:r>
              <a:rPr lang="it-IT" sz="2400" dirty="0" err="1"/>
              <a:t>au</a:t>
            </a:r>
            <a:r>
              <a:rPr lang="it-IT" sz="2400" dirty="0"/>
              <a:t> </a:t>
            </a:r>
            <a:r>
              <a:rPr lang="it-IT" sz="2400" dirty="0" err="1"/>
              <a:t>lendemain</a:t>
            </a:r>
            <a:r>
              <a:rPr lang="it-IT" sz="2400" dirty="0"/>
              <a:t> de la </a:t>
            </a:r>
            <a:r>
              <a:rPr lang="it-IT" sz="2400" dirty="0" err="1"/>
              <a:t>présidentielle</a:t>
            </a:r>
            <a:r>
              <a:rPr lang="it-IT" sz="2400" dirty="0"/>
              <a:t>, </a:t>
            </a:r>
            <a:r>
              <a:rPr lang="it-IT" sz="2400" dirty="0" err="1"/>
              <a:t>au</a:t>
            </a:r>
            <a:r>
              <a:rPr lang="it-IT" sz="2400" dirty="0"/>
              <a:t> </a:t>
            </a:r>
            <a:r>
              <a:rPr lang="it-IT" sz="2400" dirty="0" err="1"/>
              <a:t>Parlement</a:t>
            </a:r>
            <a:r>
              <a:rPr lang="it-IT" sz="2400" dirty="0"/>
              <a:t> de </a:t>
            </a:r>
            <a:r>
              <a:rPr lang="it-IT" sz="2400" dirty="0" err="1"/>
              <a:t>supprimer</a:t>
            </a:r>
            <a:r>
              <a:rPr lang="it-IT" sz="2400" dirty="0"/>
              <a:t> le </a:t>
            </a:r>
            <a:r>
              <a:rPr lang="it-IT" sz="2400" dirty="0" err="1"/>
              <a:t>mot</a:t>
            </a:r>
            <a:r>
              <a:rPr lang="it-IT" sz="2400" dirty="0"/>
              <a:t> race de </a:t>
            </a:r>
            <a:r>
              <a:rPr lang="it-IT" sz="2400" dirty="0" err="1"/>
              <a:t>notre</a:t>
            </a:r>
            <a:r>
              <a:rPr lang="it-IT" sz="2400" dirty="0"/>
              <a:t> </a:t>
            </a:r>
            <a:r>
              <a:rPr lang="it-IT" sz="2400" dirty="0" err="1"/>
              <a:t>Constitution</a:t>
            </a:r>
            <a:r>
              <a:rPr lang="it-IT" sz="2400" dirty="0"/>
              <a:t> ». </a:t>
            </a:r>
          </a:p>
          <a:p>
            <a:pPr algn="just"/>
            <a:r>
              <a:rPr lang="it-IT" sz="2400" dirty="0"/>
              <a:t>Si l'</a:t>
            </a:r>
            <a:r>
              <a:rPr lang="it-IT" sz="2400" dirty="0" err="1"/>
              <a:t>Assemblée</a:t>
            </a:r>
            <a:r>
              <a:rPr lang="it-IT" sz="2400" dirty="0"/>
              <a:t> </a:t>
            </a:r>
            <a:r>
              <a:rPr lang="it-IT" sz="2400" dirty="0" err="1"/>
              <a:t>nationale</a:t>
            </a:r>
            <a:r>
              <a:rPr lang="it-IT" sz="2400" dirty="0"/>
              <a:t> </a:t>
            </a:r>
            <a:r>
              <a:rPr lang="it-IT" sz="2400" dirty="0" err="1"/>
              <a:t>avait</a:t>
            </a:r>
            <a:r>
              <a:rPr lang="it-IT" sz="2400" dirty="0"/>
              <a:t> </a:t>
            </a:r>
            <a:r>
              <a:rPr lang="it-IT" sz="2400" dirty="0" err="1"/>
              <a:t>adopté</a:t>
            </a:r>
            <a:r>
              <a:rPr lang="it-IT" sz="2400" dirty="0"/>
              <a:t> le 16 mai 2013 une </a:t>
            </a:r>
            <a:r>
              <a:rPr lang="it-IT" sz="2400" dirty="0" err="1"/>
              <a:t>proposition</a:t>
            </a:r>
            <a:r>
              <a:rPr lang="it-IT" sz="2400" dirty="0"/>
              <a:t> de </a:t>
            </a:r>
            <a:r>
              <a:rPr lang="it-IT" sz="2400" dirty="0" err="1"/>
              <a:t>loi</a:t>
            </a:r>
            <a:r>
              <a:rPr lang="it-IT" sz="2400" dirty="0"/>
              <a:t> (n° 218) </a:t>
            </a:r>
            <a:r>
              <a:rPr lang="it-IT" sz="2400" dirty="0" err="1"/>
              <a:t>tendant</a:t>
            </a:r>
            <a:r>
              <a:rPr lang="it-IT" sz="2400" dirty="0"/>
              <a:t> à la </a:t>
            </a:r>
            <a:r>
              <a:rPr lang="it-IT" sz="2400" dirty="0" err="1"/>
              <a:t>suppression</a:t>
            </a:r>
            <a:r>
              <a:rPr lang="it-IT" sz="2400" dirty="0"/>
              <a:t> </a:t>
            </a:r>
            <a:r>
              <a:rPr lang="it-IT" sz="2400" dirty="0" err="1"/>
              <a:t>du</a:t>
            </a:r>
            <a:r>
              <a:rPr lang="it-IT" sz="2400" dirty="0"/>
              <a:t> </a:t>
            </a:r>
            <a:r>
              <a:rPr lang="it-IT" sz="2400" dirty="0" err="1"/>
              <a:t>mot</a:t>
            </a:r>
            <a:r>
              <a:rPr lang="it-IT" sz="2400" dirty="0"/>
              <a:t> « race » de </a:t>
            </a:r>
            <a:r>
              <a:rPr lang="it-IT" sz="2400" dirty="0" err="1"/>
              <a:t>notre</a:t>
            </a:r>
            <a:r>
              <a:rPr lang="it-IT" sz="2400" dirty="0"/>
              <a:t> </a:t>
            </a:r>
            <a:r>
              <a:rPr lang="it-IT" sz="2400" dirty="0" err="1"/>
              <a:t>législation</a:t>
            </a:r>
            <a:r>
              <a:rPr lang="it-IT" sz="2400" dirty="0"/>
              <a:t> qui n’</a:t>
            </a:r>
            <a:r>
              <a:rPr lang="it-IT" sz="2400" dirty="0" err="1"/>
              <a:t>avait</a:t>
            </a:r>
            <a:r>
              <a:rPr lang="it-IT" sz="2400" dirty="0"/>
              <a:t> </a:t>
            </a:r>
            <a:r>
              <a:rPr lang="it-IT" sz="2400" dirty="0" err="1"/>
              <a:t>finalement</a:t>
            </a:r>
            <a:r>
              <a:rPr lang="it-IT" sz="2400" dirty="0"/>
              <a:t> </a:t>
            </a:r>
            <a:r>
              <a:rPr lang="it-IT" sz="2400" dirty="0" err="1"/>
              <a:t>pas</a:t>
            </a:r>
            <a:r>
              <a:rPr lang="it-IT" sz="2400" dirty="0"/>
              <a:t> vu le jour, c’est </a:t>
            </a:r>
            <a:r>
              <a:rPr lang="it-IT" sz="2400" dirty="0" err="1"/>
              <a:t>chose</a:t>
            </a:r>
            <a:r>
              <a:rPr lang="it-IT" sz="2400" dirty="0"/>
              <a:t> </a:t>
            </a:r>
            <a:r>
              <a:rPr lang="it-IT" sz="2400" dirty="0" err="1"/>
              <a:t>faite</a:t>
            </a:r>
            <a:r>
              <a:rPr lang="it-IT" sz="2400" dirty="0"/>
              <a:t> </a:t>
            </a:r>
            <a:r>
              <a:rPr lang="it-IT" sz="2400" dirty="0" err="1"/>
              <a:t>aujourd’hui</a:t>
            </a:r>
            <a:r>
              <a:rPr lang="it-IT" sz="2400" dirty="0"/>
              <a:t> </a:t>
            </a:r>
            <a:r>
              <a:rPr lang="it-IT" sz="2400" dirty="0" err="1"/>
              <a:t>au</a:t>
            </a:r>
            <a:r>
              <a:rPr lang="it-IT" sz="2400" dirty="0"/>
              <a:t> </a:t>
            </a:r>
            <a:r>
              <a:rPr lang="it-IT" sz="2400" dirty="0" err="1"/>
              <a:t>sein</a:t>
            </a:r>
            <a:r>
              <a:rPr lang="it-IT" sz="2400" dirty="0"/>
              <a:t> </a:t>
            </a:r>
            <a:r>
              <a:rPr lang="it-IT" sz="2400" dirty="0" err="1"/>
              <a:t>du</a:t>
            </a:r>
            <a:r>
              <a:rPr lang="it-IT" sz="2400" dirty="0"/>
              <a:t> </a:t>
            </a:r>
            <a:r>
              <a:rPr lang="it-IT" sz="2400" b="1" dirty="0"/>
              <a:t>Code </a:t>
            </a:r>
            <a:r>
              <a:rPr lang="it-IT" sz="2400" b="1" dirty="0" err="1"/>
              <a:t>pénal</a:t>
            </a:r>
            <a:r>
              <a:rPr lang="it-IT" sz="2400" b="1" dirty="0"/>
              <a:t>, </a:t>
            </a:r>
            <a:r>
              <a:rPr lang="it-IT" sz="2400" b="1" dirty="0" err="1"/>
              <a:t>du</a:t>
            </a:r>
            <a:r>
              <a:rPr lang="it-IT" sz="2400" b="1" dirty="0"/>
              <a:t> Code de </a:t>
            </a:r>
            <a:r>
              <a:rPr lang="it-IT" sz="2400" b="1" dirty="0" err="1"/>
              <a:t>procédure</a:t>
            </a:r>
            <a:r>
              <a:rPr lang="it-IT" sz="2400" b="1" dirty="0"/>
              <a:t> </a:t>
            </a:r>
            <a:r>
              <a:rPr lang="it-IT" sz="2400" b="1" dirty="0" err="1"/>
              <a:t>pénale</a:t>
            </a:r>
            <a:r>
              <a:rPr lang="it-IT" sz="2400" b="1" dirty="0"/>
              <a:t> et de la </a:t>
            </a:r>
            <a:r>
              <a:rPr lang="it-IT" sz="2400" b="1" dirty="0" err="1"/>
              <a:t>loi</a:t>
            </a:r>
            <a:r>
              <a:rPr lang="it-IT" sz="2400" b="1" dirty="0"/>
              <a:t> </a:t>
            </a:r>
            <a:r>
              <a:rPr lang="it-IT" sz="2400" b="1" dirty="0" err="1"/>
              <a:t>du</a:t>
            </a:r>
            <a:r>
              <a:rPr lang="it-IT" sz="2400" b="1" dirty="0"/>
              <a:t> 29 </a:t>
            </a:r>
            <a:r>
              <a:rPr lang="it-IT" sz="2400" b="1" dirty="0" err="1"/>
              <a:t>juillet</a:t>
            </a:r>
            <a:r>
              <a:rPr lang="it-IT" sz="2400" b="1" dirty="0"/>
              <a:t> 1881 </a:t>
            </a:r>
            <a:r>
              <a:rPr lang="it-IT" sz="2400" b="1" dirty="0" err="1"/>
              <a:t>sur</a:t>
            </a:r>
            <a:r>
              <a:rPr lang="it-IT" sz="2400" b="1" dirty="0"/>
              <a:t> la </a:t>
            </a:r>
            <a:r>
              <a:rPr lang="it-IT" sz="2400" b="1" dirty="0" err="1"/>
              <a:t>liberté</a:t>
            </a:r>
            <a:r>
              <a:rPr lang="it-IT" sz="2400" b="1" dirty="0"/>
              <a:t> de la presse</a:t>
            </a:r>
            <a:r>
              <a:rPr lang="it-IT" sz="2400" b="1" dirty="0" smtClean="0"/>
              <a:t>.</a:t>
            </a:r>
          </a:p>
          <a:p>
            <a:pPr marL="0" indent="0" algn="just">
              <a:buNone/>
            </a:pPr>
            <a:r>
              <a:rPr lang="fr-FR" sz="2400" dirty="0" smtClean="0">
                <a:hlinkClick r:id="rId2"/>
              </a:rPr>
              <a:t>https</a:t>
            </a:r>
            <a:r>
              <a:rPr lang="fr-FR" sz="2400" dirty="0">
                <a:hlinkClick r:id="rId2"/>
              </a:rPr>
              <a:t>://actu.dalloz-etudiant.fr/a-la-une/article/disparition-du-mot-race-de-la-legislationpenale</a:t>
            </a:r>
            <a:r>
              <a:rPr lang="fr-FR" sz="2400" dirty="0"/>
              <a:t> 12 sept 2017</a:t>
            </a:r>
            <a:endParaRPr lang="it-IT" sz="2400" b="1" dirty="0"/>
          </a:p>
          <a:p>
            <a:endParaRPr lang="it-IT" sz="2400" dirty="0"/>
          </a:p>
        </p:txBody>
      </p:sp>
    </p:spTree>
    <p:extLst>
      <p:ext uri="{BB962C8B-B14F-4D97-AF65-F5344CB8AC3E}">
        <p14:creationId xmlns:p14="http://schemas.microsoft.com/office/powerpoint/2010/main" val="2882292194"/>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Race</a:t>
            </a:r>
            <a:r>
              <a:rPr lang="fr-FR" sz="2800" dirty="0"/>
              <a:t> aujourd’hui dans les textes législatifs</a:t>
            </a:r>
            <a:endParaRPr lang="fr-CA" sz="2800" dirty="0"/>
          </a:p>
        </p:txBody>
      </p:sp>
      <p:sp>
        <p:nvSpPr>
          <p:cNvPr id="3" name="Segnaposto contenuto 2"/>
          <p:cNvSpPr>
            <a:spLocks noGrp="1"/>
          </p:cNvSpPr>
          <p:nvPr>
            <p:ph idx="1"/>
          </p:nvPr>
        </p:nvSpPr>
        <p:spPr/>
        <p:txBody>
          <a:bodyPr>
            <a:normAutofit fontScale="92500" lnSpcReduction="20000"/>
          </a:bodyPr>
          <a:lstStyle/>
          <a:p>
            <a:pPr algn="just"/>
            <a:r>
              <a:rPr lang="it-IT" sz="2400" dirty="0">
                <a:ea typeface="ＭＳ Ｐゴシック" charset="0"/>
              </a:rPr>
              <a:t>Le </a:t>
            </a:r>
            <a:r>
              <a:rPr lang="it-IT" sz="2400" dirty="0" err="1">
                <a:ea typeface="ＭＳ Ｐゴシック" charset="0"/>
              </a:rPr>
              <a:t>décret</a:t>
            </a:r>
            <a:r>
              <a:rPr lang="it-IT" sz="2400" dirty="0">
                <a:ea typeface="ＭＳ Ｐゴシック" charset="0"/>
              </a:rPr>
              <a:t> n° 2017-1230 </a:t>
            </a:r>
            <a:r>
              <a:rPr lang="it-IT" sz="2400" dirty="0" err="1">
                <a:ea typeface="ＭＳ Ｐゴシック" charset="0"/>
              </a:rPr>
              <a:t>du</a:t>
            </a:r>
            <a:r>
              <a:rPr lang="it-IT" sz="2400" dirty="0">
                <a:ea typeface="ＭＳ Ｐゴシック" charset="0"/>
              </a:rPr>
              <a:t> 3 </a:t>
            </a:r>
            <a:r>
              <a:rPr lang="it-IT" sz="2400" dirty="0" err="1">
                <a:ea typeface="ＭＳ Ｐゴシック" charset="0"/>
              </a:rPr>
              <a:t>août</a:t>
            </a:r>
            <a:r>
              <a:rPr lang="it-IT" sz="2400" dirty="0">
                <a:ea typeface="ＭＳ Ｐゴシック" charset="0"/>
              </a:rPr>
              <a:t> 2017 s’</a:t>
            </a:r>
            <a:r>
              <a:rPr lang="it-IT" sz="2400" dirty="0" err="1">
                <a:ea typeface="ＭＳ Ｐゴシック" charset="0"/>
              </a:rPr>
              <a:t>inscrit</a:t>
            </a:r>
            <a:r>
              <a:rPr lang="it-IT" sz="2400" dirty="0">
                <a:ea typeface="ＭＳ Ｐゴシック" charset="0"/>
              </a:rPr>
              <a:t> </a:t>
            </a:r>
            <a:r>
              <a:rPr lang="it-IT" sz="2400" dirty="0" err="1">
                <a:ea typeface="ＭＳ Ｐゴシック" charset="0"/>
              </a:rPr>
              <a:t>dans</a:t>
            </a:r>
            <a:r>
              <a:rPr lang="it-IT" sz="2400" dirty="0">
                <a:ea typeface="ＭＳ Ｐゴシック" charset="0"/>
              </a:rPr>
              <a:t> la </a:t>
            </a:r>
            <a:r>
              <a:rPr lang="it-IT" sz="2400" dirty="0" err="1">
                <a:ea typeface="ＭＳ Ｐゴシック" charset="0"/>
              </a:rPr>
              <a:t>lignée</a:t>
            </a:r>
            <a:r>
              <a:rPr lang="it-IT" sz="2400" dirty="0">
                <a:ea typeface="ＭＳ Ｐゴシック" charset="0"/>
              </a:rPr>
              <a:t> de la </a:t>
            </a:r>
            <a:r>
              <a:rPr lang="it-IT" sz="2400" dirty="0" err="1">
                <a:ea typeface="ＭＳ Ｐゴシック" charset="0"/>
              </a:rPr>
              <a:t>loi</a:t>
            </a:r>
            <a:r>
              <a:rPr lang="it-IT" sz="2400" dirty="0">
                <a:ea typeface="ＭＳ Ｐゴシック" charset="0"/>
              </a:rPr>
              <a:t> n° 2017-86 </a:t>
            </a:r>
            <a:r>
              <a:rPr lang="it-IT" sz="2400" dirty="0" err="1">
                <a:ea typeface="ＭＳ Ｐゴシック" charset="0"/>
              </a:rPr>
              <a:t>du</a:t>
            </a:r>
            <a:r>
              <a:rPr lang="it-IT" sz="2400" dirty="0">
                <a:ea typeface="ＭＳ Ｐゴシック" charset="0"/>
              </a:rPr>
              <a:t> 27 </a:t>
            </a:r>
            <a:r>
              <a:rPr lang="it-IT" sz="2400" dirty="0" err="1">
                <a:ea typeface="ＭＳ Ｐゴシック" charset="0"/>
              </a:rPr>
              <a:t>janvier</a:t>
            </a:r>
            <a:r>
              <a:rPr lang="it-IT" sz="2400" dirty="0">
                <a:ea typeface="ＭＳ Ｐゴシック" charset="0"/>
              </a:rPr>
              <a:t> 2017 relative à l'</a:t>
            </a:r>
            <a:r>
              <a:rPr lang="it-IT" sz="2400" dirty="0" err="1">
                <a:ea typeface="ＭＳ Ｐゴシック" charset="0"/>
              </a:rPr>
              <a:t>égalité</a:t>
            </a:r>
            <a:r>
              <a:rPr lang="it-IT" sz="2400" dirty="0">
                <a:ea typeface="ＭＳ Ｐゴシック" charset="0"/>
              </a:rPr>
              <a:t> et à la </a:t>
            </a:r>
            <a:r>
              <a:rPr lang="it-IT" sz="2400" dirty="0" err="1">
                <a:ea typeface="ＭＳ Ｐゴシック" charset="0"/>
              </a:rPr>
              <a:t>citoyenneté</a:t>
            </a:r>
            <a:r>
              <a:rPr lang="it-IT" sz="2400" dirty="0">
                <a:ea typeface="ＭＳ Ｐゴシック" charset="0"/>
              </a:rPr>
              <a:t>. </a:t>
            </a:r>
            <a:r>
              <a:rPr lang="mr-IN" sz="2400" dirty="0" smtClean="0">
                <a:ea typeface="ＭＳ Ｐゴシック" charset="0"/>
              </a:rPr>
              <a:t>…</a:t>
            </a:r>
            <a:r>
              <a:rPr lang="it-IT" sz="2400" dirty="0" smtClean="0">
                <a:ea typeface="ＭＳ Ｐゴシック" charset="0"/>
              </a:rPr>
              <a:t> Le </a:t>
            </a:r>
            <a:r>
              <a:rPr lang="it-IT" sz="2400" dirty="0">
                <a:ea typeface="ＭＳ Ｐゴシック" charset="0"/>
              </a:rPr>
              <a:t>texte </a:t>
            </a:r>
            <a:r>
              <a:rPr lang="it-IT" sz="2400" dirty="0" err="1">
                <a:ea typeface="ＭＳ Ｐゴシック" charset="0"/>
              </a:rPr>
              <a:t>élargit</a:t>
            </a:r>
            <a:r>
              <a:rPr lang="it-IT" sz="2400" dirty="0">
                <a:ea typeface="ＭＳ Ｐゴシック" charset="0"/>
              </a:rPr>
              <a:t> </a:t>
            </a:r>
            <a:r>
              <a:rPr lang="it-IT" sz="2400" dirty="0" err="1">
                <a:ea typeface="ＭＳ Ｐゴシック" charset="0"/>
              </a:rPr>
              <a:t>également</a:t>
            </a:r>
            <a:r>
              <a:rPr lang="it-IT" sz="2400" dirty="0">
                <a:ea typeface="ＭＳ Ｐゴシック" charset="0"/>
              </a:rPr>
              <a:t> </a:t>
            </a:r>
            <a:r>
              <a:rPr lang="it-IT" sz="2400" dirty="0" err="1">
                <a:ea typeface="ＭＳ Ｐゴシック" charset="0"/>
              </a:rPr>
              <a:t>ces</a:t>
            </a:r>
            <a:r>
              <a:rPr lang="it-IT" sz="2400" dirty="0">
                <a:ea typeface="ＭＳ Ｐゴシック" charset="0"/>
              </a:rPr>
              <a:t> </a:t>
            </a:r>
            <a:r>
              <a:rPr lang="it-IT" sz="2400" dirty="0" err="1">
                <a:ea typeface="ＭＳ Ｐゴシック" charset="0"/>
              </a:rPr>
              <a:t>infractions</a:t>
            </a:r>
            <a:r>
              <a:rPr lang="it-IT" sz="2400" dirty="0">
                <a:ea typeface="ＭＳ Ｐゴシック" charset="0"/>
              </a:rPr>
              <a:t> </a:t>
            </a:r>
            <a:r>
              <a:rPr lang="it-IT" sz="2400" dirty="0" err="1">
                <a:ea typeface="ＭＳ Ｐゴシック" charset="0"/>
              </a:rPr>
              <a:t>aux</a:t>
            </a:r>
            <a:r>
              <a:rPr lang="it-IT" sz="2400" dirty="0">
                <a:ea typeface="ＭＳ Ｐゴシック" charset="0"/>
              </a:rPr>
              <a:t> </a:t>
            </a:r>
            <a:r>
              <a:rPr lang="it-IT" sz="2400" dirty="0" err="1">
                <a:ea typeface="ＭＳ Ｐゴシック" charset="0"/>
              </a:rPr>
              <a:t>cas</a:t>
            </a:r>
            <a:r>
              <a:rPr lang="it-IT" sz="2400" dirty="0">
                <a:ea typeface="ＭＳ Ｐゴシック" charset="0"/>
              </a:rPr>
              <a:t> </a:t>
            </a:r>
            <a:r>
              <a:rPr lang="it-IT" sz="2400" dirty="0" err="1">
                <a:ea typeface="ＭＳ Ｐゴシック" charset="0"/>
              </a:rPr>
              <a:t>où</a:t>
            </a:r>
            <a:r>
              <a:rPr lang="it-IT" sz="2400" dirty="0">
                <a:ea typeface="ＭＳ Ｐゴシック" charset="0"/>
              </a:rPr>
              <a:t> </a:t>
            </a:r>
            <a:r>
              <a:rPr lang="it-IT" sz="2400" dirty="0" err="1">
                <a:ea typeface="ＭＳ Ｐゴシック" charset="0"/>
              </a:rPr>
              <a:t>elles</a:t>
            </a:r>
            <a:r>
              <a:rPr lang="it-IT" sz="2400" dirty="0">
                <a:ea typeface="ＭＳ Ｐゴシック" charset="0"/>
              </a:rPr>
              <a:t> </a:t>
            </a:r>
            <a:r>
              <a:rPr lang="it-IT" sz="2400" dirty="0" err="1">
                <a:ea typeface="ＭＳ Ｐゴシック" charset="0"/>
              </a:rPr>
              <a:t>sont</a:t>
            </a:r>
            <a:r>
              <a:rPr lang="it-IT" sz="2400" dirty="0">
                <a:ea typeface="ＭＳ Ｐゴシック" charset="0"/>
              </a:rPr>
              <a:t> </a:t>
            </a:r>
            <a:r>
              <a:rPr lang="it-IT" sz="2400" dirty="0" err="1">
                <a:ea typeface="ＭＳ Ｐゴシック" charset="0"/>
              </a:rPr>
              <a:t>commises</a:t>
            </a:r>
            <a:r>
              <a:rPr lang="it-IT" sz="2400" dirty="0">
                <a:ea typeface="ＭＳ Ｐゴシック" charset="0"/>
              </a:rPr>
              <a:t> en </a:t>
            </a:r>
            <a:r>
              <a:rPr lang="it-IT" sz="2400" dirty="0" err="1">
                <a:ea typeface="ＭＳ Ｐゴシック" charset="0"/>
              </a:rPr>
              <a:t>raison</a:t>
            </a:r>
            <a:r>
              <a:rPr lang="it-IT" sz="2400" dirty="0">
                <a:ea typeface="ＭＳ Ｐゴシック" charset="0"/>
              </a:rPr>
              <a:t> de l'</a:t>
            </a:r>
            <a:r>
              <a:rPr lang="it-IT" sz="2400" dirty="0" err="1">
                <a:ea typeface="ＭＳ Ｐゴシック" charset="0"/>
              </a:rPr>
              <a:t>identité</a:t>
            </a:r>
            <a:r>
              <a:rPr lang="it-IT" sz="2400" dirty="0">
                <a:ea typeface="ＭＳ Ｐゴシック" charset="0"/>
              </a:rPr>
              <a:t> de </a:t>
            </a:r>
            <a:r>
              <a:rPr lang="it-IT" sz="2400" dirty="0" err="1">
                <a:ea typeface="ＭＳ Ｐゴシック" charset="0"/>
              </a:rPr>
              <a:t>genre</a:t>
            </a:r>
            <a:r>
              <a:rPr lang="it-IT" sz="2400" dirty="0">
                <a:ea typeface="ＭＳ Ｐゴシック" charset="0"/>
              </a:rPr>
              <a:t> de la </a:t>
            </a:r>
            <a:r>
              <a:rPr lang="it-IT" sz="2400" dirty="0" err="1">
                <a:ea typeface="ＭＳ Ｐゴシック" charset="0"/>
              </a:rPr>
              <a:t>victime</a:t>
            </a:r>
            <a:r>
              <a:rPr lang="it-IT" sz="2400" dirty="0">
                <a:ea typeface="ＭＳ Ｐゴシック" charset="0"/>
              </a:rPr>
              <a:t>, </a:t>
            </a:r>
            <a:r>
              <a:rPr lang="it-IT" sz="2400" dirty="0" err="1">
                <a:ea typeface="ＭＳ Ｐゴシック" charset="0"/>
              </a:rPr>
              <a:t>afin</a:t>
            </a:r>
            <a:r>
              <a:rPr lang="it-IT" sz="2400" dirty="0">
                <a:ea typeface="ＭＳ Ｐゴシック" charset="0"/>
              </a:rPr>
              <a:t> de </a:t>
            </a:r>
            <a:r>
              <a:rPr lang="it-IT" sz="2400" dirty="0" err="1">
                <a:ea typeface="ＭＳ Ｐゴシック" charset="0"/>
              </a:rPr>
              <a:t>mieux</a:t>
            </a:r>
            <a:r>
              <a:rPr lang="it-IT" sz="2400" dirty="0">
                <a:ea typeface="ＭＳ Ｐゴシック" charset="0"/>
              </a:rPr>
              <a:t> </a:t>
            </a:r>
            <a:r>
              <a:rPr lang="it-IT" sz="2400" dirty="0" err="1">
                <a:ea typeface="ＭＳ Ｐゴシック" charset="0"/>
              </a:rPr>
              <a:t>lutter</a:t>
            </a:r>
            <a:r>
              <a:rPr lang="it-IT" sz="2400" dirty="0">
                <a:ea typeface="ＭＳ Ｐゴシック" charset="0"/>
              </a:rPr>
              <a:t> </a:t>
            </a:r>
            <a:r>
              <a:rPr lang="it-IT" sz="2400" dirty="0" err="1">
                <a:ea typeface="ＭＳ Ｐゴシック" charset="0"/>
              </a:rPr>
              <a:t>contre</a:t>
            </a:r>
            <a:r>
              <a:rPr lang="it-IT" sz="2400" dirty="0">
                <a:ea typeface="ＭＳ Ｐゴシック" charset="0"/>
              </a:rPr>
              <a:t> la</a:t>
            </a:r>
            <a:r>
              <a:rPr lang="it-IT" sz="2400" b="1" dirty="0">
                <a:ea typeface="ＭＳ Ｐゴシック" charset="0"/>
              </a:rPr>
              <a:t> </a:t>
            </a:r>
            <a:r>
              <a:rPr lang="it-IT" sz="2400" b="1" dirty="0" err="1">
                <a:ea typeface="ＭＳ Ｐゴシック" charset="0"/>
              </a:rPr>
              <a:t>transphobie</a:t>
            </a:r>
            <a:r>
              <a:rPr lang="it-IT" sz="2400" dirty="0">
                <a:ea typeface="ＭＳ Ｐゴシック" charset="0"/>
              </a:rPr>
              <a:t>. </a:t>
            </a:r>
            <a:endParaRPr lang="it-IT" sz="2400" dirty="0" smtClean="0">
              <a:ea typeface="ＭＳ Ｐゴシック" charset="0"/>
            </a:endParaRPr>
          </a:p>
          <a:p>
            <a:pPr algn="just"/>
            <a:r>
              <a:rPr lang="it-IT" sz="2400" dirty="0"/>
              <a:t>On </a:t>
            </a:r>
            <a:r>
              <a:rPr lang="it-IT" sz="2400" dirty="0" err="1"/>
              <a:t>soulignera</a:t>
            </a:r>
            <a:r>
              <a:rPr lang="it-IT" sz="2400" dirty="0"/>
              <a:t> </a:t>
            </a:r>
            <a:r>
              <a:rPr lang="it-IT" sz="2400" dirty="0" err="1"/>
              <a:t>surtout</a:t>
            </a:r>
            <a:r>
              <a:rPr lang="it-IT" sz="2400" dirty="0"/>
              <a:t> </a:t>
            </a:r>
            <a:r>
              <a:rPr lang="it-IT" sz="2400" dirty="0" err="1"/>
              <a:t>que</a:t>
            </a:r>
            <a:r>
              <a:rPr lang="it-IT" sz="2400" dirty="0"/>
              <a:t> le </a:t>
            </a:r>
            <a:r>
              <a:rPr lang="it-IT" sz="2400" dirty="0" err="1"/>
              <a:t>mot</a:t>
            </a:r>
            <a:r>
              <a:rPr lang="it-IT" sz="2400" dirty="0"/>
              <a:t> « race », « qui n’est </a:t>
            </a:r>
            <a:r>
              <a:rPr lang="it-IT" sz="2400" dirty="0" err="1"/>
              <a:t>pas</a:t>
            </a:r>
            <a:r>
              <a:rPr lang="it-IT" sz="2400" dirty="0"/>
              <a:t> </a:t>
            </a:r>
            <a:r>
              <a:rPr lang="it-IT" sz="2400" dirty="0" err="1"/>
              <a:t>applicable</a:t>
            </a:r>
            <a:r>
              <a:rPr lang="it-IT" sz="2400" dirty="0"/>
              <a:t> </a:t>
            </a:r>
            <a:r>
              <a:rPr lang="it-IT" sz="2400" dirty="0" err="1"/>
              <a:t>aux</a:t>
            </a:r>
            <a:r>
              <a:rPr lang="it-IT" sz="2400" dirty="0"/>
              <a:t> </a:t>
            </a:r>
            <a:r>
              <a:rPr lang="it-IT" sz="2400" dirty="0" err="1"/>
              <a:t>êtres</a:t>
            </a:r>
            <a:r>
              <a:rPr lang="it-IT" sz="2400" dirty="0"/>
              <a:t> </a:t>
            </a:r>
            <a:r>
              <a:rPr lang="it-IT" sz="2400" dirty="0" err="1"/>
              <a:t>humains</a:t>
            </a:r>
            <a:r>
              <a:rPr lang="it-IT" sz="2400" dirty="0"/>
              <a:t> » </a:t>
            </a:r>
            <a:r>
              <a:rPr lang="it-IT" sz="2400" dirty="0" err="1"/>
              <a:t>selon</a:t>
            </a:r>
            <a:r>
              <a:rPr lang="it-IT" sz="2400" dirty="0"/>
              <a:t> la </a:t>
            </a:r>
            <a:r>
              <a:rPr lang="it-IT" sz="2400" dirty="0" err="1"/>
              <a:t>notice</a:t>
            </a:r>
            <a:r>
              <a:rPr lang="it-IT" sz="2400" dirty="0"/>
              <a:t> </a:t>
            </a:r>
            <a:r>
              <a:rPr lang="it-IT" sz="2400" dirty="0" err="1"/>
              <a:t>du</a:t>
            </a:r>
            <a:r>
              <a:rPr lang="it-IT" sz="2400" dirty="0"/>
              <a:t> </a:t>
            </a:r>
            <a:r>
              <a:rPr lang="it-IT" sz="2400" dirty="0" err="1"/>
              <a:t>décret</a:t>
            </a:r>
            <a:r>
              <a:rPr lang="it-IT" sz="2400" dirty="0"/>
              <a:t>, a </a:t>
            </a:r>
            <a:r>
              <a:rPr lang="it-IT" sz="2400" dirty="0" err="1"/>
              <a:t>été</a:t>
            </a:r>
            <a:r>
              <a:rPr lang="it-IT" sz="2400" dirty="0"/>
              <a:t> </a:t>
            </a:r>
            <a:r>
              <a:rPr lang="it-IT" sz="2400" dirty="0" err="1"/>
              <a:t>remplacé</a:t>
            </a:r>
            <a:r>
              <a:rPr lang="it-IT" sz="2400" dirty="0"/>
              <a:t> par </a:t>
            </a:r>
            <a:r>
              <a:rPr lang="it-IT" sz="2400" dirty="0" err="1"/>
              <a:t>celui</a:t>
            </a:r>
            <a:r>
              <a:rPr lang="it-IT" sz="2400" dirty="0"/>
              <a:t> de «</a:t>
            </a:r>
            <a:r>
              <a:rPr lang="it-IT" sz="2400" b="1" dirty="0"/>
              <a:t> </a:t>
            </a:r>
            <a:r>
              <a:rPr lang="it-IT" sz="2400" b="1" dirty="0" err="1"/>
              <a:t>prétendue</a:t>
            </a:r>
            <a:r>
              <a:rPr lang="it-IT" sz="2400" b="1" dirty="0"/>
              <a:t> race »</a:t>
            </a:r>
            <a:r>
              <a:rPr lang="it-IT" sz="2400" dirty="0"/>
              <a:t>, </a:t>
            </a:r>
            <a:r>
              <a:rPr lang="it-IT" sz="2400" dirty="0" err="1"/>
              <a:t>comme</a:t>
            </a:r>
            <a:r>
              <a:rPr lang="it-IT" sz="2400" dirty="0"/>
              <a:t> cela </a:t>
            </a:r>
            <a:r>
              <a:rPr lang="it-IT" sz="2400" dirty="0" err="1"/>
              <a:t>avait</a:t>
            </a:r>
            <a:r>
              <a:rPr lang="it-IT" sz="2400" dirty="0"/>
              <a:t> </a:t>
            </a:r>
            <a:r>
              <a:rPr lang="it-IT" sz="2400" dirty="0" err="1"/>
              <a:t>été</a:t>
            </a:r>
            <a:r>
              <a:rPr lang="it-IT" sz="2400" dirty="0"/>
              <a:t> </a:t>
            </a:r>
            <a:r>
              <a:rPr lang="it-IT" sz="2400" dirty="0" err="1"/>
              <a:t>fait</a:t>
            </a:r>
            <a:r>
              <a:rPr lang="it-IT" sz="2400" dirty="0"/>
              <a:t> par la loi n° 2017-86 du 27 janvier 2017 relative à l'égalité et à la citoyenneté </a:t>
            </a:r>
            <a:r>
              <a:rPr lang="it-IT" sz="2400" dirty="0" err="1"/>
              <a:t>dans</a:t>
            </a:r>
            <a:r>
              <a:rPr lang="it-IT" sz="2400" dirty="0"/>
              <a:t> </a:t>
            </a:r>
            <a:r>
              <a:rPr lang="it-IT" sz="2400" dirty="0" err="1"/>
              <a:t>les</a:t>
            </a:r>
            <a:r>
              <a:rPr lang="it-IT" sz="2400" dirty="0"/>
              <a:t> </a:t>
            </a:r>
            <a:r>
              <a:rPr lang="it-IT" sz="2400" dirty="0" err="1"/>
              <a:t>dispositions</a:t>
            </a:r>
            <a:r>
              <a:rPr lang="it-IT" sz="2400" dirty="0"/>
              <a:t> </a:t>
            </a:r>
            <a:r>
              <a:rPr lang="it-IT" sz="2400" dirty="0" err="1"/>
              <a:t>législatives</a:t>
            </a:r>
            <a:r>
              <a:rPr lang="it-IT" sz="2400" dirty="0"/>
              <a:t> </a:t>
            </a:r>
            <a:r>
              <a:rPr lang="it-IT" sz="2400" dirty="0" err="1"/>
              <a:t>du</a:t>
            </a:r>
            <a:r>
              <a:rPr lang="it-IT" sz="2400" dirty="0"/>
              <a:t> Code </a:t>
            </a:r>
            <a:r>
              <a:rPr lang="it-IT" sz="2400" dirty="0" err="1"/>
              <a:t>pénal</a:t>
            </a:r>
            <a:r>
              <a:rPr lang="it-IT" sz="2400" dirty="0"/>
              <a:t> (V. C. </a:t>
            </a:r>
            <a:r>
              <a:rPr lang="it-IT" sz="2400" dirty="0" err="1"/>
              <a:t>pén</a:t>
            </a:r>
            <a:r>
              <a:rPr lang="it-IT" sz="2400" dirty="0"/>
              <a:t>., art. 132-76, 222-13) et par </a:t>
            </a:r>
            <a:r>
              <a:rPr lang="it-IT" sz="2400" dirty="0" err="1"/>
              <a:t>loi</a:t>
            </a:r>
            <a:r>
              <a:rPr lang="it-IT" sz="2400" dirty="0"/>
              <a:t> n° 2016-1047 </a:t>
            </a:r>
            <a:r>
              <a:rPr lang="it-IT" sz="2400" dirty="0" err="1"/>
              <a:t>du</a:t>
            </a:r>
            <a:r>
              <a:rPr lang="it-IT" sz="2400" dirty="0"/>
              <a:t> 18 novembre 2016 de </a:t>
            </a:r>
            <a:r>
              <a:rPr lang="it-IT" sz="2400" dirty="0" err="1"/>
              <a:t>modernisation</a:t>
            </a:r>
            <a:r>
              <a:rPr lang="it-IT" sz="2400" dirty="0"/>
              <a:t> de la </a:t>
            </a:r>
            <a:r>
              <a:rPr lang="it-IT" sz="2400" dirty="0" err="1"/>
              <a:t>justice</a:t>
            </a:r>
            <a:r>
              <a:rPr lang="it-IT" sz="2400" dirty="0"/>
              <a:t> </a:t>
            </a:r>
            <a:r>
              <a:rPr lang="it-IT" sz="2400" dirty="0" err="1"/>
              <a:t>du</a:t>
            </a:r>
            <a:r>
              <a:rPr lang="it-IT" sz="2400" dirty="0"/>
              <a:t> </a:t>
            </a:r>
            <a:r>
              <a:rPr lang="it-IT" sz="2400" dirty="0" err="1"/>
              <a:t>XXIe</a:t>
            </a:r>
            <a:r>
              <a:rPr lang="it-IT" sz="2400" dirty="0"/>
              <a:t> </a:t>
            </a:r>
            <a:r>
              <a:rPr lang="it-IT" sz="2400" dirty="0" err="1"/>
              <a:t>siècle</a:t>
            </a:r>
            <a:r>
              <a:rPr lang="it-IT" sz="2400" dirty="0"/>
              <a:t>, dite « </a:t>
            </a:r>
            <a:r>
              <a:rPr lang="it-IT" sz="2400" dirty="0" err="1"/>
              <a:t>loi</a:t>
            </a:r>
            <a:r>
              <a:rPr lang="it-IT" sz="2400" dirty="0"/>
              <a:t> J21 » (V. L. n° 2008-496 </a:t>
            </a:r>
            <a:r>
              <a:rPr lang="it-IT" sz="2400" dirty="0" err="1"/>
              <a:t>du</a:t>
            </a:r>
            <a:r>
              <a:rPr lang="it-IT" sz="2400" dirty="0"/>
              <a:t> 27 mai 2008 </a:t>
            </a:r>
            <a:r>
              <a:rPr lang="it-IT" sz="2400" dirty="0" err="1"/>
              <a:t>portant</a:t>
            </a:r>
            <a:r>
              <a:rPr lang="it-IT" sz="2400" dirty="0"/>
              <a:t> </a:t>
            </a:r>
            <a:r>
              <a:rPr lang="it-IT" sz="2400" dirty="0" err="1"/>
              <a:t>diverses</a:t>
            </a:r>
            <a:r>
              <a:rPr lang="it-IT" sz="2400" dirty="0"/>
              <a:t> </a:t>
            </a:r>
            <a:r>
              <a:rPr lang="it-IT" sz="2400" dirty="0" err="1"/>
              <a:t>dispositions</a:t>
            </a:r>
            <a:r>
              <a:rPr lang="it-IT" sz="2400" dirty="0"/>
              <a:t> </a:t>
            </a:r>
            <a:r>
              <a:rPr lang="it-IT" sz="2400" dirty="0" err="1"/>
              <a:t>d'adaptation</a:t>
            </a:r>
            <a:r>
              <a:rPr lang="it-IT" sz="2400" dirty="0"/>
              <a:t> </a:t>
            </a:r>
            <a:r>
              <a:rPr lang="it-IT" sz="2400" dirty="0" err="1"/>
              <a:t>au</a:t>
            </a:r>
            <a:r>
              <a:rPr lang="it-IT" sz="2400" dirty="0"/>
              <a:t> </a:t>
            </a:r>
            <a:r>
              <a:rPr lang="it-IT" sz="2400" dirty="0" err="1"/>
              <a:t>droit</a:t>
            </a:r>
            <a:r>
              <a:rPr lang="it-IT" sz="2400" dirty="0"/>
              <a:t> </a:t>
            </a:r>
            <a:r>
              <a:rPr lang="it-IT" sz="2400" dirty="0" err="1"/>
              <a:t>communautaire</a:t>
            </a:r>
            <a:r>
              <a:rPr lang="it-IT" sz="2400" dirty="0"/>
              <a:t> </a:t>
            </a:r>
            <a:r>
              <a:rPr lang="it-IT" sz="2400" dirty="0" err="1"/>
              <a:t>dans</a:t>
            </a:r>
            <a:r>
              <a:rPr lang="it-IT" sz="2400" dirty="0"/>
              <a:t> le </a:t>
            </a:r>
            <a:r>
              <a:rPr lang="it-IT" sz="2400" dirty="0" err="1"/>
              <a:t>domaine</a:t>
            </a:r>
            <a:r>
              <a:rPr lang="it-IT" sz="2400" dirty="0"/>
              <a:t> de la </a:t>
            </a:r>
            <a:r>
              <a:rPr lang="it-IT" sz="2400" dirty="0" err="1"/>
              <a:t>lutte</a:t>
            </a:r>
            <a:r>
              <a:rPr lang="it-IT" sz="2400" dirty="0"/>
              <a:t> </a:t>
            </a:r>
            <a:r>
              <a:rPr lang="it-IT" sz="2400" dirty="0" err="1"/>
              <a:t>contre</a:t>
            </a:r>
            <a:r>
              <a:rPr lang="it-IT" sz="2400" dirty="0"/>
              <a:t> </a:t>
            </a:r>
            <a:r>
              <a:rPr lang="it-IT" sz="2400" dirty="0" err="1"/>
              <a:t>les</a:t>
            </a:r>
            <a:r>
              <a:rPr lang="it-IT" sz="2400" dirty="0"/>
              <a:t> </a:t>
            </a:r>
            <a:r>
              <a:rPr lang="it-IT" sz="2400" dirty="0" err="1"/>
              <a:t>discriminations</a:t>
            </a:r>
            <a:r>
              <a:rPr lang="it-IT" sz="2400" dirty="0"/>
              <a:t>, art. 1</a:t>
            </a:r>
            <a:r>
              <a:rPr lang="it-IT" sz="2400" baseline="30000" dirty="0"/>
              <a:t>er</a:t>
            </a:r>
            <a:r>
              <a:rPr lang="it-IT" sz="2400" dirty="0"/>
              <a:t> et 2).</a:t>
            </a:r>
            <a:endParaRPr lang="it-IT" sz="2400" dirty="0">
              <a:ea typeface="ＭＳ Ｐゴシック" charset="0"/>
            </a:endParaRPr>
          </a:p>
          <a:p>
            <a:pPr algn="just"/>
            <a:endParaRPr lang="fr-FR" sz="2400" dirty="0">
              <a:ea typeface="ＭＳ Ｐゴシック" charset="0"/>
            </a:endParaRPr>
          </a:p>
          <a:p>
            <a:endParaRPr lang="fr-CA" sz="2400" dirty="0"/>
          </a:p>
        </p:txBody>
      </p:sp>
    </p:spTree>
    <p:extLst>
      <p:ext uri="{BB962C8B-B14F-4D97-AF65-F5344CB8AC3E}">
        <p14:creationId xmlns:p14="http://schemas.microsoft.com/office/powerpoint/2010/main" val="2169337862"/>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a:hlinkClick r:id="rId2"/>
              </a:rPr>
              <a:t>Décret n° 2017-1230 du 3 août 2017 relatif aux provocations, diffamations et injures non publiques présentant un caractère raciste ou discriminatoire</a:t>
            </a:r>
            <a:endParaRPr lang="it-IT" sz="2800" dirty="0"/>
          </a:p>
        </p:txBody>
      </p:sp>
      <p:sp>
        <p:nvSpPr>
          <p:cNvPr id="3" name="Segnaposto contenuto 2"/>
          <p:cNvSpPr>
            <a:spLocks noGrp="1"/>
          </p:cNvSpPr>
          <p:nvPr>
            <p:ph idx="1"/>
          </p:nvPr>
        </p:nvSpPr>
        <p:spPr/>
        <p:txBody>
          <a:bodyPr>
            <a:normAutofit/>
          </a:bodyPr>
          <a:lstStyle/>
          <a:p>
            <a:r>
              <a:rPr lang="it-IT" sz="2400" dirty="0"/>
              <a:t>« </a:t>
            </a:r>
            <a:r>
              <a:rPr lang="it-IT" sz="2400" dirty="0" err="1"/>
              <a:t>Section</a:t>
            </a:r>
            <a:r>
              <a:rPr lang="it-IT" sz="2400" dirty="0"/>
              <a:t> III.-</a:t>
            </a:r>
            <a:r>
              <a:rPr lang="it-IT" sz="2400" dirty="0" err="1"/>
              <a:t>Des</a:t>
            </a:r>
            <a:r>
              <a:rPr lang="it-IT" sz="2400" dirty="0"/>
              <a:t> </a:t>
            </a:r>
            <a:r>
              <a:rPr lang="it-IT" sz="2400" dirty="0" err="1"/>
              <a:t>provocations</a:t>
            </a:r>
            <a:r>
              <a:rPr lang="it-IT" sz="2400" dirty="0"/>
              <a:t>, </a:t>
            </a:r>
            <a:r>
              <a:rPr lang="it-IT" sz="2400" dirty="0" err="1"/>
              <a:t>diffamations</a:t>
            </a:r>
            <a:r>
              <a:rPr lang="it-IT" sz="2400" dirty="0"/>
              <a:t> et </a:t>
            </a:r>
            <a:r>
              <a:rPr lang="it-IT" sz="2400" dirty="0" err="1"/>
              <a:t>injures</a:t>
            </a:r>
            <a:r>
              <a:rPr lang="it-IT" sz="2400" dirty="0"/>
              <a:t> non </a:t>
            </a:r>
            <a:r>
              <a:rPr lang="it-IT" sz="2400" dirty="0" err="1"/>
              <a:t>publiques</a:t>
            </a:r>
            <a:r>
              <a:rPr lang="it-IT" sz="2400" dirty="0"/>
              <a:t> </a:t>
            </a:r>
            <a:r>
              <a:rPr lang="it-IT" sz="2400" dirty="0" err="1"/>
              <a:t>présentant</a:t>
            </a:r>
            <a:r>
              <a:rPr lang="it-IT" sz="2400" dirty="0"/>
              <a:t> un </a:t>
            </a:r>
            <a:r>
              <a:rPr lang="it-IT" sz="2400" dirty="0" err="1"/>
              <a:t>caractère</a:t>
            </a:r>
            <a:r>
              <a:rPr lang="it-IT" sz="2400" dirty="0"/>
              <a:t> </a:t>
            </a:r>
            <a:r>
              <a:rPr lang="it-IT" sz="2400" dirty="0" err="1"/>
              <a:t>raciste</a:t>
            </a:r>
            <a:r>
              <a:rPr lang="it-IT" sz="2400" dirty="0"/>
              <a:t> </a:t>
            </a:r>
            <a:r>
              <a:rPr lang="it-IT" sz="2400" dirty="0" err="1"/>
              <a:t>ou</a:t>
            </a:r>
            <a:r>
              <a:rPr lang="it-IT" sz="2400" dirty="0"/>
              <a:t> </a:t>
            </a:r>
            <a:r>
              <a:rPr lang="it-IT" sz="2400" dirty="0" err="1"/>
              <a:t>discriminatoire</a:t>
            </a:r>
            <a:r>
              <a:rPr lang="it-IT" sz="2400" dirty="0"/>
              <a:t> » ; </a:t>
            </a:r>
            <a:br>
              <a:rPr lang="it-IT" sz="2400" dirty="0"/>
            </a:br>
            <a:r>
              <a:rPr lang="it-IT" sz="2400" dirty="0"/>
              <a:t>2° L'</a:t>
            </a:r>
            <a:r>
              <a:rPr lang="it-IT" sz="2400" dirty="0" err="1"/>
              <a:t>article</a:t>
            </a:r>
            <a:r>
              <a:rPr lang="it-IT" sz="2400" dirty="0"/>
              <a:t> </a:t>
            </a:r>
            <a:r>
              <a:rPr lang="it-IT" sz="2400" dirty="0" err="1"/>
              <a:t>R</a:t>
            </a:r>
            <a:r>
              <a:rPr lang="it-IT" sz="2400" dirty="0"/>
              <a:t>. 625-7 est </a:t>
            </a:r>
            <a:r>
              <a:rPr lang="it-IT" sz="2400" dirty="0" err="1"/>
              <a:t>ainsi</a:t>
            </a:r>
            <a:r>
              <a:rPr lang="it-IT" sz="2400" dirty="0"/>
              <a:t> </a:t>
            </a:r>
            <a:r>
              <a:rPr lang="it-IT" sz="2400" dirty="0" err="1"/>
              <a:t>modifié</a:t>
            </a:r>
            <a:r>
              <a:rPr lang="it-IT" sz="2400" dirty="0"/>
              <a:t> : </a:t>
            </a:r>
            <a:br>
              <a:rPr lang="it-IT" sz="2400" dirty="0"/>
            </a:br>
            <a:r>
              <a:rPr lang="it-IT" sz="2400" dirty="0"/>
              <a:t>a) </a:t>
            </a:r>
            <a:r>
              <a:rPr lang="it-IT" sz="2400" dirty="0" err="1"/>
              <a:t>Au</a:t>
            </a:r>
            <a:r>
              <a:rPr lang="it-IT" sz="2400" dirty="0"/>
              <a:t> premier </a:t>
            </a:r>
            <a:r>
              <a:rPr lang="it-IT" sz="2400" dirty="0" err="1"/>
              <a:t>alinéa</a:t>
            </a:r>
            <a:r>
              <a:rPr lang="it-IT" sz="2400" dirty="0"/>
              <a:t>, </a:t>
            </a:r>
            <a:r>
              <a:rPr lang="it-IT" sz="2400" dirty="0" err="1"/>
              <a:t>les</a:t>
            </a:r>
            <a:r>
              <a:rPr lang="it-IT" sz="2400" dirty="0"/>
              <a:t> </a:t>
            </a:r>
            <a:r>
              <a:rPr lang="it-IT" sz="2400" dirty="0" err="1"/>
              <a:t>mots</a:t>
            </a:r>
            <a:r>
              <a:rPr lang="it-IT" sz="2400" dirty="0"/>
              <a:t> : « une race » </a:t>
            </a:r>
            <a:r>
              <a:rPr lang="it-IT" sz="2400" dirty="0" err="1"/>
              <a:t>sont</a:t>
            </a:r>
            <a:r>
              <a:rPr lang="it-IT" sz="2400" dirty="0"/>
              <a:t> </a:t>
            </a:r>
            <a:r>
              <a:rPr lang="it-IT" sz="2400" dirty="0" err="1"/>
              <a:t>remplacés</a:t>
            </a:r>
            <a:r>
              <a:rPr lang="it-IT" sz="2400" dirty="0"/>
              <a:t> par </a:t>
            </a:r>
            <a:r>
              <a:rPr lang="it-IT" sz="2400" dirty="0" err="1"/>
              <a:t>les</a:t>
            </a:r>
            <a:r>
              <a:rPr lang="it-IT" sz="2400" dirty="0"/>
              <a:t> </a:t>
            </a:r>
            <a:r>
              <a:rPr lang="it-IT" sz="2400" dirty="0" err="1"/>
              <a:t>mots</a:t>
            </a:r>
            <a:r>
              <a:rPr lang="it-IT" sz="2400" dirty="0"/>
              <a:t> : </a:t>
            </a:r>
            <a:r>
              <a:rPr lang="it-IT" sz="2400" b="1" dirty="0"/>
              <a:t>« une </a:t>
            </a:r>
            <a:r>
              <a:rPr lang="it-IT" sz="2400" b="1" dirty="0" err="1"/>
              <a:t>prétendue</a:t>
            </a:r>
            <a:r>
              <a:rPr lang="it-IT" sz="2400" b="1" dirty="0"/>
              <a:t> race » </a:t>
            </a:r>
            <a:r>
              <a:rPr lang="it-IT" sz="2400" b="1" dirty="0" smtClean="0"/>
              <a:t>. </a:t>
            </a:r>
            <a:endParaRPr lang="it-IT" sz="2400" b="1" dirty="0"/>
          </a:p>
        </p:txBody>
      </p:sp>
    </p:spTree>
    <p:extLst>
      <p:ext uri="{BB962C8B-B14F-4D97-AF65-F5344CB8AC3E}">
        <p14:creationId xmlns:p14="http://schemas.microsoft.com/office/powerpoint/2010/main" val="33911787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
            </a:r>
            <a:br>
              <a:rPr lang="it-IT" sz="2800" dirty="0" smtClean="0"/>
            </a:br>
            <a:r>
              <a:rPr lang="it-IT" sz="2800" dirty="0" err="1" smtClean="0"/>
              <a:t>Émile</a:t>
            </a:r>
            <a:r>
              <a:rPr lang="it-IT" sz="2800" dirty="0" smtClean="0"/>
              <a:t> </a:t>
            </a:r>
            <a:r>
              <a:rPr lang="it-IT" sz="2800" dirty="0" err="1" smtClean="0"/>
              <a:t>Benveniste</a:t>
            </a:r>
            <a:r>
              <a:rPr lang="it-IT" sz="2800" dirty="0" smtClean="0"/>
              <a:t/>
            </a:r>
            <a:br>
              <a:rPr lang="it-IT" sz="2800" dirty="0" smtClean="0"/>
            </a:br>
            <a:endParaRPr lang="it-IT" sz="2800" dirty="0"/>
          </a:p>
        </p:txBody>
      </p:sp>
      <p:sp>
        <p:nvSpPr>
          <p:cNvPr id="3" name="Segnaposto contenuto 2"/>
          <p:cNvSpPr>
            <a:spLocks noGrp="1"/>
          </p:cNvSpPr>
          <p:nvPr>
            <p:ph idx="1"/>
          </p:nvPr>
        </p:nvSpPr>
        <p:spPr/>
        <p:txBody>
          <a:bodyPr>
            <a:normAutofit/>
          </a:bodyPr>
          <a:lstStyle/>
          <a:p>
            <a:pPr algn="just"/>
            <a:r>
              <a:rPr lang="fr-CA" sz="2400" dirty="0" smtClean="0"/>
              <a:t>La figuration primordiale du </a:t>
            </a:r>
            <a:r>
              <a:rPr lang="fr-CA" sz="2400" i="1" dirty="0" err="1" smtClean="0"/>
              <a:t>skeptron</a:t>
            </a:r>
            <a:r>
              <a:rPr lang="fr-CA" sz="2400" dirty="0" smtClean="0"/>
              <a:t> nous parait être le bâton du messager. C’est l’attribut d’un itinérant, qui s’avance avec autorité, non pour agir mais pour parler. </a:t>
            </a:r>
            <a:r>
              <a:rPr lang="it-IT" sz="2400" dirty="0"/>
              <a:t>[...] </a:t>
            </a:r>
            <a:endParaRPr lang="fr-CA" sz="2400" dirty="0" smtClean="0"/>
          </a:p>
          <a:p>
            <a:pPr algn="just"/>
            <a:r>
              <a:rPr lang="fr-CA" sz="2400" dirty="0" smtClean="0"/>
              <a:t>Du fait qu’il est nécessaire au porteur d’un message, le </a:t>
            </a:r>
            <a:r>
              <a:rPr lang="fr-CA" sz="2400" i="1" dirty="0" err="1" smtClean="0"/>
              <a:t>skeptron</a:t>
            </a:r>
            <a:r>
              <a:rPr lang="fr-CA" sz="2400" dirty="0" smtClean="0"/>
              <a:t> devient comme un symbole de sa fonction et un signe mystique de légitimation. Dès lors, il qualifie le personnage qui porte la parole, personnage sacré, dont la mission est de transmettre le message d’autorité.</a:t>
            </a:r>
          </a:p>
          <a:p>
            <a:pPr algn="just"/>
            <a:r>
              <a:rPr lang="fr-FR" sz="2400" i="1" dirty="0"/>
              <a:t>Le vocabulaire des institutions indo-européennes, </a:t>
            </a:r>
            <a:r>
              <a:rPr lang="fr-FR" sz="2400" dirty="0"/>
              <a:t>2 vol.</a:t>
            </a:r>
            <a:r>
              <a:rPr lang="fr-FR" sz="2400" i="1" dirty="0"/>
              <a:t> </a:t>
            </a:r>
            <a:r>
              <a:rPr lang="fr-FR" sz="2400" dirty="0"/>
              <a:t>Paris, Les éditions de Minuit, </a:t>
            </a:r>
            <a:r>
              <a:rPr lang="fr-FR" sz="2400" dirty="0" smtClean="0"/>
              <a:t>1969, </a:t>
            </a:r>
            <a:r>
              <a:rPr lang="fr-CA" sz="2400" dirty="0" smtClean="0"/>
              <a:t>p. 32</a:t>
            </a:r>
            <a:endParaRPr lang="fr-CA" sz="2400" dirty="0"/>
          </a:p>
        </p:txBody>
      </p:sp>
    </p:spTree>
    <p:extLst>
      <p:ext uri="{BB962C8B-B14F-4D97-AF65-F5344CB8AC3E}">
        <p14:creationId xmlns:p14="http://schemas.microsoft.com/office/powerpoint/2010/main" val="104236215"/>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i="1" dirty="0" smtClean="0"/>
              <a:t>Race</a:t>
            </a:r>
            <a:r>
              <a:rPr lang="fr-CA" sz="2800" dirty="0" smtClean="0"/>
              <a:t> dans le dictionnaire PR</a:t>
            </a:r>
            <a:endParaRPr lang="fr-CA" sz="2800" dirty="0"/>
          </a:p>
        </p:txBody>
      </p:sp>
      <p:sp>
        <p:nvSpPr>
          <p:cNvPr id="3" name="Segnaposto contenuto 2"/>
          <p:cNvSpPr>
            <a:spLocks noGrp="1"/>
          </p:cNvSpPr>
          <p:nvPr>
            <p:ph idx="1"/>
          </p:nvPr>
        </p:nvSpPr>
        <p:spPr/>
        <p:txBody>
          <a:bodyPr>
            <a:normAutofit/>
          </a:bodyPr>
          <a:lstStyle/>
          <a:p>
            <a:pPr algn="just"/>
            <a:r>
              <a:rPr lang="it-IT" sz="2000" dirty="0"/>
              <a:t> III   </a:t>
            </a:r>
            <a:r>
              <a:rPr lang="it-IT" sz="2000" dirty="0" err="1"/>
              <a:t>Dans</a:t>
            </a:r>
            <a:r>
              <a:rPr lang="it-IT" sz="2000" dirty="0"/>
              <a:t> l'</a:t>
            </a:r>
            <a:r>
              <a:rPr lang="it-IT" sz="2000" dirty="0" err="1"/>
              <a:t>espèce</a:t>
            </a:r>
            <a:r>
              <a:rPr lang="it-IT" sz="2000" dirty="0"/>
              <a:t> </a:t>
            </a:r>
            <a:r>
              <a:rPr lang="it-IT" sz="2000" dirty="0" err="1"/>
              <a:t>humaine</a:t>
            </a:r>
            <a:r>
              <a:rPr lang="it-IT" sz="2000" dirty="0"/>
              <a:t> </a:t>
            </a:r>
            <a:r>
              <a:rPr lang="it-IT" sz="2000" b="1" cap="small" dirty="0"/>
              <a:t>rem. </a:t>
            </a:r>
            <a:r>
              <a:rPr lang="it-IT" sz="2000" b="1" dirty="0" err="1"/>
              <a:t>Rien</a:t>
            </a:r>
            <a:r>
              <a:rPr lang="it-IT" sz="2000" b="1" dirty="0"/>
              <a:t> ne </a:t>
            </a:r>
            <a:r>
              <a:rPr lang="it-IT" sz="2000" b="1" dirty="0" err="1"/>
              <a:t>permet</a:t>
            </a:r>
            <a:r>
              <a:rPr lang="it-IT" sz="2000" b="1" dirty="0"/>
              <a:t> de </a:t>
            </a:r>
            <a:r>
              <a:rPr lang="it-IT" sz="2000" b="1" dirty="0" err="1"/>
              <a:t>définir</a:t>
            </a:r>
            <a:r>
              <a:rPr lang="it-IT" sz="2000" b="1" dirty="0"/>
              <a:t> </a:t>
            </a:r>
            <a:r>
              <a:rPr lang="it-IT" sz="2000" b="1" dirty="0" err="1"/>
              <a:t>scientifiquement</a:t>
            </a:r>
            <a:r>
              <a:rPr lang="it-IT" sz="2000" b="1" dirty="0"/>
              <a:t> la </a:t>
            </a:r>
            <a:r>
              <a:rPr lang="it-IT" sz="2000" b="1" dirty="0" err="1"/>
              <a:t>notion</a:t>
            </a:r>
            <a:r>
              <a:rPr lang="it-IT" sz="2000" b="1" dirty="0"/>
              <a:t> de race. </a:t>
            </a:r>
          </a:p>
          <a:p>
            <a:pPr algn="just"/>
            <a:r>
              <a:rPr lang="it-IT" sz="2000" dirty="0"/>
              <a:t> 1   (1684) Ensemble d'</a:t>
            </a:r>
            <a:r>
              <a:rPr lang="it-IT" sz="2000" dirty="0" err="1"/>
              <a:t>êtres</a:t>
            </a:r>
            <a:r>
              <a:rPr lang="it-IT" sz="2000" dirty="0"/>
              <a:t> </a:t>
            </a:r>
            <a:r>
              <a:rPr lang="it-IT" sz="2000" dirty="0" err="1"/>
              <a:t>humains</a:t>
            </a:r>
            <a:r>
              <a:rPr lang="it-IT" sz="2000" dirty="0"/>
              <a:t> qui </a:t>
            </a:r>
            <a:r>
              <a:rPr lang="it-IT" sz="2000" dirty="0" err="1"/>
              <a:t>ont</a:t>
            </a:r>
            <a:r>
              <a:rPr lang="it-IT" sz="2000" dirty="0"/>
              <a:t> en </a:t>
            </a:r>
            <a:r>
              <a:rPr lang="it-IT" sz="2000" dirty="0" err="1"/>
              <a:t>commun</a:t>
            </a:r>
            <a:r>
              <a:rPr lang="it-IT" sz="2000" dirty="0"/>
              <a:t> la </a:t>
            </a:r>
            <a:r>
              <a:rPr lang="it-IT" sz="2000" dirty="0" err="1"/>
              <a:t>couleur</a:t>
            </a:r>
            <a:r>
              <a:rPr lang="it-IT" sz="2000" dirty="0"/>
              <a:t> </a:t>
            </a:r>
            <a:r>
              <a:rPr lang="it-IT" sz="2000" dirty="0" err="1"/>
              <a:t>naturelle</a:t>
            </a:r>
            <a:r>
              <a:rPr lang="it-IT" sz="2000" dirty="0"/>
              <a:t> de </a:t>
            </a:r>
            <a:r>
              <a:rPr lang="it-IT" sz="2000" dirty="0" err="1"/>
              <a:t>leur</a:t>
            </a:r>
            <a:r>
              <a:rPr lang="it-IT" sz="2000" dirty="0"/>
              <a:t> </a:t>
            </a:r>
            <a:r>
              <a:rPr lang="it-IT" sz="2000" dirty="0" err="1"/>
              <a:t>peau</a:t>
            </a:r>
            <a:r>
              <a:rPr lang="it-IT" sz="2000" dirty="0"/>
              <a:t>. </a:t>
            </a:r>
            <a:r>
              <a:rPr lang="it-IT" sz="2000" i="1" dirty="0"/>
              <a:t>La race </a:t>
            </a:r>
            <a:r>
              <a:rPr lang="it-IT" sz="2000" i="1" dirty="0" err="1"/>
              <a:t>blanche</a:t>
            </a:r>
            <a:r>
              <a:rPr lang="it-IT" sz="2000" i="1" dirty="0"/>
              <a:t>, la race </a:t>
            </a:r>
            <a:r>
              <a:rPr lang="it-IT" sz="2000" i="1" dirty="0" err="1"/>
              <a:t>jaune</a:t>
            </a:r>
            <a:r>
              <a:rPr lang="it-IT" sz="2000" i="1" dirty="0"/>
              <a:t>, la race </a:t>
            </a:r>
            <a:r>
              <a:rPr lang="it-IT" sz="2000" i="1" dirty="0" err="1"/>
              <a:t>noire</a:t>
            </a:r>
            <a:r>
              <a:rPr lang="it-IT" sz="2000" dirty="0"/>
              <a:t>. </a:t>
            </a:r>
            <a:r>
              <a:rPr lang="it-IT" sz="2000" i="1" dirty="0"/>
              <a:t>Union </a:t>
            </a:r>
            <a:r>
              <a:rPr lang="it-IT" sz="2000" i="1" dirty="0" err="1"/>
              <a:t>entre</a:t>
            </a:r>
            <a:r>
              <a:rPr lang="it-IT" sz="2000" i="1" dirty="0"/>
              <a:t> </a:t>
            </a:r>
            <a:r>
              <a:rPr lang="it-IT" sz="2000" i="1" dirty="0" err="1"/>
              <a:t>personnes</a:t>
            </a:r>
            <a:r>
              <a:rPr lang="it-IT" sz="2000" i="1" dirty="0"/>
              <a:t> de </a:t>
            </a:r>
            <a:r>
              <a:rPr lang="it-IT" sz="2000" i="1" dirty="0" err="1"/>
              <a:t>races</a:t>
            </a:r>
            <a:r>
              <a:rPr lang="it-IT" sz="2000" i="1" dirty="0"/>
              <a:t> </a:t>
            </a:r>
            <a:r>
              <a:rPr lang="it-IT" sz="2000" i="1" dirty="0" err="1"/>
              <a:t>différentes</a:t>
            </a:r>
            <a:r>
              <a:rPr lang="it-IT" sz="2000" i="1" dirty="0"/>
              <a:t>.</a:t>
            </a:r>
            <a:r>
              <a:rPr lang="it-IT" sz="2000" dirty="0"/>
              <a:t> ➙ </a:t>
            </a:r>
            <a:r>
              <a:rPr lang="it-IT" sz="2000" dirty="0" err="1"/>
              <a:t>interracial</a:t>
            </a:r>
            <a:r>
              <a:rPr lang="it-IT" sz="2000" dirty="0"/>
              <a:t> ; </a:t>
            </a:r>
            <a:r>
              <a:rPr lang="it-IT" sz="2000" dirty="0" err="1"/>
              <a:t>métissage</a:t>
            </a:r>
            <a:r>
              <a:rPr lang="it-IT" sz="2000" dirty="0"/>
              <a:t>. </a:t>
            </a:r>
            <a:r>
              <a:rPr lang="it-IT" sz="2000" i="1" dirty="0"/>
              <a:t>« l'</a:t>
            </a:r>
            <a:r>
              <a:rPr lang="it-IT" sz="2000" i="1" dirty="0" err="1"/>
              <a:t>homme</a:t>
            </a:r>
            <a:r>
              <a:rPr lang="it-IT" sz="2000" i="1" dirty="0"/>
              <a:t> et la femme, sans </a:t>
            </a:r>
            <a:r>
              <a:rPr lang="it-IT" sz="2000" i="1" dirty="0" err="1"/>
              <a:t>aucune</a:t>
            </a:r>
            <a:r>
              <a:rPr lang="it-IT" sz="2000" i="1" dirty="0"/>
              <a:t> </a:t>
            </a:r>
            <a:r>
              <a:rPr lang="it-IT" sz="2000" i="1" dirty="0" err="1"/>
              <a:t>restriction</a:t>
            </a:r>
            <a:r>
              <a:rPr lang="it-IT" sz="2000" i="1" dirty="0"/>
              <a:t> </a:t>
            </a:r>
            <a:r>
              <a:rPr lang="it-IT" sz="2000" i="1" dirty="0" err="1"/>
              <a:t>quant</a:t>
            </a:r>
            <a:r>
              <a:rPr lang="it-IT" sz="2000" i="1" dirty="0"/>
              <a:t> à la race, la </a:t>
            </a:r>
            <a:r>
              <a:rPr lang="it-IT" sz="2000" i="1" dirty="0" err="1"/>
              <a:t>nationalité</a:t>
            </a:r>
            <a:r>
              <a:rPr lang="it-IT" sz="2000" i="1" dirty="0"/>
              <a:t> </a:t>
            </a:r>
            <a:r>
              <a:rPr lang="it-IT" sz="2000" i="1" dirty="0" err="1"/>
              <a:t>ou</a:t>
            </a:r>
            <a:r>
              <a:rPr lang="it-IT" sz="2000" i="1" dirty="0"/>
              <a:t> la </a:t>
            </a:r>
            <a:r>
              <a:rPr lang="it-IT" sz="2000" i="1" dirty="0" err="1"/>
              <a:t>religion</a:t>
            </a:r>
            <a:r>
              <a:rPr lang="it-IT" sz="2000" i="1" dirty="0"/>
              <a:t>, </a:t>
            </a:r>
            <a:r>
              <a:rPr lang="it-IT" sz="2000" i="1" dirty="0" err="1"/>
              <a:t>ont</a:t>
            </a:r>
            <a:r>
              <a:rPr lang="it-IT" sz="2000" i="1" dirty="0"/>
              <a:t> le </a:t>
            </a:r>
            <a:r>
              <a:rPr lang="it-IT" sz="2000" i="1" dirty="0" err="1"/>
              <a:t>droit</a:t>
            </a:r>
            <a:r>
              <a:rPr lang="it-IT" sz="2000" i="1" dirty="0"/>
              <a:t> de se </a:t>
            </a:r>
            <a:r>
              <a:rPr lang="it-IT" sz="2000" i="1" dirty="0" err="1"/>
              <a:t>marier</a:t>
            </a:r>
            <a:r>
              <a:rPr lang="it-IT" sz="2000" i="1" dirty="0"/>
              <a:t> et de fonder une </a:t>
            </a:r>
            <a:r>
              <a:rPr lang="it-IT" sz="2000" i="1" dirty="0" err="1"/>
              <a:t>famille</a:t>
            </a:r>
            <a:r>
              <a:rPr lang="it-IT" sz="2000" i="1" dirty="0"/>
              <a:t> </a:t>
            </a:r>
            <a:r>
              <a:rPr lang="it-IT" sz="2000" dirty="0"/>
              <a:t>» (</a:t>
            </a:r>
            <a:r>
              <a:rPr lang="it-IT" sz="2000" dirty="0" err="1"/>
              <a:t>Déclaration</a:t>
            </a:r>
            <a:r>
              <a:rPr lang="it-IT" sz="2000" dirty="0"/>
              <a:t> </a:t>
            </a:r>
            <a:r>
              <a:rPr lang="it-IT" sz="2000" dirty="0" err="1"/>
              <a:t>universelle</a:t>
            </a:r>
            <a:r>
              <a:rPr lang="it-IT" sz="2000" dirty="0"/>
              <a:t> </a:t>
            </a:r>
            <a:r>
              <a:rPr lang="it-IT" sz="2000" dirty="0" err="1"/>
              <a:t>des</a:t>
            </a:r>
            <a:r>
              <a:rPr lang="it-IT" sz="2000" dirty="0"/>
              <a:t> </a:t>
            </a:r>
            <a:r>
              <a:rPr lang="it-IT" sz="2000" dirty="0" err="1"/>
              <a:t>droits</a:t>
            </a:r>
            <a:r>
              <a:rPr lang="it-IT" sz="2000" dirty="0"/>
              <a:t> de l'</a:t>
            </a:r>
            <a:r>
              <a:rPr lang="it-IT" sz="2000" dirty="0" err="1"/>
              <a:t>homme</a:t>
            </a:r>
            <a:r>
              <a:rPr lang="it-IT" sz="2000" dirty="0"/>
              <a:t>). ◆ </a:t>
            </a:r>
            <a:r>
              <a:rPr lang="it-IT" sz="2000" dirty="0" err="1"/>
              <a:t>Loc</a:t>
            </a:r>
            <a:r>
              <a:rPr lang="it-IT" sz="2000" dirty="0"/>
              <a:t>. </a:t>
            </a:r>
            <a:r>
              <a:rPr lang="it-IT" sz="2000" dirty="0" err="1"/>
              <a:t>adv</a:t>
            </a:r>
            <a:r>
              <a:rPr lang="it-IT" sz="2000" dirty="0"/>
              <a:t>. </a:t>
            </a:r>
            <a:r>
              <a:rPr lang="it-IT" sz="2000" dirty="0" err="1"/>
              <a:t>Fam</a:t>
            </a:r>
            <a:r>
              <a:rPr lang="it-IT" sz="2000" dirty="0"/>
              <a:t>. (</a:t>
            </a:r>
            <a:r>
              <a:rPr lang="it-IT" sz="2000" dirty="0" err="1"/>
              <a:t>langage</a:t>
            </a:r>
            <a:r>
              <a:rPr lang="it-IT" sz="2000" dirty="0"/>
              <a:t> </a:t>
            </a:r>
            <a:r>
              <a:rPr lang="it-IT" sz="2000" dirty="0" err="1"/>
              <a:t>des</a:t>
            </a:r>
            <a:r>
              <a:rPr lang="it-IT" sz="2000" dirty="0"/>
              <a:t> </a:t>
            </a:r>
            <a:r>
              <a:rPr lang="it-IT" sz="2000" dirty="0" err="1"/>
              <a:t>jeunes</a:t>
            </a:r>
            <a:r>
              <a:rPr lang="it-IT" sz="2000" dirty="0"/>
              <a:t>) </a:t>
            </a:r>
            <a:r>
              <a:rPr lang="it-IT" sz="2000" i="1" dirty="0"/>
              <a:t>Sa (</a:t>
            </a:r>
            <a:r>
              <a:rPr lang="it-IT" sz="2000" i="1" dirty="0" err="1"/>
              <a:t>ta</a:t>
            </a:r>
            <a:r>
              <a:rPr lang="it-IT" sz="2000" i="1" dirty="0"/>
              <a:t>…) race</a:t>
            </a:r>
            <a:r>
              <a:rPr lang="it-IT" sz="2000" dirty="0"/>
              <a:t> : </a:t>
            </a:r>
            <a:r>
              <a:rPr lang="it-IT" sz="2000" dirty="0" err="1"/>
              <a:t>beaucoup</a:t>
            </a:r>
            <a:r>
              <a:rPr lang="it-IT" sz="2000" dirty="0"/>
              <a:t>. </a:t>
            </a:r>
            <a:r>
              <a:rPr lang="it-IT" sz="2000" i="1" dirty="0"/>
              <a:t>Elle « </a:t>
            </a:r>
            <a:r>
              <a:rPr lang="it-IT" sz="2000" i="1" dirty="0" err="1"/>
              <a:t>avait</a:t>
            </a:r>
            <a:r>
              <a:rPr lang="it-IT" sz="2000" i="1" dirty="0"/>
              <a:t> </a:t>
            </a:r>
            <a:r>
              <a:rPr lang="it-IT" sz="2000" i="1" dirty="0" err="1"/>
              <a:t>gueulé</a:t>
            </a:r>
            <a:r>
              <a:rPr lang="it-IT" sz="2000" i="1" dirty="0"/>
              <a:t> sa race en </a:t>
            </a:r>
            <a:r>
              <a:rPr lang="it-IT" sz="2000" i="1" dirty="0" err="1"/>
              <a:t>trouvant</a:t>
            </a:r>
            <a:r>
              <a:rPr lang="it-IT" sz="2000" i="1" dirty="0"/>
              <a:t> le </a:t>
            </a:r>
            <a:r>
              <a:rPr lang="it-IT" sz="2000" i="1" dirty="0" err="1"/>
              <a:t>clébard</a:t>
            </a:r>
            <a:r>
              <a:rPr lang="it-IT" sz="2000" i="1" dirty="0"/>
              <a:t> </a:t>
            </a:r>
            <a:r>
              <a:rPr lang="it-IT" sz="2000" i="1" dirty="0" err="1"/>
              <a:t>dans</a:t>
            </a:r>
            <a:r>
              <a:rPr lang="it-IT" sz="2000" i="1" dirty="0"/>
              <a:t> la maison » (V. </a:t>
            </a:r>
            <a:r>
              <a:rPr lang="it-IT" sz="2000" i="1" dirty="0" err="1"/>
              <a:t>Despentes</a:t>
            </a:r>
            <a:r>
              <a:rPr lang="it-IT" sz="2000" i="1" dirty="0"/>
              <a:t>). Flipper sa race</a:t>
            </a:r>
            <a:r>
              <a:rPr lang="it-IT" sz="2000" dirty="0"/>
              <a:t> : </a:t>
            </a:r>
            <a:r>
              <a:rPr lang="it-IT" sz="2000" dirty="0" err="1"/>
              <a:t>avoir</a:t>
            </a:r>
            <a:r>
              <a:rPr lang="it-IT" sz="2000" dirty="0"/>
              <a:t> </a:t>
            </a:r>
            <a:r>
              <a:rPr lang="it-IT" sz="2000" dirty="0" err="1"/>
              <a:t>très</a:t>
            </a:r>
            <a:r>
              <a:rPr lang="it-IT" sz="2000" dirty="0"/>
              <a:t> </a:t>
            </a:r>
            <a:r>
              <a:rPr lang="it-IT" sz="2000" dirty="0" err="1"/>
              <a:t>peur</a:t>
            </a:r>
            <a:r>
              <a:rPr lang="it-IT" sz="2000" dirty="0"/>
              <a:t>.</a:t>
            </a:r>
          </a:p>
          <a:p>
            <a:r>
              <a:rPr lang="it-IT" sz="2000" dirty="0"/>
              <a:t> </a:t>
            </a:r>
            <a:r>
              <a:rPr lang="it-IT" sz="2000" dirty="0" smtClean="0"/>
              <a:t>© </a:t>
            </a:r>
            <a:r>
              <a:rPr lang="it-IT" sz="2000" dirty="0"/>
              <a:t>2019 </a:t>
            </a:r>
            <a:r>
              <a:rPr lang="it-IT" sz="2000" dirty="0" err="1"/>
              <a:t>Dictionnaires</a:t>
            </a:r>
            <a:r>
              <a:rPr lang="it-IT" sz="2000" dirty="0"/>
              <a:t> Le Robert - Le Petit Robert de la langue </a:t>
            </a:r>
            <a:r>
              <a:rPr lang="it-IT" sz="2000" dirty="0" err="1"/>
              <a:t>française</a:t>
            </a:r>
            <a:endParaRPr lang="it-IT" sz="2000" dirty="0"/>
          </a:p>
          <a:p>
            <a:endParaRPr lang="fr-CA" sz="2000" dirty="0"/>
          </a:p>
        </p:txBody>
      </p:sp>
    </p:spTree>
    <p:extLst>
      <p:ext uri="{BB962C8B-B14F-4D97-AF65-F5344CB8AC3E}">
        <p14:creationId xmlns:p14="http://schemas.microsoft.com/office/powerpoint/2010/main" val="2305963020"/>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i="1" dirty="0" smtClean="0"/>
              <a:t>Race</a:t>
            </a:r>
            <a:r>
              <a:rPr lang="fr-CA" sz="2800" dirty="0" smtClean="0"/>
              <a:t> dans le dictionnaire PR</a:t>
            </a:r>
            <a:endParaRPr lang="fr-CA" sz="2800" dirty="0"/>
          </a:p>
        </p:txBody>
      </p:sp>
      <p:sp>
        <p:nvSpPr>
          <p:cNvPr id="3" name="Segnaposto contenuto 2"/>
          <p:cNvSpPr>
            <a:spLocks noGrp="1"/>
          </p:cNvSpPr>
          <p:nvPr>
            <p:ph idx="1"/>
          </p:nvPr>
        </p:nvSpPr>
        <p:spPr/>
        <p:txBody>
          <a:bodyPr>
            <a:normAutofit/>
          </a:bodyPr>
          <a:lstStyle/>
          <a:p>
            <a:pPr algn="just"/>
            <a:r>
              <a:rPr lang="it-IT" sz="2000" dirty="0"/>
              <a:t> 2   (1828, </a:t>
            </a:r>
            <a:r>
              <a:rPr lang="it-IT" sz="2000" dirty="0" err="1"/>
              <a:t>Guizot</a:t>
            </a:r>
            <a:r>
              <a:rPr lang="it-IT" sz="2000" dirty="0"/>
              <a:t>) </a:t>
            </a:r>
            <a:r>
              <a:rPr lang="it-IT" sz="2000" dirty="0" err="1"/>
              <a:t>Dans</a:t>
            </a:r>
            <a:r>
              <a:rPr lang="it-IT" sz="2000" dirty="0"/>
              <a:t> la </a:t>
            </a:r>
            <a:r>
              <a:rPr lang="it-IT" sz="2000" dirty="0" err="1"/>
              <a:t>théorie</a:t>
            </a:r>
            <a:r>
              <a:rPr lang="it-IT" sz="2000" dirty="0"/>
              <a:t> </a:t>
            </a:r>
            <a:r>
              <a:rPr lang="it-IT" sz="2000" dirty="0" err="1"/>
              <a:t>du</a:t>
            </a:r>
            <a:r>
              <a:rPr lang="it-IT" sz="2000" dirty="0"/>
              <a:t> </a:t>
            </a:r>
            <a:r>
              <a:rPr lang="it-IT" sz="2000" dirty="0" err="1"/>
              <a:t>racisme</a:t>
            </a:r>
            <a:r>
              <a:rPr lang="it-IT" sz="2000" dirty="0"/>
              <a:t>, </a:t>
            </a:r>
            <a:r>
              <a:rPr lang="it-IT" sz="2000" dirty="0" err="1"/>
              <a:t>Groupe</a:t>
            </a:r>
            <a:r>
              <a:rPr lang="it-IT" sz="2000" dirty="0"/>
              <a:t> </a:t>
            </a:r>
            <a:r>
              <a:rPr lang="it-IT" sz="2000" dirty="0" err="1"/>
              <a:t>naturel</a:t>
            </a:r>
            <a:r>
              <a:rPr lang="it-IT" sz="2000" dirty="0"/>
              <a:t> d'</a:t>
            </a:r>
            <a:r>
              <a:rPr lang="it-IT" sz="2000" dirty="0" err="1"/>
              <a:t>humains</a:t>
            </a:r>
            <a:r>
              <a:rPr lang="it-IT" sz="2000" dirty="0"/>
              <a:t> qui </a:t>
            </a:r>
            <a:r>
              <a:rPr lang="it-IT" sz="2000" dirty="0" err="1"/>
              <a:t>ont</a:t>
            </a:r>
            <a:r>
              <a:rPr lang="it-IT" sz="2000" dirty="0"/>
              <a:t> </a:t>
            </a:r>
            <a:r>
              <a:rPr lang="it-IT" sz="2000" dirty="0" err="1"/>
              <a:t>des</a:t>
            </a:r>
            <a:r>
              <a:rPr lang="it-IT" sz="2000" dirty="0"/>
              <a:t> </a:t>
            </a:r>
            <a:r>
              <a:rPr lang="it-IT" sz="2000" dirty="0" err="1"/>
              <a:t>caractères</a:t>
            </a:r>
            <a:r>
              <a:rPr lang="it-IT" sz="2000" dirty="0"/>
              <a:t> </a:t>
            </a:r>
            <a:r>
              <a:rPr lang="it-IT" sz="2000" dirty="0" err="1"/>
              <a:t>semblables</a:t>
            </a:r>
            <a:r>
              <a:rPr lang="it-IT" sz="2000" dirty="0"/>
              <a:t> (</a:t>
            </a:r>
            <a:r>
              <a:rPr lang="it-IT" sz="2000" dirty="0" err="1"/>
              <a:t>physiques</a:t>
            </a:r>
            <a:r>
              <a:rPr lang="it-IT" sz="2000" dirty="0"/>
              <a:t>, </a:t>
            </a:r>
            <a:r>
              <a:rPr lang="it-IT" sz="2000" dirty="0" err="1"/>
              <a:t>psychiques</a:t>
            </a:r>
            <a:r>
              <a:rPr lang="it-IT" sz="2000" dirty="0"/>
              <a:t>, </a:t>
            </a:r>
            <a:r>
              <a:rPr lang="it-IT" sz="2000" dirty="0" err="1"/>
              <a:t>culturels</a:t>
            </a:r>
            <a:r>
              <a:rPr lang="it-IT" sz="2000" dirty="0"/>
              <a:t>, etc.) </a:t>
            </a:r>
            <a:r>
              <a:rPr lang="it-IT" sz="2000" dirty="0" err="1"/>
              <a:t>provenant</a:t>
            </a:r>
            <a:r>
              <a:rPr lang="it-IT" sz="2000" dirty="0"/>
              <a:t> d'un </a:t>
            </a:r>
            <a:r>
              <a:rPr lang="it-IT" sz="2000" dirty="0" err="1"/>
              <a:t>passé</a:t>
            </a:r>
            <a:r>
              <a:rPr lang="it-IT" sz="2000" dirty="0"/>
              <a:t> </a:t>
            </a:r>
            <a:r>
              <a:rPr lang="it-IT" sz="2000" dirty="0" err="1"/>
              <a:t>commun</a:t>
            </a:r>
            <a:r>
              <a:rPr lang="it-IT" sz="2000" dirty="0"/>
              <a:t>, </a:t>
            </a:r>
            <a:r>
              <a:rPr lang="it-IT" sz="2000" dirty="0" err="1"/>
              <a:t>souvent</a:t>
            </a:r>
            <a:r>
              <a:rPr lang="it-IT" sz="2000" dirty="0"/>
              <a:t> </a:t>
            </a:r>
            <a:r>
              <a:rPr lang="it-IT" sz="2000" dirty="0" err="1"/>
              <a:t>classé</a:t>
            </a:r>
            <a:r>
              <a:rPr lang="it-IT" sz="2000" dirty="0"/>
              <a:t> </a:t>
            </a:r>
            <a:r>
              <a:rPr lang="it-IT" sz="2000" dirty="0" err="1"/>
              <a:t>dans</a:t>
            </a:r>
            <a:r>
              <a:rPr lang="it-IT" sz="2000" dirty="0"/>
              <a:t> une </a:t>
            </a:r>
            <a:r>
              <a:rPr lang="it-IT" sz="2000" dirty="0" err="1"/>
              <a:t>hiérarchie</a:t>
            </a:r>
            <a:r>
              <a:rPr lang="it-IT" sz="2000" dirty="0"/>
              <a:t>. ➙ </a:t>
            </a:r>
            <a:r>
              <a:rPr lang="it-IT" sz="2000" dirty="0" err="1"/>
              <a:t>ethnie</a:t>
            </a:r>
            <a:r>
              <a:rPr lang="it-IT" sz="2000" dirty="0"/>
              <a:t>, </a:t>
            </a:r>
            <a:r>
              <a:rPr lang="it-IT" sz="2000" dirty="0" err="1"/>
              <a:t>peuple</a:t>
            </a:r>
            <a:r>
              <a:rPr lang="it-IT" sz="2000" dirty="0"/>
              <a:t>. </a:t>
            </a:r>
            <a:r>
              <a:rPr lang="it-IT" sz="2000" i="1" dirty="0"/>
              <a:t>La race </a:t>
            </a:r>
            <a:r>
              <a:rPr lang="it-IT" sz="2000" i="1" dirty="0" err="1"/>
              <a:t>prétendue</a:t>
            </a:r>
            <a:r>
              <a:rPr lang="it-IT" sz="2000" i="1" dirty="0"/>
              <a:t> </a:t>
            </a:r>
            <a:r>
              <a:rPr lang="it-IT" sz="2000" i="1" dirty="0" err="1"/>
              <a:t>supérieure</a:t>
            </a:r>
            <a:r>
              <a:rPr lang="it-IT" sz="2000" i="1" dirty="0"/>
              <a:t>. La race </a:t>
            </a:r>
            <a:r>
              <a:rPr lang="it-IT" sz="2000" i="1" dirty="0" err="1"/>
              <a:t>aryenne</a:t>
            </a:r>
            <a:r>
              <a:rPr lang="it-IT" sz="2000" i="1" dirty="0"/>
              <a:t>. « Essai </a:t>
            </a:r>
            <a:r>
              <a:rPr lang="it-IT" sz="2000" i="1" dirty="0" err="1"/>
              <a:t>sur</a:t>
            </a:r>
            <a:r>
              <a:rPr lang="it-IT" sz="2000" i="1" dirty="0"/>
              <a:t> l'</a:t>
            </a:r>
            <a:r>
              <a:rPr lang="it-IT" sz="2000" i="1" dirty="0" err="1"/>
              <a:t>inégalité</a:t>
            </a:r>
            <a:r>
              <a:rPr lang="it-IT" sz="2000" i="1" dirty="0"/>
              <a:t> </a:t>
            </a:r>
            <a:r>
              <a:rPr lang="it-IT" sz="2000" i="1" dirty="0" err="1"/>
              <a:t>des</a:t>
            </a:r>
            <a:r>
              <a:rPr lang="it-IT" sz="2000" i="1" dirty="0"/>
              <a:t> </a:t>
            </a:r>
            <a:r>
              <a:rPr lang="it-IT" sz="2000" i="1" dirty="0" err="1"/>
              <a:t>races</a:t>
            </a:r>
            <a:r>
              <a:rPr lang="it-IT" sz="2000" i="1" dirty="0"/>
              <a:t> </a:t>
            </a:r>
            <a:r>
              <a:rPr lang="it-IT" sz="2000" i="1" dirty="0" err="1"/>
              <a:t>humaines</a:t>
            </a:r>
            <a:r>
              <a:rPr lang="it-IT" sz="2000" i="1" dirty="0"/>
              <a:t> », </a:t>
            </a:r>
            <a:r>
              <a:rPr lang="it-IT" sz="2000" i="1" dirty="0" err="1"/>
              <a:t>ouvrage</a:t>
            </a:r>
            <a:r>
              <a:rPr lang="it-IT" sz="2000" i="1" dirty="0"/>
              <a:t> de </a:t>
            </a:r>
            <a:r>
              <a:rPr lang="it-IT" sz="2000" i="1" dirty="0" err="1"/>
              <a:t>Gobineau</a:t>
            </a:r>
            <a:r>
              <a:rPr lang="it-IT" sz="2000" i="1" dirty="0"/>
              <a:t> (1855). « </a:t>
            </a:r>
            <a:r>
              <a:rPr lang="it-IT" sz="2000" i="1" dirty="0" err="1"/>
              <a:t>Ces</a:t>
            </a:r>
            <a:r>
              <a:rPr lang="it-IT" sz="2000" i="1" dirty="0"/>
              <a:t> </a:t>
            </a:r>
            <a:r>
              <a:rPr lang="it-IT" sz="2000" i="1" dirty="0" err="1"/>
              <a:t>questions</a:t>
            </a:r>
            <a:r>
              <a:rPr lang="it-IT" sz="2000" i="1" dirty="0"/>
              <a:t> de </a:t>
            </a:r>
            <a:r>
              <a:rPr lang="it-IT" sz="2000" i="1" dirty="0" err="1"/>
              <a:t>suprématie</a:t>
            </a:r>
            <a:r>
              <a:rPr lang="it-IT" sz="2000" i="1" dirty="0"/>
              <a:t> de </a:t>
            </a:r>
            <a:r>
              <a:rPr lang="it-IT" sz="2000" i="1" dirty="0" err="1"/>
              <a:t>races</a:t>
            </a:r>
            <a:r>
              <a:rPr lang="it-IT" sz="2000" i="1" dirty="0"/>
              <a:t> </a:t>
            </a:r>
            <a:r>
              <a:rPr lang="it-IT" sz="2000" i="1" dirty="0" err="1"/>
              <a:t>sont</a:t>
            </a:r>
            <a:r>
              <a:rPr lang="it-IT" sz="2000" i="1" dirty="0"/>
              <a:t> </a:t>
            </a:r>
            <a:r>
              <a:rPr lang="it-IT" sz="2000" i="1" dirty="0" err="1"/>
              <a:t>niaises</a:t>
            </a:r>
            <a:r>
              <a:rPr lang="it-IT" sz="2000" i="1" dirty="0"/>
              <a:t> et </a:t>
            </a:r>
            <a:r>
              <a:rPr lang="it-IT" sz="2000" i="1" dirty="0" err="1"/>
              <a:t>dégoûtantes</a:t>
            </a:r>
            <a:r>
              <a:rPr lang="it-IT" sz="2000" i="1" dirty="0"/>
              <a:t> »</a:t>
            </a:r>
            <a:r>
              <a:rPr lang="it-IT" sz="2000" dirty="0"/>
              <a:t> (</a:t>
            </a:r>
            <a:r>
              <a:rPr lang="it-IT" sz="2000" dirty="0" err="1"/>
              <a:t>R</a:t>
            </a:r>
            <a:r>
              <a:rPr lang="it-IT" sz="2000" dirty="0"/>
              <a:t>. </a:t>
            </a:r>
            <a:r>
              <a:rPr lang="it-IT" sz="2000" dirty="0" err="1"/>
              <a:t>Rolland</a:t>
            </a:r>
            <a:r>
              <a:rPr lang="it-IT" sz="2000" dirty="0"/>
              <a:t>). </a:t>
            </a:r>
            <a:r>
              <a:rPr lang="it-IT" sz="2000" i="1" dirty="0" err="1"/>
              <a:t>Extermination</a:t>
            </a:r>
            <a:r>
              <a:rPr lang="it-IT" sz="2000" i="1" dirty="0"/>
              <a:t> d'une race</a:t>
            </a:r>
            <a:r>
              <a:rPr lang="it-IT" sz="2000" dirty="0"/>
              <a:t> (en </a:t>
            </a:r>
            <a:r>
              <a:rPr lang="it-IT" sz="2000" dirty="0" err="1"/>
              <a:t>fait</a:t>
            </a:r>
            <a:r>
              <a:rPr lang="it-IT" sz="2000" dirty="0"/>
              <a:t>, d'un </a:t>
            </a:r>
            <a:r>
              <a:rPr lang="it-IT" sz="2000" dirty="0" err="1"/>
              <a:t>groupe</a:t>
            </a:r>
            <a:r>
              <a:rPr lang="it-IT" sz="2000" dirty="0"/>
              <a:t> </a:t>
            </a:r>
            <a:r>
              <a:rPr lang="it-IT" sz="2000" dirty="0" err="1"/>
              <a:t>humain</a:t>
            </a:r>
            <a:r>
              <a:rPr lang="it-IT" sz="2000" dirty="0"/>
              <a:t> </a:t>
            </a:r>
            <a:r>
              <a:rPr lang="it-IT" sz="2000" dirty="0" err="1"/>
              <a:t>abusivement</a:t>
            </a:r>
            <a:r>
              <a:rPr lang="it-IT" sz="2000" dirty="0"/>
              <a:t> </a:t>
            </a:r>
            <a:r>
              <a:rPr lang="it-IT" sz="2000" dirty="0" err="1"/>
              <a:t>qualifié</a:t>
            </a:r>
            <a:r>
              <a:rPr lang="it-IT" sz="2000" dirty="0"/>
              <a:t> de race). ➙ </a:t>
            </a:r>
            <a:r>
              <a:rPr lang="it-IT" sz="2000" dirty="0" err="1"/>
              <a:t>génocide</a:t>
            </a:r>
            <a:r>
              <a:rPr lang="it-IT" sz="2000" dirty="0"/>
              <a:t>, </a:t>
            </a:r>
            <a:r>
              <a:rPr lang="it-IT" sz="2000" dirty="0" err="1"/>
              <a:t>racisme</a:t>
            </a:r>
            <a:r>
              <a:rPr lang="it-IT" sz="2000" dirty="0"/>
              <a:t>.</a:t>
            </a:r>
          </a:p>
          <a:p>
            <a:r>
              <a:rPr lang="it-IT" sz="2000" dirty="0"/>
              <a:t>© 2019 </a:t>
            </a:r>
            <a:r>
              <a:rPr lang="it-IT" sz="2000" dirty="0" err="1"/>
              <a:t>Dictionnaires</a:t>
            </a:r>
            <a:r>
              <a:rPr lang="it-IT" sz="2000" dirty="0"/>
              <a:t> Le Robert - Le Petit Robert de la langue </a:t>
            </a:r>
            <a:r>
              <a:rPr lang="it-IT" sz="2000" dirty="0" err="1"/>
              <a:t>française</a:t>
            </a:r>
            <a:endParaRPr lang="it-IT" sz="2000" dirty="0"/>
          </a:p>
          <a:p>
            <a:endParaRPr lang="fr-CA" sz="2000" dirty="0"/>
          </a:p>
        </p:txBody>
      </p:sp>
    </p:spTree>
    <p:extLst>
      <p:ext uri="{BB962C8B-B14F-4D97-AF65-F5344CB8AC3E}">
        <p14:creationId xmlns:p14="http://schemas.microsoft.com/office/powerpoint/2010/main" val="2759394766"/>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Titolo 1"/>
          <p:cNvSpPr>
            <a:spLocks noGrp="1"/>
          </p:cNvSpPr>
          <p:nvPr>
            <p:ph type="title"/>
          </p:nvPr>
        </p:nvSpPr>
        <p:spPr/>
        <p:txBody>
          <a:bodyPr/>
          <a:lstStyle/>
          <a:p>
            <a:r>
              <a:rPr lang="it-IT" sz="2800" dirty="0" err="1" smtClean="0">
                <a:latin typeface="Arial" charset="0"/>
                <a:ea typeface="MS PGothic" charset="0"/>
              </a:rPr>
              <a:t>Jaune</a:t>
            </a:r>
            <a:r>
              <a:rPr lang="it-IT" sz="2800" dirty="0" smtClean="0">
                <a:latin typeface="Arial" charset="0"/>
                <a:ea typeface="MS PGothic" charset="0"/>
              </a:rPr>
              <a:t>, Noir e Race </a:t>
            </a:r>
            <a:r>
              <a:rPr lang="it-IT" sz="2800" dirty="0" err="1" smtClean="0">
                <a:latin typeface="Arial" charset="0"/>
                <a:ea typeface="MS PGothic" charset="0"/>
              </a:rPr>
              <a:t>dans</a:t>
            </a:r>
            <a:r>
              <a:rPr lang="it-IT" sz="2800" dirty="0" smtClean="0">
                <a:latin typeface="Arial" charset="0"/>
                <a:ea typeface="MS PGothic" charset="0"/>
              </a:rPr>
              <a:t> le PR ?</a:t>
            </a:r>
            <a:endParaRPr lang="it-IT" sz="2800" dirty="0">
              <a:latin typeface="Arial" charset="0"/>
              <a:ea typeface="MS PGothic" charset="0"/>
            </a:endParaRPr>
          </a:p>
        </p:txBody>
      </p:sp>
      <p:sp>
        <p:nvSpPr>
          <p:cNvPr id="437250" name="Segnaposto contenuto 2"/>
          <p:cNvSpPr>
            <a:spLocks noGrp="1"/>
          </p:cNvSpPr>
          <p:nvPr>
            <p:ph idx="1"/>
          </p:nvPr>
        </p:nvSpPr>
        <p:spPr/>
        <p:txBody>
          <a:bodyPr>
            <a:normAutofit/>
          </a:bodyPr>
          <a:lstStyle/>
          <a:p>
            <a:pPr algn="just">
              <a:lnSpc>
                <a:spcPct val="90000"/>
              </a:lnSpc>
            </a:pPr>
            <a:r>
              <a:rPr lang="fr-FR" sz="2400" i="1" dirty="0">
                <a:latin typeface="Arial" charset="0"/>
                <a:ea typeface="MS PGothic" charset="0"/>
                <a:cs typeface="MS PGothic" charset="0"/>
              </a:rPr>
              <a:t>La race jaune : </a:t>
            </a:r>
            <a:r>
              <a:rPr lang="fr-FR" sz="2400" b="1" dirty="0">
                <a:latin typeface="Arial" charset="0"/>
                <a:ea typeface="MS PGothic" charset="0"/>
                <a:cs typeface="MS PGothic" charset="0"/>
              </a:rPr>
              <a:t>race humaine </a:t>
            </a:r>
            <a:r>
              <a:rPr lang="fr-FR" sz="2400" dirty="0">
                <a:latin typeface="Arial" charset="0"/>
                <a:ea typeface="MS PGothic" charset="0"/>
                <a:cs typeface="MS PGothic" charset="0"/>
              </a:rPr>
              <a:t>en majeure partie asiatique, caractérisée par des yeux bridés et une pigmentation brun très clair de la peau. 2007</a:t>
            </a:r>
          </a:p>
          <a:p>
            <a:pPr algn="just">
              <a:lnSpc>
                <a:spcPct val="90000"/>
              </a:lnSpc>
            </a:pPr>
            <a:r>
              <a:rPr lang="fr-FR" sz="2400" dirty="0">
                <a:latin typeface="Arial" charset="0"/>
                <a:ea typeface="MS PGothic" charset="0"/>
                <a:cs typeface="MS PGothic" charset="0"/>
              </a:rPr>
              <a:t>▫ VIEILLI </a:t>
            </a:r>
            <a:r>
              <a:rPr lang="fr-FR" sz="2400" i="1" dirty="0">
                <a:latin typeface="Arial" charset="0"/>
                <a:ea typeface="MS PGothic" charset="0"/>
                <a:cs typeface="MS PGothic" charset="0"/>
              </a:rPr>
              <a:t>Race jaune </a:t>
            </a:r>
            <a:r>
              <a:rPr lang="fr-FR" sz="2400" dirty="0">
                <a:latin typeface="Arial" charset="0"/>
                <a:ea typeface="MS PGothic" charset="0"/>
                <a:cs typeface="MS PGothic" charset="0"/>
              </a:rPr>
              <a:t>: </a:t>
            </a:r>
            <a:r>
              <a:rPr lang="fr-FR" sz="2400" b="1" dirty="0">
                <a:latin typeface="Arial" charset="0"/>
                <a:ea typeface="MS PGothic" charset="0"/>
                <a:cs typeface="MS PGothic" charset="0"/>
              </a:rPr>
              <a:t>groupe humain</a:t>
            </a:r>
            <a:r>
              <a:rPr lang="fr-FR" sz="2400" dirty="0">
                <a:latin typeface="Arial" charset="0"/>
                <a:ea typeface="MS PGothic" charset="0"/>
                <a:cs typeface="MS PGothic" charset="0"/>
              </a:rPr>
              <a:t>, en majeure partie asiatique, caractérisé par des yeux bridés et une pigmentation brun très clair de la peau.</a:t>
            </a:r>
            <a:r>
              <a:rPr lang="it-IT" sz="2400" dirty="0">
                <a:latin typeface="Arial" charset="0"/>
                <a:ea typeface="MS PGothic" charset="0"/>
                <a:cs typeface="MS PGothic" charset="0"/>
              </a:rPr>
              <a:t> </a:t>
            </a:r>
            <a:r>
              <a:rPr lang="fr-FR" sz="2400" dirty="0" smtClean="0">
                <a:latin typeface="Arial" charset="0"/>
                <a:ea typeface="MS PGothic" charset="0"/>
                <a:cs typeface="MS PGothic" charset="0"/>
              </a:rPr>
              <a:t>2019</a:t>
            </a:r>
          </a:p>
          <a:p>
            <a:pPr algn="just"/>
            <a:r>
              <a:rPr lang="fr-FR" sz="2400" dirty="0" smtClean="0">
                <a:latin typeface="Arial" charset="0"/>
                <a:ea typeface="MS PGothic" charset="0"/>
                <a:cs typeface="MS PGothic" charset="0"/>
              </a:rPr>
              <a:t>Noir</a:t>
            </a:r>
            <a:r>
              <a:rPr lang="fr-FR" sz="2400" dirty="0">
                <a:latin typeface="Arial" charset="0"/>
                <a:ea typeface="MS PGothic" charset="0"/>
                <a:cs typeface="MS PGothic" charset="0"/>
              </a:rPr>
              <a:t>, noir</a:t>
            </a:r>
          </a:p>
          <a:p>
            <a:pPr algn="just"/>
            <a:r>
              <a:rPr lang="fr-FR" sz="2400" dirty="0">
                <a:latin typeface="Arial" charset="0"/>
                <a:ea typeface="MS PGothic" charset="0"/>
                <a:cs typeface="MS PGothic" charset="0"/>
              </a:rPr>
              <a:t>Qui appartient à la </a:t>
            </a:r>
            <a:r>
              <a:rPr lang="fr-FR" sz="2400" b="1" dirty="0">
                <a:latin typeface="Arial" charset="0"/>
                <a:ea typeface="MS PGothic" charset="0"/>
                <a:cs typeface="MS PGothic" charset="0"/>
              </a:rPr>
              <a:t>race “</a:t>
            </a:r>
            <a:r>
              <a:rPr lang="fr-FR" altLang="ja-JP" sz="2400" b="1" dirty="0" err="1">
                <a:latin typeface="Arial" charset="0"/>
                <a:ea typeface="MS PGothic" charset="0"/>
                <a:cs typeface="MS PGothic" charset="0"/>
              </a:rPr>
              <a:t>mélanoafricaine</a:t>
            </a:r>
            <a:r>
              <a:rPr lang="fr-FR" sz="2400" dirty="0">
                <a:latin typeface="Arial" charset="0"/>
                <a:ea typeface="MS PGothic" charset="0"/>
                <a:cs typeface="MS PGothic" charset="0"/>
              </a:rPr>
              <a:t>”</a:t>
            </a:r>
            <a:r>
              <a:rPr lang="fr-FR" altLang="ja-JP" sz="2400" dirty="0">
                <a:latin typeface="Arial" charset="0"/>
                <a:ea typeface="MS PGothic" charset="0"/>
                <a:cs typeface="MS PGothic" charset="0"/>
              </a:rPr>
              <a:t> à peau très pigmentée</a:t>
            </a:r>
            <a:r>
              <a:rPr lang="fr-FR" altLang="ja-JP" sz="2400" dirty="0" smtClean="0">
                <a:latin typeface="Arial" charset="0"/>
                <a:ea typeface="MS PGothic" charset="0"/>
                <a:cs typeface="MS PGothic" charset="0"/>
              </a:rPr>
              <a:t>. PR </a:t>
            </a:r>
            <a:r>
              <a:rPr lang="fr-FR" altLang="ja-JP" sz="2400" dirty="0">
                <a:latin typeface="Arial" charset="0"/>
                <a:ea typeface="MS PGothic" charset="0"/>
                <a:cs typeface="MS PGothic" charset="0"/>
              </a:rPr>
              <a:t>2007</a:t>
            </a:r>
          </a:p>
          <a:p>
            <a:r>
              <a:rPr lang="fr-FR" sz="2400" dirty="0">
                <a:latin typeface="Arial" charset="0"/>
                <a:ea typeface="MS PGothic" charset="0"/>
                <a:cs typeface="MS PGothic" charset="0"/>
              </a:rPr>
              <a:t>Qui appartient à un </a:t>
            </a:r>
            <a:r>
              <a:rPr lang="fr-FR" sz="2400" b="1" dirty="0">
                <a:latin typeface="Arial" charset="0"/>
                <a:ea typeface="MS PGothic" charset="0"/>
                <a:cs typeface="MS PGothic" charset="0"/>
              </a:rPr>
              <a:t>groupe humain </a:t>
            </a:r>
            <a:r>
              <a:rPr lang="fr-FR" sz="2400" dirty="0">
                <a:latin typeface="Arial" charset="0"/>
                <a:ea typeface="MS PGothic" charset="0"/>
                <a:cs typeface="MS PGothic" charset="0"/>
              </a:rPr>
              <a:t>caractérisé par une peau très </a:t>
            </a:r>
            <a:r>
              <a:rPr lang="fr-FR" sz="2400" dirty="0" smtClean="0">
                <a:latin typeface="Arial" charset="0"/>
                <a:ea typeface="MS PGothic" charset="0"/>
                <a:cs typeface="MS PGothic" charset="0"/>
              </a:rPr>
              <a:t>pigmentée. PR 2019</a:t>
            </a:r>
            <a:endParaRPr lang="it-IT" sz="2400" dirty="0">
              <a:latin typeface="Arial" charset="0"/>
              <a:ea typeface="MS PGothic" charset="0"/>
              <a:cs typeface="MS PGothic" charset="0"/>
            </a:endParaRPr>
          </a:p>
          <a:p>
            <a:endParaRPr lang="it-IT" sz="2400" dirty="0">
              <a:latin typeface="Arial" charset="0"/>
              <a:ea typeface="MS PGothic" charset="0"/>
              <a:cs typeface="MS PGothic" charset="0"/>
            </a:endParaRPr>
          </a:p>
        </p:txBody>
      </p:sp>
    </p:spTree>
    <p:extLst>
      <p:ext uri="{BB962C8B-B14F-4D97-AF65-F5344CB8AC3E}">
        <p14:creationId xmlns:p14="http://schemas.microsoft.com/office/powerpoint/2010/main" val="670884735"/>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i="1" dirty="0" smtClean="0"/>
              <a:t>Racisme</a:t>
            </a:r>
            <a:r>
              <a:rPr lang="fr-CA" sz="2800" dirty="0" smtClean="0"/>
              <a:t> dans le PR d’aujourd’hui</a:t>
            </a:r>
            <a:endParaRPr lang="fr-CA" sz="2800" dirty="0"/>
          </a:p>
        </p:txBody>
      </p:sp>
      <p:sp>
        <p:nvSpPr>
          <p:cNvPr id="3" name="Segnaposto contenuto 2"/>
          <p:cNvSpPr>
            <a:spLocks noGrp="1"/>
          </p:cNvSpPr>
          <p:nvPr>
            <p:ph idx="1"/>
          </p:nvPr>
        </p:nvSpPr>
        <p:spPr/>
        <p:txBody>
          <a:bodyPr>
            <a:normAutofit/>
          </a:bodyPr>
          <a:lstStyle/>
          <a:p>
            <a:endParaRPr lang="it-IT" sz="2000" dirty="0" smtClean="0">
              <a:effectLst/>
            </a:endParaRPr>
          </a:p>
          <a:p>
            <a:pPr algn="just"/>
            <a:r>
              <a:rPr lang="it-IT" sz="2400" dirty="0" smtClean="0">
                <a:effectLst/>
              </a:rPr>
              <a:t> 1   </a:t>
            </a:r>
            <a:r>
              <a:rPr lang="it-IT" sz="2400" dirty="0" err="1" smtClean="0">
                <a:effectLst/>
              </a:rPr>
              <a:t>Idéologie</a:t>
            </a:r>
            <a:r>
              <a:rPr lang="it-IT" sz="2400" dirty="0" smtClean="0">
                <a:effectLst/>
              </a:rPr>
              <a:t> </a:t>
            </a:r>
            <a:r>
              <a:rPr lang="it-IT" sz="2400" dirty="0" err="1" smtClean="0">
                <a:effectLst/>
              </a:rPr>
              <a:t>postulant</a:t>
            </a:r>
            <a:r>
              <a:rPr lang="it-IT" sz="2400" dirty="0" smtClean="0">
                <a:effectLst/>
              </a:rPr>
              <a:t> une </a:t>
            </a:r>
            <a:r>
              <a:rPr lang="it-IT" sz="2400" dirty="0" err="1" smtClean="0">
                <a:effectLst/>
              </a:rPr>
              <a:t>hiérarchie</a:t>
            </a:r>
            <a:r>
              <a:rPr lang="it-IT" sz="2400" dirty="0" smtClean="0">
                <a:effectLst/>
              </a:rPr>
              <a:t> </a:t>
            </a:r>
            <a:r>
              <a:rPr lang="it-IT" sz="2400" dirty="0" err="1" smtClean="0">
                <a:effectLst/>
              </a:rPr>
              <a:t>des</a:t>
            </a:r>
            <a:r>
              <a:rPr lang="it-IT" sz="2400" dirty="0" smtClean="0">
                <a:effectLst/>
              </a:rPr>
              <a:t> </a:t>
            </a:r>
            <a:r>
              <a:rPr lang="it-IT" sz="2400" dirty="0" err="1" smtClean="0">
                <a:effectLst/>
              </a:rPr>
              <a:t>races</a:t>
            </a:r>
            <a:r>
              <a:rPr lang="it-IT" sz="2400" dirty="0" smtClean="0">
                <a:effectLst/>
              </a:rPr>
              <a:t>. «</a:t>
            </a:r>
            <a:r>
              <a:rPr lang="it-IT" sz="2400" i="1" dirty="0" smtClean="0">
                <a:effectLst/>
              </a:rPr>
              <a:t> le </a:t>
            </a:r>
            <a:r>
              <a:rPr lang="it-IT" sz="2400" i="1" dirty="0" err="1" smtClean="0">
                <a:effectLst/>
              </a:rPr>
              <a:t>racisme</a:t>
            </a:r>
            <a:r>
              <a:rPr lang="it-IT" sz="2400" i="1" dirty="0" smtClean="0">
                <a:effectLst/>
              </a:rPr>
              <a:t> ne </a:t>
            </a:r>
            <a:r>
              <a:rPr lang="it-IT" sz="2400" i="1" dirty="0" err="1" smtClean="0">
                <a:effectLst/>
              </a:rPr>
              <a:t>trouve</a:t>
            </a:r>
            <a:r>
              <a:rPr lang="it-IT" sz="2400" i="1" dirty="0" smtClean="0">
                <a:effectLst/>
              </a:rPr>
              <a:t> </a:t>
            </a:r>
            <a:r>
              <a:rPr lang="it-IT" sz="2400" i="1" dirty="0" err="1" smtClean="0">
                <a:effectLst/>
              </a:rPr>
              <a:t>dans</a:t>
            </a:r>
            <a:r>
              <a:rPr lang="it-IT" sz="2400" i="1" dirty="0" smtClean="0">
                <a:effectLst/>
              </a:rPr>
              <a:t> la science </a:t>
            </a:r>
            <a:r>
              <a:rPr lang="it-IT" sz="2400" i="1" dirty="0" err="1" smtClean="0">
                <a:effectLst/>
              </a:rPr>
              <a:t>aucun</a:t>
            </a:r>
            <a:r>
              <a:rPr lang="it-IT" sz="2400" i="1" dirty="0" smtClean="0">
                <a:effectLst/>
              </a:rPr>
              <a:t> </a:t>
            </a:r>
            <a:r>
              <a:rPr lang="it-IT" sz="2400" i="1" dirty="0" err="1" smtClean="0">
                <a:effectLst/>
              </a:rPr>
              <a:t>appui</a:t>
            </a:r>
            <a:r>
              <a:rPr lang="it-IT" sz="2400" i="1" dirty="0" smtClean="0">
                <a:effectLst/>
              </a:rPr>
              <a:t> » (</a:t>
            </a:r>
            <a:r>
              <a:rPr lang="it-IT" sz="2400" i="1" dirty="0" err="1" smtClean="0">
                <a:effectLst/>
              </a:rPr>
              <a:t>J</a:t>
            </a:r>
            <a:r>
              <a:rPr lang="it-IT" sz="2400" i="1" dirty="0" smtClean="0">
                <a:effectLst/>
              </a:rPr>
              <a:t>. </a:t>
            </a:r>
            <a:r>
              <a:rPr lang="it-IT" sz="2400" i="1" dirty="0" err="1" smtClean="0">
                <a:effectLst/>
              </a:rPr>
              <a:t>Rostand</a:t>
            </a:r>
            <a:r>
              <a:rPr lang="it-IT" sz="2400" i="1" dirty="0" smtClean="0">
                <a:effectLst/>
              </a:rPr>
              <a:t>). « </a:t>
            </a:r>
            <a:r>
              <a:rPr lang="it-IT" sz="2400" b="0" i="1" dirty="0" err="1" smtClean="0">
                <a:effectLst/>
              </a:rPr>
              <a:t>Mein</a:t>
            </a:r>
            <a:r>
              <a:rPr lang="it-IT" sz="2400" b="0" i="1" dirty="0" smtClean="0">
                <a:effectLst/>
              </a:rPr>
              <a:t> </a:t>
            </a:r>
            <a:r>
              <a:rPr lang="it-IT" sz="2400" b="0" i="1" dirty="0" err="1" smtClean="0">
                <a:effectLst/>
              </a:rPr>
              <a:t>Kampf</a:t>
            </a:r>
            <a:r>
              <a:rPr lang="it-IT" sz="2400" i="1" dirty="0" smtClean="0">
                <a:effectLst/>
              </a:rPr>
              <a:t> est […] l'</a:t>
            </a:r>
            <a:r>
              <a:rPr lang="it-IT" sz="2400" i="1" dirty="0" err="1" smtClean="0">
                <a:effectLst/>
              </a:rPr>
              <a:t>Évangile</a:t>
            </a:r>
            <a:r>
              <a:rPr lang="it-IT" sz="2400" i="1" dirty="0" smtClean="0">
                <a:effectLst/>
              </a:rPr>
              <a:t> </a:t>
            </a:r>
            <a:r>
              <a:rPr lang="it-IT" sz="2400" i="1" dirty="0" err="1" smtClean="0">
                <a:effectLst/>
              </a:rPr>
              <a:t>du</a:t>
            </a:r>
            <a:r>
              <a:rPr lang="it-IT" sz="2400" i="1" dirty="0" smtClean="0">
                <a:effectLst/>
              </a:rPr>
              <a:t> </a:t>
            </a:r>
            <a:r>
              <a:rPr lang="it-IT" sz="2400" i="1" dirty="0" err="1" smtClean="0">
                <a:effectLst/>
              </a:rPr>
              <a:t>national-socialisme</a:t>
            </a:r>
            <a:r>
              <a:rPr lang="it-IT" sz="2400" i="1" dirty="0" smtClean="0">
                <a:effectLst/>
              </a:rPr>
              <a:t>, </a:t>
            </a:r>
            <a:r>
              <a:rPr lang="it-IT" sz="2400" i="1" dirty="0" err="1" smtClean="0">
                <a:effectLst/>
              </a:rPr>
              <a:t>ou</a:t>
            </a:r>
            <a:r>
              <a:rPr lang="it-IT" sz="2400" i="1" dirty="0" smtClean="0">
                <a:effectLst/>
              </a:rPr>
              <a:t>, plus </a:t>
            </a:r>
            <a:r>
              <a:rPr lang="it-IT" sz="2400" i="1" dirty="0" err="1" smtClean="0">
                <a:effectLst/>
              </a:rPr>
              <a:t>exactement</a:t>
            </a:r>
            <a:r>
              <a:rPr lang="it-IT" sz="2400" i="1" dirty="0" smtClean="0">
                <a:effectLst/>
              </a:rPr>
              <a:t>, </a:t>
            </a:r>
            <a:r>
              <a:rPr lang="it-IT" sz="2400" i="1" dirty="0" err="1" smtClean="0">
                <a:effectLst/>
              </a:rPr>
              <a:t>du</a:t>
            </a:r>
            <a:r>
              <a:rPr lang="it-IT" sz="2400" i="1" dirty="0" smtClean="0">
                <a:effectLst/>
              </a:rPr>
              <a:t> </a:t>
            </a:r>
            <a:r>
              <a:rPr lang="it-IT" sz="2400" i="1" dirty="0" err="1" smtClean="0">
                <a:effectLst/>
              </a:rPr>
              <a:t>racisme</a:t>
            </a:r>
            <a:r>
              <a:rPr lang="it-IT" sz="2400" i="1" dirty="0" smtClean="0">
                <a:effectLst/>
              </a:rPr>
              <a:t> » </a:t>
            </a:r>
            <a:r>
              <a:rPr lang="it-IT" sz="2400" dirty="0" smtClean="0">
                <a:effectLst/>
              </a:rPr>
              <a:t>(</a:t>
            </a:r>
            <a:r>
              <a:rPr lang="it-IT" sz="2400" dirty="0" err="1" smtClean="0">
                <a:effectLst/>
              </a:rPr>
              <a:t>Bainville</a:t>
            </a:r>
            <a:r>
              <a:rPr lang="it-IT" sz="2400" dirty="0" smtClean="0">
                <a:effectLst/>
              </a:rPr>
              <a:t>). ◆  Ensemble de </a:t>
            </a:r>
            <a:r>
              <a:rPr lang="it-IT" sz="2400" dirty="0" err="1" smtClean="0">
                <a:effectLst/>
              </a:rPr>
              <a:t>réactions</a:t>
            </a:r>
            <a:r>
              <a:rPr lang="it-IT" sz="2400" dirty="0" smtClean="0">
                <a:effectLst/>
              </a:rPr>
              <a:t> qui, </a:t>
            </a:r>
            <a:r>
              <a:rPr lang="it-IT" sz="2400" dirty="0" err="1" smtClean="0">
                <a:effectLst/>
              </a:rPr>
              <a:t>consciemment</a:t>
            </a:r>
            <a:r>
              <a:rPr lang="it-IT" sz="2400" dirty="0" smtClean="0">
                <a:effectLst/>
              </a:rPr>
              <a:t> </a:t>
            </a:r>
            <a:r>
              <a:rPr lang="it-IT" sz="2400" dirty="0" err="1" smtClean="0">
                <a:effectLst/>
              </a:rPr>
              <a:t>ou</a:t>
            </a:r>
            <a:r>
              <a:rPr lang="it-IT" sz="2400" dirty="0" smtClean="0">
                <a:effectLst/>
              </a:rPr>
              <a:t> non, s'</a:t>
            </a:r>
            <a:r>
              <a:rPr lang="it-IT" sz="2400" dirty="0" err="1" smtClean="0">
                <a:effectLst/>
              </a:rPr>
              <a:t>accordent</a:t>
            </a:r>
            <a:r>
              <a:rPr lang="it-IT" sz="2400" dirty="0" smtClean="0">
                <a:effectLst/>
              </a:rPr>
              <a:t> </a:t>
            </a:r>
            <a:r>
              <a:rPr lang="it-IT" sz="2400" dirty="0" err="1" smtClean="0">
                <a:effectLst/>
              </a:rPr>
              <a:t>avec</a:t>
            </a:r>
            <a:r>
              <a:rPr lang="it-IT" sz="2400" dirty="0" smtClean="0">
                <a:effectLst/>
              </a:rPr>
              <a:t> </a:t>
            </a:r>
            <a:r>
              <a:rPr lang="it-IT" sz="2400" dirty="0" err="1" smtClean="0">
                <a:effectLst/>
              </a:rPr>
              <a:t>cette</a:t>
            </a:r>
            <a:r>
              <a:rPr lang="it-IT" sz="2400" dirty="0" smtClean="0">
                <a:effectLst/>
              </a:rPr>
              <a:t> </a:t>
            </a:r>
            <a:r>
              <a:rPr lang="it-IT" sz="2400" dirty="0" err="1" smtClean="0">
                <a:effectLst/>
              </a:rPr>
              <a:t>idéologie</a:t>
            </a:r>
            <a:r>
              <a:rPr lang="it-IT" sz="2400" dirty="0" smtClean="0">
                <a:effectLst/>
              </a:rPr>
              <a:t>.   </a:t>
            </a:r>
            <a:r>
              <a:rPr lang="it-IT" sz="2400" i="1" dirty="0" smtClean="0">
                <a:effectLst/>
              </a:rPr>
              <a:t>« Le </a:t>
            </a:r>
            <a:r>
              <a:rPr lang="it-IT" sz="2400" i="1" dirty="0" err="1" smtClean="0">
                <a:effectLst/>
              </a:rPr>
              <a:t>racisme</a:t>
            </a:r>
            <a:r>
              <a:rPr lang="it-IT" sz="2400" i="1" dirty="0" smtClean="0">
                <a:effectLst/>
              </a:rPr>
              <a:t>, c'est un </a:t>
            </a:r>
            <a:r>
              <a:rPr lang="it-IT" sz="2400" i="1" dirty="0" err="1" smtClean="0">
                <a:effectLst/>
              </a:rPr>
              <a:t>regard</a:t>
            </a:r>
            <a:r>
              <a:rPr lang="it-IT" sz="2400" i="1" dirty="0" smtClean="0">
                <a:effectLst/>
              </a:rPr>
              <a:t> qui </a:t>
            </a:r>
            <a:r>
              <a:rPr lang="it-IT" sz="2400" i="1" dirty="0" err="1" smtClean="0">
                <a:effectLst/>
              </a:rPr>
              <a:t>vous</a:t>
            </a:r>
            <a:r>
              <a:rPr lang="it-IT" sz="2400" i="1" dirty="0" smtClean="0">
                <a:effectLst/>
              </a:rPr>
              <a:t> classe sans </a:t>
            </a:r>
            <a:r>
              <a:rPr lang="it-IT" sz="2400" i="1" dirty="0" err="1" smtClean="0">
                <a:effectLst/>
              </a:rPr>
              <a:t>appel</a:t>
            </a:r>
            <a:r>
              <a:rPr lang="it-IT" sz="2400" i="1" dirty="0" smtClean="0">
                <a:effectLst/>
              </a:rPr>
              <a:t>. </a:t>
            </a:r>
            <a:r>
              <a:rPr lang="it-IT" sz="2400" i="1" dirty="0" err="1" smtClean="0">
                <a:effectLst/>
              </a:rPr>
              <a:t>Qu'importe</a:t>
            </a:r>
            <a:r>
              <a:rPr lang="it-IT" sz="2400" i="1" dirty="0" smtClean="0">
                <a:effectLst/>
              </a:rPr>
              <a:t> </a:t>
            </a:r>
            <a:r>
              <a:rPr lang="it-IT" sz="2400" i="1" dirty="0" err="1" smtClean="0">
                <a:effectLst/>
              </a:rPr>
              <a:t>où</a:t>
            </a:r>
            <a:r>
              <a:rPr lang="it-IT" sz="2400" i="1" dirty="0" smtClean="0">
                <a:effectLst/>
              </a:rPr>
              <a:t> il </a:t>
            </a:r>
            <a:r>
              <a:rPr lang="it-IT" sz="2400" i="1" dirty="0" err="1" smtClean="0">
                <a:effectLst/>
              </a:rPr>
              <a:t>vous</a:t>
            </a:r>
            <a:r>
              <a:rPr lang="it-IT" sz="2400" i="1" dirty="0" smtClean="0">
                <a:effectLst/>
              </a:rPr>
              <a:t> </a:t>
            </a:r>
            <a:r>
              <a:rPr lang="it-IT" sz="2400" i="1" dirty="0" err="1" smtClean="0">
                <a:effectLst/>
              </a:rPr>
              <a:t>range</a:t>
            </a:r>
            <a:r>
              <a:rPr lang="it-IT" sz="2400" i="1" dirty="0" smtClean="0">
                <a:effectLst/>
              </a:rPr>
              <a:t>, il a </a:t>
            </a:r>
            <a:r>
              <a:rPr lang="it-IT" sz="2400" i="1" dirty="0" err="1" smtClean="0">
                <a:effectLst/>
              </a:rPr>
              <a:t>ouvert</a:t>
            </a:r>
            <a:r>
              <a:rPr lang="it-IT" sz="2400" i="1" dirty="0" smtClean="0">
                <a:effectLst/>
              </a:rPr>
              <a:t> la </a:t>
            </a:r>
            <a:r>
              <a:rPr lang="it-IT" sz="2400" i="1" dirty="0" err="1" smtClean="0">
                <a:effectLst/>
              </a:rPr>
              <a:t>différence</a:t>
            </a:r>
            <a:r>
              <a:rPr lang="it-IT" sz="2400" i="1" dirty="0" smtClean="0">
                <a:effectLst/>
              </a:rPr>
              <a:t> et </a:t>
            </a:r>
            <a:r>
              <a:rPr lang="it-IT" sz="2400" i="1" dirty="0" err="1" smtClean="0">
                <a:effectLst/>
              </a:rPr>
              <a:t>rien</a:t>
            </a:r>
            <a:r>
              <a:rPr lang="it-IT" sz="2400" i="1" dirty="0" smtClean="0">
                <a:effectLst/>
              </a:rPr>
              <a:t> ne l'</a:t>
            </a:r>
            <a:r>
              <a:rPr lang="it-IT" sz="2400" i="1" dirty="0" err="1" smtClean="0">
                <a:effectLst/>
              </a:rPr>
              <a:t>efface</a:t>
            </a:r>
            <a:r>
              <a:rPr lang="it-IT" sz="2400" i="1" dirty="0" smtClean="0">
                <a:effectLst/>
              </a:rPr>
              <a:t> plus » (B. </a:t>
            </a:r>
            <a:r>
              <a:rPr lang="it-IT" sz="2400" i="1" dirty="0" err="1" smtClean="0">
                <a:effectLst/>
              </a:rPr>
              <a:t>Noël</a:t>
            </a:r>
            <a:r>
              <a:rPr lang="it-IT" sz="2400" i="1" dirty="0" smtClean="0">
                <a:effectLst/>
              </a:rPr>
              <a:t>). </a:t>
            </a:r>
            <a:r>
              <a:rPr lang="it-IT" sz="2400" i="1" dirty="0" err="1" smtClean="0">
                <a:effectLst/>
              </a:rPr>
              <a:t>Faire</a:t>
            </a:r>
            <a:r>
              <a:rPr lang="it-IT" sz="2400" i="1" dirty="0" smtClean="0">
                <a:effectLst/>
              </a:rPr>
              <a:t> </a:t>
            </a:r>
            <a:r>
              <a:rPr lang="it-IT" sz="2400" i="1" dirty="0" err="1" smtClean="0">
                <a:effectLst/>
              </a:rPr>
              <a:t>preuve</a:t>
            </a:r>
            <a:r>
              <a:rPr lang="it-IT" sz="2400" i="1" dirty="0" smtClean="0">
                <a:effectLst/>
              </a:rPr>
              <a:t> de </a:t>
            </a:r>
            <a:r>
              <a:rPr lang="it-IT" sz="2400" i="1" dirty="0" err="1" smtClean="0">
                <a:effectLst/>
              </a:rPr>
              <a:t>racisme</a:t>
            </a:r>
            <a:r>
              <a:rPr lang="it-IT" sz="2400" i="1" dirty="0" smtClean="0">
                <a:effectLst/>
              </a:rPr>
              <a:t>. </a:t>
            </a:r>
            <a:r>
              <a:rPr lang="it-IT" sz="2400" i="1" dirty="0" err="1" smtClean="0">
                <a:effectLst/>
              </a:rPr>
              <a:t>Ligue</a:t>
            </a:r>
            <a:r>
              <a:rPr lang="it-IT" sz="2400" i="1" dirty="0" smtClean="0">
                <a:effectLst/>
              </a:rPr>
              <a:t> </a:t>
            </a:r>
            <a:r>
              <a:rPr lang="it-IT" sz="2400" i="1" dirty="0" err="1" smtClean="0">
                <a:effectLst/>
              </a:rPr>
              <a:t>internationale</a:t>
            </a:r>
            <a:r>
              <a:rPr lang="it-IT" sz="2400" i="1" dirty="0" smtClean="0">
                <a:effectLst/>
              </a:rPr>
              <a:t> </a:t>
            </a:r>
            <a:r>
              <a:rPr lang="it-IT" sz="2400" i="1" dirty="0" err="1" smtClean="0">
                <a:effectLst/>
              </a:rPr>
              <a:t>contre</a:t>
            </a:r>
            <a:r>
              <a:rPr lang="it-IT" sz="2400" i="1" dirty="0" smtClean="0">
                <a:effectLst/>
              </a:rPr>
              <a:t> le </a:t>
            </a:r>
            <a:r>
              <a:rPr lang="it-IT" sz="2400" i="1" dirty="0" err="1" smtClean="0">
                <a:effectLst/>
              </a:rPr>
              <a:t>racisme</a:t>
            </a:r>
            <a:r>
              <a:rPr lang="it-IT" sz="2400" i="1" dirty="0" smtClean="0">
                <a:effectLst/>
              </a:rPr>
              <a:t> et l'</a:t>
            </a:r>
            <a:r>
              <a:rPr lang="it-IT" sz="2400" i="1" dirty="0" err="1" smtClean="0">
                <a:effectLst/>
              </a:rPr>
              <a:t>antisémitisme</a:t>
            </a:r>
            <a:r>
              <a:rPr lang="it-IT" sz="2400" i="1" dirty="0" smtClean="0">
                <a:effectLst/>
              </a:rPr>
              <a:t> </a:t>
            </a:r>
            <a:r>
              <a:rPr lang="it-IT" sz="2400" dirty="0" smtClean="0">
                <a:effectLst/>
              </a:rPr>
              <a:t>(LICRA).</a:t>
            </a:r>
          </a:p>
          <a:p>
            <a:r>
              <a:rPr lang="it-IT" sz="2000" dirty="0" smtClean="0">
                <a:effectLst/>
              </a:rPr>
              <a:t>© 2019 </a:t>
            </a:r>
            <a:r>
              <a:rPr lang="it-IT" sz="2000" dirty="0" err="1" smtClean="0">
                <a:effectLst/>
              </a:rPr>
              <a:t>Dictionnaires</a:t>
            </a:r>
            <a:r>
              <a:rPr lang="it-IT" sz="2000" dirty="0" smtClean="0">
                <a:effectLst/>
              </a:rPr>
              <a:t> Le Robert - Le Petit Robert de la langue </a:t>
            </a:r>
            <a:r>
              <a:rPr lang="it-IT" sz="2000" dirty="0" err="1" smtClean="0">
                <a:effectLst/>
              </a:rPr>
              <a:t>française</a:t>
            </a:r>
            <a:endParaRPr lang="it-IT" sz="2000" dirty="0" smtClean="0">
              <a:effectLst/>
            </a:endParaRPr>
          </a:p>
          <a:p>
            <a:endParaRPr lang="fr-CA" sz="2000" dirty="0"/>
          </a:p>
        </p:txBody>
      </p:sp>
    </p:spTree>
    <p:extLst>
      <p:ext uri="{BB962C8B-B14F-4D97-AF65-F5344CB8AC3E}">
        <p14:creationId xmlns:p14="http://schemas.microsoft.com/office/powerpoint/2010/main" val="1547549411"/>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Race et ethnie pour vous ?</a:t>
            </a:r>
            <a:endParaRPr lang="fr-CA" sz="2800" dirty="0"/>
          </a:p>
        </p:txBody>
      </p:sp>
      <p:sp>
        <p:nvSpPr>
          <p:cNvPr id="3" name="Segnaposto contenuto 2"/>
          <p:cNvSpPr>
            <a:spLocks noGrp="1"/>
          </p:cNvSpPr>
          <p:nvPr>
            <p:ph idx="1"/>
          </p:nvPr>
        </p:nvSpPr>
        <p:spPr/>
        <p:txBody>
          <a:bodyPr/>
          <a:lstStyle/>
          <a:p>
            <a:r>
              <a:rPr lang="fr-CA" sz="2400" dirty="0" smtClean="0"/>
              <a:t>Mehdi : « race » remplacé par « ethnie » dans le quotidien, race pour les animaux, plus particulièrement les chiens.</a:t>
            </a:r>
          </a:p>
          <a:p>
            <a:pPr algn="just"/>
            <a:r>
              <a:rPr lang="fr-CA" sz="2400" dirty="0" smtClean="0"/>
              <a:t>Luca : « race », ensemble plus grand, un ensemble d’ethnies forme la race, d’une façon conventionnelle. Film policier race caucasienne; gitans d’ethnie rom. </a:t>
            </a:r>
          </a:p>
          <a:p>
            <a:pPr algn="just"/>
            <a:r>
              <a:rPr lang="fr-CA" sz="2400" dirty="0" err="1" smtClean="0"/>
              <a:t>Selenia</a:t>
            </a:r>
            <a:r>
              <a:rPr lang="fr-CA" sz="2400" dirty="0" smtClean="0"/>
              <a:t> : les animaux « </a:t>
            </a:r>
            <a:r>
              <a:rPr lang="fr-CA" sz="2400" b="1" dirty="0" smtClean="0"/>
              <a:t>de race »</a:t>
            </a:r>
            <a:r>
              <a:rPr lang="fr-CA" sz="2400" dirty="0" smtClean="0"/>
              <a:t>, mot pas innocent, de qualité vs </a:t>
            </a:r>
            <a:r>
              <a:rPr lang="fr-CA" sz="2400" dirty="0" err="1" smtClean="0"/>
              <a:t>batard</a:t>
            </a:r>
            <a:r>
              <a:rPr lang="fr-CA" sz="2400" dirty="0" smtClean="0"/>
              <a:t> connotation négative; croisé (Mehdi)</a:t>
            </a:r>
            <a:r>
              <a:rPr lang="fr-CA" sz="2400" dirty="0"/>
              <a:t> </a:t>
            </a:r>
            <a:r>
              <a:rPr lang="fr-CA" sz="2400" dirty="0" smtClean="0"/>
              <a:t>; mot que je déteste.</a:t>
            </a:r>
          </a:p>
          <a:p>
            <a:pPr algn="just"/>
            <a:endParaRPr lang="fr-CA" sz="2400" dirty="0"/>
          </a:p>
        </p:txBody>
      </p:sp>
    </p:spTree>
    <p:extLst>
      <p:ext uri="{BB962C8B-B14F-4D97-AF65-F5344CB8AC3E}">
        <p14:creationId xmlns:p14="http://schemas.microsoft.com/office/powerpoint/2010/main" val="319141867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Les mots que vous détestez :</a:t>
            </a:r>
            <a:endParaRPr lang="fr-CA" sz="2800" dirty="0"/>
          </a:p>
        </p:txBody>
      </p:sp>
      <p:sp>
        <p:nvSpPr>
          <p:cNvPr id="3" name="Segnaposto contenuto 2"/>
          <p:cNvSpPr>
            <a:spLocks noGrp="1"/>
          </p:cNvSpPr>
          <p:nvPr>
            <p:ph idx="1"/>
          </p:nvPr>
        </p:nvSpPr>
        <p:spPr/>
        <p:txBody>
          <a:bodyPr>
            <a:normAutofit fontScale="70000" lnSpcReduction="20000"/>
          </a:bodyPr>
          <a:lstStyle/>
          <a:p>
            <a:pPr algn="just"/>
            <a:r>
              <a:rPr lang="fr-CA" sz="2400" dirty="0" smtClean="0"/>
              <a:t>Mehdi : intégration (les politiciens qui utilisent ce mot comme si les gens étaient de la pate à modeler, processus insensé); </a:t>
            </a:r>
            <a:r>
              <a:rPr lang="fr-CA" sz="2400" dirty="0" err="1" smtClean="0"/>
              <a:t>Emiel</a:t>
            </a:r>
            <a:r>
              <a:rPr lang="fr-CA" sz="2400" dirty="0" smtClean="0"/>
              <a:t> : justement (dévalorisation de ce qu’on vient de dire, défense de soi même); Luca : honnêtement, en fait, pratiquement (mots qui n’ont pas de sens); Beatrice : Hypocrisie (le sens du mot, comportement de communique, langue de bois, stéréotype..., évitement de parler d’un sujet); Alice : hystérique (étymologie utérus, femme...), boulimie (concept et le mot, en dehors des comportements alimentaires, mot sensible pour les personnes qui sont concernées directement par la boulimie); Camilla : intolérance (concept, pas capable d’accepter une opinion différente) ; </a:t>
            </a:r>
            <a:r>
              <a:rPr lang="fr-CA" sz="2400" dirty="0" err="1" smtClean="0"/>
              <a:t>Elien</a:t>
            </a:r>
            <a:r>
              <a:rPr lang="fr-CA" sz="2400" dirty="0" smtClean="0"/>
              <a:t> : génocide (concept, meurtre d’un groupe national) ; Rosa Alba : positif (connotation négative comme virus positif, mot qui m’angoisse; penser positif. mieux être réaliste, pensées positives : illusion; </a:t>
            </a:r>
            <a:r>
              <a:rPr lang="fr-CA" sz="2400" dirty="0" err="1" smtClean="0"/>
              <a:t>Giulia</a:t>
            </a:r>
            <a:r>
              <a:rPr lang="fr-CA" sz="2400" dirty="0" smtClean="0"/>
              <a:t> : homophobie (phobie c’est limitatif, c’est trop facile de nommer phobie car c’est plus ; </a:t>
            </a:r>
            <a:r>
              <a:rPr lang="fr-CA" sz="2400" dirty="0" err="1" smtClean="0"/>
              <a:t>Tetyana</a:t>
            </a:r>
            <a:r>
              <a:rPr lang="fr-CA" sz="2400" dirty="0" smtClean="0"/>
              <a:t> Emanuel : différence entre détester un mot et le sens du mot</a:t>
            </a:r>
          </a:p>
          <a:p>
            <a:r>
              <a:rPr lang="fr-CA" sz="2400" dirty="0" smtClean="0"/>
              <a:t>Barbara : populisme (utilisation incorrecte, elle cache l’orientation politique extrême droite); </a:t>
            </a:r>
          </a:p>
          <a:p>
            <a:r>
              <a:rPr lang="fr-CA" sz="2400" dirty="0" smtClean="0"/>
              <a:t>D’autres considérations :</a:t>
            </a:r>
          </a:p>
          <a:p>
            <a:r>
              <a:rPr lang="fr-CA" sz="2400" dirty="0" smtClean="0"/>
              <a:t>Beatrice </a:t>
            </a:r>
            <a:r>
              <a:rPr lang="fr-CA" sz="2400" dirty="0" err="1" smtClean="0"/>
              <a:t>Diafoirus</a:t>
            </a:r>
            <a:r>
              <a:rPr lang="fr-CA" sz="2400" dirty="0" smtClean="0"/>
              <a:t> = équivalent en italien pour dire charlatan </a:t>
            </a:r>
            <a:r>
              <a:rPr lang="fr-CA" sz="2400" dirty="0" err="1" smtClean="0"/>
              <a:t>Azzeccagarbugli</a:t>
            </a:r>
            <a:r>
              <a:rPr lang="fr-CA" sz="2400" dirty="0" smtClean="0"/>
              <a:t> (Manzoni, avocat, charlatan)</a:t>
            </a:r>
          </a:p>
          <a:p>
            <a:pPr algn="just"/>
            <a:r>
              <a:rPr lang="fr-CA" sz="2400" dirty="0" smtClean="0"/>
              <a:t>Mehdi : Raoult charlatan? Maroc a saisi le stock du chloroquine pour soigner la population.</a:t>
            </a:r>
          </a:p>
          <a:p>
            <a:pPr algn="just"/>
            <a:endParaRPr lang="fr-CA" sz="2400" dirty="0"/>
          </a:p>
        </p:txBody>
      </p:sp>
    </p:spTree>
    <p:extLst>
      <p:ext uri="{BB962C8B-B14F-4D97-AF65-F5344CB8AC3E}">
        <p14:creationId xmlns:p14="http://schemas.microsoft.com/office/powerpoint/2010/main" val="29626991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a:t>Il n’y a plus de termes innocents</a:t>
            </a:r>
            <a:endParaRPr lang="fr-CA" sz="2800" dirty="0"/>
          </a:p>
        </p:txBody>
      </p:sp>
      <p:sp>
        <p:nvSpPr>
          <p:cNvPr id="3" name="Segnaposto contenuto 2"/>
          <p:cNvSpPr>
            <a:spLocks noGrp="1"/>
          </p:cNvSpPr>
          <p:nvPr>
            <p:ph idx="1"/>
          </p:nvPr>
        </p:nvSpPr>
        <p:spPr/>
        <p:txBody>
          <a:bodyPr>
            <a:normAutofit/>
          </a:bodyPr>
          <a:lstStyle/>
          <a:p>
            <a:r>
              <a:rPr lang="it-IT" sz="2400" b="1" dirty="0" smtClean="0"/>
              <a:t>«</a:t>
            </a:r>
            <a:r>
              <a:rPr lang="it-IT" sz="2400" b="1" dirty="0" err="1"/>
              <a:t>distanciation</a:t>
            </a:r>
            <a:r>
              <a:rPr lang="it-IT" sz="2400" b="1" dirty="0"/>
              <a:t> sociale</a:t>
            </a:r>
            <a:r>
              <a:rPr lang="it-IT" sz="2400" b="1" dirty="0" smtClean="0"/>
              <a:t>» </a:t>
            </a:r>
            <a:r>
              <a:rPr lang="it-IT" sz="2400" b="1" dirty="0" err="1" smtClean="0"/>
              <a:t>ou</a:t>
            </a:r>
            <a:r>
              <a:rPr lang="it-IT" sz="2400" b="1" dirty="0" smtClean="0"/>
              <a:t> </a:t>
            </a:r>
            <a:r>
              <a:rPr lang="it-IT" sz="2400" b="1" dirty="0"/>
              <a:t>«</a:t>
            </a:r>
            <a:r>
              <a:rPr lang="it-IT" sz="2400" b="1" dirty="0" err="1"/>
              <a:t>distanciation</a:t>
            </a:r>
            <a:r>
              <a:rPr lang="it-IT" sz="2400" b="1" dirty="0"/>
              <a:t> </a:t>
            </a:r>
            <a:r>
              <a:rPr lang="it-IT" sz="2400" b="1" dirty="0" err="1"/>
              <a:t>physique</a:t>
            </a:r>
            <a:r>
              <a:rPr lang="it-IT" sz="2400" b="1" dirty="0" smtClean="0"/>
              <a:t>», </a:t>
            </a:r>
            <a:r>
              <a:rPr lang="it-IT" sz="2400" dirty="0"/>
              <a:t>e</a:t>
            </a:r>
            <a:r>
              <a:rPr lang="it-IT" sz="2400" dirty="0" smtClean="0"/>
              <a:t>n </a:t>
            </a:r>
            <a:r>
              <a:rPr lang="it-IT" sz="2400" dirty="0" err="1"/>
              <a:t>cette</a:t>
            </a:r>
            <a:r>
              <a:rPr lang="it-IT" sz="2400" dirty="0"/>
              <a:t> </a:t>
            </a:r>
            <a:r>
              <a:rPr lang="it-IT" sz="2400" dirty="0" err="1"/>
              <a:t>période</a:t>
            </a:r>
            <a:r>
              <a:rPr lang="it-IT" sz="2400" dirty="0"/>
              <a:t> de </a:t>
            </a:r>
            <a:r>
              <a:rPr lang="it-IT" sz="2400" dirty="0" err="1" smtClean="0"/>
              <a:t>pandémie</a:t>
            </a:r>
            <a:r>
              <a:rPr lang="it-IT" sz="2400" dirty="0" smtClean="0"/>
              <a:t>  ?</a:t>
            </a:r>
          </a:p>
          <a:p>
            <a:endParaRPr lang="it-IT" sz="2400" b="1" dirty="0"/>
          </a:p>
          <a:p>
            <a:endParaRPr lang="fr-CA" sz="2400" dirty="0"/>
          </a:p>
        </p:txBody>
      </p:sp>
    </p:spTree>
    <p:extLst>
      <p:ext uri="{BB962C8B-B14F-4D97-AF65-F5344CB8AC3E}">
        <p14:creationId xmlns:p14="http://schemas.microsoft.com/office/powerpoint/2010/main" val="34860089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Selon vous ?</a:t>
            </a:r>
            <a:endParaRPr lang="fr-CA" sz="2800" dirty="0"/>
          </a:p>
        </p:txBody>
      </p:sp>
      <p:sp>
        <p:nvSpPr>
          <p:cNvPr id="3" name="Segnaposto contenuto 2"/>
          <p:cNvSpPr>
            <a:spLocks noGrp="1"/>
          </p:cNvSpPr>
          <p:nvPr>
            <p:ph idx="1"/>
          </p:nvPr>
        </p:nvSpPr>
        <p:spPr/>
        <p:txBody>
          <a:bodyPr>
            <a:normAutofit fontScale="92500"/>
          </a:bodyPr>
          <a:lstStyle/>
          <a:p>
            <a:pPr algn="just"/>
            <a:r>
              <a:rPr lang="fr-CA" sz="2400" dirty="0" smtClean="0"/>
              <a:t>Luca : dans le contexte de la pandémie: synonymique; mais je préfère physique, le social est plus large, pas seulement se toucher</a:t>
            </a:r>
          </a:p>
          <a:p>
            <a:pPr algn="just"/>
            <a:r>
              <a:rPr lang="fr-CA" sz="2400" dirty="0" err="1" smtClean="0"/>
              <a:t>Emiel</a:t>
            </a:r>
            <a:r>
              <a:rPr lang="fr-CA" sz="2400" dirty="0" smtClean="0"/>
              <a:t> : en Belgique, on parle toujours de DS, je préfère DP</a:t>
            </a:r>
          </a:p>
          <a:p>
            <a:pPr algn="just"/>
            <a:r>
              <a:rPr lang="fr-CA" sz="2400" dirty="0" smtClean="0"/>
              <a:t>Alice : d’accord, dire DS c’est plus large, préfère DP, enlever le coté cela vaudrait dire enlever le coté humain. Laura, quand on dit DS: éviter de rencontrer les personnes tandis que DP: c’est seulement physique et possibilité de rencontrer les personnes. préfère DP</a:t>
            </a:r>
          </a:p>
          <a:p>
            <a:pPr algn="just"/>
            <a:r>
              <a:rPr lang="fr-CA" sz="2400" dirty="0" smtClean="0"/>
              <a:t>Beatrice: DP, rien ne nous empêche d’avoir un lien tout en restant distant physiquement</a:t>
            </a:r>
          </a:p>
          <a:p>
            <a:pPr algn="just"/>
            <a:r>
              <a:rPr lang="fr-CA" sz="2400" dirty="0" smtClean="0"/>
              <a:t>Roberto : DP plus spécifique, je préfère DP, à notre époque on ne peut parler de DS. Maintenant on peut utiliser les réseaux sociaux avec distance physique et pas sociale</a:t>
            </a:r>
            <a:endParaRPr lang="fr-CA" sz="2400" dirty="0"/>
          </a:p>
        </p:txBody>
      </p:sp>
    </p:spTree>
    <p:extLst>
      <p:ext uri="{BB962C8B-B14F-4D97-AF65-F5344CB8AC3E}">
        <p14:creationId xmlns:p14="http://schemas.microsoft.com/office/powerpoint/2010/main" val="408300645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a:t>
            </a:r>
            <a:r>
              <a:rPr lang="it-IT" sz="2800" dirty="0" err="1"/>
              <a:t>distanciation</a:t>
            </a:r>
            <a:r>
              <a:rPr lang="it-IT" sz="2800" dirty="0"/>
              <a:t> </a:t>
            </a:r>
            <a:r>
              <a:rPr lang="it-IT" sz="2800" dirty="0" err="1"/>
              <a:t>physique</a:t>
            </a:r>
            <a:r>
              <a:rPr lang="it-IT" sz="2800" dirty="0" smtClean="0"/>
              <a:t>» </a:t>
            </a:r>
            <a:r>
              <a:rPr lang="it-IT" sz="2800" dirty="0" err="1" smtClean="0"/>
              <a:t>ou</a:t>
            </a:r>
            <a:r>
              <a:rPr lang="it-IT" sz="2800" dirty="0" smtClean="0"/>
              <a:t> </a:t>
            </a:r>
            <a:r>
              <a:rPr lang="it-IT" sz="2800" dirty="0"/>
              <a:t>«</a:t>
            </a:r>
            <a:r>
              <a:rPr lang="it-IT" sz="2800" dirty="0" err="1"/>
              <a:t>distanciation</a:t>
            </a:r>
            <a:r>
              <a:rPr lang="it-IT" sz="2800" dirty="0"/>
              <a:t> sociale» </a:t>
            </a:r>
            <a:endParaRPr lang="fr-CA" sz="2800" dirty="0"/>
          </a:p>
        </p:txBody>
      </p:sp>
      <p:sp>
        <p:nvSpPr>
          <p:cNvPr id="3" name="Segnaposto contenuto 2"/>
          <p:cNvSpPr>
            <a:spLocks noGrp="1"/>
          </p:cNvSpPr>
          <p:nvPr>
            <p:ph idx="1"/>
          </p:nvPr>
        </p:nvSpPr>
        <p:spPr/>
        <p:txBody>
          <a:bodyPr>
            <a:normAutofit fontScale="92500" lnSpcReduction="10000"/>
          </a:bodyPr>
          <a:lstStyle/>
          <a:p>
            <a:r>
              <a:rPr lang="it-IT" sz="2400" dirty="0" err="1"/>
              <a:t>Pourquoi</a:t>
            </a:r>
            <a:r>
              <a:rPr lang="it-IT" sz="2400" dirty="0"/>
              <a:t> </a:t>
            </a:r>
            <a:r>
              <a:rPr lang="it-IT" sz="2400" dirty="0" err="1"/>
              <a:t>faut</a:t>
            </a:r>
            <a:r>
              <a:rPr lang="it-IT" sz="2400" dirty="0"/>
              <a:t>-il </a:t>
            </a:r>
            <a:r>
              <a:rPr lang="it-IT" sz="2400" dirty="0" err="1"/>
              <a:t>préférer</a:t>
            </a:r>
            <a:r>
              <a:rPr lang="it-IT" sz="2400" dirty="0"/>
              <a:t> le terme </a:t>
            </a:r>
            <a:r>
              <a:rPr lang="it-IT" sz="2400" b="1" dirty="0"/>
              <a:t>«</a:t>
            </a:r>
            <a:r>
              <a:rPr lang="it-IT" sz="2400" b="1" dirty="0" err="1"/>
              <a:t>distanciation</a:t>
            </a:r>
            <a:r>
              <a:rPr lang="it-IT" sz="2400" b="1" dirty="0"/>
              <a:t> </a:t>
            </a:r>
            <a:r>
              <a:rPr lang="it-IT" sz="2400" b="1" dirty="0" err="1"/>
              <a:t>physique</a:t>
            </a:r>
            <a:r>
              <a:rPr lang="it-IT" sz="2400" b="1" dirty="0"/>
              <a:t>» </a:t>
            </a:r>
            <a:r>
              <a:rPr lang="it-IT" sz="2400" dirty="0"/>
              <a:t>à</a:t>
            </a:r>
            <a:r>
              <a:rPr lang="it-IT" sz="2400" b="1" dirty="0"/>
              <a:t> </a:t>
            </a:r>
            <a:r>
              <a:rPr lang="it-IT" sz="2400" dirty="0" err="1"/>
              <a:t>celui</a:t>
            </a:r>
            <a:r>
              <a:rPr lang="it-IT" sz="2400" dirty="0"/>
              <a:t> de </a:t>
            </a:r>
            <a:r>
              <a:rPr lang="it-IT" sz="2400" b="1" dirty="0"/>
              <a:t>«</a:t>
            </a:r>
            <a:r>
              <a:rPr lang="it-IT" sz="2400" b="1" dirty="0" err="1"/>
              <a:t>distanciation</a:t>
            </a:r>
            <a:r>
              <a:rPr lang="it-IT" sz="2400" b="1" dirty="0"/>
              <a:t> sociale» </a:t>
            </a:r>
            <a:r>
              <a:rPr lang="it-IT" sz="2400" b="1" dirty="0" smtClean="0"/>
              <a:t>?</a:t>
            </a:r>
          </a:p>
          <a:p>
            <a:endParaRPr lang="it-IT" sz="2400" b="1" dirty="0"/>
          </a:p>
          <a:p>
            <a:pPr algn="just"/>
            <a:r>
              <a:rPr lang="it-IT" sz="2400" dirty="0"/>
              <a:t>En </a:t>
            </a:r>
            <a:r>
              <a:rPr lang="it-IT" sz="2400" dirty="0" err="1"/>
              <a:t>cette</a:t>
            </a:r>
            <a:r>
              <a:rPr lang="it-IT" sz="2400" dirty="0"/>
              <a:t> </a:t>
            </a:r>
            <a:r>
              <a:rPr lang="it-IT" sz="2400" dirty="0" err="1"/>
              <a:t>période</a:t>
            </a:r>
            <a:r>
              <a:rPr lang="it-IT" sz="2400" dirty="0"/>
              <a:t> de </a:t>
            </a:r>
            <a:r>
              <a:rPr lang="it-IT" sz="2400" dirty="0" err="1"/>
              <a:t>pandémie</a:t>
            </a:r>
            <a:r>
              <a:rPr lang="it-IT" sz="2400" dirty="0"/>
              <a:t>, </a:t>
            </a:r>
            <a:r>
              <a:rPr lang="it-IT" sz="2400" dirty="0" err="1"/>
              <a:t>chacun</a:t>
            </a:r>
            <a:r>
              <a:rPr lang="it-IT" sz="2400" dirty="0"/>
              <a:t> est </a:t>
            </a:r>
            <a:r>
              <a:rPr lang="it-IT" sz="2400" dirty="0" err="1"/>
              <a:t>tenu</a:t>
            </a:r>
            <a:r>
              <a:rPr lang="it-IT" sz="2400" dirty="0"/>
              <a:t> de </a:t>
            </a:r>
            <a:r>
              <a:rPr lang="it-IT" sz="2400" dirty="0" err="1"/>
              <a:t>maintenir</a:t>
            </a:r>
            <a:r>
              <a:rPr lang="it-IT" sz="2400" dirty="0"/>
              <a:t> une </a:t>
            </a:r>
            <a:r>
              <a:rPr lang="it-IT" sz="2400" dirty="0" err="1"/>
              <a:t>distance</a:t>
            </a:r>
            <a:r>
              <a:rPr lang="it-IT" sz="2400" dirty="0"/>
              <a:t> de </a:t>
            </a:r>
            <a:r>
              <a:rPr lang="it-IT" sz="2400" dirty="0" err="1"/>
              <a:t>sécurité</a:t>
            </a:r>
            <a:r>
              <a:rPr lang="it-IT" sz="2400" dirty="0"/>
              <a:t> d’</a:t>
            </a:r>
            <a:r>
              <a:rPr lang="it-IT" sz="2400" dirty="0" err="1"/>
              <a:t>au</a:t>
            </a:r>
            <a:r>
              <a:rPr lang="it-IT" sz="2400" dirty="0"/>
              <a:t> </a:t>
            </a:r>
            <a:r>
              <a:rPr lang="it-IT" sz="2400" dirty="0" err="1"/>
              <a:t>moins</a:t>
            </a:r>
            <a:r>
              <a:rPr lang="it-IT" sz="2400" dirty="0"/>
              <a:t> un </a:t>
            </a:r>
            <a:r>
              <a:rPr lang="it-IT" sz="2400" dirty="0" err="1"/>
              <a:t>mètre</a:t>
            </a:r>
            <a:r>
              <a:rPr lang="it-IT" sz="2400" dirty="0"/>
              <a:t> </a:t>
            </a:r>
            <a:r>
              <a:rPr lang="it-IT" sz="2400" dirty="0" err="1"/>
              <a:t>avec</a:t>
            </a:r>
            <a:r>
              <a:rPr lang="it-IT" sz="2400" dirty="0"/>
              <a:t> </a:t>
            </a:r>
            <a:r>
              <a:rPr lang="it-IT" sz="2400" dirty="0" err="1"/>
              <a:t>autrui</a:t>
            </a:r>
            <a:r>
              <a:rPr lang="it-IT" sz="2400" dirty="0"/>
              <a:t> pour </a:t>
            </a:r>
            <a:r>
              <a:rPr lang="it-IT" sz="2400" dirty="0" err="1"/>
              <a:t>freiner</a:t>
            </a:r>
            <a:r>
              <a:rPr lang="it-IT" sz="2400" dirty="0"/>
              <a:t> la </a:t>
            </a:r>
            <a:r>
              <a:rPr lang="it-IT" sz="2400" dirty="0" err="1"/>
              <a:t>propagation</a:t>
            </a:r>
            <a:r>
              <a:rPr lang="it-IT" sz="2400" dirty="0"/>
              <a:t> </a:t>
            </a:r>
            <a:r>
              <a:rPr lang="it-IT" sz="2400" dirty="0" err="1"/>
              <a:t>du</a:t>
            </a:r>
            <a:r>
              <a:rPr lang="it-IT" sz="2400" dirty="0"/>
              <a:t> virus. C’est ce </a:t>
            </a:r>
            <a:r>
              <a:rPr lang="it-IT" sz="2400" dirty="0" err="1"/>
              <a:t>qu’on</a:t>
            </a:r>
            <a:r>
              <a:rPr lang="it-IT" sz="2400" dirty="0"/>
              <a:t> </a:t>
            </a:r>
            <a:r>
              <a:rPr lang="it-IT" sz="2400" dirty="0" err="1"/>
              <a:t>appelle</a:t>
            </a:r>
            <a:r>
              <a:rPr lang="it-IT" sz="2400" dirty="0"/>
              <a:t> la «</a:t>
            </a:r>
            <a:r>
              <a:rPr lang="it-IT" sz="2400" dirty="0" err="1"/>
              <a:t>distanciation</a:t>
            </a:r>
            <a:r>
              <a:rPr lang="it-IT" sz="2400" dirty="0"/>
              <a:t> sociale». Mais ne </a:t>
            </a:r>
            <a:r>
              <a:rPr lang="it-IT" sz="2400" dirty="0" err="1"/>
              <a:t>faudrait</a:t>
            </a:r>
            <a:r>
              <a:rPr lang="it-IT" sz="2400" dirty="0"/>
              <a:t>-il </a:t>
            </a:r>
            <a:r>
              <a:rPr lang="it-IT" sz="2400" dirty="0" err="1"/>
              <a:t>pas</a:t>
            </a:r>
            <a:r>
              <a:rPr lang="it-IT" sz="2400" dirty="0"/>
              <a:t> </a:t>
            </a:r>
            <a:r>
              <a:rPr lang="it-IT" sz="2400" dirty="0" err="1"/>
              <a:t>plutôt</a:t>
            </a:r>
            <a:r>
              <a:rPr lang="it-IT" sz="2400" dirty="0"/>
              <a:t> </a:t>
            </a:r>
            <a:r>
              <a:rPr lang="it-IT" sz="2400" dirty="0" err="1"/>
              <a:t>utiliser</a:t>
            </a:r>
            <a:r>
              <a:rPr lang="it-IT" sz="2400" dirty="0"/>
              <a:t> l’</a:t>
            </a:r>
            <a:r>
              <a:rPr lang="it-IT" sz="2400" dirty="0" err="1"/>
              <a:t>expression</a:t>
            </a:r>
            <a:r>
              <a:rPr lang="it-IT" sz="2400" dirty="0"/>
              <a:t> «</a:t>
            </a:r>
            <a:r>
              <a:rPr lang="it-IT" sz="2400" dirty="0" err="1"/>
              <a:t>distanciation</a:t>
            </a:r>
            <a:r>
              <a:rPr lang="it-IT" sz="2400" dirty="0"/>
              <a:t> </a:t>
            </a:r>
            <a:r>
              <a:rPr lang="it-IT" sz="2400" dirty="0" err="1"/>
              <a:t>physique</a:t>
            </a:r>
            <a:r>
              <a:rPr lang="it-IT" sz="2400" dirty="0"/>
              <a:t>» </a:t>
            </a:r>
            <a:r>
              <a:rPr lang="it-IT" sz="2400" dirty="0" smtClean="0"/>
              <a:t>?</a:t>
            </a:r>
          </a:p>
          <a:p>
            <a:pPr algn="just"/>
            <a:r>
              <a:rPr lang="it-IT" sz="2400" dirty="0"/>
              <a:t>En </a:t>
            </a:r>
            <a:r>
              <a:rPr lang="it-IT" sz="2400" dirty="0" err="1"/>
              <a:t>effet</a:t>
            </a:r>
            <a:r>
              <a:rPr lang="it-IT" sz="2400" dirty="0"/>
              <a:t>, </a:t>
            </a:r>
            <a:r>
              <a:rPr lang="it-IT" sz="2400" dirty="0" err="1"/>
              <a:t>cette</a:t>
            </a:r>
            <a:r>
              <a:rPr lang="it-IT" sz="2400" dirty="0"/>
              <a:t> </a:t>
            </a:r>
            <a:r>
              <a:rPr lang="it-IT" sz="2400" dirty="0" err="1"/>
              <a:t>mesure</a:t>
            </a:r>
            <a:r>
              <a:rPr lang="it-IT" sz="2400" dirty="0"/>
              <a:t> </a:t>
            </a:r>
            <a:r>
              <a:rPr lang="it-IT" sz="2400" dirty="0" err="1"/>
              <a:t>suggère</a:t>
            </a:r>
            <a:r>
              <a:rPr lang="it-IT" sz="2400" dirty="0"/>
              <a:t> un </a:t>
            </a:r>
            <a:r>
              <a:rPr lang="it-IT" sz="2400" dirty="0" err="1"/>
              <a:t>éloignement</a:t>
            </a:r>
            <a:r>
              <a:rPr lang="it-IT" sz="2400" dirty="0"/>
              <a:t> «</a:t>
            </a:r>
            <a:r>
              <a:rPr lang="it-IT" sz="2400" dirty="0" err="1"/>
              <a:t>physique</a:t>
            </a:r>
            <a:r>
              <a:rPr lang="it-IT" sz="2400" dirty="0"/>
              <a:t>» </a:t>
            </a:r>
            <a:r>
              <a:rPr lang="it-IT" sz="2400" dirty="0" err="1"/>
              <a:t>entre</a:t>
            </a:r>
            <a:r>
              <a:rPr lang="it-IT" sz="2400" dirty="0"/>
              <a:t> </a:t>
            </a:r>
            <a:r>
              <a:rPr lang="it-IT" sz="2400" dirty="0" err="1"/>
              <a:t>les</a:t>
            </a:r>
            <a:r>
              <a:rPr lang="it-IT" sz="2400" dirty="0"/>
              <a:t> </a:t>
            </a:r>
            <a:r>
              <a:rPr lang="it-IT" sz="2400" dirty="0" err="1"/>
              <a:t>individus</a:t>
            </a:r>
            <a:r>
              <a:rPr lang="it-IT" sz="2400" dirty="0"/>
              <a:t>, mais ne </a:t>
            </a:r>
            <a:r>
              <a:rPr lang="it-IT" sz="2400" dirty="0" err="1"/>
              <a:t>vise</a:t>
            </a:r>
            <a:r>
              <a:rPr lang="it-IT" sz="2400" dirty="0"/>
              <a:t> </a:t>
            </a:r>
            <a:r>
              <a:rPr lang="it-IT" sz="2400" dirty="0" err="1"/>
              <a:t>pas</a:t>
            </a:r>
            <a:r>
              <a:rPr lang="it-IT" sz="2400" dirty="0"/>
              <a:t> à </a:t>
            </a:r>
            <a:r>
              <a:rPr lang="it-IT" sz="2400" dirty="0" err="1"/>
              <a:t>défaire</a:t>
            </a:r>
            <a:r>
              <a:rPr lang="it-IT" sz="2400" dirty="0"/>
              <a:t> le </a:t>
            </a:r>
            <a:r>
              <a:rPr lang="it-IT" sz="2400" dirty="0" err="1"/>
              <a:t>lien</a:t>
            </a:r>
            <a:r>
              <a:rPr lang="it-IT" sz="2400" dirty="0"/>
              <a:t> «social», qui </a:t>
            </a:r>
            <a:r>
              <a:rPr lang="it-IT" sz="2400" dirty="0" err="1"/>
              <a:t>peut</a:t>
            </a:r>
            <a:r>
              <a:rPr lang="it-IT" sz="2400" dirty="0"/>
              <a:t> </a:t>
            </a:r>
            <a:r>
              <a:rPr lang="it-IT" sz="2400" dirty="0" err="1"/>
              <a:t>continuer</a:t>
            </a:r>
            <a:r>
              <a:rPr lang="it-IT" sz="2400" dirty="0"/>
              <a:t> à </a:t>
            </a:r>
            <a:r>
              <a:rPr lang="it-IT" sz="2400" dirty="0" err="1"/>
              <a:t>être</a:t>
            </a:r>
            <a:r>
              <a:rPr lang="it-IT" sz="2400" dirty="0"/>
              <a:t> </a:t>
            </a:r>
            <a:r>
              <a:rPr lang="it-IT" sz="2400" dirty="0" err="1"/>
              <a:t>entretenu</a:t>
            </a:r>
            <a:r>
              <a:rPr lang="it-IT" sz="2400" dirty="0"/>
              <a:t>, </a:t>
            </a:r>
            <a:r>
              <a:rPr lang="it-IT" sz="2400" dirty="0" err="1"/>
              <a:t>que</a:t>
            </a:r>
            <a:r>
              <a:rPr lang="it-IT" sz="2400" dirty="0"/>
              <a:t> ce </a:t>
            </a:r>
            <a:r>
              <a:rPr lang="it-IT" sz="2400" dirty="0" err="1"/>
              <a:t>soit</a:t>
            </a:r>
            <a:r>
              <a:rPr lang="it-IT" sz="2400" dirty="0"/>
              <a:t> via </a:t>
            </a:r>
            <a:r>
              <a:rPr lang="it-IT" sz="2400" dirty="0" err="1"/>
              <a:t>les</a:t>
            </a:r>
            <a:r>
              <a:rPr lang="it-IT" sz="2400" dirty="0"/>
              <a:t> </a:t>
            </a:r>
            <a:r>
              <a:rPr lang="it-IT" sz="2400" dirty="0" err="1"/>
              <a:t>réseaux</a:t>
            </a:r>
            <a:r>
              <a:rPr lang="it-IT" sz="2400" dirty="0"/>
              <a:t> </a:t>
            </a:r>
            <a:r>
              <a:rPr lang="it-IT" sz="2400" dirty="0" err="1"/>
              <a:t>sociaux</a:t>
            </a:r>
            <a:r>
              <a:rPr lang="it-IT" sz="2400" dirty="0"/>
              <a:t> </a:t>
            </a:r>
            <a:r>
              <a:rPr lang="it-IT" sz="2400" dirty="0" err="1"/>
              <a:t>ou</a:t>
            </a:r>
            <a:r>
              <a:rPr lang="it-IT" sz="2400" dirty="0"/>
              <a:t> par </a:t>
            </a:r>
            <a:r>
              <a:rPr lang="it-IT" sz="2400" dirty="0" err="1"/>
              <a:t>téléphone</a:t>
            </a:r>
            <a:r>
              <a:rPr lang="it-IT" sz="2400" dirty="0" smtClean="0"/>
              <a:t>.</a:t>
            </a:r>
          </a:p>
          <a:p>
            <a:pPr algn="just"/>
            <a:r>
              <a:rPr lang="it-IT" sz="2400" b="1" i="1" dirty="0" err="1" smtClean="0"/>
              <a:t>Cnews</a:t>
            </a:r>
            <a:r>
              <a:rPr lang="it-IT" sz="2400" b="1" dirty="0" smtClean="0"/>
              <a:t> </a:t>
            </a:r>
            <a:r>
              <a:rPr lang="fr-FR" sz="2400" dirty="0" smtClean="0"/>
              <a:t> </a:t>
            </a:r>
            <a:r>
              <a:rPr lang="fr-FR" sz="2400" dirty="0"/>
              <a:t>28/04/2020</a:t>
            </a:r>
            <a:endParaRPr lang="it-IT" sz="2400" b="1" dirty="0"/>
          </a:p>
          <a:p>
            <a:endParaRPr lang="fr-CA" sz="2400" dirty="0"/>
          </a:p>
        </p:txBody>
      </p:sp>
    </p:spTree>
    <p:extLst>
      <p:ext uri="{BB962C8B-B14F-4D97-AF65-F5344CB8AC3E}">
        <p14:creationId xmlns:p14="http://schemas.microsoft.com/office/powerpoint/2010/main" val="13562507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a:t>
            </a:r>
            <a:r>
              <a:rPr lang="it-IT" sz="2800" dirty="0" err="1"/>
              <a:t>distanciation</a:t>
            </a:r>
            <a:r>
              <a:rPr lang="it-IT" sz="2800" dirty="0"/>
              <a:t> </a:t>
            </a:r>
            <a:r>
              <a:rPr lang="it-IT" sz="2800" dirty="0" err="1"/>
              <a:t>physique</a:t>
            </a:r>
            <a:r>
              <a:rPr lang="it-IT" sz="2800" dirty="0"/>
              <a:t>» </a:t>
            </a:r>
            <a:r>
              <a:rPr lang="it-IT" sz="2800" dirty="0" err="1"/>
              <a:t>ou</a:t>
            </a:r>
            <a:r>
              <a:rPr lang="it-IT" sz="2800" dirty="0"/>
              <a:t> «</a:t>
            </a:r>
            <a:r>
              <a:rPr lang="it-IT" sz="2800" dirty="0" err="1"/>
              <a:t>distanciation</a:t>
            </a:r>
            <a:r>
              <a:rPr lang="it-IT" sz="2800" dirty="0"/>
              <a:t> sociale» </a:t>
            </a:r>
            <a:endParaRPr lang="fr-CA" sz="2800" dirty="0"/>
          </a:p>
        </p:txBody>
      </p:sp>
      <p:sp>
        <p:nvSpPr>
          <p:cNvPr id="3" name="Segnaposto contenuto 2"/>
          <p:cNvSpPr>
            <a:spLocks noGrp="1"/>
          </p:cNvSpPr>
          <p:nvPr>
            <p:ph idx="1"/>
          </p:nvPr>
        </p:nvSpPr>
        <p:spPr/>
        <p:txBody>
          <a:bodyPr>
            <a:normAutofit fontScale="92500"/>
          </a:bodyPr>
          <a:lstStyle/>
          <a:p>
            <a:pPr algn="just"/>
            <a:r>
              <a:rPr lang="fr-CA" sz="2400" dirty="0"/>
              <a:t>«Cela ne signifie pas que nous devons nous déconnecter socialement de nos proches, de notre famille», a souligné l’épidémiologiste Maria Van </a:t>
            </a:r>
            <a:r>
              <a:rPr lang="fr-CA" sz="2400" dirty="0" err="1"/>
              <a:t>Kerkhove</a:t>
            </a:r>
            <a:r>
              <a:rPr lang="fr-CA" sz="2400" dirty="0"/>
              <a:t> dans un bulletin d’information de l’Organisation mondiale de la santé (OMS). Au contraire, en cette période difficile, le renforcement des liens sociaux est plus important que jamais pour garder le moral et rompre la solitude pendant le confinement.</a:t>
            </a:r>
          </a:p>
          <a:p>
            <a:pPr algn="just"/>
            <a:r>
              <a:rPr lang="fr-CA" sz="2400" dirty="0"/>
              <a:t>C'est pourquoi le terme «distanciation physique» est plus </a:t>
            </a:r>
            <a:r>
              <a:rPr lang="fr-CA" sz="2400" b="1" dirty="0"/>
              <a:t>approprié</a:t>
            </a:r>
            <a:r>
              <a:rPr lang="fr-CA" sz="2400" dirty="0"/>
              <a:t>. Parler de «distanciation sociale» peut être trompeur et renvoyer à une idée de déconnexion, qui peut nuire à notre la mentale, alors que «nous pouvons rester connectés de nombreuses manières sans être physiquement dans la même pièce ou dans le même espace que les gens», a-t-elle ajouté.</a:t>
            </a:r>
          </a:p>
          <a:p>
            <a:endParaRPr lang="fr-CA" sz="2400" dirty="0"/>
          </a:p>
        </p:txBody>
      </p:sp>
    </p:spTree>
    <p:extLst>
      <p:ext uri="{BB962C8B-B14F-4D97-AF65-F5344CB8AC3E}">
        <p14:creationId xmlns:p14="http://schemas.microsoft.com/office/powerpoint/2010/main" val="100954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Bourdieu</a:t>
            </a:r>
            <a:endParaRPr lang="it-IT" sz="2800" dirty="0"/>
          </a:p>
        </p:txBody>
      </p:sp>
      <p:sp>
        <p:nvSpPr>
          <p:cNvPr id="3" name="Segnaposto contenuto 2"/>
          <p:cNvSpPr>
            <a:spLocks noGrp="1"/>
          </p:cNvSpPr>
          <p:nvPr>
            <p:ph idx="1"/>
          </p:nvPr>
        </p:nvSpPr>
        <p:spPr/>
        <p:txBody>
          <a:bodyPr>
            <a:normAutofit/>
          </a:bodyPr>
          <a:lstStyle/>
          <a:p>
            <a:pPr algn="just"/>
            <a:r>
              <a:rPr lang="it-IT" sz="2400" dirty="0" smtClean="0"/>
              <a:t>En </a:t>
            </a:r>
            <a:r>
              <a:rPr lang="it-IT" sz="2400" dirty="0" err="1" smtClean="0"/>
              <a:t>fait</a:t>
            </a:r>
            <a:r>
              <a:rPr lang="it-IT" sz="2400" dirty="0" smtClean="0"/>
              <a:t>, l’</a:t>
            </a:r>
            <a:r>
              <a:rPr lang="it-IT" sz="2400" dirty="0" err="1" smtClean="0"/>
              <a:t>usage</a:t>
            </a:r>
            <a:r>
              <a:rPr lang="it-IT" sz="2400" dirty="0" smtClean="0"/>
              <a:t> </a:t>
            </a:r>
            <a:r>
              <a:rPr lang="it-IT" sz="2400" dirty="0" err="1" smtClean="0"/>
              <a:t>du</a:t>
            </a:r>
            <a:r>
              <a:rPr lang="it-IT" sz="2400" dirty="0" smtClean="0"/>
              <a:t> </a:t>
            </a:r>
            <a:r>
              <a:rPr lang="it-IT" sz="2400" dirty="0" err="1" smtClean="0"/>
              <a:t>langage</a:t>
            </a:r>
            <a:r>
              <a:rPr lang="it-IT" sz="2400" dirty="0" smtClean="0"/>
              <a:t>, c’est-à-dire </a:t>
            </a:r>
            <a:r>
              <a:rPr lang="it-IT" sz="2400" dirty="0" err="1" smtClean="0"/>
              <a:t>aussi</a:t>
            </a:r>
            <a:r>
              <a:rPr lang="it-IT" sz="2400" dirty="0" smtClean="0"/>
              <a:t> </a:t>
            </a:r>
            <a:r>
              <a:rPr lang="it-IT" sz="2400" dirty="0" err="1" smtClean="0"/>
              <a:t>bien</a:t>
            </a:r>
            <a:r>
              <a:rPr lang="it-IT" sz="2400" dirty="0" smtClean="0"/>
              <a:t> la </a:t>
            </a:r>
            <a:r>
              <a:rPr lang="it-IT" sz="2400" dirty="0" err="1" smtClean="0"/>
              <a:t>manière</a:t>
            </a:r>
            <a:r>
              <a:rPr lang="it-IT" sz="2400" dirty="0" smtClean="0"/>
              <a:t> </a:t>
            </a:r>
            <a:r>
              <a:rPr lang="it-IT" sz="2400" dirty="0" err="1" smtClean="0"/>
              <a:t>que</a:t>
            </a:r>
            <a:r>
              <a:rPr lang="it-IT" sz="2400" dirty="0" smtClean="0"/>
              <a:t> la </a:t>
            </a:r>
            <a:r>
              <a:rPr lang="it-IT" sz="2400" dirty="0" err="1" smtClean="0"/>
              <a:t>matière</a:t>
            </a:r>
            <a:r>
              <a:rPr lang="it-IT" sz="2400" dirty="0" smtClean="0"/>
              <a:t> </a:t>
            </a:r>
            <a:r>
              <a:rPr lang="it-IT" sz="2400" dirty="0" err="1" smtClean="0"/>
              <a:t>du</a:t>
            </a:r>
            <a:r>
              <a:rPr lang="it-IT" sz="2400" dirty="0" smtClean="0"/>
              <a:t> </a:t>
            </a:r>
            <a:r>
              <a:rPr lang="it-IT" sz="2400" dirty="0" err="1" smtClean="0"/>
              <a:t>discours</a:t>
            </a:r>
            <a:r>
              <a:rPr lang="it-IT" sz="2400" dirty="0" smtClean="0"/>
              <a:t>, </a:t>
            </a:r>
            <a:r>
              <a:rPr lang="it-IT" sz="2400" dirty="0" err="1" smtClean="0"/>
              <a:t>dépend</a:t>
            </a:r>
            <a:r>
              <a:rPr lang="it-IT" sz="2400" dirty="0" smtClean="0"/>
              <a:t> </a:t>
            </a:r>
            <a:r>
              <a:rPr lang="it-IT" sz="2400" b="1" dirty="0" smtClean="0"/>
              <a:t>de la position sociale </a:t>
            </a:r>
            <a:r>
              <a:rPr lang="it-IT" sz="2400" b="1" dirty="0" err="1" smtClean="0"/>
              <a:t>du</a:t>
            </a:r>
            <a:r>
              <a:rPr lang="it-IT" sz="2400" b="1" dirty="0" smtClean="0"/>
              <a:t> </a:t>
            </a:r>
            <a:r>
              <a:rPr lang="it-IT" sz="2400" b="1" dirty="0" err="1" smtClean="0"/>
              <a:t>locuteur</a:t>
            </a:r>
            <a:r>
              <a:rPr lang="it-IT" sz="2400" b="1" dirty="0" smtClean="0"/>
              <a:t> qui </a:t>
            </a:r>
            <a:r>
              <a:rPr lang="it-IT" sz="2400" b="1" dirty="0" err="1" smtClean="0"/>
              <a:t>commande</a:t>
            </a:r>
            <a:r>
              <a:rPr lang="it-IT" sz="2400" b="1" dirty="0" smtClean="0"/>
              <a:t> l’</a:t>
            </a:r>
            <a:r>
              <a:rPr lang="it-IT" sz="2400" b="1" dirty="0" err="1" smtClean="0"/>
              <a:t>accès</a:t>
            </a:r>
            <a:r>
              <a:rPr lang="it-IT" sz="2400" b="1" dirty="0" smtClean="0"/>
              <a:t> </a:t>
            </a:r>
            <a:r>
              <a:rPr lang="it-IT" sz="2400" dirty="0" err="1" smtClean="0"/>
              <a:t>qu’il</a:t>
            </a:r>
            <a:r>
              <a:rPr lang="it-IT" sz="2400" dirty="0" smtClean="0"/>
              <a:t> </a:t>
            </a:r>
            <a:r>
              <a:rPr lang="it-IT" sz="2400" dirty="0" err="1" smtClean="0"/>
              <a:t>peut</a:t>
            </a:r>
            <a:r>
              <a:rPr lang="it-IT" sz="2400" dirty="0" smtClean="0"/>
              <a:t> </a:t>
            </a:r>
            <a:r>
              <a:rPr lang="it-IT" sz="2400" dirty="0" err="1" smtClean="0"/>
              <a:t>avoir</a:t>
            </a:r>
            <a:r>
              <a:rPr lang="it-IT" sz="2400" dirty="0" smtClean="0"/>
              <a:t> à la langue de l’</a:t>
            </a:r>
            <a:r>
              <a:rPr lang="it-IT" sz="2400" dirty="0" err="1" smtClean="0"/>
              <a:t>institution</a:t>
            </a:r>
            <a:r>
              <a:rPr lang="it-IT" sz="2400" dirty="0" smtClean="0"/>
              <a:t>, à la parole </a:t>
            </a:r>
            <a:r>
              <a:rPr lang="it-IT" sz="2400" dirty="0" err="1" smtClean="0"/>
              <a:t>officielle</a:t>
            </a:r>
            <a:r>
              <a:rPr lang="it-IT" sz="2400" dirty="0" smtClean="0"/>
              <a:t>, </a:t>
            </a:r>
            <a:r>
              <a:rPr lang="it-IT" sz="2400" dirty="0" err="1" smtClean="0"/>
              <a:t>orthodoxe</a:t>
            </a:r>
            <a:r>
              <a:rPr lang="it-IT" sz="2400" dirty="0" smtClean="0"/>
              <a:t>, </a:t>
            </a:r>
            <a:r>
              <a:rPr lang="it-IT" sz="2400" dirty="0" err="1" smtClean="0"/>
              <a:t>légitime</a:t>
            </a:r>
            <a:r>
              <a:rPr lang="it-IT" sz="2400" dirty="0" smtClean="0"/>
              <a:t>.  </a:t>
            </a:r>
          </a:p>
          <a:p>
            <a:pPr algn="just"/>
            <a:endParaRPr lang="fr-FR" sz="2400" dirty="0" smtClean="0"/>
          </a:p>
          <a:p>
            <a:pPr algn="just"/>
            <a:endParaRPr lang="fr-FR" sz="2400" dirty="0"/>
          </a:p>
          <a:p>
            <a:pPr algn="just"/>
            <a:r>
              <a:rPr lang="fr-FR" sz="2000" dirty="0" smtClean="0"/>
              <a:t>«</a:t>
            </a:r>
            <a:r>
              <a:rPr lang="fr-FR" sz="2000" dirty="0"/>
              <a:t> Le langage autorisé. Note sur les conditions sociales de l’efficacité du discours rituel », </a:t>
            </a:r>
            <a:r>
              <a:rPr lang="fr-FR" sz="2000" i="1" dirty="0"/>
              <a:t>Actes de la recherche en sciences sociales </a:t>
            </a:r>
            <a:r>
              <a:rPr lang="fr-FR" sz="2000" dirty="0"/>
              <a:t>, 5-6 novembre </a:t>
            </a:r>
            <a:r>
              <a:rPr lang="fr-FR" sz="2000" dirty="0" smtClean="0"/>
              <a:t>1975, </a:t>
            </a:r>
            <a:r>
              <a:rPr lang="fr-FR" sz="2000" dirty="0"/>
              <a:t>in </a:t>
            </a:r>
            <a:r>
              <a:rPr lang="fr-FR" sz="2000" i="1" dirty="0"/>
              <a:t>Ce que parler veut dire, </a:t>
            </a:r>
            <a:r>
              <a:rPr lang="fr-FR" sz="2000" dirty="0"/>
              <a:t>Paris, Minuit, 1982. </a:t>
            </a:r>
            <a:r>
              <a:rPr lang="it-IT" sz="2000" dirty="0" smtClean="0"/>
              <a:t>p. 107.</a:t>
            </a:r>
          </a:p>
        </p:txBody>
      </p:sp>
      <p:sp>
        <p:nvSpPr>
          <p:cNvPr id="6" name="Segnaposto numero diapositiva 5"/>
          <p:cNvSpPr>
            <a:spLocks noGrp="1"/>
          </p:cNvSpPr>
          <p:nvPr>
            <p:ph type="sldNum" sz="quarter" idx="12"/>
          </p:nvPr>
        </p:nvSpPr>
        <p:spPr/>
        <p:txBody>
          <a:bodyPr/>
          <a:lstStyle/>
          <a:p>
            <a:fld id="{9FCB03D0-EB96-014D-AB90-5DAC9D39195F}" type="slidenum">
              <a:rPr lang="fr-CA" smtClean="0">
                <a:solidFill>
                  <a:prstClr val="black">
                    <a:tint val="75000"/>
                  </a:prstClr>
                </a:solidFill>
                <a:latin typeface="Calibri"/>
              </a:rPr>
              <a:pPr/>
              <a:t>14</a:t>
            </a:fld>
            <a:endParaRPr lang="fr-CA">
              <a:solidFill>
                <a:prstClr val="black">
                  <a:tint val="75000"/>
                </a:prstClr>
              </a:solidFill>
              <a:latin typeface="Calibri"/>
            </a:endParaRPr>
          </a:p>
        </p:txBody>
      </p:sp>
    </p:spTree>
    <p:extLst>
      <p:ext uri="{BB962C8B-B14F-4D97-AF65-F5344CB8AC3E}">
        <p14:creationId xmlns:p14="http://schemas.microsoft.com/office/powerpoint/2010/main" val="4291019778"/>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«distanciation physique» </a:t>
            </a:r>
          </a:p>
        </p:txBody>
      </p:sp>
      <p:sp>
        <p:nvSpPr>
          <p:cNvPr id="3" name="Segnaposto contenuto 2"/>
          <p:cNvSpPr>
            <a:spLocks noGrp="1"/>
          </p:cNvSpPr>
          <p:nvPr>
            <p:ph idx="1"/>
          </p:nvPr>
        </p:nvSpPr>
        <p:spPr/>
        <p:txBody>
          <a:bodyPr>
            <a:normAutofit/>
          </a:bodyPr>
          <a:lstStyle/>
          <a:p>
            <a:pPr algn="just"/>
            <a:r>
              <a:rPr lang="fr-CA" sz="2400" dirty="0" smtClean="0"/>
              <a:t>Selon </a:t>
            </a:r>
            <a:r>
              <a:rPr lang="fr-CA" sz="2400" dirty="0"/>
              <a:t>le linguiste Fabrice </a:t>
            </a:r>
            <a:r>
              <a:rPr lang="fr-CA" sz="2400" dirty="0" err="1"/>
              <a:t>Jejcic</a:t>
            </a:r>
            <a:r>
              <a:rPr lang="fr-CA" sz="2400" dirty="0"/>
              <a:t>, ingénieur de recherche au CNRS, et spécialiste de l'orthographe du français et de l'écriture de ses </a:t>
            </a:r>
            <a:r>
              <a:rPr lang="fr-CA" sz="2400" dirty="0" smtClean="0"/>
              <a:t>dialectes, </a:t>
            </a:r>
            <a:r>
              <a:rPr lang="fr-CA" sz="2400" dirty="0"/>
              <a:t>«L'expression ‘distanciation physique’ est </a:t>
            </a:r>
            <a:r>
              <a:rPr lang="fr-CA" sz="2400" b="1" dirty="0"/>
              <a:t>plus précise </a:t>
            </a:r>
            <a:r>
              <a:rPr lang="fr-CA" sz="2400" dirty="0"/>
              <a:t>et </a:t>
            </a:r>
            <a:r>
              <a:rPr lang="fr-CA" sz="2400" b="1" dirty="0"/>
              <a:t>moins connotée </a:t>
            </a:r>
            <a:r>
              <a:rPr lang="fr-CA" sz="2400" dirty="0"/>
              <a:t>que ‘distanciation sociale’».</a:t>
            </a:r>
          </a:p>
          <a:p>
            <a:pPr algn="just"/>
            <a:r>
              <a:rPr lang="fr-CA" sz="2400" dirty="0"/>
              <a:t>«La première expression, si l'on prend en considération la situation sanitaire actuelle, s'explique par la protection de soi-même et de l'autre. Dans un contexte plus ordinaire, elle évoque une forme d'éloignement spatial ou temporel. De ce fait ‘distanciation physique’ jouit d'u</a:t>
            </a:r>
            <a:r>
              <a:rPr lang="fr-CA" sz="2400" b="1" dirty="0"/>
              <a:t>ne certaine neutralité</a:t>
            </a:r>
            <a:r>
              <a:rPr lang="fr-CA" sz="2400" dirty="0"/>
              <a:t>, à </a:t>
            </a:r>
            <a:r>
              <a:rPr lang="fr-CA" sz="2400" b="1" dirty="0"/>
              <a:t>la limite mesurable</a:t>
            </a:r>
            <a:r>
              <a:rPr lang="fr-CA" sz="2400" dirty="0"/>
              <a:t>.», explique-t-il.</a:t>
            </a:r>
          </a:p>
          <a:p>
            <a:endParaRPr lang="fr-CA" sz="2400" dirty="0"/>
          </a:p>
        </p:txBody>
      </p:sp>
    </p:spTree>
    <p:extLst>
      <p:ext uri="{BB962C8B-B14F-4D97-AF65-F5344CB8AC3E}">
        <p14:creationId xmlns:p14="http://schemas.microsoft.com/office/powerpoint/2010/main" val="33348226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a:t>
            </a:r>
            <a:r>
              <a:rPr lang="it-IT" sz="2800" dirty="0" err="1"/>
              <a:t>distanciation</a:t>
            </a:r>
            <a:r>
              <a:rPr lang="it-IT" sz="2800" dirty="0"/>
              <a:t> sociale» </a:t>
            </a:r>
            <a:endParaRPr lang="fr-CA" sz="2800" dirty="0"/>
          </a:p>
        </p:txBody>
      </p:sp>
      <p:sp>
        <p:nvSpPr>
          <p:cNvPr id="3" name="Segnaposto contenuto 2"/>
          <p:cNvSpPr>
            <a:spLocks noGrp="1"/>
          </p:cNvSpPr>
          <p:nvPr>
            <p:ph idx="1"/>
          </p:nvPr>
        </p:nvSpPr>
        <p:spPr/>
        <p:txBody>
          <a:bodyPr>
            <a:normAutofit/>
          </a:bodyPr>
          <a:lstStyle/>
          <a:p>
            <a:pPr algn="just"/>
            <a:r>
              <a:rPr lang="it-IT" sz="2400" dirty="0"/>
              <a:t>L'</a:t>
            </a:r>
            <a:r>
              <a:rPr lang="it-IT" sz="2400" dirty="0" err="1"/>
              <a:t>expression</a:t>
            </a:r>
            <a:r>
              <a:rPr lang="it-IT" sz="2400" dirty="0"/>
              <a:t> «</a:t>
            </a:r>
            <a:r>
              <a:rPr lang="it-IT" sz="2400" dirty="0" err="1"/>
              <a:t>distanciation</a:t>
            </a:r>
            <a:r>
              <a:rPr lang="it-IT" sz="2400" dirty="0"/>
              <a:t> sociale» est </a:t>
            </a:r>
            <a:r>
              <a:rPr lang="it-IT" sz="2400" dirty="0" err="1"/>
              <a:t>quant</a:t>
            </a:r>
            <a:r>
              <a:rPr lang="it-IT" sz="2400" dirty="0"/>
              <a:t> à elle </a:t>
            </a:r>
            <a:r>
              <a:rPr lang="it-IT" sz="2400" b="1" dirty="0" err="1"/>
              <a:t>polysémique</a:t>
            </a:r>
            <a:r>
              <a:rPr lang="it-IT" sz="2400" dirty="0"/>
              <a:t> et </a:t>
            </a:r>
            <a:r>
              <a:rPr lang="it-IT" sz="2400" dirty="0" err="1"/>
              <a:t>peut</a:t>
            </a:r>
            <a:r>
              <a:rPr lang="it-IT" sz="2400" dirty="0"/>
              <a:t> </a:t>
            </a:r>
            <a:r>
              <a:rPr lang="it-IT" sz="2400" dirty="0" err="1"/>
              <a:t>ainsi</a:t>
            </a:r>
            <a:r>
              <a:rPr lang="it-IT" sz="2400" dirty="0"/>
              <a:t> </a:t>
            </a:r>
            <a:r>
              <a:rPr lang="it-IT" sz="2400" dirty="0" err="1"/>
              <a:t>être</a:t>
            </a:r>
            <a:r>
              <a:rPr lang="it-IT" sz="2400" dirty="0"/>
              <a:t> </a:t>
            </a:r>
            <a:r>
              <a:rPr lang="it-IT" sz="2400" dirty="0" err="1"/>
              <a:t>sujette</a:t>
            </a:r>
            <a:r>
              <a:rPr lang="it-IT" sz="2400" dirty="0"/>
              <a:t> à </a:t>
            </a:r>
            <a:r>
              <a:rPr lang="it-IT" sz="2400" dirty="0" err="1"/>
              <a:t>diverses</a:t>
            </a:r>
            <a:r>
              <a:rPr lang="it-IT" sz="2400" dirty="0"/>
              <a:t> </a:t>
            </a:r>
            <a:r>
              <a:rPr lang="it-IT" sz="2400" dirty="0" err="1"/>
              <a:t>interprétations</a:t>
            </a:r>
            <a:r>
              <a:rPr lang="it-IT" sz="2400" dirty="0"/>
              <a:t>. «Elle est relative à la vie </a:t>
            </a:r>
            <a:r>
              <a:rPr lang="it-IT" sz="2400" dirty="0" err="1"/>
              <a:t>humaine</a:t>
            </a:r>
            <a:r>
              <a:rPr lang="it-IT" sz="2400" dirty="0"/>
              <a:t> en </a:t>
            </a:r>
            <a:r>
              <a:rPr lang="it-IT" sz="2400" dirty="0" err="1"/>
              <a:t>société</a:t>
            </a:r>
            <a:r>
              <a:rPr lang="it-IT" sz="2400" dirty="0"/>
              <a:t> : l'</a:t>
            </a:r>
            <a:r>
              <a:rPr lang="it-IT" sz="2400" dirty="0" err="1"/>
              <a:t>organisation</a:t>
            </a:r>
            <a:r>
              <a:rPr lang="it-IT" sz="2400" dirty="0"/>
              <a:t> sociale, </a:t>
            </a:r>
            <a:r>
              <a:rPr lang="it-IT" sz="2400" dirty="0" err="1"/>
              <a:t>les</a:t>
            </a:r>
            <a:r>
              <a:rPr lang="it-IT" sz="2400" dirty="0"/>
              <a:t> </a:t>
            </a:r>
            <a:r>
              <a:rPr lang="it-IT" sz="2400" dirty="0" err="1"/>
              <a:t>phénomènes</a:t>
            </a:r>
            <a:r>
              <a:rPr lang="it-IT" sz="2400" dirty="0"/>
              <a:t> </a:t>
            </a:r>
            <a:r>
              <a:rPr lang="it-IT" sz="2400" dirty="0" err="1"/>
              <a:t>sociaux</a:t>
            </a:r>
            <a:r>
              <a:rPr lang="it-IT" sz="2400" dirty="0"/>
              <a:t>,.... Le terme ‘social’ concerne </a:t>
            </a:r>
            <a:r>
              <a:rPr lang="it-IT" sz="2400" dirty="0" err="1"/>
              <a:t>les</a:t>
            </a:r>
            <a:r>
              <a:rPr lang="it-IT" sz="2400" dirty="0"/>
              <a:t> relations </a:t>
            </a:r>
            <a:r>
              <a:rPr lang="it-IT" sz="2400" dirty="0" err="1"/>
              <a:t>entre</a:t>
            </a:r>
            <a:r>
              <a:rPr lang="it-IT" sz="2400" dirty="0"/>
              <a:t> </a:t>
            </a:r>
            <a:r>
              <a:rPr lang="it-IT" sz="2400" dirty="0" err="1"/>
              <a:t>les</a:t>
            </a:r>
            <a:r>
              <a:rPr lang="it-IT" sz="2400" dirty="0"/>
              <a:t> </a:t>
            </a:r>
            <a:r>
              <a:rPr lang="it-IT" sz="2400" dirty="0" err="1"/>
              <a:t>membres</a:t>
            </a:r>
            <a:r>
              <a:rPr lang="it-IT" sz="2400" dirty="0"/>
              <a:t> de la </a:t>
            </a:r>
            <a:r>
              <a:rPr lang="it-IT" sz="2400" dirty="0" err="1"/>
              <a:t>société</a:t>
            </a:r>
            <a:r>
              <a:rPr lang="it-IT" sz="2400" dirty="0"/>
              <a:t>, </a:t>
            </a:r>
            <a:r>
              <a:rPr lang="it-IT" sz="2400" dirty="0" err="1"/>
              <a:t>leur</a:t>
            </a:r>
            <a:r>
              <a:rPr lang="it-IT" sz="2400" dirty="0"/>
              <a:t> </a:t>
            </a:r>
            <a:r>
              <a:rPr lang="it-IT" sz="2400" dirty="0" err="1"/>
              <a:t>organisation</a:t>
            </a:r>
            <a:r>
              <a:rPr lang="it-IT" sz="2400" dirty="0"/>
              <a:t> en </a:t>
            </a:r>
            <a:r>
              <a:rPr lang="it-IT" sz="2400" dirty="0" err="1"/>
              <a:t>groupes</a:t>
            </a:r>
            <a:r>
              <a:rPr lang="it-IT" sz="2400" dirty="0"/>
              <a:t>, </a:t>
            </a:r>
            <a:r>
              <a:rPr lang="it-IT" sz="2400" dirty="0" err="1"/>
              <a:t>leurs</a:t>
            </a:r>
            <a:r>
              <a:rPr lang="it-IT" sz="2400" dirty="0"/>
              <a:t> </a:t>
            </a:r>
            <a:r>
              <a:rPr lang="it-IT" sz="2400" dirty="0" err="1"/>
              <a:t>conditions</a:t>
            </a:r>
            <a:r>
              <a:rPr lang="it-IT" sz="2400" dirty="0"/>
              <a:t> </a:t>
            </a:r>
            <a:r>
              <a:rPr lang="it-IT" sz="2400" dirty="0" err="1"/>
              <a:t>matérielles</a:t>
            </a:r>
            <a:r>
              <a:rPr lang="it-IT" sz="2400" dirty="0"/>
              <a:t> de vie : </a:t>
            </a:r>
            <a:r>
              <a:rPr lang="it-IT" sz="2400" dirty="0" err="1"/>
              <a:t>les</a:t>
            </a:r>
            <a:r>
              <a:rPr lang="it-IT" sz="2400" dirty="0"/>
              <a:t> </a:t>
            </a:r>
            <a:r>
              <a:rPr lang="it-IT" sz="2400" dirty="0" err="1"/>
              <a:t>inégalités</a:t>
            </a:r>
            <a:r>
              <a:rPr lang="it-IT" sz="2400" dirty="0"/>
              <a:t> </a:t>
            </a:r>
            <a:r>
              <a:rPr lang="it-IT" sz="2400" dirty="0" err="1"/>
              <a:t>sociales</a:t>
            </a:r>
            <a:r>
              <a:rPr lang="it-IT" sz="2400" dirty="0"/>
              <a:t>, </a:t>
            </a:r>
            <a:r>
              <a:rPr lang="it-IT" sz="2400" dirty="0" err="1"/>
              <a:t>les</a:t>
            </a:r>
            <a:r>
              <a:rPr lang="it-IT" sz="2400" dirty="0"/>
              <a:t> </a:t>
            </a:r>
            <a:r>
              <a:rPr lang="it-IT" sz="2400" dirty="0" err="1"/>
              <a:t>politiques</a:t>
            </a:r>
            <a:r>
              <a:rPr lang="it-IT" sz="2400" dirty="0"/>
              <a:t> </a:t>
            </a:r>
            <a:r>
              <a:rPr lang="it-IT" sz="2400" dirty="0" err="1"/>
              <a:t>sociales</a:t>
            </a:r>
            <a:r>
              <a:rPr lang="it-IT" sz="2400" dirty="0"/>
              <a:t> </a:t>
            </a:r>
            <a:r>
              <a:rPr lang="it-IT" sz="2400" dirty="0" err="1"/>
              <a:t>des</a:t>
            </a:r>
            <a:r>
              <a:rPr lang="it-IT" sz="2400" dirty="0"/>
              <a:t> </a:t>
            </a:r>
            <a:r>
              <a:rPr lang="it-IT" sz="2400" dirty="0" err="1"/>
              <a:t>états</a:t>
            </a:r>
            <a:r>
              <a:rPr lang="it-IT" sz="2400" dirty="0"/>
              <a:t>,…», </a:t>
            </a:r>
            <a:r>
              <a:rPr lang="it-IT" sz="2400" dirty="0" err="1"/>
              <a:t>poursuit</a:t>
            </a:r>
            <a:r>
              <a:rPr lang="it-IT" sz="2400" dirty="0"/>
              <a:t> le </a:t>
            </a:r>
            <a:r>
              <a:rPr lang="it-IT" sz="2400" dirty="0" err="1"/>
              <a:t>spécialiste</a:t>
            </a:r>
            <a:r>
              <a:rPr lang="it-IT" sz="2400" dirty="0"/>
              <a:t>.</a:t>
            </a:r>
            <a:endParaRPr lang="fr-CA" sz="2400" dirty="0"/>
          </a:p>
        </p:txBody>
      </p:sp>
    </p:spTree>
    <p:extLst>
      <p:ext uri="{BB962C8B-B14F-4D97-AF65-F5344CB8AC3E}">
        <p14:creationId xmlns:p14="http://schemas.microsoft.com/office/powerpoint/2010/main" val="4763513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a:t>
            </a:r>
            <a:r>
              <a:rPr lang="it-IT" sz="2800" dirty="0" err="1" smtClean="0"/>
              <a:t>distanciation</a:t>
            </a:r>
            <a:r>
              <a:rPr lang="it-IT" sz="2800" dirty="0" smtClean="0"/>
              <a:t> sociale» </a:t>
            </a:r>
            <a:endParaRPr lang="fr-CA" sz="2800" dirty="0"/>
          </a:p>
        </p:txBody>
      </p:sp>
      <p:sp>
        <p:nvSpPr>
          <p:cNvPr id="3" name="Segnaposto contenuto 2"/>
          <p:cNvSpPr>
            <a:spLocks noGrp="1"/>
          </p:cNvSpPr>
          <p:nvPr>
            <p:ph idx="1"/>
          </p:nvPr>
        </p:nvSpPr>
        <p:spPr/>
        <p:txBody>
          <a:bodyPr>
            <a:normAutofit/>
          </a:bodyPr>
          <a:lstStyle/>
          <a:p>
            <a:pPr algn="just"/>
            <a:r>
              <a:rPr lang="it-IT" sz="2400" dirty="0"/>
              <a:t>«</a:t>
            </a:r>
            <a:r>
              <a:rPr lang="it-IT" sz="2400" b="1" dirty="0"/>
              <a:t>Elle </a:t>
            </a:r>
            <a:r>
              <a:rPr lang="it-IT" sz="2400" b="1" dirty="0" err="1"/>
              <a:t>peut</a:t>
            </a:r>
            <a:r>
              <a:rPr lang="it-IT" sz="2400" b="1" dirty="0"/>
              <a:t> </a:t>
            </a:r>
            <a:r>
              <a:rPr lang="it-IT" sz="2400" b="1" dirty="0" err="1"/>
              <a:t>aussi</a:t>
            </a:r>
            <a:r>
              <a:rPr lang="it-IT" sz="2400" b="1" dirty="0"/>
              <a:t> </a:t>
            </a:r>
            <a:r>
              <a:rPr lang="it-IT" sz="2400" b="1" dirty="0" err="1"/>
              <a:t>bien</a:t>
            </a:r>
            <a:r>
              <a:rPr lang="it-IT" sz="2400" b="1" dirty="0"/>
              <a:t> </a:t>
            </a:r>
            <a:r>
              <a:rPr lang="it-IT" sz="2400" b="1" dirty="0" err="1"/>
              <a:t>signifier</a:t>
            </a:r>
            <a:r>
              <a:rPr lang="it-IT" sz="2400" b="1" dirty="0"/>
              <a:t> un </a:t>
            </a:r>
            <a:r>
              <a:rPr lang="it-IT" sz="2400" b="1" dirty="0" err="1"/>
              <a:t>écart</a:t>
            </a:r>
            <a:r>
              <a:rPr lang="it-IT" sz="2400" b="1" dirty="0"/>
              <a:t> </a:t>
            </a:r>
            <a:r>
              <a:rPr lang="it-IT" sz="2400" b="1" dirty="0" err="1"/>
              <a:t>montrant</a:t>
            </a:r>
            <a:r>
              <a:rPr lang="it-IT" sz="2400" b="1" dirty="0"/>
              <a:t> le </a:t>
            </a:r>
            <a:r>
              <a:rPr lang="it-IT" sz="2400" b="1" dirty="0" err="1"/>
              <a:t>refus</a:t>
            </a:r>
            <a:r>
              <a:rPr lang="it-IT" sz="2400" b="1" dirty="0"/>
              <a:t> de relations </a:t>
            </a:r>
            <a:r>
              <a:rPr lang="it-IT" sz="2400" b="1" dirty="0" err="1"/>
              <a:t>entre</a:t>
            </a:r>
            <a:r>
              <a:rPr lang="it-IT" sz="2400" b="1" dirty="0"/>
              <a:t> </a:t>
            </a:r>
            <a:r>
              <a:rPr lang="it-IT" sz="2400" b="1" dirty="0" err="1"/>
              <a:t>les</a:t>
            </a:r>
            <a:r>
              <a:rPr lang="it-IT" sz="2400" b="1" dirty="0"/>
              <a:t> </a:t>
            </a:r>
            <a:r>
              <a:rPr lang="it-IT" sz="2400" b="1" dirty="0" err="1"/>
              <a:t>différents</a:t>
            </a:r>
            <a:r>
              <a:rPr lang="it-IT" sz="2400" b="1" dirty="0"/>
              <a:t> </a:t>
            </a:r>
            <a:r>
              <a:rPr lang="it-IT" sz="2400" b="1" dirty="0" err="1"/>
              <a:t>groupes</a:t>
            </a:r>
            <a:r>
              <a:rPr lang="it-IT" sz="2400" b="1" dirty="0"/>
              <a:t> </a:t>
            </a:r>
            <a:r>
              <a:rPr lang="it-IT" sz="2400" b="1" dirty="0" err="1"/>
              <a:t>sociaux</a:t>
            </a:r>
            <a:r>
              <a:rPr lang="it-IT" sz="2400" b="1" dirty="0"/>
              <a:t>, </a:t>
            </a:r>
            <a:r>
              <a:rPr lang="it-IT" sz="2400" b="1" dirty="0" err="1"/>
              <a:t>qu'une</a:t>
            </a:r>
            <a:r>
              <a:rPr lang="it-IT" sz="2400" b="1" dirty="0"/>
              <a:t> </a:t>
            </a:r>
            <a:r>
              <a:rPr lang="it-IT" sz="2400" b="1" dirty="0" err="1"/>
              <a:t>volonté</a:t>
            </a:r>
            <a:r>
              <a:rPr lang="it-IT" sz="2400" b="1" dirty="0"/>
              <a:t> </a:t>
            </a:r>
            <a:r>
              <a:rPr lang="it-IT" sz="2400" b="1" dirty="0" err="1"/>
              <a:t>discriminatoire</a:t>
            </a:r>
            <a:r>
              <a:rPr lang="it-IT" sz="2400" b="1" dirty="0"/>
              <a:t> à </a:t>
            </a:r>
            <a:r>
              <a:rPr lang="it-IT" sz="2400" dirty="0"/>
              <a:t>l'</a:t>
            </a:r>
            <a:r>
              <a:rPr lang="it-IT" sz="2400" dirty="0" err="1"/>
              <a:t>égard</a:t>
            </a:r>
            <a:r>
              <a:rPr lang="it-IT" sz="2400" dirty="0"/>
              <a:t> </a:t>
            </a:r>
            <a:r>
              <a:rPr lang="it-IT" sz="2400" dirty="0" err="1"/>
              <a:t>des</a:t>
            </a:r>
            <a:r>
              <a:rPr lang="it-IT" sz="2400" dirty="0"/>
              <a:t> </a:t>
            </a:r>
            <a:r>
              <a:rPr lang="it-IT" sz="2400" dirty="0" err="1"/>
              <a:t>personnes</a:t>
            </a:r>
            <a:r>
              <a:rPr lang="it-IT" sz="2400" dirty="0"/>
              <a:t> et </a:t>
            </a:r>
            <a:r>
              <a:rPr lang="it-IT" sz="2400" dirty="0" err="1"/>
              <a:t>des</a:t>
            </a:r>
            <a:r>
              <a:rPr lang="it-IT" sz="2400" dirty="0"/>
              <a:t> </a:t>
            </a:r>
            <a:r>
              <a:rPr lang="it-IT" sz="2400" dirty="0" err="1"/>
              <a:t>groupes</a:t>
            </a:r>
            <a:r>
              <a:rPr lang="it-IT" sz="2400" dirty="0"/>
              <a:t>, </a:t>
            </a:r>
            <a:r>
              <a:rPr lang="it-IT" sz="2400" dirty="0" err="1"/>
              <a:t>selon</a:t>
            </a:r>
            <a:r>
              <a:rPr lang="it-IT" sz="2400" dirty="0"/>
              <a:t> </a:t>
            </a:r>
            <a:r>
              <a:rPr lang="it-IT" sz="2400" dirty="0" err="1"/>
              <a:t>leur</a:t>
            </a:r>
            <a:r>
              <a:rPr lang="it-IT" sz="2400" dirty="0"/>
              <a:t> </a:t>
            </a:r>
            <a:r>
              <a:rPr lang="it-IT" sz="2400" dirty="0" err="1"/>
              <a:t>condition</a:t>
            </a:r>
            <a:r>
              <a:rPr lang="it-IT" sz="2400" dirty="0"/>
              <a:t> de vie, </a:t>
            </a:r>
            <a:r>
              <a:rPr lang="it-IT" sz="2400" dirty="0" err="1"/>
              <a:t>leur</a:t>
            </a:r>
            <a:r>
              <a:rPr lang="it-IT" sz="2400" dirty="0"/>
              <a:t> </a:t>
            </a:r>
            <a:r>
              <a:rPr lang="it-IT" sz="2400" dirty="0" err="1"/>
              <a:t>degré</a:t>
            </a:r>
            <a:r>
              <a:rPr lang="it-IT" sz="2400" dirty="0"/>
              <a:t> d'</a:t>
            </a:r>
            <a:r>
              <a:rPr lang="it-IT" sz="2400" dirty="0" err="1"/>
              <a:t>instruction</a:t>
            </a:r>
            <a:r>
              <a:rPr lang="it-IT" sz="2400" dirty="0"/>
              <a:t>, </a:t>
            </a:r>
            <a:r>
              <a:rPr lang="it-IT" sz="2400" dirty="0" err="1"/>
              <a:t>leur</a:t>
            </a:r>
            <a:r>
              <a:rPr lang="it-IT" sz="2400" dirty="0"/>
              <a:t> </a:t>
            </a:r>
            <a:r>
              <a:rPr lang="it-IT" sz="2400" dirty="0" err="1"/>
              <a:t>âge</a:t>
            </a:r>
            <a:r>
              <a:rPr lang="it-IT" sz="2400" dirty="0"/>
              <a:t>, </a:t>
            </a:r>
            <a:r>
              <a:rPr lang="it-IT" sz="2400" dirty="0" err="1"/>
              <a:t>leur</a:t>
            </a:r>
            <a:r>
              <a:rPr lang="it-IT" sz="2400" dirty="0"/>
              <a:t> </a:t>
            </a:r>
            <a:r>
              <a:rPr lang="it-IT" sz="2400" dirty="0" err="1"/>
              <a:t>sexe</a:t>
            </a:r>
            <a:r>
              <a:rPr lang="it-IT" sz="2400" dirty="0"/>
              <a:t>, etc.», </a:t>
            </a:r>
            <a:r>
              <a:rPr lang="it-IT" sz="2400" dirty="0" err="1"/>
              <a:t>précise</a:t>
            </a:r>
            <a:r>
              <a:rPr lang="it-IT" sz="2400" dirty="0"/>
              <a:t>-t-il. «</a:t>
            </a:r>
            <a:r>
              <a:rPr lang="it-IT" sz="2400" dirty="0" err="1"/>
              <a:t>L’expression</a:t>
            </a:r>
            <a:r>
              <a:rPr lang="it-IT" sz="2400" dirty="0"/>
              <a:t> ‘</a:t>
            </a:r>
            <a:r>
              <a:rPr lang="it-IT" sz="2400" dirty="0" err="1"/>
              <a:t>distanciation</a:t>
            </a:r>
            <a:r>
              <a:rPr lang="it-IT" sz="2400" dirty="0"/>
              <a:t> </a:t>
            </a:r>
            <a:r>
              <a:rPr lang="it-IT" sz="2400" dirty="0" err="1"/>
              <a:t>physique</a:t>
            </a:r>
            <a:r>
              <a:rPr lang="it-IT" sz="2400" dirty="0"/>
              <a:t>’ </a:t>
            </a:r>
            <a:r>
              <a:rPr lang="it-IT" sz="2400" dirty="0" err="1"/>
              <a:t>paraît</a:t>
            </a:r>
            <a:r>
              <a:rPr lang="it-IT" sz="2400" dirty="0"/>
              <a:t> </a:t>
            </a:r>
            <a:r>
              <a:rPr lang="it-IT" sz="2400" b="1" dirty="0" err="1"/>
              <a:t>ainsi</a:t>
            </a:r>
            <a:r>
              <a:rPr lang="it-IT" sz="2400" b="1" dirty="0"/>
              <a:t> plus en </a:t>
            </a:r>
            <a:r>
              <a:rPr lang="it-IT" sz="2400" b="1" dirty="0" err="1"/>
              <a:t>adéquation</a:t>
            </a:r>
            <a:r>
              <a:rPr lang="it-IT" sz="2400" b="1" dirty="0"/>
              <a:t> </a:t>
            </a:r>
            <a:r>
              <a:rPr lang="it-IT" sz="2400" dirty="0" err="1"/>
              <a:t>avec</a:t>
            </a:r>
            <a:r>
              <a:rPr lang="it-IT" sz="2400" dirty="0"/>
              <a:t> la situation </a:t>
            </a:r>
            <a:r>
              <a:rPr lang="it-IT" sz="2400" dirty="0" err="1"/>
              <a:t>actuelle</a:t>
            </a:r>
            <a:r>
              <a:rPr lang="it-IT" sz="2400" dirty="0"/>
              <a:t>», </a:t>
            </a:r>
            <a:r>
              <a:rPr lang="it-IT" sz="2400" dirty="0" err="1"/>
              <a:t>conclut</a:t>
            </a:r>
            <a:r>
              <a:rPr lang="it-IT" sz="2400" dirty="0"/>
              <a:t> </a:t>
            </a:r>
            <a:r>
              <a:rPr lang="it-IT" sz="2400" dirty="0" err="1"/>
              <a:t>Fabrice</a:t>
            </a:r>
            <a:r>
              <a:rPr lang="it-IT" sz="2400" dirty="0"/>
              <a:t> </a:t>
            </a:r>
            <a:r>
              <a:rPr lang="it-IT" sz="2400" dirty="0" err="1"/>
              <a:t>Jejcic</a:t>
            </a:r>
            <a:r>
              <a:rPr lang="it-IT" sz="2400" dirty="0"/>
              <a:t>.</a:t>
            </a:r>
            <a:endParaRPr lang="fr-CA" sz="2400" dirty="0"/>
          </a:p>
        </p:txBody>
      </p:sp>
    </p:spTree>
    <p:extLst>
      <p:ext uri="{BB962C8B-B14F-4D97-AF65-F5344CB8AC3E}">
        <p14:creationId xmlns:p14="http://schemas.microsoft.com/office/powerpoint/2010/main" val="12154417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a:t>
            </a:r>
            <a:r>
              <a:rPr lang="it-IT" sz="2800" dirty="0" err="1" smtClean="0"/>
              <a:t>distanciation</a:t>
            </a:r>
            <a:r>
              <a:rPr lang="it-IT" sz="2800" dirty="0" smtClean="0"/>
              <a:t> </a:t>
            </a:r>
            <a:r>
              <a:rPr lang="it-IT" sz="2800" dirty="0" err="1" smtClean="0"/>
              <a:t>physique</a:t>
            </a:r>
            <a:r>
              <a:rPr lang="it-IT" sz="2800" dirty="0" smtClean="0"/>
              <a:t>» </a:t>
            </a:r>
            <a:r>
              <a:rPr lang="it-IT" sz="2800" dirty="0" err="1" smtClean="0"/>
              <a:t>ou</a:t>
            </a:r>
            <a:r>
              <a:rPr lang="it-IT" sz="2800" dirty="0" smtClean="0"/>
              <a:t> «</a:t>
            </a:r>
            <a:r>
              <a:rPr lang="it-IT" sz="2800" dirty="0" err="1" smtClean="0"/>
              <a:t>distanciation</a:t>
            </a:r>
            <a:r>
              <a:rPr lang="it-IT" sz="2800" dirty="0" smtClean="0"/>
              <a:t> sociale» </a:t>
            </a:r>
            <a:endParaRPr lang="fr-CA" sz="2800" dirty="0"/>
          </a:p>
        </p:txBody>
      </p:sp>
      <p:sp>
        <p:nvSpPr>
          <p:cNvPr id="3" name="Segnaposto contenuto 2"/>
          <p:cNvSpPr>
            <a:spLocks noGrp="1"/>
          </p:cNvSpPr>
          <p:nvPr>
            <p:ph idx="1"/>
          </p:nvPr>
        </p:nvSpPr>
        <p:spPr/>
        <p:txBody>
          <a:bodyPr>
            <a:normAutofit fontScale="92500"/>
          </a:bodyPr>
          <a:lstStyle/>
          <a:p>
            <a:pPr algn="just"/>
            <a:r>
              <a:rPr lang="fr-CA" sz="2400" dirty="0"/>
              <a:t>De son côté, Martin W Bauer, professeur de psychologie sociale à la London </a:t>
            </a:r>
            <a:r>
              <a:rPr lang="fr-CA" sz="2400" dirty="0" err="1"/>
              <a:t>School</a:t>
            </a:r>
            <a:r>
              <a:rPr lang="fr-CA" sz="2400" dirty="0"/>
              <a:t> of </a:t>
            </a:r>
            <a:r>
              <a:rPr lang="fr-CA" sz="2400" dirty="0" err="1"/>
              <a:t>Economics</a:t>
            </a:r>
            <a:r>
              <a:rPr lang="fr-CA" sz="2400" dirty="0"/>
              <a:t>, a estimé «dès le début que c’était un </a:t>
            </a:r>
            <a:r>
              <a:rPr lang="fr-CA" sz="2400" b="1" dirty="0"/>
              <a:t>choix de langage malheureux </a:t>
            </a:r>
            <a:r>
              <a:rPr lang="fr-CA" sz="2400" dirty="0"/>
              <a:t>de parler de 'distanciation sociale', alors qu’on voulait en réalité parler de 'distanciation physique'».</a:t>
            </a:r>
          </a:p>
          <a:p>
            <a:pPr algn="just"/>
            <a:r>
              <a:rPr lang="fr-CA" sz="2400" dirty="0"/>
              <a:t>«En ces temps étranges de pandémie, nous devons respecter une distance physique claire, mais en même temps, nous voulons que les gens restent proches les uns des autres 'socialement'.», a-t-il déclaré auprès d’Al </a:t>
            </a:r>
            <a:r>
              <a:rPr lang="fr-CA" sz="2400" dirty="0" err="1"/>
              <a:t>Jazeera</a:t>
            </a:r>
            <a:r>
              <a:rPr lang="fr-CA" sz="2400" dirty="0"/>
              <a:t>.</a:t>
            </a:r>
          </a:p>
          <a:p>
            <a:pPr algn="just"/>
            <a:r>
              <a:rPr lang="fr-CA" sz="2400" dirty="0"/>
              <a:t>Selon lui, «La distanciation physique est mesurée en mètres ou en centimètres. Il s’agit de la distance géographique entre une personne A et une personne B, tandis que la distanciation </a:t>
            </a:r>
            <a:r>
              <a:rPr lang="fr-CA" sz="2400" dirty="0" smtClean="0"/>
              <a:t>sociale </a:t>
            </a:r>
            <a:r>
              <a:rPr lang="fr-CA" sz="2400" dirty="0"/>
              <a:t>est une mesure de la distance par-delà les frontières sociales».</a:t>
            </a:r>
          </a:p>
          <a:p>
            <a:endParaRPr lang="fr-CA" sz="2400" dirty="0"/>
          </a:p>
        </p:txBody>
      </p:sp>
    </p:spTree>
    <p:extLst>
      <p:ext uri="{BB962C8B-B14F-4D97-AF65-F5344CB8AC3E}">
        <p14:creationId xmlns:p14="http://schemas.microsoft.com/office/powerpoint/2010/main" val="376831922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Humboldt</a:t>
            </a:r>
            <a:endParaRPr lang="it-IT" sz="2800" dirty="0"/>
          </a:p>
        </p:txBody>
      </p:sp>
      <p:sp>
        <p:nvSpPr>
          <p:cNvPr id="3" name="Segnaposto contenuto 2"/>
          <p:cNvSpPr>
            <a:spLocks noGrp="1"/>
          </p:cNvSpPr>
          <p:nvPr>
            <p:ph idx="1"/>
          </p:nvPr>
        </p:nvSpPr>
        <p:spPr/>
        <p:txBody>
          <a:bodyPr>
            <a:normAutofit/>
          </a:bodyPr>
          <a:lstStyle/>
          <a:p>
            <a:pPr algn="just"/>
            <a:r>
              <a:rPr lang="fr-CA" sz="2400" dirty="0" smtClean="0"/>
              <a:t>Le mot n’est bien </a:t>
            </a:r>
            <a:r>
              <a:rPr lang="fr-CA" sz="2400" dirty="0" smtClean="0"/>
              <a:t>sûr </a:t>
            </a:r>
            <a:r>
              <a:rPr lang="fr-CA" sz="2400" dirty="0" smtClean="0"/>
              <a:t>pas toute la langue, mais il en est pourtant la partie la plus importante, un peu comme l’individu dans le monde vivant.</a:t>
            </a:r>
          </a:p>
          <a:p>
            <a:pPr algn="just"/>
            <a:r>
              <a:rPr lang="fr-CA" sz="2400" dirty="0" smtClean="0"/>
              <a:t>Humboldt </a:t>
            </a:r>
            <a:r>
              <a:rPr lang="fr-CA" sz="2400" dirty="0" err="1" smtClean="0"/>
              <a:t>von</a:t>
            </a:r>
            <a:r>
              <a:rPr lang="fr-CA" sz="2400" dirty="0" smtClean="0"/>
              <a:t> W., </a:t>
            </a:r>
            <a:r>
              <a:rPr lang="fr-CA" sz="2400" i="1" dirty="0" smtClean="0"/>
              <a:t>Sur le caractère national des langues et autres écrits sur le langage</a:t>
            </a:r>
            <a:r>
              <a:rPr lang="fr-CA" sz="2400" dirty="0" smtClean="0"/>
              <a:t>, traduit </a:t>
            </a:r>
            <a:r>
              <a:rPr lang="fr-CA" sz="2400" dirty="0" smtClean="0"/>
              <a:t>par </a:t>
            </a:r>
            <a:r>
              <a:rPr lang="fr-CA" sz="2400" dirty="0" smtClean="0"/>
              <a:t>Denis </a:t>
            </a:r>
            <a:r>
              <a:rPr lang="fr-CA" sz="2400" dirty="0" err="1" smtClean="0"/>
              <a:t>Thouard</a:t>
            </a:r>
            <a:r>
              <a:rPr lang="fr-CA" sz="2400" smtClean="0"/>
              <a:t>, </a:t>
            </a:r>
            <a:r>
              <a:rPr lang="fr-CA" sz="2400" dirty="0" smtClean="0"/>
              <a:t>Paris, Seuil</a:t>
            </a:r>
            <a:r>
              <a:rPr lang="fr-CA" sz="2400" smtClean="0"/>
              <a:t>, </a:t>
            </a:r>
            <a:r>
              <a:rPr lang="fr-CA" sz="2400" smtClean="0"/>
              <a:t>[1820], </a:t>
            </a:r>
            <a:r>
              <a:rPr lang="fr-CA" sz="2400" dirty="0" smtClean="0"/>
              <a:t>2000, p. 93.</a:t>
            </a:r>
            <a:endParaRPr lang="fr-CA" sz="2400" dirty="0"/>
          </a:p>
        </p:txBody>
      </p:sp>
    </p:spTree>
    <p:extLst>
      <p:ext uri="{BB962C8B-B14F-4D97-AF65-F5344CB8AC3E}">
        <p14:creationId xmlns:p14="http://schemas.microsoft.com/office/powerpoint/2010/main" val="31952033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John </a:t>
            </a:r>
            <a:r>
              <a:rPr lang="it-IT" sz="2800" dirty="0" err="1"/>
              <a:t>Langshaw</a:t>
            </a:r>
            <a:r>
              <a:rPr lang="it-IT" sz="2800" dirty="0"/>
              <a:t> </a:t>
            </a:r>
            <a:r>
              <a:rPr lang="it-IT" sz="2800" dirty="0" smtClean="0"/>
              <a:t>Austin </a:t>
            </a:r>
            <a:endParaRPr lang="it-IT" sz="2800" dirty="0"/>
          </a:p>
        </p:txBody>
      </p:sp>
      <p:sp>
        <p:nvSpPr>
          <p:cNvPr id="3" name="Segnaposto contenuto 2"/>
          <p:cNvSpPr>
            <a:spLocks noGrp="1"/>
          </p:cNvSpPr>
          <p:nvPr>
            <p:ph idx="1"/>
          </p:nvPr>
        </p:nvSpPr>
        <p:spPr/>
        <p:txBody>
          <a:bodyPr>
            <a:normAutofit lnSpcReduction="10000"/>
          </a:bodyPr>
          <a:lstStyle/>
          <a:p>
            <a:pPr algn="just"/>
            <a:r>
              <a:rPr lang="it-IT" sz="2400" dirty="0"/>
              <a:t>John </a:t>
            </a:r>
            <a:r>
              <a:rPr lang="it-IT" sz="2400" dirty="0" err="1"/>
              <a:t>Langshaw</a:t>
            </a:r>
            <a:r>
              <a:rPr lang="it-IT" sz="2400" dirty="0"/>
              <a:t> </a:t>
            </a:r>
            <a:r>
              <a:rPr lang="it-IT" sz="2400" dirty="0" smtClean="0"/>
              <a:t>Austin, </a:t>
            </a:r>
            <a:r>
              <a:rPr lang="it-IT" sz="2400" i="1" dirty="0" smtClean="0"/>
              <a:t>How to do </a:t>
            </a:r>
            <a:r>
              <a:rPr lang="it-IT" sz="2400" i="1" dirty="0" err="1"/>
              <a:t>T</a:t>
            </a:r>
            <a:r>
              <a:rPr lang="it-IT" sz="2400" i="1" dirty="0" err="1" smtClean="0"/>
              <a:t>hings</a:t>
            </a:r>
            <a:r>
              <a:rPr lang="it-IT" sz="2400" i="1" dirty="0" smtClean="0"/>
              <a:t> with </a:t>
            </a:r>
            <a:r>
              <a:rPr lang="it-IT" sz="2400" i="1" dirty="0" err="1"/>
              <a:t>W</a:t>
            </a:r>
            <a:r>
              <a:rPr lang="it-IT" sz="2400" i="1" dirty="0" err="1" smtClean="0"/>
              <a:t>ords</a:t>
            </a:r>
            <a:r>
              <a:rPr lang="it-IT" sz="2400" dirty="0" smtClean="0"/>
              <a:t>, Oxford, Oxford </a:t>
            </a:r>
            <a:r>
              <a:rPr lang="it-IT" sz="2400" dirty="0" err="1" smtClean="0"/>
              <a:t>University</a:t>
            </a:r>
            <a:r>
              <a:rPr lang="it-IT" sz="2400" dirty="0" smtClean="0"/>
              <a:t> Press, </a:t>
            </a:r>
            <a:r>
              <a:rPr lang="it-IT" sz="2400" b="1" dirty="0" smtClean="0"/>
              <a:t>1962</a:t>
            </a:r>
            <a:r>
              <a:rPr lang="it-IT" sz="2400" dirty="0" smtClean="0"/>
              <a:t>.</a:t>
            </a:r>
          </a:p>
          <a:p>
            <a:pPr algn="just"/>
            <a:r>
              <a:rPr lang="it-IT" sz="2400" dirty="0" smtClean="0"/>
              <a:t> </a:t>
            </a:r>
            <a:r>
              <a:rPr lang="it-IT" sz="2400" i="1" dirty="0" err="1" smtClean="0"/>
              <a:t>Quand</a:t>
            </a:r>
            <a:r>
              <a:rPr lang="it-IT" sz="2400" i="1" dirty="0" smtClean="0"/>
              <a:t> </a:t>
            </a:r>
            <a:r>
              <a:rPr lang="it-IT" sz="2400" i="1" dirty="0"/>
              <a:t>dire c'est </a:t>
            </a:r>
            <a:r>
              <a:rPr lang="it-IT" sz="2400" i="1" dirty="0" err="1"/>
              <a:t>faire</a:t>
            </a:r>
            <a:r>
              <a:rPr lang="it-IT" sz="2400" dirty="0"/>
              <a:t>, </a:t>
            </a:r>
            <a:r>
              <a:rPr lang="it-IT" sz="2400" dirty="0" smtClean="0"/>
              <a:t>(</a:t>
            </a:r>
            <a:r>
              <a:rPr lang="it-IT" sz="2400" dirty="0" err="1" smtClean="0"/>
              <a:t>traduit</a:t>
            </a:r>
            <a:r>
              <a:rPr lang="it-IT" sz="2400" dirty="0" smtClean="0"/>
              <a:t> par Gilles Lane), Paris</a:t>
            </a:r>
            <a:r>
              <a:rPr lang="it-IT" sz="2400" dirty="0"/>
              <a:t>, </a:t>
            </a:r>
            <a:r>
              <a:rPr lang="it-IT" sz="2400" dirty="0" err="1"/>
              <a:t>Seuil</a:t>
            </a:r>
            <a:r>
              <a:rPr lang="it-IT" sz="2400" dirty="0"/>
              <a:t>, </a:t>
            </a:r>
            <a:r>
              <a:rPr lang="it-IT" sz="2400" b="1" dirty="0" smtClean="0"/>
              <a:t>1970.</a:t>
            </a:r>
          </a:p>
          <a:p>
            <a:pPr algn="just"/>
            <a:r>
              <a:rPr lang="it-IT" sz="2400" dirty="0" smtClean="0"/>
              <a:t>Le </a:t>
            </a:r>
            <a:r>
              <a:rPr lang="it-IT" sz="2400" dirty="0" err="1" smtClean="0"/>
              <a:t>titre</a:t>
            </a:r>
            <a:r>
              <a:rPr lang="it-IT" sz="2400" dirty="0" smtClean="0"/>
              <a:t> </a:t>
            </a:r>
            <a:r>
              <a:rPr lang="it-IT" sz="2400" dirty="0" err="1" smtClean="0"/>
              <a:t>original</a:t>
            </a:r>
            <a:r>
              <a:rPr lang="it-IT" sz="2400" dirty="0" smtClean="0"/>
              <a:t> : </a:t>
            </a:r>
            <a:r>
              <a:rPr lang="it-IT" sz="2400" i="1" dirty="0"/>
              <a:t>How to do </a:t>
            </a:r>
            <a:r>
              <a:rPr lang="it-IT" sz="2400" i="1" dirty="0" err="1"/>
              <a:t>Things</a:t>
            </a:r>
            <a:r>
              <a:rPr lang="it-IT" sz="2400" i="1" dirty="0"/>
              <a:t> with </a:t>
            </a:r>
            <a:r>
              <a:rPr lang="it-IT" sz="2400" i="1" dirty="0" err="1" smtClean="0"/>
              <a:t>Words</a:t>
            </a:r>
            <a:r>
              <a:rPr lang="it-IT" sz="2400" i="1" dirty="0" smtClean="0"/>
              <a:t>, </a:t>
            </a:r>
            <a:r>
              <a:rPr lang="it-IT" sz="2400" dirty="0" smtClean="0"/>
              <a:t>qui </a:t>
            </a:r>
            <a:r>
              <a:rPr lang="it-IT" sz="2400" dirty="0" err="1" smtClean="0"/>
              <a:t>signifie</a:t>
            </a:r>
            <a:r>
              <a:rPr lang="it-IT" sz="2400" dirty="0" smtClean="0"/>
              <a:t> </a:t>
            </a:r>
            <a:r>
              <a:rPr lang="it-IT" sz="2400" dirty="0" err="1" smtClean="0"/>
              <a:t>littéralement</a:t>
            </a:r>
            <a:r>
              <a:rPr lang="it-IT" sz="2400" dirty="0" smtClean="0"/>
              <a:t> : « </a:t>
            </a:r>
            <a:r>
              <a:rPr lang="it-IT" sz="2400" dirty="0" err="1" smtClean="0"/>
              <a:t>Comment</a:t>
            </a:r>
            <a:r>
              <a:rPr lang="it-IT" sz="2400" dirty="0" smtClean="0"/>
              <a:t> </a:t>
            </a:r>
            <a:r>
              <a:rPr lang="it-IT" sz="2400" dirty="0" err="1" smtClean="0"/>
              <a:t>faire</a:t>
            </a:r>
            <a:r>
              <a:rPr lang="it-IT" sz="2400" dirty="0" smtClean="0"/>
              <a:t> </a:t>
            </a:r>
            <a:r>
              <a:rPr lang="it-IT" sz="2400" dirty="0" err="1" smtClean="0"/>
              <a:t>des</a:t>
            </a:r>
            <a:r>
              <a:rPr lang="it-IT" sz="2400" dirty="0" smtClean="0"/>
              <a:t> </a:t>
            </a:r>
            <a:r>
              <a:rPr lang="it-IT" sz="2400" dirty="0" err="1" smtClean="0"/>
              <a:t>choses</a:t>
            </a:r>
            <a:r>
              <a:rPr lang="it-IT" sz="2400" dirty="0" smtClean="0"/>
              <a:t> </a:t>
            </a:r>
            <a:r>
              <a:rPr lang="it-IT" sz="2400" dirty="0" err="1" smtClean="0"/>
              <a:t>avec</a:t>
            </a:r>
            <a:r>
              <a:rPr lang="it-IT" sz="2400" dirty="0" smtClean="0"/>
              <a:t> </a:t>
            </a:r>
            <a:r>
              <a:rPr lang="it-IT" sz="2400" dirty="0" err="1" smtClean="0"/>
              <a:t>des</a:t>
            </a:r>
            <a:r>
              <a:rPr lang="it-IT" sz="2400" dirty="0" smtClean="0"/>
              <a:t> </a:t>
            </a:r>
            <a:r>
              <a:rPr lang="it-IT" sz="2400" dirty="0" err="1" smtClean="0"/>
              <a:t>mots</a:t>
            </a:r>
            <a:r>
              <a:rPr lang="it-IT" sz="2400" dirty="0" smtClean="0"/>
              <a:t> », </a:t>
            </a:r>
            <a:r>
              <a:rPr lang="fr-FR" sz="2400" dirty="0" smtClean="0"/>
              <a:t>n’est pas dépourvu d’humour. Il se réfère ironiquement à la tradition anglo-américaine des livres de conseils pratiques (du genre : </a:t>
            </a:r>
            <a:r>
              <a:rPr lang="fr-FR" sz="2400" i="1" dirty="0" smtClean="0"/>
              <a:t>How to </a:t>
            </a:r>
            <a:r>
              <a:rPr lang="fr-FR" sz="2400" i="1" dirty="0" err="1" smtClean="0"/>
              <a:t>make</a:t>
            </a:r>
            <a:r>
              <a:rPr lang="fr-FR" sz="2400" i="1" dirty="0" smtClean="0"/>
              <a:t> </a:t>
            </a:r>
            <a:r>
              <a:rPr lang="fr-FR" sz="2400" i="1" dirty="0" err="1" smtClean="0"/>
              <a:t>friends</a:t>
            </a:r>
            <a:r>
              <a:rPr lang="fr-FR" sz="2400" dirty="0" smtClean="0"/>
              <a:t>, «Comment se faire des amis»). p. 6</a:t>
            </a:r>
          </a:p>
          <a:p>
            <a:pPr algn="just"/>
            <a:r>
              <a:rPr lang="fr-FR" sz="2400" dirty="0" smtClean="0"/>
              <a:t>C’est un recueil de 12 conférences prononcées à l’Université de Harvard en 1955.</a:t>
            </a:r>
          </a:p>
        </p:txBody>
      </p:sp>
    </p:spTree>
    <p:extLst>
      <p:ext uri="{BB962C8B-B14F-4D97-AF65-F5344CB8AC3E}">
        <p14:creationId xmlns:p14="http://schemas.microsoft.com/office/powerpoint/2010/main" val="13019371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John </a:t>
            </a:r>
            <a:r>
              <a:rPr lang="it-IT" sz="2800" dirty="0" err="1"/>
              <a:t>Langshaw</a:t>
            </a:r>
            <a:r>
              <a:rPr lang="it-IT" sz="2800" dirty="0"/>
              <a:t> </a:t>
            </a:r>
            <a:r>
              <a:rPr lang="it-IT" sz="2800" dirty="0" smtClean="0"/>
              <a:t>Austin </a:t>
            </a:r>
            <a:endParaRPr lang="it-IT" sz="2800" dirty="0"/>
          </a:p>
        </p:txBody>
      </p:sp>
      <p:sp>
        <p:nvSpPr>
          <p:cNvPr id="3" name="Segnaposto contenuto 2"/>
          <p:cNvSpPr>
            <a:spLocks noGrp="1"/>
          </p:cNvSpPr>
          <p:nvPr>
            <p:ph idx="1"/>
          </p:nvPr>
        </p:nvSpPr>
        <p:spPr/>
        <p:txBody>
          <a:bodyPr>
            <a:normAutofit/>
          </a:bodyPr>
          <a:lstStyle/>
          <a:p>
            <a:pPr algn="just"/>
            <a:r>
              <a:rPr lang="fr-FR" sz="2400" dirty="0" smtClean="0"/>
              <a:t>Professeur de philosophie morale à Oxford (1911-1960)</a:t>
            </a:r>
          </a:p>
          <a:p>
            <a:pPr algn="just"/>
            <a:r>
              <a:rPr lang="fr-FR" sz="2400" dirty="0" smtClean="0"/>
              <a:t>Il s’occupe du langage ordinaire</a:t>
            </a:r>
          </a:p>
          <a:p>
            <a:pPr algn="just"/>
            <a:r>
              <a:rPr lang="fr-FR" sz="2400" dirty="0" smtClean="0"/>
              <a:t>A c</a:t>
            </a:r>
            <a:r>
              <a:rPr lang="it-IT" sz="2400" dirty="0" smtClean="0"/>
              <a:t>ô</a:t>
            </a:r>
            <a:r>
              <a:rPr lang="fr-FR" sz="2400" dirty="0" smtClean="0"/>
              <a:t>té de l’énonciation constative (affirmations vraies ou fausses), il existe des énonciations performatives (celle qui nous permet de faire quelque chose par la parole elle-même</a:t>
            </a:r>
            <a:r>
              <a:rPr lang="it-IT" sz="2400" dirty="0" smtClean="0"/>
              <a:t>)</a:t>
            </a:r>
          </a:p>
          <a:p>
            <a:pPr algn="just"/>
            <a:r>
              <a:rPr lang="it-IT" sz="2400" dirty="0" err="1" smtClean="0"/>
              <a:t>Distinction</a:t>
            </a:r>
            <a:r>
              <a:rPr lang="it-IT" sz="2400" dirty="0" smtClean="0"/>
              <a:t> </a:t>
            </a:r>
            <a:r>
              <a:rPr lang="it-IT" sz="2400" dirty="0" err="1" smtClean="0"/>
              <a:t>entre</a:t>
            </a:r>
            <a:r>
              <a:rPr lang="it-IT" sz="2400" dirty="0" smtClean="0"/>
              <a:t> “</a:t>
            </a:r>
            <a:r>
              <a:rPr lang="it-IT" sz="2400" dirty="0" err="1" smtClean="0"/>
              <a:t>constatif</a:t>
            </a:r>
            <a:r>
              <a:rPr lang="it-IT" sz="2400" dirty="0" smtClean="0"/>
              <a:t>” et “</a:t>
            </a:r>
            <a:r>
              <a:rPr lang="it-IT" sz="2400" dirty="0" err="1" smtClean="0"/>
              <a:t>performatif</a:t>
            </a:r>
            <a:r>
              <a:rPr lang="it-IT" sz="2400" dirty="0" smtClean="0"/>
              <a:t>”</a:t>
            </a:r>
          </a:p>
        </p:txBody>
      </p:sp>
    </p:spTree>
    <p:extLst>
      <p:ext uri="{BB962C8B-B14F-4D97-AF65-F5344CB8AC3E}">
        <p14:creationId xmlns:p14="http://schemas.microsoft.com/office/powerpoint/2010/main" val="4775352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La performativité d’un terme</a:t>
            </a:r>
            <a:endParaRPr lang="fr-CA" sz="2800" dirty="0"/>
          </a:p>
        </p:txBody>
      </p:sp>
      <p:sp>
        <p:nvSpPr>
          <p:cNvPr id="3" name="Segnaposto contenuto 2"/>
          <p:cNvSpPr>
            <a:spLocks noGrp="1"/>
          </p:cNvSpPr>
          <p:nvPr>
            <p:ph idx="1"/>
          </p:nvPr>
        </p:nvSpPr>
        <p:spPr/>
        <p:txBody>
          <a:bodyPr>
            <a:normAutofit/>
          </a:bodyPr>
          <a:lstStyle/>
          <a:p>
            <a:pPr algn="just"/>
            <a:r>
              <a:rPr lang="it-IT" sz="2400" dirty="0" smtClean="0"/>
              <a:t>C’est </a:t>
            </a:r>
            <a:r>
              <a:rPr lang="it-IT" sz="2400" dirty="0"/>
              <a:t>ce </a:t>
            </a:r>
            <a:r>
              <a:rPr lang="it-IT" sz="2400" dirty="0" err="1"/>
              <a:t>qu’on</a:t>
            </a:r>
            <a:r>
              <a:rPr lang="it-IT" sz="2400" dirty="0"/>
              <a:t> </a:t>
            </a:r>
            <a:r>
              <a:rPr lang="it-IT" sz="2400" dirty="0" err="1"/>
              <a:t>appelle</a:t>
            </a:r>
            <a:r>
              <a:rPr lang="it-IT" sz="2400" dirty="0"/>
              <a:t> son </a:t>
            </a:r>
            <a:r>
              <a:rPr lang="it-IT" sz="2400" dirty="0" err="1"/>
              <a:t>caractère</a:t>
            </a:r>
            <a:r>
              <a:rPr lang="it-IT" sz="2400" dirty="0"/>
              <a:t> « </a:t>
            </a:r>
            <a:r>
              <a:rPr lang="it-IT" sz="2400" dirty="0" err="1"/>
              <a:t>performatif</a:t>
            </a:r>
            <a:r>
              <a:rPr lang="it-IT" sz="2400" dirty="0"/>
              <a:t> ». </a:t>
            </a:r>
            <a:r>
              <a:rPr lang="it-IT" sz="2400" dirty="0" err="1"/>
              <a:t>Quand</a:t>
            </a:r>
            <a:r>
              <a:rPr lang="it-IT" sz="2400" dirty="0"/>
              <a:t> un </a:t>
            </a:r>
            <a:r>
              <a:rPr lang="it-IT" sz="2400" dirty="0" err="1"/>
              <a:t>président</a:t>
            </a:r>
            <a:r>
              <a:rPr lang="it-IT" sz="2400" dirty="0"/>
              <a:t> </a:t>
            </a:r>
            <a:r>
              <a:rPr lang="it-IT" sz="2400" dirty="0" err="1"/>
              <a:t>déclare</a:t>
            </a:r>
            <a:r>
              <a:rPr lang="it-IT" sz="2400" dirty="0"/>
              <a:t> la </a:t>
            </a:r>
            <a:r>
              <a:rPr lang="it-IT" sz="2400" dirty="0" err="1"/>
              <a:t>séance</a:t>
            </a:r>
            <a:r>
              <a:rPr lang="it-IT" sz="2400" dirty="0"/>
              <a:t> </a:t>
            </a:r>
            <a:r>
              <a:rPr lang="it-IT" sz="2400" dirty="0" err="1"/>
              <a:t>ouverte</a:t>
            </a:r>
            <a:r>
              <a:rPr lang="it-IT" sz="2400" dirty="0"/>
              <a:t> </a:t>
            </a:r>
            <a:r>
              <a:rPr lang="it-IT" sz="2400" dirty="0" err="1"/>
              <a:t>ou</a:t>
            </a:r>
            <a:r>
              <a:rPr lang="it-IT" sz="2400" dirty="0"/>
              <a:t> </a:t>
            </a:r>
            <a:r>
              <a:rPr lang="it-IT" sz="2400" dirty="0" err="1"/>
              <a:t>qu’un</a:t>
            </a:r>
            <a:r>
              <a:rPr lang="it-IT" sz="2400" dirty="0"/>
              <a:t> </a:t>
            </a:r>
            <a:r>
              <a:rPr lang="it-IT" sz="2400" dirty="0" err="1"/>
              <a:t>maire</a:t>
            </a:r>
            <a:r>
              <a:rPr lang="it-IT" sz="2400" dirty="0"/>
              <a:t> </a:t>
            </a:r>
            <a:r>
              <a:rPr lang="it-IT" sz="2400" dirty="0" err="1"/>
              <a:t>prononce</a:t>
            </a:r>
            <a:r>
              <a:rPr lang="it-IT" sz="2400" dirty="0"/>
              <a:t> un </a:t>
            </a:r>
            <a:r>
              <a:rPr lang="it-IT" sz="2400" dirty="0" err="1"/>
              <a:t>mariage</a:t>
            </a:r>
            <a:r>
              <a:rPr lang="it-IT" sz="2400" dirty="0"/>
              <a:t>, </a:t>
            </a:r>
            <a:r>
              <a:rPr lang="it-IT" sz="2400" dirty="0" err="1"/>
              <a:t>ils</a:t>
            </a:r>
            <a:r>
              <a:rPr lang="it-IT" sz="2400" dirty="0"/>
              <a:t> ne se </a:t>
            </a:r>
            <a:r>
              <a:rPr lang="it-IT" sz="2400" dirty="0" err="1"/>
              <a:t>contentent</a:t>
            </a:r>
            <a:r>
              <a:rPr lang="it-IT" sz="2400" dirty="0"/>
              <a:t> </a:t>
            </a:r>
            <a:r>
              <a:rPr lang="it-IT" sz="2400" dirty="0" err="1"/>
              <a:t>pas</a:t>
            </a:r>
            <a:r>
              <a:rPr lang="it-IT" sz="2400" dirty="0"/>
              <a:t> de </a:t>
            </a:r>
            <a:r>
              <a:rPr lang="it-IT" sz="2400" dirty="0" err="1"/>
              <a:t>constater</a:t>
            </a:r>
            <a:r>
              <a:rPr lang="it-IT" sz="2400" dirty="0"/>
              <a:t> un </a:t>
            </a:r>
            <a:r>
              <a:rPr lang="it-IT" sz="2400" dirty="0" err="1"/>
              <a:t>fait</a:t>
            </a:r>
            <a:r>
              <a:rPr lang="it-IT" sz="2400" dirty="0"/>
              <a:t>, </a:t>
            </a:r>
            <a:r>
              <a:rPr lang="it-IT" sz="2400" b="1" dirty="0" err="1"/>
              <a:t>ils</a:t>
            </a:r>
            <a:r>
              <a:rPr lang="it-IT" sz="2400" b="1" dirty="0"/>
              <a:t> le </a:t>
            </a:r>
            <a:r>
              <a:rPr lang="it-IT" sz="2400" b="1" dirty="0" err="1"/>
              <a:t>réalisent</a:t>
            </a:r>
            <a:r>
              <a:rPr lang="it-IT" sz="2400" b="1" dirty="0"/>
              <a:t>. </a:t>
            </a:r>
            <a:endParaRPr lang="it-IT" sz="2400" b="1" dirty="0" smtClean="0"/>
          </a:p>
          <a:p>
            <a:pPr algn="just"/>
            <a:r>
              <a:rPr lang="it-IT" sz="2400" dirty="0" smtClean="0"/>
              <a:t>Il </a:t>
            </a:r>
            <a:r>
              <a:rPr lang="it-IT" sz="2400" dirty="0"/>
              <a:t>y </a:t>
            </a:r>
            <a:r>
              <a:rPr lang="it-IT" sz="2400" dirty="0" err="1"/>
              <a:t>faut</a:t>
            </a:r>
            <a:r>
              <a:rPr lang="it-IT" sz="2400" dirty="0"/>
              <a:t> </a:t>
            </a:r>
            <a:r>
              <a:rPr lang="it-IT" sz="2400" dirty="0" err="1"/>
              <a:t>certaines</a:t>
            </a:r>
            <a:r>
              <a:rPr lang="it-IT" sz="2400" dirty="0"/>
              <a:t> </a:t>
            </a:r>
            <a:r>
              <a:rPr lang="it-IT" sz="2400" dirty="0" err="1"/>
              <a:t>conditions</a:t>
            </a:r>
            <a:r>
              <a:rPr lang="it-IT" sz="2400" dirty="0"/>
              <a:t> : en l’</a:t>
            </a:r>
            <a:r>
              <a:rPr lang="it-IT" sz="2400" dirty="0" err="1"/>
              <a:t>occurrence</a:t>
            </a:r>
            <a:r>
              <a:rPr lang="it-IT" sz="2400" dirty="0"/>
              <a:t>, le </a:t>
            </a:r>
            <a:r>
              <a:rPr lang="it-IT" sz="2400" dirty="0" err="1"/>
              <a:t>respect</a:t>
            </a:r>
            <a:r>
              <a:rPr lang="it-IT" sz="2400" dirty="0"/>
              <a:t> d’une </a:t>
            </a:r>
            <a:r>
              <a:rPr lang="it-IT" sz="2400" dirty="0" err="1"/>
              <a:t>procédure</a:t>
            </a:r>
            <a:r>
              <a:rPr lang="it-IT" sz="2400" dirty="0"/>
              <a:t> </a:t>
            </a:r>
            <a:r>
              <a:rPr lang="it-IT" sz="2400" dirty="0" err="1"/>
              <a:t>établie</a:t>
            </a:r>
            <a:r>
              <a:rPr lang="it-IT" sz="2400" dirty="0"/>
              <a:t>, le </a:t>
            </a:r>
            <a:r>
              <a:rPr lang="it-IT" sz="2400" dirty="0" err="1"/>
              <a:t>cadre</a:t>
            </a:r>
            <a:r>
              <a:rPr lang="it-IT" sz="2400" dirty="0"/>
              <a:t> </a:t>
            </a:r>
            <a:r>
              <a:rPr lang="it-IT" sz="2400" dirty="0" err="1"/>
              <a:t>institutionnel</a:t>
            </a:r>
            <a:r>
              <a:rPr lang="it-IT" sz="2400" dirty="0"/>
              <a:t> et </a:t>
            </a:r>
            <a:r>
              <a:rPr lang="it-IT" sz="2400" dirty="0" err="1"/>
              <a:t>spatial</a:t>
            </a:r>
            <a:r>
              <a:rPr lang="it-IT" sz="2400" dirty="0"/>
              <a:t>, le </a:t>
            </a:r>
            <a:r>
              <a:rPr lang="it-IT" sz="2400" dirty="0" err="1"/>
              <a:t>rôle</a:t>
            </a:r>
            <a:r>
              <a:rPr lang="it-IT" sz="2400" dirty="0"/>
              <a:t> </a:t>
            </a:r>
            <a:r>
              <a:rPr lang="it-IT" sz="2400" dirty="0" err="1"/>
              <a:t>ou</a:t>
            </a:r>
            <a:r>
              <a:rPr lang="it-IT" sz="2400" dirty="0"/>
              <a:t> la </a:t>
            </a:r>
            <a:r>
              <a:rPr lang="it-IT" sz="2400" dirty="0" err="1"/>
              <a:t>fonction</a:t>
            </a:r>
            <a:r>
              <a:rPr lang="it-IT" sz="2400" dirty="0"/>
              <a:t> </a:t>
            </a:r>
            <a:r>
              <a:rPr lang="it-IT" sz="2400" dirty="0" err="1"/>
              <a:t>reconnus</a:t>
            </a:r>
            <a:r>
              <a:rPr lang="it-IT" sz="2400" dirty="0"/>
              <a:t> de la </a:t>
            </a:r>
            <a:r>
              <a:rPr lang="it-IT" sz="2400" dirty="0" err="1"/>
              <a:t>personne</a:t>
            </a:r>
            <a:r>
              <a:rPr lang="it-IT" sz="2400" dirty="0"/>
              <a:t> </a:t>
            </a:r>
            <a:r>
              <a:rPr lang="it-IT" sz="2400" dirty="0" err="1"/>
              <a:t>habilitée</a:t>
            </a:r>
            <a:r>
              <a:rPr lang="it-IT" sz="2400" dirty="0" smtClean="0"/>
              <a:t>…</a:t>
            </a:r>
          </a:p>
          <a:p>
            <a:pPr algn="just"/>
            <a:r>
              <a:rPr lang="it-IT" sz="2400" dirty="0"/>
              <a:t>je te </a:t>
            </a:r>
            <a:r>
              <a:rPr lang="it-IT" sz="2400" dirty="0" err="1"/>
              <a:t>baptise</a:t>
            </a:r>
            <a:r>
              <a:rPr lang="it-IT" sz="2400" dirty="0"/>
              <a:t>, </a:t>
            </a:r>
            <a:br>
              <a:rPr lang="it-IT" sz="2400" dirty="0"/>
            </a:br>
            <a:r>
              <a:rPr lang="it-IT" sz="2400" dirty="0"/>
              <a:t>je </a:t>
            </a:r>
            <a:r>
              <a:rPr lang="it-IT" sz="2400" dirty="0" err="1"/>
              <a:t>vous</a:t>
            </a:r>
            <a:r>
              <a:rPr lang="it-IT" sz="2400" dirty="0"/>
              <a:t> </a:t>
            </a:r>
            <a:r>
              <a:rPr lang="it-IT" sz="2400" dirty="0" err="1"/>
              <a:t>déclare</a:t>
            </a:r>
            <a:r>
              <a:rPr lang="it-IT" sz="2400" dirty="0"/>
              <a:t> </a:t>
            </a:r>
            <a:r>
              <a:rPr lang="it-IT" sz="2400" dirty="0" err="1"/>
              <a:t>unis</a:t>
            </a:r>
            <a:r>
              <a:rPr lang="it-IT" sz="2400" dirty="0"/>
              <a:t> par </a:t>
            </a:r>
            <a:r>
              <a:rPr lang="it-IT" sz="2400" dirty="0" err="1"/>
              <a:t>les</a:t>
            </a:r>
            <a:r>
              <a:rPr lang="it-IT" sz="2400" dirty="0"/>
              <a:t> </a:t>
            </a:r>
            <a:r>
              <a:rPr lang="it-IT" sz="2400" dirty="0" err="1"/>
              <a:t>liens</a:t>
            </a:r>
            <a:r>
              <a:rPr lang="it-IT" sz="2400" dirty="0"/>
              <a:t> </a:t>
            </a:r>
            <a:r>
              <a:rPr lang="it-IT" sz="2400" dirty="0" err="1"/>
              <a:t>du</a:t>
            </a:r>
            <a:r>
              <a:rPr lang="it-IT" sz="2400" dirty="0"/>
              <a:t> </a:t>
            </a:r>
            <a:r>
              <a:rPr lang="it-IT" sz="2400" dirty="0" err="1"/>
              <a:t>mariage</a:t>
            </a:r>
            <a:r>
              <a:rPr lang="it-IT" sz="2400" dirty="0"/>
              <a:t>.</a:t>
            </a:r>
            <a:br>
              <a:rPr lang="it-IT" sz="2400" dirty="0"/>
            </a:br>
            <a:r>
              <a:rPr lang="it-IT" sz="2400" dirty="0"/>
              <a:t>Je </a:t>
            </a:r>
            <a:r>
              <a:rPr lang="it-IT" sz="2400" dirty="0" err="1"/>
              <a:t>déclare</a:t>
            </a:r>
            <a:r>
              <a:rPr lang="it-IT" sz="2400" dirty="0"/>
              <a:t> la </a:t>
            </a:r>
            <a:r>
              <a:rPr lang="it-IT" sz="2400" dirty="0" err="1"/>
              <a:t>séance</a:t>
            </a:r>
            <a:r>
              <a:rPr lang="it-IT" sz="2400" dirty="0"/>
              <a:t> </a:t>
            </a:r>
            <a:r>
              <a:rPr lang="it-IT" sz="2400" dirty="0" err="1"/>
              <a:t>ouverte</a:t>
            </a:r>
            <a:r>
              <a:rPr lang="it-IT" sz="2400" dirty="0"/>
              <a:t>.</a:t>
            </a:r>
            <a:endParaRPr lang="fr-CA" sz="2400" dirty="0"/>
          </a:p>
        </p:txBody>
      </p:sp>
    </p:spTree>
    <p:extLst>
      <p:ext uri="{BB962C8B-B14F-4D97-AF65-F5344CB8AC3E}">
        <p14:creationId xmlns:p14="http://schemas.microsoft.com/office/powerpoint/2010/main" val="13169699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BE" sz="2800" dirty="0"/>
              <a:t>« je décrète la mobilisation générale »</a:t>
            </a:r>
            <a:endParaRPr lang="it-IT" sz="2800" dirty="0"/>
          </a:p>
        </p:txBody>
      </p:sp>
      <p:sp>
        <p:nvSpPr>
          <p:cNvPr id="3" name="Segnaposto contenuto 2"/>
          <p:cNvSpPr>
            <a:spLocks noGrp="1"/>
          </p:cNvSpPr>
          <p:nvPr>
            <p:ph idx="1"/>
          </p:nvPr>
        </p:nvSpPr>
        <p:spPr/>
        <p:txBody>
          <a:bodyPr>
            <a:normAutofit lnSpcReduction="10000"/>
          </a:bodyPr>
          <a:lstStyle/>
          <a:p>
            <a:pPr marL="0" indent="0" algn="just">
              <a:buNone/>
            </a:pPr>
            <a:r>
              <a:rPr lang="fr-BE" sz="2400" dirty="0" smtClean="0"/>
              <a:t>N’importe qui peut crier sur la place publique : « je décrète la mobilisation générale ». Ne pouvant pas être acte faute de l’autorité requise, un tel propros n’est plus que parole ; il se réduit à une clameur inane, enfantillage ou démence. </a:t>
            </a:r>
            <a:r>
              <a:rPr lang="fr-BE" sz="2400" b="1" dirty="0" smtClean="0"/>
              <a:t>Un énoncé performatif qui n’est pas acte n’existe pas.</a:t>
            </a:r>
            <a:r>
              <a:rPr lang="fr-BE" sz="2400" dirty="0" smtClean="0"/>
              <a:t> Il n’a d’existence que comme acte d’autorité.</a:t>
            </a:r>
            <a:r>
              <a:rPr lang="fr-BE" sz="2400" dirty="0"/>
              <a:t> </a:t>
            </a:r>
            <a:r>
              <a:rPr lang="fr-CA" sz="2400" dirty="0"/>
              <a:t>Or, les actes d’autorité sont d’abord et toujours des énonciations proférées </a:t>
            </a:r>
            <a:r>
              <a:rPr lang="fr-CA" sz="2400" b="1" dirty="0"/>
              <a:t>par ceux à qui appartient le droit de les énoncer</a:t>
            </a:r>
            <a:r>
              <a:rPr lang="fr-CA" sz="2400" dirty="0"/>
              <a:t>. Cette condition de validité, relative </a:t>
            </a:r>
            <a:r>
              <a:rPr lang="fr-CA" sz="2400" b="1" dirty="0"/>
              <a:t>à la personne </a:t>
            </a:r>
            <a:r>
              <a:rPr lang="fr-CA" sz="2400" b="1" dirty="0" err="1"/>
              <a:t>énonçante</a:t>
            </a:r>
            <a:r>
              <a:rPr lang="fr-CA" sz="2400" dirty="0"/>
              <a:t> et à la circonstance de l’énonciation, doit toujours être supposée remplie </a:t>
            </a:r>
            <a:r>
              <a:rPr lang="fr-CA" sz="2400" b="1" dirty="0"/>
              <a:t>quand on traite du performatif</a:t>
            </a:r>
            <a:r>
              <a:rPr lang="fr-CA" sz="2400" dirty="0"/>
              <a:t>. </a:t>
            </a:r>
          </a:p>
          <a:p>
            <a:pPr marL="0" indent="0">
              <a:buNone/>
            </a:pPr>
            <a:r>
              <a:rPr lang="fr-FR" sz="2400" dirty="0" smtClean="0"/>
              <a:t>Emile Benveniste</a:t>
            </a:r>
            <a:r>
              <a:rPr lang="fr-FR" sz="2400" i="1" dirty="0" smtClean="0"/>
              <a:t>, La </a:t>
            </a:r>
            <a:r>
              <a:rPr lang="fr-FR" sz="2400" i="1" dirty="0"/>
              <a:t>philosophie analytique et le </a:t>
            </a:r>
            <a:r>
              <a:rPr lang="fr-FR" sz="2400" i="1" dirty="0" smtClean="0"/>
              <a:t>langage, </a:t>
            </a:r>
            <a:r>
              <a:rPr lang="fr-FR" sz="2400" dirty="0" smtClean="0"/>
              <a:t>1963, </a:t>
            </a:r>
            <a:r>
              <a:rPr lang="fr-CA" sz="2400" dirty="0" smtClean="0"/>
              <a:t> p. 273.</a:t>
            </a:r>
            <a:endParaRPr lang="fr-CA" sz="2400" dirty="0"/>
          </a:p>
          <a:p>
            <a:pPr algn="just"/>
            <a:endParaRPr lang="fr-BE" sz="2400" dirty="0" smtClean="0"/>
          </a:p>
        </p:txBody>
      </p:sp>
      <p:sp>
        <p:nvSpPr>
          <p:cNvPr id="6" name="Segnaposto numero diapositiva 5"/>
          <p:cNvSpPr>
            <a:spLocks noGrp="1"/>
          </p:cNvSpPr>
          <p:nvPr>
            <p:ph type="sldNum" sz="quarter" idx="12"/>
          </p:nvPr>
        </p:nvSpPr>
        <p:spPr/>
        <p:txBody>
          <a:bodyPr/>
          <a:lstStyle/>
          <a:p>
            <a:fld id="{9FCB03D0-EB96-014D-AB90-5DAC9D39195F}" type="slidenum">
              <a:rPr lang="fr-CA" smtClean="0">
                <a:solidFill>
                  <a:prstClr val="black">
                    <a:tint val="75000"/>
                  </a:prstClr>
                </a:solidFill>
                <a:latin typeface="Calibri"/>
              </a:rPr>
              <a:pPr/>
              <a:t>18</a:t>
            </a:fld>
            <a:endParaRPr lang="fr-CA">
              <a:solidFill>
                <a:prstClr val="black">
                  <a:tint val="75000"/>
                </a:prstClr>
              </a:solidFill>
              <a:latin typeface="Calibri"/>
            </a:endParaRPr>
          </a:p>
        </p:txBody>
      </p:sp>
    </p:spTree>
    <p:extLst>
      <p:ext uri="{BB962C8B-B14F-4D97-AF65-F5344CB8AC3E}">
        <p14:creationId xmlns:p14="http://schemas.microsoft.com/office/powerpoint/2010/main" val="11572462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sz="2800" i="1" dirty="0"/>
              <a:t>La philosophie analytique et le langage </a:t>
            </a:r>
            <a:r>
              <a:rPr lang="fr-FR" sz="2800" i="1" dirty="0" smtClean="0"/>
              <a:t> </a:t>
            </a:r>
            <a:br>
              <a:rPr lang="fr-FR" sz="2800" i="1" dirty="0" smtClean="0"/>
            </a:br>
            <a:r>
              <a:rPr lang="fr-FR" sz="2800" dirty="0" smtClean="0"/>
              <a:t>Benveniste </a:t>
            </a:r>
            <a:r>
              <a:rPr lang="fr-FR" sz="2800" dirty="0"/>
              <a:t>1963</a:t>
            </a:r>
            <a:br>
              <a:rPr lang="fr-FR" sz="2800" dirty="0"/>
            </a:br>
            <a:endParaRPr lang="it-IT" sz="2800" dirty="0"/>
          </a:p>
        </p:txBody>
      </p:sp>
      <p:sp>
        <p:nvSpPr>
          <p:cNvPr id="3" name="Segnaposto contenuto 2"/>
          <p:cNvSpPr>
            <a:spLocks noGrp="1"/>
          </p:cNvSpPr>
          <p:nvPr>
            <p:ph idx="1"/>
          </p:nvPr>
        </p:nvSpPr>
        <p:spPr/>
        <p:txBody>
          <a:bodyPr>
            <a:normAutofit/>
          </a:bodyPr>
          <a:lstStyle/>
          <a:p>
            <a:pPr algn="just"/>
            <a:r>
              <a:rPr lang="fr-CA" sz="2400" dirty="0" smtClean="0"/>
              <a:t>Voilà </a:t>
            </a:r>
            <a:r>
              <a:rPr lang="fr-CA" sz="2400" dirty="0"/>
              <a:t>un domaine où sont produits les énoncés performatifs, celui des </a:t>
            </a:r>
            <a:r>
              <a:rPr lang="fr-CA" sz="2400" b="1" dirty="0"/>
              <a:t>actes d’autorité. </a:t>
            </a:r>
            <a:r>
              <a:rPr lang="fr-CA" sz="2400" dirty="0"/>
              <a:t>Nous en ouvrons un autre, où l’énoncé n’émane pas d’un </a:t>
            </a:r>
            <a:r>
              <a:rPr lang="fr-CA" sz="2400" b="1" dirty="0"/>
              <a:t>pouvoir reconnu</a:t>
            </a:r>
            <a:r>
              <a:rPr lang="fr-CA" sz="2400" dirty="0"/>
              <a:t>, mais pose un </a:t>
            </a:r>
            <a:r>
              <a:rPr lang="fr-CA" sz="2400" b="1" dirty="0"/>
              <a:t>engagement personnel pour celui qui </a:t>
            </a:r>
            <a:r>
              <a:rPr lang="fr-CA" sz="2400" b="1" dirty="0" smtClean="0"/>
              <a:t>l’énonce</a:t>
            </a:r>
            <a:r>
              <a:rPr lang="fr-CA" sz="2400" dirty="0" smtClean="0"/>
              <a:t>. p</a:t>
            </a:r>
            <a:r>
              <a:rPr lang="fr-CA" sz="2400" dirty="0"/>
              <a:t>. </a:t>
            </a:r>
            <a:r>
              <a:rPr lang="fr-CA" sz="2400" dirty="0" smtClean="0"/>
              <a:t>272</a:t>
            </a:r>
          </a:p>
          <a:p>
            <a:pPr algn="just"/>
            <a:endParaRPr lang="fr-CA" sz="2400" dirty="0"/>
          </a:p>
          <a:p>
            <a:pPr algn="just"/>
            <a:r>
              <a:rPr lang="fr-CA" sz="2400" dirty="0" smtClean="0"/>
              <a:t>(Les </a:t>
            </a:r>
            <a:r>
              <a:rPr lang="fr-CA" sz="2400" dirty="0"/>
              <a:t>énoncés performatifs sont des énoncés où un verbe déclaratif-jussif à la première personne du présent est construit avec un </a:t>
            </a:r>
            <a:r>
              <a:rPr lang="fr-CA" sz="2400" dirty="0" err="1"/>
              <a:t>dictum</a:t>
            </a:r>
            <a:r>
              <a:rPr lang="fr-CA" sz="2400" dirty="0"/>
              <a:t>. Ainsi : </a:t>
            </a:r>
            <a:r>
              <a:rPr lang="fr-CA" sz="2400" i="1" dirty="0"/>
              <a:t>j’ordonne</a:t>
            </a:r>
            <a:r>
              <a:rPr lang="fr-CA" sz="2400" dirty="0"/>
              <a:t> (ou </a:t>
            </a:r>
            <a:r>
              <a:rPr lang="fr-CA" sz="2400" i="1" dirty="0"/>
              <a:t>je commande</a:t>
            </a:r>
            <a:r>
              <a:rPr lang="fr-CA" sz="2400" dirty="0"/>
              <a:t>, </a:t>
            </a:r>
            <a:r>
              <a:rPr lang="fr-CA" sz="2400" i="1" dirty="0"/>
              <a:t>je décrète</a:t>
            </a:r>
            <a:r>
              <a:rPr lang="fr-CA" sz="2400" dirty="0"/>
              <a:t>, etc.) </a:t>
            </a:r>
            <a:r>
              <a:rPr lang="fr-CA" sz="2400" i="1" dirty="0"/>
              <a:t>que la population soit mobilisée</a:t>
            </a:r>
            <a:r>
              <a:rPr lang="fr-CA" sz="2400" dirty="0"/>
              <a:t>, où le </a:t>
            </a:r>
            <a:r>
              <a:rPr lang="fr-CA" sz="2400" dirty="0" err="1"/>
              <a:t>dictum</a:t>
            </a:r>
            <a:r>
              <a:rPr lang="fr-CA" sz="2400" dirty="0"/>
              <a:t> est représenté par : </a:t>
            </a:r>
            <a:r>
              <a:rPr lang="fr-CA" sz="2400" i="1" dirty="0"/>
              <a:t> la population soit mobilisée</a:t>
            </a:r>
            <a:r>
              <a:rPr lang="fr-CA" sz="2400" dirty="0"/>
              <a:t>. p. </a:t>
            </a:r>
            <a:r>
              <a:rPr lang="fr-CA" sz="2400" dirty="0" smtClean="0"/>
              <a:t>271)</a:t>
            </a:r>
          </a:p>
          <a:p>
            <a:pPr algn="just"/>
            <a:r>
              <a:rPr lang="fr-CA" sz="2400" dirty="0"/>
              <a:t>jussif : ordre, commandement </a:t>
            </a:r>
          </a:p>
          <a:p>
            <a:pPr algn="just"/>
            <a:endParaRPr lang="fr-CA" sz="2400" dirty="0"/>
          </a:p>
          <a:p>
            <a:pPr algn="just"/>
            <a:endParaRPr lang="fr-CA" sz="2400" dirty="0"/>
          </a:p>
        </p:txBody>
      </p:sp>
      <p:sp>
        <p:nvSpPr>
          <p:cNvPr id="6" name="Segnaposto numero diapositiva 5"/>
          <p:cNvSpPr>
            <a:spLocks noGrp="1"/>
          </p:cNvSpPr>
          <p:nvPr>
            <p:ph type="sldNum" sz="quarter" idx="12"/>
          </p:nvPr>
        </p:nvSpPr>
        <p:spPr/>
        <p:txBody>
          <a:bodyPr/>
          <a:lstStyle/>
          <a:p>
            <a:fld id="{9FCB03D0-EB96-014D-AB90-5DAC9D39195F}" type="slidenum">
              <a:rPr lang="fr-CA" smtClean="0">
                <a:solidFill>
                  <a:prstClr val="black">
                    <a:tint val="75000"/>
                  </a:prstClr>
                </a:solidFill>
                <a:latin typeface="Calibri"/>
              </a:rPr>
              <a:pPr/>
              <a:t>19</a:t>
            </a:fld>
            <a:endParaRPr lang="fr-CA">
              <a:solidFill>
                <a:prstClr val="black">
                  <a:tint val="75000"/>
                </a:prstClr>
              </a:solidFill>
              <a:latin typeface="Calibri"/>
            </a:endParaRPr>
          </a:p>
        </p:txBody>
      </p:sp>
    </p:spTree>
    <p:extLst>
      <p:ext uri="{BB962C8B-B14F-4D97-AF65-F5344CB8AC3E}">
        <p14:creationId xmlns:p14="http://schemas.microsoft.com/office/powerpoint/2010/main" val="15686925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Programme</a:t>
            </a:r>
            <a:endParaRPr lang="fr-CA" sz="2800" dirty="0"/>
          </a:p>
        </p:txBody>
      </p:sp>
      <p:sp>
        <p:nvSpPr>
          <p:cNvPr id="3" name="Segnaposto contenuto 2"/>
          <p:cNvSpPr>
            <a:spLocks noGrp="1"/>
          </p:cNvSpPr>
          <p:nvPr>
            <p:ph idx="1"/>
          </p:nvPr>
        </p:nvSpPr>
        <p:spPr/>
        <p:txBody>
          <a:bodyPr>
            <a:normAutofit fontScale="92500" lnSpcReduction="20000"/>
          </a:bodyPr>
          <a:lstStyle/>
          <a:p>
            <a:pPr algn="just"/>
            <a:r>
              <a:rPr lang="fr-CA" sz="2400" dirty="0" smtClean="0"/>
              <a:t>Observations hebdomadaires sur </a:t>
            </a:r>
            <a:r>
              <a:rPr lang="fr-CA" sz="2400" dirty="0"/>
              <a:t>des questions </a:t>
            </a:r>
            <a:r>
              <a:rPr lang="fr-CA" sz="2400" dirty="0" smtClean="0"/>
              <a:t>sociétales et politiques.</a:t>
            </a:r>
          </a:p>
          <a:p>
            <a:pPr marL="0" indent="0">
              <a:buNone/>
            </a:pPr>
            <a:endParaRPr lang="fr-CA" sz="2400" dirty="0" smtClean="0"/>
          </a:p>
          <a:p>
            <a:r>
              <a:rPr lang="fr-CA" sz="2400" dirty="0" smtClean="0"/>
              <a:t>1° volet : Langue </a:t>
            </a:r>
            <a:r>
              <a:rPr lang="fr-CA" sz="2400" dirty="0"/>
              <a:t>et </a:t>
            </a:r>
            <a:r>
              <a:rPr lang="fr-CA" sz="2400" dirty="0" smtClean="0"/>
              <a:t>pouvoir </a:t>
            </a:r>
            <a:r>
              <a:rPr lang="mr-IN" sz="2400" dirty="0" smtClean="0"/>
              <a:t>–</a:t>
            </a:r>
            <a:r>
              <a:rPr lang="fr-CA" sz="2400" dirty="0" smtClean="0"/>
              <a:t> le pouvoir des mots;</a:t>
            </a:r>
          </a:p>
          <a:p>
            <a:pPr marL="0" indent="0">
              <a:buNone/>
            </a:pPr>
            <a:endParaRPr lang="fr-CA" sz="2400" dirty="0" smtClean="0"/>
          </a:p>
          <a:p>
            <a:r>
              <a:rPr lang="fr-CA" sz="2400" dirty="0" smtClean="0"/>
              <a:t>2°volet : La légitimité (?) des voix </a:t>
            </a:r>
            <a:r>
              <a:rPr lang="fr-CA" sz="2400" dirty="0"/>
              <a:t>du sujet </a:t>
            </a:r>
            <a:r>
              <a:rPr lang="fr-CA" sz="2400" dirty="0" smtClean="0"/>
              <a:t>traduisant</a:t>
            </a:r>
            <a:r>
              <a:rPr lang="fr-CA" sz="2400" dirty="0" smtClean="0"/>
              <a:t>.</a:t>
            </a:r>
          </a:p>
          <a:p>
            <a:endParaRPr lang="fr-CA" sz="2400" dirty="0" smtClean="0"/>
          </a:p>
          <a:p>
            <a:r>
              <a:rPr lang="fr-CA" sz="2400" dirty="0" smtClean="0"/>
              <a:t>Remue-méninges avec des mots et les couleurs</a:t>
            </a:r>
            <a:endParaRPr lang="fr-CA" sz="2400" dirty="0"/>
          </a:p>
          <a:p>
            <a:endParaRPr lang="fr-CA" sz="2400" dirty="0" smtClean="0"/>
          </a:p>
          <a:p>
            <a:r>
              <a:rPr lang="fr-CA" sz="2400" strike="sngStrike" dirty="0" smtClean="0"/>
              <a:t>Épreuve écrite : Compte </a:t>
            </a:r>
            <a:r>
              <a:rPr lang="fr-CA" sz="2400" strike="sngStrike" dirty="0" smtClean="0"/>
              <a:t>rendu </a:t>
            </a:r>
          </a:p>
          <a:p>
            <a:r>
              <a:rPr lang="fr-CA" sz="2400" dirty="0" smtClean="0"/>
              <a:t> vu la situation actuelle, accord pour supprimer l’épreuve écrite et la substituer par des lectures à discuter </a:t>
            </a:r>
            <a:r>
              <a:rPr lang="fr-CA" sz="2400" dirty="0" smtClean="0"/>
              <a:t>à l’oral</a:t>
            </a:r>
            <a:endParaRPr lang="fr-CA" sz="2400" dirty="0" smtClean="0"/>
          </a:p>
          <a:p>
            <a:r>
              <a:rPr lang="fr-CA" sz="2400" dirty="0"/>
              <a:t>Épreuve </a:t>
            </a:r>
            <a:r>
              <a:rPr lang="fr-CA" sz="2400" dirty="0" smtClean="0"/>
              <a:t>orale : Discussion sur les sujets du cours</a:t>
            </a:r>
          </a:p>
          <a:p>
            <a:endParaRPr lang="fr-CA" sz="2400" dirty="0"/>
          </a:p>
        </p:txBody>
      </p:sp>
    </p:spTree>
    <p:extLst>
      <p:ext uri="{BB962C8B-B14F-4D97-AF65-F5344CB8AC3E}">
        <p14:creationId xmlns:p14="http://schemas.microsoft.com/office/powerpoint/2010/main" val="9348144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smtClean="0"/>
              <a:t>Victor Klemperer</a:t>
            </a:r>
            <a:br>
              <a:rPr lang="fr-FR" sz="2800" dirty="0" smtClean="0"/>
            </a:br>
            <a:r>
              <a:rPr lang="fr-FR" sz="2800" dirty="0" smtClean="0"/>
              <a:t>1881-1960</a:t>
            </a:r>
            <a:endParaRPr lang="it-IT" sz="2800" dirty="0"/>
          </a:p>
        </p:txBody>
      </p:sp>
      <p:sp>
        <p:nvSpPr>
          <p:cNvPr id="3" name="Segnaposto contenuto 2"/>
          <p:cNvSpPr>
            <a:spLocks noGrp="1"/>
          </p:cNvSpPr>
          <p:nvPr>
            <p:ph idx="1"/>
          </p:nvPr>
        </p:nvSpPr>
        <p:spPr/>
        <p:txBody>
          <a:bodyPr>
            <a:normAutofit/>
          </a:bodyPr>
          <a:lstStyle/>
          <a:p>
            <a:pPr algn="just"/>
            <a:r>
              <a:rPr lang="fr-FR" sz="2400" dirty="0"/>
              <a:t>U</a:t>
            </a:r>
            <a:r>
              <a:rPr lang="fr-FR" sz="2400" dirty="0" smtClean="0"/>
              <a:t>niversitaire romaniste, après l'arrivée des nazis au pouvoir, Klemperer se voit interdire le droit d'enseigner en raison de ses ascendances juives alors qu'il est converti depuis longtemps au protestantisme et baptisé, même s'il est à l'époque devenu athée. En </a:t>
            </a:r>
            <a:r>
              <a:rPr lang="fr-FR" sz="2400" dirty="0"/>
              <a:t>avril 1935, il est mis à la retraite anticipée en tant que « non-Aryen »</a:t>
            </a:r>
          </a:p>
          <a:p>
            <a:r>
              <a:rPr lang="fr-FR" sz="2400" dirty="0" smtClean="0"/>
              <a:t>Cette </a:t>
            </a:r>
            <a:r>
              <a:rPr lang="fr-FR" sz="2400" i="1" dirty="0"/>
              <a:t>langue du Troisième Reich</a:t>
            </a:r>
            <a:r>
              <a:rPr lang="fr-FR" sz="2400" dirty="0"/>
              <a:t>, Klemperer l'appelle </a:t>
            </a:r>
            <a:r>
              <a:rPr lang="fr-FR" sz="2400" i="1" dirty="0"/>
              <a:t>Lingua </a:t>
            </a:r>
            <a:r>
              <a:rPr lang="fr-FR" sz="2400" i="1" dirty="0" err="1"/>
              <a:t>Tertii</a:t>
            </a:r>
            <a:r>
              <a:rPr lang="fr-FR" sz="2400" i="1" dirty="0"/>
              <a:t> </a:t>
            </a:r>
            <a:r>
              <a:rPr lang="fr-FR" sz="2400" i="1" dirty="0" err="1" smtClean="0"/>
              <a:t>Imperii</a:t>
            </a:r>
            <a:endParaRPr lang="fr-FR" sz="2400" i="1" dirty="0" smtClean="0"/>
          </a:p>
          <a:p>
            <a:endParaRPr lang="fr-FR" sz="2400" i="1" dirty="0"/>
          </a:p>
          <a:p>
            <a:r>
              <a:rPr lang="it-IT" sz="2000" dirty="0"/>
              <a:t>Victor </a:t>
            </a:r>
            <a:r>
              <a:rPr lang="it-IT" sz="2000" dirty="0" err="1"/>
              <a:t>Klemperer</a:t>
            </a:r>
            <a:r>
              <a:rPr lang="it-IT" sz="2000" dirty="0"/>
              <a:t>, </a:t>
            </a:r>
            <a:r>
              <a:rPr lang="it-IT" sz="2000" i="1" dirty="0"/>
              <a:t>LTI, la langue </a:t>
            </a:r>
            <a:r>
              <a:rPr lang="it-IT" sz="2000" i="1" dirty="0" err="1"/>
              <a:t>du</a:t>
            </a:r>
            <a:r>
              <a:rPr lang="it-IT" sz="2000" i="1" dirty="0"/>
              <a:t> </a:t>
            </a:r>
            <a:r>
              <a:rPr lang="it-IT" sz="2000" i="1" dirty="0" err="1"/>
              <a:t>IIIe</a:t>
            </a:r>
            <a:r>
              <a:rPr lang="it-IT" sz="2000" i="1" dirty="0"/>
              <a:t> Reich. </a:t>
            </a:r>
            <a:r>
              <a:rPr lang="it-IT" sz="2000" i="1" dirty="0" err="1"/>
              <a:t>Carnets</a:t>
            </a:r>
            <a:r>
              <a:rPr lang="it-IT" sz="2000" i="1" dirty="0"/>
              <a:t> d’un </a:t>
            </a:r>
            <a:r>
              <a:rPr lang="it-IT" sz="2000" i="1" dirty="0" err="1"/>
              <a:t>philologue</a:t>
            </a:r>
            <a:r>
              <a:rPr lang="it-IT" sz="2000" dirty="0"/>
              <a:t>, </a:t>
            </a:r>
            <a:r>
              <a:rPr lang="it-IT" sz="2000" dirty="0" smtClean="0"/>
              <a:t>(</a:t>
            </a:r>
            <a:r>
              <a:rPr lang="it-IT" sz="2000" dirty="0" err="1" smtClean="0"/>
              <a:t>traduit</a:t>
            </a:r>
            <a:r>
              <a:rPr lang="it-IT" sz="2000" dirty="0" smtClean="0"/>
              <a:t> et </a:t>
            </a:r>
            <a:r>
              <a:rPr lang="it-IT" sz="2000" dirty="0" err="1" smtClean="0"/>
              <a:t>annoté</a:t>
            </a:r>
            <a:r>
              <a:rPr lang="it-IT" sz="2000" dirty="0" smtClean="0"/>
              <a:t> par </a:t>
            </a:r>
            <a:r>
              <a:rPr lang="it-IT" sz="2000" dirty="0" err="1" smtClean="0"/>
              <a:t>Elisabeth</a:t>
            </a:r>
            <a:r>
              <a:rPr lang="it-IT" sz="2000" dirty="0" smtClean="0"/>
              <a:t> </a:t>
            </a:r>
            <a:r>
              <a:rPr lang="it-IT" sz="2000" dirty="0" err="1" smtClean="0"/>
              <a:t>Guillot</a:t>
            </a:r>
            <a:r>
              <a:rPr lang="it-IT" sz="2000" dirty="0" smtClean="0"/>
              <a:t>), Paris</a:t>
            </a:r>
            <a:r>
              <a:rPr lang="it-IT" sz="2000" dirty="0"/>
              <a:t>, Albin Michel, « Agora », 1996</a:t>
            </a:r>
            <a:r>
              <a:rPr lang="it-IT" sz="2000" dirty="0" smtClean="0"/>
              <a:t>.</a:t>
            </a:r>
          </a:p>
        </p:txBody>
      </p:sp>
    </p:spTree>
    <p:extLst>
      <p:ext uri="{BB962C8B-B14F-4D97-AF65-F5344CB8AC3E}">
        <p14:creationId xmlns:p14="http://schemas.microsoft.com/office/powerpoint/2010/main" val="42798429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fontScale="70000" lnSpcReduction="20000"/>
          </a:bodyPr>
          <a:lstStyle/>
          <a:p>
            <a:pPr algn="just"/>
            <a:r>
              <a:rPr lang="fr-FR" dirty="0"/>
              <a:t>Le philosophe allemand Victor Klemperer s'attacha dès 1933 à l'étude de la langue et des mots employés par les nazis. En puisant à une multitude de sources (discours radiodiffusés d'Adolf Hitler ou de Joseph Paul Goebbels, faire-part de naissance et de décès, journaux, livres et brochures, conversations, etc.), il a pu examiner la destruction de l'esprit et de la culture allemands par la novlangue nazie. En tenant ainsi son journal, il accomplissait aussi un acte de résistance et de survie</a:t>
            </a:r>
            <a:r>
              <a:rPr lang="fr-FR" dirty="0" smtClean="0"/>
              <a:t>.</a:t>
            </a:r>
          </a:p>
          <a:p>
            <a:pPr algn="just"/>
            <a:r>
              <a:rPr lang="fr-FR" sz="2400" dirty="0"/>
              <a:t/>
            </a:r>
            <a:br>
              <a:rPr lang="fr-FR" sz="2400" dirty="0"/>
            </a:br>
            <a:r>
              <a:rPr lang="fr-FR" dirty="0"/>
              <a:t>En 1947, il tirera de son travail ce livre :</a:t>
            </a:r>
            <a:r>
              <a:rPr lang="fr-FR" i="1" dirty="0"/>
              <a:t> LTI, Lingua </a:t>
            </a:r>
            <a:r>
              <a:rPr lang="fr-FR" i="1" dirty="0" err="1"/>
              <a:t>Tertii</a:t>
            </a:r>
            <a:r>
              <a:rPr lang="fr-FR" i="1" dirty="0"/>
              <a:t> </a:t>
            </a:r>
            <a:r>
              <a:rPr lang="fr-FR" i="1" dirty="0" err="1"/>
              <a:t>Imperii</a:t>
            </a:r>
            <a:r>
              <a:rPr lang="fr-FR" i="1" dirty="0"/>
              <a:t>, la langue du IIIe Reich</a:t>
            </a:r>
            <a:r>
              <a:rPr lang="fr-FR" dirty="0"/>
              <a:t>, devenu la référence de toute réflexion sur le langage totalitaire. Sa lecture, à près de soixante-dix ans de distance, montre combien le monde contemporain a du mal à se guérir de cette langue contaminée, et qu'aucune langue n'est à l'abri de nouvelles manipulations.</a:t>
            </a:r>
            <a:endParaRPr lang="it-IT" sz="2400" dirty="0"/>
          </a:p>
        </p:txBody>
      </p:sp>
    </p:spTree>
    <p:extLst>
      <p:ext uri="{BB962C8B-B14F-4D97-AF65-F5344CB8AC3E}">
        <p14:creationId xmlns:p14="http://schemas.microsoft.com/office/powerpoint/2010/main" val="12903702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fontScale="70000" lnSpcReduction="20000"/>
          </a:bodyPr>
          <a:lstStyle/>
          <a:p>
            <a:pPr algn="just"/>
            <a:r>
              <a:rPr lang="fr-FR" b="1" dirty="0"/>
              <a:t>La langue du III</a:t>
            </a:r>
            <a:r>
              <a:rPr lang="fr-FR" b="1" baseline="30000" dirty="0"/>
              <a:t>e</a:t>
            </a:r>
            <a:r>
              <a:rPr lang="fr-FR" b="1" dirty="0"/>
              <a:t> Reich a altéré l’allemand</a:t>
            </a:r>
            <a:r>
              <a:rPr lang="fr-FR" dirty="0"/>
              <a:t>. Victor Klemperer montre à quel point le pouvoir nazi a travesti la parole : les altérations apportées à la langue allemande constituent même selon lui l’héritage le plus durable du régime national-socialiste. Parodiant les abréviations du Troisième Reich, la LTI est la langue d’un groupuscule qui, arrivé </a:t>
            </a:r>
            <a:r>
              <a:rPr lang="fr-FR" dirty="0" smtClean="0"/>
              <a:t>au </a:t>
            </a:r>
            <a:r>
              <a:rPr lang="fr-FR" dirty="0"/>
              <a:t>pouvoir, l’a imposée à la société tout entière. </a:t>
            </a:r>
            <a:r>
              <a:rPr lang="fr-FR" b="1" dirty="0"/>
              <a:t>Éminemment déclamatoire, elle supprime les différences entre l’oral et l’écrit, le public et le privé, afin de dissoudre l’individu dans la masse et de ne plus s’adresser qu’à celle-ci, la fanatiser et la mystifier. </a:t>
            </a:r>
            <a:r>
              <a:rPr lang="fr-FR" dirty="0"/>
              <a:t>« </a:t>
            </a:r>
            <a:r>
              <a:rPr lang="fr-FR" i="1" dirty="0"/>
              <a:t>Le hurlement remplace la parole, décrit Victor Klemperer, le cri se substitue au verbe. La langue n’est plus</a:t>
            </a:r>
            <a:r>
              <a:rPr lang="fr-FR" dirty="0"/>
              <a:t> » (</a:t>
            </a:r>
            <a:r>
              <a:rPr lang="fr-FR" u="sng" dirty="0">
                <a:hlinkClick r:id="rId2"/>
              </a:rPr>
              <a:t>LTI, la langue du III</a:t>
            </a:r>
            <a:r>
              <a:rPr lang="fr-FR" u="sng" baseline="30000" dirty="0">
                <a:hlinkClick r:id="rId2"/>
              </a:rPr>
              <a:t>e</a:t>
            </a:r>
            <a:r>
              <a:rPr lang="fr-FR" u="sng" dirty="0">
                <a:hlinkClick r:id="rId2"/>
              </a:rPr>
              <a:t> Reich</a:t>
            </a:r>
            <a:r>
              <a:rPr lang="fr-FR" dirty="0"/>
              <a:t>). </a:t>
            </a:r>
            <a:endParaRPr lang="fr-FR" dirty="0" smtClean="0"/>
          </a:p>
          <a:p>
            <a:pPr algn="just"/>
            <a:r>
              <a:rPr lang="it-IT" sz="2000" dirty="0"/>
              <a:t>https://1000-idees-de-culture-generale.fr/lti-klemperer/</a:t>
            </a:r>
          </a:p>
        </p:txBody>
      </p:sp>
    </p:spTree>
    <p:extLst>
      <p:ext uri="{BB962C8B-B14F-4D97-AF65-F5344CB8AC3E}">
        <p14:creationId xmlns:p14="http://schemas.microsoft.com/office/powerpoint/2010/main" val="17218971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fontScale="85000" lnSpcReduction="20000"/>
          </a:bodyPr>
          <a:lstStyle/>
          <a:p>
            <a:pPr algn="just"/>
            <a:r>
              <a:rPr lang="fr-FR" b="1" dirty="0"/>
              <a:t>La langue du III</a:t>
            </a:r>
            <a:r>
              <a:rPr lang="fr-FR" b="1" baseline="30000" dirty="0"/>
              <a:t>e</a:t>
            </a:r>
            <a:r>
              <a:rPr lang="fr-FR" b="1" dirty="0"/>
              <a:t> Reich sert une propagande totalitaire</a:t>
            </a:r>
            <a:r>
              <a:rPr lang="fr-FR" dirty="0"/>
              <a:t>. Pour Victor Klemperer, la LTI a contribué à propager l’idéologie nazie parce qu’elle est l’instrument idoine d’une rhétorique dont les phrases et les symboles privilégient les sensations et les sentiments par rapport à la rationalité. Ainsi, Hitler s’en est servi pour obtenir la fidélité des masses populaires en matraquant des idées simplistes fondées sur le mépris et l’épouvante. La LTI lui a permis, en particulier, de leur faire intérioriser la discrimination raciale grâce à la répétition du substantif singulier « </a:t>
            </a:r>
            <a:r>
              <a:rPr lang="fr-FR" i="1" dirty="0"/>
              <a:t>le Juif</a:t>
            </a:r>
            <a:r>
              <a:rPr lang="fr-FR" dirty="0"/>
              <a:t> » et du préfixe « </a:t>
            </a:r>
            <a:r>
              <a:rPr lang="fr-FR" i="1" dirty="0"/>
              <a:t>judéo</a:t>
            </a:r>
            <a:r>
              <a:rPr lang="fr-FR" dirty="0"/>
              <a:t> ». </a:t>
            </a:r>
            <a:endParaRPr lang="it-IT" sz="2400" dirty="0"/>
          </a:p>
        </p:txBody>
      </p:sp>
    </p:spTree>
    <p:extLst>
      <p:ext uri="{BB962C8B-B14F-4D97-AF65-F5344CB8AC3E}">
        <p14:creationId xmlns:p14="http://schemas.microsoft.com/office/powerpoint/2010/main" val="29074482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a:bodyPr>
          <a:lstStyle/>
          <a:p>
            <a:pPr algn="just"/>
            <a:r>
              <a:rPr lang="fr-FR" sz="2400" dirty="0"/>
              <a:t>Son incidence ne se limite cependant pas à la sphère sociale et politique, car elle atteint en réalité, de manière insidieuse, jusqu’aux sphères de la vie privée. « </a:t>
            </a:r>
            <a:r>
              <a:rPr lang="fr-FR" sz="2400" i="1" dirty="0"/>
              <a:t>Les mots, écrit Victor Klemperer, peuvent être comme de minuscules doses d’arsenic : on les avale sans y prendre garde, ils semblent ne faire aucun effet, et voilà qu’après quelque temps l’effet toxique se fait sentir </a:t>
            </a:r>
            <a:r>
              <a:rPr lang="fr-FR" sz="2400" dirty="0"/>
              <a:t>» (</a:t>
            </a:r>
            <a:r>
              <a:rPr lang="fr-FR" sz="2400" u="sng" dirty="0">
                <a:hlinkClick r:id="rId2"/>
              </a:rPr>
              <a:t>LTI, la langue du III</a:t>
            </a:r>
            <a:r>
              <a:rPr lang="fr-FR" sz="2400" u="sng" baseline="30000" dirty="0">
                <a:hlinkClick r:id="rId2"/>
              </a:rPr>
              <a:t>e</a:t>
            </a:r>
            <a:r>
              <a:rPr lang="fr-FR" sz="2400" u="sng" dirty="0">
                <a:hlinkClick r:id="rId2"/>
              </a:rPr>
              <a:t> Reich</a:t>
            </a:r>
            <a:r>
              <a:rPr lang="fr-FR" sz="2400" dirty="0"/>
              <a:t>). </a:t>
            </a:r>
            <a:endParaRPr lang="fr-FR" sz="2400" dirty="0" smtClean="0"/>
          </a:p>
          <a:p>
            <a:pPr algn="just"/>
            <a:r>
              <a:rPr lang="fr-FR" sz="2400" dirty="0"/>
              <a:t>Ainsi, la LTI s’insinue dans le langage courant, jusque dans l’intimité de l’individu, en le contaminant par les nouveaux mots, expressions et formes syntaxiques imprégnés de l’idéologie nazie. </a:t>
            </a:r>
            <a:endParaRPr lang="it-IT" sz="2400" dirty="0"/>
          </a:p>
          <a:p>
            <a:endParaRPr lang="it-IT" sz="2400" dirty="0"/>
          </a:p>
        </p:txBody>
      </p:sp>
    </p:spTree>
    <p:extLst>
      <p:ext uri="{BB962C8B-B14F-4D97-AF65-F5344CB8AC3E}">
        <p14:creationId xmlns:p14="http://schemas.microsoft.com/office/powerpoint/2010/main" val="816112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a:bodyPr>
          <a:lstStyle/>
          <a:p>
            <a:pPr algn="just"/>
            <a:r>
              <a:rPr lang="fr-FR" sz="2400" dirty="0"/>
              <a:t>Si le pouvoir nazi a forgé relativement peu de mots (il en a même importé certains), il a surtout modifié leur valeur et leur fréquence d’utilisation. Le philologue met plus précisément en évidence certaines caractéristiques de la LTI : elle fait un usage abondant des abréviations et favorise spontanément un style déclamatoire, au point de condamner le point d’exclamation à l’inutilité ; elle revalorise des mots originellement péjoratifs, comme l’adjectif « </a:t>
            </a:r>
            <a:r>
              <a:rPr lang="fr-FR" sz="2400" i="1" dirty="0"/>
              <a:t>fanatique</a:t>
            </a:r>
            <a:r>
              <a:rPr lang="fr-FR" sz="2400" dirty="0"/>
              <a:t> » ; elle crée quelques néologismes (« </a:t>
            </a:r>
            <a:r>
              <a:rPr lang="fr-FR" sz="2400" i="1" dirty="0"/>
              <a:t>sous-humanité</a:t>
            </a:r>
            <a:r>
              <a:rPr lang="fr-FR" sz="2400" dirty="0"/>
              <a:t> », « </a:t>
            </a:r>
            <a:r>
              <a:rPr lang="fr-FR" sz="2400" i="1" dirty="0"/>
              <a:t>déjudaïser</a:t>
            </a:r>
            <a:r>
              <a:rPr lang="fr-FR" sz="2400" dirty="0"/>
              <a:t> », « </a:t>
            </a:r>
            <a:r>
              <a:rPr lang="fr-FR" sz="2400" i="1" dirty="0" err="1"/>
              <a:t>aryaniser</a:t>
            </a:r>
            <a:r>
              <a:rPr lang="fr-FR" sz="2400" dirty="0"/>
              <a:t> », etc.) ; enfin, elle encourage l’« </a:t>
            </a:r>
            <a:r>
              <a:rPr lang="fr-FR" sz="2400" i="1" dirty="0"/>
              <a:t>euphémisme mensonger </a:t>
            </a:r>
            <a:r>
              <a:rPr lang="fr-FR" sz="2400" dirty="0"/>
              <a:t>» et le superlatif.</a:t>
            </a:r>
            <a:endParaRPr lang="it-IT" sz="1600" dirty="0"/>
          </a:p>
          <a:p>
            <a:endParaRPr lang="it-IT" sz="2400" dirty="0"/>
          </a:p>
        </p:txBody>
      </p:sp>
    </p:spTree>
    <p:extLst>
      <p:ext uri="{BB962C8B-B14F-4D97-AF65-F5344CB8AC3E}">
        <p14:creationId xmlns:p14="http://schemas.microsoft.com/office/powerpoint/2010/main" val="39731970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err="1"/>
              <a:t>Nommer</a:t>
            </a:r>
            <a:r>
              <a:rPr lang="it-IT" sz="2800" dirty="0"/>
              <a:t> et </a:t>
            </a:r>
            <a:r>
              <a:rPr lang="it-IT" sz="2800" dirty="0" err="1"/>
              <a:t>renommer</a:t>
            </a:r>
            <a:r>
              <a:rPr lang="it-IT" sz="2800" dirty="0"/>
              <a:t> ne </a:t>
            </a:r>
            <a:r>
              <a:rPr lang="it-IT" sz="2800" dirty="0" err="1"/>
              <a:t>sont</a:t>
            </a:r>
            <a:r>
              <a:rPr lang="it-IT" sz="2800" dirty="0"/>
              <a:t> </a:t>
            </a:r>
            <a:r>
              <a:rPr lang="it-IT" sz="2800" dirty="0" err="1"/>
              <a:t>pas</a:t>
            </a:r>
            <a:r>
              <a:rPr lang="it-IT" sz="2800" dirty="0"/>
              <a:t> </a:t>
            </a:r>
            <a:r>
              <a:rPr lang="it-IT" sz="2800" dirty="0" err="1" smtClean="0"/>
              <a:t>des</a:t>
            </a:r>
            <a:r>
              <a:rPr lang="it-IT" sz="2800" dirty="0" smtClean="0"/>
              <a:t> </a:t>
            </a:r>
            <a:r>
              <a:rPr lang="it-IT" sz="2800" dirty="0" err="1" smtClean="0"/>
              <a:t>actes</a:t>
            </a:r>
            <a:r>
              <a:rPr lang="it-IT" sz="2800" dirty="0" smtClean="0"/>
              <a:t> </a:t>
            </a:r>
            <a:r>
              <a:rPr lang="it-IT" sz="2800" dirty="0" err="1" smtClean="0"/>
              <a:t>innocents</a:t>
            </a:r>
            <a:r>
              <a:rPr lang="it-IT" sz="2800" dirty="0"/>
              <a:t/>
            </a:r>
            <a:br>
              <a:rPr lang="it-IT" sz="2800" dirty="0"/>
            </a:br>
            <a:r>
              <a:rPr lang="it-IT" sz="2800" dirty="0" err="1" smtClean="0"/>
              <a:t>Comment</a:t>
            </a:r>
            <a:r>
              <a:rPr lang="it-IT" sz="2800" dirty="0" smtClean="0"/>
              <a:t> </a:t>
            </a:r>
            <a:r>
              <a:rPr lang="it-IT" sz="2800" dirty="0" err="1" smtClean="0"/>
              <a:t>nommer</a:t>
            </a:r>
            <a:r>
              <a:rPr lang="it-IT" sz="2800" dirty="0" smtClean="0"/>
              <a:t> et </a:t>
            </a:r>
            <a:r>
              <a:rPr lang="it-IT" sz="2800" dirty="0"/>
              <a:t>qui </a:t>
            </a:r>
            <a:r>
              <a:rPr lang="it-IT" sz="2800" dirty="0" err="1" smtClean="0"/>
              <a:t>nomme</a:t>
            </a:r>
            <a:r>
              <a:rPr lang="it-IT" sz="2800" dirty="0" smtClean="0"/>
              <a:t> </a:t>
            </a:r>
            <a:r>
              <a:rPr lang="it-IT" sz="2800" dirty="0"/>
              <a:t>et </a:t>
            </a:r>
            <a:r>
              <a:rPr lang="it-IT" sz="2800" dirty="0" err="1" smtClean="0"/>
              <a:t>renomme</a:t>
            </a:r>
            <a:r>
              <a:rPr lang="it-IT" sz="2800" dirty="0" smtClean="0"/>
              <a:t> ? </a:t>
            </a:r>
            <a:r>
              <a:rPr lang="it-IT" sz="2800" dirty="0"/>
              <a:t>:</a:t>
            </a:r>
            <a:br>
              <a:rPr lang="it-IT" sz="2800" dirty="0"/>
            </a:br>
            <a:endParaRPr lang="it-IT" sz="2800" dirty="0"/>
          </a:p>
        </p:txBody>
      </p:sp>
      <p:sp>
        <p:nvSpPr>
          <p:cNvPr id="3" name="Segnaposto contenuto 2"/>
          <p:cNvSpPr>
            <a:spLocks noGrp="1"/>
          </p:cNvSpPr>
          <p:nvPr>
            <p:ph idx="1"/>
          </p:nvPr>
        </p:nvSpPr>
        <p:spPr/>
        <p:txBody>
          <a:bodyPr>
            <a:normAutofit fontScale="85000" lnSpcReduction="20000"/>
          </a:bodyPr>
          <a:lstStyle/>
          <a:p>
            <a:endParaRPr lang="it-IT" sz="2400" dirty="0"/>
          </a:p>
          <a:p>
            <a:r>
              <a:rPr lang="fr-FR" sz="2400" dirty="0"/>
              <a:t>Le concept de </a:t>
            </a:r>
            <a:r>
              <a:rPr lang="fr-FR" sz="2400" dirty="0" smtClean="0"/>
              <a:t>dénomination </a:t>
            </a:r>
            <a:endParaRPr lang="it-IT" sz="2400" dirty="0" smtClean="0"/>
          </a:p>
          <a:p>
            <a:pPr algn="just"/>
            <a:r>
              <a:rPr lang="it-IT" sz="2400" dirty="0" err="1" smtClean="0"/>
              <a:t>Observations</a:t>
            </a:r>
            <a:r>
              <a:rPr lang="it-IT" sz="2400" dirty="0" smtClean="0"/>
              <a:t> de </a:t>
            </a:r>
            <a:r>
              <a:rPr lang="it-IT" sz="2400" dirty="0" err="1" smtClean="0"/>
              <a:t>mots</a:t>
            </a:r>
            <a:r>
              <a:rPr lang="it-IT" sz="2400" dirty="0" smtClean="0"/>
              <a:t> </a:t>
            </a:r>
            <a:r>
              <a:rPr lang="it-IT" sz="2400" dirty="0" err="1" smtClean="0"/>
              <a:t>dans</a:t>
            </a:r>
            <a:r>
              <a:rPr lang="it-IT" sz="2400" dirty="0" smtClean="0"/>
              <a:t> l’histoire et </a:t>
            </a:r>
            <a:r>
              <a:rPr lang="it-IT" sz="2400" dirty="0" err="1" smtClean="0"/>
              <a:t>dans</a:t>
            </a:r>
            <a:r>
              <a:rPr lang="it-IT" sz="2400" dirty="0" smtClean="0"/>
              <a:t> la </a:t>
            </a:r>
            <a:r>
              <a:rPr lang="it-IT" sz="2400" dirty="0" err="1" smtClean="0"/>
              <a:t>société</a:t>
            </a:r>
            <a:r>
              <a:rPr lang="it-IT" sz="2400" dirty="0" smtClean="0"/>
              <a:t> </a:t>
            </a:r>
            <a:r>
              <a:rPr lang="it-IT" sz="2400" dirty="0" smtClean="0"/>
              <a:t>: </a:t>
            </a:r>
          </a:p>
          <a:p>
            <a:pPr algn="just"/>
            <a:r>
              <a:rPr lang="fr-CA" sz="2400" dirty="0" smtClean="0"/>
              <a:t>1. L</a:t>
            </a:r>
            <a:r>
              <a:rPr lang="fr-CA" sz="2400" dirty="0" smtClean="0"/>
              <a:t>a vie de 2 nouveaux termes </a:t>
            </a:r>
            <a:r>
              <a:rPr lang="it-IT" sz="2400" dirty="0" smtClean="0"/>
              <a:t>coronavirus et </a:t>
            </a:r>
            <a:r>
              <a:rPr lang="fr-CA" sz="2400" dirty="0" smtClean="0"/>
              <a:t>Covid-19</a:t>
            </a:r>
            <a:r>
              <a:rPr lang="fr-CA" sz="2400" b="1" dirty="0"/>
              <a:t> </a:t>
            </a:r>
            <a:r>
              <a:rPr lang="fr-CA" sz="2400" b="1" dirty="0" smtClean="0"/>
              <a:t>;</a:t>
            </a:r>
            <a:endParaRPr lang="it-IT" sz="2400" dirty="0" smtClean="0"/>
          </a:p>
          <a:p>
            <a:pPr algn="just"/>
            <a:r>
              <a:rPr lang="it-IT" sz="2400" dirty="0" smtClean="0"/>
              <a:t>2. D</a:t>
            </a:r>
            <a:r>
              <a:rPr lang="fr-FR" sz="2400" dirty="0" err="1" smtClean="0"/>
              <a:t>écouverte</a:t>
            </a:r>
            <a:r>
              <a:rPr lang="fr-FR" sz="2400" dirty="0" smtClean="0"/>
              <a:t>, conquête </a:t>
            </a:r>
            <a:r>
              <a:rPr lang="fr-FR" sz="2400" dirty="0"/>
              <a:t>ou </a:t>
            </a:r>
            <a:r>
              <a:rPr lang="fr-FR" sz="2400" dirty="0" smtClean="0"/>
              <a:t>invasion de l’Amérique : le choix des mots selon qui énonce </a:t>
            </a:r>
            <a:r>
              <a:rPr lang="fr-FR" sz="2400" dirty="0" smtClean="0"/>
              <a:t>; </a:t>
            </a:r>
            <a:r>
              <a:rPr lang="fr-FR" sz="2400" dirty="0" smtClean="0"/>
              <a:t>Pouvoir de renommer</a:t>
            </a:r>
            <a:r>
              <a:rPr lang="fr-FR" sz="2400" dirty="0" smtClean="0"/>
              <a:t> et pouvoir de dominer : Colon ;</a:t>
            </a:r>
            <a:endParaRPr lang="fr-FR" sz="2400" dirty="0"/>
          </a:p>
          <a:p>
            <a:pPr algn="just"/>
            <a:r>
              <a:rPr lang="it-IT" sz="2400" dirty="0" smtClean="0"/>
              <a:t>3. LA GUERRE : </a:t>
            </a:r>
          </a:p>
          <a:p>
            <a:pPr algn="just"/>
            <a:r>
              <a:rPr lang="it-IT" sz="2400" dirty="0" smtClean="0"/>
              <a:t>guerre </a:t>
            </a:r>
            <a:r>
              <a:rPr lang="it-IT" sz="2400" dirty="0" err="1" smtClean="0"/>
              <a:t>contre</a:t>
            </a:r>
            <a:r>
              <a:rPr lang="it-IT" sz="2400" dirty="0" smtClean="0"/>
              <a:t> le virus (</a:t>
            </a:r>
            <a:r>
              <a:rPr lang="it-IT" sz="2400" dirty="0" err="1" smtClean="0"/>
              <a:t>Allocuation</a:t>
            </a:r>
            <a:r>
              <a:rPr lang="it-IT" sz="2400" dirty="0" smtClean="0"/>
              <a:t> de M. </a:t>
            </a:r>
            <a:r>
              <a:rPr lang="it-IT" sz="2400" dirty="0" err="1" smtClean="0"/>
              <a:t>Macron</a:t>
            </a:r>
            <a:r>
              <a:rPr lang="it-IT" sz="2400" dirty="0" smtClean="0"/>
              <a:t>)</a:t>
            </a:r>
          </a:p>
          <a:p>
            <a:pPr algn="just"/>
            <a:r>
              <a:rPr lang="it-IT" sz="2400" dirty="0" err="1" smtClean="0"/>
              <a:t>Nommer</a:t>
            </a:r>
            <a:r>
              <a:rPr lang="it-IT" sz="2400" dirty="0" smtClean="0"/>
              <a:t> </a:t>
            </a:r>
            <a:r>
              <a:rPr lang="it-IT" sz="2400" dirty="0" err="1" smtClean="0"/>
              <a:t>les</a:t>
            </a:r>
            <a:r>
              <a:rPr lang="it-IT" sz="2400" dirty="0" smtClean="0"/>
              <a:t> </a:t>
            </a:r>
            <a:r>
              <a:rPr lang="it-IT" sz="2400" dirty="0" err="1" smtClean="0"/>
              <a:t>guerres</a:t>
            </a:r>
            <a:r>
              <a:rPr lang="it-IT" sz="2400" dirty="0" smtClean="0"/>
              <a:t> </a:t>
            </a:r>
            <a:r>
              <a:rPr lang="it-IT" sz="2400" dirty="0" smtClean="0"/>
              <a:t>: </a:t>
            </a:r>
            <a:r>
              <a:rPr lang="it-IT" sz="2400" dirty="0" err="1" smtClean="0"/>
              <a:t>Algérie</a:t>
            </a:r>
            <a:r>
              <a:rPr lang="it-IT" sz="2400" dirty="0" smtClean="0"/>
              <a:t>, la </a:t>
            </a:r>
            <a:r>
              <a:rPr lang="it-IT" sz="2400" dirty="0"/>
              <a:t>guerre </a:t>
            </a:r>
            <a:r>
              <a:rPr lang="it-IT" sz="2400" dirty="0" err="1"/>
              <a:t>contre</a:t>
            </a:r>
            <a:r>
              <a:rPr lang="it-IT" sz="2400" dirty="0"/>
              <a:t> le </a:t>
            </a:r>
            <a:r>
              <a:rPr lang="it-IT" sz="2400" dirty="0" err="1" smtClean="0"/>
              <a:t>terrorisme</a:t>
            </a:r>
            <a:r>
              <a:rPr lang="fr-FR" sz="2400" dirty="0" smtClean="0"/>
              <a:t>, </a:t>
            </a:r>
            <a:r>
              <a:rPr lang="it-IT" sz="2400" dirty="0" err="1" smtClean="0"/>
              <a:t>Irak</a:t>
            </a:r>
            <a:r>
              <a:rPr lang="it-IT" sz="2400" dirty="0"/>
              <a:t>, </a:t>
            </a:r>
            <a:r>
              <a:rPr lang="it-IT" sz="2400" dirty="0" smtClean="0"/>
              <a:t>Afghanistan</a:t>
            </a:r>
          </a:p>
          <a:p>
            <a:r>
              <a:rPr lang="it-IT" sz="2400" dirty="0" err="1" smtClean="0"/>
              <a:t>Traduire</a:t>
            </a:r>
            <a:r>
              <a:rPr lang="it-IT" sz="2400" dirty="0" smtClean="0"/>
              <a:t> n’est </a:t>
            </a:r>
            <a:r>
              <a:rPr lang="it-IT" sz="2400" dirty="0" err="1" smtClean="0"/>
              <a:t>pas</a:t>
            </a:r>
            <a:r>
              <a:rPr lang="it-IT" sz="2400" dirty="0" smtClean="0"/>
              <a:t> </a:t>
            </a:r>
            <a:r>
              <a:rPr lang="it-IT" sz="2400" dirty="0" err="1" smtClean="0"/>
              <a:t>innocent</a:t>
            </a:r>
            <a:r>
              <a:rPr lang="it-IT" sz="2400" dirty="0" smtClean="0"/>
              <a:t> </a:t>
            </a:r>
            <a:r>
              <a:rPr lang="it-IT" sz="2400" dirty="0" smtClean="0"/>
              <a:t>? : </a:t>
            </a:r>
            <a:r>
              <a:rPr lang="fr-FR" sz="2400" i="1" dirty="0" err="1" smtClean="0"/>
              <a:t>preemptive</a:t>
            </a:r>
            <a:r>
              <a:rPr lang="fr-FR" sz="2400" i="1" dirty="0" smtClean="0"/>
              <a:t> </a:t>
            </a:r>
            <a:r>
              <a:rPr lang="fr-FR" sz="2400" i="1" dirty="0" err="1" smtClean="0"/>
              <a:t>war</a:t>
            </a:r>
            <a:endParaRPr lang="fr-FR" sz="2400" i="1" dirty="0" smtClean="0"/>
          </a:p>
          <a:p>
            <a:r>
              <a:rPr lang="fr-FR" sz="2400" dirty="0" smtClean="0"/>
              <a:t>4. </a:t>
            </a:r>
            <a:r>
              <a:rPr lang="fr-CA" sz="2400" i="1" dirty="0" smtClean="0"/>
              <a:t>Migrant</a:t>
            </a:r>
            <a:r>
              <a:rPr lang="fr-CA" sz="2400" dirty="0" smtClean="0"/>
              <a:t> ou </a:t>
            </a:r>
            <a:r>
              <a:rPr lang="fr-CA" sz="2400" i="1" dirty="0" smtClean="0"/>
              <a:t>réfugié</a:t>
            </a:r>
            <a:r>
              <a:rPr lang="fr-CA" sz="2400" dirty="0" smtClean="0"/>
              <a:t> ?</a:t>
            </a:r>
          </a:p>
          <a:p>
            <a:r>
              <a:rPr lang="fr-CA" sz="2400" dirty="0" smtClean="0"/>
              <a:t>5. Le mot « race »</a:t>
            </a:r>
            <a:endParaRPr lang="it-IT" sz="2400" dirty="0" smtClean="0"/>
          </a:p>
          <a:p>
            <a:r>
              <a:rPr lang="fr-FR" sz="2400" dirty="0"/>
              <a:t>6</a:t>
            </a:r>
            <a:r>
              <a:rPr lang="fr-FR" sz="2400" dirty="0" smtClean="0"/>
              <a:t>. Distanciation sociale /distanciation physique : Les termes ne sont pas innocents </a:t>
            </a:r>
            <a:endParaRPr lang="fr-FR" sz="2400" dirty="0" smtClean="0"/>
          </a:p>
          <a:p>
            <a:endParaRPr lang="it-IT" sz="2400" dirty="0"/>
          </a:p>
        </p:txBody>
      </p:sp>
    </p:spTree>
    <p:extLst>
      <p:ext uri="{BB962C8B-B14F-4D97-AF65-F5344CB8AC3E}">
        <p14:creationId xmlns:p14="http://schemas.microsoft.com/office/powerpoint/2010/main" val="5574187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a:t>L</a:t>
            </a:r>
            <a:r>
              <a:rPr lang="fr-FR" sz="2800" dirty="0" smtClean="0"/>
              <a:t>e </a:t>
            </a:r>
            <a:r>
              <a:rPr lang="fr-FR" sz="2800" dirty="0"/>
              <a:t>concept de </a:t>
            </a:r>
            <a:r>
              <a:rPr lang="fr-FR" sz="2800" dirty="0" smtClean="0"/>
              <a:t>dénomination</a:t>
            </a:r>
            <a:br>
              <a:rPr lang="fr-FR" sz="2800" dirty="0" smtClean="0"/>
            </a:br>
            <a:endParaRPr lang="it-IT" sz="2800" dirty="0"/>
          </a:p>
        </p:txBody>
      </p:sp>
      <p:sp>
        <p:nvSpPr>
          <p:cNvPr id="3" name="Segnaposto contenuto 2"/>
          <p:cNvSpPr>
            <a:spLocks noGrp="1"/>
          </p:cNvSpPr>
          <p:nvPr>
            <p:ph idx="1"/>
          </p:nvPr>
        </p:nvSpPr>
        <p:spPr/>
        <p:txBody>
          <a:bodyPr>
            <a:normAutofit fontScale="92500" lnSpcReduction="10000"/>
          </a:bodyPr>
          <a:lstStyle/>
          <a:p>
            <a:pPr algn="just"/>
            <a:r>
              <a:rPr lang="fr-FR" sz="2400" dirty="0" err="1" smtClean="0"/>
              <a:t>Kleiber</a:t>
            </a:r>
            <a:r>
              <a:rPr lang="fr-FR" sz="2400" dirty="0" smtClean="0"/>
              <a:t> : </a:t>
            </a:r>
            <a:r>
              <a:rPr lang="fr-FR" sz="2400" dirty="0"/>
              <a:t>«L’acte de dénomination préalable a pour conséquence, avons-nous dit, l’acquisition d’une compétence référentielle, celle d’utiliser X pour x. L’association référentielle </a:t>
            </a:r>
            <a:r>
              <a:rPr lang="fr-FR" sz="2400" dirty="0" err="1"/>
              <a:t>X→x</a:t>
            </a:r>
            <a:r>
              <a:rPr lang="fr-FR" sz="2400" dirty="0"/>
              <a:t> est une association mémorisée, donc codée</a:t>
            </a:r>
            <a:r>
              <a:rPr lang="fr-FR" sz="2400" dirty="0" smtClean="0"/>
              <a:t>.»</a:t>
            </a:r>
          </a:p>
          <a:p>
            <a:pPr algn="just"/>
            <a:r>
              <a:rPr lang="fr-FR" sz="2400" dirty="0"/>
              <a:t> </a:t>
            </a:r>
            <a:r>
              <a:rPr lang="fr-FR" sz="2400" dirty="0" smtClean="0"/>
              <a:t>[…] c’est une </a:t>
            </a:r>
            <a:r>
              <a:rPr lang="fr-FR" sz="2400" dirty="0"/>
              <a:t>association référentielle durable’ </a:t>
            </a:r>
            <a:endParaRPr lang="fr-FR" sz="2400" dirty="0" smtClean="0"/>
          </a:p>
          <a:p>
            <a:pPr algn="just"/>
            <a:endParaRPr lang="fr-FR" sz="2400" dirty="0" smtClean="0"/>
          </a:p>
          <a:p>
            <a:pPr algn="just"/>
            <a:r>
              <a:rPr lang="fr-FR" sz="2400" dirty="0" smtClean="0"/>
              <a:t> </a:t>
            </a:r>
            <a:r>
              <a:rPr lang="fr-FR" sz="2400" dirty="0"/>
              <a:t>[…] La dénomination est un « acte de baptême ».  </a:t>
            </a:r>
            <a:endParaRPr lang="it-IT" sz="2400" dirty="0"/>
          </a:p>
          <a:p>
            <a:pPr algn="just"/>
            <a:endParaRPr lang="fr-FR" sz="2400" dirty="0" smtClean="0"/>
          </a:p>
          <a:p>
            <a:pPr algn="just"/>
            <a:endParaRPr lang="it-IT" sz="2400" dirty="0"/>
          </a:p>
          <a:p>
            <a:pPr algn="just"/>
            <a:endParaRPr lang="it-IT" sz="2400" dirty="0" smtClean="0"/>
          </a:p>
          <a:p>
            <a:pPr algn="just"/>
            <a:r>
              <a:rPr lang="fr-FR" sz="2400" dirty="0" smtClean="0"/>
              <a:t>Georges </a:t>
            </a:r>
            <a:r>
              <a:rPr lang="fr-FR" sz="2400" dirty="0" err="1" smtClean="0"/>
              <a:t>Kleiber</a:t>
            </a:r>
            <a:r>
              <a:rPr lang="fr-FR" sz="2400" dirty="0" smtClean="0"/>
              <a:t>, </a:t>
            </a:r>
            <a:r>
              <a:rPr lang="fr-FR" sz="2400" dirty="0"/>
              <a:t>«Dénomination et relations dénominatives »,</a:t>
            </a:r>
            <a:r>
              <a:rPr lang="fr-FR" sz="2400" i="1" dirty="0"/>
              <a:t> Langages</a:t>
            </a:r>
            <a:r>
              <a:rPr lang="fr-FR" sz="2400" dirty="0"/>
              <a:t>, n° 76. La dénomination, </a:t>
            </a:r>
            <a:r>
              <a:rPr lang="fr-FR" sz="2400" dirty="0" smtClean="0"/>
              <a:t>1984, p</a:t>
            </a:r>
            <a:r>
              <a:rPr lang="fr-FR" sz="2400" dirty="0"/>
              <a:t>. 77-94.</a:t>
            </a:r>
          </a:p>
          <a:p>
            <a:pPr algn="just"/>
            <a:endParaRPr lang="it-IT" sz="2400" dirty="0"/>
          </a:p>
          <a:p>
            <a:endParaRPr lang="it-IT" sz="2400" dirty="0"/>
          </a:p>
        </p:txBody>
      </p:sp>
    </p:spTree>
    <p:extLst>
      <p:ext uri="{BB962C8B-B14F-4D97-AF65-F5344CB8AC3E}">
        <p14:creationId xmlns:p14="http://schemas.microsoft.com/office/powerpoint/2010/main" val="34041893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Le </a:t>
            </a:r>
            <a:r>
              <a:rPr lang="it-IT" sz="2800" dirty="0" err="1" smtClean="0"/>
              <a:t>concept</a:t>
            </a:r>
            <a:r>
              <a:rPr lang="it-IT" sz="2800" dirty="0" smtClean="0"/>
              <a:t> de </a:t>
            </a:r>
            <a:r>
              <a:rPr lang="it-IT" sz="2800" dirty="0" err="1" smtClean="0"/>
              <a:t>désignation</a:t>
            </a:r>
            <a:endParaRPr lang="it-IT" sz="2800" dirty="0"/>
          </a:p>
        </p:txBody>
      </p:sp>
      <p:sp>
        <p:nvSpPr>
          <p:cNvPr id="3" name="Segnaposto contenuto 2"/>
          <p:cNvSpPr>
            <a:spLocks noGrp="1"/>
          </p:cNvSpPr>
          <p:nvPr>
            <p:ph idx="1"/>
          </p:nvPr>
        </p:nvSpPr>
        <p:spPr/>
        <p:txBody>
          <a:bodyPr>
            <a:normAutofit/>
          </a:bodyPr>
          <a:lstStyle/>
          <a:p>
            <a:pPr algn="just"/>
            <a:r>
              <a:rPr lang="fr-FR" sz="2400" dirty="0" smtClean="0"/>
              <a:t>«</a:t>
            </a:r>
            <a:r>
              <a:rPr lang="fr-FR" sz="2400" dirty="0"/>
              <a:t> La </a:t>
            </a:r>
            <a:r>
              <a:rPr lang="fr-FR" sz="2400" b="1" dirty="0"/>
              <a:t>désignation</a:t>
            </a:r>
            <a:r>
              <a:rPr lang="fr-FR" sz="2400" dirty="0"/>
              <a:t> se définit </a:t>
            </a:r>
            <a:r>
              <a:rPr lang="fr-FR" sz="2400" dirty="0" err="1"/>
              <a:t>contrastivement</a:t>
            </a:r>
            <a:r>
              <a:rPr lang="fr-FR" sz="2400" dirty="0"/>
              <a:t> comme le fait de créer une association </a:t>
            </a:r>
            <a:r>
              <a:rPr lang="fr-FR" sz="2400" i="1" dirty="0"/>
              <a:t>occasionnelle</a:t>
            </a:r>
            <a:r>
              <a:rPr lang="fr-FR" sz="2400" dirty="0"/>
              <a:t> entre une séquence linguistique et un élément de la réalité. Elle ne fait pas l’objet d’un acte préalable ni d’une habitude de la réalité » (</a:t>
            </a:r>
            <a:r>
              <a:rPr lang="fr-FR" sz="2400" dirty="0" err="1"/>
              <a:t>Charaudeau</a:t>
            </a:r>
            <a:r>
              <a:rPr lang="fr-FR" sz="2400" dirty="0"/>
              <a:t>  et </a:t>
            </a:r>
            <a:r>
              <a:rPr lang="fr-FR" sz="2400" dirty="0" err="1"/>
              <a:t>Maingueneau</a:t>
            </a:r>
            <a:r>
              <a:rPr lang="fr-FR" sz="2400" dirty="0"/>
              <a:t> 2002). </a:t>
            </a:r>
            <a:endParaRPr lang="fr-FR" sz="2400" dirty="0" smtClean="0"/>
          </a:p>
          <a:p>
            <a:pPr algn="just"/>
            <a:endParaRPr lang="fr-FR" sz="2400" dirty="0"/>
          </a:p>
          <a:p>
            <a:pPr algn="just"/>
            <a:r>
              <a:rPr lang="fr-FR" sz="2400" dirty="0"/>
              <a:t>La désignation n’est pas codée, elle n’est pas mémorisée mais elle produit des </a:t>
            </a:r>
            <a:r>
              <a:rPr lang="fr-FR" sz="2400" dirty="0" smtClean="0"/>
              <a:t>variantes.</a:t>
            </a:r>
          </a:p>
          <a:p>
            <a:pPr algn="just"/>
            <a:endParaRPr lang="fr-FR" sz="2400" dirty="0"/>
          </a:p>
          <a:p>
            <a:pPr algn="just"/>
            <a:r>
              <a:rPr lang="fr-FR" sz="2400" dirty="0"/>
              <a:t>P. </a:t>
            </a:r>
            <a:r>
              <a:rPr lang="fr-FR" sz="2400" dirty="0" err="1"/>
              <a:t>Charaudeau</a:t>
            </a:r>
            <a:r>
              <a:rPr lang="fr-FR" sz="2400" dirty="0"/>
              <a:t> et D. </a:t>
            </a:r>
            <a:r>
              <a:rPr lang="fr-FR" sz="2400" dirty="0" err="1"/>
              <a:t>Maingueneau</a:t>
            </a:r>
            <a:r>
              <a:rPr lang="fr-FR" sz="2400" dirty="0"/>
              <a:t>, </a:t>
            </a:r>
            <a:r>
              <a:rPr lang="fr-FR" sz="2400" i="1" dirty="0"/>
              <a:t>Dictionnaire d’analyse du discours</a:t>
            </a:r>
            <a:r>
              <a:rPr lang="fr-FR" sz="2400" dirty="0"/>
              <a:t>, Paris, Seuil, 2002. </a:t>
            </a:r>
            <a:endParaRPr lang="it-IT" sz="2400" dirty="0"/>
          </a:p>
        </p:txBody>
      </p:sp>
    </p:spTree>
    <p:extLst>
      <p:ext uri="{BB962C8B-B14F-4D97-AF65-F5344CB8AC3E}">
        <p14:creationId xmlns:p14="http://schemas.microsoft.com/office/powerpoint/2010/main" val="428704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400" dirty="0" smtClean="0"/>
              <a:t>Comment </a:t>
            </a:r>
            <a:r>
              <a:rPr lang="fr-CA" sz="2400" dirty="0"/>
              <a:t>nommer et qui nomme ?</a:t>
            </a:r>
            <a:br>
              <a:rPr lang="fr-CA" sz="2400" dirty="0"/>
            </a:br>
            <a:endParaRPr lang="fr-CA" sz="2400" dirty="0"/>
          </a:p>
        </p:txBody>
      </p:sp>
      <p:sp>
        <p:nvSpPr>
          <p:cNvPr id="3" name="Segnaposto contenuto 2"/>
          <p:cNvSpPr>
            <a:spLocks noGrp="1"/>
          </p:cNvSpPr>
          <p:nvPr>
            <p:ph idx="1"/>
          </p:nvPr>
        </p:nvSpPr>
        <p:spPr/>
        <p:txBody>
          <a:bodyPr>
            <a:normAutofit/>
          </a:bodyPr>
          <a:lstStyle/>
          <a:p>
            <a:endParaRPr lang="fr-CA" sz="2400" dirty="0" smtClean="0"/>
          </a:p>
          <a:p>
            <a:endParaRPr lang="fr-CA" sz="2400" dirty="0"/>
          </a:p>
          <a:p>
            <a:pPr algn="just"/>
            <a:r>
              <a:rPr lang="fr-CA" sz="2400" dirty="0" smtClean="0"/>
              <a:t>Observons la vie des 2 nouveaux termes </a:t>
            </a:r>
            <a:r>
              <a:rPr lang="it-IT" sz="2400" b="1" dirty="0"/>
              <a:t>coronavirus </a:t>
            </a:r>
            <a:r>
              <a:rPr lang="it-IT" sz="2400" dirty="0" smtClean="0"/>
              <a:t>et</a:t>
            </a:r>
            <a:r>
              <a:rPr lang="it-IT" sz="2400" b="1" dirty="0" smtClean="0"/>
              <a:t> </a:t>
            </a:r>
            <a:r>
              <a:rPr lang="fr-CA" sz="2400" b="1" dirty="0"/>
              <a:t>Covid-</a:t>
            </a:r>
            <a:r>
              <a:rPr lang="fr-CA" sz="2400" b="1" dirty="0" smtClean="0"/>
              <a:t>19,</a:t>
            </a:r>
            <a:r>
              <a:rPr lang="fr-CA" sz="2800" b="1" dirty="0"/>
              <a:t> </a:t>
            </a:r>
            <a:r>
              <a:rPr lang="fr-CA" sz="2400" dirty="0" smtClean="0"/>
              <a:t>à ne pas confondre</a:t>
            </a:r>
          </a:p>
          <a:p>
            <a:pPr algn="just"/>
            <a:endParaRPr lang="fr-CA" sz="2800" b="1" dirty="0"/>
          </a:p>
          <a:p>
            <a:pPr algn="just"/>
            <a:r>
              <a:rPr lang="fr-CA" sz="2400" dirty="0" smtClean="0"/>
              <a:t>Comment nommer ? Qui nomme ? Émotions potentielles d’un nom</a:t>
            </a:r>
            <a:endParaRPr lang="fr-CA" sz="2400" dirty="0"/>
          </a:p>
        </p:txBody>
      </p:sp>
    </p:spTree>
    <p:extLst>
      <p:ext uri="{BB962C8B-B14F-4D97-AF65-F5344CB8AC3E}">
        <p14:creationId xmlns:p14="http://schemas.microsoft.com/office/powerpoint/2010/main" val="424571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Sophocle</a:t>
            </a:r>
            <a:r>
              <a:rPr lang="it-IT" sz="2800" dirty="0"/>
              <a:t>,</a:t>
            </a:r>
            <a:r>
              <a:rPr lang="it-IT" sz="2800" i="1" dirty="0"/>
              <a:t> </a:t>
            </a:r>
            <a:r>
              <a:rPr lang="it-IT" sz="2800" i="1" dirty="0" err="1"/>
              <a:t>Philoctète</a:t>
            </a:r>
            <a:endParaRPr lang="it-IT" sz="2800" dirty="0"/>
          </a:p>
        </p:txBody>
      </p:sp>
      <p:sp>
        <p:nvSpPr>
          <p:cNvPr id="3" name="Segnaposto contenuto 2"/>
          <p:cNvSpPr>
            <a:spLocks noGrp="1"/>
          </p:cNvSpPr>
          <p:nvPr>
            <p:ph idx="1"/>
          </p:nvPr>
        </p:nvSpPr>
        <p:spPr/>
        <p:txBody>
          <a:bodyPr>
            <a:normAutofit/>
          </a:bodyPr>
          <a:lstStyle/>
          <a:p>
            <a:pPr algn="just"/>
            <a:r>
              <a:rPr lang="it-IT" sz="2400" dirty="0" err="1"/>
              <a:t>Ulysse</a:t>
            </a:r>
            <a:r>
              <a:rPr lang="it-IT" sz="2400" dirty="0"/>
              <a:t> : “</a:t>
            </a:r>
            <a:r>
              <a:rPr lang="it-IT" sz="2400" dirty="0" err="1"/>
              <a:t>moi</a:t>
            </a:r>
            <a:r>
              <a:rPr lang="it-IT" sz="2400" dirty="0"/>
              <a:t> </a:t>
            </a:r>
            <a:r>
              <a:rPr lang="it-IT" sz="2400" dirty="0" err="1"/>
              <a:t>aussi</a:t>
            </a:r>
            <a:r>
              <a:rPr lang="it-IT" sz="2400" dirty="0"/>
              <a:t>, </a:t>
            </a:r>
            <a:r>
              <a:rPr lang="it-IT" sz="2400" dirty="0" err="1"/>
              <a:t>quand</a:t>
            </a:r>
            <a:r>
              <a:rPr lang="it-IT" sz="2400" dirty="0"/>
              <a:t> </a:t>
            </a:r>
            <a:r>
              <a:rPr lang="it-IT" sz="2400" dirty="0" err="1"/>
              <a:t>j’étais</a:t>
            </a:r>
            <a:r>
              <a:rPr lang="it-IT" sz="2400" dirty="0"/>
              <a:t> </a:t>
            </a:r>
            <a:r>
              <a:rPr lang="it-IT" sz="2400" dirty="0" err="1"/>
              <a:t>jeune</a:t>
            </a:r>
            <a:r>
              <a:rPr lang="it-IT" sz="2400" dirty="0"/>
              <a:t>, </a:t>
            </a:r>
            <a:r>
              <a:rPr lang="it-IT" sz="2400" dirty="0" err="1"/>
              <a:t>j’avais</a:t>
            </a:r>
            <a:r>
              <a:rPr lang="it-IT" sz="2400" dirty="0"/>
              <a:t> la langue </a:t>
            </a:r>
            <a:r>
              <a:rPr lang="it-IT" sz="2400" dirty="0" err="1"/>
              <a:t>inactive</a:t>
            </a:r>
            <a:r>
              <a:rPr lang="it-IT" sz="2400" dirty="0"/>
              <a:t> et le </a:t>
            </a:r>
            <a:r>
              <a:rPr lang="it-IT" sz="2400" dirty="0" err="1"/>
              <a:t>bras</a:t>
            </a:r>
            <a:r>
              <a:rPr lang="it-IT" sz="2400" dirty="0"/>
              <a:t> </a:t>
            </a:r>
            <a:r>
              <a:rPr lang="it-IT" sz="2400" dirty="0" err="1"/>
              <a:t>toujours</a:t>
            </a:r>
            <a:r>
              <a:rPr lang="it-IT" sz="2400" dirty="0"/>
              <a:t> </a:t>
            </a:r>
            <a:r>
              <a:rPr lang="it-IT" sz="2400" dirty="0" err="1"/>
              <a:t>actif</a:t>
            </a:r>
            <a:r>
              <a:rPr lang="it-IT" sz="2400" dirty="0"/>
              <a:t> ; </a:t>
            </a:r>
            <a:r>
              <a:rPr lang="it-IT" sz="2400" dirty="0" err="1"/>
              <a:t>aujourd’hui</a:t>
            </a:r>
            <a:r>
              <a:rPr lang="it-IT" sz="2400" dirty="0"/>
              <a:t>, à l’</a:t>
            </a:r>
            <a:r>
              <a:rPr lang="it-IT" sz="2400" dirty="0" err="1"/>
              <a:t>épreuve</a:t>
            </a:r>
            <a:r>
              <a:rPr lang="it-IT" sz="2400" dirty="0"/>
              <a:t> </a:t>
            </a:r>
            <a:r>
              <a:rPr lang="it-IT" sz="2400" dirty="0" err="1"/>
              <a:t>des</a:t>
            </a:r>
            <a:r>
              <a:rPr lang="it-IT" sz="2400" dirty="0"/>
              <a:t> </a:t>
            </a:r>
            <a:r>
              <a:rPr lang="it-IT" sz="2400" dirty="0" err="1"/>
              <a:t>faits</a:t>
            </a:r>
            <a:r>
              <a:rPr lang="it-IT" sz="2400" dirty="0"/>
              <a:t>, je </a:t>
            </a:r>
            <a:r>
              <a:rPr lang="it-IT" sz="2400" dirty="0" err="1"/>
              <a:t>vois</a:t>
            </a:r>
            <a:r>
              <a:rPr lang="it-IT" sz="2400" dirty="0"/>
              <a:t>, </a:t>
            </a:r>
            <a:r>
              <a:rPr lang="it-IT" sz="2400" dirty="0" err="1"/>
              <a:t>que</a:t>
            </a:r>
            <a:r>
              <a:rPr lang="it-IT" sz="2400" dirty="0"/>
              <a:t> </a:t>
            </a:r>
            <a:r>
              <a:rPr lang="it-IT" sz="2400" dirty="0" err="1"/>
              <a:t>chez</a:t>
            </a:r>
            <a:r>
              <a:rPr lang="it-IT" sz="2400" dirty="0"/>
              <a:t> </a:t>
            </a:r>
            <a:r>
              <a:rPr lang="it-IT" sz="2400" dirty="0" err="1"/>
              <a:t>les</a:t>
            </a:r>
            <a:r>
              <a:rPr lang="it-IT" sz="2400" dirty="0"/>
              <a:t> </a:t>
            </a:r>
            <a:r>
              <a:rPr lang="it-IT" sz="2400" dirty="0" err="1"/>
              <a:t>mortels</a:t>
            </a:r>
            <a:r>
              <a:rPr lang="it-IT" sz="2400" dirty="0"/>
              <a:t>, c’est la langue, non </a:t>
            </a:r>
            <a:r>
              <a:rPr lang="it-IT" sz="2400" dirty="0" err="1"/>
              <a:t>les</a:t>
            </a:r>
            <a:r>
              <a:rPr lang="it-IT" sz="2400" dirty="0"/>
              <a:t> </a:t>
            </a:r>
            <a:r>
              <a:rPr lang="it-IT" sz="2400" dirty="0" err="1"/>
              <a:t>actes</a:t>
            </a:r>
            <a:r>
              <a:rPr lang="it-IT" sz="2400" dirty="0"/>
              <a:t>, qui </a:t>
            </a:r>
            <a:r>
              <a:rPr lang="it-IT" sz="2400" dirty="0" err="1"/>
              <a:t>dirigent</a:t>
            </a:r>
            <a:r>
              <a:rPr lang="it-IT" sz="2400" dirty="0"/>
              <a:t> tout.” </a:t>
            </a:r>
            <a:r>
              <a:rPr lang="it-IT" sz="2400" dirty="0" err="1"/>
              <a:t>Sophocle</a:t>
            </a:r>
            <a:r>
              <a:rPr lang="it-IT" sz="2400" dirty="0"/>
              <a:t>,</a:t>
            </a:r>
            <a:r>
              <a:rPr lang="it-IT" sz="2400" i="1" dirty="0"/>
              <a:t> </a:t>
            </a:r>
            <a:r>
              <a:rPr lang="it-IT" sz="2400" i="1" dirty="0" err="1"/>
              <a:t>Philoctète</a:t>
            </a:r>
            <a:r>
              <a:rPr lang="it-IT" sz="2400" i="1" dirty="0"/>
              <a:t> </a:t>
            </a:r>
            <a:r>
              <a:rPr lang="it-IT" sz="2400" dirty="0"/>
              <a:t>v. 96-99</a:t>
            </a:r>
          </a:p>
        </p:txBody>
      </p:sp>
    </p:spTree>
    <p:extLst>
      <p:ext uri="{BB962C8B-B14F-4D97-AF65-F5344CB8AC3E}">
        <p14:creationId xmlns:p14="http://schemas.microsoft.com/office/powerpoint/2010/main" val="32696921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Source OMS</a:t>
            </a:r>
            <a:endParaRPr lang="fr-CA" sz="2800" dirty="0"/>
          </a:p>
        </p:txBody>
      </p:sp>
      <p:sp>
        <p:nvSpPr>
          <p:cNvPr id="3" name="Segnaposto contenuto 2"/>
          <p:cNvSpPr>
            <a:spLocks noGrp="1"/>
          </p:cNvSpPr>
          <p:nvPr>
            <p:ph idx="1"/>
          </p:nvPr>
        </p:nvSpPr>
        <p:spPr/>
        <p:txBody>
          <a:bodyPr>
            <a:normAutofit fontScale="92500" lnSpcReduction="20000"/>
          </a:bodyPr>
          <a:lstStyle/>
          <a:p>
            <a:endParaRPr lang="it-IT" sz="2400" dirty="0"/>
          </a:p>
          <a:p>
            <a:r>
              <a:rPr lang="it-IT" sz="2400" b="1" dirty="0" err="1"/>
              <a:t>Qu’est</a:t>
            </a:r>
            <a:r>
              <a:rPr lang="it-IT" sz="2400" b="1" dirty="0"/>
              <a:t>-ce </a:t>
            </a:r>
            <a:r>
              <a:rPr lang="it-IT" sz="2400" b="1" dirty="0" err="1"/>
              <a:t>qu’un</a:t>
            </a:r>
            <a:r>
              <a:rPr lang="it-IT" sz="2400" b="1" dirty="0"/>
              <a:t> coronavirus ?</a:t>
            </a:r>
          </a:p>
          <a:p>
            <a:pPr algn="just"/>
            <a:r>
              <a:rPr lang="it-IT" sz="2400" dirty="0" err="1"/>
              <a:t>Les</a:t>
            </a:r>
            <a:r>
              <a:rPr lang="it-IT" sz="2400" dirty="0"/>
              <a:t> coronavirus </a:t>
            </a:r>
            <a:r>
              <a:rPr lang="it-IT" sz="2400" dirty="0" err="1"/>
              <a:t>forment</a:t>
            </a:r>
            <a:r>
              <a:rPr lang="it-IT" sz="2400" dirty="0"/>
              <a:t> une vaste </a:t>
            </a:r>
            <a:r>
              <a:rPr lang="it-IT" sz="2400" dirty="0" err="1"/>
              <a:t>famille</a:t>
            </a:r>
            <a:r>
              <a:rPr lang="it-IT" sz="2400" dirty="0"/>
              <a:t> de virus qui </a:t>
            </a:r>
            <a:r>
              <a:rPr lang="it-IT" sz="2400" dirty="0" err="1"/>
              <a:t>peuvent</a:t>
            </a:r>
            <a:r>
              <a:rPr lang="it-IT" sz="2400" dirty="0"/>
              <a:t> </a:t>
            </a:r>
            <a:r>
              <a:rPr lang="it-IT" sz="2400" dirty="0" err="1"/>
              <a:t>être</a:t>
            </a:r>
            <a:r>
              <a:rPr lang="it-IT" sz="2400" dirty="0"/>
              <a:t> </a:t>
            </a:r>
            <a:r>
              <a:rPr lang="it-IT" sz="2400" dirty="0" err="1"/>
              <a:t>pathogènes</a:t>
            </a:r>
            <a:r>
              <a:rPr lang="it-IT" sz="2400" dirty="0"/>
              <a:t> </a:t>
            </a:r>
            <a:r>
              <a:rPr lang="it-IT" sz="2400" dirty="0" err="1"/>
              <a:t>chez</a:t>
            </a:r>
            <a:r>
              <a:rPr lang="it-IT" sz="2400" dirty="0"/>
              <a:t> l’</a:t>
            </a:r>
            <a:r>
              <a:rPr lang="it-IT" sz="2400" dirty="0" err="1"/>
              <a:t>homme</a:t>
            </a:r>
            <a:r>
              <a:rPr lang="it-IT" sz="2400" dirty="0"/>
              <a:t> et </a:t>
            </a:r>
            <a:r>
              <a:rPr lang="it-IT" sz="2400" dirty="0" err="1"/>
              <a:t>chez</a:t>
            </a:r>
            <a:r>
              <a:rPr lang="it-IT" sz="2400" dirty="0"/>
              <a:t> l’</a:t>
            </a:r>
            <a:r>
              <a:rPr lang="it-IT" sz="2400" dirty="0" err="1"/>
              <a:t>animal</a:t>
            </a:r>
            <a:r>
              <a:rPr lang="it-IT" sz="2400" dirty="0"/>
              <a:t>. On </a:t>
            </a:r>
            <a:r>
              <a:rPr lang="it-IT" sz="2400" dirty="0" err="1"/>
              <a:t>sait</a:t>
            </a:r>
            <a:r>
              <a:rPr lang="it-IT" sz="2400" dirty="0"/>
              <a:t> </a:t>
            </a:r>
            <a:r>
              <a:rPr lang="it-IT" sz="2400" dirty="0" err="1"/>
              <a:t>que</a:t>
            </a:r>
            <a:r>
              <a:rPr lang="it-IT" sz="2400" dirty="0"/>
              <a:t>, </a:t>
            </a:r>
            <a:r>
              <a:rPr lang="it-IT" sz="2400" dirty="0" err="1"/>
              <a:t>chez</a:t>
            </a:r>
            <a:r>
              <a:rPr lang="it-IT" sz="2400" dirty="0"/>
              <a:t> l’</a:t>
            </a:r>
            <a:r>
              <a:rPr lang="it-IT" sz="2400" dirty="0" err="1"/>
              <a:t>être</a:t>
            </a:r>
            <a:r>
              <a:rPr lang="it-IT" sz="2400" dirty="0"/>
              <a:t> </a:t>
            </a:r>
            <a:r>
              <a:rPr lang="it-IT" sz="2400" dirty="0" err="1"/>
              <a:t>humain</a:t>
            </a:r>
            <a:r>
              <a:rPr lang="it-IT" sz="2400" dirty="0"/>
              <a:t>, </a:t>
            </a:r>
            <a:r>
              <a:rPr lang="it-IT" sz="2400" dirty="0" err="1"/>
              <a:t>plusieurs</a:t>
            </a:r>
            <a:r>
              <a:rPr lang="it-IT" sz="2400" dirty="0"/>
              <a:t> coronavirus </a:t>
            </a:r>
            <a:r>
              <a:rPr lang="it-IT" sz="2400" dirty="0" err="1"/>
              <a:t>peuvent</a:t>
            </a:r>
            <a:r>
              <a:rPr lang="it-IT" sz="2400" dirty="0"/>
              <a:t> </a:t>
            </a:r>
            <a:r>
              <a:rPr lang="it-IT" sz="2400" dirty="0" err="1"/>
              <a:t>entraîner</a:t>
            </a:r>
            <a:r>
              <a:rPr lang="it-IT" sz="2400" dirty="0"/>
              <a:t> </a:t>
            </a:r>
            <a:r>
              <a:rPr lang="it-IT" sz="2400" dirty="0" err="1"/>
              <a:t>des</a:t>
            </a:r>
            <a:r>
              <a:rPr lang="it-IT" sz="2400" dirty="0"/>
              <a:t> </a:t>
            </a:r>
            <a:r>
              <a:rPr lang="it-IT" sz="2400" dirty="0" err="1"/>
              <a:t>infections</a:t>
            </a:r>
            <a:r>
              <a:rPr lang="it-IT" sz="2400" dirty="0"/>
              <a:t> </a:t>
            </a:r>
            <a:r>
              <a:rPr lang="it-IT" sz="2400" dirty="0" err="1"/>
              <a:t>respiratoires</a:t>
            </a:r>
            <a:r>
              <a:rPr lang="it-IT" sz="2400" dirty="0"/>
              <a:t> dont </a:t>
            </a:r>
            <a:r>
              <a:rPr lang="it-IT" sz="2400" dirty="0" err="1"/>
              <a:t>les</a:t>
            </a:r>
            <a:r>
              <a:rPr lang="it-IT" sz="2400" dirty="0"/>
              <a:t> </a:t>
            </a:r>
            <a:r>
              <a:rPr lang="it-IT" sz="2400" dirty="0" err="1"/>
              <a:t>manifestations</a:t>
            </a:r>
            <a:r>
              <a:rPr lang="it-IT" sz="2400" dirty="0"/>
              <a:t> </a:t>
            </a:r>
            <a:r>
              <a:rPr lang="it-IT" sz="2400" dirty="0" err="1"/>
              <a:t>vont</a:t>
            </a:r>
            <a:r>
              <a:rPr lang="it-IT" sz="2400" dirty="0"/>
              <a:t> </a:t>
            </a:r>
            <a:r>
              <a:rPr lang="it-IT" sz="2400" dirty="0" err="1"/>
              <a:t>du</a:t>
            </a:r>
            <a:r>
              <a:rPr lang="it-IT" sz="2400" dirty="0"/>
              <a:t> </a:t>
            </a:r>
            <a:r>
              <a:rPr lang="it-IT" sz="2400" dirty="0" err="1"/>
              <a:t>simple</a:t>
            </a:r>
            <a:r>
              <a:rPr lang="it-IT" sz="2400" dirty="0"/>
              <a:t> </a:t>
            </a:r>
            <a:r>
              <a:rPr lang="it-IT" sz="2400" dirty="0" err="1"/>
              <a:t>rhume</a:t>
            </a:r>
            <a:r>
              <a:rPr lang="it-IT" sz="2400" dirty="0"/>
              <a:t> à </a:t>
            </a:r>
            <a:r>
              <a:rPr lang="it-IT" sz="2400" dirty="0" err="1"/>
              <a:t>des</a:t>
            </a:r>
            <a:r>
              <a:rPr lang="it-IT" sz="2400" dirty="0"/>
              <a:t> </a:t>
            </a:r>
            <a:r>
              <a:rPr lang="it-IT" sz="2400" dirty="0" err="1"/>
              <a:t>maladies</a:t>
            </a:r>
            <a:r>
              <a:rPr lang="it-IT" sz="2400" dirty="0"/>
              <a:t> plus </a:t>
            </a:r>
            <a:r>
              <a:rPr lang="it-IT" sz="2400" dirty="0" err="1"/>
              <a:t>graves</a:t>
            </a:r>
            <a:r>
              <a:rPr lang="it-IT" sz="2400" dirty="0"/>
              <a:t> </a:t>
            </a:r>
            <a:r>
              <a:rPr lang="it-IT" sz="2400" dirty="0" err="1"/>
              <a:t>comme</a:t>
            </a:r>
            <a:r>
              <a:rPr lang="it-IT" sz="2400" dirty="0"/>
              <a:t> le </a:t>
            </a:r>
            <a:r>
              <a:rPr lang="it-IT" sz="2400" dirty="0" err="1"/>
              <a:t>syndrome</a:t>
            </a:r>
            <a:r>
              <a:rPr lang="it-IT" sz="2400" dirty="0"/>
              <a:t> </a:t>
            </a:r>
            <a:r>
              <a:rPr lang="it-IT" sz="2400" dirty="0" err="1"/>
              <a:t>respiratoire</a:t>
            </a:r>
            <a:r>
              <a:rPr lang="it-IT" sz="2400" dirty="0"/>
              <a:t> </a:t>
            </a:r>
            <a:r>
              <a:rPr lang="it-IT" sz="2400" dirty="0" err="1"/>
              <a:t>du</a:t>
            </a:r>
            <a:r>
              <a:rPr lang="it-IT" sz="2400" dirty="0"/>
              <a:t> </a:t>
            </a:r>
            <a:r>
              <a:rPr lang="it-IT" sz="2400" dirty="0" err="1"/>
              <a:t>Moyen-Orient</a:t>
            </a:r>
            <a:r>
              <a:rPr lang="it-IT" sz="2400" dirty="0"/>
              <a:t> (MERS) et le </a:t>
            </a:r>
            <a:r>
              <a:rPr lang="it-IT" sz="2400" dirty="0" err="1"/>
              <a:t>syndrome</a:t>
            </a:r>
            <a:r>
              <a:rPr lang="it-IT" sz="2400" dirty="0"/>
              <a:t> </a:t>
            </a:r>
            <a:r>
              <a:rPr lang="it-IT" sz="2400" dirty="0" err="1"/>
              <a:t>respiratoire</a:t>
            </a:r>
            <a:r>
              <a:rPr lang="it-IT" sz="2400" dirty="0"/>
              <a:t> </a:t>
            </a:r>
            <a:r>
              <a:rPr lang="it-IT" sz="2400" dirty="0" err="1"/>
              <a:t>aigu</a:t>
            </a:r>
            <a:r>
              <a:rPr lang="it-IT" sz="2400" dirty="0"/>
              <a:t> </a:t>
            </a:r>
            <a:r>
              <a:rPr lang="it-IT" sz="2400" dirty="0" err="1"/>
              <a:t>sévère</a:t>
            </a:r>
            <a:r>
              <a:rPr lang="it-IT" sz="2400" dirty="0"/>
              <a:t> (SRAS). Le dernier coronavirus qui a </a:t>
            </a:r>
            <a:r>
              <a:rPr lang="it-IT" sz="2400" dirty="0" err="1"/>
              <a:t>été</a:t>
            </a:r>
            <a:r>
              <a:rPr lang="it-IT" sz="2400" dirty="0"/>
              <a:t> </a:t>
            </a:r>
            <a:r>
              <a:rPr lang="it-IT" sz="2400" dirty="0" err="1"/>
              <a:t>découvert</a:t>
            </a:r>
            <a:r>
              <a:rPr lang="it-IT" sz="2400" dirty="0"/>
              <a:t> est </a:t>
            </a:r>
            <a:r>
              <a:rPr lang="it-IT" sz="2400" dirty="0" err="1"/>
              <a:t>responsable</a:t>
            </a:r>
            <a:r>
              <a:rPr lang="it-IT" sz="2400" dirty="0"/>
              <a:t> de la </a:t>
            </a:r>
            <a:r>
              <a:rPr lang="it-IT" sz="2400" dirty="0" err="1"/>
              <a:t>maladie</a:t>
            </a:r>
            <a:r>
              <a:rPr lang="it-IT" sz="2400" dirty="0"/>
              <a:t> à coronavirus 2019 (COVID-19).</a:t>
            </a:r>
          </a:p>
          <a:p>
            <a:r>
              <a:rPr lang="it-IT" sz="2400" b="1" dirty="0" err="1"/>
              <a:t>Qu’est</a:t>
            </a:r>
            <a:r>
              <a:rPr lang="it-IT" sz="2400" b="1" dirty="0"/>
              <a:t>-ce </a:t>
            </a:r>
            <a:r>
              <a:rPr lang="it-IT" sz="2400" b="1" dirty="0" err="1"/>
              <a:t>que</a:t>
            </a:r>
            <a:r>
              <a:rPr lang="it-IT" sz="2400" b="1" dirty="0"/>
              <a:t> la COVID-19 ?</a:t>
            </a:r>
          </a:p>
          <a:p>
            <a:pPr algn="just"/>
            <a:r>
              <a:rPr lang="it-IT" sz="2400" dirty="0"/>
              <a:t>La COVID-19 est la </a:t>
            </a:r>
            <a:r>
              <a:rPr lang="it-IT" sz="2400" dirty="0" err="1"/>
              <a:t>maladie</a:t>
            </a:r>
            <a:r>
              <a:rPr lang="it-IT" sz="2400" dirty="0"/>
              <a:t> </a:t>
            </a:r>
            <a:r>
              <a:rPr lang="it-IT" sz="2400" dirty="0" err="1"/>
              <a:t>infectieuse</a:t>
            </a:r>
            <a:r>
              <a:rPr lang="it-IT" sz="2400" dirty="0"/>
              <a:t> </a:t>
            </a:r>
            <a:r>
              <a:rPr lang="it-IT" sz="2400" dirty="0" err="1"/>
              <a:t>causée</a:t>
            </a:r>
            <a:r>
              <a:rPr lang="it-IT" sz="2400" dirty="0"/>
              <a:t> par le dernier coronavirus qui a </a:t>
            </a:r>
            <a:r>
              <a:rPr lang="it-IT" sz="2400" dirty="0" err="1"/>
              <a:t>été</a:t>
            </a:r>
            <a:r>
              <a:rPr lang="it-IT" sz="2400" dirty="0"/>
              <a:t> </a:t>
            </a:r>
            <a:r>
              <a:rPr lang="it-IT" sz="2400" dirty="0" err="1"/>
              <a:t>découvert</a:t>
            </a:r>
            <a:r>
              <a:rPr lang="it-IT" sz="2400" dirty="0"/>
              <a:t>. Ce </a:t>
            </a:r>
            <a:r>
              <a:rPr lang="it-IT" sz="2400" dirty="0" err="1"/>
              <a:t>nouveau</a:t>
            </a:r>
            <a:r>
              <a:rPr lang="it-IT" sz="2400" dirty="0"/>
              <a:t> virus et </a:t>
            </a:r>
            <a:r>
              <a:rPr lang="it-IT" sz="2400" dirty="0" err="1"/>
              <a:t>cette</a:t>
            </a:r>
            <a:r>
              <a:rPr lang="it-IT" sz="2400" dirty="0"/>
              <a:t> </a:t>
            </a:r>
            <a:r>
              <a:rPr lang="it-IT" sz="2400" dirty="0" err="1"/>
              <a:t>maladie</a:t>
            </a:r>
            <a:r>
              <a:rPr lang="it-IT" sz="2400" dirty="0"/>
              <a:t> </a:t>
            </a:r>
            <a:r>
              <a:rPr lang="it-IT" sz="2400" dirty="0" err="1"/>
              <a:t>étaient</a:t>
            </a:r>
            <a:r>
              <a:rPr lang="it-IT" sz="2400" dirty="0"/>
              <a:t> </a:t>
            </a:r>
            <a:r>
              <a:rPr lang="it-IT" sz="2400" dirty="0" err="1"/>
              <a:t>inconnus</a:t>
            </a:r>
            <a:r>
              <a:rPr lang="it-IT" sz="2400" dirty="0"/>
              <a:t> </a:t>
            </a:r>
            <a:r>
              <a:rPr lang="it-IT" sz="2400" dirty="0" err="1"/>
              <a:t>avant</a:t>
            </a:r>
            <a:r>
              <a:rPr lang="it-IT" sz="2400" dirty="0"/>
              <a:t> l’</a:t>
            </a:r>
            <a:r>
              <a:rPr lang="it-IT" sz="2400" dirty="0" err="1"/>
              <a:t>apparition</a:t>
            </a:r>
            <a:r>
              <a:rPr lang="it-IT" sz="2400" dirty="0"/>
              <a:t> de la </a:t>
            </a:r>
            <a:r>
              <a:rPr lang="it-IT" sz="2400" dirty="0" err="1"/>
              <a:t>flambée</a:t>
            </a:r>
            <a:r>
              <a:rPr lang="it-IT" sz="2400" dirty="0"/>
              <a:t> à Wuhan (Chine) en </a:t>
            </a:r>
            <a:r>
              <a:rPr lang="it-IT" sz="2400" dirty="0" err="1"/>
              <a:t>décembre</a:t>
            </a:r>
            <a:r>
              <a:rPr lang="it-IT" sz="2400" dirty="0"/>
              <a:t> 2019. </a:t>
            </a:r>
          </a:p>
          <a:p>
            <a:endParaRPr lang="fr-CA" sz="2400" dirty="0"/>
          </a:p>
        </p:txBody>
      </p:sp>
    </p:spTree>
    <p:extLst>
      <p:ext uri="{BB962C8B-B14F-4D97-AF65-F5344CB8AC3E}">
        <p14:creationId xmlns:p14="http://schemas.microsoft.com/office/powerpoint/2010/main" val="1214503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Vulgarisation dans la presse</a:t>
            </a:r>
            <a:endParaRPr lang="fr-CA" sz="2800" dirty="0"/>
          </a:p>
        </p:txBody>
      </p:sp>
      <p:sp>
        <p:nvSpPr>
          <p:cNvPr id="3" name="Segnaposto contenuto 2"/>
          <p:cNvSpPr>
            <a:spLocks noGrp="1"/>
          </p:cNvSpPr>
          <p:nvPr>
            <p:ph idx="1"/>
          </p:nvPr>
        </p:nvSpPr>
        <p:spPr/>
        <p:txBody>
          <a:bodyPr>
            <a:normAutofit fontScale="92500"/>
          </a:bodyPr>
          <a:lstStyle/>
          <a:p>
            <a:pPr algn="just"/>
            <a:r>
              <a:rPr lang="it-IT" sz="2400" dirty="0" err="1"/>
              <a:t>Les</a:t>
            </a:r>
            <a:r>
              <a:rPr lang="it-IT" sz="2400" dirty="0"/>
              <a:t> coronavirus, qui </a:t>
            </a:r>
            <a:r>
              <a:rPr lang="it-IT" sz="2400" dirty="0" err="1"/>
              <a:t>doivent</a:t>
            </a:r>
            <a:r>
              <a:rPr lang="it-IT" sz="2400" dirty="0"/>
              <a:t> </a:t>
            </a:r>
            <a:r>
              <a:rPr lang="it-IT" sz="2400" dirty="0" err="1"/>
              <a:t>leur</a:t>
            </a:r>
            <a:r>
              <a:rPr lang="it-IT" sz="2400" dirty="0"/>
              <a:t> </a:t>
            </a:r>
            <a:r>
              <a:rPr lang="it-IT" sz="2400" dirty="0" err="1"/>
              <a:t>nom</a:t>
            </a:r>
            <a:r>
              <a:rPr lang="it-IT" sz="2400" dirty="0"/>
              <a:t> à la forme de </a:t>
            </a:r>
            <a:r>
              <a:rPr lang="it-IT" sz="2400" dirty="0" err="1"/>
              <a:t>couronne</a:t>
            </a:r>
            <a:r>
              <a:rPr lang="it-IT" sz="2400" dirty="0"/>
              <a:t> </a:t>
            </a:r>
            <a:r>
              <a:rPr lang="it-IT" sz="2400" dirty="0" err="1"/>
              <a:t>qu’ont</a:t>
            </a:r>
            <a:r>
              <a:rPr lang="it-IT" sz="2400" dirty="0"/>
              <a:t> </a:t>
            </a:r>
            <a:r>
              <a:rPr lang="it-IT" sz="2400" dirty="0" err="1"/>
              <a:t>les</a:t>
            </a:r>
            <a:r>
              <a:rPr lang="it-IT" sz="2400" dirty="0"/>
              <a:t> </a:t>
            </a:r>
            <a:r>
              <a:rPr lang="it-IT" sz="2400" dirty="0" err="1"/>
              <a:t>protéines</a:t>
            </a:r>
            <a:r>
              <a:rPr lang="it-IT" sz="2400" dirty="0"/>
              <a:t> qui </a:t>
            </a:r>
            <a:r>
              <a:rPr lang="it-IT" sz="2400" dirty="0" err="1"/>
              <a:t>les</a:t>
            </a:r>
            <a:r>
              <a:rPr lang="it-IT" sz="2400" dirty="0"/>
              <a:t> </a:t>
            </a:r>
            <a:r>
              <a:rPr lang="it-IT" sz="2400" dirty="0" err="1"/>
              <a:t>enrobent</a:t>
            </a:r>
            <a:r>
              <a:rPr lang="it-IT" sz="2400" dirty="0"/>
              <a:t>, font </a:t>
            </a:r>
            <a:r>
              <a:rPr lang="it-IT" sz="2400" dirty="0" err="1"/>
              <a:t>partie</a:t>
            </a:r>
            <a:r>
              <a:rPr lang="it-IT" sz="2400" dirty="0"/>
              <a:t> d’une vaste </a:t>
            </a:r>
            <a:r>
              <a:rPr lang="it-IT" sz="2400" dirty="0" err="1"/>
              <a:t>famille</a:t>
            </a:r>
            <a:r>
              <a:rPr lang="it-IT" sz="2400" dirty="0"/>
              <a:t> de virus dont </a:t>
            </a:r>
            <a:r>
              <a:rPr lang="it-IT" sz="2400" dirty="0" err="1"/>
              <a:t>certains</a:t>
            </a:r>
            <a:r>
              <a:rPr lang="it-IT" sz="2400" dirty="0"/>
              <a:t> </a:t>
            </a:r>
            <a:r>
              <a:rPr lang="it-IT" sz="2400" dirty="0" err="1"/>
              <a:t>infectent</a:t>
            </a:r>
            <a:r>
              <a:rPr lang="it-IT" sz="2400" dirty="0"/>
              <a:t> </a:t>
            </a:r>
            <a:r>
              <a:rPr lang="it-IT" sz="2400" dirty="0" err="1"/>
              <a:t>différents</a:t>
            </a:r>
            <a:r>
              <a:rPr lang="it-IT" sz="2400" dirty="0"/>
              <a:t> </a:t>
            </a:r>
            <a:r>
              <a:rPr lang="it-IT" sz="2400" dirty="0" err="1"/>
              <a:t>animaux</a:t>
            </a:r>
            <a:r>
              <a:rPr lang="it-IT" sz="2400" dirty="0"/>
              <a:t>, d'</a:t>
            </a:r>
            <a:r>
              <a:rPr lang="it-IT" sz="2400" dirty="0" err="1"/>
              <a:t>autres</a:t>
            </a:r>
            <a:r>
              <a:rPr lang="it-IT" sz="2400" dirty="0"/>
              <a:t> l'</a:t>
            </a:r>
            <a:r>
              <a:rPr lang="it-IT" sz="2400" dirty="0" err="1"/>
              <a:t>homme</a:t>
            </a:r>
            <a:r>
              <a:rPr lang="it-IT" sz="2400" dirty="0"/>
              <a:t>. </a:t>
            </a:r>
            <a:r>
              <a:rPr lang="it-IT" sz="2400" i="1" dirty="0">
                <a:hlinkClick r:id="rId2"/>
              </a:rPr>
              <a:t>www.santemagazine.fr </a:t>
            </a:r>
            <a:r>
              <a:rPr lang="it-IT" sz="2400" i="1" dirty="0" smtClean="0">
                <a:hlinkClick r:id="rId2"/>
              </a:rPr>
              <a:t> </a:t>
            </a:r>
            <a:r>
              <a:rPr lang="it-IT" sz="2400" dirty="0" err="1"/>
              <a:t>consulté</a:t>
            </a:r>
            <a:r>
              <a:rPr lang="it-IT" sz="2400" dirty="0"/>
              <a:t> le 15 </a:t>
            </a:r>
            <a:r>
              <a:rPr lang="it-IT" sz="2400" dirty="0" err="1"/>
              <a:t>mars</a:t>
            </a:r>
            <a:r>
              <a:rPr lang="it-IT" sz="2400" dirty="0"/>
              <a:t> </a:t>
            </a:r>
            <a:r>
              <a:rPr lang="it-IT" sz="2400" dirty="0" smtClean="0"/>
              <a:t>2020</a:t>
            </a:r>
            <a:endParaRPr lang="it-IT" sz="2400" dirty="0">
              <a:hlinkClick r:id="rId2"/>
            </a:endParaRPr>
          </a:p>
          <a:p>
            <a:pPr algn="just"/>
            <a:endParaRPr lang="it-IT" sz="2400" dirty="0" smtClean="0"/>
          </a:p>
          <a:p>
            <a:pPr algn="just"/>
            <a:r>
              <a:rPr lang="it-IT" sz="2400" dirty="0" err="1" smtClean="0"/>
              <a:t>Que</a:t>
            </a:r>
            <a:r>
              <a:rPr lang="it-IT" sz="2400" dirty="0" smtClean="0"/>
              <a:t> </a:t>
            </a:r>
            <a:r>
              <a:rPr lang="it-IT" sz="2400" dirty="0" err="1"/>
              <a:t>signifie</a:t>
            </a:r>
            <a:r>
              <a:rPr lang="it-IT" sz="2400" dirty="0"/>
              <a:t> Covid-19? On </a:t>
            </a:r>
            <a:r>
              <a:rPr lang="it-IT" sz="2400" dirty="0" err="1"/>
              <a:t>peut</a:t>
            </a:r>
            <a:r>
              <a:rPr lang="it-IT" sz="2400" dirty="0"/>
              <a:t> la </a:t>
            </a:r>
            <a:r>
              <a:rPr lang="it-IT" sz="2400" dirty="0" err="1"/>
              <a:t>traduire</a:t>
            </a:r>
            <a:r>
              <a:rPr lang="it-IT" sz="2400" dirty="0"/>
              <a:t> par «</a:t>
            </a:r>
            <a:r>
              <a:rPr lang="it-IT" sz="2400" dirty="0" err="1"/>
              <a:t>maladie</a:t>
            </a:r>
            <a:r>
              <a:rPr lang="it-IT" sz="2400" dirty="0"/>
              <a:t> à coronavirus de 2019». Le «co» </a:t>
            </a:r>
            <a:r>
              <a:rPr lang="it-IT" sz="2400" dirty="0" err="1"/>
              <a:t>renvoie</a:t>
            </a:r>
            <a:r>
              <a:rPr lang="it-IT" sz="2400" dirty="0"/>
              <a:t> à corona, le «vi» à virus, et le «d» à </a:t>
            </a:r>
            <a:r>
              <a:rPr lang="it-IT" sz="2400" dirty="0" err="1"/>
              <a:t>maladie</a:t>
            </a:r>
            <a:r>
              <a:rPr lang="it-IT" sz="2400" dirty="0"/>
              <a:t>, </a:t>
            </a:r>
            <a:r>
              <a:rPr lang="it-IT" sz="2400" i="1" dirty="0" err="1"/>
              <a:t>disease</a:t>
            </a:r>
            <a:r>
              <a:rPr lang="it-IT" sz="2400" dirty="0"/>
              <a:t> </a:t>
            </a:r>
            <a:r>
              <a:rPr lang="it-IT" sz="2400" dirty="0" err="1"/>
              <a:t>dans</a:t>
            </a:r>
            <a:r>
              <a:rPr lang="it-IT" sz="2400" dirty="0"/>
              <a:t> la langue d’Edward Jenner. </a:t>
            </a:r>
            <a:r>
              <a:rPr lang="it-IT" sz="2400" dirty="0" err="1"/>
              <a:t>Quant</a:t>
            </a:r>
            <a:r>
              <a:rPr lang="it-IT" sz="2400" dirty="0"/>
              <a:t> </a:t>
            </a:r>
            <a:r>
              <a:rPr lang="it-IT" sz="2400" dirty="0" err="1"/>
              <a:t>au</a:t>
            </a:r>
            <a:r>
              <a:rPr lang="it-IT" sz="2400" dirty="0"/>
              <a:t> </a:t>
            </a:r>
            <a:r>
              <a:rPr lang="it-IT" sz="2400" dirty="0" err="1"/>
              <a:t>chiffre</a:t>
            </a:r>
            <a:r>
              <a:rPr lang="it-IT" sz="2400" dirty="0"/>
              <a:t> 19, il </a:t>
            </a:r>
            <a:r>
              <a:rPr lang="it-IT" sz="2400" dirty="0" err="1"/>
              <a:t>correspond</a:t>
            </a:r>
            <a:r>
              <a:rPr lang="it-IT" sz="2400" dirty="0"/>
              <a:t> à l’</a:t>
            </a:r>
            <a:r>
              <a:rPr lang="it-IT" sz="2400" dirty="0" err="1"/>
              <a:t>année</a:t>
            </a:r>
            <a:r>
              <a:rPr lang="it-IT" sz="2400" dirty="0"/>
              <a:t> de l’</a:t>
            </a:r>
            <a:r>
              <a:rPr lang="it-IT" sz="2400" dirty="0" err="1"/>
              <a:t>émergence</a:t>
            </a:r>
            <a:r>
              <a:rPr lang="it-IT" sz="2400" dirty="0"/>
              <a:t> de l’</a:t>
            </a:r>
            <a:r>
              <a:rPr lang="it-IT" sz="2400" dirty="0" err="1"/>
              <a:t>inopportun</a:t>
            </a:r>
            <a:r>
              <a:rPr lang="it-IT" sz="2400" dirty="0"/>
              <a:t> </a:t>
            </a:r>
            <a:r>
              <a:rPr lang="it-IT" sz="2400" dirty="0" err="1"/>
              <a:t>pathogène</a:t>
            </a:r>
            <a:r>
              <a:rPr lang="it-IT" sz="2400" dirty="0"/>
              <a:t>. </a:t>
            </a:r>
            <a:r>
              <a:rPr lang="it-IT" sz="2400" b="1" dirty="0" err="1"/>
              <a:t>Aucune</a:t>
            </a:r>
            <a:r>
              <a:rPr lang="it-IT" sz="2400" b="1" dirty="0"/>
              <a:t> </a:t>
            </a:r>
            <a:r>
              <a:rPr lang="it-IT" sz="2400" b="1" dirty="0" err="1"/>
              <a:t>référence</a:t>
            </a:r>
            <a:r>
              <a:rPr lang="it-IT" sz="2400" b="1" dirty="0"/>
              <a:t> à la Chine n’est </a:t>
            </a:r>
            <a:r>
              <a:rPr lang="it-IT" sz="2400" b="1" dirty="0" err="1"/>
              <a:t>visible</a:t>
            </a:r>
            <a:r>
              <a:rPr lang="it-IT" sz="2400" b="1" dirty="0"/>
              <a:t> </a:t>
            </a:r>
            <a:r>
              <a:rPr lang="it-IT" sz="2400" b="1" dirty="0" err="1"/>
              <a:t>dans</a:t>
            </a:r>
            <a:r>
              <a:rPr lang="it-IT" sz="2400" b="1" dirty="0"/>
              <a:t> le </a:t>
            </a:r>
            <a:r>
              <a:rPr lang="it-IT" sz="2400" b="1" dirty="0" err="1"/>
              <a:t>nom</a:t>
            </a:r>
            <a:r>
              <a:rPr lang="it-IT" sz="2400" b="1" dirty="0"/>
              <a:t>.</a:t>
            </a:r>
          </a:p>
          <a:p>
            <a:r>
              <a:rPr lang="it-IT" sz="2400" i="1" dirty="0"/>
              <a:t>Le </a:t>
            </a:r>
            <a:r>
              <a:rPr lang="it-IT" sz="2400" i="1" dirty="0" err="1"/>
              <a:t>temps</a:t>
            </a:r>
            <a:r>
              <a:rPr lang="it-IT" sz="2400" i="1" dirty="0"/>
              <a:t> </a:t>
            </a:r>
            <a:r>
              <a:rPr lang="it-IT" sz="2400" dirty="0"/>
              <a:t>24 </a:t>
            </a:r>
            <a:r>
              <a:rPr lang="it-IT" sz="2400" dirty="0" err="1"/>
              <a:t>février</a:t>
            </a:r>
            <a:r>
              <a:rPr lang="it-IT" sz="2400" dirty="0"/>
              <a:t> </a:t>
            </a:r>
            <a:r>
              <a:rPr lang="it-IT" sz="2400" dirty="0" smtClean="0"/>
              <a:t>2020</a:t>
            </a:r>
          </a:p>
          <a:p>
            <a:endParaRPr lang="fr-CA" sz="2400" dirty="0"/>
          </a:p>
        </p:txBody>
      </p:sp>
    </p:spTree>
    <p:extLst>
      <p:ext uri="{BB962C8B-B14F-4D97-AF65-F5344CB8AC3E}">
        <p14:creationId xmlns:p14="http://schemas.microsoft.com/office/powerpoint/2010/main" val="199847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Covid-</a:t>
            </a:r>
            <a:r>
              <a:rPr lang="it-IT" sz="2800" dirty="0" smtClean="0"/>
              <a:t>19 et </a:t>
            </a:r>
            <a:r>
              <a:rPr lang="fr-CA" sz="2800" dirty="0"/>
              <a:t>Corona virus</a:t>
            </a:r>
            <a:br>
              <a:rPr lang="fr-CA" sz="2800" dirty="0"/>
            </a:br>
            <a:r>
              <a:rPr lang="fr-CA" sz="2800" dirty="0" smtClean="0"/>
              <a:t>dans </a:t>
            </a:r>
            <a:r>
              <a:rPr lang="fr-CA" sz="2800" dirty="0"/>
              <a:t>la presse</a:t>
            </a:r>
          </a:p>
        </p:txBody>
      </p:sp>
      <p:sp>
        <p:nvSpPr>
          <p:cNvPr id="3" name="Segnaposto contenuto 2"/>
          <p:cNvSpPr>
            <a:spLocks noGrp="1"/>
          </p:cNvSpPr>
          <p:nvPr>
            <p:ph idx="1"/>
          </p:nvPr>
        </p:nvSpPr>
        <p:spPr/>
        <p:txBody>
          <a:bodyPr>
            <a:normAutofit/>
          </a:bodyPr>
          <a:lstStyle/>
          <a:p>
            <a:r>
              <a:rPr lang="it-IT" sz="2400" b="1" dirty="0" smtClean="0"/>
              <a:t>Covid</a:t>
            </a:r>
            <a:r>
              <a:rPr lang="it-IT" sz="2400" b="1" dirty="0"/>
              <a:t>-</a:t>
            </a:r>
            <a:r>
              <a:rPr lang="it-IT" sz="2400" b="1" dirty="0" smtClean="0"/>
              <a:t>19</a:t>
            </a:r>
          </a:p>
          <a:p>
            <a:r>
              <a:rPr lang="it-IT" sz="2400" dirty="0"/>
              <a:t>Selon le dernier bilan, 562 personnes sont mortes </a:t>
            </a:r>
            <a:r>
              <a:rPr lang="it-IT" sz="2400" dirty="0" err="1"/>
              <a:t>du</a:t>
            </a:r>
            <a:r>
              <a:rPr lang="it-IT" sz="2400" dirty="0"/>
              <a:t> Covid-19 </a:t>
            </a:r>
            <a:r>
              <a:rPr lang="it-IT" sz="2400" dirty="0" err="1"/>
              <a:t>depuis</a:t>
            </a:r>
            <a:r>
              <a:rPr lang="it-IT" sz="2400" dirty="0"/>
              <a:t> le </a:t>
            </a:r>
            <a:r>
              <a:rPr lang="it-IT" sz="2400" dirty="0" err="1"/>
              <a:t>début</a:t>
            </a:r>
            <a:r>
              <a:rPr lang="it-IT" sz="2400" dirty="0"/>
              <a:t> de l’</a:t>
            </a:r>
            <a:r>
              <a:rPr lang="it-IT" sz="2400" dirty="0" err="1"/>
              <a:t>épidémie</a:t>
            </a:r>
            <a:r>
              <a:rPr lang="it-IT" sz="2400" dirty="0"/>
              <a:t> en France</a:t>
            </a:r>
            <a:r>
              <a:rPr lang="it-IT" sz="2400" dirty="0" smtClean="0"/>
              <a:t>,</a:t>
            </a:r>
          </a:p>
          <a:p>
            <a:pPr algn="just"/>
            <a:r>
              <a:rPr lang="it-IT" sz="2400" dirty="0"/>
              <a:t>Le </a:t>
            </a:r>
            <a:r>
              <a:rPr lang="it-IT" sz="2400" dirty="0" err="1"/>
              <a:t>gouvernement</a:t>
            </a:r>
            <a:r>
              <a:rPr lang="it-IT" sz="2400" dirty="0"/>
              <a:t> a </a:t>
            </a:r>
            <a:r>
              <a:rPr lang="it-IT" sz="2400" dirty="0" err="1"/>
              <a:t>demandé</a:t>
            </a:r>
            <a:r>
              <a:rPr lang="it-IT" sz="2400" dirty="0"/>
              <a:t> </a:t>
            </a:r>
            <a:r>
              <a:rPr lang="it-IT" sz="2400" dirty="0" err="1"/>
              <a:t>l’avis</a:t>
            </a:r>
            <a:r>
              <a:rPr lang="it-IT" sz="2400" dirty="0"/>
              <a:t> </a:t>
            </a:r>
            <a:r>
              <a:rPr lang="it-IT" sz="2400" dirty="0" err="1"/>
              <a:t>du</a:t>
            </a:r>
            <a:r>
              <a:rPr lang="it-IT" sz="2400" dirty="0"/>
              <a:t> </a:t>
            </a:r>
            <a:r>
              <a:rPr lang="it-IT" sz="2400" dirty="0" err="1"/>
              <a:t>conseil</a:t>
            </a:r>
            <a:r>
              <a:rPr lang="it-IT" sz="2400" dirty="0"/>
              <a:t> </a:t>
            </a:r>
            <a:r>
              <a:rPr lang="it-IT" sz="2400" dirty="0" err="1"/>
              <a:t>scientifique</a:t>
            </a:r>
            <a:r>
              <a:rPr lang="it-IT" sz="2400" dirty="0"/>
              <a:t> </a:t>
            </a:r>
            <a:r>
              <a:rPr lang="it-IT" sz="2400" dirty="0" err="1"/>
              <a:t>créé</a:t>
            </a:r>
            <a:r>
              <a:rPr lang="it-IT" sz="2400" dirty="0"/>
              <a:t> pour le Covid-19 </a:t>
            </a:r>
            <a:endParaRPr lang="it-IT" sz="2400" b="1" dirty="0" smtClean="0"/>
          </a:p>
          <a:p>
            <a:r>
              <a:rPr lang="fr-CA" sz="2400" b="1" dirty="0" smtClean="0"/>
              <a:t>Corona virus</a:t>
            </a:r>
          </a:p>
          <a:p>
            <a:r>
              <a:rPr lang="it-IT" sz="2400" b="1" dirty="0">
                <a:solidFill>
                  <a:srgbClr val="000000"/>
                </a:solidFill>
                <a:hlinkClick r:id="rId2"/>
              </a:rPr>
              <a:t>Le nombre de morts du coronavirus en Espagne a augmenté de 30 % en un </a:t>
            </a:r>
            <a:r>
              <a:rPr lang="it-IT" sz="2400" b="1" dirty="0" smtClean="0">
                <a:solidFill>
                  <a:srgbClr val="000000"/>
                </a:solidFill>
                <a:hlinkClick r:id="rId2"/>
              </a:rPr>
              <a:t>jour</a:t>
            </a:r>
          </a:p>
          <a:p>
            <a:pPr algn="just"/>
            <a:r>
              <a:rPr lang="it-IT" sz="2400" b="1" dirty="0">
                <a:solidFill>
                  <a:srgbClr val="000000"/>
                </a:solidFill>
                <a:hlinkClick r:id="rId2"/>
              </a:rPr>
              <a:t>Coronavirus : en Russie, une réaction lente et le soupçon d’une sous-estimation de </a:t>
            </a:r>
            <a:r>
              <a:rPr lang="it-IT" sz="2400" b="1" dirty="0" smtClean="0">
                <a:solidFill>
                  <a:srgbClr val="000000"/>
                </a:solidFill>
                <a:hlinkClick r:id="rId2"/>
              </a:rPr>
              <a:t>l’épidémie</a:t>
            </a:r>
            <a:endParaRPr lang="it-IT" sz="2400" b="1" dirty="0">
              <a:solidFill>
                <a:srgbClr val="000000"/>
              </a:solidFill>
              <a:hlinkClick r:id="rId2"/>
            </a:endParaRPr>
          </a:p>
          <a:p>
            <a:endParaRPr lang="it-IT" sz="2400" b="1" dirty="0">
              <a:hlinkClick r:id="rId2"/>
            </a:endParaRPr>
          </a:p>
          <a:p>
            <a:endParaRPr lang="it-IT" sz="2400" b="1" dirty="0"/>
          </a:p>
          <a:p>
            <a:endParaRPr lang="fr-CA" sz="2400" dirty="0"/>
          </a:p>
        </p:txBody>
      </p:sp>
    </p:spTree>
    <p:extLst>
      <p:ext uri="{BB962C8B-B14F-4D97-AF65-F5344CB8AC3E}">
        <p14:creationId xmlns:p14="http://schemas.microsoft.com/office/powerpoint/2010/main" val="989090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Comment nommer le virus et qui le nomme</a:t>
            </a:r>
            <a:br>
              <a:rPr lang="fr-CA" sz="2800" dirty="0" smtClean="0"/>
            </a:br>
            <a:r>
              <a:rPr lang="fr-CA" sz="2800" dirty="0" smtClean="0"/>
              <a:t> ?</a:t>
            </a:r>
            <a:endParaRPr lang="fr-CA" sz="2800" dirty="0"/>
          </a:p>
        </p:txBody>
      </p:sp>
      <p:sp>
        <p:nvSpPr>
          <p:cNvPr id="3" name="Segnaposto contenuto 2"/>
          <p:cNvSpPr>
            <a:spLocks noGrp="1"/>
          </p:cNvSpPr>
          <p:nvPr>
            <p:ph idx="1"/>
          </p:nvPr>
        </p:nvSpPr>
        <p:spPr/>
        <p:txBody>
          <a:bodyPr>
            <a:normAutofit fontScale="77500" lnSpcReduction="20000"/>
          </a:bodyPr>
          <a:lstStyle/>
          <a:p>
            <a:pPr algn="just"/>
            <a:r>
              <a:rPr lang="fr-CA" sz="2400" dirty="0" err="1"/>
              <a:t>Epidémie</a:t>
            </a:r>
            <a:r>
              <a:rPr lang="fr-CA" sz="2400" dirty="0"/>
              <a:t> de Covid-19 </a:t>
            </a:r>
            <a:r>
              <a:rPr lang="fr-CA" sz="2400" b="1" dirty="0"/>
              <a:t>: la difficulté de bien nommer </a:t>
            </a:r>
            <a:r>
              <a:rPr lang="fr-CA" sz="2400" dirty="0"/>
              <a:t>le virus et la maladie</a:t>
            </a:r>
          </a:p>
          <a:p>
            <a:pPr algn="just"/>
            <a:r>
              <a:rPr lang="fr-CA" sz="2400" dirty="0"/>
              <a:t>La confusion est fréquente, Covid-19 n’est pas le nom désignant le virus lui-même mais la maladie qu’il provoque. </a:t>
            </a:r>
            <a:endParaRPr lang="fr-CA" sz="2400" dirty="0" smtClean="0"/>
          </a:p>
          <a:p>
            <a:pPr algn="just"/>
            <a:r>
              <a:rPr lang="fr-CA" sz="2400" dirty="0"/>
              <a:t>Comment nommer un virus lorsqu’il surgit et contamine des milliers de gens ? D’abord appelé « </a:t>
            </a:r>
            <a:r>
              <a:rPr lang="fr-CA" sz="2400" b="1" dirty="0"/>
              <a:t>coronavirus de Wuhan </a:t>
            </a:r>
            <a:r>
              <a:rPr lang="fr-CA" sz="2400" dirty="0"/>
              <a:t>», du nom de la ville chinoise où il est apparu en décembre, le virus qui sévit depuis en Chine et ailleurs a ensuite été nommé « 2019-nCoV » (pour « nouveau coronavirus 2019 »), une désignation </a:t>
            </a:r>
            <a:r>
              <a:rPr lang="fr-CA" sz="2400" b="1" dirty="0"/>
              <a:t>plus neutre mais temporaire. </a:t>
            </a:r>
            <a:r>
              <a:rPr lang="fr-CA" sz="2400" dirty="0"/>
              <a:t>Ce n’est que le 11 février que le Comité international de taxonomie des virus (ICTV) a proposé de désigner le virus par « SARS-CoV-2 ».</a:t>
            </a:r>
          </a:p>
          <a:p>
            <a:pPr algn="just"/>
            <a:r>
              <a:rPr lang="fr-CA" sz="2400" b="1" dirty="0"/>
              <a:t>Ne pas confondre le virus et la maladie qu’il engendre</a:t>
            </a:r>
          </a:p>
          <a:p>
            <a:pPr algn="just"/>
            <a:r>
              <a:rPr lang="fr-CA" sz="2400" dirty="0"/>
              <a:t>L’erreur est fréquente : on confond volontiers virus et maladie. Mais il s’agit de deux termes différents, comme le virus du VIH (virus de l’immunodéficience humaine) porte un nom différent de la maladie qu’il cause, le sida (syndrome d’immunodéficience acquise).</a:t>
            </a:r>
          </a:p>
          <a:p>
            <a:endParaRPr lang="fr-CA" sz="2400" dirty="0" smtClean="0"/>
          </a:p>
          <a:p>
            <a:r>
              <a:rPr lang="fr-CA" sz="2400" i="1" dirty="0" smtClean="0"/>
              <a:t>Le Monde </a:t>
            </a:r>
            <a:r>
              <a:rPr lang="fr-CA" sz="2400" dirty="0" smtClean="0"/>
              <a:t>18 février 2020</a:t>
            </a:r>
            <a:endParaRPr lang="fr-CA" sz="2400" dirty="0"/>
          </a:p>
          <a:p>
            <a:endParaRPr lang="fr-CA" sz="2400" dirty="0"/>
          </a:p>
        </p:txBody>
      </p:sp>
    </p:spTree>
    <p:extLst>
      <p:ext uri="{BB962C8B-B14F-4D97-AF65-F5344CB8AC3E}">
        <p14:creationId xmlns:p14="http://schemas.microsoft.com/office/powerpoint/2010/main" val="453323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Qui nomme ?</a:t>
            </a:r>
            <a:endParaRPr lang="fr-CA" sz="2800" dirty="0"/>
          </a:p>
        </p:txBody>
      </p:sp>
      <p:sp>
        <p:nvSpPr>
          <p:cNvPr id="3" name="Segnaposto contenuto 2"/>
          <p:cNvSpPr>
            <a:spLocks noGrp="1"/>
          </p:cNvSpPr>
          <p:nvPr>
            <p:ph idx="1"/>
          </p:nvPr>
        </p:nvSpPr>
        <p:spPr/>
        <p:txBody>
          <a:bodyPr>
            <a:normAutofit lnSpcReduction="10000"/>
          </a:bodyPr>
          <a:lstStyle/>
          <a:p>
            <a:r>
              <a:rPr lang="fr-CA" sz="2000" dirty="0"/>
              <a:t>Dans le cas de l’épidémie qui sévit depuis décembre, il faut distinguer :</a:t>
            </a:r>
          </a:p>
          <a:p>
            <a:r>
              <a:rPr lang="fr-CA" sz="2000" dirty="0"/>
              <a:t>– le virus, désormais dénommé SARS-CoV-2. Il s’agit de l’agent pathogène qui se transmet d’humain à humain ;</a:t>
            </a:r>
          </a:p>
          <a:p>
            <a:r>
              <a:rPr lang="fr-CA" sz="2000" dirty="0"/>
              <a:t>– la maladie respiratoire parfois mortelle engendrée par le virus, désignée par le terme Covid-19, pour Coronavirus </a:t>
            </a:r>
            <a:r>
              <a:rPr lang="fr-CA" sz="2000" dirty="0" err="1"/>
              <a:t>Disease</a:t>
            </a:r>
            <a:r>
              <a:rPr lang="fr-CA" sz="2000" dirty="0"/>
              <a:t> 2019, par l’Organisation mondiale de la santé (OMS) le même jour</a:t>
            </a:r>
            <a:r>
              <a:rPr lang="fr-CA" sz="2000" dirty="0" smtClean="0"/>
              <a:t>.</a:t>
            </a:r>
          </a:p>
          <a:p>
            <a:r>
              <a:rPr lang="fr-CA" sz="2000" b="1" dirty="0"/>
              <a:t>Nommer les maladies, un exercice d’équilibriste pour l’OMS</a:t>
            </a:r>
          </a:p>
          <a:p>
            <a:pPr algn="just"/>
            <a:r>
              <a:rPr lang="fr-CA" sz="2000" dirty="0"/>
              <a:t>C’est à l’</a:t>
            </a:r>
            <a:r>
              <a:rPr lang="fr-CA" sz="2000" b="1" dirty="0"/>
              <a:t>OMS</a:t>
            </a:r>
            <a:r>
              <a:rPr lang="fr-CA" sz="2000" dirty="0"/>
              <a:t> que revient la responsabilité de donner des noms aux nouvelles maladies, </a:t>
            </a:r>
            <a:r>
              <a:rPr lang="fr-CA" sz="2000" b="1" dirty="0"/>
              <a:t>en prenant soin que personne ne soit stigmatisé</a:t>
            </a:r>
            <a:r>
              <a:rPr lang="fr-CA" sz="2000" dirty="0"/>
              <a:t>. </a:t>
            </a:r>
            <a:r>
              <a:rPr lang="fr-CA" sz="2000" i="1" dirty="0"/>
              <a:t>« Nous devions trouver un nom qui ne se réfère pas à un endroit géographique, un animal, une personne, un groupe humain et </a:t>
            </a:r>
            <a:r>
              <a:rPr lang="fr-CA" sz="2000" b="1" i="1" dirty="0"/>
              <a:t>qui soit facilement prononçable</a:t>
            </a:r>
            <a:r>
              <a:rPr lang="fr-CA" sz="2000" i="1" dirty="0"/>
              <a:t> »</a:t>
            </a:r>
            <a:r>
              <a:rPr lang="fr-CA" sz="2000" dirty="0"/>
              <a:t>, a précisé </a:t>
            </a:r>
            <a:r>
              <a:rPr lang="fr-CA" sz="2000" dirty="0" err="1"/>
              <a:t>Tedros</a:t>
            </a:r>
            <a:r>
              <a:rPr lang="fr-CA" sz="2000" dirty="0"/>
              <a:t> </a:t>
            </a:r>
            <a:r>
              <a:rPr lang="fr-CA" sz="2000" dirty="0" err="1"/>
              <a:t>Adhanom</a:t>
            </a:r>
            <a:r>
              <a:rPr lang="fr-CA" sz="2000" dirty="0"/>
              <a:t> </a:t>
            </a:r>
            <a:r>
              <a:rPr lang="fr-CA" sz="2000" dirty="0" err="1"/>
              <a:t>Ghebreyesus</a:t>
            </a:r>
            <a:r>
              <a:rPr lang="fr-CA" sz="2000" dirty="0"/>
              <a:t>, le directeur général de l’organisation onusienne, lors d’une conférence de presse le 11 février.</a:t>
            </a:r>
          </a:p>
          <a:p>
            <a:pPr algn="just"/>
            <a:endParaRPr lang="fr-CA" sz="2000" dirty="0"/>
          </a:p>
          <a:p>
            <a:endParaRPr lang="fr-CA" sz="2400" dirty="0"/>
          </a:p>
        </p:txBody>
      </p:sp>
    </p:spTree>
    <p:extLst>
      <p:ext uri="{BB962C8B-B14F-4D97-AF65-F5344CB8AC3E}">
        <p14:creationId xmlns:p14="http://schemas.microsoft.com/office/powerpoint/2010/main" val="2117859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Qui nomme ?</a:t>
            </a:r>
            <a:endParaRPr lang="fr-CA" sz="2800" dirty="0"/>
          </a:p>
        </p:txBody>
      </p:sp>
      <p:sp>
        <p:nvSpPr>
          <p:cNvPr id="3" name="Segnaposto contenuto 2"/>
          <p:cNvSpPr>
            <a:spLocks noGrp="1"/>
          </p:cNvSpPr>
          <p:nvPr>
            <p:ph idx="1"/>
          </p:nvPr>
        </p:nvSpPr>
        <p:spPr/>
        <p:txBody>
          <a:bodyPr>
            <a:normAutofit/>
          </a:bodyPr>
          <a:lstStyle/>
          <a:p>
            <a:pPr algn="just"/>
            <a:r>
              <a:rPr lang="fr-CA" sz="2000" dirty="0" smtClean="0"/>
              <a:t>L’OMS </a:t>
            </a:r>
            <a:r>
              <a:rPr lang="fr-CA" sz="2000" dirty="0"/>
              <a:t>s’est en effet dotée de règles pour nommer les maladies, qu’elle a communiquées en mai 2015, enjoignant aux autorités nationales, aux scientifiques et aux médias </a:t>
            </a:r>
            <a:r>
              <a:rPr lang="fr-CA" sz="2000" b="1" dirty="0"/>
              <a:t>d’éviter les effets néfastes produits</a:t>
            </a:r>
            <a:r>
              <a:rPr lang="fr-CA" sz="2000" dirty="0"/>
              <a:t> par des noms liant populations ou territoires particuliers à des maladies. Le docteur </a:t>
            </a:r>
            <a:r>
              <a:rPr lang="fr-CA" sz="2000" dirty="0" err="1"/>
              <a:t>Keiji</a:t>
            </a:r>
            <a:r>
              <a:rPr lang="fr-CA" sz="2000" dirty="0"/>
              <a:t> </a:t>
            </a:r>
            <a:r>
              <a:rPr lang="fr-CA" sz="2000" dirty="0" err="1"/>
              <a:t>Fukuda</a:t>
            </a:r>
            <a:r>
              <a:rPr lang="fr-CA" sz="2000" dirty="0"/>
              <a:t>, sous-directeur chargé de la sécurité sanitaire à l’OMS, avait alors déclaré </a:t>
            </a:r>
            <a:r>
              <a:rPr lang="fr-CA" sz="2000" dirty="0" smtClean="0"/>
              <a:t>:</a:t>
            </a:r>
          </a:p>
          <a:p>
            <a:pPr algn="just"/>
            <a:r>
              <a:rPr lang="fr-CA" sz="2000" i="1" dirty="0"/>
              <a:t>« Cela peut sembler anecdotique, mais la dénomination des maladies a </a:t>
            </a:r>
            <a:r>
              <a:rPr lang="fr-CA" sz="2000" b="1" i="1" dirty="0"/>
              <a:t>une importance réelle pour les personnes directement touchées. On a déjà vu des noms de maladies déclencher des réactions brutales </a:t>
            </a:r>
            <a:r>
              <a:rPr lang="fr-CA" sz="2000" i="1" dirty="0"/>
              <a:t>à l’encontre de certaines communautés ethniques ou religieuses, créer des obstacles injustifiés aux déplacements et au commerce et provoquer l’abattage inutile d’animaux destinés à la consommation. Cela peut avoir </a:t>
            </a:r>
            <a:r>
              <a:rPr lang="fr-CA" sz="2000" b="1" i="1" dirty="0"/>
              <a:t>de sérieuses répercussions sur la vie des gens.</a:t>
            </a:r>
            <a:r>
              <a:rPr lang="fr-CA" sz="2000" i="1" dirty="0"/>
              <a:t> »</a:t>
            </a:r>
            <a:endParaRPr lang="fr-CA" sz="2000" dirty="0"/>
          </a:p>
        </p:txBody>
      </p:sp>
    </p:spTree>
    <p:extLst>
      <p:ext uri="{BB962C8B-B14F-4D97-AF65-F5344CB8AC3E}">
        <p14:creationId xmlns:p14="http://schemas.microsoft.com/office/powerpoint/2010/main" val="2379048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Qui nomme ?</a:t>
            </a:r>
            <a:endParaRPr lang="fr-CA" sz="2800" dirty="0"/>
          </a:p>
        </p:txBody>
      </p:sp>
      <p:sp>
        <p:nvSpPr>
          <p:cNvPr id="3" name="Segnaposto contenuto 2"/>
          <p:cNvSpPr>
            <a:spLocks noGrp="1"/>
          </p:cNvSpPr>
          <p:nvPr>
            <p:ph idx="1"/>
          </p:nvPr>
        </p:nvSpPr>
        <p:spPr/>
        <p:txBody>
          <a:bodyPr>
            <a:normAutofit lnSpcReduction="10000"/>
          </a:bodyPr>
          <a:lstStyle/>
          <a:p>
            <a:r>
              <a:rPr lang="it-IT" sz="2400" b="1" dirty="0"/>
              <a:t>SARS-CoV-2, un </a:t>
            </a:r>
            <a:r>
              <a:rPr lang="it-IT" sz="2400" b="1" dirty="0" err="1"/>
              <a:t>nom</a:t>
            </a:r>
            <a:r>
              <a:rPr lang="it-IT" sz="2400" b="1" dirty="0"/>
              <a:t> </a:t>
            </a:r>
            <a:r>
              <a:rPr lang="it-IT" sz="2400" b="1" dirty="0" err="1"/>
              <a:t>scientifique</a:t>
            </a:r>
            <a:r>
              <a:rPr lang="it-IT" sz="2400" b="1" dirty="0"/>
              <a:t> qui divise</a:t>
            </a:r>
          </a:p>
          <a:p>
            <a:pPr algn="just"/>
            <a:r>
              <a:rPr lang="it-IT" sz="2400" dirty="0"/>
              <a:t>Ce </a:t>
            </a:r>
            <a:r>
              <a:rPr lang="it-IT" sz="2400" dirty="0" err="1"/>
              <a:t>sont</a:t>
            </a:r>
            <a:r>
              <a:rPr lang="it-IT" sz="2400" dirty="0"/>
              <a:t> </a:t>
            </a:r>
            <a:r>
              <a:rPr lang="it-IT" sz="2400" dirty="0" err="1"/>
              <a:t>les</a:t>
            </a:r>
            <a:r>
              <a:rPr lang="it-IT" sz="2400" dirty="0"/>
              <a:t> </a:t>
            </a:r>
            <a:r>
              <a:rPr lang="it-IT" sz="2400" dirty="0" err="1"/>
              <a:t>virologues</a:t>
            </a:r>
            <a:r>
              <a:rPr lang="it-IT" sz="2400" dirty="0"/>
              <a:t> </a:t>
            </a:r>
            <a:r>
              <a:rPr lang="it-IT" sz="2400" dirty="0" err="1"/>
              <a:t>eux-mêmes</a:t>
            </a:r>
            <a:r>
              <a:rPr lang="it-IT" sz="2400" dirty="0"/>
              <a:t> qui </a:t>
            </a:r>
            <a:r>
              <a:rPr lang="it-IT" sz="2400" dirty="0" err="1"/>
              <a:t>proposent</a:t>
            </a:r>
            <a:r>
              <a:rPr lang="it-IT" sz="2400" dirty="0"/>
              <a:t> et s’</a:t>
            </a:r>
            <a:r>
              <a:rPr lang="it-IT" sz="2400" dirty="0" err="1"/>
              <a:t>accordent</a:t>
            </a:r>
            <a:r>
              <a:rPr lang="it-IT" sz="2400" dirty="0"/>
              <a:t> </a:t>
            </a:r>
            <a:r>
              <a:rPr lang="it-IT" sz="2400" dirty="0" err="1"/>
              <a:t>sur</a:t>
            </a:r>
            <a:r>
              <a:rPr lang="it-IT" sz="2400" dirty="0"/>
              <a:t> le </a:t>
            </a:r>
            <a:r>
              <a:rPr lang="it-IT" sz="2400" dirty="0" err="1"/>
              <a:t>nom</a:t>
            </a:r>
            <a:r>
              <a:rPr lang="it-IT" sz="2400" dirty="0"/>
              <a:t> par </a:t>
            </a:r>
            <a:r>
              <a:rPr lang="it-IT" sz="2400" dirty="0" err="1"/>
              <a:t>lequel</a:t>
            </a:r>
            <a:r>
              <a:rPr lang="it-IT" sz="2400" dirty="0"/>
              <a:t> on </a:t>
            </a:r>
            <a:r>
              <a:rPr lang="it-IT" sz="2400" dirty="0" err="1"/>
              <a:t>désigne</a:t>
            </a:r>
            <a:r>
              <a:rPr lang="it-IT" sz="2400" dirty="0"/>
              <a:t> un virus. </a:t>
            </a:r>
            <a:r>
              <a:rPr lang="it-IT" sz="2400" b="1" dirty="0"/>
              <a:t>L’ICTV </a:t>
            </a:r>
            <a:r>
              <a:rPr lang="it-IT" sz="2400" b="1" dirty="0" smtClean="0"/>
              <a:t>(</a:t>
            </a:r>
            <a:r>
              <a:rPr lang="fr-CA" sz="2400" dirty="0"/>
              <a:t>Comité international de taxonomie des </a:t>
            </a:r>
            <a:r>
              <a:rPr lang="fr-CA" sz="2400" dirty="0" smtClean="0"/>
              <a:t>virus) </a:t>
            </a:r>
            <a:r>
              <a:rPr lang="it-IT" sz="2400" dirty="0" smtClean="0"/>
              <a:t>est </a:t>
            </a:r>
            <a:r>
              <a:rPr lang="it-IT" sz="2400" dirty="0" err="1"/>
              <a:t>quant</a:t>
            </a:r>
            <a:r>
              <a:rPr lang="it-IT" sz="2400" dirty="0"/>
              <a:t> à lui </a:t>
            </a:r>
            <a:r>
              <a:rPr lang="it-IT" sz="2400" dirty="0" err="1"/>
              <a:t>chargé</a:t>
            </a:r>
            <a:r>
              <a:rPr lang="it-IT" sz="2400" dirty="0"/>
              <a:t> de </a:t>
            </a:r>
            <a:r>
              <a:rPr lang="it-IT" sz="2400" dirty="0" err="1"/>
              <a:t>classifier</a:t>
            </a:r>
            <a:r>
              <a:rPr lang="it-IT" sz="2400" dirty="0"/>
              <a:t> </a:t>
            </a:r>
            <a:r>
              <a:rPr lang="it-IT" sz="2400" dirty="0" err="1"/>
              <a:t>les</a:t>
            </a:r>
            <a:r>
              <a:rPr lang="it-IT" sz="2400" dirty="0"/>
              <a:t> virus par </a:t>
            </a:r>
            <a:r>
              <a:rPr lang="it-IT" sz="2400" dirty="0" err="1"/>
              <a:t>taxons</a:t>
            </a:r>
            <a:r>
              <a:rPr lang="it-IT" sz="2400" dirty="0"/>
              <a:t>, c’est-à-dire de </a:t>
            </a:r>
            <a:r>
              <a:rPr lang="it-IT" sz="2400" dirty="0" err="1"/>
              <a:t>les</a:t>
            </a:r>
            <a:r>
              <a:rPr lang="it-IT" sz="2400" dirty="0"/>
              <a:t> ranger </a:t>
            </a:r>
            <a:r>
              <a:rPr lang="it-IT" sz="2400" dirty="0" err="1"/>
              <a:t>dans</a:t>
            </a:r>
            <a:r>
              <a:rPr lang="it-IT" sz="2400" dirty="0"/>
              <a:t> l’</a:t>
            </a:r>
            <a:r>
              <a:rPr lang="it-IT" sz="2400" dirty="0" err="1"/>
              <a:t>arbre</a:t>
            </a:r>
            <a:r>
              <a:rPr lang="it-IT" sz="2400" dirty="0"/>
              <a:t> </a:t>
            </a:r>
            <a:r>
              <a:rPr lang="it-IT" sz="2400" dirty="0" err="1"/>
              <a:t>du</a:t>
            </a:r>
            <a:r>
              <a:rPr lang="it-IT" sz="2400" dirty="0"/>
              <a:t> vivant.</a:t>
            </a:r>
          </a:p>
          <a:p>
            <a:pPr algn="just"/>
            <a:r>
              <a:rPr lang="it-IT" sz="2400" dirty="0"/>
              <a:t>Le </a:t>
            </a:r>
            <a:r>
              <a:rPr lang="it-IT" sz="2400" dirty="0" err="1"/>
              <a:t>groupe</a:t>
            </a:r>
            <a:r>
              <a:rPr lang="it-IT" sz="2400" dirty="0"/>
              <a:t> d’</a:t>
            </a:r>
            <a:r>
              <a:rPr lang="it-IT" sz="2400" dirty="0" err="1"/>
              <a:t>étude</a:t>
            </a:r>
            <a:r>
              <a:rPr lang="it-IT" sz="2400" dirty="0"/>
              <a:t> </a:t>
            </a:r>
            <a:r>
              <a:rPr lang="it-IT" sz="2400" dirty="0" err="1"/>
              <a:t>des</a:t>
            </a:r>
            <a:r>
              <a:rPr lang="it-IT" sz="2400" dirty="0"/>
              <a:t> coronavirus de l’ICTV a </a:t>
            </a:r>
            <a:r>
              <a:rPr lang="it-IT" sz="2400" dirty="0" err="1"/>
              <a:t>proposé</a:t>
            </a:r>
            <a:r>
              <a:rPr lang="it-IT" sz="2400" dirty="0"/>
              <a:t> </a:t>
            </a:r>
            <a:r>
              <a:rPr lang="it-IT" sz="2400" dirty="0" err="1"/>
              <a:t>officiellement</a:t>
            </a:r>
            <a:r>
              <a:rPr lang="it-IT" sz="2400" dirty="0"/>
              <a:t> d’</a:t>
            </a:r>
            <a:r>
              <a:rPr lang="it-IT" sz="2400" dirty="0" err="1"/>
              <a:t>appeler</a:t>
            </a:r>
            <a:r>
              <a:rPr lang="it-IT" sz="2400" dirty="0"/>
              <a:t> le </a:t>
            </a:r>
            <a:r>
              <a:rPr lang="it-IT" sz="2400" dirty="0" err="1"/>
              <a:t>nouveau</a:t>
            </a:r>
            <a:r>
              <a:rPr lang="it-IT" sz="2400" dirty="0"/>
              <a:t> coronavirus « SARS-CoV-2 ». </a:t>
            </a:r>
            <a:r>
              <a:rPr lang="it-IT" sz="2400" dirty="0" err="1"/>
              <a:t>Cette</a:t>
            </a:r>
            <a:r>
              <a:rPr lang="it-IT" sz="2400" dirty="0"/>
              <a:t> </a:t>
            </a:r>
            <a:r>
              <a:rPr lang="it-IT" sz="2400" dirty="0" err="1"/>
              <a:t>désignation</a:t>
            </a:r>
            <a:r>
              <a:rPr lang="it-IT" sz="2400" dirty="0"/>
              <a:t> s’</a:t>
            </a:r>
            <a:r>
              <a:rPr lang="it-IT" sz="2400" dirty="0" err="1"/>
              <a:t>explique</a:t>
            </a:r>
            <a:r>
              <a:rPr lang="it-IT" sz="2400" dirty="0"/>
              <a:t> par la façon dont </a:t>
            </a:r>
            <a:r>
              <a:rPr lang="it-IT" sz="2400" dirty="0" err="1"/>
              <a:t>sont</a:t>
            </a:r>
            <a:r>
              <a:rPr lang="it-IT" sz="2400" dirty="0"/>
              <a:t> </a:t>
            </a:r>
            <a:r>
              <a:rPr lang="it-IT" sz="2400" dirty="0" err="1"/>
              <a:t>classés</a:t>
            </a:r>
            <a:r>
              <a:rPr lang="it-IT" sz="2400" dirty="0"/>
              <a:t> </a:t>
            </a:r>
            <a:r>
              <a:rPr lang="it-IT" sz="2400" dirty="0" err="1"/>
              <a:t>les</a:t>
            </a:r>
            <a:r>
              <a:rPr lang="it-IT" sz="2400" dirty="0"/>
              <a:t> virus et </a:t>
            </a:r>
            <a:r>
              <a:rPr lang="it-IT" sz="2400" dirty="0" err="1"/>
              <a:t>peut</a:t>
            </a:r>
            <a:r>
              <a:rPr lang="it-IT" sz="2400" dirty="0"/>
              <a:t> </a:t>
            </a:r>
            <a:r>
              <a:rPr lang="it-IT" sz="2400" dirty="0" err="1"/>
              <a:t>paraître</a:t>
            </a:r>
            <a:r>
              <a:rPr lang="it-IT" sz="2400" dirty="0"/>
              <a:t> </a:t>
            </a:r>
            <a:r>
              <a:rPr lang="it-IT" sz="2400" dirty="0" err="1"/>
              <a:t>étrange</a:t>
            </a:r>
            <a:r>
              <a:rPr lang="it-IT" sz="2400" dirty="0"/>
              <a:t> car ce virus n’</a:t>
            </a:r>
            <a:r>
              <a:rPr lang="it-IT" sz="2400" dirty="0" err="1"/>
              <a:t>entraîne</a:t>
            </a:r>
            <a:r>
              <a:rPr lang="it-IT" sz="2400" dirty="0"/>
              <a:t> </a:t>
            </a:r>
            <a:r>
              <a:rPr lang="it-IT" sz="2400" dirty="0" err="1"/>
              <a:t>pas</a:t>
            </a:r>
            <a:r>
              <a:rPr lang="it-IT" sz="2400" dirty="0"/>
              <a:t> le SRAS, une </a:t>
            </a:r>
            <a:r>
              <a:rPr lang="it-IT" sz="2400" dirty="0" err="1"/>
              <a:t>maladie</a:t>
            </a:r>
            <a:r>
              <a:rPr lang="it-IT" sz="2400" dirty="0"/>
              <a:t> </a:t>
            </a:r>
            <a:r>
              <a:rPr lang="it-IT" sz="2400" dirty="0" err="1"/>
              <a:t>engendrée</a:t>
            </a:r>
            <a:r>
              <a:rPr lang="it-IT" sz="2400" dirty="0"/>
              <a:t> par un virus en 2003 (</a:t>
            </a:r>
            <a:r>
              <a:rPr lang="it-IT" sz="2400" dirty="0" err="1"/>
              <a:t>syndrome</a:t>
            </a:r>
            <a:r>
              <a:rPr lang="it-IT" sz="2400" dirty="0"/>
              <a:t> </a:t>
            </a:r>
            <a:r>
              <a:rPr lang="it-IT" sz="2400" dirty="0" err="1"/>
              <a:t>respiratoire</a:t>
            </a:r>
            <a:r>
              <a:rPr lang="it-IT" sz="2400" dirty="0"/>
              <a:t> </a:t>
            </a:r>
            <a:r>
              <a:rPr lang="it-IT" sz="2400" dirty="0" err="1"/>
              <a:t>aigu</a:t>
            </a:r>
            <a:r>
              <a:rPr lang="it-IT" sz="2400" dirty="0"/>
              <a:t> </a:t>
            </a:r>
            <a:r>
              <a:rPr lang="it-IT" sz="2400" dirty="0" err="1"/>
              <a:t>sévère</a:t>
            </a:r>
            <a:r>
              <a:rPr lang="it-IT" sz="2400" dirty="0"/>
              <a:t>, </a:t>
            </a:r>
            <a:r>
              <a:rPr lang="it-IT" sz="2400" dirty="0" err="1"/>
              <a:t>désigné</a:t>
            </a:r>
            <a:r>
              <a:rPr lang="it-IT" sz="2400" dirty="0"/>
              <a:t> par l’</a:t>
            </a:r>
            <a:r>
              <a:rPr lang="it-IT" sz="2400" dirty="0" err="1"/>
              <a:t>acronyme</a:t>
            </a:r>
            <a:r>
              <a:rPr lang="it-IT" sz="2400" dirty="0"/>
              <a:t> SARS en </a:t>
            </a:r>
            <a:r>
              <a:rPr lang="it-IT" sz="2400" dirty="0" err="1"/>
              <a:t>anglais</a:t>
            </a:r>
            <a:r>
              <a:rPr lang="it-IT" sz="2400" dirty="0"/>
              <a:t> et SRAS en </a:t>
            </a:r>
            <a:r>
              <a:rPr lang="it-IT" sz="2400" dirty="0" err="1"/>
              <a:t>français</a:t>
            </a:r>
            <a:r>
              <a:rPr lang="it-IT" sz="2400" dirty="0"/>
              <a:t>).</a:t>
            </a:r>
          </a:p>
          <a:p>
            <a:endParaRPr lang="fr-CA" sz="2400" dirty="0"/>
          </a:p>
        </p:txBody>
      </p:sp>
    </p:spTree>
    <p:extLst>
      <p:ext uri="{BB962C8B-B14F-4D97-AF65-F5344CB8AC3E}">
        <p14:creationId xmlns:p14="http://schemas.microsoft.com/office/powerpoint/2010/main" val="1275953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Qui nomme ?</a:t>
            </a:r>
            <a:endParaRPr lang="fr-CA" sz="2800" dirty="0"/>
          </a:p>
        </p:txBody>
      </p:sp>
      <p:sp>
        <p:nvSpPr>
          <p:cNvPr id="3" name="Segnaposto contenuto 2"/>
          <p:cNvSpPr>
            <a:spLocks noGrp="1"/>
          </p:cNvSpPr>
          <p:nvPr>
            <p:ph idx="1"/>
          </p:nvPr>
        </p:nvSpPr>
        <p:spPr/>
        <p:txBody>
          <a:bodyPr>
            <a:normAutofit lnSpcReduction="10000"/>
          </a:bodyPr>
          <a:lstStyle/>
          <a:p>
            <a:r>
              <a:rPr lang="fr-CA" sz="2400" b="1" dirty="0"/>
              <a:t>L’OMS </a:t>
            </a:r>
            <a:r>
              <a:rPr lang="fr-CA" sz="2400" dirty="0"/>
              <a:t>ne veut pas parler de SARS-CoV-2</a:t>
            </a:r>
          </a:p>
          <a:p>
            <a:pPr algn="just"/>
            <a:r>
              <a:rPr lang="fr-CA" sz="2400" dirty="0"/>
              <a:t>Mais si la proximité génétique du virus actuel avec son cousin de 2003 semble être suffisante pour l’ICTV, le choix du comité de réutiliser l’appellation « SARS » semble embarrasser l’OMS, pour qui le risque de confusion est réel. « Du point de vue de la communication, utiliser le nom SRAS peut avoir des </a:t>
            </a:r>
            <a:r>
              <a:rPr lang="fr-CA" sz="2400" b="1" dirty="0"/>
              <a:t>conséquences indésirables </a:t>
            </a:r>
            <a:r>
              <a:rPr lang="fr-CA" sz="2400" dirty="0"/>
              <a:t>et </a:t>
            </a:r>
            <a:r>
              <a:rPr lang="fr-CA" sz="2400" b="1" dirty="0"/>
              <a:t>créer une peur inutile </a:t>
            </a:r>
            <a:r>
              <a:rPr lang="fr-CA" sz="2400" dirty="0"/>
              <a:t>pour certaines populations, surtout en Asie, qui a été la plus touchée par l’épidémie de SRAS en 2003 », a ainsi déclaré un porte-parole de l’OMS au magazine Science, précisant que, « pour cette raison et d’autres, l’OMS utilisera “le virus responsable de la maladie Covid-19” ou “le virus de la maladie Covid-19” dans sa communication publique ».</a:t>
            </a:r>
          </a:p>
          <a:p>
            <a:endParaRPr lang="fr-CA" sz="2400" dirty="0"/>
          </a:p>
        </p:txBody>
      </p:sp>
    </p:spTree>
    <p:extLst>
      <p:ext uri="{BB962C8B-B14F-4D97-AF65-F5344CB8AC3E}">
        <p14:creationId xmlns:p14="http://schemas.microsoft.com/office/powerpoint/2010/main" val="2291326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ICTV versus OMS</a:t>
            </a:r>
            <a:endParaRPr lang="fr-CA" sz="2800" dirty="0"/>
          </a:p>
        </p:txBody>
      </p:sp>
      <p:sp>
        <p:nvSpPr>
          <p:cNvPr id="3" name="Segnaposto contenuto 2"/>
          <p:cNvSpPr>
            <a:spLocks noGrp="1"/>
          </p:cNvSpPr>
          <p:nvPr>
            <p:ph idx="1"/>
          </p:nvPr>
        </p:nvSpPr>
        <p:spPr/>
        <p:txBody>
          <a:bodyPr>
            <a:normAutofit lnSpcReduction="10000"/>
          </a:bodyPr>
          <a:lstStyle/>
          <a:p>
            <a:pPr algn="just"/>
            <a:r>
              <a:rPr lang="it-IT" sz="2400" dirty="0"/>
              <a:t>L’</a:t>
            </a:r>
            <a:r>
              <a:rPr lang="it-IT" sz="2400" dirty="0" err="1"/>
              <a:t>absence</a:t>
            </a:r>
            <a:r>
              <a:rPr lang="it-IT" sz="2400" dirty="0"/>
              <a:t> de </a:t>
            </a:r>
            <a:r>
              <a:rPr lang="it-IT" sz="2400" dirty="0" err="1"/>
              <a:t>coordination</a:t>
            </a:r>
            <a:r>
              <a:rPr lang="it-IT" sz="2400" dirty="0"/>
              <a:t> </a:t>
            </a:r>
            <a:r>
              <a:rPr lang="it-IT" sz="2400" dirty="0" err="1"/>
              <a:t>entre</a:t>
            </a:r>
            <a:r>
              <a:rPr lang="it-IT" sz="2400" dirty="0"/>
              <a:t> </a:t>
            </a:r>
            <a:r>
              <a:rPr lang="it-IT" sz="2400" dirty="0" err="1"/>
              <a:t>les</a:t>
            </a:r>
            <a:r>
              <a:rPr lang="it-IT" sz="2400" dirty="0"/>
              <a:t> </a:t>
            </a:r>
            <a:r>
              <a:rPr lang="it-IT" sz="2400" dirty="0" err="1"/>
              <a:t>deux</a:t>
            </a:r>
            <a:r>
              <a:rPr lang="it-IT" sz="2400" dirty="0"/>
              <a:t> </a:t>
            </a:r>
            <a:r>
              <a:rPr lang="it-IT" sz="2400" dirty="0" err="1"/>
              <a:t>organisations</a:t>
            </a:r>
            <a:r>
              <a:rPr lang="it-IT" sz="2400" dirty="0"/>
              <a:t>, </a:t>
            </a:r>
            <a:r>
              <a:rPr lang="it-IT" sz="2400" dirty="0" err="1"/>
              <a:t>alors</a:t>
            </a:r>
            <a:r>
              <a:rPr lang="it-IT" sz="2400" dirty="0"/>
              <a:t> </a:t>
            </a:r>
            <a:r>
              <a:rPr lang="it-IT" sz="2400" dirty="0" err="1"/>
              <a:t>qu’elles</a:t>
            </a:r>
            <a:r>
              <a:rPr lang="it-IT" sz="2400" dirty="0"/>
              <a:t> </a:t>
            </a:r>
            <a:r>
              <a:rPr lang="it-IT" sz="2400" dirty="0" err="1"/>
              <a:t>ont</a:t>
            </a:r>
            <a:r>
              <a:rPr lang="it-IT" sz="2400" dirty="0"/>
              <a:t> </a:t>
            </a:r>
            <a:r>
              <a:rPr lang="it-IT" sz="2400" dirty="0" err="1"/>
              <a:t>annoncé</a:t>
            </a:r>
            <a:r>
              <a:rPr lang="it-IT" sz="2400" dirty="0"/>
              <a:t> </a:t>
            </a:r>
            <a:r>
              <a:rPr lang="it-IT" sz="2400" dirty="0" err="1"/>
              <a:t>leurs</a:t>
            </a:r>
            <a:r>
              <a:rPr lang="it-IT" sz="2400" dirty="0"/>
              <a:t> </a:t>
            </a:r>
            <a:r>
              <a:rPr lang="it-IT" sz="2400" dirty="0" err="1"/>
              <a:t>propositions</a:t>
            </a:r>
            <a:r>
              <a:rPr lang="it-IT" sz="2400" dirty="0"/>
              <a:t> à </a:t>
            </a:r>
            <a:r>
              <a:rPr lang="it-IT" sz="2400" dirty="0" err="1"/>
              <a:t>quelques</a:t>
            </a:r>
            <a:r>
              <a:rPr lang="it-IT" sz="2400" dirty="0"/>
              <a:t> </a:t>
            </a:r>
            <a:r>
              <a:rPr lang="it-IT" sz="2400" dirty="0" err="1"/>
              <a:t>heures</a:t>
            </a:r>
            <a:r>
              <a:rPr lang="it-IT" sz="2400" dirty="0"/>
              <a:t> d’</a:t>
            </a:r>
            <a:r>
              <a:rPr lang="it-IT" sz="2400" dirty="0" err="1"/>
              <a:t>intervalle</a:t>
            </a:r>
            <a:r>
              <a:rPr lang="it-IT" sz="2400" dirty="0"/>
              <a:t> et </a:t>
            </a:r>
            <a:r>
              <a:rPr lang="it-IT" sz="2400" dirty="0" err="1"/>
              <a:t>qu’elles</a:t>
            </a:r>
            <a:r>
              <a:rPr lang="it-IT" sz="2400" dirty="0"/>
              <a:t> s’</a:t>
            </a:r>
            <a:r>
              <a:rPr lang="it-IT" sz="2400" dirty="0" err="1"/>
              <a:t>accordent</a:t>
            </a:r>
            <a:r>
              <a:rPr lang="it-IT" sz="2400" dirty="0"/>
              <a:t> </a:t>
            </a:r>
            <a:r>
              <a:rPr lang="it-IT" sz="2400" dirty="0" err="1"/>
              <a:t>toutes</a:t>
            </a:r>
            <a:r>
              <a:rPr lang="it-IT" sz="2400" dirty="0"/>
              <a:t> </a:t>
            </a:r>
            <a:r>
              <a:rPr lang="it-IT" sz="2400" dirty="0" err="1"/>
              <a:t>les</a:t>
            </a:r>
            <a:r>
              <a:rPr lang="it-IT" sz="2400" dirty="0"/>
              <a:t> </a:t>
            </a:r>
            <a:r>
              <a:rPr lang="it-IT" sz="2400" dirty="0" err="1"/>
              <a:t>deux</a:t>
            </a:r>
            <a:r>
              <a:rPr lang="it-IT" sz="2400" dirty="0"/>
              <a:t> </a:t>
            </a:r>
            <a:r>
              <a:rPr lang="it-IT" sz="2400" dirty="0" err="1"/>
              <a:t>sur</a:t>
            </a:r>
            <a:r>
              <a:rPr lang="it-IT" sz="2400" dirty="0"/>
              <a:t> </a:t>
            </a:r>
            <a:r>
              <a:rPr lang="it-IT" sz="2400" b="1" dirty="0"/>
              <a:t>l’</a:t>
            </a:r>
            <a:r>
              <a:rPr lang="it-IT" sz="2400" b="1" dirty="0" err="1"/>
              <a:t>importance</a:t>
            </a:r>
            <a:r>
              <a:rPr lang="it-IT" sz="2400" b="1" dirty="0"/>
              <a:t> de </a:t>
            </a:r>
            <a:r>
              <a:rPr lang="it-IT" sz="2400" b="1" dirty="0" err="1"/>
              <a:t>bien</a:t>
            </a:r>
            <a:r>
              <a:rPr lang="it-IT" sz="2400" b="1" dirty="0"/>
              <a:t> </a:t>
            </a:r>
            <a:r>
              <a:rPr lang="it-IT" sz="2400" b="1" dirty="0" err="1"/>
              <a:t>nommer</a:t>
            </a:r>
            <a:r>
              <a:rPr lang="it-IT" sz="2400" b="1" dirty="0"/>
              <a:t> </a:t>
            </a:r>
            <a:r>
              <a:rPr lang="it-IT" sz="2400" b="1" dirty="0" err="1"/>
              <a:t>maladies</a:t>
            </a:r>
            <a:r>
              <a:rPr lang="it-IT" sz="2400" b="1" dirty="0"/>
              <a:t> et virus</a:t>
            </a:r>
            <a:r>
              <a:rPr lang="it-IT" sz="2400" dirty="0"/>
              <a:t>, est </a:t>
            </a:r>
            <a:r>
              <a:rPr lang="it-IT" sz="2400" dirty="0" err="1"/>
              <a:t>ainsi</a:t>
            </a:r>
            <a:r>
              <a:rPr lang="it-IT" sz="2400" dirty="0"/>
              <a:t> </a:t>
            </a:r>
            <a:r>
              <a:rPr lang="it-IT" sz="2400" dirty="0" err="1"/>
              <a:t>jugée</a:t>
            </a:r>
            <a:r>
              <a:rPr lang="it-IT" sz="2400" dirty="0"/>
              <a:t> </a:t>
            </a:r>
            <a:r>
              <a:rPr lang="it-IT" sz="2400" dirty="0" err="1"/>
              <a:t>incompréhensible</a:t>
            </a:r>
            <a:r>
              <a:rPr lang="it-IT" sz="2400" dirty="0"/>
              <a:t> par une </a:t>
            </a:r>
            <a:r>
              <a:rPr lang="it-IT" sz="2400" dirty="0" err="1"/>
              <a:t>partie</a:t>
            </a:r>
            <a:r>
              <a:rPr lang="it-IT" sz="2400" dirty="0"/>
              <a:t> </a:t>
            </a:r>
            <a:r>
              <a:rPr lang="it-IT" sz="2400" dirty="0" err="1"/>
              <a:t>des</a:t>
            </a:r>
            <a:r>
              <a:rPr lang="it-IT" sz="2400" dirty="0"/>
              <a:t> </a:t>
            </a:r>
            <a:r>
              <a:rPr lang="it-IT" sz="2400" dirty="0" err="1"/>
              <a:t>virologues</a:t>
            </a:r>
            <a:r>
              <a:rPr lang="it-IT" sz="2400" dirty="0"/>
              <a:t>. L’autrice principale de l’</a:t>
            </a:r>
            <a:r>
              <a:rPr lang="it-IT" sz="2400" dirty="0" err="1"/>
              <a:t>article</a:t>
            </a:r>
            <a:r>
              <a:rPr lang="it-IT" sz="2400" dirty="0"/>
              <a:t> de l’ICTV a </a:t>
            </a:r>
            <a:r>
              <a:rPr lang="it-IT" sz="2400" dirty="0" err="1"/>
              <a:t>ainsi</a:t>
            </a:r>
            <a:r>
              <a:rPr lang="it-IT" sz="2400" dirty="0"/>
              <a:t> </a:t>
            </a:r>
            <a:r>
              <a:rPr lang="it-IT" sz="2400" dirty="0" err="1"/>
              <a:t>admis</a:t>
            </a:r>
            <a:r>
              <a:rPr lang="it-IT" sz="2400" dirty="0"/>
              <a:t> </a:t>
            </a:r>
            <a:r>
              <a:rPr lang="it-IT" sz="2400" dirty="0" err="1"/>
              <a:t>que</a:t>
            </a:r>
            <a:r>
              <a:rPr lang="it-IT" sz="2400" dirty="0"/>
              <a:t> le </a:t>
            </a:r>
            <a:r>
              <a:rPr lang="it-IT" sz="2400" dirty="0" err="1"/>
              <a:t>choix</a:t>
            </a:r>
            <a:r>
              <a:rPr lang="it-IT" sz="2400" dirty="0"/>
              <a:t> de l’</a:t>
            </a:r>
            <a:r>
              <a:rPr lang="it-IT" sz="2400" dirty="0" err="1"/>
              <a:t>instance</a:t>
            </a:r>
            <a:r>
              <a:rPr lang="it-IT" sz="2400" dirty="0"/>
              <a:t> </a:t>
            </a:r>
            <a:r>
              <a:rPr lang="it-IT" sz="2400" dirty="0" err="1"/>
              <a:t>pouvait</a:t>
            </a:r>
            <a:r>
              <a:rPr lang="it-IT" sz="2400" dirty="0"/>
              <a:t> </a:t>
            </a:r>
            <a:r>
              <a:rPr lang="it-IT" sz="2400" dirty="0" err="1"/>
              <a:t>être</a:t>
            </a:r>
            <a:r>
              <a:rPr lang="it-IT" sz="2400" dirty="0"/>
              <a:t> </a:t>
            </a:r>
            <a:r>
              <a:rPr lang="it-IT" sz="2400" b="1" i="1" dirty="0"/>
              <a:t>« </a:t>
            </a:r>
            <a:r>
              <a:rPr lang="it-IT" sz="2400" b="1" i="1" dirty="0" err="1"/>
              <a:t>déroutant</a:t>
            </a:r>
            <a:r>
              <a:rPr lang="it-IT" sz="2400" b="1" i="1" dirty="0"/>
              <a:t> »</a:t>
            </a:r>
            <a:r>
              <a:rPr lang="it-IT" sz="2400" dirty="0"/>
              <a:t>. Le </a:t>
            </a:r>
            <a:r>
              <a:rPr lang="it-IT" sz="2400" dirty="0" err="1"/>
              <a:t>président</a:t>
            </a:r>
            <a:r>
              <a:rPr lang="it-IT" sz="2400" dirty="0"/>
              <a:t> de l’ICTV, le </a:t>
            </a:r>
            <a:r>
              <a:rPr lang="it-IT" sz="2400" dirty="0" err="1"/>
              <a:t>virologue</a:t>
            </a:r>
            <a:r>
              <a:rPr lang="it-IT" sz="2400" dirty="0"/>
              <a:t> John </a:t>
            </a:r>
            <a:r>
              <a:rPr lang="it-IT" sz="2400" dirty="0" err="1"/>
              <a:t>Zieburg</a:t>
            </a:r>
            <a:r>
              <a:rPr lang="it-IT" sz="2400" dirty="0"/>
              <a:t>, a lui-</a:t>
            </a:r>
            <a:r>
              <a:rPr lang="it-IT" sz="2400" dirty="0" err="1"/>
              <a:t>même</a:t>
            </a:r>
            <a:r>
              <a:rPr lang="it-IT" sz="2400" dirty="0"/>
              <a:t> </a:t>
            </a:r>
            <a:r>
              <a:rPr lang="it-IT" sz="2400" dirty="0" err="1"/>
              <a:t>tenté</a:t>
            </a:r>
            <a:r>
              <a:rPr lang="it-IT" sz="2400" dirty="0"/>
              <a:t> de </a:t>
            </a:r>
            <a:r>
              <a:rPr lang="it-IT" sz="2400" dirty="0" err="1"/>
              <a:t>mettre</a:t>
            </a:r>
            <a:r>
              <a:rPr lang="it-IT" sz="2400" dirty="0"/>
              <a:t> </a:t>
            </a:r>
            <a:r>
              <a:rPr lang="it-IT" sz="2400" dirty="0" err="1"/>
              <a:t>les</a:t>
            </a:r>
            <a:r>
              <a:rPr lang="it-IT" sz="2400" dirty="0"/>
              <a:t> </a:t>
            </a:r>
            <a:r>
              <a:rPr lang="it-IT" sz="2400" dirty="0" err="1"/>
              <a:t>choses</a:t>
            </a:r>
            <a:r>
              <a:rPr lang="it-IT" sz="2400" dirty="0"/>
              <a:t> </a:t>
            </a:r>
            <a:r>
              <a:rPr lang="it-IT" sz="2400" dirty="0" err="1"/>
              <a:t>au</a:t>
            </a:r>
            <a:r>
              <a:rPr lang="it-IT" sz="2400" dirty="0"/>
              <a:t> </a:t>
            </a:r>
            <a:r>
              <a:rPr lang="it-IT" sz="2400" dirty="0" err="1"/>
              <a:t>clair</a:t>
            </a:r>
            <a:r>
              <a:rPr lang="it-IT" sz="2400" dirty="0"/>
              <a:t> :</a:t>
            </a:r>
          </a:p>
          <a:p>
            <a:pPr algn="just"/>
            <a:r>
              <a:rPr lang="it-IT" sz="2400" i="1" dirty="0"/>
              <a:t>« Il est </a:t>
            </a:r>
            <a:r>
              <a:rPr lang="it-IT" sz="2400" i="1" dirty="0" err="1"/>
              <a:t>important</a:t>
            </a:r>
            <a:r>
              <a:rPr lang="it-IT" sz="2400" i="1" dirty="0"/>
              <a:t> de </a:t>
            </a:r>
            <a:r>
              <a:rPr lang="it-IT" sz="2400" i="1" dirty="0" err="1"/>
              <a:t>préciser</a:t>
            </a:r>
            <a:r>
              <a:rPr lang="it-IT" sz="2400" i="1" dirty="0"/>
              <a:t> </a:t>
            </a:r>
            <a:r>
              <a:rPr lang="it-IT" sz="2400" i="1" dirty="0" err="1"/>
              <a:t>que</a:t>
            </a:r>
            <a:r>
              <a:rPr lang="it-IT" sz="2400" i="1" dirty="0"/>
              <a:t> ce </a:t>
            </a:r>
            <a:r>
              <a:rPr lang="it-IT" sz="2400" i="1" dirty="0" err="1"/>
              <a:t>nom</a:t>
            </a:r>
            <a:r>
              <a:rPr lang="it-IT" sz="2400" i="1" dirty="0"/>
              <a:t> n’est </a:t>
            </a:r>
            <a:r>
              <a:rPr lang="it-IT" sz="2400" i="1" dirty="0" err="1"/>
              <a:t>pas</a:t>
            </a:r>
            <a:r>
              <a:rPr lang="it-IT" sz="2400" i="1" dirty="0"/>
              <a:t> une </a:t>
            </a:r>
            <a:r>
              <a:rPr lang="it-IT" sz="2400" i="1" dirty="0" err="1"/>
              <a:t>référence</a:t>
            </a:r>
            <a:r>
              <a:rPr lang="it-IT" sz="2400" i="1" dirty="0"/>
              <a:t> à la </a:t>
            </a:r>
            <a:r>
              <a:rPr lang="it-IT" sz="2400" i="1" dirty="0" err="1"/>
              <a:t>maladie</a:t>
            </a:r>
            <a:r>
              <a:rPr lang="it-IT" sz="2400" i="1" dirty="0"/>
              <a:t> </a:t>
            </a:r>
            <a:r>
              <a:rPr lang="it-IT" sz="2400" i="1" dirty="0" err="1"/>
              <a:t>que</a:t>
            </a:r>
            <a:r>
              <a:rPr lang="it-IT" sz="2400" i="1" dirty="0"/>
              <a:t> le virus cause. Il </a:t>
            </a:r>
            <a:r>
              <a:rPr lang="it-IT" sz="2400" i="1" dirty="0" err="1"/>
              <a:t>n’y</a:t>
            </a:r>
            <a:r>
              <a:rPr lang="it-IT" sz="2400" i="1" dirty="0"/>
              <a:t> a </a:t>
            </a:r>
            <a:r>
              <a:rPr lang="it-IT" sz="2400" i="1" dirty="0" err="1"/>
              <a:t>aucun</a:t>
            </a:r>
            <a:r>
              <a:rPr lang="it-IT" sz="2400" i="1" dirty="0"/>
              <a:t> </a:t>
            </a:r>
            <a:r>
              <a:rPr lang="it-IT" sz="2400" i="1" dirty="0" err="1"/>
              <a:t>lien</a:t>
            </a:r>
            <a:r>
              <a:rPr lang="it-IT" sz="2400" i="1" dirty="0"/>
              <a:t> </a:t>
            </a:r>
            <a:r>
              <a:rPr lang="it-IT" sz="2400" i="1" dirty="0" err="1"/>
              <a:t>entre</a:t>
            </a:r>
            <a:r>
              <a:rPr lang="it-IT" sz="2400" i="1" dirty="0"/>
              <a:t> le </a:t>
            </a:r>
            <a:r>
              <a:rPr lang="it-IT" sz="2400" i="1" dirty="0" err="1"/>
              <a:t>nom</a:t>
            </a:r>
            <a:r>
              <a:rPr lang="it-IT" sz="2400" i="1" dirty="0"/>
              <a:t> et la </a:t>
            </a:r>
            <a:r>
              <a:rPr lang="it-IT" sz="2400" i="1" dirty="0" err="1"/>
              <a:t>maladie</a:t>
            </a:r>
            <a:r>
              <a:rPr lang="it-IT" sz="2400" i="1" dirty="0"/>
              <a:t> </a:t>
            </a:r>
            <a:r>
              <a:rPr lang="it-IT" sz="2400" i="1" dirty="0" err="1"/>
              <a:t>du</a:t>
            </a:r>
            <a:r>
              <a:rPr lang="it-IT" sz="2400" i="1" dirty="0"/>
              <a:t> SRAS, c’est </a:t>
            </a:r>
            <a:r>
              <a:rPr lang="it-IT" sz="2400" i="1" dirty="0" err="1"/>
              <a:t>toute</a:t>
            </a:r>
            <a:r>
              <a:rPr lang="it-IT" sz="2400" i="1" dirty="0"/>
              <a:t> la </a:t>
            </a:r>
            <a:r>
              <a:rPr lang="it-IT" sz="2400" i="1" dirty="0" err="1"/>
              <a:t>difficulté</a:t>
            </a:r>
            <a:r>
              <a:rPr lang="it-IT" sz="2400" i="1" dirty="0"/>
              <a:t> à </a:t>
            </a:r>
            <a:r>
              <a:rPr lang="it-IT" sz="2400" i="1" dirty="0" err="1"/>
              <a:t>laquelle</a:t>
            </a:r>
            <a:r>
              <a:rPr lang="it-IT" sz="2400" i="1" dirty="0"/>
              <a:t> l’OMS est </a:t>
            </a:r>
            <a:r>
              <a:rPr lang="it-IT" sz="2400" i="1" dirty="0" err="1"/>
              <a:t>confrontée</a:t>
            </a:r>
            <a:r>
              <a:rPr lang="it-IT" sz="2400" i="1" dirty="0"/>
              <a:t>. »</a:t>
            </a:r>
            <a:endParaRPr lang="it-IT" sz="2400" dirty="0"/>
          </a:p>
          <a:p>
            <a:endParaRPr lang="fr-CA" sz="2400" dirty="0"/>
          </a:p>
        </p:txBody>
      </p:sp>
    </p:spTree>
    <p:extLst>
      <p:ext uri="{BB962C8B-B14F-4D97-AF65-F5344CB8AC3E}">
        <p14:creationId xmlns:p14="http://schemas.microsoft.com/office/powerpoint/2010/main" val="926074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Nouveau nom : évaluations/émotions</a:t>
            </a:r>
            <a:endParaRPr lang="fr-CA" sz="2800" dirty="0"/>
          </a:p>
        </p:txBody>
      </p:sp>
      <p:sp>
        <p:nvSpPr>
          <p:cNvPr id="3" name="Segnaposto contenuto 2"/>
          <p:cNvSpPr>
            <a:spLocks noGrp="1"/>
          </p:cNvSpPr>
          <p:nvPr>
            <p:ph idx="1"/>
          </p:nvPr>
        </p:nvSpPr>
        <p:spPr/>
        <p:txBody>
          <a:bodyPr>
            <a:normAutofit/>
          </a:bodyPr>
          <a:lstStyle/>
          <a:p>
            <a:r>
              <a:rPr lang="it-IT" sz="2400" b="1" dirty="0"/>
              <a:t>Le coronavirus a un </a:t>
            </a:r>
            <a:r>
              <a:rPr lang="it-IT" sz="2400" b="1" dirty="0" err="1"/>
              <a:t>nouveau</a:t>
            </a:r>
            <a:r>
              <a:rPr lang="it-IT" sz="2400" b="1" dirty="0"/>
              <a:t> </a:t>
            </a:r>
            <a:r>
              <a:rPr lang="it-IT" sz="2400" b="1" dirty="0" err="1"/>
              <a:t>nom</a:t>
            </a:r>
            <a:r>
              <a:rPr lang="it-IT" sz="2400" b="1" dirty="0"/>
              <a:t> et il n’est </a:t>
            </a:r>
            <a:r>
              <a:rPr lang="it-IT" sz="2400" b="1" dirty="0" err="1"/>
              <a:t>pas</a:t>
            </a:r>
            <a:r>
              <a:rPr lang="it-IT" sz="2400" b="1" dirty="0"/>
              <a:t> </a:t>
            </a:r>
            <a:r>
              <a:rPr lang="it-IT" sz="2400" b="1" dirty="0" err="1"/>
              <a:t>terrible</a:t>
            </a:r>
            <a:r>
              <a:rPr lang="it-IT" sz="2400" b="1" dirty="0"/>
              <a:t> </a:t>
            </a:r>
          </a:p>
          <a:p>
            <a:pPr algn="just"/>
            <a:r>
              <a:rPr lang="it-IT" sz="2400" dirty="0" smtClean="0"/>
              <a:t>Le </a:t>
            </a:r>
            <a:r>
              <a:rPr lang="it-IT" sz="2400" dirty="0"/>
              <a:t>virus et la </a:t>
            </a:r>
            <a:r>
              <a:rPr lang="it-IT" sz="2400" dirty="0" err="1"/>
              <a:t>maladie</a:t>
            </a:r>
            <a:r>
              <a:rPr lang="it-IT" sz="2400" dirty="0"/>
              <a:t> </a:t>
            </a:r>
            <a:r>
              <a:rPr lang="it-IT" sz="2400" dirty="0" err="1"/>
              <a:t>qu’il</a:t>
            </a:r>
            <a:r>
              <a:rPr lang="it-IT" sz="2400" dirty="0"/>
              <a:t> </a:t>
            </a:r>
            <a:r>
              <a:rPr lang="it-IT" sz="2400" dirty="0" err="1"/>
              <a:t>provoque</a:t>
            </a:r>
            <a:r>
              <a:rPr lang="it-IT" sz="2400" dirty="0"/>
              <a:t> </a:t>
            </a:r>
            <a:r>
              <a:rPr lang="it-IT" sz="2400" dirty="0" err="1"/>
              <a:t>ont</a:t>
            </a:r>
            <a:r>
              <a:rPr lang="it-IT" sz="2400" dirty="0"/>
              <a:t> </a:t>
            </a:r>
            <a:r>
              <a:rPr lang="it-IT" sz="2400" dirty="0" err="1"/>
              <a:t>été</a:t>
            </a:r>
            <a:r>
              <a:rPr lang="it-IT" sz="2400" dirty="0"/>
              <a:t> </a:t>
            </a:r>
            <a:r>
              <a:rPr lang="it-IT" sz="2400" dirty="0" err="1"/>
              <a:t>officiellement</a:t>
            </a:r>
            <a:r>
              <a:rPr lang="it-IT" sz="2400" dirty="0"/>
              <a:t> </a:t>
            </a:r>
            <a:r>
              <a:rPr lang="it-IT" sz="2400" dirty="0" err="1"/>
              <a:t>baptisés</a:t>
            </a:r>
            <a:r>
              <a:rPr lang="it-IT" sz="2400" dirty="0"/>
              <a:t> par l’</a:t>
            </a:r>
            <a:r>
              <a:rPr lang="it-IT" sz="2400" dirty="0" err="1"/>
              <a:t>Organisation</a:t>
            </a:r>
            <a:r>
              <a:rPr lang="it-IT" sz="2400" dirty="0"/>
              <a:t> mondiale de la </a:t>
            </a:r>
            <a:r>
              <a:rPr lang="it-IT" sz="2400" dirty="0" err="1"/>
              <a:t>santé</a:t>
            </a:r>
            <a:r>
              <a:rPr lang="it-IT" sz="2400" dirty="0"/>
              <a:t> et le </a:t>
            </a:r>
            <a:r>
              <a:rPr lang="it-IT" sz="2400" dirty="0" err="1"/>
              <a:t>Comité</a:t>
            </a:r>
            <a:r>
              <a:rPr lang="it-IT" sz="2400" dirty="0"/>
              <a:t> </a:t>
            </a:r>
            <a:r>
              <a:rPr lang="it-IT" sz="2400" dirty="0" err="1"/>
              <a:t>international</a:t>
            </a:r>
            <a:r>
              <a:rPr lang="it-IT" sz="2400" dirty="0"/>
              <a:t> de </a:t>
            </a:r>
            <a:r>
              <a:rPr lang="it-IT" sz="2400" dirty="0" err="1"/>
              <a:t>taxonomie</a:t>
            </a:r>
            <a:r>
              <a:rPr lang="it-IT" sz="2400" dirty="0"/>
              <a:t> </a:t>
            </a:r>
            <a:r>
              <a:rPr lang="it-IT" sz="2400" dirty="0" err="1"/>
              <a:t>des</a:t>
            </a:r>
            <a:r>
              <a:rPr lang="it-IT" sz="2400" dirty="0"/>
              <a:t> virus. </a:t>
            </a:r>
            <a:r>
              <a:rPr lang="it-IT" sz="2400" dirty="0" err="1"/>
              <a:t>Des</a:t>
            </a:r>
            <a:r>
              <a:rPr lang="it-IT" sz="2400" dirty="0"/>
              <a:t> </a:t>
            </a:r>
            <a:r>
              <a:rPr lang="it-IT" sz="2400" dirty="0" err="1"/>
              <a:t>noms</a:t>
            </a:r>
            <a:r>
              <a:rPr lang="it-IT" sz="2400" dirty="0"/>
              <a:t> </a:t>
            </a:r>
            <a:r>
              <a:rPr lang="it-IT" sz="2400" b="1" dirty="0" err="1"/>
              <a:t>dénués</a:t>
            </a:r>
            <a:r>
              <a:rPr lang="it-IT" sz="2400" b="1" dirty="0"/>
              <a:t> de </a:t>
            </a:r>
            <a:r>
              <a:rPr lang="it-IT" sz="2400" b="1" dirty="0" err="1"/>
              <a:t>portée</a:t>
            </a:r>
            <a:r>
              <a:rPr lang="it-IT" sz="2400" b="1" dirty="0"/>
              <a:t> </a:t>
            </a:r>
            <a:r>
              <a:rPr lang="it-IT" sz="2400" b="1" dirty="0" err="1"/>
              <a:t>offensante</a:t>
            </a:r>
            <a:r>
              <a:rPr lang="it-IT" sz="2400" b="1" dirty="0"/>
              <a:t>, mais qui </a:t>
            </a:r>
            <a:r>
              <a:rPr lang="it-IT" sz="2400" b="1" dirty="0" err="1"/>
              <a:t>demeurent</a:t>
            </a:r>
            <a:r>
              <a:rPr lang="it-IT" sz="2400" b="1" dirty="0"/>
              <a:t> </a:t>
            </a:r>
            <a:r>
              <a:rPr lang="it-IT" sz="2400" b="1" dirty="0" err="1" smtClean="0"/>
              <a:t>imparfaits</a:t>
            </a:r>
            <a:r>
              <a:rPr lang="it-IT" sz="2400" b="1" dirty="0" smtClean="0"/>
              <a:t>.</a:t>
            </a:r>
            <a:endParaRPr lang="it-IT" sz="2400" b="1" dirty="0"/>
          </a:p>
          <a:p>
            <a:endParaRPr lang="fr-CA" sz="2400" dirty="0"/>
          </a:p>
        </p:txBody>
      </p:sp>
    </p:spTree>
    <p:extLst>
      <p:ext uri="{BB962C8B-B14F-4D97-AF65-F5344CB8AC3E}">
        <p14:creationId xmlns:p14="http://schemas.microsoft.com/office/powerpoint/2010/main" val="410893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a:t>Langue, culture et </a:t>
            </a:r>
            <a:r>
              <a:rPr lang="it-IT" sz="2800" dirty="0" err="1" smtClean="0"/>
              <a:t>pouvoir</a:t>
            </a:r>
            <a:r>
              <a:rPr lang="it-IT" sz="2800" dirty="0" smtClean="0"/>
              <a:t/>
            </a:r>
            <a:br>
              <a:rPr lang="it-IT" sz="2800" dirty="0" smtClean="0"/>
            </a:br>
            <a:endParaRPr lang="fr-FR" sz="2800" dirty="0"/>
          </a:p>
        </p:txBody>
      </p:sp>
      <p:sp>
        <p:nvSpPr>
          <p:cNvPr id="3" name="Content Placeholder 2"/>
          <p:cNvSpPr>
            <a:spLocks noGrp="1"/>
          </p:cNvSpPr>
          <p:nvPr>
            <p:ph idx="1"/>
          </p:nvPr>
        </p:nvSpPr>
        <p:spPr/>
        <p:txBody>
          <a:bodyPr>
            <a:normAutofit/>
          </a:bodyPr>
          <a:lstStyle/>
          <a:p>
            <a:endParaRPr lang="fr-FR" sz="2400" dirty="0"/>
          </a:p>
          <a:p>
            <a:endParaRPr lang="fr-FR" sz="2400" dirty="0"/>
          </a:p>
          <a:p>
            <a:endParaRPr lang="fr-FR" sz="2400" dirty="0"/>
          </a:p>
          <a:p>
            <a:r>
              <a:rPr lang="fr-FR" sz="2400" dirty="0"/>
              <a:t>[…] il n’y a plus de mots innocents » </a:t>
            </a:r>
          </a:p>
          <a:p>
            <a:r>
              <a:rPr lang="fr-FR" sz="2400" dirty="0"/>
              <a:t>Pierre Bourdieu, </a:t>
            </a:r>
            <a:r>
              <a:rPr lang="fr-FR" sz="2400" i="1" dirty="0"/>
              <a:t>Ce que parler veut dire</a:t>
            </a:r>
            <a:r>
              <a:rPr lang="fr-FR" sz="2400" dirty="0"/>
              <a:t>, Paris, Fayard, 1982, p. 19.</a:t>
            </a:r>
          </a:p>
        </p:txBody>
      </p:sp>
    </p:spTree>
    <p:extLst>
      <p:ext uri="{BB962C8B-B14F-4D97-AF65-F5344CB8AC3E}">
        <p14:creationId xmlns:p14="http://schemas.microsoft.com/office/powerpoint/2010/main" val="61889690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Comment nommer ?</a:t>
            </a:r>
            <a:endParaRPr lang="fr-CA" sz="2800" dirty="0"/>
          </a:p>
        </p:txBody>
      </p:sp>
      <p:sp>
        <p:nvSpPr>
          <p:cNvPr id="3" name="Segnaposto contenuto 2"/>
          <p:cNvSpPr>
            <a:spLocks noGrp="1"/>
          </p:cNvSpPr>
          <p:nvPr>
            <p:ph idx="1"/>
          </p:nvPr>
        </p:nvSpPr>
        <p:spPr/>
        <p:txBody>
          <a:bodyPr>
            <a:normAutofit/>
          </a:bodyPr>
          <a:lstStyle/>
          <a:p>
            <a:pPr algn="just"/>
            <a:r>
              <a:rPr lang="it-IT" sz="2400" dirty="0"/>
              <a:t>Il est </a:t>
            </a:r>
            <a:r>
              <a:rPr lang="it-IT" sz="2400" dirty="0" err="1"/>
              <a:t>ainsi</a:t>
            </a:r>
            <a:r>
              <a:rPr lang="it-IT" sz="2400" dirty="0"/>
              <a:t> </a:t>
            </a:r>
            <a:r>
              <a:rPr lang="it-IT" sz="2400" dirty="0" err="1"/>
              <a:t>conseillé</a:t>
            </a:r>
            <a:r>
              <a:rPr lang="it-IT" sz="2400" dirty="0"/>
              <a:t> d’</a:t>
            </a:r>
            <a:r>
              <a:rPr lang="it-IT" sz="2400" dirty="0" err="1"/>
              <a:t>éviter</a:t>
            </a:r>
            <a:r>
              <a:rPr lang="it-IT" sz="2400" dirty="0"/>
              <a:t> d’</a:t>
            </a:r>
            <a:r>
              <a:rPr lang="it-IT" sz="2400" dirty="0" err="1"/>
              <a:t>utiliser</a:t>
            </a:r>
            <a:r>
              <a:rPr lang="it-IT" sz="2400" dirty="0"/>
              <a:t> </a:t>
            </a:r>
            <a:r>
              <a:rPr lang="it-IT" sz="2400" dirty="0" err="1"/>
              <a:t>les</a:t>
            </a:r>
            <a:r>
              <a:rPr lang="it-IT" sz="2400" dirty="0"/>
              <a:t> </a:t>
            </a:r>
            <a:r>
              <a:rPr lang="it-IT" sz="2400" dirty="0" err="1"/>
              <a:t>noms</a:t>
            </a:r>
            <a:r>
              <a:rPr lang="it-IT" sz="2400" dirty="0"/>
              <a:t> de </a:t>
            </a:r>
            <a:r>
              <a:rPr lang="it-IT" sz="2400" dirty="0" err="1"/>
              <a:t>groupes</a:t>
            </a:r>
            <a:r>
              <a:rPr lang="it-IT" sz="2400" dirty="0"/>
              <a:t> </a:t>
            </a:r>
            <a:r>
              <a:rPr lang="it-IT" sz="2400" dirty="0" err="1"/>
              <a:t>humains</a:t>
            </a:r>
            <a:r>
              <a:rPr lang="it-IT" sz="2400" dirty="0"/>
              <a:t>, mais </a:t>
            </a:r>
            <a:r>
              <a:rPr lang="it-IT" sz="2400" dirty="0" err="1"/>
              <a:t>aussi</a:t>
            </a:r>
            <a:r>
              <a:rPr lang="it-IT" sz="2400" dirty="0"/>
              <a:t> de </a:t>
            </a:r>
            <a:r>
              <a:rPr lang="it-IT" sz="2400" dirty="0" err="1"/>
              <a:t>personnes</a:t>
            </a:r>
            <a:r>
              <a:rPr lang="it-IT" sz="2400" dirty="0"/>
              <a:t> (</a:t>
            </a:r>
            <a:r>
              <a:rPr lang="it-IT" sz="2400" dirty="0" err="1"/>
              <a:t>comme</a:t>
            </a:r>
            <a:r>
              <a:rPr lang="it-IT" sz="2400" dirty="0"/>
              <a:t> la </a:t>
            </a:r>
            <a:r>
              <a:rPr lang="it-IT" sz="2400" dirty="0" err="1"/>
              <a:t>maladie</a:t>
            </a:r>
            <a:r>
              <a:rPr lang="it-IT" sz="2400" dirty="0"/>
              <a:t> de </a:t>
            </a:r>
            <a:r>
              <a:rPr lang="it-IT" sz="2400" dirty="0" err="1"/>
              <a:t>Creutzfeldt</a:t>
            </a:r>
            <a:r>
              <a:rPr lang="it-IT" sz="2400" dirty="0"/>
              <a:t>-Jakob, qui porte le </a:t>
            </a:r>
            <a:r>
              <a:rPr lang="it-IT" sz="2400" dirty="0" err="1"/>
              <a:t>nom</a:t>
            </a:r>
            <a:r>
              <a:rPr lang="it-IT" sz="2400" dirty="0"/>
              <a:t> </a:t>
            </a:r>
            <a:r>
              <a:rPr lang="it-IT" sz="2400" dirty="0" err="1"/>
              <a:t>des</a:t>
            </a:r>
            <a:r>
              <a:rPr lang="it-IT" sz="2400" dirty="0"/>
              <a:t> </a:t>
            </a:r>
            <a:r>
              <a:rPr lang="it-IT" sz="2400" dirty="0" err="1"/>
              <a:t>neurologues</a:t>
            </a:r>
            <a:r>
              <a:rPr lang="it-IT" sz="2400" dirty="0"/>
              <a:t> qui l’</a:t>
            </a:r>
            <a:r>
              <a:rPr lang="it-IT" sz="2400" dirty="0" err="1"/>
              <a:t>ont</a:t>
            </a:r>
            <a:r>
              <a:rPr lang="it-IT" sz="2400" dirty="0"/>
              <a:t> </a:t>
            </a:r>
            <a:r>
              <a:rPr lang="it-IT" sz="2400" dirty="0" err="1"/>
              <a:t>découverte</a:t>
            </a:r>
            <a:r>
              <a:rPr lang="it-IT" sz="2400" dirty="0"/>
              <a:t>) </a:t>
            </a:r>
            <a:r>
              <a:rPr lang="it-IT" sz="2400" dirty="0" err="1"/>
              <a:t>ou</a:t>
            </a:r>
            <a:r>
              <a:rPr lang="it-IT" sz="2400" dirty="0"/>
              <a:t> </a:t>
            </a:r>
            <a:r>
              <a:rPr lang="it-IT" sz="2400" b="1" dirty="0"/>
              <a:t>de </a:t>
            </a:r>
            <a:r>
              <a:rPr lang="it-IT" sz="2400" b="1" dirty="0" err="1"/>
              <a:t>termes</a:t>
            </a:r>
            <a:r>
              <a:rPr lang="it-IT" sz="2400" b="1" dirty="0"/>
              <a:t> qui </a:t>
            </a:r>
            <a:r>
              <a:rPr lang="it-IT" sz="2400" b="1" dirty="0" err="1"/>
              <a:t>induisent</a:t>
            </a:r>
            <a:r>
              <a:rPr lang="it-IT" sz="2400" b="1" dirty="0"/>
              <a:t> la </a:t>
            </a:r>
            <a:r>
              <a:rPr lang="it-IT" sz="2400" b="1" dirty="0" err="1"/>
              <a:t>peur</a:t>
            </a:r>
            <a:r>
              <a:rPr lang="it-IT" sz="2400" dirty="0"/>
              <a:t>, mais </a:t>
            </a:r>
            <a:r>
              <a:rPr lang="it-IT" sz="2400" dirty="0" err="1"/>
              <a:t>au</a:t>
            </a:r>
            <a:r>
              <a:rPr lang="it-IT" sz="2400" dirty="0"/>
              <a:t> </a:t>
            </a:r>
            <a:r>
              <a:rPr lang="it-IT" sz="2400" dirty="0" err="1"/>
              <a:t>contraire</a:t>
            </a:r>
            <a:r>
              <a:rPr lang="it-IT" sz="2400" dirty="0"/>
              <a:t> d’</a:t>
            </a:r>
            <a:r>
              <a:rPr lang="it-IT" sz="2400" dirty="0" err="1"/>
              <a:t>utiliser</a:t>
            </a:r>
            <a:r>
              <a:rPr lang="it-IT" sz="2400" dirty="0"/>
              <a:t> </a:t>
            </a:r>
            <a:r>
              <a:rPr lang="it-IT" sz="2400" dirty="0" err="1"/>
              <a:t>des</a:t>
            </a:r>
            <a:r>
              <a:rPr lang="it-IT" sz="2400" dirty="0"/>
              <a:t> </a:t>
            </a:r>
            <a:r>
              <a:rPr lang="it-IT" sz="2400" dirty="0" err="1"/>
              <a:t>termes</a:t>
            </a:r>
            <a:r>
              <a:rPr lang="it-IT" sz="2400" dirty="0"/>
              <a:t> </a:t>
            </a:r>
            <a:r>
              <a:rPr lang="it-IT" sz="2400" dirty="0" err="1"/>
              <a:t>génériques</a:t>
            </a:r>
            <a:r>
              <a:rPr lang="it-IT" sz="2400" dirty="0"/>
              <a:t> </a:t>
            </a:r>
            <a:r>
              <a:rPr lang="it-IT" sz="2400" dirty="0" err="1"/>
              <a:t>liés</a:t>
            </a:r>
            <a:r>
              <a:rPr lang="it-IT" sz="2400" dirty="0"/>
              <a:t> </a:t>
            </a:r>
            <a:r>
              <a:rPr lang="it-IT" sz="2400" dirty="0" err="1"/>
              <a:t>aux</a:t>
            </a:r>
            <a:r>
              <a:rPr lang="it-IT" sz="2400" dirty="0"/>
              <a:t> </a:t>
            </a:r>
            <a:r>
              <a:rPr lang="it-IT" sz="2400" dirty="0" err="1"/>
              <a:t>symptômes</a:t>
            </a:r>
            <a:r>
              <a:rPr lang="it-IT" sz="2400" dirty="0"/>
              <a:t> de la </a:t>
            </a:r>
            <a:r>
              <a:rPr lang="it-IT" sz="2400" dirty="0" err="1"/>
              <a:t>maladie</a:t>
            </a:r>
            <a:r>
              <a:rPr lang="it-IT" sz="2400" dirty="0"/>
              <a:t> (« </a:t>
            </a:r>
            <a:r>
              <a:rPr lang="it-IT" sz="2400" dirty="0" err="1"/>
              <a:t>diarrhée</a:t>
            </a:r>
            <a:r>
              <a:rPr lang="it-IT" sz="2400" dirty="0"/>
              <a:t> », « </a:t>
            </a:r>
            <a:r>
              <a:rPr lang="it-IT" sz="2400" dirty="0" err="1"/>
              <a:t>neurologique</a:t>
            </a:r>
            <a:r>
              <a:rPr lang="it-IT" sz="2400" dirty="0"/>
              <a:t> », « </a:t>
            </a:r>
            <a:r>
              <a:rPr lang="it-IT" sz="2400" dirty="0" err="1"/>
              <a:t>respiratoire</a:t>
            </a:r>
            <a:r>
              <a:rPr lang="it-IT" sz="2400" dirty="0"/>
              <a:t> ») et à </a:t>
            </a:r>
            <a:r>
              <a:rPr lang="it-IT" sz="2400" dirty="0" err="1"/>
              <a:t>ses</a:t>
            </a:r>
            <a:r>
              <a:rPr lang="it-IT" sz="2400" dirty="0"/>
              <a:t> </a:t>
            </a:r>
            <a:r>
              <a:rPr lang="it-IT" sz="2400" dirty="0" err="1"/>
              <a:t>propriétés</a:t>
            </a:r>
            <a:r>
              <a:rPr lang="it-IT" sz="2400" dirty="0"/>
              <a:t> (« </a:t>
            </a:r>
            <a:r>
              <a:rPr lang="it-IT" sz="2400" dirty="0" err="1"/>
              <a:t>sévère</a:t>
            </a:r>
            <a:r>
              <a:rPr lang="it-IT" sz="2400" dirty="0"/>
              <a:t> », « </a:t>
            </a:r>
            <a:r>
              <a:rPr lang="it-IT" sz="2400" dirty="0" err="1"/>
              <a:t>juvénile</a:t>
            </a:r>
            <a:r>
              <a:rPr lang="it-IT" sz="2400" dirty="0"/>
              <a:t> », « </a:t>
            </a:r>
            <a:r>
              <a:rPr lang="it-IT" sz="2400" dirty="0" err="1"/>
              <a:t>hivernale</a:t>
            </a:r>
            <a:r>
              <a:rPr lang="it-IT" sz="2400" dirty="0"/>
              <a:t> », etc.)</a:t>
            </a:r>
            <a:r>
              <a:rPr lang="it-IT" sz="2400" dirty="0" smtClean="0"/>
              <a:t>.  </a:t>
            </a:r>
            <a:r>
              <a:rPr lang="it-IT" sz="2400" i="1" dirty="0" smtClean="0"/>
              <a:t>Le Monde </a:t>
            </a:r>
            <a:r>
              <a:rPr lang="it-IT" sz="2400" dirty="0" smtClean="0"/>
              <a:t>18 </a:t>
            </a:r>
            <a:r>
              <a:rPr lang="it-IT" sz="2400" dirty="0" err="1" smtClean="0"/>
              <a:t>février</a:t>
            </a:r>
            <a:r>
              <a:rPr lang="it-IT" sz="2400" dirty="0" smtClean="0"/>
              <a:t> 2020</a:t>
            </a:r>
            <a:endParaRPr lang="fr-CA" sz="2400" dirty="0"/>
          </a:p>
        </p:txBody>
      </p:sp>
    </p:spTree>
    <p:extLst>
      <p:ext uri="{BB962C8B-B14F-4D97-AF65-F5344CB8AC3E}">
        <p14:creationId xmlns:p14="http://schemas.microsoft.com/office/powerpoint/2010/main" val="4082316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Nouveau nom : évaluations/émotions</a:t>
            </a:r>
          </a:p>
        </p:txBody>
      </p:sp>
      <p:sp>
        <p:nvSpPr>
          <p:cNvPr id="3" name="Segnaposto contenuto 2"/>
          <p:cNvSpPr>
            <a:spLocks noGrp="1"/>
          </p:cNvSpPr>
          <p:nvPr>
            <p:ph idx="1"/>
          </p:nvPr>
        </p:nvSpPr>
        <p:spPr/>
        <p:txBody>
          <a:bodyPr>
            <a:normAutofit/>
          </a:bodyPr>
          <a:lstStyle/>
          <a:p>
            <a:pPr algn="just"/>
            <a:r>
              <a:rPr lang="it-IT" sz="2400" dirty="0"/>
              <a:t>Ne </a:t>
            </a:r>
            <a:r>
              <a:rPr lang="it-IT" sz="2400" dirty="0" err="1"/>
              <a:t>dites</a:t>
            </a:r>
            <a:r>
              <a:rPr lang="it-IT" sz="2400" dirty="0"/>
              <a:t> plus «</a:t>
            </a:r>
            <a:r>
              <a:rPr lang="it-IT" sz="2400" dirty="0" err="1"/>
              <a:t>grippe</a:t>
            </a:r>
            <a:r>
              <a:rPr lang="it-IT" sz="2400" dirty="0"/>
              <a:t> </a:t>
            </a:r>
            <a:r>
              <a:rPr lang="it-IT" sz="2400" dirty="0" err="1"/>
              <a:t>chinoise</a:t>
            </a:r>
            <a:r>
              <a:rPr lang="it-IT" sz="2400" dirty="0"/>
              <a:t>» </a:t>
            </a:r>
            <a:r>
              <a:rPr lang="it-IT" sz="2400" dirty="0" err="1"/>
              <a:t>ou</a:t>
            </a:r>
            <a:r>
              <a:rPr lang="it-IT" sz="2400" dirty="0"/>
              <a:t> «</a:t>
            </a:r>
            <a:r>
              <a:rPr lang="it-IT" sz="2400" dirty="0" err="1"/>
              <a:t>grippe</a:t>
            </a:r>
            <a:r>
              <a:rPr lang="it-IT" sz="2400" dirty="0"/>
              <a:t> de Wuhan»: la </a:t>
            </a:r>
            <a:r>
              <a:rPr lang="it-IT" sz="2400" dirty="0" err="1"/>
              <a:t>maladie</a:t>
            </a:r>
            <a:r>
              <a:rPr lang="it-IT" sz="2400" dirty="0"/>
              <a:t> </a:t>
            </a:r>
            <a:r>
              <a:rPr lang="it-IT" sz="2400" dirty="0" err="1"/>
              <a:t>au</a:t>
            </a:r>
            <a:r>
              <a:rPr lang="it-IT" sz="2400" dirty="0"/>
              <a:t> </a:t>
            </a:r>
            <a:r>
              <a:rPr lang="it-IT" sz="2400" dirty="0" err="1"/>
              <a:t>cœur</a:t>
            </a:r>
            <a:r>
              <a:rPr lang="it-IT" sz="2400" dirty="0"/>
              <a:t> de l’</a:t>
            </a:r>
            <a:r>
              <a:rPr lang="it-IT" sz="2400" dirty="0" err="1"/>
              <a:t>épidémie</a:t>
            </a:r>
            <a:r>
              <a:rPr lang="it-IT" sz="2400" dirty="0"/>
              <a:t> </a:t>
            </a:r>
            <a:r>
              <a:rPr lang="it-IT" sz="2400" dirty="0" err="1"/>
              <a:t>actuelle</a:t>
            </a:r>
            <a:r>
              <a:rPr lang="it-IT" sz="2400" dirty="0"/>
              <a:t> s’</a:t>
            </a:r>
            <a:r>
              <a:rPr lang="it-IT" sz="2400" dirty="0" err="1"/>
              <a:t>appelle</a:t>
            </a:r>
            <a:r>
              <a:rPr lang="it-IT" sz="2400" dirty="0"/>
              <a:t> </a:t>
            </a:r>
            <a:r>
              <a:rPr lang="it-IT" sz="2400" dirty="0" err="1"/>
              <a:t>désormais</a:t>
            </a:r>
            <a:r>
              <a:rPr lang="it-IT" sz="2400" dirty="0"/>
              <a:t> Covid-19, a </a:t>
            </a:r>
            <a:r>
              <a:rPr lang="it-IT" sz="2400" dirty="0" err="1"/>
              <a:t>annoncé</a:t>
            </a:r>
            <a:r>
              <a:rPr lang="it-IT" sz="2400" dirty="0"/>
              <a:t> </a:t>
            </a:r>
            <a:r>
              <a:rPr lang="it-IT" sz="2400" dirty="0" err="1"/>
              <a:t>mardi</a:t>
            </a:r>
            <a:r>
              <a:rPr lang="it-IT" sz="2400" dirty="0"/>
              <a:t> l’</a:t>
            </a:r>
            <a:r>
              <a:rPr lang="it-IT" sz="2400" dirty="0" err="1"/>
              <a:t>Organisation</a:t>
            </a:r>
            <a:r>
              <a:rPr lang="it-IT" sz="2400" dirty="0"/>
              <a:t> mondiale de la </a:t>
            </a:r>
            <a:r>
              <a:rPr lang="it-IT" sz="2400" dirty="0" err="1"/>
              <a:t>santé</a:t>
            </a:r>
            <a:r>
              <a:rPr lang="it-IT" sz="2400" dirty="0"/>
              <a:t> (OMS).</a:t>
            </a:r>
          </a:p>
          <a:p>
            <a:pPr algn="just"/>
            <a:r>
              <a:rPr lang="it-IT" sz="2400" dirty="0"/>
              <a:t>La nouvelle </a:t>
            </a:r>
            <a:r>
              <a:rPr lang="it-IT" sz="2400" dirty="0" err="1"/>
              <a:t>dénomination</a:t>
            </a:r>
            <a:r>
              <a:rPr lang="it-IT" sz="2400" dirty="0"/>
              <a:t> a </a:t>
            </a:r>
            <a:r>
              <a:rPr lang="it-IT" sz="2400" dirty="0" err="1"/>
              <a:t>été</a:t>
            </a:r>
            <a:r>
              <a:rPr lang="it-IT" sz="2400" dirty="0"/>
              <a:t> </a:t>
            </a:r>
            <a:r>
              <a:rPr lang="it-IT" sz="2400" dirty="0" err="1"/>
              <a:t>choisie</a:t>
            </a:r>
            <a:r>
              <a:rPr lang="it-IT" sz="2400" dirty="0"/>
              <a:t> de </a:t>
            </a:r>
            <a:r>
              <a:rPr lang="it-IT" sz="2400" dirty="0" err="1"/>
              <a:t>manière</a:t>
            </a:r>
            <a:r>
              <a:rPr lang="it-IT" sz="2400" dirty="0"/>
              <a:t> à </a:t>
            </a:r>
            <a:r>
              <a:rPr lang="it-IT" sz="2400" dirty="0" err="1"/>
              <a:t>être</a:t>
            </a:r>
            <a:r>
              <a:rPr lang="it-IT" sz="2400" dirty="0"/>
              <a:t> </a:t>
            </a:r>
            <a:r>
              <a:rPr lang="it-IT" sz="2400" b="1" dirty="0"/>
              <a:t>«facile à </a:t>
            </a:r>
            <a:r>
              <a:rPr lang="it-IT" sz="2400" b="1" dirty="0" err="1"/>
              <a:t>prononcer</a:t>
            </a:r>
            <a:r>
              <a:rPr lang="it-IT" sz="2400" b="1" dirty="0"/>
              <a:t>»</a:t>
            </a:r>
            <a:r>
              <a:rPr lang="it-IT" sz="2400" dirty="0"/>
              <a:t>, tout en </a:t>
            </a:r>
            <a:r>
              <a:rPr lang="it-IT" sz="2400" b="1" dirty="0" err="1"/>
              <a:t>restant</a:t>
            </a:r>
            <a:r>
              <a:rPr lang="it-IT" sz="2400" b="1" dirty="0"/>
              <a:t> sans </a:t>
            </a:r>
            <a:r>
              <a:rPr lang="it-IT" sz="2400" b="1" dirty="0" err="1"/>
              <a:t>référence</a:t>
            </a:r>
            <a:r>
              <a:rPr lang="it-IT" sz="2400" b="1" dirty="0"/>
              <a:t> «</a:t>
            </a:r>
            <a:r>
              <a:rPr lang="it-IT" sz="2400" b="1" dirty="0" err="1"/>
              <a:t>stigmatisante</a:t>
            </a:r>
            <a:r>
              <a:rPr lang="it-IT" sz="2400" b="1" dirty="0"/>
              <a:t>» </a:t>
            </a:r>
            <a:r>
              <a:rPr lang="it-IT" sz="2400" dirty="0"/>
              <a:t>à un </a:t>
            </a:r>
            <a:r>
              <a:rPr lang="it-IT" sz="2400" dirty="0" err="1"/>
              <a:t>pays</a:t>
            </a:r>
            <a:r>
              <a:rPr lang="it-IT" sz="2400" dirty="0"/>
              <a:t> </a:t>
            </a:r>
            <a:r>
              <a:rPr lang="it-IT" sz="2400" dirty="0" err="1"/>
              <a:t>ou</a:t>
            </a:r>
            <a:r>
              <a:rPr lang="it-IT" sz="2400" dirty="0"/>
              <a:t> une </a:t>
            </a:r>
            <a:r>
              <a:rPr lang="it-IT" sz="2400" dirty="0" err="1"/>
              <a:t>population</a:t>
            </a:r>
            <a:r>
              <a:rPr lang="it-IT" sz="2400" dirty="0"/>
              <a:t> </a:t>
            </a:r>
            <a:r>
              <a:rPr lang="it-IT" sz="2400" dirty="0" err="1"/>
              <a:t>particulière</a:t>
            </a:r>
            <a:r>
              <a:rPr lang="it-IT" sz="2400" dirty="0"/>
              <a:t>, a </a:t>
            </a:r>
            <a:r>
              <a:rPr lang="it-IT" sz="2400" dirty="0" err="1"/>
              <a:t>souligné</a:t>
            </a:r>
            <a:r>
              <a:rPr lang="it-IT" sz="2400" dirty="0"/>
              <a:t> le </a:t>
            </a:r>
            <a:r>
              <a:rPr lang="it-IT" sz="2400" dirty="0" err="1"/>
              <a:t>directeur</a:t>
            </a:r>
            <a:r>
              <a:rPr lang="it-IT" sz="2400" dirty="0"/>
              <a:t> </a:t>
            </a:r>
            <a:r>
              <a:rPr lang="it-IT" sz="2400" dirty="0" err="1"/>
              <a:t>Tedros</a:t>
            </a:r>
            <a:r>
              <a:rPr lang="it-IT" sz="2400" dirty="0"/>
              <a:t> </a:t>
            </a:r>
            <a:r>
              <a:rPr lang="it-IT" sz="2400" dirty="0" err="1"/>
              <a:t>Adhanom</a:t>
            </a:r>
            <a:r>
              <a:rPr lang="it-IT" sz="2400" dirty="0"/>
              <a:t> </a:t>
            </a:r>
            <a:r>
              <a:rPr lang="it-IT" sz="2400" dirty="0" err="1"/>
              <a:t>Ghebreyesus</a:t>
            </a:r>
            <a:r>
              <a:rPr lang="it-IT" sz="2400" dirty="0"/>
              <a:t>, en </a:t>
            </a:r>
            <a:r>
              <a:rPr lang="it-IT" sz="2400" dirty="0" err="1"/>
              <a:t>faisant</a:t>
            </a:r>
            <a:r>
              <a:rPr lang="it-IT" sz="2400" dirty="0"/>
              <a:t> </a:t>
            </a:r>
            <a:r>
              <a:rPr lang="it-IT" sz="2400" dirty="0" err="1"/>
              <a:t>allusion</a:t>
            </a:r>
            <a:r>
              <a:rPr lang="it-IT" sz="2400" dirty="0"/>
              <a:t> </a:t>
            </a:r>
            <a:r>
              <a:rPr lang="it-IT" sz="2400" dirty="0" err="1"/>
              <a:t>au</a:t>
            </a:r>
            <a:r>
              <a:rPr lang="it-IT" sz="2400" dirty="0"/>
              <a:t> </a:t>
            </a:r>
            <a:r>
              <a:rPr lang="it-IT" sz="2400" dirty="0" err="1"/>
              <a:t>nom</a:t>
            </a:r>
            <a:r>
              <a:rPr lang="it-IT" sz="2400" dirty="0"/>
              <a:t> de «virus </a:t>
            </a:r>
            <a:r>
              <a:rPr lang="it-IT" sz="2400" dirty="0" err="1"/>
              <a:t>chinois</a:t>
            </a:r>
            <a:r>
              <a:rPr lang="it-IT" sz="2400" dirty="0"/>
              <a:t>» qui s’</a:t>
            </a:r>
            <a:r>
              <a:rPr lang="it-IT" sz="2400" dirty="0" err="1"/>
              <a:t>était</a:t>
            </a:r>
            <a:r>
              <a:rPr lang="it-IT" sz="2400" dirty="0"/>
              <a:t> </a:t>
            </a:r>
            <a:r>
              <a:rPr lang="it-IT" sz="2400" dirty="0" err="1"/>
              <a:t>répandu</a:t>
            </a:r>
            <a:r>
              <a:rPr lang="it-IT" sz="2400" dirty="0"/>
              <a:t> </a:t>
            </a:r>
            <a:r>
              <a:rPr lang="it-IT" sz="2400" dirty="0" err="1"/>
              <a:t>ces</a:t>
            </a:r>
            <a:r>
              <a:rPr lang="it-IT" sz="2400" dirty="0"/>
              <a:t> </a:t>
            </a:r>
            <a:r>
              <a:rPr lang="it-IT" sz="2400" dirty="0" err="1"/>
              <a:t>dernières</a:t>
            </a:r>
            <a:r>
              <a:rPr lang="it-IT" sz="2400" dirty="0"/>
              <a:t> </a:t>
            </a:r>
            <a:r>
              <a:rPr lang="it-IT" sz="2400" dirty="0" err="1"/>
              <a:t>semaines</a:t>
            </a:r>
            <a:r>
              <a:rPr lang="it-IT" sz="2400" dirty="0"/>
              <a:t>.</a:t>
            </a:r>
          </a:p>
          <a:p>
            <a:endParaRPr lang="fr-CA" sz="2400" dirty="0"/>
          </a:p>
        </p:txBody>
      </p:sp>
    </p:spTree>
    <p:extLst>
      <p:ext uri="{BB962C8B-B14F-4D97-AF65-F5344CB8AC3E}">
        <p14:creationId xmlns:p14="http://schemas.microsoft.com/office/powerpoint/2010/main" val="2866223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Nommer le virus en dehors de l’accord du choix international (OMS) crée tension</a:t>
            </a:r>
            <a:endParaRPr lang="fr-CA" sz="2800" dirty="0"/>
          </a:p>
        </p:txBody>
      </p:sp>
      <p:sp>
        <p:nvSpPr>
          <p:cNvPr id="3" name="Segnaposto contenuto 2"/>
          <p:cNvSpPr>
            <a:spLocks noGrp="1"/>
          </p:cNvSpPr>
          <p:nvPr>
            <p:ph idx="1"/>
          </p:nvPr>
        </p:nvSpPr>
        <p:spPr/>
        <p:txBody>
          <a:bodyPr>
            <a:normAutofit/>
          </a:bodyPr>
          <a:lstStyle/>
          <a:p>
            <a:pPr algn="just"/>
            <a:r>
              <a:rPr lang="it-IT" sz="2400" dirty="0" smtClean="0"/>
              <a:t>Le </a:t>
            </a:r>
            <a:r>
              <a:rPr lang="it-IT" sz="2400" dirty="0" err="1" smtClean="0"/>
              <a:t>Président</a:t>
            </a:r>
            <a:r>
              <a:rPr lang="it-IT" sz="2400" dirty="0" smtClean="0"/>
              <a:t> </a:t>
            </a:r>
            <a:r>
              <a:rPr lang="it-IT" sz="2400" dirty="0" err="1" smtClean="0"/>
              <a:t>américain</a:t>
            </a:r>
            <a:r>
              <a:rPr lang="it-IT" sz="2400" dirty="0" smtClean="0"/>
              <a:t> Trump a </a:t>
            </a:r>
            <a:r>
              <a:rPr lang="it-IT" sz="2400" dirty="0" err="1" smtClean="0"/>
              <a:t>choisi</a:t>
            </a:r>
            <a:r>
              <a:rPr lang="it-IT" sz="2400" dirty="0" smtClean="0"/>
              <a:t> “Virus </a:t>
            </a:r>
            <a:r>
              <a:rPr lang="it-IT" sz="2400" dirty="0" err="1" smtClean="0"/>
              <a:t>chinois</a:t>
            </a:r>
            <a:r>
              <a:rPr lang="it-IT" sz="2400" dirty="0" smtClean="0"/>
              <a:t>”</a:t>
            </a:r>
          </a:p>
          <a:p>
            <a:pPr algn="just"/>
            <a:r>
              <a:rPr lang="it-IT" sz="2400" dirty="0" smtClean="0"/>
              <a:t>Donald </a:t>
            </a:r>
            <a:r>
              <a:rPr lang="it-IT" sz="2400" dirty="0"/>
              <a:t>Trump a </a:t>
            </a:r>
            <a:r>
              <a:rPr lang="it-IT" sz="2400" dirty="0" err="1"/>
              <a:t>ainsi</a:t>
            </a:r>
            <a:r>
              <a:rPr lang="it-IT" sz="2400" dirty="0"/>
              <a:t> </a:t>
            </a:r>
            <a:r>
              <a:rPr lang="it-IT" sz="2400" dirty="0" err="1"/>
              <a:t>revendiqué</a:t>
            </a:r>
            <a:r>
              <a:rPr lang="it-IT" sz="2400" dirty="0"/>
              <a:t>, </a:t>
            </a:r>
            <a:r>
              <a:rPr lang="it-IT" sz="2400" dirty="0" err="1"/>
              <a:t>mardi</a:t>
            </a:r>
            <a:r>
              <a:rPr lang="it-IT" sz="2400" dirty="0"/>
              <a:t>, </a:t>
            </a:r>
            <a:r>
              <a:rPr lang="it-IT" sz="2400" dirty="0" err="1"/>
              <a:t>haut</a:t>
            </a:r>
            <a:r>
              <a:rPr lang="it-IT" sz="2400" dirty="0"/>
              <a:t> et </a:t>
            </a:r>
            <a:r>
              <a:rPr lang="it-IT" sz="2400" dirty="0" err="1"/>
              <a:t>fort</a:t>
            </a:r>
            <a:r>
              <a:rPr lang="it-IT" sz="2400" dirty="0"/>
              <a:t> la formule "virus </a:t>
            </a:r>
            <a:r>
              <a:rPr lang="it-IT" sz="2400" dirty="0" err="1"/>
              <a:t>chinois</a:t>
            </a:r>
            <a:r>
              <a:rPr lang="it-IT" sz="2400" dirty="0"/>
              <a:t>" pour </a:t>
            </a:r>
            <a:r>
              <a:rPr lang="it-IT" sz="2400" dirty="0" err="1"/>
              <a:t>désigner</a:t>
            </a:r>
            <a:r>
              <a:rPr lang="it-IT" sz="2400" dirty="0"/>
              <a:t> le </a:t>
            </a:r>
            <a:r>
              <a:rPr lang="it-IT" sz="2400" dirty="0" err="1"/>
              <a:t>nouveau</a:t>
            </a:r>
            <a:r>
              <a:rPr lang="it-IT" sz="2400" dirty="0"/>
              <a:t> coronavirus. "Il est </a:t>
            </a:r>
            <a:r>
              <a:rPr lang="it-IT" sz="2400" dirty="0" err="1"/>
              <a:t>venu</a:t>
            </a:r>
            <a:r>
              <a:rPr lang="it-IT" sz="2400" dirty="0"/>
              <a:t> de Chine. Je </a:t>
            </a:r>
            <a:r>
              <a:rPr lang="it-IT" sz="2400" dirty="0" err="1"/>
              <a:t>pense</a:t>
            </a:r>
            <a:r>
              <a:rPr lang="it-IT" sz="2400" dirty="0"/>
              <a:t> </a:t>
            </a:r>
            <a:r>
              <a:rPr lang="it-IT" sz="2400" dirty="0" err="1"/>
              <a:t>que</a:t>
            </a:r>
            <a:r>
              <a:rPr lang="it-IT" sz="2400" dirty="0"/>
              <a:t> c'est une formule </a:t>
            </a:r>
            <a:r>
              <a:rPr lang="it-IT" sz="2400" dirty="0" err="1"/>
              <a:t>très</a:t>
            </a:r>
            <a:r>
              <a:rPr lang="it-IT" sz="2400" dirty="0"/>
              <a:t> </a:t>
            </a:r>
            <a:r>
              <a:rPr lang="it-IT" sz="2400" dirty="0" err="1"/>
              <a:t>exacte</a:t>
            </a:r>
            <a:r>
              <a:rPr lang="it-IT" sz="2400" dirty="0"/>
              <a:t>", a-t-il </a:t>
            </a:r>
            <a:r>
              <a:rPr lang="it-IT" sz="2400" dirty="0" err="1"/>
              <a:t>martelé</a:t>
            </a:r>
            <a:r>
              <a:rPr lang="it-IT" sz="2400" dirty="0" smtClean="0"/>
              <a:t>.</a:t>
            </a:r>
          </a:p>
          <a:p>
            <a:pPr algn="just"/>
            <a:r>
              <a:rPr lang="it-IT" sz="2400" dirty="0"/>
              <a:t>La </a:t>
            </a:r>
            <a:r>
              <a:rPr lang="it-IT" sz="2400" dirty="0" err="1"/>
              <a:t>crise</a:t>
            </a:r>
            <a:r>
              <a:rPr lang="it-IT" sz="2400" dirty="0"/>
              <a:t> </a:t>
            </a:r>
            <a:r>
              <a:rPr lang="it-IT" sz="2400" dirty="0" err="1"/>
              <a:t>du</a:t>
            </a:r>
            <a:r>
              <a:rPr lang="it-IT" sz="2400" dirty="0"/>
              <a:t> coronavirus est une nouvelle source de </a:t>
            </a:r>
            <a:r>
              <a:rPr lang="it-IT" sz="2400" dirty="0" err="1"/>
              <a:t>tensions</a:t>
            </a:r>
            <a:r>
              <a:rPr lang="it-IT" sz="2400" dirty="0"/>
              <a:t> </a:t>
            </a:r>
            <a:r>
              <a:rPr lang="it-IT" sz="2400" dirty="0" err="1"/>
              <a:t>entre</a:t>
            </a:r>
            <a:r>
              <a:rPr lang="it-IT" sz="2400" dirty="0"/>
              <a:t> la Chine et </a:t>
            </a:r>
            <a:r>
              <a:rPr lang="it-IT" sz="2400" dirty="0" err="1"/>
              <a:t>les</a:t>
            </a:r>
            <a:r>
              <a:rPr lang="it-IT" sz="2400" dirty="0"/>
              <a:t> </a:t>
            </a:r>
            <a:r>
              <a:rPr lang="it-IT" sz="2400" dirty="0" err="1"/>
              <a:t>États-Unis</a:t>
            </a:r>
            <a:r>
              <a:rPr lang="it-IT" sz="2400" dirty="0"/>
              <a:t>, en </a:t>
            </a:r>
            <a:r>
              <a:rPr lang="it-IT" sz="2400" dirty="0" err="1"/>
              <a:t>particulier</a:t>
            </a:r>
            <a:r>
              <a:rPr lang="it-IT" sz="2400" dirty="0"/>
              <a:t> </a:t>
            </a:r>
            <a:r>
              <a:rPr lang="it-IT" sz="2400" dirty="0" err="1"/>
              <a:t>depuis</a:t>
            </a:r>
            <a:r>
              <a:rPr lang="it-IT" sz="2400" dirty="0"/>
              <a:t> </a:t>
            </a:r>
            <a:r>
              <a:rPr lang="it-IT" sz="2400" dirty="0" err="1"/>
              <a:t>que</a:t>
            </a:r>
            <a:r>
              <a:rPr lang="it-IT" sz="2400" dirty="0"/>
              <a:t> </a:t>
            </a:r>
            <a:r>
              <a:rPr lang="it-IT" sz="2400" dirty="0" err="1"/>
              <a:t>Pékin</a:t>
            </a:r>
            <a:r>
              <a:rPr lang="it-IT" sz="2400" dirty="0"/>
              <a:t> a </a:t>
            </a:r>
            <a:r>
              <a:rPr lang="it-IT" sz="2400" dirty="0" err="1"/>
              <a:t>pris</a:t>
            </a:r>
            <a:r>
              <a:rPr lang="it-IT" sz="2400" dirty="0"/>
              <a:t> la </a:t>
            </a:r>
            <a:r>
              <a:rPr lang="it-IT" sz="2400" dirty="0" err="1"/>
              <a:t>décision</a:t>
            </a:r>
            <a:r>
              <a:rPr lang="it-IT" sz="2400" dirty="0"/>
              <a:t> d'</a:t>
            </a:r>
            <a:r>
              <a:rPr lang="it-IT" sz="2400" dirty="0" err="1"/>
              <a:t>expulser</a:t>
            </a:r>
            <a:r>
              <a:rPr lang="it-IT" sz="2400" dirty="0"/>
              <a:t> </a:t>
            </a:r>
            <a:r>
              <a:rPr lang="it-IT" sz="2400" dirty="0" err="1"/>
              <a:t>des</a:t>
            </a:r>
            <a:r>
              <a:rPr lang="it-IT" sz="2400" dirty="0"/>
              <a:t> </a:t>
            </a:r>
            <a:r>
              <a:rPr lang="it-IT" sz="2400" dirty="0" err="1"/>
              <a:t>journalistes</a:t>
            </a:r>
            <a:r>
              <a:rPr lang="it-IT" sz="2400" dirty="0"/>
              <a:t> </a:t>
            </a:r>
            <a:r>
              <a:rPr lang="it-IT" sz="2400" dirty="0" err="1"/>
              <a:t>américains</a:t>
            </a:r>
            <a:r>
              <a:rPr lang="it-IT" sz="2400" dirty="0"/>
              <a:t> et </a:t>
            </a:r>
            <a:r>
              <a:rPr lang="it-IT" sz="2400" dirty="0" err="1"/>
              <a:t>que</a:t>
            </a:r>
            <a:r>
              <a:rPr lang="it-IT" sz="2400" dirty="0"/>
              <a:t> Donald Trump </a:t>
            </a:r>
            <a:r>
              <a:rPr lang="it-IT" sz="2400" dirty="0" err="1"/>
              <a:t>affirme</a:t>
            </a:r>
            <a:r>
              <a:rPr lang="it-IT" sz="2400" dirty="0"/>
              <a:t> </a:t>
            </a:r>
            <a:r>
              <a:rPr lang="it-IT" sz="2400" dirty="0" err="1"/>
              <a:t>qu'il</a:t>
            </a:r>
            <a:r>
              <a:rPr lang="it-IT" sz="2400" dirty="0"/>
              <a:t> s'</a:t>
            </a:r>
            <a:r>
              <a:rPr lang="it-IT" sz="2400" dirty="0" err="1"/>
              <a:t>agit</a:t>
            </a:r>
            <a:r>
              <a:rPr lang="it-IT" sz="2400" dirty="0"/>
              <a:t> d'un "virus </a:t>
            </a:r>
            <a:r>
              <a:rPr lang="it-IT" sz="2400" dirty="0" err="1"/>
              <a:t>chinois</a:t>
            </a:r>
            <a:r>
              <a:rPr lang="it-IT" sz="2400" dirty="0"/>
              <a:t>". </a:t>
            </a:r>
            <a:endParaRPr lang="it-IT" sz="2400" dirty="0" smtClean="0"/>
          </a:p>
          <a:p>
            <a:pPr algn="just"/>
            <a:endParaRPr lang="it-IT" sz="2400" dirty="0"/>
          </a:p>
          <a:p>
            <a:r>
              <a:rPr lang="it-IT" sz="2400" i="1" dirty="0" smtClean="0"/>
              <a:t>France 24 </a:t>
            </a:r>
            <a:r>
              <a:rPr lang="it-IT" sz="2400" dirty="0" smtClean="0"/>
              <a:t>18 </a:t>
            </a:r>
            <a:r>
              <a:rPr lang="it-IT" sz="2400" dirty="0" err="1" smtClean="0"/>
              <a:t>mars</a:t>
            </a:r>
            <a:endParaRPr lang="fr-CA" sz="2400" dirty="0"/>
          </a:p>
        </p:txBody>
      </p:sp>
    </p:spTree>
    <p:extLst>
      <p:ext uri="{BB962C8B-B14F-4D97-AF65-F5344CB8AC3E}">
        <p14:creationId xmlns:p14="http://schemas.microsoft.com/office/powerpoint/2010/main" val="2249428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Nommer</a:t>
            </a:r>
            <a:r>
              <a:rPr lang="it-IT" sz="2800" dirty="0" smtClean="0"/>
              <a:t> le «</a:t>
            </a:r>
            <a:r>
              <a:rPr lang="it-IT" sz="2800" dirty="0"/>
              <a:t> virus </a:t>
            </a:r>
            <a:r>
              <a:rPr lang="it-IT" sz="2800" dirty="0" err="1"/>
              <a:t>chinois</a:t>
            </a:r>
            <a:r>
              <a:rPr lang="it-IT" sz="2800" dirty="0"/>
              <a:t> » </a:t>
            </a:r>
            <a:br>
              <a:rPr lang="it-IT" sz="2800" dirty="0"/>
            </a:br>
            <a:r>
              <a:rPr lang="it-IT" sz="2800" dirty="0" smtClean="0"/>
              <a:t>et </a:t>
            </a:r>
            <a:r>
              <a:rPr lang="it-IT" sz="2800" dirty="0" err="1" smtClean="0"/>
              <a:t>les</a:t>
            </a:r>
            <a:r>
              <a:rPr lang="it-IT" sz="2800" dirty="0" smtClean="0"/>
              <a:t> </a:t>
            </a:r>
            <a:r>
              <a:rPr lang="it-IT" sz="2800" dirty="0" err="1" smtClean="0"/>
              <a:t>rapports</a:t>
            </a:r>
            <a:r>
              <a:rPr lang="it-IT" sz="2800" dirty="0" smtClean="0"/>
              <a:t> </a:t>
            </a:r>
            <a:r>
              <a:rPr lang="it-IT" sz="2800" dirty="0" err="1" smtClean="0"/>
              <a:t>diplomatiques</a:t>
            </a:r>
            <a:endParaRPr lang="fr-CA" sz="2800" dirty="0"/>
          </a:p>
        </p:txBody>
      </p:sp>
      <p:sp>
        <p:nvSpPr>
          <p:cNvPr id="3" name="Segnaposto contenuto 2"/>
          <p:cNvSpPr>
            <a:spLocks noGrp="1"/>
          </p:cNvSpPr>
          <p:nvPr>
            <p:ph idx="1"/>
          </p:nvPr>
        </p:nvSpPr>
        <p:spPr/>
        <p:txBody>
          <a:bodyPr>
            <a:normAutofit/>
          </a:bodyPr>
          <a:lstStyle/>
          <a:p>
            <a:r>
              <a:rPr lang="it-IT" sz="2400" b="1" dirty="0"/>
              <a:t>NBA : Jeremy </a:t>
            </a:r>
            <a:r>
              <a:rPr lang="it-IT" sz="2400" b="1" dirty="0" err="1"/>
              <a:t>Lin</a:t>
            </a:r>
            <a:r>
              <a:rPr lang="it-IT" sz="2400" b="1" dirty="0"/>
              <a:t> accuse Trump de </a:t>
            </a:r>
            <a:r>
              <a:rPr lang="it-IT" sz="2400" b="1" dirty="0" err="1"/>
              <a:t>stigmatisation</a:t>
            </a:r>
            <a:r>
              <a:rPr lang="it-IT" sz="2400" b="1" dirty="0"/>
              <a:t> </a:t>
            </a:r>
            <a:r>
              <a:rPr lang="it-IT" sz="2400" b="1" dirty="0" err="1"/>
              <a:t>raciste</a:t>
            </a:r>
            <a:r>
              <a:rPr lang="it-IT" sz="2400" b="1" dirty="0"/>
              <a:t> </a:t>
            </a:r>
            <a:r>
              <a:rPr lang="it-IT" sz="2400" b="1" dirty="0" err="1"/>
              <a:t>avec</a:t>
            </a:r>
            <a:r>
              <a:rPr lang="it-IT" sz="2400" b="1" dirty="0"/>
              <a:t> le terme « virus </a:t>
            </a:r>
            <a:r>
              <a:rPr lang="it-IT" sz="2400" b="1" dirty="0" err="1"/>
              <a:t>chinois</a:t>
            </a:r>
            <a:r>
              <a:rPr lang="it-IT" sz="2400" b="1" dirty="0"/>
              <a:t> » </a:t>
            </a:r>
          </a:p>
          <a:p>
            <a:endParaRPr lang="it-IT" sz="2400" dirty="0" smtClean="0"/>
          </a:p>
          <a:p>
            <a:pPr algn="just"/>
            <a:r>
              <a:rPr lang="it-IT" sz="2400" dirty="0" smtClean="0"/>
              <a:t>Jeremy </a:t>
            </a:r>
            <a:r>
              <a:rPr lang="it-IT" sz="2400" dirty="0" err="1"/>
              <a:t>Lin</a:t>
            </a:r>
            <a:r>
              <a:rPr lang="it-IT" sz="2400" dirty="0"/>
              <a:t>, premier </a:t>
            </a:r>
            <a:r>
              <a:rPr lang="it-IT" sz="2400" dirty="0" err="1"/>
              <a:t>Américain</a:t>
            </a:r>
            <a:r>
              <a:rPr lang="it-IT" sz="2400" dirty="0"/>
              <a:t> d’origine </a:t>
            </a:r>
            <a:r>
              <a:rPr lang="it-IT" sz="2400" dirty="0" err="1"/>
              <a:t>asiatique</a:t>
            </a:r>
            <a:r>
              <a:rPr lang="it-IT" sz="2400" dirty="0"/>
              <a:t> à </a:t>
            </a:r>
            <a:r>
              <a:rPr lang="it-IT" sz="2400" dirty="0" err="1"/>
              <a:t>avoir</a:t>
            </a:r>
            <a:r>
              <a:rPr lang="it-IT" sz="2400" dirty="0"/>
              <a:t> </a:t>
            </a:r>
            <a:r>
              <a:rPr lang="it-IT" sz="2400" dirty="0" err="1"/>
              <a:t>remporté</a:t>
            </a:r>
            <a:r>
              <a:rPr lang="it-IT" sz="2400" dirty="0"/>
              <a:t> un </a:t>
            </a:r>
            <a:r>
              <a:rPr lang="it-IT" sz="2400" dirty="0" err="1"/>
              <a:t>titre</a:t>
            </a:r>
            <a:r>
              <a:rPr lang="it-IT" sz="2400" dirty="0"/>
              <a:t> NBA </a:t>
            </a:r>
            <a:r>
              <a:rPr lang="it-IT" sz="2400" dirty="0" err="1"/>
              <a:t>l’an</a:t>
            </a:r>
            <a:r>
              <a:rPr lang="it-IT" sz="2400" dirty="0"/>
              <a:t> dernier </a:t>
            </a:r>
            <a:r>
              <a:rPr lang="it-IT" sz="2400" dirty="0" err="1"/>
              <a:t>avec</a:t>
            </a:r>
            <a:r>
              <a:rPr lang="it-IT" sz="2400" dirty="0"/>
              <a:t> Toronto, s’en est </a:t>
            </a:r>
            <a:r>
              <a:rPr lang="it-IT" sz="2400" dirty="0" err="1"/>
              <a:t>pris</a:t>
            </a:r>
            <a:r>
              <a:rPr lang="it-IT" sz="2400" dirty="0"/>
              <a:t> à Donald Trump </a:t>
            </a:r>
            <a:r>
              <a:rPr lang="it-IT" sz="2400" dirty="0" err="1"/>
              <a:t>sur</a:t>
            </a:r>
            <a:r>
              <a:rPr lang="it-IT" sz="2400" dirty="0"/>
              <a:t> </a:t>
            </a:r>
            <a:r>
              <a:rPr lang="it-IT" sz="2400" dirty="0" err="1"/>
              <a:t>Twitter</a:t>
            </a:r>
            <a:r>
              <a:rPr lang="it-IT" sz="2400" dirty="0"/>
              <a:t> à qui il </a:t>
            </a:r>
            <a:r>
              <a:rPr lang="it-IT" sz="2400" dirty="0" err="1"/>
              <a:t>reproche</a:t>
            </a:r>
            <a:r>
              <a:rPr lang="it-IT" sz="2400" dirty="0"/>
              <a:t> de « </a:t>
            </a:r>
            <a:r>
              <a:rPr lang="it-IT" sz="2400" dirty="0" err="1"/>
              <a:t>renforcer</a:t>
            </a:r>
            <a:r>
              <a:rPr lang="it-IT" sz="2400" dirty="0"/>
              <a:t> » le </a:t>
            </a:r>
            <a:r>
              <a:rPr lang="it-IT" sz="2400" dirty="0" err="1"/>
              <a:t>racisme</a:t>
            </a:r>
            <a:r>
              <a:rPr lang="it-IT" sz="2400" dirty="0"/>
              <a:t> en </a:t>
            </a:r>
            <a:r>
              <a:rPr lang="it-IT" sz="2400" dirty="0" err="1"/>
              <a:t>qualifiant</a:t>
            </a:r>
            <a:r>
              <a:rPr lang="it-IT" sz="2400" dirty="0"/>
              <a:t> le « COVID-19 » de virus </a:t>
            </a:r>
            <a:r>
              <a:rPr lang="it-IT" sz="2400" dirty="0" err="1"/>
              <a:t>chinois</a:t>
            </a:r>
            <a:r>
              <a:rPr lang="it-IT" sz="2400" dirty="0"/>
              <a:t>.  </a:t>
            </a:r>
            <a:endParaRPr lang="fr-CA" sz="2400" dirty="0"/>
          </a:p>
        </p:txBody>
      </p:sp>
    </p:spTree>
    <p:extLst>
      <p:ext uri="{BB962C8B-B14F-4D97-AF65-F5344CB8AC3E}">
        <p14:creationId xmlns:p14="http://schemas.microsoft.com/office/powerpoint/2010/main" val="3787394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err="1" smtClean="0"/>
              <a:t>Des</a:t>
            </a:r>
            <a:r>
              <a:rPr lang="it-IT" sz="2800" dirty="0" smtClean="0"/>
              <a:t> </a:t>
            </a:r>
            <a:r>
              <a:rPr lang="it-IT" sz="2800" dirty="0" err="1" smtClean="0"/>
              <a:t>mots</a:t>
            </a:r>
            <a:r>
              <a:rPr lang="it-IT" sz="2800" dirty="0" smtClean="0"/>
              <a:t> </a:t>
            </a:r>
            <a:r>
              <a:rPr lang="it-IT" sz="2800" dirty="0" err="1" smtClean="0"/>
              <a:t>dans</a:t>
            </a:r>
            <a:r>
              <a:rPr lang="it-IT" sz="2800" dirty="0" smtClean="0"/>
              <a:t> l’histoire</a:t>
            </a:r>
            <a:br>
              <a:rPr lang="it-IT" sz="2800" dirty="0" smtClean="0"/>
            </a:br>
            <a:r>
              <a:rPr lang="it-IT" sz="2800" b="1" dirty="0" err="1" smtClean="0"/>
              <a:t>Conquête</a:t>
            </a:r>
            <a:r>
              <a:rPr lang="it-IT" sz="2800" b="1" dirty="0" smtClean="0"/>
              <a:t> </a:t>
            </a:r>
            <a:r>
              <a:rPr lang="it-IT" sz="2800" dirty="0"/>
              <a:t>de l’</a:t>
            </a:r>
            <a:r>
              <a:rPr lang="it-IT" sz="2800" dirty="0" err="1"/>
              <a:t>Amérique</a:t>
            </a:r>
            <a:endParaRPr lang="fr-FR" sz="2800" dirty="0"/>
          </a:p>
        </p:txBody>
      </p:sp>
      <p:sp>
        <p:nvSpPr>
          <p:cNvPr id="3" name="Content Placeholder 2"/>
          <p:cNvSpPr>
            <a:spLocks noGrp="1"/>
          </p:cNvSpPr>
          <p:nvPr>
            <p:ph idx="1"/>
          </p:nvPr>
        </p:nvSpPr>
        <p:spPr/>
        <p:txBody>
          <a:bodyPr>
            <a:normAutofit/>
          </a:bodyPr>
          <a:lstStyle/>
          <a:p>
            <a:r>
              <a:rPr lang="fr-FR" sz="2400" dirty="0" err="1" smtClean="0"/>
              <a:t>Tzvetan</a:t>
            </a:r>
            <a:r>
              <a:rPr lang="fr-FR" sz="2400" dirty="0" smtClean="0"/>
              <a:t> Todorov</a:t>
            </a:r>
            <a:r>
              <a:rPr lang="fr-FR" sz="2400" i="1" dirty="0" smtClean="0"/>
              <a:t>, </a:t>
            </a:r>
            <a:r>
              <a:rPr lang="fr-FR" sz="2400" i="1" dirty="0"/>
              <a:t>La </a:t>
            </a:r>
            <a:r>
              <a:rPr lang="fr-FR" sz="2400" i="1" dirty="0" smtClean="0"/>
              <a:t>conquête de l’Amérique</a:t>
            </a:r>
            <a:r>
              <a:rPr lang="fr-FR" sz="2400" dirty="0" smtClean="0"/>
              <a:t>. La question de l’autre, Paris, Seuil, 1982.</a:t>
            </a:r>
          </a:p>
          <a:p>
            <a:endParaRPr lang="fr-FR" sz="2400" dirty="0" smtClean="0"/>
          </a:p>
          <a:p>
            <a:r>
              <a:rPr lang="fr-FR" sz="2400" dirty="0" smtClean="0"/>
              <a:t>conquête ou découverte : selon la position</a:t>
            </a:r>
          </a:p>
          <a:p>
            <a:pPr algn="just"/>
            <a:r>
              <a:rPr lang="it-IT" sz="2400" dirty="0" smtClean="0"/>
              <a:t>C’est </a:t>
            </a:r>
            <a:r>
              <a:rPr lang="it-IT" sz="2400" dirty="0" err="1" smtClean="0"/>
              <a:t>bien</a:t>
            </a:r>
            <a:r>
              <a:rPr lang="it-IT" sz="2400" dirty="0" smtClean="0"/>
              <a:t> la </a:t>
            </a:r>
            <a:r>
              <a:rPr lang="it-IT" sz="2400" dirty="0" err="1" smtClean="0"/>
              <a:t>conqu</a:t>
            </a:r>
            <a:r>
              <a:rPr lang="fr-FR" sz="2400" b="1" dirty="0"/>
              <a:t>ê</a:t>
            </a:r>
            <a:r>
              <a:rPr lang="it-IT" sz="2400" dirty="0" smtClean="0"/>
              <a:t>te de l’</a:t>
            </a:r>
            <a:r>
              <a:rPr lang="it-IT" sz="2400" dirty="0" err="1" smtClean="0"/>
              <a:t>Amérique</a:t>
            </a:r>
            <a:r>
              <a:rPr lang="it-IT" sz="2400" dirty="0" smtClean="0"/>
              <a:t> qui </a:t>
            </a:r>
            <a:r>
              <a:rPr lang="it-IT" sz="2400" dirty="0" err="1" smtClean="0"/>
              <a:t>annonce</a:t>
            </a:r>
            <a:r>
              <a:rPr lang="it-IT" sz="2400" dirty="0" smtClean="0"/>
              <a:t> et fonde </a:t>
            </a:r>
            <a:r>
              <a:rPr lang="it-IT" sz="2400" dirty="0" err="1" smtClean="0"/>
              <a:t>notre</a:t>
            </a:r>
            <a:r>
              <a:rPr lang="it-IT" sz="2400" dirty="0" smtClean="0"/>
              <a:t> </a:t>
            </a:r>
            <a:r>
              <a:rPr lang="it-IT" sz="2400" dirty="0" err="1" smtClean="0"/>
              <a:t>identité</a:t>
            </a:r>
            <a:r>
              <a:rPr lang="it-IT" sz="2400" dirty="0" smtClean="0"/>
              <a:t> </a:t>
            </a:r>
            <a:r>
              <a:rPr lang="it-IT" sz="2400" dirty="0" err="1" smtClean="0"/>
              <a:t>présente</a:t>
            </a:r>
            <a:r>
              <a:rPr lang="it-IT" sz="2400" dirty="0" smtClean="0"/>
              <a:t> ; m</a:t>
            </a:r>
            <a:r>
              <a:rPr lang="fr-FR" sz="2400" dirty="0"/>
              <a:t>ê</a:t>
            </a:r>
            <a:r>
              <a:rPr lang="it-IT" sz="2400" dirty="0" smtClean="0"/>
              <a:t>me si </a:t>
            </a:r>
            <a:r>
              <a:rPr lang="it-IT" sz="2400" dirty="0" err="1" smtClean="0"/>
              <a:t>toute</a:t>
            </a:r>
            <a:r>
              <a:rPr lang="it-IT" sz="2400" dirty="0" smtClean="0"/>
              <a:t> date </a:t>
            </a:r>
            <a:r>
              <a:rPr lang="it-IT" sz="2400" dirty="0" err="1" smtClean="0"/>
              <a:t>permettant</a:t>
            </a:r>
            <a:r>
              <a:rPr lang="it-IT" sz="2400" dirty="0" smtClean="0"/>
              <a:t> de </a:t>
            </a:r>
            <a:r>
              <a:rPr lang="it-IT" sz="2400" dirty="0" err="1" smtClean="0"/>
              <a:t>séparer</a:t>
            </a:r>
            <a:r>
              <a:rPr lang="it-IT" sz="2400" dirty="0" smtClean="0"/>
              <a:t> </a:t>
            </a:r>
            <a:r>
              <a:rPr lang="it-IT" sz="2400" dirty="0" err="1" smtClean="0"/>
              <a:t>deux</a:t>
            </a:r>
            <a:r>
              <a:rPr lang="it-IT" sz="2400" dirty="0" smtClean="0"/>
              <a:t> </a:t>
            </a:r>
            <a:r>
              <a:rPr lang="it-IT" sz="2400" dirty="0" err="1" smtClean="0"/>
              <a:t>époques</a:t>
            </a:r>
            <a:r>
              <a:rPr lang="it-IT" sz="2400" dirty="0" smtClean="0"/>
              <a:t> est </a:t>
            </a:r>
            <a:r>
              <a:rPr lang="it-IT" sz="2400" dirty="0" err="1" smtClean="0"/>
              <a:t>arbitraire</a:t>
            </a:r>
            <a:r>
              <a:rPr lang="it-IT" sz="2400" dirty="0" smtClean="0"/>
              <a:t>, </a:t>
            </a:r>
            <a:r>
              <a:rPr lang="it-IT" sz="2400" dirty="0" err="1" smtClean="0"/>
              <a:t>aucune</a:t>
            </a:r>
            <a:r>
              <a:rPr lang="it-IT" sz="2400" dirty="0" smtClean="0"/>
              <a:t> ne </a:t>
            </a:r>
            <a:r>
              <a:rPr lang="it-IT" sz="2400" dirty="0" err="1" smtClean="0"/>
              <a:t>convient</a:t>
            </a:r>
            <a:r>
              <a:rPr lang="it-IT" sz="2400" dirty="0" smtClean="0"/>
              <a:t> </a:t>
            </a:r>
            <a:r>
              <a:rPr lang="it-IT" sz="2400" dirty="0" err="1" smtClean="0"/>
              <a:t>mieux</a:t>
            </a:r>
            <a:r>
              <a:rPr lang="it-IT" sz="2400" dirty="0" smtClean="0"/>
              <a:t> pour </a:t>
            </a:r>
            <a:r>
              <a:rPr lang="it-IT" sz="2400" dirty="0" err="1" smtClean="0"/>
              <a:t>marquer</a:t>
            </a:r>
            <a:r>
              <a:rPr lang="it-IT" sz="2400" dirty="0" smtClean="0"/>
              <a:t> le </a:t>
            </a:r>
            <a:r>
              <a:rPr lang="it-IT" sz="2400" dirty="0" err="1" smtClean="0"/>
              <a:t>début</a:t>
            </a:r>
            <a:r>
              <a:rPr lang="it-IT" sz="2400" dirty="0" smtClean="0"/>
              <a:t> de l’</a:t>
            </a:r>
            <a:r>
              <a:rPr lang="it-IT" sz="2400" dirty="0" err="1" smtClean="0"/>
              <a:t>ère</a:t>
            </a:r>
            <a:r>
              <a:rPr lang="it-IT" sz="2400" dirty="0" smtClean="0"/>
              <a:t> moderne </a:t>
            </a:r>
            <a:r>
              <a:rPr lang="it-IT" sz="2400" dirty="0" err="1" smtClean="0"/>
              <a:t>que</a:t>
            </a:r>
            <a:r>
              <a:rPr lang="it-IT" sz="2400" dirty="0" smtClean="0"/>
              <a:t> l’</a:t>
            </a:r>
            <a:r>
              <a:rPr lang="it-IT" sz="2400" dirty="0" err="1" smtClean="0"/>
              <a:t>année</a:t>
            </a:r>
            <a:r>
              <a:rPr lang="it-IT" sz="2400" dirty="0" smtClean="0"/>
              <a:t> 1492, celle </a:t>
            </a:r>
            <a:r>
              <a:rPr lang="it-IT" sz="2400" dirty="0" err="1" smtClean="0"/>
              <a:t>où</a:t>
            </a:r>
            <a:r>
              <a:rPr lang="it-IT" sz="2400" dirty="0" smtClean="0"/>
              <a:t> Colon traverse l’</a:t>
            </a:r>
            <a:r>
              <a:rPr lang="it-IT" sz="2400" dirty="0" err="1" smtClean="0"/>
              <a:t>océan</a:t>
            </a:r>
            <a:r>
              <a:rPr lang="it-IT" sz="2400" dirty="0" smtClean="0"/>
              <a:t> Atlantique.</a:t>
            </a:r>
          </a:p>
          <a:p>
            <a:pPr algn="just"/>
            <a:endParaRPr lang="it-IT" sz="2400" dirty="0"/>
          </a:p>
          <a:p>
            <a:pPr algn="just"/>
            <a:r>
              <a:rPr lang="it-IT" sz="2400" dirty="0"/>
              <a:t>Et </a:t>
            </a:r>
            <a:r>
              <a:rPr lang="it-IT" sz="2400" dirty="0" err="1"/>
              <a:t>même</a:t>
            </a:r>
            <a:r>
              <a:rPr lang="it-IT" sz="2400" b="1" dirty="0"/>
              <a:t> </a:t>
            </a:r>
            <a:r>
              <a:rPr lang="it-IT" sz="2400" b="1" dirty="0" err="1" smtClean="0"/>
              <a:t>invasion</a:t>
            </a:r>
            <a:r>
              <a:rPr lang="it-IT" sz="2400" b="1" dirty="0" smtClean="0"/>
              <a:t> </a:t>
            </a:r>
            <a:r>
              <a:rPr lang="it-IT" sz="2400" dirty="0" smtClean="0"/>
              <a:t>de la part </a:t>
            </a:r>
            <a:r>
              <a:rPr lang="it-IT" sz="2400" dirty="0" err="1" smtClean="0"/>
              <a:t>des</a:t>
            </a:r>
            <a:r>
              <a:rPr lang="it-IT" sz="2400" dirty="0" smtClean="0"/>
              <a:t> </a:t>
            </a:r>
            <a:r>
              <a:rPr lang="it-IT" sz="2400" dirty="0" err="1" smtClean="0"/>
              <a:t>Mexicains</a:t>
            </a:r>
            <a:endParaRPr lang="it-IT" sz="2400" dirty="0" smtClean="0"/>
          </a:p>
          <a:p>
            <a:endParaRPr lang="fr-FR" sz="2400" dirty="0"/>
          </a:p>
        </p:txBody>
      </p:sp>
    </p:spTree>
    <p:extLst>
      <p:ext uri="{BB962C8B-B14F-4D97-AF65-F5344CB8AC3E}">
        <p14:creationId xmlns:p14="http://schemas.microsoft.com/office/powerpoint/2010/main" val="250849362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Colon (Christophe </a:t>
            </a:r>
            <a:r>
              <a:rPr lang="it-IT" sz="2800" dirty="0" err="1" smtClean="0"/>
              <a:t>Colomb</a:t>
            </a:r>
            <a:r>
              <a:rPr lang="it-IT" sz="2800" dirty="0" smtClean="0"/>
              <a:t>) : </a:t>
            </a:r>
            <a:r>
              <a:rPr lang="it-IT" sz="2800" dirty="0" err="1" smtClean="0"/>
              <a:t>activité</a:t>
            </a:r>
            <a:r>
              <a:rPr lang="it-IT" sz="2800" dirty="0" smtClean="0"/>
              <a:t> de </a:t>
            </a:r>
            <a:r>
              <a:rPr lang="it-IT" sz="2800" dirty="0" err="1" smtClean="0"/>
              <a:t>nominateur</a:t>
            </a:r>
            <a:endParaRPr lang="it-IT" sz="2800" dirty="0"/>
          </a:p>
        </p:txBody>
      </p:sp>
      <p:sp>
        <p:nvSpPr>
          <p:cNvPr id="3" name="Segnaposto contenuto 2"/>
          <p:cNvSpPr>
            <a:spLocks noGrp="1"/>
          </p:cNvSpPr>
          <p:nvPr>
            <p:ph idx="1"/>
          </p:nvPr>
        </p:nvSpPr>
        <p:spPr/>
        <p:txBody>
          <a:bodyPr>
            <a:normAutofit/>
          </a:bodyPr>
          <a:lstStyle/>
          <a:p>
            <a:r>
              <a:rPr lang="it-IT" sz="2400" dirty="0" err="1" smtClean="0"/>
              <a:t>Nommer</a:t>
            </a:r>
            <a:r>
              <a:rPr lang="it-IT" sz="2400" dirty="0" smtClean="0"/>
              <a:t> et </a:t>
            </a:r>
            <a:r>
              <a:rPr lang="it-IT" sz="2400" dirty="0" err="1" smtClean="0"/>
              <a:t>renommer</a:t>
            </a:r>
            <a:endParaRPr lang="it-IT" sz="2400" dirty="0" smtClean="0"/>
          </a:p>
          <a:p>
            <a:r>
              <a:rPr lang="it-IT" sz="2400" dirty="0" err="1" smtClean="0"/>
              <a:t>Renommer</a:t>
            </a:r>
            <a:r>
              <a:rPr lang="it-IT" sz="2400" dirty="0" smtClean="0"/>
              <a:t> p. 33</a:t>
            </a:r>
          </a:p>
          <a:p>
            <a:endParaRPr lang="it-IT" sz="2400" dirty="0"/>
          </a:p>
          <a:p>
            <a:r>
              <a:rPr lang="it-IT" sz="2400" dirty="0" err="1" smtClean="0"/>
              <a:t>Acte</a:t>
            </a:r>
            <a:r>
              <a:rPr lang="it-IT" sz="2400" dirty="0" smtClean="0"/>
              <a:t> de </a:t>
            </a:r>
            <a:r>
              <a:rPr lang="it-IT" sz="2400" dirty="0" err="1" smtClean="0"/>
              <a:t>domination</a:t>
            </a:r>
            <a:r>
              <a:rPr lang="it-IT" sz="2400" dirty="0" smtClean="0"/>
              <a:t> : </a:t>
            </a:r>
            <a:r>
              <a:rPr lang="it-IT" sz="2400" dirty="0" err="1" smtClean="0"/>
              <a:t>prise</a:t>
            </a:r>
            <a:r>
              <a:rPr lang="it-IT" sz="2400" dirty="0" smtClean="0"/>
              <a:t> de </a:t>
            </a:r>
            <a:r>
              <a:rPr lang="it-IT" sz="2400" dirty="0" err="1" smtClean="0"/>
              <a:t>possession</a:t>
            </a:r>
            <a:r>
              <a:rPr lang="it-IT" sz="2400" dirty="0" smtClean="0"/>
              <a:t> p. 34/35</a:t>
            </a:r>
          </a:p>
          <a:p>
            <a:pPr algn="just"/>
            <a:r>
              <a:rPr lang="it-IT" sz="2400" dirty="0" smtClean="0"/>
              <a:t>« Colon </a:t>
            </a:r>
            <a:r>
              <a:rPr lang="it-IT" sz="2400" dirty="0" err="1" smtClean="0"/>
              <a:t>sait</a:t>
            </a:r>
            <a:r>
              <a:rPr lang="it-IT" sz="2400" dirty="0" smtClean="0"/>
              <a:t> </a:t>
            </a:r>
            <a:r>
              <a:rPr lang="it-IT" sz="2400" dirty="0" err="1" smtClean="0"/>
              <a:t>donc</a:t>
            </a:r>
            <a:r>
              <a:rPr lang="it-IT" sz="2400" dirty="0" smtClean="0"/>
              <a:t> </a:t>
            </a:r>
            <a:r>
              <a:rPr lang="it-IT" sz="2400" dirty="0" err="1" smtClean="0"/>
              <a:t>parfaitement</a:t>
            </a:r>
            <a:r>
              <a:rPr lang="it-IT" sz="2400" dirty="0" smtClean="0"/>
              <a:t> </a:t>
            </a:r>
            <a:r>
              <a:rPr lang="it-IT" sz="2400" dirty="0" err="1" smtClean="0"/>
              <a:t>que</a:t>
            </a:r>
            <a:r>
              <a:rPr lang="it-IT" sz="2400" dirty="0" smtClean="0"/>
              <a:t> </a:t>
            </a:r>
            <a:r>
              <a:rPr lang="it-IT" sz="2400" dirty="0" err="1" smtClean="0"/>
              <a:t>ces</a:t>
            </a:r>
            <a:r>
              <a:rPr lang="it-IT" sz="2400" dirty="0" smtClean="0"/>
              <a:t> </a:t>
            </a:r>
            <a:r>
              <a:rPr lang="it-IT" sz="2400" dirty="0" err="1" smtClean="0"/>
              <a:t>iles</a:t>
            </a:r>
            <a:r>
              <a:rPr lang="it-IT" sz="2400" dirty="0" smtClean="0"/>
              <a:t> </a:t>
            </a:r>
            <a:r>
              <a:rPr lang="it-IT" sz="2400" dirty="0" err="1" smtClean="0"/>
              <a:t>ont</a:t>
            </a:r>
            <a:r>
              <a:rPr lang="it-IT" sz="2400" dirty="0" smtClean="0"/>
              <a:t> </a:t>
            </a:r>
            <a:r>
              <a:rPr lang="it-IT" sz="2400" dirty="0" err="1" smtClean="0"/>
              <a:t>déjà</a:t>
            </a:r>
            <a:r>
              <a:rPr lang="it-IT" sz="2400" dirty="0" smtClean="0"/>
              <a:t> </a:t>
            </a:r>
            <a:r>
              <a:rPr lang="it-IT" sz="2400" dirty="0" err="1" smtClean="0"/>
              <a:t>des</a:t>
            </a:r>
            <a:r>
              <a:rPr lang="it-IT" sz="2400" dirty="0" smtClean="0"/>
              <a:t> </a:t>
            </a:r>
            <a:r>
              <a:rPr lang="it-IT" sz="2400" dirty="0" err="1" smtClean="0"/>
              <a:t>noms</a:t>
            </a:r>
            <a:r>
              <a:rPr lang="it-IT" sz="2400" dirty="0" smtClean="0"/>
              <a:t>, </a:t>
            </a:r>
            <a:r>
              <a:rPr lang="it-IT" sz="2400" dirty="0" err="1" smtClean="0"/>
              <a:t>naturels</a:t>
            </a:r>
            <a:r>
              <a:rPr lang="it-IT" sz="2400" dirty="0" smtClean="0"/>
              <a:t> en </a:t>
            </a:r>
            <a:r>
              <a:rPr lang="it-IT" sz="2400" dirty="0" err="1" smtClean="0"/>
              <a:t>quelque</a:t>
            </a:r>
            <a:r>
              <a:rPr lang="it-IT" sz="2400" dirty="0" smtClean="0"/>
              <a:t> sorte …; </a:t>
            </a:r>
            <a:r>
              <a:rPr lang="it-IT" sz="2400" dirty="0" err="1" smtClean="0"/>
              <a:t>les</a:t>
            </a:r>
            <a:r>
              <a:rPr lang="it-IT" sz="2400" dirty="0" smtClean="0"/>
              <a:t> </a:t>
            </a:r>
            <a:r>
              <a:rPr lang="it-IT" sz="2400" dirty="0" err="1" smtClean="0"/>
              <a:t>mots</a:t>
            </a:r>
            <a:r>
              <a:rPr lang="it-IT" sz="2400" dirty="0" smtClean="0"/>
              <a:t> </a:t>
            </a:r>
            <a:r>
              <a:rPr lang="it-IT" sz="2400" dirty="0" err="1" smtClean="0"/>
              <a:t>des</a:t>
            </a:r>
            <a:r>
              <a:rPr lang="it-IT" sz="2400" dirty="0" smtClean="0"/>
              <a:t> </a:t>
            </a:r>
            <a:r>
              <a:rPr lang="it-IT" sz="2400" dirty="0" err="1" smtClean="0"/>
              <a:t>autres</a:t>
            </a:r>
            <a:r>
              <a:rPr lang="it-IT" sz="2400" dirty="0" smtClean="0"/>
              <a:t> l’</a:t>
            </a:r>
            <a:r>
              <a:rPr lang="it-IT" sz="2400" dirty="0" err="1" smtClean="0"/>
              <a:t>intéressent</a:t>
            </a:r>
            <a:r>
              <a:rPr lang="it-IT" sz="2400" dirty="0" smtClean="0"/>
              <a:t> </a:t>
            </a:r>
            <a:r>
              <a:rPr lang="it-IT" sz="2400" dirty="0" err="1" smtClean="0"/>
              <a:t>peu</a:t>
            </a:r>
            <a:r>
              <a:rPr lang="it-IT" sz="2400" dirty="0" smtClean="0"/>
              <a:t> </a:t>
            </a:r>
            <a:r>
              <a:rPr lang="it-IT" sz="2400" dirty="0" err="1" smtClean="0"/>
              <a:t>cependant</a:t>
            </a:r>
            <a:r>
              <a:rPr lang="it-IT" sz="2400" dirty="0" smtClean="0"/>
              <a:t> et il </a:t>
            </a:r>
            <a:r>
              <a:rPr lang="it-IT" sz="2400" dirty="0" err="1" smtClean="0"/>
              <a:t>veut</a:t>
            </a:r>
            <a:r>
              <a:rPr lang="it-IT" sz="2400" dirty="0" smtClean="0"/>
              <a:t> </a:t>
            </a:r>
            <a:r>
              <a:rPr lang="it-IT" sz="2400" dirty="0" err="1" smtClean="0"/>
              <a:t>renommer</a:t>
            </a:r>
            <a:r>
              <a:rPr lang="it-IT" sz="2400" dirty="0" smtClean="0"/>
              <a:t> </a:t>
            </a:r>
            <a:r>
              <a:rPr lang="it-IT" sz="2400" dirty="0" err="1" smtClean="0"/>
              <a:t>les</a:t>
            </a:r>
            <a:r>
              <a:rPr lang="it-IT" sz="2400" dirty="0" smtClean="0"/>
              <a:t> </a:t>
            </a:r>
            <a:r>
              <a:rPr lang="it-IT" sz="2400" dirty="0" err="1" smtClean="0"/>
              <a:t>lieux</a:t>
            </a:r>
            <a:r>
              <a:rPr lang="it-IT" sz="2400" dirty="0" smtClean="0"/>
              <a:t> en </a:t>
            </a:r>
            <a:r>
              <a:rPr lang="it-IT" sz="2400" dirty="0" err="1" smtClean="0"/>
              <a:t>fonction</a:t>
            </a:r>
            <a:r>
              <a:rPr lang="it-IT" sz="2400" dirty="0" smtClean="0"/>
              <a:t> de la </a:t>
            </a:r>
            <a:r>
              <a:rPr lang="it-IT" sz="2400" dirty="0" err="1" smtClean="0"/>
              <a:t>place</a:t>
            </a:r>
            <a:r>
              <a:rPr lang="it-IT" sz="2400" dirty="0" smtClean="0"/>
              <a:t> </a:t>
            </a:r>
            <a:r>
              <a:rPr lang="it-IT" sz="2400" dirty="0" err="1" smtClean="0"/>
              <a:t>qu’ils</a:t>
            </a:r>
            <a:r>
              <a:rPr lang="it-IT" sz="2400" dirty="0" smtClean="0"/>
              <a:t> </a:t>
            </a:r>
            <a:r>
              <a:rPr lang="it-IT" sz="2400" dirty="0" err="1" smtClean="0"/>
              <a:t>occupent</a:t>
            </a:r>
            <a:r>
              <a:rPr lang="it-IT" sz="2400" dirty="0" smtClean="0"/>
              <a:t> </a:t>
            </a:r>
            <a:r>
              <a:rPr lang="it-IT" sz="2400" dirty="0" err="1" smtClean="0"/>
              <a:t>dans</a:t>
            </a:r>
            <a:r>
              <a:rPr lang="it-IT" sz="2400" dirty="0" smtClean="0"/>
              <a:t> sa </a:t>
            </a:r>
            <a:r>
              <a:rPr lang="it-IT" sz="2400" dirty="0" err="1" smtClean="0"/>
              <a:t>découverte</a:t>
            </a:r>
            <a:r>
              <a:rPr lang="it-IT" sz="2400" dirty="0" smtClean="0"/>
              <a:t>, </a:t>
            </a:r>
            <a:r>
              <a:rPr lang="it-IT" sz="2400" dirty="0" err="1" smtClean="0"/>
              <a:t>leur</a:t>
            </a:r>
            <a:r>
              <a:rPr lang="it-IT" sz="2400" dirty="0" smtClean="0"/>
              <a:t> </a:t>
            </a:r>
            <a:r>
              <a:rPr lang="it-IT" sz="2400" dirty="0" err="1" smtClean="0"/>
              <a:t>donner</a:t>
            </a:r>
            <a:r>
              <a:rPr lang="it-IT" sz="2400" dirty="0" smtClean="0"/>
              <a:t> </a:t>
            </a:r>
            <a:r>
              <a:rPr lang="it-IT" sz="2400" dirty="0" err="1" smtClean="0"/>
              <a:t>des</a:t>
            </a:r>
            <a:r>
              <a:rPr lang="it-IT" sz="2400" dirty="0" smtClean="0"/>
              <a:t> </a:t>
            </a:r>
            <a:r>
              <a:rPr lang="it-IT" sz="2400" dirty="0" err="1" smtClean="0"/>
              <a:t>noms</a:t>
            </a:r>
            <a:r>
              <a:rPr lang="it-IT" sz="2400" dirty="0" smtClean="0"/>
              <a:t> </a:t>
            </a:r>
            <a:r>
              <a:rPr lang="it-IT" sz="2400" i="1" dirty="0" err="1" smtClean="0"/>
              <a:t>justes</a:t>
            </a:r>
            <a:r>
              <a:rPr lang="it-IT" sz="2400" dirty="0" smtClean="0"/>
              <a:t> ; la nomination, de plus, </a:t>
            </a:r>
            <a:r>
              <a:rPr lang="it-IT" sz="2400" dirty="0" err="1" smtClean="0"/>
              <a:t>équivaut</a:t>
            </a:r>
            <a:r>
              <a:rPr lang="it-IT" sz="2400" dirty="0" smtClean="0"/>
              <a:t> à une </a:t>
            </a:r>
            <a:r>
              <a:rPr lang="it-IT" sz="2400" dirty="0" err="1" smtClean="0"/>
              <a:t>prise</a:t>
            </a:r>
            <a:r>
              <a:rPr lang="it-IT" sz="2400" dirty="0" smtClean="0"/>
              <a:t> de </a:t>
            </a:r>
            <a:r>
              <a:rPr lang="it-IT" sz="2400" dirty="0" err="1" smtClean="0"/>
              <a:t>possession</a:t>
            </a:r>
            <a:r>
              <a:rPr lang="it-IT" sz="2400" dirty="0" smtClean="0"/>
              <a:t>» p. 34</a:t>
            </a:r>
          </a:p>
          <a:p>
            <a:r>
              <a:rPr lang="it-IT" sz="2400" dirty="0" smtClean="0"/>
              <a:t>= </a:t>
            </a:r>
            <a:r>
              <a:rPr lang="it-IT" sz="2400" dirty="0" err="1" smtClean="0"/>
              <a:t>les</a:t>
            </a:r>
            <a:r>
              <a:rPr lang="it-IT" sz="2400" dirty="0" smtClean="0"/>
              <a:t> </a:t>
            </a:r>
            <a:r>
              <a:rPr lang="it-IT" sz="2400" dirty="0" err="1" smtClean="0"/>
              <a:t>terres</a:t>
            </a:r>
            <a:r>
              <a:rPr lang="it-IT" sz="2400" dirty="0" smtClean="0"/>
              <a:t> font </a:t>
            </a:r>
            <a:r>
              <a:rPr lang="it-IT" sz="2400" dirty="0" err="1" smtClean="0"/>
              <a:t>désormais</a:t>
            </a:r>
            <a:r>
              <a:rPr lang="it-IT" sz="2400" dirty="0" smtClean="0"/>
              <a:t> </a:t>
            </a:r>
            <a:r>
              <a:rPr lang="it-IT" sz="2400" dirty="0" err="1" smtClean="0"/>
              <a:t>partie</a:t>
            </a:r>
            <a:r>
              <a:rPr lang="it-IT" sz="2400" dirty="0" smtClean="0"/>
              <a:t> </a:t>
            </a:r>
            <a:r>
              <a:rPr lang="it-IT" sz="2400" dirty="0" err="1" smtClean="0"/>
              <a:t>du</a:t>
            </a:r>
            <a:r>
              <a:rPr lang="it-IT" sz="2400" dirty="0" smtClean="0"/>
              <a:t> </a:t>
            </a:r>
            <a:r>
              <a:rPr lang="it-IT" sz="2400" dirty="0" err="1" smtClean="0"/>
              <a:t>royaume</a:t>
            </a:r>
            <a:r>
              <a:rPr lang="it-IT" sz="2400" dirty="0" smtClean="0"/>
              <a:t> d’</a:t>
            </a:r>
            <a:r>
              <a:rPr lang="it-IT" sz="2400" dirty="0" err="1" smtClean="0"/>
              <a:t>Espagne</a:t>
            </a:r>
            <a:endParaRPr lang="it-IT" sz="2400" dirty="0"/>
          </a:p>
        </p:txBody>
      </p:sp>
    </p:spTree>
    <p:extLst>
      <p:ext uri="{BB962C8B-B14F-4D97-AF65-F5344CB8AC3E}">
        <p14:creationId xmlns:p14="http://schemas.microsoft.com/office/powerpoint/2010/main" val="190500454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err="1" smtClean="0"/>
              <a:t>Renommer</a:t>
            </a:r>
            <a:endParaRPr lang="fr-FR" sz="2800" dirty="0"/>
          </a:p>
        </p:txBody>
      </p:sp>
      <p:sp>
        <p:nvSpPr>
          <p:cNvPr id="3" name="Content Placeholder 2"/>
          <p:cNvSpPr>
            <a:spLocks noGrp="1"/>
          </p:cNvSpPr>
          <p:nvPr>
            <p:ph idx="1"/>
          </p:nvPr>
        </p:nvSpPr>
        <p:spPr/>
        <p:txBody>
          <a:bodyPr>
            <a:normAutofit/>
          </a:bodyPr>
          <a:lstStyle/>
          <a:p>
            <a:r>
              <a:rPr lang="it-IT" sz="2400" dirty="0" smtClean="0"/>
              <a:t>L’</a:t>
            </a:r>
            <a:r>
              <a:rPr lang="it-IT" sz="2400" dirty="0" err="1" smtClean="0"/>
              <a:t>ordre</a:t>
            </a:r>
            <a:r>
              <a:rPr lang="it-IT" sz="2400" dirty="0" smtClean="0"/>
              <a:t> </a:t>
            </a:r>
            <a:r>
              <a:rPr lang="it-IT" sz="2400" dirty="0" err="1" smtClean="0"/>
              <a:t>chronologique</a:t>
            </a:r>
            <a:r>
              <a:rPr lang="it-IT" sz="2400" dirty="0" smtClean="0"/>
              <a:t> </a:t>
            </a:r>
            <a:r>
              <a:rPr lang="it-IT" sz="2400" dirty="0" err="1" smtClean="0"/>
              <a:t>des</a:t>
            </a:r>
            <a:r>
              <a:rPr lang="it-IT" sz="2400" dirty="0" smtClean="0"/>
              <a:t> </a:t>
            </a:r>
            <a:r>
              <a:rPr lang="it-IT" sz="2400" dirty="0" err="1" smtClean="0"/>
              <a:t>baptemes</a:t>
            </a:r>
            <a:r>
              <a:rPr lang="it-IT" sz="2400" dirty="0" smtClean="0"/>
              <a:t> </a:t>
            </a:r>
            <a:r>
              <a:rPr lang="it-IT" sz="2400" dirty="0" err="1" smtClean="0"/>
              <a:t>correspondent</a:t>
            </a:r>
            <a:r>
              <a:rPr lang="it-IT" sz="2400" dirty="0" smtClean="0"/>
              <a:t> à l’</a:t>
            </a:r>
            <a:r>
              <a:rPr lang="it-IT" sz="2400" dirty="0" err="1" smtClean="0"/>
              <a:t>ordre</a:t>
            </a:r>
            <a:r>
              <a:rPr lang="it-IT" sz="2400" dirty="0" smtClean="0"/>
              <a:t> d’</a:t>
            </a:r>
            <a:r>
              <a:rPr lang="it-IT" sz="2400" dirty="0" err="1" smtClean="0"/>
              <a:t>importance</a:t>
            </a:r>
            <a:r>
              <a:rPr lang="it-IT" sz="2400" dirty="0" smtClean="0"/>
              <a:t> </a:t>
            </a:r>
            <a:r>
              <a:rPr lang="it-IT" sz="2400" dirty="0" err="1" smtClean="0"/>
              <a:t>des</a:t>
            </a:r>
            <a:r>
              <a:rPr lang="it-IT" sz="2400" dirty="0" smtClean="0"/>
              <a:t> </a:t>
            </a:r>
            <a:r>
              <a:rPr lang="it-IT" sz="2400" dirty="0" err="1" smtClean="0"/>
              <a:t>objets</a:t>
            </a:r>
            <a:r>
              <a:rPr lang="it-IT" sz="2400" dirty="0" smtClean="0"/>
              <a:t> </a:t>
            </a:r>
            <a:r>
              <a:rPr lang="it-IT" sz="2400" dirty="0" err="1" smtClean="0"/>
              <a:t>associés</a:t>
            </a:r>
            <a:r>
              <a:rPr lang="it-IT" sz="2400" dirty="0" smtClean="0"/>
              <a:t> à </a:t>
            </a:r>
            <a:r>
              <a:rPr lang="it-IT" sz="2400" dirty="0" err="1" smtClean="0"/>
              <a:t>ces</a:t>
            </a:r>
            <a:r>
              <a:rPr lang="it-IT" sz="2400" dirty="0" smtClean="0"/>
              <a:t> </a:t>
            </a:r>
            <a:r>
              <a:rPr lang="it-IT" sz="2400" dirty="0" err="1" smtClean="0"/>
              <a:t>noms</a:t>
            </a:r>
            <a:r>
              <a:rPr lang="it-IT" sz="2400" dirty="0" smtClean="0"/>
              <a:t>. Ce </a:t>
            </a:r>
            <a:r>
              <a:rPr lang="it-IT" sz="2400" dirty="0" err="1" smtClean="0"/>
              <a:t>sertont</a:t>
            </a:r>
            <a:r>
              <a:rPr lang="it-IT" sz="2400" dirty="0" smtClean="0"/>
              <a:t> à la suite : </a:t>
            </a:r>
            <a:r>
              <a:rPr lang="it-IT" sz="2400" dirty="0" err="1" smtClean="0"/>
              <a:t>Dieu</a:t>
            </a:r>
            <a:r>
              <a:rPr lang="it-IT" sz="2400" dirty="0" smtClean="0"/>
              <a:t>, la </a:t>
            </a:r>
            <a:r>
              <a:rPr lang="it-IT" sz="2400" dirty="0" err="1" smtClean="0"/>
              <a:t>vierge</a:t>
            </a:r>
            <a:r>
              <a:rPr lang="it-IT" sz="2400" dirty="0" smtClean="0"/>
              <a:t> Marie; le </a:t>
            </a:r>
            <a:r>
              <a:rPr lang="it-IT" sz="2400" dirty="0" err="1" smtClean="0"/>
              <a:t>roi</a:t>
            </a:r>
            <a:r>
              <a:rPr lang="it-IT" sz="2400" dirty="0" smtClean="0"/>
              <a:t> d’</a:t>
            </a:r>
            <a:r>
              <a:rPr lang="it-IT" sz="2400" dirty="0" err="1" smtClean="0"/>
              <a:t>Espagne</a:t>
            </a:r>
            <a:r>
              <a:rPr lang="it-IT" sz="2400" dirty="0" smtClean="0"/>
              <a:t> ; la </a:t>
            </a:r>
            <a:r>
              <a:rPr lang="it-IT" sz="2400" dirty="0" err="1" smtClean="0"/>
              <a:t>reine</a:t>
            </a:r>
            <a:r>
              <a:rPr lang="it-IT" sz="2400" dirty="0" smtClean="0"/>
              <a:t> ; l’</a:t>
            </a:r>
            <a:r>
              <a:rPr lang="it-IT" sz="2400" dirty="0" err="1" smtClean="0"/>
              <a:t>héritier</a:t>
            </a:r>
            <a:r>
              <a:rPr lang="it-IT" sz="2400" dirty="0" smtClean="0"/>
              <a:t>  </a:t>
            </a:r>
            <a:r>
              <a:rPr lang="it-IT" sz="2400" dirty="0" err="1" smtClean="0"/>
              <a:t>royal</a:t>
            </a:r>
            <a:r>
              <a:rPr lang="it-IT" sz="2400" dirty="0" smtClean="0"/>
              <a:t>. </a:t>
            </a:r>
          </a:p>
          <a:p>
            <a:r>
              <a:rPr lang="it-IT" sz="2400" dirty="0" smtClean="0"/>
              <a:t>San Salvador en </a:t>
            </a:r>
            <a:r>
              <a:rPr lang="it-IT" sz="2400" dirty="0" err="1" smtClean="0"/>
              <a:t>hommage</a:t>
            </a:r>
            <a:r>
              <a:rPr lang="it-IT" sz="2400" dirty="0" smtClean="0"/>
              <a:t> à sa Haute </a:t>
            </a:r>
            <a:r>
              <a:rPr lang="it-IT" sz="2400" dirty="0" err="1" smtClean="0"/>
              <a:t>Majesté</a:t>
            </a:r>
            <a:endParaRPr lang="it-IT" sz="2400" dirty="0" smtClean="0"/>
          </a:p>
          <a:p>
            <a:r>
              <a:rPr lang="it-IT" sz="2400" dirty="0" smtClean="0"/>
              <a:t>Santa Maria de Concepcion</a:t>
            </a:r>
          </a:p>
          <a:p>
            <a:r>
              <a:rPr lang="it-IT" sz="2400" dirty="0" err="1" smtClean="0"/>
              <a:t>Fernandina</a:t>
            </a:r>
            <a:r>
              <a:rPr lang="it-IT" sz="2400" dirty="0" smtClean="0"/>
              <a:t> </a:t>
            </a:r>
          </a:p>
          <a:p>
            <a:endParaRPr lang="it-IT" sz="2400" dirty="0"/>
          </a:p>
          <a:p>
            <a:endParaRPr lang="it-IT" sz="2400" dirty="0" smtClean="0"/>
          </a:p>
          <a:p>
            <a:r>
              <a:rPr lang="fr-FR" sz="2400" dirty="0"/>
              <a:t>De Saint-Pétersbourg à </a:t>
            </a:r>
            <a:r>
              <a:rPr lang="fr-FR" sz="2400" i="1" dirty="0"/>
              <a:t>Leningrad </a:t>
            </a:r>
            <a:r>
              <a:rPr lang="fr-FR" sz="2400" dirty="0"/>
              <a:t>à</a:t>
            </a:r>
            <a:r>
              <a:rPr lang="fr-FR" sz="2400" i="1" dirty="0"/>
              <a:t> </a:t>
            </a:r>
            <a:r>
              <a:rPr lang="fr-FR" sz="2400" dirty="0"/>
              <a:t>Saint-Pétersbourg</a:t>
            </a:r>
          </a:p>
        </p:txBody>
      </p:sp>
    </p:spTree>
    <p:extLst>
      <p:ext uri="{BB962C8B-B14F-4D97-AF65-F5344CB8AC3E}">
        <p14:creationId xmlns:p14="http://schemas.microsoft.com/office/powerpoint/2010/main" val="253238689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La guerre</a:t>
            </a:r>
            <a:endParaRPr lang="fr-CA" sz="2800" dirty="0"/>
          </a:p>
        </p:txBody>
      </p:sp>
      <p:sp>
        <p:nvSpPr>
          <p:cNvPr id="3" name="Segnaposto contenuto 2"/>
          <p:cNvSpPr>
            <a:spLocks noGrp="1"/>
          </p:cNvSpPr>
          <p:nvPr>
            <p:ph idx="1"/>
          </p:nvPr>
        </p:nvSpPr>
        <p:spPr/>
        <p:txBody>
          <a:bodyPr>
            <a:normAutofit/>
          </a:bodyPr>
          <a:lstStyle/>
          <a:p>
            <a:pPr algn="just"/>
            <a:r>
              <a:rPr lang="fr-CA" sz="2400" dirty="0" smtClean="0"/>
              <a:t>« Nous sommes en guerre » contre le virus et le mot « Résilience ». (Allocutions du Président de la République française)</a:t>
            </a:r>
          </a:p>
          <a:p>
            <a:r>
              <a:rPr lang="it-IT" sz="2400" dirty="0" err="1" smtClean="0"/>
              <a:t>Algérie</a:t>
            </a:r>
            <a:r>
              <a:rPr lang="it-IT" sz="2400" dirty="0" smtClean="0"/>
              <a:t> : </a:t>
            </a:r>
            <a:r>
              <a:rPr lang="fr-FR" sz="2400" dirty="0" smtClean="0"/>
              <a:t>1954 à 1962 </a:t>
            </a:r>
            <a:r>
              <a:rPr lang="it-IT" sz="2400" dirty="0" smtClean="0"/>
              <a:t> </a:t>
            </a:r>
          </a:p>
          <a:p>
            <a:r>
              <a:rPr lang="it-IT" sz="2400" dirty="0" err="1" smtClean="0"/>
              <a:t>Nommer</a:t>
            </a:r>
            <a:r>
              <a:rPr lang="it-IT" sz="2400" dirty="0" smtClean="0"/>
              <a:t> la guerre </a:t>
            </a:r>
            <a:r>
              <a:rPr lang="it-IT" sz="2400" dirty="0" err="1" smtClean="0"/>
              <a:t>après</a:t>
            </a:r>
            <a:r>
              <a:rPr lang="it-IT" sz="2400" dirty="0" smtClean="0"/>
              <a:t> </a:t>
            </a:r>
            <a:r>
              <a:rPr lang="it-IT" sz="2400" dirty="0" err="1" smtClean="0"/>
              <a:t>les</a:t>
            </a:r>
            <a:r>
              <a:rPr lang="it-IT" sz="2400" dirty="0" smtClean="0"/>
              <a:t> </a:t>
            </a:r>
            <a:r>
              <a:rPr lang="it-IT" sz="2400" dirty="0" err="1" smtClean="0"/>
              <a:t>attentats</a:t>
            </a:r>
            <a:r>
              <a:rPr lang="it-IT" sz="2400" dirty="0" smtClean="0"/>
              <a:t> </a:t>
            </a:r>
            <a:r>
              <a:rPr lang="it-IT" sz="2400" dirty="0" err="1" smtClean="0"/>
              <a:t>du</a:t>
            </a:r>
            <a:r>
              <a:rPr lang="it-IT" sz="2400" dirty="0" smtClean="0"/>
              <a:t> 11 </a:t>
            </a:r>
            <a:r>
              <a:rPr lang="it-IT" sz="2400" dirty="0" err="1" smtClean="0"/>
              <a:t>septembre</a:t>
            </a:r>
            <a:r>
              <a:rPr lang="it-IT" sz="2400" dirty="0" smtClean="0"/>
              <a:t> 2001. </a:t>
            </a:r>
            <a:r>
              <a:rPr lang="it-IT" sz="2400" dirty="0" err="1" smtClean="0"/>
              <a:t>Irak</a:t>
            </a:r>
            <a:r>
              <a:rPr lang="it-IT" sz="2400" dirty="0" smtClean="0"/>
              <a:t> : 2003 </a:t>
            </a:r>
            <a:r>
              <a:rPr lang="mr-IN" sz="2400" dirty="0" smtClean="0"/>
              <a:t>–</a:t>
            </a:r>
            <a:r>
              <a:rPr lang="it-IT" sz="2400" dirty="0" smtClean="0"/>
              <a:t> 2011 ; Afghanistan : </a:t>
            </a:r>
            <a:r>
              <a:rPr lang="it-IT" sz="2400" dirty="0" err="1" smtClean="0"/>
              <a:t>observation</a:t>
            </a:r>
            <a:r>
              <a:rPr lang="it-IT" sz="2400" dirty="0" smtClean="0"/>
              <a:t> de 2008.</a:t>
            </a:r>
          </a:p>
          <a:p>
            <a:r>
              <a:rPr lang="it-IT" sz="2400" dirty="0" err="1" smtClean="0"/>
              <a:t>Traduire</a:t>
            </a:r>
            <a:r>
              <a:rPr lang="it-IT" sz="2400" dirty="0" smtClean="0"/>
              <a:t> </a:t>
            </a:r>
            <a:r>
              <a:rPr lang="fr-FR" sz="2400" i="1" dirty="0" err="1" smtClean="0"/>
              <a:t>preemptive</a:t>
            </a:r>
            <a:r>
              <a:rPr lang="fr-FR" sz="2400" i="1" dirty="0" smtClean="0"/>
              <a:t> </a:t>
            </a:r>
            <a:r>
              <a:rPr lang="fr-FR" sz="2400" i="1" dirty="0" err="1" smtClean="0"/>
              <a:t>war</a:t>
            </a:r>
            <a:endParaRPr lang="fr-CA" sz="2400" dirty="0" smtClean="0"/>
          </a:p>
          <a:p>
            <a:endParaRPr lang="fr-CA" sz="2400" dirty="0"/>
          </a:p>
        </p:txBody>
      </p:sp>
    </p:spTree>
    <p:extLst>
      <p:ext uri="{BB962C8B-B14F-4D97-AF65-F5344CB8AC3E}">
        <p14:creationId xmlns:p14="http://schemas.microsoft.com/office/powerpoint/2010/main" val="2757805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 Proclamer »? « Déclarer »? « Mener » ? une guerre contre le virus</a:t>
            </a:r>
            <a:endParaRPr lang="fr-CA" sz="2800" dirty="0"/>
          </a:p>
        </p:txBody>
      </p:sp>
      <p:sp>
        <p:nvSpPr>
          <p:cNvPr id="3" name="Segnaposto contenuto 2"/>
          <p:cNvSpPr>
            <a:spLocks noGrp="1"/>
          </p:cNvSpPr>
          <p:nvPr>
            <p:ph idx="1"/>
          </p:nvPr>
        </p:nvSpPr>
        <p:spPr/>
        <p:txBody>
          <a:bodyPr>
            <a:normAutofit/>
          </a:bodyPr>
          <a:lstStyle/>
          <a:p>
            <a:r>
              <a:rPr lang="fr-CA" sz="2400" dirty="0" smtClean="0"/>
              <a:t>Allocution du Président de la République française : le 16 mars 2020</a:t>
            </a:r>
          </a:p>
          <a:p>
            <a:pPr algn="just"/>
            <a:r>
              <a:rPr lang="it-IT" sz="2400" dirty="0" err="1" smtClean="0"/>
              <a:t>Conférence</a:t>
            </a:r>
            <a:r>
              <a:rPr lang="it-IT" sz="2400" dirty="0" smtClean="0"/>
              <a:t> </a:t>
            </a:r>
            <a:r>
              <a:rPr lang="it-IT" sz="2400" dirty="0"/>
              <a:t>de presse </a:t>
            </a:r>
            <a:r>
              <a:rPr lang="fr-CA" sz="2400" dirty="0" smtClean="0"/>
              <a:t>du Président des États-Unis : le 18 mars 2020</a:t>
            </a:r>
            <a:endParaRPr lang="fr-CA" sz="2400" dirty="0"/>
          </a:p>
        </p:txBody>
      </p:sp>
    </p:spTree>
    <p:extLst>
      <p:ext uri="{BB962C8B-B14F-4D97-AF65-F5344CB8AC3E}">
        <p14:creationId xmlns:p14="http://schemas.microsoft.com/office/powerpoint/2010/main" val="555365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a:t>« </a:t>
            </a:r>
            <a:r>
              <a:rPr lang="it-IT" sz="2800" b="1" dirty="0" err="1"/>
              <a:t>Nous</a:t>
            </a:r>
            <a:r>
              <a:rPr lang="it-IT" sz="2800" b="1" dirty="0"/>
              <a:t> </a:t>
            </a:r>
            <a:r>
              <a:rPr lang="it-IT" sz="2800" b="1" dirty="0" err="1"/>
              <a:t>sommes</a:t>
            </a:r>
            <a:r>
              <a:rPr lang="it-IT" sz="2800" b="1" dirty="0"/>
              <a:t> en guerre » : le </a:t>
            </a:r>
            <a:r>
              <a:rPr lang="it-IT" sz="2800" b="1" dirty="0" err="1"/>
              <a:t>verbatim</a:t>
            </a:r>
            <a:r>
              <a:rPr lang="it-IT" sz="2800" b="1" dirty="0"/>
              <a:t> </a:t>
            </a:r>
            <a:r>
              <a:rPr lang="it-IT" sz="2800" b="1" dirty="0" err="1"/>
              <a:t>du</a:t>
            </a:r>
            <a:r>
              <a:rPr lang="it-IT" sz="2800" b="1" dirty="0"/>
              <a:t> </a:t>
            </a:r>
            <a:r>
              <a:rPr lang="it-IT" sz="2800" b="1" dirty="0" err="1"/>
              <a:t>discours</a:t>
            </a:r>
            <a:r>
              <a:rPr lang="it-IT" sz="2800" b="1" dirty="0"/>
              <a:t> d’Emmanuel </a:t>
            </a:r>
            <a:r>
              <a:rPr lang="it-IT" sz="2800" b="1" dirty="0" err="1"/>
              <a:t>Macron</a:t>
            </a:r>
            <a:r>
              <a:rPr lang="it-IT" sz="2800" b="1" dirty="0"/>
              <a:t/>
            </a:r>
            <a:br>
              <a:rPr lang="it-IT" sz="2800" b="1" dirty="0"/>
            </a:br>
            <a:r>
              <a:rPr lang="it-IT" sz="2800" b="1" dirty="0" smtClean="0"/>
              <a:t>16 </a:t>
            </a:r>
            <a:r>
              <a:rPr lang="it-IT" sz="2800" b="1" dirty="0" err="1" smtClean="0"/>
              <a:t>mars</a:t>
            </a:r>
            <a:r>
              <a:rPr lang="it-IT" sz="2800" b="1" dirty="0" smtClean="0"/>
              <a:t> 2020 </a:t>
            </a:r>
            <a:r>
              <a:rPr lang="it-IT" sz="2800" i="1" dirty="0" smtClean="0"/>
              <a:t>(Le Monde)</a:t>
            </a:r>
            <a:br>
              <a:rPr lang="it-IT" sz="2800" i="1" dirty="0" smtClean="0"/>
            </a:br>
            <a:endParaRPr lang="fr-CA" sz="2800" i="1" dirty="0"/>
          </a:p>
        </p:txBody>
      </p:sp>
      <p:sp>
        <p:nvSpPr>
          <p:cNvPr id="3" name="Segnaposto contenuto 2"/>
          <p:cNvSpPr>
            <a:spLocks noGrp="1"/>
          </p:cNvSpPr>
          <p:nvPr>
            <p:ph idx="1"/>
          </p:nvPr>
        </p:nvSpPr>
        <p:spPr/>
        <p:txBody>
          <a:bodyPr>
            <a:normAutofit/>
          </a:bodyPr>
          <a:lstStyle/>
          <a:p>
            <a:pPr algn="just"/>
            <a:r>
              <a:rPr lang="it-IT" sz="2400" i="1" dirty="0" smtClean="0"/>
              <a:t>Le </a:t>
            </a:r>
            <a:r>
              <a:rPr lang="it-IT" sz="2400" i="1" dirty="0" err="1"/>
              <a:t>président</a:t>
            </a:r>
            <a:r>
              <a:rPr lang="it-IT" sz="2400" i="1" dirty="0"/>
              <a:t> de la </a:t>
            </a:r>
            <a:r>
              <a:rPr lang="it-IT" sz="2400" i="1" dirty="0" err="1"/>
              <a:t>République</a:t>
            </a:r>
            <a:r>
              <a:rPr lang="it-IT" sz="2400" i="1" dirty="0"/>
              <a:t>, Emmanuel </a:t>
            </a:r>
            <a:r>
              <a:rPr lang="it-IT" sz="2400" i="1" dirty="0" err="1"/>
              <a:t>Macron</a:t>
            </a:r>
            <a:r>
              <a:rPr lang="it-IT" sz="2400" i="1" dirty="0"/>
              <a:t>, s’est </a:t>
            </a:r>
            <a:r>
              <a:rPr lang="it-IT" sz="2400" i="1" dirty="0" err="1"/>
              <a:t>exprimé</a:t>
            </a:r>
            <a:r>
              <a:rPr lang="it-IT" sz="2400" i="1" dirty="0"/>
              <a:t>, </a:t>
            </a:r>
            <a:r>
              <a:rPr lang="it-IT" sz="2400" i="1" dirty="0" err="1"/>
              <a:t>lundi</a:t>
            </a:r>
            <a:r>
              <a:rPr lang="it-IT" sz="2400" i="1" dirty="0"/>
              <a:t> 16 </a:t>
            </a:r>
            <a:r>
              <a:rPr lang="it-IT" sz="2400" i="1" dirty="0" err="1"/>
              <a:t>mars</a:t>
            </a:r>
            <a:r>
              <a:rPr lang="it-IT" sz="2400" i="1" dirty="0"/>
              <a:t> à 20 </a:t>
            </a:r>
            <a:r>
              <a:rPr lang="it-IT" sz="2400" i="1" dirty="0" err="1"/>
              <a:t>heures</a:t>
            </a:r>
            <a:r>
              <a:rPr lang="it-IT" sz="2400" i="1" dirty="0"/>
              <a:t>, </a:t>
            </a:r>
            <a:r>
              <a:rPr lang="it-IT" sz="2400" i="1" dirty="0" err="1"/>
              <a:t>dans</a:t>
            </a:r>
            <a:r>
              <a:rPr lang="it-IT" sz="2400" i="1" dirty="0"/>
              <a:t> une </a:t>
            </a:r>
            <a:r>
              <a:rPr lang="it-IT" sz="2400" i="1" dirty="0" err="1"/>
              <a:t>allocution</a:t>
            </a:r>
            <a:r>
              <a:rPr lang="it-IT" sz="2400" i="1" dirty="0"/>
              <a:t> </a:t>
            </a:r>
            <a:r>
              <a:rPr lang="it-IT" sz="2400" i="1" dirty="0" err="1"/>
              <a:t>télévisée</a:t>
            </a:r>
            <a:r>
              <a:rPr lang="it-IT" sz="2400" i="1" dirty="0"/>
              <a:t>.</a:t>
            </a:r>
            <a:endParaRPr lang="it-IT" sz="2400" b="1" dirty="0" smtClean="0"/>
          </a:p>
          <a:p>
            <a:pPr algn="just"/>
            <a:r>
              <a:rPr lang="it-IT" sz="2400" b="1" dirty="0" smtClean="0"/>
              <a:t>“ </a:t>
            </a:r>
            <a:r>
              <a:rPr lang="it-IT" sz="2400" b="1" dirty="0" err="1" smtClean="0"/>
              <a:t>Nous</a:t>
            </a:r>
            <a:r>
              <a:rPr lang="it-IT" sz="2400" b="1" dirty="0" smtClean="0"/>
              <a:t> </a:t>
            </a:r>
            <a:r>
              <a:rPr lang="it-IT" sz="2400" b="1" dirty="0" err="1"/>
              <a:t>sommes</a:t>
            </a:r>
            <a:r>
              <a:rPr lang="it-IT" sz="2400" b="1" dirty="0"/>
              <a:t> en guerre, en guerre </a:t>
            </a:r>
            <a:r>
              <a:rPr lang="it-IT" sz="2400" dirty="0" err="1"/>
              <a:t>sanitaire</a:t>
            </a:r>
            <a:r>
              <a:rPr lang="it-IT" sz="2400" dirty="0"/>
              <a:t> </a:t>
            </a:r>
            <a:r>
              <a:rPr lang="it-IT" sz="2400" dirty="0" err="1"/>
              <a:t>certes</a:t>
            </a:r>
            <a:r>
              <a:rPr lang="it-IT" sz="2400" dirty="0"/>
              <a:t>. </a:t>
            </a:r>
            <a:r>
              <a:rPr lang="it-IT" sz="2400" dirty="0" err="1"/>
              <a:t>Nous</a:t>
            </a:r>
            <a:r>
              <a:rPr lang="it-IT" sz="2400" dirty="0"/>
              <a:t> ne </a:t>
            </a:r>
            <a:r>
              <a:rPr lang="it-IT" sz="2400" dirty="0" err="1"/>
              <a:t>luttons</a:t>
            </a:r>
            <a:r>
              <a:rPr lang="it-IT" sz="2400" dirty="0"/>
              <a:t> ni </a:t>
            </a:r>
            <a:r>
              <a:rPr lang="it-IT" sz="2400" dirty="0" err="1"/>
              <a:t>contre</a:t>
            </a:r>
            <a:r>
              <a:rPr lang="it-IT" sz="2400" dirty="0"/>
              <a:t> une </a:t>
            </a:r>
            <a:r>
              <a:rPr lang="it-IT" sz="2400" dirty="0" err="1"/>
              <a:t>armée</a:t>
            </a:r>
            <a:r>
              <a:rPr lang="it-IT" sz="2400" dirty="0"/>
              <a:t> ni </a:t>
            </a:r>
            <a:r>
              <a:rPr lang="it-IT" sz="2400" dirty="0" err="1"/>
              <a:t>contre</a:t>
            </a:r>
            <a:r>
              <a:rPr lang="it-IT" sz="2400" dirty="0"/>
              <a:t> une </a:t>
            </a:r>
            <a:r>
              <a:rPr lang="it-IT" sz="2400" dirty="0" err="1"/>
              <a:t>autre</a:t>
            </a:r>
            <a:r>
              <a:rPr lang="it-IT" sz="2400" dirty="0"/>
              <a:t> </a:t>
            </a:r>
            <a:r>
              <a:rPr lang="it-IT" sz="2400" dirty="0" err="1"/>
              <a:t>nation</a:t>
            </a:r>
            <a:r>
              <a:rPr lang="it-IT" sz="2400" dirty="0"/>
              <a:t>, </a:t>
            </a:r>
            <a:r>
              <a:rPr lang="it-IT" sz="2400" b="1" dirty="0"/>
              <a:t>mais l’</a:t>
            </a:r>
            <a:r>
              <a:rPr lang="it-IT" sz="2400" b="1" dirty="0" err="1"/>
              <a:t>ennemi</a:t>
            </a:r>
            <a:r>
              <a:rPr lang="it-IT" sz="2400" b="1" dirty="0"/>
              <a:t> est là, </a:t>
            </a:r>
            <a:r>
              <a:rPr lang="it-IT" sz="2400" b="1" dirty="0" err="1"/>
              <a:t>invisible</a:t>
            </a:r>
            <a:r>
              <a:rPr lang="it-IT" sz="2400" b="1" dirty="0"/>
              <a:t>, </a:t>
            </a:r>
            <a:r>
              <a:rPr lang="it-IT" sz="2400" b="1" dirty="0" err="1"/>
              <a:t>insaisissab</a:t>
            </a:r>
            <a:r>
              <a:rPr lang="it-IT" sz="2400" dirty="0" err="1"/>
              <a:t>le</a:t>
            </a:r>
            <a:r>
              <a:rPr lang="it-IT" sz="2400" dirty="0"/>
              <a:t>, et qui </a:t>
            </a:r>
            <a:r>
              <a:rPr lang="it-IT" sz="2400" dirty="0" err="1"/>
              <a:t>progresse</a:t>
            </a:r>
            <a:r>
              <a:rPr lang="it-IT" sz="2400" dirty="0"/>
              <a:t>. Et cela </a:t>
            </a:r>
            <a:r>
              <a:rPr lang="it-IT" sz="2400" dirty="0" err="1"/>
              <a:t>requiert</a:t>
            </a:r>
            <a:r>
              <a:rPr lang="it-IT" sz="2400" dirty="0"/>
              <a:t> </a:t>
            </a:r>
            <a:r>
              <a:rPr lang="it-IT" sz="2400" dirty="0" err="1"/>
              <a:t>notre</a:t>
            </a:r>
            <a:r>
              <a:rPr lang="it-IT" sz="2400" dirty="0"/>
              <a:t> </a:t>
            </a:r>
            <a:r>
              <a:rPr lang="it-IT" sz="2400" dirty="0" err="1"/>
              <a:t>mobilisation</a:t>
            </a:r>
            <a:r>
              <a:rPr lang="it-IT" sz="2400" dirty="0"/>
              <a:t> </a:t>
            </a:r>
            <a:r>
              <a:rPr lang="it-IT" sz="2400" dirty="0" err="1"/>
              <a:t>générale</a:t>
            </a:r>
            <a:r>
              <a:rPr lang="it-IT" sz="2400" dirty="0"/>
              <a:t>. </a:t>
            </a:r>
            <a:r>
              <a:rPr lang="it-IT" sz="2400" b="1" dirty="0" err="1"/>
              <a:t>Nous</a:t>
            </a:r>
            <a:r>
              <a:rPr lang="it-IT" sz="2400" b="1" dirty="0"/>
              <a:t> </a:t>
            </a:r>
            <a:r>
              <a:rPr lang="it-IT" sz="2400" b="1" dirty="0" err="1"/>
              <a:t>sommes</a:t>
            </a:r>
            <a:r>
              <a:rPr lang="it-IT" sz="2400" b="1" dirty="0"/>
              <a:t> en guerre</a:t>
            </a:r>
            <a:r>
              <a:rPr lang="it-IT" sz="2400" dirty="0"/>
              <a:t>. </a:t>
            </a:r>
            <a:r>
              <a:rPr lang="it-IT" sz="2400" dirty="0" err="1"/>
              <a:t>Toute</a:t>
            </a:r>
            <a:r>
              <a:rPr lang="it-IT" sz="2400" dirty="0"/>
              <a:t> </a:t>
            </a:r>
            <a:r>
              <a:rPr lang="it-IT" sz="2400" dirty="0" err="1"/>
              <a:t>l’action</a:t>
            </a:r>
            <a:r>
              <a:rPr lang="it-IT" sz="2400" dirty="0"/>
              <a:t> </a:t>
            </a:r>
            <a:r>
              <a:rPr lang="it-IT" sz="2400" dirty="0" err="1"/>
              <a:t>du</a:t>
            </a:r>
            <a:r>
              <a:rPr lang="it-IT" sz="2400" dirty="0"/>
              <a:t> </a:t>
            </a:r>
            <a:r>
              <a:rPr lang="it-IT" sz="2400" dirty="0" err="1"/>
              <a:t>gouvernement</a:t>
            </a:r>
            <a:r>
              <a:rPr lang="it-IT" sz="2400" dirty="0"/>
              <a:t> et </a:t>
            </a:r>
            <a:r>
              <a:rPr lang="it-IT" sz="2400" dirty="0" err="1"/>
              <a:t>du</a:t>
            </a:r>
            <a:r>
              <a:rPr lang="it-IT" sz="2400" dirty="0"/>
              <a:t> </a:t>
            </a:r>
            <a:r>
              <a:rPr lang="it-IT" sz="2400" dirty="0" err="1"/>
              <a:t>Parlement</a:t>
            </a:r>
            <a:r>
              <a:rPr lang="it-IT" sz="2400" dirty="0"/>
              <a:t> </a:t>
            </a:r>
            <a:r>
              <a:rPr lang="it-IT" sz="2400" dirty="0" err="1"/>
              <a:t>doit</a:t>
            </a:r>
            <a:r>
              <a:rPr lang="it-IT" sz="2400" dirty="0"/>
              <a:t> </a:t>
            </a:r>
            <a:r>
              <a:rPr lang="it-IT" sz="2400" dirty="0" err="1"/>
              <a:t>être</a:t>
            </a:r>
            <a:r>
              <a:rPr lang="it-IT" sz="2400" dirty="0"/>
              <a:t> </a:t>
            </a:r>
            <a:r>
              <a:rPr lang="it-IT" sz="2400" dirty="0" err="1"/>
              <a:t>désormais</a:t>
            </a:r>
            <a:r>
              <a:rPr lang="it-IT" sz="2400" dirty="0"/>
              <a:t> tournée </a:t>
            </a:r>
            <a:r>
              <a:rPr lang="it-IT" sz="2400" dirty="0" err="1"/>
              <a:t>vers</a:t>
            </a:r>
            <a:r>
              <a:rPr lang="it-IT" sz="2400" dirty="0"/>
              <a:t> le </a:t>
            </a:r>
            <a:r>
              <a:rPr lang="it-IT" sz="2400" dirty="0" err="1"/>
              <a:t>combat</a:t>
            </a:r>
            <a:r>
              <a:rPr lang="it-IT" sz="2400" dirty="0"/>
              <a:t> </a:t>
            </a:r>
            <a:r>
              <a:rPr lang="it-IT" sz="2400" dirty="0" err="1"/>
              <a:t>contre</a:t>
            </a:r>
            <a:r>
              <a:rPr lang="it-IT" sz="2400" dirty="0"/>
              <a:t> l’</a:t>
            </a:r>
            <a:r>
              <a:rPr lang="it-IT" sz="2400" dirty="0" err="1"/>
              <a:t>épidémie</a:t>
            </a:r>
            <a:r>
              <a:rPr lang="it-IT" sz="2400" dirty="0"/>
              <a:t>, de jour </a:t>
            </a:r>
            <a:r>
              <a:rPr lang="it-IT" sz="2400" dirty="0" err="1"/>
              <a:t>comme</a:t>
            </a:r>
            <a:r>
              <a:rPr lang="it-IT" sz="2400" dirty="0"/>
              <a:t> de </a:t>
            </a:r>
            <a:r>
              <a:rPr lang="it-IT" sz="2400" dirty="0" err="1"/>
              <a:t>nuit</a:t>
            </a:r>
            <a:r>
              <a:rPr lang="it-IT" sz="2400" dirty="0"/>
              <a:t>. [</a:t>
            </a:r>
            <a:r>
              <a:rPr lang="mr-IN" sz="2400" dirty="0"/>
              <a:t>…</a:t>
            </a:r>
            <a:r>
              <a:rPr lang="it-IT" sz="2400" dirty="0"/>
              <a:t>] </a:t>
            </a:r>
            <a:endParaRPr lang="fr-CA" sz="2400" dirty="0"/>
          </a:p>
        </p:txBody>
      </p:sp>
    </p:spTree>
    <p:extLst>
      <p:ext uri="{BB962C8B-B14F-4D97-AF65-F5344CB8AC3E}">
        <p14:creationId xmlns:p14="http://schemas.microsoft.com/office/powerpoint/2010/main" val="350210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marL="0" indent="0"/>
            <a:r>
              <a:rPr lang="fr-CA" sz="2800" dirty="0" smtClean="0"/>
              <a:t/>
            </a:r>
            <a:br>
              <a:rPr lang="fr-CA" sz="2800" dirty="0" smtClean="0"/>
            </a:br>
            <a:r>
              <a:rPr lang="fr-CA" sz="2800" dirty="0" smtClean="0"/>
              <a:t>1° volet : Langue et pouvoir </a:t>
            </a:r>
            <a:r>
              <a:rPr lang="mr-IN" sz="2800" dirty="0" smtClean="0"/>
              <a:t>–</a:t>
            </a:r>
            <a:r>
              <a:rPr lang="fr-CA" sz="2800" dirty="0" smtClean="0"/>
              <a:t> le pouvoir des mots</a:t>
            </a:r>
            <a:endParaRPr lang="fr-CA" sz="2800" dirty="0"/>
          </a:p>
        </p:txBody>
      </p:sp>
      <p:sp>
        <p:nvSpPr>
          <p:cNvPr id="3" name="Segnaposto contenuto 2"/>
          <p:cNvSpPr>
            <a:spLocks noGrp="1"/>
          </p:cNvSpPr>
          <p:nvPr>
            <p:ph idx="1"/>
          </p:nvPr>
        </p:nvSpPr>
        <p:spPr/>
        <p:txBody>
          <a:bodyPr>
            <a:normAutofit/>
          </a:bodyPr>
          <a:lstStyle/>
          <a:p>
            <a:r>
              <a:rPr lang="fr-CA" sz="2400" dirty="0" smtClean="0"/>
              <a:t>Point de départ</a:t>
            </a:r>
            <a:r>
              <a:rPr lang="fr-CA" sz="2400" dirty="0" smtClean="0"/>
              <a:t> : Josiane </a:t>
            </a:r>
            <a:r>
              <a:rPr lang="fr-CA" sz="2400" dirty="0" err="1" smtClean="0"/>
              <a:t>Boutet</a:t>
            </a:r>
            <a:r>
              <a:rPr lang="fr-CA" sz="2400" dirty="0" smtClean="0"/>
              <a:t> (Austin; Bourdieu, Klemperer)</a:t>
            </a:r>
          </a:p>
          <a:p>
            <a:pPr algn="just"/>
            <a:r>
              <a:rPr lang="it-IT" sz="2400" dirty="0" err="1" smtClean="0"/>
              <a:t>Nommer</a:t>
            </a:r>
            <a:r>
              <a:rPr lang="it-IT" sz="2400" dirty="0" smtClean="0"/>
              <a:t> et </a:t>
            </a:r>
            <a:r>
              <a:rPr lang="it-IT" sz="2400" dirty="0" err="1" smtClean="0"/>
              <a:t>renommer</a:t>
            </a:r>
            <a:r>
              <a:rPr lang="it-IT" sz="2400" dirty="0" smtClean="0"/>
              <a:t> ne </a:t>
            </a:r>
            <a:r>
              <a:rPr lang="it-IT" sz="2400" dirty="0" err="1" smtClean="0"/>
              <a:t>sont</a:t>
            </a:r>
            <a:r>
              <a:rPr lang="it-IT" sz="2400" dirty="0" smtClean="0"/>
              <a:t> </a:t>
            </a:r>
            <a:r>
              <a:rPr lang="it-IT" sz="2400" dirty="0" err="1" smtClean="0"/>
              <a:t>pas</a:t>
            </a:r>
            <a:r>
              <a:rPr lang="it-IT" sz="2400" dirty="0" smtClean="0"/>
              <a:t> </a:t>
            </a:r>
            <a:r>
              <a:rPr lang="it-IT" sz="2400" dirty="0" err="1" smtClean="0"/>
              <a:t>des</a:t>
            </a:r>
            <a:r>
              <a:rPr lang="it-IT" sz="2400" dirty="0" smtClean="0"/>
              <a:t> </a:t>
            </a:r>
            <a:r>
              <a:rPr lang="it-IT" sz="2400" dirty="0" err="1" smtClean="0"/>
              <a:t>actes</a:t>
            </a:r>
            <a:r>
              <a:rPr lang="it-IT" sz="2400" dirty="0" smtClean="0"/>
              <a:t> </a:t>
            </a:r>
            <a:r>
              <a:rPr lang="it-IT" sz="2400" dirty="0" err="1" smtClean="0"/>
              <a:t>innocents</a:t>
            </a:r>
            <a:r>
              <a:rPr lang="it-IT" sz="2400" dirty="0" smtClean="0"/>
              <a:t/>
            </a:r>
            <a:br>
              <a:rPr lang="it-IT" sz="2400" dirty="0" smtClean="0"/>
            </a:br>
            <a:r>
              <a:rPr lang="it-IT" sz="2400" dirty="0" err="1" smtClean="0"/>
              <a:t>Comment</a:t>
            </a:r>
            <a:r>
              <a:rPr lang="it-IT" sz="2400" dirty="0" smtClean="0"/>
              <a:t> </a:t>
            </a:r>
            <a:r>
              <a:rPr lang="it-IT" sz="2400" dirty="0" err="1" smtClean="0"/>
              <a:t>nommer</a:t>
            </a:r>
            <a:r>
              <a:rPr lang="it-IT" sz="2400" dirty="0" smtClean="0"/>
              <a:t> et qui </a:t>
            </a:r>
            <a:r>
              <a:rPr lang="it-IT" sz="2400" dirty="0" err="1" smtClean="0"/>
              <a:t>nomme</a:t>
            </a:r>
            <a:r>
              <a:rPr lang="it-IT" sz="2400" dirty="0" smtClean="0"/>
              <a:t> et </a:t>
            </a:r>
            <a:r>
              <a:rPr lang="it-IT" sz="2400" dirty="0" err="1" smtClean="0"/>
              <a:t>renomme</a:t>
            </a:r>
            <a:r>
              <a:rPr lang="it-IT" sz="2400" dirty="0" smtClean="0"/>
              <a:t> ? :</a:t>
            </a:r>
            <a:br>
              <a:rPr lang="it-IT" sz="2400" dirty="0" smtClean="0"/>
            </a:br>
            <a:endParaRPr lang="fr-CA" sz="2400" dirty="0" smtClean="0"/>
          </a:p>
          <a:p>
            <a:endParaRPr lang="fr-CA" sz="2400" dirty="0"/>
          </a:p>
        </p:txBody>
      </p:sp>
    </p:spTree>
    <p:extLst>
      <p:ext uri="{BB962C8B-B14F-4D97-AF65-F5344CB8AC3E}">
        <p14:creationId xmlns:p14="http://schemas.microsoft.com/office/powerpoint/2010/main" val="92457705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a:t>« </a:t>
            </a:r>
            <a:r>
              <a:rPr lang="it-IT" sz="2800" b="1" dirty="0" err="1"/>
              <a:t>Nous</a:t>
            </a:r>
            <a:r>
              <a:rPr lang="it-IT" sz="2800" b="1" dirty="0"/>
              <a:t> </a:t>
            </a:r>
            <a:r>
              <a:rPr lang="it-IT" sz="2800" b="1" dirty="0" err="1"/>
              <a:t>sommes</a:t>
            </a:r>
            <a:r>
              <a:rPr lang="it-IT" sz="2800" b="1" dirty="0"/>
              <a:t> en guerre » : le </a:t>
            </a:r>
            <a:r>
              <a:rPr lang="it-IT" sz="2800" b="1" dirty="0" err="1"/>
              <a:t>verbatim</a:t>
            </a:r>
            <a:r>
              <a:rPr lang="it-IT" sz="2800" b="1" dirty="0"/>
              <a:t> </a:t>
            </a:r>
            <a:r>
              <a:rPr lang="it-IT" sz="2800" b="1" dirty="0" err="1"/>
              <a:t>du</a:t>
            </a:r>
            <a:r>
              <a:rPr lang="it-IT" sz="2800" b="1" dirty="0"/>
              <a:t> </a:t>
            </a:r>
            <a:r>
              <a:rPr lang="it-IT" sz="2800" b="1" dirty="0" err="1"/>
              <a:t>discours</a:t>
            </a:r>
            <a:r>
              <a:rPr lang="it-IT" sz="2800" b="1" dirty="0"/>
              <a:t> d’Emmanuel </a:t>
            </a:r>
            <a:r>
              <a:rPr lang="it-IT" sz="2800" b="1" dirty="0" err="1"/>
              <a:t>Macron</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a:bodyPr>
          <a:lstStyle/>
          <a:p>
            <a:pPr algn="just"/>
            <a:r>
              <a:rPr lang="it-IT" sz="2400" b="1" dirty="0" err="1"/>
              <a:t>Nous</a:t>
            </a:r>
            <a:r>
              <a:rPr lang="it-IT" sz="2400" b="1" dirty="0"/>
              <a:t> </a:t>
            </a:r>
            <a:r>
              <a:rPr lang="it-IT" sz="2400" b="1" dirty="0" err="1"/>
              <a:t>sommes</a:t>
            </a:r>
            <a:r>
              <a:rPr lang="it-IT" sz="2400" b="1" dirty="0"/>
              <a:t> en guerre</a:t>
            </a:r>
            <a:r>
              <a:rPr lang="it-IT" sz="2400" dirty="0"/>
              <a:t>. </a:t>
            </a:r>
            <a:r>
              <a:rPr lang="it-IT" sz="2400" dirty="0" err="1"/>
              <a:t>J’appelle</a:t>
            </a:r>
            <a:r>
              <a:rPr lang="it-IT" sz="2400" dirty="0"/>
              <a:t> </a:t>
            </a:r>
            <a:r>
              <a:rPr lang="it-IT" sz="2400" dirty="0" err="1"/>
              <a:t>tous</a:t>
            </a:r>
            <a:r>
              <a:rPr lang="it-IT" sz="2400" dirty="0"/>
              <a:t> </a:t>
            </a:r>
            <a:r>
              <a:rPr lang="it-IT" sz="2400" dirty="0" err="1"/>
              <a:t>les</a:t>
            </a:r>
            <a:r>
              <a:rPr lang="it-IT" sz="2400" dirty="0"/>
              <a:t> </a:t>
            </a:r>
            <a:r>
              <a:rPr lang="it-IT" sz="2400" dirty="0" err="1"/>
              <a:t>acteurs</a:t>
            </a:r>
            <a:r>
              <a:rPr lang="it-IT" sz="2400" dirty="0"/>
              <a:t> </a:t>
            </a:r>
            <a:r>
              <a:rPr lang="it-IT" sz="2400" dirty="0" err="1"/>
              <a:t>politiques</a:t>
            </a:r>
            <a:r>
              <a:rPr lang="it-IT" sz="2400" dirty="0"/>
              <a:t>, </a:t>
            </a:r>
            <a:r>
              <a:rPr lang="it-IT" sz="2400" dirty="0" err="1"/>
              <a:t>économiques</a:t>
            </a:r>
            <a:r>
              <a:rPr lang="it-IT" sz="2400" dirty="0"/>
              <a:t>, </a:t>
            </a:r>
            <a:r>
              <a:rPr lang="it-IT" sz="2400" dirty="0" err="1"/>
              <a:t>sociaux</a:t>
            </a:r>
            <a:r>
              <a:rPr lang="it-IT" sz="2400" dirty="0"/>
              <a:t>, </a:t>
            </a:r>
            <a:r>
              <a:rPr lang="it-IT" sz="2400" dirty="0" err="1"/>
              <a:t>associatifs</a:t>
            </a:r>
            <a:r>
              <a:rPr lang="it-IT" sz="2400" dirty="0"/>
              <a:t>, </a:t>
            </a:r>
            <a:r>
              <a:rPr lang="it-IT" sz="2400" dirty="0" err="1"/>
              <a:t>tous</a:t>
            </a:r>
            <a:r>
              <a:rPr lang="it-IT" sz="2400" dirty="0"/>
              <a:t> </a:t>
            </a:r>
            <a:r>
              <a:rPr lang="it-IT" sz="2400" dirty="0" err="1"/>
              <a:t>les</a:t>
            </a:r>
            <a:r>
              <a:rPr lang="it-IT" sz="2400" dirty="0"/>
              <a:t> </a:t>
            </a:r>
            <a:r>
              <a:rPr lang="it-IT" sz="2400" dirty="0" err="1"/>
              <a:t>Français</a:t>
            </a:r>
            <a:r>
              <a:rPr lang="it-IT" sz="2400" dirty="0"/>
              <a:t> à s’</a:t>
            </a:r>
            <a:r>
              <a:rPr lang="it-IT" sz="2400" dirty="0" err="1"/>
              <a:t>inscrire</a:t>
            </a:r>
            <a:r>
              <a:rPr lang="it-IT" sz="2400" dirty="0"/>
              <a:t> </a:t>
            </a:r>
            <a:r>
              <a:rPr lang="it-IT" sz="2400" dirty="0" err="1"/>
              <a:t>dans</a:t>
            </a:r>
            <a:r>
              <a:rPr lang="it-IT" sz="2400" dirty="0"/>
              <a:t> </a:t>
            </a:r>
            <a:r>
              <a:rPr lang="it-IT" sz="2400" dirty="0" err="1"/>
              <a:t>cette</a:t>
            </a:r>
            <a:r>
              <a:rPr lang="it-IT" sz="2400" dirty="0"/>
              <a:t> union </a:t>
            </a:r>
            <a:r>
              <a:rPr lang="it-IT" sz="2400" dirty="0" err="1"/>
              <a:t>nationale</a:t>
            </a:r>
            <a:r>
              <a:rPr lang="it-IT" sz="2400" dirty="0"/>
              <a:t> qui a </a:t>
            </a:r>
            <a:r>
              <a:rPr lang="it-IT" sz="2400" dirty="0" err="1"/>
              <a:t>permis</a:t>
            </a:r>
            <a:r>
              <a:rPr lang="it-IT" sz="2400" dirty="0"/>
              <a:t> à </a:t>
            </a:r>
            <a:r>
              <a:rPr lang="it-IT" sz="2400" dirty="0" err="1"/>
              <a:t>notre</a:t>
            </a:r>
            <a:r>
              <a:rPr lang="it-IT" sz="2400" dirty="0"/>
              <a:t> </a:t>
            </a:r>
            <a:r>
              <a:rPr lang="it-IT" sz="2400" dirty="0" err="1"/>
              <a:t>pays</a:t>
            </a:r>
            <a:r>
              <a:rPr lang="it-IT" sz="2400" dirty="0"/>
              <a:t> de </a:t>
            </a:r>
            <a:r>
              <a:rPr lang="it-IT" sz="2400" dirty="0" err="1"/>
              <a:t>surmonter</a:t>
            </a:r>
            <a:r>
              <a:rPr lang="it-IT" sz="2400" dirty="0"/>
              <a:t> </a:t>
            </a:r>
            <a:r>
              <a:rPr lang="it-IT" sz="2400" dirty="0" err="1"/>
              <a:t>tant</a:t>
            </a:r>
            <a:r>
              <a:rPr lang="it-IT" sz="2400" dirty="0"/>
              <a:t> de </a:t>
            </a:r>
            <a:r>
              <a:rPr lang="it-IT" sz="2400" dirty="0" err="1"/>
              <a:t>crises</a:t>
            </a:r>
            <a:r>
              <a:rPr lang="it-IT" sz="2400" dirty="0"/>
              <a:t> par le </a:t>
            </a:r>
            <a:r>
              <a:rPr lang="it-IT" sz="2400" dirty="0" err="1"/>
              <a:t>passé</a:t>
            </a:r>
            <a:r>
              <a:rPr lang="it-IT" sz="2400" dirty="0"/>
              <a:t>. </a:t>
            </a:r>
            <a:r>
              <a:rPr lang="it-IT" sz="2400" b="1" dirty="0" err="1"/>
              <a:t>Nous</a:t>
            </a:r>
            <a:r>
              <a:rPr lang="it-IT" sz="2400" b="1" dirty="0"/>
              <a:t> </a:t>
            </a:r>
            <a:r>
              <a:rPr lang="it-IT" sz="2400" b="1" dirty="0" err="1"/>
              <a:t>sommes</a:t>
            </a:r>
            <a:r>
              <a:rPr lang="it-IT" sz="2400" b="1" dirty="0"/>
              <a:t> en guerre</a:t>
            </a:r>
            <a:r>
              <a:rPr lang="it-IT" sz="2400" dirty="0"/>
              <a:t> et la </a:t>
            </a:r>
            <a:r>
              <a:rPr lang="it-IT" sz="2400" dirty="0" err="1"/>
              <a:t>Nation</a:t>
            </a:r>
            <a:r>
              <a:rPr lang="it-IT" sz="2400" dirty="0"/>
              <a:t> </a:t>
            </a:r>
            <a:r>
              <a:rPr lang="it-IT" sz="2400" dirty="0" err="1"/>
              <a:t>soutiendra</a:t>
            </a:r>
            <a:r>
              <a:rPr lang="it-IT" sz="2400" dirty="0"/>
              <a:t> </a:t>
            </a:r>
            <a:r>
              <a:rPr lang="it-IT" sz="2400" dirty="0" err="1"/>
              <a:t>ses</a:t>
            </a:r>
            <a:r>
              <a:rPr lang="it-IT" sz="2400" dirty="0"/>
              <a:t> enfants qui, </a:t>
            </a:r>
            <a:r>
              <a:rPr lang="it-IT" sz="2400" dirty="0" err="1"/>
              <a:t>personnels</a:t>
            </a:r>
            <a:r>
              <a:rPr lang="it-IT" sz="2400" dirty="0"/>
              <a:t> </a:t>
            </a:r>
            <a:r>
              <a:rPr lang="it-IT" sz="2400" dirty="0" err="1"/>
              <a:t>soignants</a:t>
            </a:r>
            <a:r>
              <a:rPr lang="it-IT" sz="2400" dirty="0"/>
              <a:t> en ville, à l’</a:t>
            </a:r>
            <a:r>
              <a:rPr lang="it-IT" sz="2400" dirty="0" err="1"/>
              <a:t>hôpital</a:t>
            </a:r>
            <a:r>
              <a:rPr lang="it-IT" sz="2400" dirty="0"/>
              <a:t>, se </a:t>
            </a:r>
            <a:r>
              <a:rPr lang="it-IT" sz="2400" dirty="0" err="1"/>
              <a:t>trouvent</a:t>
            </a:r>
            <a:r>
              <a:rPr lang="it-IT" sz="2400" dirty="0"/>
              <a:t> </a:t>
            </a:r>
            <a:r>
              <a:rPr lang="it-IT" sz="2400" b="1" dirty="0"/>
              <a:t>en première </a:t>
            </a:r>
            <a:r>
              <a:rPr lang="it-IT" sz="2400" b="1" dirty="0" err="1"/>
              <a:t>ligne</a:t>
            </a:r>
            <a:r>
              <a:rPr lang="it-IT" sz="2400" b="1" dirty="0"/>
              <a:t> </a:t>
            </a:r>
            <a:r>
              <a:rPr lang="it-IT" sz="2400" b="1" dirty="0" err="1"/>
              <a:t>dans</a:t>
            </a:r>
            <a:r>
              <a:rPr lang="it-IT" sz="2400" b="1" dirty="0"/>
              <a:t> un </a:t>
            </a:r>
            <a:r>
              <a:rPr lang="it-IT" sz="2400" b="1" dirty="0" err="1"/>
              <a:t>combat</a:t>
            </a:r>
            <a:r>
              <a:rPr lang="it-IT" sz="2400" b="1" dirty="0"/>
              <a:t> </a:t>
            </a:r>
            <a:r>
              <a:rPr lang="it-IT" sz="2400" dirty="0"/>
              <a:t>qui va </a:t>
            </a:r>
            <a:r>
              <a:rPr lang="it-IT" sz="2400" dirty="0" err="1"/>
              <a:t>leur</a:t>
            </a:r>
            <a:r>
              <a:rPr lang="it-IT" sz="2400" dirty="0"/>
              <a:t> </a:t>
            </a:r>
            <a:r>
              <a:rPr lang="it-IT" sz="2400" dirty="0" err="1"/>
              <a:t>demander</a:t>
            </a:r>
            <a:r>
              <a:rPr lang="it-IT" sz="2400" dirty="0"/>
              <a:t> </a:t>
            </a:r>
            <a:r>
              <a:rPr lang="it-IT" sz="2400" dirty="0" err="1"/>
              <a:t>énergie</a:t>
            </a:r>
            <a:r>
              <a:rPr lang="it-IT" sz="2400" dirty="0"/>
              <a:t>, </a:t>
            </a:r>
            <a:r>
              <a:rPr lang="it-IT" sz="2400" dirty="0" err="1"/>
              <a:t>détermination</a:t>
            </a:r>
            <a:r>
              <a:rPr lang="it-IT" sz="2400" dirty="0"/>
              <a:t>, </a:t>
            </a:r>
            <a:r>
              <a:rPr lang="it-IT" sz="2400" dirty="0" err="1"/>
              <a:t>solidarité</a:t>
            </a:r>
            <a:r>
              <a:rPr lang="it-IT" sz="2400" dirty="0" smtClean="0"/>
              <a:t>. </a:t>
            </a:r>
            <a:r>
              <a:rPr lang="it-IT" sz="2400" dirty="0"/>
              <a:t>[</a:t>
            </a:r>
            <a:r>
              <a:rPr lang="mr-IN" sz="2400" dirty="0"/>
              <a:t>…</a:t>
            </a:r>
            <a:r>
              <a:rPr lang="it-IT" sz="2400" dirty="0"/>
              <a:t>] </a:t>
            </a:r>
            <a:endParaRPr lang="fr-CA" sz="2400" dirty="0"/>
          </a:p>
        </p:txBody>
      </p:sp>
    </p:spTree>
    <p:extLst>
      <p:ext uri="{BB962C8B-B14F-4D97-AF65-F5344CB8AC3E}">
        <p14:creationId xmlns:p14="http://schemas.microsoft.com/office/powerpoint/2010/main" val="2553677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a:t>« </a:t>
            </a:r>
            <a:r>
              <a:rPr lang="it-IT" sz="2800" b="1" dirty="0" err="1"/>
              <a:t>Nous</a:t>
            </a:r>
            <a:r>
              <a:rPr lang="it-IT" sz="2800" b="1" dirty="0"/>
              <a:t> </a:t>
            </a:r>
            <a:r>
              <a:rPr lang="it-IT" sz="2800" b="1" dirty="0" err="1"/>
              <a:t>sommes</a:t>
            </a:r>
            <a:r>
              <a:rPr lang="it-IT" sz="2800" b="1" dirty="0"/>
              <a:t> en guerre » : le </a:t>
            </a:r>
            <a:r>
              <a:rPr lang="it-IT" sz="2800" b="1" dirty="0" err="1"/>
              <a:t>verbatim</a:t>
            </a:r>
            <a:r>
              <a:rPr lang="it-IT" sz="2800" b="1" dirty="0"/>
              <a:t> </a:t>
            </a:r>
            <a:r>
              <a:rPr lang="it-IT" sz="2800" b="1" dirty="0" err="1"/>
              <a:t>du</a:t>
            </a:r>
            <a:r>
              <a:rPr lang="it-IT" sz="2800" b="1" dirty="0"/>
              <a:t> </a:t>
            </a:r>
            <a:r>
              <a:rPr lang="it-IT" sz="2800" b="1" dirty="0" err="1"/>
              <a:t>discours</a:t>
            </a:r>
            <a:r>
              <a:rPr lang="it-IT" sz="2800" b="1" dirty="0"/>
              <a:t> d’Emmanuel </a:t>
            </a:r>
            <a:r>
              <a:rPr lang="it-IT" sz="2800" b="1" dirty="0" err="1"/>
              <a:t>Macron</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a:bodyPr>
          <a:lstStyle/>
          <a:p>
            <a:pPr algn="just"/>
            <a:r>
              <a:rPr lang="it-IT" sz="2400" b="1" dirty="0" err="1"/>
              <a:t>Nous</a:t>
            </a:r>
            <a:r>
              <a:rPr lang="it-IT" sz="2400" b="1" dirty="0"/>
              <a:t> </a:t>
            </a:r>
            <a:r>
              <a:rPr lang="it-IT" sz="2400" b="1" dirty="0" err="1"/>
              <a:t>sommes</a:t>
            </a:r>
            <a:r>
              <a:rPr lang="it-IT" sz="2400" b="1" dirty="0"/>
              <a:t> en guerr</a:t>
            </a:r>
            <a:r>
              <a:rPr lang="it-IT" sz="2400" dirty="0"/>
              <a:t>e, </a:t>
            </a:r>
            <a:r>
              <a:rPr lang="it-IT" sz="2400" dirty="0" err="1"/>
              <a:t>oui</a:t>
            </a:r>
            <a:r>
              <a:rPr lang="it-IT" sz="2400" dirty="0"/>
              <a:t>. Le </a:t>
            </a:r>
            <a:r>
              <a:rPr lang="it-IT" sz="2400" dirty="0" err="1"/>
              <a:t>pays</a:t>
            </a:r>
            <a:r>
              <a:rPr lang="it-IT" sz="2400" dirty="0"/>
              <a:t> </a:t>
            </a:r>
            <a:r>
              <a:rPr lang="it-IT" sz="2400" dirty="0" err="1"/>
              <a:t>accompagnera</a:t>
            </a:r>
            <a:r>
              <a:rPr lang="it-IT" sz="2400" dirty="0"/>
              <a:t> </a:t>
            </a:r>
            <a:r>
              <a:rPr lang="it-IT" sz="2400" dirty="0" err="1"/>
              <a:t>dans</a:t>
            </a:r>
            <a:r>
              <a:rPr lang="it-IT" sz="2400" dirty="0"/>
              <a:t> </a:t>
            </a:r>
            <a:r>
              <a:rPr lang="it-IT" sz="2400" dirty="0" err="1"/>
              <a:t>cette</a:t>
            </a:r>
            <a:r>
              <a:rPr lang="it-IT" sz="2400" dirty="0"/>
              <a:t> </a:t>
            </a:r>
            <a:r>
              <a:rPr lang="it-IT" sz="2400" dirty="0" err="1"/>
              <a:t>période</a:t>
            </a:r>
            <a:r>
              <a:rPr lang="it-IT" sz="2400" dirty="0"/>
              <a:t> </a:t>
            </a:r>
            <a:r>
              <a:rPr lang="it-IT" sz="2400" dirty="0" err="1"/>
              <a:t>les</a:t>
            </a:r>
            <a:r>
              <a:rPr lang="it-IT" sz="2400" dirty="0"/>
              <a:t> </a:t>
            </a:r>
            <a:r>
              <a:rPr lang="it-IT" sz="2400" dirty="0" err="1"/>
              <a:t>régions</a:t>
            </a:r>
            <a:r>
              <a:rPr lang="it-IT" sz="2400" dirty="0"/>
              <a:t> </a:t>
            </a:r>
            <a:r>
              <a:rPr lang="it-IT" sz="2400" dirty="0" err="1"/>
              <a:t>les</a:t>
            </a:r>
            <a:r>
              <a:rPr lang="it-IT" sz="2400" dirty="0"/>
              <a:t> plus </a:t>
            </a:r>
            <a:r>
              <a:rPr lang="it-IT" sz="2400" dirty="0" err="1"/>
              <a:t>touchées</a:t>
            </a:r>
            <a:r>
              <a:rPr lang="it-IT" sz="2400" dirty="0"/>
              <a:t> </a:t>
            </a:r>
            <a:r>
              <a:rPr lang="it-IT" sz="2400" dirty="0" err="1"/>
              <a:t>aujourd’hui</a:t>
            </a:r>
            <a:r>
              <a:rPr lang="it-IT" sz="2400" dirty="0"/>
              <a:t>, </a:t>
            </a:r>
            <a:r>
              <a:rPr lang="it-IT" sz="2400" dirty="0" err="1"/>
              <a:t>comme</a:t>
            </a:r>
            <a:r>
              <a:rPr lang="it-IT" sz="2400" dirty="0"/>
              <a:t> </a:t>
            </a:r>
            <a:r>
              <a:rPr lang="it-IT" sz="2400" dirty="0" err="1"/>
              <a:t>celles</a:t>
            </a:r>
            <a:r>
              <a:rPr lang="it-IT" sz="2400" dirty="0"/>
              <a:t> qui le </a:t>
            </a:r>
            <a:r>
              <a:rPr lang="it-IT" sz="2400" dirty="0" err="1"/>
              <a:t>seront</a:t>
            </a:r>
            <a:r>
              <a:rPr lang="it-IT" sz="2400" dirty="0"/>
              <a:t> </a:t>
            </a:r>
            <a:r>
              <a:rPr lang="it-IT" sz="2400" dirty="0" err="1"/>
              <a:t>demain</a:t>
            </a:r>
            <a:r>
              <a:rPr lang="it-IT" sz="2400" dirty="0"/>
              <a:t>. [</a:t>
            </a:r>
            <a:r>
              <a:rPr lang="mr-IN" sz="2400" dirty="0"/>
              <a:t>…</a:t>
            </a:r>
            <a:r>
              <a:rPr lang="it-IT" sz="2400" dirty="0"/>
              <a:t>] </a:t>
            </a:r>
            <a:endParaRPr lang="it-IT" sz="2400" dirty="0" smtClean="0"/>
          </a:p>
          <a:p>
            <a:pPr algn="just"/>
            <a:r>
              <a:rPr lang="it-IT" sz="2400" b="1" dirty="0" err="1" smtClean="0"/>
              <a:t>Nous</a:t>
            </a:r>
            <a:r>
              <a:rPr lang="it-IT" sz="2400" b="1" dirty="0" smtClean="0"/>
              <a:t> </a:t>
            </a:r>
            <a:r>
              <a:rPr lang="it-IT" sz="2400" b="1" dirty="0" err="1"/>
              <a:t>sommes</a:t>
            </a:r>
            <a:r>
              <a:rPr lang="it-IT" sz="2400" b="1" dirty="0"/>
              <a:t> en guerre</a:t>
            </a:r>
            <a:r>
              <a:rPr lang="it-IT" sz="2400" dirty="0"/>
              <a:t>. </a:t>
            </a:r>
            <a:r>
              <a:rPr lang="it-IT" sz="2400" dirty="0" err="1"/>
              <a:t>Aussi</a:t>
            </a:r>
            <a:r>
              <a:rPr lang="it-IT" sz="2400" dirty="0"/>
              <a:t>, </a:t>
            </a:r>
            <a:r>
              <a:rPr lang="it-IT" sz="2400" dirty="0" err="1"/>
              <a:t>comme</a:t>
            </a:r>
            <a:r>
              <a:rPr lang="it-IT" sz="2400" dirty="0"/>
              <a:t> je </a:t>
            </a:r>
            <a:r>
              <a:rPr lang="it-IT" sz="2400" dirty="0" err="1"/>
              <a:t>vous</a:t>
            </a:r>
            <a:r>
              <a:rPr lang="it-IT" sz="2400" dirty="0"/>
              <a:t> l’ai </a:t>
            </a:r>
            <a:r>
              <a:rPr lang="it-IT" sz="2400" dirty="0" err="1"/>
              <a:t>dit</a:t>
            </a:r>
            <a:r>
              <a:rPr lang="it-IT" sz="2400" dirty="0"/>
              <a:t> </a:t>
            </a:r>
            <a:r>
              <a:rPr lang="it-IT" sz="2400" dirty="0" err="1"/>
              <a:t>jeudi</a:t>
            </a:r>
            <a:r>
              <a:rPr lang="it-IT" sz="2400" dirty="0"/>
              <a:t>, pour </a:t>
            </a:r>
            <a:r>
              <a:rPr lang="it-IT" sz="2400" dirty="0" err="1"/>
              <a:t>nous</a:t>
            </a:r>
            <a:r>
              <a:rPr lang="it-IT" sz="2400" dirty="0"/>
              <a:t> </a:t>
            </a:r>
            <a:r>
              <a:rPr lang="it-IT" sz="2400" dirty="0" err="1"/>
              <a:t>protéger</a:t>
            </a:r>
            <a:r>
              <a:rPr lang="it-IT" sz="2400" dirty="0"/>
              <a:t> et </a:t>
            </a:r>
            <a:r>
              <a:rPr lang="it-IT" sz="2400" dirty="0" err="1"/>
              <a:t>contenir</a:t>
            </a:r>
            <a:r>
              <a:rPr lang="it-IT" sz="2400" dirty="0"/>
              <a:t> la </a:t>
            </a:r>
            <a:r>
              <a:rPr lang="it-IT" sz="2400" dirty="0" err="1"/>
              <a:t>dissémination</a:t>
            </a:r>
            <a:r>
              <a:rPr lang="it-IT" sz="2400" dirty="0"/>
              <a:t> </a:t>
            </a:r>
            <a:r>
              <a:rPr lang="it-IT" sz="2400" dirty="0" err="1"/>
              <a:t>du</a:t>
            </a:r>
            <a:r>
              <a:rPr lang="it-IT" sz="2400" dirty="0"/>
              <a:t> virus, mais </a:t>
            </a:r>
            <a:r>
              <a:rPr lang="it-IT" sz="2400" dirty="0" err="1"/>
              <a:t>aussi</a:t>
            </a:r>
            <a:r>
              <a:rPr lang="it-IT" sz="2400" dirty="0"/>
              <a:t> </a:t>
            </a:r>
            <a:r>
              <a:rPr lang="it-IT" sz="2400" dirty="0" err="1"/>
              <a:t>préserver</a:t>
            </a:r>
            <a:r>
              <a:rPr lang="it-IT" sz="2400" dirty="0"/>
              <a:t> nos </a:t>
            </a:r>
            <a:r>
              <a:rPr lang="it-IT" sz="2400" dirty="0" err="1"/>
              <a:t>systèmes</a:t>
            </a:r>
            <a:r>
              <a:rPr lang="it-IT" sz="2400" dirty="0"/>
              <a:t> de </a:t>
            </a:r>
            <a:r>
              <a:rPr lang="it-IT" sz="2400" dirty="0" err="1"/>
              <a:t>soins</a:t>
            </a:r>
            <a:r>
              <a:rPr lang="it-IT" sz="2400" dirty="0"/>
              <a:t>, </a:t>
            </a:r>
            <a:r>
              <a:rPr lang="it-IT" sz="2400" dirty="0" err="1"/>
              <a:t>nous</a:t>
            </a:r>
            <a:r>
              <a:rPr lang="it-IT" sz="2400" dirty="0"/>
              <a:t> </a:t>
            </a:r>
            <a:r>
              <a:rPr lang="it-IT" sz="2400" dirty="0" err="1"/>
              <a:t>avons</a:t>
            </a:r>
            <a:r>
              <a:rPr lang="it-IT" sz="2400" dirty="0"/>
              <a:t> </a:t>
            </a:r>
            <a:r>
              <a:rPr lang="it-IT" sz="2400" dirty="0" err="1"/>
              <a:t>pris</a:t>
            </a:r>
            <a:r>
              <a:rPr lang="it-IT" sz="2400" dirty="0"/>
              <a:t> ce </a:t>
            </a:r>
            <a:r>
              <a:rPr lang="it-IT" sz="2400" dirty="0" err="1"/>
              <a:t>matin</a:t>
            </a:r>
            <a:r>
              <a:rPr lang="it-IT" sz="2400" dirty="0"/>
              <a:t>, </a:t>
            </a:r>
            <a:r>
              <a:rPr lang="it-IT" sz="2400" dirty="0" err="1"/>
              <a:t>entre</a:t>
            </a:r>
            <a:r>
              <a:rPr lang="it-IT" sz="2400" dirty="0"/>
              <a:t> </a:t>
            </a:r>
            <a:r>
              <a:rPr lang="it-IT" sz="2400" dirty="0" err="1"/>
              <a:t>Européens</a:t>
            </a:r>
            <a:r>
              <a:rPr lang="it-IT" sz="2400" dirty="0"/>
              <a:t>, une </a:t>
            </a:r>
            <a:r>
              <a:rPr lang="it-IT" sz="2400" dirty="0" err="1"/>
              <a:t>décision</a:t>
            </a:r>
            <a:r>
              <a:rPr lang="it-IT" sz="2400" dirty="0"/>
              <a:t> </a:t>
            </a:r>
            <a:r>
              <a:rPr lang="it-IT" sz="2400" dirty="0" err="1" smtClean="0"/>
              <a:t>commune</a:t>
            </a:r>
            <a:r>
              <a:rPr lang="it-IT" sz="2400" dirty="0" smtClean="0"/>
              <a:t>.”</a:t>
            </a:r>
            <a:endParaRPr lang="fr-CA" sz="2400" dirty="0"/>
          </a:p>
        </p:txBody>
      </p:sp>
    </p:spTree>
    <p:extLst>
      <p:ext uri="{BB962C8B-B14F-4D97-AF65-F5344CB8AC3E}">
        <p14:creationId xmlns:p14="http://schemas.microsoft.com/office/powerpoint/2010/main" val="917627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Déclaration de M. </a:t>
            </a:r>
            <a:r>
              <a:rPr lang="fr-CA" sz="2800" dirty="0" err="1" smtClean="0"/>
              <a:t>Trump</a:t>
            </a:r>
            <a:endParaRPr lang="fr-CA" sz="2800" dirty="0"/>
          </a:p>
        </p:txBody>
      </p:sp>
      <p:sp>
        <p:nvSpPr>
          <p:cNvPr id="3" name="Segnaposto contenuto 2"/>
          <p:cNvSpPr>
            <a:spLocks noGrp="1"/>
          </p:cNvSpPr>
          <p:nvPr>
            <p:ph idx="1"/>
          </p:nvPr>
        </p:nvSpPr>
        <p:spPr/>
        <p:txBody>
          <a:bodyPr>
            <a:normAutofit/>
          </a:bodyPr>
          <a:lstStyle/>
          <a:p>
            <a:pPr algn="just"/>
            <a:r>
              <a:rPr lang="it-IT" sz="2400" dirty="0"/>
              <a:t>Face à l’</a:t>
            </a:r>
            <a:r>
              <a:rPr lang="it-IT" sz="2400" dirty="0" err="1"/>
              <a:t>épidémie</a:t>
            </a:r>
            <a:r>
              <a:rPr lang="it-IT" sz="2400" dirty="0"/>
              <a:t> de coronavirus, Donald Trump a </a:t>
            </a:r>
            <a:r>
              <a:rPr lang="it-IT" sz="2400" dirty="0" err="1"/>
              <a:t>déclaré</a:t>
            </a:r>
            <a:r>
              <a:rPr lang="it-IT" sz="2400" dirty="0"/>
              <a:t> </a:t>
            </a:r>
            <a:r>
              <a:rPr lang="it-IT" sz="2400" dirty="0" err="1"/>
              <a:t>mercredi</a:t>
            </a:r>
            <a:r>
              <a:rPr lang="it-IT" sz="2400" dirty="0"/>
              <a:t> 18 </a:t>
            </a:r>
            <a:r>
              <a:rPr lang="it-IT" sz="2400" dirty="0" err="1"/>
              <a:t>mars</a:t>
            </a:r>
            <a:r>
              <a:rPr lang="it-IT" sz="2400" dirty="0"/>
              <a:t> </a:t>
            </a:r>
            <a:r>
              <a:rPr lang="it-IT" sz="2400" dirty="0" err="1"/>
              <a:t>qu’il</a:t>
            </a:r>
            <a:r>
              <a:rPr lang="it-IT" sz="2400" dirty="0"/>
              <a:t> se </a:t>
            </a:r>
            <a:r>
              <a:rPr lang="it-IT" sz="2400" dirty="0" err="1"/>
              <a:t>considérait</a:t>
            </a:r>
            <a:r>
              <a:rPr lang="it-IT" sz="2400" dirty="0"/>
              <a:t> </a:t>
            </a:r>
            <a:r>
              <a:rPr lang="it-IT" sz="2400" i="1" dirty="0"/>
              <a:t>« </a:t>
            </a:r>
            <a:r>
              <a:rPr lang="it-IT" sz="2400" b="1" i="1" dirty="0" err="1"/>
              <a:t>comme</a:t>
            </a:r>
            <a:r>
              <a:rPr lang="it-IT" sz="2400" b="1" i="1" dirty="0"/>
              <a:t> un </a:t>
            </a:r>
            <a:r>
              <a:rPr lang="it-IT" sz="2400" b="1" i="1" dirty="0" err="1"/>
              <a:t>président</a:t>
            </a:r>
            <a:r>
              <a:rPr lang="it-IT" sz="2400" b="1" i="1" dirty="0"/>
              <a:t> en </a:t>
            </a:r>
            <a:r>
              <a:rPr lang="it-IT" sz="2400" b="1" i="1" dirty="0" err="1"/>
              <a:t>temps</a:t>
            </a:r>
            <a:r>
              <a:rPr lang="it-IT" sz="2400" b="1" i="1" dirty="0"/>
              <a:t> de guerre</a:t>
            </a:r>
            <a:r>
              <a:rPr lang="it-IT" sz="2400" i="1" dirty="0"/>
              <a:t> ». « </a:t>
            </a:r>
            <a:r>
              <a:rPr lang="it-IT" sz="2400" b="1" i="1" dirty="0"/>
              <a:t>C’est une guerre </a:t>
            </a:r>
            <a:r>
              <a:rPr lang="it-IT" sz="2400" i="1" dirty="0" err="1"/>
              <a:t>que</a:t>
            </a:r>
            <a:r>
              <a:rPr lang="it-IT" sz="2400" i="1" dirty="0"/>
              <a:t> </a:t>
            </a:r>
            <a:r>
              <a:rPr lang="it-IT" sz="2400" i="1" dirty="0" err="1"/>
              <a:t>nous</a:t>
            </a:r>
            <a:r>
              <a:rPr lang="it-IT" sz="2400" i="1" dirty="0"/>
              <a:t> </a:t>
            </a:r>
            <a:r>
              <a:rPr lang="it-IT" sz="2400" i="1" dirty="0" err="1"/>
              <a:t>menons</a:t>
            </a:r>
            <a:r>
              <a:rPr lang="it-IT" sz="2400" i="1" dirty="0"/>
              <a:t>, c’est une situation </a:t>
            </a:r>
            <a:r>
              <a:rPr lang="it-IT" sz="2400" i="1" dirty="0" err="1"/>
              <a:t>très</a:t>
            </a:r>
            <a:r>
              <a:rPr lang="it-IT" sz="2400" i="1" dirty="0"/>
              <a:t> </a:t>
            </a:r>
            <a:r>
              <a:rPr lang="it-IT" sz="2400" i="1" dirty="0" err="1"/>
              <a:t>très</a:t>
            </a:r>
            <a:r>
              <a:rPr lang="it-IT" sz="2400" i="1" dirty="0"/>
              <a:t> difficile »</a:t>
            </a:r>
            <a:r>
              <a:rPr lang="it-IT" sz="2400" dirty="0"/>
              <a:t>, a-t-il </a:t>
            </a:r>
            <a:r>
              <a:rPr lang="it-IT" sz="2400" dirty="0" err="1"/>
              <a:t>dit</a:t>
            </a:r>
            <a:r>
              <a:rPr lang="it-IT" sz="2400" dirty="0"/>
              <a:t> </a:t>
            </a:r>
            <a:r>
              <a:rPr lang="it-IT" sz="2400" dirty="0" err="1"/>
              <a:t>lors</a:t>
            </a:r>
            <a:r>
              <a:rPr lang="it-IT" sz="2400" dirty="0"/>
              <a:t> d’une </a:t>
            </a:r>
            <a:r>
              <a:rPr lang="it-IT" sz="2400" dirty="0" err="1"/>
              <a:t>conférence</a:t>
            </a:r>
            <a:r>
              <a:rPr lang="it-IT" sz="2400" dirty="0"/>
              <a:t> de presse à la Maison </a:t>
            </a:r>
            <a:r>
              <a:rPr lang="it-IT" sz="2400" dirty="0" err="1"/>
              <a:t>Blanche</a:t>
            </a:r>
            <a:r>
              <a:rPr lang="it-IT" sz="2400" dirty="0"/>
              <a:t>. Le </a:t>
            </a:r>
            <a:r>
              <a:rPr lang="it-IT" sz="2400" dirty="0" err="1"/>
              <a:t>président</a:t>
            </a:r>
            <a:r>
              <a:rPr lang="it-IT" sz="2400" dirty="0"/>
              <a:t> </a:t>
            </a:r>
            <a:r>
              <a:rPr lang="it-IT" sz="2400" dirty="0" err="1"/>
              <a:t>des</a:t>
            </a:r>
            <a:r>
              <a:rPr lang="it-IT" sz="2400" dirty="0"/>
              <a:t> </a:t>
            </a:r>
            <a:r>
              <a:rPr lang="it-IT" sz="2400" dirty="0" err="1"/>
              <a:t>Etats-Unis</a:t>
            </a:r>
            <a:r>
              <a:rPr lang="it-IT" sz="2400" dirty="0"/>
              <a:t> a </a:t>
            </a:r>
            <a:r>
              <a:rPr lang="it-IT" sz="2400" dirty="0" err="1"/>
              <a:t>aussi</a:t>
            </a:r>
            <a:r>
              <a:rPr lang="it-IT" sz="2400" dirty="0"/>
              <a:t> </a:t>
            </a:r>
            <a:r>
              <a:rPr lang="it-IT" sz="2400" dirty="0" err="1"/>
              <a:t>affirmé</a:t>
            </a:r>
            <a:r>
              <a:rPr lang="it-IT" sz="2400" dirty="0"/>
              <a:t> </a:t>
            </a:r>
            <a:r>
              <a:rPr lang="it-IT" sz="2400" dirty="0" err="1"/>
              <a:t>que</a:t>
            </a:r>
            <a:r>
              <a:rPr lang="it-IT" sz="2400" dirty="0"/>
              <a:t> le </a:t>
            </a:r>
            <a:r>
              <a:rPr lang="it-IT" sz="2400" dirty="0" err="1"/>
              <a:t>pays</a:t>
            </a:r>
            <a:r>
              <a:rPr lang="it-IT" sz="2400" dirty="0"/>
              <a:t> </a:t>
            </a:r>
            <a:r>
              <a:rPr lang="it-IT" sz="2400" dirty="0" err="1"/>
              <a:t>était</a:t>
            </a:r>
            <a:r>
              <a:rPr lang="it-IT" sz="2400" dirty="0"/>
              <a:t> en </a:t>
            </a:r>
            <a:r>
              <a:rPr lang="it-IT" sz="2400" b="1" i="1" dirty="0"/>
              <a:t>« guerre </a:t>
            </a:r>
            <a:r>
              <a:rPr lang="it-IT" sz="2400" b="1" i="1" dirty="0" err="1"/>
              <a:t>contre</a:t>
            </a:r>
            <a:r>
              <a:rPr lang="it-IT" sz="2400" b="1" i="1" dirty="0"/>
              <a:t> le virus </a:t>
            </a:r>
            <a:r>
              <a:rPr lang="it-IT" sz="2400" b="1" i="1" dirty="0" err="1"/>
              <a:t>chinois</a:t>
            </a:r>
            <a:r>
              <a:rPr lang="it-IT" sz="2400" b="1" i="1" dirty="0"/>
              <a:t> </a:t>
            </a:r>
            <a:r>
              <a:rPr lang="it-IT" sz="2400" i="1" dirty="0"/>
              <a:t>»</a:t>
            </a:r>
            <a:r>
              <a:rPr lang="it-IT" sz="2400" dirty="0"/>
              <a:t>, </a:t>
            </a:r>
            <a:r>
              <a:rPr lang="it-IT" sz="2400" dirty="0" err="1"/>
              <a:t>selon</a:t>
            </a:r>
            <a:r>
              <a:rPr lang="it-IT" sz="2400" dirty="0"/>
              <a:t> la formule </a:t>
            </a:r>
            <a:r>
              <a:rPr lang="it-IT" sz="2400" dirty="0" err="1"/>
              <a:t>controversée</a:t>
            </a:r>
            <a:r>
              <a:rPr lang="it-IT" sz="2400" dirty="0"/>
              <a:t> </a:t>
            </a:r>
            <a:r>
              <a:rPr lang="it-IT" sz="2400" dirty="0" err="1"/>
              <a:t>qu’il</a:t>
            </a:r>
            <a:r>
              <a:rPr lang="it-IT" sz="2400" dirty="0"/>
              <a:t> </a:t>
            </a:r>
            <a:r>
              <a:rPr lang="it-IT" sz="2400" dirty="0" err="1"/>
              <a:t>utilise</a:t>
            </a:r>
            <a:r>
              <a:rPr lang="it-IT" sz="2400" dirty="0"/>
              <a:t> </a:t>
            </a:r>
            <a:r>
              <a:rPr lang="it-IT" sz="2400" dirty="0" err="1"/>
              <a:t>désormais</a:t>
            </a:r>
            <a:r>
              <a:rPr lang="it-IT" sz="2400" dirty="0"/>
              <a:t> pour </a:t>
            </a:r>
            <a:r>
              <a:rPr lang="it-IT" sz="2400" dirty="0" err="1"/>
              <a:t>nommer</a:t>
            </a:r>
            <a:r>
              <a:rPr lang="it-IT" sz="2400" dirty="0"/>
              <a:t> le coronavirus </a:t>
            </a:r>
            <a:r>
              <a:rPr lang="it-IT" sz="2400" dirty="0" err="1"/>
              <a:t>détecté</a:t>
            </a:r>
            <a:r>
              <a:rPr lang="it-IT" sz="2400" dirty="0"/>
              <a:t> pour la première fois en Chine en </a:t>
            </a:r>
            <a:r>
              <a:rPr lang="it-IT" sz="2400" dirty="0" err="1"/>
              <a:t>décembre</a:t>
            </a:r>
            <a:r>
              <a:rPr lang="it-IT" sz="2400" dirty="0"/>
              <a:t>, </a:t>
            </a:r>
            <a:r>
              <a:rPr lang="it-IT" sz="2400" dirty="0" err="1"/>
              <a:t>malgré</a:t>
            </a:r>
            <a:r>
              <a:rPr lang="it-IT" sz="2400" dirty="0"/>
              <a:t> </a:t>
            </a:r>
            <a:r>
              <a:rPr lang="it-IT" sz="2400" dirty="0" err="1"/>
              <a:t>les</a:t>
            </a:r>
            <a:r>
              <a:rPr lang="it-IT" sz="2400" dirty="0"/>
              <a:t> </a:t>
            </a:r>
            <a:r>
              <a:rPr lang="it-IT" sz="2400" dirty="0" err="1"/>
              <a:t>protestations</a:t>
            </a:r>
            <a:r>
              <a:rPr lang="it-IT" sz="2400" dirty="0"/>
              <a:t> de </a:t>
            </a:r>
            <a:r>
              <a:rPr lang="it-IT" sz="2400" dirty="0" err="1"/>
              <a:t>Pékin</a:t>
            </a:r>
            <a:r>
              <a:rPr lang="it-IT" sz="2400" dirty="0"/>
              <a:t>.  </a:t>
            </a:r>
            <a:r>
              <a:rPr lang="it-IT" sz="2400" i="1" dirty="0"/>
              <a:t>Le Monde </a:t>
            </a:r>
            <a:r>
              <a:rPr lang="it-IT" sz="2400" dirty="0"/>
              <a:t>18 </a:t>
            </a:r>
            <a:r>
              <a:rPr lang="it-IT" sz="2400" dirty="0" err="1"/>
              <a:t>mars</a:t>
            </a:r>
            <a:endParaRPr lang="fr-CA" sz="2400" dirty="0"/>
          </a:p>
          <a:p>
            <a:endParaRPr lang="fr-CA" sz="2400" dirty="0"/>
          </a:p>
        </p:txBody>
      </p:sp>
    </p:spTree>
    <p:extLst>
      <p:ext uri="{BB962C8B-B14F-4D97-AF65-F5344CB8AC3E}">
        <p14:creationId xmlns:p14="http://schemas.microsoft.com/office/powerpoint/2010/main" val="3107717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Qu’est-ce que la guerre d’après vous ?</a:t>
            </a:r>
            <a:endParaRPr lang="fr-CA" sz="2800" dirty="0"/>
          </a:p>
        </p:txBody>
      </p:sp>
      <p:sp>
        <p:nvSpPr>
          <p:cNvPr id="3" name="Segnaposto contenuto 2"/>
          <p:cNvSpPr>
            <a:spLocks noGrp="1"/>
          </p:cNvSpPr>
          <p:nvPr>
            <p:ph idx="1"/>
          </p:nvPr>
        </p:nvSpPr>
        <p:spPr/>
        <p:txBody>
          <a:bodyPr>
            <a:normAutofit/>
          </a:bodyPr>
          <a:lstStyle/>
          <a:p>
            <a:r>
              <a:rPr lang="fr-CA" sz="2400" dirty="0" smtClean="0"/>
              <a:t>Emanuel : conflit armé entre deux pays qui provoquent des victimes</a:t>
            </a:r>
          </a:p>
          <a:p>
            <a:r>
              <a:rPr lang="fr-CA" sz="2400" dirty="0" smtClean="0"/>
              <a:t>Alice : conflit armé mais aussi avec des provocations (guerre froide : propagande); aussi à l’intérieur d’un même pays (guerre civile)</a:t>
            </a:r>
          </a:p>
          <a:p>
            <a:pPr algn="just"/>
            <a:r>
              <a:rPr lang="fr-CA" sz="2400" dirty="0" smtClean="0"/>
              <a:t>Mehdi : guerre informatique; pas de victimes humaines; pertes économiques</a:t>
            </a:r>
          </a:p>
          <a:p>
            <a:pPr algn="just"/>
            <a:r>
              <a:rPr lang="fr-CA" sz="2400" dirty="0" smtClean="0"/>
              <a:t>Beatrice : Guerre entraine le verbe « déployer » des troupes de militaires, d’énergie de système</a:t>
            </a:r>
          </a:p>
          <a:p>
            <a:pPr algn="just"/>
            <a:r>
              <a:rPr lang="fr-CA" sz="2400" dirty="0" err="1" smtClean="0"/>
              <a:t>Benedetta</a:t>
            </a:r>
            <a:r>
              <a:rPr lang="fr-CA" sz="2400" dirty="0" smtClean="0"/>
              <a:t> : « nous sommes en guerre », « être » en guerre exprime une totalité, personne n’est exclu</a:t>
            </a:r>
            <a:endParaRPr lang="fr-CA" sz="2400" dirty="0"/>
          </a:p>
        </p:txBody>
      </p:sp>
    </p:spTree>
    <p:extLst>
      <p:ext uri="{BB962C8B-B14F-4D97-AF65-F5344CB8AC3E}">
        <p14:creationId xmlns:p14="http://schemas.microsoft.com/office/powerpoint/2010/main" val="1133556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dirty="0"/>
              <a:t>«qu’est-ce que la guerre?»</a:t>
            </a:r>
          </a:p>
        </p:txBody>
      </p:sp>
      <p:sp>
        <p:nvSpPr>
          <p:cNvPr id="3" name="Content Placeholder 2"/>
          <p:cNvSpPr>
            <a:spLocks noGrp="1"/>
          </p:cNvSpPr>
          <p:nvPr>
            <p:ph idx="1"/>
          </p:nvPr>
        </p:nvSpPr>
        <p:spPr/>
        <p:txBody>
          <a:bodyPr>
            <a:normAutofit lnSpcReduction="10000"/>
          </a:bodyPr>
          <a:lstStyle/>
          <a:p>
            <a:pPr algn="just"/>
            <a:r>
              <a:rPr lang="fr-FR" sz="2400" dirty="0"/>
              <a:t>«La guerre est de tous les temps historiques et de toutes les civilisations» (Aron 1976: p. 157), mais «qu’est-ce que la guerre?». C’est par cette question que Clausewitz ouvre </a:t>
            </a:r>
            <a:r>
              <a:rPr lang="fr-FR" sz="2400" i="1" dirty="0"/>
              <a:t>De la guerre</a:t>
            </a:r>
            <a:r>
              <a:rPr lang="fr-FR" sz="2400" dirty="0"/>
              <a:t> (1832), ouvrage qui, à partir du début du XIXème siècle, «a marqué une rupture radicale dans la façon de penser le phénomène de la guerre» (</a:t>
            </a:r>
            <a:r>
              <a:rPr lang="fr-FR" sz="2400" dirty="0" err="1"/>
              <a:t>Chaliand</a:t>
            </a:r>
            <a:r>
              <a:rPr lang="fr-FR" sz="2400" dirty="0"/>
              <a:t> 2006: p. 7).  Pour y répondre, il s’en tient à ce qu’il appelle «l’élément primordial»: </a:t>
            </a:r>
            <a:endParaRPr lang="fr-FR" sz="2400" dirty="0" smtClean="0"/>
          </a:p>
          <a:p>
            <a:pPr algn="just"/>
            <a:r>
              <a:rPr lang="fr-FR" sz="2400" dirty="0" smtClean="0"/>
              <a:t>« La </a:t>
            </a:r>
            <a:r>
              <a:rPr lang="fr-FR" sz="2400" dirty="0"/>
              <a:t>guerre n’est rien d’autre qu’un combat singulier à grande échelle. Pour saisir d’un seul tenant le grand nombre de combats singuliers qui la composent, mieux vaut se représenter </a:t>
            </a:r>
            <a:r>
              <a:rPr lang="fr-FR" sz="2400" b="1" dirty="0"/>
              <a:t>la guerre comme deux combattants qui s’opposen</a:t>
            </a:r>
            <a:r>
              <a:rPr lang="fr-FR" sz="2400" dirty="0"/>
              <a:t>t  (Clausewitz 2006: p. 37</a:t>
            </a:r>
            <a:r>
              <a:rPr lang="fr-FR" sz="2400" dirty="0" smtClean="0"/>
              <a:t>) ». </a:t>
            </a:r>
            <a:endParaRPr lang="fr-FR" sz="2400" dirty="0"/>
          </a:p>
          <a:p>
            <a:endParaRPr lang="fr-FR" sz="2400" dirty="0"/>
          </a:p>
          <a:p>
            <a:endParaRPr lang="fr-FR" sz="2400" dirty="0"/>
          </a:p>
        </p:txBody>
      </p:sp>
    </p:spTree>
    <p:extLst>
      <p:ext uri="{BB962C8B-B14F-4D97-AF65-F5344CB8AC3E}">
        <p14:creationId xmlns:p14="http://schemas.microsoft.com/office/powerpoint/2010/main" val="57241036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dirty="0" smtClean="0"/>
              <a:t>qu’est-ce que la guerre au XXI siècle ?</a:t>
            </a:r>
            <a:endParaRPr lang="fr-FR" sz="2800" dirty="0"/>
          </a:p>
        </p:txBody>
      </p:sp>
      <p:sp>
        <p:nvSpPr>
          <p:cNvPr id="3" name="Content Placeholder 2"/>
          <p:cNvSpPr>
            <a:spLocks noGrp="1"/>
          </p:cNvSpPr>
          <p:nvPr>
            <p:ph idx="1"/>
          </p:nvPr>
        </p:nvSpPr>
        <p:spPr/>
        <p:txBody>
          <a:bodyPr>
            <a:normAutofit/>
          </a:bodyPr>
          <a:lstStyle/>
          <a:p>
            <a:pPr algn="just"/>
            <a:r>
              <a:rPr lang="fr-FR" sz="2400" dirty="0"/>
              <a:t>Les guerres contemporaines ne sont pas déclenchées par des déclarations de guerre formelles qui avaient caractérisé les guerres majeures et, par conséquent, il devient difficile d’annoncer la fin de la guerre, classiquement signée par un traité de paix. Ces transformations conduisent à affirmer que «l’opposition traditionnelle entre guerre et paix semble être </a:t>
            </a:r>
            <a:r>
              <a:rPr lang="fr-FR" sz="2400" dirty="0" smtClean="0"/>
              <a:t>brouillée», voire </a:t>
            </a:r>
            <a:r>
              <a:rPr lang="fr-FR" sz="2400" dirty="0"/>
              <a:t>que nous sommes face «à la dissolution des frontières entre la guerre et la paix» (</a:t>
            </a:r>
            <a:r>
              <a:rPr lang="fr-FR" sz="2400" dirty="0" err="1"/>
              <a:t>Ciccarelli</a:t>
            </a:r>
            <a:r>
              <a:rPr lang="fr-FR" sz="2400" dirty="0"/>
              <a:t> 2009: p.188). </a:t>
            </a:r>
          </a:p>
          <a:p>
            <a:pPr algn="just"/>
            <a:endParaRPr lang="fr-FR" sz="2400" dirty="0"/>
          </a:p>
        </p:txBody>
      </p:sp>
    </p:spTree>
    <p:extLst>
      <p:ext uri="{BB962C8B-B14F-4D97-AF65-F5344CB8AC3E}">
        <p14:creationId xmlns:p14="http://schemas.microsoft.com/office/powerpoint/2010/main" val="281498941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err="1" smtClean="0"/>
              <a:t>Nommer</a:t>
            </a:r>
            <a:r>
              <a:rPr lang="it-IT" sz="2800" dirty="0" smtClean="0"/>
              <a:t> la guerre </a:t>
            </a:r>
            <a:r>
              <a:rPr lang="it-IT" sz="2800" dirty="0" err="1" smtClean="0"/>
              <a:t>après</a:t>
            </a:r>
            <a:r>
              <a:rPr lang="it-IT" sz="2800" dirty="0" smtClean="0"/>
              <a:t> le 11 </a:t>
            </a:r>
            <a:r>
              <a:rPr lang="it-IT" sz="2800" dirty="0" err="1" smtClean="0"/>
              <a:t>septembre</a:t>
            </a:r>
            <a:r>
              <a:rPr lang="it-IT" sz="2800" dirty="0" smtClean="0"/>
              <a:t> 2001</a:t>
            </a:r>
            <a:endParaRPr lang="fr-FR" sz="2800" dirty="0"/>
          </a:p>
        </p:txBody>
      </p:sp>
      <p:sp>
        <p:nvSpPr>
          <p:cNvPr id="3" name="Content Placeholder 2"/>
          <p:cNvSpPr>
            <a:spLocks noGrp="1"/>
          </p:cNvSpPr>
          <p:nvPr>
            <p:ph idx="1"/>
          </p:nvPr>
        </p:nvSpPr>
        <p:spPr/>
        <p:txBody>
          <a:bodyPr>
            <a:normAutofit lnSpcReduction="10000"/>
          </a:bodyPr>
          <a:lstStyle/>
          <a:p>
            <a:pPr algn="just"/>
            <a:r>
              <a:rPr lang="fr-FR" sz="2400" dirty="0"/>
              <a:t>C</a:t>
            </a:r>
            <a:r>
              <a:rPr lang="fr-FR" sz="2400" dirty="0" smtClean="0"/>
              <a:t>ette </a:t>
            </a:r>
            <a:r>
              <a:rPr lang="fr-FR" sz="2400" dirty="0"/>
              <a:t>définition première, l’</a:t>
            </a:r>
            <a:r>
              <a:rPr lang="fr-FR" sz="2400" i="1" dirty="0" err="1"/>
              <a:t>ubi</a:t>
            </a:r>
            <a:r>
              <a:rPr lang="fr-FR" sz="2400" i="1" dirty="0"/>
              <a:t> </a:t>
            </a:r>
            <a:r>
              <a:rPr lang="fr-FR" sz="2400" i="1" dirty="0" err="1"/>
              <a:t>consistam</a:t>
            </a:r>
            <a:r>
              <a:rPr lang="fr-FR" sz="2400" dirty="0"/>
              <a:t> qui fait la langue, est bien installée aujourd’hui dans nos mémoires et nos imaginaires, elle ne semble pas suffisante pour  nous accorder à nommer les guerres d’aujourd’hui à l’échelle planétaire. Depuis la chute du mur de Berlin et surtout après les attentats du 11 septembre 2001, la sémantique du mot «guerre» a changé, comme le relèvent de nombreuses études en sciences </a:t>
            </a:r>
            <a:r>
              <a:rPr lang="fr-FR" sz="2400" dirty="0" smtClean="0"/>
              <a:t>politiques, philosophiques ou  historiques.</a:t>
            </a:r>
          </a:p>
          <a:p>
            <a:pPr algn="just"/>
            <a:r>
              <a:rPr lang="fr-FR" sz="2400" dirty="0"/>
              <a:t>Des qualificatifs ont été appelés pour ajouter les sèmes de transformation des guerres d’aujourd’hui - irrégulières, non conventionnelles, asymétriques - par rapport aux guerres du passé - grande, totale, majeure</a:t>
            </a:r>
          </a:p>
          <a:p>
            <a:endParaRPr lang="fr-FR" sz="2400" dirty="0"/>
          </a:p>
        </p:txBody>
      </p:sp>
    </p:spTree>
    <p:extLst>
      <p:ext uri="{BB962C8B-B14F-4D97-AF65-F5344CB8AC3E}">
        <p14:creationId xmlns:p14="http://schemas.microsoft.com/office/powerpoint/2010/main" val="48825512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Définition dans le PR 2019</a:t>
            </a:r>
            <a:endParaRPr lang="fr-CA" sz="2800" dirty="0"/>
          </a:p>
        </p:txBody>
      </p:sp>
      <p:sp>
        <p:nvSpPr>
          <p:cNvPr id="3" name="Segnaposto contenuto 2"/>
          <p:cNvSpPr>
            <a:spLocks noGrp="1"/>
          </p:cNvSpPr>
          <p:nvPr>
            <p:ph idx="1"/>
          </p:nvPr>
        </p:nvSpPr>
        <p:spPr/>
        <p:txBody>
          <a:bodyPr>
            <a:normAutofit/>
          </a:bodyPr>
          <a:lstStyle/>
          <a:p>
            <a:pPr algn="just"/>
            <a:r>
              <a:rPr lang="it-IT" sz="2400" dirty="0"/>
              <a:t> I   </a:t>
            </a:r>
            <a:r>
              <a:rPr lang="it-IT" sz="2400" dirty="0" err="1"/>
              <a:t>Conflit</a:t>
            </a:r>
            <a:r>
              <a:rPr lang="it-IT" sz="2400" dirty="0"/>
              <a:t> </a:t>
            </a:r>
            <a:r>
              <a:rPr lang="it-IT" sz="2400" dirty="0" err="1"/>
              <a:t>armé</a:t>
            </a:r>
            <a:r>
              <a:rPr lang="it-IT" sz="2400" dirty="0"/>
              <a:t>  A   la guerre  1   </a:t>
            </a:r>
            <a:r>
              <a:rPr lang="it-IT" sz="2400" dirty="0" err="1"/>
              <a:t>Lutte</a:t>
            </a:r>
            <a:r>
              <a:rPr lang="it-IT" sz="2400" dirty="0"/>
              <a:t> </a:t>
            </a:r>
            <a:r>
              <a:rPr lang="it-IT" sz="2400" dirty="0" err="1"/>
              <a:t>armée</a:t>
            </a:r>
            <a:r>
              <a:rPr lang="it-IT" sz="2400" dirty="0"/>
              <a:t> </a:t>
            </a:r>
            <a:r>
              <a:rPr lang="it-IT" sz="2400" dirty="0" err="1"/>
              <a:t>entre</a:t>
            </a:r>
            <a:r>
              <a:rPr lang="it-IT" sz="2400" dirty="0"/>
              <a:t> </a:t>
            </a:r>
            <a:r>
              <a:rPr lang="it-IT" sz="2400" dirty="0" err="1"/>
              <a:t>groupes</a:t>
            </a:r>
            <a:r>
              <a:rPr lang="it-IT" sz="2400" dirty="0"/>
              <a:t> </a:t>
            </a:r>
            <a:r>
              <a:rPr lang="it-IT" sz="2400" dirty="0" err="1"/>
              <a:t>sociaux</a:t>
            </a:r>
            <a:r>
              <a:rPr lang="it-IT" sz="2400" dirty="0"/>
              <a:t>, et </a:t>
            </a:r>
            <a:r>
              <a:rPr lang="it-IT" sz="2400" dirty="0" err="1"/>
              <a:t>spécialt</a:t>
            </a:r>
            <a:r>
              <a:rPr lang="it-IT" sz="2400" dirty="0"/>
              <a:t> </a:t>
            </a:r>
            <a:r>
              <a:rPr lang="it-IT" sz="2400" dirty="0" err="1"/>
              <a:t>entre</a:t>
            </a:r>
            <a:r>
              <a:rPr lang="it-IT" sz="2400" dirty="0"/>
              <a:t> </a:t>
            </a:r>
            <a:r>
              <a:rPr lang="it-IT" sz="2400" dirty="0" err="1"/>
              <a:t>États</a:t>
            </a:r>
            <a:r>
              <a:rPr lang="it-IT" sz="2400" dirty="0"/>
              <a:t>, </a:t>
            </a:r>
            <a:r>
              <a:rPr lang="it-IT" sz="2400" dirty="0" err="1"/>
              <a:t>considérée</a:t>
            </a:r>
            <a:r>
              <a:rPr lang="it-IT" sz="2400" dirty="0"/>
              <a:t> </a:t>
            </a:r>
            <a:r>
              <a:rPr lang="it-IT" sz="2400" dirty="0" err="1"/>
              <a:t>comme</a:t>
            </a:r>
            <a:r>
              <a:rPr lang="it-IT" sz="2400" dirty="0"/>
              <a:t> un </a:t>
            </a:r>
            <a:r>
              <a:rPr lang="it-IT" sz="2400" dirty="0" err="1"/>
              <a:t>phénomène</a:t>
            </a:r>
            <a:r>
              <a:rPr lang="it-IT" sz="2400" dirty="0"/>
              <a:t> social. </a:t>
            </a:r>
            <a:r>
              <a:rPr lang="it-IT" sz="2400" i="1" dirty="0"/>
              <a:t>« </a:t>
            </a:r>
            <a:r>
              <a:rPr lang="it-IT" sz="2400" i="1" dirty="0" err="1"/>
              <a:t>les</a:t>
            </a:r>
            <a:r>
              <a:rPr lang="it-IT" sz="2400" i="1" dirty="0"/>
              <a:t> </a:t>
            </a:r>
            <a:r>
              <a:rPr lang="it-IT" sz="2400" i="1" dirty="0" err="1"/>
              <a:t>froids</a:t>
            </a:r>
            <a:r>
              <a:rPr lang="it-IT" sz="2400" i="1" dirty="0"/>
              <a:t> </a:t>
            </a:r>
            <a:r>
              <a:rPr lang="it-IT" sz="2400" i="1" dirty="0" err="1"/>
              <a:t>réveils</a:t>
            </a:r>
            <a:r>
              <a:rPr lang="it-IT" sz="2400" i="1" dirty="0"/>
              <a:t> </a:t>
            </a:r>
            <a:r>
              <a:rPr lang="it-IT" sz="2400" i="1" dirty="0" err="1"/>
              <a:t>sous</a:t>
            </a:r>
            <a:r>
              <a:rPr lang="it-IT" sz="2400" i="1" dirty="0"/>
              <a:t> la </a:t>
            </a:r>
            <a:r>
              <a:rPr lang="it-IT" sz="2400" i="1" dirty="0" err="1"/>
              <a:t>tente</a:t>
            </a:r>
            <a:r>
              <a:rPr lang="it-IT" sz="2400" i="1" dirty="0"/>
              <a:t>, </a:t>
            </a:r>
            <a:r>
              <a:rPr lang="it-IT" sz="2400" i="1" dirty="0" err="1"/>
              <a:t>les</a:t>
            </a:r>
            <a:r>
              <a:rPr lang="it-IT" sz="2400" i="1" dirty="0"/>
              <a:t> </a:t>
            </a:r>
            <a:r>
              <a:rPr lang="it-IT" sz="2400" i="1" dirty="0" err="1"/>
              <a:t>marches</a:t>
            </a:r>
            <a:r>
              <a:rPr lang="it-IT" sz="2400" i="1" dirty="0"/>
              <a:t> </a:t>
            </a:r>
            <a:r>
              <a:rPr lang="it-IT" sz="2400" i="1" dirty="0" err="1"/>
              <a:t>forcées</a:t>
            </a:r>
            <a:r>
              <a:rPr lang="it-IT" sz="2400" i="1" dirty="0"/>
              <a:t>, </a:t>
            </a:r>
            <a:r>
              <a:rPr lang="it-IT" sz="2400" i="1" dirty="0" err="1"/>
              <a:t>les</a:t>
            </a:r>
            <a:r>
              <a:rPr lang="it-IT" sz="2400" i="1" dirty="0"/>
              <a:t> </a:t>
            </a:r>
            <a:r>
              <a:rPr lang="it-IT" sz="2400" i="1" dirty="0" err="1"/>
              <a:t>batailles</a:t>
            </a:r>
            <a:r>
              <a:rPr lang="it-IT" sz="2400" i="1" dirty="0"/>
              <a:t> à dix </a:t>
            </a:r>
            <a:r>
              <a:rPr lang="it-IT" sz="2400" i="1" dirty="0" err="1"/>
              <a:t>contre</a:t>
            </a:r>
            <a:r>
              <a:rPr lang="it-IT" sz="2400" i="1" dirty="0"/>
              <a:t> un, la guerre </a:t>
            </a:r>
            <a:r>
              <a:rPr lang="it-IT" sz="2400" i="1" dirty="0" err="1"/>
              <a:t>quoi</a:t>
            </a:r>
            <a:r>
              <a:rPr lang="it-IT" sz="2400" i="1" dirty="0"/>
              <a:t> » (</a:t>
            </a:r>
            <a:r>
              <a:rPr lang="it-IT" sz="2400" i="1" dirty="0" err="1"/>
              <a:t>Perec</a:t>
            </a:r>
            <a:r>
              <a:rPr lang="it-IT" sz="2400" i="1" dirty="0"/>
              <a:t>). « Quelle </a:t>
            </a:r>
            <a:r>
              <a:rPr lang="it-IT" sz="2400" i="1" dirty="0" err="1"/>
              <a:t>connerie</a:t>
            </a:r>
            <a:r>
              <a:rPr lang="it-IT" sz="2400" i="1" dirty="0"/>
              <a:t>, la guerre » (</a:t>
            </a:r>
            <a:r>
              <a:rPr lang="it-IT" sz="2400" i="1" dirty="0" err="1"/>
              <a:t>Prévert</a:t>
            </a:r>
            <a:r>
              <a:rPr lang="it-IT" sz="2400" i="1" dirty="0" smtClean="0"/>
              <a:t>) </a:t>
            </a:r>
            <a:r>
              <a:rPr lang="it-IT" sz="2400" dirty="0" smtClean="0"/>
              <a:t>[</a:t>
            </a:r>
            <a:r>
              <a:rPr lang="mr-IN" sz="2400" dirty="0" smtClean="0"/>
              <a:t>…</a:t>
            </a:r>
            <a:r>
              <a:rPr lang="it-IT" sz="2400" dirty="0" smtClean="0"/>
              <a:t>]</a:t>
            </a:r>
          </a:p>
          <a:p>
            <a:r>
              <a:rPr lang="it-IT" sz="2400" dirty="0"/>
              <a:t> II   </a:t>
            </a:r>
            <a:r>
              <a:rPr lang="it-IT" sz="2400" dirty="0" err="1"/>
              <a:t>Conflit</a:t>
            </a:r>
            <a:r>
              <a:rPr lang="it-IT" sz="2400" dirty="0"/>
              <a:t> qui ne va </a:t>
            </a:r>
            <a:r>
              <a:rPr lang="it-IT" sz="2400" dirty="0" err="1"/>
              <a:t>pas</a:t>
            </a:r>
            <a:r>
              <a:rPr lang="it-IT" sz="2400" dirty="0"/>
              <a:t> </a:t>
            </a:r>
            <a:r>
              <a:rPr lang="it-IT" sz="2400" dirty="0" err="1"/>
              <a:t>jusqu'à</a:t>
            </a:r>
            <a:r>
              <a:rPr lang="it-IT" sz="2400" dirty="0"/>
              <a:t> l'</a:t>
            </a:r>
            <a:r>
              <a:rPr lang="it-IT" sz="2400" dirty="0" err="1"/>
              <a:t>affrontement</a:t>
            </a:r>
            <a:r>
              <a:rPr lang="it-IT" sz="2400" dirty="0"/>
              <a:t>  1   (milieu </a:t>
            </a:r>
            <a:r>
              <a:rPr lang="it-IT" sz="2400" cap="all" dirty="0" err="1"/>
              <a:t>xii</a:t>
            </a:r>
            <a:r>
              <a:rPr lang="it-IT" sz="2400" baseline="30000" dirty="0" err="1"/>
              <a:t>e</a:t>
            </a:r>
            <a:r>
              <a:rPr lang="it-IT" sz="2400" dirty="0"/>
              <a:t>) </a:t>
            </a:r>
            <a:r>
              <a:rPr lang="it-IT" sz="2400" dirty="0" err="1"/>
              <a:t>Hostilité</a:t>
            </a:r>
            <a:r>
              <a:rPr lang="it-IT" sz="2400" dirty="0"/>
              <a:t>, </a:t>
            </a:r>
            <a:r>
              <a:rPr lang="it-IT" sz="2400" dirty="0" err="1"/>
              <a:t>lutte</a:t>
            </a:r>
            <a:r>
              <a:rPr lang="it-IT" sz="2400" dirty="0"/>
              <a:t> </a:t>
            </a:r>
            <a:r>
              <a:rPr lang="it-IT" sz="2400" dirty="0" err="1"/>
              <a:t>entre</a:t>
            </a:r>
            <a:r>
              <a:rPr lang="it-IT" sz="2400" dirty="0"/>
              <a:t> </a:t>
            </a:r>
            <a:r>
              <a:rPr lang="it-IT" sz="2400" dirty="0" err="1"/>
              <a:t>groupes</a:t>
            </a:r>
            <a:r>
              <a:rPr lang="it-IT" sz="2400" dirty="0"/>
              <a:t> </a:t>
            </a:r>
            <a:r>
              <a:rPr lang="it-IT" sz="2400" dirty="0" err="1"/>
              <a:t>sociaux</a:t>
            </a:r>
            <a:r>
              <a:rPr lang="it-IT" sz="2400" dirty="0"/>
              <a:t>, </a:t>
            </a:r>
            <a:r>
              <a:rPr lang="it-IT" sz="2400" dirty="0" err="1"/>
              <a:t>États</a:t>
            </a:r>
            <a:r>
              <a:rPr lang="it-IT" sz="2400" dirty="0"/>
              <a:t>, n'</a:t>
            </a:r>
            <a:r>
              <a:rPr lang="it-IT" sz="2400" dirty="0" err="1"/>
              <a:t>allant</a:t>
            </a:r>
            <a:r>
              <a:rPr lang="it-IT" sz="2400" dirty="0"/>
              <a:t> </a:t>
            </a:r>
            <a:r>
              <a:rPr lang="it-IT" sz="2400" dirty="0" err="1"/>
              <a:t>pas</a:t>
            </a:r>
            <a:r>
              <a:rPr lang="it-IT" sz="2400" dirty="0"/>
              <a:t> </a:t>
            </a:r>
            <a:r>
              <a:rPr lang="it-IT" sz="2400" dirty="0" err="1"/>
              <a:t>jusqu'au</a:t>
            </a:r>
            <a:r>
              <a:rPr lang="it-IT" sz="2400" dirty="0"/>
              <a:t> </a:t>
            </a:r>
            <a:r>
              <a:rPr lang="it-IT" sz="2400" dirty="0" err="1"/>
              <a:t>conflit</a:t>
            </a:r>
            <a:r>
              <a:rPr lang="it-IT" sz="2400" dirty="0"/>
              <a:t> </a:t>
            </a:r>
            <a:r>
              <a:rPr lang="it-IT" sz="2400" dirty="0" err="1"/>
              <a:t>armé</a:t>
            </a:r>
            <a:r>
              <a:rPr lang="it-IT" sz="2400" dirty="0"/>
              <a:t>. ➙ </a:t>
            </a:r>
            <a:r>
              <a:rPr lang="it-IT" sz="2400" dirty="0" err="1"/>
              <a:t>conflit</a:t>
            </a:r>
            <a:r>
              <a:rPr lang="it-IT" sz="2400" dirty="0" smtClean="0"/>
              <a:t>. </a:t>
            </a:r>
            <a:r>
              <a:rPr lang="it-IT" sz="2400" dirty="0"/>
              <a:t>[</a:t>
            </a:r>
            <a:r>
              <a:rPr lang="mr-IN" sz="2400" dirty="0"/>
              <a:t>…</a:t>
            </a:r>
            <a:r>
              <a:rPr lang="it-IT" sz="2400" dirty="0"/>
              <a:t>]</a:t>
            </a:r>
          </a:p>
          <a:p>
            <a:pPr marL="0" indent="0" algn="just">
              <a:buNone/>
            </a:pPr>
            <a:endParaRPr lang="it-IT" sz="2400" dirty="0"/>
          </a:p>
          <a:p>
            <a:r>
              <a:rPr lang="it-IT" sz="2400" dirty="0"/>
              <a:t>© 2019 </a:t>
            </a:r>
            <a:r>
              <a:rPr lang="it-IT" sz="2400" dirty="0" err="1"/>
              <a:t>Dictionnaires</a:t>
            </a:r>
            <a:r>
              <a:rPr lang="it-IT" sz="2400" dirty="0"/>
              <a:t> Le Robert - Le Petit Robert de la langue </a:t>
            </a:r>
            <a:r>
              <a:rPr lang="it-IT" sz="2400" dirty="0" err="1"/>
              <a:t>française</a:t>
            </a:r>
            <a:endParaRPr lang="it-IT" sz="2400" dirty="0"/>
          </a:p>
          <a:p>
            <a:endParaRPr lang="fr-CA" sz="2400" dirty="0"/>
          </a:p>
        </p:txBody>
      </p:sp>
    </p:spTree>
    <p:extLst>
      <p:ext uri="{BB962C8B-B14F-4D97-AF65-F5344CB8AC3E}">
        <p14:creationId xmlns:p14="http://schemas.microsoft.com/office/powerpoint/2010/main" val="34207300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Comment vous définissez la paix ?</a:t>
            </a:r>
            <a:endParaRPr lang="fr-CA" sz="2800" dirty="0"/>
          </a:p>
        </p:txBody>
      </p:sp>
      <p:sp>
        <p:nvSpPr>
          <p:cNvPr id="3" name="Segnaposto contenuto 2"/>
          <p:cNvSpPr>
            <a:spLocks noGrp="1"/>
          </p:cNvSpPr>
          <p:nvPr>
            <p:ph idx="1"/>
          </p:nvPr>
        </p:nvSpPr>
        <p:spPr/>
        <p:txBody>
          <a:bodyPr>
            <a:normAutofit/>
          </a:bodyPr>
          <a:lstStyle/>
          <a:p>
            <a:r>
              <a:rPr lang="fr-CA" sz="2400" dirty="0" smtClean="0"/>
              <a:t>Alice : absence de guerre et de conflit; compromis entre les 2 parties qui étaient en guerre</a:t>
            </a:r>
          </a:p>
          <a:p>
            <a:r>
              <a:rPr lang="fr-CA" sz="2400" dirty="0" smtClean="0"/>
              <a:t>Mehdi : fin d’un conflit</a:t>
            </a:r>
          </a:p>
          <a:p>
            <a:r>
              <a:rPr lang="fr-CA" sz="2400" dirty="0" err="1" smtClean="0"/>
              <a:t>Benedetta</a:t>
            </a:r>
            <a:r>
              <a:rPr lang="fr-CA" sz="2400" dirty="0" smtClean="0"/>
              <a:t> : un état d’harmonie entre les êtres humains </a:t>
            </a:r>
          </a:p>
          <a:p>
            <a:r>
              <a:rPr lang="fr-CA" sz="2400" dirty="0" smtClean="0"/>
              <a:t>Luca : état d’ harmonie intérieure de nous-même, personnel, si on est en paix avec soi-même on ne va pas entrer en guerre, en conflit avec l’extérieur</a:t>
            </a:r>
          </a:p>
          <a:p>
            <a:pPr algn="just"/>
            <a:r>
              <a:rPr lang="fr-CA" sz="2400" dirty="0" err="1" smtClean="0"/>
              <a:t>Selenia</a:t>
            </a:r>
            <a:r>
              <a:rPr lang="fr-CA" sz="2400" dirty="0" smtClean="0"/>
              <a:t> : absence d’un conflit déclaré, ouvert, car la paix absolue n’existe pas, chaque pays fait ce qui est mieux pour lui, avec d’autres stratégies comme l’économie.</a:t>
            </a:r>
            <a:endParaRPr lang="fr-CA" sz="2400" dirty="0"/>
          </a:p>
        </p:txBody>
      </p:sp>
    </p:spTree>
    <p:extLst>
      <p:ext uri="{BB962C8B-B14F-4D97-AF65-F5344CB8AC3E}">
        <p14:creationId xmlns:p14="http://schemas.microsoft.com/office/powerpoint/2010/main" val="67553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Title 1"/>
          <p:cNvSpPr>
            <a:spLocks noGrp="1"/>
          </p:cNvSpPr>
          <p:nvPr>
            <p:ph type="title"/>
          </p:nvPr>
        </p:nvSpPr>
        <p:spPr/>
        <p:txBody>
          <a:bodyPr>
            <a:normAutofit/>
          </a:bodyPr>
          <a:lstStyle/>
          <a:p>
            <a:r>
              <a:rPr lang="it-IT" sz="2800" dirty="0" smtClean="0">
                <a:latin typeface="Arial" charset="0"/>
                <a:ea typeface="MS PGothic" charset="0"/>
              </a:rPr>
              <a:t>Et la </a:t>
            </a:r>
            <a:r>
              <a:rPr lang="it-IT" sz="2800" dirty="0" err="1" smtClean="0">
                <a:latin typeface="Arial" charset="0"/>
                <a:ea typeface="MS PGothic" charset="0"/>
              </a:rPr>
              <a:t>Paix</a:t>
            </a:r>
            <a:r>
              <a:rPr lang="it-IT" sz="2800" dirty="0" smtClean="0">
                <a:latin typeface="Arial" charset="0"/>
                <a:ea typeface="MS PGothic" charset="0"/>
              </a:rPr>
              <a:t> ?</a:t>
            </a:r>
            <a:endParaRPr lang="fr-FR" sz="2800" dirty="0">
              <a:latin typeface="Arial" charset="0"/>
              <a:ea typeface="MS PGothic" charset="0"/>
            </a:endParaRPr>
          </a:p>
        </p:txBody>
      </p:sp>
      <p:sp>
        <p:nvSpPr>
          <p:cNvPr id="440322" name="Content Placeholder 2"/>
          <p:cNvSpPr>
            <a:spLocks noGrp="1"/>
          </p:cNvSpPr>
          <p:nvPr>
            <p:ph idx="1"/>
          </p:nvPr>
        </p:nvSpPr>
        <p:spPr/>
        <p:txBody>
          <a:bodyPr>
            <a:normAutofit lnSpcReduction="10000"/>
          </a:bodyPr>
          <a:lstStyle/>
          <a:p>
            <a:r>
              <a:rPr lang="it-IT" sz="2400" dirty="0" err="1" smtClean="0">
                <a:latin typeface="Arial" charset="0"/>
                <a:ea typeface="MS PGothic" charset="0"/>
              </a:rPr>
              <a:t>Définitions</a:t>
            </a:r>
            <a:r>
              <a:rPr lang="it-IT" sz="2400" dirty="0" smtClean="0">
                <a:latin typeface="Arial" charset="0"/>
                <a:ea typeface="MS PGothic" charset="0"/>
              </a:rPr>
              <a:t> </a:t>
            </a:r>
            <a:r>
              <a:rPr lang="it-IT" sz="2400" dirty="0">
                <a:latin typeface="Arial" charset="0"/>
                <a:ea typeface="MS PGothic" charset="0"/>
              </a:rPr>
              <a:t>par </a:t>
            </a:r>
            <a:r>
              <a:rPr lang="it-IT" sz="2400" dirty="0" err="1">
                <a:latin typeface="Arial" charset="0"/>
                <a:ea typeface="MS PGothic" charset="0"/>
              </a:rPr>
              <a:t>antonymie</a:t>
            </a:r>
            <a:r>
              <a:rPr lang="it-IT" sz="2400" dirty="0">
                <a:latin typeface="Arial" charset="0"/>
                <a:ea typeface="MS PGothic" charset="0"/>
              </a:rPr>
              <a:t> :</a:t>
            </a:r>
            <a:br>
              <a:rPr lang="it-IT" sz="2400" dirty="0">
                <a:latin typeface="Arial" charset="0"/>
                <a:ea typeface="MS PGothic" charset="0"/>
              </a:rPr>
            </a:br>
            <a:r>
              <a:rPr lang="fr-FR" sz="2400" dirty="0" smtClean="0">
                <a:latin typeface="Arial" charset="0"/>
                <a:ea typeface="MS PGothic" charset="0"/>
                <a:cs typeface="MS PGothic" charset="0"/>
              </a:rPr>
              <a:t>II</a:t>
            </a:r>
            <a:r>
              <a:rPr lang="fr-FR" sz="2400" dirty="0">
                <a:latin typeface="Arial" charset="0"/>
                <a:ea typeface="MS PGothic" charset="0"/>
                <a:cs typeface="MS PGothic" charset="0"/>
              </a:rPr>
              <a:t>.  Absence de conflit entre des pays (opposé à </a:t>
            </a:r>
            <a:r>
              <a:rPr lang="fr-FR" sz="2400" i="1" dirty="0">
                <a:latin typeface="Arial" charset="0"/>
                <a:ea typeface="MS PGothic" charset="0"/>
                <a:cs typeface="MS PGothic" charset="0"/>
              </a:rPr>
              <a:t>guerre</a:t>
            </a:r>
            <a:r>
              <a:rPr lang="fr-FR" sz="2400" dirty="0">
                <a:latin typeface="Arial" charset="0"/>
                <a:ea typeface="MS PGothic" charset="0"/>
                <a:cs typeface="MS PGothic" charset="0"/>
              </a:rPr>
              <a:t>) </a:t>
            </a:r>
          </a:p>
          <a:p>
            <a:pPr algn="just"/>
            <a:r>
              <a:rPr lang="fr-FR" sz="2400" dirty="0">
                <a:latin typeface="Arial" charset="0"/>
                <a:ea typeface="MS PGothic" charset="0"/>
                <a:cs typeface="MS PGothic" charset="0"/>
              </a:rPr>
              <a:t>1.  Situation d'une nation, d'un État qui n'est pas en guerre; rapports entre États qui jouissent de cette situation. (PR </a:t>
            </a:r>
            <a:r>
              <a:rPr lang="fr-FR" sz="2400" dirty="0" smtClean="0">
                <a:latin typeface="Arial" charset="0"/>
                <a:ea typeface="MS PGothic" charset="0"/>
                <a:cs typeface="MS PGothic" charset="0"/>
              </a:rPr>
              <a:t>2019)</a:t>
            </a:r>
            <a:endParaRPr lang="fr-FR" sz="2400" dirty="0">
              <a:latin typeface="Arial" charset="0"/>
              <a:ea typeface="MS PGothic" charset="0"/>
              <a:cs typeface="MS PGothic" charset="0"/>
            </a:endParaRPr>
          </a:p>
          <a:p>
            <a:pPr algn="just"/>
            <a:r>
              <a:rPr lang="fr-FR" sz="2400" dirty="0">
                <a:latin typeface="Arial" charset="0"/>
                <a:ea typeface="MS PGothic" charset="0"/>
                <a:cs typeface="MS PGothic" charset="0"/>
              </a:rPr>
              <a:t> </a:t>
            </a:r>
            <a:r>
              <a:rPr lang="fr-FR" sz="2400" dirty="0" smtClean="0">
                <a:latin typeface="Arial" charset="0"/>
                <a:ea typeface="MS PGothic" charset="0"/>
                <a:cs typeface="MS PGothic" charset="0"/>
              </a:rPr>
              <a:t>Nicole </a:t>
            </a:r>
            <a:r>
              <a:rPr lang="fr-FR" sz="2400" dirty="0" err="1" smtClean="0">
                <a:latin typeface="Arial" charset="0"/>
                <a:ea typeface="MS PGothic" charset="0"/>
                <a:cs typeface="MS PGothic" charset="0"/>
              </a:rPr>
              <a:t>Werly</a:t>
            </a:r>
            <a:r>
              <a:rPr lang="fr-FR" sz="2400" dirty="0">
                <a:latin typeface="Arial" charset="0"/>
                <a:ea typeface="MS PGothic" charset="0"/>
                <a:cs typeface="MS PGothic" charset="0"/>
              </a:rPr>
              <a:t>, qui analyse l’entrée « paix » depuis les premiers dictionnaires de langue française du XVIIe, affirme que « presque toutes les définitions de l’entrée “paix”, donnent une paraphrase antonymique du défini, variantes d’une structure profonde, obsédante, fortement stéréotypée : la paix ne serait autre que cette “absence de guerre”. » (2002 : 483).</a:t>
            </a:r>
          </a:p>
          <a:p>
            <a:endParaRPr lang="fr-FR" sz="2400" dirty="0">
              <a:latin typeface="Arial" charset="0"/>
              <a:ea typeface="MS PGothic" charset="0"/>
              <a:cs typeface="MS PGothic" charset="0"/>
            </a:endParaRPr>
          </a:p>
        </p:txBody>
      </p:sp>
    </p:spTree>
    <p:extLst>
      <p:ext uri="{BB962C8B-B14F-4D97-AF65-F5344CB8AC3E}">
        <p14:creationId xmlns:p14="http://schemas.microsoft.com/office/powerpoint/2010/main" val="23486302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400" dirty="0" smtClean="0"/>
              <a:t>A lire le texte de Josiane </a:t>
            </a:r>
            <a:r>
              <a:rPr lang="fr-CA" sz="2400" dirty="0" err="1" smtClean="0"/>
              <a:t>Boutet</a:t>
            </a:r>
            <a:r>
              <a:rPr lang="fr-CA" sz="2400" dirty="0" smtClean="0"/>
              <a:t> </a:t>
            </a:r>
            <a:r>
              <a:rPr lang="it-IT" sz="2400" dirty="0" smtClean="0"/>
              <a:t>(</a:t>
            </a:r>
            <a:r>
              <a:rPr lang="it-IT" sz="2400" dirty="0" err="1" smtClean="0"/>
              <a:t>jusqu'à</a:t>
            </a:r>
            <a:r>
              <a:rPr lang="it-IT" sz="2400" dirty="0" smtClean="0"/>
              <a:t> la p.17, fin à </a:t>
            </a:r>
            <a:r>
              <a:rPr lang="it-IT" sz="2400" dirty="0" err="1" smtClean="0"/>
              <a:t>enseignement</a:t>
            </a:r>
            <a:r>
              <a:rPr lang="it-IT" sz="2400" dirty="0" smtClean="0"/>
              <a:t> etc., </a:t>
            </a:r>
            <a:r>
              <a:rPr lang="it-IT" sz="2400" dirty="0" err="1" smtClean="0"/>
              <a:t>avant</a:t>
            </a:r>
            <a:r>
              <a:rPr lang="it-IT" sz="2400" dirty="0" smtClean="0"/>
              <a:t> </a:t>
            </a:r>
            <a:r>
              <a:rPr lang="it-IT" sz="2400" dirty="0" err="1" smtClean="0"/>
              <a:t>organisation</a:t>
            </a:r>
            <a:r>
              <a:rPr lang="it-IT" sz="2400" dirty="0" smtClean="0"/>
              <a:t> de  l'</a:t>
            </a:r>
            <a:r>
              <a:rPr lang="it-IT" sz="2400" dirty="0" err="1" smtClean="0"/>
              <a:t>ouvrage</a:t>
            </a:r>
            <a:r>
              <a:rPr lang="it-IT" sz="2400" dirty="0" smtClean="0"/>
              <a:t>)</a:t>
            </a:r>
            <a:r>
              <a:rPr lang="fr-CA" sz="2400" dirty="0" smtClean="0"/>
              <a:t/>
            </a:r>
            <a:br>
              <a:rPr lang="fr-CA" sz="2400" dirty="0" smtClean="0"/>
            </a:br>
            <a:r>
              <a:rPr lang="fr-CA" sz="2400" dirty="0" smtClean="0"/>
              <a:t>inséré sur </a:t>
            </a:r>
            <a:r>
              <a:rPr lang="fr-CA" sz="2400" dirty="0" err="1" smtClean="0"/>
              <a:t>moodle</a:t>
            </a:r>
            <a:endParaRPr lang="fr-CA" sz="2400" dirty="0"/>
          </a:p>
        </p:txBody>
      </p:sp>
      <p:sp>
        <p:nvSpPr>
          <p:cNvPr id="3" name="Segnaposto contenuto 2"/>
          <p:cNvSpPr>
            <a:spLocks noGrp="1"/>
          </p:cNvSpPr>
          <p:nvPr>
            <p:ph idx="1"/>
          </p:nvPr>
        </p:nvSpPr>
        <p:spPr/>
        <p:txBody>
          <a:bodyPr>
            <a:normAutofit/>
          </a:bodyPr>
          <a:lstStyle/>
          <a:p>
            <a:r>
              <a:rPr lang="fr-CA" sz="2400" dirty="0" smtClean="0"/>
              <a:t>Le pouvoir dans les mots</a:t>
            </a:r>
          </a:p>
          <a:p>
            <a:r>
              <a:rPr lang="fr-CA" sz="2400" dirty="0" smtClean="0"/>
              <a:t>ou en dehors des mots : Le </a:t>
            </a:r>
            <a:r>
              <a:rPr lang="fr-CA" sz="2400" dirty="0" smtClean="0"/>
              <a:t>pouvoir </a:t>
            </a:r>
            <a:r>
              <a:rPr lang="fr-CA" sz="2400" dirty="0" smtClean="0"/>
              <a:t>de </a:t>
            </a:r>
            <a:r>
              <a:rPr lang="fr-CA" sz="2400" dirty="0" smtClean="0"/>
              <a:t>qui </a:t>
            </a:r>
            <a:r>
              <a:rPr lang="fr-CA" sz="2400" dirty="0" smtClean="0"/>
              <a:t>énonce</a:t>
            </a:r>
          </a:p>
          <a:p>
            <a:r>
              <a:rPr lang="fr-CA" sz="2400" i="1" dirty="0" smtClean="0"/>
              <a:t>Montrer</a:t>
            </a:r>
            <a:r>
              <a:rPr lang="fr-CA" sz="2400" dirty="0" smtClean="0"/>
              <a:t> et non pas </a:t>
            </a:r>
            <a:r>
              <a:rPr lang="fr-CA" sz="2400" i="1" dirty="0" smtClean="0"/>
              <a:t>démontrer </a:t>
            </a:r>
            <a:r>
              <a:rPr lang="fr-CA" sz="2400" dirty="0" smtClean="0"/>
              <a:t>(p. 9) : Posture de </a:t>
            </a:r>
            <a:r>
              <a:rPr lang="fr-CA" sz="2400" dirty="0" err="1" smtClean="0"/>
              <a:t>chercheur.e</a:t>
            </a:r>
            <a:endParaRPr lang="fr-CA" sz="2400" dirty="0" smtClean="0"/>
          </a:p>
          <a:p>
            <a:r>
              <a:rPr lang="fr-CA" sz="2400" i="1" dirty="0" smtClean="0"/>
              <a:t>Nommer</a:t>
            </a:r>
          </a:p>
          <a:p>
            <a:r>
              <a:rPr lang="fr-CA" sz="2400" dirty="0" smtClean="0"/>
              <a:t>Les mots ont un pouvoir d’action sur ce monde -</a:t>
            </a:r>
          </a:p>
          <a:p>
            <a:r>
              <a:rPr lang="fr-CA" sz="2400" dirty="0" smtClean="0"/>
              <a:t>la performativité et la puissance d’action du langage</a:t>
            </a:r>
          </a:p>
          <a:p>
            <a:r>
              <a:rPr lang="fr-CA" sz="2400" dirty="0" smtClean="0"/>
              <a:t>Hors de la perspective générativiste ou fonctionnaliste</a:t>
            </a:r>
          </a:p>
          <a:p>
            <a:r>
              <a:rPr lang="fr-CA" sz="2400" dirty="0" smtClean="0"/>
              <a:t>Communication? information? vision technocratique du langage</a:t>
            </a:r>
          </a:p>
          <a:p>
            <a:endParaRPr lang="fr-CA" sz="2400" dirty="0" smtClean="0"/>
          </a:p>
          <a:p>
            <a:endParaRPr lang="fr-CA" sz="2400" dirty="0"/>
          </a:p>
        </p:txBody>
      </p:sp>
    </p:spTree>
    <p:extLst>
      <p:ext uri="{BB962C8B-B14F-4D97-AF65-F5344CB8AC3E}">
        <p14:creationId xmlns:p14="http://schemas.microsoft.com/office/powerpoint/2010/main" val="3145148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Title 1"/>
          <p:cNvSpPr>
            <a:spLocks noGrp="1"/>
          </p:cNvSpPr>
          <p:nvPr>
            <p:ph type="title"/>
          </p:nvPr>
        </p:nvSpPr>
        <p:spPr/>
        <p:txBody>
          <a:bodyPr/>
          <a:lstStyle/>
          <a:p>
            <a:r>
              <a:rPr lang="it-IT" sz="2800">
                <a:latin typeface="Arial" charset="0"/>
                <a:ea typeface="MS PGothic" charset="0"/>
              </a:rPr>
              <a:t>Et où est la paix positive dans le dictionnaire ?</a:t>
            </a:r>
            <a:endParaRPr lang="fr-FR" sz="2800">
              <a:latin typeface="Arial" charset="0"/>
              <a:ea typeface="MS PGothic" charset="0"/>
            </a:endParaRPr>
          </a:p>
        </p:txBody>
      </p:sp>
      <p:sp>
        <p:nvSpPr>
          <p:cNvPr id="441346" name="Content Placeholder 2"/>
          <p:cNvSpPr>
            <a:spLocks noGrp="1"/>
          </p:cNvSpPr>
          <p:nvPr>
            <p:ph idx="1"/>
          </p:nvPr>
        </p:nvSpPr>
        <p:spPr/>
        <p:txBody>
          <a:bodyPr/>
          <a:lstStyle/>
          <a:p>
            <a:pPr algn="just"/>
            <a:r>
              <a:rPr lang="fr-FR" sz="2400" dirty="0">
                <a:latin typeface="Arial" charset="0"/>
                <a:ea typeface="MS PGothic" charset="0"/>
                <a:cs typeface="MS PGothic" charset="0"/>
              </a:rPr>
              <a:t>Une paix définie comme antonyme de la guerre. Mais où est la paix positive dans le dictionnaire ? Celle dont Rigoberta </a:t>
            </a:r>
            <a:r>
              <a:rPr lang="fr-FR" sz="2400" dirty="0" err="1">
                <a:latin typeface="Arial" charset="0"/>
                <a:ea typeface="MS PGothic" charset="0"/>
                <a:cs typeface="MS PGothic" charset="0"/>
              </a:rPr>
              <a:t>Menchu</a:t>
            </a:r>
            <a:r>
              <a:rPr lang="fr-FR" sz="2400" dirty="0">
                <a:latin typeface="Arial" charset="0"/>
                <a:ea typeface="MS PGothic" charset="0"/>
                <a:cs typeface="MS PGothic" charset="0"/>
              </a:rPr>
              <a:t>, Prix Nobel de la Paix 1992, parle :</a:t>
            </a:r>
          </a:p>
          <a:p>
            <a:pPr>
              <a:buFontTx/>
              <a:buNone/>
            </a:pPr>
            <a:r>
              <a:rPr lang="fr-FR" sz="2400" dirty="0">
                <a:latin typeface="Arial" charset="0"/>
                <a:ea typeface="MS PGothic" charset="0"/>
                <a:cs typeface="MS PGothic" charset="0"/>
              </a:rPr>
              <a:t>	</a:t>
            </a:r>
          </a:p>
          <a:p>
            <a:pPr algn="just"/>
            <a:r>
              <a:rPr lang="fr-FR" sz="2400" dirty="0">
                <a:latin typeface="Arial" charset="0"/>
                <a:ea typeface="MS PGothic" charset="0"/>
                <a:cs typeface="MS PGothic" charset="0"/>
              </a:rPr>
              <a:t>La paix ce n’est pas seulement l’absence de guerre, lorsqu’il n’y a pas de combats et de batailles. La paix, c’est avoir de quoi manger, vivre dans une maison décente, avoir du respect les uns pour les autres</a:t>
            </a:r>
            <a:r>
              <a:rPr lang="fr-FR" sz="2400" dirty="0" smtClean="0">
                <a:latin typeface="Arial" charset="0"/>
                <a:ea typeface="MS PGothic" charset="0"/>
                <a:cs typeface="MS PGothic" charset="0"/>
              </a:rPr>
              <a:t>.</a:t>
            </a:r>
          </a:p>
          <a:p>
            <a:pPr algn="just"/>
            <a:endParaRPr lang="fr-FR" sz="2400" dirty="0">
              <a:latin typeface="Arial" charset="0"/>
              <a:ea typeface="MS PGothic" charset="0"/>
              <a:cs typeface="MS PGothic" charset="0"/>
            </a:endParaRPr>
          </a:p>
          <a:p>
            <a:pPr algn="just"/>
            <a:r>
              <a:rPr lang="fr-FR" sz="2400" dirty="0" smtClean="0">
                <a:latin typeface="Arial" charset="0"/>
                <a:ea typeface="MS PGothic" charset="0"/>
                <a:cs typeface="MS PGothic" charset="0"/>
              </a:rPr>
              <a:t>proposition du cours : + état d’harmonie.</a:t>
            </a:r>
          </a:p>
          <a:p>
            <a:endParaRPr lang="fr-FR" sz="2400" dirty="0">
              <a:latin typeface="Arial" charset="0"/>
              <a:ea typeface="MS PGothic" charset="0"/>
              <a:cs typeface="MS PGothic" charset="0"/>
            </a:endParaRPr>
          </a:p>
        </p:txBody>
      </p:sp>
    </p:spTree>
    <p:extLst>
      <p:ext uri="{BB962C8B-B14F-4D97-AF65-F5344CB8AC3E}">
        <p14:creationId xmlns:p14="http://schemas.microsoft.com/office/powerpoint/2010/main" val="100638602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smtClean="0"/>
              <a:t>Réflexions finales</a:t>
            </a:r>
            <a:endParaRPr lang="fr-CA" sz="2800"/>
          </a:p>
        </p:txBody>
      </p:sp>
      <p:sp>
        <p:nvSpPr>
          <p:cNvPr id="3" name="Segnaposto contenuto 2"/>
          <p:cNvSpPr>
            <a:spLocks noGrp="1"/>
          </p:cNvSpPr>
          <p:nvPr>
            <p:ph idx="1"/>
          </p:nvPr>
        </p:nvSpPr>
        <p:spPr/>
        <p:txBody>
          <a:bodyPr>
            <a:normAutofit fontScale="92500"/>
          </a:bodyPr>
          <a:lstStyle/>
          <a:p>
            <a:r>
              <a:rPr lang="fr-CA" sz="2400" dirty="0" err="1" smtClean="0"/>
              <a:t>Benedetta</a:t>
            </a:r>
            <a:r>
              <a:rPr lang="fr-CA" sz="2400" dirty="0" smtClean="0"/>
              <a:t> : Pourquoi utiliser le mot guerre contre le virus ?</a:t>
            </a:r>
          </a:p>
          <a:p>
            <a:pPr algn="just"/>
            <a:r>
              <a:rPr lang="fr-CA" sz="2400" dirty="0" smtClean="0"/>
              <a:t>Pour empêcher aux gens de sortir?</a:t>
            </a:r>
          </a:p>
          <a:p>
            <a:r>
              <a:rPr lang="fr-CA" sz="2400" dirty="0" smtClean="0"/>
              <a:t>On utilise très peu le mot « cura/soin ». A’ vérifier dans l’allocution </a:t>
            </a:r>
          </a:p>
          <a:p>
            <a:pPr algn="just"/>
            <a:r>
              <a:rPr lang="fr-CA" sz="2400" dirty="0" smtClean="0"/>
              <a:t>Alice : pour empêcher, pour communiquer une urgence, on est en combat, les États vont déployer toutes ses forces pour combattre invisible mais qui est là.</a:t>
            </a:r>
          </a:p>
          <a:p>
            <a:endParaRPr lang="fr-CA" sz="2400" dirty="0"/>
          </a:p>
          <a:p>
            <a:pPr algn="just"/>
            <a:r>
              <a:rPr lang="fr-CA" sz="2400" dirty="0" smtClean="0"/>
              <a:t>Luca : Giuseppe Conte 1° ministre : sentiments, amour, rester à la maison pour plus tard s’embrasser deux fois plus. (M. Conte n’a pas le </a:t>
            </a:r>
            <a:r>
              <a:rPr lang="fr-CA" sz="2400" dirty="0" err="1" smtClean="0"/>
              <a:t>skeptron</a:t>
            </a:r>
            <a:r>
              <a:rPr lang="fr-CA" sz="2400" dirty="0" smtClean="0"/>
              <a:t> de déclaration de guerre)</a:t>
            </a:r>
          </a:p>
          <a:p>
            <a:r>
              <a:rPr lang="fr-CA" sz="2400" dirty="0" smtClean="0"/>
              <a:t>(Président de la République en Italie qui a le droit de déclarer la guerre et le premier ministre peut avancer des propositions)</a:t>
            </a:r>
            <a:endParaRPr lang="fr-CA" sz="2400" dirty="0"/>
          </a:p>
        </p:txBody>
      </p:sp>
    </p:spTree>
    <p:extLst>
      <p:ext uri="{BB962C8B-B14F-4D97-AF65-F5344CB8AC3E}">
        <p14:creationId xmlns:p14="http://schemas.microsoft.com/office/powerpoint/2010/main" val="3942436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a:t>« </a:t>
            </a:r>
            <a:r>
              <a:rPr lang="it-IT" sz="2400" b="1" dirty="0" err="1"/>
              <a:t>Nous</a:t>
            </a:r>
            <a:r>
              <a:rPr lang="it-IT" sz="2400" b="1" dirty="0"/>
              <a:t> </a:t>
            </a:r>
            <a:r>
              <a:rPr lang="it-IT" sz="2400" b="1" dirty="0" err="1"/>
              <a:t>sommes</a:t>
            </a:r>
            <a:r>
              <a:rPr lang="it-IT" sz="2400" b="1" dirty="0"/>
              <a:t> en guerre </a:t>
            </a:r>
            <a:r>
              <a:rPr lang="it-IT" sz="2400" b="1" dirty="0" smtClean="0"/>
              <a:t>» :</a:t>
            </a:r>
            <a:r>
              <a:rPr lang="it-IT" sz="2400" b="1" dirty="0"/>
              <a:t> </a:t>
            </a:r>
            <a:r>
              <a:rPr lang="it-IT" sz="2400" b="1" dirty="0" err="1" smtClean="0"/>
              <a:t>expression</a:t>
            </a:r>
            <a:r>
              <a:rPr lang="it-IT" sz="2400" b="1" dirty="0" smtClean="0"/>
              <a:t> </a:t>
            </a:r>
            <a:r>
              <a:rPr lang="it-IT" sz="2400" b="1" dirty="0" err="1" smtClean="0"/>
              <a:t>appropriée</a:t>
            </a:r>
            <a:r>
              <a:rPr lang="it-IT" sz="2400" b="1" dirty="0" smtClean="0"/>
              <a:t/>
            </a:r>
            <a:br>
              <a:rPr lang="it-IT" sz="2400" b="1" dirty="0" smtClean="0"/>
            </a:br>
            <a:r>
              <a:rPr lang="it-IT" sz="2400" b="1" dirty="0" smtClean="0"/>
              <a:t> ?</a:t>
            </a:r>
            <a:endParaRPr lang="fr-CA" sz="2400" dirty="0"/>
          </a:p>
        </p:txBody>
      </p:sp>
      <p:sp>
        <p:nvSpPr>
          <p:cNvPr id="3" name="Segnaposto contenuto 2"/>
          <p:cNvSpPr>
            <a:spLocks noGrp="1"/>
          </p:cNvSpPr>
          <p:nvPr>
            <p:ph idx="1"/>
          </p:nvPr>
        </p:nvSpPr>
        <p:spPr/>
        <p:txBody>
          <a:bodyPr>
            <a:normAutofit fontScale="92500" lnSpcReduction="20000"/>
          </a:bodyPr>
          <a:lstStyle/>
          <a:p>
            <a:pPr algn="just"/>
            <a:r>
              <a:rPr lang="it-IT" sz="2400" dirty="0" err="1"/>
              <a:t>Dans</a:t>
            </a:r>
            <a:r>
              <a:rPr lang="it-IT" sz="2400" dirty="0"/>
              <a:t> un </a:t>
            </a:r>
            <a:r>
              <a:rPr lang="it-IT" sz="2400" dirty="0" err="1"/>
              <a:t>entretien</a:t>
            </a:r>
            <a:r>
              <a:rPr lang="it-IT" sz="2400" dirty="0"/>
              <a:t> </a:t>
            </a:r>
            <a:r>
              <a:rPr lang="it-IT" sz="2400" dirty="0" err="1"/>
              <a:t>au</a:t>
            </a:r>
            <a:r>
              <a:rPr lang="it-IT" sz="2400" dirty="0"/>
              <a:t> « Monde », la </a:t>
            </a:r>
            <a:r>
              <a:rPr lang="it-IT" sz="2400" dirty="0" err="1"/>
              <a:t>philosophe</a:t>
            </a:r>
            <a:r>
              <a:rPr lang="it-IT" sz="2400" dirty="0"/>
              <a:t> Claire Marin </a:t>
            </a:r>
            <a:r>
              <a:rPr lang="it-IT" sz="2400" dirty="0" err="1"/>
              <a:t>explique</a:t>
            </a:r>
            <a:r>
              <a:rPr lang="it-IT" sz="2400" dirty="0"/>
              <a:t> </a:t>
            </a:r>
            <a:r>
              <a:rPr lang="it-IT" sz="2400" dirty="0" err="1"/>
              <a:t>que</a:t>
            </a:r>
            <a:r>
              <a:rPr lang="it-IT" sz="2400" dirty="0"/>
              <a:t> la </a:t>
            </a:r>
            <a:r>
              <a:rPr lang="it-IT" sz="2400" dirty="0" err="1"/>
              <a:t>crise</a:t>
            </a:r>
            <a:r>
              <a:rPr lang="it-IT" sz="2400" dirty="0"/>
              <a:t> </a:t>
            </a:r>
            <a:r>
              <a:rPr lang="it-IT" sz="2400" dirty="0" err="1"/>
              <a:t>que</a:t>
            </a:r>
            <a:r>
              <a:rPr lang="it-IT" sz="2400" dirty="0"/>
              <a:t> </a:t>
            </a:r>
            <a:r>
              <a:rPr lang="it-IT" sz="2400" dirty="0" err="1"/>
              <a:t>nous</a:t>
            </a:r>
            <a:r>
              <a:rPr lang="it-IT" sz="2400" dirty="0"/>
              <a:t> </a:t>
            </a:r>
            <a:r>
              <a:rPr lang="it-IT" sz="2400" dirty="0" err="1"/>
              <a:t>vivons</a:t>
            </a:r>
            <a:r>
              <a:rPr lang="it-IT" sz="2400" dirty="0"/>
              <a:t> n’est </a:t>
            </a:r>
            <a:r>
              <a:rPr lang="it-IT" sz="2400" dirty="0" err="1"/>
              <a:t>pas</a:t>
            </a:r>
            <a:r>
              <a:rPr lang="it-IT" sz="2400" dirty="0"/>
              <a:t> une « guerre » mais une </a:t>
            </a:r>
            <a:r>
              <a:rPr lang="it-IT" sz="2400" dirty="0" err="1"/>
              <a:t>rupture</a:t>
            </a:r>
            <a:r>
              <a:rPr lang="it-IT" sz="2400" dirty="0"/>
              <a:t>, qui </a:t>
            </a:r>
            <a:r>
              <a:rPr lang="it-IT" sz="2400" dirty="0" err="1"/>
              <a:t>nous</a:t>
            </a:r>
            <a:r>
              <a:rPr lang="it-IT" sz="2400" dirty="0"/>
              <a:t> </a:t>
            </a:r>
            <a:r>
              <a:rPr lang="it-IT" sz="2400" dirty="0" err="1"/>
              <a:t>met</a:t>
            </a:r>
            <a:r>
              <a:rPr lang="it-IT" sz="2400" dirty="0"/>
              <a:t> à l’</a:t>
            </a:r>
            <a:r>
              <a:rPr lang="it-IT" sz="2400" dirty="0" err="1"/>
              <a:t>épreuve</a:t>
            </a:r>
            <a:r>
              <a:rPr lang="it-IT" sz="2400" dirty="0"/>
              <a:t> </a:t>
            </a:r>
            <a:r>
              <a:rPr lang="it-IT" sz="2400" dirty="0" err="1"/>
              <a:t>dans</a:t>
            </a:r>
            <a:r>
              <a:rPr lang="it-IT" sz="2400" dirty="0"/>
              <a:t> l’</a:t>
            </a:r>
            <a:r>
              <a:rPr lang="it-IT" sz="2400" dirty="0" err="1"/>
              <a:t>intimité</a:t>
            </a:r>
            <a:r>
              <a:rPr lang="it-IT" sz="2400" dirty="0"/>
              <a:t> de nos </a:t>
            </a:r>
            <a:r>
              <a:rPr lang="it-IT" sz="2400" dirty="0" err="1"/>
              <a:t>vies</a:t>
            </a:r>
            <a:r>
              <a:rPr lang="it-IT" sz="2400" dirty="0"/>
              <a:t>. </a:t>
            </a:r>
            <a:endParaRPr lang="it-IT" sz="2400" dirty="0" smtClean="0"/>
          </a:p>
          <a:p>
            <a:pPr algn="just"/>
            <a:r>
              <a:rPr lang="it-IT" sz="2400" b="1" dirty="0"/>
              <a:t>L’</a:t>
            </a:r>
            <a:r>
              <a:rPr lang="it-IT" sz="2400" b="1" dirty="0" err="1"/>
              <a:t>expression</a:t>
            </a:r>
            <a:r>
              <a:rPr lang="it-IT" sz="2400" b="1" dirty="0"/>
              <a:t> « </a:t>
            </a:r>
            <a:r>
              <a:rPr lang="it-IT" sz="2400" b="1" dirty="0" err="1"/>
              <a:t>Nous</a:t>
            </a:r>
            <a:r>
              <a:rPr lang="it-IT" sz="2400" b="1" dirty="0"/>
              <a:t> </a:t>
            </a:r>
            <a:r>
              <a:rPr lang="it-IT" sz="2400" b="1" dirty="0" err="1"/>
              <a:t>sommes</a:t>
            </a:r>
            <a:r>
              <a:rPr lang="it-IT" sz="2400" b="1" dirty="0"/>
              <a:t> en guerre », </a:t>
            </a:r>
            <a:r>
              <a:rPr lang="it-IT" sz="2400" b="1" dirty="0" err="1"/>
              <a:t>utilisée</a:t>
            </a:r>
            <a:r>
              <a:rPr lang="it-IT" sz="2400" b="1" dirty="0"/>
              <a:t> par le </a:t>
            </a:r>
            <a:r>
              <a:rPr lang="it-IT" sz="2400" b="1" dirty="0" err="1"/>
              <a:t>président</a:t>
            </a:r>
            <a:r>
              <a:rPr lang="it-IT" sz="2400" b="1" dirty="0"/>
              <a:t> de la </a:t>
            </a:r>
            <a:r>
              <a:rPr lang="it-IT" sz="2400" b="1" dirty="0" err="1"/>
              <a:t>République</a:t>
            </a:r>
            <a:r>
              <a:rPr lang="it-IT" sz="2400" b="1" dirty="0"/>
              <a:t>, est-elle </a:t>
            </a:r>
            <a:r>
              <a:rPr lang="it-IT" sz="2400" b="1" dirty="0" err="1"/>
              <a:t>appropriée</a:t>
            </a:r>
            <a:r>
              <a:rPr lang="it-IT" sz="2400" b="1" dirty="0"/>
              <a:t> à la situation </a:t>
            </a:r>
            <a:r>
              <a:rPr lang="it-IT" sz="2400" b="1" dirty="0" err="1"/>
              <a:t>que</a:t>
            </a:r>
            <a:r>
              <a:rPr lang="it-IT" sz="2400" b="1" dirty="0"/>
              <a:t> </a:t>
            </a:r>
            <a:r>
              <a:rPr lang="it-IT" sz="2400" b="1" dirty="0" err="1"/>
              <a:t>nous</a:t>
            </a:r>
            <a:r>
              <a:rPr lang="it-IT" sz="2400" b="1" dirty="0"/>
              <a:t> </a:t>
            </a:r>
            <a:r>
              <a:rPr lang="it-IT" sz="2400" b="1" dirty="0" err="1"/>
              <a:t>vivons</a:t>
            </a:r>
            <a:r>
              <a:rPr lang="it-IT" sz="2400" b="1" dirty="0"/>
              <a:t> ?</a:t>
            </a:r>
          </a:p>
          <a:p>
            <a:pPr algn="just"/>
            <a:r>
              <a:rPr lang="it-IT" sz="2400" dirty="0"/>
              <a:t>A </a:t>
            </a:r>
            <a:r>
              <a:rPr lang="it-IT" sz="2400" dirty="0" err="1"/>
              <a:t>mon</a:t>
            </a:r>
            <a:r>
              <a:rPr lang="it-IT" sz="2400" dirty="0"/>
              <a:t> </a:t>
            </a:r>
            <a:r>
              <a:rPr lang="it-IT" sz="2400" dirty="0" err="1"/>
              <a:t>sens</a:t>
            </a:r>
            <a:r>
              <a:rPr lang="it-IT" sz="2400" dirty="0"/>
              <a:t>, il ne s’</a:t>
            </a:r>
            <a:r>
              <a:rPr lang="it-IT" sz="2400" dirty="0" err="1"/>
              <a:t>agit</a:t>
            </a:r>
            <a:r>
              <a:rPr lang="it-IT" sz="2400" dirty="0"/>
              <a:t> </a:t>
            </a:r>
            <a:r>
              <a:rPr lang="it-IT" sz="2400" dirty="0" err="1"/>
              <a:t>pas</a:t>
            </a:r>
            <a:r>
              <a:rPr lang="it-IT" sz="2400" dirty="0"/>
              <a:t> d’une guerre, parce </a:t>
            </a:r>
            <a:r>
              <a:rPr lang="it-IT" sz="2400" dirty="0" err="1"/>
              <a:t>qu’il</a:t>
            </a:r>
            <a:r>
              <a:rPr lang="it-IT" sz="2400" dirty="0"/>
              <a:t> </a:t>
            </a:r>
            <a:r>
              <a:rPr lang="it-IT" sz="2400" dirty="0" err="1"/>
              <a:t>n’y</a:t>
            </a:r>
            <a:r>
              <a:rPr lang="it-IT" sz="2400" dirty="0"/>
              <a:t> a </a:t>
            </a:r>
            <a:r>
              <a:rPr lang="it-IT" sz="2400" dirty="0" err="1"/>
              <a:t>pas</a:t>
            </a:r>
            <a:r>
              <a:rPr lang="it-IT" sz="2400" dirty="0"/>
              <a:t> d’</a:t>
            </a:r>
            <a:r>
              <a:rPr lang="it-IT" sz="2400" dirty="0" err="1"/>
              <a:t>ennemi</a:t>
            </a:r>
            <a:r>
              <a:rPr lang="it-IT" sz="2400" dirty="0"/>
              <a:t>. </a:t>
            </a:r>
            <a:r>
              <a:rPr lang="it-IT" sz="2400" dirty="0" err="1"/>
              <a:t>Nous</a:t>
            </a:r>
            <a:r>
              <a:rPr lang="it-IT" sz="2400" dirty="0"/>
              <a:t> </a:t>
            </a:r>
            <a:r>
              <a:rPr lang="it-IT" sz="2400" dirty="0" err="1"/>
              <a:t>sommes</a:t>
            </a:r>
            <a:r>
              <a:rPr lang="it-IT" sz="2400" dirty="0"/>
              <a:t> face à un </a:t>
            </a:r>
            <a:r>
              <a:rPr lang="it-IT" sz="2400" dirty="0" err="1"/>
              <a:t>phénomène</a:t>
            </a:r>
            <a:r>
              <a:rPr lang="it-IT" sz="2400" dirty="0"/>
              <a:t> qui s’</a:t>
            </a:r>
            <a:r>
              <a:rPr lang="it-IT" sz="2400" dirty="0" err="1"/>
              <a:t>inscrit</a:t>
            </a:r>
            <a:r>
              <a:rPr lang="it-IT" sz="2400" dirty="0"/>
              <a:t> </a:t>
            </a:r>
            <a:r>
              <a:rPr lang="it-IT" sz="2400" dirty="0" err="1"/>
              <a:t>dans</a:t>
            </a:r>
            <a:r>
              <a:rPr lang="it-IT" sz="2400" dirty="0"/>
              <a:t> la </a:t>
            </a:r>
            <a:r>
              <a:rPr lang="it-IT" sz="2400" dirty="0" err="1"/>
              <a:t>loi</a:t>
            </a:r>
            <a:r>
              <a:rPr lang="it-IT" sz="2400" dirty="0"/>
              <a:t> </a:t>
            </a:r>
            <a:r>
              <a:rPr lang="it-IT" sz="2400" dirty="0" err="1"/>
              <a:t>du</a:t>
            </a:r>
            <a:r>
              <a:rPr lang="it-IT" sz="2400" dirty="0"/>
              <a:t> vivant, </a:t>
            </a:r>
            <a:r>
              <a:rPr lang="it-IT" sz="2400" dirty="0" err="1"/>
              <a:t>laquelle</a:t>
            </a:r>
            <a:r>
              <a:rPr lang="it-IT" sz="2400" dirty="0"/>
              <a:t> se manifeste à la fois </a:t>
            </a:r>
            <a:r>
              <a:rPr lang="it-IT" sz="2400" dirty="0" err="1"/>
              <a:t>au</a:t>
            </a:r>
            <a:r>
              <a:rPr lang="it-IT" sz="2400" dirty="0"/>
              <a:t> </a:t>
            </a:r>
            <a:r>
              <a:rPr lang="it-IT" sz="2400" dirty="0" err="1"/>
              <a:t>travers</a:t>
            </a:r>
            <a:r>
              <a:rPr lang="it-IT" sz="2400" dirty="0"/>
              <a:t> de </a:t>
            </a:r>
            <a:r>
              <a:rPr lang="it-IT" sz="2400" dirty="0" err="1"/>
              <a:t>processus</a:t>
            </a:r>
            <a:r>
              <a:rPr lang="it-IT" sz="2400" dirty="0"/>
              <a:t> de </a:t>
            </a:r>
            <a:r>
              <a:rPr lang="it-IT" sz="2400" dirty="0" err="1"/>
              <a:t>création</a:t>
            </a:r>
            <a:r>
              <a:rPr lang="it-IT" sz="2400" dirty="0"/>
              <a:t> et de </a:t>
            </a:r>
            <a:r>
              <a:rPr lang="it-IT" sz="2400" dirty="0" err="1"/>
              <a:t>destruction</a:t>
            </a:r>
            <a:r>
              <a:rPr lang="it-IT" sz="2400" dirty="0"/>
              <a:t>. La </a:t>
            </a:r>
            <a:r>
              <a:rPr lang="it-IT" sz="2400" dirty="0" err="1"/>
              <a:t>maladie</a:t>
            </a:r>
            <a:r>
              <a:rPr lang="it-IT" sz="2400" dirty="0"/>
              <a:t> </a:t>
            </a:r>
            <a:r>
              <a:rPr lang="it-IT" sz="2400" dirty="0" err="1"/>
              <a:t>fait</a:t>
            </a:r>
            <a:r>
              <a:rPr lang="it-IT" sz="2400" dirty="0"/>
              <a:t> </a:t>
            </a:r>
            <a:r>
              <a:rPr lang="it-IT" sz="2400" dirty="0" err="1"/>
              <a:t>partie</a:t>
            </a:r>
            <a:r>
              <a:rPr lang="it-IT" sz="2400" dirty="0"/>
              <a:t> de la vie </a:t>
            </a:r>
            <a:r>
              <a:rPr lang="it-IT" sz="2400" dirty="0" err="1"/>
              <a:t>au</a:t>
            </a:r>
            <a:r>
              <a:rPr lang="it-IT" sz="2400" dirty="0"/>
              <a:t> </a:t>
            </a:r>
            <a:r>
              <a:rPr lang="it-IT" sz="2400" dirty="0" err="1"/>
              <a:t>sens</a:t>
            </a:r>
            <a:r>
              <a:rPr lang="it-IT" sz="2400" dirty="0"/>
              <a:t> </a:t>
            </a:r>
            <a:r>
              <a:rPr lang="it-IT" sz="2400" dirty="0" err="1"/>
              <a:t>biologique</a:t>
            </a:r>
            <a:r>
              <a:rPr lang="it-IT" sz="2400" dirty="0"/>
              <a:t>, </a:t>
            </a:r>
            <a:r>
              <a:rPr lang="it-IT" sz="2400" dirty="0" err="1"/>
              <a:t>comme</a:t>
            </a:r>
            <a:r>
              <a:rPr lang="it-IT" sz="2400" dirty="0"/>
              <a:t> la </a:t>
            </a:r>
            <a:r>
              <a:rPr lang="it-IT" sz="2400" dirty="0" err="1"/>
              <a:t>dégénérescence</a:t>
            </a:r>
            <a:r>
              <a:rPr lang="it-IT" sz="2400" dirty="0"/>
              <a:t> et la </a:t>
            </a:r>
            <a:r>
              <a:rPr lang="it-IT" sz="2400" dirty="0" err="1"/>
              <a:t>mort</a:t>
            </a:r>
            <a:r>
              <a:rPr lang="it-IT" sz="2400" dirty="0"/>
              <a:t>. Il </a:t>
            </a:r>
            <a:r>
              <a:rPr lang="it-IT" sz="2400" dirty="0" err="1"/>
              <a:t>n’y</a:t>
            </a:r>
            <a:r>
              <a:rPr lang="it-IT" sz="2400" dirty="0"/>
              <a:t> a </a:t>
            </a:r>
            <a:r>
              <a:rPr lang="it-IT" sz="2400" dirty="0" err="1"/>
              <a:t>pas</a:t>
            </a:r>
            <a:r>
              <a:rPr lang="it-IT" sz="2400" dirty="0"/>
              <a:t> d’</a:t>
            </a:r>
            <a:r>
              <a:rPr lang="it-IT" sz="2400" dirty="0" err="1"/>
              <a:t>ennemi</a:t>
            </a:r>
            <a:r>
              <a:rPr lang="it-IT" sz="2400" dirty="0"/>
              <a:t> </a:t>
            </a:r>
            <a:r>
              <a:rPr lang="it-IT" sz="2400" dirty="0" err="1"/>
              <a:t>quand</a:t>
            </a:r>
            <a:r>
              <a:rPr lang="it-IT" sz="2400" dirty="0"/>
              <a:t> il </a:t>
            </a:r>
            <a:r>
              <a:rPr lang="it-IT" sz="2400" dirty="0" err="1"/>
              <a:t>n’y</a:t>
            </a:r>
            <a:r>
              <a:rPr lang="it-IT" sz="2400" dirty="0"/>
              <a:t> a ni intelligence </a:t>
            </a:r>
            <a:r>
              <a:rPr lang="it-IT" sz="2400" dirty="0" err="1"/>
              <a:t>humaine</a:t>
            </a:r>
            <a:r>
              <a:rPr lang="it-IT" sz="2400" dirty="0"/>
              <a:t> ni </a:t>
            </a:r>
            <a:r>
              <a:rPr lang="it-IT" sz="2400" dirty="0" err="1"/>
              <a:t>intention</a:t>
            </a:r>
            <a:r>
              <a:rPr lang="it-IT" sz="2400" dirty="0"/>
              <a:t> de </a:t>
            </a:r>
            <a:r>
              <a:rPr lang="it-IT" sz="2400" dirty="0" err="1"/>
              <a:t>nuire</a:t>
            </a:r>
            <a:r>
              <a:rPr lang="it-IT" sz="2400" dirty="0"/>
              <a:t>. Il s’</a:t>
            </a:r>
            <a:r>
              <a:rPr lang="it-IT" sz="2400" dirty="0" err="1"/>
              <a:t>agit</a:t>
            </a:r>
            <a:r>
              <a:rPr lang="it-IT" sz="2400" dirty="0"/>
              <a:t> d’un </a:t>
            </a:r>
            <a:r>
              <a:rPr lang="it-IT" sz="2400" dirty="0" err="1"/>
              <a:t>phénomène</a:t>
            </a:r>
            <a:r>
              <a:rPr lang="it-IT" sz="2400" dirty="0"/>
              <a:t> </a:t>
            </a:r>
            <a:r>
              <a:rPr lang="it-IT" sz="2400" dirty="0" err="1"/>
              <a:t>biologique</a:t>
            </a:r>
            <a:r>
              <a:rPr lang="it-IT" sz="2400" dirty="0"/>
              <a:t> qui </a:t>
            </a:r>
            <a:r>
              <a:rPr lang="it-IT" sz="2400" dirty="0" err="1"/>
              <a:t>nous</a:t>
            </a:r>
            <a:r>
              <a:rPr lang="it-IT" sz="2400" dirty="0"/>
              <a:t> </a:t>
            </a:r>
            <a:r>
              <a:rPr lang="it-IT" sz="2400" dirty="0" err="1"/>
              <a:t>menace</a:t>
            </a:r>
            <a:r>
              <a:rPr lang="it-IT" sz="2400" dirty="0"/>
              <a:t> et </a:t>
            </a:r>
            <a:r>
              <a:rPr lang="it-IT" sz="2400" dirty="0" err="1"/>
              <a:t>nous</a:t>
            </a:r>
            <a:r>
              <a:rPr lang="it-IT" sz="2400" dirty="0"/>
              <a:t> </a:t>
            </a:r>
            <a:r>
              <a:rPr lang="it-IT" sz="2400" dirty="0" err="1"/>
              <a:t>met</a:t>
            </a:r>
            <a:r>
              <a:rPr lang="it-IT" sz="2400" dirty="0"/>
              <a:t> à l’</a:t>
            </a:r>
            <a:r>
              <a:rPr lang="it-IT" sz="2400" dirty="0" err="1"/>
              <a:t>épreuve</a:t>
            </a:r>
            <a:r>
              <a:rPr lang="it-IT" sz="2400" dirty="0"/>
              <a:t>, mais ce n’est </a:t>
            </a:r>
            <a:r>
              <a:rPr lang="it-IT" sz="2400" dirty="0" err="1"/>
              <a:t>pas</a:t>
            </a:r>
            <a:r>
              <a:rPr lang="it-IT" sz="2400" dirty="0"/>
              <a:t> une guerre.</a:t>
            </a:r>
          </a:p>
          <a:p>
            <a:pPr algn="just"/>
            <a:r>
              <a:rPr lang="it-IT" sz="2400" i="1" dirty="0" smtClean="0"/>
              <a:t>Le Monde </a:t>
            </a:r>
            <a:r>
              <a:rPr lang="it-IT" sz="2400" dirty="0" smtClean="0"/>
              <a:t>24 </a:t>
            </a:r>
            <a:r>
              <a:rPr lang="it-IT" sz="2400" dirty="0" err="1" smtClean="0"/>
              <a:t>mars</a:t>
            </a:r>
            <a:r>
              <a:rPr lang="it-IT" sz="2400" dirty="0" smtClean="0"/>
              <a:t> 2020</a:t>
            </a:r>
            <a:endParaRPr lang="it-IT" sz="2400" dirty="0"/>
          </a:p>
          <a:p>
            <a:endParaRPr lang="fr-CA" sz="2400" dirty="0"/>
          </a:p>
        </p:txBody>
      </p:sp>
    </p:spTree>
    <p:extLst>
      <p:ext uri="{BB962C8B-B14F-4D97-AF65-F5344CB8AC3E}">
        <p14:creationId xmlns:p14="http://schemas.microsoft.com/office/powerpoint/2010/main" val="31753972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a:t>« </a:t>
            </a:r>
            <a:r>
              <a:rPr lang="it-IT" sz="2400" b="1" dirty="0" err="1"/>
              <a:t>Nous</a:t>
            </a:r>
            <a:r>
              <a:rPr lang="it-IT" sz="2400" b="1" dirty="0"/>
              <a:t> </a:t>
            </a:r>
            <a:r>
              <a:rPr lang="it-IT" sz="2400" b="1" dirty="0" err="1"/>
              <a:t>sommes</a:t>
            </a:r>
            <a:r>
              <a:rPr lang="it-IT" sz="2400" b="1" dirty="0"/>
              <a:t> en guerre </a:t>
            </a:r>
            <a:r>
              <a:rPr lang="it-IT" sz="2400" b="1" dirty="0" smtClean="0"/>
              <a:t>» :</a:t>
            </a:r>
            <a:r>
              <a:rPr lang="it-IT" sz="2400" b="1" dirty="0"/>
              <a:t> </a:t>
            </a:r>
            <a:r>
              <a:rPr lang="it-IT" sz="2400" b="1" dirty="0" err="1" smtClean="0"/>
              <a:t>expression</a:t>
            </a:r>
            <a:r>
              <a:rPr lang="it-IT" sz="2400" b="1" dirty="0" smtClean="0"/>
              <a:t> </a:t>
            </a:r>
            <a:r>
              <a:rPr lang="it-IT" sz="2400" b="1" dirty="0" err="1" smtClean="0"/>
              <a:t>appropriée</a:t>
            </a:r>
            <a:r>
              <a:rPr lang="it-IT" sz="2400" b="1" dirty="0" smtClean="0"/>
              <a:t/>
            </a:r>
            <a:br>
              <a:rPr lang="it-IT" sz="2400" b="1" dirty="0" smtClean="0"/>
            </a:br>
            <a:r>
              <a:rPr lang="it-IT" sz="2400" b="1" dirty="0" smtClean="0"/>
              <a:t> ?</a:t>
            </a:r>
            <a:endParaRPr lang="fr-CA" sz="2400" dirty="0"/>
          </a:p>
        </p:txBody>
      </p:sp>
      <p:sp>
        <p:nvSpPr>
          <p:cNvPr id="3" name="Segnaposto contenuto 2"/>
          <p:cNvSpPr>
            <a:spLocks noGrp="1"/>
          </p:cNvSpPr>
          <p:nvPr>
            <p:ph idx="1"/>
          </p:nvPr>
        </p:nvSpPr>
        <p:spPr/>
        <p:txBody>
          <a:bodyPr>
            <a:normAutofit/>
          </a:bodyPr>
          <a:lstStyle/>
          <a:p>
            <a:pPr algn="just"/>
            <a:r>
              <a:rPr lang="it-IT" sz="2400" dirty="0" err="1" smtClean="0"/>
              <a:t>Penser</a:t>
            </a:r>
            <a:r>
              <a:rPr lang="it-IT" sz="2400" dirty="0" smtClean="0"/>
              <a:t> </a:t>
            </a:r>
            <a:r>
              <a:rPr lang="it-IT" sz="2400" dirty="0" err="1"/>
              <a:t>les</a:t>
            </a:r>
            <a:r>
              <a:rPr lang="it-IT" sz="2400" dirty="0"/>
              <a:t> </a:t>
            </a:r>
            <a:r>
              <a:rPr lang="it-IT" sz="2400" dirty="0" err="1"/>
              <a:t>maladies</a:t>
            </a:r>
            <a:r>
              <a:rPr lang="it-IT" sz="2400" dirty="0"/>
              <a:t> </a:t>
            </a:r>
            <a:r>
              <a:rPr lang="it-IT" sz="2400" dirty="0" err="1"/>
              <a:t>sur</a:t>
            </a:r>
            <a:r>
              <a:rPr lang="it-IT" sz="2400" dirty="0"/>
              <a:t> le </a:t>
            </a:r>
            <a:r>
              <a:rPr lang="it-IT" sz="2400" dirty="0" err="1"/>
              <a:t>modèle</a:t>
            </a:r>
            <a:r>
              <a:rPr lang="it-IT" sz="2400" dirty="0"/>
              <a:t> de la guerre, ce qui est </a:t>
            </a:r>
            <a:r>
              <a:rPr lang="it-IT" sz="2400" dirty="0" err="1"/>
              <a:t>courant</a:t>
            </a:r>
            <a:r>
              <a:rPr lang="it-IT" sz="2400" dirty="0"/>
              <a:t>, c’est se </a:t>
            </a:r>
            <a:r>
              <a:rPr lang="it-IT" sz="2400" dirty="0" err="1"/>
              <a:t>méprendre</a:t>
            </a:r>
            <a:r>
              <a:rPr lang="it-IT" sz="2400" dirty="0"/>
              <a:t> </a:t>
            </a:r>
            <a:r>
              <a:rPr lang="it-IT" sz="2400" dirty="0" err="1"/>
              <a:t>sur</a:t>
            </a:r>
            <a:r>
              <a:rPr lang="it-IT" sz="2400" dirty="0"/>
              <a:t> l’</a:t>
            </a:r>
            <a:r>
              <a:rPr lang="it-IT" sz="2400" dirty="0" err="1"/>
              <a:t>essence</a:t>
            </a:r>
            <a:r>
              <a:rPr lang="it-IT" sz="2400" dirty="0"/>
              <a:t> </a:t>
            </a:r>
            <a:r>
              <a:rPr lang="it-IT" sz="2400" dirty="0" err="1"/>
              <a:t>du</a:t>
            </a:r>
            <a:r>
              <a:rPr lang="it-IT" sz="2400" dirty="0"/>
              <a:t> vivant. Je ne </a:t>
            </a:r>
            <a:r>
              <a:rPr lang="it-IT" sz="2400" dirty="0" err="1"/>
              <a:t>suis</a:t>
            </a:r>
            <a:r>
              <a:rPr lang="it-IT" sz="2400" dirty="0"/>
              <a:t> </a:t>
            </a:r>
            <a:r>
              <a:rPr lang="it-IT" sz="2400" dirty="0" err="1"/>
              <a:t>pas</a:t>
            </a:r>
            <a:r>
              <a:rPr lang="it-IT" sz="2400" dirty="0"/>
              <a:t> </a:t>
            </a:r>
            <a:r>
              <a:rPr lang="it-IT" sz="2400" dirty="0" err="1"/>
              <a:t>sûre</a:t>
            </a:r>
            <a:r>
              <a:rPr lang="it-IT" sz="2400" dirty="0"/>
              <a:t> </a:t>
            </a:r>
            <a:r>
              <a:rPr lang="it-IT" sz="2400" dirty="0" err="1"/>
              <a:t>que</a:t>
            </a:r>
            <a:r>
              <a:rPr lang="it-IT" sz="2400" dirty="0"/>
              <a:t> cela </a:t>
            </a:r>
            <a:r>
              <a:rPr lang="it-IT" sz="2400" dirty="0" err="1"/>
              <a:t>aide</a:t>
            </a:r>
            <a:r>
              <a:rPr lang="it-IT" sz="2400" dirty="0"/>
              <a:t> ni à se la </a:t>
            </a:r>
            <a:r>
              <a:rPr lang="it-IT" sz="2400" dirty="0" err="1"/>
              <a:t>représenter</a:t>
            </a:r>
            <a:r>
              <a:rPr lang="it-IT" sz="2400" dirty="0"/>
              <a:t> ni à en </a:t>
            </a:r>
            <a:r>
              <a:rPr lang="it-IT" sz="2400" dirty="0" err="1"/>
              <a:t>comprendre</a:t>
            </a:r>
            <a:r>
              <a:rPr lang="it-IT" sz="2400" dirty="0"/>
              <a:t> le </a:t>
            </a:r>
            <a:r>
              <a:rPr lang="it-IT" sz="2400" dirty="0" err="1"/>
              <a:t>fonctionnement</a:t>
            </a:r>
            <a:r>
              <a:rPr lang="it-IT" sz="2400" dirty="0"/>
              <a:t>. D’</a:t>
            </a:r>
            <a:r>
              <a:rPr lang="it-IT" sz="2400" dirty="0" err="1"/>
              <a:t>autant</a:t>
            </a:r>
            <a:r>
              <a:rPr lang="it-IT" sz="2400" dirty="0"/>
              <a:t> plus </a:t>
            </a:r>
            <a:r>
              <a:rPr lang="it-IT" sz="2400" dirty="0" err="1"/>
              <a:t>qu’ici</a:t>
            </a:r>
            <a:r>
              <a:rPr lang="it-IT" sz="2400" dirty="0"/>
              <a:t> il s’</a:t>
            </a:r>
            <a:r>
              <a:rPr lang="it-IT" sz="2400" dirty="0" err="1"/>
              <a:t>agit</a:t>
            </a:r>
            <a:r>
              <a:rPr lang="it-IT" sz="2400" dirty="0"/>
              <a:t> non </a:t>
            </a:r>
            <a:r>
              <a:rPr lang="it-IT" sz="2400" dirty="0" err="1"/>
              <a:t>pas</a:t>
            </a:r>
            <a:r>
              <a:rPr lang="it-IT" sz="2400" dirty="0"/>
              <a:t> d’</a:t>
            </a:r>
            <a:r>
              <a:rPr lang="it-IT" sz="2400" dirty="0" err="1"/>
              <a:t>aller</a:t>
            </a:r>
            <a:r>
              <a:rPr lang="it-IT" sz="2400" dirty="0"/>
              <a:t> </a:t>
            </a:r>
            <a:r>
              <a:rPr lang="it-IT" sz="2400" dirty="0" err="1"/>
              <a:t>au</a:t>
            </a:r>
            <a:r>
              <a:rPr lang="it-IT" sz="2400" dirty="0"/>
              <a:t> </a:t>
            </a:r>
            <a:r>
              <a:rPr lang="it-IT" sz="2400" dirty="0" err="1"/>
              <a:t>contact</a:t>
            </a:r>
            <a:r>
              <a:rPr lang="it-IT" sz="2400" dirty="0"/>
              <a:t>, mais </a:t>
            </a:r>
            <a:r>
              <a:rPr lang="it-IT" sz="2400" dirty="0" err="1"/>
              <a:t>bien</a:t>
            </a:r>
            <a:r>
              <a:rPr lang="it-IT" sz="2400" dirty="0"/>
              <a:t> </a:t>
            </a:r>
            <a:r>
              <a:rPr lang="it-IT" sz="2400" dirty="0" err="1"/>
              <a:t>plutôt</a:t>
            </a:r>
            <a:r>
              <a:rPr lang="it-IT" sz="2400" dirty="0"/>
              <a:t> de l’</a:t>
            </a:r>
            <a:r>
              <a:rPr lang="it-IT" sz="2400" dirty="0" err="1"/>
              <a:t>esquiver</a:t>
            </a:r>
            <a:r>
              <a:rPr lang="it-IT" sz="2400" dirty="0"/>
              <a:t> </a:t>
            </a:r>
            <a:r>
              <a:rPr lang="it-IT" sz="2400" dirty="0" err="1"/>
              <a:t>comme</a:t>
            </a:r>
            <a:r>
              <a:rPr lang="it-IT" sz="2400" dirty="0"/>
              <a:t> un boxeur agile, qui </a:t>
            </a:r>
            <a:r>
              <a:rPr lang="it-IT" sz="2400" dirty="0" err="1"/>
              <a:t>refuserait</a:t>
            </a:r>
            <a:r>
              <a:rPr lang="it-IT" sz="2400" dirty="0"/>
              <a:t> de </a:t>
            </a:r>
            <a:r>
              <a:rPr lang="it-IT" sz="2400" dirty="0" err="1"/>
              <a:t>rendre</a:t>
            </a:r>
            <a:r>
              <a:rPr lang="it-IT" sz="2400" dirty="0"/>
              <a:t> </a:t>
            </a:r>
            <a:r>
              <a:rPr lang="it-IT" sz="2400" dirty="0" err="1"/>
              <a:t>les</a:t>
            </a:r>
            <a:r>
              <a:rPr lang="it-IT" sz="2400" dirty="0"/>
              <a:t> coups. Pour le moment, </a:t>
            </a:r>
            <a:r>
              <a:rPr lang="it-IT" sz="2400" dirty="0" err="1"/>
              <a:t>nous</a:t>
            </a:r>
            <a:r>
              <a:rPr lang="it-IT" sz="2400" dirty="0"/>
              <a:t> ne </a:t>
            </a:r>
            <a:r>
              <a:rPr lang="it-IT" sz="2400" dirty="0" err="1"/>
              <a:t>sommes</a:t>
            </a:r>
            <a:r>
              <a:rPr lang="it-IT" sz="2400" dirty="0"/>
              <a:t> </a:t>
            </a:r>
            <a:r>
              <a:rPr lang="it-IT" sz="2400" dirty="0" err="1"/>
              <a:t>pas</a:t>
            </a:r>
            <a:r>
              <a:rPr lang="it-IT" sz="2400" dirty="0"/>
              <a:t> en </a:t>
            </a:r>
            <a:r>
              <a:rPr lang="it-IT" sz="2400" dirty="0" err="1"/>
              <a:t>mesure</a:t>
            </a:r>
            <a:r>
              <a:rPr lang="it-IT" sz="2400" dirty="0"/>
              <a:t> de la </a:t>
            </a:r>
            <a:r>
              <a:rPr lang="it-IT" sz="2400" dirty="0" err="1"/>
              <a:t>détruire</a:t>
            </a:r>
            <a:r>
              <a:rPr lang="it-IT" sz="2400" dirty="0"/>
              <a:t>, ni par un </a:t>
            </a:r>
            <a:r>
              <a:rPr lang="it-IT" sz="2400" dirty="0" err="1"/>
              <a:t>traitement</a:t>
            </a:r>
            <a:r>
              <a:rPr lang="it-IT" sz="2400" dirty="0"/>
              <a:t>, ni par un </a:t>
            </a:r>
            <a:r>
              <a:rPr lang="it-IT" sz="2400" dirty="0" err="1"/>
              <a:t>vaccin</a:t>
            </a:r>
            <a:r>
              <a:rPr lang="it-IT" sz="2400" dirty="0"/>
              <a:t>, mais </a:t>
            </a:r>
            <a:r>
              <a:rPr lang="it-IT" sz="2400" dirty="0" err="1"/>
              <a:t>simplement</a:t>
            </a:r>
            <a:r>
              <a:rPr lang="it-IT" sz="2400" dirty="0"/>
              <a:t> d’</a:t>
            </a:r>
            <a:r>
              <a:rPr lang="it-IT" sz="2400" dirty="0" err="1"/>
              <a:t>essayer</a:t>
            </a:r>
            <a:r>
              <a:rPr lang="it-IT" sz="2400" dirty="0"/>
              <a:t> </a:t>
            </a:r>
            <a:r>
              <a:rPr lang="it-IT" sz="2400" dirty="0" err="1"/>
              <a:t>autant</a:t>
            </a:r>
            <a:r>
              <a:rPr lang="it-IT" sz="2400" dirty="0"/>
              <a:t> </a:t>
            </a:r>
            <a:r>
              <a:rPr lang="it-IT" sz="2400" dirty="0" err="1"/>
              <a:t>que</a:t>
            </a:r>
            <a:r>
              <a:rPr lang="it-IT" sz="2400" dirty="0"/>
              <a:t> </a:t>
            </a:r>
            <a:r>
              <a:rPr lang="it-IT" sz="2400" dirty="0" err="1"/>
              <a:t>possible</a:t>
            </a:r>
            <a:r>
              <a:rPr lang="it-IT" sz="2400" dirty="0"/>
              <a:t> de </a:t>
            </a:r>
            <a:r>
              <a:rPr lang="it-IT" sz="2400" dirty="0" err="1"/>
              <a:t>freiner</a:t>
            </a:r>
            <a:r>
              <a:rPr lang="it-IT" sz="2400" dirty="0"/>
              <a:t> sa </a:t>
            </a:r>
            <a:r>
              <a:rPr lang="it-IT" sz="2400" dirty="0" err="1"/>
              <a:t>propagation</a:t>
            </a:r>
            <a:r>
              <a:rPr lang="it-IT" sz="2400" dirty="0"/>
              <a:t> </a:t>
            </a:r>
            <a:r>
              <a:rPr lang="it-IT" sz="2400" dirty="0" err="1"/>
              <a:t>affolante</a:t>
            </a:r>
            <a:r>
              <a:rPr lang="it-IT" sz="2400" dirty="0"/>
              <a:t>. C’est </a:t>
            </a:r>
            <a:r>
              <a:rPr lang="it-IT" sz="2400" dirty="0" err="1"/>
              <a:t>très</a:t>
            </a:r>
            <a:r>
              <a:rPr lang="it-IT" sz="2400" dirty="0"/>
              <a:t> </a:t>
            </a:r>
            <a:r>
              <a:rPr lang="it-IT" sz="2400" dirty="0" err="1"/>
              <a:t>différent</a:t>
            </a:r>
            <a:r>
              <a:rPr lang="it-IT" sz="2400" dirty="0" smtClean="0"/>
              <a:t>.</a:t>
            </a:r>
          </a:p>
          <a:p>
            <a:r>
              <a:rPr lang="it-IT" sz="2400" i="1" dirty="0" smtClean="0"/>
              <a:t>Le Monde </a:t>
            </a:r>
            <a:r>
              <a:rPr lang="it-IT" sz="2400" dirty="0" smtClean="0"/>
              <a:t>24 </a:t>
            </a:r>
            <a:r>
              <a:rPr lang="it-IT" sz="2400" dirty="0" err="1" smtClean="0"/>
              <a:t>mars</a:t>
            </a:r>
            <a:r>
              <a:rPr lang="it-IT" sz="2400" dirty="0" smtClean="0"/>
              <a:t> 2020</a:t>
            </a:r>
            <a:endParaRPr lang="it-IT" sz="2400" dirty="0"/>
          </a:p>
          <a:p>
            <a:endParaRPr lang="fr-CA" sz="2400" dirty="0"/>
          </a:p>
        </p:txBody>
      </p:sp>
    </p:spTree>
    <p:extLst>
      <p:ext uri="{BB962C8B-B14F-4D97-AF65-F5344CB8AC3E}">
        <p14:creationId xmlns:p14="http://schemas.microsoft.com/office/powerpoint/2010/main" val="168872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a:t>Emmanuel </a:t>
            </a:r>
            <a:r>
              <a:rPr lang="it-IT" sz="2800" dirty="0" err="1"/>
              <a:t>Macron</a:t>
            </a:r>
            <a:r>
              <a:rPr lang="it-IT" sz="2800" dirty="0"/>
              <a:t> </a:t>
            </a:r>
            <a:br>
              <a:rPr lang="it-IT" sz="2800" dirty="0"/>
            </a:br>
            <a:r>
              <a:rPr lang="it-IT" sz="2800" dirty="0" smtClean="0"/>
              <a:t> </a:t>
            </a:r>
            <a:r>
              <a:rPr lang="it-IT" sz="2800" dirty="0" err="1" smtClean="0"/>
              <a:t>Depuis</a:t>
            </a:r>
            <a:r>
              <a:rPr lang="it-IT" sz="2800" dirty="0" smtClean="0"/>
              <a:t> </a:t>
            </a:r>
            <a:r>
              <a:rPr lang="it-IT" sz="2800" dirty="0"/>
              <a:t>l'</a:t>
            </a:r>
            <a:r>
              <a:rPr lang="it-IT" sz="2800" dirty="0" err="1"/>
              <a:t>hôpital</a:t>
            </a:r>
            <a:r>
              <a:rPr lang="it-IT" sz="2800" dirty="0"/>
              <a:t> de guerre </a:t>
            </a:r>
            <a:r>
              <a:rPr lang="it-IT" sz="2800" dirty="0" err="1"/>
              <a:t>militaire</a:t>
            </a:r>
            <a:r>
              <a:rPr lang="it-IT" sz="2800" dirty="0"/>
              <a:t> de </a:t>
            </a:r>
            <a:r>
              <a:rPr lang="it-IT" sz="2800" dirty="0" smtClean="0"/>
              <a:t>Mulhouse</a:t>
            </a:r>
            <a:br>
              <a:rPr lang="it-IT" sz="2800" dirty="0" smtClean="0"/>
            </a:br>
            <a:r>
              <a:rPr lang="it-IT" sz="2800" dirty="0" smtClean="0"/>
              <a:t>25 Mars 2020</a:t>
            </a:r>
            <a:r>
              <a:rPr lang="it-IT" sz="2800" dirty="0"/>
              <a:t/>
            </a:r>
            <a:br>
              <a:rPr lang="it-IT" sz="2800" dirty="0"/>
            </a:br>
            <a:endParaRPr lang="fr-CA" sz="2800" dirty="0"/>
          </a:p>
        </p:txBody>
      </p:sp>
      <p:pic>
        <p:nvPicPr>
          <p:cNvPr id="4" name="Segnaposto contenuto 3" descr="emmanuel-macron-a-mulhouse-1_6255408.jpg"/>
          <p:cNvPicPr>
            <a:picLocks noGrp="1" noChangeAspect="1"/>
          </p:cNvPicPr>
          <p:nvPr>
            <p:ph idx="1"/>
          </p:nvPr>
        </p:nvPicPr>
        <p:blipFill>
          <a:blip r:embed="rId2">
            <a:extLst>
              <a:ext uri="{28A0092B-C50C-407E-A947-70E740481C1C}">
                <a14:useLocalDpi xmlns:a14="http://schemas.microsoft.com/office/drawing/2010/main" val="0"/>
              </a:ext>
            </a:extLst>
          </a:blip>
          <a:srcRect l="-1140" r="-1140"/>
          <a:stretch>
            <a:fillRect/>
          </a:stretch>
        </p:blipFill>
        <p:spPr/>
      </p:pic>
    </p:spTree>
    <p:extLst>
      <p:ext uri="{BB962C8B-B14F-4D97-AF65-F5344CB8AC3E}">
        <p14:creationId xmlns:p14="http://schemas.microsoft.com/office/powerpoint/2010/main" val="3097135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Emmanuel </a:t>
            </a:r>
            <a:r>
              <a:rPr lang="fr-CA" sz="2800" dirty="0" err="1"/>
              <a:t>Macron</a:t>
            </a:r>
            <a:r>
              <a:rPr lang="fr-CA" sz="2800" dirty="0"/>
              <a:t> </a:t>
            </a:r>
            <a:r>
              <a:rPr lang="fr-CA" sz="2800" dirty="0" smtClean="0"/>
              <a:t>à Mulhouse</a:t>
            </a:r>
            <a:endParaRPr lang="fr-CA" sz="2800" dirty="0"/>
          </a:p>
        </p:txBody>
      </p:sp>
      <p:sp>
        <p:nvSpPr>
          <p:cNvPr id="3" name="Segnaposto contenuto 2"/>
          <p:cNvSpPr>
            <a:spLocks noGrp="1"/>
          </p:cNvSpPr>
          <p:nvPr>
            <p:ph idx="1"/>
          </p:nvPr>
        </p:nvSpPr>
        <p:spPr/>
        <p:txBody>
          <a:bodyPr>
            <a:normAutofit/>
          </a:bodyPr>
          <a:lstStyle/>
          <a:p>
            <a:pPr algn="just"/>
            <a:r>
              <a:rPr lang="fr-CA" sz="2400" dirty="0" smtClean="0"/>
              <a:t>C'est </a:t>
            </a:r>
            <a:r>
              <a:rPr lang="fr-CA" sz="2400" dirty="0"/>
              <a:t>en chef de guerre qu'Emmanuel </a:t>
            </a:r>
            <a:r>
              <a:rPr lang="fr-CA" sz="2400" dirty="0" err="1"/>
              <a:t>Macron</a:t>
            </a:r>
            <a:r>
              <a:rPr lang="fr-CA" sz="2400" dirty="0"/>
              <a:t> s'est posé mercredi à Mulhouse. Le chef de l'État, masque chirurgical pour la première fois sur le visage, a longuement martelé le vocabulaire qu'il avait déjà employé face à la nation lors de sa deuxième allocution. Le mot </a:t>
            </a:r>
            <a:r>
              <a:rPr lang="fr-CA" sz="2400" b="1" dirty="0"/>
              <a:t>"guerre" </a:t>
            </a:r>
            <a:r>
              <a:rPr lang="fr-CA" sz="2400" dirty="0"/>
              <a:t>est ainsi de nouveau revenu à plusieurs reprises pour appuyer ses propos. </a:t>
            </a:r>
            <a:endParaRPr lang="fr-CA" sz="2400" dirty="0" smtClean="0"/>
          </a:p>
          <a:p>
            <a:pPr algn="just"/>
            <a:endParaRPr lang="fr-CA" sz="2400" dirty="0"/>
          </a:p>
          <a:p>
            <a:pPr algn="just"/>
            <a:r>
              <a:rPr lang="fr-CA" sz="2400" i="1" dirty="0" smtClean="0"/>
              <a:t>L’express, </a:t>
            </a:r>
            <a:r>
              <a:rPr lang="fr-CA" sz="2400" dirty="0" smtClean="0"/>
              <a:t>26 mars 2020</a:t>
            </a:r>
            <a:endParaRPr lang="fr-CA" sz="2400" dirty="0"/>
          </a:p>
          <a:p>
            <a:endParaRPr lang="fr-CA" sz="2400" dirty="0"/>
          </a:p>
        </p:txBody>
      </p:sp>
    </p:spTree>
    <p:extLst>
      <p:ext uri="{BB962C8B-B14F-4D97-AF65-F5344CB8AC3E}">
        <p14:creationId xmlns:p14="http://schemas.microsoft.com/office/powerpoint/2010/main" val="1387081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a:t>
            </a:r>
            <a:r>
              <a:rPr lang="it-IT" sz="2800" dirty="0" err="1" smtClean="0"/>
              <a:t>opération</a:t>
            </a:r>
            <a:r>
              <a:rPr lang="it-IT" sz="2800" dirty="0" smtClean="0"/>
              <a:t> </a:t>
            </a:r>
            <a:r>
              <a:rPr lang="it-IT" sz="2800" b="1" dirty="0" err="1" smtClean="0"/>
              <a:t>Résilience</a:t>
            </a:r>
            <a:r>
              <a:rPr lang="it-IT" sz="2800" b="1" dirty="0" smtClean="0"/>
              <a:t> </a:t>
            </a:r>
            <a:endParaRPr lang="fr-CA" sz="2800" b="1" dirty="0"/>
          </a:p>
        </p:txBody>
      </p:sp>
      <p:sp>
        <p:nvSpPr>
          <p:cNvPr id="3" name="Segnaposto contenuto 2"/>
          <p:cNvSpPr>
            <a:spLocks noGrp="1"/>
          </p:cNvSpPr>
          <p:nvPr>
            <p:ph idx="1"/>
          </p:nvPr>
        </p:nvSpPr>
        <p:spPr/>
        <p:txBody>
          <a:bodyPr>
            <a:normAutofit/>
          </a:bodyPr>
          <a:lstStyle/>
          <a:p>
            <a:pPr algn="just"/>
            <a:r>
              <a:rPr lang="it-IT" sz="2400" dirty="0"/>
              <a:t>Le </a:t>
            </a:r>
            <a:r>
              <a:rPr lang="it-IT" sz="2400" dirty="0" err="1"/>
              <a:t>président</a:t>
            </a:r>
            <a:r>
              <a:rPr lang="it-IT" sz="2400" dirty="0"/>
              <a:t> de la </a:t>
            </a:r>
            <a:r>
              <a:rPr lang="it-IT" sz="2400" dirty="0" err="1"/>
              <a:t>République</a:t>
            </a:r>
            <a:r>
              <a:rPr lang="it-IT" sz="2400" dirty="0"/>
              <a:t> </a:t>
            </a:r>
            <a:r>
              <a:rPr lang="it-IT" sz="2400" dirty="0" err="1"/>
              <a:t>annonce</a:t>
            </a:r>
            <a:r>
              <a:rPr lang="it-IT" sz="2400" dirty="0"/>
              <a:t> le </a:t>
            </a:r>
            <a:r>
              <a:rPr lang="it-IT" sz="2400" dirty="0" err="1"/>
              <a:t>lancement</a:t>
            </a:r>
            <a:r>
              <a:rPr lang="it-IT" sz="2400" dirty="0"/>
              <a:t> </a:t>
            </a:r>
            <a:r>
              <a:rPr lang="it-IT" sz="2400" dirty="0" smtClean="0"/>
              <a:t>de </a:t>
            </a:r>
            <a:r>
              <a:rPr lang="it-IT" sz="2400" b="1" dirty="0" smtClean="0"/>
              <a:t>l’</a:t>
            </a:r>
            <a:r>
              <a:rPr lang="it-IT" sz="2400" b="1" dirty="0" err="1" smtClean="0"/>
              <a:t>opération</a:t>
            </a:r>
            <a:r>
              <a:rPr lang="it-IT" sz="2400" b="1" dirty="0" smtClean="0"/>
              <a:t> </a:t>
            </a:r>
            <a:r>
              <a:rPr lang="it-IT" sz="2400" b="1" dirty="0" err="1" smtClean="0"/>
              <a:t>Résilience</a:t>
            </a:r>
            <a:r>
              <a:rPr lang="it-IT" sz="2400" dirty="0" smtClean="0"/>
              <a:t>, une </a:t>
            </a:r>
            <a:r>
              <a:rPr lang="it-IT" sz="2400" dirty="0"/>
              <a:t>nouvelle force </a:t>
            </a:r>
            <a:r>
              <a:rPr lang="it-IT" sz="2400" dirty="0" err="1"/>
              <a:t>militaire</a:t>
            </a:r>
            <a:r>
              <a:rPr lang="it-IT" sz="2400" dirty="0"/>
              <a:t>, </a:t>
            </a:r>
            <a:r>
              <a:rPr lang="it-IT" sz="2400" dirty="0" err="1"/>
              <a:t>distincte</a:t>
            </a:r>
            <a:r>
              <a:rPr lang="it-IT" sz="2400" dirty="0"/>
              <a:t> de Sentinelle :</a:t>
            </a:r>
            <a:br>
              <a:rPr lang="it-IT" sz="2400" dirty="0"/>
            </a:br>
            <a:r>
              <a:rPr lang="it-IT" sz="2400" dirty="0"/>
              <a:t> </a:t>
            </a:r>
            <a:endParaRPr lang="it-IT" sz="2400" dirty="0" smtClean="0"/>
          </a:p>
          <a:p>
            <a:pPr algn="just"/>
            <a:endParaRPr lang="it-IT" sz="2400" dirty="0"/>
          </a:p>
          <a:p>
            <a:pPr algn="just"/>
            <a:r>
              <a:rPr lang="it-IT" sz="2400" i="1" dirty="0" smtClean="0"/>
              <a:t>Le Monde </a:t>
            </a:r>
            <a:r>
              <a:rPr lang="it-IT" sz="2400" dirty="0" smtClean="0"/>
              <a:t>25 </a:t>
            </a:r>
            <a:r>
              <a:rPr lang="it-IT" sz="2400" dirty="0" err="1" smtClean="0"/>
              <a:t>mars</a:t>
            </a:r>
            <a:r>
              <a:rPr lang="it-IT" sz="2400" dirty="0" smtClean="0"/>
              <a:t> 2020</a:t>
            </a:r>
            <a:r>
              <a:rPr lang="it-IT" sz="2400" dirty="0"/>
              <a:t> </a:t>
            </a:r>
            <a:endParaRPr lang="fr-CA" sz="2400" dirty="0"/>
          </a:p>
        </p:txBody>
      </p:sp>
    </p:spTree>
    <p:extLst>
      <p:ext uri="{BB962C8B-B14F-4D97-AF65-F5344CB8AC3E}">
        <p14:creationId xmlns:p14="http://schemas.microsoft.com/office/powerpoint/2010/main" val="2354149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err="1"/>
              <a:t>Allocution</a:t>
            </a:r>
            <a:r>
              <a:rPr lang="it-IT" sz="2800" b="1" dirty="0"/>
              <a:t> </a:t>
            </a:r>
            <a:r>
              <a:rPr lang="it-IT" sz="2800" b="1" dirty="0" err="1"/>
              <a:t>du</a:t>
            </a:r>
            <a:r>
              <a:rPr lang="it-IT" sz="2800" b="1" dirty="0"/>
              <a:t> </a:t>
            </a:r>
            <a:r>
              <a:rPr lang="it-IT" sz="2800" b="1" dirty="0" err="1"/>
              <a:t>Président</a:t>
            </a:r>
            <a:r>
              <a:rPr lang="it-IT" sz="2800" b="1" dirty="0"/>
              <a:t> Emmanuel </a:t>
            </a:r>
            <a:r>
              <a:rPr lang="it-IT" sz="2800" b="1" dirty="0" err="1"/>
              <a:t>Macron</a:t>
            </a:r>
            <a:r>
              <a:rPr lang="it-IT" sz="2800" b="1" dirty="0"/>
              <a:t> à Mulhouse, </a:t>
            </a:r>
            <a:r>
              <a:rPr lang="it-IT" sz="2800" b="1" dirty="0" err="1"/>
              <a:t>aux</a:t>
            </a:r>
            <a:r>
              <a:rPr lang="it-IT" sz="2800" b="1" dirty="0"/>
              <a:t> </a:t>
            </a:r>
            <a:r>
              <a:rPr lang="it-IT" sz="2800" b="1" dirty="0" err="1"/>
              <a:t>côtés</a:t>
            </a:r>
            <a:r>
              <a:rPr lang="it-IT" sz="2800" b="1" dirty="0"/>
              <a:t> </a:t>
            </a:r>
            <a:r>
              <a:rPr lang="it-IT" sz="2800" b="1" dirty="0" err="1"/>
              <a:t>des</a:t>
            </a:r>
            <a:r>
              <a:rPr lang="it-IT" sz="2800" b="1" dirty="0"/>
              <a:t> femmes et </a:t>
            </a:r>
            <a:r>
              <a:rPr lang="it-IT" sz="2800" b="1" dirty="0" err="1"/>
              <a:t>des</a:t>
            </a:r>
            <a:r>
              <a:rPr lang="it-IT" sz="2800" b="1" dirty="0"/>
              <a:t> </a:t>
            </a:r>
            <a:r>
              <a:rPr lang="it-IT" sz="2800" b="1" dirty="0" err="1"/>
              <a:t>hommes</a:t>
            </a:r>
            <a:r>
              <a:rPr lang="it-IT" sz="2800" b="1" dirty="0"/>
              <a:t> </a:t>
            </a:r>
            <a:r>
              <a:rPr lang="it-IT" sz="2800" b="1" dirty="0" err="1"/>
              <a:t>mobilisés</a:t>
            </a:r>
            <a:r>
              <a:rPr lang="it-IT" sz="2800" b="1" dirty="0"/>
              <a:t> en première </a:t>
            </a:r>
            <a:r>
              <a:rPr lang="it-IT" sz="2800" b="1" dirty="0" err="1"/>
              <a:t>ligne</a:t>
            </a:r>
            <a:r>
              <a:rPr lang="it-IT" sz="2800" b="1" dirty="0"/>
              <a:t> pour </a:t>
            </a:r>
            <a:r>
              <a:rPr lang="it-IT" sz="2800" b="1" dirty="0" err="1"/>
              <a:t>protéger</a:t>
            </a:r>
            <a:r>
              <a:rPr lang="it-IT" sz="2800" b="1" dirty="0"/>
              <a:t> </a:t>
            </a:r>
            <a:r>
              <a:rPr lang="it-IT" sz="2800" b="1" dirty="0" err="1"/>
              <a:t>les</a:t>
            </a:r>
            <a:r>
              <a:rPr lang="it-IT" sz="2800" b="1" dirty="0"/>
              <a:t> </a:t>
            </a:r>
            <a:r>
              <a:rPr lang="it-IT" sz="2800" b="1" dirty="0" err="1"/>
              <a:t>Français</a:t>
            </a:r>
            <a:r>
              <a:rPr lang="it-IT" sz="2800" b="1" dirty="0"/>
              <a:t> </a:t>
            </a:r>
            <a:r>
              <a:rPr lang="it-IT" sz="2800" b="1" dirty="0" err="1"/>
              <a:t>du</a:t>
            </a:r>
            <a:r>
              <a:rPr lang="it-IT" sz="2800" b="1" dirty="0"/>
              <a:t> COVID-19.</a:t>
            </a:r>
            <a:br>
              <a:rPr lang="it-IT" sz="2800" b="1" dirty="0"/>
            </a:br>
            <a:endParaRPr lang="fr-CA" sz="2800" dirty="0"/>
          </a:p>
        </p:txBody>
      </p:sp>
      <p:sp>
        <p:nvSpPr>
          <p:cNvPr id="3" name="Segnaposto contenuto 2"/>
          <p:cNvSpPr>
            <a:spLocks noGrp="1"/>
          </p:cNvSpPr>
          <p:nvPr>
            <p:ph idx="1"/>
          </p:nvPr>
        </p:nvSpPr>
        <p:spPr/>
        <p:txBody>
          <a:bodyPr>
            <a:normAutofit fontScale="92500"/>
          </a:bodyPr>
          <a:lstStyle/>
          <a:p>
            <a:pPr algn="just"/>
            <a:r>
              <a:rPr lang="fr-CA" sz="2400" dirty="0"/>
              <a:t>[...] Mes chers compatriotes, je vous ai dit il y a quelques jours que nous étions engagés </a:t>
            </a:r>
            <a:r>
              <a:rPr lang="fr-CA" sz="2400" b="1" dirty="0"/>
              <a:t>dans une guerre</a:t>
            </a:r>
            <a:r>
              <a:rPr lang="fr-CA" sz="2400" dirty="0"/>
              <a:t>, </a:t>
            </a:r>
            <a:r>
              <a:rPr lang="fr-CA" sz="2400" b="1" dirty="0"/>
              <a:t>une guerre contre un ennemi invisible</a:t>
            </a:r>
            <a:r>
              <a:rPr lang="fr-CA" sz="2400" dirty="0"/>
              <a:t>, ce virus, le Covid-19 et cette ville, ce territoire porte les morsures de celui-ci. </a:t>
            </a:r>
            <a:r>
              <a:rPr lang="fr-CA" sz="2400" b="1" dirty="0"/>
              <a:t>Lorsqu'on engage une guerre, </a:t>
            </a:r>
            <a:r>
              <a:rPr lang="fr-CA" sz="2400" dirty="0"/>
              <a:t>on s'y engage tout entier, on s'y mobilise dans l'unité</a:t>
            </a:r>
            <a:r>
              <a:rPr lang="fr-CA" sz="2400" dirty="0" smtClean="0"/>
              <a:t>. </a:t>
            </a:r>
            <a:r>
              <a:rPr lang="fr-CA" sz="2400" dirty="0"/>
              <a:t>[...] </a:t>
            </a:r>
            <a:endParaRPr lang="fr-CA" sz="2400" dirty="0" smtClean="0"/>
          </a:p>
          <a:p>
            <a:pPr algn="just"/>
            <a:r>
              <a:rPr lang="fr-CA" sz="2400" b="1" dirty="0"/>
              <a:t>Dans cette guerre</a:t>
            </a:r>
            <a:r>
              <a:rPr lang="fr-CA" sz="2400" dirty="0"/>
              <a:t>, il y a </a:t>
            </a:r>
            <a:r>
              <a:rPr lang="fr-CA" sz="2400" b="1" dirty="0"/>
              <a:t>en première ligne </a:t>
            </a:r>
            <a:r>
              <a:rPr lang="fr-CA" sz="2400" dirty="0"/>
              <a:t>l'ensemble de nos soignants, qu'ils interviennent à l'hôpital, en ville, dans les EHPAD, dans nos établissements accueillant des personnes en situation de handicap, dans les services à domicile, qu'ils soient médecins, infirmiers, ambulanciers, pharmaciens, aides-soignants</a:t>
            </a:r>
            <a:r>
              <a:rPr lang="fr-CA" sz="2400" dirty="0" smtClean="0"/>
              <a:t>.</a:t>
            </a:r>
          </a:p>
          <a:p>
            <a:pPr algn="just"/>
            <a:r>
              <a:rPr lang="fr-CA" sz="1900" dirty="0" err="1"/>
              <a:t>https</a:t>
            </a:r>
            <a:r>
              <a:rPr lang="fr-CA" sz="1900" dirty="0"/>
              <a:t>://</a:t>
            </a:r>
            <a:r>
              <a:rPr lang="fr-CA" sz="1900" dirty="0" err="1"/>
              <a:t>www.elysee.fr</a:t>
            </a:r>
            <a:r>
              <a:rPr lang="fr-CA" sz="1900" dirty="0"/>
              <a:t>/</a:t>
            </a:r>
            <a:r>
              <a:rPr lang="fr-CA" sz="1900" dirty="0" err="1"/>
              <a:t>emmanuel-macron</a:t>
            </a:r>
            <a:r>
              <a:rPr lang="fr-CA" sz="1900" dirty="0"/>
              <a:t>/2020/03/25/a-mulhouse-aux-cotes-des-femmes-et-des-hommes-mobilises-en-premiere-ligne-pour-proteger-les-francais-du-covid-19</a:t>
            </a:r>
          </a:p>
        </p:txBody>
      </p:sp>
    </p:spTree>
    <p:extLst>
      <p:ext uri="{BB962C8B-B14F-4D97-AF65-F5344CB8AC3E}">
        <p14:creationId xmlns:p14="http://schemas.microsoft.com/office/powerpoint/2010/main" val="38473651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err="1"/>
              <a:t>Allocution</a:t>
            </a:r>
            <a:r>
              <a:rPr lang="it-IT" sz="2800" b="1" dirty="0"/>
              <a:t> </a:t>
            </a:r>
            <a:r>
              <a:rPr lang="it-IT" sz="2800" b="1" dirty="0" err="1"/>
              <a:t>du</a:t>
            </a:r>
            <a:r>
              <a:rPr lang="it-IT" sz="2800" b="1" dirty="0"/>
              <a:t> </a:t>
            </a:r>
            <a:r>
              <a:rPr lang="it-IT" sz="2800" b="1" dirty="0" err="1"/>
              <a:t>Président</a:t>
            </a:r>
            <a:r>
              <a:rPr lang="it-IT" sz="2800" b="1" dirty="0"/>
              <a:t> Emmanuel </a:t>
            </a:r>
            <a:r>
              <a:rPr lang="it-IT" sz="2800" b="1" dirty="0" err="1"/>
              <a:t>Macron</a:t>
            </a:r>
            <a:r>
              <a:rPr lang="it-IT" sz="2800" b="1" dirty="0"/>
              <a:t> à Mulhouse, </a:t>
            </a:r>
            <a:r>
              <a:rPr lang="it-IT" sz="2800" b="1" dirty="0" err="1"/>
              <a:t>aux</a:t>
            </a:r>
            <a:r>
              <a:rPr lang="it-IT" sz="2800" b="1" dirty="0"/>
              <a:t> </a:t>
            </a:r>
            <a:r>
              <a:rPr lang="it-IT" sz="2800" b="1" dirty="0" err="1"/>
              <a:t>côtés</a:t>
            </a:r>
            <a:r>
              <a:rPr lang="it-IT" sz="2800" b="1" dirty="0"/>
              <a:t> </a:t>
            </a:r>
            <a:r>
              <a:rPr lang="it-IT" sz="2800" b="1" dirty="0" err="1"/>
              <a:t>des</a:t>
            </a:r>
            <a:r>
              <a:rPr lang="it-IT" sz="2800" b="1" dirty="0"/>
              <a:t> femmes et </a:t>
            </a:r>
            <a:r>
              <a:rPr lang="it-IT" sz="2800" b="1" dirty="0" err="1"/>
              <a:t>des</a:t>
            </a:r>
            <a:r>
              <a:rPr lang="it-IT" sz="2800" b="1" dirty="0"/>
              <a:t> </a:t>
            </a:r>
            <a:r>
              <a:rPr lang="it-IT" sz="2800" b="1" dirty="0" err="1"/>
              <a:t>hommes</a:t>
            </a:r>
            <a:r>
              <a:rPr lang="it-IT" sz="2800" b="1" dirty="0"/>
              <a:t> </a:t>
            </a:r>
            <a:r>
              <a:rPr lang="it-IT" sz="2800" b="1" dirty="0" err="1"/>
              <a:t>mobilisés</a:t>
            </a:r>
            <a:r>
              <a:rPr lang="it-IT" sz="2800" b="1" dirty="0"/>
              <a:t> en première </a:t>
            </a:r>
            <a:r>
              <a:rPr lang="it-IT" sz="2800" b="1" dirty="0" err="1"/>
              <a:t>ligne</a:t>
            </a:r>
            <a:r>
              <a:rPr lang="it-IT" sz="2800" b="1" dirty="0"/>
              <a:t> pour </a:t>
            </a:r>
            <a:r>
              <a:rPr lang="it-IT" sz="2800" b="1" dirty="0" err="1"/>
              <a:t>protéger</a:t>
            </a:r>
            <a:r>
              <a:rPr lang="it-IT" sz="2800" b="1" dirty="0"/>
              <a:t> </a:t>
            </a:r>
            <a:r>
              <a:rPr lang="it-IT" sz="2800" b="1" dirty="0" err="1"/>
              <a:t>les</a:t>
            </a:r>
            <a:r>
              <a:rPr lang="it-IT" sz="2800" b="1" dirty="0"/>
              <a:t> </a:t>
            </a:r>
            <a:r>
              <a:rPr lang="it-IT" sz="2800" b="1" dirty="0" err="1"/>
              <a:t>Français</a:t>
            </a:r>
            <a:r>
              <a:rPr lang="it-IT" sz="2800" b="1" dirty="0"/>
              <a:t> </a:t>
            </a:r>
            <a:r>
              <a:rPr lang="it-IT" sz="2800" b="1" dirty="0" err="1"/>
              <a:t>du</a:t>
            </a:r>
            <a:r>
              <a:rPr lang="it-IT" sz="2800" b="1" dirty="0"/>
              <a:t> COVID-19.</a:t>
            </a:r>
            <a:br>
              <a:rPr lang="it-IT" sz="2800" b="1" dirty="0"/>
            </a:br>
            <a:endParaRPr lang="fr-CA" sz="2800" dirty="0"/>
          </a:p>
        </p:txBody>
      </p:sp>
      <p:sp>
        <p:nvSpPr>
          <p:cNvPr id="3" name="Segnaposto contenuto 2"/>
          <p:cNvSpPr>
            <a:spLocks noGrp="1"/>
          </p:cNvSpPr>
          <p:nvPr>
            <p:ph idx="1"/>
          </p:nvPr>
        </p:nvSpPr>
        <p:spPr/>
        <p:txBody>
          <a:bodyPr>
            <a:normAutofit/>
          </a:bodyPr>
          <a:lstStyle/>
          <a:p>
            <a:pPr algn="just"/>
            <a:r>
              <a:rPr lang="fr-CA" sz="2400" dirty="0"/>
              <a:t>[...] </a:t>
            </a:r>
            <a:r>
              <a:rPr lang="fr-CA" sz="2400" dirty="0" smtClean="0"/>
              <a:t>Je </a:t>
            </a:r>
            <a:r>
              <a:rPr lang="fr-CA" sz="2400" dirty="0"/>
              <a:t>veux aussi saluer l’ensemble des femmes et des hommes qui sont </a:t>
            </a:r>
            <a:r>
              <a:rPr lang="fr-CA" sz="2400" b="1" dirty="0"/>
              <a:t>en deuxième ligne </a:t>
            </a:r>
            <a:r>
              <a:rPr lang="fr-CA" sz="2400" dirty="0"/>
              <a:t>et qui permettent à nos soignants de soigner, et au pays de continuer à vivre. Ce sont les femmes et les hommes qui transportent, qui hébergent, qui dépannent, qui nettoient, qui réparent. Ce sont nos agriculteurs, ce sont l’ensemble des femmes et des hommes qui sont dans le secteur de l’alimentation, des commerces de première nécessité, ce sont nos livreurs, nos caissiers et nos caissières, </a:t>
            </a:r>
            <a:r>
              <a:rPr lang="fr-CA" sz="2400" b="1" dirty="0"/>
              <a:t>c’est tout ce peuple travailleur de France qui se bat, </a:t>
            </a:r>
            <a:r>
              <a:rPr lang="fr-CA" sz="2400" dirty="0"/>
              <a:t>qui, je le sais, parfois, est angoissé, souvent pour eux-mêmes et leurs familles, mais </a:t>
            </a:r>
            <a:r>
              <a:rPr lang="fr-CA" sz="2400" b="1" dirty="0"/>
              <a:t>permet au pays </a:t>
            </a:r>
            <a:r>
              <a:rPr lang="fr-CA" sz="2400" dirty="0"/>
              <a:t>de vivre. </a:t>
            </a:r>
          </a:p>
        </p:txBody>
      </p:sp>
    </p:spTree>
    <p:extLst>
      <p:ext uri="{BB962C8B-B14F-4D97-AF65-F5344CB8AC3E}">
        <p14:creationId xmlns:p14="http://schemas.microsoft.com/office/powerpoint/2010/main" val="35717156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err="1"/>
              <a:t>Allocution</a:t>
            </a:r>
            <a:r>
              <a:rPr lang="it-IT" sz="2800" b="1" dirty="0"/>
              <a:t> </a:t>
            </a:r>
            <a:r>
              <a:rPr lang="it-IT" sz="2800" b="1" dirty="0" err="1"/>
              <a:t>du</a:t>
            </a:r>
            <a:r>
              <a:rPr lang="it-IT" sz="2800" b="1" dirty="0"/>
              <a:t> </a:t>
            </a:r>
            <a:r>
              <a:rPr lang="it-IT" sz="2800" b="1" dirty="0" err="1"/>
              <a:t>Président</a:t>
            </a:r>
            <a:r>
              <a:rPr lang="it-IT" sz="2800" b="1" dirty="0"/>
              <a:t> Emmanuel </a:t>
            </a:r>
            <a:r>
              <a:rPr lang="it-IT" sz="2800" b="1" dirty="0" err="1"/>
              <a:t>Macron</a:t>
            </a:r>
            <a:r>
              <a:rPr lang="it-IT" sz="2800" b="1" dirty="0"/>
              <a:t> à Mulhouse, </a:t>
            </a:r>
            <a:r>
              <a:rPr lang="it-IT" sz="2800" b="1" dirty="0" err="1"/>
              <a:t>aux</a:t>
            </a:r>
            <a:r>
              <a:rPr lang="it-IT" sz="2800" b="1" dirty="0"/>
              <a:t> </a:t>
            </a:r>
            <a:r>
              <a:rPr lang="it-IT" sz="2800" b="1" dirty="0" err="1"/>
              <a:t>côtés</a:t>
            </a:r>
            <a:r>
              <a:rPr lang="it-IT" sz="2800" b="1" dirty="0"/>
              <a:t> </a:t>
            </a:r>
            <a:r>
              <a:rPr lang="it-IT" sz="2800" b="1" dirty="0" err="1"/>
              <a:t>des</a:t>
            </a:r>
            <a:r>
              <a:rPr lang="it-IT" sz="2800" b="1" dirty="0"/>
              <a:t> femmes et </a:t>
            </a:r>
            <a:r>
              <a:rPr lang="it-IT" sz="2800" b="1" dirty="0" err="1"/>
              <a:t>des</a:t>
            </a:r>
            <a:r>
              <a:rPr lang="it-IT" sz="2800" b="1" dirty="0"/>
              <a:t> </a:t>
            </a:r>
            <a:r>
              <a:rPr lang="it-IT" sz="2800" b="1" dirty="0" err="1"/>
              <a:t>hommes</a:t>
            </a:r>
            <a:r>
              <a:rPr lang="it-IT" sz="2800" b="1" dirty="0"/>
              <a:t> </a:t>
            </a:r>
            <a:r>
              <a:rPr lang="it-IT" sz="2800" b="1" dirty="0" err="1"/>
              <a:t>mobilisés</a:t>
            </a:r>
            <a:r>
              <a:rPr lang="it-IT" sz="2800" b="1" dirty="0"/>
              <a:t> en première </a:t>
            </a:r>
            <a:r>
              <a:rPr lang="it-IT" sz="2800" b="1" dirty="0" err="1"/>
              <a:t>ligne</a:t>
            </a:r>
            <a:r>
              <a:rPr lang="it-IT" sz="2800" b="1" dirty="0"/>
              <a:t> pour </a:t>
            </a:r>
            <a:r>
              <a:rPr lang="it-IT" sz="2800" b="1" dirty="0" err="1"/>
              <a:t>protéger</a:t>
            </a:r>
            <a:r>
              <a:rPr lang="it-IT" sz="2800" b="1" dirty="0"/>
              <a:t> </a:t>
            </a:r>
            <a:r>
              <a:rPr lang="it-IT" sz="2800" b="1" dirty="0" err="1"/>
              <a:t>les</a:t>
            </a:r>
            <a:r>
              <a:rPr lang="it-IT" sz="2800" b="1" dirty="0"/>
              <a:t> </a:t>
            </a:r>
            <a:r>
              <a:rPr lang="it-IT" sz="2800" b="1" dirty="0" err="1"/>
              <a:t>Français</a:t>
            </a:r>
            <a:r>
              <a:rPr lang="it-IT" sz="2800" b="1" dirty="0"/>
              <a:t> </a:t>
            </a:r>
            <a:r>
              <a:rPr lang="it-IT" sz="2800" b="1" dirty="0" err="1"/>
              <a:t>du</a:t>
            </a:r>
            <a:r>
              <a:rPr lang="it-IT" sz="2800" b="1" dirty="0"/>
              <a:t> COVID-19.</a:t>
            </a:r>
            <a:br>
              <a:rPr lang="it-IT" sz="2800" b="1" dirty="0"/>
            </a:br>
            <a:endParaRPr lang="fr-CA" sz="2800" dirty="0"/>
          </a:p>
        </p:txBody>
      </p:sp>
      <p:sp>
        <p:nvSpPr>
          <p:cNvPr id="3" name="Segnaposto contenuto 2"/>
          <p:cNvSpPr>
            <a:spLocks noGrp="1"/>
          </p:cNvSpPr>
          <p:nvPr>
            <p:ph idx="1"/>
          </p:nvPr>
        </p:nvSpPr>
        <p:spPr/>
        <p:txBody>
          <a:bodyPr>
            <a:normAutofit/>
          </a:bodyPr>
          <a:lstStyle/>
          <a:p>
            <a:pPr algn="just"/>
            <a:r>
              <a:rPr lang="fr-CA" sz="2400" dirty="0"/>
              <a:t>[...] Et il y a </a:t>
            </a:r>
            <a:r>
              <a:rPr lang="fr-CA" sz="2400" b="1" dirty="0"/>
              <a:t>la troisième ligne, </a:t>
            </a:r>
            <a:r>
              <a:rPr lang="fr-CA" sz="2400" dirty="0"/>
              <a:t>celles et ceux qui peuvent </a:t>
            </a:r>
            <a:r>
              <a:rPr lang="fr-CA" sz="2400" dirty="0" err="1"/>
              <a:t>télétravailler</a:t>
            </a:r>
            <a:r>
              <a:rPr lang="fr-CA" sz="2400" dirty="0"/>
              <a:t> ou rester à la maison, arrêter leur activité pour un temps ou qui y sont contraints parce que le secteur d’activité a fermé et qui contribuent aussi à </a:t>
            </a:r>
            <a:r>
              <a:rPr lang="fr-CA" sz="2400" b="1" dirty="0"/>
              <a:t>l’effort de la Nation</a:t>
            </a:r>
            <a:r>
              <a:rPr lang="fr-CA" sz="2400" dirty="0"/>
              <a:t> en restant chez eux, en respectant les règles de confinement qui ont été édictées par le gouvernement, en réduisant les contacts, en luttant contre la propagation du virus. </a:t>
            </a:r>
          </a:p>
        </p:txBody>
      </p:sp>
    </p:spTree>
    <p:extLst>
      <p:ext uri="{BB962C8B-B14F-4D97-AF65-F5344CB8AC3E}">
        <p14:creationId xmlns:p14="http://schemas.microsoft.com/office/powerpoint/2010/main" val="376977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Références citées par </a:t>
            </a:r>
            <a:r>
              <a:rPr lang="fr-CA" sz="2800" dirty="0" smtClean="0"/>
              <a:t>Josiane </a:t>
            </a:r>
            <a:r>
              <a:rPr lang="fr-CA" sz="2800" dirty="0" err="1" smtClean="0"/>
              <a:t>Boutet</a:t>
            </a:r>
            <a:endParaRPr lang="fr-CA" sz="2800" dirty="0"/>
          </a:p>
        </p:txBody>
      </p:sp>
      <p:sp>
        <p:nvSpPr>
          <p:cNvPr id="3" name="Segnaposto contenuto 2"/>
          <p:cNvSpPr>
            <a:spLocks noGrp="1"/>
          </p:cNvSpPr>
          <p:nvPr>
            <p:ph idx="1"/>
          </p:nvPr>
        </p:nvSpPr>
        <p:spPr/>
        <p:txBody>
          <a:bodyPr>
            <a:normAutofit/>
          </a:bodyPr>
          <a:lstStyle/>
          <a:p>
            <a:r>
              <a:rPr lang="fr-CA" sz="2400" dirty="0" smtClean="0"/>
              <a:t>Pierre </a:t>
            </a:r>
            <a:r>
              <a:rPr lang="fr-CA" sz="2400" dirty="0" smtClean="0"/>
              <a:t>Bourdieu, </a:t>
            </a:r>
            <a:r>
              <a:rPr lang="fr-FR" sz="2400" i="1" dirty="0" smtClean="0"/>
              <a:t>Ce que parler veut dire, </a:t>
            </a:r>
            <a:r>
              <a:rPr lang="fr-FR" sz="2400" dirty="0" smtClean="0"/>
              <a:t>Paris, Minuit, 1982</a:t>
            </a:r>
          </a:p>
          <a:p>
            <a:endParaRPr lang="fr-FR" sz="2400" dirty="0"/>
          </a:p>
          <a:p>
            <a:pPr algn="just"/>
            <a:r>
              <a:rPr lang="it-IT" sz="2400" dirty="0" smtClean="0"/>
              <a:t>John </a:t>
            </a:r>
            <a:r>
              <a:rPr lang="it-IT" sz="2400" dirty="0" err="1" smtClean="0"/>
              <a:t>Langshaw</a:t>
            </a:r>
            <a:r>
              <a:rPr lang="it-IT" sz="2400" dirty="0" smtClean="0"/>
              <a:t> Austin, </a:t>
            </a:r>
            <a:r>
              <a:rPr lang="it-IT" sz="2400" i="1" dirty="0" smtClean="0"/>
              <a:t>How to do </a:t>
            </a:r>
            <a:r>
              <a:rPr lang="it-IT" sz="2400" i="1" dirty="0" err="1" smtClean="0"/>
              <a:t>Things</a:t>
            </a:r>
            <a:r>
              <a:rPr lang="it-IT" sz="2400" i="1" dirty="0" smtClean="0"/>
              <a:t> with </a:t>
            </a:r>
            <a:r>
              <a:rPr lang="it-IT" sz="2400" i="1" dirty="0" err="1" smtClean="0"/>
              <a:t>Words</a:t>
            </a:r>
            <a:r>
              <a:rPr lang="it-IT" sz="2400" dirty="0" smtClean="0"/>
              <a:t>, Oxford, Oxford </a:t>
            </a:r>
            <a:r>
              <a:rPr lang="it-IT" sz="2400" dirty="0" err="1" smtClean="0"/>
              <a:t>University</a:t>
            </a:r>
            <a:r>
              <a:rPr lang="it-IT" sz="2400" dirty="0" smtClean="0"/>
              <a:t> Press, 1962 ; </a:t>
            </a:r>
            <a:r>
              <a:rPr lang="it-IT" sz="2400" i="1" dirty="0" err="1" smtClean="0"/>
              <a:t>Quand</a:t>
            </a:r>
            <a:r>
              <a:rPr lang="it-IT" sz="2400" i="1" dirty="0" smtClean="0"/>
              <a:t> dire c'est </a:t>
            </a:r>
            <a:r>
              <a:rPr lang="it-IT" sz="2400" i="1" dirty="0" err="1" smtClean="0"/>
              <a:t>faire</a:t>
            </a:r>
            <a:r>
              <a:rPr lang="it-IT" sz="2400" dirty="0" smtClean="0"/>
              <a:t>, (</a:t>
            </a:r>
            <a:r>
              <a:rPr lang="it-IT" sz="2400" dirty="0" err="1" smtClean="0"/>
              <a:t>traduit</a:t>
            </a:r>
            <a:r>
              <a:rPr lang="it-IT" sz="2400" dirty="0" smtClean="0"/>
              <a:t> par Gilles Lane), Paris, </a:t>
            </a:r>
            <a:r>
              <a:rPr lang="it-IT" sz="2400" dirty="0" err="1" smtClean="0"/>
              <a:t>Seuil</a:t>
            </a:r>
            <a:r>
              <a:rPr lang="it-IT" sz="2400" dirty="0" smtClean="0"/>
              <a:t>, 1970.</a:t>
            </a:r>
          </a:p>
          <a:p>
            <a:pPr algn="just"/>
            <a:endParaRPr lang="it-IT" sz="2400" dirty="0"/>
          </a:p>
          <a:p>
            <a:pPr algn="just"/>
            <a:r>
              <a:rPr lang="it-IT" sz="2400" dirty="0" smtClean="0"/>
              <a:t>Victor </a:t>
            </a:r>
            <a:r>
              <a:rPr lang="it-IT" sz="2400" dirty="0" err="1" smtClean="0"/>
              <a:t>Klemperer</a:t>
            </a:r>
            <a:r>
              <a:rPr lang="it-IT" sz="2400" dirty="0" smtClean="0"/>
              <a:t>, </a:t>
            </a:r>
            <a:r>
              <a:rPr lang="it-IT" sz="2400" i="1" dirty="0" smtClean="0"/>
              <a:t>LTI, la langue </a:t>
            </a:r>
            <a:r>
              <a:rPr lang="it-IT" sz="2400" i="1" dirty="0" err="1" smtClean="0"/>
              <a:t>du</a:t>
            </a:r>
            <a:r>
              <a:rPr lang="it-IT" sz="2400" i="1" dirty="0" smtClean="0"/>
              <a:t> </a:t>
            </a:r>
            <a:r>
              <a:rPr lang="it-IT" sz="2400" i="1" dirty="0" err="1" smtClean="0"/>
              <a:t>IIIe</a:t>
            </a:r>
            <a:r>
              <a:rPr lang="it-IT" sz="2400" i="1" dirty="0" smtClean="0"/>
              <a:t> Reich. </a:t>
            </a:r>
            <a:r>
              <a:rPr lang="it-IT" sz="2400" i="1" dirty="0" err="1" smtClean="0"/>
              <a:t>Carnets</a:t>
            </a:r>
            <a:r>
              <a:rPr lang="it-IT" sz="2400" i="1" dirty="0" smtClean="0"/>
              <a:t> d’un </a:t>
            </a:r>
            <a:r>
              <a:rPr lang="it-IT" sz="2400" i="1" dirty="0" err="1" smtClean="0"/>
              <a:t>philologue</a:t>
            </a:r>
            <a:r>
              <a:rPr lang="it-IT" sz="2400" dirty="0" smtClean="0"/>
              <a:t>, (</a:t>
            </a:r>
            <a:r>
              <a:rPr lang="it-IT" sz="2400" dirty="0" err="1" smtClean="0"/>
              <a:t>traduit</a:t>
            </a:r>
            <a:r>
              <a:rPr lang="it-IT" sz="2400" dirty="0" smtClean="0"/>
              <a:t> et </a:t>
            </a:r>
            <a:r>
              <a:rPr lang="it-IT" sz="2400" dirty="0" err="1" smtClean="0"/>
              <a:t>annoté</a:t>
            </a:r>
            <a:r>
              <a:rPr lang="it-IT" sz="2400" dirty="0" smtClean="0"/>
              <a:t> par </a:t>
            </a:r>
            <a:r>
              <a:rPr lang="it-IT" sz="2400" dirty="0" err="1" smtClean="0"/>
              <a:t>Elisabeth</a:t>
            </a:r>
            <a:r>
              <a:rPr lang="it-IT" sz="2400" dirty="0" smtClean="0"/>
              <a:t> </a:t>
            </a:r>
            <a:r>
              <a:rPr lang="it-IT" sz="2400" dirty="0" err="1" smtClean="0"/>
              <a:t>Guillot</a:t>
            </a:r>
            <a:r>
              <a:rPr lang="it-IT" sz="2400" dirty="0" smtClean="0"/>
              <a:t>), Paris, Albin Michel, « Agora », 1996.</a:t>
            </a:r>
          </a:p>
          <a:p>
            <a:pPr algn="just"/>
            <a:endParaRPr lang="it-IT" sz="2400" dirty="0" smtClean="0"/>
          </a:p>
          <a:p>
            <a:pPr algn="just"/>
            <a:endParaRPr lang="fr-FR" sz="2400" dirty="0" smtClean="0"/>
          </a:p>
          <a:p>
            <a:pPr algn="just"/>
            <a:endParaRPr lang="fr-FR" sz="2400" dirty="0" smtClean="0"/>
          </a:p>
          <a:p>
            <a:endParaRPr lang="fr-CA" sz="2400" dirty="0"/>
          </a:p>
        </p:txBody>
      </p:sp>
    </p:spTree>
    <p:extLst>
      <p:ext uri="{BB962C8B-B14F-4D97-AF65-F5344CB8AC3E}">
        <p14:creationId xmlns:p14="http://schemas.microsoft.com/office/powerpoint/2010/main" val="339417547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err="1"/>
              <a:t>Allocution</a:t>
            </a:r>
            <a:r>
              <a:rPr lang="it-IT" sz="2800" b="1" dirty="0"/>
              <a:t> </a:t>
            </a:r>
            <a:r>
              <a:rPr lang="it-IT" sz="2800" b="1" dirty="0" err="1"/>
              <a:t>du</a:t>
            </a:r>
            <a:r>
              <a:rPr lang="it-IT" sz="2800" b="1" dirty="0"/>
              <a:t> </a:t>
            </a:r>
            <a:r>
              <a:rPr lang="it-IT" sz="2800" b="1" dirty="0" err="1"/>
              <a:t>Président</a:t>
            </a:r>
            <a:r>
              <a:rPr lang="it-IT" sz="2800" b="1" dirty="0"/>
              <a:t> Emmanuel </a:t>
            </a:r>
            <a:r>
              <a:rPr lang="it-IT" sz="2800" b="1" dirty="0" err="1"/>
              <a:t>Macron</a:t>
            </a:r>
            <a:r>
              <a:rPr lang="it-IT" sz="2800" b="1" dirty="0"/>
              <a:t> à Mulhouse, </a:t>
            </a:r>
            <a:r>
              <a:rPr lang="it-IT" sz="2800" b="1" dirty="0" err="1"/>
              <a:t>aux</a:t>
            </a:r>
            <a:r>
              <a:rPr lang="it-IT" sz="2800" b="1" dirty="0"/>
              <a:t> </a:t>
            </a:r>
            <a:r>
              <a:rPr lang="it-IT" sz="2800" b="1" dirty="0" err="1"/>
              <a:t>côtés</a:t>
            </a:r>
            <a:r>
              <a:rPr lang="it-IT" sz="2800" b="1" dirty="0"/>
              <a:t> </a:t>
            </a:r>
            <a:r>
              <a:rPr lang="it-IT" sz="2800" b="1" dirty="0" err="1"/>
              <a:t>des</a:t>
            </a:r>
            <a:r>
              <a:rPr lang="it-IT" sz="2800" b="1" dirty="0"/>
              <a:t> femmes et </a:t>
            </a:r>
            <a:r>
              <a:rPr lang="it-IT" sz="2800" b="1" dirty="0" err="1"/>
              <a:t>des</a:t>
            </a:r>
            <a:r>
              <a:rPr lang="it-IT" sz="2800" b="1" dirty="0"/>
              <a:t> </a:t>
            </a:r>
            <a:r>
              <a:rPr lang="it-IT" sz="2800" b="1" dirty="0" err="1"/>
              <a:t>hommes</a:t>
            </a:r>
            <a:r>
              <a:rPr lang="it-IT" sz="2800" b="1" dirty="0"/>
              <a:t> </a:t>
            </a:r>
            <a:r>
              <a:rPr lang="it-IT" sz="2800" b="1" dirty="0" err="1"/>
              <a:t>mobilisés</a:t>
            </a:r>
            <a:r>
              <a:rPr lang="it-IT" sz="2800" b="1" dirty="0"/>
              <a:t> en première </a:t>
            </a:r>
            <a:r>
              <a:rPr lang="it-IT" sz="2800" b="1" dirty="0" err="1"/>
              <a:t>ligne</a:t>
            </a:r>
            <a:r>
              <a:rPr lang="it-IT" sz="2800" b="1" dirty="0"/>
              <a:t> pour </a:t>
            </a:r>
            <a:r>
              <a:rPr lang="it-IT" sz="2800" b="1" dirty="0" err="1"/>
              <a:t>protéger</a:t>
            </a:r>
            <a:r>
              <a:rPr lang="it-IT" sz="2800" b="1" dirty="0"/>
              <a:t> </a:t>
            </a:r>
            <a:r>
              <a:rPr lang="it-IT" sz="2800" b="1" dirty="0" err="1"/>
              <a:t>les</a:t>
            </a:r>
            <a:r>
              <a:rPr lang="it-IT" sz="2800" b="1" dirty="0"/>
              <a:t> </a:t>
            </a:r>
            <a:r>
              <a:rPr lang="it-IT" sz="2800" b="1" dirty="0" err="1"/>
              <a:t>Français</a:t>
            </a:r>
            <a:r>
              <a:rPr lang="it-IT" sz="2800" b="1" dirty="0"/>
              <a:t> </a:t>
            </a:r>
            <a:r>
              <a:rPr lang="it-IT" sz="2800" b="1" dirty="0" err="1"/>
              <a:t>du</a:t>
            </a:r>
            <a:r>
              <a:rPr lang="it-IT" sz="2800" b="1" dirty="0"/>
              <a:t> COVID-19.</a:t>
            </a:r>
            <a:br>
              <a:rPr lang="it-IT" sz="2800" b="1" dirty="0"/>
            </a:br>
            <a:endParaRPr lang="fr-CA" sz="2800" dirty="0"/>
          </a:p>
        </p:txBody>
      </p:sp>
      <p:sp>
        <p:nvSpPr>
          <p:cNvPr id="3" name="Segnaposto contenuto 2"/>
          <p:cNvSpPr>
            <a:spLocks noGrp="1"/>
          </p:cNvSpPr>
          <p:nvPr>
            <p:ph idx="1"/>
          </p:nvPr>
        </p:nvSpPr>
        <p:spPr/>
        <p:txBody>
          <a:bodyPr>
            <a:normAutofit fontScale="92500" lnSpcReduction="10000"/>
          </a:bodyPr>
          <a:lstStyle/>
          <a:p>
            <a:pPr algn="just"/>
            <a:r>
              <a:rPr lang="fr-CA" sz="2400" dirty="0"/>
              <a:t>[...] Chacun a un rôle, et dans ce contexte nos armées ont un rôle et je veux les en remercier, et je terminerai par là. Nos armées sont déjà mobilisées comme ici, à Mulhouse</a:t>
            </a:r>
            <a:r>
              <a:rPr lang="fr-CA" sz="2400" dirty="0" smtClean="0"/>
              <a:t>,</a:t>
            </a:r>
            <a:r>
              <a:rPr lang="fr-CA" sz="2400" dirty="0"/>
              <a:t> [...] </a:t>
            </a:r>
            <a:endParaRPr lang="fr-CA" sz="2400" dirty="0" smtClean="0"/>
          </a:p>
          <a:p>
            <a:pPr algn="just"/>
            <a:endParaRPr lang="fr-CA" sz="2400" dirty="0"/>
          </a:p>
          <a:p>
            <a:pPr algn="just"/>
            <a:r>
              <a:rPr lang="fr-CA" sz="2400" dirty="0"/>
              <a:t>[...] </a:t>
            </a:r>
            <a:r>
              <a:rPr lang="fr-CA" sz="2400" b="1" dirty="0" smtClean="0"/>
              <a:t>Nous </a:t>
            </a:r>
            <a:r>
              <a:rPr lang="fr-CA" sz="2400" b="1" dirty="0"/>
              <a:t>sommes en guerre </a:t>
            </a:r>
            <a:r>
              <a:rPr lang="fr-CA" sz="2400" dirty="0"/>
              <a:t>et face à ce qui se profile, ce pic de l'épidémie qui est devant nous, j'ai décidé, sur proposition de la ministre des Armées et du chef d'état-major des Armées, de lancer </a:t>
            </a:r>
            <a:r>
              <a:rPr lang="fr-CA" sz="2400" b="1" dirty="0"/>
              <a:t>l'opération Résilience. </a:t>
            </a:r>
            <a:r>
              <a:rPr lang="fr-CA" sz="2400" dirty="0"/>
              <a:t>Cette opération, distincte de l'opération Sentinelle qui continue de se concentrer sur la lutte contre le terrorisme quant à elle, cette opération Résilience sera entièrement consacrée à l'aide et au soutien aux populations ainsi qu'à l'appui aux services publics pour faire face à l'épidémie de Covid-19 en métropole et en outre-mer, en particulier dans les domaines sanitaire, logistique et de la protection.</a:t>
            </a:r>
            <a:endParaRPr lang="fr-CA" sz="2400" b="1" dirty="0"/>
          </a:p>
        </p:txBody>
      </p:sp>
    </p:spTree>
    <p:extLst>
      <p:ext uri="{BB962C8B-B14F-4D97-AF65-F5344CB8AC3E}">
        <p14:creationId xmlns:p14="http://schemas.microsoft.com/office/powerpoint/2010/main" val="39497795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b="1" dirty="0" err="1"/>
              <a:t>résilience</a:t>
            </a:r>
            <a:r>
              <a:rPr lang="it-IT" sz="2400" dirty="0"/>
              <a:t> [</a:t>
            </a:r>
            <a:r>
              <a:rPr lang="it-IT" sz="2400" dirty="0" err="1"/>
              <a:t>ʀeziljɑ̃s</a:t>
            </a:r>
            <a:r>
              <a:rPr lang="it-IT" sz="2400" dirty="0"/>
              <a:t>] </a:t>
            </a:r>
            <a:r>
              <a:rPr lang="it-IT" sz="2400" dirty="0" err="1"/>
              <a:t>nom</a:t>
            </a:r>
            <a:r>
              <a:rPr lang="it-IT" sz="2400" dirty="0"/>
              <a:t> </a:t>
            </a:r>
            <a:r>
              <a:rPr lang="it-IT" sz="2400" dirty="0" err="1"/>
              <a:t>féminin</a:t>
            </a:r>
            <a:r>
              <a:rPr lang="it-IT" sz="2400" dirty="0"/>
              <a:t> </a:t>
            </a:r>
            <a:r>
              <a:rPr lang="it-IT" sz="2400" dirty="0" err="1"/>
              <a:t>étym</a:t>
            </a:r>
            <a:r>
              <a:rPr lang="it-IT" sz="2400" dirty="0"/>
              <a:t>. 1911 ; </a:t>
            </a:r>
            <a:r>
              <a:rPr lang="it-IT" sz="2400" i="1" dirty="0" err="1"/>
              <a:t>résélience</a:t>
            </a:r>
            <a:r>
              <a:rPr lang="it-IT" sz="2400" dirty="0"/>
              <a:t> 1906 ◊ </a:t>
            </a:r>
            <a:r>
              <a:rPr lang="it-IT" sz="2400" dirty="0" err="1"/>
              <a:t>anglais</a:t>
            </a:r>
            <a:r>
              <a:rPr lang="it-IT" sz="2400" dirty="0"/>
              <a:t> </a:t>
            </a:r>
            <a:r>
              <a:rPr lang="it-IT" sz="2400" i="1" dirty="0" err="1"/>
              <a:t>resilience</a:t>
            </a:r>
            <a:r>
              <a:rPr lang="it-IT" sz="2400" dirty="0"/>
              <a:t> (1824) ; latin </a:t>
            </a:r>
            <a:r>
              <a:rPr lang="it-IT" sz="2400" i="1" dirty="0" err="1"/>
              <a:t>resilientia</a:t>
            </a:r>
            <a:r>
              <a:rPr lang="it-IT" sz="2400" dirty="0"/>
              <a:t/>
            </a:r>
            <a:br>
              <a:rPr lang="it-IT" sz="2400" dirty="0"/>
            </a:br>
            <a:endParaRPr lang="fr-CA" sz="2400" dirty="0"/>
          </a:p>
        </p:txBody>
      </p:sp>
      <p:sp>
        <p:nvSpPr>
          <p:cNvPr id="3" name="Segnaposto contenuto 2"/>
          <p:cNvSpPr>
            <a:spLocks noGrp="1"/>
          </p:cNvSpPr>
          <p:nvPr>
            <p:ph idx="1"/>
          </p:nvPr>
        </p:nvSpPr>
        <p:spPr/>
        <p:txBody>
          <a:bodyPr>
            <a:normAutofit fontScale="92500" lnSpcReduction="20000"/>
          </a:bodyPr>
          <a:lstStyle/>
          <a:p>
            <a:pPr algn="just"/>
            <a:r>
              <a:rPr lang="it-IT" sz="2400" dirty="0"/>
              <a:t> 1   </a:t>
            </a:r>
            <a:r>
              <a:rPr lang="it-IT" sz="2400" dirty="0" err="1"/>
              <a:t>Phys</a:t>
            </a:r>
            <a:r>
              <a:rPr lang="it-IT" sz="2400" dirty="0"/>
              <a:t>. </a:t>
            </a:r>
            <a:r>
              <a:rPr lang="it-IT" sz="2400" dirty="0" err="1"/>
              <a:t>Rapport</a:t>
            </a:r>
            <a:r>
              <a:rPr lang="it-IT" sz="2400" dirty="0"/>
              <a:t> de l'</a:t>
            </a:r>
            <a:r>
              <a:rPr lang="it-IT" sz="2400" dirty="0" err="1"/>
              <a:t>énergie</a:t>
            </a:r>
            <a:r>
              <a:rPr lang="it-IT" sz="2400" dirty="0"/>
              <a:t> </a:t>
            </a:r>
            <a:r>
              <a:rPr lang="it-IT" sz="2400" dirty="0" err="1"/>
              <a:t>cinétique</a:t>
            </a:r>
            <a:r>
              <a:rPr lang="it-IT" sz="2400" dirty="0"/>
              <a:t> </a:t>
            </a:r>
            <a:r>
              <a:rPr lang="it-IT" sz="2400" dirty="0" err="1"/>
              <a:t>absorbée</a:t>
            </a:r>
            <a:r>
              <a:rPr lang="it-IT" sz="2400" dirty="0"/>
              <a:t> nécessaire pour </a:t>
            </a:r>
            <a:r>
              <a:rPr lang="it-IT" sz="2400" dirty="0" err="1"/>
              <a:t>provoquer</a:t>
            </a:r>
            <a:r>
              <a:rPr lang="it-IT" sz="2400" dirty="0"/>
              <a:t> la </a:t>
            </a:r>
            <a:r>
              <a:rPr lang="it-IT" sz="2400" dirty="0" err="1"/>
              <a:t>rupture</a:t>
            </a:r>
            <a:r>
              <a:rPr lang="it-IT" sz="2400" dirty="0"/>
              <a:t> d'un </a:t>
            </a:r>
            <a:r>
              <a:rPr lang="it-IT" sz="2400" dirty="0" err="1"/>
              <a:t>métal</a:t>
            </a:r>
            <a:r>
              <a:rPr lang="it-IT" sz="2400" dirty="0"/>
              <a:t>, à la </a:t>
            </a:r>
            <a:r>
              <a:rPr lang="it-IT" sz="2400" dirty="0" err="1"/>
              <a:t>surface</a:t>
            </a:r>
            <a:r>
              <a:rPr lang="it-IT" sz="2400" dirty="0"/>
              <a:t> de la </a:t>
            </a:r>
            <a:r>
              <a:rPr lang="it-IT" sz="2400" dirty="0" err="1"/>
              <a:t>section</a:t>
            </a:r>
            <a:r>
              <a:rPr lang="it-IT" sz="2400" dirty="0"/>
              <a:t> </a:t>
            </a:r>
            <a:r>
              <a:rPr lang="it-IT" sz="2400" dirty="0" err="1"/>
              <a:t>brisée</a:t>
            </a:r>
            <a:r>
              <a:rPr lang="it-IT" sz="2400" dirty="0"/>
              <a:t>. La </a:t>
            </a:r>
            <a:r>
              <a:rPr lang="it-IT" sz="2400" dirty="0" err="1"/>
              <a:t>résilience</a:t>
            </a:r>
            <a:r>
              <a:rPr lang="it-IT" sz="2400" dirty="0"/>
              <a:t>, qui s'</a:t>
            </a:r>
            <a:r>
              <a:rPr lang="it-IT" sz="2400" dirty="0" err="1"/>
              <a:t>exprime</a:t>
            </a:r>
            <a:r>
              <a:rPr lang="it-IT" sz="2400" dirty="0"/>
              <a:t> en </a:t>
            </a:r>
            <a:r>
              <a:rPr lang="it-IT" sz="2400" dirty="0" err="1"/>
              <a:t>joules</a:t>
            </a:r>
            <a:r>
              <a:rPr lang="it-IT" sz="2400" dirty="0"/>
              <a:t> par cm</a:t>
            </a:r>
            <a:r>
              <a:rPr lang="it-IT" sz="2400" baseline="30000" dirty="0"/>
              <a:t>2</a:t>
            </a:r>
            <a:r>
              <a:rPr lang="it-IT" sz="2400" dirty="0"/>
              <a:t>, </a:t>
            </a:r>
            <a:r>
              <a:rPr lang="it-IT" sz="2400" dirty="0" err="1"/>
              <a:t>caractérise</a:t>
            </a:r>
            <a:r>
              <a:rPr lang="it-IT" sz="2400" dirty="0"/>
              <a:t> la </a:t>
            </a:r>
            <a:r>
              <a:rPr lang="it-IT" sz="2400" dirty="0" err="1"/>
              <a:t>résistance</a:t>
            </a:r>
            <a:r>
              <a:rPr lang="it-IT" sz="2400" dirty="0"/>
              <a:t> </a:t>
            </a:r>
            <a:r>
              <a:rPr lang="it-IT" sz="2400" dirty="0" err="1"/>
              <a:t>au</a:t>
            </a:r>
            <a:r>
              <a:rPr lang="it-IT" sz="2400" dirty="0"/>
              <a:t> choc.</a:t>
            </a:r>
          </a:p>
          <a:p>
            <a:pPr algn="just"/>
            <a:r>
              <a:rPr lang="it-IT" sz="2400" dirty="0"/>
              <a:t> 2   </a:t>
            </a:r>
            <a:r>
              <a:rPr lang="it-IT" sz="2400" dirty="0" err="1"/>
              <a:t>Psychol</a:t>
            </a:r>
            <a:r>
              <a:rPr lang="it-IT" sz="2400" dirty="0"/>
              <a:t>. </a:t>
            </a:r>
            <a:r>
              <a:rPr lang="it-IT" sz="2400" dirty="0" err="1"/>
              <a:t>Capacité</a:t>
            </a:r>
            <a:r>
              <a:rPr lang="it-IT" sz="2400" dirty="0"/>
              <a:t> à </a:t>
            </a:r>
            <a:r>
              <a:rPr lang="it-IT" sz="2400" dirty="0" err="1"/>
              <a:t>vivre</a:t>
            </a:r>
            <a:r>
              <a:rPr lang="it-IT" sz="2400" dirty="0"/>
              <a:t>, à se </a:t>
            </a:r>
            <a:r>
              <a:rPr lang="it-IT" sz="2400" dirty="0" err="1"/>
              <a:t>développer</a:t>
            </a:r>
            <a:r>
              <a:rPr lang="it-IT" sz="2400" dirty="0"/>
              <a:t>, en </a:t>
            </a:r>
            <a:r>
              <a:rPr lang="it-IT" sz="2400" dirty="0" err="1"/>
              <a:t>surmontant</a:t>
            </a:r>
            <a:r>
              <a:rPr lang="it-IT" sz="2400" dirty="0"/>
              <a:t> </a:t>
            </a:r>
            <a:r>
              <a:rPr lang="it-IT" sz="2400" dirty="0" err="1"/>
              <a:t>les</a:t>
            </a:r>
            <a:r>
              <a:rPr lang="it-IT" sz="2400" dirty="0"/>
              <a:t> </a:t>
            </a:r>
            <a:r>
              <a:rPr lang="it-IT" sz="2400" dirty="0" err="1"/>
              <a:t>chocs</a:t>
            </a:r>
            <a:r>
              <a:rPr lang="it-IT" sz="2400" dirty="0"/>
              <a:t> </a:t>
            </a:r>
            <a:r>
              <a:rPr lang="it-IT" sz="2400" dirty="0" err="1"/>
              <a:t>traumatiques</a:t>
            </a:r>
            <a:r>
              <a:rPr lang="it-IT" sz="2400" dirty="0"/>
              <a:t>, l'</a:t>
            </a:r>
            <a:r>
              <a:rPr lang="it-IT" sz="2400" dirty="0" err="1"/>
              <a:t>adversité</a:t>
            </a:r>
            <a:r>
              <a:rPr lang="it-IT" sz="2400" dirty="0"/>
              <a:t>. « la </a:t>
            </a:r>
            <a:r>
              <a:rPr lang="it-IT" sz="2400" dirty="0" err="1"/>
              <a:t>résilience</a:t>
            </a:r>
            <a:r>
              <a:rPr lang="it-IT" sz="2400" dirty="0"/>
              <a:t>, le </a:t>
            </a:r>
            <a:r>
              <a:rPr lang="it-IT" sz="2400" dirty="0" err="1"/>
              <a:t>ressort</a:t>
            </a:r>
            <a:r>
              <a:rPr lang="it-IT" sz="2400" dirty="0"/>
              <a:t> intime face </a:t>
            </a:r>
            <a:r>
              <a:rPr lang="it-IT" sz="2400" dirty="0" err="1"/>
              <a:t>aux</a:t>
            </a:r>
            <a:r>
              <a:rPr lang="it-IT" sz="2400" dirty="0"/>
              <a:t> coups de l'</a:t>
            </a:r>
            <a:r>
              <a:rPr lang="it-IT" sz="2400" dirty="0" err="1"/>
              <a:t>existence</a:t>
            </a:r>
            <a:r>
              <a:rPr lang="it-IT" sz="2400" dirty="0"/>
              <a:t> » (B. </a:t>
            </a:r>
            <a:r>
              <a:rPr lang="it-IT" sz="2400" dirty="0" err="1"/>
              <a:t>Cyrulnik</a:t>
            </a:r>
            <a:r>
              <a:rPr lang="it-IT" sz="2400" dirty="0"/>
              <a:t>). </a:t>
            </a:r>
            <a:r>
              <a:rPr lang="it-IT" sz="2400" dirty="0" err="1"/>
              <a:t>Facteurs</a:t>
            </a:r>
            <a:r>
              <a:rPr lang="it-IT" sz="2400" dirty="0"/>
              <a:t>, </a:t>
            </a:r>
            <a:r>
              <a:rPr lang="it-IT" sz="2400" dirty="0" err="1"/>
              <a:t>tuteurs</a:t>
            </a:r>
            <a:r>
              <a:rPr lang="it-IT" sz="2400" dirty="0"/>
              <a:t> de </a:t>
            </a:r>
            <a:r>
              <a:rPr lang="it-IT" sz="2400" dirty="0" err="1"/>
              <a:t>résilience</a:t>
            </a:r>
            <a:r>
              <a:rPr lang="it-IT" sz="2400" dirty="0"/>
              <a:t>.</a:t>
            </a:r>
          </a:p>
          <a:p>
            <a:pPr algn="just"/>
            <a:r>
              <a:rPr lang="it-IT" sz="2400" dirty="0"/>
              <a:t> 3   </a:t>
            </a:r>
            <a:r>
              <a:rPr lang="it-IT" sz="2400" dirty="0" err="1"/>
              <a:t>Écol</a:t>
            </a:r>
            <a:r>
              <a:rPr lang="it-IT" sz="2400" dirty="0"/>
              <a:t>. </a:t>
            </a:r>
            <a:r>
              <a:rPr lang="it-IT" sz="2400" dirty="0" err="1"/>
              <a:t>Capacité</a:t>
            </a:r>
            <a:r>
              <a:rPr lang="it-IT" sz="2400" dirty="0"/>
              <a:t> (d'un </a:t>
            </a:r>
            <a:r>
              <a:rPr lang="it-IT" sz="2400" dirty="0" err="1"/>
              <a:t>écosystème</a:t>
            </a:r>
            <a:r>
              <a:rPr lang="it-IT" sz="2400" dirty="0"/>
              <a:t>, d'une </a:t>
            </a:r>
            <a:r>
              <a:rPr lang="it-IT" sz="2400" dirty="0" err="1"/>
              <a:t>espèce</a:t>
            </a:r>
            <a:r>
              <a:rPr lang="it-IT" sz="2400" dirty="0"/>
              <a:t>) à </a:t>
            </a:r>
            <a:r>
              <a:rPr lang="it-IT" sz="2400" dirty="0" err="1"/>
              <a:t>retrouver</a:t>
            </a:r>
            <a:r>
              <a:rPr lang="it-IT" sz="2400" dirty="0"/>
              <a:t> un </a:t>
            </a:r>
            <a:r>
              <a:rPr lang="it-IT" sz="2400" dirty="0" err="1"/>
              <a:t>état</a:t>
            </a:r>
            <a:r>
              <a:rPr lang="it-IT" sz="2400" dirty="0"/>
              <a:t> d'</a:t>
            </a:r>
            <a:r>
              <a:rPr lang="it-IT" sz="2400" dirty="0" err="1"/>
              <a:t>équilibre</a:t>
            </a:r>
            <a:r>
              <a:rPr lang="it-IT" sz="2400" dirty="0"/>
              <a:t> </a:t>
            </a:r>
            <a:r>
              <a:rPr lang="it-IT" sz="2400" dirty="0" err="1"/>
              <a:t>après</a:t>
            </a:r>
            <a:r>
              <a:rPr lang="it-IT" sz="2400" dirty="0"/>
              <a:t> un </a:t>
            </a:r>
            <a:r>
              <a:rPr lang="it-IT" sz="2400" dirty="0" err="1"/>
              <a:t>évènement</a:t>
            </a:r>
            <a:r>
              <a:rPr lang="it-IT" sz="2400" dirty="0"/>
              <a:t> </a:t>
            </a:r>
            <a:r>
              <a:rPr lang="it-IT" sz="2400" dirty="0" err="1"/>
              <a:t>exceptionnel</a:t>
            </a:r>
            <a:r>
              <a:rPr lang="it-IT" sz="2400" dirty="0"/>
              <a:t>. </a:t>
            </a:r>
          </a:p>
          <a:p>
            <a:pPr algn="just"/>
            <a:r>
              <a:rPr lang="it-IT" sz="2400" dirty="0"/>
              <a:t> 4  </a:t>
            </a:r>
            <a:r>
              <a:rPr lang="it-IT" sz="2400" dirty="0" err="1"/>
              <a:t>Inform</a:t>
            </a:r>
            <a:r>
              <a:rPr lang="it-IT" sz="2400" dirty="0"/>
              <a:t>. </a:t>
            </a:r>
            <a:r>
              <a:rPr lang="it-IT" sz="2400" dirty="0" err="1"/>
              <a:t>Capacité</a:t>
            </a:r>
            <a:r>
              <a:rPr lang="it-IT" sz="2400" dirty="0"/>
              <a:t> (d'un </a:t>
            </a:r>
            <a:r>
              <a:rPr lang="it-IT" sz="2400" dirty="0" err="1"/>
              <a:t>système</a:t>
            </a:r>
            <a:r>
              <a:rPr lang="it-IT" sz="2400" dirty="0"/>
              <a:t> </a:t>
            </a:r>
            <a:r>
              <a:rPr lang="it-IT" sz="2400" dirty="0" err="1"/>
              <a:t>ou</a:t>
            </a:r>
            <a:r>
              <a:rPr lang="it-IT" sz="2400" dirty="0"/>
              <a:t> d'un </a:t>
            </a:r>
            <a:r>
              <a:rPr lang="it-IT" sz="2400" dirty="0" err="1"/>
              <a:t>réseau</a:t>
            </a:r>
            <a:r>
              <a:rPr lang="it-IT" sz="2400" dirty="0"/>
              <a:t>) à </a:t>
            </a:r>
            <a:r>
              <a:rPr lang="it-IT" sz="2400" dirty="0" err="1"/>
              <a:t>continuer</a:t>
            </a:r>
            <a:r>
              <a:rPr lang="it-IT" sz="2400" dirty="0"/>
              <a:t> de </a:t>
            </a:r>
            <a:r>
              <a:rPr lang="it-IT" sz="2400" dirty="0" err="1"/>
              <a:t>fonctionner</a:t>
            </a:r>
            <a:r>
              <a:rPr lang="it-IT" sz="2400" dirty="0"/>
              <a:t> en </a:t>
            </a:r>
            <a:r>
              <a:rPr lang="it-IT" sz="2400" dirty="0" err="1"/>
              <a:t>cas</a:t>
            </a:r>
            <a:r>
              <a:rPr lang="it-IT" sz="2400" dirty="0"/>
              <a:t> de panne.</a:t>
            </a:r>
          </a:p>
          <a:p>
            <a:pPr algn="just"/>
            <a:r>
              <a:rPr lang="it-IT" sz="2400" dirty="0"/>
              <a:t>© 2019 </a:t>
            </a:r>
            <a:r>
              <a:rPr lang="it-IT" sz="2400" dirty="0" err="1"/>
              <a:t>Dictionnaires</a:t>
            </a:r>
            <a:r>
              <a:rPr lang="it-IT" sz="2400" dirty="0"/>
              <a:t> Le Robert - Le Petit Robert de la langue </a:t>
            </a:r>
            <a:r>
              <a:rPr lang="it-IT" sz="2400" dirty="0" err="1"/>
              <a:t>française</a:t>
            </a:r>
            <a:endParaRPr lang="it-IT" sz="2400" dirty="0"/>
          </a:p>
          <a:p>
            <a:endParaRPr lang="fr-CA" sz="2400" dirty="0"/>
          </a:p>
        </p:txBody>
      </p:sp>
    </p:spTree>
    <p:extLst>
      <p:ext uri="{BB962C8B-B14F-4D97-AF65-F5344CB8AC3E}">
        <p14:creationId xmlns:p14="http://schemas.microsoft.com/office/powerpoint/2010/main" val="15400052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Le </a:t>
            </a:r>
            <a:r>
              <a:rPr lang="it-IT" sz="2400" dirty="0" err="1"/>
              <a:t>neuropsychiatre</a:t>
            </a:r>
            <a:r>
              <a:rPr lang="it-IT" sz="2400" dirty="0"/>
              <a:t> Boris </a:t>
            </a:r>
            <a:r>
              <a:rPr lang="it-IT" sz="2400" dirty="0" err="1"/>
              <a:t>Cyrulnik</a:t>
            </a:r>
            <a:r>
              <a:rPr lang="it-IT" sz="2400" dirty="0"/>
              <a:t> est </a:t>
            </a:r>
            <a:r>
              <a:rPr lang="it-IT" sz="2400" dirty="0" err="1"/>
              <a:t>connu</a:t>
            </a:r>
            <a:r>
              <a:rPr lang="it-IT" sz="2400" dirty="0"/>
              <a:t> pour </a:t>
            </a:r>
            <a:r>
              <a:rPr lang="it-IT" sz="2400" dirty="0" err="1"/>
              <a:t>avoir</a:t>
            </a:r>
            <a:r>
              <a:rPr lang="it-IT" sz="2400" dirty="0"/>
              <a:t> </a:t>
            </a:r>
            <a:r>
              <a:rPr lang="it-IT" sz="2400" dirty="0" err="1"/>
              <a:t>propulsé</a:t>
            </a:r>
            <a:r>
              <a:rPr lang="it-IT" sz="2400" dirty="0"/>
              <a:t> et </a:t>
            </a:r>
            <a:r>
              <a:rPr lang="it-IT" sz="2400" dirty="0" err="1"/>
              <a:t>popularisé</a:t>
            </a:r>
            <a:r>
              <a:rPr lang="it-IT" sz="2400" dirty="0"/>
              <a:t> le </a:t>
            </a:r>
            <a:r>
              <a:rPr lang="it-IT" sz="2400" dirty="0" err="1"/>
              <a:t>concept</a:t>
            </a:r>
            <a:r>
              <a:rPr lang="it-IT" sz="2400" dirty="0"/>
              <a:t> de «</a:t>
            </a:r>
            <a:r>
              <a:rPr lang="it-IT" sz="2400" b="1" dirty="0" err="1"/>
              <a:t>résilience</a:t>
            </a:r>
            <a:r>
              <a:rPr lang="it-IT" sz="2400" dirty="0"/>
              <a:t>».</a:t>
            </a:r>
            <a:endParaRPr lang="fr-CA" sz="2400" dirty="0"/>
          </a:p>
        </p:txBody>
      </p:sp>
      <p:sp>
        <p:nvSpPr>
          <p:cNvPr id="3" name="Segnaposto contenuto 2"/>
          <p:cNvSpPr>
            <a:spLocks noGrp="1"/>
          </p:cNvSpPr>
          <p:nvPr>
            <p:ph idx="1"/>
          </p:nvPr>
        </p:nvSpPr>
        <p:spPr/>
        <p:txBody>
          <a:bodyPr>
            <a:normAutofit fontScale="85000" lnSpcReduction="10000"/>
          </a:bodyPr>
          <a:lstStyle/>
          <a:p>
            <a:pPr algn="just"/>
            <a:r>
              <a:rPr lang="it-IT" sz="2400" dirty="0"/>
              <a:t>Plus de 22 </a:t>
            </a:r>
            <a:r>
              <a:rPr lang="it-IT" sz="2400" dirty="0" err="1"/>
              <a:t>millions</a:t>
            </a:r>
            <a:r>
              <a:rPr lang="it-IT" sz="2400" dirty="0"/>
              <a:t> de </a:t>
            </a:r>
            <a:r>
              <a:rPr lang="it-IT" sz="2400" dirty="0" err="1"/>
              <a:t>Français</a:t>
            </a:r>
            <a:r>
              <a:rPr lang="it-IT" sz="2400" dirty="0"/>
              <a:t> </a:t>
            </a:r>
            <a:r>
              <a:rPr lang="it-IT" sz="2400" dirty="0" err="1"/>
              <a:t>étaient</a:t>
            </a:r>
            <a:r>
              <a:rPr lang="it-IT" sz="2400" dirty="0"/>
              <a:t> </a:t>
            </a:r>
            <a:r>
              <a:rPr lang="it-IT" sz="2400" dirty="0" err="1"/>
              <a:t>devant</a:t>
            </a:r>
            <a:r>
              <a:rPr lang="it-IT" sz="2400" dirty="0"/>
              <a:t> </a:t>
            </a:r>
            <a:r>
              <a:rPr lang="it-IT" sz="2400" dirty="0" err="1"/>
              <a:t>leur</a:t>
            </a:r>
            <a:r>
              <a:rPr lang="it-IT" sz="2400" dirty="0"/>
              <a:t> </a:t>
            </a:r>
            <a:r>
              <a:rPr lang="it-IT" sz="2400" dirty="0" err="1"/>
              <a:t>télévision</a:t>
            </a:r>
            <a:r>
              <a:rPr lang="it-IT" sz="2400" dirty="0"/>
              <a:t> </a:t>
            </a:r>
            <a:r>
              <a:rPr lang="it-IT" sz="2400" dirty="0" err="1"/>
              <a:t>lorsque</a:t>
            </a:r>
            <a:r>
              <a:rPr lang="it-IT" sz="2400" dirty="0"/>
              <a:t> le </a:t>
            </a:r>
            <a:r>
              <a:rPr lang="it-IT" sz="2400" dirty="0" err="1"/>
              <a:t>président</a:t>
            </a:r>
            <a:r>
              <a:rPr lang="it-IT" sz="2400" dirty="0"/>
              <a:t> de la </a:t>
            </a:r>
            <a:r>
              <a:rPr lang="it-IT" sz="2400" dirty="0" err="1"/>
              <a:t>République</a:t>
            </a:r>
            <a:r>
              <a:rPr lang="it-IT" sz="2400" dirty="0"/>
              <a:t> a </a:t>
            </a:r>
            <a:r>
              <a:rPr lang="it-IT" sz="2400" dirty="0" err="1"/>
              <a:t>annoncé</a:t>
            </a:r>
            <a:r>
              <a:rPr lang="it-IT" sz="2400" dirty="0"/>
              <a:t> le </a:t>
            </a:r>
            <a:r>
              <a:rPr lang="it-IT" sz="2400" dirty="0" err="1"/>
              <a:t>lancement</a:t>
            </a:r>
            <a:r>
              <a:rPr lang="it-IT" sz="2400" dirty="0"/>
              <a:t> de l’</a:t>
            </a:r>
            <a:r>
              <a:rPr lang="it-IT" sz="2400" dirty="0" err="1"/>
              <a:t>opération</a:t>
            </a:r>
            <a:r>
              <a:rPr lang="it-IT" sz="2400" dirty="0"/>
              <a:t> «</a:t>
            </a:r>
            <a:r>
              <a:rPr lang="it-IT" sz="2400" dirty="0" err="1"/>
              <a:t>Résilience</a:t>
            </a:r>
            <a:r>
              <a:rPr lang="it-IT" sz="2400" dirty="0"/>
              <a:t>». C’est </a:t>
            </a:r>
            <a:r>
              <a:rPr lang="it-IT" sz="2400" dirty="0" err="1"/>
              <a:t>peut-être</a:t>
            </a:r>
            <a:r>
              <a:rPr lang="it-IT" sz="2400" dirty="0"/>
              <a:t> la première fois </a:t>
            </a:r>
            <a:r>
              <a:rPr lang="it-IT" sz="2400" dirty="0" err="1"/>
              <a:t>que</a:t>
            </a:r>
            <a:r>
              <a:rPr lang="it-IT" sz="2400" dirty="0"/>
              <a:t> ce </a:t>
            </a:r>
            <a:r>
              <a:rPr lang="it-IT" sz="2400" dirty="0" err="1"/>
              <a:t>mot</a:t>
            </a:r>
            <a:r>
              <a:rPr lang="it-IT" sz="2400" dirty="0"/>
              <a:t> a </a:t>
            </a:r>
            <a:r>
              <a:rPr lang="it-IT" sz="2400" dirty="0" err="1"/>
              <a:t>été</a:t>
            </a:r>
            <a:r>
              <a:rPr lang="it-IT" sz="2400" dirty="0"/>
              <a:t> </a:t>
            </a:r>
            <a:r>
              <a:rPr lang="it-IT" sz="2400" dirty="0" err="1"/>
              <a:t>prononcé</a:t>
            </a:r>
            <a:r>
              <a:rPr lang="it-IT" sz="2400" dirty="0"/>
              <a:t> </a:t>
            </a:r>
            <a:r>
              <a:rPr lang="it-IT" sz="2400" dirty="0" err="1"/>
              <a:t>devant</a:t>
            </a:r>
            <a:r>
              <a:rPr lang="it-IT" sz="2400" dirty="0"/>
              <a:t> </a:t>
            </a:r>
            <a:r>
              <a:rPr lang="it-IT" sz="2400" dirty="0" err="1"/>
              <a:t>autant</a:t>
            </a:r>
            <a:r>
              <a:rPr lang="it-IT" sz="2400" dirty="0"/>
              <a:t> de monde. Mais </a:t>
            </a:r>
            <a:r>
              <a:rPr lang="it-IT" sz="2400" dirty="0" err="1"/>
              <a:t>beaucoup</a:t>
            </a:r>
            <a:r>
              <a:rPr lang="it-IT" sz="2400" dirty="0"/>
              <a:t> ne </a:t>
            </a:r>
            <a:r>
              <a:rPr lang="it-IT" sz="2400" dirty="0" err="1"/>
              <a:t>savent</a:t>
            </a:r>
            <a:r>
              <a:rPr lang="it-IT" sz="2400" dirty="0"/>
              <a:t> </a:t>
            </a:r>
            <a:r>
              <a:rPr lang="it-IT" sz="2400" dirty="0" err="1"/>
              <a:t>pas</a:t>
            </a:r>
            <a:r>
              <a:rPr lang="it-IT" sz="2400" dirty="0"/>
              <a:t> ce </a:t>
            </a:r>
            <a:r>
              <a:rPr lang="it-IT" sz="2400" dirty="0" err="1"/>
              <a:t>qu'il</a:t>
            </a:r>
            <a:r>
              <a:rPr lang="it-IT" sz="2400" dirty="0"/>
              <a:t> </a:t>
            </a:r>
            <a:r>
              <a:rPr lang="it-IT" sz="2400" dirty="0" err="1"/>
              <a:t>veut</a:t>
            </a:r>
            <a:r>
              <a:rPr lang="it-IT" sz="2400" dirty="0"/>
              <a:t> dire. </a:t>
            </a:r>
            <a:r>
              <a:rPr lang="it-IT" sz="2400" dirty="0" err="1"/>
              <a:t>Pouvez-vous</a:t>
            </a:r>
            <a:r>
              <a:rPr lang="it-IT" sz="2400" dirty="0"/>
              <a:t> </a:t>
            </a:r>
            <a:r>
              <a:rPr lang="it-IT" sz="2400" dirty="0" err="1"/>
              <a:t>expliquer</a:t>
            </a:r>
            <a:r>
              <a:rPr lang="it-IT" sz="2400" dirty="0"/>
              <a:t> ce </a:t>
            </a:r>
            <a:r>
              <a:rPr lang="it-IT" sz="2400" dirty="0" err="1"/>
              <a:t>qu'est</a:t>
            </a:r>
            <a:r>
              <a:rPr lang="it-IT" sz="2400" dirty="0"/>
              <a:t> la </a:t>
            </a:r>
            <a:r>
              <a:rPr lang="it-IT" sz="2400" dirty="0" err="1"/>
              <a:t>résilience</a:t>
            </a:r>
            <a:r>
              <a:rPr lang="it-IT" sz="2400" dirty="0"/>
              <a:t> </a:t>
            </a:r>
            <a:r>
              <a:rPr lang="it-IT" sz="2400" dirty="0" smtClean="0"/>
              <a:t>?</a:t>
            </a:r>
          </a:p>
          <a:p>
            <a:pPr algn="just"/>
            <a:r>
              <a:rPr lang="it-IT" sz="2400" dirty="0"/>
              <a:t>C'est </a:t>
            </a:r>
            <a:r>
              <a:rPr lang="it-IT" sz="2400" dirty="0" err="1"/>
              <a:t>quelque</a:t>
            </a:r>
            <a:r>
              <a:rPr lang="it-IT" sz="2400" dirty="0"/>
              <a:t> </a:t>
            </a:r>
            <a:r>
              <a:rPr lang="it-IT" sz="2400" dirty="0" err="1"/>
              <a:t>chose</a:t>
            </a:r>
            <a:r>
              <a:rPr lang="it-IT" sz="2400" dirty="0"/>
              <a:t> de </a:t>
            </a:r>
            <a:r>
              <a:rPr lang="it-IT" sz="2400" dirty="0" err="1"/>
              <a:t>très</a:t>
            </a:r>
            <a:r>
              <a:rPr lang="it-IT" sz="2400" dirty="0"/>
              <a:t> </a:t>
            </a:r>
            <a:r>
              <a:rPr lang="it-IT" sz="2400" dirty="0" err="1"/>
              <a:t>simple</a:t>
            </a:r>
            <a:r>
              <a:rPr lang="it-IT" sz="2400" dirty="0"/>
              <a:t> à </a:t>
            </a:r>
            <a:r>
              <a:rPr lang="it-IT" sz="2400" dirty="0" err="1"/>
              <a:t>comprendre</a:t>
            </a:r>
            <a:r>
              <a:rPr lang="it-IT" sz="2400" dirty="0"/>
              <a:t>. On </a:t>
            </a:r>
            <a:r>
              <a:rPr lang="it-IT" sz="2400" dirty="0" err="1"/>
              <a:t>appelle</a:t>
            </a:r>
            <a:r>
              <a:rPr lang="it-IT" sz="2400" dirty="0"/>
              <a:t> «résilience» la </a:t>
            </a:r>
            <a:r>
              <a:rPr lang="it-IT" sz="2400" dirty="0" err="1"/>
              <a:t>reprise</a:t>
            </a:r>
            <a:r>
              <a:rPr lang="it-IT" sz="2400" dirty="0"/>
              <a:t> </a:t>
            </a:r>
            <a:r>
              <a:rPr lang="it-IT" sz="2400" dirty="0" err="1"/>
              <a:t>du</a:t>
            </a:r>
            <a:r>
              <a:rPr lang="it-IT" sz="2400" dirty="0"/>
              <a:t> </a:t>
            </a:r>
            <a:r>
              <a:rPr lang="it-IT" sz="2400" dirty="0" err="1"/>
              <a:t>développement</a:t>
            </a:r>
            <a:r>
              <a:rPr lang="it-IT" sz="2400" dirty="0"/>
              <a:t> </a:t>
            </a:r>
            <a:r>
              <a:rPr lang="it-IT" sz="2400" dirty="0" err="1"/>
              <a:t>après</a:t>
            </a:r>
            <a:r>
              <a:rPr lang="it-IT" sz="2400" dirty="0"/>
              <a:t> un </a:t>
            </a:r>
            <a:r>
              <a:rPr lang="it-IT" sz="2400" dirty="0" err="1"/>
              <a:t>traumatisme</a:t>
            </a:r>
            <a:r>
              <a:rPr lang="it-IT" sz="2400" dirty="0"/>
              <a:t> </a:t>
            </a:r>
            <a:r>
              <a:rPr lang="it-IT" sz="2400" dirty="0" err="1"/>
              <a:t>ou</a:t>
            </a:r>
            <a:r>
              <a:rPr lang="it-IT" sz="2400" dirty="0"/>
              <a:t> un </a:t>
            </a:r>
            <a:r>
              <a:rPr lang="it-IT" sz="2400" dirty="0" err="1"/>
              <a:t>vécu</a:t>
            </a:r>
            <a:r>
              <a:rPr lang="it-IT" sz="2400" dirty="0"/>
              <a:t> </a:t>
            </a:r>
            <a:r>
              <a:rPr lang="it-IT" sz="2400" dirty="0" err="1"/>
              <a:t>dans</a:t>
            </a:r>
            <a:r>
              <a:rPr lang="it-IT" sz="2400" dirty="0"/>
              <a:t> </a:t>
            </a:r>
            <a:r>
              <a:rPr lang="it-IT" sz="2400" dirty="0" err="1"/>
              <a:t>des</a:t>
            </a:r>
            <a:r>
              <a:rPr lang="it-IT" sz="2400" dirty="0"/>
              <a:t> </a:t>
            </a:r>
            <a:r>
              <a:rPr lang="it-IT" sz="2400" dirty="0" err="1"/>
              <a:t>conditions</a:t>
            </a:r>
            <a:r>
              <a:rPr lang="it-IT" sz="2400" dirty="0"/>
              <a:t> </a:t>
            </a:r>
            <a:r>
              <a:rPr lang="it-IT" sz="2400" dirty="0" err="1"/>
              <a:t>adverses</a:t>
            </a:r>
            <a:r>
              <a:rPr lang="it-IT" sz="2400" dirty="0"/>
              <a:t>. </a:t>
            </a:r>
            <a:endParaRPr lang="it-IT" sz="2400" dirty="0" smtClean="0"/>
          </a:p>
          <a:p>
            <a:r>
              <a:rPr lang="it-IT" sz="2400" dirty="0" err="1"/>
              <a:t>Avez-vous</a:t>
            </a:r>
            <a:r>
              <a:rPr lang="it-IT" sz="2400" dirty="0"/>
              <a:t> </a:t>
            </a:r>
            <a:r>
              <a:rPr lang="it-IT" sz="2400" dirty="0" err="1"/>
              <a:t>été</a:t>
            </a:r>
            <a:r>
              <a:rPr lang="it-IT" sz="2400" dirty="0"/>
              <a:t> </a:t>
            </a:r>
            <a:r>
              <a:rPr lang="it-IT" sz="2400" dirty="0" err="1"/>
              <a:t>surpris</a:t>
            </a:r>
            <a:r>
              <a:rPr lang="it-IT" sz="2400" dirty="0"/>
              <a:t> </a:t>
            </a:r>
            <a:r>
              <a:rPr lang="it-IT" sz="2400" dirty="0" err="1"/>
              <a:t>qu'une</a:t>
            </a:r>
            <a:r>
              <a:rPr lang="it-IT" sz="2400" dirty="0"/>
              <a:t> </a:t>
            </a:r>
            <a:r>
              <a:rPr lang="it-IT" sz="2400" dirty="0" err="1"/>
              <a:t>opération</a:t>
            </a:r>
            <a:r>
              <a:rPr lang="it-IT" sz="2400" dirty="0"/>
              <a:t> </a:t>
            </a:r>
            <a:r>
              <a:rPr lang="it-IT" sz="2400" dirty="0" err="1"/>
              <a:t>militaire</a:t>
            </a:r>
            <a:r>
              <a:rPr lang="it-IT" sz="2400" dirty="0"/>
              <a:t> </a:t>
            </a:r>
            <a:r>
              <a:rPr lang="it-IT" sz="2400" dirty="0" err="1"/>
              <a:t>ait</a:t>
            </a:r>
            <a:r>
              <a:rPr lang="it-IT" sz="2400" dirty="0"/>
              <a:t> </a:t>
            </a:r>
            <a:r>
              <a:rPr lang="it-IT" sz="2400" dirty="0" err="1"/>
              <a:t>été</a:t>
            </a:r>
            <a:r>
              <a:rPr lang="it-IT" sz="2400" dirty="0"/>
              <a:t> </a:t>
            </a:r>
            <a:r>
              <a:rPr lang="it-IT" sz="2400" dirty="0" err="1"/>
              <a:t>baptisée</a:t>
            </a:r>
            <a:r>
              <a:rPr lang="it-IT" sz="2400" dirty="0"/>
              <a:t> </a:t>
            </a:r>
            <a:r>
              <a:rPr lang="it-IT" sz="2400" dirty="0" err="1"/>
              <a:t>ainsi</a:t>
            </a:r>
            <a:r>
              <a:rPr lang="it-IT" sz="2400" dirty="0"/>
              <a:t> ?</a:t>
            </a:r>
            <a:r>
              <a:rPr lang="it-IT" sz="2400" b="1" dirty="0"/>
              <a:t> </a:t>
            </a:r>
            <a:endParaRPr lang="it-IT" sz="2400" dirty="0"/>
          </a:p>
          <a:p>
            <a:r>
              <a:rPr lang="it-IT" sz="2400" dirty="0" err="1"/>
              <a:t>Pas</a:t>
            </a:r>
            <a:r>
              <a:rPr lang="it-IT" sz="2400" dirty="0"/>
              <a:t> </a:t>
            </a:r>
            <a:r>
              <a:rPr lang="it-IT" sz="2400" dirty="0" err="1"/>
              <a:t>du</a:t>
            </a:r>
            <a:r>
              <a:rPr lang="it-IT" sz="2400" dirty="0"/>
              <a:t> tout. Cela </a:t>
            </a:r>
            <a:r>
              <a:rPr lang="it-IT" sz="2400" dirty="0" err="1"/>
              <a:t>fait</a:t>
            </a:r>
            <a:r>
              <a:rPr lang="it-IT" sz="2400" dirty="0"/>
              <a:t> plus de </a:t>
            </a:r>
            <a:r>
              <a:rPr lang="it-IT" sz="2400" dirty="0" err="1"/>
              <a:t>vingt</a:t>
            </a:r>
            <a:r>
              <a:rPr lang="it-IT" sz="2400" dirty="0"/>
              <a:t> </a:t>
            </a:r>
            <a:r>
              <a:rPr lang="it-IT" sz="2400" dirty="0" err="1"/>
              <a:t>ans</a:t>
            </a:r>
            <a:r>
              <a:rPr lang="it-IT" sz="2400" dirty="0"/>
              <a:t> </a:t>
            </a:r>
            <a:r>
              <a:rPr lang="it-IT" sz="2400" dirty="0" err="1"/>
              <a:t>que</a:t>
            </a:r>
            <a:r>
              <a:rPr lang="it-IT" sz="2400" dirty="0"/>
              <a:t> je </a:t>
            </a:r>
            <a:r>
              <a:rPr lang="it-IT" sz="2400" dirty="0" err="1"/>
              <a:t>travaille</a:t>
            </a:r>
            <a:r>
              <a:rPr lang="it-IT" sz="2400" dirty="0"/>
              <a:t> </a:t>
            </a:r>
            <a:r>
              <a:rPr lang="it-IT" sz="2400" dirty="0" err="1"/>
              <a:t>avec</a:t>
            </a:r>
            <a:r>
              <a:rPr lang="it-IT" sz="2400" dirty="0"/>
              <a:t> </a:t>
            </a:r>
            <a:r>
              <a:rPr lang="it-IT" sz="2400" dirty="0" err="1"/>
              <a:t>les</a:t>
            </a:r>
            <a:r>
              <a:rPr lang="it-IT" sz="2400" dirty="0"/>
              <a:t> </a:t>
            </a:r>
            <a:r>
              <a:rPr lang="it-IT" sz="2400" dirty="0" err="1"/>
              <a:t>militaires</a:t>
            </a:r>
            <a:r>
              <a:rPr lang="it-IT" sz="2400" dirty="0"/>
              <a:t> </a:t>
            </a:r>
            <a:r>
              <a:rPr lang="it-IT" sz="2400" dirty="0" err="1"/>
              <a:t>sur</a:t>
            </a:r>
            <a:r>
              <a:rPr lang="it-IT" sz="2400" dirty="0"/>
              <a:t> le </a:t>
            </a:r>
            <a:r>
              <a:rPr lang="it-IT" sz="2400" dirty="0" err="1"/>
              <a:t>concept</a:t>
            </a:r>
            <a:r>
              <a:rPr lang="it-IT" sz="2400" dirty="0"/>
              <a:t> de </a:t>
            </a:r>
            <a:r>
              <a:rPr lang="it-IT" sz="2400" dirty="0" err="1"/>
              <a:t>résilience</a:t>
            </a:r>
            <a:r>
              <a:rPr lang="it-IT" sz="2400" dirty="0" smtClean="0"/>
              <a:t>.</a:t>
            </a:r>
          </a:p>
          <a:p>
            <a:endParaRPr lang="it-IT" sz="2400" dirty="0"/>
          </a:p>
          <a:p>
            <a:pPr algn="just"/>
            <a:r>
              <a:rPr lang="it-IT" sz="1800" dirty="0" err="1"/>
              <a:t>https</a:t>
            </a:r>
            <a:r>
              <a:rPr lang="it-IT" sz="1800" dirty="0"/>
              <a:t>://</a:t>
            </a:r>
            <a:r>
              <a:rPr lang="it-IT" sz="1800" dirty="0" err="1"/>
              <a:t>www.cnews.fr</a:t>
            </a:r>
            <a:r>
              <a:rPr lang="it-IT" sz="1800" dirty="0"/>
              <a:t>/</a:t>
            </a:r>
            <a:r>
              <a:rPr lang="it-IT" sz="1800" dirty="0" err="1"/>
              <a:t>france</a:t>
            </a:r>
            <a:r>
              <a:rPr lang="it-IT" sz="1800" dirty="0"/>
              <a:t>/2020-03-30/boris-cyrulnik-neuropsychiatre-loperation-resilience-est-un-affrontement-de-la</a:t>
            </a:r>
            <a:endParaRPr lang="fr-CA" sz="1800" dirty="0"/>
          </a:p>
        </p:txBody>
      </p:sp>
    </p:spTree>
    <p:extLst>
      <p:ext uri="{BB962C8B-B14F-4D97-AF65-F5344CB8AC3E}">
        <p14:creationId xmlns:p14="http://schemas.microsoft.com/office/powerpoint/2010/main" val="32326286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Boris </a:t>
            </a:r>
            <a:r>
              <a:rPr lang="it-IT" sz="2400" dirty="0" err="1"/>
              <a:t>Cyrulnik</a:t>
            </a:r>
            <a:r>
              <a:rPr lang="it-IT" sz="2400" dirty="0"/>
              <a:t> </a:t>
            </a:r>
            <a:r>
              <a:rPr lang="it-IT" sz="2400" dirty="0" smtClean="0"/>
              <a:t>et “</a:t>
            </a:r>
            <a:r>
              <a:rPr lang="it-IT" sz="2400" dirty="0" err="1" smtClean="0"/>
              <a:t>résilience</a:t>
            </a:r>
            <a:r>
              <a:rPr lang="it-IT" sz="2400" dirty="0" smtClean="0"/>
              <a:t>”</a:t>
            </a:r>
            <a:endParaRPr lang="fr-CA" sz="2400" dirty="0"/>
          </a:p>
        </p:txBody>
      </p:sp>
      <p:sp>
        <p:nvSpPr>
          <p:cNvPr id="3" name="Segnaposto contenuto 2"/>
          <p:cNvSpPr>
            <a:spLocks noGrp="1"/>
          </p:cNvSpPr>
          <p:nvPr>
            <p:ph idx="1"/>
          </p:nvPr>
        </p:nvSpPr>
        <p:spPr/>
        <p:txBody>
          <a:bodyPr>
            <a:normAutofit/>
          </a:bodyPr>
          <a:lstStyle/>
          <a:p>
            <a:pPr algn="just"/>
            <a:r>
              <a:rPr lang="it-IT" sz="2400" dirty="0" err="1"/>
              <a:t>Lorsqu'on</a:t>
            </a:r>
            <a:r>
              <a:rPr lang="it-IT" sz="2400" dirty="0"/>
              <a:t> a un </a:t>
            </a:r>
            <a:r>
              <a:rPr lang="it-IT" sz="2400" dirty="0" smtClean="0"/>
              <a:t>trauma </a:t>
            </a:r>
            <a:r>
              <a:rPr lang="it-IT" sz="2400" dirty="0"/>
              <a:t>(i.e. une «</a:t>
            </a:r>
            <a:r>
              <a:rPr lang="it-IT" sz="2400" dirty="0" err="1"/>
              <a:t>blessure</a:t>
            </a:r>
            <a:r>
              <a:rPr lang="it-IT" sz="2400" dirty="0"/>
              <a:t>») - ce </a:t>
            </a:r>
            <a:r>
              <a:rPr lang="it-IT" sz="2400" dirty="0" err="1"/>
              <a:t>peut</a:t>
            </a:r>
            <a:r>
              <a:rPr lang="it-IT" sz="2400" dirty="0"/>
              <a:t> </a:t>
            </a:r>
            <a:r>
              <a:rPr lang="it-IT" sz="2400" dirty="0" err="1"/>
              <a:t>être</a:t>
            </a:r>
            <a:r>
              <a:rPr lang="it-IT" sz="2400" dirty="0"/>
              <a:t> un </a:t>
            </a:r>
            <a:r>
              <a:rPr lang="it-IT" sz="2400" dirty="0" err="1"/>
              <a:t>accident</a:t>
            </a:r>
            <a:r>
              <a:rPr lang="it-IT" sz="2400" dirty="0"/>
              <a:t>, une </a:t>
            </a:r>
            <a:r>
              <a:rPr lang="it-IT" sz="2400" dirty="0" err="1"/>
              <a:t>maladie</a:t>
            </a:r>
            <a:r>
              <a:rPr lang="it-IT" sz="2400" dirty="0"/>
              <a:t>, </a:t>
            </a:r>
            <a:r>
              <a:rPr lang="it-IT" sz="2400" dirty="0" err="1"/>
              <a:t>ou</a:t>
            </a:r>
            <a:r>
              <a:rPr lang="it-IT" sz="2400" dirty="0"/>
              <a:t> </a:t>
            </a:r>
            <a:r>
              <a:rPr lang="it-IT" sz="2400" dirty="0" err="1"/>
              <a:t>même</a:t>
            </a:r>
            <a:r>
              <a:rPr lang="it-IT" sz="2400" dirty="0"/>
              <a:t> une </a:t>
            </a:r>
            <a:r>
              <a:rPr lang="it-IT" sz="2400" dirty="0" err="1"/>
              <a:t>inondation</a:t>
            </a:r>
            <a:r>
              <a:rPr lang="it-IT" sz="2400" dirty="0"/>
              <a:t> -, </a:t>
            </a:r>
            <a:r>
              <a:rPr lang="it-IT" sz="2400" dirty="0" err="1"/>
              <a:t>soit</a:t>
            </a:r>
            <a:r>
              <a:rPr lang="it-IT" sz="2400" dirty="0"/>
              <a:t> </a:t>
            </a:r>
            <a:r>
              <a:rPr lang="it-IT" sz="2400" dirty="0" err="1"/>
              <a:t>les</a:t>
            </a:r>
            <a:r>
              <a:rPr lang="it-IT" sz="2400" dirty="0"/>
              <a:t> gens ne s'en </a:t>
            </a:r>
            <a:r>
              <a:rPr lang="it-IT" sz="2400" dirty="0" err="1"/>
              <a:t>remettent</a:t>
            </a:r>
            <a:r>
              <a:rPr lang="it-IT" sz="2400" dirty="0"/>
              <a:t> </a:t>
            </a:r>
            <a:r>
              <a:rPr lang="it-IT" sz="2400" dirty="0" err="1"/>
              <a:t>pas</a:t>
            </a:r>
            <a:r>
              <a:rPr lang="it-IT" sz="2400" dirty="0"/>
              <a:t>, c'est-à-dire </a:t>
            </a:r>
            <a:r>
              <a:rPr lang="it-IT" sz="2400" dirty="0" err="1"/>
              <a:t>qu'ils</a:t>
            </a:r>
            <a:r>
              <a:rPr lang="it-IT" sz="2400" dirty="0"/>
              <a:t> ne </a:t>
            </a:r>
            <a:r>
              <a:rPr lang="it-IT" sz="2400" dirty="0" err="1"/>
              <a:t>parviennent</a:t>
            </a:r>
            <a:r>
              <a:rPr lang="it-IT" sz="2400" dirty="0"/>
              <a:t> </a:t>
            </a:r>
            <a:r>
              <a:rPr lang="it-IT" sz="2400" dirty="0" err="1"/>
              <a:t>pas</a:t>
            </a:r>
            <a:r>
              <a:rPr lang="it-IT" sz="2400" dirty="0"/>
              <a:t> à une </a:t>
            </a:r>
            <a:r>
              <a:rPr lang="it-IT" sz="2400" dirty="0" err="1"/>
              <a:t>évolution</a:t>
            </a:r>
            <a:r>
              <a:rPr lang="it-IT" sz="2400" dirty="0"/>
              <a:t> et </a:t>
            </a:r>
            <a:r>
              <a:rPr lang="it-IT" sz="2400" dirty="0" err="1"/>
              <a:t>subissent</a:t>
            </a:r>
            <a:r>
              <a:rPr lang="it-IT" sz="2400" dirty="0"/>
              <a:t> </a:t>
            </a:r>
            <a:r>
              <a:rPr lang="it-IT" sz="2400" dirty="0" err="1"/>
              <a:t>alors</a:t>
            </a:r>
            <a:r>
              <a:rPr lang="it-IT" sz="2400" dirty="0"/>
              <a:t> un </a:t>
            </a:r>
            <a:r>
              <a:rPr lang="it-IT" sz="2400" dirty="0" err="1"/>
              <a:t>syndrome</a:t>
            </a:r>
            <a:r>
              <a:rPr lang="it-IT" sz="2400" dirty="0"/>
              <a:t> </a:t>
            </a:r>
            <a:r>
              <a:rPr lang="it-IT" sz="2400" dirty="0" err="1"/>
              <a:t>psychotraumatique</a:t>
            </a:r>
            <a:r>
              <a:rPr lang="it-IT" sz="2400" dirty="0"/>
              <a:t>, </a:t>
            </a:r>
            <a:r>
              <a:rPr lang="it-IT" sz="2400" dirty="0" err="1"/>
              <a:t>soit</a:t>
            </a:r>
            <a:r>
              <a:rPr lang="it-IT" sz="2400" dirty="0"/>
              <a:t> </a:t>
            </a:r>
            <a:r>
              <a:rPr lang="it-IT" sz="2400" dirty="0" err="1"/>
              <a:t>ils</a:t>
            </a:r>
            <a:r>
              <a:rPr lang="it-IT" sz="2400" dirty="0"/>
              <a:t> </a:t>
            </a:r>
            <a:r>
              <a:rPr lang="it-IT" sz="2400" dirty="0" err="1"/>
              <a:t>parviennent</a:t>
            </a:r>
            <a:r>
              <a:rPr lang="it-IT" sz="2400" dirty="0"/>
              <a:t> à s'</a:t>
            </a:r>
            <a:r>
              <a:rPr lang="it-IT" sz="2400" dirty="0" err="1"/>
              <a:t>appuyer</a:t>
            </a:r>
            <a:r>
              <a:rPr lang="it-IT" sz="2400" dirty="0"/>
              <a:t> </a:t>
            </a:r>
            <a:r>
              <a:rPr lang="it-IT" sz="2400" dirty="0" err="1"/>
              <a:t>sur</a:t>
            </a:r>
            <a:r>
              <a:rPr lang="it-IT" sz="2400" dirty="0"/>
              <a:t> </a:t>
            </a:r>
            <a:r>
              <a:rPr lang="it-IT" sz="2400" dirty="0" err="1"/>
              <a:t>plusieurs</a:t>
            </a:r>
            <a:r>
              <a:rPr lang="it-IT" sz="2400" dirty="0"/>
              <a:t> </a:t>
            </a:r>
            <a:r>
              <a:rPr lang="it-IT" sz="2400" dirty="0" err="1"/>
              <a:t>facteurs</a:t>
            </a:r>
            <a:r>
              <a:rPr lang="it-IT" sz="2400" dirty="0"/>
              <a:t> qui </a:t>
            </a:r>
            <a:r>
              <a:rPr lang="it-IT" sz="2400" dirty="0" err="1"/>
              <a:t>vont</a:t>
            </a:r>
            <a:r>
              <a:rPr lang="it-IT" sz="2400" dirty="0"/>
              <a:t> </a:t>
            </a:r>
            <a:r>
              <a:rPr lang="it-IT" sz="2400" dirty="0" err="1"/>
              <a:t>leur</a:t>
            </a:r>
            <a:r>
              <a:rPr lang="it-IT" sz="2400" dirty="0"/>
              <a:t> </a:t>
            </a:r>
            <a:r>
              <a:rPr lang="it-IT" sz="2400" dirty="0" err="1"/>
              <a:t>permettre</a:t>
            </a:r>
            <a:r>
              <a:rPr lang="it-IT" sz="2400" dirty="0"/>
              <a:t> de </a:t>
            </a:r>
            <a:r>
              <a:rPr lang="it-IT" sz="2400" dirty="0" err="1"/>
              <a:t>reprendre</a:t>
            </a:r>
            <a:r>
              <a:rPr lang="it-IT" sz="2400" dirty="0"/>
              <a:t> une </a:t>
            </a:r>
            <a:r>
              <a:rPr lang="it-IT" sz="2400" dirty="0" err="1"/>
              <a:t>évolution</a:t>
            </a:r>
            <a:r>
              <a:rPr lang="it-IT" sz="2400" dirty="0"/>
              <a:t>.</a:t>
            </a:r>
          </a:p>
          <a:p>
            <a:pPr algn="just"/>
            <a:r>
              <a:rPr lang="it-IT" sz="2400" dirty="0"/>
              <a:t>C'est cela la </a:t>
            </a:r>
            <a:r>
              <a:rPr lang="it-IT" sz="2400" dirty="0" err="1"/>
              <a:t>résilience</a:t>
            </a:r>
            <a:r>
              <a:rPr lang="it-IT" sz="2400" dirty="0"/>
              <a:t>. Et il s'</a:t>
            </a:r>
            <a:r>
              <a:rPr lang="it-IT" sz="2400" dirty="0" err="1"/>
              <a:t>agit</a:t>
            </a:r>
            <a:r>
              <a:rPr lang="it-IT" sz="2400" dirty="0"/>
              <a:t>, </a:t>
            </a:r>
            <a:r>
              <a:rPr lang="it-IT" sz="2400" dirty="0" err="1"/>
              <a:t>dans</a:t>
            </a:r>
            <a:r>
              <a:rPr lang="it-IT" sz="2400" dirty="0"/>
              <a:t> ce </a:t>
            </a:r>
            <a:r>
              <a:rPr lang="it-IT" sz="2400" dirty="0" err="1"/>
              <a:t>cas</a:t>
            </a:r>
            <a:r>
              <a:rPr lang="it-IT" sz="2400" dirty="0"/>
              <a:t>, d'un </a:t>
            </a:r>
            <a:r>
              <a:rPr lang="it-IT" sz="2400" dirty="0" err="1"/>
              <a:t>travail</a:t>
            </a:r>
            <a:r>
              <a:rPr lang="it-IT" sz="2400" dirty="0"/>
              <a:t> </a:t>
            </a:r>
            <a:r>
              <a:rPr lang="it-IT" sz="2400" dirty="0" err="1"/>
              <a:t>scientifique</a:t>
            </a:r>
            <a:r>
              <a:rPr lang="it-IT" sz="2400" dirty="0"/>
              <a:t>.</a:t>
            </a:r>
          </a:p>
          <a:p>
            <a:endParaRPr lang="fr-CA" sz="2400" dirty="0"/>
          </a:p>
        </p:txBody>
      </p:sp>
    </p:spTree>
    <p:extLst>
      <p:ext uri="{BB962C8B-B14F-4D97-AF65-F5344CB8AC3E}">
        <p14:creationId xmlns:p14="http://schemas.microsoft.com/office/powerpoint/2010/main" val="15298648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Boris </a:t>
            </a:r>
            <a:r>
              <a:rPr lang="it-IT" sz="2400" dirty="0" err="1"/>
              <a:t>Cyrulnik</a:t>
            </a:r>
            <a:r>
              <a:rPr lang="it-IT" sz="2400" dirty="0"/>
              <a:t> </a:t>
            </a:r>
            <a:r>
              <a:rPr lang="it-IT" sz="2400" dirty="0" smtClean="0"/>
              <a:t>et “</a:t>
            </a:r>
            <a:r>
              <a:rPr lang="it-IT" sz="2400" dirty="0" err="1" smtClean="0"/>
              <a:t>résilience</a:t>
            </a:r>
            <a:r>
              <a:rPr lang="it-IT" sz="2400" dirty="0" smtClean="0"/>
              <a:t>”</a:t>
            </a:r>
            <a:endParaRPr lang="fr-CA" sz="2400" dirty="0"/>
          </a:p>
        </p:txBody>
      </p:sp>
      <p:sp>
        <p:nvSpPr>
          <p:cNvPr id="3" name="Segnaposto contenuto 2"/>
          <p:cNvSpPr>
            <a:spLocks noGrp="1"/>
          </p:cNvSpPr>
          <p:nvPr>
            <p:ph idx="1"/>
          </p:nvPr>
        </p:nvSpPr>
        <p:spPr/>
        <p:txBody>
          <a:bodyPr>
            <a:normAutofit fontScale="92500" lnSpcReduction="10000"/>
          </a:bodyPr>
          <a:lstStyle/>
          <a:p>
            <a:pPr algn="just"/>
            <a:r>
              <a:rPr lang="fr-CA" sz="2400" dirty="0"/>
              <a:t>[...] Je pense d'ailleurs que ce sont probablement les militaires qui ont suggéré à Emmanuel </a:t>
            </a:r>
            <a:r>
              <a:rPr lang="fr-CA" sz="2400" dirty="0" err="1"/>
              <a:t>Macron</a:t>
            </a:r>
            <a:r>
              <a:rPr lang="fr-CA" sz="2400" dirty="0"/>
              <a:t> de baptiser cette opération «Résilience», qui est un affrontement de la nation contre le virus que nous combattons</a:t>
            </a:r>
            <a:r>
              <a:rPr lang="fr-CA" sz="2400" dirty="0" smtClean="0"/>
              <a:t>.</a:t>
            </a:r>
          </a:p>
          <a:p>
            <a:pPr algn="just"/>
            <a:r>
              <a:rPr lang="fr-CA" sz="2400" dirty="0"/>
              <a:t>[...] Contrairement aux civils, les militaires ont une notion très claire du traumatisme. Ils sont préparés à vivre la guerre, des agressions, un combat, une occupation ou même un virus. C'est leur métier de vivre des situations extrêmes et ils ont choisi de le faire.</a:t>
            </a:r>
          </a:p>
          <a:p>
            <a:pPr algn="just"/>
            <a:r>
              <a:rPr lang="fr-CA" sz="2400" dirty="0"/>
              <a:t>Pour cela nos militaires sont tous préparés à la résilience. Les soldats reçoivent en effet un entraînement pour cela. Les instructeurs leur donnent confiance en eux en les entraînant physiquement, mais aussi moralement. Le but étant de donner un sens à leur action.</a:t>
            </a:r>
          </a:p>
          <a:p>
            <a:pPr algn="just"/>
            <a:endParaRPr lang="fr-CA" sz="2400" dirty="0" smtClean="0"/>
          </a:p>
          <a:p>
            <a:pPr algn="just"/>
            <a:endParaRPr lang="fr-CA" sz="2400" dirty="0"/>
          </a:p>
        </p:txBody>
      </p:sp>
    </p:spTree>
    <p:extLst>
      <p:ext uri="{BB962C8B-B14F-4D97-AF65-F5344CB8AC3E}">
        <p14:creationId xmlns:p14="http://schemas.microsoft.com/office/powerpoint/2010/main" val="8712982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Nommer une guerre</a:t>
            </a:r>
            <a:endParaRPr lang="fr-CA" sz="2800" dirty="0"/>
          </a:p>
        </p:txBody>
      </p:sp>
      <p:sp>
        <p:nvSpPr>
          <p:cNvPr id="3" name="Segnaposto contenuto 2"/>
          <p:cNvSpPr>
            <a:spLocks noGrp="1"/>
          </p:cNvSpPr>
          <p:nvPr>
            <p:ph idx="1"/>
          </p:nvPr>
        </p:nvSpPr>
        <p:spPr/>
        <p:txBody>
          <a:bodyPr>
            <a:normAutofit/>
          </a:bodyPr>
          <a:lstStyle/>
          <a:p>
            <a:r>
              <a:rPr lang="it-IT" sz="2400" dirty="0" err="1" smtClean="0"/>
              <a:t>Algérie</a:t>
            </a:r>
            <a:r>
              <a:rPr lang="it-IT" sz="2400" dirty="0" smtClean="0"/>
              <a:t> : </a:t>
            </a:r>
            <a:r>
              <a:rPr lang="fr-FR" sz="2400" dirty="0"/>
              <a:t>1954 à 1962 </a:t>
            </a:r>
            <a:r>
              <a:rPr lang="it-IT" sz="2400" dirty="0" smtClean="0"/>
              <a:t> </a:t>
            </a:r>
          </a:p>
          <a:p>
            <a:r>
              <a:rPr lang="it-IT" sz="2400" dirty="0" smtClean="0"/>
              <a:t>La guerre </a:t>
            </a:r>
            <a:r>
              <a:rPr lang="it-IT" sz="2400" dirty="0" err="1" smtClean="0"/>
              <a:t>contre</a:t>
            </a:r>
            <a:r>
              <a:rPr lang="it-IT" sz="2400" dirty="0" smtClean="0"/>
              <a:t> le </a:t>
            </a:r>
            <a:r>
              <a:rPr lang="it-IT" sz="2400" dirty="0" err="1" smtClean="0"/>
              <a:t>terrorisme</a:t>
            </a:r>
            <a:r>
              <a:rPr lang="fr-FR" sz="2400" dirty="0" smtClean="0"/>
              <a:t> : après </a:t>
            </a:r>
            <a:r>
              <a:rPr lang="fr-FR" sz="2400" dirty="0"/>
              <a:t>les attentats du 11 septembre 2001</a:t>
            </a:r>
            <a:endParaRPr lang="it-IT" sz="2400" dirty="0" smtClean="0"/>
          </a:p>
          <a:p>
            <a:r>
              <a:rPr lang="it-IT" sz="2400" dirty="0" err="1" smtClean="0"/>
              <a:t>Irak</a:t>
            </a:r>
            <a:r>
              <a:rPr lang="it-IT" sz="2400" dirty="0" smtClean="0"/>
              <a:t> : 2003 - 2011</a:t>
            </a:r>
            <a:endParaRPr lang="it-IT" sz="2400" dirty="0"/>
          </a:p>
          <a:p>
            <a:r>
              <a:rPr lang="it-IT" sz="2400" dirty="0" smtClean="0"/>
              <a:t>Afghanistan : </a:t>
            </a:r>
            <a:r>
              <a:rPr lang="it-IT" sz="2400" dirty="0" err="1" smtClean="0"/>
              <a:t>observation</a:t>
            </a:r>
            <a:r>
              <a:rPr lang="it-IT" sz="2400" dirty="0" smtClean="0"/>
              <a:t> de </a:t>
            </a:r>
            <a:r>
              <a:rPr lang="it-IT" sz="2400" dirty="0" smtClean="0"/>
              <a:t>2008</a:t>
            </a:r>
          </a:p>
          <a:p>
            <a:r>
              <a:rPr lang="it-IT" sz="2400" dirty="0" err="1" smtClean="0"/>
              <a:t>Traduire</a:t>
            </a:r>
            <a:r>
              <a:rPr lang="it-IT" sz="2400" dirty="0" smtClean="0"/>
              <a:t> </a:t>
            </a:r>
            <a:r>
              <a:rPr lang="fr-FR" sz="2400" i="1" dirty="0" err="1" smtClean="0"/>
              <a:t>preemptive</a:t>
            </a:r>
            <a:r>
              <a:rPr lang="fr-FR" sz="2400" i="1" dirty="0" smtClean="0"/>
              <a:t> </a:t>
            </a:r>
            <a:r>
              <a:rPr lang="fr-FR" sz="2400" i="1" dirty="0" err="1" smtClean="0"/>
              <a:t>war</a:t>
            </a:r>
            <a:endParaRPr lang="fr-CA" sz="2400" dirty="0"/>
          </a:p>
        </p:txBody>
      </p:sp>
    </p:spTree>
    <p:extLst>
      <p:ext uri="{BB962C8B-B14F-4D97-AF65-F5344CB8AC3E}">
        <p14:creationId xmlns:p14="http://schemas.microsoft.com/office/powerpoint/2010/main" val="14030445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smtClean="0"/>
              <a:t>Nommer </a:t>
            </a:r>
            <a:r>
              <a:rPr lang="fr-FR" sz="2800" dirty="0"/>
              <a:t>une guerre n’est pas </a:t>
            </a:r>
            <a:r>
              <a:rPr lang="fr-FR" sz="2800" dirty="0" smtClean="0"/>
              <a:t>innocent :</a:t>
            </a:r>
            <a:br>
              <a:rPr lang="fr-FR" sz="2800" dirty="0" smtClean="0"/>
            </a:br>
            <a:r>
              <a:rPr lang="fr-FR" sz="2800" dirty="0" smtClean="0"/>
              <a:t>la guerre d’Algérie</a:t>
            </a:r>
            <a:endParaRPr lang="it-IT" sz="2800" dirty="0"/>
          </a:p>
        </p:txBody>
      </p:sp>
      <p:sp>
        <p:nvSpPr>
          <p:cNvPr id="3" name="Segnaposto contenuto 2"/>
          <p:cNvSpPr>
            <a:spLocks noGrp="1"/>
          </p:cNvSpPr>
          <p:nvPr>
            <p:ph idx="1"/>
          </p:nvPr>
        </p:nvSpPr>
        <p:spPr/>
        <p:txBody>
          <a:bodyPr>
            <a:normAutofit/>
          </a:bodyPr>
          <a:lstStyle/>
          <a:p>
            <a:pPr algn="just"/>
            <a:r>
              <a:rPr lang="fr-FR" sz="2400" dirty="0"/>
              <a:t>C</a:t>
            </a:r>
            <a:r>
              <a:rPr lang="fr-FR" sz="2400" dirty="0" smtClean="0"/>
              <a:t>omme </a:t>
            </a:r>
            <a:r>
              <a:rPr lang="fr-FR" sz="2400" dirty="0"/>
              <a:t>l’a montré la guerre d’Algérie qui n’a reçu son </a:t>
            </a:r>
            <a:r>
              <a:rPr lang="fr-FR" sz="2400" dirty="0" smtClean="0"/>
              <a:t>nom par la France </a:t>
            </a:r>
            <a:r>
              <a:rPr lang="fr-FR" sz="2400" dirty="0"/>
              <a:t>qu’en </a:t>
            </a:r>
            <a:r>
              <a:rPr lang="fr-FR" sz="2400" dirty="0" smtClean="0"/>
              <a:t>1999.</a:t>
            </a:r>
          </a:p>
          <a:p>
            <a:pPr algn="just"/>
            <a:r>
              <a:rPr lang="fr-FR" sz="2400" dirty="0" smtClean="0"/>
              <a:t>déroulée </a:t>
            </a:r>
            <a:r>
              <a:rPr lang="fr-FR" sz="2400" dirty="0"/>
              <a:t>de 1954 à 1962 en Algérie, colonie française depuis </a:t>
            </a:r>
            <a:r>
              <a:rPr lang="fr-FR" sz="2400" dirty="0" smtClean="0"/>
              <a:t>1830. </a:t>
            </a:r>
            <a:r>
              <a:rPr lang="fr-FR" sz="2400" dirty="0"/>
              <a:t>R</a:t>
            </a:r>
            <a:r>
              <a:rPr lang="fr-FR" sz="2400" dirty="0" smtClean="0"/>
              <a:t>econnaissance </a:t>
            </a:r>
            <a:r>
              <a:rPr lang="fr-FR" sz="2400" dirty="0"/>
              <a:t>de l'indépendance </a:t>
            </a:r>
            <a:r>
              <a:rPr lang="fr-FR" sz="2400" dirty="0" smtClean="0"/>
              <a:t>le </a:t>
            </a:r>
            <a:r>
              <a:rPr lang="fr-FR" sz="2400" dirty="0"/>
              <a:t>5 juillet </a:t>
            </a:r>
            <a:r>
              <a:rPr lang="fr-FR" sz="2400" dirty="0" smtClean="0"/>
              <a:t>1962.</a:t>
            </a:r>
          </a:p>
          <a:p>
            <a:pPr algn="just"/>
            <a:endParaRPr lang="it-IT" sz="2400" b="1" dirty="0" smtClean="0"/>
          </a:p>
          <a:p>
            <a:pPr algn="just"/>
            <a:r>
              <a:rPr lang="it-IT" sz="2400" b="1" dirty="0" smtClean="0"/>
              <a:t>Et qui la </a:t>
            </a:r>
            <a:r>
              <a:rPr lang="it-IT" sz="2400" b="1" dirty="0" err="1" smtClean="0"/>
              <a:t>nomme</a:t>
            </a:r>
            <a:r>
              <a:rPr lang="it-IT" sz="2400" b="1" dirty="0" smtClean="0"/>
              <a:t> ?</a:t>
            </a:r>
            <a:endParaRPr lang="fr-FR" sz="2400" b="1" dirty="0" smtClean="0"/>
          </a:p>
          <a:p>
            <a:pPr algn="just"/>
            <a:endParaRPr lang="fr-FR" sz="2400" dirty="0" smtClean="0"/>
          </a:p>
        </p:txBody>
      </p:sp>
    </p:spTree>
    <p:extLst>
      <p:ext uri="{BB962C8B-B14F-4D97-AF65-F5344CB8AC3E}">
        <p14:creationId xmlns:p14="http://schemas.microsoft.com/office/powerpoint/2010/main" val="388101713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t>
            </a:r>
            <a:r>
              <a:rPr lang="it-IT" sz="2800" dirty="0" smtClean="0"/>
              <a:t>a </a:t>
            </a:r>
            <a:r>
              <a:rPr lang="it-IT" sz="2800" dirty="0" err="1" smtClean="0"/>
              <a:t>nommer</a:t>
            </a:r>
            <a:r>
              <a:rPr lang="it-IT" sz="2800" dirty="0" smtClean="0"/>
              <a:t> </a:t>
            </a:r>
            <a:r>
              <a:rPr lang="it-IT" sz="2800" dirty="0" err="1"/>
              <a:t>d</a:t>
            </a:r>
            <a:r>
              <a:rPr lang="it-IT" sz="2800" dirty="0" err="1" smtClean="0"/>
              <a:t>u</a:t>
            </a:r>
            <a:r>
              <a:rPr lang="it-IT" sz="2800" dirty="0" smtClean="0"/>
              <a:t> c</a:t>
            </a:r>
            <a:r>
              <a:rPr lang="fr-FR" sz="2800" dirty="0" smtClean="0"/>
              <a:t>ô</a:t>
            </a:r>
            <a:r>
              <a:rPr lang="it-IT" sz="2800" dirty="0" err="1" smtClean="0"/>
              <a:t>té</a:t>
            </a:r>
            <a:r>
              <a:rPr lang="it-IT" sz="2800" dirty="0" smtClean="0"/>
              <a:t> </a:t>
            </a:r>
            <a:r>
              <a:rPr lang="it-IT" sz="2800" dirty="0" err="1" smtClean="0"/>
              <a:t>algérien</a:t>
            </a:r>
            <a:endParaRPr lang="it-IT" sz="2800" dirty="0"/>
          </a:p>
        </p:txBody>
      </p:sp>
      <p:sp>
        <p:nvSpPr>
          <p:cNvPr id="3" name="Segnaposto contenuto 2"/>
          <p:cNvSpPr>
            <a:spLocks noGrp="1"/>
          </p:cNvSpPr>
          <p:nvPr>
            <p:ph idx="1"/>
          </p:nvPr>
        </p:nvSpPr>
        <p:spPr/>
        <p:txBody>
          <a:bodyPr>
            <a:normAutofit/>
          </a:bodyPr>
          <a:lstStyle/>
          <a:p>
            <a:pPr algn="just"/>
            <a:r>
              <a:rPr lang="it-IT" sz="2400" dirty="0"/>
              <a:t>En </a:t>
            </a:r>
            <a:r>
              <a:rPr lang="it-IT" sz="2400" dirty="0" err="1"/>
              <a:t>Algérie</a:t>
            </a:r>
            <a:r>
              <a:rPr lang="it-IT" sz="2400" dirty="0"/>
              <a:t>, </a:t>
            </a:r>
            <a:r>
              <a:rPr lang="it-IT" sz="2400" dirty="0" err="1"/>
              <a:t>cette</a:t>
            </a:r>
            <a:r>
              <a:rPr lang="it-IT" sz="2400" dirty="0"/>
              <a:t> guerre est </a:t>
            </a:r>
            <a:r>
              <a:rPr lang="it-IT" sz="2400" dirty="0" err="1"/>
              <a:t>appelée</a:t>
            </a:r>
            <a:r>
              <a:rPr lang="it-IT" sz="2400" dirty="0"/>
              <a:t> « </a:t>
            </a:r>
            <a:r>
              <a:rPr lang="it-IT" sz="2400" dirty="0" err="1"/>
              <a:t>Révolution</a:t>
            </a:r>
            <a:r>
              <a:rPr lang="it-IT" sz="2400" dirty="0"/>
              <a:t> </a:t>
            </a:r>
            <a:r>
              <a:rPr lang="it-IT" sz="2400" dirty="0" err="1"/>
              <a:t>algérienne</a:t>
            </a:r>
            <a:r>
              <a:rPr lang="it-IT" sz="2400" dirty="0"/>
              <a:t> </a:t>
            </a:r>
            <a:r>
              <a:rPr lang="it-IT" sz="2400" dirty="0" smtClean="0"/>
              <a:t>», «</a:t>
            </a:r>
            <a:r>
              <a:rPr lang="it-IT" sz="2400" dirty="0"/>
              <a:t> guerre de </a:t>
            </a:r>
            <a:r>
              <a:rPr lang="it-IT" sz="2400" dirty="0" err="1"/>
              <a:t>libération</a:t>
            </a:r>
            <a:r>
              <a:rPr lang="it-IT" sz="2400" dirty="0"/>
              <a:t> </a:t>
            </a:r>
            <a:r>
              <a:rPr lang="it-IT" sz="2400" dirty="0" err="1"/>
              <a:t>nationale</a:t>
            </a:r>
            <a:r>
              <a:rPr lang="it-IT" sz="2400" dirty="0"/>
              <a:t> » </a:t>
            </a:r>
            <a:r>
              <a:rPr lang="it-IT" sz="2400" dirty="0" err="1"/>
              <a:t>ou</a:t>
            </a:r>
            <a:r>
              <a:rPr lang="it-IT" sz="2400" dirty="0"/>
              <a:t> « guerre d'</a:t>
            </a:r>
            <a:r>
              <a:rPr lang="it-IT" sz="2400" dirty="0" err="1"/>
              <a:t>indépendance</a:t>
            </a:r>
            <a:r>
              <a:rPr lang="it-IT" sz="2400" dirty="0"/>
              <a:t> ». </a:t>
            </a:r>
            <a:endParaRPr lang="it-IT" sz="2400" dirty="0" smtClean="0"/>
          </a:p>
          <a:p>
            <a:pPr algn="just"/>
            <a:r>
              <a:rPr lang="it-IT" sz="2400" dirty="0" smtClean="0"/>
              <a:t>Le </a:t>
            </a:r>
            <a:r>
              <a:rPr lang="it-IT" sz="2400" dirty="0"/>
              <a:t>terme « </a:t>
            </a:r>
            <a:r>
              <a:rPr lang="it-IT" sz="2400" dirty="0" err="1"/>
              <a:t>révolution</a:t>
            </a:r>
            <a:r>
              <a:rPr lang="it-IT" sz="2400" dirty="0"/>
              <a:t> » est </a:t>
            </a:r>
            <a:r>
              <a:rPr lang="it-IT" sz="2400" dirty="0" err="1"/>
              <a:t>massivement</a:t>
            </a:r>
            <a:r>
              <a:rPr lang="it-IT" sz="2400" dirty="0"/>
              <a:t> </a:t>
            </a:r>
            <a:r>
              <a:rPr lang="it-IT" sz="2400" dirty="0" err="1"/>
              <a:t>adopté</a:t>
            </a:r>
            <a:r>
              <a:rPr lang="it-IT" sz="2400" dirty="0"/>
              <a:t> par le FLN à partir de 1956, </a:t>
            </a:r>
            <a:r>
              <a:rPr lang="it-IT" sz="2400" dirty="0" err="1"/>
              <a:t>année</a:t>
            </a:r>
            <a:r>
              <a:rPr lang="it-IT" sz="2400" dirty="0"/>
              <a:t> de son </a:t>
            </a:r>
            <a:r>
              <a:rPr lang="it-IT" sz="2400" dirty="0" err="1"/>
              <a:t>congrès</a:t>
            </a:r>
            <a:r>
              <a:rPr lang="it-IT" sz="2400" dirty="0"/>
              <a:t> de La </a:t>
            </a:r>
            <a:r>
              <a:rPr lang="it-IT" sz="2400" dirty="0" err="1"/>
              <a:t>Soummam</a:t>
            </a:r>
            <a:r>
              <a:rPr lang="it-IT" sz="2400" dirty="0"/>
              <a:t>, en </a:t>
            </a:r>
            <a:r>
              <a:rPr lang="it-IT" sz="2400" dirty="0" err="1"/>
              <a:t>Kabylie</a:t>
            </a:r>
            <a:r>
              <a:rPr lang="it-IT" sz="2400" dirty="0"/>
              <a:t>. Le terme </a:t>
            </a:r>
            <a:r>
              <a:rPr lang="it-IT" sz="2400" dirty="0" err="1"/>
              <a:t>prendra</a:t>
            </a:r>
            <a:r>
              <a:rPr lang="it-IT" sz="2400" dirty="0"/>
              <a:t> </a:t>
            </a:r>
            <a:r>
              <a:rPr lang="it-IT" sz="2400" dirty="0" err="1"/>
              <a:t>des</a:t>
            </a:r>
            <a:r>
              <a:rPr lang="it-IT" sz="2400" dirty="0"/>
              <a:t> </a:t>
            </a:r>
            <a:r>
              <a:rPr lang="it-IT" sz="2400" dirty="0" err="1"/>
              <a:t>connotations</a:t>
            </a:r>
            <a:r>
              <a:rPr lang="it-IT" sz="2400" dirty="0"/>
              <a:t> </a:t>
            </a:r>
            <a:r>
              <a:rPr lang="it-IT" sz="2400" dirty="0" err="1"/>
              <a:t>résolument</a:t>
            </a:r>
            <a:r>
              <a:rPr lang="it-IT" sz="2400" dirty="0"/>
              <a:t> </a:t>
            </a:r>
            <a:r>
              <a:rPr lang="it-IT" sz="2400" dirty="0" err="1"/>
              <a:t>socialistes</a:t>
            </a:r>
            <a:r>
              <a:rPr lang="it-IT" sz="2400" dirty="0"/>
              <a:t> </a:t>
            </a:r>
            <a:r>
              <a:rPr lang="it-IT" sz="2400" dirty="0" err="1"/>
              <a:t>dans</a:t>
            </a:r>
            <a:r>
              <a:rPr lang="it-IT" sz="2400" dirty="0"/>
              <a:t> </a:t>
            </a:r>
            <a:r>
              <a:rPr lang="it-IT" sz="2400" dirty="0" err="1"/>
              <a:t>les</a:t>
            </a:r>
            <a:r>
              <a:rPr lang="it-IT" sz="2400" dirty="0"/>
              <a:t> </a:t>
            </a:r>
            <a:r>
              <a:rPr lang="it-IT" sz="2400" dirty="0" err="1"/>
              <a:t>premières</a:t>
            </a:r>
            <a:r>
              <a:rPr lang="it-IT" sz="2400" dirty="0"/>
              <a:t> </a:t>
            </a:r>
            <a:r>
              <a:rPr lang="it-IT" sz="2400" dirty="0" err="1"/>
              <a:t>années</a:t>
            </a:r>
            <a:r>
              <a:rPr lang="it-IT" sz="2400" dirty="0"/>
              <a:t> d'</a:t>
            </a:r>
            <a:r>
              <a:rPr lang="it-IT" sz="2400" dirty="0" err="1"/>
              <a:t>indépendance</a:t>
            </a:r>
            <a:r>
              <a:rPr lang="it-IT" sz="2400" dirty="0"/>
              <a:t>. </a:t>
            </a:r>
            <a:endParaRPr lang="it-IT" sz="2400" dirty="0" smtClean="0"/>
          </a:p>
          <a:p>
            <a:pPr algn="just"/>
            <a:r>
              <a:rPr lang="it-IT" sz="2400" dirty="0" smtClean="0"/>
              <a:t>Pour </a:t>
            </a:r>
            <a:r>
              <a:rPr lang="it-IT" sz="2400" dirty="0" err="1"/>
              <a:t>les</a:t>
            </a:r>
            <a:r>
              <a:rPr lang="it-IT" sz="2400" dirty="0"/>
              <a:t> </a:t>
            </a:r>
            <a:r>
              <a:rPr lang="it-IT" sz="2400" dirty="0" err="1"/>
              <a:t>populations</a:t>
            </a:r>
            <a:r>
              <a:rPr lang="it-IT" sz="2400" dirty="0"/>
              <a:t> </a:t>
            </a:r>
            <a:r>
              <a:rPr lang="it-IT" sz="2400" dirty="0" err="1"/>
              <a:t>algériennes</a:t>
            </a:r>
            <a:r>
              <a:rPr lang="it-IT" sz="2400" dirty="0"/>
              <a:t> </a:t>
            </a:r>
            <a:r>
              <a:rPr lang="it-IT" sz="2400" dirty="0" err="1"/>
              <a:t>dans</a:t>
            </a:r>
            <a:r>
              <a:rPr lang="it-IT" sz="2400" dirty="0"/>
              <a:t> </a:t>
            </a:r>
            <a:r>
              <a:rPr lang="it-IT" sz="2400" dirty="0" err="1"/>
              <a:t>leur</a:t>
            </a:r>
            <a:r>
              <a:rPr lang="it-IT" sz="2400" dirty="0"/>
              <a:t> ensemble, ce </a:t>
            </a:r>
            <a:r>
              <a:rPr lang="it-IT" sz="2400" dirty="0" err="1"/>
              <a:t>fut</a:t>
            </a:r>
            <a:r>
              <a:rPr lang="it-IT" sz="2400" dirty="0"/>
              <a:t> « La Guerre ».</a:t>
            </a:r>
          </a:p>
        </p:txBody>
      </p:sp>
    </p:spTree>
    <p:extLst>
      <p:ext uri="{BB962C8B-B14F-4D97-AF65-F5344CB8AC3E}">
        <p14:creationId xmlns:p14="http://schemas.microsoft.com/office/powerpoint/2010/main" val="168275645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smtClean="0"/>
              <a:t>La nommer du côté français</a:t>
            </a:r>
            <a:endParaRPr lang="fr-FR" sz="2800" dirty="0"/>
          </a:p>
        </p:txBody>
      </p:sp>
      <p:sp>
        <p:nvSpPr>
          <p:cNvPr id="3" name="Segnaposto contenuto 2"/>
          <p:cNvSpPr>
            <a:spLocks noGrp="1"/>
          </p:cNvSpPr>
          <p:nvPr>
            <p:ph idx="1"/>
          </p:nvPr>
        </p:nvSpPr>
        <p:spPr/>
        <p:txBody>
          <a:bodyPr>
            <a:normAutofit/>
          </a:bodyPr>
          <a:lstStyle/>
          <a:p>
            <a:pPr algn="just"/>
            <a:r>
              <a:rPr lang="fr-FR" sz="2400" i="1" dirty="0" err="1"/>
              <a:t>événements</a:t>
            </a:r>
            <a:r>
              <a:rPr lang="fr-FR" sz="2400" i="1" dirty="0"/>
              <a:t>, incidents, troubles, </a:t>
            </a:r>
            <a:r>
              <a:rPr lang="fr-FR" sz="2400" i="1" dirty="0" err="1"/>
              <a:t>désordre</a:t>
            </a:r>
            <a:r>
              <a:rPr lang="fr-FR" sz="2400" i="1" dirty="0"/>
              <a:t>, affaires</a:t>
            </a:r>
            <a:endParaRPr lang="fr-FR" sz="2400" dirty="0"/>
          </a:p>
          <a:p>
            <a:pPr algn="just"/>
            <a:r>
              <a:rPr lang="fr-FR" sz="2400" i="1" dirty="0" err="1"/>
              <a:t>événements</a:t>
            </a:r>
            <a:r>
              <a:rPr lang="fr-FR" sz="2400" dirty="0"/>
              <a:t> </a:t>
            </a:r>
            <a:r>
              <a:rPr lang="fr-FR" sz="2400" dirty="0" err="1"/>
              <a:t>connaît</a:t>
            </a:r>
            <a:r>
              <a:rPr lang="fr-FR" sz="2400" dirty="0"/>
              <a:t> la </a:t>
            </a:r>
            <a:r>
              <a:rPr lang="fr-FR" sz="2400" dirty="0" err="1"/>
              <a:t>fréquence</a:t>
            </a:r>
            <a:r>
              <a:rPr lang="fr-FR" sz="2400" dirty="0"/>
              <a:t> la plus </a:t>
            </a:r>
            <a:r>
              <a:rPr lang="fr-FR" sz="2400" dirty="0" err="1"/>
              <a:t>élevée</a:t>
            </a:r>
            <a:endParaRPr lang="fr-FR" sz="2400" dirty="0"/>
          </a:p>
          <a:p>
            <a:pPr algn="just"/>
            <a:r>
              <a:rPr lang="fr-FR" sz="2400" dirty="0"/>
              <a:t>souvent accompagné d’une marque axiologique : les </a:t>
            </a:r>
            <a:r>
              <a:rPr lang="fr-FR" sz="2400" i="1" dirty="0"/>
              <a:t>graves </a:t>
            </a:r>
            <a:r>
              <a:rPr lang="fr-FR" sz="2400" dirty="0" err="1"/>
              <a:t>événements</a:t>
            </a:r>
            <a:r>
              <a:rPr lang="fr-FR" sz="2400" dirty="0"/>
              <a:t> </a:t>
            </a:r>
            <a:r>
              <a:rPr lang="fr-FR" sz="2400" i="1" dirty="0"/>
              <a:t>; les douloureux </a:t>
            </a:r>
            <a:r>
              <a:rPr lang="fr-FR" sz="2400" dirty="0"/>
              <a:t>incidents, etc.). </a:t>
            </a:r>
            <a:endParaRPr lang="fr-FR" sz="2400" dirty="0" smtClean="0"/>
          </a:p>
          <a:p>
            <a:pPr algn="just"/>
            <a:endParaRPr lang="fr-FR" sz="2400" dirty="0"/>
          </a:p>
          <a:p>
            <a:pPr algn="just"/>
            <a:r>
              <a:rPr lang="fr-FR" sz="2400" dirty="0" smtClean="0"/>
              <a:t>Dans </a:t>
            </a:r>
            <a:r>
              <a:rPr lang="fr-FR" sz="2400" dirty="0"/>
              <a:t>les textes législatifs notamment, l'expression officielle </a:t>
            </a:r>
            <a:r>
              <a:rPr lang="fr-FR" sz="2400" dirty="0" smtClean="0"/>
              <a:t>: «</a:t>
            </a:r>
            <a:r>
              <a:rPr lang="fr-FR" sz="2400" dirty="0"/>
              <a:t> les événements d'Algérie </a:t>
            </a:r>
            <a:r>
              <a:rPr lang="fr-FR" sz="2400" dirty="0" smtClean="0"/>
              <a:t>» ; </a:t>
            </a:r>
          </a:p>
          <a:p>
            <a:pPr algn="just"/>
            <a:r>
              <a:rPr lang="fr-FR" sz="2400" dirty="0" smtClean="0"/>
              <a:t>« opérations de maintien de l’ordre »</a:t>
            </a:r>
          </a:p>
          <a:p>
            <a:pPr algn="just"/>
            <a:endParaRPr lang="it-IT" sz="2400" dirty="0"/>
          </a:p>
        </p:txBody>
      </p:sp>
    </p:spTree>
    <p:extLst>
      <p:ext uri="{BB962C8B-B14F-4D97-AF65-F5344CB8AC3E}">
        <p14:creationId xmlns:p14="http://schemas.microsoft.com/office/powerpoint/2010/main" val="73577124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err="1" smtClean="0"/>
              <a:t>Depuis</a:t>
            </a:r>
            <a:r>
              <a:rPr lang="it-IT" sz="2800" dirty="0" smtClean="0"/>
              <a:t> 1999, le </a:t>
            </a:r>
            <a:r>
              <a:rPr lang="it-IT" sz="2800" dirty="0" err="1" smtClean="0"/>
              <a:t>pouvoir</a:t>
            </a:r>
            <a:r>
              <a:rPr lang="it-IT" sz="2800" dirty="0" smtClean="0"/>
              <a:t> </a:t>
            </a:r>
            <a:r>
              <a:rPr lang="it-IT" sz="2800" dirty="0" err="1" smtClean="0"/>
              <a:t>français</a:t>
            </a:r>
            <a:r>
              <a:rPr lang="it-IT" sz="2800" dirty="0" smtClean="0"/>
              <a:t> </a:t>
            </a:r>
            <a:r>
              <a:rPr lang="it-IT" sz="2800" dirty="0" err="1" smtClean="0"/>
              <a:t>nomme</a:t>
            </a:r>
            <a:r>
              <a:rPr lang="it-IT" sz="2800" dirty="0" smtClean="0"/>
              <a:t> la guerre d’</a:t>
            </a:r>
            <a:r>
              <a:rPr lang="it-IT" sz="2800" dirty="0" err="1" smtClean="0"/>
              <a:t>Algérie</a:t>
            </a:r>
            <a:endParaRPr lang="fr-FR" sz="2800" dirty="0"/>
          </a:p>
        </p:txBody>
      </p:sp>
      <p:sp>
        <p:nvSpPr>
          <p:cNvPr id="3" name="Content Placeholder 2"/>
          <p:cNvSpPr>
            <a:spLocks noGrp="1"/>
          </p:cNvSpPr>
          <p:nvPr>
            <p:ph idx="1"/>
          </p:nvPr>
        </p:nvSpPr>
        <p:spPr/>
        <p:txBody>
          <a:bodyPr>
            <a:normAutofit/>
          </a:bodyPr>
          <a:lstStyle/>
          <a:p>
            <a:pPr algn="just"/>
            <a:r>
              <a:rPr lang="it-IT" sz="2400" dirty="0" smtClean="0"/>
              <a:t>18 </a:t>
            </a:r>
            <a:r>
              <a:rPr lang="it-IT" sz="2400" dirty="0" err="1" smtClean="0"/>
              <a:t>octobre</a:t>
            </a:r>
            <a:r>
              <a:rPr lang="it-IT" sz="2400" dirty="0" smtClean="0"/>
              <a:t> 1999, l’</a:t>
            </a:r>
            <a:r>
              <a:rPr lang="it-IT" sz="2400" dirty="0" err="1" smtClean="0"/>
              <a:t>Assemblée</a:t>
            </a:r>
            <a:r>
              <a:rPr lang="it-IT" sz="2400" dirty="0" smtClean="0"/>
              <a:t> </a:t>
            </a:r>
            <a:r>
              <a:rPr lang="it-IT" sz="2400" dirty="0" err="1" smtClean="0"/>
              <a:t>nationale</a:t>
            </a:r>
            <a:r>
              <a:rPr lang="it-IT" sz="2400" dirty="0" smtClean="0"/>
              <a:t> vote une </a:t>
            </a:r>
            <a:r>
              <a:rPr lang="it-IT" sz="2400" dirty="0" err="1" smtClean="0"/>
              <a:t>loi</a:t>
            </a:r>
            <a:r>
              <a:rPr lang="it-IT" sz="2400" dirty="0" smtClean="0"/>
              <a:t> pour </a:t>
            </a:r>
            <a:r>
              <a:rPr lang="it-IT" sz="2400" dirty="0" err="1" smtClean="0"/>
              <a:t>remplacer</a:t>
            </a:r>
            <a:r>
              <a:rPr lang="it-IT" sz="2400" dirty="0" smtClean="0"/>
              <a:t> «</a:t>
            </a:r>
            <a:r>
              <a:rPr lang="it-IT" sz="2400" dirty="0" err="1" smtClean="0"/>
              <a:t>les</a:t>
            </a:r>
            <a:r>
              <a:rPr lang="it-IT" sz="2400" dirty="0" smtClean="0"/>
              <a:t> </a:t>
            </a:r>
            <a:r>
              <a:rPr lang="it-IT" sz="2400" dirty="0" err="1" smtClean="0"/>
              <a:t>opérations</a:t>
            </a:r>
            <a:r>
              <a:rPr lang="it-IT" sz="2400" dirty="0" smtClean="0"/>
              <a:t> </a:t>
            </a:r>
            <a:r>
              <a:rPr lang="it-IT" sz="2400" dirty="0" err="1" smtClean="0"/>
              <a:t>effectuées</a:t>
            </a:r>
            <a:r>
              <a:rPr lang="it-IT" sz="2400" dirty="0" smtClean="0"/>
              <a:t> en Afrique </a:t>
            </a:r>
            <a:r>
              <a:rPr lang="it-IT" sz="2400" dirty="0" err="1" smtClean="0"/>
              <a:t>du</a:t>
            </a:r>
            <a:r>
              <a:rPr lang="it-IT" sz="2400" dirty="0" smtClean="0"/>
              <a:t> Nord» par «la guerre d’</a:t>
            </a:r>
            <a:r>
              <a:rPr lang="it-IT" sz="2400" dirty="0" err="1" smtClean="0"/>
              <a:t>Algérie</a:t>
            </a:r>
            <a:r>
              <a:rPr lang="it-IT" sz="2400" dirty="0" smtClean="0"/>
              <a:t> </a:t>
            </a:r>
            <a:r>
              <a:rPr lang="it-IT" sz="2400" dirty="0" err="1" smtClean="0"/>
              <a:t>ou</a:t>
            </a:r>
            <a:r>
              <a:rPr lang="it-IT" sz="2400" dirty="0" smtClean="0"/>
              <a:t> </a:t>
            </a:r>
            <a:r>
              <a:rPr lang="it-IT" sz="2400" dirty="0" err="1" smtClean="0"/>
              <a:t>aux</a:t>
            </a:r>
            <a:r>
              <a:rPr lang="it-IT" sz="2400" dirty="0" smtClean="0"/>
              <a:t> </a:t>
            </a:r>
            <a:r>
              <a:rPr lang="it-IT" sz="2400" dirty="0" err="1" smtClean="0"/>
              <a:t>combats</a:t>
            </a:r>
            <a:r>
              <a:rPr lang="it-IT" sz="2400" dirty="0" smtClean="0"/>
              <a:t> en </a:t>
            </a:r>
            <a:r>
              <a:rPr lang="it-IT" sz="2400" dirty="0" err="1" smtClean="0"/>
              <a:t>Tunisie</a:t>
            </a:r>
            <a:r>
              <a:rPr lang="it-IT" sz="2400" dirty="0" smtClean="0"/>
              <a:t> et </a:t>
            </a:r>
            <a:r>
              <a:rPr lang="it-IT" sz="2400" dirty="0" err="1" smtClean="0"/>
              <a:t>au</a:t>
            </a:r>
            <a:r>
              <a:rPr lang="it-IT" sz="2400" dirty="0" smtClean="0"/>
              <a:t> </a:t>
            </a:r>
            <a:r>
              <a:rPr lang="it-IT" sz="2400" dirty="0"/>
              <a:t>Maroc»</a:t>
            </a:r>
            <a:endParaRPr lang="fr-FR" sz="2400" dirty="0"/>
          </a:p>
        </p:txBody>
      </p:sp>
    </p:spTree>
    <p:extLst>
      <p:ext uri="{BB962C8B-B14F-4D97-AF65-F5344CB8AC3E}">
        <p14:creationId xmlns:p14="http://schemas.microsoft.com/office/powerpoint/2010/main" val="7349081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Pierre </a:t>
            </a:r>
            <a:r>
              <a:rPr lang="fr-CA" sz="2800" dirty="0" smtClean="0"/>
              <a:t>Bourdieu</a:t>
            </a:r>
            <a:br>
              <a:rPr lang="fr-CA" sz="2800" dirty="0" smtClean="0"/>
            </a:br>
            <a:r>
              <a:rPr lang="fr-FR" sz="2800" dirty="0" smtClean="0"/>
              <a:t> </a:t>
            </a:r>
            <a:r>
              <a:rPr lang="fr-FR" sz="2800" i="1" dirty="0"/>
              <a:t>Ce que parler veut dire, </a:t>
            </a:r>
            <a:r>
              <a:rPr lang="fr-FR" sz="2800" dirty="0"/>
              <a:t>Paris, Minuit, 1982</a:t>
            </a:r>
            <a:endParaRPr lang="fr-CA" sz="2800" dirty="0"/>
          </a:p>
        </p:txBody>
      </p:sp>
      <p:pic>
        <p:nvPicPr>
          <p:cNvPr id="5" name="Segnaposto contenuto 4" descr="IMG_3883.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p:pic>
    </p:spTree>
    <p:extLst>
      <p:ext uri="{BB962C8B-B14F-4D97-AF65-F5344CB8AC3E}">
        <p14:creationId xmlns:p14="http://schemas.microsoft.com/office/powerpoint/2010/main" val="246514373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800" i="1" dirty="0" smtClean="0"/>
              <a:t/>
            </a:r>
            <a:br>
              <a:rPr lang="fr-FR" sz="2800" i="1" dirty="0" smtClean="0"/>
            </a:br>
            <a:r>
              <a:rPr lang="fr-FR" sz="2800" i="1" dirty="0" smtClean="0"/>
              <a:t>La </a:t>
            </a:r>
            <a:r>
              <a:rPr lang="fr-FR" sz="2800" i="1" dirty="0"/>
              <a:t>guerre contre le terrorisme : </a:t>
            </a:r>
            <a:r>
              <a:rPr lang="fr-FR" sz="2800" dirty="0"/>
              <a:t>une question de noms et de sens.</a:t>
            </a:r>
            <a:br>
              <a:rPr lang="fr-FR" sz="2800" dirty="0"/>
            </a:br>
            <a:endParaRPr lang="fr-FR" sz="2800" dirty="0"/>
          </a:p>
        </p:txBody>
      </p:sp>
      <p:sp>
        <p:nvSpPr>
          <p:cNvPr id="3" name="Content Placeholder 2"/>
          <p:cNvSpPr>
            <a:spLocks noGrp="1"/>
          </p:cNvSpPr>
          <p:nvPr>
            <p:ph idx="1"/>
          </p:nvPr>
        </p:nvSpPr>
        <p:spPr/>
        <p:txBody>
          <a:bodyPr>
            <a:normAutofit/>
          </a:bodyPr>
          <a:lstStyle/>
          <a:p>
            <a:pPr algn="just"/>
            <a:r>
              <a:rPr lang="fr-FR" sz="2400" dirty="0" smtClean="0"/>
              <a:t>Après </a:t>
            </a:r>
            <a:r>
              <a:rPr lang="fr-FR" sz="2400" dirty="0"/>
              <a:t>les attentats du 11 septembre 2001, une nouvelle guerre a été proclamée (et non pas déclarée) par les Etats-Unis: </a:t>
            </a:r>
            <a:r>
              <a:rPr lang="fr-FR" sz="2400" i="1" dirty="0" err="1"/>
              <a:t>war</a:t>
            </a:r>
            <a:r>
              <a:rPr lang="fr-FR" sz="2400" i="1" dirty="0"/>
              <a:t> on </a:t>
            </a:r>
            <a:r>
              <a:rPr lang="fr-FR" sz="2400" i="1" dirty="0" err="1"/>
              <a:t>terrorism</a:t>
            </a:r>
            <a:r>
              <a:rPr lang="fr-FR" sz="2400" i="1" dirty="0"/>
              <a:t>, </a:t>
            </a:r>
            <a:r>
              <a:rPr lang="fr-FR" sz="2400" i="1" dirty="0" err="1"/>
              <a:t>war</a:t>
            </a:r>
            <a:r>
              <a:rPr lang="fr-FR" sz="2400" i="1" dirty="0"/>
              <a:t> on </a:t>
            </a:r>
            <a:r>
              <a:rPr lang="fr-FR" sz="2400" i="1" dirty="0" err="1"/>
              <a:t>terror</a:t>
            </a:r>
            <a:r>
              <a:rPr lang="fr-FR" sz="2400" dirty="0"/>
              <a:t>, </a:t>
            </a:r>
            <a:r>
              <a:rPr lang="fr-FR" sz="2400" i="1" dirty="0"/>
              <a:t>la guerre contre le terrorisme, la guerre contre la terreur</a:t>
            </a:r>
            <a:r>
              <a:rPr lang="fr-FR" sz="2400" dirty="0"/>
              <a:t>,</a:t>
            </a:r>
            <a:r>
              <a:rPr lang="fr-FR" sz="2400" i="1" dirty="0"/>
              <a:t> </a:t>
            </a:r>
            <a:r>
              <a:rPr lang="fr-FR" sz="2400" dirty="0"/>
              <a:t>une guerre qui n’est plus interétatique et où le deuxième combattant nommé reste avec une identité vague.  Qui est le </a:t>
            </a:r>
            <a:r>
              <a:rPr lang="fr-FR" sz="2400" dirty="0" smtClean="0"/>
              <a:t>terrorisme ? </a:t>
            </a:r>
          </a:p>
          <a:p>
            <a:pPr algn="just"/>
            <a:r>
              <a:rPr lang="fr-FR" sz="2400" dirty="0" smtClean="0"/>
              <a:t>Cette </a:t>
            </a:r>
            <a:r>
              <a:rPr lang="fr-FR" sz="2400" dirty="0"/>
              <a:t>question politique </a:t>
            </a:r>
            <a:r>
              <a:rPr lang="fr-FR" sz="2400" dirty="0" smtClean="0"/>
              <a:t>soulève </a:t>
            </a:r>
            <a:r>
              <a:rPr lang="fr-FR" sz="2400" dirty="0"/>
              <a:t>une question linguistique </a:t>
            </a:r>
            <a:endParaRPr lang="fr-FR" sz="2400" dirty="0" smtClean="0"/>
          </a:p>
          <a:p>
            <a:pPr algn="just"/>
            <a:r>
              <a:rPr lang="fr-FR" sz="2400" dirty="0"/>
              <a:t>L</a:t>
            </a:r>
            <a:r>
              <a:rPr lang="fr-FR" sz="2400" dirty="0" smtClean="0"/>
              <a:t>es </a:t>
            </a:r>
            <a:r>
              <a:rPr lang="fr-FR" sz="2400" dirty="0"/>
              <a:t>dénominations </a:t>
            </a:r>
            <a:r>
              <a:rPr lang="fr-FR" sz="2400" dirty="0" smtClean="0"/>
              <a:t>révèlent </a:t>
            </a:r>
            <a:r>
              <a:rPr lang="fr-FR" sz="2400" dirty="0"/>
              <a:t>une question </a:t>
            </a:r>
            <a:r>
              <a:rPr lang="fr-FR" sz="2400" dirty="0" smtClean="0"/>
              <a:t>politique</a:t>
            </a:r>
            <a:endParaRPr lang="fr-FR" sz="2400" dirty="0"/>
          </a:p>
        </p:txBody>
      </p:sp>
    </p:spTree>
    <p:extLst>
      <p:ext uri="{BB962C8B-B14F-4D97-AF65-F5344CB8AC3E}">
        <p14:creationId xmlns:p14="http://schemas.microsoft.com/office/powerpoint/2010/main" val="409490749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800" i="1" dirty="0" smtClean="0"/>
              <a:t/>
            </a:r>
            <a:br>
              <a:rPr lang="fr-FR" sz="2800" i="1" dirty="0" smtClean="0"/>
            </a:br>
            <a:r>
              <a:rPr lang="fr-FR" sz="2800" i="1" dirty="0" smtClean="0"/>
              <a:t>La </a:t>
            </a:r>
            <a:r>
              <a:rPr lang="fr-FR" sz="2800" i="1" dirty="0"/>
              <a:t>guerre contre le </a:t>
            </a:r>
            <a:r>
              <a:rPr lang="fr-FR" sz="2800" i="1" dirty="0" smtClean="0"/>
              <a:t>terrorisme : </a:t>
            </a:r>
            <a:r>
              <a:rPr lang="fr-FR" sz="2800" dirty="0"/>
              <a:t>une question de noms et de sens.</a:t>
            </a:r>
            <a:br>
              <a:rPr lang="fr-FR" sz="2800" dirty="0"/>
            </a:br>
            <a:endParaRPr lang="fr-FR" sz="2800" dirty="0"/>
          </a:p>
        </p:txBody>
      </p:sp>
      <p:sp>
        <p:nvSpPr>
          <p:cNvPr id="3" name="Content Placeholder 2"/>
          <p:cNvSpPr>
            <a:spLocks noGrp="1"/>
          </p:cNvSpPr>
          <p:nvPr>
            <p:ph idx="1"/>
          </p:nvPr>
        </p:nvSpPr>
        <p:spPr/>
        <p:txBody>
          <a:bodyPr>
            <a:normAutofit fontScale="85000" lnSpcReduction="20000"/>
          </a:bodyPr>
          <a:lstStyle/>
          <a:p>
            <a:pPr algn="just"/>
            <a:r>
              <a:rPr lang="fr-FR" sz="2400" dirty="0" smtClean="0"/>
              <a:t>Le </a:t>
            </a:r>
            <a:r>
              <a:rPr lang="fr-FR" sz="2400" dirty="0"/>
              <a:t>Président des Etats-Unis George W. Bush, le 16 septembre 2001, proclame la croisade, la guerre contre le terrorisme: «</a:t>
            </a:r>
            <a:r>
              <a:rPr lang="fr-FR" sz="2400" i="1" dirty="0"/>
              <a:t>This </a:t>
            </a:r>
            <a:r>
              <a:rPr lang="fr-FR" sz="2400" i="1" dirty="0" err="1"/>
              <a:t>crusade</a:t>
            </a:r>
            <a:r>
              <a:rPr lang="fr-FR" sz="2400" i="1" dirty="0"/>
              <a:t> – </a:t>
            </a:r>
            <a:r>
              <a:rPr lang="fr-FR" sz="2400" i="1" dirty="0" err="1"/>
              <a:t>this</a:t>
            </a:r>
            <a:r>
              <a:rPr lang="fr-FR" sz="2400" i="1" dirty="0"/>
              <a:t> </a:t>
            </a:r>
            <a:r>
              <a:rPr lang="fr-FR" sz="2400" i="1" dirty="0" err="1"/>
              <a:t>war</a:t>
            </a:r>
            <a:r>
              <a:rPr lang="fr-FR" sz="2400" i="1" dirty="0"/>
              <a:t> on </a:t>
            </a:r>
            <a:r>
              <a:rPr lang="fr-FR" sz="2400" i="1" dirty="0" err="1"/>
              <a:t>terrorism</a:t>
            </a:r>
            <a:r>
              <a:rPr lang="fr-FR" sz="2400" i="1" dirty="0"/>
              <a:t> – </a:t>
            </a:r>
            <a:r>
              <a:rPr lang="fr-FR" sz="2400" i="1" dirty="0" err="1"/>
              <a:t>is</a:t>
            </a:r>
            <a:r>
              <a:rPr lang="fr-FR" sz="2400" i="1" dirty="0"/>
              <a:t> </a:t>
            </a:r>
            <a:r>
              <a:rPr lang="fr-FR" sz="2400" i="1" dirty="0" err="1"/>
              <a:t>going</a:t>
            </a:r>
            <a:r>
              <a:rPr lang="fr-FR" sz="2400" i="1" dirty="0"/>
              <a:t> to </a:t>
            </a:r>
            <a:r>
              <a:rPr lang="fr-FR" sz="2400" i="1" dirty="0" err="1"/>
              <a:t>take</a:t>
            </a:r>
            <a:r>
              <a:rPr lang="fr-FR" sz="2400" i="1" dirty="0"/>
              <a:t> a </a:t>
            </a:r>
            <a:r>
              <a:rPr lang="fr-FR" sz="2400" i="1" dirty="0" err="1"/>
              <a:t>while</a:t>
            </a:r>
            <a:r>
              <a:rPr lang="fr-FR" sz="2400" dirty="0"/>
              <a:t>.» D’autres dénominations pour parler de cette guerre vont être par la suite employées: </a:t>
            </a:r>
            <a:r>
              <a:rPr lang="fr-FR" sz="2400" i="1" dirty="0" err="1"/>
              <a:t>war</a:t>
            </a:r>
            <a:r>
              <a:rPr lang="fr-FR" sz="2400" i="1" dirty="0"/>
              <a:t> on </a:t>
            </a:r>
            <a:r>
              <a:rPr lang="fr-FR" sz="2400" i="1" dirty="0" err="1"/>
              <a:t>terror</a:t>
            </a:r>
            <a:r>
              <a:rPr lang="fr-FR" sz="2400" i="1" dirty="0"/>
              <a:t> (guerre contre la terreur), Global </a:t>
            </a:r>
            <a:r>
              <a:rPr lang="fr-FR" sz="2400" i="1" dirty="0" err="1"/>
              <a:t>War</a:t>
            </a:r>
            <a:r>
              <a:rPr lang="fr-FR" sz="2400" i="1" dirty="0"/>
              <a:t> on </a:t>
            </a:r>
            <a:r>
              <a:rPr lang="fr-FR" sz="2400" i="1" dirty="0" err="1"/>
              <a:t>Terror</a:t>
            </a:r>
            <a:r>
              <a:rPr lang="fr-FR" sz="2400" i="1" dirty="0"/>
              <a:t> </a:t>
            </a:r>
            <a:r>
              <a:rPr lang="fr-FR" sz="2400" dirty="0"/>
              <a:t>et son sigle GWOT. Ces deux dernières ne se s’ancreront pas dans </a:t>
            </a:r>
            <a:r>
              <a:rPr lang="fr-FR" sz="2400" b="1" dirty="0"/>
              <a:t>les discours de langue française. </a:t>
            </a:r>
          </a:p>
          <a:p>
            <a:pPr algn="just"/>
            <a:r>
              <a:rPr lang="fr-FR" sz="2400" dirty="0"/>
              <a:t>La première proposition de créer une association référentielle durable entre x=l’objet de l’intervention américaine et X=</a:t>
            </a:r>
            <a:r>
              <a:rPr lang="fr-FR" sz="2400" i="1" dirty="0"/>
              <a:t>croisade</a:t>
            </a:r>
            <a:r>
              <a:rPr lang="fr-FR" sz="2400" dirty="0"/>
              <a:t> est immédiatement mise à l’écart, jugée impropre parce qu’elle appartient à l’histoire qui s’est fixée dans nos mémoires collectives, celle de la guerre sainte menée par la chrétienté latine pour la délivrance des Lieux saints à Jérusalem. Le renouvellement de sèmes proposé par le Président américain aurait provoqué des ambiguïtés sémantiques difficiles à prendre en charge en ce moment délicat. </a:t>
            </a:r>
          </a:p>
          <a:p>
            <a:r>
              <a:rPr lang="fr-FR" sz="2400" dirty="0" smtClean="0"/>
              <a:t>«</a:t>
            </a:r>
            <a:r>
              <a:rPr lang="fr-FR" sz="2400" dirty="0"/>
              <a:t>N’abusons pas du mot croisade!», comme le suggère </a:t>
            </a:r>
            <a:r>
              <a:rPr lang="fr-FR" sz="2400" dirty="0" err="1"/>
              <a:t>Flori</a:t>
            </a:r>
            <a:r>
              <a:rPr lang="fr-FR" sz="2400" dirty="0"/>
              <a:t> (2007), historien médiéviste.</a:t>
            </a:r>
          </a:p>
          <a:p>
            <a:pPr marL="0" indent="0">
              <a:buNone/>
            </a:pPr>
            <a:endParaRPr lang="fr-FR" sz="2400" dirty="0"/>
          </a:p>
        </p:txBody>
      </p:sp>
    </p:spTree>
    <p:extLst>
      <p:ext uri="{BB962C8B-B14F-4D97-AF65-F5344CB8AC3E}">
        <p14:creationId xmlns:p14="http://schemas.microsoft.com/office/powerpoint/2010/main" val="403405247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dirty="0"/>
              <a:t>amalgame sémantique</a:t>
            </a:r>
          </a:p>
        </p:txBody>
      </p:sp>
      <p:sp>
        <p:nvSpPr>
          <p:cNvPr id="3" name="Content Placeholder 2"/>
          <p:cNvSpPr>
            <a:spLocks noGrp="1"/>
          </p:cNvSpPr>
          <p:nvPr>
            <p:ph idx="1"/>
          </p:nvPr>
        </p:nvSpPr>
        <p:spPr/>
        <p:txBody>
          <a:bodyPr>
            <a:normAutofit/>
          </a:bodyPr>
          <a:lstStyle/>
          <a:p>
            <a:pPr algn="just"/>
            <a:r>
              <a:rPr lang="fr-FR" sz="2400" dirty="0"/>
              <a:t>La dénomination qui a suivi son chemin et qui s’est bien installée dans les discours et fixée dans la mémoire collective est la «guerre contre le terrorisme», parfois remplacée par «guerre contre la terreur</a:t>
            </a:r>
            <a:r>
              <a:rPr lang="fr-FR" sz="2400" dirty="0" smtClean="0"/>
              <a:t>» (</a:t>
            </a:r>
            <a:r>
              <a:rPr lang="fr-FR" sz="2400" i="1" dirty="0" err="1" smtClean="0"/>
              <a:t>war</a:t>
            </a:r>
            <a:r>
              <a:rPr lang="fr-FR" sz="2400" i="1" dirty="0" smtClean="0"/>
              <a:t> </a:t>
            </a:r>
            <a:r>
              <a:rPr lang="fr-FR" sz="2400" i="1" dirty="0"/>
              <a:t>on </a:t>
            </a:r>
            <a:r>
              <a:rPr lang="fr-FR" sz="2400" i="1" dirty="0" err="1" smtClean="0"/>
              <a:t>terror</a:t>
            </a:r>
            <a:r>
              <a:rPr lang="fr-FR" sz="2400" i="1" dirty="0" smtClean="0"/>
              <a:t>)</a:t>
            </a:r>
            <a:r>
              <a:rPr lang="fr-FR" sz="2400" dirty="0" smtClean="0"/>
              <a:t>, </a:t>
            </a:r>
            <a:r>
              <a:rPr lang="fr-FR" sz="2400" dirty="0"/>
              <a:t>comme si ces deux dénominations étaient synonymiques. </a:t>
            </a:r>
            <a:endParaRPr lang="fr-FR" sz="2400" dirty="0" smtClean="0"/>
          </a:p>
          <a:p>
            <a:pPr algn="just"/>
            <a:r>
              <a:rPr lang="fr-FR" sz="2400" dirty="0" smtClean="0"/>
              <a:t>Cet </a:t>
            </a:r>
            <a:r>
              <a:rPr lang="fr-FR" sz="2400" dirty="0"/>
              <a:t>amalgame </a:t>
            </a:r>
            <a:r>
              <a:rPr lang="fr-FR" sz="2400" dirty="0" smtClean="0"/>
              <a:t>sémantique</a:t>
            </a:r>
            <a:r>
              <a:rPr lang="fr-FR" sz="2400" dirty="0"/>
              <a:t> </a:t>
            </a:r>
            <a:r>
              <a:rPr lang="fr-FR" sz="2400" dirty="0" smtClean="0"/>
              <a:t>qui est moins </a:t>
            </a:r>
            <a:r>
              <a:rPr lang="fr-FR" sz="2400" dirty="0"/>
              <a:t>mobilisé dans les discours de langue française (la Terreur, rappellerait-elle plus immédiatement d’autres moments de l’histoire de France, une terreur d’Etat?) que dans ceux de langue anglo-américaine, peut conduire à mêler le terrorisme d’Al </a:t>
            </a:r>
            <a:r>
              <a:rPr lang="fr-FR" sz="2400" dirty="0" err="1"/>
              <a:t>Qaїda</a:t>
            </a:r>
            <a:r>
              <a:rPr lang="fr-FR" sz="2400" dirty="0"/>
              <a:t> et le régime de terreur de Saddam Hussein. </a:t>
            </a:r>
          </a:p>
          <a:p>
            <a:endParaRPr lang="fr-FR" sz="2400" dirty="0"/>
          </a:p>
        </p:txBody>
      </p:sp>
    </p:spTree>
    <p:extLst>
      <p:ext uri="{BB962C8B-B14F-4D97-AF65-F5344CB8AC3E}">
        <p14:creationId xmlns:p14="http://schemas.microsoft.com/office/powerpoint/2010/main" val="15607028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err="1" smtClean="0"/>
              <a:t>Qu’est</a:t>
            </a:r>
            <a:r>
              <a:rPr lang="it-IT" sz="2800" dirty="0" smtClean="0"/>
              <a:t>-ce </a:t>
            </a:r>
            <a:r>
              <a:rPr lang="it-IT" sz="2800" dirty="0" err="1" smtClean="0"/>
              <a:t>que</a:t>
            </a:r>
            <a:r>
              <a:rPr lang="it-IT" sz="2800" dirty="0" smtClean="0"/>
              <a:t> le </a:t>
            </a:r>
            <a:r>
              <a:rPr lang="it-IT" sz="2800" dirty="0" err="1" smtClean="0"/>
              <a:t>terrorisme</a:t>
            </a:r>
            <a:r>
              <a:rPr lang="it-IT" sz="2800" dirty="0" smtClean="0"/>
              <a:t> ?</a:t>
            </a:r>
            <a:endParaRPr lang="fr-FR" sz="2800" dirty="0"/>
          </a:p>
        </p:txBody>
      </p:sp>
      <p:sp>
        <p:nvSpPr>
          <p:cNvPr id="3" name="Content Placeholder 2"/>
          <p:cNvSpPr>
            <a:spLocks noGrp="1"/>
          </p:cNvSpPr>
          <p:nvPr>
            <p:ph idx="1"/>
          </p:nvPr>
        </p:nvSpPr>
        <p:spPr/>
        <p:txBody>
          <a:bodyPr>
            <a:normAutofit fontScale="92500" lnSpcReduction="10000"/>
          </a:bodyPr>
          <a:lstStyle/>
          <a:p>
            <a:pPr algn="just"/>
            <a:r>
              <a:rPr lang="fr-FR" sz="2400" dirty="0" smtClean="0"/>
              <a:t>Il </a:t>
            </a:r>
            <a:r>
              <a:rPr lang="fr-FR" sz="2400" dirty="0"/>
              <a:t>existe, aujourd’hui, quelque 213 définitions de terrorisme dont 74 </a:t>
            </a:r>
            <a:r>
              <a:rPr lang="fr-FR" sz="2400" dirty="0" smtClean="0"/>
              <a:t>officielles.</a:t>
            </a:r>
          </a:p>
          <a:p>
            <a:pPr algn="just"/>
            <a:r>
              <a:rPr lang="fr-FR" sz="2400" dirty="0"/>
              <a:t>L</a:t>
            </a:r>
            <a:r>
              <a:rPr lang="fr-FR" sz="2400" dirty="0" smtClean="0"/>
              <a:t>a </a:t>
            </a:r>
            <a:r>
              <a:rPr lang="fr-FR" sz="2400" dirty="0"/>
              <a:t>référence de l’ONU qui, depuis 2005, définit le terrorisme comme: </a:t>
            </a:r>
          </a:p>
          <a:p>
            <a:pPr algn="just"/>
            <a:r>
              <a:rPr lang="fr-FR" sz="2400" dirty="0" smtClean="0"/>
              <a:t>« tout </a:t>
            </a:r>
            <a:r>
              <a:rPr lang="fr-FR" sz="2400" dirty="0"/>
              <a:t>acte qui vise à </a:t>
            </a:r>
            <a:r>
              <a:rPr lang="fr-FR" sz="2400" b="1" dirty="0"/>
              <a:t>tuer ou </a:t>
            </a:r>
            <a:r>
              <a:rPr lang="fr-FR" sz="2400" dirty="0"/>
              <a:t>à </a:t>
            </a:r>
            <a:r>
              <a:rPr lang="fr-FR" sz="2400" b="1" dirty="0"/>
              <a:t>blesser grièvement des civils ou des non- combattants </a:t>
            </a:r>
            <a:r>
              <a:rPr lang="fr-FR" sz="2400" dirty="0"/>
              <a:t>et qui, du fait de sa nature ou du contexte dans lequel il a été commis, doit avoir pour effet d’intimider une population ou de contraindre un gouvernement ou une organisation internationale à renoncer à agir d’une façon quelconque</a:t>
            </a:r>
            <a:r>
              <a:rPr lang="fr-FR" sz="2400" dirty="0" smtClean="0"/>
              <a:t>. »</a:t>
            </a:r>
            <a:endParaRPr lang="fr-FR" sz="2400" dirty="0"/>
          </a:p>
          <a:p>
            <a:pPr algn="just"/>
            <a:r>
              <a:rPr lang="fr-FR" sz="2400" dirty="0"/>
              <a:t> Cette définition embrasse toutes les formes de terrorisme qui existent à l’échelle planétaire. La dénomination </a:t>
            </a:r>
            <a:r>
              <a:rPr lang="fr-FR" sz="2400" dirty="0" err="1"/>
              <a:t>bushienne</a:t>
            </a:r>
            <a:r>
              <a:rPr lang="fr-FR" sz="2400" dirty="0"/>
              <a:t>, au contraire, se limite au terrorisme lié au fondamentalisme islamiste.</a:t>
            </a:r>
          </a:p>
        </p:txBody>
      </p:sp>
    </p:spTree>
    <p:extLst>
      <p:ext uri="{BB962C8B-B14F-4D97-AF65-F5344CB8AC3E}">
        <p14:creationId xmlns:p14="http://schemas.microsoft.com/office/powerpoint/2010/main" val="3124812783"/>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dirty="0"/>
              <a:t>«Terrorisme» </a:t>
            </a:r>
            <a:r>
              <a:rPr lang="fr-FR" sz="2800" dirty="0" err="1" smtClean="0"/>
              <a:t>bushien</a:t>
            </a:r>
            <a:r>
              <a:rPr lang="fr-FR" sz="2800" dirty="0" smtClean="0"/>
              <a:t> : néologisme </a:t>
            </a:r>
            <a:r>
              <a:rPr lang="fr-FR" sz="2800" dirty="0"/>
              <a:t>sémantique</a:t>
            </a:r>
          </a:p>
        </p:txBody>
      </p:sp>
      <p:sp>
        <p:nvSpPr>
          <p:cNvPr id="3" name="Content Placeholder 2"/>
          <p:cNvSpPr>
            <a:spLocks noGrp="1"/>
          </p:cNvSpPr>
          <p:nvPr>
            <p:ph idx="1"/>
          </p:nvPr>
        </p:nvSpPr>
        <p:spPr/>
        <p:txBody>
          <a:bodyPr>
            <a:normAutofit lnSpcReduction="10000"/>
          </a:bodyPr>
          <a:lstStyle/>
          <a:p>
            <a:pPr algn="just"/>
            <a:r>
              <a:rPr lang="fr-FR" sz="2400" dirty="0"/>
              <a:t>I</a:t>
            </a:r>
            <a:r>
              <a:rPr lang="fr-FR" sz="2400" dirty="0" smtClean="0"/>
              <a:t>l </a:t>
            </a:r>
            <a:r>
              <a:rPr lang="fr-FR" sz="2400" dirty="0"/>
              <a:t>n’y a pas aujourd’hui un seul terrorisme:  </a:t>
            </a:r>
          </a:p>
          <a:p>
            <a:pPr algn="just"/>
            <a:r>
              <a:rPr lang="fr-FR" sz="2400" dirty="0"/>
              <a:t>L’actuelle «guerre mondiale contre le terrorisme» et la propagande qui l’accompagne peuvent laisser croire qu’il n’est de terrorisme qu’islamiste. C’est évidemment faux. Au moment même où se déroule cette nouvelle «guerre mondiale», d’autres «terrorismes» sont à l’œuvre, un peu partout dans le monde non musulman. Celui de l’Eta en Espagne, celui des </a:t>
            </a:r>
            <a:r>
              <a:rPr lang="fr-FR" sz="2400" dirty="0" err="1"/>
              <a:t>Faarc</a:t>
            </a:r>
            <a:r>
              <a:rPr lang="fr-FR" sz="2400" dirty="0"/>
              <a:t> et des paramilitaires en Colombie, celui des Tigres tamouls au Sri Lanka etc. </a:t>
            </a:r>
            <a:r>
              <a:rPr lang="fr-FR" sz="2400" dirty="0" smtClean="0"/>
              <a:t>(</a:t>
            </a:r>
            <a:r>
              <a:rPr lang="fr-FR" sz="2400" dirty="0" err="1" smtClean="0"/>
              <a:t>Ramonet</a:t>
            </a:r>
            <a:r>
              <a:rPr lang="fr-FR" sz="2400" dirty="0" smtClean="0"/>
              <a:t> 2002</a:t>
            </a:r>
            <a:r>
              <a:rPr lang="fr-FR" sz="2400" dirty="0"/>
              <a:t>: p.53</a:t>
            </a:r>
            <a:r>
              <a:rPr lang="fr-FR" sz="2400" dirty="0" smtClean="0"/>
              <a:t>)</a:t>
            </a:r>
          </a:p>
          <a:p>
            <a:pPr algn="just"/>
            <a:r>
              <a:rPr lang="fr-FR" sz="2400" dirty="0" smtClean="0"/>
              <a:t>Face à un </a:t>
            </a:r>
            <a:r>
              <a:rPr lang="fr-FR" sz="2400" dirty="0"/>
              <a:t>néologisme sémantique. «Terrorisme</a:t>
            </a:r>
            <a:r>
              <a:rPr lang="fr-FR" sz="2400" dirty="0" smtClean="0"/>
              <a:t>» a subi </a:t>
            </a:r>
            <a:r>
              <a:rPr lang="fr-FR" sz="2400" dirty="0"/>
              <a:t>une restriction sémantique due à l’ajout du trait spécifique:</a:t>
            </a:r>
            <a:r>
              <a:rPr lang="fr-FR" sz="2400" b="1" dirty="0"/>
              <a:t> </a:t>
            </a:r>
            <a:r>
              <a:rPr lang="fr-FR" sz="2400" dirty="0"/>
              <a:t>/islamisme/.</a:t>
            </a:r>
          </a:p>
          <a:p>
            <a:endParaRPr lang="fr-FR" sz="2400" dirty="0"/>
          </a:p>
          <a:p>
            <a:endParaRPr lang="fr-FR" sz="2400" dirty="0"/>
          </a:p>
        </p:txBody>
      </p:sp>
    </p:spTree>
    <p:extLst>
      <p:ext uri="{BB962C8B-B14F-4D97-AF65-F5344CB8AC3E}">
        <p14:creationId xmlns:p14="http://schemas.microsoft.com/office/powerpoint/2010/main" val="1755948455"/>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dirty="0"/>
              <a:t>Q</a:t>
            </a:r>
            <a:r>
              <a:rPr lang="fr-FR" sz="2800" dirty="0" smtClean="0"/>
              <a:t>uestionnement </a:t>
            </a:r>
            <a:r>
              <a:rPr lang="fr-FR" sz="2800" dirty="0"/>
              <a:t>politico-sémantique</a:t>
            </a:r>
          </a:p>
        </p:txBody>
      </p:sp>
      <p:sp>
        <p:nvSpPr>
          <p:cNvPr id="3" name="Content Placeholder 2"/>
          <p:cNvSpPr>
            <a:spLocks noGrp="1"/>
          </p:cNvSpPr>
          <p:nvPr>
            <p:ph idx="1"/>
          </p:nvPr>
        </p:nvSpPr>
        <p:spPr/>
        <p:txBody>
          <a:bodyPr>
            <a:normAutofit lnSpcReduction="10000"/>
          </a:bodyPr>
          <a:lstStyle/>
          <a:p>
            <a:pPr algn="just"/>
            <a:r>
              <a:rPr lang="fr-FR" sz="2400" dirty="0"/>
              <a:t>P</a:t>
            </a:r>
            <a:r>
              <a:rPr lang="fr-FR" sz="2400" dirty="0" smtClean="0"/>
              <a:t>eut-on </a:t>
            </a:r>
            <a:r>
              <a:rPr lang="fr-FR" sz="2400" dirty="0"/>
              <a:t>mener une guerre contre des actes? Le terrorisme est employé pour nommer l’ennemi alors qu’un acte est une méthode de </a:t>
            </a:r>
            <a:r>
              <a:rPr lang="fr-FR" sz="2400" dirty="0" smtClean="0"/>
              <a:t>combat</a:t>
            </a:r>
          </a:p>
          <a:p>
            <a:pPr algn="just"/>
            <a:r>
              <a:rPr lang="fr-FR" sz="2400" dirty="0"/>
              <a:t>M. </a:t>
            </a:r>
            <a:r>
              <a:rPr lang="fr-FR" sz="2400" dirty="0" smtClean="0"/>
              <a:t>De Villepin propose </a:t>
            </a:r>
            <a:r>
              <a:rPr lang="fr-FR" sz="2400" dirty="0"/>
              <a:t>sa définition de guerre: </a:t>
            </a:r>
          </a:p>
          <a:p>
            <a:pPr algn="just"/>
            <a:r>
              <a:rPr lang="fr-FR" sz="2400" dirty="0"/>
              <a:t>« L’expression de guerre contre le terrorisme est impropre. Une guerre concerne deux entités internationalement reconnues et représentées, qui se déroule suivant des règles dont chaque section combattante aura à répondre à la fin de la guerre. Nous n’avons aucun de ces trois points ici. » (septembre 2004) (</a:t>
            </a:r>
            <a:r>
              <a:rPr lang="fr-FR" sz="2400" b="1" dirty="0"/>
              <a:t>Intervention </a:t>
            </a:r>
            <a:r>
              <a:rPr lang="fr-FR" sz="2400" b="1" dirty="0" smtClean="0"/>
              <a:t>devant </a:t>
            </a:r>
            <a:r>
              <a:rPr lang="fr-FR" sz="2400" b="1" dirty="0"/>
              <a:t>le Conseil de Sécurité des Nations </a:t>
            </a:r>
            <a:r>
              <a:rPr lang="fr-FR" sz="2400" b="1" dirty="0" smtClean="0"/>
              <a:t>Unies le 14 février 2003. Continuer les inspections ou la guerre)</a:t>
            </a:r>
            <a:endParaRPr lang="fr-FR" sz="2400" b="1" dirty="0"/>
          </a:p>
          <a:p>
            <a:endParaRPr lang="fr-FR" sz="2400" dirty="0"/>
          </a:p>
        </p:txBody>
      </p:sp>
    </p:spTree>
    <p:extLst>
      <p:ext uri="{BB962C8B-B14F-4D97-AF65-F5344CB8AC3E}">
        <p14:creationId xmlns:p14="http://schemas.microsoft.com/office/powerpoint/2010/main" val="50549186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dirty="0" smtClean="0"/>
              <a:t>« nommer </a:t>
            </a:r>
            <a:r>
              <a:rPr lang="fr-FR" sz="2800" dirty="0"/>
              <a:t>et renommer n’est pas un acte </a:t>
            </a:r>
            <a:r>
              <a:rPr lang="fr-FR" sz="2800" dirty="0" smtClean="0"/>
              <a:t>anodin »</a:t>
            </a:r>
            <a:endParaRPr lang="fr-FR" sz="2800" dirty="0"/>
          </a:p>
        </p:txBody>
      </p:sp>
      <p:sp>
        <p:nvSpPr>
          <p:cNvPr id="3" name="Content Placeholder 2"/>
          <p:cNvSpPr>
            <a:spLocks noGrp="1"/>
          </p:cNvSpPr>
          <p:nvPr>
            <p:ph idx="1"/>
          </p:nvPr>
        </p:nvSpPr>
        <p:spPr/>
        <p:txBody>
          <a:bodyPr>
            <a:normAutofit/>
          </a:bodyPr>
          <a:lstStyle/>
          <a:p>
            <a:pPr algn="just"/>
            <a:r>
              <a:rPr lang="fr-FR" sz="2400" dirty="0"/>
              <a:t>La dénomination «guerre contre le terrorisme» a perduré jusqu’à la fin de la présidence Bush et elle a été supprimée et </a:t>
            </a:r>
            <a:r>
              <a:rPr lang="fr-FR" sz="2400" dirty="0" smtClean="0"/>
              <a:t>remplacée par </a:t>
            </a:r>
            <a:r>
              <a:rPr lang="fr-FR" sz="2400" dirty="0"/>
              <a:t>la </a:t>
            </a:r>
            <a:r>
              <a:rPr lang="fr-FR" sz="2400" dirty="0" smtClean="0"/>
              <a:t>présidence </a:t>
            </a:r>
            <a:r>
              <a:rPr lang="fr-FR" sz="2400" dirty="0"/>
              <a:t>d’Obama. </a:t>
            </a:r>
            <a:r>
              <a:rPr lang="fr-FR" sz="2400" dirty="0" smtClean="0"/>
              <a:t>Car cette </a:t>
            </a:r>
            <a:r>
              <a:rPr lang="fr-FR" sz="2400" dirty="0"/>
              <a:t>dénomination porte en elle la définition de l’axe principal de la politique </a:t>
            </a:r>
            <a:r>
              <a:rPr lang="fr-FR" sz="2400" dirty="0" err="1" smtClean="0"/>
              <a:t>bushienne</a:t>
            </a:r>
            <a:r>
              <a:rPr lang="fr-FR" sz="2400" dirty="0" smtClean="0"/>
              <a:t>.</a:t>
            </a:r>
          </a:p>
          <a:p>
            <a:pPr algn="just"/>
            <a:r>
              <a:rPr lang="fr-FR" sz="2400" dirty="0"/>
              <a:t>«Car nommer et renommer n’est pas un acte anodin: le mot engage tout un programme d’action.» (</a:t>
            </a:r>
            <a:r>
              <a:rPr lang="fr-FR" sz="2400" dirty="0" err="1"/>
              <a:t>Boutet</a:t>
            </a:r>
            <a:r>
              <a:rPr lang="fr-FR" sz="2400" dirty="0"/>
              <a:t> 2010: p.137)</a:t>
            </a:r>
          </a:p>
          <a:p>
            <a:pPr algn="just"/>
            <a:endParaRPr lang="fr-FR" sz="2400" dirty="0"/>
          </a:p>
        </p:txBody>
      </p:sp>
    </p:spTree>
    <p:extLst>
      <p:ext uri="{BB962C8B-B14F-4D97-AF65-F5344CB8AC3E}">
        <p14:creationId xmlns:p14="http://schemas.microsoft.com/office/powerpoint/2010/main" val="291875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dirty="0"/>
              <a:t>La « guerre contre le terrorisme » renommée (?)</a:t>
            </a:r>
          </a:p>
        </p:txBody>
      </p:sp>
      <p:sp>
        <p:nvSpPr>
          <p:cNvPr id="3" name="Content Placeholder 2"/>
          <p:cNvSpPr>
            <a:spLocks noGrp="1"/>
          </p:cNvSpPr>
          <p:nvPr>
            <p:ph idx="1"/>
          </p:nvPr>
        </p:nvSpPr>
        <p:spPr/>
        <p:txBody>
          <a:bodyPr>
            <a:normAutofit/>
          </a:bodyPr>
          <a:lstStyle/>
          <a:p>
            <a:pPr algn="just"/>
            <a:r>
              <a:rPr lang="fr-FR" sz="2400" dirty="0"/>
              <a:t>Et c’est sur cette ambiguïté sémantique que la nouvelle administration américaine du Président Obama, dans un document cadre sur la «Stratégie de sécurité nationale», déclare vouloir supprimer cette </a:t>
            </a:r>
            <a:r>
              <a:rPr lang="fr-FR" sz="2400" b="1" dirty="0"/>
              <a:t>dénomination</a:t>
            </a:r>
            <a:r>
              <a:rPr lang="fr-FR" sz="2400" dirty="0"/>
              <a:t> pour mieux nommer l’ennemi. </a:t>
            </a:r>
          </a:p>
          <a:p>
            <a:pPr algn="just"/>
            <a:r>
              <a:rPr lang="fr-FR" sz="2400" dirty="0" smtClean="0"/>
              <a:t>« Ce </a:t>
            </a:r>
            <a:r>
              <a:rPr lang="fr-FR" sz="2400" dirty="0"/>
              <a:t>n'est pas une guerre mondiale contre une tactique - le terrorisme -  ou une religion - l'islam -  […] Nous sommes en guerre contre un réseau spécifique, Al-Qaïda, et ses terroristes affiliés qui appuient les efforts pour attaquer les Etats-Unis, nos alliés et partenaires</a:t>
            </a:r>
            <a:r>
              <a:rPr lang="fr-FR" sz="2400" dirty="0" smtClean="0"/>
              <a:t>. »</a:t>
            </a:r>
            <a:endParaRPr lang="fr-FR" sz="2400" dirty="0"/>
          </a:p>
          <a:p>
            <a:endParaRPr lang="fr-FR" sz="2400" dirty="0"/>
          </a:p>
        </p:txBody>
      </p:sp>
    </p:spTree>
    <p:extLst>
      <p:ext uri="{BB962C8B-B14F-4D97-AF65-F5344CB8AC3E}">
        <p14:creationId xmlns:p14="http://schemas.microsoft.com/office/powerpoint/2010/main" val="2154892418"/>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dirty="0" smtClean="0"/>
              <a:t>La « guerre </a:t>
            </a:r>
            <a:r>
              <a:rPr lang="fr-FR" sz="2800" dirty="0"/>
              <a:t>contre le </a:t>
            </a:r>
            <a:r>
              <a:rPr lang="fr-FR" sz="2800" dirty="0" smtClean="0"/>
              <a:t>terrorisme » renommée (?)</a:t>
            </a:r>
            <a:endParaRPr lang="fr-FR" sz="2800" dirty="0"/>
          </a:p>
        </p:txBody>
      </p:sp>
      <p:sp>
        <p:nvSpPr>
          <p:cNvPr id="3" name="Content Placeholder 2"/>
          <p:cNvSpPr>
            <a:spLocks noGrp="1"/>
          </p:cNvSpPr>
          <p:nvPr>
            <p:ph idx="1"/>
          </p:nvPr>
        </p:nvSpPr>
        <p:spPr/>
        <p:txBody>
          <a:bodyPr>
            <a:normAutofit fontScale="92500" lnSpcReduction="10000"/>
          </a:bodyPr>
          <a:lstStyle/>
          <a:p>
            <a:pPr algn="just"/>
            <a:r>
              <a:rPr lang="fr-FR" sz="2400" dirty="0"/>
              <a:t>L’abandon de «guerre contre le terrorisme» requiert un nouvel acte de baptême pour renommer la guerre</a:t>
            </a:r>
            <a:r>
              <a:rPr lang="fr-FR" sz="2400" dirty="0" smtClean="0"/>
              <a:t>.</a:t>
            </a:r>
          </a:p>
          <a:p>
            <a:pPr algn="just"/>
            <a:r>
              <a:rPr lang="fr-FR" sz="2400" dirty="0" smtClean="0"/>
              <a:t> </a:t>
            </a:r>
            <a:r>
              <a:rPr lang="en-US" sz="2400" dirty="0" err="1"/>
              <a:t>L’administration</a:t>
            </a:r>
            <a:r>
              <a:rPr lang="en-US" sz="2400" dirty="0"/>
              <a:t> </a:t>
            </a:r>
            <a:r>
              <a:rPr lang="en-US" sz="2400" dirty="0" err="1"/>
              <a:t>d’Obama</a:t>
            </a:r>
            <a:r>
              <a:rPr lang="en-US" sz="2400" dirty="0"/>
              <a:t> </a:t>
            </a:r>
            <a:r>
              <a:rPr lang="en-US" sz="2400" dirty="0" err="1"/>
              <a:t>précise</a:t>
            </a:r>
            <a:r>
              <a:rPr lang="en-US" sz="2400" dirty="0"/>
              <a:t> le 24 mars 2009: «</a:t>
            </a:r>
            <a:r>
              <a:rPr lang="en-US" sz="2400" i="1" dirty="0"/>
              <a:t>this administration prefers to avoid using the term 'Long War' or 'Global War on Terror' [GWOT.] Please use </a:t>
            </a:r>
            <a:r>
              <a:rPr lang="en-US" sz="2400" b="1" i="1" dirty="0"/>
              <a:t>'Overseas Contingency Operation</a:t>
            </a:r>
            <a:r>
              <a:rPr lang="en-US" sz="2400" b="1" dirty="0"/>
              <a:t>.'» </a:t>
            </a:r>
            <a:r>
              <a:rPr lang="en-US" sz="2400" dirty="0"/>
              <a:t>La </a:t>
            </a:r>
            <a:r>
              <a:rPr lang="en-US" sz="2400" dirty="0" err="1"/>
              <a:t>presse</a:t>
            </a:r>
            <a:r>
              <a:rPr lang="en-US" sz="2400" dirty="0"/>
              <a:t> le </a:t>
            </a:r>
            <a:r>
              <a:rPr lang="en-US" sz="2400" dirty="0" err="1"/>
              <a:t>souligne</a:t>
            </a:r>
            <a:r>
              <a:rPr lang="en-US" sz="2400" dirty="0"/>
              <a:t>, </a:t>
            </a:r>
            <a:r>
              <a:rPr lang="en-US" sz="2400" dirty="0" err="1"/>
              <a:t>comme</a:t>
            </a:r>
            <a:r>
              <a:rPr lang="en-US" sz="2400" dirty="0"/>
              <a:t> le </a:t>
            </a:r>
            <a:r>
              <a:rPr lang="en-US" sz="2400" i="1" dirty="0"/>
              <a:t>Washington Post</a:t>
            </a:r>
            <a:r>
              <a:rPr lang="en-US" sz="2400" dirty="0"/>
              <a:t> (</a:t>
            </a:r>
            <a:r>
              <a:rPr lang="en-US" sz="2400" i="1" dirty="0"/>
              <a:t>March</a:t>
            </a:r>
            <a:r>
              <a:rPr lang="en-US" sz="2400" dirty="0"/>
              <a:t> 25, 2009): «</a:t>
            </a:r>
            <a:r>
              <a:rPr lang="en-US" sz="2400" i="1" dirty="0"/>
              <a:t>'Global War on Terror is given New Name'</a:t>
            </a:r>
            <a:r>
              <a:rPr lang="en-US" sz="2400" dirty="0"/>
              <a:t>.» </a:t>
            </a:r>
            <a:endParaRPr lang="en-US" sz="2400" dirty="0" smtClean="0"/>
          </a:p>
          <a:p>
            <a:pPr algn="just"/>
            <a:r>
              <a:rPr lang="fr-FR" sz="2400" dirty="0" smtClean="0"/>
              <a:t>La </a:t>
            </a:r>
            <a:r>
              <a:rPr lang="fr-FR" sz="2400" dirty="0"/>
              <a:t>presse française reprend ces nouveaux termes directement en anglais ou les traduit quelquefois par «opérations imprévues à l’étranger» ou «opérations d’urgence (</a:t>
            </a:r>
            <a:r>
              <a:rPr lang="fr-FR" sz="2400" i="1" dirty="0" err="1"/>
              <a:t>contingency</a:t>
            </a:r>
            <a:r>
              <a:rPr lang="fr-FR" sz="2400" dirty="0"/>
              <a:t>) à l’extérieur». </a:t>
            </a:r>
            <a:endParaRPr lang="fr-FR" sz="2400" dirty="0" smtClean="0"/>
          </a:p>
          <a:p>
            <a:pPr algn="just"/>
            <a:r>
              <a:rPr lang="fr-FR" sz="2400" dirty="0" smtClean="0"/>
              <a:t>Cependant</a:t>
            </a:r>
            <a:r>
              <a:rPr lang="fr-FR" sz="2400" dirty="0"/>
              <a:t>, de fait, cette proposition de transformation de nom ne va pas devenir une nouvelle dénomination active car elle ne se fixera pas dans </a:t>
            </a:r>
            <a:r>
              <a:rPr lang="fr-FR" sz="2400" b="1" dirty="0"/>
              <a:t>la mémoire collective </a:t>
            </a:r>
            <a:r>
              <a:rPr lang="fr-FR" sz="2400" dirty="0"/>
              <a:t>et restera dans les archives. </a:t>
            </a:r>
          </a:p>
          <a:p>
            <a:pPr algn="just"/>
            <a:endParaRPr lang="fr-FR" sz="2400" dirty="0"/>
          </a:p>
        </p:txBody>
      </p:sp>
    </p:spTree>
    <p:extLst>
      <p:ext uri="{BB962C8B-B14F-4D97-AF65-F5344CB8AC3E}">
        <p14:creationId xmlns:p14="http://schemas.microsoft.com/office/powerpoint/2010/main" val="239170012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dirty="0"/>
              <a:t>G</a:t>
            </a:r>
            <a:r>
              <a:rPr lang="fr-FR" sz="2800" dirty="0" smtClean="0"/>
              <a:t>uerre d’Irak et </a:t>
            </a:r>
            <a:r>
              <a:rPr lang="fr-FR" sz="2800" dirty="0"/>
              <a:t>guerre d’Afghanistan </a:t>
            </a:r>
            <a:r>
              <a:rPr lang="fr-FR" sz="2800" dirty="0" smtClean="0"/>
              <a:t>(?)</a:t>
            </a:r>
            <a:endParaRPr lang="fr-FR" sz="2800" dirty="0"/>
          </a:p>
        </p:txBody>
      </p:sp>
      <p:sp>
        <p:nvSpPr>
          <p:cNvPr id="3" name="Content Placeholder 2"/>
          <p:cNvSpPr>
            <a:spLocks noGrp="1"/>
          </p:cNvSpPr>
          <p:nvPr>
            <p:ph idx="1"/>
          </p:nvPr>
        </p:nvSpPr>
        <p:spPr/>
        <p:txBody>
          <a:bodyPr>
            <a:normAutofit/>
          </a:bodyPr>
          <a:lstStyle/>
          <a:p>
            <a:pPr algn="just"/>
            <a:r>
              <a:rPr lang="fr-FR" sz="2400" dirty="0"/>
              <a:t>La </a:t>
            </a:r>
            <a:r>
              <a:rPr lang="fr-FR" sz="2400" i="1" dirty="0"/>
              <a:t>guerre contre le terrorisme </a:t>
            </a:r>
            <a:r>
              <a:rPr lang="fr-FR" sz="2400" dirty="0"/>
              <a:t>s’est principalement explicitée en deux guerres dénommées en français par </a:t>
            </a:r>
            <a:r>
              <a:rPr lang="fr-FR" sz="2400" i="1" dirty="0"/>
              <a:t>la guerre d’Irak et la guerre d’Afghanistan</a:t>
            </a:r>
            <a:r>
              <a:rPr lang="fr-FR" sz="2400" dirty="0"/>
              <a:t> ? </a:t>
            </a:r>
            <a:endParaRPr lang="fr-FR" sz="2400" dirty="0" smtClean="0"/>
          </a:p>
          <a:p>
            <a:r>
              <a:rPr lang="fr-FR" sz="2400" b="1" dirty="0" smtClean="0"/>
              <a:t>La </a:t>
            </a:r>
            <a:r>
              <a:rPr lang="fr-FR" sz="2400" b="1" dirty="0"/>
              <a:t>guerre d’Irak a toujours été nommée par les représentants politiques </a:t>
            </a:r>
            <a:r>
              <a:rPr lang="fr-FR" sz="2400" b="1" dirty="0" smtClean="0"/>
              <a:t>français</a:t>
            </a:r>
            <a:r>
              <a:rPr lang="fr-FR" sz="2400" b="1" dirty="0"/>
              <a:t> </a:t>
            </a:r>
            <a:r>
              <a:rPr lang="fr-FR" sz="2400" dirty="0" smtClean="0"/>
              <a:t>;</a:t>
            </a:r>
          </a:p>
          <a:p>
            <a:pPr algn="just"/>
            <a:r>
              <a:rPr lang="fr-FR" sz="2400" dirty="0" smtClean="0"/>
              <a:t>la </a:t>
            </a:r>
            <a:r>
              <a:rPr lang="fr-FR" sz="2400" dirty="0"/>
              <a:t>guerre d’Afghanistan </a:t>
            </a:r>
            <a:r>
              <a:rPr lang="fr-FR" sz="2400" b="1" dirty="0"/>
              <a:t>«ne dit pas son nom»</a:t>
            </a:r>
            <a:r>
              <a:rPr lang="fr-FR" sz="2400" dirty="0"/>
              <a:t>, notamment au moment de la prise de décision de l’envoi des renforts des militaires français en 2008. </a:t>
            </a:r>
          </a:p>
        </p:txBody>
      </p:sp>
    </p:spTree>
    <p:extLst>
      <p:ext uri="{BB962C8B-B14F-4D97-AF65-F5344CB8AC3E}">
        <p14:creationId xmlns:p14="http://schemas.microsoft.com/office/powerpoint/2010/main" val="32545375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Pierre Bourdieu</a:t>
            </a:r>
            <a:br>
              <a:rPr lang="fr-CA" sz="2800" dirty="0"/>
            </a:br>
            <a:r>
              <a:rPr lang="fr-FR" sz="2800" dirty="0"/>
              <a:t> </a:t>
            </a:r>
            <a:r>
              <a:rPr lang="fr-FR" sz="2800" i="1" dirty="0"/>
              <a:t>Ce que parler veut dire, </a:t>
            </a:r>
            <a:r>
              <a:rPr lang="fr-FR" sz="2800" dirty="0"/>
              <a:t>Paris, Minuit, 1982</a:t>
            </a:r>
            <a:endParaRPr lang="fr-CA" sz="2800" dirty="0"/>
          </a:p>
        </p:txBody>
      </p:sp>
      <p:pic>
        <p:nvPicPr>
          <p:cNvPr id="4" name="Segnaposto contenuto 3" descr="IMG_3885.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p:pic>
    </p:spTree>
    <p:extLst>
      <p:ext uri="{BB962C8B-B14F-4D97-AF65-F5344CB8AC3E}">
        <p14:creationId xmlns:p14="http://schemas.microsoft.com/office/powerpoint/2010/main" val="197393769"/>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sz="2800" dirty="0"/>
              <a:t>Guerre d’</a:t>
            </a:r>
            <a:r>
              <a:rPr lang="it-IT" sz="2800" dirty="0" err="1"/>
              <a:t>Irak</a:t>
            </a:r>
            <a:r>
              <a:rPr lang="it-IT" sz="2800" dirty="0"/>
              <a:t/>
            </a:r>
            <a:br>
              <a:rPr lang="it-IT" sz="2800" dirty="0"/>
            </a:br>
            <a:r>
              <a:rPr lang="it-IT" sz="2800" dirty="0" smtClean="0"/>
              <a:t>2003-2011 </a:t>
            </a:r>
            <a:br>
              <a:rPr lang="it-IT" sz="2800" dirty="0" smtClean="0"/>
            </a:br>
            <a:r>
              <a:rPr lang="it-IT" sz="2200" dirty="0" smtClean="0"/>
              <a:t>(</a:t>
            </a:r>
            <a:r>
              <a:rPr lang="it-IT" sz="2200" dirty="0" err="1" smtClean="0"/>
              <a:t>calendrier</a:t>
            </a:r>
            <a:r>
              <a:rPr lang="it-IT" sz="2200" dirty="0" smtClean="0"/>
              <a:t> d’Obama pour le </a:t>
            </a:r>
            <a:r>
              <a:rPr lang="it-IT" sz="2200" dirty="0" err="1" smtClean="0"/>
              <a:t>retrait</a:t>
            </a:r>
            <a:r>
              <a:rPr lang="it-IT" sz="2200" dirty="0" smtClean="0"/>
              <a:t> </a:t>
            </a:r>
            <a:r>
              <a:rPr lang="it-IT" sz="2200" dirty="0" err="1" smtClean="0"/>
              <a:t>progressif</a:t>
            </a:r>
            <a:r>
              <a:rPr lang="it-IT" sz="2200" dirty="0" smtClean="0"/>
              <a:t> </a:t>
            </a:r>
            <a:r>
              <a:rPr lang="it-IT" sz="2200" dirty="0" err="1" smtClean="0"/>
              <a:t>des</a:t>
            </a:r>
            <a:r>
              <a:rPr lang="it-IT" sz="2200" dirty="0" smtClean="0"/>
              <a:t> </a:t>
            </a:r>
            <a:r>
              <a:rPr lang="it-IT" sz="2200" dirty="0" err="1" smtClean="0"/>
              <a:t>troupes</a:t>
            </a:r>
            <a:r>
              <a:rPr lang="it-IT" sz="2200" dirty="0" smtClean="0"/>
              <a:t> 2008-2011)</a:t>
            </a:r>
            <a:endParaRPr lang="fr-FR" sz="2200" dirty="0"/>
          </a:p>
        </p:txBody>
      </p:sp>
      <p:sp>
        <p:nvSpPr>
          <p:cNvPr id="3" name="Content Placeholder 2"/>
          <p:cNvSpPr>
            <a:spLocks noGrp="1"/>
          </p:cNvSpPr>
          <p:nvPr>
            <p:ph idx="1"/>
          </p:nvPr>
        </p:nvSpPr>
        <p:spPr/>
        <p:txBody>
          <a:bodyPr>
            <a:normAutofit lnSpcReduction="10000"/>
          </a:bodyPr>
          <a:lstStyle/>
          <a:p>
            <a:pPr algn="just"/>
            <a:r>
              <a:rPr lang="fr-FR" sz="2400" dirty="0"/>
              <a:t>L'intervention armée américano-britannique « Liberté pour l'Irak » lancée le 20 mars 2003 contre l'Irak a provoqué la chute du régime de Saddam Hussein après une vingtaine de jours de combats. </a:t>
            </a:r>
            <a:endParaRPr lang="fr-FR" sz="2400" dirty="0" smtClean="0"/>
          </a:p>
          <a:p>
            <a:pPr algn="just"/>
            <a:r>
              <a:rPr lang="fr-FR" sz="2400" dirty="0"/>
              <a:t>Les États-Unis </a:t>
            </a:r>
            <a:r>
              <a:rPr lang="fr-FR" sz="2400" dirty="0" smtClean="0"/>
              <a:t>décident d'intervenir </a:t>
            </a:r>
            <a:r>
              <a:rPr lang="fr-FR" sz="2400" b="1" dirty="0"/>
              <a:t>sans mandat explicite de l'O.N.U</a:t>
            </a:r>
            <a:r>
              <a:rPr lang="fr-FR" sz="2400" dirty="0"/>
              <a:t>. Ils réunissent autour d’eux une coalition de quarante-neuf </a:t>
            </a:r>
            <a:r>
              <a:rPr lang="fr-FR" sz="2400" dirty="0" smtClean="0"/>
              <a:t>États (dont l’Italie), </a:t>
            </a:r>
            <a:r>
              <a:rPr lang="fr-FR" sz="2400" dirty="0"/>
              <a:t>mais les principales forces armées sont américaines et britanniques</a:t>
            </a:r>
            <a:r>
              <a:rPr lang="fr-FR" sz="2400" dirty="0" smtClean="0"/>
              <a:t>.</a:t>
            </a:r>
          </a:p>
          <a:p>
            <a:pPr algn="just"/>
            <a:r>
              <a:rPr lang="fr-FR" sz="2400" dirty="0"/>
              <a:t>À partir de janvier 2007, le Congrès des États-Unis ne soutient plus George W. Bush. De plus, la poursuite de la guerre est devenue très impopulaire dans l'opinion publique (à cette date, le conflit a tué plus de trois mille soldats </a:t>
            </a:r>
            <a:r>
              <a:rPr lang="fr-FR" sz="2400" dirty="0" smtClean="0"/>
              <a:t>américains. </a:t>
            </a:r>
          </a:p>
        </p:txBody>
      </p:sp>
    </p:spTree>
    <p:extLst>
      <p:ext uri="{BB962C8B-B14F-4D97-AF65-F5344CB8AC3E}">
        <p14:creationId xmlns:p14="http://schemas.microsoft.com/office/powerpoint/2010/main" val="2100924978"/>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i="1" dirty="0" err="1"/>
              <a:t>preemptive</a:t>
            </a:r>
            <a:r>
              <a:rPr lang="fr-FR" sz="2400" i="1" dirty="0"/>
              <a:t> </a:t>
            </a:r>
            <a:r>
              <a:rPr lang="fr-FR" sz="2400" i="1" dirty="0" err="1" smtClean="0"/>
              <a:t>war</a:t>
            </a:r>
            <a:endParaRPr lang="fr-FR" sz="2400" dirty="0"/>
          </a:p>
        </p:txBody>
      </p:sp>
      <p:sp>
        <p:nvSpPr>
          <p:cNvPr id="3" name="Content Placeholder 2"/>
          <p:cNvSpPr>
            <a:spLocks noGrp="1"/>
          </p:cNvSpPr>
          <p:nvPr>
            <p:ph idx="1"/>
          </p:nvPr>
        </p:nvSpPr>
        <p:spPr/>
        <p:txBody>
          <a:bodyPr>
            <a:normAutofit/>
          </a:bodyPr>
          <a:lstStyle/>
          <a:p>
            <a:pPr algn="just"/>
            <a:r>
              <a:rPr lang="fr-FR" sz="2400" dirty="0"/>
              <a:t>Cette guerre </a:t>
            </a:r>
            <a:r>
              <a:rPr lang="fr-FR" sz="2400" dirty="0" smtClean="0"/>
              <a:t>a mis </a:t>
            </a:r>
            <a:r>
              <a:rPr lang="fr-FR" sz="2400" dirty="0"/>
              <a:t>en œuvre </a:t>
            </a:r>
            <a:r>
              <a:rPr lang="fr-FR" sz="2400" dirty="0" smtClean="0"/>
              <a:t>le </a:t>
            </a:r>
            <a:r>
              <a:rPr lang="fr-FR" sz="2400" dirty="0"/>
              <a:t>concept de </a:t>
            </a:r>
            <a:r>
              <a:rPr lang="fr-FR" sz="2400" i="1" dirty="0" err="1"/>
              <a:t>preemptive</a:t>
            </a:r>
            <a:r>
              <a:rPr lang="fr-FR" sz="2400" i="1" dirty="0"/>
              <a:t> </a:t>
            </a:r>
            <a:r>
              <a:rPr lang="fr-FR" sz="2400" i="1" dirty="0" err="1"/>
              <a:t>war</a:t>
            </a:r>
            <a:r>
              <a:rPr lang="fr-FR" sz="2400" i="1" dirty="0"/>
              <a:t> </a:t>
            </a:r>
            <a:r>
              <a:rPr lang="fr-FR" sz="2400" dirty="0" smtClean="0"/>
              <a:t>développé </a:t>
            </a:r>
            <a:r>
              <a:rPr lang="fr-FR" sz="2400" dirty="0"/>
              <a:t>par l'administration Bush pour parer à la menace des armes de destruction massive dont cette dernière affirmait à tort détenir la preuve dans un rapport présenté au conseil de sécurité de l'ONU le 12 septembre </a:t>
            </a:r>
            <a:r>
              <a:rPr lang="fr-FR" sz="2400" dirty="0" smtClean="0"/>
              <a:t>2002.</a:t>
            </a:r>
          </a:p>
          <a:p>
            <a:pPr algn="just"/>
            <a:r>
              <a:rPr lang="fr-FR" sz="2400" dirty="0"/>
              <a:t>Le Président des Etats-Unis George W-Bush proclame, dans son discours à West Point de juin 2002, la </a:t>
            </a:r>
            <a:r>
              <a:rPr lang="fr-FR" sz="2400" i="1" dirty="0" err="1"/>
              <a:t>preemptive</a:t>
            </a:r>
            <a:r>
              <a:rPr lang="fr-FR" sz="2400" i="1" dirty="0"/>
              <a:t> action</a:t>
            </a:r>
            <a:r>
              <a:rPr lang="fr-FR" sz="2400" dirty="0"/>
              <a:t> et confirme, en septembre 2002, sa doctrine de </a:t>
            </a:r>
            <a:r>
              <a:rPr lang="fr-FR" sz="2400" i="1" dirty="0" err="1"/>
              <a:t>preemptive</a:t>
            </a:r>
            <a:r>
              <a:rPr lang="fr-FR" sz="2400" i="1" dirty="0"/>
              <a:t> </a:t>
            </a:r>
            <a:r>
              <a:rPr lang="fr-FR" sz="2400" i="1" dirty="0" err="1"/>
              <a:t>war</a:t>
            </a:r>
            <a:r>
              <a:rPr lang="fr-FR" sz="2400" dirty="0"/>
              <a:t>, dans le document «</a:t>
            </a:r>
            <a:r>
              <a:rPr lang="fr-FR" sz="2400" i="1" dirty="0"/>
              <a:t>The National Security </a:t>
            </a:r>
            <a:r>
              <a:rPr lang="fr-FR" sz="2400" i="1" dirty="0" err="1"/>
              <a:t>Strategy</a:t>
            </a:r>
            <a:r>
              <a:rPr lang="fr-FR" sz="2400" i="1" dirty="0"/>
              <a:t> of the United States of </a:t>
            </a:r>
            <a:r>
              <a:rPr lang="fr-FR" sz="2400" i="1" dirty="0" err="1"/>
              <a:t>America</a:t>
            </a:r>
            <a:r>
              <a:rPr lang="fr-FR" sz="2400" dirty="0" smtClean="0"/>
              <a:t>»</a:t>
            </a:r>
            <a:endParaRPr lang="fr-FR" sz="2400" dirty="0"/>
          </a:p>
          <a:p>
            <a:endParaRPr lang="fr-FR" sz="2400" dirty="0"/>
          </a:p>
        </p:txBody>
      </p:sp>
    </p:spTree>
    <p:extLst>
      <p:ext uri="{BB962C8B-B14F-4D97-AF65-F5344CB8AC3E}">
        <p14:creationId xmlns:p14="http://schemas.microsoft.com/office/powerpoint/2010/main" val="3288888434"/>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i="1" dirty="0" err="1"/>
              <a:t>preemptive</a:t>
            </a:r>
            <a:r>
              <a:rPr lang="fr-FR" sz="2800" i="1" dirty="0"/>
              <a:t> </a:t>
            </a:r>
            <a:r>
              <a:rPr lang="fr-FR" sz="2800" i="1" dirty="0" err="1" smtClean="0"/>
              <a:t>war</a:t>
            </a:r>
            <a:r>
              <a:rPr lang="fr-FR" sz="2800" i="1" dirty="0" smtClean="0"/>
              <a:t> </a:t>
            </a:r>
            <a:r>
              <a:rPr lang="fr-FR" sz="2800" dirty="0" smtClean="0"/>
              <a:t>versus</a:t>
            </a:r>
            <a:r>
              <a:rPr lang="fr-FR" sz="2800" i="1" dirty="0" smtClean="0"/>
              <a:t> </a:t>
            </a:r>
            <a:r>
              <a:rPr lang="fr-FR" sz="2800" i="1" dirty="0" err="1"/>
              <a:t>preventive</a:t>
            </a:r>
            <a:r>
              <a:rPr lang="fr-FR" sz="2800" i="1" dirty="0"/>
              <a:t> </a:t>
            </a:r>
            <a:r>
              <a:rPr lang="fr-FR" sz="2800" i="1" dirty="0" err="1" smtClean="0"/>
              <a:t>war</a:t>
            </a:r>
            <a:endParaRPr lang="fr-FR" sz="2800" dirty="0"/>
          </a:p>
        </p:txBody>
      </p:sp>
      <p:sp>
        <p:nvSpPr>
          <p:cNvPr id="3" name="Content Placeholder 2"/>
          <p:cNvSpPr>
            <a:spLocks noGrp="1"/>
          </p:cNvSpPr>
          <p:nvPr>
            <p:ph idx="1"/>
          </p:nvPr>
        </p:nvSpPr>
        <p:spPr/>
        <p:txBody>
          <a:bodyPr>
            <a:normAutofit lnSpcReduction="10000"/>
          </a:bodyPr>
          <a:lstStyle/>
          <a:p>
            <a:pPr algn="just"/>
            <a:r>
              <a:rPr lang="fr-FR" sz="2400" dirty="0"/>
              <a:t>Au cours de la guerre contre le terrorisme, les</a:t>
            </a:r>
            <a:r>
              <a:rPr lang="fr-FR" sz="2400" i="1" dirty="0"/>
              <a:t> </a:t>
            </a:r>
            <a:r>
              <a:rPr lang="fr-FR" sz="2400" i="1" dirty="0" err="1"/>
              <a:t>preemptives</a:t>
            </a:r>
            <a:r>
              <a:rPr lang="fr-FR" sz="2400" i="1" dirty="0"/>
              <a:t> actions</a:t>
            </a:r>
            <a:r>
              <a:rPr lang="fr-FR" sz="2400" dirty="0"/>
              <a:t> ou la</a:t>
            </a:r>
            <a:r>
              <a:rPr lang="fr-FR" sz="2400" i="1" dirty="0"/>
              <a:t> </a:t>
            </a:r>
            <a:r>
              <a:rPr lang="fr-FR" sz="2400" i="1" dirty="0" err="1"/>
              <a:t>preemptive</a:t>
            </a:r>
            <a:r>
              <a:rPr lang="fr-FR" sz="2400" i="1" dirty="0"/>
              <a:t> </a:t>
            </a:r>
            <a:r>
              <a:rPr lang="fr-FR" sz="2400" i="1" dirty="0" err="1"/>
              <a:t>war</a:t>
            </a:r>
            <a:r>
              <a:rPr lang="fr-FR" sz="2400" dirty="0"/>
              <a:t> </a:t>
            </a:r>
            <a:r>
              <a:rPr lang="fr-FR" sz="2400" dirty="0" smtClean="0"/>
              <a:t>conduisent à </a:t>
            </a:r>
            <a:r>
              <a:rPr lang="fr-FR" sz="2400" dirty="0"/>
              <a:t>se distancier de la </a:t>
            </a:r>
            <a:r>
              <a:rPr lang="fr-FR" sz="2400" i="1" dirty="0" err="1"/>
              <a:t>preventive</a:t>
            </a:r>
            <a:r>
              <a:rPr lang="fr-FR" sz="2400" i="1" dirty="0"/>
              <a:t> </a:t>
            </a:r>
            <a:r>
              <a:rPr lang="fr-FR" sz="2400" i="1" dirty="0" err="1"/>
              <a:t>war</a:t>
            </a:r>
            <a:r>
              <a:rPr lang="fr-FR" sz="2400" dirty="0"/>
              <a:t>, illégale au regard du droit international depuis la Chartre des Nations Unies de 1945. </a:t>
            </a:r>
          </a:p>
          <a:p>
            <a:pPr marL="0" indent="0">
              <a:buNone/>
            </a:pPr>
            <a:r>
              <a:rPr lang="fr-FR" sz="2400" dirty="0"/>
              <a:t> </a:t>
            </a:r>
          </a:p>
          <a:p>
            <a:pPr algn="just"/>
            <a:r>
              <a:rPr lang="fr-FR" sz="2400" dirty="0"/>
              <a:t>La notion de préemption est classiquement distinguée de celle de guerre préventive, par </a:t>
            </a:r>
            <a:r>
              <a:rPr lang="fr-FR" sz="2400" b="1" dirty="0"/>
              <a:t>l’imminence</a:t>
            </a:r>
            <a:r>
              <a:rPr lang="fr-FR" sz="2400" dirty="0"/>
              <a:t> et la </a:t>
            </a:r>
            <a:r>
              <a:rPr lang="fr-FR" sz="2400" b="1" dirty="0"/>
              <a:t>certitude de l’attaque adverse.</a:t>
            </a:r>
            <a:r>
              <a:rPr lang="fr-FR" sz="2400" dirty="0"/>
              <a:t> L’administration Bush l’utilise de manière beaucoup plus générale pour des menaces indirectes ou ambiguës qui relèveraient normalement de la guerre préventive. (</a:t>
            </a:r>
            <a:r>
              <a:rPr lang="fr-FR" sz="2400" dirty="0" err="1"/>
              <a:t>Hassner</a:t>
            </a:r>
            <a:r>
              <a:rPr lang="fr-FR" sz="2400" dirty="0"/>
              <a:t> et </a:t>
            </a:r>
            <a:r>
              <a:rPr lang="fr-FR" sz="2400" dirty="0" err="1"/>
              <a:t>Vaїsse</a:t>
            </a:r>
            <a:r>
              <a:rPr lang="fr-FR" sz="2400" dirty="0"/>
              <a:t> 2003: p.112 cité par </a:t>
            </a:r>
            <a:r>
              <a:rPr lang="fr-FR" sz="2400" dirty="0" err="1"/>
              <a:t>Jiboury</a:t>
            </a:r>
            <a:r>
              <a:rPr lang="fr-FR" sz="2400" dirty="0"/>
              <a:t> 2006)</a:t>
            </a:r>
            <a:r>
              <a:rPr lang="fr-FR" sz="2400" i="1" dirty="0"/>
              <a:t>. </a:t>
            </a:r>
            <a:endParaRPr lang="fr-FR" sz="2400" dirty="0"/>
          </a:p>
          <a:p>
            <a:endParaRPr lang="fr-FR" sz="2400" dirty="0"/>
          </a:p>
        </p:txBody>
      </p:sp>
    </p:spTree>
    <p:extLst>
      <p:ext uri="{BB962C8B-B14F-4D97-AF65-F5344CB8AC3E}">
        <p14:creationId xmlns:p14="http://schemas.microsoft.com/office/powerpoint/2010/main" val="243791332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dirty="0"/>
              <a:t>légitime défense</a:t>
            </a:r>
          </a:p>
        </p:txBody>
      </p:sp>
      <p:sp>
        <p:nvSpPr>
          <p:cNvPr id="3" name="Content Placeholder 2"/>
          <p:cNvSpPr>
            <a:spLocks noGrp="1"/>
          </p:cNvSpPr>
          <p:nvPr>
            <p:ph idx="1"/>
          </p:nvPr>
        </p:nvSpPr>
        <p:spPr/>
        <p:txBody>
          <a:bodyPr>
            <a:normAutofit fontScale="85000" lnSpcReduction="20000"/>
          </a:bodyPr>
          <a:lstStyle/>
          <a:p>
            <a:pPr algn="just"/>
            <a:r>
              <a:rPr lang="fr-FR" sz="2400" dirty="0"/>
              <a:t>Ces deux sèmes de distinction /imminence/ et /certitude/ procurent par ricochet un sème de /légalité/ à </a:t>
            </a:r>
            <a:r>
              <a:rPr lang="fr-FR" sz="2400" i="1" dirty="0" err="1"/>
              <a:t>preemptive</a:t>
            </a:r>
            <a:r>
              <a:rPr lang="fr-FR" sz="2400" i="1" dirty="0"/>
              <a:t>.</a:t>
            </a:r>
            <a:r>
              <a:rPr lang="fr-FR" sz="2400" dirty="0"/>
              <a:t> Si la guerre est imminente et certaine, le droit international reconnaît la légitime défense selon certaines conditions (art. 51 de la Chartre). </a:t>
            </a:r>
          </a:p>
          <a:p>
            <a:pPr algn="just"/>
            <a:r>
              <a:rPr lang="fr-FR" sz="2400" b="1" dirty="0" smtClean="0"/>
              <a:t>Article </a:t>
            </a:r>
            <a:r>
              <a:rPr lang="fr-FR" sz="2400" b="1" dirty="0"/>
              <a:t>51</a:t>
            </a:r>
          </a:p>
          <a:p>
            <a:pPr algn="just"/>
            <a:r>
              <a:rPr lang="fr-FR" sz="2400" dirty="0"/>
              <a:t>Aucune disposition de la présente Charte ne porte atteinte au droit naturel de légitime défense, individuelle ou collective, dans le cas où un Membre des Nations Unies est </a:t>
            </a:r>
            <a:r>
              <a:rPr lang="fr-FR" sz="2400" b="1" dirty="0"/>
              <a:t>l'objet d'une agression armée</a:t>
            </a:r>
            <a:r>
              <a:rPr lang="fr-FR" sz="2400" dirty="0"/>
              <a:t>, jusqu'à ce que le Conseil de sécurité ait pris les mesures nécessaires pour maintenir la paix et la sécurité internationales. Les mesures prises par des Membres dans </a:t>
            </a:r>
            <a:r>
              <a:rPr lang="fr-FR" sz="2400" b="1" dirty="0"/>
              <a:t>l'exercice de ce droit de légitime défense </a:t>
            </a:r>
            <a:r>
              <a:rPr lang="fr-FR" sz="2400" dirty="0"/>
              <a:t>sont immédiatement portées à la connaissance du Conseil de sécurité et n'affectent en rien le pouvoir et le devoir qu'a le Conseil, en vertu de la présente Charte, d'agir à tout moment de la manière qu'il juge nécessaire pour maintenir ou rétablir la paix et la sécurité internationales.</a:t>
            </a:r>
          </a:p>
          <a:p>
            <a:pPr algn="just"/>
            <a:r>
              <a:rPr lang="fr-FR" sz="2400" b="1" dirty="0"/>
              <a:t>La Charte des Nations Unies</a:t>
            </a:r>
          </a:p>
          <a:p>
            <a:pPr algn="just"/>
            <a:endParaRPr lang="fr-FR" sz="2400" dirty="0"/>
          </a:p>
          <a:p>
            <a:pPr algn="just"/>
            <a:endParaRPr lang="fr-FR" sz="2400" dirty="0"/>
          </a:p>
        </p:txBody>
      </p:sp>
    </p:spTree>
    <p:extLst>
      <p:ext uri="{BB962C8B-B14F-4D97-AF65-F5344CB8AC3E}">
        <p14:creationId xmlns:p14="http://schemas.microsoft.com/office/powerpoint/2010/main" val="1826680245"/>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smtClean="0"/>
              <a:t>Et en </a:t>
            </a:r>
            <a:r>
              <a:rPr lang="it-IT" sz="2800" dirty="0" err="1" smtClean="0"/>
              <a:t>français</a:t>
            </a:r>
            <a:r>
              <a:rPr lang="it-IT" sz="2800" dirty="0" smtClean="0"/>
              <a:t> ?</a:t>
            </a:r>
            <a:endParaRPr lang="fr-FR" sz="2800" dirty="0"/>
          </a:p>
        </p:txBody>
      </p:sp>
      <p:sp>
        <p:nvSpPr>
          <p:cNvPr id="3" name="Content Placeholder 2"/>
          <p:cNvSpPr>
            <a:spLocks noGrp="1"/>
          </p:cNvSpPr>
          <p:nvPr>
            <p:ph idx="1"/>
          </p:nvPr>
        </p:nvSpPr>
        <p:spPr/>
        <p:txBody>
          <a:bodyPr>
            <a:normAutofit lnSpcReduction="10000"/>
          </a:bodyPr>
          <a:lstStyle/>
          <a:p>
            <a:pPr algn="just"/>
            <a:r>
              <a:rPr lang="fr-FR" sz="2400" dirty="0"/>
              <a:t>Le débat sémantico-politique se déroulera tout au long de la guerre d’Irak autour de la </a:t>
            </a:r>
            <a:r>
              <a:rPr lang="fr-FR" sz="2400" b="1" dirty="0"/>
              <a:t>certitude et de l’imminence </a:t>
            </a:r>
            <a:r>
              <a:rPr lang="fr-FR" sz="2400" dirty="0"/>
              <a:t>de l’attaque pour qualifier la guerre de légale ou illégale. </a:t>
            </a:r>
          </a:p>
          <a:p>
            <a:pPr algn="just"/>
            <a:r>
              <a:rPr lang="fr-FR" sz="2400" dirty="0"/>
              <a:t>Cependant si la langue anglaise différencie nettement les deux mots, la langue française est en défaut. En effet, </a:t>
            </a:r>
            <a:r>
              <a:rPr lang="fr-FR" sz="2400" i="1" dirty="0"/>
              <a:t>préemptif</a:t>
            </a:r>
            <a:r>
              <a:rPr lang="fr-FR" sz="2400" dirty="0"/>
              <a:t> s’avère absent dans le </a:t>
            </a:r>
            <a:r>
              <a:rPr lang="fr-FR" sz="2400" i="1" dirty="0"/>
              <a:t>Nouveau Petit Robert </a:t>
            </a:r>
            <a:r>
              <a:rPr lang="fr-FR" sz="2400" i="1" dirty="0" smtClean="0"/>
              <a:t>2003 </a:t>
            </a:r>
            <a:r>
              <a:rPr lang="fr-FR" sz="2400" dirty="0" smtClean="0"/>
              <a:t>(aujourd’hui encore) </a:t>
            </a:r>
            <a:r>
              <a:rPr lang="fr-FR" sz="2400" dirty="0"/>
              <a:t>et </a:t>
            </a:r>
            <a:r>
              <a:rPr lang="fr-FR" sz="2400" i="1" dirty="0"/>
              <a:t>préemption</a:t>
            </a:r>
            <a:r>
              <a:rPr lang="fr-FR" sz="2400" dirty="0"/>
              <a:t> est restreint à deux domaines </a:t>
            </a:r>
            <a:r>
              <a:rPr lang="fr-FR" sz="2400" dirty="0" smtClean="0"/>
              <a:t>sectoriels. Voir diapo suivante.</a:t>
            </a:r>
          </a:p>
          <a:p>
            <a:pPr algn="just"/>
            <a:r>
              <a:rPr lang="fr-FR" sz="2400" dirty="0" smtClean="0"/>
              <a:t>Dans </a:t>
            </a:r>
            <a:r>
              <a:rPr lang="fr-FR" sz="2400" dirty="0"/>
              <a:t>le </a:t>
            </a:r>
            <a:r>
              <a:rPr lang="fr-FR" sz="2400" i="1" dirty="0"/>
              <a:t>Trésor de la Langue française</a:t>
            </a:r>
            <a:r>
              <a:rPr lang="fr-FR" sz="2400" dirty="0"/>
              <a:t>, il se trouve sous l’entrée </a:t>
            </a:r>
            <a:r>
              <a:rPr lang="fr-FR" sz="2400" i="1" dirty="0"/>
              <a:t>préemption</a:t>
            </a:r>
            <a:r>
              <a:rPr lang="fr-FR" sz="2400" dirty="0"/>
              <a:t> avec la marque d’usage «rare»: </a:t>
            </a:r>
            <a:r>
              <a:rPr lang="en-US" sz="2400" b="1" dirty="0"/>
              <a:t>REM. 1. </a:t>
            </a:r>
            <a:r>
              <a:rPr lang="en-US" sz="2400" b="1" dirty="0" err="1"/>
              <a:t>Préemptif</a:t>
            </a:r>
            <a:r>
              <a:rPr lang="en-US" sz="2400" b="1" dirty="0"/>
              <a:t>, -</a:t>
            </a:r>
            <a:r>
              <a:rPr lang="en-US" sz="2400" b="1" dirty="0" err="1"/>
              <a:t>ive</a:t>
            </a:r>
            <a:r>
              <a:rPr lang="en-US" sz="2400" b="1" dirty="0"/>
              <a:t>, </a:t>
            </a:r>
            <a:r>
              <a:rPr lang="en-US" sz="2400" dirty="0"/>
              <a:t>adj., rare. </a:t>
            </a:r>
            <a:r>
              <a:rPr lang="fr-FR" sz="2400" dirty="0"/>
              <a:t>Qui a les caractères de la préemption. (Dict. XIX</a:t>
            </a:r>
            <a:r>
              <a:rPr lang="fr-FR" sz="2400" baseline="30000" dirty="0"/>
              <a:t>e</a:t>
            </a:r>
            <a:r>
              <a:rPr lang="fr-FR" sz="2400" dirty="0"/>
              <a:t> et XX</a:t>
            </a:r>
            <a:r>
              <a:rPr lang="fr-FR" sz="2400" baseline="30000" dirty="0"/>
              <a:t>e</a:t>
            </a:r>
            <a:r>
              <a:rPr lang="fr-FR" sz="2400" dirty="0"/>
              <a:t> s.). </a:t>
            </a:r>
            <a:r>
              <a:rPr lang="fr-FR" sz="2400" i="1" dirty="0"/>
              <a:t>P. anal. </a:t>
            </a:r>
            <a:r>
              <a:rPr lang="fr-FR" sz="2400" dirty="0"/>
              <a:t>Prioritaire, qui intervient de façon prioritaire. </a:t>
            </a:r>
          </a:p>
          <a:p>
            <a:pPr algn="just"/>
            <a:endParaRPr lang="fr-FR" sz="2400" dirty="0"/>
          </a:p>
          <a:p>
            <a:endParaRPr lang="fr-FR" sz="2400" dirty="0"/>
          </a:p>
        </p:txBody>
      </p:sp>
    </p:spTree>
    <p:extLst>
      <p:ext uri="{BB962C8B-B14F-4D97-AF65-F5344CB8AC3E}">
        <p14:creationId xmlns:p14="http://schemas.microsoft.com/office/powerpoint/2010/main" val="2294861337"/>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altLang="it-IT" sz="2800" dirty="0" err="1">
                <a:latin typeface="Arial" panose="020B0604020202020204" pitchFamily="34" charset="0"/>
              </a:rPr>
              <a:t>préemption</a:t>
            </a:r>
            <a:r>
              <a:rPr lang="it-IT" altLang="it-IT" sz="2800" dirty="0">
                <a:latin typeface="Arial" panose="020B0604020202020204" pitchFamily="34" charset="0"/>
              </a:rPr>
              <a:t> [</a:t>
            </a:r>
            <a:r>
              <a:rPr lang="it-IT" altLang="it-IT" sz="2800" dirty="0" err="1">
                <a:latin typeface="Arial" panose="020B0604020202020204" pitchFamily="34" charset="0"/>
              </a:rPr>
              <a:t>pʀeɑ̃psjɔ</a:t>
            </a:r>
            <a:r>
              <a:rPr lang="it-IT" altLang="it-IT" sz="2800" dirty="0">
                <a:latin typeface="Arial" panose="020B0604020202020204" pitchFamily="34" charset="0"/>
              </a:rPr>
              <a:t>̃] </a:t>
            </a:r>
            <a:r>
              <a:rPr lang="it-IT" altLang="it-IT" sz="2800" dirty="0" err="1">
                <a:latin typeface="Arial" panose="020B0604020202020204" pitchFamily="34" charset="0"/>
              </a:rPr>
              <a:t>nom</a:t>
            </a:r>
            <a:r>
              <a:rPr lang="it-IT" altLang="it-IT" sz="2800" dirty="0">
                <a:latin typeface="Arial" panose="020B0604020202020204" pitchFamily="34" charset="0"/>
              </a:rPr>
              <a:t> </a:t>
            </a:r>
            <a:r>
              <a:rPr lang="it-IT" altLang="it-IT" sz="2800" dirty="0" err="1">
                <a:latin typeface="Arial" panose="020B0604020202020204" pitchFamily="34" charset="0"/>
              </a:rPr>
              <a:t>féminin</a:t>
            </a:r>
            <a:r>
              <a:rPr lang="it-IT" altLang="it-IT" sz="2800" dirty="0">
                <a:latin typeface="Arial" panose="020B0604020202020204" pitchFamily="34" charset="0"/>
              </a:rPr>
              <a:t> </a:t>
            </a:r>
            <a:br>
              <a:rPr lang="it-IT" altLang="it-IT" sz="2800" dirty="0">
                <a:latin typeface="Arial" panose="020B0604020202020204" pitchFamily="34" charset="0"/>
              </a:rPr>
            </a:br>
            <a:endParaRPr lang="it-IT" sz="2800" dirty="0"/>
          </a:p>
        </p:txBody>
      </p:sp>
      <p:sp>
        <p:nvSpPr>
          <p:cNvPr id="3" name="Segnaposto contenuto 2"/>
          <p:cNvSpPr>
            <a:spLocks noGrp="1"/>
          </p:cNvSpPr>
          <p:nvPr>
            <p:ph idx="1"/>
          </p:nvPr>
        </p:nvSpPr>
        <p:spPr/>
        <p:txBody>
          <a:bodyPr>
            <a:normAutofit fontScale="92500" lnSpcReduction="10000"/>
          </a:bodyPr>
          <a:lstStyle/>
          <a:p>
            <a:pPr marL="0" lvl="0" indent="0" defTabSz="914400" eaLnBrk="0" fontAlgn="base" hangingPunct="0">
              <a:spcBef>
                <a:spcPct val="0"/>
              </a:spcBef>
              <a:spcAft>
                <a:spcPct val="0"/>
              </a:spcAft>
              <a:buNone/>
            </a:pPr>
            <a:r>
              <a:rPr lang="it-IT" altLang="it-IT" sz="2400" dirty="0" err="1" smtClean="0">
                <a:latin typeface="Arial" panose="020B0604020202020204" pitchFamily="34" charset="0"/>
              </a:rPr>
              <a:t>étym</a:t>
            </a:r>
            <a:r>
              <a:rPr lang="it-IT" altLang="it-IT" sz="2400" dirty="0">
                <a:latin typeface="Arial" panose="020B0604020202020204" pitchFamily="34" charset="0"/>
              </a:rPr>
              <a:t>. </a:t>
            </a:r>
            <a:r>
              <a:rPr lang="it-IT" altLang="it-IT" sz="2400" dirty="0" err="1">
                <a:latin typeface="Arial" panose="020B0604020202020204" pitchFamily="34" charset="0"/>
              </a:rPr>
              <a:t>XVI</a:t>
            </a:r>
            <a:r>
              <a:rPr lang="it-IT" altLang="it-IT" sz="2400" baseline="30000" dirty="0" err="1">
                <a:latin typeface="Arial" panose="020B0604020202020204" pitchFamily="34" charset="0"/>
              </a:rPr>
              <a:t>e</a:t>
            </a:r>
            <a:r>
              <a:rPr lang="it-IT" altLang="it-IT" sz="2400" dirty="0">
                <a:latin typeface="Arial" panose="020B0604020202020204" pitchFamily="34" charset="0"/>
              </a:rPr>
              <a:t>, </a:t>
            </a:r>
            <a:r>
              <a:rPr lang="it-IT" altLang="it-IT" sz="2400" dirty="0" err="1">
                <a:latin typeface="Arial" panose="020B0604020202020204" pitchFamily="34" charset="0"/>
              </a:rPr>
              <a:t>repris</a:t>
            </a:r>
            <a:r>
              <a:rPr lang="it-IT" altLang="it-IT" sz="2400" dirty="0">
                <a:latin typeface="Arial" panose="020B0604020202020204" pitchFamily="34" charset="0"/>
              </a:rPr>
              <a:t> 1765 ◊ de </a:t>
            </a:r>
            <a:r>
              <a:rPr lang="it-IT" altLang="it-IT" sz="2400" i="1" dirty="0" err="1">
                <a:latin typeface="Arial" panose="020B0604020202020204" pitchFamily="34" charset="0"/>
              </a:rPr>
              <a:t>pré</a:t>
            </a:r>
            <a:r>
              <a:rPr lang="it-IT" altLang="it-IT" sz="2400" i="1" dirty="0">
                <a:latin typeface="Arial" panose="020B0604020202020204" pitchFamily="34" charset="0"/>
              </a:rPr>
              <a:t>-</a:t>
            </a:r>
            <a:r>
              <a:rPr lang="it-IT" altLang="it-IT" sz="2400" dirty="0">
                <a:latin typeface="Arial" panose="020B0604020202020204" pitchFamily="34" charset="0"/>
              </a:rPr>
              <a:t> et </a:t>
            </a:r>
            <a:r>
              <a:rPr lang="it-IT" altLang="it-IT" sz="2400" dirty="0" err="1">
                <a:latin typeface="Arial" panose="020B0604020202020204" pitchFamily="34" charset="0"/>
              </a:rPr>
              <a:t>du</a:t>
            </a:r>
            <a:r>
              <a:rPr lang="it-IT" altLang="it-IT" sz="2400" dirty="0">
                <a:latin typeface="Arial" panose="020B0604020202020204" pitchFamily="34" charset="0"/>
              </a:rPr>
              <a:t> latin </a:t>
            </a:r>
            <a:r>
              <a:rPr lang="it-IT" altLang="it-IT" sz="2400" i="1" dirty="0" err="1">
                <a:latin typeface="Arial" panose="020B0604020202020204" pitchFamily="34" charset="0"/>
              </a:rPr>
              <a:t>emptio</a:t>
            </a:r>
            <a:r>
              <a:rPr lang="it-IT" altLang="it-IT" sz="2400" dirty="0">
                <a:latin typeface="Arial" panose="020B0604020202020204" pitchFamily="34" charset="0"/>
              </a:rPr>
              <a:t> « </a:t>
            </a:r>
            <a:r>
              <a:rPr lang="it-IT" altLang="it-IT" sz="2400" dirty="0" err="1">
                <a:latin typeface="Arial" panose="020B0604020202020204" pitchFamily="34" charset="0"/>
              </a:rPr>
              <a:t>achat</a:t>
            </a:r>
            <a:r>
              <a:rPr lang="it-IT" altLang="it-IT" sz="2400" dirty="0">
                <a:latin typeface="Arial" panose="020B0604020202020204" pitchFamily="34" charset="0"/>
              </a:rPr>
              <a:t> » </a:t>
            </a:r>
          </a:p>
          <a:p>
            <a:pPr marL="0" lvl="0" indent="0" defTabSz="914400" eaLnBrk="0" fontAlgn="base" hangingPunct="0">
              <a:spcBef>
                <a:spcPct val="0"/>
              </a:spcBef>
              <a:spcAft>
                <a:spcPct val="0"/>
              </a:spcAft>
              <a:buNone/>
            </a:pPr>
            <a:r>
              <a:rPr lang="it-IT" altLang="it-IT" sz="2400" dirty="0" err="1">
                <a:latin typeface="Arial" panose="020B0604020202020204" pitchFamily="34" charset="0"/>
              </a:rPr>
              <a:t>Famille</a:t>
            </a:r>
            <a:r>
              <a:rPr lang="it-IT" altLang="it-IT" sz="2400" dirty="0">
                <a:latin typeface="Arial" panose="020B0604020202020204" pitchFamily="34" charset="0"/>
              </a:rPr>
              <a:t> </a:t>
            </a:r>
            <a:r>
              <a:rPr lang="it-IT" altLang="it-IT" sz="2400" dirty="0" err="1">
                <a:latin typeface="Arial" panose="020B0604020202020204" pitchFamily="34" charset="0"/>
              </a:rPr>
              <a:t>étymologique</a:t>
            </a:r>
            <a:r>
              <a:rPr lang="it-IT" altLang="it-IT" sz="2400" dirty="0">
                <a:latin typeface="Arial" panose="020B0604020202020204" pitchFamily="34" charset="0"/>
              </a:rPr>
              <a:t> ⇨   </a:t>
            </a:r>
            <a:r>
              <a:rPr lang="it-IT" altLang="it-IT" sz="800" dirty="0">
                <a:latin typeface="Arial" panose="020B0604020202020204" pitchFamily="34" charset="0"/>
              </a:rPr>
              <a:t> </a:t>
            </a:r>
            <a:r>
              <a:rPr lang="it-IT" altLang="it-IT" sz="2400" dirty="0" err="1">
                <a:latin typeface="Arial" panose="020B0604020202020204" pitchFamily="34" charset="0"/>
              </a:rPr>
              <a:t>rançon</a:t>
            </a:r>
            <a:r>
              <a:rPr lang="it-IT" altLang="it-IT" sz="2400" dirty="0">
                <a:latin typeface="Arial" panose="020B0604020202020204" pitchFamily="34" charset="0"/>
              </a:rPr>
              <a:t>.</a:t>
            </a:r>
          </a:p>
          <a:p>
            <a:pPr marL="0" lvl="0" indent="0" defTabSz="914400" eaLnBrk="0" fontAlgn="base" hangingPunct="0">
              <a:spcBef>
                <a:spcPct val="0"/>
              </a:spcBef>
              <a:spcAft>
                <a:spcPct val="0"/>
              </a:spcAft>
              <a:buNone/>
            </a:pPr>
            <a:r>
              <a:rPr lang="it-IT" altLang="it-IT" sz="800" dirty="0">
                <a:latin typeface="Arial" panose="020B0604020202020204" pitchFamily="34" charset="0"/>
              </a:rPr>
              <a:t>❖</a:t>
            </a:r>
          </a:p>
          <a:p>
            <a:pPr marL="0" lvl="0" indent="0" defTabSz="914400" eaLnBrk="0" fontAlgn="base" hangingPunct="0">
              <a:spcBef>
                <a:spcPct val="0"/>
              </a:spcBef>
              <a:spcAft>
                <a:spcPct val="0"/>
              </a:spcAft>
              <a:buNone/>
            </a:pPr>
            <a:r>
              <a:rPr lang="it-IT" altLang="it-IT" sz="800" dirty="0">
                <a:solidFill>
                  <a:srgbClr val="000000"/>
                </a:solidFill>
                <a:latin typeface="Arial" panose="020B0604020202020204" pitchFamily="34" charset="0"/>
              </a:rPr>
              <a:t>■</a:t>
            </a:r>
            <a:r>
              <a:rPr lang="it-IT" altLang="it-IT" sz="800" dirty="0">
                <a:latin typeface="Arial" panose="020B0604020202020204" pitchFamily="34" charset="0"/>
              </a:rPr>
              <a:t> </a:t>
            </a:r>
            <a:r>
              <a:rPr lang="it-IT" altLang="it-IT" sz="2400" dirty="0">
                <a:latin typeface="Arial" panose="020B0604020202020204" pitchFamily="34" charset="0"/>
              </a:rPr>
              <a:t> Dr. Action d'</a:t>
            </a:r>
            <a:r>
              <a:rPr lang="it-IT" altLang="it-IT" sz="2400" dirty="0" err="1">
                <a:latin typeface="Arial" panose="020B0604020202020204" pitchFamily="34" charset="0"/>
              </a:rPr>
              <a:t>acheter</a:t>
            </a:r>
            <a:r>
              <a:rPr lang="it-IT" altLang="it-IT" sz="2400" dirty="0">
                <a:latin typeface="Arial" panose="020B0604020202020204" pitchFamily="34" charset="0"/>
              </a:rPr>
              <a:t> </a:t>
            </a:r>
            <a:r>
              <a:rPr lang="it-IT" altLang="it-IT" sz="2400" dirty="0" err="1">
                <a:latin typeface="Arial" panose="020B0604020202020204" pitchFamily="34" charset="0"/>
              </a:rPr>
              <a:t>avant</a:t>
            </a:r>
            <a:r>
              <a:rPr lang="it-IT" altLang="it-IT" sz="2400" dirty="0">
                <a:latin typeface="Arial" panose="020B0604020202020204" pitchFamily="34" charset="0"/>
              </a:rPr>
              <a:t> un </a:t>
            </a:r>
            <a:r>
              <a:rPr lang="it-IT" altLang="it-IT" sz="2400" dirty="0" err="1">
                <a:latin typeface="Arial" panose="020B0604020202020204" pitchFamily="34" charset="0"/>
              </a:rPr>
              <a:t>autre</a:t>
            </a:r>
            <a:r>
              <a:rPr lang="it-IT" altLang="it-IT" sz="2400" dirty="0">
                <a:latin typeface="Arial" panose="020B0604020202020204" pitchFamily="34" charset="0"/>
              </a:rPr>
              <a:t>. </a:t>
            </a:r>
            <a:r>
              <a:rPr lang="it-IT" altLang="it-IT" sz="2400" dirty="0" err="1">
                <a:latin typeface="Arial" panose="020B0604020202020204" pitchFamily="34" charset="0"/>
              </a:rPr>
              <a:t>Droit</a:t>
            </a:r>
            <a:r>
              <a:rPr lang="it-IT" altLang="it-IT" sz="2400" dirty="0">
                <a:latin typeface="Arial" panose="020B0604020202020204" pitchFamily="34" charset="0"/>
              </a:rPr>
              <a:t> de </a:t>
            </a:r>
            <a:r>
              <a:rPr lang="it-IT" altLang="it-IT" sz="2400" dirty="0" err="1">
                <a:latin typeface="Arial" panose="020B0604020202020204" pitchFamily="34" charset="0"/>
              </a:rPr>
              <a:t>préemption</a:t>
            </a:r>
            <a:r>
              <a:rPr lang="it-IT" altLang="it-IT" sz="2400" dirty="0">
                <a:latin typeface="Arial" panose="020B0604020202020204" pitchFamily="34" charset="0"/>
              </a:rPr>
              <a:t> : </a:t>
            </a:r>
            <a:r>
              <a:rPr lang="it-IT" altLang="it-IT" sz="2400" dirty="0" err="1">
                <a:latin typeface="Arial" panose="020B0604020202020204" pitchFamily="34" charset="0"/>
              </a:rPr>
              <a:t>priorité</a:t>
            </a:r>
            <a:r>
              <a:rPr lang="it-IT" altLang="it-IT" sz="2400" dirty="0">
                <a:latin typeface="Arial" panose="020B0604020202020204" pitchFamily="34" charset="0"/>
              </a:rPr>
              <a:t> dont </a:t>
            </a:r>
            <a:r>
              <a:rPr lang="it-IT" altLang="it-IT" sz="2400" dirty="0" err="1">
                <a:latin typeface="Arial" panose="020B0604020202020204" pitchFamily="34" charset="0"/>
              </a:rPr>
              <a:t>jouit</a:t>
            </a:r>
            <a:r>
              <a:rPr lang="it-IT" altLang="it-IT" sz="2400" dirty="0">
                <a:latin typeface="Arial" panose="020B0604020202020204" pitchFamily="34" charset="0"/>
              </a:rPr>
              <a:t> un </a:t>
            </a:r>
            <a:r>
              <a:rPr lang="it-IT" altLang="it-IT" sz="2400" dirty="0" err="1">
                <a:latin typeface="Arial" panose="020B0604020202020204" pitchFamily="34" charset="0"/>
              </a:rPr>
              <a:t>acheteur</a:t>
            </a:r>
            <a:r>
              <a:rPr lang="it-IT" altLang="it-IT" sz="2400" dirty="0">
                <a:latin typeface="Arial" panose="020B0604020202020204" pitchFamily="34" charset="0"/>
              </a:rPr>
              <a:t>, </a:t>
            </a:r>
            <a:r>
              <a:rPr lang="it-IT" altLang="it-IT" sz="2400" dirty="0" err="1">
                <a:latin typeface="Arial" panose="020B0604020202020204" pitchFamily="34" charset="0"/>
              </a:rPr>
              <a:t>soit</a:t>
            </a:r>
            <a:r>
              <a:rPr lang="it-IT" altLang="it-IT" sz="2400" dirty="0">
                <a:latin typeface="Arial" panose="020B0604020202020204" pitchFamily="34" charset="0"/>
              </a:rPr>
              <a:t> par la </a:t>
            </a:r>
            <a:r>
              <a:rPr lang="it-IT" altLang="it-IT" sz="2400" dirty="0" err="1">
                <a:latin typeface="Arial" panose="020B0604020202020204" pitchFamily="34" charset="0"/>
              </a:rPr>
              <a:t>loi</a:t>
            </a:r>
            <a:r>
              <a:rPr lang="it-IT" altLang="it-IT" sz="2400" dirty="0">
                <a:latin typeface="Arial" panose="020B0604020202020204" pitchFamily="34" charset="0"/>
              </a:rPr>
              <a:t>, </a:t>
            </a:r>
            <a:r>
              <a:rPr lang="it-IT" altLang="it-IT" sz="2400" dirty="0" err="1">
                <a:latin typeface="Arial" panose="020B0604020202020204" pitchFamily="34" charset="0"/>
              </a:rPr>
              <a:t>soit</a:t>
            </a:r>
            <a:r>
              <a:rPr lang="it-IT" altLang="it-IT" sz="2400" dirty="0">
                <a:latin typeface="Arial" panose="020B0604020202020204" pitchFamily="34" charset="0"/>
              </a:rPr>
              <a:t> par convention </a:t>
            </a:r>
            <a:r>
              <a:rPr lang="it-IT" altLang="it-IT" sz="2400" dirty="0" err="1">
                <a:latin typeface="Arial" panose="020B0604020202020204" pitchFamily="34" charset="0"/>
              </a:rPr>
              <a:t>des</a:t>
            </a:r>
            <a:r>
              <a:rPr lang="it-IT" altLang="it-IT" sz="2400" dirty="0">
                <a:latin typeface="Arial" panose="020B0604020202020204" pitchFamily="34" charset="0"/>
              </a:rPr>
              <a:t> parties. </a:t>
            </a:r>
            <a:r>
              <a:rPr lang="it-IT" altLang="it-IT" sz="2400" i="1" dirty="0">
                <a:latin typeface="Arial" panose="020B0604020202020204" pitchFamily="34" charset="0"/>
              </a:rPr>
              <a:t>« Il a, </a:t>
            </a:r>
            <a:r>
              <a:rPr lang="it-IT" altLang="it-IT" sz="2400" i="1" dirty="0" err="1">
                <a:latin typeface="Arial" panose="020B0604020202020204" pitchFamily="34" charset="0"/>
              </a:rPr>
              <a:t>sur</a:t>
            </a:r>
            <a:r>
              <a:rPr lang="it-IT" altLang="it-IT" sz="2400" i="1" dirty="0">
                <a:latin typeface="Arial" panose="020B0604020202020204" pitchFamily="34" charset="0"/>
              </a:rPr>
              <a:t> </a:t>
            </a:r>
            <a:r>
              <a:rPr lang="it-IT" altLang="it-IT" sz="2400" i="1" dirty="0" err="1">
                <a:latin typeface="Arial" panose="020B0604020202020204" pitchFamily="34" charset="0"/>
              </a:rPr>
              <a:t>cette</a:t>
            </a:r>
            <a:r>
              <a:rPr lang="it-IT" altLang="it-IT" sz="2400" i="1" dirty="0">
                <a:latin typeface="Arial" panose="020B0604020202020204" pitchFamily="34" charset="0"/>
              </a:rPr>
              <a:t> terre, un </a:t>
            </a:r>
            <a:r>
              <a:rPr lang="it-IT" altLang="it-IT" sz="2400" i="1" dirty="0" err="1">
                <a:latin typeface="Arial" panose="020B0604020202020204" pitchFamily="34" charset="0"/>
              </a:rPr>
              <a:t>droit</a:t>
            </a:r>
            <a:r>
              <a:rPr lang="it-IT" altLang="it-IT" sz="2400" i="1" dirty="0">
                <a:latin typeface="Arial" panose="020B0604020202020204" pitchFamily="34" charset="0"/>
              </a:rPr>
              <a:t> de </a:t>
            </a:r>
            <a:r>
              <a:rPr lang="it-IT" altLang="it-IT" sz="2400" i="1" dirty="0" err="1">
                <a:latin typeface="Arial" panose="020B0604020202020204" pitchFamily="34" charset="0"/>
              </a:rPr>
              <a:t>préemption</a:t>
            </a:r>
            <a:r>
              <a:rPr lang="it-IT" altLang="it-IT" sz="2400" i="1" dirty="0">
                <a:latin typeface="Arial" panose="020B0604020202020204" pitchFamily="34" charset="0"/>
              </a:rPr>
              <a:t>, </a:t>
            </a:r>
            <a:r>
              <a:rPr lang="it-IT" altLang="it-IT" sz="2400" i="1" dirty="0" err="1">
                <a:latin typeface="Arial" panose="020B0604020202020204" pitchFamily="34" charset="0"/>
              </a:rPr>
              <a:t>s'il</a:t>
            </a:r>
            <a:r>
              <a:rPr lang="it-IT" altLang="it-IT" sz="2400" i="1" dirty="0">
                <a:latin typeface="Arial" panose="020B0604020202020204" pitchFamily="34" charset="0"/>
              </a:rPr>
              <a:t> </a:t>
            </a:r>
            <a:r>
              <a:rPr lang="it-IT" altLang="it-IT" sz="2400" i="1" dirty="0" err="1">
                <a:latin typeface="Arial" panose="020B0604020202020204" pitchFamily="34" charset="0"/>
              </a:rPr>
              <a:t>arrive</a:t>
            </a:r>
            <a:r>
              <a:rPr lang="it-IT" altLang="it-IT" sz="2400" i="1" dirty="0">
                <a:latin typeface="Arial" panose="020B0604020202020204" pitchFamily="34" charset="0"/>
              </a:rPr>
              <a:t> </a:t>
            </a:r>
            <a:r>
              <a:rPr lang="it-IT" altLang="it-IT" sz="2400" i="1" dirty="0" err="1">
                <a:latin typeface="Arial" panose="020B0604020202020204" pitchFamily="34" charset="0"/>
              </a:rPr>
              <a:t>qu'elle</a:t>
            </a:r>
            <a:r>
              <a:rPr lang="it-IT" altLang="it-IT" sz="2400" i="1" dirty="0">
                <a:latin typeface="Arial" panose="020B0604020202020204" pitchFamily="34" charset="0"/>
              </a:rPr>
              <a:t> </a:t>
            </a:r>
            <a:r>
              <a:rPr lang="it-IT" altLang="it-IT" sz="2400" i="1" dirty="0" err="1">
                <a:latin typeface="Arial" panose="020B0604020202020204" pitchFamily="34" charset="0"/>
              </a:rPr>
              <a:t>soit</a:t>
            </a:r>
            <a:r>
              <a:rPr lang="it-IT" altLang="it-IT" sz="2400" i="1" dirty="0">
                <a:latin typeface="Arial" panose="020B0604020202020204" pitchFamily="34" charset="0"/>
              </a:rPr>
              <a:t> mise en </a:t>
            </a:r>
            <a:r>
              <a:rPr lang="it-IT" altLang="it-IT" sz="2400" i="1" dirty="0" err="1">
                <a:latin typeface="Arial" panose="020B0604020202020204" pitchFamily="34" charset="0"/>
              </a:rPr>
              <a:t>vente</a:t>
            </a:r>
            <a:r>
              <a:rPr lang="it-IT" altLang="it-IT" sz="2400" i="1" dirty="0">
                <a:latin typeface="Arial" panose="020B0604020202020204" pitchFamily="34" charset="0"/>
              </a:rPr>
              <a:t> » </a:t>
            </a:r>
            <a:r>
              <a:rPr lang="it-IT" altLang="it-IT" sz="2400" dirty="0">
                <a:latin typeface="Arial" panose="020B0604020202020204" pitchFamily="34" charset="0"/>
              </a:rPr>
              <a:t>(de Gaulle). </a:t>
            </a:r>
            <a:r>
              <a:rPr lang="it-IT" altLang="it-IT" sz="2400" dirty="0" err="1">
                <a:latin typeface="Arial" panose="020B0604020202020204" pitchFamily="34" charset="0"/>
              </a:rPr>
              <a:t>Exercer</a:t>
            </a:r>
            <a:r>
              <a:rPr lang="it-IT" altLang="it-IT" sz="2400" dirty="0">
                <a:latin typeface="Arial" panose="020B0604020202020204" pitchFamily="34" charset="0"/>
              </a:rPr>
              <a:t> son </a:t>
            </a:r>
            <a:r>
              <a:rPr lang="it-IT" altLang="it-IT" sz="2400" dirty="0" err="1">
                <a:latin typeface="Arial" panose="020B0604020202020204" pitchFamily="34" charset="0"/>
              </a:rPr>
              <a:t>droit</a:t>
            </a:r>
            <a:r>
              <a:rPr lang="it-IT" altLang="it-IT" sz="2400" dirty="0">
                <a:latin typeface="Arial" panose="020B0604020202020204" pitchFamily="34" charset="0"/>
              </a:rPr>
              <a:t> de </a:t>
            </a:r>
            <a:r>
              <a:rPr lang="it-IT" altLang="it-IT" sz="2400" dirty="0" err="1">
                <a:latin typeface="Arial" panose="020B0604020202020204" pitchFamily="34" charset="0"/>
              </a:rPr>
              <a:t>préemption</a:t>
            </a:r>
            <a:r>
              <a:rPr lang="it-IT" altLang="it-IT" sz="2400" dirty="0">
                <a:latin typeface="Arial" panose="020B0604020202020204" pitchFamily="34" charset="0"/>
              </a:rPr>
              <a:t> </a:t>
            </a:r>
            <a:r>
              <a:rPr lang="it-IT" altLang="it-IT" sz="2400" dirty="0" err="1">
                <a:latin typeface="Arial" panose="020B0604020202020204" pitchFamily="34" charset="0"/>
              </a:rPr>
              <a:t>sur</a:t>
            </a:r>
            <a:r>
              <a:rPr lang="it-IT" altLang="it-IT" sz="2400" dirty="0">
                <a:latin typeface="Arial" panose="020B0604020202020204" pitchFamily="34" charset="0"/>
              </a:rPr>
              <a:t> </a:t>
            </a:r>
            <a:r>
              <a:rPr lang="it-IT" altLang="it-IT" sz="2400" dirty="0" err="1">
                <a:latin typeface="Arial" panose="020B0604020202020204" pitchFamily="34" charset="0"/>
              </a:rPr>
              <a:t>les</a:t>
            </a:r>
            <a:r>
              <a:rPr lang="it-IT" altLang="it-IT" sz="2400" dirty="0">
                <a:latin typeface="Arial" panose="020B0604020202020204" pitchFamily="34" charset="0"/>
              </a:rPr>
              <a:t> </a:t>
            </a:r>
            <a:r>
              <a:rPr lang="it-IT" altLang="it-IT" sz="2400" dirty="0" err="1">
                <a:latin typeface="Arial" panose="020B0604020202020204" pitchFamily="34" charset="0"/>
              </a:rPr>
              <a:t>actions</a:t>
            </a:r>
            <a:r>
              <a:rPr lang="it-IT" altLang="it-IT" sz="2400" dirty="0">
                <a:latin typeface="Arial" panose="020B0604020202020204" pitchFamily="34" charset="0"/>
              </a:rPr>
              <a:t> d'une </a:t>
            </a:r>
            <a:r>
              <a:rPr lang="it-IT" altLang="it-IT" sz="2400" dirty="0" err="1">
                <a:latin typeface="Arial" panose="020B0604020202020204" pitchFamily="34" charset="0"/>
              </a:rPr>
              <a:t>société</a:t>
            </a:r>
            <a:r>
              <a:rPr lang="it-IT" altLang="it-IT" sz="2400" dirty="0">
                <a:latin typeface="Arial" panose="020B0604020202020204" pitchFamily="34" charset="0"/>
              </a:rPr>
              <a:t> (➙ </a:t>
            </a:r>
            <a:r>
              <a:rPr lang="it-IT" altLang="it-IT" sz="2400" dirty="0" err="1">
                <a:latin typeface="Arial" panose="020B0604020202020204" pitchFamily="34" charset="0"/>
              </a:rPr>
              <a:t>préempter</a:t>
            </a:r>
            <a:r>
              <a:rPr lang="it-IT" altLang="it-IT" sz="2400" dirty="0">
                <a:latin typeface="Arial" panose="020B0604020202020204" pitchFamily="34" charset="0"/>
              </a:rPr>
              <a:t>). </a:t>
            </a:r>
            <a:r>
              <a:rPr lang="it-IT" altLang="it-IT" sz="2400" dirty="0" err="1">
                <a:latin typeface="Arial" panose="020B0604020202020204" pitchFamily="34" charset="0"/>
              </a:rPr>
              <a:t>Droit</a:t>
            </a:r>
            <a:r>
              <a:rPr lang="it-IT" altLang="it-IT" sz="2400" dirty="0">
                <a:latin typeface="Arial" panose="020B0604020202020204" pitchFamily="34" charset="0"/>
              </a:rPr>
              <a:t> de </a:t>
            </a:r>
            <a:r>
              <a:rPr lang="it-IT" altLang="it-IT" sz="2400" dirty="0" err="1">
                <a:latin typeface="Arial" panose="020B0604020202020204" pitchFamily="34" charset="0"/>
              </a:rPr>
              <a:t>préemption</a:t>
            </a:r>
            <a:r>
              <a:rPr lang="it-IT" altLang="it-IT" sz="2400" dirty="0">
                <a:latin typeface="Arial" panose="020B0604020202020204" pitchFamily="34" charset="0"/>
              </a:rPr>
              <a:t> </a:t>
            </a:r>
            <a:r>
              <a:rPr lang="it-IT" altLang="it-IT" sz="2400" dirty="0" err="1">
                <a:latin typeface="Arial" panose="020B0604020202020204" pitchFamily="34" charset="0"/>
              </a:rPr>
              <a:t>des</a:t>
            </a:r>
            <a:r>
              <a:rPr lang="it-IT" altLang="it-IT" sz="2400" dirty="0">
                <a:latin typeface="Arial" panose="020B0604020202020204" pitchFamily="34" charset="0"/>
              </a:rPr>
              <a:t> </a:t>
            </a:r>
            <a:r>
              <a:rPr lang="it-IT" altLang="it-IT" sz="2400" dirty="0" err="1">
                <a:latin typeface="Arial" panose="020B0604020202020204" pitchFamily="34" charset="0"/>
              </a:rPr>
              <a:t>musées</a:t>
            </a:r>
            <a:r>
              <a:rPr lang="it-IT" altLang="it-IT" sz="2400" dirty="0">
                <a:latin typeface="Arial" panose="020B0604020202020204" pitchFamily="34" charset="0"/>
              </a:rPr>
              <a:t> </a:t>
            </a:r>
            <a:r>
              <a:rPr lang="it-IT" altLang="it-IT" sz="2400" dirty="0" err="1">
                <a:latin typeface="Arial" panose="020B0604020202020204" pitchFamily="34" charset="0"/>
              </a:rPr>
              <a:t>nationaux</a:t>
            </a:r>
            <a:r>
              <a:rPr lang="it-IT" altLang="it-IT" sz="2400" dirty="0">
                <a:latin typeface="Arial" panose="020B0604020202020204" pitchFamily="34" charset="0"/>
              </a:rPr>
              <a:t> (</a:t>
            </a:r>
            <a:r>
              <a:rPr lang="it-IT" altLang="it-IT" sz="2400" dirty="0" err="1">
                <a:latin typeface="Arial" panose="020B0604020202020204" pitchFamily="34" charset="0"/>
              </a:rPr>
              <a:t>dans</a:t>
            </a:r>
            <a:r>
              <a:rPr lang="it-IT" altLang="it-IT" sz="2400" dirty="0">
                <a:latin typeface="Arial" panose="020B0604020202020204" pitchFamily="34" charset="0"/>
              </a:rPr>
              <a:t> </a:t>
            </a:r>
            <a:r>
              <a:rPr lang="it-IT" altLang="it-IT" sz="2400" dirty="0" err="1">
                <a:latin typeface="Arial" panose="020B0604020202020204" pitchFamily="34" charset="0"/>
              </a:rPr>
              <a:t>les</a:t>
            </a:r>
            <a:r>
              <a:rPr lang="it-IT" altLang="it-IT" sz="2400" dirty="0">
                <a:latin typeface="Arial" panose="020B0604020202020204" pitchFamily="34" charset="0"/>
              </a:rPr>
              <a:t> </a:t>
            </a:r>
            <a:r>
              <a:rPr lang="it-IT" altLang="it-IT" sz="2400" dirty="0" err="1">
                <a:latin typeface="Arial" panose="020B0604020202020204" pitchFamily="34" charset="0"/>
              </a:rPr>
              <a:t>ventes</a:t>
            </a:r>
            <a:r>
              <a:rPr lang="it-IT" altLang="it-IT" sz="2400" dirty="0">
                <a:latin typeface="Arial" panose="020B0604020202020204" pitchFamily="34" charset="0"/>
              </a:rPr>
              <a:t> </a:t>
            </a:r>
            <a:r>
              <a:rPr lang="it-IT" altLang="it-IT" sz="2400" dirty="0" err="1">
                <a:latin typeface="Arial" panose="020B0604020202020204" pitchFamily="34" charset="0"/>
              </a:rPr>
              <a:t>aux</a:t>
            </a:r>
            <a:r>
              <a:rPr lang="it-IT" altLang="it-IT" sz="2400" dirty="0">
                <a:latin typeface="Arial" panose="020B0604020202020204" pitchFamily="34" charset="0"/>
              </a:rPr>
              <a:t> </a:t>
            </a:r>
            <a:r>
              <a:rPr lang="it-IT" altLang="it-IT" sz="2400" dirty="0" err="1">
                <a:latin typeface="Arial" panose="020B0604020202020204" pitchFamily="34" charset="0"/>
              </a:rPr>
              <a:t>enchères</a:t>
            </a:r>
            <a:r>
              <a:rPr lang="it-IT" altLang="it-IT" sz="2400" dirty="0" smtClean="0">
                <a:latin typeface="Arial" panose="020B0604020202020204" pitchFamily="34" charset="0"/>
              </a:rPr>
              <a:t>).</a:t>
            </a:r>
          </a:p>
          <a:p>
            <a:r>
              <a:rPr lang="fr-FR" sz="2400" dirty="0"/>
              <a:t>Dr. fisc. Droit reconnu à la douane d'acheter au prix déclaré une marchandise sous-évaluée.</a:t>
            </a:r>
          </a:p>
          <a:p>
            <a:pPr marL="0" lvl="0" indent="0" defTabSz="914400" eaLnBrk="0" fontAlgn="base" hangingPunct="0">
              <a:spcBef>
                <a:spcPct val="0"/>
              </a:spcBef>
              <a:spcAft>
                <a:spcPct val="0"/>
              </a:spcAft>
              <a:buNone/>
            </a:pPr>
            <a:endParaRPr lang="it-IT" altLang="it-IT" sz="2400" dirty="0">
              <a:latin typeface="Arial" panose="020B0604020202020204" pitchFamily="34" charset="0"/>
            </a:endParaRPr>
          </a:p>
          <a:p>
            <a:pPr marL="0" lvl="0" indent="0" defTabSz="914400" eaLnBrk="0" fontAlgn="base" hangingPunct="0">
              <a:spcBef>
                <a:spcPct val="0"/>
              </a:spcBef>
              <a:spcAft>
                <a:spcPct val="0"/>
              </a:spcAft>
              <a:buNone/>
            </a:pPr>
            <a:r>
              <a:rPr lang="it-IT" altLang="it-IT" sz="2400" dirty="0">
                <a:latin typeface="Arial" panose="020B0604020202020204" pitchFamily="34" charset="0"/>
              </a:rPr>
              <a:t>© 2018 </a:t>
            </a:r>
            <a:r>
              <a:rPr lang="it-IT" altLang="it-IT" sz="2400" dirty="0" err="1">
                <a:latin typeface="Arial" panose="020B0604020202020204" pitchFamily="34" charset="0"/>
              </a:rPr>
              <a:t>Dictionnaires</a:t>
            </a:r>
            <a:r>
              <a:rPr lang="it-IT" altLang="it-IT" sz="2400" dirty="0">
                <a:latin typeface="Arial" panose="020B0604020202020204" pitchFamily="34" charset="0"/>
              </a:rPr>
              <a:t> Le Robert - Le Petit Robert de la langue </a:t>
            </a:r>
            <a:r>
              <a:rPr lang="it-IT" altLang="it-IT" sz="2400" dirty="0" err="1">
                <a:latin typeface="Arial" panose="020B0604020202020204" pitchFamily="34" charset="0"/>
              </a:rPr>
              <a:t>française</a:t>
            </a:r>
            <a:endParaRPr lang="it-IT" altLang="it-IT" sz="2400" dirty="0">
              <a:latin typeface="Arial" panose="020B0604020202020204" pitchFamily="34" charset="0"/>
            </a:endParaRPr>
          </a:p>
          <a:p>
            <a:endParaRPr lang="it-IT" sz="2400" dirty="0"/>
          </a:p>
        </p:txBody>
      </p:sp>
      <p:pic>
        <p:nvPicPr>
          <p:cNvPr id="1028" name="Picture 4" descr="https://pr.bvdep.com/imgtxt/ENCAD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457200"/>
            <a:ext cx="95250"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324876"/>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a:t>La </a:t>
            </a:r>
            <a:r>
              <a:rPr lang="it-IT" sz="2800" dirty="0" err="1"/>
              <a:t>traduction</a:t>
            </a:r>
            <a:r>
              <a:rPr lang="it-IT" sz="2800" dirty="0"/>
              <a:t> n’est </a:t>
            </a:r>
            <a:r>
              <a:rPr lang="it-IT" sz="2800" dirty="0" err="1"/>
              <a:t>pas</a:t>
            </a:r>
            <a:r>
              <a:rPr lang="it-IT" sz="2800" dirty="0"/>
              <a:t> innocente</a:t>
            </a:r>
            <a:endParaRPr lang="fr-FR" sz="2800" dirty="0"/>
          </a:p>
        </p:txBody>
      </p:sp>
      <p:sp>
        <p:nvSpPr>
          <p:cNvPr id="3" name="Content Placeholder 2"/>
          <p:cNvSpPr>
            <a:spLocks noGrp="1"/>
          </p:cNvSpPr>
          <p:nvPr>
            <p:ph idx="1"/>
          </p:nvPr>
        </p:nvSpPr>
        <p:spPr/>
        <p:txBody>
          <a:bodyPr>
            <a:normAutofit/>
          </a:bodyPr>
          <a:lstStyle/>
          <a:p>
            <a:pPr algn="just"/>
            <a:r>
              <a:rPr lang="fr-FR" sz="2400" dirty="0"/>
              <a:t>Cette lacune sémantique, qui ne permet pas de saisir la distinction entre </a:t>
            </a:r>
            <a:r>
              <a:rPr lang="fr-FR" sz="2400" i="1" dirty="0" err="1"/>
              <a:t>preemptive</a:t>
            </a:r>
            <a:r>
              <a:rPr lang="fr-FR" sz="2400" dirty="0"/>
              <a:t> et </a:t>
            </a:r>
            <a:r>
              <a:rPr lang="fr-FR" sz="2400" i="1" dirty="0" err="1"/>
              <a:t>preventive</a:t>
            </a:r>
            <a:r>
              <a:rPr lang="fr-FR" sz="2400" i="1" dirty="0"/>
              <a:t>,</a:t>
            </a:r>
            <a:r>
              <a:rPr lang="fr-FR" sz="2400" dirty="0"/>
              <a:t> s’est immédiatement répercutée dans les débats sur la </a:t>
            </a:r>
            <a:r>
              <a:rPr lang="fr-FR" sz="2400" i="1" dirty="0" err="1"/>
              <a:t>preemptive</a:t>
            </a:r>
            <a:r>
              <a:rPr lang="fr-FR" sz="2400" i="1" dirty="0"/>
              <a:t> </a:t>
            </a:r>
            <a:r>
              <a:rPr lang="fr-FR" sz="2400" i="1" dirty="0" err="1"/>
              <a:t>war</a:t>
            </a:r>
            <a:r>
              <a:rPr lang="fr-FR" sz="2400" dirty="0"/>
              <a:t> au sein de la société française. </a:t>
            </a:r>
          </a:p>
          <a:p>
            <a:pPr algn="just"/>
            <a:r>
              <a:rPr lang="fr-FR" sz="2400" dirty="0"/>
              <a:t>Nous sommes face à une variété de choix traductifs, soit autour de </a:t>
            </a:r>
            <a:r>
              <a:rPr lang="fr-FR" sz="2400" i="1" dirty="0" err="1"/>
              <a:t>preemptive</a:t>
            </a:r>
            <a:r>
              <a:rPr lang="fr-FR" sz="2400" dirty="0"/>
              <a:t>, soit autour de </a:t>
            </a:r>
            <a:r>
              <a:rPr lang="fr-FR" sz="2400" i="1" dirty="0" err="1"/>
              <a:t>preventive</a:t>
            </a:r>
            <a:r>
              <a:rPr lang="fr-FR" sz="2400" dirty="0"/>
              <a:t>. Des choix qui ne semblent pas innocents.</a:t>
            </a:r>
          </a:p>
          <a:p>
            <a:endParaRPr lang="fr-FR" sz="2400" dirty="0"/>
          </a:p>
        </p:txBody>
      </p:sp>
    </p:spTree>
    <p:extLst>
      <p:ext uri="{BB962C8B-B14F-4D97-AF65-F5344CB8AC3E}">
        <p14:creationId xmlns:p14="http://schemas.microsoft.com/office/powerpoint/2010/main" val="1293468299"/>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dirty="0"/>
              <a:t>A partir de </a:t>
            </a:r>
            <a:r>
              <a:rPr lang="fr-FR" sz="2800" i="1" dirty="0" err="1"/>
              <a:t>preemptive</a:t>
            </a:r>
            <a:r>
              <a:rPr lang="fr-FR" sz="2800" dirty="0"/>
              <a:t> : </a:t>
            </a:r>
            <a:br>
              <a:rPr lang="fr-FR" sz="2800" dirty="0"/>
            </a:br>
            <a:endParaRPr lang="fr-FR" sz="2800" dirty="0"/>
          </a:p>
        </p:txBody>
      </p:sp>
      <p:sp>
        <p:nvSpPr>
          <p:cNvPr id="3" name="Content Placeholder 2"/>
          <p:cNvSpPr>
            <a:spLocks noGrp="1"/>
          </p:cNvSpPr>
          <p:nvPr>
            <p:ph idx="1"/>
          </p:nvPr>
        </p:nvSpPr>
        <p:spPr/>
        <p:txBody>
          <a:bodyPr>
            <a:normAutofit/>
          </a:bodyPr>
          <a:lstStyle/>
          <a:p>
            <a:pPr lvl="0"/>
            <a:r>
              <a:rPr lang="fr-FR" sz="2400" dirty="0" smtClean="0"/>
              <a:t>1. avec </a:t>
            </a:r>
            <a:r>
              <a:rPr lang="fr-FR" sz="2400" dirty="0"/>
              <a:t>les guillemets et une glose explicative (évaluative</a:t>
            </a:r>
            <a:r>
              <a:rPr lang="fr-FR" sz="2400" dirty="0" smtClean="0"/>
              <a:t>):</a:t>
            </a:r>
            <a:endParaRPr lang="fr-FR" sz="2400" dirty="0"/>
          </a:p>
          <a:p>
            <a:r>
              <a:rPr lang="fr-FR" sz="2400" dirty="0"/>
              <a:t>« </a:t>
            </a:r>
            <a:r>
              <a:rPr lang="fr-FR" sz="2400" dirty="0" err="1"/>
              <a:t>Preemptive</a:t>
            </a:r>
            <a:r>
              <a:rPr lang="fr-FR" sz="2400" dirty="0"/>
              <a:t> action », la guerre impériale américaine. multimedia.fr</a:t>
            </a:r>
          </a:p>
          <a:p>
            <a:pPr lvl="0"/>
            <a:r>
              <a:rPr lang="fr-FR" sz="2400" dirty="0" smtClean="0"/>
              <a:t>2. «</a:t>
            </a:r>
            <a:r>
              <a:rPr lang="fr-FR" sz="2400" dirty="0"/>
              <a:t> Préemptive »: une transformation vers une orthographe française qui voit l’emprunt pérégriné accompagné de ses guillemets:</a:t>
            </a:r>
          </a:p>
          <a:p>
            <a:r>
              <a:rPr lang="fr-FR" sz="2400" dirty="0"/>
              <a:t>Deux ans après cette invasion, le bilan est en effet cruel pour les théoriciens conservateurs de la guerre «préemptive». </a:t>
            </a:r>
            <a:r>
              <a:rPr lang="fr-FR" sz="2400" i="1" dirty="0"/>
              <a:t>Europe-USA: la dérive des continents. Jacques Julliard. </a:t>
            </a:r>
            <a:r>
              <a:rPr lang="fr-FR" sz="2400" i="1" u="sng" dirty="0"/>
              <a:t>Le Nouvel Observateur</a:t>
            </a:r>
            <a:r>
              <a:rPr lang="fr-FR" sz="2400" i="1" dirty="0"/>
              <a:t>, </a:t>
            </a:r>
            <a:r>
              <a:rPr lang="fr-FR" sz="2400" dirty="0"/>
              <a:t>24.03.2004.</a:t>
            </a:r>
          </a:p>
          <a:p>
            <a:endParaRPr lang="fr-FR" sz="2400" dirty="0"/>
          </a:p>
        </p:txBody>
      </p:sp>
    </p:spTree>
    <p:extLst>
      <p:ext uri="{BB962C8B-B14F-4D97-AF65-F5344CB8AC3E}">
        <p14:creationId xmlns:p14="http://schemas.microsoft.com/office/powerpoint/2010/main" val="1651981073"/>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800" dirty="0" smtClean="0"/>
              <a:t/>
            </a:r>
            <a:br>
              <a:rPr lang="fr-FR" sz="2800" dirty="0" smtClean="0"/>
            </a:br>
            <a:r>
              <a:rPr lang="fr-FR" sz="2800" dirty="0" smtClean="0"/>
              <a:t>A </a:t>
            </a:r>
            <a:r>
              <a:rPr lang="fr-FR" sz="2800" dirty="0"/>
              <a:t>partir de </a:t>
            </a:r>
            <a:r>
              <a:rPr lang="fr-FR" sz="2800" i="1" dirty="0" err="1"/>
              <a:t>preemptive</a:t>
            </a:r>
            <a:r>
              <a:rPr lang="fr-FR" sz="2800" dirty="0"/>
              <a:t> : </a:t>
            </a:r>
            <a:br>
              <a:rPr lang="fr-FR" sz="2800" dirty="0"/>
            </a:br>
            <a:endParaRPr lang="fr-FR" sz="2800" dirty="0"/>
          </a:p>
        </p:txBody>
      </p:sp>
      <p:sp>
        <p:nvSpPr>
          <p:cNvPr id="3" name="Content Placeholder 2"/>
          <p:cNvSpPr>
            <a:spLocks noGrp="1"/>
          </p:cNvSpPr>
          <p:nvPr>
            <p:ph idx="1"/>
          </p:nvPr>
        </p:nvSpPr>
        <p:spPr/>
        <p:txBody>
          <a:bodyPr>
            <a:normAutofit fontScale="92500" lnSpcReduction="20000"/>
          </a:bodyPr>
          <a:lstStyle/>
          <a:p>
            <a:r>
              <a:rPr lang="fr-FR" sz="2400" dirty="0"/>
              <a:t>3. et de marqueurs de glose à </a:t>
            </a:r>
            <a:r>
              <a:rPr lang="fr-FR" sz="2400" dirty="0" err="1"/>
              <a:t>métaterme</a:t>
            </a:r>
            <a:r>
              <a:rPr lang="fr-FR" sz="2400" dirty="0"/>
              <a:t> introduisant une définition </a:t>
            </a:r>
            <a:r>
              <a:rPr lang="fr-FR" sz="2400" dirty="0" smtClean="0"/>
              <a:t>axiologique :</a:t>
            </a:r>
            <a:endParaRPr lang="fr-FR" sz="2400" dirty="0"/>
          </a:p>
          <a:p>
            <a:r>
              <a:rPr lang="fr-FR" sz="2400" dirty="0"/>
              <a:t>Le document de stratégie de sécurité nationale de septembre 2002, largement revalidé en mars, accorde aux Etats-Unis le droit de mettre en œuvre ce qu'on appelle "une guerre préemptive", c'est-à-dire le droit de commettre une agression pure et simple. </a:t>
            </a:r>
            <a:r>
              <a:rPr lang="fr-FR" sz="2400" i="1" dirty="0"/>
              <a:t>La déraison du plus fort. </a:t>
            </a:r>
            <a:r>
              <a:rPr lang="fr-FR" sz="2400" i="1" dirty="0" err="1"/>
              <a:t>Noam</a:t>
            </a:r>
            <a:r>
              <a:rPr lang="fr-FR" sz="2400" i="1" dirty="0"/>
              <a:t> Chomsky, Libération</a:t>
            </a:r>
            <a:r>
              <a:rPr lang="fr-FR" sz="2400" dirty="0"/>
              <a:t> 28.06.2006. </a:t>
            </a:r>
          </a:p>
          <a:p>
            <a:pPr lvl="0"/>
            <a:endParaRPr lang="fr-FR" sz="2400" dirty="0" smtClean="0"/>
          </a:p>
          <a:p>
            <a:pPr lvl="0"/>
            <a:r>
              <a:rPr lang="fr-FR" sz="2400" dirty="0" smtClean="0"/>
              <a:t>4. Préemptive </a:t>
            </a:r>
            <a:r>
              <a:rPr lang="fr-FR" sz="2400" dirty="0"/>
              <a:t>sans guillemets: un calque sémantique qui ajoute à « préemptif » les sèmes de la langue </a:t>
            </a:r>
            <a:r>
              <a:rPr lang="fr-FR" sz="2400" dirty="0" smtClean="0"/>
              <a:t>anglaise :</a:t>
            </a:r>
            <a:endParaRPr lang="fr-FR" sz="2400" dirty="0"/>
          </a:p>
          <a:p>
            <a:r>
              <a:rPr lang="fr-FR" sz="2400" dirty="0"/>
              <a:t>A suivre cette doctrine désormais dominante, l'attaque préemptive et la présence physique sur les lieux d'émergence du terrorisme seraient la juste réponse à cette menace. </a:t>
            </a:r>
            <a:r>
              <a:rPr lang="fr-FR" sz="2400" i="1" dirty="0"/>
              <a:t>Naissance du premier empire américain. Guy </a:t>
            </a:r>
            <a:r>
              <a:rPr lang="fr-FR" sz="2400" i="1" dirty="0" err="1"/>
              <a:t>Sorman</a:t>
            </a:r>
            <a:r>
              <a:rPr lang="fr-FR" sz="2400" i="1" dirty="0"/>
              <a:t>, Figaro </a:t>
            </a:r>
            <a:r>
              <a:rPr lang="fr-FR" sz="2400" dirty="0"/>
              <a:t>12.09. 2003.</a:t>
            </a:r>
          </a:p>
          <a:p>
            <a:endParaRPr lang="fr-FR" sz="2400" dirty="0"/>
          </a:p>
        </p:txBody>
      </p:sp>
    </p:spTree>
    <p:extLst>
      <p:ext uri="{BB962C8B-B14F-4D97-AF65-F5344CB8AC3E}">
        <p14:creationId xmlns:p14="http://schemas.microsoft.com/office/powerpoint/2010/main" val="2625525503"/>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dirty="0"/>
              <a:t>Ou le choix axé sur</a:t>
            </a:r>
            <a:r>
              <a:rPr lang="fr-FR" sz="2800" i="1" dirty="0"/>
              <a:t> </a:t>
            </a:r>
            <a:r>
              <a:rPr lang="fr-FR" sz="2800" i="1" dirty="0" err="1"/>
              <a:t>preventive</a:t>
            </a:r>
            <a:endParaRPr lang="fr-FR" sz="2800" dirty="0"/>
          </a:p>
        </p:txBody>
      </p:sp>
      <p:sp>
        <p:nvSpPr>
          <p:cNvPr id="3" name="Content Placeholder 2"/>
          <p:cNvSpPr>
            <a:spLocks noGrp="1"/>
          </p:cNvSpPr>
          <p:nvPr>
            <p:ph idx="1"/>
          </p:nvPr>
        </p:nvSpPr>
        <p:spPr/>
        <p:txBody>
          <a:bodyPr>
            <a:normAutofit fontScale="92500" lnSpcReduction="20000"/>
          </a:bodyPr>
          <a:lstStyle/>
          <a:p>
            <a:pPr algn="just"/>
            <a:r>
              <a:rPr lang="fr-FR" sz="2400" dirty="0" smtClean="0"/>
              <a:t>L’équivalent </a:t>
            </a:r>
            <a:r>
              <a:rPr lang="fr-FR" sz="2400" dirty="0"/>
              <a:t>proposé par les dictionnaires bilingues «préventif» suivi de l’emprunt entre parenthèses:</a:t>
            </a:r>
          </a:p>
          <a:p>
            <a:pPr algn="just"/>
            <a:r>
              <a:rPr lang="fr-FR" sz="2400" dirty="0"/>
              <a:t>G. W. Bush a réaffirmé fermement en mars 2006 la prééminence de l’option préventive (‘</a:t>
            </a:r>
            <a:r>
              <a:rPr lang="fr-FR" sz="2400" dirty="0" err="1"/>
              <a:t>preemptive</a:t>
            </a:r>
            <a:r>
              <a:rPr lang="fr-FR" sz="2400" dirty="0"/>
              <a:t>’) dans un éventuel conflit avec l’Iran. </a:t>
            </a:r>
            <a:r>
              <a:rPr lang="fr-FR" sz="2400" dirty="0" smtClean="0"/>
              <a:t>multimedia.fr</a:t>
            </a:r>
          </a:p>
          <a:p>
            <a:pPr marL="0" indent="0" algn="just">
              <a:buNone/>
            </a:pPr>
            <a:endParaRPr lang="fr-FR" sz="2400" dirty="0"/>
          </a:p>
          <a:p>
            <a:pPr algn="just"/>
            <a:r>
              <a:rPr lang="fr-FR" sz="2400" dirty="0"/>
              <a:t>- «Préventif» entre guillemets accompagnés d’un marqueur de glose sans </a:t>
            </a:r>
            <a:r>
              <a:rPr lang="fr-FR" sz="2400" dirty="0" err="1"/>
              <a:t>métaterme</a:t>
            </a:r>
            <a:r>
              <a:rPr lang="fr-FR" sz="2400" dirty="0"/>
              <a:t> pour clarifier le sens et le distinguer du sens originaire: </a:t>
            </a:r>
          </a:p>
          <a:p>
            <a:pPr algn="just"/>
            <a:r>
              <a:rPr lang="fr-FR" sz="2400" dirty="0"/>
              <a:t>Georges Bush a cherché à vendre à la communauté internationale un nouveau concept qui pourrait s'avérer très lucratif pour tous les chefs d'Etat actuels qui auraient des visées hégémoniques: le concept de «guerre préventive», ou attaquer avant d'être attaqué. </a:t>
            </a:r>
            <a:r>
              <a:rPr lang="fr-FR" sz="2400" i="1" dirty="0"/>
              <a:t>Figaro</a:t>
            </a:r>
            <a:r>
              <a:rPr lang="fr-FR" sz="2400" dirty="0"/>
              <a:t> 21.11.2001.</a:t>
            </a:r>
          </a:p>
          <a:p>
            <a:endParaRPr lang="fr-FR" sz="2400" dirty="0"/>
          </a:p>
        </p:txBody>
      </p:sp>
    </p:spTree>
    <p:extLst>
      <p:ext uri="{BB962C8B-B14F-4D97-AF65-F5344CB8AC3E}">
        <p14:creationId xmlns:p14="http://schemas.microsoft.com/office/powerpoint/2010/main" val="40791339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215</TotalTime>
  <Words>9244</Words>
  <Application>Microsoft Macintosh PowerPoint</Application>
  <PresentationFormat>Presentazione su schermo (4:3)</PresentationFormat>
  <Paragraphs>617</Paragraphs>
  <Slides>144</Slides>
  <Notes>0</Notes>
  <HiddenSlides>0</HiddenSlides>
  <MMClips>0</MMClips>
  <ScaleCrop>false</ScaleCrop>
  <HeadingPairs>
    <vt:vector size="4" baseType="variant">
      <vt:variant>
        <vt:lpstr>Tema</vt:lpstr>
      </vt:variant>
      <vt:variant>
        <vt:i4>1</vt:i4>
      </vt:variant>
      <vt:variant>
        <vt:lpstr>Titoli diapositive</vt:lpstr>
      </vt:variant>
      <vt:variant>
        <vt:i4>144</vt:i4>
      </vt:variant>
    </vt:vector>
  </HeadingPairs>
  <TitlesOfParts>
    <vt:vector size="145" baseType="lpstr">
      <vt:lpstr>Tema di Office</vt:lpstr>
      <vt:lpstr>Récapitulatif Langue et pouvoir – le pouvoir des mots</vt:lpstr>
      <vt:lpstr>Programme</vt:lpstr>
      <vt:lpstr>Sophocle, Philoctète</vt:lpstr>
      <vt:lpstr>Langue, culture et pouvoir </vt:lpstr>
      <vt:lpstr> 1° volet : Langue et pouvoir – le pouvoir des mots</vt:lpstr>
      <vt:lpstr>A lire le texte de Josiane Boutet (jusqu'à la p.17, fin à enseignement etc., avant organisation de  l'ouvrage) inséré sur moodle</vt:lpstr>
      <vt:lpstr>Références citées par Josiane Boutet</vt:lpstr>
      <vt:lpstr>Pierre Bourdieu  Ce que parler veut dire, Paris, Minuit, 1982</vt:lpstr>
      <vt:lpstr>Pierre Bourdieu  Ce que parler veut dire, Paris, Minuit, 1982</vt:lpstr>
      <vt:lpstr>Pierre Bourdieu  Ce que parler veut dire, Paris, Minuit, 1982</vt:lpstr>
      <vt:lpstr>Pierre Bourdieu  Ce que parler veut dire, Paris, Minuit, 1982</vt:lpstr>
      <vt:lpstr> Bourdieu : le skeptron</vt:lpstr>
      <vt:lpstr> Émile Benveniste </vt:lpstr>
      <vt:lpstr>Bourdieu</vt:lpstr>
      <vt:lpstr>John Langshaw Austin </vt:lpstr>
      <vt:lpstr>John Langshaw Austin </vt:lpstr>
      <vt:lpstr>La performativité d’un terme</vt:lpstr>
      <vt:lpstr>« je décrète la mobilisation générale »</vt:lpstr>
      <vt:lpstr>La philosophie analytique et le langage   Benveniste 1963 </vt:lpstr>
      <vt:lpstr>Victor Klemperer 1881-1960</vt:lpstr>
      <vt:lpstr>LTI, Lingua Tertii Imperii, la langue du IIIe Reich</vt:lpstr>
      <vt:lpstr>LTI, Lingua Tertii Imperii, la langue du IIIe Reich</vt:lpstr>
      <vt:lpstr>LTI, Lingua Tertii Imperii, la langue du IIIe Reich</vt:lpstr>
      <vt:lpstr>LTI, Lingua Tertii Imperii, la langue du IIIe Reich</vt:lpstr>
      <vt:lpstr>LTI, Lingua Tertii Imperii, la langue du IIIe Reich</vt:lpstr>
      <vt:lpstr>Nommer et renommer ne sont pas des actes innocents Comment nommer et qui nomme et renomme ? : </vt:lpstr>
      <vt:lpstr>Le concept de dénomination </vt:lpstr>
      <vt:lpstr>Le concept de désignation</vt:lpstr>
      <vt:lpstr>Comment nommer et qui nomme ? </vt:lpstr>
      <vt:lpstr>Source OMS</vt:lpstr>
      <vt:lpstr>Vulgarisation dans la presse</vt:lpstr>
      <vt:lpstr>Covid-19 et Corona virus dans la presse</vt:lpstr>
      <vt:lpstr>Comment nommer le virus et qui le nomme  ?</vt:lpstr>
      <vt:lpstr>Qui nomme ?</vt:lpstr>
      <vt:lpstr>Qui nomme ?</vt:lpstr>
      <vt:lpstr>Qui nomme ?</vt:lpstr>
      <vt:lpstr>Qui nomme ?</vt:lpstr>
      <vt:lpstr>ICTV versus OMS</vt:lpstr>
      <vt:lpstr>Nouveau nom : évaluations/émotions</vt:lpstr>
      <vt:lpstr>Comment nommer ?</vt:lpstr>
      <vt:lpstr>Nouveau nom : évaluations/émotions</vt:lpstr>
      <vt:lpstr>Nommer le virus en dehors de l’accord du choix international (OMS) crée tension</vt:lpstr>
      <vt:lpstr>Nommer le « virus chinois »  et les rapports diplomatiques</vt:lpstr>
      <vt:lpstr>Des mots dans l’histoire Conquête de l’Amérique</vt:lpstr>
      <vt:lpstr>Colon (Christophe Colomb) : activité de nominateur</vt:lpstr>
      <vt:lpstr>Renommer</vt:lpstr>
      <vt:lpstr>La guerre</vt:lpstr>
      <vt:lpstr>« Proclamer »? « Déclarer »? « Mener » ? une guerre contre le virus</vt:lpstr>
      <vt:lpstr>« Nous sommes en guerre » : le verbatim du discours d’Emmanuel Macron 16 mars 2020 (Le Monde) </vt:lpstr>
      <vt:lpstr>« Nous sommes en guerre » : le verbatim du discours d’Emmanuel Macron </vt:lpstr>
      <vt:lpstr>« Nous sommes en guerre » : le verbatim du discours d’Emmanuel Macron </vt:lpstr>
      <vt:lpstr>Déclaration de M. Trump</vt:lpstr>
      <vt:lpstr>Qu’est-ce que la guerre d’après vous ?</vt:lpstr>
      <vt:lpstr>«qu’est-ce que la guerre?»</vt:lpstr>
      <vt:lpstr>qu’est-ce que la guerre au XXI siècle ?</vt:lpstr>
      <vt:lpstr>Nommer la guerre après le 11 septembre 2001</vt:lpstr>
      <vt:lpstr>Définition dans le PR 2019</vt:lpstr>
      <vt:lpstr>Comment vous définissez la paix ?</vt:lpstr>
      <vt:lpstr>Et la Paix ?</vt:lpstr>
      <vt:lpstr>Et où est la paix positive dans le dictionnaire ?</vt:lpstr>
      <vt:lpstr>Réflexions finales</vt:lpstr>
      <vt:lpstr>« Nous sommes en guerre » : expression appropriée  ?</vt:lpstr>
      <vt:lpstr>« Nous sommes en guerre » : expression appropriée  ?</vt:lpstr>
      <vt:lpstr>Emmanuel Macron   Depuis l'hôpital de guerre militaire de Mulhouse 25 Mars 2020 </vt:lpstr>
      <vt:lpstr>Emmanuel Macron à Mulhouse</vt:lpstr>
      <vt:lpstr>L'opération Résilience </vt:lpstr>
      <vt:lpstr>Allocution du Président Emmanuel Macron à Mulhouse, aux côtés des femmes et des hommes mobilisés en première ligne pour protéger les Français du COVID-19. </vt:lpstr>
      <vt:lpstr>Allocution du Président Emmanuel Macron à Mulhouse, aux côtés des femmes et des hommes mobilisés en première ligne pour protéger les Français du COVID-19. </vt:lpstr>
      <vt:lpstr>Allocution du Président Emmanuel Macron à Mulhouse, aux côtés des femmes et des hommes mobilisés en première ligne pour protéger les Français du COVID-19. </vt:lpstr>
      <vt:lpstr>Allocution du Président Emmanuel Macron à Mulhouse, aux côtés des femmes et des hommes mobilisés en première ligne pour protéger les Français du COVID-19. </vt:lpstr>
      <vt:lpstr>résilience [ʀeziljɑ̃s] nom féminin étym. 1911 ; résélience 1906 ◊ anglais resilience (1824) ; latin resilientia </vt:lpstr>
      <vt:lpstr>Le neuropsychiatre Boris Cyrulnik est connu pour avoir propulsé et popularisé le concept de «résilience».</vt:lpstr>
      <vt:lpstr>Boris Cyrulnik et “résilience”</vt:lpstr>
      <vt:lpstr>Boris Cyrulnik et “résilience”</vt:lpstr>
      <vt:lpstr>Nommer une guerre</vt:lpstr>
      <vt:lpstr>Nommer une guerre n’est pas innocent : la guerre d’Algérie</vt:lpstr>
      <vt:lpstr>La nommer du côté algérien</vt:lpstr>
      <vt:lpstr>La nommer du côté français</vt:lpstr>
      <vt:lpstr>Depuis 1999, le pouvoir français nomme la guerre d’Algérie</vt:lpstr>
      <vt:lpstr> La guerre contre le terrorisme : une question de noms et de sens. </vt:lpstr>
      <vt:lpstr> La guerre contre le terrorisme : une question de noms et de sens. </vt:lpstr>
      <vt:lpstr>amalgame sémantique</vt:lpstr>
      <vt:lpstr>Qu’est-ce que le terrorisme ?</vt:lpstr>
      <vt:lpstr>«Terrorisme» bushien : néologisme sémantique</vt:lpstr>
      <vt:lpstr>Questionnement politico-sémantique</vt:lpstr>
      <vt:lpstr>« nommer et renommer n’est pas un acte anodin »</vt:lpstr>
      <vt:lpstr>La « guerre contre le terrorisme » renommée (?)</vt:lpstr>
      <vt:lpstr>La « guerre contre le terrorisme » renommée (?)</vt:lpstr>
      <vt:lpstr>Guerre d’Irak et guerre d’Afghanistan (?)</vt:lpstr>
      <vt:lpstr>Guerre d’Irak 2003-2011  (calendrier d’Obama pour le retrait progressif des troupes 2008-2011)</vt:lpstr>
      <vt:lpstr>preemptive war</vt:lpstr>
      <vt:lpstr>preemptive war versus preventive war</vt:lpstr>
      <vt:lpstr>légitime défense</vt:lpstr>
      <vt:lpstr>Et en français ?</vt:lpstr>
      <vt:lpstr>préemption [pʀeɑ̃psjɔ̃] nom féminin  </vt:lpstr>
      <vt:lpstr>La traduction n’est pas innocente</vt:lpstr>
      <vt:lpstr>A partir de preemptive :  </vt:lpstr>
      <vt:lpstr> A partir de preemptive :  </vt:lpstr>
      <vt:lpstr>Ou le choix axé sur preventive</vt:lpstr>
      <vt:lpstr>Ou le choix axé sur preventive</vt:lpstr>
      <vt:lpstr>Nommer ou ne pas nommer la guerre (d’Afghanistan)</vt:lpstr>
      <vt:lpstr>Par qui détient le pouvoir</vt:lpstr>
      <vt:lpstr>“ La guerre d’ Afghanistan”= mission de paix, maintien de la paix</vt:lpstr>
      <vt:lpstr>L’opposition nomme la guerre</vt:lpstr>
      <vt:lpstr>L’opposition nomme la guerre</vt:lpstr>
      <vt:lpstr>Migrant ou réfugié ? Débat médiatique et politique</vt:lpstr>
      <vt:lpstr>Penser les mots, dire la migration</vt:lpstr>
      <vt:lpstr>Migrant</vt:lpstr>
      <vt:lpstr>Réfugié</vt:lpstr>
      <vt:lpstr>Al Jazeera </vt:lpstr>
      <vt:lpstr>Migrant ou réfugié ?</vt:lpstr>
      <vt:lpstr>Distinctifs ou diviseurs ?</vt:lpstr>
      <vt:lpstr>Monopole de la domination institutionnelle et médiatique</vt:lpstr>
      <vt:lpstr>Aventuriers ?</vt:lpstr>
      <vt:lpstr>« Le poids des mots »</vt:lpstr>
      <vt:lpstr>Le mot juste ?</vt:lpstr>
      <vt:lpstr>Le mot « race » ?</vt:lpstr>
      <vt:lpstr>Race dans le dictionnaire PR</vt:lpstr>
      <vt:lpstr>Race dans le dictionnaire PR</vt:lpstr>
      <vt:lpstr>Le mot race est-il de trop dans la Constitution française ? </vt:lpstr>
      <vt:lpstr>Le mot race dans les constitutions depuis quand?</vt:lpstr>
      <vt:lpstr>race dans les Constitutions étrangères avant la seconde guerre mondiale</vt:lpstr>
      <vt:lpstr>race dans les Constitutions étrangères après la seconde guerre mondiale</vt:lpstr>
      <vt:lpstr>Le mot race introduit après la Shoah </vt:lpstr>
      <vt:lpstr>Déclaration universelle des droits de l'homme 1948</vt:lpstr>
      <vt:lpstr>V Constitution 1958</vt:lpstr>
      <vt:lpstr>Race aujourd’hui dans les textes législatifs</vt:lpstr>
      <vt:lpstr>Race aujourd’hui dans les textes législatifs</vt:lpstr>
      <vt:lpstr>Décret n° 2017-1230 du 3 août 2017 relatif aux provocations, diffamations et injures non publiques présentant un caractère raciste ou discriminatoire</vt:lpstr>
      <vt:lpstr>Race dans le dictionnaire PR</vt:lpstr>
      <vt:lpstr>Race dans le dictionnaire PR</vt:lpstr>
      <vt:lpstr>Jaune, Noir e Race dans le PR ?</vt:lpstr>
      <vt:lpstr>Racisme dans le PR d’aujourd’hui</vt:lpstr>
      <vt:lpstr>Race et ethnie pour vous ?</vt:lpstr>
      <vt:lpstr>Les mots que vous détestez :</vt:lpstr>
      <vt:lpstr>Il n’y a plus de termes innocents</vt:lpstr>
      <vt:lpstr>Selon vous ?</vt:lpstr>
      <vt:lpstr>«distanciation physique» ou «distanciation sociale» </vt:lpstr>
      <vt:lpstr>«distanciation physique» ou «distanciation sociale» </vt:lpstr>
      <vt:lpstr>«distanciation physique» </vt:lpstr>
      <vt:lpstr>«distanciation sociale» </vt:lpstr>
      <vt:lpstr>«distanciation sociale» </vt:lpstr>
      <vt:lpstr>«distanciation physique» ou «distanciation sociale» </vt:lpstr>
      <vt:lpstr>Humboldt</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Récapitulatif</dc:title>
  <dc:creator>nadine celotti</dc:creator>
  <cp:lastModifiedBy>nadine celotti</cp:lastModifiedBy>
  <cp:revision>44</cp:revision>
  <dcterms:created xsi:type="dcterms:W3CDTF">2020-05-05T06:53:48Z</dcterms:created>
  <dcterms:modified xsi:type="dcterms:W3CDTF">2020-05-05T10:29:24Z</dcterms:modified>
</cp:coreProperties>
</file>