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7"/>
  </p:notesMasterIdLst>
  <p:sldIdLst>
    <p:sldId id="256" r:id="rId2"/>
    <p:sldId id="408" r:id="rId3"/>
    <p:sldId id="257" r:id="rId4"/>
    <p:sldId id="258" r:id="rId5"/>
    <p:sldId id="259" r:id="rId6"/>
    <p:sldId id="260" r:id="rId7"/>
    <p:sldId id="261" r:id="rId8"/>
    <p:sldId id="262" r:id="rId9"/>
    <p:sldId id="263" r:id="rId10"/>
    <p:sldId id="264" r:id="rId11"/>
    <p:sldId id="265" r:id="rId12"/>
    <p:sldId id="393" r:id="rId13"/>
    <p:sldId id="394" r:id="rId14"/>
    <p:sldId id="395" r:id="rId15"/>
    <p:sldId id="266" r:id="rId16"/>
    <p:sldId id="409" r:id="rId17"/>
    <p:sldId id="410" r:id="rId18"/>
    <p:sldId id="411" r:id="rId19"/>
    <p:sldId id="412" r:id="rId20"/>
    <p:sldId id="413" r:id="rId21"/>
    <p:sldId id="414" r:id="rId22"/>
    <p:sldId id="433" r:id="rId23"/>
    <p:sldId id="434" r:id="rId24"/>
    <p:sldId id="415" r:id="rId25"/>
    <p:sldId id="418" r:id="rId26"/>
    <p:sldId id="419" r:id="rId27"/>
    <p:sldId id="420" r:id="rId28"/>
    <p:sldId id="421" r:id="rId29"/>
    <p:sldId id="422" r:id="rId30"/>
    <p:sldId id="423" r:id="rId31"/>
    <p:sldId id="424" r:id="rId32"/>
    <p:sldId id="425" r:id="rId33"/>
    <p:sldId id="426" r:id="rId34"/>
    <p:sldId id="427" r:id="rId35"/>
    <p:sldId id="428" r:id="rId36"/>
    <p:sldId id="429" r:id="rId37"/>
    <p:sldId id="430" r:id="rId38"/>
    <p:sldId id="431" r:id="rId39"/>
    <p:sldId id="432" r:id="rId40"/>
    <p:sldId id="269" r:id="rId41"/>
    <p:sldId id="270" r:id="rId42"/>
    <p:sldId id="466" r:id="rId43"/>
    <p:sldId id="472" r:id="rId44"/>
    <p:sldId id="469" r:id="rId45"/>
    <p:sldId id="471" r:id="rId46"/>
    <p:sldId id="388" r:id="rId47"/>
    <p:sldId id="389" r:id="rId48"/>
    <p:sldId id="274" r:id="rId49"/>
    <p:sldId id="275" r:id="rId50"/>
    <p:sldId id="276" r:id="rId51"/>
    <p:sldId id="277" r:id="rId52"/>
    <p:sldId id="278" r:id="rId53"/>
    <p:sldId id="279" r:id="rId54"/>
    <p:sldId id="396" r:id="rId55"/>
    <p:sldId id="397" r:id="rId56"/>
    <p:sldId id="398" r:id="rId57"/>
    <p:sldId id="399" r:id="rId58"/>
    <p:sldId id="451" r:id="rId59"/>
    <p:sldId id="452" r:id="rId60"/>
    <p:sldId id="459" r:id="rId61"/>
    <p:sldId id="460" r:id="rId62"/>
    <p:sldId id="461" r:id="rId63"/>
    <p:sldId id="462" r:id="rId64"/>
    <p:sldId id="463" r:id="rId65"/>
    <p:sldId id="464" r:id="rId66"/>
    <p:sldId id="465" r:id="rId67"/>
    <p:sldId id="400" r:id="rId68"/>
    <p:sldId id="401" r:id="rId69"/>
    <p:sldId id="402" r:id="rId70"/>
    <p:sldId id="403" r:id="rId71"/>
    <p:sldId id="404" r:id="rId72"/>
    <p:sldId id="499" r:id="rId73"/>
    <p:sldId id="500" r:id="rId74"/>
    <p:sldId id="501" r:id="rId75"/>
    <p:sldId id="502" r:id="rId76"/>
    <p:sldId id="503" r:id="rId77"/>
    <p:sldId id="504" r:id="rId78"/>
    <p:sldId id="505" r:id="rId79"/>
    <p:sldId id="506" r:id="rId80"/>
    <p:sldId id="507" r:id="rId81"/>
    <p:sldId id="508" r:id="rId82"/>
    <p:sldId id="509" r:id="rId83"/>
    <p:sldId id="510" r:id="rId84"/>
    <p:sldId id="511" r:id="rId85"/>
    <p:sldId id="512" r:id="rId86"/>
    <p:sldId id="513" r:id="rId87"/>
    <p:sldId id="514" r:id="rId88"/>
    <p:sldId id="515" r:id="rId89"/>
    <p:sldId id="327" r:id="rId90"/>
    <p:sldId id="314" r:id="rId91"/>
    <p:sldId id="315" r:id="rId92"/>
    <p:sldId id="316" r:id="rId93"/>
    <p:sldId id="328" r:id="rId94"/>
    <p:sldId id="329" r:id="rId95"/>
    <p:sldId id="330" r:id="rId96"/>
    <p:sldId id="333" r:id="rId97"/>
    <p:sldId id="334" r:id="rId98"/>
    <p:sldId id="335" r:id="rId99"/>
    <p:sldId id="336" r:id="rId100"/>
    <p:sldId id="337" r:id="rId101"/>
    <p:sldId id="338" r:id="rId102"/>
    <p:sldId id="339" r:id="rId103"/>
    <p:sldId id="340" r:id="rId104"/>
    <p:sldId id="341" r:id="rId105"/>
    <p:sldId id="342" r:id="rId106"/>
    <p:sldId id="343" r:id="rId107"/>
    <p:sldId id="344" r:id="rId108"/>
    <p:sldId id="345" r:id="rId109"/>
    <p:sldId id="346" r:id="rId110"/>
    <p:sldId id="347" r:id="rId111"/>
    <p:sldId id="348" r:id="rId112"/>
    <p:sldId id="349" r:id="rId113"/>
    <p:sldId id="350" r:id="rId114"/>
    <p:sldId id="351" r:id="rId115"/>
    <p:sldId id="352" r:id="rId116"/>
    <p:sldId id="353" r:id="rId117"/>
    <p:sldId id="354" r:id="rId118"/>
    <p:sldId id="355" r:id="rId119"/>
    <p:sldId id="356" r:id="rId120"/>
    <p:sldId id="357" r:id="rId121"/>
    <p:sldId id="358" r:id="rId122"/>
    <p:sldId id="359" r:id="rId123"/>
    <p:sldId id="360" r:id="rId124"/>
    <p:sldId id="361" r:id="rId125"/>
    <p:sldId id="473" r:id="rId126"/>
    <p:sldId id="474" r:id="rId127"/>
    <p:sldId id="475" r:id="rId128"/>
    <p:sldId id="476" r:id="rId129"/>
    <p:sldId id="477" r:id="rId130"/>
    <p:sldId id="516" r:id="rId131"/>
    <p:sldId id="517" r:id="rId132"/>
    <p:sldId id="518" r:id="rId133"/>
    <p:sldId id="519" r:id="rId134"/>
    <p:sldId id="520" r:id="rId135"/>
    <p:sldId id="521" r:id="rId136"/>
    <p:sldId id="522" r:id="rId137"/>
    <p:sldId id="523" r:id="rId138"/>
    <p:sldId id="524" r:id="rId139"/>
    <p:sldId id="525" r:id="rId140"/>
    <p:sldId id="526" r:id="rId141"/>
    <p:sldId id="527" r:id="rId142"/>
    <p:sldId id="528" r:id="rId143"/>
    <p:sldId id="529" r:id="rId144"/>
    <p:sldId id="530" r:id="rId145"/>
    <p:sldId id="531" r:id="rId146"/>
    <p:sldId id="478" r:id="rId147"/>
    <p:sldId id="479" r:id="rId148"/>
    <p:sldId id="480" r:id="rId149"/>
    <p:sldId id="481" r:id="rId150"/>
    <p:sldId id="482" r:id="rId151"/>
    <p:sldId id="483" r:id="rId152"/>
    <p:sldId id="484" r:id="rId153"/>
    <p:sldId id="485" r:id="rId154"/>
    <p:sldId id="486" r:id="rId155"/>
    <p:sldId id="487" r:id="rId156"/>
    <p:sldId id="488" r:id="rId157"/>
    <p:sldId id="489" r:id="rId158"/>
    <p:sldId id="491" r:id="rId159"/>
    <p:sldId id="492" r:id="rId160"/>
    <p:sldId id="493" r:id="rId161"/>
    <p:sldId id="494" r:id="rId162"/>
    <p:sldId id="495" r:id="rId163"/>
    <p:sldId id="496" r:id="rId164"/>
    <p:sldId id="497" r:id="rId165"/>
    <p:sldId id="498" r:id="rId166"/>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4" d="100"/>
          <a:sy n="84" d="100"/>
        </p:scale>
        <p:origin x="-1512"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notesMaster" Target="notesMasters/notesMaster1.xml"/><Relationship Id="rId168" Type="http://schemas.openxmlformats.org/officeDocument/2006/relationships/printerSettings" Target="printerSettings/printerSettings1.bin"/><Relationship Id="rId169" Type="http://schemas.openxmlformats.org/officeDocument/2006/relationships/presProps" Target="presProp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70" Type="http://schemas.openxmlformats.org/officeDocument/2006/relationships/viewProps" Target="viewProps.xml"/><Relationship Id="rId171" Type="http://schemas.openxmlformats.org/officeDocument/2006/relationships/theme" Target="theme/theme1.xml"/><Relationship Id="rId172" Type="http://schemas.openxmlformats.org/officeDocument/2006/relationships/tableStyles" Target="tableStyles.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CA"/>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26E706-128F-3E4A-941B-6A8E114B41F2}" type="datetimeFigureOut">
              <a:rPr lang="it-IT" smtClean="0"/>
              <a:t>10/05/20</a:t>
            </a:fld>
            <a:endParaRPr lang="fr-CA"/>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CA"/>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fr-CA"/>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CA"/>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900B97-8929-7148-AD0F-555A7B5C8086}" type="slidenum">
              <a:rPr lang="fr-CA" smtClean="0"/>
              <a:t>‹n.›</a:t>
            </a:fld>
            <a:endParaRPr lang="fr-CA"/>
          </a:p>
        </p:txBody>
      </p:sp>
    </p:spTree>
    <p:extLst>
      <p:ext uri="{BB962C8B-B14F-4D97-AF65-F5344CB8AC3E}">
        <p14:creationId xmlns:p14="http://schemas.microsoft.com/office/powerpoint/2010/main" val="332538954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fld id="{9D2590A0-C691-4945-BDF4-B2D6598AC448}" type="slidenum">
              <a:rPr lang="fr-FR"/>
              <a:pPr/>
              <a:t>41</a:t>
            </a:fld>
            <a:endParaRPr lang="fr-F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fr-FR">
              <a:ea typeface="MS PGothic" charset="0"/>
              <a:cs typeface="MS PGothic" charset="0"/>
            </a:endParaRPr>
          </a:p>
        </p:txBody>
      </p:sp>
    </p:spTree>
    <p:extLst>
      <p:ext uri="{BB962C8B-B14F-4D97-AF65-F5344CB8AC3E}">
        <p14:creationId xmlns:p14="http://schemas.microsoft.com/office/powerpoint/2010/main" val="632822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f8ce2e649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f8ce2e64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7f8ce2e649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7f8ce2e64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836df2ffc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836df2ffc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836df2ffc6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836df2ffc6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836df2ffc6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836df2ffc6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836df2ffc6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836df2ffc6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836df2ffc6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836df2ffc6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836df2ffc6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836df2ffc6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fr-CA"/>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fr-CA"/>
          </a:p>
        </p:txBody>
      </p:sp>
      <p:sp>
        <p:nvSpPr>
          <p:cNvPr id="4" name="Segnaposto data 3"/>
          <p:cNvSpPr>
            <a:spLocks noGrp="1"/>
          </p:cNvSpPr>
          <p:nvPr>
            <p:ph type="dt" sz="half" idx="10"/>
          </p:nvPr>
        </p:nvSpPr>
        <p:spPr/>
        <p:txBody>
          <a:bodyPr/>
          <a:lstStyle/>
          <a:p>
            <a:fld id="{B396AE97-9235-614D-B887-DB98C93B656E}" type="datetimeFigureOut">
              <a:rPr lang="it-IT" smtClean="0"/>
              <a:t>10/05/20</a:t>
            </a:fld>
            <a:endParaRPr lang="fr-CA"/>
          </a:p>
        </p:txBody>
      </p:sp>
      <p:sp>
        <p:nvSpPr>
          <p:cNvPr id="5" name="Segnaposto piè di pagina 4"/>
          <p:cNvSpPr>
            <a:spLocks noGrp="1"/>
          </p:cNvSpPr>
          <p:nvPr>
            <p:ph type="ftr" sz="quarter" idx="11"/>
          </p:nvPr>
        </p:nvSpPr>
        <p:spPr/>
        <p:txBody>
          <a:bodyPr/>
          <a:lstStyle/>
          <a:p>
            <a:endParaRPr lang="fr-CA"/>
          </a:p>
        </p:txBody>
      </p:sp>
      <p:sp>
        <p:nvSpPr>
          <p:cNvPr id="6" name="Segnaposto numero diapositiva 5"/>
          <p:cNvSpPr>
            <a:spLocks noGrp="1"/>
          </p:cNvSpPr>
          <p:nvPr>
            <p:ph type="sldNum" sz="quarter" idx="12"/>
          </p:nvPr>
        </p:nvSpPr>
        <p:spPr/>
        <p:txBody>
          <a:bodyPr/>
          <a:lstStyle/>
          <a:p>
            <a:fld id="{2FD25C6B-40F6-C343-B894-BEAB144F643F}" type="slidenum">
              <a:rPr lang="fr-CA" smtClean="0"/>
              <a:t>‹n.›</a:t>
            </a:fld>
            <a:endParaRPr lang="fr-CA"/>
          </a:p>
        </p:txBody>
      </p:sp>
    </p:spTree>
    <p:extLst>
      <p:ext uri="{BB962C8B-B14F-4D97-AF65-F5344CB8AC3E}">
        <p14:creationId xmlns:p14="http://schemas.microsoft.com/office/powerpoint/2010/main" val="860868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fr-CA"/>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fr-CA"/>
          </a:p>
        </p:txBody>
      </p:sp>
      <p:sp>
        <p:nvSpPr>
          <p:cNvPr id="4" name="Segnaposto data 3"/>
          <p:cNvSpPr>
            <a:spLocks noGrp="1"/>
          </p:cNvSpPr>
          <p:nvPr>
            <p:ph type="dt" sz="half" idx="10"/>
          </p:nvPr>
        </p:nvSpPr>
        <p:spPr/>
        <p:txBody>
          <a:bodyPr/>
          <a:lstStyle/>
          <a:p>
            <a:fld id="{B396AE97-9235-614D-B887-DB98C93B656E}" type="datetimeFigureOut">
              <a:rPr lang="it-IT" smtClean="0"/>
              <a:t>10/05/20</a:t>
            </a:fld>
            <a:endParaRPr lang="fr-CA"/>
          </a:p>
        </p:txBody>
      </p:sp>
      <p:sp>
        <p:nvSpPr>
          <p:cNvPr id="5" name="Segnaposto piè di pagina 4"/>
          <p:cNvSpPr>
            <a:spLocks noGrp="1"/>
          </p:cNvSpPr>
          <p:nvPr>
            <p:ph type="ftr" sz="quarter" idx="11"/>
          </p:nvPr>
        </p:nvSpPr>
        <p:spPr/>
        <p:txBody>
          <a:bodyPr/>
          <a:lstStyle/>
          <a:p>
            <a:endParaRPr lang="fr-CA"/>
          </a:p>
        </p:txBody>
      </p:sp>
      <p:sp>
        <p:nvSpPr>
          <p:cNvPr id="6" name="Segnaposto numero diapositiva 5"/>
          <p:cNvSpPr>
            <a:spLocks noGrp="1"/>
          </p:cNvSpPr>
          <p:nvPr>
            <p:ph type="sldNum" sz="quarter" idx="12"/>
          </p:nvPr>
        </p:nvSpPr>
        <p:spPr/>
        <p:txBody>
          <a:bodyPr/>
          <a:lstStyle/>
          <a:p>
            <a:fld id="{2FD25C6B-40F6-C343-B894-BEAB144F643F}" type="slidenum">
              <a:rPr lang="fr-CA" smtClean="0"/>
              <a:t>‹n.›</a:t>
            </a:fld>
            <a:endParaRPr lang="fr-CA"/>
          </a:p>
        </p:txBody>
      </p:sp>
    </p:spTree>
    <p:extLst>
      <p:ext uri="{BB962C8B-B14F-4D97-AF65-F5344CB8AC3E}">
        <p14:creationId xmlns:p14="http://schemas.microsoft.com/office/powerpoint/2010/main" val="3688736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stile</a:t>
            </a:r>
            <a:endParaRPr lang="fr-CA"/>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fr-CA"/>
          </a:p>
        </p:txBody>
      </p:sp>
      <p:sp>
        <p:nvSpPr>
          <p:cNvPr id="4" name="Segnaposto data 3"/>
          <p:cNvSpPr>
            <a:spLocks noGrp="1"/>
          </p:cNvSpPr>
          <p:nvPr>
            <p:ph type="dt" sz="half" idx="10"/>
          </p:nvPr>
        </p:nvSpPr>
        <p:spPr/>
        <p:txBody>
          <a:bodyPr/>
          <a:lstStyle/>
          <a:p>
            <a:fld id="{B396AE97-9235-614D-B887-DB98C93B656E}" type="datetimeFigureOut">
              <a:rPr lang="it-IT" smtClean="0"/>
              <a:t>10/05/20</a:t>
            </a:fld>
            <a:endParaRPr lang="fr-CA"/>
          </a:p>
        </p:txBody>
      </p:sp>
      <p:sp>
        <p:nvSpPr>
          <p:cNvPr id="5" name="Segnaposto piè di pagina 4"/>
          <p:cNvSpPr>
            <a:spLocks noGrp="1"/>
          </p:cNvSpPr>
          <p:nvPr>
            <p:ph type="ftr" sz="quarter" idx="11"/>
          </p:nvPr>
        </p:nvSpPr>
        <p:spPr/>
        <p:txBody>
          <a:bodyPr/>
          <a:lstStyle/>
          <a:p>
            <a:endParaRPr lang="fr-CA"/>
          </a:p>
        </p:txBody>
      </p:sp>
      <p:sp>
        <p:nvSpPr>
          <p:cNvPr id="6" name="Segnaposto numero diapositiva 5"/>
          <p:cNvSpPr>
            <a:spLocks noGrp="1"/>
          </p:cNvSpPr>
          <p:nvPr>
            <p:ph type="sldNum" sz="quarter" idx="12"/>
          </p:nvPr>
        </p:nvSpPr>
        <p:spPr/>
        <p:txBody>
          <a:bodyPr/>
          <a:lstStyle/>
          <a:p>
            <a:fld id="{2FD25C6B-40F6-C343-B894-BEAB144F643F}" type="slidenum">
              <a:rPr lang="fr-CA" smtClean="0"/>
              <a:t>‹n.›</a:t>
            </a:fld>
            <a:endParaRPr lang="fr-CA"/>
          </a:p>
        </p:txBody>
      </p:sp>
    </p:spTree>
    <p:extLst>
      <p:ext uri="{BB962C8B-B14F-4D97-AF65-F5344CB8AC3E}">
        <p14:creationId xmlns:p14="http://schemas.microsoft.com/office/powerpoint/2010/main" val="1285283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extLst>
      <p:ext uri="{BB962C8B-B14F-4D97-AF65-F5344CB8AC3E}">
        <p14:creationId xmlns:p14="http://schemas.microsoft.com/office/powerpoint/2010/main" val="716889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fr-CA"/>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fr-CA"/>
          </a:p>
        </p:txBody>
      </p:sp>
      <p:sp>
        <p:nvSpPr>
          <p:cNvPr id="4" name="Segnaposto data 3"/>
          <p:cNvSpPr>
            <a:spLocks noGrp="1"/>
          </p:cNvSpPr>
          <p:nvPr>
            <p:ph type="dt" sz="half" idx="10"/>
          </p:nvPr>
        </p:nvSpPr>
        <p:spPr/>
        <p:txBody>
          <a:bodyPr/>
          <a:lstStyle/>
          <a:p>
            <a:fld id="{B396AE97-9235-614D-B887-DB98C93B656E}" type="datetimeFigureOut">
              <a:rPr lang="it-IT" smtClean="0"/>
              <a:t>10/05/20</a:t>
            </a:fld>
            <a:endParaRPr lang="fr-CA"/>
          </a:p>
        </p:txBody>
      </p:sp>
      <p:sp>
        <p:nvSpPr>
          <p:cNvPr id="5" name="Segnaposto piè di pagina 4"/>
          <p:cNvSpPr>
            <a:spLocks noGrp="1"/>
          </p:cNvSpPr>
          <p:nvPr>
            <p:ph type="ftr" sz="quarter" idx="11"/>
          </p:nvPr>
        </p:nvSpPr>
        <p:spPr/>
        <p:txBody>
          <a:bodyPr/>
          <a:lstStyle/>
          <a:p>
            <a:endParaRPr lang="fr-CA"/>
          </a:p>
        </p:txBody>
      </p:sp>
      <p:sp>
        <p:nvSpPr>
          <p:cNvPr id="6" name="Segnaposto numero diapositiva 5"/>
          <p:cNvSpPr>
            <a:spLocks noGrp="1"/>
          </p:cNvSpPr>
          <p:nvPr>
            <p:ph type="sldNum" sz="quarter" idx="12"/>
          </p:nvPr>
        </p:nvSpPr>
        <p:spPr/>
        <p:txBody>
          <a:bodyPr/>
          <a:lstStyle/>
          <a:p>
            <a:fld id="{2FD25C6B-40F6-C343-B894-BEAB144F643F}" type="slidenum">
              <a:rPr lang="fr-CA" smtClean="0"/>
              <a:t>‹n.›</a:t>
            </a:fld>
            <a:endParaRPr lang="fr-CA"/>
          </a:p>
        </p:txBody>
      </p:sp>
    </p:spTree>
    <p:extLst>
      <p:ext uri="{BB962C8B-B14F-4D97-AF65-F5344CB8AC3E}">
        <p14:creationId xmlns:p14="http://schemas.microsoft.com/office/powerpoint/2010/main" val="299560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fr-CA"/>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p>
            <a:fld id="{B396AE97-9235-614D-B887-DB98C93B656E}" type="datetimeFigureOut">
              <a:rPr lang="it-IT" smtClean="0"/>
              <a:t>10/05/20</a:t>
            </a:fld>
            <a:endParaRPr lang="fr-CA"/>
          </a:p>
        </p:txBody>
      </p:sp>
      <p:sp>
        <p:nvSpPr>
          <p:cNvPr id="5" name="Segnaposto piè di pagina 4"/>
          <p:cNvSpPr>
            <a:spLocks noGrp="1"/>
          </p:cNvSpPr>
          <p:nvPr>
            <p:ph type="ftr" sz="quarter" idx="11"/>
          </p:nvPr>
        </p:nvSpPr>
        <p:spPr/>
        <p:txBody>
          <a:bodyPr/>
          <a:lstStyle/>
          <a:p>
            <a:endParaRPr lang="fr-CA"/>
          </a:p>
        </p:txBody>
      </p:sp>
      <p:sp>
        <p:nvSpPr>
          <p:cNvPr id="6" name="Segnaposto numero diapositiva 5"/>
          <p:cNvSpPr>
            <a:spLocks noGrp="1"/>
          </p:cNvSpPr>
          <p:nvPr>
            <p:ph type="sldNum" sz="quarter" idx="12"/>
          </p:nvPr>
        </p:nvSpPr>
        <p:spPr/>
        <p:txBody>
          <a:bodyPr/>
          <a:lstStyle/>
          <a:p>
            <a:fld id="{2FD25C6B-40F6-C343-B894-BEAB144F643F}" type="slidenum">
              <a:rPr lang="fr-CA" smtClean="0"/>
              <a:t>‹n.›</a:t>
            </a:fld>
            <a:endParaRPr lang="fr-CA"/>
          </a:p>
        </p:txBody>
      </p:sp>
    </p:spTree>
    <p:extLst>
      <p:ext uri="{BB962C8B-B14F-4D97-AF65-F5344CB8AC3E}">
        <p14:creationId xmlns:p14="http://schemas.microsoft.com/office/powerpoint/2010/main" val="1830672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fr-CA"/>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fr-CA"/>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fr-CA"/>
          </a:p>
        </p:txBody>
      </p:sp>
      <p:sp>
        <p:nvSpPr>
          <p:cNvPr id="5" name="Segnaposto data 4"/>
          <p:cNvSpPr>
            <a:spLocks noGrp="1"/>
          </p:cNvSpPr>
          <p:nvPr>
            <p:ph type="dt" sz="half" idx="10"/>
          </p:nvPr>
        </p:nvSpPr>
        <p:spPr/>
        <p:txBody>
          <a:bodyPr/>
          <a:lstStyle/>
          <a:p>
            <a:fld id="{B396AE97-9235-614D-B887-DB98C93B656E}" type="datetimeFigureOut">
              <a:rPr lang="it-IT" smtClean="0"/>
              <a:t>10/05/20</a:t>
            </a:fld>
            <a:endParaRPr lang="fr-CA"/>
          </a:p>
        </p:txBody>
      </p:sp>
      <p:sp>
        <p:nvSpPr>
          <p:cNvPr id="6" name="Segnaposto piè di pagina 5"/>
          <p:cNvSpPr>
            <a:spLocks noGrp="1"/>
          </p:cNvSpPr>
          <p:nvPr>
            <p:ph type="ftr" sz="quarter" idx="11"/>
          </p:nvPr>
        </p:nvSpPr>
        <p:spPr/>
        <p:txBody>
          <a:bodyPr/>
          <a:lstStyle/>
          <a:p>
            <a:endParaRPr lang="fr-CA"/>
          </a:p>
        </p:txBody>
      </p:sp>
      <p:sp>
        <p:nvSpPr>
          <p:cNvPr id="7" name="Segnaposto numero diapositiva 6"/>
          <p:cNvSpPr>
            <a:spLocks noGrp="1"/>
          </p:cNvSpPr>
          <p:nvPr>
            <p:ph type="sldNum" sz="quarter" idx="12"/>
          </p:nvPr>
        </p:nvSpPr>
        <p:spPr/>
        <p:txBody>
          <a:bodyPr/>
          <a:lstStyle/>
          <a:p>
            <a:fld id="{2FD25C6B-40F6-C343-B894-BEAB144F643F}" type="slidenum">
              <a:rPr lang="fr-CA" smtClean="0"/>
              <a:t>‹n.›</a:t>
            </a:fld>
            <a:endParaRPr lang="fr-CA"/>
          </a:p>
        </p:txBody>
      </p:sp>
    </p:spTree>
    <p:extLst>
      <p:ext uri="{BB962C8B-B14F-4D97-AF65-F5344CB8AC3E}">
        <p14:creationId xmlns:p14="http://schemas.microsoft.com/office/powerpoint/2010/main" val="2249949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fr-CA"/>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fr-CA"/>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fr-CA"/>
          </a:p>
        </p:txBody>
      </p:sp>
      <p:sp>
        <p:nvSpPr>
          <p:cNvPr id="7" name="Segnaposto data 6"/>
          <p:cNvSpPr>
            <a:spLocks noGrp="1"/>
          </p:cNvSpPr>
          <p:nvPr>
            <p:ph type="dt" sz="half" idx="10"/>
          </p:nvPr>
        </p:nvSpPr>
        <p:spPr/>
        <p:txBody>
          <a:bodyPr/>
          <a:lstStyle/>
          <a:p>
            <a:fld id="{B396AE97-9235-614D-B887-DB98C93B656E}" type="datetimeFigureOut">
              <a:rPr lang="it-IT" smtClean="0"/>
              <a:t>10/05/20</a:t>
            </a:fld>
            <a:endParaRPr lang="fr-CA"/>
          </a:p>
        </p:txBody>
      </p:sp>
      <p:sp>
        <p:nvSpPr>
          <p:cNvPr id="8" name="Segnaposto piè di pagina 7"/>
          <p:cNvSpPr>
            <a:spLocks noGrp="1"/>
          </p:cNvSpPr>
          <p:nvPr>
            <p:ph type="ftr" sz="quarter" idx="11"/>
          </p:nvPr>
        </p:nvSpPr>
        <p:spPr/>
        <p:txBody>
          <a:bodyPr/>
          <a:lstStyle/>
          <a:p>
            <a:endParaRPr lang="fr-CA"/>
          </a:p>
        </p:txBody>
      </p:sp>
      <p:sp>
        <p:nvSpPr>
          <p:cNvPr id="9" name="Segnaposto numero diapositiva 8"/>
          <p:cNvSpPr>
            <a:spLocks noGrp="1"/>
          </p:cNvSpPr>
          <p:nvPr>
            <p:ph type="sldNum" sz="quarter" idx="12"/>
          </p:nvPr>
        </p:nvSpPr>
        <p:spPr/>
        <p:txBody>
          <a:bodyPr/>
          <a:lstStyle/>
          <a:p>
            <a:fld id="{2FD25C6B-40F6-C343-B894-BEAB144F643F}" type="slidenum">
              <a:rPr lang="fr-CA" smtClean="0"/>
              <a:t>‹n.›</a:t>
            </a:fld>
            <a:endParaRPr lang="fr-CA"/>
          </a:p>
        </p:txBody>
      </p:sp>
    </p:spTree>
    <p:extLst>
      <p:ext uri="{BB962C8B-B14F-4D97-AF65-F5344CB8AC3E}">
        <p14:creationId xmlns:p14="http://schemas.microsoft.com/office/powerpoint/2010/main" val="1298110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fr-CA"/>
          </a:p>
        </p:txBody>
      </p:sp>
      <p:sp>
        <p:nvSpPr>
          <p:cNvPr id="3" name="Segnaposto data 2"/>
          <p:cNvSpPr>
            <a:spLocks noGrp="1"/>
          </p:cNvSpPr>
          <p:nvPr>
            <p:ph type="dt" sz="half" idx="10"/>
          </p:nvPr>
        </p:nvSpPr>
        <p:spPr/>
        <p:txBody>
          <a:bodyPr/>
          <a:lstStyle/>
          <a:p>
            <a:fld id="{B396AE97-9235-614D-B887-DB98C93B656E}" type="datetimeFigureOut">
              <a:rPr lang="it-IT" smtClean="0"/>
              <a:t>10/05/20</a:t>
            </a:fld>
            <a:endParaRPr lang="fr-CA"/>
          </a:p>
        </p:txBody>
      </p:sp>
      <p:sp>
        <p:nvSpPr>
          <p:cNvPr id="4" name="Segnaposto piè di pagina 3"/>
          <p:cNvSpPr>
            <a:spLocks noGrp="1"/>
          </p:cNvSpPr>
          <p:nvPr>
            <p:ph type="ftr" sz="quarter" idx="11"/>
          </p:nvPr>
        </p:nvSpPr>
        <p:spPr/>
        <p:txBody>
          <a:bodyPr/>
          <a:lstStyle/>
          <a:p>
            <a:endParaRPr lang="fr-CA"/>
          </a:p>
        </p:txBody>
      </p:sp>
      <p:sp>
        <p:nvSpPr>
          <p:cNvPr id="5" name="Segnaposto numero diapositiva 4"/>
          <p:cNvSpPr>
            <a:spLocks noGrp="1"/>
          </p:cNvSpPr>
          <p:nvPr>
            <p:ph type="sldNum" sz="quarter" idx="12"/>
          </p:nvPr>
        </p:nvSpPr>
        <p:spPr/>
        <p:txBody>
          <a:bodyPr/>
          <a:lstStyle/>
          <a:p>
            <a:fld id="{2FD25C6B-40F6-C343-B894-BEAB144F643F}" type="slidenum">
              <a:rPr lang="fr-CA" smtClean="0"/>
              <a:t>‹n.›</a:t>
            </a:fld>
            <a:endParaRPr lang="fr-CA"/>
          </a:p>
        </p:txBody>
      </p:sp>
    </p:spTree>
    <p:extLst>
      <p:ext uri="{BB962C8B-B14F-4D97-AF65-F5344CB8AC3E}">
        <p14:creationId xmlns:p14="http://schemas.microsoft.com/office/powerpoint/2010/main" val="1915215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396AE97-9235-614D-B887-DB98C93B656E}" type="datetimeFigureOut">
              <a:rPr lang="it-IT" smtClean="0"/>
              <a:t>10/05/20</a:t>
            </a:fld>
            <a:endParaRPr lang="fr-CA"/>
          </a:p>
        </p:txBody>
      </p:sp>
      <p:sp>
        <p:nvSpPr>
          <p:cNvPr id="3" name="Segnaposto piè di pagina 2"/>
          <p:cNvSpPr>
            <a:spLocks noGrp="1"/>
          </p:cNvSpPr>
          <p:nvPr>
            <p:ph type="ftr" sz="quarter" idx="11"/>
          </p:nvPr>
        </p:nvSpPr>
        <p:spPr/>
        <p:txBody>
          <a:bodyPr/>
          <a:lstStyle/>
          <a:p>
            <a:endParaRPr lang="fr-CA"/>
          </a:p>
        </p:txBody>
      </p:sp>
      <p:sp>
        <p:nvSpPr>
          <p:cNvPr id="4" name="Segnaposto numero diapositiva 3"/>
          <p:cNvSpPr>
            <a:spLocks noGrp="1"/>
          </p:cNvSpPr>
          <p:nvPr>
            <p:ph type="sldNum" sz="quarter" idx="12"/>
          </p:nvPr>
        </p:nvSpPr>
        <p:spPr/>
        <p:txBody>
          <a:bodyPr/>
          <a:lstStyle/>
          <a:p>
            <a:fld id="{2FD25C6B-40F6-C343-B894-BEAB144F643F}" type="slidenum">
              <a:rPr lang="fr-CA" smtClean="0"/>
              <a:t>‹n.›</a:t>
            </a:fld>
            <a:endParaRPr lang="fr-CA"/>
          </a:p>
        </p:txBody>
      </p:sp>
    </p:spTree>
    <p:extLst>
      <p:ext uri="{BB962C8B-B14F-4D97-AF65-F5344CB8AC3E}">
        <p14:creationId xmlns:p14="http://schemas.microsoft.com/office/powerpoint/2010/main" val="3213524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fr-CA"/>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fr-CA"/>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B396AE97-9235-614D-B887-DB98C93B656E}" type="datetimeFigureOut">
              <a:rPr lang="it-IT" smtClean="0"/>
              <a:t>10/05/20</a:t>
            </a:fld>
            <a:endParaRPr lang="fr-CA"/>
          </a:p>
        </p:txBody>
      </p:sp>
      <p:sp>
        <p:nvSpPr>
          <p:cNvPr id="6" name="Segnaposto piè di pagina 5"/>
          <p:cNvSpPr>
            <a:spLocks noGrp="1"/>
          </p:cNvSpPr>
          <p:nvPr>
            <p:ph type="ftr" sz="quarter" idx="11"/>
          </p:nvPr>
        </p:nvSpPr>
        <p:spPr/>
        <p:txBody>
          <a:bodyPr/>
          <a:lstStyle/>
          <a:p>
            <a:endParaRPr lang="fr-CA"/>
          </a:p>
        </p:txBody>
      </p:sp>
      <p:sp>
        <p:nvSpPr>
          <p:cNvPr id="7" name="Segnaposto numero diapositiva 6"/>
          <p:cNvSpPr>
            <a:spLocks noGrp="1"/>
          </p:cNvSpPr>
          <p:nvPr>
            <p:ph type="sldNum" sz="quarter" idx="12"/>
          </p:nvPr>
        </p:nvSpPr>
        <p:spPr/>
        <p:txBody>
          <a:bodyPr/>
          <a:lstStyle/>
          <a:p>
            <a:fld id="{2FD25C6B-40F6-C343-B894-BEAB144F643F}" type="slidenum">
              <a:rPr lang="fr-CA" smtClean="0"/>
              <a:t>‹n.›</a:t>
            </a:fld>
            <a:endParaRPr lang="fr-CA"/>
          </a:p>
        </p:txBody>
      </p:sp>
    </p:spTree>
    <p:extLst>
      <p:ext uri="{BB962C8B-B14F-4D97-AF65-F5344CB8AC3E}">
        <p14:creationId xmlns:p14="http://schemas.microsoft.com/office/powerpoint/2010/main" val="36156572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fr-CA"/>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B396AE97-9235-614D-B887-DB98C93B656E}" type="datetimeFigureOut">
              <a:rPr lang="it-IT" smtClean="0"/>
              <a:t>10/05/20</a:t>
            </a:fld>
            <a:endParaRPr lang="fr-CA"/>
          </a:p>
        </p:txBody>
      </p:sp>
      <p:sp>
        <p:nvSpPr>
          <p:cNvPr id="6" name="Segnaposto piè di pagina 5"/>
          <p:cNvSpPr>
            <a:spLocks noGrp="1"/>
          </p:cNvSpPr>
          <p:nvPr>
            <p:ph type="ftr" sz="quarter" idx="11"/>
          </p:nvPr>
        </p:nvSpPr>
        <p:spPr/>
        <p:txBody>
          <a:bodyPr/>
          <a:lstStyle/>
          <a:p>
            <a:endParaRPr lang="fr-CA"/>
          </a:p>
        </p:txBody>
      </p:sp>
      <p:sp>
        <p:nvSpPr>
          <p:cNvPr id="7" name="Segnaposto numero diapositiva 6"/>
          <p:cNvSpPr>
            <a:spLocks noGrp="1"/>
          </p:cNvSpPr>
          <p:nvPr>
            <p:ph type="sldNum" sz="quarter" idx="12"/>
          </p:nvPr>
        </p:nvSpPr>
        <p:spPr/>
        <p:txBody>
          <a:bodyPr/>
          <a:lstStyle/>
          <a:p>
            <a:fld id="{2FD25C6B-40F6-C343-B894-BEAB144F643F}" type="slidenum">
              <a:rPr lang="fr-CA" smtClean="0"/>
              <a:t>‹n.›</a:t>
            </a:fld>
            <a:endParaRPr lang="fr-CA"/>
          </a:p>
        </p:txBody>
      </p:sp>
    </p:spTree>
    <p:extLst>
      <p:ext uri="{BB962C8B-B14F-4D97-AF65-F5344CB8AC3E}">
        <p14:creationId xmlns:p14="http://schemas.microsoft.com/office/powerpoint/2010/main" val="39858409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stile</a:t>
            </a:r>
            <a:endParaRPr lang="fr-CA"/>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fr-CA"/>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96AE97-9235-614D-B887-DB98C93B656E}" type="datetimeFigureOut">
              <a:rPr lang="it-IT" smtClean="0"/>
              <a:t>10/05/20</a:t>
            </a:fld>
            <a:endParaRPr lang="fr-CA"/>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D25C6B-40F6-C343-B894-BEAB144F643F}" type="slidenum">
              <a:rPr lang="fr-CA" smtClean="0"/>
              <a:t>‹n.›</a:t>
            </a:fld>
            <a:endParaRPr lang="fr-CA"/>
          </a:p>
        </p:txBody>
      </p:sp>
    </p:spTree>
    <p:extLst>
      <p:ext uri="{BB962C8B-B14F-4D97-AF65-F5344CB8AC3E}">
        <p14:creationId xmlns:p14="http://schemas.microsoft.com/office/powerpoint/2010/main" val="36365438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29.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30.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31.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arretsurimages.net/articles/feminisme-trans-le-huff-post-embarrasse" TargetMode="Externa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emf"/><Relationship Id="rId3" Type="http://schemas.openxmlformats.org/officeDocument/2006/relationships/image" Target="../media/image40.emf"/></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png"/><Relationship Id="rId1" Type="http://schemas.openxmlformats.org/officeDocument/2006/relationships/slideLayout" Target="../slideLayouts/slideLayout4.xml"/><Relationship Id="rId2" Type="http://schemas.openxmlformats.org/officeDocument/2006/relationships/image" Target="../media/image15.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21.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22.png"/></Relationships>
</file>

<file path=ppt/slides/_rels/slide98.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99.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normAutofit/>
          </a:bodyPr>
          <a:lstStyle/>
          <a:p>
            <a:r>
              <a:rPr lang="fr-CA" sz="2800" dirty="0" smtClean="0"/>
              <a:t>Récapitulatif</a:t>
            </a:r>
            <a:br>
              <a:rPr lang="fr-CA" sz="2800" dirty="0" smtClean="0"/>
            </a:br>
            <a:r>
              <a:rPr lang="fr-CA" sz="2800" dirty="0" smtClean="0"/>
              <a:t>Observations </a:t>
            </a:r>
            <a:r>
              <a:rPr lang="fr-CA" sz="2800" dirty="0" smtClean="0"/>
              <a:t>hebdomadaires et les couleurs</a:t>
            </a:r>
            <a:endParaRPr lang="fr-CA" sz="2800" dirty="0"/>
          </a:p>
        </p:txBody>
      </p:sp>
      <p:sp>
        <p:nvSpPr>
          <p:cNvPr id="3" name="Sottotitolo 2"/>
          <p:cNvSpPr>
            <a:spLocks noGrp="1"/>
          </p:cNvSpPr>
          <p:nvPr>
            <p:ph type="subTitle" idx="1"/>
          </p:nvPr>
        </p:nvSpPr>
        <p:spPr/>
        <p:txBody>
          <a:bodyPr>
            <a:normAutofit/>
          </a:bodyPr>
          <a:lstStyle/>
          <a:p>
            <a:r>
              <a:rPr lang="fr-CA" sz="2400" dirty="0" smtClean="0"/>
              <a:t>3° année</a:t>
            </a:r>
          </a:p>
          <a:p>
            <a:r>
              <a:rPr lang="fr-CA" sz="2400" dirty="0" smtClean="0"/>
              <a:t>2019-2020</a:t>
            </a:r>
            <a:endParaRPr lang="fr-CA" sz="2400" dirty="0"/>
          </a:p>
        </p:txBody>
      </p:sp>
    </p:spTree>
    <p:extLst>
      <p:ext uri="{BB962C8B-B14F-4D97-AF65-F5344CB8AC3E}">
        <p14:creationId xmlns:p14="http://schemas.microsoft.com/office/powerpoint/2010/main" val="981172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800" dirty="0" err="1"/>
              <a:t>Observations</a:t>
            </a:r>
            <a:r>
              <a:rPr lang="it-IT" sz="2800" dirty="0"/>
              <a:t>  </a:t>
            </a:r>
            <a:r>
              <a:rPr lang="it-IT" sz="2800" dirty="0" err="1"/>
              <a:t>hebdomadaires</a:t>
            </a:r>
            <a:endParaRPr lang="it-IT" sz="2800"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51079" y="1752235"/>
            <a:ext cx="3817047" cy="3987085"/>
          </a:xfrm>
        </p:spPr>
      </p:pic>
    </p:spTree>
    <p:extLst>
      <p:ext uri="{BB962C8B-B14F-4D97-AF65-F5344CB8AC3E}">
        <p14:creationId xmlns:p14="http://schemas.microsoft.com/office/powerpoint/2010/main" val="393421300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6"/>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74" name="Google Shape;74;p16"/>
          <p:cNvPicPr preferRelativeResize="0"/>
          <p:nvPr/>
        </p:nvPicPr>
        <p:blipFill>
          <a:blip r:embed="rId3">
            <a:alphaModFix/>
          </a:blip>
          <a:stretch>
            <a:fillRect/>
          </a:stretch>
        </p:blipFill>
        <p:spPr>
          <a:xfrm>
            <a:off x="0" y="2332"/>
            <a:ext cx="9144000" cy="6853343"/>
          </a:xfrm>
          <a:prstGeom prst="rect">
            <a:avLst/>
          </a:prstGeom>
          <a:noFill/>
          <a:ln>
            <a:noFill/>
          </a:ln>
        </p:spPr>
      </p:pic>
    </p:spTree>
    <p:extLst>
      <p:ext uri="{BB962C8B-B14F-4D97-AF65-F5344CB8AC3E}">
        <p14:creationId xmlns:p14="http://schemas.microsoft.com/office/powerpoint/2010/main" val="351983177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7"/>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 name="Google Shape;80;p17"/>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81" name="Google Shape;81;p17"/>
          <p:cNvPicPr preferRelativeResize="0"/>
          <p:nvPr/>
        </p:nvPicPr>
        <p:blipFill>
          <a:blip r:embed="rId3">
            <a:alphaModFix/>
          </a:blip>
          <a:stretch>
            <a:fillRect/>
          </a:stretch>
        </p:blipFill>
        <p:spPr>
          <a:xfrm>
            <a:off x="897" y="0"/>
            <a:ext cx="9142209" cy="6858000"/>
          </a:xfrm>
          <a:prstGeom prst="rect">
            <a:avLst/>
          </a:prstGeom>
          <a:noFill/>
          <a:ln>
            <a:noFill/>
          </a:ln>
        </p:spPr>
      </p:pic>
    </p:spTree>
    <p:extLst>
      <p:ext uri="{BB962C8B-B14F-4D97-AF65-F5344CB8AC3E}">
        <p14:creationId xmlns:p14="http://schemas.microsoft.com/office/powerpoint/2010/main" val="119981057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86" name="Google Shape;86;p18"/>
          <p:cNvPicPr preferRelativeResize="0"/>
          <p:nvPr/>
        </p:nvPicPr>
        <p:blipFill rotWithShape="1">
          <a:blip r:embed="rId3">
            <a:alphaModFix/>
          </a:blip>
          <a:srcRect t="28346"/>
          <a:stretch/>
        </p:blipFill>
        <p:spPr>
          <a:xfrm>
            <a:off x="1877337" y="0"/>
            <a:ext cx="5389334" cy="6858000"/>
          </a:xfrm>
          <a:prstGeom prst="rect">
            <a:avLst/>
          </a:prstGeom>
          <a:noFill/>
          <a:ln>
            <a:noFill/>
          </a:ln>
        </p:spPr>
      </p:pic>
    </p:spTree>
    <p:extLst>
      <p:ext uri="{BB962C8B-B14F-4D97-AF65-F5344CB8AC3E}">
        <p14:creationId xmlns:p14="http://schemas.microsoft.com/office/powerpoint/2010/main" val="142685433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Titolo 1"/>
          <p:cNvSpPr>
            <a:spLocks noGrp="1"/>
          </p:cNvSpPr>
          <p:nvPr>
            <p:ph type="title"/>
          </p:nvPr>
        </p:nvSpPr>
        <p:spPr/>
        <p:txBody>
          <a:bodyPr>
            <a:normAutofit fontScale="90000"/>
          </a:bodyPr>
          <a:lstStyle/>
          <a:p>
            <a:r>
              <a:rPr lang="fr-FR" sz="2800" dirty="0" smtClean="0">
                <a:latin typeface="Arial" charset="0"/>
                <a:ea typeface="MS PGothic" charset="0"/>
              </a:rPr>
              <a:t/>
            </a:r>
            <a:br>
              <a:rPr lang="fr-FR" sz="2800" dirty="0" smtClean="0">
                <a:latin typeface="Arial" charset="0"/>
                <a:ea typeface="MS PGothic" charset="0"/>
              </a:rPr>
            </a:br>
            <a:r>
              <a:rPr lang="fr-FR" sz="2800" dirty="0" smtClean="0">
                <a:latin typeface="Arial" charset="0"/>
                <a:ea typeface="MS PGothic" charset="0"/>
              </a:rPr>
              <a:t>Art de rue</a:t>
            </a:r>
            <a:br>
              <a:rPr lang="fr-FR" sz="2800" dirty="0" smtClean="0">
                <a:latin typeface="Arial" charset="0"/>
                <a:ea typeface="MS PGothic" charset="0"/>
              </a:rPr>
            </a:br>
            <a:r>
              <a:rPr lang="fr-FR" sz="2800" dirty="0" smtClean="0">
                <a:latin typeface="Arial" charset="0"/>
                <a:ea typeface="MS PGothic" charset="0"/>
              </a:rPr>
              <a:t> </a:t>
            </a:r>
            <a:r>
              <a:rPr lang="fr-FR" sz="2800" i="1" dirty="0" smtClean="0">
                <a:latin typeface="Arial" charset="0"/>
                <a:ea typeface="MS PGothic" charset="0"/>
              </a:rPr>
              <a:t>Miss Tic. </a:t>
            </a:r>
            <a:r>
              <a:rPr lang="fr-FR" sz="2800" i="1" dirty="0">
                <a:latin typeface="Arial" charset="0"/>
                <a:ea typeface="MS PGothic" charset="0"/>
              </a:rPr>
              <a:t>E</a:t>
            </a:r>
            <a:r>
              <a:rPr lang="fr-FR" sz="2800" i="1" dirty="0" smtClean="0">
                <a:latin typeface="Arial" charset="0"/>
                <a:ea typeface="MS PGothic" charset="0"/>
              </a:rPr>
              <a:t>xpression imagée</a:t>
            </a:r>
            <a:br>
              <a:rPr lang="fr-FR" sz="2800" i="1" dirty="0" smtClean="0">
                <a:latin typeface="Arial" charset="0"/>
                <a:ea typeface="MS PGothic" charset="0"/>
              </a:rPr>
            </a:br>
            <a:endParaRPr lang="it-IT" sz="2800" dirty="0">
              <a:latin typeface="Arial" charset="0"/>
              <a:ea typeface="MS PGothic" charset="0"/>
            </a:endParaRPr>
          </a:p>
        </p:txBody>
      </p:sp>
      <p:sp>
        <p:nvSpPr>
          <p:cNvPr id="295938" name="Segnaposto contenuto 2"/>
          <p:cNvSpPr>
            <a:spLocks noGrp="1"/>
          </p:cNvSpPr>
          <p:nvPr>
            <p:ph idx="1"/>
          </p:nvPr>
        </p:nvSpPr>
        <p:spPr/>
        <p:txBody>
          <a:bodyPr/>
          <a:lstStyle/>
          <a:p>
            <a:endParaRPr lang="fr-CA">
              <a:latin typeface="Arial" charset="0"/>
              <a:ea typeface="MS PGothic" charset="0"/>
              <a:cs typeface="MS PGothic" charset="0"/>
            </a:endParaRPr>
          </a:p>
        </p:txBody>
      </p:sp>
      <p:sp>
        <p:nvSpPr>
          <p:cNvPr id="295939" name="Immagine 3"/>
          <p:cNvSpPr>
            <a:spLocks noChangeAspect="1" noChangeArrowheads="1"/>
          </p:cNvSpPr>
          <p:nvPr/>
        </p:nvSpPr>
        <p:spPr bwMode="auto">
          <a:xfrm>
            <a:off x="3659188" y="2755900"/>
            <a:ext cx="226536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A">
              <a:cs typeface="Arial" charset="0"/>
            </a:endParaRPr>
          </a:p>
        </p:txBody>
      </p:sp>
      <p:pic>
        <p:nvPicPr>
          <p:cNvPr id="295940" name="Immagin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628775"/>
            <a:ext cx="7416800"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0301562"/>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smtClean="0"/>
              <a:t>Messages iconiques</a:t>
            </a:r>
            <a:endParaRPr lang="fr-CA" sz="2800" dirty="0"/>
          </a:p>
        </p:txBody>
      </p:sp>
      <p:pic>
        <p:nvPicPr>
          <p:cNvPr id="4" name="Segnaposto contenuto 3" descr="jusqu-a-present-une-dizaine-de-poubelles-de-l-agglomeration-dijonnaise-ont-ete-graffees-par-rnst-photo-rnst-1585575216-2.jpg"/>
          <p:cNvPicPr>
            <a:picLocks noGrp="1" noChangeAspect="1"/>
          </p:cNvPicPr>
          <p:nvPr>
            <p:ph idx="1"/>
          </p:nvPr>
        </p:nvPicPr>
        <p:blipFill>
          <a:blip r:embed="rId2">
            <a:extLst>
              <a:ext uri="{28A0092B-C50C-407E-A947-70E740481C1C}">
                <a14:useLocalDpi xmlns:a14="http://schemas.microsoft.com/office/drawing/2010/main" val="0"/>
              </a:ext>
            </a:extLst>
          </a:blip>
          <a:srcRect t="22502" b="22502"/>
          <a:stretch>
            <a:fillRect/>
          </a:stretch>
        </p:blipFill>
        <p:spPr/>
      </p:pic>
    </p:spTree>
    <p:extLst>
      <p:ext uri="{BB962C8B-B14F-4D97-AF65-F5344CB8AC3E}">
        <p14:creationId xmlns:p14="http://schemas.microsoft.com/office/powerpoint/2010/main" val="159943751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Messages iconiques</a:t>
            </a:r>
          </a:p>
        </p:txBody>
      </p:sp>
      <p:pic>
        <p:nvPicPr>
          <p:cNvPr id="4" name="Segnaposto contenuto 3" descr="jusqu-a-present-une-dizaine-de-poubelles-de-l-agglomeration-dijonnaise-ont-ete-graffees-par-rnst-photo-rnst-1585575216-5.jpg"/>
          <p:cNvPicPr>
            <a:picLocks noGrp="1" noChangeAspect="1"/>
          </p:cNvPicPr>
          <p:nvPr>
            <p:ph idx="1"/>
          </p:nvPr>
        </p:nvPicPr>
        <p:blipFill>
          <a:blip r:embed="rId2">
            <a:extLst>
              <a:ext uri="{28A0092B-C50C-407E-A947-70E740481C1C}">
                <a14:useLocalDpi xmlns:a14="http://schemas.microsoft.com/office/drawing/2010/main" val="0"/>
              </a:ext>
            </a:extLst>
          </a:blip>
          <a:srcRect l="-40802" r="-40802"/>
          <a:stretch>
            <a:fillRect/>
          </a:stretch>
        </p:blipFill>
        <p:spPr/>
      </p:pic>
    </p:spTree>
    <p:extLst>
      <p:ext uri="{BB962C8B-B14F-4D97-AF65-F5344CB8AC3E}">
        <p14:creationId xmlns:p14="http://schemas.microsoft.com/office/powerpoint/2010/main" val="384312299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Messages iconiques</a:t>
            </a:r>
          </a:p>
        </p:txBody>
      </p:sp>
      <p:pic>
        <p:nvPicPr>
          <p:cNvPr id="5" name="Segnaposto contenuto 4" descr="jusqu-a-present-une-dizaine-de-poubelles-de-l-agglomeration-dijonnaise-ont-ete-graffees-par-rnst-photo-rnst-1585575216-1.jpg"/>
          <p:cNvPicPr>
            <a:picLocks noGrp="1" noChangeAspect="1"/>
          </p:cNvPicPr>
          <p:nvPr>
            <p:ph idx="1"/>
          </p:nvPr>
        </p:nvPicPr>
        <p:blipFill>
          <a:blip r:embed="rId2">
            <a:extLst>
              <a:ext uri="{28A0092B-C50C-407E-A947-70E740481C1C}">
                <a14:useLocalDpi xmlns:a14="http://schemas.microsoft.com/office/drawing/2010/main" val="0"/>
              </a:ext>
            </a:extLst>
          </a:blip>
          <a:srcRect t="22502" b="22502"/>
          <a:stretch>
            <a:fillRect/>
          </a:stretch>
        </p:blipFill>
        <p:spPr/>
      </p:pic>
    </p:spTree>
    <p:extLst>
      <p:ext uri="{BB962C8B-B14F-4D97-AF65-F5344CB8AC3E}">
        <p14:creationId xmlns:p14="http://schemas.microsoft.com/office/powerpoint/2010/main" val="326592216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400" dirty="0"/>
              <a:t>Messages iconiques</a:t>
            </a:r>
          </a:p>
        </p:txBody>
      </p:sp>
      <p:pic>
        <p:nvPicPr>
          <p:cNvPr id="4" name="Segnaposto contenuto 3" descr="jusqu-a-present-une-dizaine-de-poubelles-de-l-agglomeration-dijonnaise-ont-ete-graffees-par-rnst-photo-rnst-1585575216-4.jpg"/>
          <p:cNvPicPr>
            <a:picLocks noGrp="1" noChangeAspect="1"/>
          </p:cNvPicPr>
          <p:nvPr>
            <p:ph idx="1"/>
          </p:nvPr>
        </p:nvPicPr>
        <p:blipFill>
          <a:blip r:embed="rId2">
            <a:extLst>
              <a:ext uri="{28A0092B-C50C-407E-A947-70E740481C1C}">
                <a14:useLocalDpi xmlns:a14="http://schemas.microsoft.com/office/drawing/2010/main" val="0"/>
              </a:ext>
            </a:extLst>
          </a:blip>
          <a:srcRect l="-40915" r="-40915"/>
          <a:stretch>
            <a:fillRect/>
          </a:stretch>
        </p:blipFill>
        <p:spPr/>
      </p:pic>
    </p:spTree>
    <p:extLst>
      <p:ext uri="{BB962C8B-B14F-4D97-AF65-F5344CB8AC3E}">
        <p14:creationId xmlns:p14="http://schemas.microsoft.com/office/powerpoint/2010/main" val="279474536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sz="2400" dirty="0" err="1"/>
              <a:t>Agglomération</a:t>
            </a:r>
            <a:r>
              <a:rPr lang="it-IT" sz="2400" dirty="0"/>
              <a:t> </a:t>
            </a:r>
            <a:r>
              <a:rPr lang="it-IT" sz="2400" dirty="0" err="1"/>
              <a:t>dijonnaise</a:t>
            </a:r>
            <a:r>
              <a:rPr lang="it-IT" sz="2400" dirty="0"/>
              <a:t> : “</a:t>
            </a:r>
            <a:r>
              <a:rPr lang="it-IT" sz="2400" dirty="0" err="1"/>
              <a:t>Poubelle</a:t>
            </a:r>
            <a:r>
              <a:rPr lang="it-IT" sz="2400" dirty="0"/>
              <a:t> la vie”, le journal de </a:t>
            </a:r>
            <a:r>
              <a:rPr lang="it-IT" sz="2400" dirty="0" err="1"/>
              <a:t>confinement</a:t>
            </a:r>
            <a:r>
              <a:rPr lang="it-IT" sz="2400" dirty="0"/>
              <a:t> </a:t>
            </a:r>
            <a:r>
              <a:rPr lang="it-IT" sz="2400" dirty="0" err="1"/>
              <a:t>du</a:t>
            </a:r>
            <a:r>
              <a:rPr lang="it-IT" sz="2400" dirty="0"/>
              <a:t> </a:t>
            </a:r>
            <a:r>
              <a:rPr lang="it-IT" sz="2400" dirty="0" err="1"/>
              <a:t>street-artist</a:t>
            </a:r>
            <a:r>
              <a:rPr lang="it-IT" sz="2400" dirty="0"/>
              <a:t> RNST </a:t>
            </a:r>
            <a:br>
              <a:rPr lang="it-IT" sz="2400" dirty="0"/>
            </a:br>
            <a:endParaRPr lang="fr-CA" sz="2400" dirty="0"/>
          </a:p>
        </p:txBody>
      </p:sp>
      <p:sp>
        <p:nvSpPr>
          <p:cNvPr id="3" name="Segnaposto contenuto 2"/>
          <p:cNvSpPr>
            <a:spLocks noGrp="1"/>
          </p:cNvSpPr>
          <p:nvPr>
            <p:ph idx="1"/>
          </p:nvPr>
        </p:nvSpPr>
        <p:spPr/>
        <p:txBody>
          <a:bodyPr>
            <a:normAutofit fontScale="92500" lnSpcReduction="20000"/>
          </a:bodyPr>
          <a:lstStyle/>
          <a:p>
            <a:pPr algn="just"/>
            <a:endParaRPr lang="it-IT" sz="2400" b="1" dirty="0" smtClean="0"/>
          </a:p>
          <a:p>
            <a:pPr algn="just"/>
            <a:r>
              <a:rPr lang="it-IT" sz="2400" b="1" dirty="0" err="1" smtClean="0"/>
              <a:t>Sur</a:t>
            </a:r>
            <a:r>
              <a:rPr lang="it-IT" sz="2400" b="1" dirty="0" smtClean="0"/>
              <a:t> </a:t>
            </a:r>
            <a:r>
              <a:rPr lang="it-IT" sz="2400" b="1" dirty="0" err="1"/>
              <a:t>les</a:t>
            </a:r>
            <a:r>
              <a:rPr lang="it-IT" sz="2400" b="1" dirty="0"/>
              <a:t> </a:t>
            </a:r>
            <a:r>
              <a:rPr lang="it-IT" sz="2400" b="1" dirty="0" err="1"/>
              <a:t>poubelles</a:t>
            </a:r>
            <a:r>
              <a:rPr lang="it-IT" sz="2400" b="1" dirty="0"/>
              <a:t> de </a:t>
            </a:r>
            <a:r>
              <a:rPr lang="it-IT" sz="2400" b="1" dirty="0" err="1"/>
              <a:t>ses</a:t>
            </a:r>
            <a:r>
              <a:rPr lang="it-IT" sz="2400" b="1" dirty="0"/>
              <a:t> </a:t>
            </a:r>
            <a:r>
              <a:rPr lang="it-IT" sz="2400" b="1" dirty="0" err="1"/>
              <a:t>voisins</a:t>
            </a:r>
            <a:r>
              <a:rPr lang="it-IT" sz="2400" b="1" dirty="0"/>
              <a:t>, RNST </a:t>
            </a:r>
            <a:r>
              <a:rPr lang="it-IT" sz="2400" b="1" dirty="0" err="1"/>
              <a:t>signe</a:t>
            </a:r>
            <a:r>
              <a:rPr lang="it-IT" sz="2400" b="1" dirty="0"/>
              <a:t> </a:t>
            </a:r>
            <a:r>
              <a:rPr lang="it-IT" sz="2400" b="1" dirty="0" err="1"/>
              <a:t>ainsi</a:t>
            </a:r>
            <a:r>
              <a:rPr lang="it-IT" sz="2400" b="1" dirty="0"/>
              <a:t> </a:t>
            </a:r>
            <a:r>
              <a:rPr lang="it-IT" sz="2400" b="1" dirty="0" err="1"/>
              <a:t>des</a:t>
            </a:r>
            <a:r>
              <a:rPr lang="it-IT" sz="2400" b="1" dirty="0"/>
              <a:t> </a:t>
            </a:r>
            <a:r>
              <a:rPr lang="it-IT" sz="2400" b="1" dirty="0" err="1" smtClean="0"/>
              <a:t>pochoirs</a:t>
            </a:r>
            <a:r>
              <a:rPr lang="it-IT" sz="2400" b="1" dirty="0" smtClean="0"/>
              <a:t> </a:t>
            </a:r>
            <a:r>
              <a:rPr lang="it-IT" sz="2400" b="1" dirty="0" err="1"/>
              <a:t>au</a:t>
            </a:r>
            <a:r>
              <a:rPr lang="it-IT" sz="2400" b="1" dirty="0"/>
              <a:t> </a:t>
            </a:r>
            <a:r>
              <a:rPr lang="it-IT" sz="2400" b="1" dirty="0" err="1"/>
              <a:t>graphisme</a:t>
            </a:r>
            <a:r>
              <a:rPr lang="it-IT" sz="2400" b="1" dirty="0"/>
              <a:t> </a:t>
            </a:r>
            <a:r>
              <a:rPr lang="it-IT" sz="2400" b="1" dirty="0" err="1"/>
              <a:t>très</a:t>
            </a:r>
            <a:r>
              <a:rPr lang="it-IT" sz="2400" b="1" dirty="0"/>
              <a:t> </a:t>
            </a:r>
            <a:r>
              <a:rPr lang="it-IT" sz="2400" b="1" dirty="0" err="1"/>
              <a:t>expressif</a:t>
            </a:r>
            <a:r>
              <a:rPr lang="it-IT" sz="2400" dirty="0"/>
              <a:t>, </a:t>
            </a:r>
            <a:r>
              <a:rPr lang="it-IT" sz="2400" dirty="0" err="1"/>
              <a:t>des</a:t>
            </a:r>
            <a:r>
              <a:rPr lang="it-IT" sz="2400" dirty="0"/>
              <a:t> </a:t>
            </a:r>
            <a:r>
              <a:rPr lang="it-IT" sz="2400" dirty="0" err="1"/>
              <a:t>personnages</a:t>
            </a:r>
            <a:r>
              <a:rPr lang="it-IT" sz="2400" dirty="0"/>
              <a:t> qui </a:t>
            </a:r>
            <a:r>
              <a:rPr lang="it-IT" sz="2400" dirty="0" err="1"/>
              <a:t>semblent</a:t>
            </a:r>
            <a:r>
              <a:rPr lang="it-IT" sz="2400" dirty="0"/>
              <a:t> </a:t>
            </a:r>
            <a:r>
              <a:rPr lang="it-IT" sz="2400" dirty="0" err="1"/>
              <a:t>tirés</a:t>
            </a:r>
            <a:r>
              <a:rPr lang="it-IT" sz="2400" dirty="0"/>
              <a:t> de comics de super-</a:t>
            </a:r>
            <a:r>
              <a:rPr lang="it-IT" sz="2400" dirty="0" err="1" smtClean="0"/>
              <a:t>héros</a:t>
            </a:r>
            <a:r>
              <a:rPr lang="it-IT" sz="2400" dirty="0" smtClean="0"/>
              <a:t> </a:t>
            </a:r>
            <a:r>
              <a:rPr lang="it-IT" sz="2400" dirty="0" err="1"/>
              <a:t>américains</a:t>
            </a:r>
            <a:r>
              <a:rPr lang="it-IT" sz="2400" dirty="0"/>
              <a:t>, </a:t>
            </a:r>
            <a:r>
              <a:rPr lang="it-IT" sz="2400" dirty="0" err="1"/>
              <a:t>version</a:t>
            </a:r>
            <a:r>
              <a:rPr lang="it-IT" sz="2400" dirty="0"/>
              <a:t> </a:t>
            </a:r>
            <a:r>
              <a:rPr lang="it-IT" sz="2400" dirty="0" err="1"/>
              <a:t>rebelle</a:t>
            </a:r>
            <a:r>
              <a:rPr lang="it-IT" sz="2400" dirty="0"/>
              <a:t> : </a:t>
            </a:r>
            <a:r>
              <a:rPr lang="it-IT" sz="2400" dirty="0" err="1"/>
              <a:t>des</a:t>
            </a:r>
            <a:r>
              <a:rPr lang="it-IT" sz="2400" dirty="0"/>
              <a:t> </a:t>
            </a:r>
            <a:r>
              <a:rPr lang="it-IT" sz="2400" dirty="0" err="1"/>
              <a:t>visages</a:t>
            </a:r>
            <a:r>
              <a:rPr lang="it-IT" sz="2400" dirty="0"/>
              <a:t> de </a:t>
            </a:r>
            <a:r>
              <a:rPr lang="it-IT" sz="2400" dirty="0" err="1"/>
              <a:t>jeunes</a:t>
            </a:r>
            <a:r>
              <a:rPr lang="it-IT" sz="2400" dirty="0"/>
              <a:t> femmes </a:t>
            </a:r>
            <a:r>
              <a:rPr lang="it-IT" sz="2400" dirty="0" err="1"/>
              <a:t>masquées</a:t>
            </a:r>
            <a:r>
              <a:rPr lang="it-IT" sz="2400" dirty="0"/>
              <a:t> et en </a:t>
            </a:r>
            <a:r>
              <a:rPr lang="it-IT" sz="2400" dirty="0" err="1"/>
              <a:t>colère</a:t>
            </a:r>
            <a:r>
              <a:rPr lang="it-IT" sz="2400" dirty="0"/>
              <a:t>, dont </a:t>
            </a:r>
            <a:r>
              <a:rPr lang="it-IT" sz="2400" dirty="0" err="1"/>
              <a:t>certaines</a:t>
            </a:r>
            <a:r>
              <a:rPr lang="it-IT" sz="2400" dirty="0"/>
              <a:t> </a:t>
            </a:r>
            <a:r>
              <a:rPr lang="it-IT" sz="2400" dirty="0" err="1"/>
              <a:t>tirent</a:t>
            </a:r>
            <a:r>
              <a:rPr lang="it-IT" sz="2400" dirty="0"/>
              <a:t> la langue </a:t>
            </a:r>
            <a:r>
              <a:rPr lang="it-IT" sz="2400" dirty="0" err="1"/>
              <a:t>aux</a:t>
            </a:r>
            <a:r>
              <a:rPr lang="it-IT" sz="2400" dirty="0"/>
              <a:t> </a:t>
            </a:r>
            <a:r>
              <a:rPr lang="it-IT" sz="2400" dirty="0" err="1"/>
              <a:t>piétons</a:t>
            </a:r>
            <a:r>
              <a:rPr lang="it-IT" sz="2400" dirty="0"/>
              <a:t>…</a:t>
            </a:r>
          </a:p>
          <a:p>
            <a:pPr algn="just"/>
            <a:r>
              <a:rPr lang="it-IT" sz="2400" dirty="0" smtClean="0"/>
              <a:t>Le </a:t>
            </a:r>
            <a:r>
              <a:rPr lang="it-IT" sz="2400" dirty="0"/>
              <a:t>tout </a:t>
            </a:r>
            <a:r>
              <a:rPr lang="it-IT" sz="2400" dirty="0" err="1"/>
              <a:t>dans</a:t>
            </a:r>
            <a:r>
              <a:rPr lang="it-IT" sz="2400" dirty="0"/>
              <a:t> une </a:t>
            </a:r>
            <a:r>
              <a:rPr lang="it-IT" sz="2400" dirty="0" err="1"/>
              <a:t>esthétique</a:t>
            </a:r>
            <a:r>
              <a:rPr lang="it-IT" sz="2400" dirty="0"/>
              <a:t> de la </a:t>
            </a:r>
            <a:r>
              <a:rPr lang="it-IT" sz="2400" dirty="0" err="1"/>
              <a:t>révolte</a:t>
            </a:r>
            <a:r>
              <a:rPr lang="it-IT" sz="2400" dirty="0"/>
              <a:t> en noir et </a:t>
            </a:r>
            <a:r>
              <a:rPr lang="it-IT" sz="2400" dirty="0" err="1"/>
              <a:t>blanc</a:t>
            </a:r>
            <a:r>
              <a:rPr lang="it-IT" sz="2400" dirty="0"/>
              <a:t>, </a:t>
            </a:r>
            <a:r>
              <a:rPr lang="it-IT" sz="2400" dirty="0" err="1"/>
              <a:t>avec</a:t>
            </a:r>
            <a:r>
              <a:rPr lang="it-IT" sz="2400" dirty="0"/>
              <a:t> </a:t>
            </a:r>
            <a:r>
              <a:rPr lang="it-IT" sz="2400" dirty="0" err="1"/>
              <a:t>des</a:t>
            </a:r>
            <a:r>
              <a:rPr lang="it-IT" sz="2400" dirty="0"/>
              <a:t> </a:t>
            </a:r>
            <a:r>
              <a:rPr lang="it-IT" sz="2400" dirty="0" err="1"/>
              <a:t>masques</a:t>
            </a:r>
            <a:r>
              <a:rPr lang="it-IT" sz="2400" dirty="0"/>
              <a:t> </a:t>
            </a:r>
            <a:r>
              <a:rPr lang="it-IT" sz="2400" dirty="0" err="1"/>
              <a:t>rouges</a:t>
            </a:r>
            <a:r>
              <a:rPr lang="it-IT" sz="2400" dirty="0"/>
              <a:t> et le A </a:t>
            </a:r>
            <a:r>
              <a:rPr lang="it-IT" sz="2400" dirty="0" err="1"/>
              <a:t>cerclé</a:t>
            </a:r>
            <a:r>
              <a:rPr lang="it-IT" sz="2400" dirty="0"/>
              <a:t> de </a:t>
            </a:r>
            <a:r>
              <a:rPr lang="it-IT" sz="2400" dirty="0" err="1"/>
              <a:t>l’anarchie</a:t>
            </a:r>
            <a:r>
              <a:rPr lang="it-IT" sz="2400" dirty="0" smtClean="0"/>
              <a:t>…</a:t>
            </a:r>
          </a:p>
          <a:p>
            <a:pPr algn="just"/>
            <a:r>
              <a:rPr lang="it-IT" sz="2400" dirty="0"/>
              <a:t>Un </a:t>
            </a:r>
            <a:r>
              <a:rPr lang="it-IT" sz="2400" dirty="0" err="1"/>
              <a:t>jeune</a:t>
            </a:r>
            <a:r>
              <a:rPr lang="it-IT" sz="2400" dirty="0"/>
              <a:t> </a:t>
            </a:r>
            <a:r>
              <a:rPr lang="it-IT" sz="2400" dirty="0" err="1"/>
              <a:t>garçon</a:t>
            </a:r>
            <a:r>
              <a:rPr lang="it-IT" sz="2400" dirty="0"/>
              <a:t> qui </a:t>
            </a:r>
            <a:r>
              <a:rPr lang="it-IT" sz="2400" dirty="0" err="1"/>
              <a:t>lève</a:t>
            </a:r>
            <a:r>
              <a:rPr lang="it-IT" sz="2400" dirty="0"/>
              <a:t> un </a:t>
            </a:r>
            <a:r>
              <a:rPr lang="it-IT" sz="2400" dirty="0" err="1"/>
              <a:t>poing</a:t>
            </a:r>
            <a:r>
              <a:rPr lang="it-IT" sz="2400" dirty="0"/>
              <a:t> </a:t>
            </a:r>
            <a:r>
              <a:rPr lang="it-IT" sz="2400" dirty="0" err="1" smtClean="0"/>
              <a:t>rageur</a:t>
            </a:r>
            <a:r>
              <a:rPr lang="mr-IN" sz="2400" dirty="0" smtClean="0"/>
              <a:t>…</a:t>
            </a:r>
            <a:r>
              <a:rPr lang="it-IT" sz="2400" dirty="0" smtClean="0"/>
              <a:t> Plus </a:t>
            </a:r>
            <a:r>
              <a:rPr lang="it-IT" sz="2400" dirty="0" err="1"/>
              <a:t>effrayant</a:t>
            </a:r>
            <a:r>
              <a:rPr lang="it-IT" sz="2400" dirty="0"/>
              <a:t>, </a:t>
            </a:r>
            <a:r>
              <a:rPr lang="it-IT" sz="2400" dirty="0" err="1"/>
              <a:t>des</a:t>
            </a:r>
            <a:r>
              <a:rPr lang="it-IT" sz="2400" dirty="0"/>
              <a:t> </a:t>
            </a:r>
            <a:r>
              <a:rPr lang="it-IT" sz="2400" dirty="0" err="1"/>
              <a:t>travailleurs</a:t>
            </a:r>
            <a:r>
              <a:rPr lang="it-IT" sz="2400" dirty="0"/>
              <a:t> </a:t>
            </a:r>
            <a:r>
              <a:rPr lang="it-IT" sz="2400" dirty="0" err="1"/>
              <a:t>sur</a:t>
            </a:r>
            <a:r>
              <a:rPr lang="it-IT" sz="2400" dirty="0"/>
              <a:t> </a:t>
            </a:r>
            <a:r>
              <a:rPr lang="it-IT" sz="2400" dirty="0" err="1"/>
              <a:t>leurs</a:t>
            </a:r>
            <a:r>
              <a:rPr lang="it-IT" sz="2400" dirty="0"/>
              <a:t> </a:t>
            </a:r>
            <a:r>
              <a:rPr lang="it-IT" sz="2400" dirty="0" err="1"/>
              <a:t>ordinateurs</a:t>
            </a:r>
            <a:r>
              <a:rPr lang="it-IT" sz="2400" dirty="0"/>
              <a:t> </a:t>
            </a:r>
            <a:r>
              <a:rPr lang="it-IT" sz="2400" dirty="0" err="1"/>
              <a:t>avec</a:t>
            </a:r>
            <a:r>
              <a:rPr lang="it-IT" sz="2400" dirty="0"/>
              <a:t> </a:t>
            </a:r>
            <a:r>
              <a:rPr lang="it-IT" sz="2400" dirty="0" err="1"/>
              <a:t>des</a:t>
            </a:r>
            <a:r>
              <a:rPr lang="it-IT" sz="2400" dirty="0"/>
              <a:t> </a:t>
            </a:r>
            <a:r>
              <a:rPr lang="it-IT" sz="2400" dirty="0" err="1"/>
              <a:t>masques</a:t>
            </a:r>
            <a:r>
              <a:rPr lang="it-IT" sz="2400" dirty="0"/>
              <a:t> à </a:t>
            </a:r>
            <a:r>
              <a:rPr lang="it-IT" sz="2400" dirty="0" err="1"/>
              <a:t>gaz</a:t>
            </a:r>
            <a:r>
              <a:rPr lang="it-IT" sz="2400" dirty="0"/>
              <a:t> qui </a:t>
            </a:r>
            <a:r>
              <a:rPr lang="it-IT" sz="2400" dirty="0" err="1"/>
              <a:t>semblent</a:t>
            </a:r>
            <a:r>
              <a:rPr lang="it-IT" sz="2400" dirty="0"/>
              <a:t> tout </a:t>
            </a:r>
            <a:r>
              <a:rPr lang="it-IT" sz="2400" dirty="0" err="1"/>
              <a:t>droit</a:t>
            </a:r>
            <a:r>
              <a:rPr lang="it-IT" sz="2400" dirty="0"/>
              <a:t> </a:t>
            </a:r>
            <a:r>
              <a:rPr lang="it-IT" sz="2400" dirty="0" err="1"/>
              <a:t>sortis</a:t>
            </a:r>
            <a:r>
              <a:rPr lang="it-IT" sz="2400" dirty="0"/>
              <a:t> d'un film de guerre…</a:t>
            </a:r>
            <a:br>
              <a:rPr lang="it-IT" sz="2400" dirty="0"/>
            </a:br>
            <a:endParaRPr lang="it-IT" sz="2400" dirty="0" smtClean="0"/>
          </a:p>
          <a:p>
            <a:pPr algn="just"/>
            <a:r>
              <a:rPr lang="it-IT" sz="2400" i="1" dirty="0" smtClean="0"/>
              <a:t>“La </a:t>
            </a:r>
            <a:r>
              <a:rPr lang="it-IT" sz="2400" i="1" dirty="0" err="1"/>
              <a:t>poubelle</a:t>
            </a:r>
            <a:r>
              <a:rPr lang="it-IT" sz="2400" i="1" dirty="0"/>
              <a:t> est un </a:t>
            </a:r>
            <a:r>
              <a:rPr lang="it-IT" sz="2400" i="1" dirty="0" err="1"/>
              <a:t>support</a:t>
            </a:r>
            <a:r>
              <a:rPr lang="it-IT" sz="2400" i="1" dirty="0"/>
              <a:t> de rue </a:t>
            </a:r>
            <a:r>
              <a:rPr lang="it-IT" sz="2400" i="1" dirty="0" err="1"/>
              <a:t>amovible</a:t>
            </a:r>
            <a:r>
              <a:rPr lang="it-IT" sz="2400" i="1" dirty="0"/>
              <a:t>. Le </a:t>
            </a:r>
            <a:r>
              <a:rPr lang="it-IT" sz="2400" i="1" dirty="0" err="1"/>
              <a:t>street</a:t>
            </a:r>
            <a:r>
              <a:rPr lang="it-IT" sz="2400" i="1" dirty="0"/>
              <a:t>-art est </a:t>
            </a:r>
            <a:r>
              <a:rPr lang="it-IT" sz="2400" i="1" dirty="0" err="1"/>
              <a:t>gratuit</a:t>
            </a:r>
            <a:r>
              <a:rPr lang="it-IT" sz="2400" i="1" dirty="0"/>
              <a:t> et </a:t>
            </a:r>
            <a:r>
              <a:rPr lang="it-IT" sz="2400" i="1" dirty="0" err="1" smtClean="0"/>
              <a:t>accessible</a:t>
            </a:r>
            <a:r>
              <a:rPr lang="it-IT" sz="2400" i="1" dirty="0" smtClean="0"/>
              <a:t> à </a:t>
            </a:r>
            <a:r>
              <a:rPr lang="it-IT" sz="2400" i="1" dirty="0" err="1"/>
              <a:t>tous</a:t>
            </a:r>
            <a:r>
              <a:rPr lang="it-IT" sz="2400" i="1" dirty="0"/>
              <a:t>".</a:t>
            </a:r>
          </a:p>
          <a:p>
            <a:pPr algn="just"/>
            <a:endParaRPr lang="it-IT" sz="2400" dirty="0" smtClean="0"/>
          </a:p>
          <a:p>
            <a:pPr algn="just"/>
            <a:endParaRPr lang="it-IT" sz="2400" dirty="0"/>
          </a:p>
          <a:p>
            <a:endParaRPr lang="it-IT" sz="2400" b="1" dirty="0"/>
          </a:p>
          <a:p>
            <a:endParaRPr lang="fr-CA" sz="2400" dirty="0"/>
          </a:p>
        </p:txBody>
      </p:sp>
    </p:spTree>
    <p:extLst>
      <p:ext uri="{BB962C8B-B14F-4D97-AF65-F5344CB8AC3E}">
        <p14:creationId xmlns:p14="http://schemas.microsoft.com/office/powerpoint/2010/main" val="142321224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400" b="1" dirty="0" err="1" smtClean="0"/>
              <a:t>Révolte</a:t>
            </a:r>
            <a:r>
              <a:rPr lang="it-IT" sz="2400" b="1" dirty="0" smtClean="0"/>
              <a:t> </a:t>
            </a:r>
            <a:r>
              <a:rPr lang="it-IT" sz="2400" b="1" dirty="0"/>
              <a:t>et </a:t>
            </a:r>
            <a:r>
              <a:rPr lang="it-IT" sz="2400" b="1" dirty="0" err="1"/>
              <a:t>poésie</a:t>
            </a:r>
            <a:r>
              <a:rPr lang="it-IT" sz="2400" dirty="0"/>
              <a:t>. </a:t>
            </a:r>
            <a:endParaRPr lang="fr-CA" sz="2400" dirty="0"/>
          </a:p>
        </p:txBody>
      </p:sp>
      <p:sp>
        <p:nvSpPr>
          <p:cNvPr id="3" name="Segnaposto contenuto 2"/>
          <p:cNvSpPr>
            <a:spLocks noGrp="1"/>
          </p:cNvSpPr>
          <p:nvPr>
            <p:ph idx="1"/>
          </p:nvPr>
        </p:nvSpPr>
        <p:spPr/>
        <p:txBody>
          <a:bodyPr>
            <a:normAutofit fontScale="92500" lnSpcReduction="20000"/>
          </a:bodyPr>
          <a:lstStyle/>
          <a:p>
            <a:pPr algn="just"/>
            <a:r>
              <a:rPr lang="it-IT" sz="2400" dirty="0" smtClean="0"/>
              <a:t>Pour </a:t>
            </a:r>
            <a:r>
              <a:rPr lang="it-IT" sz="2400" dirty="0" err="1"/>
              <a:t>cet</a:t>
            </a:r>
            <a:r>
              <a:rPr lang="it-IT" sz="2400" dirty="0"/>
              <a:t> ancien tailleur de pierre, </a:t>
            </a:r>
            <a:r>
              <a:rPr lang="it-IT" sz="2400" b="1" dirty="0"/>
              <a:t>la </a:t>
            </a:r>
            <a:r>
              <a:rPr lang="it-IT" sz="2400" b="1" dirty="0" err="1"/>
              <a:t>poubelle</a:t>
            </a:r>
            <a:r>
              <a:rPr lang="it-IT" sz="2400" b="1" dirty="0"/>
              <a:t> est un </a:t>
            </a:r>
            <a:r>
              <a:rPr lang="it-IT" sz="2400" b="1" dirty="0" err="1"/>
              <a:t>support</a:t>
            </a:r>
            <a:r>
              <a:rPr lang="it-IT" sz="2400" b="1" dirty="0"/>
              <a:t> </a:t>
            </a:r>
            <a:r>
              <a:rPr lang="it-IT" sz="2400" b="1" dirty="0" err="1"/>
              <a:t>artistique</a:t>
            </a:r>
            <a:r>
              <a:rPr lang="it-IT" sz="2400" b="1" dirty="0"/>
              <a:t> </a:t>
            </a:r>
            <a:r>
              <a:rPr lang="it-IT" sz="2400" b="1" dirty="0" err="1"/>
              <a:t>intéressant</a:t>
            </a:r>
            <a:r>
              <a:rPr lang="it-IT" sz="2400" b="1" dirty="0"/>
              <a:t> car c’est un </a:t>
            </a:r>
            <a:r>
              <a:rPr lang="it-IT" sz="2400" b="1" dirty="0" err="1"/>
              <a:t>objet</a:t>
            </a:r>
            <a:r>
              <a:rPr lang="it-IT" sz="2400" b="1" dirty="0"/>
              <a:t> </a:t>
            </a:r>
            <a:r>
              <a:rPr lang="it-IT" sz="2400" b="1" dirty="0" err="1"/>
              <a:t>symboliquement</a:t>
            </a:r>
            <a:r>
              <a:rPr lang="it-IT" sz="2400" b="1" dirty="0"/>
              <a:t> </a:t>
            </a:r>
            <a:r>
              <a:rPr lang="it-IT" sz="2400" b="1" dirty="0" err="1"/>
              <a:t>fort</a:t>
            </a:r>
            <a:r>
              <a:rPr lang="it-IT" sz="2400" dirty="0"/>
              <a:t> de </a:t>
            </a:r>
            <a:r>
              <a:rPr lang="it-IT" sz="2400" dirty="0" err="1"/>
              <a:t>notre</a:t>
            </a:r>
            <a:r>
              <a:rPr lang="it-IT" sz="2400" dirty="0"/>
              <a:t> </a:t>
            </a:r>
            <a:r>
              <a:rPr lang="it-IT" sz="2400" dirty="0" err="1"/>
              <a:t>société</a:t>
            </a:r>
            <a:r>
              <a:rPr lang="it-IT" sz="2400" dirty="0"/>
              <a:t> de </a:t>
            </a:r>
            <a:r>
              <a:rPr lang="it-IT" sz="2400" dirty="0" err="1"/>
              <a:t>consommation</a:t>
            </a:r>
            <a:r>
              <a:rPr lang="it-IT" sz="2400" dirty="0"/>
              <a:t>. </a:t>
            </a:r>
            <a:r>
              <a:rPr lang="it-IT" sz="2400" i="1" dirty="0"/>
              <a:t>"La rue n’</a:t>
            </a:r>
            <a:r>
              <a:rPr lang="it-IT" sz="2400" i="1" dirty="0" err="1"/>
              <a:t>était</a:t>
            </a:r>
            <a:r>
              <a:rPr lang="it-IT" sz="2400" i="1" dirty="0"/>
              <a:t> </a:t>
            </a:r>
            <a:r>
              <a:rPr lang="it-IT" sz="2400" i="1" dirty="0" err="1"/>
              <a:t>pas</a:t>
            </a:r>
            <a:r>
              <a:rPr lang="it-IT" sz="2400" i="1" dirty="0"/>
              <a:t> </a:t>
            </a:r>
            <a:r>
              <a:rPr lang="it-IT" sz="2400" i="1" dirty="0" err="1"/>
              <a:t>accessible</a:t>
            </a:r>
            <a:r>
              <a:rPr lang="it-IT" sz="2400" i="1" dirty="0"/>
              <a:t>, vu </a:t>
            </a:r>
            <a:r>
              <a:rPr lang="it-IT" sz="2400" i="1" dirty="0" err="1"/>
              <a:t>que</a:t>
            </a:r>
            <a:r>
              <a:rPr lang="it-IT" sz="2400" i="1" dirty="0"/>
              <a:t> l’on est </a:t>
            </a:r>
            <a:r>
              <a:rPr lang="it-IT" sz="2400" i="1" dirty="0" err="1"/>
              <a:t>confiné</a:t>
            </a:r>
            <a:r>
              <a:rPr lang="it-IT" sz="2400" i="1" dirty="0"/>
              <a:t>, et la </a:t>
            </a:r>
            <a:r>
              <a:rPr lang="it-IT" sz="2400" i="1" dirty="0" err="1"/>
              <a:t>poubelle</a:t>
            </a:r>
            <a:r>
              <a:rPr lang="it-IT" sz="2400" i="1" dirty="0"/>
              <a:t> c’est un </a:t>
            </a:r>
            <a:r>
              <a:rPr lang="it-IT" sz="2400" i="1" dirty="0" err="1"/>
              <a:t>support</a:t>
            </a:r>
            <a:r>
              <a:rPr lang="it-IT" sz="2400" i="1" dirty="0"/>
              <a:t> </a:t>
            </a:r>
            <a:r>
              <a:rPr lang="it-IT" sz="2400" i="1" dirty="0" err="1"/>
              <a:t>urbain</a:t>
            </a:r>
            <a:r>
              <a:rPr lang="it-IT" sz="2400" i="1" dirty="0"/>
              <a:t> par </a:t>
            </a:r>
            <a:r>
              <a:rPr lang="it-IT" sz="2400" i="1" dirty="0" err="1"/>
              <a:t>excellence</a:t>
            </a:r>
            <a:r>
              <a:rPr lang="it-IT" sz="2400" i="1" dirty="0"/>
              <a:t>. C’est </a:t>
            </a:r>
            <a:r>
              <a:rPr lang="it-IT" sz="2400" i="1" dirty="0" err="1"/>
              <a:t>intéressant</a:t>
            </a:r>
            <a:r>
              <a:rPr lang="it-IT" sz="2400" i="1" dirty="0"/>
              <a:t> de la </a:t>
            </a:r>
            <a:r>
              <a:rPr lang="it-IT" sz="2400" i="1" dirty="0" err="1"/>
              <a:t>ramener</a:t>
            </a:r>
            <a:r>
              <a:rPr lang="it-IT" sz="2400" i="1" dirty="0"/>
              <a:t> </a:t>
            </a:r>
            <a:r>
              <a:rPr lang="it-IT" sz="2400" i="1" dirty="0" err="1"/>
              <a:t>sur</a:t>
            </a:r>
            <a:r>
              <a:rPr lang="it-IT" sz="2400" i="1" dirty="0"/>
              <a:t> le </a:t>
            </a:r>
            <a:r>
              <a:rPr lang="it-IT" sz="2400" i="1" dirty="0" err="1"/>
              <a:t>devant</a:t>
            </a:r>
            <a:r>
              <a:rPr lang="it-IT" sz="2400" i="1" dirty="0"/>
              <a:t> de la </a:t>
            </a:r>
            <a:r>
              <a:rPr lang="it-IT" sz="2400" i="1" dirty="0" err="1"/>
              <a:t>scène</a:t>
            </a:r>
            <a:r>
              <a:rPr lang="it-IT" sz="2400" i="1" dirty="0"/>
              <a:t>, un </a:t>
            </a:r>
            <a:r>
              <a:rPr lang="it-IT" sz="2400" i="1" dirty="0" err="1"/>
              <a:t>peu</a:t>
            </a:r>
            <a:r>
              <a:rPr lang="it-IT" sz="2400" i="1" dirty="0"/>
              <a:t> de la </a:t>
            </a:r>
            <a:r>
              <a:rPr lang="it-IT" sz="2400" i="1" dirty="0" err="1"/>
              <a:t>même</a:t>
            </a:r>
            <a:r>
              <a:rPr lang="it-IT" sz="2400" i="1" dirty="0"/>
              <a:t> </a:t>
            </a:r>
            <a:r>
              <a:rPr lang="it-IT" sz="2400" i="1" dirty="0" err="1"/>
              <a:t>manière</a:t>
            </a:r>
            <a:r>
              <a:rPr lang="it-IT" sz="2400" i="1" dirty="0"/>
              <a:t> </a:t>
            </a:r>
            <a:r>
              <a:rPr lang="it-IT" sz="2400" i="1" dirty="0" err="1"/>
              <a:t>que</a:t>
            </a:r>
            <a:r>
              <a:rPr lang="it-IT" sz="2400" i="1" dirty="0"/>
              <a:t> </a:t>
            </a:r>
            <a:r>
              <a:rPr lang="it-IT" sz="2400" i="1" dirty="0" err="1"/>
              <a:t>dans</a:t>
            </a:r>
            <a:r>
              <a:rPr lang="it-IT" sz="2400" i="1" dirty="0"/>
              <a:t> la </a:t>
            </a:r>
            <a:r>
              <a:rPr lang="it-IT" sz="2400" i="1" dirty="0" err="1"/>
              <a:t>société</a:t>
            </a:r>
            <a:r>
              <a:rPr lang="it-IT" sz="2400" i="1" dirty="0"/>
              <a:t> </a:t>
            </a:r>
            <a:r>
              <a:rPr lang="it-IT" sz="2400" i="1" dirty="0" err="1"/>
              <a:t>dans</a:t>
            </a:r>
            <a:r>
              <a:rPr lang="it-IT" sz="2400" i="1" dirty="0"/>
              <a:t> </a:t>
            </a:r>
            <a:r>
              <a:rPr lang="it-IT" sz="2400" i="1" dirty="0" err="1"/>
              <a:t>laquelle</a:t>
            </a:r>
            <a:r>
              <a:rPr lang="it-IT" sz="2400" i="1" dirty="0"/>
              <a:t> on </a:t>
            </a:r>
            <a:r>
              <a:rPr lang="it-IT" sz="2400" i="1" dirty="0" err="1"/>
              <a:t>vit</a:t>
            </a:r>
            <a:r>
              <a:rPr lang="it-IT" sz="2400" i="1" dirty="0"/>
              <a:t>, </a:t>
            </a:r>
            <a:r>
              <a:rPr lang="it-IT" sz="2400" i="1" dirty="0" err="1"/>
              <a:t>les</a:t>
            </a:r>
            <a:r>
              <a:rPr lang="it-IT" sz="2400" i="1" dirty="0"/>
              <a:t> gens de '</a:t>
            </a:r>
            <a:r>
              <a:rPr lang="it-IT" sz="2400" i="1" dirty="0" err="1"/>
              <a:t>bas</a:t>
            </a:r>
            <a:r>
              <a:rPr lang="it-IT" sz="2400" i="1" dirty="0"/>
              <a:t> </a:t>
            </a:r>
            <a:r>
              <a:rPr lang="it-IT" sz="2400" i="1" dirty="0" err="1"/>
              <a:t>étage</a:t>
            </a:r>
            <a:r>
              <a:rPr lang="it-IT" sz="2400" i="1" dirty="0"/>
              <a:t>', </a:t>
            </a:r>
            <a:r>
              <a:rPr lang="it-IT" sz="2400" i="1" dirty="0" err="1"/>
              <a:t>les</a:t>
            </a:r>
            <a:r>
              <a:rPr lang="it-IT" sz="2400" i="1" dirty="0"/>
              <a:t> '</a:t>
            </a:r>
            <a:r>
              <a:rPr lang="it-IT" sz="2400" i="1" dirty="0" err="1"/>
              <a:t>derniers</a:t>
            </a:r>
            <a:r>
              <a:rPr lang="it-IT" sz="2400" i="1" dirty="0"/>
              <a:t> de </a:t>
            </a:r>
            <a:r>
              <a:rPr lang="it-IT" sz="2400" i="1" dirty="0" err="1"/>
              <a:t>cordée</a:t>
            </a:r>
            <a:r>
              <a:rPr lang="it-IT" sz="2400" i="1" dirty="0"/>
              <a:t>' n’</a:t>
            </a:r>
            <a:r>
              <a:rPr lang="it-IT" sz="2400" i="1" dirty="0" err="1"/>
              <a:t>avaient</a:t>
            </a:r>
            <a:r>
              <a:rPr lang="it-IT" sz="2400" i="1" dirty="0"/>
              <a:t> </a:t>
            </a:r>
            <a:r>
              <a:rPr lang="it-IT" sz="2400" i="1" dirty="0" err="1"/>
              <a:t>pas</a:t>
            </a:r>
            <a:r>
              <a:rPr lang="it-IT" sz="2400" i="1" dirty="0"/>
              <a:t> </a:t>
            </a:r>
            <a:r>
              <a:rPr lang="it-IT" sz="2400" i="1" dirty="0" err="1"/>
              <a:t>leur</a:t>
            </a:r>
            <a:r>
              <a:rPr lang="it-IT" sz="2400" i="1" dirty="0"/>
              <a:t> </a:t>
            </a:r>
            <a:r>
              <a:rPr lang="it-IT" sz="2400" i="1" dirty="0" err="1"/>
              <a:t>place</a:t>
            </a:r>
            <a:r>
              <a:rPr lang="it-IT" sz="2400" i="1" dirty="0"/>
              <a:t>... Et </a:t>
            </a:r>
            <a:r>
              <a:rPr lang="it-IT" sz="2400" i="1" dirty="0" err="1"/>
              <a:t>puis</a:t>
            </a:r>
            <a:r>
              <a:rPr lang="it-IT" sz="2400" i="1" dirty="0"/>
              <a:t> d’un </a:t>
            </a:r>
            <a:r>
              <a:rPr lang="it-IT" sz="2400" i="1" dirty="0" err="1"/>
              <a:t>seul</a:t>
            </a:r>
            <a:r>
              <a:rPr lang="it-IT" sz="2400" i="1" dirty="0"/>
              <a:t> coup, on s’</a:t>
            </a:r>
            <a:r>
              <a:rPr lang="it-IT" sz="2400" i="1" dirty="0" err="1"/>
              <a:t>aperçoit</a:t>
            </a:r>
            <a:r>
              <a:rPr lang="it-IT" sz="2400" i="1" dirty="0"/>
              <a:t> </a:t>
            </a:r>
            <a:r>
              <a:rPr lang="it-IT" sz="2400" i="1" dirty="0" err="1"/>
              <a:t>que</a:t>
            </a:r>
            <a:r>
              <a:rPr lang="it-IT" sz="2400" i="1" dirty="0"/>
              <a:t> </a:t>
            </a:r>
            <a:r>
              <a:rPr lang="it-IT" sz="2400" i="1" dirty="0" err="1"/>
              <a:t>ces</a:t>
            </a:r>
            <a:r>
              <a:rPr lang="it-IT" sz="2400" i="1" dirty="0"/>
              <a:t> gens-là </a:t>
            </a:r>
            <a:r>
              <a:rPr lang="it-IT" sz="2400" i="1" dirty="0" err="1"/>
              <a:t>ont</a:t>
            </a:r>
            <a:r>
              <a:rPr lang="it-IT" sz="2400" i="1" dirty="0"/>
              <a:t> une </a:t>
            </a:r>
            <a:r>
              <a:rPr lang="it-IT" sz="2400" i="1" dirty="0" err="1"/>
              <a:t>importance</a:t>
            </a:r>
            <a:r>
              <a:rPr lang="it-IT" sz="2400" i="1" dirty="0"/>
              <a:t> </a:t>
            </a:r>
            <a:r>
              <a:rPr lang="it-IT" sz="2400" i="1" dirty="0" err="1"/>
              <a:t>énorme</a:t>
            </a:r>
            <a:r>
              <a:rPr lang="it-IT" sz="2400" i="1" dirty="0"/>
              <a:t> </a:t>
            </a:r>
            <a:r>
              <a:rPr lang="it-IT" sz="2400" i="1" dirty="0" smtClean="0"/>
              <a:t>!”</a:t>
            </a:r>
          </a:p>
          <a:p>
            <a:pPr algn="just"/>
            <a:r>
              <a:rPr lang="it-IT" sz="2400" dirty="0" err="1"/>
              <a:t>Cette</a:t>
            </a:r>
            <a:r>
              <a:rPr lang="it-IT" sz="2400" dirty="0"/>
              <a:t> </a:t>
            </a:r>
            <a:r>
              <a:rPr lang="it-IT" sz="2400" dirty="0" err="1"/>
              <a:t>intervention</a:t>
            </a:r>
            <a:r>
              <a:rPr lang="it-IT" sz="2400" dirty="0"/>
              <a:t> </a:t>
            </a:r>
            <a:r>
              <a:rPr lang="it-IT" sz="2400" dirty="0" err="1"/>
              <a:t>dans</a:t>
            </a:r>
            <a:r>
              <a:rPr lang="it-IT" sz="2400" dirty="0"/>
              <a:t> l’</a:t>
            </a:r>
            <a:r>
              <a:rPr lang="it-IT" sz="2400" dirty="0" err="1"/>
              <a:t>espace</a:t>
            </a:r>
            <a:r>
              <a:rPr lang="it-IT" sz="2400" dirty="0"/>
              <a:t> public, c’est </a:t>
            </a:r>
            <a:r>
              <a:rPr lang="it-IT" sz="2400" dirty="0" err="1"/>
              <a:t>aussi</a:t>
            </a:r>
            <a:r>
              <a:rPr lang="it-IT" sz="2400" dirty="0"/>
              <a:t> un </a:t>
            </a:r>
            <a:r>
              <a:rPr lang="it-IT" sz="2400" dirty="0" err="1"/>
              <a:t>message</a:t>
            </a:r>
            <a:r>
              <a:rPr lang="it-IT" sz="2400" dirty="0"/>
              <a:t> </a:t>
            </a:r>
            <a:r>
              <a:rPr lang="it-IT" sz="2400" dirty="0" err="1"/>
              <a:t>qu'il</a:t>
            </a:r>
            <a:r>
              <a:rPr lang="it-IT" sz="2400" dirty="0"/>
              <a:t> </a:t>
            </a:r>
            <a:r>
              <a:rPr lang="it-IT" sz="2400" dirty="0" err="1"/>
              <a:t>leur</a:t>
            </a:r>
            <a:r>
              <a:rPr lang="it-IT" sz="2400" dirty="0"/>
              <a:t> </a:t>
            </a:r>
            <a:r>
              <a:rPr lang="it-IT" sz="2400" dirty="0" err="1"/>
              <a:t>adresse</a:t>
            </a:r>
            <a:r>
              <a:rPr lang="it-IT" sz="2400" dirty="0"/>
              <a:t>. RNST </a:t>
            </a:r>
            <a:r>
              <a:rPr lang="it-IT" sz="2400" dirty="0" err="1"/>
              <a:t>revendique</a:t>
            </a:r>
            <a:r>
              <a:rPr lang="it-IT" sz="2400" dirty="0"/>
              <a:t> la </a:t>
            </a:r>
            <a:r>
              <a:rPr lang="it-IT" sz="2400" dirty="0" err="1"/>
              <a:t>liberté</a:t>
            </a:r>
            <a:r>
              <a:rPr lang="it-IT" sz="2400" dirty="0"/>
              <a:t> </a:t>
            </a:r>
            <a:r>
              <a:rPr lang="it-IT" sz="2400" dirty="0" err="1"/>
              <a:t>artistique</a:t>
            </a:r>
            <a:r>
              <a:rPr lang="it-IT" sz="2400" dirty="0"/>
              <a:t> </a:t>
            </a:r>
            <a:r>
              <a:rPr lang="it-IT" sz="2400" dirty="0" err="1"/>
              <a:t>dans</a:t>
            </a:r>
            <a:r>
              <a:rPr lang="it-IT" sz="2400" dirty="0"/>
              <a:t> l’</a:t>
            </a:r>
            <a:r>
              <a:rPr lang="it-IT" sz="2400" dirty="0" err="1"/>
              <a:t>espace</a:t>
            </a:r>
            <a:r>
              <a:rPr lang="it-IT" sz="2400" dirty="0"/>
              <a:t> public et à </a:t>
            </a:r>
            <a:r>
              <a:rPr lang="it-IT" sz="2400" dirty="0" err="1"/>
              <a:t>travers</a:t>
            </a:r>
            <a:r>
              <a:rPr lang="it-IT" sz="2400" dirty="0"/>
              <a:t> </a:t>
            </a:r>
            <a:r>
              <a:rPr lang="it-IT" sz="2400" dirty="0" err="1"/>
              <a:t>ces</a:t>
            </a:r>
            <a:r>
              <a:rPr lang="it-IT" sz="2400" dirty="0"/>
              <a:t> </a:t>
            </a:r>
            <a:r>
              <a:rPr lang="it-IT" sz="2400" dirty="0" err="1"/>
              <a:t>poubelles</a:t>
            </a:r>
            <a:r>
              <a:rPr lang="it-IT" sz="2400" dirty="0"/>
              <a:t>, </a:t>
            </a:r>
            <a:r>
              <a:rPr lang="it-IT" sz="2400" dirty="0" err="1"/>
              <a:t>objets</a:t>
            </a:r>
            <a:r>
              <a:rPr lang="it-IT" sz="2400" dirty="0"/>
              <a:t> qui font le </a:t>
            </a:r>
            <a:r>
              <a:rPr lang="it-IT" sz="2400" dirty="0" err="1"/>
              <a:t>lien</a:t>
            </a:r>
            <a:r>
              <a:rPr lang="it-IT" sz="2400" dirty="0"/>
              <a:t> </a:t>
            </a:r>
            <a:r>
              <a:rPr lang="it-IT" sz="2400" dirty="0" err="1"/>
              <a:t>entre</a:t>
            </a:r>
            <a:r>
              <a:rPr lang="it-IT" sz="2400" dirty="0"/>
              <a:t> l’</a:t>
            </a:r>
            <a:r>
              <a:rPr lang="it-IT" sz="2400" dirty="0" err="1"/>
              <a:t>espace</a:t>
            </a:r>
            <a:r>
              <a:rPr lang="it-IT" sz="2400" dirty="0"/>
              <a:t> </a:t>
            </a:r>
            <a:r>
              <a:rPr lang="it-IT" sz="2400" dirty="0" err="1"/>
              <a:t>privé</a:t>
            </a:r>
            <a:r>
              <a:rPr lang="it-IT" sz="2400" dirty="0"/>
              <a:t> et l’</a:t>
            </a:r>
            <a:r>
              <a:rPr lang="it-IT" sz="2400" dirty="0" err="1"/>
              <a:t>espace</a:t>
            </a:r>
            <a:r>
              <a:rPr lang="it-IT" sz="2400" dirty="0"/>
              <a:t> public, </a:t>
            </a:r>
            <a:r>
              <a:rPr lang="it-IT" sz="2400" b="1" dirty="0"/>
              <a:t>il </a:t>
            </a:r>
            <a:r>
              <a:rPr lang="it-IT" sz="2400" b="1" dirty="0" err="1"/>
              <a:t>injecte</a:t>
            </a:r>
            <a:r>
              <a:rPr lang="it-IT" sz="2400" b="1" dirty="0"/>
              <a:t> </a:t>
            </a:r>
            <a:r>
              <a:rPr lang="it-IT" sz="2400" b="1" dirty="0" err="1"/>
              <a:t>aux</a:t>
            </a:r>
            <a:r>
              <a:rPr lang="it-IT" sz="2400" b="1" dirty="0"/>
              <a:t> </a:t>
            </a:r>
            <a:r>
              <a:rPr lang="it-IT" sz="2400" b="1" dirty="0" err="1"/>
              <a:t>rues</a:t>
            </a:r>
            <a:r>
              <a:rPr lang="it-IT" sz="2400" b="1" dirty="0"/>
              <a:t> </a:t>
            </a:r>
            <a:r>
              <a:rPr lang="it-IT" sz="2400" b="1" dirty="0" err="1"/>
              <a:t>révolte</a:t>
            </a:r>
            <a:r>
              <a:rPr lang="it-IT" sz="2400" b="1" dirty="0"/>
              <a:t> et </a:t>
            </a:r>
            <a:r>
              <a:rPr lang="it-IT" sz="2400" b="1" dirty="0" err="1"/>
              <a:t>poésie</a:t>
            </a:r>
            <a:r>
              <a:rPr lang="it-IT" sz="2400" dirty="0"/>
              <a:t>. </a:t>
            </a:r>
            <a:r>
              <a:rPr lang="it-IT" sz="2400" dirty="0" err="1"/>
              <a:t>Autant</a:t>
            </a:r>
            <a:r>
              <a:rPr lang="it-IT" sz="2400" dirty="0"/>
              <a:t> de </a:t>
            </a:r>
            <a:r>
              <a:rPr lang="it-IT" sz="2400" dirty="0" err="1"/>
              <a:t>messages</a:t>
            </a:r>
            <a:r>
              <a:rPr lang="it-IT" sz="2400" dirty="0"/>
              <a:t> </a:t>
            </a:r>
            <a:r>
              <a:rPr lang="it-IT" sz="2400" dirty="0" err="1"/>
              <a:t>adressés</a:t>
            </a:r>
            <a:r>
              <a:rPr lang="it-IT" sz="2400" dirty="0"/>
              <a:t> </a:t>
            </a:r>
            <a:r>
              <a:rPr lang="it-IT" sz="2400" dirty="0" err="1"/>
              <a:t>aux</a:t>
            </a:r>
            <a:r>
              <a:rPr lang="it-IT" sz="2400" dirty="0"/>
              <a:t> </a:t>
            </a:r>
            <a:r>
              <a:rPr lang="it-IT" sz="2400" dirty="0" err="1"/>
              <a:t>anonymes</a:t>
            </a:r>
            <a:r>
              <a:rPr lang="it-IT" sz="2400" dirty="0"/>
              <a:t>, </a:t>
            </a:r>
            <a:r>
              <a:rPr lang="it-IT" sz="2400" dirty="0" err="1"/>
              <a:t>aux</a:t>
            </a:r>
            <a:r>
              <a:rPr lang="it-IT" sz="2400" dirty="0"/>
              <a:t> </a:t>
            </a:r>
            <a:r>
              <a:rPr lang="it-IT" sz="2400" dirty="0" err="1"/>
              <a:t>transparents</a:t>
            </a:r>
            <a:r>
              <a:rPr lang="it-IT" sz="2400" dirty="0"/>
              <a:t>, </a:t>
            </a:r>
            <a:r>
              <a:rPr lang="it-IT" sz="2400" dirty="0" err="1"/>
              <a:t>aux</a:t>
            </a:r>
            <a:r>
              <a:rPr lang="it-IT" sz="2400" dirty="0"/>
              <a:t> </a:t>
            </a:r>
            <a:r>
              <a:rPr lang="it-IT" sz="2400" dirty="0" err="1"/>
              <a:t>derniers</a:t>
            </a:r>
            <a:r>
              <a:rPr lang="it-IT" sz="2400" dirty="0"/>
              <a:t> de </a:t>
            </a:r>
            <a:r>
              <a:rPr lang="it-IT" sz="2400" dirty="0" err="1"/>
              <a:t>cordées</a:t>
            </a:r>
            <a:r>
              <a:rPr lang="it-IT" sz="2400" dirty="0"/>
              <a:t> </a:t>
            </a:r>
            <a:r>
              <a:rPr lang="it-IT" sz="2400" dirty="0" err="1"/>
              <a:t>aujourd’hui</a:t>
            </a:r>
            <a:r>
              <a:rPr lang="it-IT" sz="2400" dirty="0"/>
              <a:t> en première </a:t>
            </a:r>
            <a:r>
              <a:rPr lang="it-IT" sz="2400" dirty="0" err="1"/>
              <a:t>ligne</a:t>
            </a:r>
            <a:r>
              <a:rPr lang="it-IT" sz="2400" dirty="0"/>
              <a:t>.</a:t>
            </a:r>
          </a:p>
          <a:p>
            <a:pPr algn="just"/>
            <a:endParaRPr lang="it-IT" sz="2400" dirty="0"/>
          </a:p>
          <a:p>
            <a:endParaRPr lang="it-IT" sz="2400" b="1" dirty="0"/>
          </a:p>
          <a:p>
            <a:endParaRPr lang="fr-CA" sz="2400" dirty="0"/>
          </a:p>
        </p:txBody>
      </p:sp>
    </p:spTree>
    <p:extLst>
      <p:ext uri="{BB962C8B-B14F-4D97-AF65-F5344CB8AC3E}">
        <p14:creationId xmlns:p14="http://schemas.microsoft.com/office/powerpoint/2010/main" val="37898957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800" dirty="0" err="1"/>
              <a:t>Question</a:t>
            </a:r>
            <a:r>
              <a:rPr lang="it-IT" sz="2800" dirty="0"/>
              <a:t> </a:t>
            </a:r>
            <a:r>
              <a:rPr lang="it-IT" sz="2800" dirty="0" err="1"/>
              <a:t>sociétale</a:t>
            </a:r>
            <a:r>
              <a:rPr lang="it-IT" sz="2800" dirty="0"/>
              <a:t> : </a:t>
            </a:r>
            <a:r>
              <a:rPr lang="it-IT" sz="2800" dirty="0" err="1"/>
              <a:t>question</a:t>
            </a:r>
            <a:r>
              <a:rPr lang="it-IT" sz="2800" dirty="0"/>
              <a:t> trans</a:t>
            </a:r>
          </a:p>
        </p:txBody>
      </p:sp>
      <p:sp>
        <p:nvSpPr>
          <p:cNvPr id="3" name="Segnaposto contenuto 2"/>
          <p:cNvSpPr>
            <a:spLocks noGrp="1"/>
          </p:cNvSpPr>
          <p:nvPr>
            <p:ph idx="1"/>
          </p:nvPr>
        </p:nvSpPr>
        <p:spPr/>
        <p:txBody>
          <a:bodyPr>
            <a:noAutofit/>
          </a:bodyPr>
          <a:lstStyle/>
          <a:p>
            <a:pPr algn="just"/>
            <a:r>
              <a:rPr lang="fr-FR" sz="2400" dirty="0"/>
              <a:t>Alors que la place des femmes </a:t>
            </a:r>
            <a:r>
              <a:rPr lang="fr-FR" sz="2400" dirty="0" err="1"/>
              <a:t>trans</a:t>
            </a:r>
            <a:r>
              <a:rPr lang="fr-FR" sz="2400" dirty="0"/>
              <a:t> fait débat au sein du mouvement Collages </a:t>
            </a:r>
            <a:r>
              <a:rPr lang="fr-FR" sz="2400" dirty="0" err="1"/>
              <a:t>Féminicides</a:t>
            </a:r>
            <a:r>
              <a:rPr lang="fr-FR" sz="2400" dirty="0"/>
              <a:t>, le </a:t>
            </a:r>
            <a:r>
              <a:rPr lang="fr-FR" sz="2400" dirty="0" err="1"/>
              <a:t>Huffington</a:t>
            </a:r>
            <a:r>
              <a:rPr lang="fr-FR" sz="2400" dirty="0"/>
              <a:t> Post a </a:t>
            </a:r>
            <a:r>
              <a:rPr lang="fr-FR" sz="2400" dirty="0" err="1"/>
              <a:t>dépublié</a:t>
            </a:r>
            <a:r>
              <a:rPr lang="fr-FR" sz="2400" dirty="0"/>
              <a:t> une tribune, mercredi 12 février, quelques heures après la pression d'internautes jugeant le texte </a:t>
            </a:r>
            <a:r>
              <a:rPr lang="fr-FR" sz="2400" dirty="0" err="1"/>
              <a:t>transphobe</a:t>
            </a:r>
            <a:r>
              <a:rPr lang="fr-FR" sz="2400" dirty="0"/>
              <a:t>. Cette tribune avait été refusée par Le Monde. Explications </a:t>
            </a:r>
            <a:r>
              <a:rPr lang="fr-FR" sz="1800" dirty="0">
                <a:hlinkClick r:id="rId2"/>
              </a:rPr>
              <a:t>https://www.arretsurimages.net/articles/feminisme-trans-le-huff-post-embarrasse</a:t>
            </a:r>
            <a:r>
              <a:rPr lang="fr-FR" sz="1800" dirty="0"/>
              <a:t>   15 février 2020</a:t>
            </a:r>
          </a:p>
          <a:p>
            <a:pPr algn="just"/>
            <a:r>
              <a:rPr lang="fr-FR" sz="2400" dirty="0"/>
              <a:t>Pourquoi nous avons </a:t>
            </a:r>
            <a:r>
              <a:rPr lang="fr-FR" sz="2400" dirty="0" err="1"/>
              <a:t>dépublié</a:t>
            </a:r>
            <a:r>
              <a:rPr lang="fr-FR" sz="2400" dirty="0"/>
              <a:t> la tribune "Question </a:t>
            </a:r>
            <a:r>
              <a:rPr lang="fr-FR" sz="2400" dirty="0" err="1"/>
              <a:t>trans</a:t>
            </a:r>
            <a:r>
              <a:rPr lang="fr-FR" sz="2400" dirty="0"/>
              <a:t>: les colleuses contre les </a:t>
            </a:r>
            <a:r>
              <a:rPr lang="fr-FR" sz="2400" dirty="0" err="1"/>
              <a:t>féminicides</a:t>
            </a:r>
            <a:r>
              <a:rPr lang="fr-FR" sz="2400" dirty="0"/>
              <a:t> se divisent et toutes les femmes sont menacées »</a:t>
            </a:r>
            <a:endParaRPr lang="fr-FR" sz="1800" dirty="0"/>
          </a:p>
          <a:p>
            <a:r>
              <a:rPr lang="fr-FR" sz="2400" dirty="0"/>
              <a:t>Quel est le point de départ de la polémique sur la place des </a:t>
            </a:r>
            <a:r>
              <a:rPr lang="fr-FR" sz="2400" dirty="0" err="1"/>
              <a:t>trans</a:t>
            </a:r>
            <a:r>
              <a:rPr lang="fr-FR" sz="2400" dirty="0"/>
              <a:t> dans le féminisme ? </a:t>
            </a:r>
          </a:p>
          <a:p>
            <a:r>
              <a:rPr lang="fr-FR" sz="2400" dirty="0"/>
              <a:t>Suffit-il de s’autoproclamer femme pour pouvoir exiger d’être considérée comme telle?</a:t>
            </a:r>
            <a:endParaRPr lang="it-IT" sz="2400" dirty="0"/>
          </a:p>
        </p:txBody>
      </p:sp>
    </p:spTree>
    <p:extLst>
      <p:ext uri="{BB962C8B-B14F-4D97-AF65-F5344CB8AC3E}">
        <p14:creationId xmlns:p14="http://schemas.microsoft.com/office/powerpoint/2010/main" val="287895879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smtClean="0"/>
              <a:t>Messages iconiques : messages politiques</a:t>
            </a:r>
            <a:endParaRPr lang="fr-CA" sz="2800" dirty="0"/>
          </a:p>
        </p:txBody>
      </p:sp>
      <p:sp>
        <p:nvSpPr>
          <p:cNvPr id="3" name="Segnaposto contenuto 2"/>
          <p:cNvSpPr>
            <a:spLocks noGrp="1"/>
          </p:cNvSpPr>
          <p:nvPr>
            <p:ph idx="1"/>
          </p:nvPr>
        </p:nvSpPr>
        <p:spPr/>
        <p:txBody>
          <a:bodyPr>
            <a:normAutofit/>
          </a:bodyPr>
          <a:lstStyle/>
          <a:p>
            <a:pPr algn="just"/>
            <a:r>
              <a:rPr lang="it-IT" sz="2400" b="1" dirty="0" err="1"/>
              <a:t>Rendre</a:t>
            </a:r>
            <a:r>
              <a:rPr lang="it-IT" sz="2400" b="1" dirty="0"/>
              <a:t> </a:t>
            </a:r>
            <a:r>
              <a:rPr lang="it-IT" sz="2400" b="1" dirty="0" err="1"/>
              <a:t>hommage</a:t>
            </a:r>
            <a:r>
              <a:rPr lang="it-IT" sz="2400" b="1" dirty="0"/>
              <a:t> </a:t>
            </a:r>
            <a:r>
              <a:rPr lang="it-IT" sz="2400" b="1" dirty="0" err="1"/>
              <a:t>aux</a:t>
            </a:r>
            <a:r>
              <a:rPr lang="it-IT" sz="2400" b="1" dirty="0"/>
              <a:t> "</a:t>
            </a:r>
            <a:r>
              <a:rPr lang="it-IT" sz="2400" b="1" dirty="0" err="1"/>
              <a:t>derniers</a:t>
            </a:r>
            <a:r>
              <a:rPr lang="it-IT" sz="2400" b="1" dirty="0"/>
              <a:t> de </a:t>
            </a:r>
            <a:r>
              <a:rPr lang="it-IT" sz="2400" b="1" dirty="0" err="1"/>
              <a:t>cordée</a:t>
            </a:r>
            <a:r>
              <a:rPr lang="it-IT" sz="2400" b="1" dirty="0"/>
              <a:t>"</a:t>
            </a:r>
            <a:br>
              <a:rPr lang="it-IT" sz="2400" b="1" dirty="0"/>
            </a:br>
            <a:r>
              <a:rPr lang="it-IT" sz="2400" dirty="0" err="1" smtClean="0"/>
              <a:t>Cette</a:t>
            </a:r>
            <a:r>
              <a:rPr lang="it-IT" sz="2400" dirty="0" smtClean="0"/>
              <a:t> </a:t>
            </a:r>
            <a:r>
              <a:rPr lang="it-IT" sz="2400" dirty="0" err="1"/>
              <a:t>série</a:t>
            </a:r>
            <a:r>
              <a:rPr lang="it-IT" sz="2400" dirty="0"/>
              <a:t>, </a:t>
            </a:r>
            <a:r>
              <a:rPr lang="it-IT" sz="2400" dirty="0" err="1"/>
              <a:t>qu'il</a:t>
            </a:r>
            <a:r>
              <a:rPr lang="it-IT" sz="2400" dirty="0"/>
              <a:t> a </a:t>
            </a:r>
            <a:r>
              <a:rPr lang="it-IT" sz="2400" dirty="0" err="1"/>
              <a:t>nommée</a:t>
            </a:r>
            <a:r>
              <a:rPr lang="it-IT" sz="2400" dirty="0"/>
              <a:t> "</a:t>
            </a:r>
            <a:r>
              <a:rPr lang="it-IT" sz="2400" dirty="0" err="1"/>
              <a:t>Poubelle</a:t>
            </a:r>
            <a:r>
              <a:rPr lang="it-IT" sz="2400" dirty="0"/>
              <a:t> la vie", </a:t>
            </a:r>
            <a:r>
              <a:rPr lang="it-IT" sz="2400" b="1" dirty="0"/>
              <a:t>c’est un </a:t>
            </a:r>
            <a:r>
              <a:rPr lang="it-IT" sz="2400" b="1" dirty="0" err="1"/>
              <a:t>soutien</a:t>
            </a:r>
            <a:r>
              <a:rPr lang="it-IT" sz="2400" b="1" dirty="0"/>
              <a:t> </a:t>
            </a:r>
            <a:r>
              <a:rPr lang="it-IT" sz="2400" b="1" dirty="0" err="1"/>
              <a:t>indirect</a:t>
            </a:r>
            <a:r>
              <a:rPr lang="it-IT" sz="2400" b="1" dirty="0"/>
              <a:t> </a:t>
            </a:r>
            <a:r>
              <a:rPr lang="it-IT" sz="2400" b="1" dirty="0" err="1"/>
              <a:t>aux</a:t>
            </a:r>
            <a:r>
              <a:rPr lang="it-IT" sz="2400" b="1" dirty="0"/>
              <a:t> gens de </a:t>
            </a:r>
            <a:r>
              <a:rPr lang="it-IT" sz="2400" b="1" dirty="0" err="1"/>
              <a:t>l’ombre</a:t>
            </a:r>
            <a:r>
              <a:rPr lang="it-IT" sz="2400" b="1" dirty="0"/>
              <a:t>, </a:t>
            </a:r>
            <a:r>
              <a:rPr lang="it-IT" sz="2400" b="1" dirty="0" err="1"/>
              <a:t>comme</a:t>
            </a:r>
            <a:r>
              <a:rPr lang="it-IT" sz="2400" b="1" dirty="0"/>
              <a:t> </a:t>
            </a:r>
            <a:r>
              <a:rPr lang="it-IT" sz="2400" b="1" dirty="0" err="1"/>
              <a:t>les</a:t>
            </a:r>
            <a:r>
              <a:rPr lang="it-IT" sz="2400" b="1" dirty="0"/>
              <a:t> </a:t>
            </a:r>
            <a:r>
              <a:rPr lang="it-IT" sz="2400" b="1" dirty="0" err="1"/>
              <a:t>éboueurs</a:t>
            </a:r>
            <a:r>
              <a:rPr lang="it-IT" sz="2400" dirty="0"/>
              <a:t> : </a:t>
            </a:r>
            <a:r>
              <a:rPr lang="it-IT" sz="2400" dirty="0" err="1"/>
              <a:t>ces</a:t>
            </a:r>
            <a:r>
              <a:rPr lang="it-IT" sz="2400" dirty="0"/>
              <a:t> </a:t>
            </a:r>
            <a:r>
              <a:rPr lang="it-IT" sz="2400" dirty="0" err="1"/>
              <a:t>poubelles</a:t>
            </a:r>
            <a:r>
              <a:rPr lang="it-IT" sz="2400" dirty="0"/>
              <a:t>, </a:t>
            </a:r>
            <a:r>
              <a:rPr lang="it-IT" sz="2400" dirty="0" err="1"/>
              <a:t>ils</a:t>
            </a:r>
            <a:r>
              <a:rPr lang="it-IT" sz="2400" dirty="0"/>
              <a:t> </a:t>
            </a:r>
            <a:r>
              <a:rPr lang="it-IT" sz="2400" dirty="0" err="1"/>
              <a:t>les</a:t>
            </a:r>
            <a:r>
              <a:rPr lang="it-IT" sz="2400" dirty="0"/>
              <a:t> </a:t>
            </a:r>
            <a:r>
              <a:rPr lang="it-IT" sz="2400" dirty="0" err="1"/>
              <a:t>voient</a:t>
            </a:r>
            <a:r>
              <a:rPr lang="it-IT" sz="2400" dirty="0"/>
              <a:t> </a:t>
            </a:r>
            <a:r>
              <a:rPr lang="it-IT" sz="2400" dirty="0" err="1"/>
              <a:t>sûrement</a:t>
            </a:r>
            <a:r>
              <a:rPr lang="it-IT" sz="2400" dirty="0"/>
              <a:t> et </a:t>
            </a:r>
            <a:r>
              <a:rPr lang="it-IT" sz="2400" dirty="0" err="1"/>
              <a:t>ça</a:t>
            </a:r>
            <a:r>
              <a:rPr lang="it-IT" sz="2400" dirty="0"/>
              <a:t> </a:t>
            </a:r>
            <a:r>
              <a:rPr lang="it-IT" sz="2400" dirty="0" err="1"/>
              <a:t>doit</a:t>
            </a:r>
            <a:r>
              <a:rPr lang="it-IT" sz="2400" dirty="0"/>
              <a:t> </a:t>
            </a:r>
            <a:r>
              <a:rPr lang="it-IT" sz="2400" dirty="0" err="1"/>
              <a:t>leur</a:t>
            </a:r>
            <a:r>
              <a:rPr lang="it-IT" sz="2400" dirty="0"/>
              <a:t> </a:t>
            </a:r>
            <a:r>
              <a:rPr lang="it-IT" sz="2400" dirty="0" err="1"/>
              <a:t>parler</a:t>
            </a:r>
            <a:r>
              <a:rPr lang="it-IT" sz="2400" dirty="0"/>
              <a:t>. </a:t>
            </a:r>
            <a:r>
              <a:rPr lang="it-IT" sz="2400" i="1" dirty="0"/>
              <a:t>"</a:t>
            </a:r>
            <a:r>
              <a:rPr lang="it-IT" sz="2400" i="1" dirty="0" err="1"/>
              <a:t>Sur</a:t>
            </a:r>
            <a:r>
              <a:rPr lang="it-IT" sz="2400" i="1" dirty="0"/>
              <a:t> un post </a:t>
            </a:r>
            <a:r>
              <a:rPr lang="it-IT" sz="2400" i="1" dirty="0" err="1"/>
              <a:t>Facebook</a:t>
            </a:r>
            <a:r>
              <a:rPr lang="it-IT" sz="2400" i="1" dirty="0"/>
              <a:t>, il y a un </a:t>
            </a:r>
            <a:r>
              <a:rPr lang="it-IT" sz="2400" i="1" dirty="0" err="1"/>
              <a:t>éboueur</a:t>
            </a:r>
            <a:r>
              <a:rPr lang="it-IT" sz="2400" i="1" dirty="0"/>
              <a:t> qui m’a </a:t>
            </a:r>
            <a:r>
              <a:rPr lang="it-IT" sz="2400" i="1" dirty="0" err="1"/>
              <a:t>laissé</a:t>
            </a:r>
            <a:r>
              <a:rPr lang="it-IT" sz="2400" i="1" dirty="0"/>
              <a:t> un </a:t>
            </a:r>
            <a:r>
              <a:rPr lang="it-IT" sz="2400" i="1" dirty="0" err="1"/>
              <a:t>message</a:t>
            </a:r>
            <a:r>
              <a:rPr lang="it-IT" sz="2400" i="1" dirty="0"/>
              <a:t> pour me dire </a:t>
            </a:r>
            <a:r>
              <a:rPr lang="it-IT" sz="2400" i="1" dirty="0" err="1"/>
              <a:t>que</a:t>
            </a:r>
            <a:r>
              <a:rPr lang="it-IT" sz="2400" i="1" dirty="0"/>
              <a:t> c’</a:t>
            </a:r>
            <a:r>
              <a:rPr lang="it-IT" sz="2400" i="1" dirty="0" err="1"/>
              <a:t>était</a:t>
            </a:r>
            <a:r>
              <a:rPr lang="it-IT" sz="2400" i="1" dirty="0"/>
              <a:t> </a:t>
            </a:r>
            <a:r>
              <a:rPr lang="it-IT" sz="2400" i="1" dirty="0" err="1"/>
              <a:t>chouette</a:t>
            </a:r>
            <a:r>
              <a:rPr lang="it-IT" sz="2400" i="1" dirty="0"/>
              <a:t>, </a:t>
            </a:r>
            <a:r>
              <a:rPr lang="it-IT" sz="2400" i="1" dirty="0" err="1"/>
              <a:t>que</a:t>
            </a:r>
            <a:r>
              <a:rPr lang="it-IT" sz="2400" i="1" dirty="0"/>
              <a:t> c’</a:t>
            </a:r>
            <a:r>
              <a:rPr lang="it-IT" sz="2400" i="1" dirty="0" err="1"/>
              <a:t>était</a:t>
            </a:r>
            <a:r>
              <a:rPr lang="it-IT" sz="2400" i="1" dirty="0"/>
              <a:t> cool"</a:t>
            </a:r>
            <a:r>
              <a:rPr lang="it-IT" sz="2400" dirty="0"/>
              <a:t>, </a:t>
            </a:r>
            <a:r>
              <a:rPr lang="it-IT" sz="2400" dirty="0" err="1"/>
              <a:t>raconte</a:t>
            </a:r>
            <a:r>
              <a:rPr lang="it-IT" sz="2400" dirty="0"/>
              <a:t> RNST. Et sur sa propre page Facebook, </a:t>
            </a:r>
            <a:r>
              <a:rPr lang="it-IT" sz="2400" dirty="0" err="1"/>
              <a:t>nombreux</a:t>
            </a:r>
            <a:r>
              <a:rPr lang="it-IT" sz="2400" dirty="0"/>
              <a:t> </a:t>
            </a:r>
            <a:r>
              <a:rPr lang="it-IT" sz="2400" dirty="0" err="1"/>
              <a:t>sont</a:t>
            </a:r>
            <a:r>
              <a:rPr lang="it-IT" sz="2400" dirty="0"/>
              <a:t> </a:t>
            </a:r>
            <a:r>
              <a:rPr lang="it-IT" sz="2400" dirty="0" err="1"/>
              <a:t>les</a:t>
            </a:r>
            <a:r>
              <a:rPr lang="it-IT" sz="2400" dirty="0"/>
              <a:t> </a:t>
            </a:r>
            <a:r>
              <a:rPr lang="it-IT" sz="2400" dirty="0" err="1"/>
              <a:t>internautes</a:t>
            </a:r>
            <a:r>
              <a:rPr lang="it-IT" sz="2400" dirty="0"/>
              <a:t> qui </a:t>
            </a:r>
            <a:r>
              <a:rPr lang="it-IT" sz="2400" dirty="0" err="1"/>
              <a:t>demandent</a:t>
            </a:r>
            <a:r>
              <a:rPr lang="it-IT" sz="2400" dirty="0"/>
              <a:t> à RNST d’intervenir </a:t>
            </a:r>
            <a:r>
              <a:rPr lang="it-IT" sz="2400" dirty="0" err="1"/>
              <a:t>sur</a:t>
            </a:r>
            <a:r>
              <a:rPr lang="it-IT" sz="2400" dirty="0"/>
              <a:t> </a:t>
            </a:r>
            <a:r>
              <a:rPr lang="it-IT" sz="2400" dirty="0" err="1"/>
              <a:t>leurs</a:t>
            </a:r>
            <a:r>
              <a:rPr lang="it-IT" sz="2400" dirty="0"/>
              <a:t> </a:t>
            </a:r>
            <a:r>
              <a:rPr lang="it-IT" sz="2400" dirty="0" err="1"/>
              <a:t>poubelles</a:t>
            </a:r>
            <a:r>
              <a:rPr lang="it-IT" sz="2400" dirty="0"/>
              <a:t>, pour </a:t>
            </a:r>
            <a:r>
              <a:rPr lang="it-IT" sz="2400" dirty="0" err="1"/>
              <a:t>les</a:t>
            </a:r>
            <a:r>
              <a:rPr lang="it-IT" sz="2400" dirty="0"/>
              <a:t> </a:t>
            </a:r>
            <a:r>
              <a:rPr lang="it-IT" sz="2400" dirty="0" err="1"/>
              <a:t>rendre</a:t>
            </a:r>
            <a:r>
              <a:rPr lang="it-IT" sz="2400" dirty="0"/>
              <a:t> </a:t>
            </a:r>
            <a:r>
              <a:rPr lang="it-IT" sz="2400" dirty="0" err="1"/>
              <a:t>belles</a:t>
            </a:r>
            <a:r>
              <a:rPr lang="it-IT" sz="2400" dirty="0"/>
              <a:t> et </a:t>
            </a:r>
            <a:r>
              <a:rPr lang="it-IT" sz="2400" dirty="0" err="1"/>
              <a:t>rebelles</a:t>
            </a:r>
            <a:r>
              <a:rPr lang="it-IT" sz="2400" dirty="0"/>
              <a:t>.</a:t>
            </a:r>
          </a:p>
          <a:p>
            <a:endParaRPr lang="it-IT" sz="2400" dirty="0"/>
          </a:p>
          <a:p>
            <a:endParaRPr lang="fr-CA" sz="2400" dirty="0"/>
          </a:p>
        </p:txBody>
      </p:sp>
    </p:spTree>
    <p:extLst>
      <p:ext uri="{BB962C8B-B14F-4D97-AF65-F5344CB8AC3E}">
        <p14:creationId xmlns:p14="http://schemas.microsoft.com/office/powerpoint/2010/main" val="267629189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olo 1"/>
          <p:cNvSpPr>
            <a:spLocks noGrp="1"/>
          </p:cNvSpPr>
          <p:nvPr>
            <p:ph type="title"/>
          </p:nvPr>
        </p:nvSpPr>
        <p:spPr/>
        <p:txBody>
          <a:bodyPr/>
          <a:lstStyle/>
          <a:p>
            <a:r>
              <a:rPr lang="it-IT" altLang="fr-FR" sz="2800" dirty="0" err="1"/>
              <a:t>Les</a:t>
            </a:r>
            <a:r>
              <a:rPr lang="it-IT" altLang="fr-FR" sz="2800" dirty="0"/>
              <a:t> </a:t>
            </a:r>
            <a:r>
              <a:rPr lang="it-IT" altLang="fr-FR" sz="2800" dirty="0" err="1" smtClean="0"/>
              <a:t>gestes</a:t>
            </a:r>
            <a:r>
              <a:rPr lang="it-IT" altLang="fr-FR" sz="2800" dirty="0" smtClean="0"/>
              <a:t> </a:t>
            </a:r>
            <a:r>
              <a:rPr lang="it-IT" altLang="fr-FR" sz="2800" dirty="0" err="1" smtClean="0"/>
              <a:t>dans</a:t>
            </a:r>
            <a:r>
              <a:rPr lang="it-IT" altLang="fr-FR" sz="2800" dirty="0" smtClean="0"/>
              <a:t> </a:t>
            </a:r>
            <a:r>
              <a:rPr lang="it-IT" altLang="fr-FR" sz="2800" dirty="0" err="1" smtClean="0"/>
              <a:t>les</a:t>
            </a:r>
            <a:r>
              <a:rPr lang="it-IT" altLang="fr-FR" sz="2800" dirty="0" smtClean="0"/>
              <a:t> </a:t>
            </a:r>
            <a:r>
              <a:rPr lang="it-IT" altLang="fr-FR" sz="2800" dirty="0" err="1" smtClean="0"/>
              <a:t>dessins</a:t>
            </a:r>
            <a:r>
              <a:rPr lang="it-IT" altLang="fr-FR" sz="2800" dirty="0" smtClean="0"/>
              <a:t/>
            </a:r>
            <a:br>
              <a:rPr lang="it-IT" altLang="fr-FR" sz="2800" dirty="0" smtClean="0"/>
            </a:br>
            <a:r>
              <a:rPr lang="it-IT" altLang="fr-FR" sz="2800" dirty="0" smtClean="0"/>
              <a:t>le </a:t>
            </a:r>
            <a:r>
              <a:rPr lang="it-IT" altLang="fr-FR" sz="2800" dirty="0" err="1" smtClean="0"/>
              <a:t>geste</a:t>
            </a:r>
            <a:r>
              <a:rPr lang="it-IT" altLang="fr-FR" sz="2800" dirty="0" smtClean="0"/>
              <a:t> est </a:t>
            </a:r>
            <a:r>
              <a:rPr lang="it-IT" altLang="fr-FR" sz="2800" dirty="0" err="1" smtClean="0"/>
              <a:t>culturel</a:t>
            </a:r>
            <a:endParaRPr lang="it-IT" altLang="fr-FR" sz="2800" dirty="0"/>
          </a:p>
        </p:txBody>
      </p:sp>
      <p:sp>
        <p:nvSpPr>
          <p:cNvPr id="47106" name="Segnaposto contenuto 2"/>
          <p:cNvSpPr>
            <a:spLocks noGrp="1"/>
          </p:cNvSpPr>
          <p:nvPr>
            <p:ph idx="1"/>
          </p:nvPr>
        </p:nvSpPr>
        <p:spPr/>
        <p:txBody>
          <a:bodyPr/>
          <a:lstStyle/>
          <a:p>
            <a:endParaRPr lang="fr-FR" altLang="fr-FR" sz="2400" dirty="0"/>
          </a:p>
          <a:p>
            <a:r>
              <a:rPr lang="it-IT" altLang="fr-FR" sz="2400" dirty="0"/>
              <a:t>Un </a:t>
            </a:r>
            <a:r>
              <a:rPr lang="it-IT" altLang="fr-FR" sz="2400" dirty="0" err="1"/>
              <a:t>geste</a:t>
            </a:r>
            <a:r>
              <a:rPr lang="it-IT" altLang="fr-FR" sz="2400" dirty="0"/>
              <a:t> </a:t>
            </a:r>
            <a:r>
              <a:rPr lang="it-IT" altLang="fr-FR" sz="2400" dirty="0" err="1"/>
              <a:t>signifie</a:t>
            </a:r>
            <a:endParaRPr lang="fr-FR" altLang="fr-FR" sz="2400" dirty="0"/>
          </a:p>
          <a:p>
            <a:r>
              <a:rPr lang="fr-FR" altLang="fr-FR" sz="2400" dirty="0"/>
              <a:t>Il peut être accompagnateur (de la parole) ou ne pas </a:t>
            </a:r>
            <a:r>
              <a:rPr lang="fr-FR" altLang="fr-FR" sz="2400" dirty="0" smtClean="0"/>
              <a:t>l</a:t>
            </a:r>
            <a:r>
              <a:rPr lang="fr-FR" altLang="it-IT" sz="2400" dirty="0"/>
              <a:t>’</a:t>
            </a:r>
            <a:r>
              <a:rPr lang="fr-FR" altLang="fr-FR" sz="2400" dirty="0"/>
              <a:t> être</a:t>
            </a:r>
          </a:p>
          <a:p>
            <a:r>
              <a:rPr lang="it-IT" altLang="fr-FR" sz="2400" dirty="0"/>
              <a:t>Le </a:t>
            </a:r>
            <a:r>
              <a:rPr lang="it-IT" altLang="fr-FR" sz="2400" dirty="0" err="1"/>
              <a:t>geste</a:t>
            </a:r>
            <a:r>
              <a:rPr lang="it-IT" altLang="fr-FR" sz="2400" dirty="0"/>
              <a:t> n</a:t>
            </a:r>
            <a:r>
              <a:rPr lang="it-IT" altLang="it-IT" sz="2400" dirty="0"/>
              <a:t>’</a:t>
            </a:r>
            <a:r>
              <a:rPr lang="it-IT" altLang="fr-FR" sz="2400" dirty="0"/>
              <a:t>est </a:t>
            </a:r>
            <a:r>
              <a:rPr lang="it-IT" altLang="fr-FR" sz="2400" dirty="0" err="1"/>
              <a:t>pas</a:t>
            </a:r>
            <a:r>
              <a:rPr lang="it-IT" altLang="fr-FR" sz="2400" dirty="0"/>
              <a:t> </a:t>
            </a:r>
            <a:r>
              <a:rPr lang="it-IT" altLang="fr-FR" sz="2400" dirty="0" err="1"/>
              <a:t>universel</a:t>
            </a:r>
            <a:endParaRPr lang="fr-FR" altLang="fr-FR" sz="2400" dirty="0"/>
          </a:p>
          <a:p>
            <a:r>
              <a:rPr lang="fr-FR" altLang="fr-FR" sz="2400" dirty="0"/>
              <a:t>Un même geste peut avoir des significations différentes dans des langues-cultures différentes.</a:t>
            </a:r>
          </a:p>
          <a:p>
            <a:endParaRPr lang="fr-FR" altLang="fr-FR" sz="2400" dirty="0"/>
          </a:p>
        </p:txBody>
      </p:sp>
    </p:spTree>
    <p:extLst>
      <p:ext uri="{BB962C8B-B14F-4D97-AF65-F5344CB8AC3E}">
        <p14:creationId xmlns:p14="http://schemas.microsoft.com/office/powerpoint/2010/main" val="449080021"/>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olo 1"/>
          <p:cNvSpPr>
            <a:spLocks noGrp="1"/>
          </p:cNvSpPr>
          <p:nvPr>
            <p:ph type="title"/>
          </p:nvPr>
        </p:nvSpPr>
        <p:spPr/>
        <p:txBody>
          <a:bodyPr/>
          <a:lstStyle/>
          <a:p>
            <a:r>
              <a:rPr lang="fr-FR" altLang="fr-FR" sz="2800"/>
              <a:t>Comment traduire un geste ?</a:t>
            </a:r>
            <a:r>
              <a:rPr lang="fr-FR" altLang="fr-FR" sz="2800" i="1"/>
              <a:t/>
            </a:r>
            <a:br>
              <a:rPr lang="fr-FR" altLang="fr-FR" sz="2800" i="1"/>
            </a:br>
            <a:r>
              <a:rPr lang="fr-FR" altLang="fr-FR" sz="2800" i="1"/>
              <a:t>Astérix en Hispanie </a:t>
            </a:r>
            <a:endParaRPr lang="it-IT" altLang="fr-FR" sz="2800" i="1"/>
          </a:p>
        </p:txBody>
      </p:sp>
      <p:pic>
        <p:nvPicPr>
          <p:cNvPr id="53250" name="Segnaposto contenuto 3" descr="Asterix_page_11-218x300.jpg"/>
          <p:cNvPicPr>
            <a:picLocks noGrp="1" noChangeAspect="1"/>
          </p:cNvPicPr>
          <p:nvPr>
            <p:ph idx="1"/>
          </p:nvPr>
        </p:nvPicPr>
        <p:blipFill>
          <a:blip r:embed="rId2">
            <a:extLst>
              <a:ext uri="{28A0092B-C50C-407E-A947-70E740481C1C}">
                <a14:useLocalDpi xmlns:a14="http://schemas.microsoft.com/office/drawing/2010/main" val="0"/>
              </a:ext>
            </a:extLst>
          </a:blip>
          <a:srcRect l="-75113" r="-75113"/>
          <a:stretch>
            <a:fillRect/>
          </a:stretch>
        </p:blipFill>
        <p:spPr/>
      </p:pic>
    </p:spTree>
    <p:extLst>
      <p:ext uri="{BB962C8B-B14F-4D97-AF65-F5344CB8AC3E}">
        <p14:creationId xmlns:p14="http://schemas.microsoft.com/office/powerpoint/2010/main" val="481603555"/>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olo 1"/>
          <p:cNvSpPr>
            <a:spLocks noGrp="1"/>
          </p:cNvSpPr>
          <p:nvPr>
            <p:ph type="title"/>
          </p:nvPr>
        </p:nvSpPr>
        <p:spPr/>
        <p:txBody>
          <a:bodyPr>
            <a:normAutofit fontScale="90000"/>
          </a:bodyPr>
          <a:lstStyle/>
          <a:p>
            <a:r>
              <a:rPr lang="fr-FR" altLang="fr-FR" sz="2100" b="1"/>
              <a:t/>
            </a:r>
            <a:br>
              <a:rPr lang="fr-FR" altLang="fr-FR" sz="2100" b="1"/>
            </a:br>
            <a:r>
              <a:rPr lang="fr-FR" altLang="fr-FR" sz="2100"/>
              <a:t>Le geste du pouce dans </a:t>
            </a:r>
            <a:r>
              <a:rPr lang="fr-FR" altLang="fr-FR" sz="2100" i="1"/>
              <a:t>Astérix en Hispanie (p.9)</a:t>
            </a:r>
            <a:r>
              <a:rPr lang="fr-FR" altLang="fr-FR" sz="3200" b="1"/>
              <a:t/>
            </a:r>
            <a:br>
              <a:rPr lang="fr-FR" altLang="fr-FR" sz="3200" b="1"/>
            </a:br>
            <a:endParaRPr lang="it-IT" altLang="fr-FR" sz="3200"/>
          </a:p>
        </p:txBody>
      </p:sp>
      <p:pic>
        <p:nvPicPr>
          <p:cNvPr id="54274" name="Segnaposto contenuto 3" descr="Asterix_Pouce-300x274.jpg"/>
          <p:cNvPicPr>
            <a:picLocks noGrp="1" noChangeAspect="1"/>
          </p:cNvPicPr>
          <p:nvPr>
            <p:ph idx="1"/>
          </p:nvPr>
        </p:nvPicPr>
        <p:blipFill>
          <a:blip r:embed="rId2">
            <a:extLst>
              <a:ext uri="{28A0092B-C50C-407E-A947-70E740481C1C}">
                <a14:useLocalDpi xmlns:a14="http://schemas.microsoft.com/office/drawing/2010/main" val="0"/>
              </a:ext>
            </a:extLst>
          </a:blip>
          <a:srcRect l="-33035" r="-33035"/>
          <a:stretch>
            <a:fillRect/>
          </a:stretch>
        </p:blipFill>
        <p:spPr/>
      </p:pic>
    </p:spTree>
    <p:extLst>
      <p:ext uri="{BB962C8B-B14F-4D97-AF65-F5344CB8AC3E}">
        <p14:creationId xmlns:p14="http://schemas.microsoft.com/office/powerpoint/2010/main" val="4062674325"/>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p:txBody>
          <a:bodyPr/>
          <a:lstStyle/>
          <a:p>
            <a:r>
              <a:rPr lang="it-IT" altLang="fr-FR" sz="2800"/>
              <a:t>Le geste du pouce</a:t>
            </a:r>
            <a:endParaRPr lang="fr-FR" altLang="fr-FR" sz="2800"/>
          </a:p>
        </p:txBody>
      </p:sp>
      <p:sp>
        <p:nvSpPr>
          <p:cNvPr id="55298" name="Content Placeholder 2"/>
          <p:cNvSpPr>
            <a:spLocks noGrp="1"/>
          </p:cNvSpPr>
          <p:nvPr>
            <p:ph idx="1"/>
          </p:nvPr>
        </p:nvSpPr>
        <p:spPr/>
        <p:txBody>
          <a:bodyPr/>
          <a:lstStyle/>
          <a:p>
            <a:r>
              <a:rPr lang="it-IT" altLang="fr-FR" sz="2400"/>
              <a:t>Interjection qu</a:t>
            </a:r>
            <a:r>
              <a:rPr lang="it-IT" altLang="it-IT" sz="2400"/>
              <a:t>’</a:t>
            </a:r>
            <a:r>
              <a:rPr lang="it-IT" altLang="fr-FR" sz="2400"/>
              <a:t>emploient les enfants pour indiquer qu</a:t>
            </a:r>
            <a:r>
              <a:rPr lang="it-IT" altLang="it-IT" sz="2400"/>
              <a:t>’</a:t>
            </a:r>
            <a:r>
              <a:rPr lang="it-IT" altLang="fr-FR" sz="2400"/>
              <a:t>ils se mettent  momentanément hors-jeu PR</a:t>
            </a:r>
          </a:p>
          <a:p>
            <a:r>
              <a:rPr lang="it-IT" altLang="fr-FR" sz="2400"/>
              <a:t> = Pace (Boch)</a:t>
            </a:r>
            <a:endParaRPr lang="fr-FR" altLang="fr-FR" sz="2400"/>
          </a:p>
        </p:txBody>
      </p:sp>
    </p:spTree>
    <p:extLst>
      <p:ext uri="{BB962C8B-B14F-4D97-AF65-F5344CB8AC3E}">
        <p14:creationId xmlns:p14="http://schemas.microsoft.com/office/powerpoint/2010/main" val="2274797107"/>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7" name="Immagin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341438"/>
            <a:ext cx="3621087" cy="337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Immagin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1341438"/>
            <a:ext cx="3714750" cy="344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data 1"/>
          <p:cNvSpPr>
            <a:spLocks noGrp="1"/>
          </p:cNvSpPr>
          <p:nvPr>
            <p:ph type="dt" sz="half" idx="10"/>
          </p:nvPr>
        </p:nvSpPr>
        <p:spPr/>
        <p:txBody>
          <a:bodyPr/>
          <a:lstStyle/>
          <a:p>
            <a:pPr>
              <a:defRPr/>
            </a:pPr>
            <a:r>
              <a:rPr lang="fr-FR" sz="1800" b="1" dirty="0" smtClean="0"/>
              <a:t>geste culturel</a:t>
            </a:r>
            <a:endParaRPr lang="fr-FR" sz="1800" b="1" dirty="0"/>
          </a:p>
        </p:txBody>
      </p:sp>
      <p:sp>
        <p:nvSpPr>
          <p:cNvPr id="3" name="Segnaposto piè di pagina 2"/>
          <p:cNvSpPr>
            <a:spLocks noGrp="1"/>
          </p:cNvSpPr>
          <p:nvPr>
            <p:ph type="ftr" sz="quarter" idx="11"/>
          </p:nvPr>
        </p:nvSpPr>
        <p:spPr/>
        <p:txBody>
          <a:bodyPr/>
          <a:lstStyle/>
          <a:p>
            <a:pPr>
              <a:defRPr/>
            </a:pPr>
            <a:r>
              <a:rPr lang="fr-FR" sz="1600" b="1" dirty="0" smtClean="0"/>
              <a:t>rapport image-écrit</a:t>
            </a:r>
            <a:endParaRPr lang="fr-FR" sz="1600" b="1" dirty="0"/>
          </a:p>
        </p:txBody>
      </p:sp>
    </p:spTree>
    <p:extLst>
      <p:ext uri="{BB962C8B-B14F-4D97-AF65-F5344CB8AC3E}">
        <p14:creationId xmlns:p14="http://schemas.microsoft.com/office/powerpoint/2010/main" val="3222869347"/>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p:txBody>
          <a:bodyPr/>
          <a:lstStyle/>
          <a:p>
            <a:r>
              <a:rPr lang="it-IT" altLang="fr-FR" sz="2800"/>
              <a:t>Toc toc = tocco (Boch)</a:t>
            </a:r>
            <a:endParaRPr lang="fr-FR" altLang="fr-FR" sz="2800"/>
          </a:p>
        </p:txBody>
      </p:sp>
      <p:pic>
        <p:nvPicPr>
          <p:cNvPr id="56322"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359944" y="2060575"/>
            <a:ext cx="1905000" cy="2833688"/>
          </a:xfrm>
        </p:spPr>
      </p:pic>
    </p:spTree>
    <p:extLst>
      <p:ext uri="{BB962C8B-B14F-4D97-AF65-F5344CB8AC3E}">
        <p14:creationId xmlns:p14="http://schemas.microsoft.com/office/powerpoint/2010/main" val="3503862276"/>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title"/>
          </p:nvPr>
        </p:nvSpPr>
        <p:spPr/>
        <p:txBody>
          <a:bodyPr/>
          <a:lstStyle/>
          <a:p>
            <a:r>
              <a:rPr lang="it-IT" altLang="fr-FR" sz="2800"/>
              <a:t>Quelle barbe !; c</a:t>
            </a:r>
            <a:r>
              <a:rPr lang="it-IT" altLang="it-IT" sz="2800"/>
              <a:t>’</a:t>
            </a:r>
            <a:r>
              <a:rPr lang="it-IT" altLang="fr-FR" sz="2800"/>
              <a:t>est rasoir !</a:t>
            </a:r>
            <a:br>
              <a:rPr lang="it-IT" altLang="fr-FR" sz="2800"/>
            </a:br>
            <a:r>
              <a:rPr lang="it-IT" altLang="fr-FR" sz="2800"/>
              <a:t>= barboso, palloso (Boch)</a:t>
            </a:r>
            <a:endParaRPr lang="fr-FR" altLang="fr-FR" sz="2800"/>
          </a:p>
        </p:txBody>
      </p:sp>
      <p:pic>
        <p:nvPicPr>
          <p:cNvPr id="57346"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887267" y="1916113"/>
            <a:ext cx="2926556" cy="3300412"/>
          </a:xfrm>
        </p:spPr>
      </p:pic>
    </p:spTree>
    <p:extLst>
      <p:ext uri="{BB962C8B-B14F-4D97-AF65-F5344CB8AC3E}">
        <p14:creationId xmlns:p14="http://schemas.microsoft.com/office/powerpoint/2010/main" val="1470997514"/>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p:txBody>
          <a:bodyPr/>
          <a:lstStyle/>
          <a:p>
            <a:r>
              <a:rPr lang="it-IT" altLang="fr-FR" sz="2800"/>
              <a:t>Mon oeil ! = un corno ! (Boch)</a:t>
            </a:r>
            <a:endParaRPr lang="fr-FR" altLang="fr-FR" sz="2800"/>
          </a:p>
        </p:txBody>
      </p:sp>
      <p:pic>
        <p:nvPicPr>
          <p:cNvPr id="58370"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815953" y="2349501"/>
            <a:ext cx="2375297" cy="3019425"/>
          </a:xfrm>
        </p:spPr>
      </p:pic>
    </p:spTree>
    <p:extLst>
      <p:ext uri="{BB962C8B-B14F-4D97-AF65-F5344CB8AC3E}">
        <p14:creationId xmlns:p14="http://schemas.microsoft.com/office/powerpoint/2010/main" val="1381741783"/>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p:txBody>
          <a:bodyPr/>
          <a:lstStyle/>
          <a:p>
            <a:r>
              <a:rPr lang="it-IT" altLang="fr-FR" sz="2800"/>
              <a:t>Un geste italien</a:t>
            </a:r>
            <a:endParaRPr lang="fr-FR" altLang="fr-FR" sz="2800"/>
          </a:p>
        </p:txBody>
      </p:sp>
      <p:sp>
        <p:nvSpPr>
          <p:cNvPr id="59394" name="Content Placeholder 2"/>
          <p:cNvSpPr>
            <a:spLocks noGrp="1"/>
          </p:cNvSpPr>
          <p:nvPr>
            <p:ph idx="1"/>
          </p:nvPr>
        </p:nvSpPr>
        <p:spPr/>
        <p:txBody>
          <a:bodyPr/>
          <a:lstStyle/>
          <a:p>
            <a:endParaRPr lang="fr-FR" altLang="fr-FR" smtClean="0"/>
          </a:p>
          <a:p>
            <a:endParaRPr lang="fr-FR" altLang="fr-FR" smtClean="0"/>
          </a:p>
        </p:txBody>
      </p:sp>
      <p:pic>
        <p:nvPicPr>
          <p:cNvPr id="5939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0" y="1530350"/>
            <a:ext cx="2667000" cy="379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366879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Titolo 1"/>
          <p:cNvSpPr>
            <a:spLocks noGrp="1"/>
          </p:cNvSpPr>
          <p:nvPr>
            <p:ph type="title"/>
          </p:nvPr>
        </p:nvSpPr>
        <p:spPr/>
        <p:txBody>
          <a:bodyPr>
            <a:normAutofit fontScale="90000"/>
          </a:bodyPr>
          <a:lstStyle/>
          <a:p>
            <a:r>
              <a:rPr lang="it-IT" sz="2800" dirty="0">
                <a:latin typeface="Arial" charset="0"/>
                <a:ea typeface="MS PGothic" charset="0"/>
              </a:rPr>
              <a:t/>
            </a:r>
            <a:br>
              <a:rPr lang="it-IT" sz="2800" dirty="0">
                <a:latin typeface="Arial" charset="0"/>
                <a:ea typeface="MS PGothic" charset="0"/>
              </a:rPr>
            </a:br>
            <a:r>
              <a:rPr lang="it-IT" sz="2800" dirty="0" err="1">
                <a:latin typeface="Arial" charset="0"/>
                <a:ea typeface="MS PGothic" charset="0"/>
              </a:rPr>
              <a:t>Observations</a:t>
            </a:r>
            <a:r>
              <a:rPr lang="it-IT" sz="2800" dirty="0">
                <a:latin typeface="Arial" charset="0"/>
                <a:ea typeface="MS PGothic" charset="0"/>
              </a:rPr>
              <a:t> </a:t>
            </a:r>
            <a:r>
              <a:rPr lang="it-IT" sz="2800" dirty="0" err="1">
                <a:latin typeface="Arial" charset="0"/>
                <a:ea typeface="MS PGothic" charset="0"/>
              </a:rPr>
              <a:t>hebdomadaires</a:t>
            </a:r>
            <a:r>
              <a:rPr lang="it-IT" sz="2800" dirty="0">
                <a:latin typeface="Arial" charset="0"/>
                <a:ea typeface="MS PGothic" charset="0"/>
              </a:rPr>
              <a:t/>
            </a:r>
            <a:br>
              <a:rPr lang="it-IT" sz="2800" dirty="0">
                <a:latin typeface="Arial" charset="0"/>
                <a:ea typeface="MS PGothic" charset="0"/>
              </a:rPr>
            </a:br>
            <a:r>
              <a:rPr lang="it-IT" sz="2800" dirty="0">
                <a:latin typeface="Arial" charset="0"/>
                <a:ea typeface="MS PGothic" charset="0"/>
              </a:rPr>
              <a:t>mise à jour</a:t>
            </a:r>
            <a:br>
              <a:rPr lang="it-IT" sz="2800" dirty="0">
                <a:latin typeface="Arial" charset="0"/>
                <a:ea typeface="MS PGothic" charset="0"/>
              </a:rPr>
            </a:br>
            <a:endParaRPr lang="it-IT" sz="2800" dirty="0">
              <a:latin typeface="Arial" charset="0"/>
              <a:ea typeface="MS PGothic" charset="0"/>
            </a:endParaRPr>
          </a:p>
        </p:txBody>
      </p:sp>
      <p:sp>
        <p:nvSpPr>
          <p:cNvPr id="419842" name="Segnaposto contenuto 2"/>
          <p:cNvSpPr>
            <a:spLocks noGrp="1"/>
          </p:cNvSpPr>
          <p:nvPr>
            <p:ph idx="1"/>
          </p:nvPr>
        </p:nvSpPr>
        <p:spPr/>
        <p:txBody>
          <a:bodyPr>
            <a:normAutofit/>
          </a:bodyPr>
          <a:lstStyle/>
          <a:p>
            <a:pPr marL="0" indent="0">
              <a:buNone/>
            </a:pPr>
            <a:r>
              <a:rPr lang="it-IT" sz="2400" dirty="0" err="1">
                <a:latin typeface="Arial" charset="0"/>
                <a:ea typeface="MS PGothic" charset="0"/>
              </a:rPr>
              <a:t>Exemples</a:t>
            </a:r>
            <a:r>
              <a:rPr lang="it-IT" sz="2400" dirty="0">
                <a:latin typeface="Arial" charset="0"/>
                <a:ea typeface="MS PGothic" charset="0"/>
              </a:rPr>
              <a:t> de </a:t>
            </a:r>
            <a:r>
              <a:rPr lang="it-IT" sz="2400" dirty="0" err="1">
                <a:latin typeface="Arial" charset="0"/>
                <a:ea typeface="MS PGothic" charset="0"/>
              </a:rPr>
              <a:t>mots</a:t>
            </a:r>
            <a:r>
              <a:rPr lang="it-IT" sz="2400" dirty="0">
                <a:latin typeface="Arial" charset="0"/>
                <a:ea typeface="MS PGothic" charset="0"/>
              </a:rPr>
              <a:t> </a:t>
            </a:r>
            <a:r>
              <a:rPr lang="it-IT" sz="2400" dirty="0" err="1">
                <a:latin typeface="Arial" charset="0"/>
                <a:ea typeface="MS PGothic" charset="0"/>
              </a:rPr>
              <a:t>exclus</a:t>
            </a:r>
            <a:r>
              <a:rPr lang="it-IT" sz="2400" dirty="0">
                <a:latin typeface="Arial" charset="0"/>
                <a:ea typeface="MS PGothic" charset="0"/>
              </a:rPr>
              <a:t> </a:t>
            </a:r>
            <a:r>
              <a:rPr lang="it-IT" sz="2400" dirty="0" err="1">
                <a:latin typeface="Arial" charset="0"/>
                <a:ea typeface="MS PGothic" charset="0"/>
              </a:rPr>
              <a:t>du</a:t>
            </a:r>
            <a:r>
              <a:rPr lang="it-IT" sz="2400" dirty="0">
                <a:latin typeface="Arial" charset="0"/>
                <a:ea typeface="MS PGothic" charset="0"/>
              </a:rPr>
              <a:t> PR</a:t>
            </a:r>
            <a:br>
              <a:rPr lang="it-IT" sz="2400" dirty="0">
                <a:latin typeface="Arial" charset="0"/>
                <a:ea typeface="MS PGothic" charset="0"/>
              </a:rPr>
            </a:br>
            <a:r>
              <a:rPr lang="it-IT" sz="2400" dirty="0" err="1">
                <a:latin typeface="Arial" charset="0"/>
                <a:ea typeface="MS PGothic" charset="0"/>
              </a:rPr>
              <a:t>Autour</a:t>
            </a:r>
            <a:r>
              <a:rPr lang="it-IT" sz="2400" dirty="0">
                <a:latin typeface="Arial" charset="0"/>
                <a:ea typeface="MS PGothic" charset="0"/>
              </a:rPr>
              <a:t> </a:t>
            </a:r>
            <a:r>
              <a:rPr lang="it-IT" sz="2400" dirty="0" err="1">
                <a:latin typeface="Arial" charset="0"/>
                <a:ea typeface="MS PGothic" charset="0"/>
              </a:rPr>
              <a:t>du</a:t>
            </a:r>
            <a:r>
              <a:rPr lang="it-IT" sz="2400" dirty="0">
                <a:latin typeface="Arial" charset="0"/>
                <a:ea typeface="MS PGothic" charset="0"/>
              </a:rPr>
              <a:t> </a:t>
            </a:r>
            <a:r>
              <a:rPr lang="it-IT" sz="2400" dirty="0" err="1">
                <a:latin typeface="Arial" charset="0"/>
                <a:ea typeface="MS PGothic" charset="0"/>
              </a:rPr>
              <a:t>suffixe</a:t>
            </a:r>
            <a:r>
              <a:rPr lang="it-IT" sz="2400" dirty="0">
                <a:latin typeface="Arial" charset="0"/>
                <a:ea typeface="MS PGothic" charset="0"/>
              </a:rPr>
              <a:t> </a:t>
            </a:r>
            <a:r>
              <a:rPr lang="mr-IN" sz="2400" dirty="0">
                <a:latin typeface="Arial" charset="0"/>
                <a:ea typeface="MS PGothic" charset="0"/>
              </a:rPr>
              <a:t>–</a:t>
            </a:r>
            <a:r>
              <a:rPr lang="it-IT" sz="2400" dirty="0">
                <a:latin typeface="Arial" charset="0"/>
                <a:ea typeface="MS PGothic" charset="0"/>
              </a:rPr>
              <a:t> </a:t>
            </a:r>
            <a:r>
              <a:rPr lang="it-IT" sz="2400" i="1" dirty="0" err="1">
                <a:latin typeface="Arial" charset="0"/>
                <a:ea typeface="MS PGothic" charset="0"/>
              </a:rPr>
              <a:t>phobie</a:t>
            </a:r>
            <a:endParaRPr lang="it-IT" sz="2400" dirty="0">
              <a:latin typeface="Arial" charset="0"/>
              <a:ea typeface="MS PGothic" charset="0"/>
              <a:cs typeface="MS PGothic" charset="0"/>
            </a:endParaRPr>
          </a:p>
          <a:p>
            <a:pPr marL="0" indent="0" algn="just"/>
            <a:r>
              <a:rPr lang="it-IT" sz="2400" dirty="0">
                <a:latin typeface="Arial" charset="0"/>
                <a:ea typeface="MS PGothic" charset="0"/>
                <a:cs typeface="MS PGothic" charset="0"/>
              </a:rPr>
              <a:t>  Diapo de 1° </a:t>
            </a:r>
            <a:r>
              <a:rPr lang="it-IT" sz="2400" dirty="0" err="1">
                <a:latin typeface="Arial" charset="0"/>
                <a:ea typeface="MS PGothic" charset="0"/>
                <a:cs typeface="MS PGothic" charset="0"/>
              </a:rPr>
              <a:t>année</a:t>
            </a:r>
            <a:endParaRPr lang="it-IT" sz="2400" dirty="0">
              <a:latin typeface="Arial" charset="0"/>
              <a:ea typeface="MS PGothic" charset="0"/>
              <a:cs typeface="MS PGothic" charset="0"/>
            </a:endParaRPr>
          </a:p>
          <a:p>
            <a:pPr marL="0" indent="0" algn="just"/>
            <a:r>
              <a:rPr lang="it-IT" sz="2400" dirty="0">
                <a:latin typeface="Arial" charset="0"/>
                <a:ea typeface="MS PGothic" charset="0"/>
                <a:cs typeface="MS PGothic" charset="0"/>
              </a:rPr>
              <a:t> </a:t>
            </a:r>
            <a:r>
              <a:rPr lang="it-IT" sz="2400" dirty="0" err="1">
                <a:latin typeface="Arial" charset="0"/>
                <a:ea typeface="MS PGothic" charset="0"/>
                <a:cs typeface="MS PGothic" charset="0"/>
              </a:rPr>
              <a:t>Arabophobie</a:t>
            </a:r>
            <a:r>
              <a:rPr lang="it-IT" sz="2400" dirty="0">
                <a:latin typeface="Arial" charset="0"/>
                <a:ea typeface="MS PGothic" charset="0"/>
                <a:cs typeface="MS PGothic" charset="0"/>
              </a:rPr>
              <a:t>, </a:t>
            </a:r>
            <a:r>
              <a:rPr lang="it-IT" sz="2400" dirty="0" err="1">
                <a:latin typeface="Arial" charset="0"/>
                <a:ea typeface="MS PGothic" charset="0"/>
                <a:cs typeface="MS PGothic" charset="0"/>
              </a:rPr>
              <a:t>europhobie</a:t>
            </a:r>
            <a:r>
              <a:rPr lang="it-IT" sz="2400" dirty="0">
                <a:latin typeface="Arial" charset="0"/>
                <a:ea typeface="MS PGothic" charset="0"/>
                <a:cs typeface="MS PGothic" charset="0"/>
              </a:rPr>
              <a:t>, </a:t>
            </a:r>
            <a:r>
              <a:rPr lang="it-IT" sz="2400" dirty="0" err="1">
                <a:latin typeface="Arial" charset="0"/>
                <a:ea typeface="MS PGothic" charset="0"/>
                <a:cs typeface="MS PGothic" charset="0"/>
              </a:rPr>
              <a:t>judéophobie</a:t>
            </a:r>
            <a:r>
              <a:rPr lang="it-IT" sz="2400" dirty="0">
                <a:latin typeface="Arial" charset="0"/>
                <a:ea typeface="MS PGothic" charset="0"/>
                <a:cs typeface="MS PGothic" charset="0"/>
              </a:rPr>
              <a:t>, </a:t>
            </a:r>
            <a:r>
              <a:rPr lang="it-IT" sz="2400" dirty="0" err="1">
                <a:latin typeface="Arial" charset="0"/>
                <a:ea typeface="MS PGothic" charset="0"/>
                <a:cs typeface="MS PGothic" charset="0"/>
              </a:rPr>
              <a:t>transphobie</a:t>
            </a:r>
            <a:r>
              <a:rPr lang="it-IT" sz="2400" dirty="0">
                <a:latin typeface="Arial" charset="0"/>
                <a:ea typeface="MS PGothic" charset="0"/>
                <a:cs typeface="MS PGothic" charset="0"/>
              </a:rPr>
              <a:t>, </a:t>
            </a:r>
            <a:r>
              <a:rPr lang="it-IT" sz="2400" dirty="0" err="1">
                <a:latin typeface="Arial" charset="0"/>
                <a:ea typeface="MS PGothic" charset="0"/>
                <a:cs typeface="MS PGothic" charset="0"/>
              </a:rPr>
              <a:t>LGBTphobie</a:t>
            </a:r>
            <a:r>
              <a:rPr lang="it-IT" sz="2400" dirty="0">
                <a:latin typeface="Arial" charset="0"/>
                <a:ea typeface="MS PGothic" charset="0"/>
                <a:cs typeface="MS PGothic" charset="0"/>
              </a:rPr>
              <a:t> : </a:t>
            </a:r>
            <a:r>
              <a:rPr lang="it-IT" sz="2400" dirty="0" err="1">
                <a:latin typeface="Arial" charset="0"/>
                <a:ea typeface="MS PGothic" charset="0"/>
                <a:cs typeface="MS PGothic" charset="0"/>
              </a:rPr>
              <a:t>absent</a:t>
            </a:r>
            <a:r>
              <a:rPr lang="it-IT" sz="2400" dirty="0">
                <a:latin typeface="Arial" charset="0"/>
                <a:ea typeface="MS PGothic" charset="0"/>
                <a:cs typeface="MS PGothic" charset="0"/>
              </a:rPr>
              <a:t> </a:t>
            </a:r>
            <a:r>
              <a:rPr lang="it-IT" sz="2400" dirty="0" err="1">
                <a:latin typeface="Arial" charset="0"/>
                <a:ea typeface="MS PGothic" charset="0"/>
                <a:cs typeface="MS PGothic" charset="0"/>
              </a:rPr>
              <a:t>du</a:t>
            </a:r>
            <a:r>
              <a:rPr lang="it-IT" sz="2400" dirty="0">
                <a:latin typeface="Arial" charset="0"/>
                <a:ea typeface="MS PGothic" charset="0"/>
                <a:cs typeface="MS PGothic" charset="0"/>
              </a:rPr>
              <a:t> PR 2017</a:t>
            </a:r>
            <a:r>
              <a:rPr lang="fr-FR" sz="2400" dirty="0">
                <a:latin typeface="Arial" charset="0"/>
                <a:ea typeface="MS PGothic" charset="0"/>
                <a:cs typeface="MS PGothic" charset="0"/>
              </a:rPr>
              <a:t>. </a:t>
            </a:r>
          </a:p>
          <a:p>
            <a:pPr marL="0" indent="0" algn="just"/>
            <a:r>
              <a:rPr lang="fr-FR" sz="2400" dirty="0">
                <a:latin typeface="Arial" charset="0"/>
                <a:ea typeface="MS PGothic" charset="0"/>
                <a:cs typeface="MS PGothic" charset="0"/>
              </a:rPr>
              <a:t>PR 2020</a:t>
            </a:r>
          </a:p>
          <a:p>
            <a:pPr marL="0" indent="0" algn="just"/>
            <a:r>
              <a:rPr lang="it-IT" sz="2400" b="1" dirty="0" err="1">
                <a:latin typeface="Arial" charset="0"/>
                <a:ea typeface="MS PGothic" charset="0"/>
                <a:cs typeface="MS PGothic" charset="0"/>
              </a:rPr>
              <a:t>transphobie</a:t>
            </a:r>
            <a:r>
              <a:rPr lang="it-IT" sz="2400" dirty="0">
                <a:latin typeface="Arial" charset="0"/>
                <a:ea typeface="MS PGothic" charset="0"/>
                <a:cs typeface="MS PGothic" charset="0"/>
              </a:rPr>
              <a:t>, </a:t>
            </a:r>
            <a:r>
              <a:rPr lang="fr-FR" sz="2400" dirty="0">
                <a:latin typeface="Arial" charset="0"/>
                <a:ea typeface="MS PGothic" charset="0"/>
                <a:cs typeface="MS PGothic" charset="0"/>
              </a:rPr>
              <a:t> </a:t>
            </a:r>
            <a:r>
              <a:rPr lang="fr-FR" sz="2400" dirty="0"/>
              <a:t>étym. 2000 ◊ de </a:t>
            </a:r>
            <a:r>
              <a:rPr lang="fr-FR" sz="2400" i="1" dirty="0"/>
              <a:t>2. </a:t>
            </a:r>
            <a:r>
              <a:rPr lang="fr-FR" sz="2400" i="1" dirty="0" err="1"/>
              <a:t>trans</a:t>
            </a:r>
            <a:r>
              <a:rPr lang="fr-FR" sz="2400" dirty="0"/>
              <a:t> et </a:t>
            </a:r>
            <a:r>
              <a:rPr lang="mr-IN" sz="2400" i="1" dirty="0"/>
              <a:t>–</a:t>
            </a:r>
            <a:r>
              <a:rPr lang="fr-FR" sz="2400" i="1" dirty="0"/>
              <a:t>phobie</a:t>
            </a:r>
            <a:endParaRPr lang="fr-FR" sz="2400" dirty="0"/>
          </a:p>
          <a:p>
            <a:r>
              <a:rPr lang="fr-FR" sz="2400" dirty="0"/>
              <a:t>■ </a:t>
            </a:r>
            <a:r>
              <a:rPr lang="fr-FR" sz="2400" dirty="0" err="1"/>
              <a:t>Didact</a:t>
            </a:r>
            <a:r>
              <a:rPr lang="fr-FR" sz="2400" dirty="0"/>
              <a:t>. Attitude d'hostilité, de discrimination envers les personnes transsexuelles ou transgenres. ▫ Adj. et n. </a:t>
            </a:r>
            <a:r>
              <a:rPr lang="fr-FR" sz="2400" dirty="0" err="1"/>
              <a:t>transphobe</a:t>
            </a:r>
            <a:r>
              <a:rPr lang="fr-FR" sz="2400" dirty="0"/>
              <a:t>.</a:t>
            </a:r>
          </a:p>
          <a:p>
            <a:pPr marL="0" indent="0" algn="just"/>
            <a:endParaRPr lang="it-IT" sz="2400" dirty="0">
              <a:latin typeface="Arial" charset="0"/>
              <a:ea typeface="MS PGothic" charset="0"/>
              <a:cs typeface="MS PGothic" charset="0"/>
            </a:endParaRPr>
          </a:p>
        </p:txBody>
      </p:sp>
    </p:spTree>
    <p:extLst>
      <p:ext uri="{BB962C8B-B14F-4D97-AF65-F5344CB8AC3E}">
        <p14:creationId xmlns:p14="http://schemas.microsoft.com/office/powerpoint/2010/main" val="3019873904"/>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p:txBody>
          <a:bodyPr/>
          <a:lstStyle/>
          <a:p>
            <a:r>
              <a:rPr lang="fr-FR" altLang="fr-FR" sz="2800" dirty="0"/>
              <a:t>Prendre le menton, un geste érotique?</a:t>
            </a:r>
            <a:br>
              <a:rPr lang="fr-FR" altLang="fr-FR" sz="2800" dirty="0"/>
            </a:br>
            <a:endParaRPr lang="fr-FR" altLang="fr-FR" sz="2800" dirty="0"/>
          </a:p>
        </p:txBody>
      </p:sp>
      <p:sp>
        <p:nvSpPr>
          <p:cNvPr id="48130" name="Content Placeholder 2"/>
          <p:cNvSpPr>
            <a:spLocks noGrp="1"/>
          </p:cNvSpPr>
          <p:nvPr>
            <p:ph idx="1"/>
          </p:nvPr>
        </p:nvSpPr>
        <p:spPr/>
        <p:txBody>
          <a:bodyPr/>
          <a:lstStyle/>
          <a:p>
            <a:endParaRPr lang="fr-FR" altLang="fr-FR" sz="2400" dirty="0"/>
          </a:p>
          <a:p>
            <a:pPr algn="just"/>
            <a:r>
              <a:rPr lang="fr-FR" altLang="fr-FR" sz="2400" dirty="0"/>
              <a:t>Au petit jeu du «je te prends, tu me prends», on s'est peut-être laissé aller dans la cour d'école, sans trop comprendre l'allusion à la barbichette. Il s'avère que le baiser, pendant des siècles, était un geste bien moins fort que la caresse du menton.</a:t>
            </a:r>
          </a:p>
          <a:p>
            <a:r>
              <a:rPr lang="it-IT" altLang="fr-FR" sz="2400" i="1" dirty="0"/>
              <a:t>Libération</a:t>
            </a:r>
            <a:r>
              <a:rPr lang="it-IT" altLang="fr-FR" sz="2400" dirty="0"/>
              <a:t> 18 </a:t>
            </a:r>
            <a:r>
              <a:rPr lang="it-IT" altLang="fr-FR" sz="2400" dirty="0" err="1"/>
              <a:t>janvier</a:t>
            </a:r>
            <a:r>
              <a:rPr lang="it-IT" altLang="fr-FR" sz="2400" dirty="0"/>
              <a:t> 2017</a:t>
            </a:r>
            <a:endParaRPr lang="fr-FR" altLang="fr-FR" sz="2400" i="1" dirty="0"/>
          </a:p>
        </p:txBody>
      </p:sp>
    </p:spTree>
    <p:extLst>
      <p:ext uri="{BB962C8B-B14F-4D97-AF65-F5344CB8AC3E}">
        <p14:creationId xmlns:p14="http://schemas.microsoft.com/office/powerpoint/2010/main" val="257053378"/>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p:txBody>
          <a:bodyPr/>
          <a:lstStyle/>
          <a:p>
            <a:r>
              <a:rPr lang="it-IT" altLang="fr-FR" sz="2800"/>
              <a:t>Mots accompagnateurs</a:t>
            </a:r>
            <a:endParaRPr lang="fr-FR" altLang="fr-FR" sz="2800"/>
          </a:p>
        </p:txBody>
      </p:sp>
      <p:sp>
        <p:nvSpPr>
          <p:cNvPr id="49154" name="Content Placeholder 2"/>
          <p:cNvSpPr>
            <a:spLocks noGrp="1"/>
          </p:cNvSpPr>
          <p:nvPr>
            <p:ph idx="1"/>
          </p:nvPr>
        </p:nvSpPr>
        <p:spPr/>
        <p:txBody>
          <a:bodyPr/>
          <a:lstStyle/>
          <a:p>
            <a:r>
              <a:rPr lang="fr-FR" altLang="fr-FR" sz="2400"/>
              <a:t>Je te tiens / Tu me tiens / Par la barbichette / </a:t>
            </a:r>
          </a:p>
          <a:p>
            <a:r>
              <a:rPr lang="fr-FR" altLang="fr-FR" sz="2400"/>
              <a:t>Le premier qui rira de nous deux </a:t>
            </a:r>
          </a:p>
          <a:p>
            <a:r>
              <a:rPr lang="fr-FR" altLang="fr-FR" sz="2400"/>
              <a:t>Aura une tapette </a:t>
            </a:r>
          </a:p>
        </p:txBody>
      </p:sp>
    </p:spTree>
    <p:extLst>
      <p:ext uri="{BB962C8B-B14F-4D97-AF65-F5344CB8AC3E}">
        <p14:creationId xmlns:p14="http://schemas.microsoft.com/office/powerpoint/2010/main" val="3426508438"/>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olo 1"/>
          <p:cNvSpPr>
            <a:spLocks noGrp="1"/>
          </p:cNvSpPr>
          <p:nvPr>
            <p:ph type="title"/>
          </p:nvPr>
        </p:nvSpPr>
        <p:spPr/>
        <p:txBody>
          <a:bodyPr/>
          <a:lstStyle/>
          <a:p>
            <a:r>
              <a:rPr lang="it-IT" altLang="fr-FR" sz="2800"/>
              <a:t>Salomé danse devant Hérode (Cathédrale St Etienne, Toulouse) </a:t>
            </a:r>
          </a:p>
        </p:txBody>
      </p:sp>
      <p:pic>
        <p:nvPicPr>
          <p:cNvPr id="50178" name="Segnaposto contenuto 3" descr="baa3135b5a6072f0df5f063bd4b631a8.jpg"/>
          <p:cNvPicPr>
            <a:picLocks noGrp="1" noChangeAspect="1"/>
          </p:cNvPicPr>
          <p:nvPr>
            <p:ph idx="1"/>
          </p:nvPr>
        </p:nvPicPr>
        <p:blipFill>
          <a:blip r:embed="rId2">
            <a:extLst>
              <a:ext uri="{28A0092B-C50C-407E-A947-70E740481C1C}">
                <a14:useLocalDpi xmlns:a14="http://schemas.microsoft.com/office/drawing/2010/main" val="0"/>
              </a:ext>
            </a:extLst>
          </a:blip>
          <a:srcRect l="-70839" r="-70839"/>
          <a:stretch>
            <a:fillRect/>
          </a:stretch>
        </p:blipFill>
        <p:spPr/>
      </p:pic>
    </p:spTree>
    <p:extLst>
      <p:ext uri="{BB962C8B-B14F-4D97-AF65-F5344CB8AC3E}">
        <p14:creationId xmlns:p14="http://schemas.microsoft.com/office/powerpoint/2010/main" val="4265136514"/>
      </p:ext>
    </p:extLst>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olo 1"/>
          <p:cNvSpPr>
            <a:spLocks noGrp="1"/>
          </p:cNvSpPr>
          <p:nvPr>
            <p:ph type="title"/>
          </p:nvPr>
        </p:nvSpPr>
        <p:spPr/>
        <p:txBody>
          <a:bodyPr/>
          <a:lstStyle/>
          <a:p>
            <a:r>
              <a:rPr lang="it-IT" altLang="fr-FR" sz="2800"/>
              <a:t>Tableau de Nicolo Dell</a:t>
            </a:r>
            <a:r>
              <a:rPr lang="it-IT" altLang="it-IT" sz="2800"/>
              <a:t>’</a:t>
            </a:r>
            <a:r>
              <a:rPr lang="it-IT" altLang="fr-FR" sz="2800"/>
              <a:t>Abate (né en 1509, mort avant 1571). </a:t>
            </a:r>
          </a:p>
        </p:txBody>
      </p:sp>
      <p:pic>
        <p:nvPicPr>
          <p:cNvPr id="51202" name="Segnaposto contenuto 3" descr="eb206a830ed401fbb8c5029d6bb16595.jpg"/>
          <p:cNvPicPr>
            <a:picLocks noGrp="1" noChangeAspect="1"/>
          </p:cNvPicPr>
          <p:nvPr>
            <p:ph idx="1"/>
          </p:nvPr>
        </p:nvPicPr>
        <p:blipFill>
          <a:blip r:embed="rId2">
            <a:extLst>
              <a:ext uri="{28A0092B-C50C-407E-A947-70E740481C1C}">
                <a14:useLocalDpi xmlns:a14="http://schemas.microsoft.com/office/drawing/2010/main" val="0"/>
              </a:ext>
            </a:extLst>
          </a:blip>
          <a:srcRect l="-32735" r="-32735"/>
          <a:stretch>
            <a:fillRect/>
          </a:stretch>
        </p:blipFill>
        <p:spPr/>
      </p:pic>
    </p:spTree>
    <p:extLst>
      <p:ext uri="{BB962C8B-B14F-4D97-AF65-F5344CB8AC3E}">
        <p14:creationId xmlns:p14="http://schemas.microsoft.com/office/powerpoint/2010/main" val="2115383401"/>
      </p:ext>
    </p:ext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olo 1"/>
          <p:cNvSpPr>
            <a:spLocks noGrp="1"/>
          </p:cNvSpPr>
          <p:nvPr>
            <p:ph type="title"/>
          </p:nvPr>
        </p:nvSpPr>
        <p:spPr/>
        <p:txBody>
          <a:bodyPr/>
          <a:lstStyle/>
          <a:p>
            <a:r>
              <a:rPr lang="it-IT" altLang="fr-FR" sz="2800"/>
              <a:t>Amour et Psyche» (1938), publié dans The Verve, par André Masson (1896-1987) </a:t>
            </a:r>
          </a:p>
        </p:txBody>
      </p:sp>
      <p:pic>
        <p:nvPicPr>
          <p:cNvPr id="52226" name="Segnaposto contenuto 3" descr="9d2d533e5168bbff77f944d94beca63e.jpg"/>
          <p:cNvPicPr>
            <a:picLocks noGrp="1" noChangeAspect="1"/>
          </p:cNvPicPr>
          <p:nvPr>
            <p:ph idx="1"/>
          </p:nvPr>
        </p:nvPicPr>
        <p:blipFill>
          <a:blip r:embed="rId2">
            <a:extLst>
              <a:ext uri="{28A0092B-C50C-407E-A947-70E740481C1C}">
                <a14:useLocalDpi xmlns:a14="http://schemas.microsoft.com/office/drawing/2010/main" val="0"/>
              </a:ext>
            </a:extLst>
          </a:blip>
          <a:srcRect l="-62938" r="-62938"/>
          <a:stretch>
            <a:fillRect/>
          </a:stretch>
        </p:blipFill>
        <p:spPr/>
      </p:pic>
    </p:spTree>
    <p:extLst>
      <p:ext uri="{BB962C8B-B14F-4D97-AF65-F5344CB8AC3E}">
        <p14:creationId xmlns:p14="http://schemas.microsoft.com/office/powerpoint/2010/main" val="2983954479"/>
      </p:ext>
    </p:extLst>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fr-CA" sz="2800" dirty="0" smtClean="0"/>
              <a:t>Observations hebdomadaires</a:t>
            </a:r>
            <a:br>
              <a:rPr lang="fr-CA" sz="2800" dirty="0" smtClean="0"/>
            </a:br>
            <a:r>
              <a:rPr lang="fr-CA" sz="2800" dirty="0" smtClean="0"/>
              <a:t>Les couleurs</a:t>
            </a:r>
            <a:br>
              <a:rPr lang="fr-CA" sz="2800" dirty="0" smtClean="0"/>
            </a:br>
            <a:endParaRPr lang="fr-CA" sz="2800" dirty="0"/>
          </a:p>
        </p:txBody>
      </p:sp>
      <p:sp>
        <p:nvSpPr>
          <p:cNvPr id="3" name="Segnaposto contenuto 2"/>
          <p:cNvSpPr>
            <a:spLocks noGrp="1"/>
          </p:cNvSpPr>
          <p:nvPr>
            <p:ph idx="1"/>
          </p:nvPr>
        </p:nvSpPr>
        <p:spPr/>
        <p:txBody>
          <a:bodyPr>
            <a:normAutofit fontScale="92500" lnSpcReduction="10000"/>
          </a:bodyPr>
          <a:lstStyle/>
          <a:p>
            <a:pPr algn="just"/>
            <a:r>
              <a:rPr lang="it-IT" sz="2400" b="1" dirty="0"/>
              <a:t>Le </a:t>
            </a:r>
            <a:r>
              <a:rPr lang="it-IT" sz="2400" b="1" dirty="0" err="1"/>
              <a:t>déconfinement</a:t>
            </a:r>
            <a:r>
              <a:rPr lang="it-IT" sz="2400" b="1" dirty="0"/>
              <a:t> sera </a:t>
            </a:r>
            <a:r>
              <a:rPr lang="it-IT" sz="2400" b="1" dirty="0" err="1"/>
              <a:t>différencié</a:t>
            </a:r>
            <a:r>
              <a:rPr lang="it-IT" sz="2400" b="1" dirty="0"/>
              <a:t> </a:t>
            </a:r>
            <a:r>
              <a:rPr lang="it-IT" sz="2400" b="1" dirty="0" err="1"/>
              <a:t>entre</a:t>
            </a:r>
            <a:r>
              <a:rPr lang="it-IT" sz="2400" b="1" dirty="0"/>
              <a:t> </a:t>
            </a:r>
            <a:r>
              <a:rPr lang="it-IT" sz="2400" b="1" dirty="0" err="1"/>
              <a:t>les</a:t>
            </a:r>
            <a:r>
              <a:rPr lang="it-IT" sz="2400" b="1" dirty="0"/>
              <a:t> </a:t>
            </a:r>
            <a:r>
              <a:rPr lang="it-IT" sz="2400" b="1" dirty="0" err="1"/>
              <a:t>départements</a:t>
            </a:r>
            <a:r>
              <a:rPr lang="it-IT" sz="2400" b="1" dirty="0"/>
              <a:t> "</a:t>
            </a:r>
            <a:r>
              <a:rPr lang="it-IT" sz="2400" b="1" dirty="0" err="1"/>
              <a:t>vert</a:t>
            </a:r>
            <a:r>
              <a:rPr lang="it-IT" sz="2400" b="1" dirty="0"/>
              <a:t>", </a:t>
            </a:r>
            <a:r>
              <a:rPr lang="it-IT" sz="2400" b="1" dirty="0" err="1"/>
              <a:t>où</a:t>
            </a:r>
            <a:r>
              <a:rPr lang="it-IT" sz="2400" b="1" dirty="0"/>
              <a:t> il sera </a:t>
            </a:r>
            <a:r>
              <a:rPr lang="it-IT" sz="2400" b="1" dirty="0" err="1"/>
              <a:t>appliqué</a:t>
            </a:r>
            <a:r>
              <a:rPr lang="it-IT" sz="2400" b="1" dirty="0"/>
              <a:t> </a:t>
            </a:r>
            <a:r>
              <a:rPr lang="it-IT" sz="2400" b="1" dirty="0" err="1"/>
              <a:t>largement</a:t>
            </a:r>
            <a:r>
              <a:rPr lang="it-IT" sz="2400" b="1" dirty="0"/>
              <a:t>, et "</a:t>
            </a:r>
            <a:r>
              <a:rPr lang="it-IT" sz="2400" b="1" dirty="0" err="1"/>
              <a:t>rouge</a:t>
            </a:r>
            <a:r>
              <a:rPr lang="it-IT" sz="2400" b="1" dirty="0"/>
              <a:t>", </a:t>
            </a:r>
            <a:r>
              <a:rPr lang="it-IT" sz="2400" b="1" dirty="0" err="1"/>
              <a:t>où</a:t>
            </a:r>
            <a:r>
              <a:rPr lang="it-IT" sz="2400" b="1" dirty="0"/>
              <a:t> il sera plus </a:t>
            </a:r>
            <a:r>
              <a:rPr lang="it-IT" sz="2400" b="1" dirty="0" err="1"/>
              <a:t>strict</a:t>
            </a:r>
            <a:r>
              <a:rPr lang="it-IT" sz="2400" b="1" dirty="0"/>
              <a:t>, a </a:t>
            </a:r>
            <a:r>
              <a:rPr lang="it-IT" sz="2400" b="1" dirty="0" err="1"/>
              <a:t>annoncé</a:t>
            </a:r>
            <a:r>
              <a:rPr lang="it-IT" sz="2400" b="1" dirty="0"/>
              <a:t> ce </a:t>
            </a:r>
            <a:r>
              <a:rPr lang="it-IT" sz="2400" b="1" dirty="0" err="1"/>
              <a:t>mardi</a:t>
            </a:r>
            <a:r>
              <a:rPr lang="it-IT" sz="2400" b="1" dirty="0"/>
              <a:t> Edouard Philippe. </a:t>
            </a:r>
          </a:p>
          <a:p>
            <a:r>
              <a:rPr lang="fr-CA" sz="2400" i="1" dirty="0" smtClean="0"/>
              <a:t>L’express</a:t>
            </a:r>
            <a:r>
              <a:rPr lang="fr-CA" sz="2400" dirty="0" smtClean="0"/>
              <a:t> 28 avril 2020</a:t>
            </a:r>
          </a:p>
          <a:p>
            <a:r>
              <a:rPr lang="fr-CA" sz="2400" b="1" dirty="0"/>
              <a:t>Le </a:t>
            </a:r>
            <a:r>
              <a:rPr lang="fr-CA" sz="2400" b="1" dirty="0" err="1"/>
              <a:t>déconfinement</a:t>
            </a:r>
            <a:r>
              <a:rPr lang="fr-CA" sz="2400" b="1" dirty="0"/>
              <a:t> va dessiner une France en vert et rouge</a:t>
            </a:r>
          </a:p>
          <a:p>
            <a:r>
              <a:rPr lang="fr-CA" sz="2400" dirty="0"/>
              <a:t>Les départements vont être classés en fonction de leur exposition au virus, avec des conséquences très concrètes pour le quotidien des habitants</a:t>
            </a:r>
            <a:r>
              <a:rPr lang="fr-CA" sz="2400" dirty="0" smtClean="0"/>
              <a:t>. </a:t>
            </a:r>
            <a:r>
              <a:rPr lang="fr-CA" sz="2400" i="1" dirty="0" smtClean="0"/>
              <a:t>Le Figaro </a:t>
            </a:r>
            <a:r>
              <a:rPr lang="fr-CA" sz="2400" dirty="0" smtClean="0"/>
              <a:t>29 avril 2020</a:t>
            </a:r>
            <a:endParaRPr lang="fr-CA" sz="2400" dirty="0"/>
          </a:p>
          <a:p>
            <a:endParaRPr lang="fr-CA" sz="2400" dirty="0" smtClean="0"/>
          </a:p>
          <a:p>
            <a:endParaRPr lang="fr-CA" sz="2400" dirty="0"/>
          </a:p>
          <a:p>
            <a:r>
              <a:rPr lang="fr-CA" sz="2400" b="1" dirty="0" smtClean="0"/>
              <a:t>Ce n’est pas un feu vert, mais un feu « orange » clignotant</a:t>
            </a:r>
          </a:p>
          <a:p>
            <a:r>
              <a:rPr lang="fr-CA" sz="2400" dirty="0" smtClean="0"/>
              <a:t>entendu sur France inter 29 avril aux infos du matin</a:t>
            </a:r>
          </a:p>
          <a:p>
            <a:endParaRPr lang="fr-CA" sz="2400" dirty="0"/>
          </a:p>
        </p:txBody>
      </p:sp>
    </p:spTree>
    <p:extLst>
      <p:ext uri="{BB962C8B-B14F-4D97-AF65-F5344CB8AC3E}">
        <p14:creationId xmlns:p14="http://schemas.microsoft.com/office/powerpoint/2010/main" val="414857523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smtClean="0"/>
              <a:t>Observations hebdomadaires</a:t>
            </a:r>
            <a:br>
              <a:rPr lang="fr-CA" sz="2800" dirty="0" smtClean="0"/>
            </a:br>
            <a:endParaRPr lang="fr-CA" sz="2800" dirty="0"/>
          </a:p>
        </p:txBody>
      </p:sp>
      <p:sp>
        <p:nvSpPr>
          <p:cNvPr id="3" name="Segnaposto contenuto 2"/>
          <p:cNvSpPr>
            <a:spLocks noGrp="1"/>
          </p:cNvSpPr>
          <p:nvPr>
            <p:ph idx="1"/>
          </p:nvPr>
        </p:nvSpPr>
        <p:spPr/>
        <p:txBody>
          <a:bodyPr>
            <a:normAutofit/>
          </a:bodyPr>
          <a:lstStyle/>
          <a:p>
            <a:pPr marL="0" indent="0">
              <a:buNone/>
            </a:pPr>
            <a:endParaRPr lang="fr-CA" sz="2400" dirty="0" smtClean="0"/>
          </a:p>
          <a:p>
            <a:endParaRPr lang="fr-CA" sz="2400" dirty="0"/>
          </a:p>
          <a:p>
            <a:r>
              <a:rPr lang="fr-CA" sz="2400" b="1" dirty="0" smtClean="0"/>
              <a:t>Ce n’est pas un feu vert, mais un feu « orange » clignotant</a:t>
            </a:r>
          </a:p>
          <a:p>
            <a:r>
              <a:rPr lang="fr-CA" sz="2400" dirty="0" smtClean="0"/>
              <a:t>entendu sur France inter 29 avril aux infos du matin</a:t>
            </a:r>
          </a:p>
          <a:p>
            <a:endParaRPr lang="fr-CA" sz="2400" dirty="0"/>
          </a:p>
        </p:txBody>
      </p:sp>
    </p:spTree>
    <p:extLst>
      <p:ext uri="{BB962C8B-B14F-4D97-AF65-F5344CB8AC3E}">
        <p14:creationId xmlns:p14="http://schemas.microsoft.com/office/powerpoint/2010/main" val="87383932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smtClean="0"/>
              <a:t>Expression imagée</a:t>
            </a:r>
            <a:endParaRPr lang="fr-CA" sz="2800" dirty="0"/>
          </a:p>
        </p:txBody>
      </p:sp>
      <p:sp>
        <p:nvSpPr>
          <p:cNvPr id="3" name="Segnaposto contenuto 2"/>
          <p:cNvSpPr>
            <a:spLocks noGrp="1"/>
          </p:cNvSpPr>
          <p:nvPr>
            <p:ph idx="1"/>
          </p:nvPr>
        </p:nvSpPr>
        <p:spPr/>
        <p:txBody>
          <a:bodyPr>
            <a:normAutofit/>
          </a:bodyPr>
          <a:lstStyle/>
          <a:p>
            <a:pPr algn="just"/>
            <a:r>
              <a:rPr lang="it-IT" sz="2400" dirty="0" err="1" smtClean="0"/>
              <a:t>Loc</a:t>
            </a:r>
            <a:r>
              <a:rPr lang="it-IT" sz="2400" dirty="0"/>
              <a:t>. fig. </a:t>
            </a:r>
            <a:r>
              <a:rPr lang="it-IT" sz="2400" i="1" dirty="0" err="1"/>
              <a:t>donner</a:t>
            </a:r>
            <a:r>
              <a:rPr lang="it-IT" sz="2400" i="1" dirty="0"/>
              <a:t> le </a:t>
            </a:r>
            <a:r>
              <a:rPr lang="it-IT" sz="2400" i="1" dirty="0" err="1"/>
              <a:t>feu</a:t>
            </a:r>
            <a:r>
              <a:rPr lang="it-IT" sz="2400" i="1" dirty="0"/>
              <a:t> </a:t>
            </a:r>
            <a:r>
              <a:rPr lang="it-IT" sz="2400" i="1" dirty="0" err="1"/>
              <a:t>vert</a:t>
            </a:r>
            <a:r>
              <a:rPr lang="it-IT" sz="2400" i="1" dirty="0"/>
              <a:t> à (</a:t>
            </a:r>
            <a:r>
              <a:rPr lang="it-IT" sz="2400" i="1" dirty="0" err="1"/>
              <a:t>qqch</a:t>
            </a:r>
            <a:r>
              <a:rPr lang="it-IT" sz="2400" i="1" dirty="0"/>
              <a:t>., </a:t>
            </a:r>
            <a:r>
              <a:rPr lang="it-IT" sz="2400" i="1" dirty="0" err="1"/>
              <a:t>qqn</a:t>
            </a:r>
            <a:r>
              <a:rPr lang="it-IT" sz="2400" i="1" dirty="0"/>
              <a:t>)</a:t>
            </a:r>
            <a:r>
              <a:rPr lang="it-IT" sz="2400" dirty="0"/>
              <a:t> : </a:t>
            </a:r>
            <a:r>
              <a:rPr lang="it-IT" sz="2400" dirty="0" err="1"/>
              <a:t>autoriser</a:t>
            </a:r>
            <a:r>
              <a:rPr lang="it-IT" sz="2400" dirty="0"/>
              <a:t> (une </a:t>
            </a:r>
            <a:r>
              <a:rPr lang="it-IT" sz="2400" dirty="0" err="1"/>
              <a:t>action</a:t>
            </a:r>
            <a:r>
              <a:rPr lang="it-IT" sz="2400" dirty="0"/>
              <a:t> ; </a:t>
            </a:r>
            <a:r>
              <a:rPr lang="it-IT" sz="2400" dirty="0" err="1"/>
              <a:t>qqn</a:t>
            </a:r>
            <a:r>
              <a:rPr lang="it-IT" sz="2400" dirty="0"/>
              <a:t> à agir). </a:t>
            </a:r>
            <a:r>
              <a:rPr lang="it-IT" sz="2400" i="1" dirty="0" err="1"/>
              <a:t>Demander</a:t>
            </a:r>
            <a:r>
              <a:rPr lang="it-IT" sz="2400" i="1" dirty="0"/>
              <a:t>, </a:t>
            </a:r>
            <a:r>
              <a:rPr lang="it-IT" sz="2400" i="1" dirty="0" err="1"/>
              <a:t>avoir</a:t>
            </a:r>
            <a:r>
              <a:rPr lang="it-IT" sz="2400" i="1" dirty="0"/>
              <a:t>, </a:t>
            </a:r>
            <a:r>
              <a:rPr lang="it-IT" sz="2400" i="1" dirty="0" err="1"/>
              <a:t>obtenir</a:t>
            </a:r>
            <a:r>
              <a:rPr lang="it-IT" sz="2400" i="1" dirty="0"/>
              <a:t> le </a:t>
            </a:r>
            <a:r>
              <a:rPr lang="it-IT" sz="2400" i="1" dirty="0" err="1"/>
              <a:t>feu</a:t>
            </a:r>
            <a:r>
              <a:rPr lang="it-IT" sz="2400" i="1" dirty="0"/>
              <a:t> </a:t>
            </a:r>
            <a:r>
              <a:rPr lang="it-IT" sz="2400" i="1" dirty="0" err="1"/>
              <a:t>vert</a:t>
            </a:r>
            <a:r>
              <a:rPr lang="it-IT" sz="2400" i="1" dirty="0"/>
              <a:t>, </a:t>
            </a:r>
            <a:r>
              <a:rPr lang="it-IT" sz="2400" i="1" dirty="0" err="1"/>
              <a:t>toute</a:t>
            </a:r>
            <a:r>
              <a:rPr lang="it-IT" sz="2400" i="1" dirty="0"/>
              <a:t> </a:t>
            </a:r>
            <a:r>
              <a:rPr lang="it-IT" sz="2400" i="1" dirty="0" err="1"/>
              <a:t>liberté</a:t>
            </a:r>
            <a:r>
              <a:rPr lang="it-IT" sz="2400" i="1" dirty="0"/>
              <a:t> (de </a:t>
            </a:r>
            <a:r>
              <a:rPr lang="it-IT" sz="2400" i="1" dirty="0" err="1"/>
              <a:t>faire</a:t>
            </a:r>
            <a:r>
              <a:rPr lang="it-IT" sz="2400" i="1" dirty="0"/>
              <a:t>, d'agir)</a:t>
            </a:r>
            <a:r>
              <a:rPr lang="it-IT" sz="2400" dirty="0"/>
              <a:t> (</a:t>
            </a:r>
            <a:r>
              <a:rPr lang="it-IT" sz="2400" dirty="0" err="1"/>
              <a:t>cf</a:t>
            </a:r>
            <a:r>
              <a:rPr lang="it-IT" sz="2400" dirty="0"/>
              <a:t>. Carte* </a:t>
            </a:r>
            <a:r>
              <a:rPr lang="it-IT" sz="2400" dirty="0" err="1"/>
              <a:t>blanche</a:t>
            </a:r>
            <a:r>
              <a:rPr lang="it-IT" sz="2400" dirty="0"/>
              <a:t>).</a:t>
            </a:r>
          </a:p>
          <a:p>
            <a:r>
              <a:rPr lang="it-IT" sz="2400" dirty="0"/>
              <a:t>© 2019 </a:t>
            </a:r>
            <a:r>
              <a:rPr lang="it-IT" sz="2400" dirty="0" err="1"/>
              <a:t>Dictionnaires</a:t>
            </a:r>
            <a:r>
              <a:rPr lang="it-IT" sz="2400" dirty="0"/>
              <a:t> Le Robert - Le Petit Robert de la langue </a:t>
            </a:r>
            <a:r>
              <a:rPr lang="it-IT" sz="2400" dirty="0" err="1"/>
              <a:t>française</a:t>
            </a:r>
            <a:endParaRPr lang="it-IT" sz="2400" dirty="0"/>
          </a:p>
          <a:p>
            <a:endParaRPr lang="fr-CA" sz="2400" dirty="0"/>
          </a:p>
        </p:txBody>
      </p:sp>
    </p:spTree>
    <p:extLst>
      <p:ext uri="{BB962C8B-B14F-4D97-AF65-F5344CB8AC3E}">
        <p14:creationId xmlns:p14="http://schemas.microsoft.com/office/powerpoint/2010/main" val="361209461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smtClean="0"/>
              <a:t>Lexie composée (locution nominale : nom + adjectif)  Feu orange</a:t>
            </a:r>
            <a:endParaRPr lang="fr-CA" sz="2800" dirty="0"/>
          </a:p>
        </p:txBody>
      </p:sp>
      <p:pic>
        <p:nvPicPr>
          <p:cNvPr id="4" name="Segnaposto contenuto 3" descr="feu2810-1200x900.jpg"/>
          <p:cNvPicPr>
            <a:picLocks noGrp="1" noChangeAspect="1"/>
          </p:cNvPicPr>
          <p:nvPr>
            <p:ph idx="1"/>
          </p:nvPr>
        </p:nvPicPr>
        <p:blipFill>
          <a:blip r:embed="rId2">
            <a:extLst>
              <a:ext uri="{28A0092B-C50C-407E-A947-70E740481C1C}">
                <a14:useLocalDpi xmlns:a14="http://schemas.microsoft.com/office/drawing/2010/main" val="0"/>
              </a:ext>
            </a:extLst>
          </a:blip>
          <a:srcRect l="-18187" r="-18187"/>
          <a:stretch>
            <a:fillRect/>
          </a:stretch>
        </p:blipFill>
        <p:spPr/>
      </p:pic>
    </p:spTree>
    <p:extLst>
      <p:ext uri="{BB962C8B-B14F-4D97-AF65-F5344CB8AC3E}">
        <p14:creationId xmlns:p14="http://schemas.microsoft.com/office/powerpoint/2010/main" val="264732454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smtClean="0"/>
              <a:t>Les couleurs dans les titres de presse</a:t>
            </a:r>
            <a:endParaRPr lang="fr-CA" sz="2800" dirty="0"/>
          </a:p>
        </p:txBody>
      </p:sp>
      <p:sp>
        <p:nvSpPr>
          <p:cNvPr id="3" name="Segnaposto contenuto 2"/>
          <p:cNvSpPr>
            <a:spLocks noGrp="1"/>
          </p:cNvSpPr>
          <p:nvPr>
            <p:ph idx="1"/>
          </p:nvPr>
        </p:nvSpPr>
        <p:spPr/>
        <p:txBody>
          <a:bodyPr/>
          <a:lstStyle/>
          <a:p>
            <a:r>
              <a:rPr lang="it-IT" sz="2400" b="1" dirty="0"/>
              <a:t>Trump : </a:t>
            </a:r>
            <a:r>
              <a:rPr lang="it-IT" sz="2400" b="1" dirty="0" err="1"/>
              <a:t>feu</a:t>
            </a:r>
            <a:r>
              <a:rPr lang="it-IT" sz="2400" b="1" dirty="0"/>
              <a:t> </a:t>
            </a:r>
            <a:r>
              <a:rPr lang="it-IT" sz="2400" b="1" dirty="0" err="1"/>
              <a:t>rouge</a:t>
            </a:r>
            <a:r>
              <a:rPr lang="it-IT" sz="2400" b="1" dirty="0"/>
              <a:t> </a:t>
            </a:r>
            <a:r>
              <a:rPr lang="it-IT" sz="2400" b="1" dirty="0" err="1"/>
              <a:t>sur</a:t>
            </a:r>
            <a:r>
              <a:rPr lang="it-IT" sz="2400" b="1" dirty="0"/>
              <a:t> </a:t>
            </a:r>
            <a:r>
              <a:rPr lang="it-IT" sz="2400" b="1" dirty="0" err="1"/>
              <a:t>les</a:t>
            </a:r>
            <a:r>
              <a:rPr lang="it-IT" sz="2400" b="1" dirty="0"/>
              <a:t> </a:t>
            </a:r>
            <a:r>
              <a:rPr lang="it-IT" sz="2400" b="1" dirty="0" err="1"/>
              <a:t>cartes</a:t>
            </a:r>
            <a:r>
              <a:rPr lang="it-IT" sz="2400" b="1" dirty="0"/>
              <a:t> </a:t>
            </a:r>
            <a:r>
              <a:rPr lang="it-IT" sz="2400" b="1" dirty="0" err="1"/>
              <a:t>vertes</a:t>
            </a:r>
            <a:r>
              <a:rPr lang="it-IT" sz="2400" b="1" dirty="0"/>
              <a:t> pour «</a:t>
            </a:r>
            <a:r>
              <a:rPr lang="it-IT" sz="2400" b="1" dirty="0" err="1"/>
              <a:t>protéger</a:t>
            </a:r>
            <a:r>
              <a:rPr lang="it-IT" sz="2400" b="1" dirty="0"/>
              <a:t> </a:t>
            </a:r>
            <a:r>
              <a:rPr lang="it-IT" sz="2400" b="1" dirty="0" err="1"/>
              <a:t>les</a:t>
            </a:r>
            <a:r>
              <a:rPr lang="it-IT" sz="2400" b="1" dirty="0"/>
              <a:t> </a:t>
            </a:r>
            <a:r>
              <a:rPr lang="it-IT" sz="2400" b="1" dirty="0" err="1"/>
              <a:t>emplois</a:t>
            </a:r>
            <a:r>
              <a:rPr lang="it-IT" sz="2400" b="1" dirty="0"/>
              <a:t> </a:t>
            </a:r>
            <a:r>
              <a:rPr lang="it-IT" sz="2400" b="1" dirty="0" err="1"/>
              <a:t>américains</a:t>
            </a:r>
            <a:r>
              <a:rPr lang="it-IT" sz="2400" b="1" dirty="0"/>
              <a:t>» </a:t>
            </a:r>
          </a:p>
          <a:p>
            <a:r>
              <a:rPr lang="fr-CA" sz="2400" i="1" dirty="0"/>
              <a:t>Libération</a:t>
            </a:r>
            <a:r>
              <a:rPr lang="fr-CA" sz="2400" dirty="0"/>
              <a:t> 23 avril </a:t>
            </a:r>
            <a:r>
              <a:rPr lang="fr-CA" sz="2400" dirty="0" smtClean="0"/>
              <a:t>2020</a:t>
            </a:r>
          </a:p>
          <a:p>
            <a:r>
              <a:rPr lang="it-IT" sz="2400" b="1" dirty="0"/>
              <a:t>Un "</a:t>
            </a:r>
            <a:r>
              <a:rPr lang="it-IT" sz="2400" b="1" dirty="0" err="1"/>
              <a:t>téléphone</a:t>
            </a:r>
            <a:r>
              <a:rPr lang="it-IT" sz="2400" b="1" dirty="0"/>
              <a:t> </a:t>
            </a:r>
            <a:r>
              <a:rPr lang="it-IT" sz="2400" b="1" dirty="0" err="1"/>
              <a:t>rouge</a:t>
            </a:r>
            <a:r>
              <a:rPr lang="it-IT" sz="2400" b="1" dirty="0"/>
              <a:t>" </a:t>
            </a:r>
            <a:r>
              <a:rPr lang="it-IT" sz="2400" b="1" dirty="0" err="1"/>
              <a:t>entre</a:t>
            </a:r>
            <a:r>
              <a:rPr lang="it-IT" sz="2400" b="1" dirty="0"/>
              <a:t> </a:t>
            </a:r>
            <a:r>
              <a:rPr lang="it-IT" sz="2400" b="1" dirty="0" err="1"/>
              <a:t>Téhéran</a:t>
            </a:r>
            <a:r>
              <a:rPr lang="it-IT" sz="2400" b="1" dirty="0"/>
              <a:t> et Washington ?</a:t>
            </a:r>
          </a:p>
          <a:p>
            <a:pPr algn="just"/>
            <a:r>
              <a:rPr lang="it-IT" sz="2400" dirty="0"/>
              <a:t>Le </a:t>
            </a:r>
            <a:r>
              <a:rPr lang="it-IT" sz="2400" dirty="0" err="1"/>
              <a:t>think</a:t>
            </a:r>
            <a:r>
              <a:rPr lang="it-IT" sz="2400" dirty="0"/>
              <a:t> tank International </a:t>
            </a:r>
            <a:r>
              <a:rPr lang="it-IT" sz="2400" dirty="0" err="1"/>
              <a:t>Crisis</a:t>
            </a:r>
            <a:r>
              <a:rPr lang="it-IT" sz="2400" dirty="0"/>
              <a:t> Group </a:t>
            </a:r>
            <a:r>
              <a:rPr lang="it-IT" sz="2400" dirty="0" err="1"/>
              <a:t>appelle</a:t>
            </a:r>
            <a:r>
              <a:rPr lang="it-IT" sz="2400" dirty="0"/>
              <a:t> à la mise en </a:t>
            </a:r>
            <a:r>
              <a:rPr lang="it-IT" sz="2400" dirty="0" err="1"/>
              <a:t>place</a:t>
            </a:r>
            <a:r>
              <a:rPr lang="it-IT" sz="2400" dirty="0"/>
              <a:t> d’une </a:t>
            </a:r>
            <a:r>
              <a:rPr lang="it-IT" sz="2400" dirty="0" err="1"/>
              <a:t>ligne</a:t>
            </a:r>
            <a:r>
              <a:rPr lang="it-IT" sz="2400" dirty="0"/>
              <a:t> </a:t>
            </a:r>
            <a:r>
              <a:rPr lang="it-IT" sz="2400" dirty="0" err="1"/>
              <a:t>directe</a:t>
            </a:r>
            <a:r>
              <a:rPr lang="it-IT" sz="2400" dirty="0"/>
              <a:t> </a:t>
            </a:r>
            <a:r>
              <a:rPr lang="it-IT" sz="2400" dirty="0" err="1"/>
              <a:t>entre</a:t>
            </a:r>
            <a:r>
              <a:rPr lang="it-IT" sz="2400" dirty="0"/>
              <a:t> </a:t>
            </a:r>
            <a:r>
              <a:rPr lang="it-IT" sz="2400" dirty="0" err="1"/>
              <a:t>Iraniens</a:t>
            </a:r>
            <a:r>
              <a:rPr lang="it-IT" sz="2400" dirty="0"/>
              <a:t> et </a:t>
            </a:r>
            <a:r>
              <a:rPr lang="it-IT" sz="2400" dirty="0" err="1"/>
              <a:t>Américains</a:t>
            </a:r>
            <a:r>
              <a:rPr lang="it-IT" sz="2400" dirty="0"/>
              <a:t>, à l'instar de celle qui </a:t>
            </a:r>
            <a:r>
              <a:rPr lang="it-IT" sz="2400" dirty="0" err="1"/>
              <a:t>reliait</a:t>
            </a:r>
            <a:r>
              <a:rPr lang="it-IT" sz="2400" dirty="0"/>
              <a:t> la Maison-</a:t>
            </a:r>
            <a:r>
              <a:rPr lang="it-IT" sz="2400" dirty="0" err="1"/>
              <a:t>Blanche</a:t>
            </a:r>
            <a:r>
              <a:rPr lang="it-IT" sz="2400" dirty="0"/>
              <a:t> et le </a:t>
            </a:r>
            <a:r>
              <a:rPr lang="it-IT" sz="2400" dirty="0" err="1"/>
              <a:t>Kremlin</a:t>
            </a:r>
            <a:r>
              <a:rPr lang="it-IT" sz="2400" dirty="0"/>
              <a:t> pendant la Guerre </a:t>
            </a:r>
            <a:r>
              <a:rPr lang="it-IT" sz="2400" dirty="0" err="1"/>
              <a:t>froide</a:t>
            </a:r>
            <a:r>
              <a:rPr lang="it-IT" sz="2400" dirty="0"/>
              <a:t>, pour </a:t>
            </a:r>
            <a:r>
              <a:rPr lang="it-IT" sz="2400" dirty="0" err="1"/>
              <a:t>éviter</a:t>
            </a:r>
            <a:r>
              <a:rPr lang="it-IT" sz="2400" dirty="0"/>
              <a:t> un </a:t>
            </a:r>
            <a:r>
              <a:rPr lang="it-IT" sz="2400" dirty="0" err="1"/>
              <a:t>embrasement</a:t>
            </a:r>
            <a:r>
              <a:rPr lang="it-IT" sz="2400" dirty="0"/>
              <a:t> </a:t>
            </a:r>
            <a:r>
              <a:rPr lang="it-IT" sz="2400" dirty="0" err="1"/>
              <a:t>dans</a:t>
            </a:r>
            <a:r>
              <a:rPr lang="it-IT" sz="2400" dirty="0"/>
              <a:t> le </a:t>
            </a:r>
            <a:r>
              <a:rPr lang="it-IT" sz="2400" dirty="0" err="1"/>
              <a:t>Golfe</a:t>
            </a:r>
            <a:r>
              <a:rPr lang="it-IT" sz="2400" dirty="0"/>
              <a:t> </a:t>
            </a:r>
            <a:r>
              <a:rPr lang="it-IT" sz="2400" dirty="0" err="1"/>
              <a:t>persique</a:t>
            </a:r>
            <a:r>
              <a:rPr lang="it-IT" sz="2400" dirty="0"/>
              <a:t>, </a:t>
            </a:r>
            <a:r>
              <a:rPr lang="it-IT" sz="2400" dirty="0" err="1"/>
              <a:t>où</a:t>
            </a:r>
            <a:r>
              <a:rPr lang="it-IT" sz="2400" dirty="0"/>
              <a:t> le </a:t>
            </a:r>
            <a:r>
              <a:rPr lang="it-IT" sz="2400" dirty="0" err="1"/>
              <a:t>moindre</a:t>
            </a:r>
            <a:r>
              <a:rPr lang="it-IT" sz="2400" dirty="0"/>
              <a:t> </a:t>
            </a:r>
            <a:r>
              <a:rPr lang="it-IT" sz="2400" dirty="0" err="1"/>
              <a:t>incident</a:t>
            </a:r>
            <a:r>
              <a:rPr lang="it-IT" sz="2400" dirty="0"/>
              <a:t> </a:t>
            </a:r>
            <a:r>
              <a:rPr lang="it-IT" sz="2400" dirty="0" err="1"/>
              <a:t>pourrait</a:t>
            </a:r>
            <a:r>
              <a:rPr lang="it-IT" sz="2400" dirty="0"/>
              <a:t> </a:t>
            </a:r>
            <a:r>
              <a:rPr lang="it-IT" sz="2400" dirty="0" err="1"/>
              <a:t>mettre</a:t>
            </a:r>
            <a:r>
              <a:rPr lang="it-IT" sz="2400" dirty="0"/>
              <a:t> le </a:t>
            </a:r>
            <a:r>
              <a:rPr lang="it-IT" sz="2400" dirty="0" err="1"/>
              <a:t>feu</a:t>
            </a:r>
            <a:r>
              <a:rPr lang="it-IT" sz="2400" dirty="0"/>
              <a:t> </a:t>
            </a:r>
            <a:r>
              <a:rPr lang="it-IT" sz="2400" dirty="0" err="1"/>
              <a:t>aux</a:t>
            </a:r>
            <a:r>
              <a:rPr lang="it-IT" sz="2400" dirty="0"/>
              <a:t> </a:t>
            </a:r>
            <a:r>
              <a:rPr lang="it-IT" sz="2400" dirty="0" err="1"/>
              <a:t>poudres</a:t>
            </a:r>
            <a:r>
              <a:rPr lang="it-IT" sz="2400" dirty="0"/>
              <a:t>. </a:t>
            </a:r>
            <a:endParaRPr lang="it-IT" sz="2400" dirty="0" smtClean="0"/>
          </a:p>
          <a:p>
            <a:pPr algn="just"/>
            <a:r>
              <a:rPr lang="it-IT" sz="2400" i="1" dirty="0" smtClean="0"/>
              <a:t>France inter </a:t>
            </a:r>
            <a:r>
              <a:rPr lang="it-IT" sz="2400" dirty="0" smtClean="0"/>
              <a:t>25 </a:t>
            </a:r>
            <a:r>
              <a:rPr lang="it-IT" sz="2400" dirty="0" err="1" smtClean="0"/>
              <a:t>avril</a:t>
            </a:r>
            <a:r>
              <a:rPr lang="it-IT" sz="2400" dirty="0" smtClean="0"/>
              <a:t> 2020</a:t>
            </a:r>
            <a:endParaRPr lang="fr-CA" sz="2400" dirty="0"/>
          </a:p>
          <a:p>
            <a:endParaRPr lang="fr-CA" sz="2400" dirty="0"/>
          </a:p>
          <a:p>
            <a:endParaRPr lang="fr-CA" dirty="0"/>
          </a:p>
        </p:txBody>
      </p:sp>
    </p:spTree>
    <p:extLst>
      <p:ext uri="{BB962C8B-B14F-4D97-AF65-F5344CB8AC3E}">
        <p14:creationId xmlns:p14="http://schemas.microsoft.com/office/powerpoint/2010/main" val="37655389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Observations hebdomadaires</a:t>
            </a:r>
          </a:p>
        </p:txBody>
      </p:sp>
      <p:sp>
        <p:nvSpPr>
          <p:cNvPr id="3" name="Segnaposto contenuto 2"/>
          <p:cNvSpPr>
            <a:spLocks noGrp="1"/>
          </p:cNvSpPr>
          <p:nvPr>
            <p:ph idx="1"/>
          </p:nvPr>
        </p:nvSpPr>
        <p:spPr/>
        <p:txBody>
          <a:bodyPr>
            <a:normAutofit fontScale="92500"/>
          </a:bodyPr>
          <a:lstStyle/>
          <a:p>
            <a:r>
              <a:rPr lang="it-IT" sz="2400" dirty="0" err="1">
                <a:latin typeface="Arial" charset="0"/>
                <a:ea typeface="MS PGothic" charset="0"/>
                <a:cs typeface="MS PGothic" charset="0"/>
              </a:rPr>
              <a:t>Europhobe</a:t>
            </a:r>
            <a:r>
              <a:rPr lang="it-IT" sz="2400" dirty="0">
                <a:latin typeface="Arial" charset="0"/>
                <a:ea typeface="MS PGothic" charset="0"/>
                <a:cs typeface="MS PGothic" charset="0"/>
              </a:rPr>
              <a:t> : </a:t>
            </a:r>
            <a:r>
              <a:rPr lang="it-IT" sz="2400" dirty="0" err="1">
                <a:latin typeface="Arial" charset="0"/>
                <a:ea typeface="MS PGothic" charset="0"/>
                <a:cs typeface="MS PGothic" charset="0"/>
              </a:rPr>
              <a:t>absent</a:t>
            </a:r>
            <a:r>
              <a:rPr lang="it-IT" sz="2400" dirty="0">
                <a:latin typeface="Arial" charset="0"/>
                <a:ea typeface="MS PGothic" charset="0"/>
                <a:cs typeface="MS PGothic" charset="0"/>
              </a:rPr>
              <a:t> </a:t>
            </a:r>
            <a:r>
              <a:rPr lang="it-IT" sz="2400" dirty="0" err="1">
                <a:latin typeface="Arial" charset="0"/>
                <a:ea typeface="MS PGothic" charset="0"/>
                <a:cs typeface="MS PGothic" charset="0"/>
              </a:rPr>
              <a:t>du</a:t>
            </a:r>
            <a:r>
              <a:rPr lang="it-IT" sz="2400" dirty="0">
                <a:latin typeface="Arial" charset="0"/>
                <a:ea typeface="MS PGothic" charset="0"/>
                <a:cs typeface="MS PGothic" charset="0"/>
              </a:rPr>
              <a:t> PR 2017, </a:t>
            </a:r>
            <a:r>
              <a:rPr lang="it-IT" sz="2400" dirty="0" err="1">
                <a:latin typeface="Arial" charset="0"/>
                <a:ea typeface="MS PGothic" charset="0"/>
                <a:cs typeface="MS PGothic" charset="0"/>
              </a:rPr>
              <a:t>présent</a:t>
            </a:r>
            <a:r>
              <a:rPr lang="it-IT" sz="2400" dirty="0">
                <a:latin typeface="Arial" charset="0"/>
                <a:ea typeface="MS PGothic" charset="0"/>
                <a:cs typeface="MS PGothic" charset="0"/>
              </a:rPr>
              <a:t> </a:t>
            </a:r>
            <a:r>
              <a:rPr lang="it-IT" sz="2400" dirty="0" err="1">
                <a:latin typeface="Arial" charset="0"/>
                <a:ea typeface="MS PGothic" charset="0"/>
                <a:cs typeface="MS PGothic" charset="0"/>
              </a:rPr>
              <a:t>dans</a:t>
            </a:r>
            <a:r>
              <a:rPr lang="it-IT" sz="2400" dirty="0">
                <a:latin typeface="Arial" charset="0"/>
                <a:ea typeface="MS PGothic" charset="0"/>
                <a:cs typeface="MS PGothic" charset="0"/>
              </a:rPr>
              <a:t> le PR 2018</a:t>
            </a:r>
          </a:p>
          <a:p>
            <a:r>
              <a:rPr lang="fr-FR" sz="2400" dirty="0">
                <a:latin typeface="Arial" charset="0"/>
                <a:ea typeface="MS PGothic" charset="0"/>
                <a:cs typeface="MS PGothic" charset="0"/>
              </a:rPr>
              <a:t> Hostile à l'unification de l'Europe. ➙ aussi eurosceptique.</a:t>
            </a:r>
          </a:p>
          <a:p>
            <a:r>
              <a:rPr lang="fr-FR" sz="2400" dirty="0">
                <a:latin typeface="Arial" charset="0"/>
                <a:ea typeface="MS PGothic" charset="0"/>
                <a:cs typeface="MS PGothic" charset="0"/>
              </a:rPr>
              <a:t>▫ N</a:t>
            </a:r>
            <a:r>
              <a:rPr lang="fr-FR" sz="2400" i="1" dirty="0">
                <a:latin typeface="Arial" charset="0"/>
                <a:ea typeface="MS PGothic" charset="0"/>
                <a:cs typeface="MS PGothic" charset="0"/>
              </a:rPr>
              <a:t>. Les europhobes et les européistes.</a:t>
            </a:r>
          </a:p>
          <a:p>
            <a:endParaRPr lang="it-IT" sz="2400" dirty="0">
              <a:latin typeface="Arial" charset="0"/>
              <a:ea typeface="MS PGothic" charset="0"/>
              <a:cs typeface="MS PGothic" charset="0"/>
            </a:endParaRPr>
          </a:p>
          <a:p>
            <a:r>
              <a:rPr lang="it-IT" sz="2400" dirty="0" err="1"/>
              <a:t>Grossophobie</a:t>
            </a:r>
            <a:r>
              <a:rPr lang="it-IT" sz="2400" dirty="0"/>
              <a:t>  </a:t>
            </a:r>
            <a:r>
              <a:rPr lang="it-IT" sz="2400" dirty="0">
                <a:latin typeface="Arial" charset="0"/>
                <a:ea typeface="MS PGothic" charset="0"/>
                <a:cs typeface="MS PGothic" charset="0"/>
              </a:rPr>
              <a:t>: </a:t>
            </a:r>
            <a:r>
              <a:rPr lang="it-IT" sz="2400" dirty="0" err="1">
                <a:latin typeface="Arial" charset="0"/>
                <a:ea typeface="MS PGothic" charset="0"/>
                <a:cs typeface="MS PGothic" charset="0"/>
              </a:rPr>
              <a:t>absent</a:t>
            </a:r>
            <a:r>
              <a:rPr lang="it-IT" sz="2400" dirty="0">
                <a:latin typeface="Arial" charset="0"/>
                <a:ea typeface="MS PGothic" charset="0"/>
                <a:cs typeface="MS PGothic" charset="0"/>
              </a:rPr>
              <a:t> </a:t>
            </a:r>
            <a:r>
              <a:rPr lang="it-IT" sz="2400" dirty="0" err="1">
                <a:latin typeface="Arial" charset="0"/>
                <a:ea typeface="MS PGothic" charset="0"/>
                <a:cs typeface="MS PGothic" charset="0"/>
              </a:rPr>
              <a:t>du</a:t>
            </a:r>
            <a:r>
              <a:rPr lang="it-IT" sz="2400" dirty="0">
                <a:latin typeface="Arial" charset="0"/>
                <a:ea typeface="MS PGothic" charset="0"/>
                <a:cs typeface="MS PGothic" charset="0"/>
              </a:rPr>
              <a:t> PR 2018, </a:t>
            </a:r>
            <a:r>
              <a:rPr lang="it-IT" sz="2400" dirty="0" err="1">
                <a:latin typeface="Arial" charset="0"/>
                <a:ea typeface="MS PGothic" charset="0"/>
                <a:cs typeface="MS PGothic" charset="0"/>
              </a:rPr>
              <a:t>présent</a:t>
            </a:r>
            <a:r>
              <a:rPr lang="it-IT" sz="2400" dirty="0">
                <a:latin typeface="Arial" charset="0"/>
                <a:ea typeface="MS PGothic" charset="0"/>
                <a:cs typeface="MS PGothic" charset="0"/>
              </a:rPr>
              <a:t> </a:t>
            </a:r>
            <a:r>
              <a:rPr lang="it-IT" sz="2400" dirty="0" err="1">
                <a:latin typeface="Arial" charset="0"/>
                <a:ea typeface="MS PGothic" charset="0"/>
                <a:cs typeface="MS PGothic" charset="0"/>
              </a:rPr>
              <a:t>dans</a:t>
            </a:r>
            <a:r>
              <a:rPr lang="it-IT" sz="2400" dirty="0">
                <a:latin typeface="Arial" charset="0"/>
                <a:ea typeface="MS PGothic" charset="0"/>
                <a:cs typeface="MS PGothic" charset="0"/>
              </a:rPr>
              <a:t> le PR 2019</a:t>
            </a:r>
          </a:p>
          <a:p>
            <a:r>
              <a:rPr lang="fr-FR" sz="2400" dirty="0"/>
              <a:t>Attitude de stigmatisation, de discrimination envers les personnes obèses ou en surpoids. ▫ Adj. et n. (1993) </a:t>
            </a:r>
            <a:r>
              <a:rPr lang="fr-FR" sz="2400" dirty="0" err="1"/>
              <a:t>grossophobe</a:t>
            </a:r>
            <a:r>
              <a:rPr lang="fr-FR" sz="2400" dirty="0"/>
              <a:t>.</a:t>
            </a:r>
          </a:p>
          <a:p>
            <a:r>
              <a:rPr lang="fr-FR" sz="2400" dirty="0"/>
              <a:t>© 2019 Dictionnaires Le Robert - Le Petit Robert de la langue française</a:t>
            </a:r>
          </a:p>
          <a:p>
            <a:endParaRPr lang="fr-CA" sz="2400" dirty="0"/>
          </a:p>
        </p:txBody>
      </p:sp>
    </p:spTree>
    <p:extLst>
      <p:ext uri="{BB962C8B-B14F-4D97-AF65-F5344CB8AC3E}">
        <p14:creationId xmlns:p14="http://schemas.microsoft.com/office/powerpoint/2010/main" val="275281956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smtClean="0"/>
              <a:t>Les couleurs</a:t>
            </a:r>
            <a:endParaRPr lang="fr-CA" sz="2800" dirty="0"/>
          </a:p>
        </p:txBody>
      </p:sp>
      <p:sp>
        <p:nvSpPr>
          <p:cNvPr id="3" name="Segnaposto contenuto 2"/>
          <p:cNvSpPr>
            <a:spLocks noGrp="1"/>
          </p:cNvSpPr>
          <p:nvPr>
            <p:ph idx="1"/>
          </p:nvPr>
        </p:nvSpPr>
        <p:spPr/>
        <p:txBody>
          <a:bodyPr>
            <a:normAutofit/>
          </a:bodyPr>
          <a:lstStyle/>
          <a:p>
            <a:pPr algn="just"/>
            <a:r>
              <a:rPr lang="fr-FR" sz="2400" dirty="0"/>
              <a:t>Il n’y a pas deux langues qui organisent les couleurs de la même façon. Est-ce que les yeux sont différents ? Non, c’est la langue qui est différente. </a:t>
            </a:r>
            <a:endParaRPr lang="it-IT" sz="2400" dirty="0"/>
          </a:p>
          <a:p>
            <a:r>
              <a:rPr lang="fr-FR" sz="2400" dirty="0"/>
              <a:t>Emile Benveniste, </a:t>
            </a:r>
            <a:r>
              <a:rPr lang="fr-FR" sz="2400" i="1" dirty="0"/>
              <a:t>Problèmes de linguistique générale</a:t>
            </a:r>
            <a:r>
              <a:rPr lang="fr-FR" sz="2400" dirty="0"/>
              <a:t>, 2, Paris, Gallimard, 1974 p. 21.</a:t>
            </a:r>
            <a:endParaRPr lang="it-IT" sz="2400" dirty="0"/>
          </a:p>
          <a:p>
            <a:r>
              <a:rPr lang="fr-FR" sz="2400" dirty="0"/>
              <a:t> </a:t>
            </a:r>
            <a:endParaRPr lang="it-IT" sz="2400" dirty="0"/>
          </a:p>
          <a:p>
            <a:endParaRPr lang="fr-CA" sz="2400" dirty="0"/>
          </a:p>
        </p:txBody>
      </p:sp>
    </p:spTree>
    <p:extLst>
      <p:ext uri="{BB962C8B-B14F-4D97-AF65-F5344CB8AC3E}">
        <p14:creationId xmlns:p14="http://schemas.microsoft.com/office/powerpoint/2010/main" val="163411049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smtClean="0"/>
              <a:t>Les couleurs</a:t>
            </a:r>
            <a:endParaRPr lang="fr-CA" sz="2800" dirty="0"/>
          </a:p>
        </p:txBody>
      </p:sp>
      <p:sp>
        <p:nvSpPr>
          <p:cNvPr id="3" name="Segnaposto contenuto 2"/>
          <p:cNvSpPr>
            <a:spLocks noGrp="1"/>
          </p:cNvSpPr>
          <p:nvPr>
            <p:ph idx="1"/>
          </p:nvPr>
        </p:nvSpPr>
        <p:spPr/>
        <p:txBody>
          <a:bodyPr>
            <a:normAutofit/>
          </a:bodyPr>
          <a:lstStyle/>
          <a:p>
            <a:r>
              <a:rPr lang="fr-CA" sz="2400" dirty="0" smtClean="0"/>
              <a:t>Quelle est votre couleur préférée?</a:t>
            </a:r>
          </a:p>
          <a:p>
            <a:r>
              <a:rPr lang="fr-CA" sz="2400" dirty="0" smtClean="0"/>
              <a:t>jaune Valentina 1</a:t>
            </a:r>
          </a:p>
          <a:p>
            <a:r>
              <a:rPr lang="fr-CA" sz="2400" dirty="0" smtClean="0"/>
              <a:t>rouge </a:t>
            </a:r>
            <a:r>
              <a:rPr lang="fr-CA" sz="2400" dirty="0" err="1" smtClean="0"/>
              <a:t>Selenia</a:t>
            </a:r>
            <a:r>
              <a:rPr lang="fr-CA" sz="2400" dirty="0" smtClean="0"/>
              <a:t> Miriam Alessandra vermillon </a:t>
            </a:r>
            <a:r>
              <a:rPr lang="fr-CA" sz="2400" dirty="0" err="1" smtClean="0"/>
              <a:t>Benedetta</a:t>
            </a:r>
            <a:r>
              <a:rPr lang="fr-CA" sz="2400" dirty="0" smtClean="0"/>
              <a:t> 4</a:t>
            </a:r>
          </a:p>
          <a:p>
            <a:r>
              <a:rPr lang="fr-CA" sz="2400" dirty="0" smtClean="0"/>
              <a:t>bleu Luca Alice </a:t>
            </a:r>
            <a:r>
              <a:rPr lang="fr-CA" sz="2400" dirty="0" err="1" smtClean="0"/>
              <a:t>Mattia</a:t>
            </a:r>
            <a:r>
              <a:rPr lang="fr-CA" sz="2400" dirty="0" smtClean="0"/>
              <a:t> Emmanuel </a:t>
            </a:r>
            <a:r>
              <a:rPr lang="fr-CA" sz="2400" dirty="0" err="1" smtClean="0"/>
              <a:t>Elien</a:t>
            </a:r>
            <a:r>
              <a:rPr lang="fr-CA" sz="2400" dirty="0" smtClean="0"/>
              <a:t> 5</a:t>
            </a:r>
          </a:p>
          <a:p>
            <a:r>
              <a:rPr lang="fr-CA" sz="2400" dirty="0" smtClean="0"/>
              <a:t>vert Camilla Roberto </a:t>
            </a:r>
            <a:r>
              <a:rPr lang="fr-CA" sz="2400" dirty="0" err="1" smtClean="0"/>
              <a:t>Emiel</a:t>
            </a:r>
            <a:r>
              <a:rPr lang="fr-CA" sz="2400" dirty="0" smtClean="0"/>
              <a:t> Tatiana 4</a:t>
            </a:r>
          </a:p>
          <a:p>
            <a:r>
              <a:rPr lang="fr-CA" sz="2400" dirty="0" smtClean="0"/>
              <a:t>orange Laura 1</a:t>
            </a:r>
          </a:p>
          <a:p>
            <a:r>
              <a:rPr lang="fr-CA" sz="2400" dirty="0" smtClean="0"/>
              <a:t>beige Rosa Alba1</a:t>
            </a:r>
          </a:p>
          <a:p>
            <a:r>
              <a:rPr lang="fr-CA" sz="2400" dirty="0" smtClean="0"/>
              <a:t>noir Mehdi1</a:t>
            </a:r>
          </a:p>
          <a:p>
            <a:endParaRPr lang="fr-CA" sz="2400" dirty="0"/>
          </a:p>
        </p:txBody>
      </p:sp>
    </p:spTree>
    <p:extLst>
      <p:ext uri="{BB962C8B-B14F-4D97-AF65-F5344CB8AC3E}">
        <p14:creationId xmlns:p14="http://schemas.microsoft.com/office/powerpoint/2010/main" val="426770904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smtClean="0"/>
              <a:t>que représente la couleur choisie ?</a:t>
            </a:r>
            <a:endParaRPr lang="fr-CA" sz="2800" dirty="0"/>
          </a:p>
        </p:txBody>
      </p:sp>
      <p:sp>
        <p:nvSpPr>
          <p:cNvPr id="3" name="Segnaposto contenuto 2"/>
          <p:cNvSpPr>
            <a:spLocks noGrp="1"/>
          </p:cNvSpPr>
          <p:nvPr>
            <p:ph idx="1"/>
          </p:nvPr>
        </p:nvSpPr>
        <p:spPr/>
        <p:txBody>
          <a:bodyPr>
            <a:normAutofit lnSpcReduction="10000"/>
          </a:bodyPr>
          <a:lstStyle/>
          <a:p>
            <a:pPr algn="just"/>
            <a:r>
              <a:rPr lang="fr-CA" sz="2400" dirty="0" smtClean="0"/>
              <a:t>Bleu : l’équipe italienne dans le sport, sérénité, nuances des yeux (personnes et chats), océan/mer, LE calme, ciel, équilibre</a:t>
            </a:r>
          </a:p>
          <a:p>
            <a:pPr algn="just"/>
            <a:r>
              <a:rPr lang="fr-CA" sz="2400" dirty="0" smtClean="0"/>
              <a:t>Rouge : cœur, sentiments, amour, sang, feu, colère (vermillon):chaussure dynamisme, fureur, passion, violence, hors contrôle, sans filtre</a:t>
            </a:r>
          </a:p>
          <a:p>
            <a:pPr algn="just"/>
            <a:r>
              <a:rPr lang="fr-CA" sz="2400" dirty="0" smtClean="0"/>
              <a:t>vert : printemps, renaissance, vie, nature, paix, tranquillité</a:t>
            </a:r>
          </a:p>
          <a:p>
            <a:pPr algn="just"/>
            <a:r>
              <a:rPr lang="fr-CA" sz="2400" dirty="0" smtClean="0"/>
              <a:t>orange : les oranges couleur vivace soleil été</a:t>
            </a:r>
          </a:p>
          <a:p>
            <a:pPr algn="just"/>
            <a:r>
              <a:rPr lang="fr-CA" sz="2400" dirty="0" smtClean="0"/>
              <a:t>beige : calme, neutre, simplicité, équilibre</a:t>
            </a:r>
          </a:p>
          <a:p>
            <a:pPr algn="just"/>
            <a:r>
              <a:rPr lang="fr-CA" sz="2400" dirty="0" smtClean="0"/>
              <a:t>noir : nuit (porte conseil)</a:t>
            </a:r>
          </a:p>
          <a:p>
            <a:pPr algn="just"/>
            <a:r>
              <a:rPr lang="fr-CA" sz="2400" dirty="0" smtClean="0"/>
              <a:t>jaune : bonheur, soleil</a:t>
            </a:r>
          </a:p>
          <a:p>
            <a:pPr algn="just"/>
            <a:endParaRPr lang="fr-CA" sz="2400" dirty="0"/>
          </a:p>
        </p:txBody>
      </p:sp>
    </p:spTree>
    <p:extLst>
      <p:ext uri="{BB962C8B-B14F-4D97-AF65-F5344CB8AC3E}">
        <p14:creationId xmlns:p14="http://schemas.microsoft.com/office/powerpoint/2010/main" val="350739744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400" dirty="0" smtClean="0"/>
              <a:t>des couleurs que vous ne supportez pas?</a:t>
            </a:r>
            <a:endParaRPr lang="fr-CA" sz="2400" dirty="0"/>
          </a:p>
        </p:txBody>
      </p:sp>
      <p:sp>
        <p:nvSpPr>
          <p:cNvPr id="3" name="Segnaposto contenuto 2"/>
          <p:cNvSpPr>
            <a:spLocks noGrp="1"/>
          </p:cNvSpPr>
          <p:nvPr>
            <p:ph idx="1"/>
          </p:nvPr>
        </p:nvSpPr>
        <p:spPr/>
        <p:txBody>
          <a:bodyPr>
            <a:normAutofit/>
          </a:bodyPr>
          <a:lstStyle/>
          <a:p>
            <a:r>
              <a:rPr lang="fr-CA" sz="2400" dirty="0" smtClean="0"/>
              <a:t>Fuchsia 2 rose associé avec les filles, trop clair (il m’énerve)</a:t>
            </a:r>
          </a:p>
          <a:p>
            <a:r>
              <a:rPr lang="fr-CA" sz="2400" dirty="0" smtClean="0"/>
              <a:t>marron 4  (5° mal toléré) Ca ne se marie pas bien avec les autres couleurs, éteint mais pas noir, boue</a:t>
            </a:r>
            <a:endParaRPr lang="fr-CA" sz="2400" dirty="0"/>
          </a:p>
        </p:txBody>
      </p:sp>
    </p:spTree>
    <p:extLst>
      <p:ext uri="{BB962C8B-B14F-4D97-AF65-F5344CB8AC3E}">
        <p14:creationId xmlns:p14="http://schemas.microsoft.com/office/powerpoint/2010/main" val="419156390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olo 1"/>
          <p:cNvSpPr>
            <a:spLocks noGrp="1"/>
          </p:cNvSpPr>
          <p:nvPr>
            <p:ph type="title"/>
          </p:nvPr>
        </p:nvSpPr>
        <p:spPr/>
        <p:txBody>
          <a:bodyPr/>
          <a:lstStyle/>
          <a:p>
            <a:r>
              <a:rPr lang="it-IT" altLang="it-IT" sz="2800"/>
              <a:t>Les vraies couleurs</a:t>
            </a:r>
          </a:p>
        </p:txBody>
      </p:sp>
      <p:sp>
        <p:nvSpPr>
          <p:cNvPr id="161795" name="Segnaposto contenuto 2"/>
          <p:cNvSpPr>
            <a:spLocks noGrp="1"/>
          </p:cNvSpPr>
          <p:nvPr>
            <p:ph idx="1"/>
          </p:nvPr>
        </p:nvSpPr>
        <p:spPr/>
        <p:txBody>
          <a:bodyPr/>
          <a:lstStyle/>
          <a:p>
            <a:pPr algn="just"/>
            <a:r>
              <a:rPr lang="fr-FR" altLang="it-IT" sz="2400"/>
              <a:t>Le bleu, le rouge, le vert, le jaune, le blanc, le noir, le gris ? Les « vraies » couleurs, les seules pour lesquelles on n</a:t>
            </a:r>
            <a:r>
              <a:rPr lang="fr-FR" altLang="fr-CA" sz="2400"/>
              <a:t>’</a:t>
            </a:r>
            <a:r>
              <a:rPr lang="fr-FR" altLang="it-IT" sz="2400"/>
              <a:t>a pas eu recours à des manifestations naturelles pour trouver leur nom, contrairement à toutes les autres comme le rose ou le violet qui proviennent des fleurs, l</a:t>
            </a:r>
            <a:r>
              <a:rPr lang="fr-FR" altLang="fr-CA" sz="2400"/>
              <a:t>’</a:t>
            </a:r>
            <a:r>
              <a:rPr lang="fr-FR" altLang="it-IT" sz="2400"/>
              <a:t>orange ou le marron des fruits, le saumon des animaux, le turquoise des pierres…</a:t>
            </a:r>
          </a:p>
          <a:p>
            <a:endParaRPr lang="it-IT" altLang="it-IT" smtClean="0"/>
          </a:p>
        </p:txBody>
      </p:sp>
    </p:spTree>
    <p:extLst>
      <p:ext uri="{BB962C8B-B14F-4D97-AF65-F5344CB8AC3E}">
        <p14:creationId xmlns:p14="http://schemas.microsoft.com/office/powerpoint/2010/main" val="3477247150"/>
      </p:ext>
    </p:extLst>
  </p:cSld>
  <p:clrMapOvr>
    <a:masterClrMapping/>
  </p:clrMapOvr>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olo 1"/>
          <p:cNvSpPr>
            <a:spLocks noGrp="1"/>
          </p:cNvSpPr>
          <p:nvPr>
            <p:ph type="title"/>
          </p:nvPr>
        </p:nvSpPr>
        <p:spPr/>
        <p:txBody>
          <a:bodyPr/>
          <a:lstStyle/>
          <a:p>
            <a:r>
              <a:rPr lang="it-IT" altLang="it-IT" sz="2800"/>
              <a:t>Le bleu</a:t>
            </a:r>
          </a:p>
        </p:txBody>
      </p:sp>
      <p:sp>
        <p:nvSpPr>
          <p:cNvPr id="162819" name="Segnaposto contenuto 2"/>
          <p:cNvSpPr>
            <a:spLocks noGrp="1"/>
          </p:cNvSpPr>
          <p:nvPr>
            <p:ph idx="1"/>
          </p:nvPr>
        </p:nvSpPr>
        <p:spPr/>
        <p:txBody>
          <a:bodyPr/>
          <a:lstStyle/>
          <a:p>
            <a:pPr algn="just"/>
            <a:r>
              <a:rPr lang="fr-FR" altLang="it-IT" sz="2400"/>
              <a:t>C</a:t>
            </a:r>
            <a:r>
              <a:rPr lang="fr-FR" altLang="fr-CA" sz="2400"/>
              <a:t>’</a:t>
            </a:r>
            <a:r>
              <a:rPr lang="fr-FR" altLang="it-IT" sz="2400"/>
              <a:t>est la couleur préférée en Occident depuis le XIXe siècle. Le bleu au temps des Anciens n</a:t>
            </a:r>
            <a:r>
              <a:rPr lang="fr-FR" altLang="fr-CA" sz="2400"/>
              <a:t>’</a:t>
            </a:r>
            <a:r>
              <a:rPr lang="fr-FR" altLang="it-IT" sz="2400"/>
              <a:t>était pas nommé. Au cours du XIXe siècle, selon le regard évolutionniste, on a soutenu que, comme il n</a:t>
            </a:r>
            <a:r>
              <a:rPr lang="fr-FR" altLang="fr-CA" sz="2400"/>
              <a:t>’</a:t>
            </a:r>
            <a:r>
              <a:rPr lang="fr-FR" altLang="it-IT" sz="2400"/>
              <a:t>avait pas été nommé dans l</a:t>
            </a:r>
            <a:r>
              <a:rPr lang="fr-FR" altLang="fr-CA" sz="2400"/>
              <a:t>’</a:t>
            </a:r>
            <a:r>
              <a:rPr lang="fr-FR" altLang="ja-JP" sz="2400" i="1"/>
              <a:t>Iliade </a:t>
            </a:r>
            <a:r>
              <a:rPr lang="fr-FR" altLang="ja-JP" sz="2400"/>
              <a:t>et l</a:t>
            </a:r>
            <a:r>
              <a:rPr lang="fr-FR" altLang="fr-CA" sz="2400"/>
              <a:t>’</a:t>
            </a:r>
            <a:r>
              <a:rPr lang="fr-FR" altLang="ja-JP" sz="2400" i="1"/>
              <a:t>Odyssée, </a:t>
            </a:r>
            <a:r>
              <a:rPr lang="fr-FR" altLang="ja-JP" sz="2400"/>
              <a:t>les Grecs ne percevaient pas le bleu parce que « l</a:t>
            </a:r>
            <a:r>
              <a:rPr lang="fr-FR" altLang="fr-CA" sz="2400"/>
              <a:t>’</a:t>
            </a:r>
            <a:r>
              <a:rPr lang="fr-FR" altLang="ja-JP" sz="2400"/>
              <a:t>organe de la couleur et de ses impressions n</a:t>
            </a:r>
            <a:r>
              <a:rPr lang="fr-FR" altLang="fr-CA" sz="2400"/>
              <a:t>’</a:t>
            </a:r>
            <a:r>
              <a:rPr lang="fr-FR" altLang="ja-JP" sz="2400"/>
              <a:t>étaient que partiellement développés chez les Grecs de l</a:t>
            </a:r>
            <a:r>
              <a:rPr lang="fr-FR" altLang="fr-CA" sz="2400"/>
              <a:t>’</a:t>
            </a:r>
            <a:r>
              <a:rPr lang="fr-FR" altLang="ja-JP" sz="2400"/>
              <a:t>âge héroïque. » (Gladstone 1858). Ce qui a même conduit Nietzche a affirmé que les « Grecs voyaient la nature d</a:t>
            </a:r>
            <a:r>
              <a:rPr lang="fr-FR" altLang="fr-CA" sz="2400"/>
              <a:t>’</a:t>
            </a:r>
            <a:r>
              <a:rPr lang="fr-FR" altLang="ja-JP" sz="2400"/>
              <a:t>une autre façon que nous, il faut admettre que leur œil était aveugle pour le bleu et le vert » (Nietzche 1881, p. 426).  </a:t>
            </a:r>
            <a:endParaRPr lang="it-IT" altLang="ja-JP" smtClean="0"/>
          </a:p>
          <a:p>
            <a:endParaRPr lang="it-IT" altLang="it-IT" smtClean="0"/>
          </a:p>
        </p:txBody>
      </p:sp>
    </p:spTree>
    <p:extLst>
      <p:ext uri="{BB962C8B-B14F-4D97-AF65-F5344CB8AC3E}">
        <p14:creationId xmlns:p14="http://schemas.microsoft.com/office/powerpoint/2010/main" val="3805653970"/>
      </p:ext>
    </p:extLst>
  </p:cSld>
  <p:clrMapOvr>
    <a:masterClrMapping/>
  </p:clrMapOvr>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olo 1"/>
          <p:cNvSpPr>
            <a:spLocks noGrp="1"/>
          </p:cNvSpPr>
          <p:nvPr>
            <p:ph type="title"/>
          </p:nvPr>
        </p:nvSpPr>
        <p:spPr/>
        <p:txBody>
          <a:bodyPr/>
          <a:lstStyle/>
          <a:p>
            <a:r>
              <a:rPr lang="it-IT" altLang="it-IT" sz="2800" dirty="0" err="1"/>
              <a:t>Les</a:t>
            </a:r>
            <a:r>
              <a:rPr lang="it-IT" altLang="it-IT" sz="2800" dirty="0"/>
              <a:t> </a:t>
            </a:r>
            <a:r>
              <a:rPr lang="it-IT" altLang="it-IT" sz="2800" dirty="0" err="1"/>
              <a:t>Grecs</a:t>
            </a:r>
            <a:r>
              <a:rPr lang="it-IT" altLang="it-IT" sz="2800" dirty="0"/>
              <a:t> </a:t>
            </a:r>
            <a:r>
              <a:rPr lang="it-IT" altLang="it-IT" sz="2800" dirty="0" err="1"/>
              <a:t>aveugles</a:t>
            </a:r>
            <a:r>
              <a:rPr lang="it-IT" altLang="it-IT" sz="2800" dirty="0"/>
              <a:t> </a:t>
            </a:r>
            <a:r>
              <a:rPr lang="it-IT" altLang="it-IT" sz="2800" dirty="0" err="1"/>
              <a:t>du</a:t>
            </a:r>
            <a:r>
              <a:rPr lang="it-IT" altLang="it-IT" sz="2800" dirty="0"/>
              <a:t> </a:t>
            </a:r>
            <a:r>
              <a:rPr lang="it-IT" altLang="it-IT" sz="2800" i="1" dirty="0"/>
              <a:t>bleu</a:t>
            </a:r>
            <a:r>
              <a:rPr lang="it-IT" altLang="it-IT" sz="2800" dirty="0" smtClean="0"/>
              <a:t>?</a:t>
            </a:r>
            <a:br>
              <a:rPr lang="it-IT" altLang="it-IT" sz="2800" dirty="0" smtClean="0"/>
            </a:br>
            <a:endParaRPr lang="it-IT" altLang="it-IT" sz="2800" dirty="0"/>
          </a:p>
        </p:txBody>
      </p:sp>
      <p:sp>
        <p:nvSpPr>
          <p:cNvPr id="163843" name="Segnaposto contenuto 2"/>
          <p:cNvSpPr>
            <a:spLocks noGrp="1"/>
          </p:cNvSpPr>
          <p:nvPr>
            <p:ph idx="1"/>
          </p:nvPr>
        </p:nvSpPr>
        <p:spPr/>
        <p:txBody>
          <a:bodyPr/>
          <a:lstStyle/>
          <a:p>
            <a:pPr algn="just"/>
            <a:r>
              <a:rPr lang="fr-FR" altLang="it-IT" sz="2400"/>
              <a:t>Et au XXe siècle, selon la perspective universaliste, avec les études de Berlin et Kay, on a soutenu que les Grecs n</a:t>
            </a:r>
            <a:r>
              <a:rPr lang="fr-FR" altLang="fr-CA" sz="2400"/>
              <a:t>’</a:t>
            </a:r>
            <a:r>
              <a:rPr lang="fr-FR" altLang="it-IT" sz="2400"/>
              <a:t>étaient arrivés qu</a:t>
            </a:r>
            <a:r>
              <a:rPr lang="fr-FR" altLang="fr-CA" sz="2400"/>
              <a:t>’</a:t>
            </a:r>
            <a:r>
              <a:rPr lang="fr-FR" altLang="it-IT" sz="2400"/>
              <a:t>au cinquième stade de la séquence hiérarchisée des termes de couleur fondamentaux. </a:t>
            </a:r>
          </a:p>
          <a:p>
            <a:pPr algn="just"/>
            <a:r>
              <a:rPr lang="fr-FR" altLang="it-IT" sz="2400"/>
              <a:t>Mais l</a:t>
            </a:r>
            <a:r>
              <a:rPr lang="fr-FR" altLang="fr-CA" sz="2400"/>
              <a:t>’</a:t>
            </a:r>
            <a:r>
              <a:rPr lang="fr-FR" altLang="it-IT" sz="2400"/>
              <a:t>approche culturaliste, pour laquelle l</a:t>
            </a:r>
            <a:r>
              <a:rPr lang="fr-FR" altLang="fr-CA" sz="2400"/>
              <a:t>’</a:t>
            </a:r>
            <a:r>
              <a:rPr lang="fr-FR" altLang="it-IT" sz="2400"/>
              <a:t>absence de dénomination ne correspond pas au manque de perception, souligne que le lexique homérique accorde plus d</a:t>
            </a:r>
            <a:r>
              <a:rPr lang="fr-FR" altLang="fr-CA" sz="2400"/>
              <a:t>’</a:t>
            </a:r>
            <a:r>
              <a:rPr lang="fr-FR" altLang="it-IT" sz="2400"/>
              <a:t>importance à la luminosité qu</a:t>
            </a:r>
            <a:r>
              <a:rPr lang="fr-FR" altLang="fr-CA" sz="2400"/>
              <a:t>’</a:t>
            </a:r>
            <a:r>
              <a:rPr lang="fr-FR" altLang="it-IT" sz="2400"/>
              <a:t>à la tonalité. </a:t>
            </a:r>
            <a:endParaRPr lang="it-IT" altLang="it-IT" sz="2400"/>
          </a:p>
        </p:txBody>
      </p:sp>
    </p:spTree>
    <p:extLst>
      <p:ext uri="{BB962C8B-B14F-4D97-AF65-F5344CB8AC3E}">
        <p14:creationId xmlns:p14="http://schemas.microsoft.com/office/powerpoint/2010/main" val="3444079899"/>
      </p:ext>
    </p:extLst>
  </p:cSld>
  <p:clrMapOvr>
    <a:masterClrMapping/>
  </p:clrMapOvr>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itolo 1"/>
          <p:cNvSpPr>
            <a:spLocks noGrp="1"/>
          </p:cNvSpPr>
          <p:nvPr>
            <p:ph type="title"/>
          </p:nvPr>
        </p:nvSpPr>
        <p:spPr/>
        <p:txBody>
          <a:bodyPr/>
          <a:lstStyle/>
          <a:p>
            <a:r>
              <a:rPr lang="it-IT" altLang="it-IT" sz="2800"/>
              <a:t>Le bleu</a:t>
            </a:r>
          </a:p>
        </p:txBody>
      </p:sp>
      <p:sp>
        <p:nvSpPr>
          <p:cNvPr id="164867" name="Segnaposto contenuto 2"/>
          <p:cNvSpPr>
            <a:spLocks noGrp="1"/>
          </p:cNvSpPr>
          <p:nvPr>
            <p:ph idx="1"/>
          </p:nvPr>
        </p:nvSpPr>
        <p:spPr/>
        <p:txBody>
          <a:bodyPr/>
          <a:lstStyle/>
          <a:p>
            <a:pPr algn="just"/>
            <a:r>
              <a:rPr lang="fr-FR" altLang="it-IT" sz="2200"/>
              <a:t>Les Romains considéraient le bleu désagréable, c</a:t>
            </a:r>
            <a:r>
              <a:rPr lang="fr-FR" altLang="fr-CA" sz="2200"/>
              <a:t>’</a:t>
            </a:r>
            <a:r>
              <a:rPr lang="fr-FR" altLang="it-IT" sz="2200"/>
              <a:t>était la couleur guerrière des barbares qui peignaient leur corps avec de la guède, plante contenant un colorant bleu. Le bleu commença à s</a:t>
            </a:r>
            <a:r>
              <a:rPr lang="fr-FR" altLang="fr-CA" sz="2200"/>
              <a:t>’</a:t>
            </a:r>
            <a:r>
              <a:rPr lang="fr-FR" altLang="it-IT" sz="2200"/>
              <a:t>affirmer à partir du XIIe siècle quand il apparut sur le manteau de la Vierge vêtue auparavant de couleur sombre, dans les vitraux gothiques, et grâce également à son entrée dans les armoiries royales. Au cours des siècles suivants, il poursuivit son chemin de succès pour devenir aujourd</a:t>
            </a:r>
            <a:r>
              <a:rPr lang="fr-FR" altLang="fr-CA" sz="2200"/>
              <a:t>’</a:t>
            </a:r>
            <a:r>
              <a:rPr lang="fr-FR" altLang="it-IT" sz="2200"/>
              <a:t>hui la couleur reine pour les Occidentaux, hommes et femmes, quel que soit leur milieu social et professionnel. Et le bleu est devenu également la couleur des institutions internationales comme pour le Conseil de l'Europe ou l'ONU avec ses casques bleus.</a:t>
            </a:r>
          </a:p>
          <a:p>
            <a:endParaRPr lang="it-IT" altLang="it-IT" sz="3000"/>
          </a:p>
        </p:txBody>
      </p:sp>
    </p:spTree>
    <p:extLst>
      <p:ext uri="{BB962C8B-B14F-4D97-AF65-F5344CB8AC3E}">
        <p14:creationId xmlns:p14="http://schemas.microsoft.com/office/powerpoint/2010/main" val="872570708"/>
      </p:ext>
    </p:extLst>
  </p:cSld>
  <p:clrMapOvr>
    <a:masterClrMapping/>
  </p:clrMapOvr>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itolo 1"/>
          <p:cNvSpPr>
            <a:spLocks noGrp="1"/>
          </p:cNvSpPr>
          <p:nvPr>
            <p:ph type="title"/>
          </p:nvPr>
        </p:nvSpPr>
        <p:spPr/>
        <p:txBody>
          <a:bodyPr/>
          <a:lstStyle/>
          <a:p>
            <a:r>
              <a:rPr lang="it-IT" altLang="it-IT" sz="2800"/>
              <a:t>Le rouge</a:t>
            </a:r>
          </a:p>
        </p:txBody>
      </p:sp>
      <p:sp>
        <p:nvSpPr>
          <p:cNvPr id="165891" name="Segnaposto contenuto 2"/>
          <p:cNvSpPr>
            <a:spLocks noGrp="1"/>
          </p:cNvSpPr>
          <p:nvPr>
            <p:ph idx="1"/>
          </p:nvPr>
        </p:nvSpPr>
        <p:spPr/>
        <p:txBody>
          <a:bodyPr/>
          <a:lstStyle/>
          <a:p>
            <a:pPr algn="just"/>
            <a:r>
              <a:rPr lang="fr-FR" altLang="it-IT" sz="2400"/>
              <a:t>C</a:t>
            </a:r>
            <a:r>
              <a:rPr lang="fr-FR" altLang="fr-CA" sz="2400"/>
              <a:t>’</a:t>
            </a:r>
            <a:r>
              <a:rPr lang="fr-FR" altLang="it-IT" sz="2400"/>
              <a:t>est la couleur par excellence, la couleur archétypale. « Parler de </a:t>
            </a:r>
            <a:r>
              <a:rPr lang="fr-FR" altLang="fr-CA" sz="2400"/>
              <a:t>“</a:t>
            </a:r>
            <a:r>
              <a:rPr lang="fr-FR" altLang="it-IT" sz="2400"/>
              <a:t>couleur rouge</a:t>
            </a:r>
            <a:r>
              <a:rPr lang="fr-FR" altLang="fr-CA" sz="2400"/>
              <a:t>”</a:t>
            </a:r>
            <a:r>
              <a:rPr lang="fr-FR" altLang="it-IT" sz="2400"/>
              <a:t>, c</a:t>
            </a:r>
            <a:r>
              <a:rPr lang="fr-FR" altLang="fr-CA" sz="2400"/>
              <a:t>’</a:t>
            </a:r>
            <a:r>
              <a:rPr lang="fr-FR" altLang="it-IT" sz="2400"/>
              <a:t>est presque un pléonasme en effet! D</a:t>
            </a:r>
            <a:r>
              <a:rPr lang="fr-FR" altLang="fr-CA" sz="2400"/>
              <a:t>’</a:t>
            </a:r>
            <a:r>
              <a:rPr lang="fr-FR" altLang="it-IT" sz="2400"/>
              <a:t>ailleurs, certains mots, tels </a:t>
            </a:r>
            <a:r>
              <a:rPr lang="fr-FR" altLang="it-IT" sz="2400" i="1"/>
              <a:t>coloratus</a:t>
            </a:r>
            <a:r>
              <a:rPr lang="fr-FR" altLang="it-IT" sz="2400"/>
              <a:t> en latin ou </a:t>
            </a:r>
            <a:r>
              <a:rPr lang="fr-FR" altLang="it-IT" sz="2400" i="1"/>
              <a:t>colorado</a:t>
            </a:r>
            <a:r>
              <a:rPr lang="fr-FR" altLang="it-IT" sz="2400"/>
              <a:t> en espagnol, signifient à la fois </a:t>
            </a:r>
            <a:r>
              <a:rPr lang="fr-FR" altLang="fr-CA" sz="2400"/>
              <a:t>“</a:t>
            </a:r>
            <a:r>
              <a:rPr lang="fr-FR" altLang="it-IT" sz="2400"/>
              <a:t>rouge</a:t>
            </a:r>
            <a:r>
              <a:rPr lang="fr-FR" altLang="fr-CA" sz="2400"/>
              <a:t>”</a:t>
            </a:r>
            <a:r>
              <a:rPr lang="fr-FR" altLang="it-IT" sz="2400"/>
              <a:t> et </a:t>
            </a:r>
            <a:r>
              <a:rPr lang="fr-FR" altLang="fr-CA" sz="2400"/>
              <a:t>“</a:t>
            </a:r>
            <a:r>
              <a:rPr lang="fr-FR" altLang="it-IT" sz="2400"/>
              <a:t>coloré</a:t>
            </a:r>
            <a:r>
              <a:rPr lang="fr-FR" altLang="fr-CA" sz="2400"/>
              <a:t>”</a:t>
            </a:r>
            <a:r>
              <a:rPr lang="fr-FR" altLang="it-IT" sz="2400"/>
              <a:t>. En russe, </a:t>
            </a:r>
            <a:r>
              <a:rPr lang="fr-FR" altLang="it-IT" sz="2400" i="1"/>
              <a:t>krasnoï </a:t>
            </a:r>
            <a:r>
              <a:rPr lang="fr-FR" altLang="it-IT" sz="2400"/>
              <a:t>veut dire </a:t>
            </a:r>
            <a:r>
              <a:rPr lang="fr-FR" altLang="fr-CA" sz="2400"/>
              <a:t>“</a:t>
            </a:r>
            <a:r>
              <a:rPr lang="fr-FR" altLang="it-IT" sz="2400"/>
              <a:t>rouge</a:t>
            </a:r>
            <a:r>
              <a:rPr lang="fr-FR" altLang="fr-CA" sz="2400"/>
              <a:t>”</a:t>
            </a:r>
            <a:r>
              <a:rPr lang="fr-FR" altLang="it-IT" sz="2400"/>
              <a:t> mais aussi </a:t>
            </a:r>
            <a:r>
              <a:rPr lang="fr-FR" altLang="fr-CA" sz="2400"/>
              <a:t>“</a:t>
            </a:r>
            <a:r>
              <a:rPr lang="fr-FR" altLang="it-IT" sz="2400"/>
              <a:t>beau</a:t>
            </a:r>
            <a:r>
              <a:rPr lang="fr-FR" altLang="fr-CA" sz="2400"/>
              <a:t>”</a:t>
            </a:r>
            <a:r>
              <a:rPr lang="fr-FR" altLang="it-IT" sz="2400"/>
              <a:t> (étymologiquement, la place Rouge est la </a:t>
            </a:r>
            <a:r>
              <a:rPr lang="fr-FR" altLang="fr-CA" sz="2400"/>
              <a:t>“</a:t>
            </a:r>
            <a:r>
              <a:rPr lang="fr-FR" altLang="it-IT" sz="2400"/>
              <a:t>belle place</a:t>
            </a:r>
            <a:r>
              <a:rPr lang="fr-FR" altLang="fr-CA" sz="2400"/>
              <a:t>”</a:t>
            </a:r>
            <a:r>
              <a:rPr lang="fr-FR" altLang="it-IT" sz="2400"/>
              <a:t>. Dans le système symbolique de l</a:t>
            </a:r>
            <a:r>
              <a:rPr lang="fr-FR" altLang="fr-CA" sz="2400"/>
              <a:t>’</a:t>
            </a:r>
            <a:r>
              <a:rPr lang="fr-FR" altLang="it-IT" sz="2400"/>
              <a:t>Antiquité, qui tournait autour de trois pôles, le blanc représentait l</a:t>
            </a:r>
            <a:r>
              <a:rPr lang="fr-FR" altLang="fr-CA" sz="2400"/>
              <a:t>’</a:t>
            </a:r>
            <a:r>
              <a:rPr lang="fr-FR" altLang="it-IT" sz="2400"/>
              <a:t>incolore, le noir était grosso modo le sale, et le rouge était la couleur, la seule digne de ce nom. La suprématie du rouge s</a:t>
            </a:r>
            <a:r>
              <a:rPr lang="fr-FR" altLang="fr-CA" sz="2400"/>
              <a:t>’</a:t>
            </a:r>
            <a:r>
              <a:rPr lang="fr-FR" altLang="it-IT" sz="2400"/>
              <a:t>est imposée à tout l</a:t>
            </a:r>
            <a:r>
              <a:rPr lang="fr-FR" altLang="fr-CA" sz="2400"/>
              <a:t>’</a:t>
            </a:r>
            <a:r>
              <a:rPr lang="fr-FR" altLang="it-IT" sz="2400"/>
              <a:t>Occident. » (M. Pastoureau et D. Simonnet 2005, p. 28). </a:t>
            </a:r>
            <a:endParaRPr lang="it-IT" altLang="it-IT" sz="2400"/>
          </a:p>
        </p:txBody>
      </p:sp>
    </p:spTree>
    <p:extLst>
      <p:ext uri="{BB962C8B-B14F-4D97-AF65-F5344CB8AC3E}">
        <p14:creationId xmlns:p14="http://schemas.microsoft.com/office/powerpoint/2010/main" val="2361639049"/>
      </p:ext>
    </p:extLst>
  </p:cSld>
  <p:clrMapOvr>
    <a:masterClrMapping/>
  </p:clrMapOvr>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olo 1"/>
          <p:cNvSpPr>
            <a:spLocks noGrp="1"/>
          </p:cNvSpPr>
          <p:nvPr>
            <p:ph type="title"/>
          </p:nvPr>
        </p:nvSpPr>
        <p:spPr/>
        <p:txBody>
          <a:bodyPr/>
          <a:lstStyle/>
          <a:p>
            <a:r>
              <a:rPr lang="it-IT" altLang="it-IT" sz="2800"/>
              <a:t>Le rouge</a:t>
            </a:r>
          </a:p>
        </p:txBody>
      </p:sp>
      <p:sp>
        <p:nvSpPr>
          <p:cNvPr id="166915" name="Segnaposto contenuto 2"/>
          <p:cNvSpPr>
            <a:spLocks noGrp="1"/>
          </p:cNvSpPr>
          <p:nvPr>
            <p:ph idx="1"/>
          </p:nvPr>
        </p:nvSpPr>
        <p:spPr/>
        <p:txBody>
          <a:bodyPr/>
          <a:lstStyle/>
          <a:p>
            <a:pPr algn="just"/>
            <a:r>
              <a:rPr lang="fr-FR" altLang="it-IT" sz="2400"/>
              <a:t>C</a:t>
            </a:r>
            <a:r>
              <a:rPr lang="fr-FR" altLang="fr-CA" sz="2400"/>
              <a:t>’</a:t>
            </a:r>
            <a:r>
              <a:rPr lang="fr-FR" altLang="it-IT" sz="2400"/>
              <a:t>est la couleur de la passion, de l</a:t>
            </a:r>
            <a:r>
              <a:rPr lang="fr-FR" altLang="fr-CA" sz="2400"/>
              <a:t>’</a:t>
            </a:r>
            <a:r>
              <a:rPr lang="fr-FR" altLang="it-IT" sz="2400"/>
              <a:t>amour, de la colère, du prestige (le tapis rouge), mais également de l</a:t>
            </a:r>
            <a:r>
              <a:rPr lang="fr-FR" altLang="fr-CA" sz="2400"/>
              <a:t>’</a:t>
            </a:r>
            <a:r>
              <a:rPr lang="fr-FR" altLang="it-IT" sz="2400"/>
              <a:t>interdit et du danger et n</a:t>
            </a:r>
            <a:r>
              <a:rPr lang="fr-FR" altLang="fr-CA" sz="2400"/>
              <a:t>’</a:t>
            </a:r>
            <a:r>
              <a:rPr lang="fr-FR" altLang="it-IT" sz="2400"/>
              <a:t>oubliez pas que c</a:t>
            </a:r>
            <a:r>
              <a:rPr lang="fr-FR" altLang="fr-CA" sz="2400"/>
              <a:t>’</a:t>
            </a:r>
            <a:r>
              <a:rPr lang="fr-FR" altLang="it-IT" sz="2400"/>
              <a:t>est également la couleur de la révolte (le drapeau rouge)…Et saviez-vous que, jusqu</a:t>
            </a:r>
            <a:r>
              <a:rPr lang="fr-FR" altLang="fr-CA" sz="2400"/>
              <a:t>’</a:t>
            </a:r>
            <a:r>
              <a:rPr lang="fr-FR" altLang="it-IT" sz="2400"/>
              <a:t>au XIXe siècle, la robe de mariée en France était rouge, comme en Chine aujourd</a:t>
            </a:r>
            <a:r>
              <a:rPr lang="fr-FR" altLang="fr-CA" sz="2400"/>
              <a:t>’</a:t>
            </a:r>
            <a:r>
              <a:rPr lang="fr-FR" altLang="it-IT" sz="2400"/>
              <a:t>hui ? </a:t>
            </a:r>
          </a:p>
          <a:p>
            <a:endParaRPr lang="it-IT" altLang="it-IT" smtClean="0"/>
          </a:p>
        </p:txBody>
      </p:sp>
    </p:spTree>
    <p:extLst>
      <p:ext uri="{BB962C8B-B14F-4D97-AF65-F5344CB8AC3E}">
        <p14:creationId xmlns:p14="http://schemas.microsoft.com/office/powerpoint/2010/main" val="334340324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800" dirty="0"/>
              <a:t>Une nouvelle </a:t>
            </a:r>
            <a:r>
              <a:rPr lang="it-IT" sz="2800" dirty="0" err="1"/>
              <a:t>phobie</a:t>
            </a:r>
            <a:r>
              <a:rPr lang="it-IT" sz="2800" dirty="0"/>
              <a:t> à </a:t>
            </a:r>
            <a:r>
              <a:rPr lang="it-IT" sz="2800" dirty="0" err="1"/>
              <a:t>lexicaliser</a:t>
            </a:r>
            <a:endParaRPr lang="it-IT" sz="2800" dirty="0"/>
          </a:p>
        </p:txBody>
      </p:sp>
      <p:sp>
        <p:nvSpPr>
          <p:cNvPr id="3" name="Segnaposto contenuto 2"/>
          <p:cNvSpPr>
            <a:spLocks noGrp="1"/>
          </p:cNvSpPr>
          <p:nvPr>
            <p:ph idx="1"/>
          </p:nvPr>
        </p:nvSpPr>
        <p:spPr/>
        <p:txBody>
          <a:bodyPr>
            <a:normAutofit/>
          </a:bodyPr>
          <a:lstStyle/>
          <a:p>
            <a:pPr algn="just"/>
            <a:r>
              <a:rPr lang="fr-FR" sz="2400" dirty="0"/>
              <a:t>La « </a:t>
            </a:r>
            <a:r>
              <a:rPr lang="fr-FR" sz="2400" dirty="0" err="1"/>
              <a:t>pauvrophobie</a:t>
            </a:r>
            <a:r>
              <a:rPr lang="fr-FR" sz="2400" dirty="0"/>
              <a:t> » ou « </a:t>
            </a:r>
            <a:r>
              <a:rPr lang="fr-FR" sz="2400" dirty="0" err="1"/>
              <a:t>aporophobie</a:t>
            </a:r>
            <a:r>
              <a:rPr lang="fr-FR" sz="2400" dirty="0"/>
              <a:t> » est une attitude d’hostilité, plus ou moins visible, à l’égard des personnes qui vivent la pauvreté ou la précarité</a:t>
            </a:r>
            <a:endParaRPr lang="it-IT" sz="2400" dirty="0"/>
          </a:p>
        </p:txBody>
      </p:sp>
    </p:spTree>
    <p:extLst>
      <p:ext uri="{BB962C8B-B14F-4D97-AF65-F5344CB8AC3E}">
        <p14:creationId xmlns:p14="http://schemas.microsoft.com/office/powerpoint/2010/main" val="420327618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itolo 1"/>
          <p:cNvSpPr>
            <a:spLocks noGrp="1"/>
          </p:cNvSpPr>
          <p:nvPr>
            <p:ph type="title"/>
          </p:nvPr>
        </p:nvSpPr>
        <p:spPr/>
        <p:txBody>
          <a:bodyPr/>
          <a:lstStyle/>
          <a:p>
            <a:r>
              <a:rPr lang="it-IT" altLang="it-IT" sz="2800"/>
              <a:t>Le vert</a:t>
            </a:r>
          </a:p>
        </p:txBody>
      </p:sp>
      <p:sp>
        <p:nvSpPr>
          <p:cNvPr id="167939" name="Segnaposto contenuto 2"/>
          <p:cNvSpPr>
            <a:spLocks noGrp="1"/>
          </p:cNvSpPr>
          <p:nvPr>
            <p:ph idx="1"/>
          </p:nvPr>
        </p:nvSpPr>
        <p:spPr/>
        <p:txBody>
          <a:bodyPr/>
          <a:lstStyle/>
          <a:p>
            <a:pPr algn="just"/>
            <a:r>
              <a:rPr lang="fr-FR" altLang="it-IT" sz="2400"/>
              <a:t>Vert comme la nature ou l</a:t>
            </a:r>
            <a:r>
              <a:rPr lang="fr-FR" altLang="fr-CA" sz="2400"/>
              <a:t>’</a:t>
            </a:r>
            <a:r>
              <a:rPr lang="fr-FR" altLang="it-IT" sz="2400"/>
              <a:t>écologie. Sachez que ce n</a:t>
            </a:r>
            <a:r>
              <a:rPr lang="fr-FR" altLang="fr-CA" sz="2400"/>
              <a:t>’</a:t>
            </a:r>
            <a:r>
              <a:rPr lang="fr-FR" altLang="it-IT" sz="2400"/>
              <a:t>est qu</a:t>
            </a:r>
            <a:r>
              <a:rPr lang="fr-FR" altLang="fr-CA" sz="2400"/>
              <a:t>’</a:t>
            </a:r>
            <a:r>
              <a:rPr lang="fr-FR" altLang="it-IT" sz="2400"/>
              <a:t>à partir de l</a:t>
            </a:r>
            <a:r>
              <a:rPr lang="fr-FR" altLang="fr-CA" sz="2400"/>
              <a:t>’</a:t>
            </a:r>
            <a:r>
              <a:rPr lang="fr-FR" altLang="it-IT" sz="2400"/>
              <a:t>époque romantique en Occident que le vert est associé à la nature, car auparavant la nature était surtout définie par les quatre éléments : le feu, l</a:t>
            </a:r>
            <a:r>
              <a:rPr lang="fr-FR" altLang="fr-CA" sz="2400"/>
              <a:t>’</a:t>
            </a:r>
            <a:r>
              <a:rPr lang="fr-FR" altLang="it-IT" sz="2400"/>
              <a:t>air, l</a:t>
            </a:r>
            <a:r>
              <a:rPr lang="fr-FR" altLang="fr-CA" sz="2400"/>
              <a:t>’</a:t>
            </a:r>
            <a:r>
              <a:rPr lang="fr-FR" altLang="it-IT" sz="2400"/>
              <a:t>eau, la terre. Et si aujourd</a:t>
            </a:r>
            <a:r>
              <a:rPr lang="fr-FR" altLang="fr-CA" sz="2400"/>
              <a:t>’</a:t>
            </a:r>
            <a:r>
              <a:rPr lang="fr-FR" altLang="it-IT" sz="2400"/>
              <a:t>hui le vert représente surtout l</a:t>
            </a:r>
            <a:r>
              <a:rPr lang="fr-FR" altLang="fr-CA" sz="2400"/>
              <a:t>’</a:t>
            </a:r>
            <a:r>
              <a:rPr lang="fr-FR" altLang="it-IT" sz="2400"/>
              <a:t>écologie, il porte encore en lui la symbolique de son histoire : le destin, le hasard, le jeu (tapis vert)…  </a:t>
            </a:r>
          </a:p>
          <a:p>
            <a:endParaRPr lang="it-IT" altLang="it-IT" smtClean="0"/>
          </a:p>
        </p:txBody>
      </p:sp>
    </p:spTree>
    <p:extLst>
      <p:ext uri="{BB962C8B-B14F-4D97-AF65-F5344CB8AC3E}">
        <p14:creationId xmlns:p14="http://schemas.microsoft.com/office/powerpoint/2010/main" val="4232696293"/>
      </p:ext>
    </p:extLst>
  </p:cSld>
  <p:clrMapOvr>
    <a:masterClrMapping/>
  </p:clrMapOvr>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itolo 1"/>
          <p:cNvSpPr>
            <a:spLocks noGrp="1"/>
          </p:cNvSpPr>
          <p:nvPr>
            <p:ph type="title"/>
          </p:nvPr>
        </p:nvSpPr>
        <p:spPr/>
        <p:txBody>
          <a:bodyPr/>
          <a:lstStyle/>
          <a:p>
            <a:r>
              <a:rPr lang="it-IT" altLang="it-IT" sz="2800"/>
              <a:t>Le jaune</a:t>
            </a:r>
            <a:br>
              <a:rPr lang="it-IT" altLang="it-IT" sz="2800"/>
            </a:br>
            <a:endParaRPr lang="it-IT" altLang="it-IT" sz="2800"/>
          </a:p>
        </p:txBody>
      </p:sp>
      <p:sp>
        <p:nvSpPr>
          <p:cNvPr id="168963" name="Segnaposto contenuto 2"/>
          <p:cNvSpPr>
            <a:spLocks noGrp="1"/>
          </p:cNvSpPr>
          <p:nvPr>
            <p:ph idx="1"/>
          </p:nvPr>
        </p:nvSpPr>
        <p:spPr/>
        <p:txBody>
          <a:bodyPr/>
          <a:lstStyle/>
          <a:p>
            <a:pPr algn="just">
              <a:lnSpc>
                <a:spcPct val="90000"/>
              </a:lnSpc>
            </a:pPr>
            <a:r>
              <a:rPr lang="fr-FR" altLang="it-IT" sz="2400"/>
              <a:t>Si vous avez choisi le jaune, sachez que dans l</a:t>
            </a:r>
            <a:r>
              <a:rPr lang="fr-FR" altLang="fr-CA" sz="2400"/>
              <a:t>’</a:t>
            </a:r>
            <a:r>
              <a:rPr lang="fr-FR" altLang="it-IT" sz="2400"/>
              <a:t>Antiquité, on appréciait le jaune, couleur de l</a:t>
            </a:r>
            <a:r>
              <a:rPr lang="fr-FR" altLang="fr-CA" sz="2400"/>
              <a:t>’</a:t>
            </a:r>
            <a:r>
              <a:rPr lang="fr-FR" altLang="it-IT" sz="2400"/>
              <a:t>or et de la richesse ; au Moyen-Age, le jaune est également associé à la couardise, aux marginaux, aux parias. Et aujourd</a:t>
            </a:r>
            <a:r>
              <a:rPr lang="fr-FR" altLang="fr-CA" sz="2400"/>
              <a:t>’</a:t>
            </a:r>
            <a:r>
              <a:rPr lang="fr-FR" altLang="it-IT" sz="2400"/>
              <a:t>hui, en Europe, c</a:t>
            </a:r>
            <a:r>
              <a:rPr lang="fr-FR" altLang="fr-CA" sz="2400"/>
              <a:t>’</a:t>
            </a:r>
            <a:r>
              <a:rPr lang="fr-FR" altLang="it-IT" sz="2400"/>
              <a:t>est la couleur qu</a:t>
            </a:r>
            <a:r>
              <a:rPr lang="fr-FR" altLang="fr-CA" sz="2400"/>
              <a:t>’</a:t>
            </a:r>
            <a:r>
              <a:rPr lang="fr-FR" altLang="it-IT" sz="2400"/>
              <a:t>on n</a:t>
            </a:r>
            <a:r>
              <a:rPr lang="fr-FR" altLang="fr-CA" sz="2400"/>
              <a:t>’</a:t>
            </a:r>
            <a:r>
              <a:rPr lang="fr-FR" altLang="it-IT" sz="2400"/>
              <a:t>aime pas trop. Il est toujours cité après le bleu, le vert, le rouge, le blanc et le noir. S</a:t>
            </a:r>
            <a:r>
              <a:rPr lang="fr-FR" altLang="fr-CA" sz="2400"/>
              <a:t>’</a:t>
            </a:r>
            <a:r>
              <a:rPr lang="fr-FR" altLang="it-IT" sz="2400"/>
              <a:t>il incarne l</a:t>
            </a:r>
            <a:r>
              <a:rPr lang="fr-FR" altLang="fr-CA" sz="2400"/>
              <a:t>’</a:t>
            </a:r>
            <a:r>
              <a:rPr lang="fr-FR" altLang="it-IT" sz="2400"/>
              <a:t>énergie positive, il reste la couleur de la trahison et de la jalousie et aussi de la maladie (le teint jaune). Cependant, il faut se rappeler que, dans les cultures non européennes, le jaune a toujours été valorisé. En Chine, il est associé au pouvoir, à la sagesse, à la richesse, il fut longtemps réservé à l'empereur de Chine. </a:t>
            </a:r>
          </a:p>
          <a:p>
            <a:pPr>
              <a:lnSpc>
                <a:spcPct val="90000"/>
              </a:lnSpc>
            </a:pPr>
            <a:endParaRPr lang="it-IT" altLang="it-IT" sz="2400"/>
          </a:p>
        </p:txBody>
      </p:sp>
    </p:spTree>
    <p:extLst>
      <p:ext uri="{BB962C8B-B14F-4D97-AF65-F5344CB8AC3E}">
        <p14:creationId xmlns:p14="http://schemas.microsoft.com/office/powerpoint/2010/main" val="1777216442"/>
      </p:ext>
    </p:extLst>
  </p:cSld>
  <p:clrMapOvr>
    <a:masterClrMapping/>
  </p:clrMapOvr>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itolo 1"/>
          <p:cNvSpPr>
            <a:spLocks noGrp="1"/>
          </p:cNvSpPr>
          <p:nvPr>
            <p:ph type="title"/>
          </p:nvPr>
        </p:nvSpPr>
        <p:spPr/>
        <p:txBody>
          <a:bodyPr/>
          <a:lstStyle/>
          <a:p>
            <a:r>
              <a:rPr lang="it-IT" altLang="it-IT" sz="2800"/>
              <a:t>Le blanc</a:t>
            </a:r>
          </a:p>
        </p:txBody>
      </p:sp>
      <p:sp>
        <p:nvSpPr>
          <p:cNvPr id="169987" name="Segnaposto contenuto 2"/>
          <p:cNvSpPr>
            <a:spLocks noGrp="1"/>
          </p:cNvSpPr>
          <p:nvPr>
            <p:ph idx="1"/>
          </p:nvPr>
        </p:nvSpPr>
        <p:spPr/>
        <p:txBody>
          <a:bodyPr/>
          <a:lstStyle/>
          <a:p>
            <a:pPr algn="just"/>
            <a:r>
              <a:rPr lang="fr-FR" altLang="it-IT" sz="2400"/>
              <a:t>Il est facile d</a:t>
            </a:r>
            <a:r>
              <a:rPr lang="fr-FR" altLang="fr-CA" sz="2400"/>
              <a:t>’</a:t>
            </a:r>
            <a:r>
              <a:rPr lang="fr-FR" altLang="it-IT" sz="2400"/>
              <a:t>affirmer qu</a:t>
            </a:r>
            <a:r>
              <a:rPr lang="fr-FR" altLang="fr-CA" sz="2400"/>
              <a:t>’</a:t>
            </a:r>
            <a:r>
              <a:rPr lang="fr-FR" altLang="it-IT" sz="2400"/>
              <a:t>il est assimilé à la pureté, à la propreté, voire à la virginité, mais n</a:t>
            </a:r>
            <a:r>
              <a:rPr lang="fr-FR" altLang="fr-CA" sz="2400"/>
              <a:t>’</a:t>
            </a:r>
            <a:r>
              <a:rPr lang="fr-FR" altLang="it-IT" sz="2400"/>
              <a:t>oubliez pas qu</a:t>
            </a:r>
            <a:r>
              <a:rPr lang="fr-FR" altLang="fr-CA" sz="2400"/>
              <a:t>’</a:t>
            </a:r>
            <a:r>
              <a:rPr lang="fr-FR" altLang="it-IT" sz="2400"/>
              <a:t>il est également associé au vide, à la page blanche et à la couleur des fantômes… </a:t>
            </a:r>
          </a:p>
          <a:p>
            <a:endParaRPr lang="it-IT" altLang="it-IT" smtClean="0"/>
          </a:p>
        </p:txBody>
      </p:sp>
    </p:spTree>
    <p:extLst>
      <p:ext uri="{BB962C8B-B14F-4D97-AF65-F5344CB8AC3E}">
        <p14:creationId xmlns:p14="http://schemas.microsoft.com/office/powerpoint/2010/main" val="3831887661"/>
      </p:ext>
    </p:extLst>
  </p:cSld>
  <p:clrMapOvr>
    <a:masterClrMapping/>
  </p:clrMapOvr>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olo 1"/>
          <p:cNvSpPr>
            <a:spLocks noGrp="1"/>
          </p:cNvSpPr>
          <p:nvPr>
            <p:ph type="title"/>
          </p:nvPr>
        </p:nvSpPr>
        <p:spPr/>
        <p:txBody>
          <a:bodyPr/>
          <a:lstStyle/>
          <a:p>
            <a:r>
              <a:rPr lang="it-IT" altLang="it-IT" sz="2800"/>
              <a:t>Le noir</a:t>
            </a:r>
          </a:p>
        </p:txBody>
      </p:sp>
      <p:sp>
        <p:nvSpPr>
          <p:cNvPr id="171011" name="Segnaposto contenuto 2"/>
          <p:cNvSpPr>
            <a:spLocks noGrp="1"/>
          </p:cNvSpPr>
          <p:nvPr>
            <p:ph idx="1"/>
          </p:nvPr>
        </p:nvSpPr>
        <p:spPr/>
        <p:txBody>
          <a:bodyPr/>
          <a:lstStyle/>
          <a:p>
            <a:pPr algn="just"/>
            <a:r>
              <a:rPr lang="fr-FR" altLang="it-IT" sz="2400"/>
              <a:t>Nous savons tous qu</a:t>
            </a:r>
            <a:r>
              <a:rPr lang="fr-FR" altLang="fr-CA" sz="2400"/>
              <a:t>’</a:t>
            </a:r>
            <a:r>
              <a:rPr lang="fr-FR" altLang="it-IT" sz="2400"/>
              <a:t>en Occident il représente aussi bien les ténèbres, le diable, le deuil, que l</a:t>
            </a:r>
            <a:r>
              <a:rPr lang="fr-FR" altLang="fr-CA" sz="2400"/>
              <a:t>’</a:t>
            </a:r>
            <a:r>
              <a:rPr lang="fr-FR" altLang="it-IT" sz="2400"/>
              <a:t>élégance et le chic. Mais, aujourd</a:t>
            </a:r>
            <a:r>
              <a:rPr lang="fr-FR" altLang="fr-CA" sz="2400"/>
              <a:t>’</a:t>
            </a:r>
            <a:r>
              <a:rPr lang="fr-FR" altLang="it-IT" sz="2400"/>
              <a:t>hui, rappelons-nous qu</a:t>
            </a:r>
            <a:r>
              <a:rPr lang="fr-FR" altLang="fr-CA" sz="2400"/>
              <a:t>’</a:t>
            </a:r>
            <a:r>
              <a:rPr lang="fr-FR" altLang="it-IT" sz="2400"/>
              <a:t>il représente également la rébellion, le noir de l'anarchie, du gothique, des punks, ainsi que la clandestinité comme le travail au noir. Et il ne faut pas oublier qu</a:t>
            </a:r>
            <a:r>
              <a:rPr lang="fr-FR" altLang="fr-CA" sz="2400"/>
              <a:t>’</a:t>
            </a:r>
            <a:r>
              <a:rPr lang="fr-FR" altLang="it-IT" sz="2400"/>
              <a:t>il évoque une période noire de l</a:t>
            </a:r>
            <a:r>
              <a:rPr lang="fr-FR" altLang="fr-CA" sz="2400"/>
              <a:t>’</a:t>
            </a:r>
            <a:r>
              <a:rPr lang="fr-FR" altLang="it-IT" sz="2400"/>
              <a:t>histoire italienne : le fascisme.</a:t>
            </a:r>
          </a:p>
        </p:txBody>
      </p:sp>
    </p:spTree>
    <p:extLst>
      <p:ext uri="{BB962C8B-B14F-4D97-AF65-F5344CB8AC3E}">
        <p14:creationId xmlns:p14="http://schemas.microsoft.com/office/powerpoint/2010/main" val="920386523"/>
      </p:ext>
    </p:extLst>
  </p:cSld>
  <p:clrMapOvr>
    <a:masterClrMapping/>
  </p:clrMapOvr>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itolo 1"/>
          <p:cNvSpPr>
            <a:spLocks noGrp="1"/>
          </p:cNvSpPr>
          <p:nvPr>
            <p:ph type="title"/>
          </p:nvPr>
        </p:nvSpPr>
        <p:spPr/>
        <p:txBody>
          <a:bodyPr/>
          <a:lstStyle/>
          <a:p>
            <a:r>
              <a:rPr lang="it-IT" altLang="it-IT" sz="2800"/>
              <a:t>Gris, rose, orange</a:t>
            </a:r>
          </a:p>
        </p:txBody>
      </p:sp>
      <p:sp>
        <p:nvSpPr>
          <p:cNvPr id="172035" name="Segnaposto contenuto 2"/>
          <p:cNvSpPr>
            <a:spLocks noGrp="1"/>
          </p:cNvSpPr>
          <p:nvPr>
            <p:ph idx="1"/>
          </p:nvPr>
        </p:nvSpPr>
        <p:spPr/>
        <p:txBody>
          <a:bodyPr/>
          <a:lstStyle/>
          <a:p>
            <a:pPr algn="just"/>
            <a:r>
              <a:rPr lang="fr-FR" altLang="it-IT" sz="2000" dirty="0"/>
              <a:t>Et le gris ? Il représente la tristesse, la dépression, le désarroi, la solitude et la vieillesse, mais rassurez-vous, dans le passé, il véhiculait la sagesse et l</a:t>
            </a:r>
            <a:r>
              <a:rPr lang="fr-FR" altLang="fr-CA" sz="2000" dirty="0"/>
              <a:t>’</a:t>
            </a:r>
            <a:r>
              <a:rPr lang="fr-FR" altLang="it-IT" sz="2000" dirty="0"/>
              <a:t>intelligence (matière grise).</a:t>
            </a:r>
          </a:p>
          <a:p>
            <a:pPr algn="just"/>
            <a:r>
              <a:rPr lang="fr-FR" altLang="it-IT" sz="2000" dirty="0"/>
              <a:t>Le rose représente la tendresse, la féminité et, vers le début du XXe, il s</a:t>
            </a:r>
            <a:r>
              <a:rPr lang="fr-FR" altLang="fr-CA" sz="2000" dirty="0"/>
              <a:t>’</a:t>
            </a:r>
            <a:r>
              <a:rPr lang="fr-FR" altLang="it-IT" sz="2000" dirty="0"/>
              <a:t>est affirmé pour la couleur vestimentaire des petites filles. Sachez qu</a:t>
            </a:r>
            <a:r>
              <a:rPr lang="fr-FR" altLang="fr-CA" sz="2000" dirty="0"/>
              <a:t>’</a:t>
            </a:r>
            <a:r>
              <a:rPr lang="fr-FR" altLang="it-IT" sz="2000" dirty="0"/>
              <a:t>il peut être aussi la couleur des excès </a:t>
            </a:r>
            <a:r>
              <a:rPr lang="fr-FR" altLang="it-IT" sz="2000" b="1" dirty="0"/>
              <a:t>faisant « voir des éléphants roses »</a:t>
            </a:r>
            <a:r>
              <a:rPr lang="fr-FR" altLang="it-IT" sz="2000" dirty="0"/>
              <a:t>, c</a:t>
            </a:r>
            <a:r>
              <a:rPr lang="fr-FR" altLang="fr-CA" sz="2000" dirty="0"/>
              <a:t>’</a:t>
            </a:r>
            <a:r>
              <a:rPr lang="fr-FR" altLang="it-IT" sz="2000" dirty="0"/>
              <a:t>est-à-dire des paradis artificiels, et remarquez que, aujourd</a:t>
            </a:r>
            <a:r>
              <a:rPr lang="fr-FR" altLang="fr-CA" sz="2000" dirty="0"/>
              <a:t>’</a:t>
            </a:r>
            <a:r>
              <a:rPr lang="fr-FR" altLang="it-IT" sz="2000" dirty="0"/>
              <a:t>hui, il est associé en français à </a:t>
            </a:r>
            <a:r>
              <a:rPr lang="fr-FR" altLang="it-IT" sz="2000" b="1" dirty="0"/>
              <a:t>l</a:t>
            </a:r>
            <a:r>
              <a:rPr lang="fr-FR" altLang="fr-CA" sz="2000" b="1" dirty="0"/>
              <a:t>’</a:t>
            </a:r>
            <a:r>
              <a:rPr lang="fr-FR" altLang="it-IT" sz="2000" b="1" dirty="0"/>
              <a:t>érotisme (téléphone rose) </a:t>
            </a:r>
            <a:r>
              <a:rPr lang="fr-FR" altLang="it-IT" sz="2000" dirty="0"/>
              <a:t>et à la politique (rose du socialisme).</a:t>
            </a:r>
          </a:p>
          <a:p>
            <a:pPr algn="just"/>
            <a:r>
              <a:rPr lang="fr-FR" altLang="it-IT" sz="2000" dirty="0"/>
              <a:t>L</a:t>
            </a:r>
            <a:r>
              <a:rPr lang="fr-FR" altLang="fr-CA" sz="2000" dirty="0"/>
              <a:t>’</a:t>
            </a:r>
            <a:r>
              <a:rPr lang="fr-FR" altLang="it-IT" sz="2000" dirty="0"/>
              <a:t>orange quant à lui est aujourd</a:t>
            </a:r>
            <a:r>
              <a:rPr lang="fr-FR" altLang="fr-CA" sz="2000" dirty="0"/>
              <a:t>’</a:t>
            </a:r>
            <a:r>
              <a:rPr lang="fr-FR" altLang="it-IT" sz="2000" dirty="0"/>
              <a:t>hui associé à l</a:t>
            </a:r>
            <a:r>
              <a:rPr lang="fr-FR" altLang="fr-CA" sz="2000" dirty="0"/>
              <a:t>’</a:t>
            </a:r>
            <a:r>
              <a:rPr lang="fr-FR" altLang="it-IT" sz="2000" dirty="0"/>
              <a:t>énergie, à la vitalité, à l</a:t>
            </a:r>
            <a:r>
              <a:rPr lang="fr-FR" altLang="fr-CA" sz="2000" dirty="0"/>
              <a:t>’</a:t>
            </a:r>
            <a:r>
              <a:rPr lang="fr-FR" altLang="it-IT" sz="2000" dirty="0"/>
              <a:t>optimisme. C</a:t>
            </a:r>
            <a:r>
              <a:rPr lang="fr-FR" altLang="fr-CA" sz="2000" dirty="0"/>
              <a:t>’</a:t>
            </a:r>
            <a:r>
              <a:rPr lang="fr-FR" altLang="it-IT" sz="2000" dirty="0"/>
              <a:t>est pour cela que dernièrement l</a:t>
            </a:r>
            <a:r>
              <a:rPr lang="fr-FR" altLang="fr-CA" sz="2000" dirty="0"/>
              <a:t>’</a:t>
            </a:r>
            <a:r>
              <a:rPr lang="fr-FR" altLang="it-IT" sz="2000" dirty="0"/>
              <a:t>orange est devenu une couleur dans la politique française (parti du centre </a:t>
            </a:r>
            <a:r>
              <a:rPr lang="fr-FR" altLang="it-IT" sz="2000" i="1" dirty="0"/>
              <a:t>Modem</a:t>
            </a:r>
            <a:r>
              <a:rPr lang="fr-FR" altLang="it-IT" sz="2000" dirty="0"/>
              <a:t>). Enfin, sachez que l</a:t>
            </a:r>
            <a:r>
              <a:rPr lang="fr-FR" altLang="fr-CA" sz="2000" dirty="0"/>
              <a:t>’</a:t>
            </a:r>
            <a:r>
              <a:rPr lang="fr-FR" altLang="it-IT" sz="2000" dirty="0"/>
              <a:t>orange avec le marron et le violet sont les trois couleurs les moins aimées </a:t>
            </a:r>
            <a:r>
              <a:rPr lang="fr-FR" altLang="it-IT" sz="2000" dirty="0" smtClean="0"/>
              <a:t>. Fin 18 mars</a:t>
            </a:r>
            <a:endParaRPr lang="it-IT" altLang="it-IT" sz="2000" dirty="0"/>
          </a:p>
        </p:txBody>
      </p:sp>
    </p:spTree>
    <p:extLst>
      <p:ext uri="{BB962C8B-B14F-4D97-AF65-F5344CB8AC3E}">
        <p14:creationId xmlns:p14="http://schemas.microsoft.com/office/powerpoint/2010/main" val="722077754"/>
      </p:ext>
    </p:extLst>
  </p:cSld>
  <p:clrMapOvr>
    <a:masterClrMapping/>
  </p:clrMapOvr>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itolo 1"/>
          <p:cNvSpPr>
            <a:spLocks noGrp="1"/>
          </p:cNvSpPr>
          <p:nvPr>
            <p:ph type="title"/>
          </p:nvPr>
        </p:nvSpPr>
        <p:spPr/>
        <p:txBody>
          <a:bodyPr/>
          <a:lstStyle/>
          <a:p>
            <a:r>
              <a:rPr lang="fr-CA" altLang="it-IT" sz="2800"/>
              <a:t>Le violet</a:t>
            </a:r>
          </a:p>
        </p:txBody>
      </p:sp>
      <p:sp>
        <p:nvSpPr>
          <p:cNvPr id="173059" name="Segnaposto contenuto 2"/>
          <p:cNvSpPr>
            <a:spLocks noGrp="1"/>
          </p:cNvSpPr>
          <p:nvPr>
            <p:ph idx="1"/>
          </p:nvPr>
        </p:nvSpPr>
        <p:spPr/>
        <p:txBody>
          <a:bodyPr/>
          <a:lstStyle/>
          <a:p>
            <a:pPr algn="just"/>
            <a:r>
              <a:rPr lang="it-IT" altLang="it-IT" sz="2400"/>
              <a:t>Le violet est une couleur à double tranchant : étonnement, on l'aime ou on ne l'aime pas.</a:t>
            </a:r>
          </a:p>
          <a:p>
            <a:pPr algn="just"/>
            <a:r>
              <a:rPr lang="it-IT" altLang="it-IT" sz="2400"/>
              <a:t>Le violet est la couleur par excellence des rêveurs, des personnes spirituelles plutôt que matérielles.</a:t>
            </a:r>
          </a:p>
          <a:p>
            <a:pPr algn="just"/>
            <a:r>
              <a:rPr lang="it-IT" altLang="it-IT" sz="2400"/>
              <a:t>L</a:t>
            </a:r>
            <a:r>
              <a:rPr lang="it-IT" altLang="fr-CA" sz="2400"/>
              <a:t>’</a:t>
            </a:r>
            <a:r>
              <a:rPr lang="it-IT" altLang="ja-JP" sz="2400"/>
              <a:t>utilisation du violet pour désigner l</a:t>
            </a:r>
            <a:r>
              <a:rPr lang="it-IT" altLang="fr-CA" sz="2400"/>
              <a:t>’</a:t>
            </a:r>
            <a:r>
              <a:rPr lang="it-IT" altLang="ja-JP" sz="2400"/>
              <a:t>autorité est passée dans l</a:t>
            </a:r>
            <a:r>
              <a:rPr lang="it-IT" altLang="fr-CA" sz="2400"/>
              <a:t>’</a:t>
            </a:r>
            <a:r>
              <a:rPr lang="it-IT" altLang="ja-JP" sz="2400"/>
              <a:t>église chrétienne car il est la couleur portée par les évêques. Le violet était la marque du deuil et c</a:t>
            </a:r>
            <a:r>
              <a:rPr lang="it-IT" altLang="fr-CA" sz="2400"/>
              <a:t>’</a:t>
            </a:r>
            <a:r>
              <a:rPr lang="it-IT" altLang="ja-JP" sz="2400"/>
              <a:t>était aussi la couleur des draps posés sur le cercueil lors des cérémonies mortuaires.</a:t>
            </a:r>
          </a:p>
          <a:p>
            <a:pPr algn="just"/>
            <a:r>
              <a:rPr lang="it-IT" altLang="it-IT" sz="2400"/>
              <a:t>Couleur du 7ème chakra. Symbole de la spiritualité</a:t>
            </a:r>
          </a:p>
          <a:p>
            <a:pPr algn="just"/>
            <a:endParaRPr lang="fr-CA" altLang="it-IT" sz="2400"/>
          </a:p>
        </p:txBody>
      </p:sp>
    </p:spTree>
    <p:extLst>
      <p:ext uri="{BB962C8B-B14F-4D97-AF65-F5344CB8AC3E}">
        <p14:creationId xmlns:p14="http://schemas.microsoft.com/office/powerpoint/2010/main" val="2651445308"/>
      </p:ext>
    </p:extLst>
  </p:cSld>
  <p:clrMapOvr>
    <a:masterClrMapping/>
  </p:clrMapOvr>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itolo 1"/>
          <p:cNvSpPr>
            <a:spLocks noGrp="1"/>
          </p:cNvSpPr>
          <p:nvPr>
            <p:ph type="title"/>
          </p:nvPr>
        </p:nvSpPr>
        <p:spPr/>
        <p:txBody>
          <a:bodyPr/>
          <a:lstStyle/>
          <a:p>
            <a:r>
              <a:rPr lang="it-IT" sz="2800">
                <a:latin typeface="Arial" charset="0"/>
                <a:ea typeface="MS PGothic" charset="0"/>
              </a:rPr>
              <a:t>Couleurs et expressions imagées</a:t>
            </a:r>
          </a:p>
        </p:txBody>
      </p:sp>
      <p:sp>
        <p:nvSpPr>
          <p:cNvPr id="242691" name="Segnaposto contenuto 2"/>
          <p:cNvSpPr>
            <a:spLocks noGrp="1"/>
          </p:cNvSpPr>
          <p:nvPr>
            <p:ph idx="1"/>
          </p:nvPr>
        </p:nvSpPr>
        <p:spPr/>
        <p:txBody>
          <a:bodyPr/>
          <a:lstStyle/>
          <a:p>
            <a:pPr algn="just"/>
            <a:r>
              <a:rPr lang="it-IT" sz="2400">
                <a:latin typeface="Arial" charset="0"/>
                <a:ea typeface="MS PGothic" charset="0"/>
                <a:cs typeface="MS PGothic" charset="0"/>
              </a:rPr>
              <a:t>Ce n’est pas un hasard si nous voyons rouge, rions jaune, devenons verts de peur, bleus de colère ou blancs comme un linge. Les couleurs ne sont pas anodines. Elles véhiculent des tabous, des préjugés auxquels nous obéissons sans le savoir, elles possèdent des sens cachés qui influencent notre environnement, nos comportements, notre langage, notre imaginaire. Les couleurs ont une histoire mouvementée qui raconte l’</a:t>
            </a:r>
            <a:r>
              <a:rPr lang="fr-FR" altLang="ja-JP" sz="2400">
                <a:latin typeface="Arial" charset="0"/>
                <a:ea typeface="MS PGothic" charset="0"/>
                <a:cs typeface="MS PGothic" charset="0"/>
              </a:rPr>
              <a:t>é</a:t>
            </a:r>
            <a:r>
              <a:rPr lang="it-IT" altLang="ja-JP" sz="2400">
                <a:latin typeface="Arial" charset="0"/>
                <a:ea typeface="MS PGothic" charset="0"/>
                <a:cs typeface="MS PGothic" charset="0"/>
              </a:rPr>
              <a:t>volution des mentalités.</a:t>
            </a:r>
          </a:p>
          <a:p>
            <a:pPr algn="just"/>
            <a:r>
              <a:rPr lang="it-IT" sz="2400">
                <a:latin typeface="Arial" charset="0"/>
                <a:ea typeface="MS PGothic" charset="0"/>
                <a:cs typeface="MS PGothic" charset="0"/>
              </a:rPr>
              <a:t>M. Pastoreau et D. Simmonet</a:t>
            </a:r>
            <a:r>
              <a:rPr lang="it-IT" sz="2400" i="1">
                <a:latin typeface="Arial" charset="0"/>
                <a:ea typeface="MS PGothic" charset="0"/>
                <a:cs typeface="MS PGothic" charset="0"/>
              </a:rPr>
              <a:t>, Le petit livre des couleurs</a:t>
            </a:r>
            <a:r>
              <a:rPr lang="it-IT" sz="2400">
                <a:latin typeface="Arial" charset="0"/>
                <a:ea typeface="MS PGothic" charset="0"/>
                <a:cs typeface="MS PGothic" charset="0"/>
              </a:rPr>
              <a:t>, Ed. Panama, Paris, 2005, quatrième de couverture. </a:t>
            </a:r>
          </a:p>
        </p:txBody>
      </p:sp>
    </p:spTree>
    <p:extLst>
      <p:ext uri="{BB962C8B-B14F-4D97-AF65-F5344CB8AC3E}">
        <p14:creationId xmlns:p14="http://schemas.microsoft.com/office/powerpoint/2010/main" val="2275773958"/>
      </p:ext>
    </p:extLst>
  </p:cSld>
  <p:clrMapOvr>
    <a:masterClrMapping/>
  </p:clrMapOvr>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Titolo 1"/>
          <p:cNvSpPr>
            <a:spLocks noGrp="1"/>
          </p:cNvSpPr>
          <p:nvPr>
            <p:ph type="title"/>
          </p:nvPr>
        </p:nvSpPr>
        <p:spPr/>
        <p:txBody>
          <a:bodyPr/>
          <a:lstStyle/>
          <a:p>
            <a:r>
              <a:rPr lang="fr-FR" sz="2800">
                <a:latin typeface="Arial" charset="0"/>
                <a:ea typeface="MS PGothic" charset="0"/>
              </a:rPr>
              <a:t>Expressions imagées et lexies composées</a:t>
            </a:r>
            <a:br>
              <a:rPr lang="fr-FR" sz="2800">
                <a:latin typeface="Arial" charset="0"/>
                <a:ea typeface="MS PGothic" charset="0"/>
              </a:rPr>
            </a:br>
            <a:r>
              <a:rPr lang="fr-FR" sz="2800">
                <a:latin typeface="Arial" charset="0"/>
                <a:ea typeface="MS PGothic" charset="0"/>
              </a:rPr>
              <a:t>avec les couleurs</a:t>
            </a:r>
            <a:endParaRPr lang="it-IT" sz="2800">
              <a:latin typeface="Arial" charset="0"/>
              <a:ea typeface="MS PGothic" charset="0"/>
            </a:endParaRPr>
          </a:p>
        </p:txBody>
      </p:sp>
      <p:sp>
        <p:nvSpPr>
          <p:cNvPr id="243715" name="Segnaposto contenuto 2"/>
          <p:cNvSpPr>
            <a:spLocks noGrp="1"/>
          </p:cNvSpPr>
          <p:nvPr>
            <p:ph idx="1"/>
          </p:nvPr>
        </p:nvSpPr>
        <p:spPr/>
        <p:txBody>
          <a:bodyPr/>
          <a:lstStyle/>
          <a:p>
            <a:pPr algn="just"/>
            <a:r>
              <a:rPr lang="fr-FR" sz="2400">
                <a:latin typeface="Arial" charset="0"/>
                <a:ea typeface="MS PGothic" charset="0"/>
                <a:cs typeface="MS PGothic" charset="0"/>
              </a:rPr>
              <a:t>Toutes ces couleurs et leurs symboliques se sont figées dans la langue au cours de l’histoire et alimentent de nombreuses expressions imagées et unités lexicales formées par un nom et un adjectif de couleur (locutions nominales), formes bien vivantes dans les discours d’aujourd’hui.</a:t>
            </a:r>
          </a:p>
          <a:p>
            <a:pPr>
              <a:buFontTx/>
              <a:buNone/>
            </a:pPr>
            <a:r>
              <a:rPr lang="fr-FR" sz="2400">
                <a:latin typeface="Arial" charset="0"/>
                <a:ea typeface="MS PGothic" charset="0"/>
                <a:cs typeface="MS PGothic" charset="0"/>
              </a:rPr>
              <a:t/>
            </a:r>
            <a:br>
              <a:rPr lang="fr-FR" sz="2400">
                <a:latin typeface="Arial" charset="0"/>
                <a:ea typeface="MS PGothic" charset="0"/>
                <a:cs typeface="MS PGothic" charset="0"/>
              </a:rPr>
            </a:br>
            <a:r>
              <a:rPr lang="fr-FR" sz="2400">
                <a:latin typeface="Arial" charset="0"/>
                <a:ea typeface="MS PGothic" charset="0"/>
                <a:cs typeface="MS PGothic" charset="0"/>
              </a:rPr>
              <a:t> </a:t>
            </a:r>
          </a:p>
          <a:p>
            <a:endParaRPr lang="it-IT" sz="2400">
              <a:latin typeface="Arial" charset="0"/>
              <a:ea typeface="MS PGothic" charset="0"/>
              <a:cs typeface="MS PGothic" charset="0"/>
            </a:endParaRPr>
          </a:p>
        </p:txBody>
      </p:sp>
    </p:spTree>
    <p:extLst>
      <p:ext uri="{BB962C8B-B14F-4D97-AF65-F5344CB8AC3E}">
        <p14:creationId xmlns:p14="http://schemas.microsoft.com/office/powerpoint/2010/main" val="3856284687"/>
      </p:ext>
    </p:extLst>
  </p:cSld>
  <p:clrMapOvr>
    <a:masterClrMapping/>
  </p:clrMapOvr>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Titolo 1"/>
          <p:cNvSpPr>
            <a:spLocks noGrp="1"/>
          </p:cNvSpPr>
          <p:nvPr>
            <p:ph type="title"/>
          </p:nvPr>
        </p:nvSpPr>
        <p:spPr/>
        <p:txBody>
          <a:bodyPr/>
          <a:lstStyle/>
          <a:p>
            <a:r>
              <a:rPr lang="fr-CA" sz="2800" dirty="0">
                <a:latin typeface="Arial" charset="0"/>
                <a:ea typeface="MS PGothic" charset="0"/>
              </a:rPr>
              <a:t>En voir des vertes et des pas mures </a:t>
            </a:r>
          </a:p>
        </p:txBody>
      </p:sp>
      <p:pic>
        <p:nvPicPr>
          <p:cNvPr id="248835" name="Segnaposto contenuto 3"/>
          <p:cNvPicPr>
            <a:picLocks noGrp="1"/>
          </p:cNvPicPr>
          <p:nvPr>
            <p:ph idx="1"/>
          </p:nvPr>
        </p:nvPicPr>
        <p:blipFill>
          <a:blip r:embed="rId2">
            <a:extLst>
              <a:ext uri="{28A0092B-C50C-407E-A947-70E740481C1C}">
                <a14:useLocalDpi xmlns:a14="http://schemas.microsoft.com/office/drawing/2010/main" val="0"/>
              </a:ext>
            </a:extLst>
          </a:blip>
          <a:srcRect l="-6822" r="-6822"/>
          <a:stretch>
            <a:fillRect/>
          </a:stretch>
        </p:blipFill>
        <p:spPr/>
      </p:pic>
    </p:spTree>
    <p:extLst>
      <p:ext uri="{BB962C8B-B14F-4D97-AF65-F5344CB8AC3E}">
        <p14:creationId xmlns:p14="http://schemas.microsoft.com/office/powerpoint/2010/main" val="2750097039"/>
      </p:ext>
    </p:extLst>
  </p:cSld>
  <p:clrMapOvr>
    <a:masterClrMapping/>
  </p:clrMapOvr>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fr-CA"/>
          </a:p>
        </p:txBody>
      </p:sp>
      <p:sp>
        <p:nvSpPr>
          <p:cNvPr id="3" name="Segnaposto contenuto 2"/>
          <p:cNvSpPr>
            <a:spLocks noGrp="1"/>
          </p:cNvSpPr>
          <p:nvPr>
            <p:ph idx="1"/>
          </p:nvPr>
        </p:nvSpPr>
        <p:spPr/>
        <p:txBody>
          <a:bodyPr>
            <a:normAutofit/>
          </a:bodyPr>
          <a:lstStyle/>
          <a:p>
            <a:r>
              <a:rPr lang="it-IT" sz="2400" dirty="0"/>
              <a:t>  </a:t>
            </a:r>
            <a:r>
              <a:rPr lang="it-IT" sz="2400" dirty="0" err="1"/>
              <a:t>Loc</a:t>
            </a:r>
            <a:r>
              <a:rPr lang="it-IT" sz="2400" dirty="0"/>
              <a:t>. (1430 </a:t>
            </a:r>
            <a:r>
              <a:rPr lang="it-IT" sz="2400" i="1" dirty="0"/>
              <a:t>en </a:t>
            </a:r>
            <a:r>
              <a:rPr lang="it-IT" sz="2400" i="1" dirty="0" err="1"/>
              <a:t>bailler</a:t>
            </a:r>
            <a:r>
              <a:rPr lang="it-IT" sz="2400" i="1" dirty="0"/>
              <a:t> de </a:t>
            </a:r>
            <a:r>
              <a:rPr lang="it-IT" sz="2400" i="1" dirty="0" err="1"/>
              <a:t>belles</a:t>
            </a:r>
            <a:r>
              <a:rPr lang="it-IT" sz="2400" i="1" dirty="0"/>
              <a:t>, </a:t>
            </a:r>
            <a:r>
              <a:rPr lang="it-IT" sz="2400" i="1" dirty="0" err="1"/>
              <a:t>des</a:t>
            </a:r>
            <a:r>
              <a:rPr lang="it-IT" sz="2400" i="1" dirty="0"/>
              <a:t> </a:t>
            </a:r>
            <a:r>
              <a:rPr lang="it-IT" sz="2400" i="1" dirty="0" err="1"/>
              <a:t>vertes</a:t>
            </a:r>
            <a:r>
              <a:rPr lang="it-IT" sz="2400" i="1" dirty="0"/>
              <a:t> et </a:t>
            </a:r>
            <a:r>
              <a:rPr lang="it-IT" sz="2400" i="1" dirty="0" err="1"/>
              <a:t>des</a:t>
            </a:r>
            <a:r>
              <a:rPr lang="it-IT" sz="2400" i="1" dirty="0"/>
              <a:t> </a:t>
            </a:r>
            <a:r>
              <a:rPr lang="it-IT" sz="2400" i="1" dirty="0" err="1"/>
              <a:t>mûres</a:t>
            </a:r>
            <a:r>
              <a:rPr lang="it-IT" sz="2400" dirty="0"/>
              <a:t>) </a:t>
            </a:r>
            <a:r>
              <a:rPr lang="it-IT" sz="2400" i="1" dirty="0"/>
              <a:t>En </a:t>
            </a:r>
            <a:r>
              <a:rPr lang="it-IT" sz="2400" i="1" dirty="0" err="1"/>
              <a:t>voir</a:t>
            </a:r>
            <a:r>
              <a:rPr lang="it-IT" sz="2400" i="1" dirty="0"/>
              <a:t>, en dire </a:t>
            </a:r>
            <a:r>
              <a:rPr lang="it-IT" sz="2400" i="1" dirty="0" err="1"/>
              <a:t>des</a:t>
            </a:r>
            <a:r>
              <a:rPr lang="it-IT" sz="2400" i="1" dirty="0"/>
              <a:t> </a:t>
            </a:r>
            <a:r>
              <a:rPr lang="it-IT" sz="2400" i="1" dirty="0" err="1"/>
              <a:t>vertes</a:t>
            </a:r>
            <a:r>
              <a:rPr lang="it-IT" sz="2400" i="1" dirty="0"/>
              <a:t> et </a:t>
            </a:r>
            <a:r>
              <a:rPr lang="it-IT" sz="2400" i="1" dirty="0" err="1"/>
              <a:t>des</a:t>
            </a:r>
            <a:r>
              <a:rPr lang="it-IT" sz="2400" i="1" dirty="0"/>
              <a:t> </a:t>
            </a:r>
            <a:r>
              <a:rPr lang="it-IT" sz="2400" i="1" dirty="0" err="1"/>
              <a:t>pas</a:t>
            </a:r>
            <a:r>
              <a:rPr lang="it-IT" sz="2400" i="1" dirty="0"/>
              <a:t> </a:t>
            </a:r>
            <a:r>
              <a:rPr lang="it-IT" sz="2400" i="1" dirty="0" err="1"/>
              <a:t>mûres</a:t>
            </a:r>
            <a:r>
              <a:rPr lang="it-IT" sz="2400" i="1" dirty="0"/>
              <a:t>, de </a:t>
            </a:r>
            <a:r>
              <a:rPr lang="it-IT" sz="2400" i="1" dirty="0" err="1"/>
              <a:t>vertes</a:t>
            </a:r>
            <a:r>
              <a:rPr lang="it-IT" sz="2400" i="1" dirty="0"/>
              <a:t> et de </a:t>
            </a:r>
            <a:r>
              <a:rPr lang="it-IT" sz="2400" i="1" dirty="0" err="1"/>
              <a:t>pas</a:t>
            </a:r>
            <a:r>
              <a:rPr lang="it-IT" sz="2400" i="1" dirty="0"/>
              <a:t> </a:t>
            </a:r>
            <a:r>
              <a:rPr lang="it-IT" sz="2400" i="1" dirty="0" err="1"/>
              <a:t>mûres</a:t>
            </a:r>
            <a:r>
              <a:rPr lang="it-IT" sz="2400" i="1" dirty="0"/>
              <a:t> </a:t>
            </a:r>
            <a:r>
              <a:rPr lang="it-IT" sz="2400" dirty="0"/>
              <a:t>: </a:t>
            </a:r>
            <a:r>
              <a:rPr lang="it-IT" sz="2400" dirty="0" err="1"/>
              <a:t>voir</a:t>
            </a:r>
            <a:r>
              <a:rPr lang="it-IT" sz="2400" dirty="0"/>
              <a:t>, dire </a:t>
            </a:r>
            <a:r>
              <a:rPr lang="it-IT" sz="2400" dirty="0" err="1"/>
              <a:t>des</a:t>
            </a:r>
            <a:r>
              <a:rPr lang="it-IT" sz="2400" dirty="0"/>
              <a:t> </a:t>
            </a:r>
            <a:r>
              <a:rPr lang="it-IT" sz="2400" dirty="0" err="1"/>
              <a:t>choses</a:t>
            </a:r>
            <a:r>
              <a:rPr lang="it-IT" sz="2400" dirty="0"/>
              <a:t> </a:t>
            </a:r>
            <a:r>
              <a:rPr lang="it-IT" sz="2400" dirty="0" err="1"/>
              <a:t>étonnantes</a:t>
            </a:r>
            <a:r>
              <a:rPr lang="it-IT" sz="2400" dirty="0"/>
              <a:t>, </a:t>
            </a:r>
            <a:r>
              <a:rPr lang="it-IT" sz="2400" dirty="0" err="1"/>
              <a:t>choquantes</a:t>
            </a:r>
            <a:r>
              <a:rPr lang="it-IT" sz="2400" dirty="0"/>
              <a:t> (</a:t>
            </a:r>
            <a:r>
              <a:rPr lang="it-IT" sz="2400" dirty="0" err="1"/>
              <a:t>cf</a:t>
            </a:r>
            <a:r>
              <a:rPr lang="it-IT" sz="2400" dirty="0"/>
              <a:t>. En </a:t>
            </a:r>
            <a:r>
              <a:rPr lang="it-IT" sz="2400" dirty="0" err="1"/>
              <a:t>voir</a:t>
            </a:r>
            <a:r>
              <a:rPr lang="it-IT" sz="2400" dirty="0"/>
              <a:t> de </a:t>
            </a:r>
            <a:r>
              <a:rPr lang="it-IT" sz="2400" dirty="0" err="1"/>
              <a:t>toutes</a:t>
            </a:r>
            <a:r>
              <a:rPr lang="it-IT" sz="2400" dirty="0"/>
              <a:t> </a:t>
            </a:r>
            <a:r>
              <a:rPr lang="it-IT" sz="2400" dirty="0" err="1"/>
              <a:t>les</a:t>
            </a:r>
            <a:r>
              <a:rPr lang="it-IT" sz="2400" dirty="0"/>
              <a:t> </a:t>
            </a:r>
            <a:r>
              <a:rPr lang="it-IT" sz="2400" dirty="0" err="1"/>
              <a:t>couleurs</a:t>
            </a:r>
            <a:r>
              <a:rPr lang="it-IT" sz="2400" dirty="0"/>
              <a:t>*).</a:t>
            </a:r>
          </a:p>
          <a:p>
            <a:r>
              <a:rPr lang="it-IT" sz="2400" dirty="0"/>
              <a:t>© 2019 </a:t>
            </a:r>
            <a:r>
              <a:rPr lang="it-IT" sz="2400" dirty="0" err="1"/>
              <a:t>Dictionnaires</a:t>
            </a:r>
            <a:r>
              <a:rPr lang="it-IT" sz="2400" dirty="0"/>
              <a:t> Le Robert - Le Petit Robert de la langue </a:t>
            </a:r>
            <a:r>
              <a:rPr lang="it-IT" sz="2400" dirty="0" err="1"/>
              <a:t>française</a:t>
            </a:r>
            <a:endParaRPr lang="it-IT" sz="2400" dirty="0"/>
          </a:p>
          <a:p>
            <a:endParaRPr lang="fr-CA" sz="2400" dirty="0"/>
          </a:p>
        </p:txBody>
      </p:sp>
    </p:spTree>
    <p:extLst>
      <p:ext uri="{BB962C8B-B14F-4D97-AF65-F5344CB8AC3E}">
        <p14:creationId xmlns:p14="http://schemas.microsoft.com/office/powerpoint/2010/main" val="155778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Colleuses </a:t>
            </a:r>
          </a:p>
        </p:txBody>
      </p:sp>
      <p:pic>
        <p:nvPicPr>
          <p:cNvPr id="4" name="Segnaposto contenuto 3" descr="aux_femmes_assassinees_s8a2620.jpg"/>
          <p:cNvPicPr>
            <a:picLocks noGrp="1" noChangeAspect="1"/>
          </p:cNvPicPr>
          <p:nvPr>
            <p:ph idx="1"/>
          </p:nvPr>
        </p:nvPicPr>
        <p:blipFill>
          <a:blip r:embed="rId2">
            <a:extLst>
              <a:ext uri="{28A0092B-C50C-407E-A947-70E740481C1C}">
                <a14:useLocalDpi xmlns:a14="http://schemas.microsoft.com/office/drawing/2010/main" val="0"/>
              </a:ext>
            </a:extLst>
          </a:blip>
          <a:srcRect t="10885" b="10885"/>
          <a:stretch>
            <a:fillRect/>
          </a:stretch>
        </p:blipFill>
        <p:spPr/>
      </p:pic>
    </p:spTree>
    <p:extLst>
      <p:ext uri="{BB962C8B-B14F-4D97-AF65-F5344CB8AC3E}">
        <p14:creationId xmlns:p14="http://schemas.microsoft.com/office/powerpoint/2010/main" val="244217496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Titolo 1"/>
          <p:cNvSpPr>
            <a:spLocks noGrp="1"/>
          </p:cNvSpPr>
          <p:nvPr>
            <p:ph type="title"/>
          </p:nvPr>
        </p:nvSpPr>
        <p:spPr/>
        <p:txBody>
          <a:bodyPr/>
          <a:lstStyle/>
          <a:p>
            <a:r>
              <a:rPr lang="it-IT" sz="2800">
                <a:latin typeface="Arial" charset="0"/>
                <a:ea typeface="MS PGothic" charset="0"/>
              </a:rPr>
              <a:t>Broyer du noir</a:t>
            </a:r>
          </a:p>
        </p:txBody>
      </p:sp>
      <p:pic>
        <p:nvPicPr>
          <p:cNvPr id="249859" name="Segnaposto contenuto 3"/>
          <p:cNvPicPr>
            <a:picLocks noGrp="1"/>
          </p:cNvPicPr>
          <p:nvPr>
            <p:ph idx="1"/>
          </p:nvPr>
        </p:nvPicPr>
        <p:blipFill>
          <a:blip r:embed="rId2">
            <a:extLst>
              <a:ext uri="{28A0092B-C50C-407E-A947-70E740481C1C}">
                <a14:useLocalDpi xmlns:a14="http://schemas.microsoft.com/office/drawing/2010/main" val="0"/>
              </a:ext>
            </a:extLst>
          </a:blip>
          <a:srcRect l="-18449" r="-18449"/>
          <a:stretch>
            <a:fillRect/>
          </a:stretch>
        </p:blipFill>
        <p:spPr/>
      </p:pic>
    </p:spTree>
    <p:extLst>
      <p:ext uri="{BB962C8B-B14F-4D97-AF65-F5344CB8AC3E}">
        <p14:creationId xmlns:p14="http://schemas.microsoft.com/office/powerpoint/2010/main" val="2407962167"/>
      </p:ext>
    </p:extLst>
  </p:cSld>
  <p:clrMapOvr>
    <a:masterClrMapping/>
  </p:clrMapOvr>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fr-CA"/>
          </a:p>
        </p:txBody>
      </p:sp>
      <p:sp>
        <p:nvSpPr>
          <p:cNvPr id="3" name="Segnaposto contenuto 2"/>
          <p:cNvSpPr>
            <a:spLocks noGrp="1"/>
          </p:cNvSpPr>
          <p:nvPr>
            <p:ph idx="1"/>
          </p:nvPr>
        </p:nvSpPr>
        <p:spPr/>
        <p:txBody>
          <a:bodyPr>
            <a:normAutofit/>
          </a:bodyPr>
          <a:lstStyle/>
          <a:p>
            <a:r>
              <a:rPr lang="it-IT" sz="2400" dirty="0" err="1"/>
              <a:t>Loc</a:t>
            </a:r>
            <a:r>
              <a:rPr lang="it-IT" sz="2400" dirty="0"/>
              <a:t>. fig. </a:t>
            </a:r>
            <a:r>
              <a:rPr lang="it-IT" sz="2400" dirty="0" err="1"/>
              <a:t>Broyer</a:t>
            </a:r>
            <a:r>
              <a:rPr lang="it-IT" sz="2400" dirty="0"/>
              <a:t> </a:t>
            </a:r>
            <a:r>
              <a:rPr lang="it-IT" sz="2400" dirty="0" err="1"/>
              <a:t>du</a:t>
            </a:r>
            <a:r>
              <a:rPr lang="it-IT" sz="2400" dirty="0"/>
              <a:t> noir : s'</a:t>
            </a:r>
            <a:r>
              <a:rPr lang="it-IT" sz="2400" dirty="0" err="1"/>
              <a:t>abandonner</a:t>
            </a:r>
            <a:r>
              <a:rPr lang="it-IT" sz="2400" dirty="0"/>
              <a:t> à </a:t>
            </a:r>
            <a:r>
              <a:rPr lang="it-IT" sz="2400" dirty="0" err="1"/>
              <a:t>des</a:t>
            </a:r>
            <a:r>
              <a:rPr lang="it-IT" sz="2400" dirty="0"/>
              <a:t> </a:t>
            </a:r>
            <a:r>
              <a:rPr lang="it-IT" sz="2400" dirty="0" err="1"/>
              <a:t>réflexions</a:t>
            </a:r>
            <a:r>
              <a:rPr lang="it-IT" sz="2400" dirty="0"/>
              <a:t> </a:t>
            </a:r>
            <a:r>
              <a:rPr lang="it-IT" sz="2400" dirty="0" err="1"/>
              <a:t>tristes</a:t>
            </a:r>
            <a:r>
              <a:rPr lang="it-IT" sz="2400" dirty="0"/>
              <a:t>, </a:t>
            </a:r>
            <a:r>
              <a:rPr lang="it-IT" sz="2400" dirty="0" err="1"/>
              <a:t>avoir</a:t>
            </a:r>
            <a:r>
              <a:rPr lang="it-IT" sz="2400" dirty="0"/>
              <a:t> le </a:t>
            </a:r>
            <a:r>
              <a:rPr lang="it-IT" sz="2400" dirty="0" err="1"/>
              <a:t>cafard</a:t>
            </a:r>
            <a:r>
              <a:rPr lang="it-IT" sz="2400" dirty="0"/>
              <a:t>. </a:t>
            </a:r>
          </a:p>
          <a:p>
            <a:r>
              <a:rPr lang="it-IT" sz="2400" dirty="0"/>
              <a:t>© 2019 </a:t>
            </a:r>
            <a:r>
              <a:rPr lang="it-IT" sz="2400" dirty="0" err="1"/>
              <a:t>Dictionnaires</a:t>
            </a:r>
            <a:r>
              <a:rPr lang="it-IT" sz="2400" dirty="0"/>
              <a:t> Le Robert - Le Petit Robert de la langue </a:t>
            </a:r>
            <a:r>
              <a:rPr lang="it-IT" sz="2400" dirty="0" err="1"/>
              <a:t>française</a:t>
            </a:r>
            <a:endParaRPr lang="it-IT" sz="2400" dirty="0"/>
          </a:p>
          <a:p>
            <a:endParaRPr lang="fr-CA" sz="2400" dirty="0"/>
          </a:p>
        </p:txBody>
      </p:sp>
    </p:spTree>
    <p:extLst>
      <p:ext uri="{BB962C8B-B14F-4D97-AF65-F5344CB8AC3E}">
        <p14:creationId xmlns:p14="http://schemas.microsoft.com/office/powerpoint/2010/main" val="320015512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olo 1"/>
          <p:cNvSpPr>
            <a:spLocks noGrp="1"/>
          </p:cNvSpPr>
          <p:nvPr>
            <p:ph type="title"/>
          </p:nvPr>
        </p:nvSpPr>
        <p:spPr/>
        <p:txBody>
          <a:bodyPr>
            <a:normAutofit fontScale="90000"/>
          </a:bodyPr>
          <a:lstStyle/>
          <a:p>
            <a:pPr>
              <a:defRPr/>
            </a:pPr>
            <a:r>
              <a:rPr lang="fr-FR" sz="2800">
                <a:latin typeface="Arial" charset="0"/>
                <a:ea typeface="MS PGothic" charset="0"/>
              </a:rPr>
              <a:t/>
            </a:r>
            <a:br>
              <a:rPr lang="fr-FR" sz="2800">
                <a:latin typeface="Arial" charset="0"/>
                <a:ea typeface="MS PGothic" charset="0"/>
              </a:rPr>
            </a:br>
            <a:r>
              <a:rPr lang="fr-FR" sz="2800">
                <a:latin typeface="Arial" charset="0"/>
                <a:ea typeface="MS PGothic" charset="0"/>
              </a:rPr>
              <a:t>À la découverte des ressemblances ou des différences de couleurs entre l’italien et le français</a:t>
            </a:r>
            <a:r>
              <a:rPr lang="it-IT" sz="2800">
                <a:latin typeface="Arial" charset="0"/>
                <a:ea typeface="MS PGothic" charset="0"/>
              </a:rPr>
              <a:t/>
            </a:r>
            <a:br>
              <a:rPr lang="it-IT" sz="2800">
                <a:latin typeface="Arial" charset="0"/>
                <a:ea typeface="MS PGothic" charset="0"/>
              </a:rPr>
            </a:br>
            <a:endParaRPr lang="it-IT" sz="2800">
              <a:latin typeface="Arial" charset="0"/>
              <a:ea typeface="MS PGothic" charset="0"/>
            </a:endParaRPr>
          </a:p>
        </p:txBody>
      </p:sp>
      <p:sp>
        <p:nvSpPr>
          <p:cNvPr id="79874" name="Segnaposto contenuto 2"/>
          <p:cNvSpPr>
            <a:spLocks noGrp="1"/>
          </p:cNvSpPr>
          <p:nvPr>
            <p:ph idx="1"/>
          </p:nvPr>
        </p:nvSpPr>
        <p:spPr/>
        <p:txBody>
          <a:bodyPr/>
          <a:lstStyle/>
          <a:p>
            <a:pPr marL="0" indent="0" algn="just">
              <a:buFontTx/>
              <a:buNone/>
            </a:pPr>
            <a:r>
              <a:rPr lang="fr-FR" sz="1200" b="1" dirty="0">
                <a:latin typeface="Arial" charset="0"/>
                <a:ea typeface="MS PGothic" charset="0"/>
                <a:cs typeface="MS PGothic" charset="0"/>
              </a:rPr>
              <a:t> </a:t>
            </a:r>
            <a:r>
              <a:rPr lang="fr-FR" sz="2400" dirty="0">
                <a:latin typeface="Arial" charset="0"/>
                <a:ea typeface="MS PGothic" charset="0"/>
                <a:cs typeface="MS PGothic" charset="0"/>
              </a:rPr>
              <a:t>Elles [les couleurs] sont prises à témoin pour illustrer comment </a:t>
            </a:r>
            <a:r>
              <a:rPr lang="fr-FR" sz="2400" b="1" dirty="0">
                <a:latin typeface="Arial" charset="0"/>
                <a:ea typeface="MS PGothic" charset="0"/>
                <a:cs typeface="MS PGothic" charset="0"/>
              </a:rPr>
              <a:t>chaque langue découpe et nomme différemment l’expérience </a:t>
            </a:r>
            <a:r>
              <a:rPr lang="fr-FR" sz="2400" dirty="0">
                <a:latin typeface="Arial" charset="0"/>
                <a:ea typeface="MS PGothic" charset="0"/>
                <a:cs typeface="MS PGothic" charset="0"/>
              </a:rPr>
              <a:t>que les êtres humains peuvent avoir du monde.</a:t>
            </a:r>
            <a:endParaRPr lang="it-IT" sz="2400" dirty="0">
              <a:latin typeface="Arial" charset="0"/>
              <a:ea typeface="MS PGothic" charset="0"/>
              <a:cs typeface="MS PGothic" charset="0"/>
            </a:endParaRPr>
          </a:p>
          <a:p>
            <a:pPr marL="0" indent="0">
              <a:buFontTx/>
              <a:buNone/>
            </a:pPr>
            <a:r>
              <a:rPr lang="fr-FR" sz="2000" dirty="0">
                <a:latin typeface="Arial" charset="0"/>
                <a:ea typeface="MS PGothic" charset="0"/>
                <a:cs typeface="MS PGothic" charset="0"/>
              </a:rPr>
              <a:t>Georges </a:t>
            </a:r>
            <a:r>
              <a:rPr lang="fr-FR" sz="2000" dirty="0" err="1">
                <a:latin typeface="Arial" charset="0"/>
                <a:ea typeface="MS PGothic" charset="0"/>
                <a:cs typeface="MS PGothic" charset="0"/>
              </a:rPr>
              <a:t>Mounin</a:t>
            </a:r>
            <a:r>
              <a:rPr lang="fr-FR" sz="2000" dirty="0">
                <a:latin typeface="Arial" charset="0"/>
                <a:ea typeface="MS PGothic" charset="0"/>
                <a:cs typeface="MS PGothic" charset="0"/>
              </a:rPr>
              <a:t>, </a:t>
            </a:r>
            <a:r>
              <a:rPr lang="fr-FR" sz="2000" i="1" dirty="0">
                <a:latin typeface="Arial" charset="0"/>
                <a:ea typeface="MS PGothic" charset="0"/>
                <a:cs typeface="MS PGothic" charset="0"/>
              </a:rPr>
              <a:t>Les problèmes théoriques de la traduction</a:t>
            </a:r>
            <a:r>
              <a:rPr lang="fr-FR" sz="2000" dirty="0">
                <a:latin typeface="Arial" charset="0"/>
                <a:ea typeface="MS PGothic" charset="0"/>
                <a:cs typeface="MS PGothic" charset="0"/>
              </a:rPr>
              <a:t>, Gallimard, Paris, 1963, p.77. </a:t>
            </a:r>
            <a:endParaRPr lang="it-IT" sz="2000" dirty="0">
              <a:latin typeface="Arial" charset="0"/>
              <a:ea typeface="MS PGothic" charset="0"/>
              <a:cs typeface="MS PGothic" charset="0"/>
            </a:endParaRPr>
          </a:p>
          <a:p>
            <a:pPr marL="0" indent="0" algn="just">
              <a:buFontTx/>
              <a:buNone/>
            </a:pPr>
            <a:r>
              <a:rPr lang="fr-FR" sz="2400" dirty="0">
                <a:latin typeface="Arial" charset="0"/>
                <a:ea typeface="MS PGothic" charset="0"/>
                <a:cs typeface="MS PGothic" charset="0"/>
              </a:rPr>
              <a:t>Rien de plus délicat que la traduction des noms de couleur d’une langue dans une autre. Telle couleur est intraduisible, pour </a:t>
            </a:r>
            <a:r>
              <a:rPr lang="fr-FR" sz="2400" b="1" dirty="0">
                <a:latin typeface="Arial" charset="0"/>
                <a:ea typeface="MS PGothic" charset="0"/>
                <a:cs typeface="MS PGothic" charset="0"/>
              </a:rPr>
              <a:t>telle autre deux ou trois mots peuvent convenir. </a:t>
            </a:r>
            <a:r>
              <a:rPr lang="fr-FR" sz="2400" dirty="0">
                <a:latin typeface="Arial" charset="0"/>
                <a:ea typeface="MS PGothic" charset="0"/>
                <a:cs typeface="MS PGothic" charset="0"/>
              </a:rPr>
              <a:t>Bref, les couleurs n’ont d’équivalent « objectif » ni « universel » dans le langage.</a:t>
            </a:r>
            <a:endParaRPr lang="it-IT" sz="2400" dirty="0">
              <a:latin typeface="Arial" charset="0"/>
              <a:ea typeface="MS PGothic" charset="0"/>
              <a:cs typeface="MS PGothic" charset="0"/>
            </a:endParaRPr>
          </a:p>
          <a:p>
            <a:pPr marL="0" indent="0">
              <a:buFontTx/>
              <a:buNone/>
            </a:pPr>
            <a:r>
              <a:rPr lang="fr-FR" sz="2000" dirty="0">
                <a:latin typeface="Arial" charset="0"/>
                <a:ea typeface="MS PGothic" charset="0"/>
                <a:cs typeface="MS PGothic" charset="0"/>
              </a:rPr>
              <a:t>Jacques Le Rider, </a:t>
            </a:r>
            <a:r>
              <a:rPr lang="fr-FR" sz="2000" i="1" dirty="0">
                <a:latin typeface="Arial" charset="0"/>
                <a:ea typeface="MS PGothic" charset="0"/>
                <a:cs typeface="MS PGothic" charset="0"/>
              </a:rPr>
              <a:t>Les couleurs et les mots</a:t>
            </a:r>
            <a:r>
              <a:rPr lang="fr-FR" sz="2000" dirty="0">
                <a:latin typeface="Arial" charset="0"/>
                <a:ea typeface="MS PGothic" charset="0"/>
                <a:cs typeface="MS PGothic" charset="0"/>
              </a:rPr>
              <a:t>, PUF, Paris, 1997, p. 374.</a:t>
            </a:r>
            <a:endParaRPr lang="it-IT" sz="2000" dirty="0">
              <a:latin typeface="Arial" charset="0"/>
              <a:ea typeface="MS PGothic" charset="0"/>
              <a:cs typeface="MS PGothic" charset="0"/>
            </a:endParaRPr>
          </a:p>
          <a:p>
            <a:pPr marL="0" indent="0"/>
            <a:endParaRPr lang="it-IT" sz="2400" dirty="0">
              <a:latin typeface="Arial" charset="0"/>
              <a:ea typeface="MS PGothic" charset="0"/>
              <a:cs typeface="MS PGothic" charset="0"/>
            </a:endParaRPr>
          </a:p>
        </p:txBody>
      </p:sp>
    </p:spTree>
    <p:extLst>
      <p:ext uri="{BB962C8B-B14F-4D97-AF65-F5344CB8AC3E}">
        <p14:creationId xmlns:p14="http://schemas.microsoft.com/office/powerpoint/2010/main" val="197123196"/>
      </p:ext>
    </p:extLst>
  </p:cSld>
  <p:clrMapOvr>
    <a:masterClrMapping/>
  </p:clrMapOvr>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olo 1"/>
          <p:cNvSpPr>
            <a:spLocks noGrp="1"/>
          </p:cNvSpPr>
          <p:nvPr>
            <p:ph type="title"/>
          </p:nvPr>
        </p:nvSpPr>
        <p:spPr/>
        <p:txBody>
          <a:bodyPr/>
          <a:lstStyle/>
          <a:p>
            <a:r>
              <a:rPr lang="it-IT" sz="2800">
                <a:latin typeface="Arial" charset="0"/>
                <a:ea typeface="MS PGothic" charset="0"/>
              </a:rPr>
              <a:t>Le découpage de </a:t>
            </a:r>
            <a:r>
              <a:rPr lang="it-IT" sz="2800" i="1">
                <a:latin typeface="Arial" charset="0"/>
                <a:ea typeface="MS PGothic" charset="0"/>
              </a:rPr>
              <a:t>Bleu</a:t>
            </a:r>
            <a:r>
              <a:rPr lang="it-IT" sz="2800">
                <a:latin typeface="Arial" charset="0"/>
                <a:ea typeface="MS PGothic" charset="0"/>
              </a:rPr>
              <a:t> en italien</a:t>
            </a:r>
          </a:p>
        </p:txBody>
      </p:sp>
      <p:sp>
        <p:nvSpPr>
          <p:cNvPr id="82946" name="Segnaposto contenuto 2"/>
          <p:cNvSpPr>
            <a:spLocks noGrp="1"/>
          </p:cNvSpPr>
          <p:nvPr>
            <p:ph idx="1"/>
          </p:nvPr>
        </p:nvSpPr>
        <p:spPr/>
        <p:txBody>
          <a:bodyPr/>
          <a:lstStyle/>
          <a:p>
            <a:pPr algn="just"/>
            <a:r>
              <a:rPr lang="fr-FR" sz="2400">
                <a:latin typeface="Arial" charset="0"/>
                <a:ea typeface="MS PGothic" charset="0"/>
                <a:cs typeface="MS PGothic" charset="0"/>
              </a:rPr>
              <a:t>« Bleu » est la couleur la plus représentative de la différence du découpage linguistique entre la langue italienne et la langue française. La couleur bleue en français englobe toutes les valeurs chromatiques du bleu clair au bleu foncé, tandis que l’italien distingue principalement trois couleurs : </a:t>
            </a:r>
            <a:r>
              <a:rPr lang="fr-FR" sz="2400" i="1">
                <a:latin typeface="Arial" charset="0"/>
                <a:ea typeface="MS PGothic" charset="0"/>
                <a:cs typeface="MS PGothic" charset="0"/>
              </a:rPr>
              <a:t>celeste, azzurro et blu  </a:t>
            </a:r>
            <a:r>
              <a:rPr lang="fr-FR" sz="2400">
                <a:latin typeface="Arial" charset="0"/>
                <a:ea typeface="MS PGothic" charset="0"/>
                <a:cs typeface="MS PGothic" charset="0"/>
              </a:rPr>
              <a:t>qui vont du plus clair au plus foncé, tout en accordant à </a:t>
            </a:r>
            <a:r>
              <a:rPr lang="fr-FR" sz="2400" i="1">
                <a:latin typeface="Arial" charset="0"/>
                <a:ea typeface="MS PGothic" charset="0"/>
                <a:cs typeface="MS PGothic" charset="0"/>
              </a:rPr>
              <a:t>azzurro</a:t>
            </a:r>
            <a:r>
              <a:rPr lang="fr-FR" sz="2400">
                <a:latin typeface="Arial" charset="0"/>
                <a:ea typeface="MS PGothic" charset="0"/>
                <a:cs typeface="MS PGothic" charset="0"/>
              </a:rPr>
              <a:t> une place dominante. </a:t>
            </a:r>
            <a:endParaRPr lang="it-IT" sz="2400">
              <a:latin typeface="Arial" charset="0"/>
              <a:ea typeface="MS PGothic" charset="0"/>
              <a:cs typeface="MS PGothic" charset="0"/>
            </a:endParaRPr>
          </a:p>
        </p:txBody>
      </p:sp>
    </p:spTree>
    <p:extLst>
      <p:ext uri="{BB962C8B-B14F-4D97-AF65-F5344CB8AC3E}">
        <p14:creationId xmlns:p14="http://schemas.microsoft.com/office/powerpoint/2010/main" val="201377757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olo 1"/>
          <p:cNvSpPr>
            <a:spLocks noGrp="1"/>
          </p:cNvSpPr>
          <p:nvPr>
            <p:ph type="title"/>
          </p:nvPr>
        </p:nvSpPr>
        <p:spPr/>
        <p:txBody>
          <a:bodyPr/>
          <a:lstStyle/>
          <a:p>
            <a:r>
              <a:rPr lang="it-IT" sz="2800">
                <a:latin typeface="Arial" charset="0"/>
                <a:ea typeface="MS PGothic" charset="0"/>
              </a:rPr>
              <a:t>Rosso/rouge et roux</a:t>
            </a:r>
          </a:p>
        </p:txBody>
      </p:sp>
      <p:sp>
        <p:nvSpPr>
          <p:cNvPr id="88066" name="Segnaposto contenuto 2"/>
          <p:cNvSpPr>
            <a:spLocks noGrp="1"/>
          </p:cNvSpPr>
          <p:nvPr>
            <p:ph idx="1"/>
          </p:nvPr>
        </p:nvSpPr>
        <p:spPr/>
        <p:txBody>
          <a:bodyPr/>
          <a:lstStyle/>
          <a:p>
            <a:pPr algn="just"/>
            <a:r>
              <a:rPr lang="fr-FR" sz="2400">
                <a:latin typeface="Arial" charset="0"/>
                <a:ea typeface="MS PGothic" charset="0"/>
                <a:cs typeface="MS PGothic" charset="0"/>
              </a:rPr>
              <a:t>La langue française distingue le rouge du roux. Le roux sera employé principalement pour les cheveux et les poils des animaux, et remarquez que la </a:t>
            </a:r>
            <a:r>
              <a:rPr lang="fr-FR" sz="2400" i="1">
                <a:latin typeface="Arial" charset="0"/>
                <a:ea typeface="MS PGothic" charset="0"/>
                <a:cs typeface="MS PGothic" charset="0"/>
              </a:rPr>
              <a:t>luna rossa </a:t>
            </a:r>
            <a:r>
              <a:rPr lang="fr-FR" sz="2400">
                <a:latin typeface="Arial" charset="0"/>
                <a:ea typeface="MS PGothic" charset="0"/>
                <a:cs typeface="MS PGothic" charset="0"/>
              </a:rPr>
              <a:t>correspond aussi à la « lune rousse ».</a:t>
            </a:r>
            <a:endParaRPr lang="it-IT" sz="2400">
              <a:latin typeface="Arial" charset="0"/>
              <a:ea typeface="MS PGothic" charset="0"/>
              <a:cs typeface="MS PGothic" charset="0"/>
            </a:endParaRPr>
          </a:p>
          <a:p>
            <a:pPr algn="just"/>
            <a:r>
              <a:rPr lang="fr-FR" sz="2400">
                <a:latin typeface="Arial" charset="0"/>
                <a:ea typeface="MS PGothic" charset="0"/>
                <a:cs typeface="MS PGothic" charset="0"/>
              </a:rPr>
              <a:t>De plus, sachez que si « Rouge » et </a:t>
            </a:r>
            <a:r>
              <a:rPr lang="fr-FR" sz="2400" i="1">
                <a:latin typeface="Arial" charset="0"/>
                <a:ea typeface="MS PGothic" charset="0"/>
                <a:cs typeface="MS PGothic" charset="0"/>
              </a:rPr>
              <a:t>Rosso</a:t>
            </a:r>
            <a:r>
              <a:rPr lang="fr-FR" sz="2400">
                <a:latin typeface="Arial" charset="0"/>
                <a:ea typeface="MS PGothic" charset="0"/>
                <a:cs typeface="MS PGothic" charset="0"/>
              </a:rPr>
              <a:t> représentent la couleur de la passion, de l’amour, de la colère, du prestige, de l’interdit, du danger, de la révolte, seul </a:t>
            </a:r>
            <a:r>
              <a:rPr lang="fr-FR" sz="2400" i="1">
                <a:latin typeface="Arial" charset="0"/>
                <a:ea typeface="MS PGothic" charset="0"/>
                <a:cs typeface="MS PGothic" charset="0"/>
              </a:rPr>
              <a:t>Rosso</a:t>
            </a:r>
            <a:r>
              <a:rPr lang="fr-FR" sz="2400">
                <a:latin typeface="Arial" charset="0"/>
                <a:ea typeface="MS PGothic" charset="0"/>
                <a:cs typeface="MS PGothic" charset="0"/>
              </a:rPr>
              <a:t> est associé à la pornographie. </a:t>
            </a:r>
            <a:r>
              <a:rPr lang="fr-FR" sz="2400" i="1">
                <a:latin typeface="Arial" charset="0"/>
                <a:ea typeface="MS PGothic" charset="0"/>
                <a:cs typeface="MS PGothic" charset="0"/>
              </a:rPr>
              <a:t>Un film a luce rossa</a:t>
            </a:r>
            <a:r>
              <a:rPr lang="fr-FR" sz="2400">
                <a:latin typeface="Arial" charset="0"/>
                <a:ea typeface="MS PGothic" charset="0"/>
                <a:cs typeface="MS PGothic" charset="0"/>
              </a:rPr>
              <a:t> sera traduit par « un film classé X » ou par « un film porno ».</a:t>
            </a:r>
            <a:endParaRPr lang="it-IT" sz="2400">
              <a:latin typeface="Arial" charset="0"/>
              <a:ea typeface="MS PGothic" charset="0"/>
              <a:cs typeface="MS PGothic" charset="0"/>
            </a:endParaRPr>
          </a:p>
          <a:p>
            <a:endParaRPr lang="it-IT">
              <a:latin typeface="Arial" charset="0"/>
              <a:ea typeface="MS PGothic" charset="0"/>
              <a:cs typeface="MS PGothic" charset="0"/>
            </a:endParaRPr>
          </a:p>
        </p:txBody>
      </p:sp>
    </p:spTree>
    <p:extLst>
      <p:ext uri="{BB962C8B-B14F-4D97-AF65-F5344CB8AC3E}">
        <p14:creationId xmlns:p14="http://schemas.microsoft.com/office/powerpoint/2010/main" val="305118663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olo 1"/>
          <p:cNvSpPr>
            <a:spLocks noGrp="1"/>
          </p:cNvSpPr>
          <p:nvPr>
            <p:ph type="title"/>
          </p:nvPr>
        </p:nvSpPr>
        <p:spPr/>
        <p:txBody>
          <a:bodyPr/>
          <a:lstStyle/>
          <a:p>
            <a:r>
              <a:rPr lang="it-IT" sz="2800">
                <a:latin typeface="Arial" charset="0"/>
                <a:ea typeface="MS PGothic" charset="0"/>
              </a:rPr>
              <a:t>Rosso?</a:t>
            </a:r>
          </a:p>
        </p:txBody>
      </p:sp>
      <p:sp>
        <p:nvSpPr>
          <p:cNvPr id="89090" name="Segnaposto contenuto 2"/>
          <p:cNvSpPr>
            <a:spLocks noGrp="1"/>
          </p:cNvSpPr>
          <p:nvPr>
            <p:ph idx="1"/>
          </p:nvPr>
        </p:nvSpPr>
        <p:spPr/>
        <p:txBody>
          <a:bodyPr/>
          <a:lstStyle/>
          <a:p>
            <a:pPr algn="just"/>
            <a:r>
              <a:rPr lang="fr-FR" sz="2400">
                <a:latin typeface="Arial" charset="0"/>
                <a:ea typeface="MS PGothic" charset="0"/>
                <a:cs typeface="MS PGothic" charset="0"/>
              </a:rPr>
              <a:t>Si vous deviez traduire « </a:t>
            </a:r>
            <a:r>
              <a:rPr lang="fr-FR" sz="2400" i="1">
                <a:latin typeface="Arial" charset="0"/>
                <a:ea typeface="MS PGothic" charset="0"/>
                <a:cs typeface="MS PGothic" charset="0"/>
              </a:rPr>
              <a:t>Ha i cappelli rossi </a:t>
            </a:r>
            <a:r>
              <a:rPr lang="fr-FR" sz="2400">
                <a:latin typeface="Arial" charset="0"/>
                <a:ea typeface="MS PGothic" charset="0"/>
                <a:cs typeface="MS PGothic" charset="0"/>
              </a:rPr>
              <a:t>» en français, vous choisiriez « Elle/il a les cheveux rouge ou roux ? Cela dépend. Si c’est la couleur naturelle, vous devrez opter pour « roux », mais si c’est le résultat d’une coloration rouge, vous devrez dire  « rouge ». </a:t>
            </a:r>
          </a:p>
          <a:p>
            <a:pPr algn="just"/>
            <a:r>
              <a:rPr lang="fr-FR" sz="2400">
                <a:latin typeface="Arial" charset="0"/>
                <a:ea typeface="MS PGothic" charset="0"/>
                <a:cs typeface="MS PGothic" charset="0"/>
              </a:rPr>
              <a:t>À l’occasion de la </a:t>
            </a:r>
            <a:r>
              <a:rPr lang="fr-FR" sz="2400" i="1">
                <a:latin typeface="Arial" charset="0"/>
                <a:ea typeface="MS PGothic" charset="0"/>
                <a:cs typeface="MS PGothic" charset="0"/>
              </a:rPr>
              <a:t>Ginger Pride</a:t>
            </a:r>
            <a:r>
              <a:rPr lang="fr-FR" sz="2400">
                <a:latin typeface="Arial" charset="0"/>
                <a:ea typeface="MS PGothic" charset="0"/>
                <a:cs typeface="MS PGothic" charset="0"/>
              </a:rPr>
              <a:t> qui a eu lieu à Edimbourg, vous trouvez en français “Les roux aussi ont leur marche des fiertés” (</a:t>
            </a:r>
            <a:r>
              <a:rPr lang="fr-FR" sz="2400" i="1">
                <a:latin typeface="Arial" charset="0"/>
                <a:ea typeface="MS PGothic" charset="0"/>
                <a:cs typeface="MS PGothic" charset="0"/>
              </a:rPr>
              <a:t>Marianne</a:t>
            </a:r>
            <a:r>
              <a:rPr lang="fr-FR" sz="2400">
                <a:latin typeface="Arial" charset="0"/>
                <a:ea typeface="MS PGothic" charset="0"/>
                <a:cs typeface="MS PGothic" charset="0"/>
              </a:rPr>
              <a:t> 13 Août 2013) alors qu’en italien «A Edimburgo anche i capelli rossi vanno in marcia » ( it.paperblog 13 Août 2013).</a:t>
            </a:r>
            <a:endParaRPr lang="it-IT" sz="2400">
              <a:latin typeface="Arial" charset="0"/>
              <a:ea typeface="MS PGothic" charset="0"/>
              <a:cs typeface="MS PGothic" charset="0"/>
            </a:endParaRPr>
          </a:p>
          <a:p>
            <a:pPr algn="just">
              <a:buFontTx/>
              <a:buNone/>
            </a:pPr>
            <a:r>
              <a:rPr lang="fr-FR" sz="2400">
                <a:latin typeface="Arial" charset="0"/>
                <a:ea typeface="MS PGothic" charset="0"/>
                <a:cs typeface="MS PGothic" charset="0"/>
              </a:rPr>
              <a:t> </a:t>
            </a:r>
            <a:endParaRPr lang="it-IT" sz="2400">
              <a:latin typeface="Arial" charset="0"/>
              <a:ea typeface="MS PGothic" charset="0"/>
              <a:cs typeface="MS PGothic" charset="0"/>
            </a:endParaRPr>
          </a:p>
          <a:p>
            <a:endParaRPr lang="it-IT">
              <a:latin typeface="Arial" charset="0"/>
              <a:ea typeface="MS PGothic" charset="0"/>
              <a:cs typeface="MS PGothic" charset="0"/>
            </a:endParaRPr>
          </a:p>
        </p:txBody>
      </p:sp>
    </p:spTree>
    <p:extLst>
      <p:ext uri="{BB962C8B-B14F-4D97-AF65-F5344CB8AC3E}">
        <p14:creationId xmlns:p14="http://schemas.microsoft.com/office/powerpoint/2010/main" val="137150323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Titolo 1"/>
          <p:cNvSpPr>
            <a:spLocks noGrp="1"/>
          </p:cNvSpPr>
          <p:nvPr>
            <p:ph type="title"/>
          </p:nvPr>
        </p:nvSpPr>
        <p:spPr>
          <a:xfrm>
            <a:off x="573274" y="438967"/>
            <a:ext cx="7886700" cy="1325563"/>
          </a:xfrm>
        </p:spPr>
        <p:txBody>
          <a:bodyPr>
            <a:normAutofit fontScale="90000"/>
          </a:bodyPr>
          <a:lstStyle/>
          <a:p>
            <a:r>
              <a:rPr lang="fr-FR" sz="2300" b="1" dirty="0">
                <a:latin typeface="Arial" charset="0"/>
                <a:ea typeface="MS PGothic" charset="0"/>
              </a:rPr>
              <a:t/>
            </a:r>
            <a:br>
              <a:rPr lang="fr-FR" sz="2300" b="1" dirty="0">
                <a:latin typeface="Arial" charset="0"/>
                <a:ea typeface="MS PGothic" charset="0"/>
              </a:rPr>
            </a:br>
            <a:r>
              <a:rPr lang="fr-FR" sz="2300" b="1" dirty="0">
                <a:latin typeface="Arial" charset="0"/>
                <a:ea typeface="MS PGothic" charset="0"/>
              </a:rPr>
              <a:t/>
            </a:r>
            <a:br>
              <a:rPr lang="fr-FR" sz="2300" b="1" dirty="0">
                <a:latin typeface="Arial" charset="0"/>
                <a:ea typeface="MS PGothic" charset="0"/>
              </a:rPr>
            </a:br>
            <a:r>
              <a:rPr lang="fr-FR" sz="3100" dirty="0">
                <a:latin typeface="Arial" charset="0"/>
                <a:ea typeface="MS PGothic" charset="0"/>
              </a:rPr>
              <a:t>Ressemblances ou différences de couleurs entre l’italien et le français</a:t>
            </a:r>
            <a:r>
              <a:rPr lang="it-IT" sz="3100" dirty="0">
                <a:latin typeface="Arial" charset="0"/>
                <a:ea typeface="MS PGothic" charset="0"/>
              </a:rPr>
              <a:t/>
            </a:r>
            <a:br>
              <a:rPr lang="it-IT" sz="3100" dirty="0">
                <a:latin typeface="Arial" charset="0"/>
                <a:ea typeface="MS PGothic" charset="0"/>
              </a:rPr>
            </a:br>
            <a:r>
              <a:rPr lang="fr-FR" sz="2300" b="1" dirty="0">
                <a:latin typeface="Arial" charset="0"/>
                <a:ea typeface="MS PGothic" charset="0"/>
              </a:rPr>
              <a:t> </a:t>
            </a:r>
            <a:r>
              <a:rPr lang="it-IT" sz="2300" dirty="0">
                <a:latin typeface="Arial" charset="0"/>
                <a:ea typeface="MS PGothic" charset="0"/>
              </a:rPr>
              <a:t/>
            </a:r>
            <a:br>
              <a:rPr lang="it-IT" sz="2300" dirty="0">
                <a:latin typeface="Arial" charset="0"/>
                <a:ea typeface="MS PGothic" charset="0"/>
              </a:rPr>
            </a:br>
            <a:endParaRPr lang="it-IT" sz="2300" dirty="0">
              <a:latin typeface="Arial" charset="0"/>
              <a:ea typeface="MS PGothic" charset="0"/>
            </a:endParaRPr>
          </a:p>
        </p:txBody>
      </p:sp>
      <p:sp>
        <p:nvSpPr>
          <p:cNvPr id="250883" name="Segnaposto contenuto 2"/>
          <p:cNvSpPr>
            <a:spLocks noGrp="1"/>
          </p:cNvSpPr>
          <p:nvPr>
            <p:ph idx="1"/>
          </p:nvPr>
        </p:nvSpPr>
        <p:spPr/>
        <p:txBody>
          <a:bodyPr/>
          <a:lstStyle/>
          <a:p>
            <a:pPr algn="just"/>
            <a:r>
              <a:rPr lang="fr-FR" sz="2400">
                <a:latin typeface="Arial" charset="0"/>
                <a:ea typeface="MS PGothic" charset="0"/>
                <a:cs typeface="MS PGothic" charset="0"/>
              </a:rPr>
              <a:t>5 cas de figures</a:t>
            </a:r>
          </a:p>
          <a:p>
            <a:pPr algn="just"/>
            <a:r>
              <a:rPr lang="fr-FR" sz="2400">
                <a:latin typeface="Arial" charset="0"/>
                <a:ea typeface="MS PGothic" charset="0"/>
                <a:cs typeface="MS PGothic" charset="0"/>
              </a:rPr>
              <a:t>1. Les deux langues utilisent la même couleur pour exprimer la même signification (isomorphisme), comme « signer qc en blanc » et </a:t>
            </a:r>
            <a:r>
              <a:rPr lang="fr-FR" sz="2400" i="1">
                <a:latin typeface="Arial" charset="0"/>
                <a:ea typeface="MS PGothic" charset="0"/>
                <a:cs typeface="MS PGothic" charset="0"/>
              </a:rPr>
              <a:t>firmare qc in bianco</a:t>
            </a:r>
            <a:r>
              <a:rPr lang="fr-FR" sz="2400">
                <a:latin typeface="Arial" charset="0"/>
                <a:ea typeface="MS PGothic" charset="0"/>
                <a:cs typeface="MS PGothic" charset="0"/>
              </a:rPr>
              <a:t> pour dire « signer qc en laissant des parties à compléter  », ou  « marché noir » et </a:t>
            </a:r>
            <a:r>
              <a:rPr lang="fr-FR" sz="2400" i="1">
                <a:latin typeface="Arial" charset="0"/>
                <a:ea typeface="MS PGothic" charset="0"/>
                <a:cs typeface="MS PGothic" charset="0"/>
              </a:rPr>
              <a:t>mercato nero</a:t>
            </a:r>
            <a:r>
              <a:rPr lang="fr-FR" sz="2400">
                <a:latin typeface="Arial" charset="0"/>
                <a:ea typeface="MS PGothic" charset="0"/>
                <a:cs typeface="MS PGothic" charset="0"/>
              </a:rPr>
              <a:t> pour dire « marché clandestin ». </a:t>
            </a:r>
            <a:endParaRPr lang="it-IT" sz="2400">
              <a:latin typeface="Arial" charset="0"/>
              <a:ea typeface="MS PGothic" charset="0"/>
              <a:cs typeface="MS PGothic" charset="0"/>
            </a:endParaRPr>
          </a:p>
          <a:p>
            <a:pPr algn="just"/>
            <a:r>
              <a:rPr lang="fr-FR" sz="2400">
                <a:latin typeface="Arial" charset="0"/>
                <a:ea typeface="MS PGothic" charset="0"/>
                <a:cs typeface="MS PGothic" charset="0"/>
              </a:rPr>
              <a:t>2. Une couleur correspond à une autre couleur pour la même signification, comme « rire jaune » et </a:t>
            </a:r>
            <a:r>
              <a:rPr lang="fr-FR" sz="2400" i="1">
                <a:latin typeface="Arial" charset="0"/>
                <a:ea typeface="MS PGothic" charset="0"/>
                <a:cs typeface="MS PGothic" charset="0"/>
              </a:rPr>
              <a:t>ridere verde</a:t>
            </a:r>
            <a:r>
              <a:rPr lang="fr-FR" sz="2400">
                <a:latin typeface="Arial" charset="0"/>
                <a:ea typeface="MS PGothic" charset="0"/>
                <a:cs typeface="MS PGothic" charset="0"/>
              </a:rPr>
              <a:t> ou  « jaune d’œuf » et </a:t>
            </a:r>
            <a:r>
              <a:rPr lang="fr-FR" sz="2400" i="1">
                <a:latin typeface="Arial" charset="0"/>
                <a:ea typeface="MS PGothic" charset="0"/>
                <a:cs typeface="MS PGothic" charset="0"/>
              </a:rPr>
              <a:t>rosso d’</a:t>
            </a:r>
            <a:r>
              <a:rPr lang="fr-FR" altLang="ja-JP" sz="2400" i="1">
                <a:latin typeface="Arial" charset="0"/>
                <a:ea typeface="MS PGothic" charset="0"/>
                <a:cs typeface="MS PGothic" charset="0"/>
              </a:rPr>
              <a:t>uovo</a:t>
            </a:r>
            <a:r>
              <a:rPr lang="fr-FR" altLang="ja-JP" sz="2400">
                <a:latin typeface="Arial" charset="0"/>
                <a:ea typeface="MS PGothic" charset="0"/>
                <a:cs typeface="MS PGothic" charset="0"/>
              </a:rPr>
              <a:t>.</a:t>
            </a:r>
            <a:endParaRPr lang="it-IT" sz="2400">
              <a:latin typeface="Arial" charset="0"/>
              <a:ea typeface="MS PGothic" charset="0"/>
              <a:cs typeface="MS PGothic" charset="0"/>
            </a:endParaRPr>
          </a:p>
        </p:txBody>
      </p:sp>
    </p:spTree>
    <p:extLst>
      <p:ext uri="{BB962C8B-B14F-4D97-AF65-F5344CB8AC3E}">
        <p14:creationId xmlns:p14="http://schemas.microsoft.com/office/powerpoint/2010/main" val="1810047610"/>
      </p:ext>
    </p:extLst>
  </p:cSld>
  <p:clrMapOvr>
    <a:masterClrMapping/>
  </p:clrMapOvr>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Titolo 1"/>
          <p:cNvSpPr>
            <a:spLocks noGrp="1"/>
          </p:cNvSpPr>
          <p:nvPr>
            <p:ph type="title"/>
          </p:nvPr>
        </p:nvSpPr>
        <p:spPr/>
        <p:txBody>
          <a:bodyPr>
            <a:normAutofit fontScale="90000"/>
          </a:bodyPr>
          <a:lstStyle/>
          <a:p>
            <a:r>
              <a:rPr lang="fr-FR" sz="2800">
                <a:latin typeface="Arial" charset="0"/>
                <a:ea typeface="MS PGothic" charset="0"/>
              </a:rPr>
              <a:t/>
            </a:r>
            <a:br>
              <a:rPr lang="fr-FR" sz="2800">
                <a:latin typeface="Arial" charset="0"/>
                <a:ea typeface="MS PGothic" charset="0"/>
              </a:rPr>
            </a:br>
            <a:r>
              <a:rPr lang="fr-FR" sz="2800">
                <a:latin typeface="Arial" charset="0"/>
                <a:ea typeface="MS PGothic" charset="0"/>
              </a:rPr>
              <a:t>ressemblances ou différences de couleurs entre l’italien et le français</a:t>
            </a:r>
            <a:r>
              <a:rPr lang="it-IT" sz="2800">
                <a:latin typeface="Arial" charset="0"/>
                <a:ea typeface="MS PGothic" charset="0"/>
              </a:rPr>
              <a:t/>
            </a:r>
            <a:br>
              <a:rPr lang="it-IT" sz="2800">
                <a:latin typeface="Arial" charset="0"/>
                <a:ea typeface="MS PGothic" charset="0"/>
              </a:rPr>
            </a:br>
            <a:endParaRPr lang="it-IT" sz="2800">
              <a:latin typeface="Arial" charset="0"/>
              <a:ea typeface="MS PGothic" charset="0"/>
            </a:endParaRPr>
          </a:p>
        </p:txBody>
      </p:sp>
      <p:sp>
        <p:nvSpPr>
          <p:cNvPr id="251907" name="Segnaposto contenuto 2"/>
          <p:cNvSpPr>
            <a:spLocks noGrp="1"/>
          </p:cNvSpPr>
          <p:nvPr>
            <p:ph idx="1"/>
          </p:nvPr>
        </p:nvSpPr>
        <p:spPr/>
        <p:txBody>
          <a:bodyPr>
            <a:normAutofit lnSpcReduction="10000"/>
          </a:bodyPr>
          <a:lstStyle/>
          <a:p>
            <a:pPr algn="just"/>
            <a:r>
              <a:rPr lang="fr-FR" sz="2400" dirty="0">
                <a:latin typeface="Arial" charset="0"/>
                <a:ea typeface="MS PGothic" charset="0"/>
                <a:cs typeface="MS PGothic" charset="0"/>
              </a:rPr>
              <a:t>3. Une couleur correspond à un autre référent qui n’appartient pas au domaine de la couleur pour exprimer la même signification, comme « être gris » et </a:t>
            </a:r>
            <a:r>
              <a:rPr lang="fr-FR" sz="2400" i="1" dirty="0" err="1">
                <a:latin typeface="Arial" charset="0"/>
                <a:ea typeface="MS PGothic" charset="0"/>
                <a:cs typeface="MS PGothic" charset="0"/>
              </a:rPr>
              <a:t>essere</a:t>
            </a:r>
            <a:r>
              <a:rPr lang="fr-FR" sz="2400" i="1" dirty="0">
                <a:latin typeface="Arial" charset="0"/>
                <a:ea typeface="MS PGothic" charset="0"/>
                <a:cs typeface="MS PGothic" charset="0"/>
              </a:rPr>
              <a:t> </a:t>
            </a:r>
            <a:r>
              <a:rPr lang="fr-FR" sz="2400" i="1" dirty="0" err="1" smtClean="0">
                <a:latin typeface="Arial" charset="0"/>
                <a:ea typeface="MS PGothic" charset="0"/>
                <a:cs typeface="MS PGothic" charset="0"/>
              </a:rPr>
              <a:t>ubriaco</a:t>
            </a:r>
            <a:r>
              <a:rPr lang="fr-FR" sz="2400" dirty="0" smtClean="0">
                <a:latin typeface="Arial" charset="0"/>
                <a:ea typeface="MS PGothic" charset="0"/>
                <a:cs typeface="MS PGothic" charset="0"/>
              </a:rPr>
              <a:t> </a:t>
            </a:r>
            <a:r>
              <a:rPr lang="fr-FR" sz="2400" dirty="0">
                <a:latin typeface="Arial" charset="0"/>
                <a:ea typeface="MS PGothic" charset="0"/>
                <a:cs typeface="MS PGothic" charset="0"/>
              </a:rPr>
              <a:t>ou </a:t>
            </a:r>
            <a:r>
              <a:rPr lang="fr-FR" sz="2400" i="1" dirty="0" err="1">
                <a:latin typeface="Arial" charset="0"/>
                <a:ea typeface="MS PGothic" charset="0"/>
                <a:cs typeface="MS PGothic" charset="0"/>
              </a:rPr>
              <a:t>omicidio</a:t>
            </a:r>
            <a:r>
              <a:rPr lang="fr-FR" sz="2400" i="1" dirty="0">
                <a:latin typeface="Arial" charset="0"/>
                <a:ea typeface="MS PGothic" charset="0"/>
                <a:cs typeface="MS PGothic" charset="0"/>
              </a:rPr>
              <a:t> </a:t>
            </a:r>
            <a:r>
              <a:rPr lang="fr-FR" sz="2400" i="1" dirty="0" err="1">
                <a:latin typeface="Arial" charset="0"/>
                <a:ea typeface="MS PGothic" charset="0"/>
                <a:cs typeface="MS PGothic" charset="0"/>
              </a:rPr>
              <a:t>bianco</a:t>
            </a:r>
            <a:r>
              <a:rPr lang="fr-FR" sz="2400" dirty="0">
                <a:latin typeface="Arial" charset="0"/>
                <a:ea typeface="MS PGothic" charset="0"/>
                <a:cs typeface="MS PGothic" charset="0"/>
              </a:rPr>
              <a:t> et « accident de travail ».</a:t>
            </a:r>
            <a:endParaRPr lang="it-IT" sz="2400" dirty="0">
              <a:latin typeface="Arial" charset="0"/>
              <a:ea typeface="MS PGothic" charset="0"/>
              <a:cs typeface="MS PGothic" charset="0"/>
            </a:endParaRPr>
          </a:p>
          <a:p>
            <a:pPr algn="just"/>
            <a:r>
              <a:rPr lang="fr-FR" sz="2400" dirty="0">
                <a:latin typeface="Arial" charset="0"/>
                <a:ea typeface="MS PGothic" charset="0"/>
                <a:cs typeface="MS PGothic" charset="0"/>
              </a:rPr>
              <a:t>4. Une même couleur correspond à une signification différente comme « téléphone rose » pour dire « un service de téléphone érotique » tandis que </a:t>
            </a:r>
            <a:r>
              <a:rPr lang="fr-FR" sz="2400" i="1" dirty="0" err="1">
                <a:latin typeface="Arial" charset="0"/>
                <a:ea typeface="MS PGothic" charset="0"/>
                <a:cs typeface="MS PGothic" charset="0"/>
              </a:rPr>
              <a:t>telefono</a:t>
            </a:r>
            <a:r>
              <a:rPr lang="fr-FR" sz="2400" i="1" dirty="0">
                <a:latin typeface="Arial" charset="0"/>
                <a:ea typeface="MS PGothic" charset="0"/>
                <a:cs typeface="MS PGothic" charset="0"/>
              </a:rPr>
              <a:t> rosa</a:t>
            </a:r>
            <a:r>
              <a:rPr lang="fr-FR" sz="2400" dirty="0">
                <a:latin typeface="Arial" charset="0"/>
                <a:ea typeface="MS PGothic" charset="0"/>
                <a:cs typeface="MS PGothic" charset="0"/>
              </a:rPr>
              <a:t> pour dire « un service téléphonique pour les femmes en difficulté ».</a:t>
            </a:r>
            <a:endParaRPr lang="it-IT" sz="2400" dirty="0">
              <a:latin typeface="Arial" charset="0"/>
              <a:ea typeface="MS PGothic" charset="0"/>
              <a:cs typeface="MS PGothic" charset="0"/>
            </a:endParaRPr>
          </a:p>
          <a:p>
            <a:pPr algn="just"/>
            <a:r>
              <a:rPr lang="fr-FR" sz="2400" dirty="0">
                <a:latin typeface="Arial" charset="0"/>
                <a:ea typeface="MS PGothic" charset="0"/>
                <a:cs typeface="MS PGothic" charset="0"/>
              </a:rPr>
              <a:t>5. L’équivalent n’existe pas. Une explicitation devient alors nécessaire comme </a:t>
            </a:r>
            <a:r>
              <a:rPr lang="fr-FR" sz="2400" i="1" dirty="0" err="1">
                <a:latin typeface="Arial" charset="0"/>
                <a:ea typeface="MS PGothic" charset="0"/>
                <a:cs typeface="MS PGothic" charset="0"/>
              </a:rPr>
              <a:t>pesce</a:t>
            </a:r>
            <a:r>
              <a:rPr lang="fr-FR" sz="2400" i="1" dirty="0">
                <a:latin typeface="Arial" charset="0"/>
                <a:ea typeface="MS PGothic" charset="0"/>
                <a:cs typeface="MS PGothic" charset="0"/>
              </a:rPr>
              <a:t> </a:t>
            </a:r>
            <a:r>
              <a:rPr lang="fr-FR" sz="2400" i="1" dirty="0" err="1">
                <a:latin typeface="Arial" charset="0"/>
                <a:ea typeface="MS PGothic" charset="0"/>
                <a:cs typeface="MS PGothic" charset="0"/>
              </a:rPr>
              <a:t>azzurro</a:t>
            </a:r>
            <a:r>
              <a:rPr lang="fr-FR" sz="2400" i="1" dirty="0">
                <a:latin typeface="Arial" charset="0"/>
                <a:ea typeface="MS PGothic" charset="0"/>
                <a:cs typeface="MS PGothic" charset="0"/>
              </a:rPr>
              <a:t> </a:t>
            </a:r>
            <a:r>
              <a:rPr lang="fr-FR" sz="2400" dirty="0">
                <a:latin typeface="Arial" charset="0"/>
                <a:ea typeface="MS PGothic" charset="0"/>
                <a:cs typeface="MS PGothic" charset="0"/>
              </a:rPr>
              <a:t>: anchois, sardines, maquereaux etc. ou « pied noir » : </a:t>
            </a:r>
            <a:r>
              <a:rPr lang="fr-FR" sz="2400" i="1" dirty="0" err="1">
                <a:latin typeface="Arial" charset="0"/>
                <a:ea typeface="MS PGothic" charset="0"/>
                <a:cs typeface="MS PGothic" charset="0"/>
              </a:rPr>
              <a:t>francese</a:t>
            </a:r>
            <a:r>
              <a:rPr lang="fr-FR" sz="2400" i="1" dirty="0">
                <a:latin typeface="Arial" charset="0"/>
                <a:ea typeface="MS PGothic" charset="0"/>
                <a:cs typeface="MS PGothic" charset="0"/>
              </a:rPr>
              <a:t> </a:t>
            </a:r>
            <a:r>
              <a:rPr lang="fr-FR" sz="2400" i="1" dirty="0" err="1">
                <a:latin typeface="Arial" charset="0"/>
                <a:ea typeface="MS PGothic" charset="0"/>
                <a:cs typeface="MS PGothic" charset="0"/>
              </a:rPr>
              <a:t>nativo</a:t>
            </a:r>
            <a:r>
              <a:rPr lang="fr-FR" sz="2400" i="1" dirty="0">
                <a:latin typeface="Arial" charset="0"/>
                <a:ea typeface="MS PGothic" charset="0"/>
                <a:cs typeface="MS PGothic" charset="0"/>
              </a:rPr>
              <a:t> di </a:t>
            </a:r>
            <a:r>
              <a:rPr lang="fr-FR" sz="2400" i="1" dirty="0" err="1">
                <a:latin typeface="Arial" charset="0"/>
                <a:ea typeface="MS PGothic" charset="0"/>
                <a:cs typeface="MS PGothic" charset="0"/>
              </a:rPr>
              <a:t>Algeria</a:t>
            </a:r>
            <a:r>
              <a:rPr lang="fr-FR" sz="2400" dirty="0">
                <a:latin typeface="Arial" charset="0"/>
                <a:ea typeface="MS PGothic" charset="0"/>
                <a:cs typeface="MS PGothic" charset="0"/>
              </a:rPr>
              <a:t>. </a:t>
            </a:r>
            <a:endParaRPr lang="it-IT" sz="2400" dirty="0">
              <a:latin typeface="Arial" charset="0"/>
              <a:ea typeface="MS PGothic" charset="0"/>
              <a:cs typeface="MS PGothic" charset="0"/>
            </a:endParaRPr>
          </a:p>
          <a:p>
            <a:endParaRPr lang="it-IT" sz="2400" dirty="0">
              <a:latin typeface="Arial" charset="0"/>
              <a:ea typeface="MS PGothic" charset="0"/>
              <a:cs typeface="MS PGothic" charset="0"/>
            </a:endParaRPr>
          </a:p>
          <a:p>
            <a:endParaRPr lang="it-IT" sz="2400" dirty="0">
              <a:latin typeface="Arial" charset="0"/>
              <a:ea typeface="MS PGothic" charset="0"/>
              <a:cs typeface="MS PGothic" charset="0"/>
            </a:endParaRPr>
          </a:p>
        </p:txBody>
      </p:sp>
    </p:spTree>
    <p:extLst>
      <p:ext uri="{BB962C8B-B14F-4D97-AF65-F5344CB8AC3E}">
        <p14:creationId xmlns:p14="http://schemas.microsoft.com/office/powerpoint/2010/main" val="1613619181"/>
      </p:ext>
    </p:extLst>
  </p:cSld>
  <p:clrMapOvr>
    <a:masterClrMapping/>
  </p:clrMapOvr>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smtClean="0"/>
              <a:t>Couleurs et politique</a:t>
            </a:r>
            <a:endParaRPr lang="fr-CA" sz="2800" dirty="0"/>
          </a:p>
        </p:txBody>
      </p:sp>
      <p:sp>
        <p:nvSpPr>
          <p:cNvPr id="3" name="Segnaposto contenuto 2"/>
          <p:cNvSpPr>
            <a:spLocks noGrp="1"/>
          </p:cNvSpPr>
          <p:nvPr>
            <p:ph idx="1"/>
          </p:nvPr>
        </p:nvSpPr>
        <p:spPr/>
        <p:txBody>
          <a:bodyPr>
            <a:normAutofit/>
          </a:bodyPr>
          <a:lstStyle/>
          <a:p>
            <a:pPr algn="just"/>
            <a:r>
              <a:rPr lang="fr-FR" sz="2400" dirty="0"/>
              <a:t>Les couleurs répondent depuis longtemps à des besoins d’identification collective politique et elles continuent, encore aujourd’hui, à être convoquées. Grâce à leur histoire, elles portent en elles des sèmes qui permettent de définir l’appartenance à un parti ou un mouvement politique. Elles ont coloré et colorent des chaperons, des cocardes, des drapeaux, des chemises, des bonnets, etc. leur ajoutant un sens qui n’est pas celui d’une simple description</a:t>
            </a:r>
            <a:r>
              <a:rPr lang="it-IT" sz="2400" dirty="0" smtClean="0">
                <a:effectLst/>
              </a:rPr>
              <a:t> </a:t>
            </a:r>
            <a:endParaRPr lang="fr-CA" sz="2400" dirty="0"/>
          </a:p>
        </p:txBody>
      </p:sp>
    </p:spTree>
    <p:extLst>
      <p:ext uri="{BB962C8B-B14F-4D97-AF65-F5344CB8AC3E}">
        <p14:creationId xmlns:p14="http://schemas.microsoft.com/office/powerpoint/2010/main" val="30907277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FR" sz="2800" dirty="0" smtClean="0"/>
              <a:t>L’histoire chromatique politique française</a:t>
            </a:r>
            <a:br>
              <a:rPr lang="fr-FR" sz="2800" dirty="0" smtClean="0"/>
            </a:br>
            <a:r>
              <a:rPr lang="fr-FR" sz="2800" dirty="0" smtClean="0"/>
              <a:t>bleu, blanc, rouge </a:t>
            </a:r>
            <a:endParaRPr lang="fr-CA" sz="2800" dirty="0"/>
          </a:p>
        </p:txBody>
      </p:sp>
      <p:sp>
        <p:nvSpPr>
          <p:cNvPr id="3" name="Segnaposto contenuto 2"/>
          <p:cNvSpPr>
            <a:spLocks noGrp="1"/>
          </p:cNvSpPr>
          <p:nvPr>
            <p:ph idx="1"/>
          </p:nvPr>
        </p:nvSpPr>
        <p:spPr/>
        <p:txBody>
          <a:bodyPr>
            <a:noAutofit/>
          </a:bodyPr>
          <a:lstStyle/>
          <a:p>
            <a:pPr algn="just"/>
            <a:r>
              <a:rPr lang="fr-FR" sz="2000" dirty="0"/>
              <a:t>L’histoire chromatique politique française qui nous habite aujourd’hui est encore marquée par la Révolution française, au cours de laquelle le bleu, le blanc et le rouge se sont combattus tout en se rassemblant pour signifier la France, « ce qui est français ».  </a:t>
            </a:r>
            <a:r>
              <a:rPr lang="fr-FR" sz="2000" b="1" dirty="0"/>
              <a:t>Le blanc</a:t>
            </a:r>
            <a:r>
              <a:rPr lang="fr-FR" sz="2000" dirty="0"/>
              <a:t>, couleur emblématique des royalistes, est lié dans nos mémoires au drapeau blanc de l’ancienne </a:t>
            </a:r>
            <a:r>
              <a:rPr lang="fr-FR" sz="2000" b="1" dirty="0"/>
              <a:t>monarchie</a:t>
            </a:r>
            <a:r>
              <a:rPr lang="fr-FR" sz="2000" dirty="0"/>
              <a:t> et probablement aussi à la « terreur blanche »,</a:t>
            </a:r>
            <a:r>
              <a:rPr lang="it-IT" sz="2000" dirty="0"/>
              <a:t> d</a:t>
            </a:r>
            <a:r>
              <a:rPr lang="fr-FR" sz="2000" dirty="0"/>
              <a:t>eux périodes pendant lesquelles les royalistes massacrèrent les révolutionnaires. Couleur de la Contre-Révolution, il s’est toujours opposé au bleu et/ou au rouge. Aujourd’hui, cette couleur n’est pratiquement plus présente dans la palette des combats politiques, si ce n’est pour représenter le vote blanc. Au contraire, le bleu, ami de la Révolution avec le rouge, devient au fil du temps ennemi du rouge, du rouge socialiste et du rouge communiste, et est identifié aujourd’hui aux partis de droite</a:t>
            </a:r>
            <a:r>
              <a:rPr lang="fr-FR" sz="2000" dirty="0" smtClean="0"/>
              <a:t>.</a:t>
            </a:r>
            <a:endParaRPr lang="it-IT" sz="2000" dirty="0"/>
          </a:p>
        </p:txBody>
      </p:sp>
    </p:spTree>
    <p:extLst>
      <p:ext uri="{BB962C8B-B14F-4D97-AF65-F5344CB8AC3E}">
        <p14:creationId xmlns:p14="http://schemas.microsoft.com/office/powerpoint/2010/main" val="12762661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Observations hebdomadaires</a:t>
            </a:r>
            <a:br>
              <a:rPr lang="fr-CA" sz="2800" dirty="0"/>
            </a:br>
            <a:endParaRPr lang="fr-CA" sz="2800" dirty="0"/>
          </a:p>
        </p:txBody>
      </p:sp>
      <p:pic>
        <p:nvPicPr>
          <p:cNvPr id="4" name="Segnaposto contenuto 3" descr="sen.jpg"/>
          <p:cNvPicPr>
            <a:picLocks noGrp="1" noChangeAspect="1"/>
          </p:cNvPicPr>
          <p:nvPr>
            <p:ph idx="1"/>
          </p:nvPr>
        </p:nvPicPr>
        <p:blipFill>
          <a:blip r:embed="rId2">
            <a:extLst>
              <a:ext uri="{28A0092B-C50C-407E-A947-70E740481C1C}">
                <a14:useLocalDpi xmlns:a14="http://schemas.microsoft.com/office/drawing/2010/main" val="0"/>
              </a:ext>
            </a:extLst>
          </a:blip>
          <a:srcRect l="-85892" r="-85892"/>
          <a:stretch>
            <a:fillRect/>
          </a:stretch>
        </p:blipFill>
        <p:spPr/>
      </p:pic>
    </p:spTree>
    <p:extLst>
      <p:ext uri="{BB962C8B-B14F-4D97-AF65-F5344CB8AC3E}">
        <p14:creationId xmlns:p14="http://schemas.microsoft.com/office/powerpoint/2010/main" val="1645912623"/>
      </p:ext>
    </p:extLst>
  </p:cSld>
  <p:clrMapOvr>
    <a:masterClrMapping/>
  </p:clrMapOvr>
  <p:timing>
    <p:tnLst>
      <p:par>
        <p:cTn xmlns:p14="http://schemas.microsoft.com/office/powerpoint/2010/mai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FR" sz="2800" dirty="0"/>
              <a:t>L’histoire chromatique politique </a:t>
            </a:r>
            <a:r>
              <a:rPr lang="fr-FR" sz="2800" dirty="0" smtClean="0"/>
              <a:t>française</a:t>
            </a:r>
            <a:br>
              <a:rPr lang="fr-FR" sz="2800" dirty="0" smtClean="0"/>
            </a:br>
            <a:r>
              <a:rPr lang="fr-FR" sz="2800" dirty="0" smtClean="0"/>
              <a:t>bleu, rouge, rose, vert </a:t>
            </a:r>
            <a:endParaRPr lang="fr-CA" sz="2800" dirty="0"/>
          </a:p>
        </p:txBody>
      </p:sp>
      <p:sp>
        <p:nvSpPr>
          <p:cNvPr id="3" name="Segnaposto contenuto 2"/>
          <p:cNvSpPr>
            <a:spLocks noGrp="1"/>
          </p:cNvSpPr>
          <p:nvPr>
            <p:ph idx="1"/>
          </p:nvPr>
        </p:nvSpPr>
        <p:spPr/>
        <p:txBody>
          <a:bodyPr>
            <a:normAutofit fontScale="92500" lnSpcReduction="20000"/>
          </a:bodyPr>
          <a:lstStyle/>
          <a:p>
            <a:pPr algn="just"/>
            <a:r>
              <a:rPr lang="fr-FR" sz="2400" dirty="0" smtClean="0"/>
              <a:t>Au cours du XXe siècle,</a:t>
            </a:r>
            <a:r>
              <a:rPr lang="fr-FR" sz="2400" i="1" dirty="0" smtClean="0"/>
              <a:t> bleu</a:t>
            </a:r>
            <a:r>
              <a:rPr lang="fr-FR" sz="2400" dirty="0" smtClean="0"/>
              <a:t> et </a:t>
            </a:r>
            <a:r>
              <a:rPr lang="fr-FR" sz="2400" i="1" dirty="0" smtClean="0"/>
              <a:t>rouge </a:t>
            </a:r>
            <a:r>
              <a:rPr lang="fr-FR" sz="2400" dirty="0" smtClean="0"/>
              <a:t>restent les deux couleurs majeures qui s’affrontent sur le champ de bataille politique français jusqu’en 1971, année où une nouvelle couleur - </a:t>
            </a:r>
            <a:r>
              <a:rPr lang="fr-FR" sz="2400" i="1" dirty="0" smtClean="0"/>
              <a:t>rose</a:t>
            </a:r>
            <a:r>
              <a:rPr lang="fr-FR" sz="2400" dirty="0" smtClean="0"/>
              <a:t> - s’affirme avec le parti socialiste de François Mitterrand. </a:t>
            </a:r>
            <a:r>
              <a:rPr lang="fr-FR" sz="2400" i="1" dirty="0" smtClean="0"/>
              <a:t>Rose </a:t>
            </a:r>
            <a:r>
              <a:rPr lang="fr-FR" sz="2400" dirty="0" smtClean="0"/>
              <a:t>trouve son origine dans l’emblème du poing et de la rose rouge, rose rouge qui se transforme en couleur rose pour se démarquer du rouge communiste. Et </a:t>
            </a:r>
            <a:r>
              <a:rPr lang="fr-FR" sz="2400" i="1" dirty="0" smtClean="0"/>
              <a:t>rose</a:t>
            </a:r>
            <a:r>
              <a:rPr lang="fr-FR" sz="2400" dirty="0" smtClean="0"/>
              <a:t> pour signifier « socialiste » commence son cheminement dans les discours politiques et médiatiques, notamment depuis la victoire de François Mitterrand aux élections présidentielles de 1981 :</a:t>
            </a:r>
            <a:endParaRPr lang="it-IT" sz="2400" dirty="0" smtClean="0"/>
          </a:p>
          <a:p>
            <a:pPr algn="just"/>
            <a:r>
              <a:rPr lang="fr-FR" sz="2400" dirty="0" smtClean="0"/>
              <a:t>Quelques </a:t>
            </a:r>
            <a:r>
              <a:rPr lang="fr-FR" sz="2400" dirty="0"/>
              <a:t>années plus tard, une autre couleur entre en jeu : le vert. C’est une couleur qui se rallie à d’autres partis européens pour défendre la nature, l’écologie, l’économie durable. Elle s’est installée dans les noms des partis qui la représentent et elle facilite de ce fait, la mémorisation du lien couleur, parti et </a:t>
            </a:r>
            <a:r>
              <a:rPr lang="fr-FR" sz="2400" dirty="0" smtClean="0"/>
              <a:t>programme. </a:t>
            </a:r>
          </a:p>
          <a:p>
            <a:pPr algn="just"/>
            <a:endParaRPr lang="it-IT" sz="2400" dirty="0" smtClean="0"/>
          </a:p>
          <a:p>
            <a:endParaRPr lang="fr-CA" sz="2400" dirty="0"/>
          </a:p>
        </p:txBody>
      </p:sp>
    </p:spTree>
    <p:extLst>
      <p:ext uri="{BB962C8B-B14F-4D97-AF65-F5344CB8AC3E}">
        <p14:creationId xmlns:p14="http://schemas.microsoft.com/office/powerpoint/2010/main" val="350581068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FR" sz="2800" dirty="0"/>
              <a:t>L’histoire chromatique politique </a:t>
            </a:r>
            <a:r>
              <a:rPr lang="fr-FR" sz="2800" dirty="0" smtClean="0"/>
              <a:t>française</a:t>
            </a:r>
            <a:br>
              <a:rPr lang="fr-FR" sz="2800" dirty="0" smtClean="0"/>
            </a:br>
            <a:r>
              <a:rPr lang="fr-FR" sz="2800" dirty="0" smtClean="0"/>
              <a:t>orange, violet </a:t>
            </a:r>
            <a:endParaRPr lang="fr-CA" sz="2800" dirty="0"/>
          </a:p>
        </p:txBody>
      </p:sp>
      <p:sp>
        <p:nvSpPr>
          <p:cNvPr id="3" name="Segnaposto contenuto 2"/>
          <p:cNvSpPr>
            <a:spLocks noGrp="1"/>
          </p:cNvSpPr>
          <p:nvPr>
            <p:ph idx="1"/>
          </p:nvPr>
        </p:nvSpPr>
        <p:spPr/>
        <p:txBody>
          <a:bodyPr>
            <a:normAutofit fontScale="85000" lnSpcReduction="10000"/>
          </a:bodyPr>
          <a:lstStyle/>
          <a:p>
            <a:r>
              <a:rPr lang="fr-FR" sz="2400" dirty="0"/>
              <a:t> Au début du XXIe siècle, de nouveaux partis politiques se constituent pour sortir du clivage traditionnel droite/bleu et gauche/rose-rouge et créent leur espace politique indépendant en se démarquant au moyen de deux nouvelles couleurs choisies en dehors de la palette traditionnelle.  </a:t>
            </a:r>
            <a:endParaRPr lang="it-IT" sz="2400" dirty="0"/>
          </a:p>
          <a:p>
            <a:r>
              <a:rPr lang="fr-FR" sz="2400" i="1" dirty="0" smtClean="0"/>
              <a:t>Orange</a:t>
            </a:r>
            <a:r>
              <a:rPr lang="it-IT" sz="2400" dirty="0" smtClean="0"/>
              <a:t> et </a:t>
            </a:r>
            <a:r>
              <a:rPr lang="it-IT" sz="2400" i="1" dirty="0" err="1" smtClean="0"/>
              <a:t>violet</a:t>
            </a:r>
            <a:endParaRPr lang="it-IT" sz="2400" i="1" dirty="0"/>
          </a:p>
          <a:p>
            <a:r>
              <a:rPr lang="fr-FR" sz="2400" dirty="0"/>
              <a:t>Cette couleur, en effet, est – comme déjà au Moyen Age – la plus souvent citée (avec le marron) lorsque l’on fait des enquêtes d’opinion sur la couleur la moins aimée dans la société occidentale. Michel </a:t>
            </a:r>
            <a:r>
              <a:rPr lang="fr-FR" sz="2400" dirty="0" smtClean="0"/>
              <a:t>Pastoureau, </a:t>
            </a:r>
            <a:r>
              <a:rPr lang="fr-FR" sz="2400" i="1" dirty="0" smtClean="0"/>
              <a:t>Dictionnaire des couleurs de notre temps</a:t>
            </a:r>
            <a:r>
              <a:rPr lang="fr-FR" sz="2400" dirty="0" smtClean="0"/>
              <a:t>, </a:t>
            </a:r>
            <a:r>
              <a:rPr lang="fr-FR" sz="2400" dirty="0" err="1" smtClean="0"/>
              <a:t>cit</a:t>
            </a:r>
            <a:r>
              <a:rPr lang="fr-FR" sz="2400" dirty="0" smtClean="0"/>
              <a:t>., p. 164.</a:t>
            </a:r>
            <a:endParaRPr lang="it-IT" sz="2400" dirty="0"/>
          </a:p>
          <a:p>
            <a:r>
              <a:rPr lang="fr-FR" sz="2400" dirty="0"/>
              <a:t> </a:t>
            </a:r>
            <a:r>
              <a:rPr lang="fr-FR" sz="2400" dirty="0" smtClean="0"/>
              <a:t> </a:t>
            </a:r>
            <a:r>
              <a:rPr lang="fr-FR" sz="2400" dirty="0"/>
              <a:t>Et pourtant </a:t>
            </a:r>
            <a:r>
              <a:rPr lang="fr-FR" sz="2400" i="1" dirty="0"/>
              <a:t>orange</a:t>
            </a:r>
            <a:r>
              <a:rPr lang="fr-FR" sz="2400" dirty="0"/>
              <a:t> est entrée dans le monde politique français en 2006 avec la </a:t>
            </a:r>
            <a:r>
              <a:rPr lang="fr-FR" sz="2400" i="1" dirty="0"/>
              <a:t>Nouvelle UDF</a:t>
            </a:r>
            <a:r>
              <a:rPr lang="fr-FR" sz="2400" dirty="0"/>
              <a:t>, remplacée, en 2007, par le Mouvement Démocrate, </a:t>
            </a:r>
            <a:r>
              <a:rPr lang="fr-FR" sz="2400" i="1" dirty="0" err="1"/>
              <a:t>MoDem</a:t>
            </a:r>
            <a:r>
              <a:rPr lang="fr-FR" sz="2400" dirty="0"/>
              <a:t>, parti de François Bayrou</a:t>
            </a:r>
            <a:r>
              <a:rPr lang="fr-FR" sz="2400" i="1" dirty="0"/>
              <a:t>.</a:t>
            </a:r>
            <a:r>
              <a:rPr lang="fr-FR" sz="2400" dirty="0"/>
              <a:t> La couleur trouve son origine dans la « révolution orange » ukrainienne de 2004 où elle exprimait la </a:t>
            </a:r>
            <a:r>
              <a:rPr lang="fr-FR" sz="2400" dirty="0" smtClean="0"/>
              <a:t>liberté.</a:t>
            </a:r>
            <a:endParaRPr lang="fr-CA" sz="2400" dirty="0"/>
          </a:p>
        </p:txBody>
      </p:sp>
    </p:spTree>
    <p:extLst>
      <p:ext uri="{BB962C8B-B14F-4D97-AF65-F5344CB8AC3E}">
        <p14:creationId xmlns:p14="http://schemas.microsoft.com/office/powerpoint/2010/main" val="179870206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FR" sz="2800" dirty="0"/>
              <a:t>L’histoire chromatique politique française </a:t>
            </a:r>
            <a:endParaRPr lang="fr-CA" sz="2800" dirty="0"/>
          </a:p>
        </p:txBody>
      </p:sp>
      <p:sp>
        <p:nvSpPr>
          <p:cNvPr id="3" name="Segnaposto contenuto 2"/>
          <p:cNvSpPr>
            <a:spLocks noGrp="1"/>
          </p:cNvSpPr>
          <p:nvPr>
            <p:ph idx="1"/>
          </p:nvPr>
        </p:nvSpPr>
        <p:spPr/>
        <p:txBody>
          <a:bodyPr>
            <a:normAutofit fontScale="85000" lnSpcReduction="10000"/>
          </a:bodyPr>
          <a:lstStyle/>
          <a:p>
            <a:r>
              <a:rPr lang="fr-FR" sz="2400" i="1" dirty="0"/>
              <a:t>Violet</a:t>
            </a:r>
            <a:endParaRPr lang="it-IT" sz="2400" dirty="0"/>
          </a:p>
          <a:p>
            <a:r>
              <a:rPr lang="fr-FR" sz="2400" dirty="0"/>
              <a:t>Peu fréquent dans la nature et assez laid quand il est fabriqué, il est, selon les enquêtes d’opinion, la </a:t>
            </a:r>
            <a:r>
              <a:rPr lang="fr-FR" sz="2400" dirty="0" smtClean="0"/>
              <a:t> </a:t>
            </a:r>
            <a:r>
              <a:rPr lang="fr-FR" sz="2400" dirty="0"/>
              <a:t>couleur la plus détestée après le brun. Michel </a:t>
            </a:r>
            <a:r>
              <a:rPr lang="fr-FR" sz="2400" dirty="0" smtClean="0"/>
              <a:t>Pastoureau et Dominique </a:t>
            </a:r>
            <a:r>
              <a:rPr lang="fr-FR" sz="2400" dirty="0" err="1" smtClean="0"/>
              <a:t>Simonnet</a:t>
            </a:r>
            <a:r>
              <a:rPr lang="fr-FR" sz="2400" dirty="0" smtClean="0"/>
              <a:t>, </a:t>
            </a:r>
            <a:r>
              <a:rPr lang="fr-FR" sz="2400" i="1" dirty="0" smtClean="0"/>
              <a:t>Le petit livre des couleurs, </a:t>
            </a:r>
            <a:r>
              <a:rPr lang="fr-FR" sz="2400" dirty="0" err="1" smtClean="0"/>
              <a:t>cit</a:t>
            </a:r>
            <a:r>
              <a:rPr lang="fr-FR" sz="2400" dirty="0" smtClean="0"/>
              <a:t>.,</a:t>
            </a:r>
            <a:r>
              <a:rPr lang="fr-FR" sz="2400" i="1" dirty="0" smtClean="0"/>
              <a:t> </a:t>
            </a:r>
            <a:r>
              <a:rPr lang="fr-FR" sz="2400" dirty="0" smtClean="0"/>
              <a:t>p. 89.</a:t>
            </a:r>
            <a:endParaRPr lang="it-IT" sz="2400" dirty="0"/>
          </a:p>
          <a:p>
            <a:pPr marL="0" indent="0">
              <a:buNone/>
            </a:pPr>
            <a:r>
              <a:rPr lang="fr-FR" sz="2400" dirty="0"/>
              <a:t> </a:t>
            </a:r>
            <a:endParaRPr lang="it-IT" sz="2400" dirty="0"/>
          </a:p>
          <a:p>
            <a:pPr algn="just"/>
            <a:r>
              <a:rPr lang="fr-FR" sz="2400" dirty="0" smtClean="0"/>
              <a:t>Cependant</a:t>
            </a:r>
            <a:r>
              <a:rPr lang="fr-FR" sz="2400" dirty="0"/>
              <a:t>, le violet colore de nombreux nouveaux partis politiques comme </a:t>
            </a:r>
            <a:r>
              <a:rPr lang="fr-FR" sz="2400" i="1" dirty="0"/>
              <a:t>Debout la République </a:t>
            </a:r>
            <a:r>
              <a:rPr lang="fr-FR" sz="2400" dirty="0"/>
              <a:t>(parti gaulliste, se voulant au-dessus du débat gauche-droite), </a:t>
            </a:r>
            <a:r>
              <a:rPr lang="fr-FR" sz="2400" i="1" dirty="0"/>
              <a:t>L’Alternative libérale</a:t>
            </a:r>
            <a:r>
              <a:rPr lang="fr-FR" sz="2400" dirty="0"/>
              <a:t> (centriste) et </a:t>
            </a:r>
            <a:r>
              <a:rPr lang="fr-FR" sz="2400" i="1" dirty="0"/>
              <a:t>La Gauche moderne </a:t>
            </a:r>
            <a:r>
              <a:rPr lang="fr-FR" sz="2400" dirty="0"/>
              <a:t>(parti issu de la gauche mais allié à l'</a:t>
            </a:r>
            <a:r>
              <a:rPr lang="fr-FR" sz="2400" i="1" dirty="0"/>
              <a:t>UMP</a:t>
            </a:r>
            <a:r>
              <a:rPr lang="fr-FR" sz="2400" dirty="0"/>
              <a:t> de droite) qui participe à la création récente de l’</a:t>
            </a:r>
            <a:r>
              <a:rPr lang="fr-FR" sz="2400" i="1" dirty="0"/>
              <a:t>Union des Démocrates et Indépendants </a:t>
            </a:r>
            <a:r>
              <a:rPr lang="fr-FR" sz="2400" dirty="0"/>
              <a:t>(</a:t>
            </a:r>
            <a:r>
              <a:rPr lang="fr-FR" sz="2400" i="1" dirty="0"/>
              <a:t>UDI,</a:t>
            </a:r>
            <a:r>
              <a:rPr lang="fr-FR" sz="2400" dirty="0"/>
              <a:t> fondé par Jean-Louis Borloo), parti qui entend occuper aujourd’hui « la place centrale de l'échiquier politique. </a:t>
            </a:r>
            <a:r>
              <a:rPr lang="fr-FR" sz="2400" dirty="0">
                <a:sym typeface="Symbol"/>
              </a:rPr>
              <a:t></a:t>
            </a:r>
            <a:r>
              <a:rPr lang="fr-FR" sz="2400" dirty="0"/>
              <a:t>…</a:t>
            </a:r>
            <a:r>
              <a:rPr lang="fr-FR" sz="2400" dirty="0">
                <a:sym typeface="Symbol"/>
              </a:rPr>
              <a:t></a:t>
            </a:r>
            <a:r>
              <a:rPr lang="fr-FR" sz="2400" dirty="0"/>
              <a:t> rassemblant les indépendants, les familles centristes, les diverses droites et les tenants d'une écologie responsable ». Il s’agit d’un ensemble de partis qui cherchent leur identité centriste entre le </a:t>
            </a:r>
            <a:r>
              <a:rPr lang="fr-FR" sz="2400" dirty="0" smtClean="0"/>
              <a:t>rouge et le bleu, </a:t>
            </a:r>
            <a:r>
              <a:rPr lang="fr-FR" sz="2400" dirty="0"/>
              <a:t>Michel </a:t>
            </a:r>
            <a:r>
              <a:rPr lang="fr-FR" sz="2400" dirty="0" smtClean="0"/>
              <a:t>Pastoureau</a:t>
            </a:r>
            <a:endParaRPr lang="it-IT" sz="2400" dirty="0"/>
          </a:p>
          <a:p>
            <a:endParaRPr lang="fr-CA" sz="2400" dirty="0"/>
          </a:p>
        </p:txBody>
      </p:sp>
    </p:spTree>
    <p:extLst>
      <p:ext uri="{BB962C8B-B14F-4D97-AF65-F5344CB8AC3E}">
        <p14:creationId xmlns:p14="http://schemas.microsoft.com/office/powerpoint/2010/main" val="196887581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FR" sz="2800" dirty="0"/>
              <a:t>L’histoire chromatique politique </a:t>
            </a:r>
            <a:r>
              <a:rPr lang="fr-FR" sz="2800" dirty="0" smtClean="0"/>
              <a:t>française</a:t>
            </a:r>
            <a:br>
              <a:rPr lang="fr-FR" sz="2800" dirty="0" smtClean="0"/>
            </a:br>
            <a:r>
              <a:rPr lang="fr-FR" sz="2800" dirty="0" smtClean="0"/>
              <a:t>jaune </a:t>
            </a:r>
            <a:endParaRPr lang="fr-CA" sz="2800" dirty="0"/>
          </a:p>
        </p:txBody>
      </p:sp>
      <p:sp>
        <p:nvSpPr>
          <p:cNvPr id="3" name="Segnaposto contenuto 2"/>
          <p:cNvSpPr>
            <a:spLocks noGrp="1"/>
          </p:cNvSpPr>
          <p:nvPr>
            <p:ph idx="1"/>
          </p:nvPr>
        </p:nvSpPr>
        <p:spPr/>
        <p:txBody>
          <a:bodyPr>
            <a:normAutofit/>
          </a:bodyPr>
          <a:lstStyle/>
          <a:p>
            <a:pPr algn="just"/>
            <a:r>
              <a:rPr lang="fr-FR" sz="2400" dirty="0" smtClean="0"/>
              <a:t>Et encore au </a:t>
            </a:r>
            <a:r>
              <a:rPr lang="fr-FR" sz="2400" dirty="0"/>
              <a:t>cours du XXIe siècle, </a:t>
            </a:r>
            <a:r>
              <a:rPr lang="fr-FR" sz="2400" dirty="0" smtClean="0"/>
              <a:t>de </a:t>
            </a:r>
            <a:r>
              <a:rPr lang="fr-FR" sz="2400" dirty="0"/>
              <a:t>nouveaux mouvements </a:t>
            </a:r>
            <a:r>
              <a:rPr lang="fr-FR" sz="2400" dirty="0" smtClean="0"/>
              <a:t>(les </a:t>
            </a:r>
            <a:r>
              <a:rPr lang="fr-FR" sz="2400" dirty="0"/>
              <a:t>bonnets </a:t>
            </a:r>
            <a:r>
              <a:rPr lang="fr-FR" sz="2400" dirty="0" smtClean="0"/>
              <a:t>rouge</a:t>
            </a:r>
            <a:r>
              <a:rPr lang="fr-FR" sz="2400" dirty="0"/>
              <a:t>, rose, </a:t>
            </a:r>
            <a:r>
              <a:rPr lang="fr-FR" sz="2400" dirty="0" smtClean="0"/>
              <a:t>vert en </a:t>
            </a:r>
            <a:r>
              <a:rPr lang="fr-FR" sz="2400" dirty="0"/>
              <a:t>2013) </a:t>
            </a:r>
            <a:r>
              <a:rPr lang="fr-FR" sz="2400" dirty="0" smtClean="0"/>
              <a:t>et une nouvelle couleur le jaune avec les gilets jaunes. </a:t>
            </a:r>
            <a:endParaRPr lang="fr-CA" sz="2400" dirty="0"/>
          </a:p>
        </p:txBody>
      </p:sp>
    </p:spTree>
    <p:extLst>
      <p:ext uri="{BB962C8B-B14F-4D97-AF65-F5344CB8AC3E}">
        <p14:creationId xmlns:p14="http://schemas.microsoft.com/office/powerpoint/2010/main" val="240206754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sz="2800" b="1" dirty="0"/>
              <a:t>Michel </a:t>
            </a:r>
            <a:r>
              <a:rPr lang="it-IT" sz="2800" b="1" dirty="0" err="1"/>
              <a:t>Pastoureau</a:t>
            </a:r>
            <a:r>
              <a:rPr lang="it-IT" sz="2800" b="1" dirty="0"/>
              <a:t> : “</a:t>
            </a:r>
            <a:r>
              <a:rPr lang="it-IT" sz="2800" b="1" dirty="0" err="1"/>
              <a:t>Choisir</a:t>
            </a:r>
            <a:r>
              <a:rPr lang="it-IT" sz="2800" b="1" dirty="0"/>
              <a:t> le </a:t>
            </a:r>
            <a:r>
              <a:rPr lang="it-IT" sz="2800" b="1" dirty="0" err="1"/>
              <a:t>jaune</a:t>
            </a:r>
            <a:r>
              <a:rPr lang="it-IT" sz="2800" b="1" dirty="0"/>
              <a:t> </a:t>
            </a:r>
            <a:r>
              <a:rPr lang="it-IT" sz="2800" b="1" dirty="0" err="1"/>
              <a:t>comme</a:t>
            </a:r>
            <a:r>
              <a:rPr lang="it-IT" sz="2800" b="1" dirty="0"/>
              <a:t> </a:t>
            </a:r>
            <a:r>
              <a:rPr lang="it-IT" sz="2800" b="1" dirty="0" err="1"/>
              <a:t>emblème</a:t>
            </a:r>
            <a:r>
              <a:rPr lang="it-IT" sz="2800" b="1" dirty="0"/>
              <a:t>, c’est à la fois </a:t>
            </a:r>
            <a:r>
              <a:rPr lang="it-IT" sz="2800" b="1" dirty="0" err="1"/>
              <a:t>courageux</a:t>
            </a:r>
            <a:r>
              <a:rPr lang="it-IT" sz="2800" b="1" dirty="0"/>
              <a:t> et </a:t>
            </a:r>
            <a:r>
              <a:rPr lang="it-IT" sz="2800" b="1" dirty="0" err="1"/>
              <a:t>dangereux</a:t>
            </a:r>
            <a:r>
              <a:rPr lang="it-IT" sz="2800" b="1" dirty="0"/>
              <a:t>”</a:t>
            </a:r>
            <a:br>
              <a:rPr lang="it-IT" sz="2800" b="1" dirty="0"/>
            </a:br>
            <a:endParaRPr lang="fr-CA" sz="2800" dirty="0"/>
          </a:p>
        </p:txBody>
      </p:sp>
      <p:sp>
        <p:nvSpPr>
          <p:cNvPr id="3" name="Segnaposto contenuto 2"/>
          <p:cNvSpPr>
            <a:spLocks noGrp="1"/>
          </p:cNvSpPr>
          <p:nvPr>
            <p:ph idx="1"/>
          </p:nvPr>
        </p:nvSpPr>
        <p:spPr/>
        <p:txBody>
          <a:bodyPr>
            <a:normAutofit lnSpcReduction="10000"/>
          </a:bodyPr>
          <a:lstStyle/>
          <a:p>
            <a:pPr algn="just"/>
            <a:r>
              <a:rPr lang="it-IT" sz="2400" b="1" dirty="0" err="1" smtClean="0"/>
              <a:t>Depuis</a:t>
            </a:r>
            <a:r>
              <a:rPr lang="it-IT" sz="2400" b="1" dirty="0" smtClean="0"/>
              <a:t> </a:t>
            </a:r>
            <a:r>
              <a:rPr lang="it-IT" sz="2400" b="1" dirty="0" err="1"/>
              <a:t>plusieurs</a:t>
            </a:r>
            <a:r>
              <a:rPr lang="it-IT" sz="2400" b="1" dirty="0"/>
              <a:t> </a:t>
            </a:r>
            <a:r>
              <a:rPr lang="it-IT" sz="2400" b="1" dirty="0" err="1"/>
              <a:t>semaines</a:t>
            </a:r>
            <a:r>
              <a:rPr lang="it-IT" sz="2400" b="1" dirty="0"/>
              <a:t>, </a:t>
            </a:r>
            <a:r>
              <a:rPr lang="it-IT" sz="2400" b="1" dirty="0" err="1"/>
              <a:t>les</a:t>
            </a:r>
            <a:r>
              <a:rPr lang="it-IT" sz="2400" b="1" dirty="0"/>
              <a:t> “</a:t>
            </a:r>
            <a:r>
              <a:rPr lang="it-IT" sz="2400" b="1" dirty="0" err="1"/>
              <a:t>gilets</a:t>
            </a:r>
            <a:r>
              <a:rPr lang="it-IT" sz="2400" b="1" dirty="0"/>
              <a:t> </a:t>
            </a:r>
            <a:r>
              <a:rPr lang="it-IT" sz="2400" b="1" dirty="0" err="1"/>
              <a:t>jaunes</a:t>
            </a:r>
            <a:r>
              <a:rPr lang="it-IT" sz="2400" b="1" dirty="0"/>
              <a:t>” </a:t>
            </a:r>
            <a:r>
              <a:rPr lang="it-IT" sz="2400" b="1" dirty="0" err="1"/>
              <a:t>sont</a:t>
            </a:r>
            <a:r>
              <a:rPr lang="it-IT" sz="2400" b="1" dirty="0"/>
              <a:t> </a:t>
            </a:r>
            <a:r>
              <a:rPr lang="it-IT" sz="2400" b="1" dirty="0" err="1"/>
              <a:t>devenus</a:t>
            </a:r>
            <a:r>
              <a:rPr lang="it-IT" sz="2400" b="1" dirty="0"/>
              <a:t> le </a:t>
            </a:r>
            <a:r>
              <a:rPr lang="it-IT" sz="2400" b="1" dirty="0" err="1"/>
              <a:t>symbole</a:t>
            </a:r>
            <a:r>
              <a:rPr lang="it-IT" sz="2400" b="1" dirty="0"/>
              <a:t> d’une </a:t>
            </a:r>
            <a:r>
              <a:rPr lang="it-IT" sz="2400" b="1" dirty="0" err="1"/>
              <a:t>révolte</a:t>
            </a:r>
            <a:r>
              <a:rPr lang="it-IT" sz="2400" b="1" dirty="0"/>
              <a:t>, </a:t>
            </a:r>
            <a:r>
              <a:rPr lang="it-IT" sz="2400" b="1" dirty="0" err="1"/>
              <a:t>contre</a:t>
            </a:r>
            <a:r>
              <a:rPr lang="it-IT" sz="2400" b="1" dirty="0"/>
              <a:t> </a:t>
            </a:r>
            <a:r>
              <a:rPr lang="it-IT" sz="2400" b="1" dirty="0" err="1"/>
              <a:t>les</a:t>
            </a:r>
            <a:r>
              <a:rPr lang="it-IT" sz="2400" b="1" dirty="0"/>
              <a:t> </a:t>
            </a:r>
            <a:r>
              <a:rPr lang="it-IT" sz="2400" b="1" dirty="0" err="1"/>
              <a:t>taxes</a:t>
            </a:r>
            <a:r>
              <a:rPr lang="it-IT" sz="2400" b="1" dirty="0"/>
              <a:t> et la vie </a:t>
            </a:r>
            <a:r>
              <a:rPr lang="it-IT" sz="2400" b="1" dirty="0" err="1"/>
              <a:t>chère</a:t>
            </a:r>
            <a:r>
              <a:rPr lang="it-IT" sz="2400" b="1" dirty="0"/>
              <a:t>. Est-ce la première fois </a:t>
            </a:r>
            <a:r>
              <a:rPr lang="it-IT" sz="2400" b="1" dirty="0" err="1"/>
              <a:t>que</a:t>
            </a:r>
            <a:r>
              <a:rPr lang="it-IT" sz="2400" b="1" dirty="0"/>
              <a:t> la </a:t>
            </a:r>
            <a:r>
              <a:rPr lang="it-IT" sz="2400" b="1" dirty="0" err="1"/>
              <a:t>couleur</a:t>
            </a:r>
            <a:r>
              <a:rPr lang="it-IT" sz="2400" b="1" dirty="0"/>
              <a:t> </a:t>
            </a:r>
            <a:r>
              <a:rPr lang="it-IT" sz="2400" b="1" dirty="0" err="1"/>
              <a:t>jaune</a:t>
            </a:r>
            <a:r>
              <a:rPr lang="it-IT" sz="2400" b="1" dirty="0"/>
              <a:t> a </a:t>
            </a:r>
            <a:r>
              <a:rPr lang="it-IT" sz="2400" b="1" dirty="0" err="1"/>
              <a:t>cette</a:t>
            </a:r>
            <a:r>
              <a:rPr lang="it-IT" sz="2400" b="1" dirty="0"/>
              <a:t> </a:t>
            </a:r>
            <a:r>
              <a:rPr lang="it-IT" sz="2400" b="1" dirty="0" err="1"/>
              <a:t>signification</a:t>
            </a:r>
            <a:r>
              <a:rPr lang="it-IT" sz="2400" b="1" dirty="0"/>
              <a:t> </a:t>
            </a:r>
            <a:r>
              <a:rPr lang="it-IT" sz="2400" b="1" dirty="0" err="1"/>
              <a:t>rebelle</a:t>
            </a:r>
            <a:r>
              <a:rPr lang="it-IT" sz="2400" b="1" dirty="0"/>
              <a:t> ?</a:t>
            </a:r>
            <a:endParaRPr lang="it-IT" sz="2400" dirty="0"/>
          </a:p>
          <a:p>
            <a:pPr algn="just"/>
            <a:r>
              <a:rPr lang="it-IT" sz="2400" b="1" dirty="0"/>
              <a:t>Michel </a:t>
            </a:r>
            <a:r>
              <a:rPr lang="it-IT" sz="2400" b="1" dirty="0" err="1"/>
              <a:t>Pastoureau</a:t>
            </a:r>
            <a:r>
              <a:rPr lang="it-IT" sz="2400" b="1" dirty="0"/>
              <a:t> -</a:t>
            </a:r>
            <a:r>
              <a:rPr lang="it-IT" sz="2400" dirty="0"/>
              <a:t> </a:t>
            </a:r>
            <a:r>
              <a:rPr lang="it-IT" sz="2400" dirty="0" err="1"/>
              <a:t>Oui</a:t>
            </a:r>
            <a:r>
              <a:rPr lang="it-IT" sz="2400" dirty="0"/>
              <a:t>, on </a:t>
            </a:r>
            <a:r>
              <a:rPr lang="it-IT" sz="2400" dirty="0" err="1"/>
              <a:t>peut</a:t>
            </a:r>
            <a:r>
              <a:rPr lang="it-IT" sz="2400" dirty="0"/>
              <a:t> dire </a:t>
            </a:r>
            <a:r>
              <a:rPr lang="it-IT" sz="2400" dirty="0" err="1"/>
              <a:t>que</a:t>
            </a:r>
            <a:r>
              <a:rPr lang="it-IT" sz="2400" dirty="0"/>
              <a:t> c’est </a:t>
            </a:r>
            <a:r>
              <a:rPr lang="it-IT" sz="2400" dirty="0" err="1"/>
              <a:t>nouveau</a:t>
            </a:r>
            <a:r>
              <a:rPr lang="it-IT" sz="2400" dirty="0"/>
              <a:t>. </a:t>
            </a:r>
            <a:r>
              <a:rPr lang="it-IT" sz="2400" dirty="0" err="1"/>
              <a:t>Depuis</a:t>
            </a:r>
            <a:r>
              <a:rPr lang="it-IT" sz="2400" dirty="0"/>
              <a:t> </a:t>
            </a:r>
            <a:r>
              <a:rPr lang="it-IT" sz="2400" dirty="0" err="1"/>
              <a:t>qu’on</a:t>
            </a:r>
            <a:r>
              <a:rPr lang="it-IT" sz="2400" dirty="0"/>
              <a:t> </a:t>
            </a:r>
            <a:r>
              <a:rPr lang="it-IT" sz="2400" dirty="0" err="1"/>
              <a:t>utilise</a:t>
            </a:r>
            <a:r>
              <a:rPr lang="it-IT" sz="2400" dirty="0"/>
              <a:t> la </a:t>
            </a:r>
            <a:r>
              <a:rPr lang="it-IT" sz="2400" dirty="0" err="1"/>
              <a:t>couleur</a:t>
            </a:r>
            <a:r>
              <a:rPr lang="it-IT" sz="2400" dirty="0"/>
              <a:t> en </a:t>
            </a:r>
            <a:r>
              <a:rPr lang="it-IT" sz="2400" dirty="0" err="1"/>
              <a:t>politique</a:t>
            </a:r>
            <a:r>
              <a:rPr lang="it-IT" sz="2400" dirty="0"/>
              <a:t> et à </a:t>
            </a:r>
            <a:r>
              <a:rPr lang="it-IT" sz="2400" dirty="0" err="1"/>
              <a:t>des</a:t>
            </a:r>
            <a:r>
              <a:rPr lang="it-IT" sz="2400" dirty="0"/>
              <a:t> </a:t>
            </a:r>
            <a:r>
              <a:rPr lang="it-IT" sz="2400" dirty="0" err="1"/>
              <a:t>fins</a:t>
            </a:r>
            <a:r>
              <a:rPr lang="it-IT" sz="2400" dirty="0"/>
              <a:t> </a:t>
            </a:r>
            <a:r>
              <a:rPr lang="it-IT" sz="2400" dirty="0" err="1"/>
              <a:t>idéologiques</a:t>
            </a:r>
            <a:r>
              <a:rPr lang="it-IT" sz="2400" dirty="0"/>
              <a:t>, on </a:t>
            </a:r>
            <a:r>
              <a:rPr lang="it-IT" sz="2400" dirty="0" err="1"/>
              <a:t>évite</a:t>
            </a:r>
            <a:r>
              <a:rPr lang="it-IT" sz="2400" dirty="0"/>
              <a:t> </a:t>
            </a:r>
            <a:r>
              <a:rPr lang="it-IT" sz="2400" dirty="0" err="1"/>
              <a:t>soigneusement</a:t>
            </a:r>
            <a:r>
              <a:rPr lang="it-IT" sz="2400" dirty="0"/>
              <a:t> le </a:t>
            </a:r>
            <a:r>
              <a:rPr lang="it-IT" sz="2400" dirty="0" err="1"/>
              <a:t>jaune</a:t>
            </a:r>
            <a:r>
              <a:rPr lang="it-IT" sz="2400" dirty="0"/>
              <a:t>, </a:t>
            </a:r>
            <a:r>
              <a:rPr lang="it-IT" sz="2400" dirty="0" err="1"/>
              <a:t>du</a:t>
            </a:r>
            <a:r>
              <a:rPr lang="it-IT" sz="2400" dirty="0"/>
              <a:t> </a:t>
            </a:r>
            <a:r>
              <a:rPr lang="it-IT" sz="2400" dirty="0" err="1"/>
              <a:t>moins</a:t>
            </a:r>
            <a:r>
              <a:rPr lang="it-IT" sz="2400" dirty="0"/>
              <a:t> en France et </a:t>
            </a:r>
            <a:r>
              <a:rPr lang="it-IT" sz="2400" dirty="0" err="1"/>
              <a:t>dans</a:t>
            </a:r>
            <a:r>
              <a:rPr lang="it-IT" sz="2400" dirty="0"/>
              <a:t> </a:t>
            </a:r>
            <a:r>
              <a:rPr lang="it-IT" sz="2400" dirty="0" err="1"/>
              <a:t>les</a:t>
            </a:r>
            <a:r>
              <a:rPr lang="it-IT" sz="2400" dirty="0"/>
              <a:t> </a:t>
            </a:r>
            <a:r>
              <a:rPr lang="it-IT" sz="2400" dirty="0" err="1"/>
              <a:t>pays</a:t>
            </a:r>
            <a:r>
              <a:rPr lang="it-IT" sz="2400" dirty="0"/>
              <a:t> </a:t>
            </a:r>
            <a:r>
              <a:rPr lang="it-IT" sz="2400" dirty="0" err="1"/>
              <a:t>voisins</a:t>
            </a:r>
            <a:r>
              <a:rPr lang="it-IT" sz="2400" dirty="0"/>
              <a:t>, car c’est une </a:t>
            </a:r>
            <a:r>
              <a:rPr lang="it-IT" sz="2400" dirty="0" err="1"/>
              <a:t>couleur</a:t>
            </a:r>
            <a:r>
              <a:rPr lang="it-IT" sz="2400" dirty="0"/>
              <a:t> </a:t>
            </a:r>
            <a:r>
              <a:rPr lang="it-IT" sz="2400" dirty="0" err="1"/>
              <a:t>négative</a:t>
            </a:r>
            <a:r>
              <a:rPr lang="it-IT" sz="2400" dirty="0"/>
              <a:t> à de </a:t>
            </a:r>
            <a:r>
              <a:rPr lang="it-IT" sz="2400" dirty="0" err="1"/>
              <a:t>nombreux</a:t>
            </a:r>
            <a:r>
              <a:rPr lang="it-IT" sz="2400" dirty="0"/>
              <a:t> </a:t>
            </a:r>
            <a:r>
              <a:rPr lang="it-IT" sz="2400" dirty="0" err="1"/>
              <a:t>égards</a:t>
            </a:r>
            <a:r>
              <a:rPr lang="it-IT" sz="2400" dirty="0"/>
              <a:t>. </a:t>
            </a:r>
            <a:r>
              <a:rPr lang="it-IT" sz="2400" dirty="0" err="1"/>
              <a:t>Comme</a:t>
            </a:r>
            <a:r>
              <a:rPr lang="it-IT" sz="2400" dirty="0"/>
              <a:t> on ne l’</a:t>
            </a:r>
            <a:r>
              <a:rPr lang="it-IT" sz="2400" dirty="0" err="1"/>
              <a:t>employait</a:t>
            </a:r>
            <a:r>
              <a:rPr lang="it-IT" sz="2400" dirty="0"/>
              <a:t> </a:t>
            </a:r>
            <a:r>
              <a:rPr lang="it-IT" sz="2400" dirty="0" err="1"/>
              <a:t>pas</a:t>
            </a:r>
            <a:r>
              <a:rPr lang="it-IT" sz="2400" dirty="0"/>
              <a:t>, elle </a:t>
            </a:r>
            <a:r>
              <a:rPr lang="it-IT" sz="2400" dirty="0" err="1"/>
              <a:t>était</a:t>
            </a:r>
            <a:r>
              <a:rPr lang="it-IT" sz="2400" dirty="0"/>
              <a:t> </a:t>
            </a:r>
            <a:r>
              <a:rPr lang="it-IT" sz="2400" dirty="0" err="1"/>
              <a:t>disponible</a:t>
            </a:r>
            <a:r>
              <a:rPr lang="it-IT" sz="2400" dirty="0"/>
              <a:t>, </a:t>
            </a:r>
            <a:r>
              <a:rPr lang="it-IT" sz="2400" dirty="0" err="1"/>
              <a:t>alors</a:t>
            </a:r>
            <a:r>
              <a:rPr lang="it-IT" sz="2400" dirty="0"/>
              <a:t> </a:t>
            </a:r>
            <a:r>
              <a:rPr lang="it-IT" sz="2400" dirty="0" err="1"/>
              <a:t>que</a:t>
            </a:r>
            <a:r>
              <a:rPr lang="it-IT" sz="2400" dirty="0"/>
              <a:t> </a:t>
            </a:r>
            <a:r>
              <a:rPr lang="it-IT" sz="2400" dirty="0" err="1"/>
              <a:t>toutes</a:t>
            </a:r>
            <a:r>
              <a:rPr lang="it-IT" sz="2400" dirty="0"/>
              <a:t> </a:t>
            </a:r>
            <a:r>
              <a:rPr lang="it-IT" sz="2400" dirty="0" err="1"/>
              <a:t>les</a:t>
            </a:r>
            <a:r>
              <a:rPr lang="it-IT" sz="2400" dirty="0"/>
              <a:t> </a:t>
            </a:r>
            <a:r>
              <a:rPr lang="it-IT" sz="2400" dirty="0" err="1"/>
              <a:t>autres</a:t>
            </a:r>
            <a:r>
              <a:rPr lang="it-IT" sz="2400" dirty="0"/>
              <a:t> </a:t>
            </a:r>
            <a:r>
              <a:rPr lang="it-IT" sz="2400" dirty="0" err="1"/>
              <a:t>sont</a:t>
            </a:r>
            <a:r>
              <a:rPr lang="it-IT" sz="2400" dirty="0"/>
              <a:t> </a:t>
            </a:r>
            <a:r>
              <a:rPr lang="it-IT" sz="2400" dirty="0" err="1"/>
              <a:t>utilisées</a:t>
            </a:r>
            <a:r>
              <a:rPr lang="it-IT" sz="2400" dirty="0"/>
              <a:t> par </a:t>
            </a:r>
            <a:r>
              <a:rPr lang="it-IT" sz="2400" dirty="0" err="1"/>
              <a:t>des</a:t>
            </a:r>
            <a:r>
              <a:rPr lang="it-IT" sz="2400" dirty="0"/>
              <a:t> </a:t>
            </a:r>
            <a:r>
              <a:rPr lang="it-IT" sz="2400" dirty="0" err="1"/>
              <a:t>courants</a:t>
            </a:r>
            <a:r>
              <a:rPr lang="it-IT" sz="2400" dirty="0"/>
              <a:t> d’opinion</a:t>
            </a:r>
            <a:r>
              <a:rPr lang="it-IT" sz="2400" dirty="0" smtClean="0"/>
              <a:t>.</a:t>
            </a:r>
          </a:p>
          <a:p>
            <a:r>
              <a:rPr lang="fr-FR" sz="2400" dirty="0"/>
              <a:t>  </a:t>
            </a:r>
            <a:r>
              <a:rPr lang="fr-FR" sz="2400" i="1" dirty="0"/>
              <a:t>Les </a:t>
            </a:r>
            <a:r>
              <a:rPr lang="fr-FR" sz="2400" i="1" dirty="0" err="1"/>
              <a:t>Inrocks</a:t>
            </a:r>
            <a:r>
              <a:rPr lang="fr-FR" sz="2400" i="1" dirty="0"/>
              <a:t> </a:t>
            </a:r>
            <a:r>
              <a:rPr lang="fr-FR" sz="2400" dirty="0"/>
              <a:t>  - Le 6 décembre </a:t>
            </a:r>
            <a:r>
              <a:rPr lang="fr-FR" sz="2400" dirty="0" smtClean="0"/>
              <a:t>2018</a:t>
            </a:r>
            <a:endParaRPr lang="it-IT" sz="2400" dirty="0"/>
          </a:p>
          <a:p>
            <a:endParaRPr lang="it-IT" sz="2400" dirty="0"/>
          </a:p>
        </p:txBody>
      </p:sp>
    </p:spTree>
    <p:extLst>
      <p:ext uri="{BB962C8B-B14F-4D97-AF65-F5344CB8AC3E}">
        <p14:creationId xmlns:p14="http://schemas.microsoft.com/office/powerpoint/2010/main" val="770705415"/>
      </p:ext>
    </p:extLst>
  </p:cSld>
  <p:clrMapOvr>
    <a:masterClrMapping/>
  </p:clrMapOvr>
  <p:timing>
    <p:tnLst>
      <p:par>
        <p:cTn xmlns:p14="http://schemas.microsoft.com/office/powerpoint/2010/mai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800" b="1" dirty="0" err="1"/>
              <a:t>Encore</a:t>
            </a:r>
            <a:r>
              <a:rPr lang="it-IT" sz="2800" b="1" dirty="0"/>
              <a:t> </a:t>
            </a:r>
            <a:r>
              <a:rPr lang="it-IT" sz="2800" b="1" dirty="0" err="1"/>
              <a:t>aujourd’hui</a:t>
            </a:r>
            <a:r>
              <a:rPr lang="it-IT" sz="2800" b="1" dirty="0"/>
              <a:t> c’est une </a:t>
            </a:r>
            <a:r>
              <a:rPr lang="it-IT" sz="2800" b="1" dirty="0" err="1"/>
              <a:t>couleur</a:t>
            </a:r>
            <a:r>
              <a:rPr lang="it-IT" sz="2800" b="1" dirty="0"/>
              <a:t> </a:t>
            </a:r>
            <a:r>
              <a:rPr lang="it-IT" sz="2800" b="1" dirty="0" err="1"/>
              <a:t>dépréciée</a:t>
            </a:r>
            <a:r>
              <a:rPr lang="it-IT" sz="2800" b="1" dirty="0"/>
              <a:t> ?</a:t>
            </a:r>
            <a:r>
              <a:rPr lang="it-IT" sz="2800" dirty="0"/>
              <a:t/>
            </a:r>
            <a:br>
              <a:rPr lang="it-IT" sz="2800" dirty="0"/>
            </a:br>
            <a:endParaRPr lang="fr-CA" sz="2800" dirty="0"/>
          </a:p>
        </p:txBody>
      </p:sp>
      <p:sp>
        <p:nvSpPr>
          <p:cNvPr id="3" name="Segnaposto contenuto 2"/>
          <p:cNvSpPr>
            <a:spLocks noGrp="1"/>
          </p:cNvSpPr>
          <p:nvPr>
            <p:ph idx="1"/>
          </p:nvPr>
        </p:nvSpPr>
        <p:spPr/>
        <p:txBody>
          <a:bodyPr>
            <a:normAutofit fontScale="92500" lnSpcReduction="20000"/>
          </a:bodyPr>
          <a:lstStyle/>
          <a:p>
            <a:pPr algn="just"/>
            <a:r>
              <a:rPr lang="it-IT" sz="2400" dirty="0" err="1" smtClean="0"/>
              <a:t>Oui</a:t>
            </a:r>
            <a:r>
              <a:rPr lang="it-IT" sz="2400" dirty="0"/>
              <a:t>, </a:t>
            </a:r>
            <a:r>
              <a:rPr lang="it-IT" sz="2400" dirty="0" err="1"/>
              <a:t>dans</a:t>
            </a:r>
            <a:r>
              <a:rPr lang="it-IT" sz="2400" dirty="0"/>
              <a:t> </a:t>
            </a:r>
            <a:r>
              <a:rPr lang="it-IT" sz="2400" dirty="0" err="1"/>
              <a:t>les</a:t>
            </a:r>
            <a:r>
              <a:rPr lang="it-IT" sz="2400" dirty="0"/>
              <a:t> </a:t>
            </a:r>
            <a:r>
              <a:rPr lang="it-IT" sz="2400" dirty="0" err="1"/>
              <a:t>enquêtes</a:t>
            </a:r>
            <a:r>
              <a:rPr lang="it-IT" sz="2400" dirty="0"/>
              <a:t> d’opinion </a:t>
            </a:r>
            <a:r>
              <a:rPr lang="it-IT" sz="2400" dirty="0" err="1"/>
              <a:t>sur</a:t>
            </a:r>
            <a:r>
              <a:rPr lang="it-IT" sz="2400" dirty="0"/>
              <a:t> la </a:t>
            </a:r>
            <a:r>
              <a:rPr lang="it-IT" sz="2400" dirty="0" err="1"/>
              <a:t>notion</a:t>
            </a:r>
            <a:r>
              <a:rPr lang="it-IT" sz="2400" dirty="0"/>
              <a:t> de </a:t>
            </a:r>
            <a:r>
              <a:rPr lang="it-IT" sz="2400" dirty="0" err="1"/>
              <a:t>couleur</a:t>
            </a:r>
            <a:r>
              <a:rPr lang="it-IT" sz="2400" dirty="0"/>
              <a:t> </a:t>
            </a:r>
            <a:r>
              <a:rPr lang="it-IT" sz="2400" dirty="0" err="1"/>
              <a:t>préféré</a:t>
            </a:r>
            <a:r>
              <a:rPr lang="it-IT" sz="2400" dirty="0"/>
              <a:t>, qui </a:t>
            </a:r>
            <a:r>
              <a:rPr lang="it-IT" sz="2400" dirty="0" err="1"/>
              <a:t>sont</a:t>
            </a:r>
            <a:r>
              <a:rPr lang="it-IT" sz="2400" dirty="0"/>
              <a:t> </a:t>
            </a:r>
            <a:r>
              <a:rPr lang="it-IT" sz="2400" dirty="0" err="1"/>
              <a:t>effectuées</a:t>
            </a:r>
            <a:r>
              <a:rPr lang="it-IT" sz="2400" dirty="0"/>
              <a:t> </a:t>
            </a:r>
            <a:r>
              <a:rPr lang="it-IT" sz="2400" dirty="0" err="1"/>
              <a:t>depuis</a:t>
            </a:r>
            <a:r>
              <a:rPr lang="it-IT" sz="2400" dirty="0"/>
              <a:t> </a:t>
            </a:r>
            <a:r>
              <a:rPr lang="it-IT" sz="2400" dirty="0" err="1"/>
              <a:t>les</a:t>
            </a:r>
            <a:r>
              <a:rPr lang="it-IT" sz="2400" dirty="0"/>
              <a:t> </a:t>
            </a:r>
            <a:r>
              <a:rPr lang="it-IT" sz="2400" dirty="0" err="1"/>
              <a:t>années</a:t>
            </a:r>
            <a:r>
              <a:rPr lang="it-IT" sz="2400" dirty="0"/>
              <a:t> 1880, le </a:t>
            </a:r>
            <a:r>
              <a:rPr lang="it-IT" sz="2400" dirty="0" err="1"/>
              <a:t>jaune</a:t>
            </a:r>
            <a:r>
              <a:rPr lang="it-IT" sz="2400" dirty="0"/>
              <a:t> est </a:t>
            </a:r>
            <a:r>
              <a:rPr lang="it-IT" sz="2400" dirty="0" err="1"/>
              <a:t>toujours</a:t>
            </a:r>
            <a:r>
              <a:rPr lang="it-IT" sz="2400" dirty="0"/>
              <a:t> </a:t>
            </a:r>
            <a:r>
              <a:rPr lang="it-IT" sz="2400" dirty="0" err="1"/>
              <a:t>cité</a:t>
            </a:r>
            <a:r>
              <a:rPr lang="it-IT" sz="2400" dirty="0"/>
              <a:t> en dernier </a:t>
            </a:r>
            <a:r>
              <a:rPr lang="it-IT" sz="2400" dirty="0" err="1"/>
              <a:t>parmi</a:t>
            </a:r>
            <a:r>
              <a:rPr lang="it-IT" sz="2400" dirty="0"/>
              <a:t> </a:t>
            </a:r>
            <a:r>
              <a:rPr lang="it-IT" sz="2400" dirty="0" err="1"/>
              <a:t>les</a:t>
            </a:r>
            <a:r>
              <a:rPr lang="it-IT" sz="2400" dirty="0"/>
              <a:t> </a:t>
            </a:r>
            <a:r>
              <a:rPr lang="it-IT" sz="2400" dirty="0" err="1"/>
              <a:t>six</a:t>
            </a:r>
            <a:r>
              <a:rPr lang="it-IT" sz="2400" dirty="0"/>
              <a:t> </a:t>
            </a:r>
            <a:r>
              <a:rPr lang="it-IT" sz="2400" dirty="0" err="1"/>
              <a:t>couleurs</a:t>
            </a:r>
            <a:r>
              <a:rPr lang="it-IT" sz="2400" dirty="0"/>
              <a:t> de base. A la </a:t>
            </a:r>
            <a:r>
              <a:rPr lang="it-IT" sz="2400" dirty="0" err="1"/>
              <a:t>question</a:t>
            </a:r>
            <a:r>
              <a:rPr lang="it-IT" sz="2400" dirty="0"/>
              <a:t> </a:t>
            </a:r>
            <a:r>
              <a:rPr lang="it-IT" sz="2400" i="1" dirty="0"/>
              <a:t>“Quelle est </a:t>
            </a:r>
            <a:r>
              <a:rPr lang="it-IT" sz="2400" i="1" dirty="0" err="1"/>
              <a:t>votre</a:t>
            </a:r>
            <a:r>
              <a:rPr lang="it-IT" sz="2400" i="1" dirty="0"/>
              <a:t> </a:t>
            </a:r>
            <a:r>
              <a:rPr lang="it-IT" sz="2400" i="1" dirty="0" err="1"/>
              <a:t>couleur</a:t>
            </a:r>
            <a:r>
              <a:rPr lang="it-IT" sz="2400" i="1" dirty="0"/>
              <a:t> </a:t>
            </a:r>
            <a:r>
              <a:rPr lang="it-IT" sz="2400" i="1" dirty="0" err="1"/>
              <a:t>préférée</a:t>
            </a:r>
            <a:r>
              <a:rPr lang="it-IT" sz="2400" i="1" dirty="0"/>
              <a:t>”</a:t>
            </a:r>
            <a:r>
              <a:rPr lang="it-IT" sz="2400" dirty="0"/>
              <a:t>, </a:t>
            </a:r>
            <a:r>
              <a:rPr lang="it-IT" sz="2400" dirty="0" err="1"/>
              <a:t>très</a:t>
            </a:r>
            <a:r>
              <a:rPr lang="it-IT" sz="2400" dirty="0"/>
              <a:t> </a:t>
            </a:r>
            <a:r>
              <a:rPr lang="it-IT" sz="2400" dirty="0" err="1"/>
              <a:t>peu</a:t>
            </a:r>
            <a:r>
              <a:rPr lang="it-IT" sz="2400" dirty="0"/>
              <a:t> de gens </a:t>
            </a:r>
            <a:r>
              <a:rPr lang="it-IT" sz="2400" dirty="0" err="1"/>
              <a:t>répondent</a:t>
            </a:r>
            <a:r>
              <a:rPr lang="it-IT" sz="2400" dirty="0"/>
              <a:t> </a:t>
            </a:r>
            <a:r>
              <a:rPr lang="it-IT" sz="2400" dirty="0" err="1"/>
              <a:t>jaune</a:t>
            </a:r>
            <a:r>
              <a:rPr lang="it-IT" sz="2400" dirty="0"/>
              <a:t>, </a:t>
            </a:r>
            <a:r>
              <a:rPr lang="it-IT" sz="2400" dirty="0" err="1"/>
              <a:t>alors</a:t>
            </a:r>
            <a:r>
              <a:rPr lang="it-IT" sz="2400" dirty="0"/>
              <a:t> </a:t>
            </a:r>
            <a:r>
              <a:rPr lang="it-IT" sz="2400" dirty="0" err="1"/>
              <a:t>que</a:t>
            </a:r>
            <a:r>
              <a:rPr lang="it-IT" sz="2400" dirty="0"/>
              <a:t> le bleu </a:t>
            </a:r>
            <a:r>
              <a:rPr lang="it-IT" sz="2400" dirty="0" err="1"/>
              <a:t>écrase</a:t>
            </a:r>
            <a:r>
              <a:rPr lang="it-IT" sz="2400" dirty="0"/>
              <a:t> tout (plus de 50%). C’est une </a:t>
            </a:r>
            <a:r>
              <a:rPr lang="it-IT" sz="2400" dirty="0" err="1"/>
              <a:t>couleur</a:t>
            </a:r>
            <a:r>
              <a:rPr lang="it-IT" sz="2400" dirty="0"/>
              <a:t> mal-</a:t>
            </a:r>
            <a:r>
              <a:rPr lang="it-IT" sz="2400" dirty="0" err="1"/>
              <a:t>aimée</a:t>
            </a:r>
            <a:r>
              <a:rPr lang="it-IT" sz="2400" dirty="0"/>
              <a:t>. En </a:t>
            </a:r>
            <a:r>
              <a:rPr lang="it-IT" sz="2400" dirty="0" err="1"/>
              <a:t>politique</a:t>
            </a:r>
            <a:r>
              <a:rPr lang="it-IT" sz="2400" dirty="0"/>
              <a:t>, on l’</a:t>
            </a:r>
            <a:r>
              <a:rPr lang="it-IT" sz="2400" dirty="0" err="1"/>
              <a:t>évitait</a:t>
            </a:r>
            <a:r>
              <a:rPr lang="it-IT" sz="2400" dirty="0"/>
              <a:t> </a:t>
            </a:r>
            <a:r>
              <a:rPr lang="it-IT" sz="2400" dirty="0" err="1"/>
              <a:t>donc</a:t>
            </a:r>
            <a:r>
              <a:rPr lang="it-IT" sz="2400" dirty="0"/>
              <a:t> </a:t>
            </a:r>
            <a:r>
              <a:rPr lang="it-IT" sz="2400" dirty="0" err="1"/>
              <a:t>soigneusement</a:t>
            </a:r>
            <a:r>
              <a:rPr lang="it-IT" sz="2400" dirty="0"/>
              <a:t> </a:t>
            </a:r>
            <a:r>
              <a:rPr lang="it-IT" sz="2400" dirty="0" err="1"/>
              <a:t>jusqu’à</a:t>
            </a:r>
            <a:r>
              <a:rPr lang="it-IT" sz="2400" dirty="0"/>
              <a:t> </a:t>
            </a:r>
            <a:r>
              <a:rPr lang="it-IT" sz="2400" dirty="0" err="1"/>
              <a:t>présent</a:t>
            </a:r>
            <a:r>
              <a:rPr lang="it-IT" sz="2400" dirty="0"/>
              <a:t>.</a:t>
            </a:r>
          </a:p>
          <a:p>
            <a:r>
              <a:rPr lang="it-IT" sz="2400" b="1" dirty="0"/>
              <a:t>Est-ce </a:t>
            </a:r>
            <a:r>
              <a:rPr lang="it-IT" sz="2400" b="1" dirty="0" err="1"/>
              <a:t>lié</a:t>
            </a:r>
            <a:r>
              <a:rPr lang="it-IT" sz="2400" b="1" dirty="0"/>
              <a:t> </a:t>
            </a:r>
            <a:r>
              <a:rPr lang="it-IT" sz="2400" b="1" dirty="0" err="1"/>
              <a:t>au</a:t>
            </a:r>
            <a:r>
              <a:rPr lang="it-IT" sz="2400" b="1" dirty="0"/>
              <a:t> </a:t>
            </a:r>
            <a:r>
              <a:rPr lang="it-IT" sz="2400" b="1" dirty="0" err="1"/>
              <a:t>syndicalisme</a:t>
            </a:r>
            <a:r>
              <a:rPr lang="it-IT" sz="2400" b="1" dirty="0"/>
              <a:t> </a:t>
            </a:r>
            <a:r>
              <a:rPr lang="it-IT" sz="2400" b="1" dirty="0" err="1"/>
              <a:t>jaune</a:t>
            </a:r>
            <a:r>
              <a:rPr lang="it-IT" sz="2400" b="1" dirty="0"/>
              <a:t> ? </a:t>
            </a:r>
            <a:r>
              <a:rPr lang="it-IT" sz="2400" b="1" dirty="0" err="1"/>
              <a:t>Depuis</a:t>
            </a:r>
            <a:r>
              <a:rPr lang="it-IT" sz="2400" b="1" dirty="0"/>
              <a:t>, </a:t>
            </a:r>
            <a:r>
              <a:rPr lang="it-IT" sz="2400" b="1" dirty="0" err="1"/>
              <a:t>dans</a:t>
            </a:r>
            <a:r>
              <a:rPr lang="it-IT" sz="2400" b="1" dirty="0"/>
              <a:t> le </a:t>
            </a:r>
            <a:r>
              <a:rPr lang="it-IT" sz="2400" b="1" dirty="0" err="1"/>
              <a:t>champ</a:t>
            </a:r>
            <a:r>
              <a:rPr lang="it-IT" sz="2400" b="1" dirty="0"/>
              <a:t> </a:t>
            </a:r>
            <a:r>
              <a:rPr lang="it-IT" sz="2400" b="1" dirty="0" err="1"/>
              <a:t>politique</a:t>
            </a:r>
            <a:r>
              <a:rPr lang="it-IT" sz="2400" b="1" dirty="0"/>
              <a:t>, </a:t>
            </a:r>
            <a:r>
              <a:rPr lang="it-IT" sz="2400" b="1" dirty="0" err="1"/>
              <a:t>les</a:t>
            </a:r>
            <a:r>
              <a:rPr lang="it-IT" sz="2400" b="1" dirty="0"/>
              <a:t> “</a:t>
            </a:r>
            <a:r>
              <a:rPr lang="it-IT" sz="2400" b="1" dirty="0" err="1"/>
              <a:t>jaunes</a:t>
            </a:r>
            <a:r>
              <a:rPr lang="it-IT" sz="2400" b="1" dirty="0"/>
              <a:t>” </a:t>
            </a:r>
            <a:r>
              <a:rPr lang="it-IT" sz="2400" b="1" dirty="0" err="1"/>
              <a:t>sont</a:t>
            </a:r>
            <a:r>
              <a:rPr lang="it-IT" sz="2400" b="1" dirty="0"/>
              <a:t> </a:t>
            </a:r>
            <a:r>
              <a:rPr lang="it-IT" sz="2400" b="1" dirty="0" err="1"/>
              <a:t>les</a:t>
            </a:r>
            <a:r>
              <a:rPr lang="it-IT" sz="2400" b="1" dirty="0"/>
              <a:t> </a:t>
            </a:r>
            <a:r>
              <a:rPr lang="it-IT" sz="2400" b="1" dirty="0" err="1"/>
              <a:t>traitres</a:t>
            </a:r>
            <a:r>
              <a:rPr lang="it-IT" sz="2400" b="1" dirty="0"/>
              <a:t>, </a:t>
            </a:r>
            <a:r>
              <a:rPr lang="it-IT" sz="2400" b="1" dirty="0" err="1"/>
              <a:t>les</a:t>
            </a:r>
            <a:r>
              <a:rPr lang="it-IT" sz="2400" b="1" dirty="0"/>
              <a:t> </a:t>
            </a:r>
            <a:r>
              <a:rPr lang="it-IT" sz="2400" b="1" dirty="0" err="1"/>
              <a:t>modérés</a:t>
            </a:r>
            <a:r>
              <a:rPr lang="it-IT" sz="2400" b="1" dirty="0"/>
              <a:t> qui </a:t>
            </a:r>
            <a:r>
              <a:rPr lang="it-IT" sz="2400" b="1" dirty="0" err="1"/>
              <a:t>trahissent</a:t>
            </a:r>
            <a:r>
              <a:rPr lang="it-IT" sz="2400" b="1" dirty="0"/>
              <a:t> la cause, </a:t>
            </a:r>
            <a:r>
              <a:rPr lang="it-IT" sz="2400" b="1" dirty="0" err="1"/>
              <a:t>les</a:t>
            </a:r>
            <a:r>
              <a:rPr lang="it-IT" sz="2400" b="1" dirty="0"/>
              <a:t> </a:t>
            </a:r>
            <a:r>
              <a:rPr lang="it-IT" sz="2400" b="1" dirty="0" err="1"/>
              <a:t>briseurs</a:t>
            </a:r>
            <a:r>
              <a:rPr lang="it-IT" sz="2400" b="1" dirty="0"/>
              <a:t> de </a:t>
            </a:r>
            <a:r>
              <a:rPr lang="it-IT" sz="2400" b="1" dirty="0" err="1"/>
              <a:t>grève</a:t>
            </a:r>
            <a:r>
              <a:rPr lang="it-IT" sz="2400" b="1" dirty="0"/>
              <a:t>…</a:t>
            </a:r>
            <a:endParaRPr lang="it-IT" sz="2400" dirty="0"/>
          </a:p>
          <a:p>
            <a:pPr algn="just"/>
            <a:r>
              <a:rPr lang="it-IT" sz="2400" dirty="0"/>
              <a:t>C’est </a:t>
            </a:r>
            <a:r>
              <a:rPr lang="it-IT" sz="2400" dirty="0" err="1"/>
              <a:t>lié</a:t>
            </a:r>
            <a:r>
              <a:rPr lang="it-IT" sz="2400" dirty="0"/>
              <a:t> à </a:t>
            </a:r>
            <a:r>
              <a:rPr lang="it-IT" sz="2400" dirty="0" err="1"/>
              <a:t>ça</a:t>
            </a:r>
            <a:r>
              <a:rPr lang="it-IT" sz="2400" dirty="0"/>
              <a:t>, mais c’est </a:t>
            </a:r>
            <a:r>
              <a:rPr lang="it-IT" sz="2400" dirty="0" err="1"/>
              <a:t>bien</a:t>
            </a:r>
            <a:r>
              <a:rPr lang="it-IT" sz="2400" dirty="0"/>
              <a:t> </a:t>
            </a:r>
            <a:r>
              <a:rPr lang="it-IT" sz="2400" dirty="0" err="1"/>
              <a:t>antérieur</a:t>
            </a:r>
            <a:r>
              <a:rPr lang="it-IT" sz="2400" dirty="0"/>
              <a:t>. En </a:t>
            </a:r>
            <a:r>
              <a:rPr lang="it-IT" sz="2400" dirty="0" err="1"/>
              <a:t>politique</a:t>
            </a:r>
            <a:r>
              <a:rPr lang="it-IT" sz="2400" dirty="0"/>
              <a:t> </a:t>
            </a:r>
            <a:r>
              <a:rPr lang="it-IT" sz="2400" dirty="0" err="1"/>
              <a:t>évidemment</a:t>
            </a:r>
            <a:r>
              <a:rPr lang="it-IT" sz="2400" dirty="0"/>
              <a:t> </a:t>
            </a:r>
            <a:r>
              <a:rPr lang="it-IT" sz="2400" dirty="0" err="1"/>
              <a:t>ça</a:t>
            </a:r>
            <a:r>
              <a:rPr lang="it-IT" sz="2400" dirty="0"/>
              <a:t> a </a:t>
            </a:r>
            <a:r>
              <a:rPr lang="it-IT" sz="2400" dirty="0" err="1"/>
              <a:t>émergé</a:t>
            </a:r>
            <a:r>
              <a:rPr lang="it-IT" sz="2400" dirty="0"/>
              <a:t> </a:t>
            </a:r>
            <a:r>
              <a:rPr lang="it-IT" sz="2400" dirty="0" err="1"/>
              <a:t>avec</a:t>
            </a:r>
            <a:r>
              <a:rPr lang="it-IT" sz="2400" dirty="0"/>
              <a:t> l’histoire </a:t>
            </a:r>
            <a:r>
              <a:rPr lang="it-IT" sz="2400" dirty="0" err="1"/>
              <a:t>du</a:t>
            </a:r>
            <a:r>
              <a:rPr lang="it-IT" sz="2400" dirty="0"/>
              <a:t> </a:t>
            </a:r>
            <a:r>
              <a:rPr lang="it-IT" sz="2400" dirty="0" err="1"/>
              <a:t>syndicat</a:t>
            </a:r>
            <a:r>
              <a:rPr lang="it-IT" sz="2400" dirty="0"/>
              <a:t> </a:t>
            </a:r>
            <a:r>
              <a:rPr lang="it-IT" sz="2400" dirty="0" err="1"/>
              <a:t>jaune</a:t>
            </a:r>
            <a:r>
              <a:rPr lang="it-IT" sz="2400" dirty="0"/>
              <a:t>, mais </a:t>
            </a:r>
            <a:r>
              <a:rPr lang="it-IT" sz="2400" dirty="0" err="1"/>
              <a:t>cette</a:t>
            </a:r>
            <a:r>
              <a:rPr lang="it-IT" sz="2400" dirty="0"/>
              <a:t> histoire est </a:t>
            </a:r>
            <a:r>
              <a:rPr lang="it-IT" sz="2400" dirty="0" err="1"/>
              <a:t>assez</a:t>
            </a:r>
            <a:r>
              <a:rPr lang="it-IT" sz="2400" dirty="0"/>
              <a:t> </a:t>
            </a:r>
            <a:r>
              <a:rPr lang="it-IT" sz="2400" dirty="0" err="1"/>
              <a:t>courte</a:t>
            </a:r>
            <a:r>
              <a:rPr lang="it-IT" sz="2400" dirty="0"/>
              <a:t>. </a:t>
            </a:r>
            <a:r>
              <a:rPr lang="it-IT" sz="2400" dirty="0" err="1"/>
              <a:t>Malgré</a:t>
            </a:r>
            <a:r>
              <a:rPr lang="it-IT" sz="2400" dirty="0"/>
              <a:t> </a:t>
            </a:r>
            <a:r>
              <a:rPr lang="it-IT" sz="2400" dirty="0" err="1"/>
              <a:t>certains</a:t>
            </a:r>
            <a:r>
              <a:rPr lang="it-IT" sz="2400" dirty="0"/>
              <a:t> </a:t>
            </a:r>
            <a:r>
              <a:rPr lang="it-IT" sz="2400" dirty="0" err="1"/>
              <a:t>aspects</a:t>
            </a:r>
            <a:r>
              <a:rPr lang="it-IT" sz="2400" dirty="0"/>
              <a:t> </a:t>
            </a:r>
            <a:r>
              <a:rPr lang="it-IT" sz="2400" dirty="0" err="1"/>
              <a:t>positifs</a:t>
            </a:r>
            <a:r>
              <a:rPr lang="it-IT" sz="2400" dirty="0"/>
              <a:t> qui </a:t>
            </a:r>
            <a:r>
              <a:rPr lang="it-IT" sz="2400" dirty="0" err="1"/>
              <a:t>auraient</a:t>
            </a:r>
            <a:r>
              <a:rPr lang="it-IT" sz="2400" dirty="0"/>
              <a:t> </a:t>
            </a:r>
            <a:r>
              <a:rPr lang="it-IT" sz="2400" dirty="0" err="1"/>
              <a:t>pu</a:t>
            </a:r>
            <a:r>
              <a:rPr lang="it-IT" sz="2400" dirty="0"/>
              <a:t> </a:t>
            </a:r>
            <a:r>
              <a:rPr lang="it-IT" sz="2400" dirty="0" err="1"/>
              <a:t>revaloriser</a:t>
            </a:r>
            <a:r>
              <a:rPr lang="it-IT" sz="2400" dirty="0"/>
              <a:t> la </a:t>
            </a:r>
            <a:r>
              <a:rPr lang="it-IT" sz="2400" dirty="0" err="1"/>
              <a:t>couleur</a:t>
            </a:r>
            <a:r>
              <a:rPr lang="it-IT" sz="2400" dirty="0"/>
              <a:t> </a:t>
            </a:r>
            <a:r>
              <a:rPr lang="it-IT" sz="2400" dirty="0" err="1"/>
              <a:t>jaune</a:t>
            </a:r>
            <a:r>
              <a:rPr lang="it-IT" sz="2400" dirty="0"/>
              <a:t> - </a:t>
            </a:r>
            <a:r>
              <a:rPr lang="it-IT" sz="2400" dirty="0" err="1"/>
              <a:t>comme</a:t>
            </a:r>
            <a:r>
              <a:rPr lang="it-IT" sz="2400" dirty="0"/>
              <a:t> par </a:t>
            </a:r>
            <a:r>
              <a:rPr lang="it-IT" sz="2400" dirty="0" err="1"/>
              <a:t>exemple</a:t>
            </a:r>
            <a:r>
              <a:rPr lang="it-IT" sz="2400" dirty="0"/>
              <a:t> le </a:t>
            </a:r>
            <a:r>
              <a:rPr lang="it-IT" sz="2400" dirty="0" err="1"/>
              <a:t>maillot</a:t>
            </a:r>
            <a:r>
              <a:rPr lang="it-IT" sz="2400" dirty="0"/>
              <a:t> </a:t>
            </a:r>
            <a:r>
              <a:rPr lang="it-IT" sz="2400" dirty="0" err="1"/>
              <a:t>jaune</a:t>
            </a:r>
            <a:r>
              <a:rPr lang="it-IT" sz="2400" dirty="0"/>
              <a:t> </a:t>
            </a:r>
            <a:r>
              <a:rPr lang="it-IT" sz="2400" dirty="0" err="1"/>
              <a:t>du</a:t>
            </a:r>
            <a:r>
              <a:rPr lang="it-IT" sz="2400" dirty="0"/>
              <a:t> Tour de France </a:t>
            </a:r>
            <a:r>
              <a:rPr lang="it-IT" sz="2400" dirty="0" err="1"/>
              <a:t>depuis</a:t>
            </a:r>
            <a:r>
              <a:rPr lang="it-IT" sz="2400" dirty="0"/>
              <a:t> 1919 - </a:t>
            </a:r>
            <a:r>
              <a:rPr lang="it-IT" sz="2400" dirty="0" err="1"/>
              <a:t>ça</a:t>
            </a:r>
            <a:r>
              <a:rPr lang="it-IT" sz="2400" dirty="0"/>
              <a:t> n’a </a:t>
            </a:r>
            <a:r>
              <a:rPr lang="it-IT" sz="2400" dirty="0" err="1"/>
              <a:t>pas</a:t>
            </a:r>
            <a:r>
              <a:rPr lang="it-IT" sz="2400" dirty="0"/>
              <a:t> </a:t>
            </a:r>
            <a:r>
              <a:rPr lang="it-IT" sz="2400" dirty="0" err="1"/>
              <a:t>suffi</a:t>
            </a:r>
            <a:r>
              <a:rPr lang="it-IT" sz="2400" dirty="0" smtClean="0"/>
              <a:t>.</a:t>
            </a:r>
          </a:p>
          <a:p>
            <a:pPr algn="just"/>
            <a:r>
              <a:rPr lang="fr-FR" sz="2400" dirty="0"/>
              <a:t> </a:t>
            </a:r>
            <a:r>
              <a:rPr lang="fr-FR" sz="2400" i="1" dirty="0"/>
              <a:t>Les </a:t>
            </a:r>
            <a:r>
              <a:rPr lang="fr-FR" sz="2400" i="1" dirty="0" err="1"/>
              <a:t>Inrocks</a:t>
            </a:r>
            <a:r>
              <a:rPr lang="fr-FR" sz="2400" i="1" dirty="0"/>
              <a:t> </a:t>
            </a:r>
            <a:r>
              <a:rPr lang="fr-FR" sz="2400" dirty="0"/>
              <a:t>  - Le 6 décembre </a:t>
            </a:r>
            <a:r>
              <a:rPr lang="fr-FR" sz="2400" dirty="0" smtClean="0"/>
              <a:t>2018</a:t>
            </a:r>
            <a:endParaRPr lang="it-IT" sz="2400" dirty="0"/>
          </a:p>
          <a:p>
            <a:endParaRPr lang="fr-CA" sz="2400" dirty="0"/>
          </a:p>
        </p:txBody>
      </p:sp>
    </p:spTree>
    <p:extLst>
      <p:ext uri="{BB962C8B-B14F-4D97-AF65-F5344CB8AC3E}">
        <p14:creationId xmlns:p14="http://schemas.microsoft.com/office/powerpoint/2010/main" val="389361057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smtClean="0"/>
              <a:t>Homonyme</a:t>
            </a:r>
            <a:endParaRPr lang="fr-CA" sz="2800" dirty="0"/>
          </a:p>
        </p:txBody>
      </p:sp>
      <p:sp>
        <p:nvSpPr>
          <p:cNvPr id="3" name="Segnaposto contenuto 2"/>
          <p:cNvSpPr>
            <a:spLocks noGrp="1"/>
          </p:cNvSpPr>
          <p:nvPr>
            <p:ph idx="1"/>
          </p:nvPr>
        </p:nvSpPr>
        <p:spPr/>
        <p:txBody>
          <a:bodyPr>
            <a:normAutofit/>
          </a:bodyPr>
          <a:lstStyle/>
          <a:p>
            <a:r>
              <a:rPr lang="fr-CA" sz="2400" b="1" dirty="0" smtClean="0"/>
              <a:t>S’en/sans</a:t>
            </a:r>
          </a:p>
          <a:p>
            <a:endParaRPr lang="fr-CA" sz="2400" dirty="0"/>
          </a:p>
          <a:p>
            <a:r>
              <a:rPr lang="fr-CA" sz="2400" dirty="0" smtClean="0"/>
              <a:t>Homonyme : se dit des mots de prononciation identique</a:t>
            </a:r>
            <a:endParaRPr lang="fr-CA" sz="2400" dirty="0"/>
          </a:p>
        </p:txBody>
      </p:sp>
    </p:spTree>
    <p:extLst>
      <p:ext uri="{BB962C8B-B14F-4D97-AF65-F5344CB8AC3E}">
        <p14:creationId xmlns:p14="http://schemas.microsoft.com/office/powerpoint/2010/main" val="67151995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smtClean="0"/>
              <a:t>Un mot amical d’Alain Rey</a:t>
            </a:r>
            <a:br>
              <a:rPr lang="fr-CA" sz="2800" dirty="0" smtClean="0"/>
            </a:br>
            <a:r>
              <a:rPr lang="fr-CA" sz="2800" dirty="0" smtClean="0"/>
              <a:t>(</a:t>
            </a:r>
            <a:r>
              <a:rPr lang="fr-CA" sz="2800" i="1" dirty="0" smtClean="0"/>
              <a:t>Le Petit Robert</a:t>
            </a:r>
            <a:r>
              <a:rPr lang="fr-CA" sz="2800" dirty="0" smtClean="0"/>
              <a:t>)</a:t>
            </a:r>
            <a:endParaRPr lang="fr-CA" sz="2800" dirty="0"/>
          </a:p>
        </p:txBody>
      </p:sp>
      <p:sp>
        <p:nvSpPr>
          <p:cNvPr id="3" name="Segnaposto contenuto 2"/>
          <p:cNvSpPr>
            <a:spLocks noGrp="1"/>
          </p:cNvSpPr>
          <p:nvPr>
            <p:ph idx="1"/>
          </p:nvPr>
        </p:nvSpPr>
        <p:spPr/>
        <p:txBody>
          <a:bodyPr>
            <a:normAutofit lnSpcReduction="10000"/>
          </a:bodyPr>
          <a:lstStyle/>
          <a:p>
            <a:pPr algn="just"/>
            <a:r>
              <a:rPr lang="it-IT" sz="2400" b="1" dirty="0"/>
              <a:t>« </a:t>
            </a:r>
            <a:r>
              <a:rPr lang="it-IT" sz="2400" b="1" dirty="0" err="1"/>
              <a:t>Confinement</a:t>
            </a:r>
            <a:r>
              <a:rPr lang="it-IT" sz="2400" dirty="0"/>
              <a:t> est sans </a:t>
            </a:r>
            <a:r>
              <a:rPr lang="it-IT" sz="2400" dirty="0" err="1"/>
              <a:t>aucun</a:t>
            </a:r>
            <a:r>
              <a:rPr lang="it-IT" sz="2400" dirty="0"/>
              <a:t> </a:t>
            </a:r>
            <a:r>
              <a:rPr lang="it-IT" sz="2400" dirty="0" err="1"/>
              <a:t>doute</a:t>
            </a:r>
            <a:r>
              <a:rPr lang="it-IT" sz="2400" dirty="0"/>
              <a:t> le </a:t>
            </a:r>
            <a:r>
              <a:rPr lang="it-IT" sz="2400" dirty="0" err="1"/>
              <a:t>mot</a:t>
            </a:r>
            <a:r>
              <a:rPr lang="it-IT" sz="2400" dirty="0"/>
              <a:t> </a:t>
            </a:r>
            <a:r>
              <a:rPr lang="it-IT" sz="2400" dirty="0" err="1"/>
              <a:t>du</a:t>
            </a:r>
            <a:r>
              <a:rPr lang="it-IT" sz="2400" dirty="0"/>
              <a:t> jour, jour un </a:t>
            </a:r>
            <a:r>
              <a:rPr lang="it-IT" sz="2400" dirty="0" err="1"/>
              <a:t>peu</a:t>
            </a:r>
            <a:r>
              <a:rPr lang="it-IT" sz="2400" dirty="0"/>
              <a:t> long, à </a:t>
            </a:r>
            <a:r>
              <a:rPr lang="it-IT" sz="2400" dirty="0" err="1"/>
              <a:t>notre</a:t>
            </a:r>
            <a:r>
              <a:rPr lang="it-IT" sz="2400" dirty="0"/>
              <a:t> </a:t>
            </a:r>
            <a:r>
              <a:rPr lang="it-IT" sz="2400" dirty="0" err="1"/>
              <a:t>regret</a:t>
            </a:r>
            <a:r>
              <a:rPr lang="it-IT" sz="2400" dirty="0"/>
              <a:t>, </a:t>
            </a:r>
            <a:r>
              <a:rPr lang="it-IT" sz="2400" dirty="0" smtClean="0"/>
              <a:t>mais </a:t>
            </a:r>
            <a:r>
              <a:rPr lang="it-IT" sz="2400" dirty="0"/>
              <a:t>qui </a:t>
            </a:r>
            <a:r>
              <a:rPr lang="it-IT" sz="2400" dirty="0" err="1"/>
              <a:t>incite</a:t>
            </a:r>
            <a:r>
              <a:rPr lang="it-IT" sz="2400" dirty="0"/>
              <a:t> </a:t>
            </a:r>
            <a:r>
              <a:rPr lang="it-IT" sz="2400" dirty="0" err="1"/>
              <a:t>ou</a:t>
            </a:r>
            <a:r>
              <a:rPr lang="it-IT" sz="2400" dirty="0"/>
              <a:t> qui </a:t>
            </a:r>
            <a:r>
              <a:rPr lang="it-IT" sz="2400" dirty="0" err="1"/>
              <a:t>invite</a:t>
            </a:r>
            <a:r>
              <a:rPr lang="it-IT" sz="2400" dirty="0"/>
              <a:t> à la </a:t>
            </a:r>
            <a:r>
              <a:rPr lang="it-IT" sz="2400" dirty="0" err="1"/>
              <a:t>réflexion</a:t>
            </a:r>
            <a:r>
              <a:rPr lang="it-IT" sz="2400" dirty="0"/>
              <a:t>. </a:t>
            </a:r>
            <a:r>
              <a:rPr lang="it-IT" sz="2400" dirty="0" err="1"/>
              <a:t>Confinées</a:t>
            </a:r>
            <a:r>
              <a:rPr lang="it-IT" sz="2400" dirty="0"/>
              <a:t>, mais </a:t>
            </a:r>
            <a:r>
              <a:rPr lang="it-IT" sz="2400" dirty="0" err="1"/>
              <a:t>pleines</a:t>
            </a:r>
            <a:r>
              <a:rPr lang="it-IT" sz="2400" dirty="0"/>
              <a:t> d’</a:t>
            </a:r>
            <a:r>
              <a:rPr lang="it-IT" sz="2400" dirty="0" err="1"/>
              <a:t>énergie</a:t>
            </a:r>
            <a:r>
              <a:rPr lang="it-IT" sz="2400" dirty="0"/>
              <a:t>, </a:t>
            </a:r>
            <a:r>
              <a:rPr lang="it-IT" sz="2400" dirty="0" err="1"/>
              <a:t>les</a:t>
            </a:r>
            <a:r>
              <a:rPr lang="it-IT" sz="2400" dirty="0"/>
              <a:t> </a:t>
            </a:r>
            <a:r>
              <a:rPr lang="it-IT" sz="2400" dirty="0" err="1"/>
              <a:t>équipes</a:t>
            </a:r>
            <a:r>
              <a:rPr lang="it-IT" sz="2400" dirty="0"/>
              <a:t> qui </a:t>
            </a:r>
            <a:r>
              <a:rPr lang="it-IT" sz="2400" dirty="0" err="1"/>
              <a:t>contribuent</a:t>
            </a:r>
            <a:r>
              <a:rPr lang="it-IT" sz="2400" dirty="0"/>
              <a:t> </a:t>
            </a:r>
            <a:r>
              <a:rPr lang="it-IT" sz="2400" dirty="0" err="1"/>
              <a:t>au</a:t>
            </a:r>
            <a:r>
              <a:rPr lang="it-IT" sz="2400" dirty="0"/>
              <a:t> </a:t>
            </a:r>
            <a:r>
              <a:rPr lang="it-IT" sz="2400" dirty="0" err="1"/>
              <a:t>succès</a:t>
            </a:r>
            <a:r>
              <a:rPr lang="it-IT" sz="2400" dirty="0"/>
              <a:t> </a:t>
            </a:r>
            <a:r>
              <a:rPr lang="it-IT" sz="2400" dirty="0" err="1"/>
              <a:t>du</a:t>
            </a:r>
            <a:r>
              <a:rPr lang="it-IT" sz="2400" dirty="0"/>
              <a:t> Robert </a:t>
            </a:r>
            <a:r>
              <a:rPr lang="it-IT" sz="2400" dirty="0" err="1"/>
              <a:t>observent</a:t>
            </a:r>
            <a:r>
              <a:rPr lang="it-IT" sz="2400" dirty="0"/>
              <a:t> plus </a:t>
            </a:r>
            <a:r>
              <a:rPr lang="it-IT" sz="2400" dirty="0" err="1"/>
              <a:t>que</a:t>
            </a:r>
            <a:r>
              <a:rPr lang="it-IT" sz="2400" dirty="0"/>
              <a:t> </a:t>
            </a:r>
            <a:r>
              <a:rPr lang="it-IT" sz="2400" dirty="0" err="1"/>
              <a:t>jamais</a:t>
            </a:r>
            <a:r>
              <a:rPr lang="it-IT" sz="2400" dirty="0"/>
              <a:t> l’</a:t>
            </a:r>
            <a:r>
              <a:rPr lang="it-IT" sz="2400" dirty="0" err="1"/>
              <a:t>évolution</a:t>
            </a:r>
            <a:r>
              <a:rPr lang="it-IT" sz="2400" dirty="0"/>
              <a:t> de </a:t>
            </a:r>
            <a:r>
              <a:rPr lang="it-IT" sz="2400" dirty="0" err="1"/>
              <a:t>notre</a:t>
            </a:r>
            <a:r>
              <a:rPr lang="it-IT" sz="2400" dirty="0"/>
              <a:t> langue : </a:t>
            </a:r>
            <a:r>
              <a:rPr lang="it-IT" sz="2400" i="1" dirty="0"/>
              <a:t>corona, </a:t>
            </a:r>
            <a:r>
              <a:rPr lang="it-IT" sz="2400" i="1" dirty="0" err="1"/>
              <a:t>contaminé</a:t>
            </a:r>
            <a:r>
              <a:rPr lang="it-IT" sz="2400" i="1" dirty="0"/>
              <a:t>, virus</a:t>
            </a:r>
            <a:r>
              <a:rPr lang="it-IT" sz="2400" dirty="0"/>
              <a:t> et </a:t>
            </a:r>
            <a:r>
              <a:rPr lang="it-IT" sz="2400" i="1" dirty="0" err="1"/>
              <a:t>viralité</a:t>
            </a:r>
            <a:r>
              <a:rPr lang="it-IT" sz="2400" dirty="0"/>
              <a:t> ne </a:t>
            </a:r>
            <a:r>
              <a:rPr lang="it-IT" sz="2400" dirty="0" err="1"/>
              <a:t>parviendront</a:t>
            </a:r>
            <a:r>
              <a:rPr lang="it-IT" sz="2400" dirty="0"/>
              <a:t> </a:t>
            </a:r>
            <a:r>
              <a:rPr lang="it-IT" sz="2400" dirty="0" err="1"/>
              <a:t>pas</a:t>
            </a:r>
            <a:r>
              <a:rPr lang="it-IT" sz="2400" dirty="0"/>
              <a:t> à </a:t>
            </a:r>
            <a:r>
              <a:rPr lang="it-IT" sz="2400" dirty="0" err="1"/>
              <a:t>nous</a:t>
            </a:r>
            <a:r>
              <a:rPr lang="it-IT" sz="2400" dirty="0"/>
              <a:t> </a:t>
            </a:r>
            <a:r>
              <a:rPr lang="it-IT" sz="2400" dirty="0" err="1"/>
              <a:t>faire</a:t>
            </a:r>
            <a:r>
              <a:rPr lang="it-IT" sz="2400" dirty="0"/>
              <a:t> </a:t>
            </a:r>
            <a:r>
              <a:rPr lang="it-IT" sz="2400" dirty="0" err="1"/>
              <a:t>passer</a:t>
            </a:r>
            <a:r>
              <a:rPr lang="it-IT" sz="2400" dirty="0"/>
              <a:t> le </a:t>
            </a:r>
            <a:r>
              <a:rPr lang="it-IT" sz="2400" dirty="0" err="1"/>
              <a:t>goût</a:t>
            </a:r>
            <a:r>
              <a:rPr lang="it-IT" sz="2400" dirty="0"/>
              <a:t> </a:t>
            </a:r>
            <a:r>
              <a:rPr lang="it-IT" sz="2400" dirty="0" err="1"/>
              <a:t>du</a:t>
            </a:r>
            <a:r>
              <a:rPr lang="it-IT" sz="2400" dirty="0"/>
              <a:t> </a:t>
            </a:r>
            <a:r>
              <a:rPr lang="it-IT" sz="2400" i="1" dirty="0" err="1"/>
              <a:t>pain</a:t>
            </a:r>
            <a:r>
              <a:rPr lang="it-IT" sz="2400" i="1" dirty="0"/>
              <a:t> e</a:t>
            </a:r>
            <a:r>
              <a:rPr lang="it-IT" sz="2400" dirty="0"/>
              <a:t>t </a:t>
            </a:r>
            <a:r>
              <a:rPr lang="it-IT" sz="2400" dirty="0" err="1"/>
              <a:t>du</a:t>
            </a:r>
            <a:r>
              <a:rPr lang="it-IT" sz="2400" dirty="0"/>
              <a:t> </a:t>
            </a:r>
            <a:r>
              <a:rPr lang="it-IT" sz="2400" i="1" dirty="0"/>
              <a:t>vin</a:t>
            </a:r>
            <a:r>
              <a:rPr lang="it-IT" sz="2400" dirty="0"/>
              <a:t>.</a:t>
            </a:r>
            <a:br>
              <a:rPr lang="it-IT" sz="2400" dirty="0"/>
            </a:br>
            <a:r>
              <a:rPr lang="it-IT" sz="2400" dirty="0"/>
              <a:t>L’</a:t>
            </a:r>
            <a:r>
              <a:rPr lang="it-IT" sz="2400" dirty="0" err="1"/>
              <a:t>œil</a:t>
            </a:r>
            <a:r>
              <a:rPr lang="it-IT" sz="2400" dirty="0"/>
              <a:t> </a:t>
            </a:r>
            <a:r>
              <a:rPr lang="it-IT" sz="2400" dirty="0" err="1"/>
              <a:t>du</a:t>
            </a:r>
            <a:r>
              <a:rPr lang="it-IT" sz="2400" dirty="0"/>
              <a:t> Robert est </a:t>
            </a:r>
            <a:r>
              <a:rPr lang="it-IT" sz="2400" dirty="0" err="1"/>
              <a:t>vif</a:t>
            </a:r>
            <a:r>
              <a:rPr lang="it-IT" sz="2400" dirty="0"/>
              <a:t>, </a:t>
            </a:r>
            <a:r>
              <a:rPr lang="it-IT" sz="2400" dirty="0" err="1"/>
              <a:t>perçant</a:t>
            </a:r>
            <a:r>
              <a:rPr lang="it-IT" sz="2400" dirty="0"/>
              <a:t>, </a:t>
            </a:r>
            <a:r>
              <a:rPr lang="it-IT" sz="2400" dirty="0" err="1"/>
              <a:t>vigilant</a:t>
            </a:r>
            <a:r>
              <a:rPr lang="it-IT" sz="2400" dirty="0"/>
              <a:t>, </a:t>
            </a:r>
            <a:r>
              <a:rPr lang="it-IT" sz="2400" dirty="0" err="1"/>
              <a:t>au</a:t>
            </a:r>
            <a:r>
              <a:rPr lang="it-IT" sz="2400" dirty="0"/>
              <a:t> service de </a:t>
            </a:r>
            <a:r>
              <a:rPr lang="it-IT" sz="2400" dirty="0" err="1"/>
              <a:t>tous</a:t>
            </a:r>
            <a:r>
              <a:rPr lang="it-IT" sz="2400" dirty="0"/>
              <a:t>. Il </a:t>
            </a:r>
            <a:r>
              <a:rPr lang="it-IT" sz="2400" dirty="0" err="1"/>
              <a:t>accepte</a:t>
            </a:r>
            <a:r>
              <a:rPr lang="it-IT" sz="2400" dirty="0"/>
              <a:t> d’</a:t>
            </a:r>
            <a:r>
              <a:rPr lang="it-IT" sz="2400" dirty="0" err="1"/>
              <a:t>être</a:t>
            </a:r>
            <a:r>
              <a:rPr lang="it-IT" sz="2400" dirty="0"/>
              <a:t> « </a:t>
            </a:r>
            <a:r>
              <a:rPr lang="it-IT" sz="2400" dirty="0" err="1"/>
              <a:t>confiné</a:t>
            </a:r>
            <a:r>
              <a:rPr lang="it-IT" sz="2400" dirty="0"/>
              <a:t> », mais </a:t>
            </a:r>
            <a:r>
              <a:rPr lang="it-IT" sz="2400" dirty="0" err="1"/>
              <a:t>au</a:t>
            </a:r>
            <a:r>
              <a:rPr lang="it-IT" sz="2400" dirty="0"/>
              <a:t> </a:t>
            </a:r>
            <a:r>
              <a:rPr lang="it-IT" sz="2400" dirty="0" err="1"/>
              <a:t>sens</a:t>
            </a:r>
            <a:r>
              <a:rPr lang="it-IT" sz="2400" dirty="0"/>
              <a:t> </a:t>
            </a:r>
            <a:r>
              <a:rPr lang="it-IT" sz="2400" dirty="0" err="1"/>
              <a:t>que</a:t>
            </a:r>
            <a:r>
              <a:rPr lang="it-IT" sz="2400" dirty="0"/>
              <a:t> ce </a:t>
            </a:r>
            <a:r>
              <a:rPr lang="it-IT" sz="2400" dirty="0" err="1"/>
              <a:t>mot</a:t>
            </a:r>
            <a:r>
              <a:rPr lang="it-IT" sz="2400" dirty="0"/>
              <a:t> </a:t>
            </a:r>
            <a:r>
              <a:rPr lang="it-IT" sz="2400" dirty="0" err="1"/>
              <a:t>eut</a:t>
            </a:r>
            <a:r>
              <a:rPr lang="it-IT" sz="2400" dirty="0"/>
              <a:t> à la fin </a:t>
            </a:r>
            <a:r>
              <a:rPr lang="it-IT" sz="2400" dirty="0" err="1"/>
              <a:t>du</a:t>
            </a:r>
            <a:r>
              <a:rPr lang="it-IT" sz="2400" dirty="0"/>
              <a:t> </a:t>
            </a:r>
            <a:r>
              <a:rPr lang="it-IT" sz="2400" dirty="0" err="1"/>
              <a:t>Moyen</a:t>
            </a:r>
            <a:r>
              <a:rPr lang="it-IT" sz="2400" dirty="0"/>
              <a:t> </a:t>
            </a:r>
            <a:r>
              <a:rPr lang="it-IT" sz="2400" dirty="0" err="1"/>
              <a:t>Âge</a:t>
            </a:r>
            <a:r>
              <a:rPr lang="it-IT" sz="2400" dirty="0"/>
              <a:t> : </a:t>
            </a:r>
            <a:r>
              <a:rPr lang="it-IT" sz="2400" b="1" dirty="0"/>
              <a:t>« </a:t>
            </a:r>
            <a:r>
              <a:rPr lang="it-IT" sz="2400" b="1" dirty="0" err="1"/>
              <a:t>aller</a:t>
            </a:r>
            <a:r>
              <a:rPr lang="it-IT" sz="2400" b="1" dirty="0"/>
              <a:t> </a:t>
            </a:r>
            <a:r>
              <a:rPr lang="it-IT" sz="2400" b="1" dirty="0" err="1"/>
              <a:t>jusqu’aux</a:t>
            </a:r>
            <a:r>
              <a:rPr lang="it-IT" sz="2400" b="1" dirty="0"/>
              <a:t> </a:t>
            </a:r>
            <a:r>
              <a:rPr lang="it-IT" sz="2400" b="1" dirty="0" err="1"/>
              <a:t>confins</a:t>
            </a:r>
            <a:r>
              <a:rPr lang="it-IT" sz="2400" b="1" dirty="0"/>
              <a:t> ».</a:t>
            </a:r>
            <a:br>
              <a:rPr lang="it-IT" sz="2400" b="1" dirty="0"/>
            </a:br>
            <a:r>
              <a:rPr lang="it-IT" sz="2400" b="1" dirty="0"/>
              <a:t>Or, </a:t>
            </a:r>
            <a:r>
              <a:rPr lang="it-IT" sz="2400" b="1" dirty="0" err="1"/>
              <a:t>les</a:t>
            </a:r>
            <a:r>
              <a:rPr lang="it-IT" sz="2400" b="1" dirty="0"/>
              <a:t> </a:t>
            </a:r>
            <a:r>
              <a:rPr lang="it-IT" sz="2400" b="1" dirty="0" err="1"/>
              <a:t>confins</a:t>
            </a:r>
            <a:r>
              <a:rPr lang="it-IT" sz="2400" b="1" dirty="0"/>
              <a:t> de la langue </a:t>
            </a:r>
            <a:r>
              <a:rPr lang="it-IT" sz="2400" b="1" dirty="0" err="1"/>
              <a:t>française</a:t>
            </a:r>
            <a:r>
              <a:rPr lang="it-IT" sz="2400" b="1" dirty="0"/>
              <a:t>, c’est le monde. »</a:t>
            </a:r>
            <a:r>
              <a:rPr lang="it-IT" sz="2400" dirty="0"/>
              <a:t>   </a:t>
            </a:r>
            <a:r>
              <a:rPr lang="it-IT" sz="2400" u="sng" dirty="0"/>
              <a:t>24 </a:t>
            </a:r>
            <a:r>
              <a:rPr lang="it-IT" sz="2400" u="sng" dirty="0" err="1"/>
              <a:t>mars</a:t>
            </a:r>
            <a:r>
              <a:rPr lang="it-IT" sz="2400" u="sng" dirty="0"/>
              <a:t> </a:t>
            </a:r>
            <a:r>
              <a:rPr lang="it-IT" sz="2400" u="sng" dirty="0" smtClean="0"/>
              <a:t>2020</a:t>
            </a:r>
          </a:p>
          <a:p>
            <a:pPr algn="just"/>
            <a:r>
              <a:rPr lang="it-IT" sz="2400" dirty="0" err="1"/>
              <a:t>Oui</a:t>
            </a:r>
            <a:r>
              <a:rPr lang="it-IT" sz="2400" dirty="0"/>
              <a:t>, </a:t>
            </a:r>
            <a:r>
              <a:rPr lang="it-IT" sz="2400" dirty="0" err="1"/>
              <a:t>confinés</a:t>
            </a:r>
            <a:r>
              <a:rPr lang="it-IT" sz="2400" dirty="0"/>
              <a:t>, mais plus </a:t>
            </a:r>
            <a:r>
              <a:rPr lang="it-IT" sz="2400" dirty="0" err="1"/>
              <a:t>que</a:t>
            </a:r>
            <a:r>
              <a:rPr lang="it-IT" sz="2400" dirty="0"/>
              <a:t> </a:t>
            </a:r>
            <a:r>
              <a:rPr lang="it-IT" sz="2400" dirty="0" err="1"/>
              <a:t>jamais</a:t>
            </a:r>
            <a:r>
              <a:rPr lang="it-IT" sz="2400" dirty="0"/>
              <a:t> à </a:t>
            </a:r>
            <a:r>
              <a:rPr lang="it-IT" sz="2400" dirty="0" err="1"/>
              <a:t>vos</a:t>
            </a:r>
            <a:r>
              <a:rPr lang="it-IT" sz="2400" dirty="0"/>
              <a:t> </a:t>
            </a:r>
            <a:r>
              <a:rPr lang="it-IT" sz="2400" dirty="0" err="1"/>
              <a:t>côtés</a:t>
            </a:r>
            <a:r>
              <a:rPr lang="it-IT" sz="2400" dirty="0"/>
              <a:t>.</a:t>
            </a:r>
          </a:p>
          <a:p>
            <a:endParaRPr lang="fr-CA" sz="2400" dirty="0"/>
          </a:p>
        </p:txBody>
      </p:sp>
    </p:spTree>
    <p:extLst>
      <p:ext uri="{BB962C8B-B14F-4D97-AF65-F5344CB8AC3E}">
        <p14:creationId xmlns:p14="http://schemas.microsoft.com/office/powerpoint/2010/main" val="40694363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sz="2800" dirty="0" err="1"/>
              <a:t>confinement</a:t>
            </a:r>
            <a:r>
              <a:rPr lang="it-IT" sz="2800" dirty="0"/>
              <a:t> [</a:t>
            </a:r>
            <a:r>
              <a:rPr lang="it-IT" sz="2800" dirty="0" err="1"/>
              <a:t>kɔ̃finmɑ</a:t>
            </a:r>
            <a:r>
              <a:rPr lang="it-IT" sz="2800" dirty="0"/>
              <a:t>̃] </a:t>
            </a:r>
            <a:r>
              <a:rPr lang="it-IT" sz="2800" dirty="0" err="1"/>
              <a:t>nom</a:t>
            </a:r>
            <a:r>
              <a:rPr lang="it-IT" sz="2800" dirty="0"/>
              <a:t> </a:t>
            </a:r>
            <a:r>
              <a:rPr lang="it-IT" sz="2800" dirty="0" err="1"/>
              <a:t>masculin</a:t>
            </a:r>
            <a:r>
              <a:rPr lang="it-IT" sz="2800" dirty="0"/>
              <a:t> </a:t>
            </a:r>
            <a:r>
              <a:rPr lang="it-IT" sz="2800" dirty="0" err="1"/>
              <a:t>étym</a:t>
            </a:r>
            <a:r>
              <a:rPr lang="it-IT" sz="2800" dirty="0"/>
              <a:t>. 1481 ◊ de </a:t>
            </a:r>
            <a:r>
              <a:rPr lang="it-IT" sz="2800" i="1" dirty="0" err="1"/>
              <a:t>confiner</a:t>
            </a:r>
            <a:r>
              <a:rPr lang="it-IT" sz="2800" dirty="0"/>
              <a:t/>
            </a:r>
            <a:br>
              <a:rPr lang="it-IT" sz="2800" dirty="0"/>
            </a:br>
            <a:endParaRPr lang="fr-CA" sz="2800" dirty="0"/>
          </a:p>
        </p:txBody>
      </p:sp>
      <p:sp>
        <p:nvSpPr>
          <p:cNvPr id="3" name="Segnaposto contenuto 2"/>
          <p:cNvSpPr>
            <a:spLocks noGrp="1"/>
          </p:cNvSpPr>
          <p:nvPr>
            <p:ph idx="1"/>
          </p:nvPr>
        </p:nvSpPr>
        <p:spPr/>
        <p:txBody>
          <a:bodyPr>
            <a:normAutofit fontScale="62500" lnSpcReduction="20000"/>
          </a:bodyPr>
          <a:lstStyle/>
          <a:p>
            <a:pPr marL="0" indent="0">
              <a:buNone/>
            </a:pPr>
            <a:endParaRPr lang="it-IT" sz="4200" dirty="0"/>
          </a:p>
          <a:p>
            <a:pPr algn="just"/>
            <a:r>
              <a:rPr lang="it-IT" sz="4200" dirty="0"/>
              <a:t> 1   Action de </a:t>
            </a:r>
            <a:r>
              <a:rPr lang="it-IT" sz="4200" dirty="0" err="1"/>
              <a:t>confiner</a:t>
            </a:r>
            <a:r>
              <a:rPr lang="it-IT" sz="4200" dirty="0"/>
              <a:t>. ◆  </a:t>
            </a:r>
            <a:r>
              <a:rPr lang="it-IT" sz="4200" b="1" dirty="0" err="1"/>
              <a:t>Spécialt</a:t>
            </a:r>
            <a:r>
              <a:rPr lang="it-IT" sz="4200" b="1" dirty="0"/>
              <a:t>, </a:t>
            </a:r>
            <a:r>
              <a:rPr lang="it-IT" sz="4200" b="1" dirty="0" err="1"/>
              <a:t>méd</a:t>
            </a:r>
            <a:r>
              <a:rPr lang="it-IT" sz="4200" b="1" dirty="0"/>
              <a:t>. </a:t>
            </a:r>
            <a:r>
              <a:rPr lang="it-IT" sz="4200" dirty="0" err="1"/>
              <a:t>Interdiction</a:t>
            </a:r>
            <a:r>
              <a:rPr lang="it-IT" sz="4200" dirty="0"/>
              <a:t> à un </a:t>
            </a:r>
            <a:r>
              <a:rPr lang="it-IT" sz="4200" dirty="0" err="1"/>
              <a:t>malade</a:t>
            </a:r>
            <a:r>
              <a:rPr lang="it-IT" sz="4200" dirty="0"/>
              <a:t> de </a:t>
            </a:r>
            <a:r>
              <a:rPr lang="it-IT" sz="4200" dirty="0" err="1"/>
              <a:t>quitter</a:t>
            </a:r>
            <a:r>
              <a:rPr lang="it-IT" sz="4200" dirty="0"/>
              <a:t> la </a:t>
            </a:r>
            <a:r>
              <a:rPr lang="it-IT" sz="4200" dirty="0" err="1"/>
              <a:t>chambre</a:t>
            </a:r>
            <a:r>
              <a:rPr lang="it-IT" sz="4200" dirty="0"/>
              <a:t>. ➙</a:t>
            </a:r>
            <a:r>
              <a:rPr lang="it-IT" sz="4200" b="1" dirty="0"/>
              <a:t> </a:t>
            </a:r>
            <a:r>
              <a:rPr lang="it-IT" sz="4200" b="1" dirty="0" err="1"/>
              <a:t>quarantaine</a:t>
            </a:r>
            <a:r>
              <a:rPr lang="it-IT" sz="4200" dirty="0" smtClean="0"/>
              <a:t>. ◆</a:t>
            </a:r>
            <a:r>
              <a:rPr lang="it-IT" sz="4200" dirty="0"/>
              <a:t>  </a:t>
            </a:r>
            <a:r>
              <a:rPr lang="it-IT" sz="4200" i="1" dirty="0" err="1"/>
              <a:t>Confinement</a:t>
            </a:r>
            <a:r>
              <a:rPr lang="it-IT" sz="4200" i="1" dirty="0"/>
              <a:t> </a:t>
            </a:r>
            <a:r>
              <a:rPr lang="it-IT" sz="4200" i="1" dirty="0" err="1"/>
              <a:t>des</a:t>
            </a:r>
            <a:r>
              <a:rPr lang="it-IT" sz="4200" i="1" dirty="0"/>
              <a:t> </a:t>
            </a:r>
            <a:r>
              <a:rPr lang="it-IT" sz="4200" i="1" dirty="0" err="1"/>
              <a:t>volailles</a:t>
            </a:r>
            <a:r>
              <a:rPr lang="it-IT" sz="4200" dirty="0"/>
              <a:t> : le </a:t>
            </a:r>
            <a:r>
              <a:rPr lang="it-IT" sz="4200" dirty="0" err="1"/>
              <a:t>fait</a:t>
            </a:r>
            <a:r>
              <a:rPr lang="it-IT" sz="4200" dirty="0"/>
              <a:t> de </a:t>
            </a:r>
            <a:r>
              <a:rPr lang="it-IT" sz="4200" dirty="0" err="1"/>
              <a:t>les</a:t>
            </a:r>
            <a:r>
              <a:rPr lang="it-IT" sz="4200" dirty="0"/>
              <a:t> </a:t>
            </a:r>
            <a:r>
              <a:rPr lang="it-IT" sz="4200" dirty="0" err="1"/>
              <a:t>rassembler</a:t>
            </a:r>
            <a:r>
              <a:rPr lang="it-IT" sz="4200" dirty="0"/>
              <a:t> </a:t>
            </a:r>
            <a:r>
              <a:rPr lang="it-IT" sz="4200" dirty="0" err="1"/>
              <a:t>dans</a:t>
            </a:r>
            <a:r>
              <a:rPr lang="it-IT" sz="4200" dirty="0"/>
              <a:t> un </a:t>
            </a:r>
            <a:r>
              <a:rPr lang="it-IT" sz="4200" dirty="0" err="1"/>
              <a:t>espace</a:t>
            </a:r>
            <a:r>
              <a:rPr lang="it-IT" sz="4200" dirty="0"/>
              <a:t> </a:t>
            </a:r>
            <a:r>
              <a:rPr lang="it-IT" sz="4200" dirty="0" err="1"/>
              <a:t>étroitement</a:t>
            </a:r>
            <a:r>
              <a:rPr lang="it-IT" sz="4200" dirty="0"/>
              <a:t> </a:t>
            </a:r>
            <a:r>
              <a:rPr lang="it-IT" sz="4200" dirty="0" err="1"/>
              <a:t>délimité</a:t>
            </a:r>
            <a:r>
              <a:rPr lang="it-IT" sz="4200" dirty="0"/>
              <a:t> (</a:t>
            </a:r>
            <a:r>
              <a:rPr lang="it-IT" sz="4200" dirty="0" err="1"/>
              <a:t>dans</a:t>
            </a:r>
            <a:r>
              <a:rPr lang="it-IT" sz="4200" dirty="0"/>
              <a:t> le </a:t>
            </a:r>
            <a:r>
              <a:rPr lang="it-IT" sz="4200" dirty="0" err="1"/>
              <a:t>contexte</a:t>
            </a:r>
            <a:r>
              <a:rPr lang="it-IT" sz="4200" dirty="0"/>
              <a:t> de l'</a:t>
            </a:r>
            <a:r>
              <a:rPr lang="it-IT" sz="4200" dirty="0" err="1"/>
              <a:t>épidémie</a:t>
            </a:r>
            <a:r>
              <a:rPr lang="it-IT" sz="4200" dirty="0"/>
              <a:t> de </a:t>
            </a:r>
            <a:r>
              <a:rPr lang="it-IT" sz="4200" dirty="0" err="1"/>
              <a:t>grippe</a:t>
            </a:r>
            <a:r>
              <a:rPr lang="it-IT" sz="4200" dirty="0"/>
              <a:t> </a:t>
            </a:r>
            <a:r>
              <a:rPr lang="it-IT" sz="4200" dirty="0" err="1"/>
              <a:t>aviaire</a:t>
            </a:r>
            <a:r>
              <a:rPr lang="it-IT" sz="4200" dirty="0"/>
              <a:t>, </a:t>
            </a:r>
            <a:r>
              <a:rPr lang="it-IT" sz="4200" dirty="0" err="1"/>
              <a:t>notamment</a:t>
            </a:r>
            <a:r>
              <a:rPr lang="it-IT" sz="4200" dirty="0"/>
              <a:t>). </a:t>
            </a:r>
          </a:p>
          <a:p>
            <a:pPr algn="just"/>
            <a:r>
              <a:rPr lang="it-IT" sz="4200" dirty="0"/>
              <a:t> 2   </a:t>
            </a:r>
            <a:r>
              <a:rPr lang="it-IT" sz="4200" b="1" dirty="0" err="1"/>
              <a:t>Phys</a:t>
            </a:r>
            <a:r>
              <a:rPr lang="it-IT" sz="4200" b="1" dirty="0"/>
              <a:t>. </a:t>
            </a:r>
            <a:r>
              <a:rPr lang="it-IT" sz="4200" b="1" dirty="0" err="1"/>
              <a:t>nucl</a:t>
            </a:r>
            <a:r>
              <a:rPr lang="it-IT" sz="4200" b="1" dirty="0"/>
              <a:t>. </a:t>
            </a:r>
            <a:r>
              <a:rPr lang="it-IT" sz="4200" dirty="0" err="1"/>
              <a:t>Maintien</a:t>
            </a:r>
            <a:r>
              <a:rPr lang="it-IT" sz="4200" dirty="0"/>
              <a:t> </a:t>
            </a:r>
            <a:r>
              <a:rPr lang="it-IT" sz="4200" dirty="0" err="1"/>
              <a:t>des</a:t>
            </a:r>
            <a:r>
              <a:rPr lang="it-IT" sz="4200" dirty="0"/>
              <a:t> </a:t>
            </a:r>
            <a:r>
              <a:rPr lang="it-IT" sz="4200" dirty="0" err="1"/>
              <a:t>matières</a:t>
            </a:r>
            <a:r>
              <a:rPr lang="it-IT" sz="4200" dirty="0"/>
              <a:t> </a:t>
            </a:r>
            <a:r>
              <a:rPr lang="it-IT" sz="4200" dirty="0" err="1"/>
              <a:t>radioactives</a:t>
            </a:r>
            <a:r>
              <a:rPr lang="it-IT" sz="4200" dirty="0"/>
              <a:t> à l'</a:t>
            </a:r>
            <a:r>
              <a:rPr lang="it-IT" sz="4200" dirty="0" err="1"/>
              <a:t>intérieur</a:t>
            </a:r>
            <a:r>
              <a:rPr lang="it-IT" sz="4200" dirty="0"/>
              <a:t> d'un </a:t>
            </a:r>
            <a:r>
              <a:rPr lang="it-IT" sz="4200" dirty="0" err="1"/>
              <a:t>espace</a:t>
            </a:r>
            <a:r>
              <a:rPr lang="it-IT" sz="4200" dirty="0"/>
              <a:t> </a:t>
            </a:r>
            <a:r>
              <a:rPr lang="it-IT" sz="4200" dirty="0" err="1"/>
              <a:t>déterminé</a:t>
            </a:r>
            <a:r>
              <a:rPr lang="it-IT" sz="4200" dirty="0"/>
              <a:t>, </a:t>
            </a:r>
            <a:r>
              <a:rPr lang="it-IT" sz="4200" dirty="0" err="1"/>
              <a:t>dans</a:t>
            </a:r>
            <a:r>
              <a:rPr lang="it-IT" sz="4200" dirty="0"/>
              <a:t> une </a:t>
            </a:r>
            <a:r>
              <a:rPr lang="it-IT" sz="4200" dirty="0" err="1"/>
              <a:t>installation</a:t>
            </a:r>
            <a:r>
              <a:rPr lang="it-IT" sz="4200" dirty="0"/>
              <a:t> </a:t>
            </a:r>
            <a:r>
              <a:rPr lang="it-IT" sz="4200" dirty="0" err="1"/>
              <a:t>nucléaire</a:t>
            </a:r>
            <a:r>
              <a:rPr lang="it-IT" sz="4200" dirty="0"/>
              <a:t>. </a:t>
            </a:r>
            <a:r>
              <a:rPr lang="it-IT" sz="4200" dirty="0" smtClean="0"/>
              <a:t>[</a:t>
            </a:r>
            <a:r>
              <a:rPr lang="mr-IN" sz="4200" dirty="0" smtClean="0"/>
              <a:t>…</a:t>
            </a:r>
            <a:r>
              <a:rPr lang="it-IT" sz="4200" dirty="0" smtClean="0"/>
              <a:t>]</a:t>
            </a:r>
          </a:p>
          <a:p>
            <a:pPr algn="just"/>
            <a:endParaRPr lang="it-IT" sz="4200" dirty="0" smtClean="0"/>
          </a:p>
          <a:p>
            <a:pPr algn="just"/>
            <a:r>
              <a:rPr lang="it-IT" sz="4200" dirty="0" smtClean="0"/>
              <a:t>© </a:t>
            </a:r>
            <a:r>
              <a:rPr lang="it-IT" sz="4200" dirty="0"/>
              <a:t>2019 </a:t>
            </a:r>
            <a:r>
              <a:rPr lang="it-IT" sz="4200" dirty="0" err="1"/>
              <a:t>Dictionnaires</a:t>
            </a:r>
            <a:r>
              <a:rPr lang="it-IT" sz="4200" dirty="0"/>
              <a:t> Le Robert - Le Petit Robert de la langue </a:t>
            </a:r>
            <a:r>
              <a:rPr lang="it-IT" sz="4200" dirty="0" err="1"/>
              <a:t>française</a:t>
            </a:r>
            <a:endParaRPr lang="it-IT" sz="4200" dirty="0"/>
          </a:p>
          <a:p>
            <a:endParaRPr lang="fr-CA" sz="2400" dirty="0"/>
          </a:p>
        </p:txBody>
      </p:sp>
    </p:spTree>
    <p:extLst>
      <p:ext uri="{BB962C8B-B14F-4D97-AF65-F5344CB8AC3E}">
        <p14:creationId xmlns:p14="http://schemas.microsoft.com/office/powerpoint/2010/main" val="33414634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Observations hebdomadaires </a:t>
            </a:r>
          </a:p>
        </p:txBody>
      </p:sp>
      <p:sp>
        <p:nvSpPr>
          <p:cNvPr id="3" name="Segnaposto contenuto 2"/>
          <p:cNvSpPr>
            <a:spLocks noGrp="1"/>
          </p:cNvSpPr>
          <p:nvPr>
            <p:ph idx="1"/>
          </p:nvPr>
        </p:nvSpPr>
        <p:spPr/>
        <p:txBody>
          <a:bodyPr>
            <a:normAutofit/>
          </a:bodyPr>
          <a:lstStyle/>
          <a:p>
            <a:r>
              <a:rPr lang="fr-CA" sz="2400" dirty="0" smtClean="0"/>
              <a:t>Des mots et pas seulement du débat actuel</a:t>
            </a:r>
          </a:p>
          <a:p>
            <a:r>
              <a:rPr lang="fr-CA" sz="2400" dirty="0" smtClean="0"/>
              <a:t>Des palimpsestes, références culturelles</a:t>
            </a:r>
          </a:p>
          <a:p>
            <a:r>
              <a:rPr lang="fr-CA" sz="2400" dirty="0" smtClean="0"/>
              <a:t>Des dessins</a:t>
            </a:r>
          </a:p>
          <a:p>
            <a:r>
              <a:rPr lang="fr-CA" sz="2400" dirty="0" smtClean="0"/>
              <a:t>Des gestes</a:t>
            </a:r>
          </a:p>
          <a:p>
            <a:endParaRPr lang="fr-CA" sz="2400" dirty="0" smtClean="0"/>
          </a:p>
          <a:p>
            <a:endParaRPr lang="fr-CA" sz="2400" dirty="0"/>
          </a:p>
          <a:p>
            <a:r>
              <a:rPr lang="fr-CA" sz="2400" dirty="0" smtClean="0"/>
              <a:t>et des couleurs</a:t>
            </a:r>
            <a:endParaRPr lang="fr-CA" sz="2400" dirty="0"/>
          </a:p>
        </p:txBody>
      </p:sp>
    </p:spTree>
    <p:extLst>
      <p:ext uri="{BB962C8B-B14F-4D97-AF65-F5344CB8AC3E}">
        <p14:creationId xmlns:p14="http://schemas.microsoft.com/office/powerpoint/2010/main" val="30481808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smtClean="0"/>
              <a:t>Confiner</a:t>
            </a:r>
            <a:endParaRPr lang="fr-CA" sz="2800" dirty="0"/>
          </a:p>
        </p:txBody>
      </p:sp>
      <p:sp>
        <p:nvSpPr>
          <p:cNvPr id="3" name="Segnaposto contenuto 2"/>
          <p:cNvSpPr>
            <a:spLocks noGrp="1"/>
          </p:cNvSpPr>
          <p:nvPr>
            <p:ph idx="1"/>
          </p:nvPr>
        </p:nvSpPr>
        <p:spPr/>
        <p:txBody>
          <a:bodyPr>
            <a:normAutofit/>
          </a:bodyPr>
          <a:lstStyle/>
          <a:p>
            <a:pPr algn="just"/>
            <a:r>
              <a:rPr lang="it-IT" sz="2400" dirty="0" smtClean="0"/>
              <a:t>[</a:t>
            </a:r>
            <a:r>
              <a:rPr lang="mr-IN" sz="2400" dirty="0" smtClean="0"/>
              <a:t>…</a:t>
            </a:r>
            <a:r>
              <a:rPr lang="it-IT" sz="2400" dirty="0" smtClean="0"/>
              <a:t>]</a:t>
            </a:r>
            <a:r>
              <a:rPr lang="it-IT" sz="2400" dirty="0"/>
              <a:t> 2   (1477) </a:t>
            </a:r>
            <a:r>
              <a:rPr lang="it-IT" sz="2400" dirty="0" err="1"/>
              <a:t>Forcer</a:t>
            </a:r>
            <a:r>
              <a:rPr lang="it-IT" sz="2400" dirty="0"/>
              <a:t> à </a:t>
            </a:r>
            <a:r>
              <a:rPr lang="it-IT" sz="2400" dirty="0" err="1"/>
              <a:t>rester</a:t>
            </a:r>
            <a:r>
              <a:rPr lang="it-IT" sz="2400" dirty="0"/>
              <a:t> </a:t>
            </a:r>
            <a:r>
              <a:rPr lang="it-IT" sz="2400" dirty="0" err="1"/>
              <a:t>dans</a:t>
            </a:r>
            <a:r>
              <a:rPr lang="it-IT" sz="2400" dirty="0"/>
              <a:t> un </a:t>
            </a:r>
            <a:r>
              <a:rPr lang="it-IT" sz="2400" dirty="0" err="1"/>
              <a:t>espace</a:t>
            </a:r>
            <a:r>
              <a:rPr lang="it-IT" sz="2400" dirty="0"/>
              <a:t> </a:t>
            </a:r>
            <a:r>
              <a:rPr lang="it-IT" sz="2400" dirty="0" err="1"/>
              <a:t>limité</a:t>
            </a:r>
            <a:r>
              <a:rPr lang="it-IT" sz="2400" dirty="0"/>
              <a:t>. ➙ </a:t>
            </a:r>
            <a:r>
              <a:rPr lang="it-IT" sz="2400" dirty="0" err="1"/>
              <a:t>enfermer</a:t>
            </a:r>
            <a:r>
              <a:rPr lang="it-IT" sz="2400" dirty="0"/>
              <a:t>, </a:t>
            </a:r>
            <a:r>
              <a:rPr lang="it-IT" sz="2400" dirty="0" err="1"/>
              <a:t>reléguer</a:t>
            </a:r>
            <a:r>
              <a:rPr lang="it-IT" sz="2400" dirty="0"/>
              <a:t>. </a:t>
            </a:r>
            <a:r>
              <a:rPr lang="it-IT" sz="2400" i="1" dirty="0"/>
              <a:t>« </a:t>
            </a:r>
            <a:r>
              <a:rPr lang="it-IT" sz="2400" i="1" dirty="0" err="1"/>
              <a:t>Cette</a:t>
            </a:r>
            <a:r>
              <a:rPr lang="it-IT" sz="2400" i="1" dirty="0"/>
              <a:t> </a:t>
            </a:r>
            <a:r>
              <a:rPr lang="it-IT" sz="2400" i="1" dirty="0" err="1"/>
              <a:t>espèce</a:t>
            </a:r>
            <a:r>
              <a:rPr lang="it-IT" sz="2400" i="1" dirty="0"/>
              <a:t> de </a:t>
            </a:r>
            <a:r>
              <a:rPr lang="it-IT" sz="2400" i="1" dirty="0" err="1"/>
              <a:t>retraite</a:t>
            </a:r>
            <a:r>
              <a:rPr lang="it-IT" sz="2400" i="1" dirty="0"/>
              <a:t> </a:t>
            </a:r>
            <a:r>
              <a:rPr lang="it-IT" sz="2400" i="1" dirty="0" err="1"/>
              <a:t>forcée</a:t>
            </a:r>
            <a:r>
              <a:rPr lang="it-IT" sz="2400" i="1" dirty="0"/>
              <a:t> </a:t>
            </a:r>
            <a:r>
              <a:rPr lang="it-IT" sz="2400" i="1" dirty="0" err="1"/>
              <a:t>où</a:t>
            </a:r>
            <a:r>
              <a:rPr lang="it-IT" sz="2400" i="1" dirty="0"/>
              <a:t> </a:t>
            </a:r>
            <a:r>
              <a:rPr lang="it-IT" sz="2400" i="1" dirty="0" err="1"/>
              <a:t>des</a:t>
            </a:r>
            <a:r>
              <a:rPr lang="it-IT" sz="2400" i="1" dirty="0"/>
              <a:t> </a:t>
            </a:r>
            <a:r>
              <a:rPr lang="it-IT" sz="2400" i="1" dirty="0" err="1"/>
              <a:t>circonstances</a:t>
            </a:r>
            <a:r>
              <a:rPr lang="it-IT" sz="2400" i="1" dirty="0"/>
              <a:t> </a:t>
            </a:r>
            <a:r>
              <a:rPr lang="it-IT" sz="2400" i="1" dirty="0" err="1"/>
              <a:t>passagères</a:t>
            </a:r>
            <a:r>
              <a:rPr lang="it-IT" sz="2400" i="1" dirty="0"/>
              <a:t> me </a:t>
            </a:r>
            <a:r>
              <a:rPr lang="it-IT" sz="2400" i="1" dirty="0" err="1"/>
              <a:t>confinent</a:t>
            </a:r>
            <a:r>
              <a:rPr lang="it-IT" sz="2400" dirty="0"/>
              <a:t> » (</a:t>
            </a:r>
            <a:r>
              <a:rPr lang="it-IT" sz="2400" dirty="0" err="1"/>
              <a:t>Sainte-Beuve</a:t>
            </a:r>
            <a:r>
              <a:rPr lang="it-IT" sz="2400" dirty="0"/>
              <a:t>)</a:t>
            </a:r>
            <a:r>
              <a:rPr lang="it-IT" sz="2400" dirty="0" smtClean="0"/>
              <a:t>.</a:t>
            </a:r>
          </a:p>
          <a:p>
            <a:pPr algn="just"/>
            <a:endParaRPr lang="it-IT" sz="2400" dirty="0"/>
          </a:p>
          <a:p>
            <a:r>
              <a:rPr lang="it-IT" sz="2400" dirty="0"/>
              <a:t>© 2019 </a:t>
            </a:r>
            <a:r>
              <a:rPr lang="it-IT" sz="2400" dirty="0" err="1"/>
              <a:t>Dictionnaires</a:t>
            </a:r>
            <a:r>
              <a:rPr lang="it-IT" sz="2400" dirty="0"/>
              <a:t> Le Robert - Le Petit Robert de la langue </a:t>
            </a:r>
            <a:r>
              <a:rPr lang="it-IT" sz="2400" dirty="0" err="1"/>
              <a:t>française</a:t>
            </a:r>
            <a:endParaRPr lang="it-IT" sz="2400" dirty="0"/>
          </a:p>
          <a:p>
            <a:endParaRPr lang="fr-CA" sz="2400" dirty="0"/>
          </a:p>
        </p:txBody>
      </p:sp>
    </p:spTree>
    <p:extLst>
      <p:ext uri="{BB962C8B-B14F-4D97-AF65-F5344CB8AC3E}">
        <p14:creationId xmlns:p14="http://schemas.microsoft.com/office/powerpoint/2010/main" val="5039425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fr-CA" sz="2400" dirty="0" smtClean="0"/>
              <a:t>Observations hebdomadaires</a:t>
            </a:r>
            <a:br>
              <a:rPr lang="fr-CA" sz="2400" dirty="0" smtClean="0"/>
            </a:br>
            <a:r>
              <a:rPr lang="fr-CA" sz="2400" dirty="0" smtClean="0"/>
              <a:t>«Les jours heureux » </a:t>
            </a:r>
            <a:br>
              <a:rPr lang="fr-CA" sz="2400" dirty="0" smtClean="0"/>
            </a:br>
            <a:r>
              <a:rPr lang="fr-CA" sz="2400" dirty="0" smtClean="0"/>
              <a:t>Allocution de M. </a:t>
            </a:r>
            <a:r>
              <a:rPr lang="fr-CA" sz="2400" dirty="0" err="1" smtClean="0"/>
              <a:t>Macron</a:t>
            </a:r>
            <a:r>
              <a:rPr lang="fr-CA" sz="2400" dirty="0" smtClean="0"/>
              <a:t> du 13 avril 2020</a:t>
            </a:r>
            <a:endParaRPr lang="fr-CA" sz="2400" dirty="0"/>
          </a:p>
        </p:txBody>
      </p:sp>
      <p:sp>
        <p:nvSpPr>
          <p:cNvPr id="3" name="Segnaposto contenuto 2"/>
          <p:cNvSpPr>
            <a:spLocks noGrp="1"/>
          </p:cNvSpPr>
          <p:nvPr>
            <p:ph idx="1"/>
          </p:nvPr>
        </p:nvSpPr>
        <p:spPr/>
        <p:txBody>
          <a:bodyPr>
            <a:noAutofit/>
          </a:bodyPr>
          <a:lstStyle/>
          <a:p>
            <a:pPr algn="just"/>
            <a:r>
              <a:rPr lang="fr-CA" sz="2000" dirty="0"/>
              <a:t>Pour conclure son discours annonçant un </a:t>
            </a:r>
            <a:r>
              <a:rPr lang="fr-CA" sz="2000" dirty="0" err="1"/>
              <a:t>déconfinement</a:t>
            </a:r>
            <a:r>
              <a:rPr lang="fr-CA" sz="2000" dirty="0"/>
              <a:t> progressif à partir du 11 mai, le chef de l’</a:t>
            </a:r>
            <a:r>
              <a:rPr lang="fr-CA" sz="2000" dirty="0" err="1"/>
              <a:t>Etat</a:t>
            </a:r>
            <a:r>
              <a:rPr lang="fr-CA" sz="2000" dirty="0"/>
              <a:t> a voulu terminer sur une note d’espoir : «Nous aurons des jours meilleurs et nous retrouverons les jours heureux.» </a:t>
            </a:r>
          </a:p>
          <a:p>
            <a:pPr algn="just"/>
            <a:r>
              <a:rPr lang="fr-CA" sz="2000" dirty="0"/>
              <a:t>«Les jours heureux.» </a:t>
            </a:r>
            <a:r>
              <a:rPr lang="fr-CA" sz="2000" b="1" dirty="0"/>
              <a:t>L’expression n’est pas anodine, </a:t>
            </a:r>
            <a:r>
              <a:rPr lang="fr-CA" sz="2000" dirty="0"/>
              <a:t>elle est une allusion directe au programme adopté par le CNR dans la clandestinité le 15 mars 1944. La comparaison est d‘autant plus intéressante qu’Emmanuel </a:t>
            </a:r>
            <a:r>
              <a:rPr lang="fr-CA" sz="2000" dirty="0" err="1"/>
              <a:t>Macron</a:t>
            </a:r>
            <a:r>
              <a:rPr lang="fr-CA" sz="2000" dirty="0"/>
              <a:t> a juré ses grands dieux que le jour d’après ne ressemblera pas au jour d’avant. Comme les propositions de rupture du CNR, portées par l’ensemble de l’éventail politique présent dans la Résistance, et qui avait accouché d’un programme de gouvernement mis en place entre la Libération en 1944 et le début de 1946. Résultat, la France avait alors mis en place le suffrage universel (incluant pour la première fois les femmes et les militaires dans le corps électoral), des nationalisations et inventé la sécurité sociale. </a:t>
            </a:r>
            <a:r>
              <a:rPr lang="fr-CA" sz="2000" b="1" dirty="0"/>
              <a:t>Toute ressemblance avec la période actuelle n’est donc pas fortuite. </a:t>
            </a:r>
          </a:p>
        </p:txBody>
      </p:sp>
    </p:spTree>
    <p:extLst>
      <p:ext uri="{BB962C8B-B14F-4D97-AF65-F5344CB8AC3E}">
        <p14:creationId xmlns:p14="http://schemas.microsoft.com/office/powerpoint/2010/main" val="91604416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Observations hebdomadaires</a:t>
            </a:r>
            <a:br>
              <a:rPr lang="fr-CA" sz="2800" dirty="0"/>
            </a:br>
            <a:r>
              <a:rPr lang="fr-CA" sz="2800" dirty="0"/>
              <a:t>Allocution </a:t>
            </a:r>
            <a:r>
              <a:rPr lang="fr-CA" sz="2800" dirty="0" smtClean="0"/>
              <a:t>13 avril 2020</a:t>
            </a:r>
            <a:endParaRPr lang="fr-CA" sz="2800" dirty="0"/>
          </a:p>
        </p:txBody>
      </p:sp>
      <p:sp>
        <p:nvSpPr>
          <p:cNvPr id="3" name="Segnaposto contenuto 2"/>
          <p:cNvSpPr>
            <a:spLocks noGrp="1"/>
          </p:cNvSpPr>
          <p:nvPr>
            <p:ph idx="1"/>
          </p:nvPr>
        </p:nvSpPr>
        <p:spPr/>
        <p:txBody>
          <a:bodyPr>
            <a:normAutofit/>
          </a:bodyPr>
          <a:lstStyle/>
          <a:p>
            <a:r>
              <a:rPr lang="it-IT" sz="2400" dirty="0" err="1"/>
              <a:t>Françaises</a:t>
            </a:r>
            <a:r>
              <a:rPr lang="it-IT" sz="2400" dirty="0"/>
              <a:t>, </a:t>
            </a:r>
            <a:r>
              <a:rPr lang="it-IT" sz="2400" dirty="0" err="1"/>
              <a:t>Français</a:t>
            </a:r>
            <a:r>
              <a:rPr lang="it-IT" sz="2400" dirty="0"/>
              <a:t>, </a:t>
            </a:r>
            <a:r>
              <a:rPr lang="it-IT" sz="2400" dirty="0" err="1"/>
              <a:t>Mes</a:t>
            </a:r>
            <a:r>
              <a:rPr lang="it-IT" sz="2400" dirty="0"/>
              <a:t> </a:t>
            </a:r>
            <a:r>
              <a:rPr lang="it-IT" sz="2400" dirty="0" err="1"/>
              <a:t>chers</a:t>
            </a:r>
            <a:r>
              <a:rPr lang="it-IT" sz="2400" dirty="0"/>
              <a:t> </a:t>
            </a:r>
            <a:r>
              <a:rPr lang="it-IT" sz="2400" dirty="0" err="1"/>
              <a:t>compatriotes</a:t>
            </a:r>
            <a:r>
              <a:rPr lang="it-IT" sz="2400" dirty="0" smtClean="0"/>
              <a:t>,</a:t>
            </a:r>
          </a:p>
          <a:p>
            <a:r>
              <a:rPr lang="it-IT" sz="2400" dirty="0" err="1" smtClean="0"/>
              <a:t>Nous</a:t>
            </a:r>
            <a:r>
              <a:rPr lang="it-IT" sz="2400" dirty="0" smtClean="0"/>
              <a:t> </a:t>
            </a:r>
            <a:r>
              <a:rPr lang="it-IT" sz="2400" dirty="0" err="1"/>
              <a:t>sommes</a:t>
            </a:r>
            <a:r>
              <a:rPr lang="it-IT" sz="2400" dirty="0"/>
              <a:t> en </a:t>
            </a:r>
            <a:r>
              <a:rPr lang="it-IT" sz="2400" dirty="0" err="1"/>
              <a:t>train</a:t>
            </a:r>
            <a:r>
              <a:rPr lang="it-IT" sz="2400" dirty="0"/>
              <a:t> de </a:t>
            </a:r>
            <a:r>
              <a:rPr lang="it-IT" sz="2400" dirty="0" err="1"/>
              <a:t>vivre</a:t>
            </a:r>
            <a:r>
              <a:rPr lang="it-IT" sz="2400" dirty="0"/>
              <a:t> </a:t>
            </a:r>
            <a:r>
              <a:rPr lang="it-IT" sz="2400" dirty="0" err="1"/>
              <a:t>des</a:t>
            </a:r>
            <a:r>
              <a:rPr lang="it-IT" sz="2400" dirty="0"/>
              <a:t> </a:t>
            </a:r>
            <a:r>
              <a:rPr lang="it-IT" sz="2400" dirty="0" err="1"/>
              <a:t>jours</a:t>
            </a:r>
            <a:r>
              <a:rPr lang="it-IT" sz="2400" dirty="0"/>
              <a:t> </a:t>
            </a:r>
            <a:r>
              <a:rPr lang="it-IT" sz="2400" dirty="0" err="1"/>
              <a:t>difficiles</a:t>
            </a:r>
            <a:r>
              <a:rPr lang="it-IT" sz="2400" dirty="0"/>
              <a:t>. </a:t>
            </a:r>
            <a:endParaRPr lang="it-IT" sz="2400" dirty="0" smtClean="0"/>
          </a:p>
          <a:p>
            <a:pPr algn="just"/>
            <a:r>
              <a:rPr lang="it-IT" sz="2400" dirty="0" err="1" smtClean="0"/>
              <a:t>Nous</a:t>
            </a:r>
            <a:r>
              <a:rPr lang="it-IT" sz="2400" dirty="0" smtClean="0"/>
              <a:t> </a:t>
            </a:r>
            <a:r>
              <a:rPr lang="it-IT" sz="2400" dirty="0" err="1"/>
              <a:t>ressentons</a:t>
            </a:r>
            <a:r>
              <a:rPr lang="it-IT" sz="2400" dirty="0"/>
              <a:t> </a:t>
            </a:r>
            <a:r>
              <a:rPr lang="it-IT" sz="2400" dirty="0" err="1"/>
              <a:t>tous</a:t>
            </a:r>
            <a:r>
              <a:rPr lang="it-IT" sz="2400" dirty="0"/>
              <a:t> en ce moment la </a:t>
            </a:r>
            <a:r>
              <a:rPr lang="it-IT" sz="2400" dirty="0" err="1"/>
              <a:t>peur</a:t>
            </a:r>
            <a:r>
              <a:rPr lang="it-IT" sz="2400" dirty="0"/>
              <a:t>, l'</a:t>
            </a:r>
            <a:r>
              <a:rPr lang="it-IT" sz="2400" dirty="0" err="1"/>
              <a:t>angoisse</a:t>
            </a:r>
            <a:r>
              <a:rPr lang="it-IT" sz="2400" dirty="0"/>
              <a:t> pour nos </a:t>
            </a:r>
            <a:r>
              <a:rPr lang="it-IT" sz="2400" dirty="0" err="1"/>
              <a:t>parents</a:t>
            </a:r>
            <a:r>
              <a:rPr lang="it-IT" sz="2400" dirty="0"/>
              <a:t>, pour </a:t>
            </a:r>
            <a:r>
              <a:rPr lang="it-IT" sz="2400" dirty="0" err="1"/>
              <a:t>nous</a:t>
            </a:r>
            <a:r>
              <a:rPr lang="it-IT" sz="2400" dirty="0"/>
              <a:t> </a:t>
            </a:r>
            <a:r>
              <a:rPr lang="it-IT" sz="2400" dirty="0" err="1"/>
              <a:t>même</a:t>
            </a:r>
            <a:r>
              <a:rPr lang="it-IT" sz="2400" dirty="0"/>
              <a:t> face à ce virus </a:t>
            </a:r>
            <a:r>
              <a:rPr lang="it-IT" sz="2400" dirty="0" err="1"/>
              <a:t>redoutable</a:t>
            </a:r>
            <a:r>
              <a:rPr lang="it-IT" sz="2400" dirty="0"/>
              <a:t>, </a:t>
            </a:r>
            <a:r>
              <a:rPr lang="it-IT" sz="2400" dirty="0" err="1"/>
              <a:t>invisible</a:t>
            </a:r>
            <a:r>
              <a:rPr lang="it-IT" sz="2400" dirty="0"/>
              <a:t>, </a:t>
            </a:r>
            <a:r>
              <a:rPr lang="it-IT" sz="2400" dirty="0" err="1"/>
              <a:t>imprévisible</a:t>
            </a:r>
            <a:r>
              <a:rPr lang="it-IT" sz="2400" dirty="0"/>
              <a:t>. </a:t>
            </a:r>
            <a:endParaRPr lang="it-IT" sz="2400" dirty="0" smtClean="0"/>
          </a:p>
          <a:p>
            <a:pPr algn="just"/>
            <a:r>
              <a:rPr lang="it-IT" sz="2400" dirty="0"/>
              <a:t>Et </a:t>
            </a:r>
            <a:r>
              <a:rPr lang="it-IT" sz="2400" dirty="0" err="1"/>
              <a:t>pourtant</a:t>
            </a:r>
            <a:r>
              <a:rPr lang="it-IT" sz="2400" dirty="0"/>
              <a:t>, </a:t>
            </a:r>
            <a:r>
              <a:rPr lang="it-IT" sz="2400" dirty="0" err="1"/>
              <a:t>grâce</a:t>
            </a:r>
            <a:r>
              <a:rPr lang="it-IT" sz="2400" dirty="0"/>
              <a:t> à nos </a:t>
            </a:r>
            <a:r>
              <a:rPr lang="it-IT" sz="2400" dirty="0" err="1"/>
              <a:t>efforts</a:t>
            </a:r>
            <a:r>
              <a:rPr lang="it-IT" sz="2400" dirty="0"/>
              <a:t>, </a:t>
            </a:r>
            <a:r>
              <a:rPr lang="it-IT" sz="2400" dirty="0" err="1"/>
              <a:t>chaque</a:t>
            </a:r>
            <a:r>
              <a:rPr lang="it-IT" sz="2400" dirty="0"/>
              <a:t> jour </a:t>
            </a:r>
            <a:r>
              <a:rPr lang="it-IT" sz="2400" dirty="0" err="1"/>
              <a:t>nous</a:t>
            </a:r>
            <a:r>
              <a:rPr lang="it-IT" sz="2400" dirty="0"/>
              <a:t> </a:t>
            </a:r>
            <a:r>
              <a:rPr lang="it-IT" sz="2400" dirty="0" err="1"/>
              <a:t>avons</a:t>
            </a:r>
            <a:r>
              <a:rPr lang="it-IT" sz="2400" dirty="0"/>
              <a:t> </a:t>
            </a:r>
            <a:r>
              <a:rPr lang="it-IT" sz="2400" dirty="0" err="1"/>
              <a:t>progressé</a:t>
            </a:r>
            <a:r>
              <a:rPr lang="it-IT" sz="2400" dirty="0"/>
              <a:t>. Nos </a:t>
            </a:r>
            <a:r>
              <a:rPr lang="it-IT" sz="2400" dirty="0" err="1"/>
              <a:t>fonctionnaires</a:t>
            </a:r>
            <a:r>
              <a:rPr lang="it-IT" sz="2400" dirty="0"/>
              <a:t> et </a:t>
            </a:r>
            <a:r>
              <a:rPr lang="it-IT" sz="2400" dirty="0" err="1"/>
              <a:t>personnels</a:t>
            </a:r>
            <a:r>
              <a:rPr lang="it-IT" sz="2400" dirty="0"/>
              <a:t> de </a:t>
            </a:r>
            <a:r>
              <a:rPr lang="it-IT" sz="2400" dirty="0" err="1"/>
              <a:t>santé</a:t>
            </a:r>
            <a:r>
              <a:rPr lang="it-IT" sz="2400" dirty="0"/>
              <a:t>, </a:t>
            </a:r>
            <a:r>
              <a:rPr lang="it-IT" sz="2400" dirty="0" err="1"/>
              <a:t>médecins</a:t>
            </a:r>
            <a:r>
              <a:rPr lang="it-IT" sz="2400" dirty="0"/>
              <a:t>, </a:t>
            </a:r>
            <a:r>
              <a:rPr lang="it-IT" sz="2400" dirty="0" err="1"/>
              <a:t>infirmiers</a:t>
            </a:r>
            <a:r>
              <a:rPr lang="it-IT" sz="2400" dirty="0"/>
              <a:t>, </a:t>
            </a:r>
            <a:r>
              <a:rPr lang="it-IT" sz="2400" dirty="0" err="1"/>
              <a:t>aides-soignants</a:t>
            </a:r>
            <a:r>
              <a:rPr lang="it-IT" sz="2400" dirty="0"/>
              <a:t>, </a:t>
            </a:r>
            <a:r>
              <a:rPr lang="it-IT" sz="2400" dirty="0" err="1"/>
              <a:t>ambulanciers</a:t>
            </a:r>
            <a:r>
              <a:rPr lang="it-IT" sz="2400" dirty="0"/>
              <a:t>, </a:t>
            </a:r>
            <a:r>
              <a:rPr lang="it-IT" sz="2400" dirty="0" err="1"/>
              <a:t>secouristes</a:t>
            </a:r>
            <a:r>
              <a:rPr lang="it-IT" sz="2400" dirty="0"/>
              <a:t>, nos </a:t>
            </a:r>
            <a:r>
              <a:rPr lang="it-IT" sz="2400" dirty="0" err="1"/>
              <a:t>militaires</a:t>
            </a:r>
            <a:r>
              <a:rPr lang="it-IT" sz="2400" dirty="0"/>
              <a:t>, nos </a:t>
            </a:r>
            <a:r>
              <a:rPr lang="it-IT" sz="2400" dirty="0" err="1"/>
              <a:t>pompiers</a:t>
            </a:r>
            <a:r>
              <a:rPr lang="it-IT" sz="2400" dirty="0"/>
              <a:t>, nos </a:t>
            </a:r>
            <a:r>
              <a:rPr lang="it-IT" sz="2400" dirty="0" err="1"/>
              <a:t>pharmaciens</a:t>
            </a:r>
            <a:r>
              <a:rPr lang="it-IT" sz="2400" dirty="0"/>
              <a:t> </a:t>
            </a:r>
            <a:r>
              <a:rPr lang="it-IT" sz="2400" dirty="0" err="1"/>
              <a:t>ont</a:t>
            </a:r>
            <a:r>
              <a:rPr lang="it-IT" sz="2400" dirty="0"/>
              <a:t> </a:t>
            </a:r>
            <a:r>
              <a:rPr lang="it-IT" sz="2400" dirty="0" err="1"/>
              <a:t>donné</a:t>
            </a:r>
            <a:r>
              <a:rPr lang="it-IT" sz="2400" dirty="0"/>
              <a:t> </a:t>
            </a:r>
            <a:r>
              <a:rPr lang="it-IT" sz="2400" dirty="0" err="1"/>
              <a:t>dans</a:t>
            </a:r>
            <a:r>
              <a:rPr lang="it-IT" sz="2400" dirty="0"/>
              <a:t> </a:t>
            </a:r>
            <a:r>
              <a:rPr lang="it-IT" sz="2400" dirty="0" err="1"/>
              <a:t>cette</a:t>
            </a:r>
            <a:r>
              <a:rPr lang="it-IT" sz="2400" dirty="0"/>
              <a:t> première </a:t>
            </a:r>
            <a:r>
              <a:rPr lang="it-IT" sz="2400" dirty="0" err="1"/>
              <a:t>ligne</a:t>
            </a:r>
            <a:r>
              <a:rPr lang="it-IT" sz="2400" dirty="0"/>
              <a:t> </a:t>
            </a:r>
            <a:r>
              <a:rPr lang="it-IT" sz="2400" dirty="0" err="1"/>
              <a:t>toute</a:t>
            </a:r>
            <a:r>
              <a:rPr lang="it-IT" sz="2400" dirty="0"/>
              <a:t> </a:t>
            </a:r>
            <a:r>
              <a:rPr lang="it-IT" sz="2400" dirty="0" err="1"/>
              <a:t>leur</a:t>
            </a:r>
            <a:r>
              <a:rPr lang="it-IT" sz="2400" dirty="0"/>
              <a:t> </a:t>
            </a:r>
            <a:r>
              <a:rPr lang="it-IT" sz="2400" dirty="0" err="1"/>
              <a:t>énergie</a:t>
            </a:r>
            <a:r>
              <a:rPr lang="it-IT" sz="2400" dirty="0"/>
              <a:t> pour </a:t>
            </a:r>
            <a:r>
              <a:rPr lang="it-IT" sz="2400" dirty="0" err="1"/>
              <a:t>sauver</a:t>
            </a:r>
            <a:r>
              <a:rPr lang="it-IT" sz="2400" dirty="0"/>
              <a:t> </a:t>
            </a:r>
            <a:r>
              <a:rPr lang="it-IT" sz="2400" dirty="0" err="1"/>
              <a:t>des</a:t>
            </a:r>
            <a:r>
              <a:rPr lang="it-IT" sz="2400" dirty="0"/>
              <a:t> </a:t>
            </a:r>
            <a:r>
              <a:rPr lang="it-IT" sz="2400" dirty="0" err="1"/>
              <a:t>vies</a:t>
            </a:r>
            <a:r>
              <a:rPr lang="it-IT" sz="2400" dirty="0"/>
              <a:t> et </a:t>
            </a:r>
            <a:r>
              <a:rPr lang="it-IT" sz="2400" dirty="0" err="1"/>
              <a:t>soigner</a:t>
            </a:r>
            <a:r>
              <a:rPr lang="it-IT" sz="2400" dirty="0"/>
              <a:t>. </a:t>
            </a:r>
            <a:endParaRPr lang="fr-CA" sz="2400" dirty="0"/>
          </a:p>
        </p:txBody>
      </p:sp>
    </p:spTree>
    <p:extLst>
      <p:ext uri="{BB962C8B-B14F-4D97-AF65-F5344CB8AC3E}">
        <p14:creationId xmlns:p14="http://schemas.microsoft.com/office/powerpoint/2010/main" val="299750677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Allocution 13 avril 2020</a:t>
            </a:r>
            <a:endParaRPr lang="fr-CA" sz="2800" dirty="0"/>
          </a:p>
        </p:txBody>
      </p:sp>
      <p:sp>
        <p:nvSpPr>
          <p:cNvPr id="3" name="Segnaposto contenuto 2"/>
          <p:cNvSpPr>
            <a:spLocks noGrp="1"/>
          </p:cNvSpPr>
          <p:nvPr>
            <p:ph idx="1"/>
          </p:nvPr>
        </p:nvSpPr>
        <p:spPr/>
        <p:txBody>
          <a:bodyPr>
            <a:normAutofit lnSpcReduction="10000"/>
          </a:bodyPr>
          <a:lstStyle/>
          <a:p>
            <a:pPr algn="just"/>
            <a:r>
              <a:rPr lang="it-IT" sz="2400" dirty="0" smtClean="0"/>
              <a:t>[</a:t>
            </a:r>
            <a:r>
              <a:rPr lang="mr-IN" sz="2400" dirty="0" smtClean="0"/>
              <a:t>…</a:t>
            </a:r>
            <a:r>
              <a:rPr lang="it-IT" sz="2400" dirty="0" smtClean="0"/>
              <a:t>] </a:t>
            </a:r>
            <a:r>
              <a:rPr lang="it-IT" sz="2400" dirty="0" err="1" smtClean="0"/>
              <a:t>Ces</a:t>
            </a:r>
            <a:r>
              <a:rPr lang="it-IT" sz="2400" dirty="0" smtClean="0"/>
              <a:t> </a:t>
            </a:r>
            <a:r>
              <a:rPr lang="it-IT" sz="2400" dirty="0" err="1"/>
              <a:t>journées</a:t>
            </a:r>
            <a:r>
              <a:rPr lang="it-IT" sz="2400" dirty="0"/>
              <a:t>, </a:t>
            </a:r>
            <a:r>
              <a:rPr lang="it-IT" sz="2400" dirty="0" err="1"/>
              <a:t>ces</a:t>
            </a:r>
            <a:r>
              <a:rPr lang="it-IT" sz="2400" dirty="0"/>
              <a:t> </a:t>
            </a:r>
            <a:r>
              <a:rPr lang="it-IT" sz="2400" dirty="0" err="1"/>
              <a:t>semaines</a:t>
            </a:r>
            <a:r>
              <a:rPr lang="it-IT" sz="2400" dirty="0"/>
              <a:t> </a:t>
            </a:r>
            <a:r>
              <a:rPr lang="it-IT" sz="2400" dirty="0" err="1"/>
              <a:t>ont</a:t>
            </a:r>
            <a:r>
              <a:rPr lang="it-IT" sz="2400" dirty="0"/>
              <a:t> </a:t>
            </a:r>
            <a:r>
              <a:rPr lang="it-IT" sz="2400" dirty="0" err="1"/>
              <a:t>été</a:t>
            </a:r>
            <a:r>
              <a:rPr lang="it-IT" sz="2400" dirty="0"/>
              <a:t> et </a:t>
            </a:r>
            <a:r>
              <a:rPr lang="it-IT" sz="2400" dirty="0" err="1"/>
              <a:t>resteront</a:t>
            </a:r>
            <a:r>
              <a:rPr lang="it-IT" sz="2400" dirty="0"/>
              <a:t> l'</a:t>
            </a:r>
            <a:r>
              <a:rPr lang="it-IT" sz="2400" dirty="0" err="1"/>
              <a:t>honneur</a:t>
            </a:r>
            <a:r>
              <a:rPr lang="it-IT" sz="2400" dirty="0"/>
              <a:t> de nos </a:t>
            </a:r>
            <a:r>
              <a:rPr lang="it-IT" sz="2400" dirty="0" err="1"/>
              <a:t>soignants,en</a:t>
            </a:r>
            <a:r>
              <a:rPr lang="it-IT" sz="2400" dirty="0"/>
              <a:t> ville </a:t>
            </a:r>
            <a:r>
              <a:rPr lang="it-IT" sz="2400" dirty="0" err="1"/>
              <a:t>comme</a:t>
            </a:r>
            <a:r>
              <a:rPr lang="it-IT" sz="2400" dirty="0"/>
              <a:t> à l'</a:t>
            </a:r>
            <a:r>
              <a:rPr lang="it-IT" sz="2400" dirty="0" err="1"/>
              <a:t>hôpital</a:t>
            </a:r>
            <a:r>
              <a:rPr lang="it-IT" sz="2400" dirty="0"/>
              <a:t>. </a:t>
            </a:r>
            <a:r>
              <a:rPr lang="it-IT" sz="2400" dirty="0" err="1"/>
              <a:t>Dans</a:t>
            </a:r>
            <a:r>
              <a:rPr lang="it-IT" sz="2400" dirty="0"/>
              <a:t> la </a:t>
            </a:r>
            <a:r>
              <a:rPr lang="it-IT" sz="2400" dirty="0" err="1"/>
              <a:t>deuxième</a:t>
            </a:r>
            <a:r>
              <a:rPr lang="it-IT" sz="2400" dirty="0"/>
              <a:t> </a:t>
            </a:r>
            <a:r>
              <a:rPr lang="it-IT" sz="2400" dirty="0" err="1"/>
              <a:t>ligne</a:t>
            </a:r>
            <a:r>
              <a:rPr lang="it-IT" sz="2400" dirty="0"/>
              <a:t>, nos </a:t>
            </a:r>
            <a:r>
              <a:rPr lang="it-IT" sz="2400" dirty="0" err="1"/>
              <a:t>agriculteurs</a:t>
            </a:r>
            <a:r>
              <a:rPr lang="it-IT" sz="2400" dirty="0"/>
              <a:t>, nos </a:t>
            </a:r>
            <a:r>
              <a:rPr lang="it-IT" sz="2400" dirty="0" err="1"/>
              <a:t>enseignants</a:t>
            </a:r>
            <a:r>
              <a:rPr lang="it-IT" sz="2400" dirty="0"/>
              <a:t>, nos </a:t>
            </a:r>
            <a:r>
              <a:rPr lang="it-IT" sz="2400" dirty="0" err="1"/>
              <a:t>chauffeurs</a:t>
            </a:r>
            <a:r>
              <a:rPr lang="it-IT" sz="2400" dirty="0"/>
              <a:t> </a:t>
            </a:r>
            <a:r>
              <a:rPr lang="it-IT" sz="2400" dirty="0" err="1"/>
              <a:t>routiers</a:t>
            </a:r>
            <a:r>
              <a:rPr lang="it-IT" sz="2400" dirty="0"/>
              <a:t>, </a:t>
            </a:r>
            <a:r>
              <a:rPr lang="it-IT" sz="2400" dirty="0" err="1"/>
              <a:t>livreurs</a:t>
            </a:r>
            <a:r>
              <a:rPr lang="it-IT" sz="2400" dirty="0"/>
              <a:t>, </a:t>
            </a:r>
            <a:r>
              <a:rPr lang="it-IT" sz="2400" dirty="0" err="1"/>
              <a:t>électriciens</a:t>
            </a:r>
            <a:r>
              <a:rPr lang="it-IT" sz="2400" dirty="0"/>
              <a:t>, </a:t>
            </a:r>
            <a:r>
              <a:rPr lang="it-IT" sz="2400" dirty="0" err="1"/>
              <a:t>manutentionnaires</a:t>
            </a:r>
            <a:r>
              <a:rPr lang="it-IT" sz="2400" dirty="0"/>
              <a:t>, </a:t>
            </a:r>
            <a:r>
              <a:rPr lang="it-IT" sz="2400" dirty="0" err="1"/>
              <a:t>caissiers</a:t>
            </a:r>
            <a:r>
              <a:rPr lang="it-IT" sz="2400" dirty="0"/>
              <a:t> et </a:t>
            </a:r>
            <a:r>
              <a:rPr lang="it-IT" sz="2400" dirty="0" err="1"/>
              <a:t>caissières</a:t>
            </a:r>
            <a:r>
              <a:rPr lang="it-IT" sz="2400" dirty="0"/>
              <a:t>, nos </a:t>
            </a:r>
            <a:r>
              <a:rPr lang="it-IT" sz="2400" dirty="0" err="1"/>
              <a:t>éboueurs</a:t>
            </a:r>
            <a:r>
              <a:rPr lang="it-IT" sz="2400" dirty="0"/>
              <a:t>, </a:t>
            </a:r>
            <a:r>
              <a:rPr lang="it-IT" sz="2400" dirty="0" err="1"/>
              <a:t>personnels</a:t>
            </a:r>
            <a:r>
              <a:rPr lang="it-IT" sz="2400" dirty="0"/>
              <a:t> de </a:t>
            </a:r>
            <a:r>
              <a:rPr lang="it-IT" sz="2400" dirty="0" err="1"/>
              <a:t>sécurité</a:t>
            </a:r>
            <a:r>
              <a:rPr lang="it-IT" sz="2400" dirty="0"/>
              <a:t> et de </a:t>
            </a:r>
            <a:r>
              <a:rPr lang="it-IT" sz="2400" dirty="0" err="1"/>
              <a:t>nettoyage</a:t>
            </a:r>
            <a:r>
              <a:rPr lang="it-IT" sz="2400" dirty="0"/>
              <a:t>, nos </a:t>
            </a:r>
            <a:r>
              <a:rPr lang="it-IT" sz="2400" dirty="0" err="1"/>
              <a:t>fonctionnaires</a:t>
            </a:r>
            <a:r>
              <a:rPr lang="it-IT" sz="2400" dirty="0"/>
              <a:t>, nos </a:t>
            </a:r>
            <a:r>
              <a:rPr lang="it-IT" sz="2400" dirty="0" err="1"/>
              <a:t>journalistes</a:t>
            </a:r>
            <a:r>
              <a:rPr lang="it-IT" sz="2400" dirty="0"/>
              <a:t>, nos </a:t>
            </a:r>
            <a:r>
              <a:rPr lang="it-IT" sz="2400" dirty="0" err="1"/>
              <a:t>travailleurs</a:t>
            </a:r>
            <a:r>
              <a:rPr lang="it-IT" sz="2400" dirty="0"/>
              <a:t> </a:t>
            </a:r>
            <a:r>
              <a:rPr lang="it-IT" sz="2400" dirty="0" err="1"/>
              <a:t>sociaux</a:t>
            </a:r>
            <a:r>
              <a:rPr lang="it-IT" sz="2400" dirty="0"/>
              <a:t>, nos </a:t>
            </a:r>
            <a:r>
              <a:rPr lang="it-IT" sz="2400" dirty="0" err="1"/>
              <a:t>maires</a:t>
            </a:r>
            <a:r>
              <a:rPr lang="it-IT" sz="2400" dirty="0"/>
              <a:t> </a:t>
            </a:r>
            <a:r>
              <a:rPr lang="it-IT" sz="2400" dirty="0" smtClean="0"/>
              <a:t>et </a:t>
            </a:r>
            <a:r>
              <a:rPr lang="it-IT" sz="2400" dirty="0" err="1" smtClean="0"/>
              <a:t>élus</a:t>
            </a:r>
            <a:r>
              <a:rPr lang="it-IT" sz="2400" dirty="0" smtClean="0"/>
              <a:t>.</a:t>
            </a:r>
          </a:p>
          <a:p>
            <a:pPr algn="just"/>
            <a:r>
              <a:rPr lang="it-IT" sz="2400" dirty="0"/>
              <a:t>[</a:t>
            </a:r>
            <a:r>
              <a:rPr lang="mr-IN" sz="2400" dirty="0"/>
              <a:t>…</a:t>
            </a:r>
            <a:r>
              <a:rPr lang="it-IT" sz="2400" dirty="0"/>
              <a:t>] </a:t>
            </a:r>
            <a:r>
              <a:rPr lang="it-IT" sz="2400" dirty="0" err="1" smtClean="0"/>
              <a:t>Mes</a:t>
            </a:r>
            <a:r>
              <a:rPr lang="it-IT" sz="2400" dirty="0" smtClean="0"/>
              <a:t> </a:t>
            </a:r>
            <a:r>
              <a:rPr lang="it-IT" sz="2400" dirty="0" err="1"/>
              <a:t>chers</a:t>
            </a:r>
            <a:r>
              <a:rPr lang="it-IT" sz="2400" dirty="0"/>
              <a:t> </a:t>
            </a:r>
            <a:r>
              <a:rPr lang="it-IT" sz="2400" dirty="0" err="1"/>
              <a:t>compatriotes</a:t>
            </a:r>
            <a:r>
              <a:rPr lang="it-IT" sz="2400" dirty="0"/>
              <a:t>, </a:t>
            </a:r>
            <a:r>
              <a:rPr lang="it-IT" sz="2400" dirty="0" err="1"/>
              <a:t>nous</a:t>
            </a:r>
            <a:r>
              <a:rPr lang="it-IT" sz="2400" dirty="0"/>
              <a:t> </a:t>
            </a:r>
            <a:r>
              <a:rPr lang="it-IT" sz="2400" dirty="0" err="1"/>
              <a:t>aurons</a:t>
            </a:r>
            <a:r>
              <a:rPr lang="it-IT" sz="2400" dirty="0"/>
              <a:t> </a:t>
            </a:r>
            <a:r>
              <a:rPr lang="it-IT" sz="2400" dirty="0" err="1"/>
              <a:t>des</a:t>
            </a:r>
            <a:r>
              <a:rPr lang="it-IT" sz="2400" dirty="0"/>
              <a:t> </a:t>
            </a:r>
            <a:r>
              <a:rPr lang="it-IT" sz="2400" dirty="0" err="1"/>
              <a:t>jours</a:t>
            </a:r>
            <a:r>
              <a:rPr lang="it-IT" sz="2400" dirty="0"/>
              <a:t> </a:t>
            </a:r>
            <a:r>
              <a:rPr lang="it-IT" sz="2400" dirty="0" err="1"/>
              <a:t>meilleurs</a:t>
            </a:r>
            <a:r>
              <a:rPr lang="it-IT" sz="2400" dirty="0"/>
              <a:t> et </a:t>
            </a:r>
            <a:r>
              <a:rPr lang="it-IT" sz="2400" dirty="0" err="1"/>
              <a:t>nous</a:t>
            </a:r>
            <a:r>
              <a:rPr lang="it-IT" sz="2400" dirty="0"/>
              <a:t> </a:t>
            </a:r>
            <a:r>
              <a:rPr lang="it-IT" sz="2400" dirty="0" err="1"/>
              <a:t>retrouverons</a:t>
            </a:r>
            <a:r>
              <a:rPr lang="it-IT" sz="2400" dirty="0"/>
              <a:t> </a:t>
            </a:r>
            <a:r>
              <a:rPr lang="it-IT" sz="2400" dirty="0" err="1"/>
              <a:t>les</a:t>
            </a:r>
            <a:r>
              <a:rPr lang="it-IT" sz="2400" dirty="0"/>
              <a:t> </a:t>
            </a:r>
            <a:r>
              <a:rPr lang="it-IT" sz="2400" dirty="0" err="1"/>
              <a:t>Jours</a:t>
            </a:r>
            <a:r>
              <a:rPr lang="it-IT" sz="2400" dirty="0"/>
              <a:t> </a:t>
            </a:r>
            <a:r>
              <a:rPr lang="it-IT" sz="2400" dirty="0" err="1"/>
              <a:t>Heureux</a:t>
            </a:r>
            <a:r>
              <a:rPr lang="it-IT" sz="2400" dirty="0"/>
              <a:t>. </a:t>
            </a:r>
            <a:r>
              <a:rPr lang="it-IT" sz="2400" dirty="0" err="1"/>
              <a:t>J'en</a:t>
            </a:r>
            <a:r>
              <a:rPr lang="it-IT" sz="2400" dirty="0"/>
              <a:t> ai la </a:t>
            </a:r>
            <a:r>
              <a:rPr lang="it-IT" sz="2400" dirty="0" err="1"/>
              <a:t>conviction</a:t>
            </a:r>
            <a:r>
              <a:rPr lang="it-IT" sz="2400" dirty="0"/>
              <a:t>. Et </a:t>
            </a:r>
            <a:r>
              <a:rPr lang="it-IT" sz="2400" dirty="0" err="1"/>
              <a:t>les</a:t>
            </a:r>
            <a:r>
              <a:rPr lang="it-IT" sz="2400" dirty="0"/>
              <a:t> </a:t>
            </a:r>
            <a:r>
              <a:rPr lang="it-IT" sz="2400" dirty="0" err="1"/>
              <a:t>vertus</a:t>
            </a:r>
            <a:r>
              <a:rPr lang="it-IT" sz="2400" dirty="0"/>
              <a:t> qui, </a:t>
            </a:r>
            <a:r>
              <a:rPr lang="it-IT" sz="2400" dirty="0" err="1"/>
              <a:t>aujourd'hui</a:t>
            </a:r>
            <a:r>
              <a:rPr lang="it-IT" sz="2400" dirty="0"/>
              <a:t>, </a:t>
            </a:r>
            <a:r>
              <a:rPr lang="it-IT" sz="2400" dirty="0" err="1"/>
              <a:t>nous</a:t>
            </a:r>
            <a:r>
              <a:rPr lang="it-IT" sz="2400" dirty="0"/>
              <a:t> </a:t>
            </a:r>
            <a:r>
              <a:rPr lang="it-IT" sz="2400" dirty="0" err="1"/>
              <a:t>permettent</a:t>
            </a:r>
            <a:r>
              <a:rPr lang="it-IT" sz="2400" dirty="0"/>
              <a:t> de </a:t>
            </a:r>
            <a:r>
              <a:rPr lang="it-IT" sz="2400" dirty="0" err="1"/>
              <a:t>tenir</a:t>
            </a:r>
            <a:r>
              <a:rPr lang="it-IT" sz="2400" dirty="0"/>
              <a:t>, </a:t>
            </a:r>
            <a:r>
              <a:rPr lang="it-IT" sz="2400" dirty="0" err="1"/>
              <a:t>seront</a:t>
            </a:r>
            <a:r>
              <a:rPr lang="it-IT" sz="2400" dirty="0"/>
              <a:t> </a:t>
            </a:r>
            <a:r>
              <a:rPr lang="it-IT" sz="2400" dirty="0" err="1"/>
              <a:t>celles</a:t>
            </a:r>
            <a:r>
              <a:rPr lang="it-IT" sz="2400" dirty="0"/>
              <a:t> qui </a:t>
            </a:r>
            <a:r>
              <a:rPr lang="it-IT" sz="2400" dirty="0" err="1"/>
              <a:t>nous</a:t>
            </a:r>
            <a:r>
              <a:rPr lang="it-IT" sz="2400" dirty="0"/>
              <a:t> </a:t>
            </a:r>
            <a:r>
              <a:rPr lang="it-IT" sz="2400" dirty="0" err="1"/>
              <a:t>aideront</a:t>
            </a:r>
            <a:r>
              <a:rPr lang="it-IT" sz="2400" dirty="0"/>
              <a:t> à </a:t>
            </a:r>
            <a:r>
              <a:rPr lang="it-IT" sz="2400" dirty="0" err="1"/>
              <a:t>bâtir</a:t>
            </a:r>
            <a:r>
              <a:rPr lang="it-IT" sz="2400" dirty="0"/>
              <a:t> l'</a:t>
            </a:r>
            <a:r>
              <a:rPr lang="it-IT" sz="2400" dirty="0" err="1"/>
              <a:t>avenir</a:t>
            </a:r>
            <a:r>
              <a:rPr lang="it-IT" sz="2400" dirty="0"/>
              <a:t>, </a:t>
            </a:r>
            <a:r>
              <a:rPr lang="it-IT" sz="2400" dirty="0" err="1"/>
              <a:t>notre</a:t>
            </a:r>
            <a:r>
              <a:rPr lang="it-IT" sz="2400" dirty="0"/>
              <a:t> </a:t>
            </a:r>
            <a:r>
              <a:rPr lang="it-IT" sz="2400" dirty="0" err="1"/>
              <a:t>solidarité</a:t>
            </a:r>
            <a:r>
              <a:rPr lang="it-IT" sz="2400" dirty="0"/>
              <a:t>, </a:t>
            </a:r>
            <a:r>
              <a:rPr lang="it-IT" sz="2400" dirty="0" err="1"/>
              <a:t>notre</a:t>
            </a:r>
            <a:r>
              <a:rPr lang="it-IT" sz="2400" dirty="0"/>
              <a:t> </a:t>
            </a:r>
            <a:r>
              <a:rPr lang="it-IT" sz="2400" dirty="0" err="1"/>
              <a:t>confiance</a:t>
            </a:r>
            <a:r>
              <a:rPr lang="it-IT" sz="2400" dirty="0"/>
              <a:t>, </a:t>
            </a:r>
            <a:r>
              <a:rPr lang="it-IT" sz="2400" dirty="0" err="1"/>
              <a:t>notre</a:t>
            </a:r>
            <a:r>
              <a:rPr lang="it-IT" sz="2400" dirty="0"/>
              <a:t> </a:t>
            </a:r>
            <a:r>
              <a:rPr lang="it-IT" sz="2400" dirty="0" err="1"/>
              <a:t>volonté</a:t>
            </a:r>
            <a:r>
              <a:rPr lang="it-IT" sz="2400" dirty="0"/>
              <a:t>. </a:t>
            </a:r>
          </a:p>
        </p:txBody>
      </p:sp>
    </p:spTree>
    <p:extLst>
      <p:ext uri="{BB962C8B-B14F-4D97-AF65-F5344CB8AC3E}">
        <p14:creationId xmlns:p14="http://schemas.microsoft.com/office/powerpoint/2010/main" val="27942436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smtClean="0"/>
              <a:t>La charge politique des pronoms personnels</a:t>
            </a:r>
            <a:endParaRPr lang="fr-CA" sz="2800" dirty="0"/>
          </a:p>
        </p:txBody>
      </p:sp>
      <p:sp>
        <p:nvSpPr>
          <p:cNvPr id="3" name="Segnaposto contenuto 2"/>
          <p:cNvSpPr>
            <a:spLocks noGrp="1"/>
          </p:cNvSpPr>
          <p:nvPr>
            <p:ph idx="1"/>
          </p:nvPr>
        </p:nvSpPr>
        <p:spPr/>
        <p:txBody>
          <a:bodyPr>
            <a:normAutofit lnSpcReduction="10000"/>
          </a:bodyPr>
          <a:lstStyle/>
          <a:p>
            <a:pPr algn="just"/>
            <a:r>
              <a:rPr lang="it-IT" sz="2400" b="1" dirty="0"/>
              <a:t>« </a:t>
            </a:r>
            <a:r>
              <a:rPr lang="it-IT" sz="2400" b="1" dirty="0" err="1"/>
              <a:t>Moins</a:t>
            </a:r>
            <a:r>
              <a:rPr lang="it-IT" sz="2400" b="1" dirty="0"/>
              <a:t> de “</a:t>
            </a:r>
            <a:r>
              <a:rPr lang="it-IT" sz="2400" b="1" dirty="0" err="1"/>
              <a:t>moi</a:t>
            </a:r>
            <a:r>
              <a:rPr lang="it-IT" sz="2400" b="1" dirty="0"/>
              <a:t>” et plus de “</a:t>
            </a:r>
            <a:r>
              <a:rPr lang="it-IT" sz="2400" b="1" dirty="0" err="1"/>
              <a:t>nous</a:t>
            </a:r>
            <a:r>
              <a:rPr lang="it-IT" sz="2400" b="1" dirty="0"/>
              <a:t>” » : le </a:t>
            </a:r>
            <a:r>
              <a:rPr lang="it-IT" sz="2400" b="1" dirty="0" err="1"/>
              <a:t>discours</a:t>
            </a:r>
            <a:r>
              <a:rPr lang="it-IT" sz="2400" b="1" dirty="0"/>
              <a:t> de </a:t>
            </a:r>
            <a:r>
              <a:rPr lang="it-IT" sz="2400" b="1" dirty="0" err="1"/>
              <a:t>Macron</a:t>
            </a:r>
            <a:r>
              <a:rPr lang="it-IT" sz="2400" b="1" dirty="0"/>
              <a:t> vu par la presse </a:t>
            </a:r>
            <a:r>
              <a:rPr lang="it-IT" sz="2400" b="1" dirty="0" err="1"/>
              <a:t>européenne</a:t>
            </a:r>
            <a:endParaRPr lang="it-IT" sz="2400" b="1" dirty="0"/>
          </a:p>
          <a:p>
            <a:pPr algn="just"/>
            <a:r>
              <a:rPr lang="it-IT" sz="2400" dirty="0" err="1"/>
              <a:t>Dans</a:t>
            </a:r>
            <a:r>
              <a:rPr lang="it-IT" sz="2400" dirty="0"/>
              <a:t> sa </a:t>
            </a:r>
            <a:r>
              <a:rPr lang="it-IT" sz="2400" dirty="0" err="1"/>
              <a:t>quatrième</a:t>
            </a:r>
            <a:r>
              <a:rPr lang="it-IT" sz="2400" dirty="0"/>
              <a:t> </a:t>
            </a:r>
            <a:r>
              <a:rPr lang="it-IT" sz="2400" dirty="0" err="1"/>
              <a:t>allocution</a:t>
            </a:r>
            <a:r>
              <a:rPr lang="it-IT" sz="2400" dirty="0"/>
              <a:t> </a:t>
            </a:r>
            <a:r>
              <a:rPr lang="it-IT" sz="2400" dirty="0" err="1"/>
              <a:t>depuis</a:t>
            </a:r>
            <a:r>
              <a:rPr lang="it-IT" sz="2400" dirty="0"/>
              <a:t> le </a:t>
            </a:r>
            <a:r>
              <a:rPr lang="it-IT" sz="2400" dirty="0" err="1"/>
              <a:t>début</a:t>
            </a:r>
            <a:r>
              <a:rPr lang="it-IT" sz="2400" dirty="0"/>
              <a:t> de la </a:t>
            </a:r>
            <a:r>
              <a:rPr lang="it-IT" sz="2400" dirty="0" err="1"/>
              <a:t>crise</a:t>
            </a:r>
            <a:r>
              <a:rPr lang="it-IT" sz="2400" dirty="0"/>
              <a:t> </a:t>
            </a:r>
            <a:r>
              <a:rPr lang="it-IT" sz="2400" dirty="0" err="1"/>
              <a:t>sanitaire</a:t>
            </a:r>
            <a:r>
              <a:rPr lang="it-IT" sz="2400" dirty="0"/>
              <a:t>, le </a:t>
            </a:r>
            <a:r>
              <a:rPr lang="it-IT" sz="2400" dirty="0" err="1"/>
              <a:t>président</a:t>
            </a:r>
            <a:r>
              <a:rPr lang="it-IT" sz="2400" dirty="0"/>
              <a:t> a </a:t>
            </a:r>
            <a:r>
              <a:rPr lang="it-IT" sz="2400" dirty="0" err="1"/>
              <a:t>annoncé</a:t>
            </a:r>
            <a:r>
              <a:rPr lang="it-IT" sz="2400" dirty="0"/>
              <a:t> une </a:t>
            </a:r>
            <a:r>
              <a:rPr lang="it-IT" sz="2400" dirty="0" err="1"/>
              <a:t>prolongation</a:t>
            </a:r>
            <a:r>
              <a:rPr lang="it-IT" sz="2400" dirty="0"/>
              <a:t> </a:t>
            </a:r>
            <a:r>
              <a:rPr lang="it-IT" sz="2400" dirty="0" err="1"/>
              <a:t>du</a:t>
            </a:r>
            <a:r>
              <a:rPr lang="it-IT" sz="2400" dirty="0"/>
              <a:t> </a:t>
            </a:r>
            <a:r>
              <a:rPr lang="it-IT" sz="2400" dirty="0" err="1"/>
              <a:t>confinement</a:t>
            </a:r>
            <a:r>
              <a:rPr lang="it-IT" sz="2400" dirty="0"/>
              <a:t>. Une </a:t>
            </a:r>
            <a:r>
              <a:rPr lang="it-IT" sz="2400" dirty="0" err="1"/>
              <a:t>décision</a:t>
            </a:r>
            <a:r>
              <a:rPr lang="it-IT" sz="2400" dirty="0"/>
              <a:t> </a:t>
            </a:r>
            <a:r>
              <a:rPr lang="it-IT" sz="2400" dirty="0" err="1"/>
              <a:t>attendue</a:t>
            </a:r>
            <a:r>
              <a:rPr lang="it-IT" sz="2400" dirty="0"/>
              <a:t>, mais dont </a:t>
            </a:r>
            <a:r>
              <a:rPr lang="it-IT" sz="2400" dirty="0" err="1"/>
              <a:t>les</a:t>
            </a:r>
            <a:r>
              <a:rPr lang="it-IT" sz="2400" dirty="0"/>
              <a:t> </a:t>
            </a:r>
            <a:r>
              <a:rPr lang="it-IT" sz="2400" dirty="0" err="1"/>
              <a:t>enjeux</a:t>
            </a:r>
            <a:r>
              <a:rPr lang="it-IT" sz="2400" dirty="0"/>
              <a:t> </a:t>
            </a:r>
            <a:r>
              <a:rPr lang="it-IT" sz="2400" dirty="0" err="1"/>
              <a:t>sont</a:t>
            </a:r>
            <a:r>
              <a:rPr lang="it-IT" sz="2400" dirty="0"/>
              <a:t> de </a:t>
            </a:r>
            <a:r>
              <a:rPr lang="it-IT" sz="2400" dirty="0" err="1"/>
              <a:t>taille</a:t>
            </a:r>
            <a:r>
              <a:rPr lang="it-IT" sz="2400" dirty="0"/>
              <a:t>, </a:t>
            </a:r>
            <a:r>
              <a:rPr lang="it-IT" sz="2400" dirty="0" err="1"/>
              <a:t>estiment</a:t>
            </a:r>
            <a:r>
              <a:rPr lang="it-IT" sz="2400" dirty="0"/>
              <a:t> </a:t>
            </a:r>
            <a:r>
              <a:rPr lang="it-IT" sz="2400" dirty="0" err="1"/>
              <a:t>plusieurs</a:t>
            </a:r>
            <a:r>
              <a:rPr lang="it-IT" sz="2400" dirty="0"/>
              <a:t> </a:t>
            </a:r>
            <a:r>
              <a:rPr lang="it-IT" sz="2400" dirty="0" err="1"/>
              <a:t>titres</a:t>
            </a:r>
            <a:r>
              <a:rPr lang="it-IT" sz="2400" dirty="0"/>
              <a:t> </a:t>
            </a:r>
            <a:r>
              <a:rPr lang="it-IT" sz="2400" dirty="0" err="1"/>
              <a:t>étrangers</a:t>
            </a:r>
            <a:r>
              <a:rPr lang="it-IT" sz="2400" dirty="0"/>
              <a:t>. </a:t>
            </a:r>
            <a:endParaRPr lang="it-IT" sz="2400" dirty="0" smtClean="0"/>
          </a:p>
          <a:p>
            <a:pPr algn="just"/>
            <a:r>
              <a:rPr lang="it-IT" sz="2400" i="1" dirty="0"/>
              <a:t>« </a:t>
            </a:r>
            <a:r>
              <a:rPr lang="it-IT" sz="2400" i="1" dirty="0" err="1"/>
              <a:t>Macron</a:t>
            </a:r>
            <a:r>
              <a:rPr lang="it-IT" sz="2400" i="1" dirty="0"/>
              <a:t> se </a:t>
            </a:r>
            <a:r>
              <a:rPr lang="it-IT" sz="2400" i="1" dirty="0" err="1"/>
              <a:t>préparait</a:t>
            </a:r>
            <a:r>
              <a:rPr lang="it-IT" sz="2400" i="1" dirty="0"/>
              <a:t> </a:t>
            </a:r>
            <a:r>
              <a:rPr lang="it-IT" sz="2400" i="1" dirty="0" err="1"/>
              <a:t>depuis</a:t>
            </a:r>
            <a:r>
              <a:rPr lang="it-IT" sz="2400" i="1" dirty="0"/>
              <a:t> </a:t>
            </a:r>
            <a:r>
              <a:rPr lang="it-IT" sz="2400" i="1" dirty="0" err="1"/>
              <a:t>des</a:t>
            </a:r>
            <a:r>
              <a:rPr lang="it-IT" sz="2400" i="1" dirty="0"/>
              <a:t> </a:t>
            </a:r>
            <a:r>
              <a:rPr lang="it-IT" sz="2400" i="1" dirty="0" err="1"/>
              <a:t>jours</a:t>
            </a:r>
            <a:r>
              <a:rPr lang="it-IT" sz="2400" i="1" dirty="0"/>
              <a:t> »</a:t>
            </a:r>
            <a:r>
              <a:rPr lang="it-IT" sz="2400" dirty="0"/>
              <a:t>, insiste </a:t>
            </a:r>
            <a:r>
              <a:rPr lang="it-IT" sz="2400" dirty="0" err="1"/>
              <a:t>ainsi</a:t>
            </a:r>
            <a:r>
              <a:rPr lang="it-IT" sz="2400" dirty="0"/>
              <a:t> le quotidien espagnol </a:t>
            </a:r>
            <a:r>
              <a:rPr lang="it-IT" sz="2400" i="1" dirty="0"/>
              <a:t>El Pais</a:t>
            </a:r>
            <a:r>
              <a:rPr lang="it-IT" sz="2400" dirty="0"/>
              <a:t>, pour ce </a:t>
            </a:r>
            <a:r>
              <a:rPr lang="it-IT" sz="2400" dirty="0" err="1"/>
              <a:t>discours</a:t>
            </a:r>
            <a:r>
              <a:rPr lang="it-IT" sz="2400" dirty="0"/>
              <a:t> </a:t>
            </a:r>
            <a:r>
              <a:rPr lang="it-IT" sz="2400" i="1" dirty="0"/>
              <a:t>« plus </a:t>
            </a:r>
            <a:r>
              <a:rPr lang="it-IT" sz="2400" i="1" dirty="0" err="1"/>
              <a:t>pédagogique</a:t>
            </a:r>
            <a:r>
              <a:rPr lang="it-IT" sz="2400" i="1" dirty="0"/>
              <a:t> </a:t>
            </a:r>
            <a:r>
              <a:rPr lang="it-IT" sz="2400" i="1" dirty="0" err="1"/>
              <a:t>qu’épique</a:t>
            </a:r>
            <a:r>
              <a:rPr lang="it-IT" sz="2400" i="1" dirty="0"/>
              <a:t> »</a:t>
            </a:r>
            <a:r>
              <a:rPr lang="it-IT" sz="2400" dirty="0"/>
              <a:t>, </a:t>
            </a:r>
            <a:r>
              <a:rPr lang="it-IT" sz="2400" dirty="0" err="1"/>
              <a:t>aux</a:t>
            </a:r>
            <a:r>
              <a:rPr lang="it-IT" sz="2400" i="1" dirty="0"/>
              <a:t> « </a:t>
            </a:r>
            <a:r>
              <a:rPr lang="it-IT" sz="2400" i="1" dirty="0" err="1"/>
              <a:t>accents</a:t>
            </a:r>
            <a:r>
              <a:rPr lang="it-IT" sz="2400" i="1" dirty="0"/>
              <a:t> </a:t>
            </a:r>
            <a:r>
              <a:rPr lang="it-IT" sz="2400" i="1" dirty="0" err="1"/>
              <a:t>moins</a:t>
            </a:r>
            <a:r>
              <a:rPr lang="it-IT" sz="2400" i="1" dirty="0"/>
              <a:t> </a:t>
            </a:r>
            <a:r>
              <a:rPr lang="it-IT" sz="2400" i="1" dirty="0" err="1"/>
              <a:t>guerriers</a:t>
            </a:r>
            <a:r>
              <a:rPr lang="it-IT" sz="2400" i="1" dirty="0"/>
              <a:t> </a:t>
            </a:r>
            <a:r>
              <a:rPr lang="it-IT" sz="2400" i="1" dirty="0" err="1"/>
              <a:t>que</a:t>
            </a:r>
            <a:r>
              <a:rPr lang="it-IT" sz="2400" i="1" dirty="0"/>
              <a:t> </a:t>
            </a:r>
            <a:r>
              <a:rPr lang="it-IT" sz="2400" i="1" dirty="0" err="1"/>
              <a:t>les</a:t>
            </a:r>
            <a:r>
              <a:rPr lang="it-IT" sz="2400" i="1" dirty="0"/>
              <a:t> </a:t>
            </a:r>
            <a:r>
              <a:rPr lang="it-IT" sz="2400" i="1" dirty="0" err="1"/>
              <a:t>précédents</a:t>
            </a:r>
            <a:r>
              <a:rPr lang="it-IT" sz="2400" i="1" dirty="0"/>
              <a:t> et </a:t>
            </a:r>
            <a:r>
              <a:rPr lang="it-IT" sz="2400" i="1" dirty="0" err="1"/>
              <a:t>au</a:t>
            </a:r>
            <a:r>
              <a:rPr lang="it-IT" sz="2400" i="1" dirty="0"/>
              <a:t> ton plus </a:t>
            </a:r>
            <a:r>
              <a:rPr lang="it-IT" sz="2400" i="1" dirty="0" err="1"/>
              <a:t>civique</a:t>
            </a:r>
            <a:r>
              <a:rPr lang="it-IT" sz="2400" i="1" dirty="0"/>
              <a:t>. </a:t>
            </a:r>
            <a:r>
              <a:rPr lang="it-IT" sz="2400" i="1" dirty="0" err="1"/>
              <a:t>Avec</a:t>
            </a:r>
            <a:r>
              <a:rPr lang="it-IT" sz="2400" i="1" dirty="0"/>
              <a:t> </a:t>
            </a:r>
            <a:r>
              <a:rPr lang="it-IT" sz="2400" i="1" dirty="0" err="1"/>
              <a:t>moins</a:t>
            </a:r>
            <a:r>
              <a:rPr lang="it-IT" sz="2400" i="1" dirty="0"/>
              <a:t> de “</a:t>
            </a:r>
            <a:r>
              <a:rPr lang="it-IT" sz="2400" i="1" dirty="0" err="1"/>
              <a:t>moi</a:t>
            </a:r>
            <a:r>
              <a:rPr lang="it-IT" sz="2400" i="1" dirty="0"/>
              <a:t>” et plus de “</a:t>
            </a:r>
            <a:r>
              <a:rPr lang="it-IT" sz="2400" i="1" dirty="0" err="1"/>
              <a:t>nous</a:t>
            </a:r>
            <a:r>
              <a:rPr lang="it-IT" sz="2400" i="1" dirty="0"/>
              <a:t>” </a:t>
            </a:r>
            <a:r>
              <a:rPr lang="it-IT" sz="2400" i="1" dirty="0" err="1"/>
              <a:t>ou</a:t>
            </a:r>
            <a:r>
              <a:rPr lang="it-IT" sz="2400" i="1" dirty="0"/>
              <a:t> de “</a:t>
            </a:r>
            <a:r>
              <a:rPr lang="it-IT" sz="2400" i="1" dirty="0" err="1"/>
              <a:t>vous</a:t>
            </a:r>
            <a:r>
              <a:rPr lang="it-IT" sz="2400" i="1" dirty="0"/>
              <a:t>” »</a:t>
            </a:r>
            <a:r>
              <a:rPr lang="it-IT" sz="2400" dirty="0"/>
              <a:t>. </a:t>
            </a:r>
            <a:endParaRPr lang="it-IT" sz="2400" dirty="0" smtClean="0"/>
          </a:p>
          <a:p>
            <a:pPr algn="just"/>
            <a:r>
              <a:rPr lang="it-IT" sz="2400" i="1" dirty="0" smtClean="0"/>
              <a:t>Le Monde </a:t>
            </a:r>
            <a:r>
              <a:rPr lang="it-IT" sz="2400" dirty="0" smtClean="0"/>
              <a:t>15 </a:t>
            </a:r>
            <a:r>
              <a:rPr lang="it-IT" sz="2400" dirty="0" err="1" smtClean="0"/>
              <a:t>avril</a:t>
            </a:r>
            <a:r>
              <a:rPr lang="it-IT" sz="2400" dirty="0" smtClean="0"/>
              <a:t> 2020</a:t>
            </a:r>
            <a:endParaRPr lang="it-IT" sz="2400" dirty="0"/>
          </a:p>
          <a:p>
            <a:endParaRPr lang="fr-CA" sz="2400" dirty="0"/>
          </a:p>
        </p:txBody>
      </p:sp>
    </p:spTree>
    <p:extLst>
      <p:ext uri="{BB962C8B-B14F-4D97-AF65-F5344CB8AC3E}">
        <p14:creationId xmlns:p14="http://schemas.microsoft.com/office/powerpoint/2010/main" val="182458013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smtClean="0"/>
              <a:t>Nous </a:t>
            </a:r>
            <a:endParaRPr lang="fr-CA" sz="2800" dirty="0"/>
          </a:p>
        </p:txBody>
      </p:sp>
      <p:sp>
        <p:nvSpPr>
          <p:cNvPr id="3" name="Segnaposto contenuto 2"/>
          <p:cNvSpPr>
            <a:spLocks noGrp="1"/>
          </p:cNvSpPr>
          <p:nvPr>
            <p:ph idx="1"/>
          </p:nvPr>
        </p:nvSpPr>
        <p:spPr/>
        <p:txBody>
          <a:bodyPr>
            <a:normAutofit fontScale="92500" lnSpcReduction="10000"/>
          </a:bodyPr>
          <a:lstStyle/>
          <a:p>
            <a:r>
              <a:rPr lang="fr-FR" sz="2400" dirty="0"/>
              <a:t> </a:t>
            </a:r>
            <a:r>
              <a:rPr lang="fr-FR" sz="2400" dirty="0" smtClean="0"/>
              <a:t>«</a:t>
            </a:r>
            <a:r>
              <a:rPr lang="fr-FR" sz="2400" dirty="0"/>
              <a:t> une véritable première personne du pluriel est impossible, parce qu’il ne peut jamais y avoir davantage qu’un seul soi. » Boas </a:t>
            </a:r>
            <a:r>
              <a:rPr lang="fr-FR" sz="2400" dirty="0" smtClean="0"/>
              <a:t>([1911] 2018 </a:t>
            </a:r>
            <a:r>
              <a:rPr lang="fr-FR" sz="2400" dirty="0"/>
              <a:t>: 113</a:t>
            </a:r>
            <a:r>
              <a:rPr lang="fr-FR" sz="2400" dirty="0" smtClean="0"/>
              <a:t>)</a:t>
            </a:r>
          </a:p>
          <a:p>
            <a:r>
              <a:rPr lang="fr-FR" sz="2400" dirty="0"/>
              <a:t>Boas, Franz (2018) </a:t>
            </a:r>
            <a:r>
              <a:rPr lang="fr-FR" sz="2400" i="1" dirty="0"/>
              <a:t>Introduction du « </a:t>
            </a:r>
            <a:r>
              <a:rPr lang="fr-FR" sz="2400" i="1" dirty="0" err="1"/>
              <a:t>Handbook</a:t>
            </a:r>
            <a:r>
              <a:rPr lang="fr-FR" sz="2400" i="1" dirty="0"/>
              <a:t> of American </a:t>
            </a:r>
            <a:r>
              <a:rPr lang="fr-FR" sz="2400" i="1" dirty="0" err="1"/>
              <a:t>Indian</a:t>
            </a:r>
            <a:r>
              <a:rPr lang="fr-FR" sz="2400" i="1" dirty="0"/>
              <a:t> </a:t>
            </a:r>
            <a:r>
              <a:rPr lang="fr-FR" sz="2400" i="1" dirty="0" err="1"/>
              <a:t>Languages</a:t>
            </a:r>
            <a:r>
              <a:rPr lang="fr-FR" sz="2400" i="1" dirty="0"/>
              <a:t> » (1911</a:t>
            </a:r>
            <a:r>
              <a:rPr lang="fr-FR" sz="2400" dirty="0"/>
              <a:t>), (traduit de l’anglais par Andrew Eastman et Chloé </a:t>
            </a:r>
            <a:r>
              <a:rPr lang="fr-FR" sz="2400" dirty="0" err="1"/>
              <a:t>Laplantine</a:t>
            </a:r>
            <a:r>
              <a:rPr lang="fr-FR" sz="2400" dirty="0"/>
              <a:t>), Limoges : Lambert-Lucas. </a:t>
            </a:r>
            <a:endParaRPr lang="it-IT" sz="2400" dirty="0"/>
          </a:p>
          <a:p>
            <a:endParaRPr lang="fr-FR" sz="2400" dirty="0" smtClean="0"/>
          </a:p>
          <a:p>
            <a:pPr algn="just"/>
            <a:r>
              <a:rPr lang="fr-FR" sz="2400" dirty="0"/>
              <a:t> </a:t>
            </a:r>
            <a:r>
              <a:rPr lang="fr-FR" sz="2400" dirty="0" smtClean="0"/>
              <a:t>«</a:t>
            </a:r>
            <a:r>
              <a:rPr lang="fr-FR" sz="2400" dirty="0"/>
              <a:t> on sait bien que, dans les pronoms personnels, le passage du singulier au pluriel, n’implique pas une simple pluralisation »</a:t>
            </a:r>
            <a:r>
              <a:rPr lang="fr-FR" sz="2400" dirty="0" smtClean="0"/>
              <a:t>.  </a:t>
            </a:r>
            <a:r>
              <a:rPr lang="fr-FR" sz="2400" dirty="0"/>
              <a:t>Benveniste </a:t>
            </a:r>
            <a:r>
              <a:rPr lang="fr-FR" sz="2400" dirty="0" smtClean="0"/>
              <a:t>(</a:t>
            </a:r>
            <a:r>
              <a:rPr lang="fr-FR" sz="2400" dirty="0"/>
              <a:t>[1958</a:t>
            </a:r>
            <a:r>
              <a:rPr lang="fr-FR" sz="2400" dirty="0" smtClean="0"/>
              <a:t>] 1966 </a:t>
            </a:r>
            <a:r>
              <a:rPr lang="fr-FR" sz="2400" dirty="0"/>
              <a:t>b. : 233</a:t>
            </a:r>
            <a:r>
              <a:rPr lang="fr-FR" sz="2400" dirty="0" smtClean="0"/>
              <a:t>)</a:t>
            </a:r>
          </a:p>
          <a:p>
            <a:pPr algn="just"/>
            <a:r>
              <a:rPr lang="fr-FR" sz="2400" dirty="0"/>
              <a:t>Benveniste, Émile (1966 [1958]) b. « De la subjectivité dans le langage », </a:t>
            </a:r>
            <a:r>
              <a:rPr lang="fr-FR" sz="2400" i="1" dirty="0"/>
              <a:t>Problèmes de linguistique générale 1</a:t>
            </a:r>
            <a:r>
              <a:rPr lang="fr-FR" sz="2400" dirty="0"/>
              <a:t>, Paris : Gallimard, 258-266.</a:t>
            </a:r>
            <a:endParaRPr lang="it-IT" sz="2400" dirty="0"/>
          </a:p>
          <a:p>
            <a:pPr algn="just"/>
            <a:endParaRPr lang="it-IT" sz="2400" dirty="0"/>
          </a:p>
          <a:p>
            <a:endParaRPr lang="fr-CA" sz="2400" dirty="0"/>
          </a:p>
        </p:txBody>
      </p:sp>
    </p:spTree>
    <p:extLst>
      <p:ext uri="{BB962C8B-B14F-4D97-AF65-F5344CB8AC3E}">
        <p14:creationId xmlns:p14="http://schemas.microsoft.com/office/powerpoint/2010/main" val="38402313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smtClean="0"/>
              <a:t>Nous ...</a:t>
            </a:r>
            <a:endParaRPr lang="fr-CA" sz="2800" dirty="0"/>
          </a:p>
        </p:txBody>
      </p:sp>
      <p:sp>
        <p:nvSpPr>
          <p:cNvPr id="3" name="Segnaposto contenuto 2"/>
          <p:cNvSpPr>
            <a:spLocks noGrp="1"/>
          </p:cNvSpPr>
          <p:nvPr>
            <p:ph idx="1"/>
          </p:nvPr>
        </p:nvSpPr>
        <p:spPr/>
        <p:txBody>
          <a:bodyPr>
            <a:normAutofit/>
          </a:bodyPr>
          <a:lstStyle/>
          <a:p>
            <a:r>
              <a:rPr lang="fr-CA" sz="2400" dirty="0" smtClean="0"/>
              <a:t>Nous inclusif</a:t>
            </a:r>
          </a:p>
          <a:p>
            <a:r>
              <a:rPr lang="fr-CA" sz="2400" dirty="0" smtClean="0"/>
              <a:t>Nous exclusif</a:t>
            </a:r>
          </a:p>
          <a:p>
            <a:endParaRPr lang="fr-CA" sz="2400" dirty="0"/>
          </a:p>
          <a:p>
            <a:r>
              <a:rPr lang="fr-CA" sz="2400" dirty="0" smtClean="0"/>
              <a:t>« Nous identitaires »</a:t>
            </a:r>
            <a:r>
              <a:rPr lang="fr-FR" sz="2400" dirty="0" smtClean="0"/>
              <a:t> qui exclut </a:t>
            </a:r>
            <a:r>
              <a:rPr lang="fr-FR" sz="2400" dirty="0"/>
              <a:t>ceux ou celles qui ne se sont pas semblables à ce nous</a:t>
            </a:r>
            <a:r>
              <a:rPr lang="it-IT" sz="2400" dirty="0"/>
              <a:t> </a:t>
            </a:r>
            <a:endParaRPr lang="fr-CA" sz="2400" dirty="0" smtClean="0"/>
          </a:p>
          <a:p>
            <a:r>
              <a:rPr lang="fr-CA" sz="2400" dirty="0" smtClean="0"/>
              <a:t>« Nous rassembleurs » qui permet à des « je » de prendre la parole</a:t>
            </a:r>
          </a:p>
          <a:p>
            <a:endParaRPr lang="fr-CA" sz="2400" dirty="0"/>
          </a:p>
          <a:p>
            <a:r>
              <a:rPr lang="fr-CA" sz="2400" dirty="0" smtClean="0"/>
              <a:t>...</a:t>
            </a:r>
            <a:endParaRPr lang="fr-CA" sz="2400" dirty="0"/>
          </a:p>
        </p:txBody>
      </p:sp>
    </p:spTree>
    <p:extLst>
      <p:ext uri="{BB962C8B-B14F-4D97-AF65-F5344CB8AC3E}">
        <p14:creationId xmlns:p14="http://schemas.microsoft.com/office/powerpoint/2010/main" val="27634474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err="1" smtClean="0"/>
              <a:t>Ecoutons</a:t>
            </a:r>
            <a:r>
              <a:rPr lang="fr-CA" sz="2800" dirty="0" smtClean="0"/>
              <a:t/>
            </a:r>
            <a:br>
              <a:rPr lang="fr-CA" sz="2800" dirty="0" smtClean="0"/>
            </a:br>
            <a:r>
              <a:rPr lang="fr-CA" sz="2800" dirty="0" smtClean="0"/>
              <a:t>1° avril 2020</a:t>
            </a:r>
            <a:endParaRPr lang="fr-CA" sz="2800" dirty="0"/>
          </a:p>
        </p:txBody>
      </p:sp>
      <p:sp>
        <p:nvSpPr>
          <p:cNvPr id="3" name="Segnaposto contenuto 2"/>
          <p:cNvSpPr>
            <a:spLocks noGrp="1"/>
          </p:cNvSpPr>
          <p:nvPr>
            <p:ph idx="1"/>
          </p:nvPr>
        </p:nvSpPr>
        <p:spPr/>
        <p:txBody>
          <a:bodyPr>
            <a:normAutofit/>
          </a:bodyPr>
          <a:lstStyle/>
          <a:p>
            <a:r>
              <a:rPr lang="it-IT" sz="2400" b="1" dirty="0" err="1"/>
              <a:t>Serge</a:t>
            </a:r>
            <a:r>
              <a:rPr lang="it-IT" sz="2400" b="1" dirty="0"/>
              <a:t> Reggiani </a:t>
            </a:r>
            <a:r>
              <a:rPr lang="it-IT" sz="2400" b="1" dirty="0" err="1" smtClean="0"/>
              <a:t>récite</a:t>
            </a:r>
            <a:r>
              <a:rPr lang="it-IT" sz="2400" b="1" dirty="0" smtClean="0"/>
              <a:t> Baudelaire</a:t>
            </a:r>
            <a:endParaRPr lang="it-IT" sz="2400" b="1" dirty="0"/>
          </a:p>
          <a:p>
            <a:r>
              <a:rPr lang="it-IT" sz="2400" dirty="0"/>
              <a:t>"</a:t>
            </a:r>
            <a:r>
              <a:rPr lang="it-IT" sz="2400" dirty="0" err="1"/>
              <a:t>Enivrez-</a:t>
            </a:r>
            <a:r>
              <a:rPr lang="it-IT" sz="2400" dirty="0" err="1" smtClean="0"/>
              <a:t>vous</a:t>
            </a:r>
            <a:r>
              <a:rPr lang="it-IT" sz="2400" dirty="0" smtClean="0"/>
              <a:t>”.</a:t>
            </a:r>
          </a:p>
          <a:p>
            <a:r>
              <a:rPr lang="it-IT" sz="2400" dirty="0"/>
              <a:t>Baudelaire, </a:t>
            </a:r>
            <a:r>
              <a:rPr lang="it-IT" sz="2400" i="1" dirty="0"/>
              <a:t>Le Spleen de Paris</a:t>
            </a:r>
            <a:r>
              <a:rPr lang="it-IT" sz="2400" dirty="0"/>
              <a:t>, </a:t>
            </a:r>
            <a:r>
              <a:rPr lang="it-IT" sz="2400" dirty="0" smtClean="0"/>
              <a:t>XXXIII</a:t>
            </a:r>
          </a:p>
          <a:p>
            <a:r>
              <a:rPr lang="it-IT" sz="2400" dirty="0"/>
              <a:t>Le </a:t>
            </a:r>
            <a:r>
              <a:rPr lang="it-IT" sz="2400" dirty="0" err="1"/>
              <a:t>poème</a:t>
            </a:r>
            <a:r>
              <a:rPr lang="it-IT" sz="2400" dirty="0"/>
              <a:t> en prose </a:t>
            </a:r>
            <a:r>
              <a:rPr lang="it-IT" sz="2400" dirty="0" err="1"/>
              <a:t>Enivrez-vous</a:t>
            </a:r>
            <a:r>
              <a:rPr lang="it-IT" sz="2400" dirty="0"/>
              <a:t> de Charles Baudelaire est </a:t>
            </a:r>
            <a:r>
              <a:rPr lang="it-IT" sz="2400" dirty="0" err="1"/>
              <a:t>tiré</a:t>
            </a:r>
            <a:r>
              <a:rPr lang="it-IT" sz="2400" dirty="0"/>
              <a:t> </a:t>
            </a:r>
            <a:r>
              <a:rPr lang="it-IT" sz="2400" dirty="0" err="1"/>
              <a:t>du</a:t>
            </a:r>
            <a:r>
              <a:rPr lang="it-IT" sz="2400" dirty="0"/>
              <a:t> </a:t>
            </a:r>
            <a:r>
              <a:rPr lang="it-IT" sz="2400" dirty="0" err="1"/>
              <a:t>recueil</a:t>
            </a:r>
            <a:r>
              <a:rPr lang="it-IT" sz="2400" dirty="0"/>
              <a:t> </a:t>
            </a:r>
            <a:r>
              <a:rPr lang="it-IT" sz="2400" i="1" dirty="0"/>
              <a:t>Le Spleen de Paris </a:t>
            </a:r>
            <a:r>
              <a:rPr lang="it-IT" sz="2400" dirty="0"/>
              <a:t>(</a:t>
            </a:r>
            <a:r>
              <a:rPr lang="it-IT" sz="2400" dirty="0" err="1"/>
              <a:t>sous-titré</a:t>
            </a:r>
            <a:r>
              <a:rPr lang="it-IT" sz="2400" dirty="0"/>
              <a:t> "</a:t>
            </a:r>
            <a:r>
              <a:rPr lang="it-IT" sz="2400" dirty="0" err="1"/>
              <a:t>Petits</a:t>
            </a:r>
            <a:r>
              <a:rPr lang="it-IT" sz="2400" dirty="0"/>
              <a:t> </a:t>
            </a:r>
            <a:r>
              <a:rPr lang="it-IT" sz="2400" dirty="0" err="1"/>
              <a:t>Poèmes</a:t>
            </a:r>
            <a:r>
              <a:rPr lang="it-IT" sz="2400" dirty="0"/>
              <a:t> en Prose"), </a:t>
            </a:r>
            <a:r>
              <a:rPr lang="it-IT" sz="2400" dirty="0" err="1"/>
              <a:t>édité</a:t>
            </a:r>
            <a:r>
              <a:rPr lang="it-IT" sz="2400" dirty="0"/>
              <a:t> en 1869 </a:t>
            </a:r>
            <a:r>
              <a:rPr lang="it-IT" sz="2400" dirty="0" err="1"/>
              <a:t>soit</a:t>
            </a:r>
            <a:r>
              <a:rPr lang="it-IT" sz="2400" dirty="0"/>
              <a:t> 2 </a:t>
            </a:r>
            <a:r>
              <a:rPr lang="it-IT" sz="2400" dirty="0" err="1"/>
              <a:t>ans</a:t>
            </a:r>
            <a:r>
              <a:rPr lang="it-IT" sz="2400" dirty="0"/>
              <a:t> </a:t>
            </a:r>
            <a:r>
              <a:rPr lang="it-IT" sz="2400" dirty="0" err="1"/>
              <a:t>après</a:t>
            </a:r>
            <a:r>
              <a:rPr lang="it-IT" sz="2400" dirty="0"/>
              <a:t> la </a:t>
            </a:r>
            <a:r>
              <a:rPr lang="it-IT" sz="2400" dirty="0" err="1"/>
              <a:t>mort</a:t>
            </a:r>
            <a:r>
              <a:rPr lang="it-IT" sz="2400" dirty="0"/>
              <a:t> de Baudelaire. </a:t>
            </a:r>
            <a:endParaRPr lang="it-IT" sz="2400" dirty="0" smtClean="0"/>
          </a:p>
          <a:p>
            <a:endParaRPr lang="it-IT" sz="2400" dirty="0"/>
          </a:p>
          <a:p>
            <a:endParaRPr lang="it-IT" sz="2400" dirty="0" smtClean="0"/>
          </a:p>
          <a:p>
            <a:r>
              <a:rPr lang="it-IT" sz="2400" dirty="0"/>
              <a:t/>
            </a:r>
            <a:br>
              <a:rPr lang="it-IT" sz="2400" dirty="0"/>
            </a:br>
            <a:endParaRPr lang="fr-CA" sz="2400" dirty="0"/>
          </a:p>
        </p:txBody>
      </p:sp>
    </p:spTree>
    <p:extLst>
      <p:ext uri="{BB962C8B-B14F-4D97-AF65-F5344CB8AC3E}">
        <p14:creationId xmlns:p14="http://schemas.microsoft.com/office/powerpoint/2010/main" val="16352091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Serge Reggiani</a:t>
            </a:r>
          </a:p>
        </p:txBody>
      </p:sp>
      <p:sp>
        <p:nvSpPr>
          <p:cNvPr id="3" name="Segnaposto contenuto 2"/>
          <p:cNvSpPr>
            <a:spLocks noGrp="1"/>
          </p:cNvSpPr>
          <p:nvPr>
            <p:ph idx="1"/>
          </p:nvPr>
        </p:nvSpPr>
        <p:spPr/>
        <p:txBody>
          <a:bodyPr>
            <a:normAutofit/>
          </a:bodyPr>
          <a:lstStyle/>
          <a:p>
            <a:pPr algn="just"/>
            <a:r>
              <a:rPr lang="fr-CA" sz="2400" dirty="0" smtClean="0"/>
              <a:t>né </a:t>
            </a:r>
            <a:r>
              <a:rPr lang="fr-CA" sz="2400" dirty="0"/>
              <a:t>le 2 mai 1922 à </a:t>
            </a:r>
            <a:r>
              <a:rPr lang="fr-CA" sz="2400" dirty="0" err="1"/>
              <a:t>Reggio</a:t>
            </a:r>
            <a:r>
              <a:rPr lang="fr-CA" sz="2400" dirty="0"/>
              <a:t> d'Émilie (Italie)1 et mort le 22 juillet 2004 à Boulogne-Billancourt (France)2, est un acteur et un chanteur français d'origine </a:t>
            </a:r>
            <a:r>
              <a:rPr lang="fr-CA" sz="2400" dirty="0" smtClean="0"/>
              <a:t>italienne.</a:t>
            </a:r>
          </a:p>
          <a:p>
            <a:r>
              <a:rPr lang="fr-CA" sz="2400" dirty="0" smtClean="0"/>
              <a:t>Il chante également Rimbaud, Boris Vian</a:t>
            </a:r>
            <a:endParaRPr lang="fr-CA" sz="2400" dirty="0"/>
          </a:p>
        </p:txBody>
      </p:sp>
    </p:spTree>
    <p:extLst>
      <p:ext uri="{BB962C8B-B14F-4D97-AF65-F5344CB8AC3E}">
        <p14:creationId xmlns:p14="http://schemas.microsoft.com/office/powerpoint/2010/main" val="8094548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800" dirty="0"/>
              <a:t>"</a:t>
            </a:r>
            <a:r>
              <a:rPr lang="it-IT" sz="2800" dirty="0" err="1"/>
              <a:t>Enivrez-vous</a:t>
            </a:r>
            <a:r>
              <a:rPr lang="it-IT" sz="2800" dirty="0"/>
              <a:t>”.</a:t>
            </a:r>
            <a:br>
              <a:rPr lang="it-IT" sz="2800" dirty="0"/>
            </a:br>
            <a:r>
              <a:rPr lang="it-IT" sz="2800" dirty="0" smtClean="0"/>
              <a:t>Baudelaire</a:t>
            </a:r>
            <a:endParaRPr lang="fr-CA" sz="2800" dirty="0"/>
          </a:p>
        </p:txBody>
      </p:sp>
      <p:sp>
        <p:nvSpPr>
          <p:cNvPr id="3" name="Segnaposto contenuto 2"/>
          <p:cNvSpPr>
            <a:spLocks noGrp="1"/>
          </p:cNvSpPr>
          <p:nvPr>
            <p:ph idx="1"/>
          </p:nvPr>
        </p:nvSpPr>
        <p:spPr/>
        <p:txBody>
          <a:bodyPr>
            <a:normAutofit fontScale="85000" lnSpcReduction="10000"/>
          </a:bodyPr>
          <a:lstStyle/>
          <a:p>
            <a:pPr algn="just"/>
            <a:r>
              <a:rPr lang="it-IT" sz="2400" dirty="0"/>
              <a:t>Il </a:t>
            </a:r>
            <a:r>
              <a:rPr lang="it-IT" sz="2400" dirty="0" err="1"/>
              <a:t>faut</a:t>
            </a:r>
            <a:r>
              <a:rPr lang="it-IT" sz="2400" dirty="0"/>
              <a:t> </a:t>
            </a:r>
            <a:r>
              <a:rPr lang="it-IT" sz="2400" dirty="0" err="1"/>
              <a:t>être</a:t>
            </a:r>
            <a:r>
              <a:rPr lang="it-IT" sz="2400" dirty="0"/>
              <a:t> </a:t>
            </a:r>
            <a:r>
              <a:rPr lang="it-IT" sz="2400" dirty="0" err="1"/>
              <a:t>toujours</a:t>
            </a:r>
            <a:r>
              <a:rPr lang="it-IT" sz="2400" dirty="0"/>
              <a:t> </a:t>
            </a:r>
            <a:r>
              <a:rPr lang="it-IT" sz="2400" dirty="0" err="1"/>
              <a:t>ivre</a:t>
            </a:r>
            <a:r>
              <a:rPr lang="it-IT" sz="2400" dirty="0"/>
              <a:t>. Tout est là : c’est l’</a:t>
            </a:r>
            <a:r>
              <a:rPr lang="it-IT" sz="2400" dirty="0" err="1"/>
              <a:t>unique</a:t>
            </a:r>
            <a:r>
              <a:rPr lang="it-IT" sz="2400" dirty="0"/>
              <a:t> </a:t>
            </a:r>
            <a:r>
              <a:rPr lang="it-IT" sz="2400" dirty="0" err="1"/>
              <a:t>question</a:t>
            </a:r>
            <a:r>
              <a:rPr lang="it-IT" sz="2400" dirty="0"/>
              <a:t>. Pour ne </a:t>
            </a:r>
            <a:r>
              <a:rPr lang="it-IT" sz="2400" dirty="0" err="1"/>
              <a:t>pas</a:t>
            </a:r>
            <a:r>
              <a:rPr lang="it-IT" sz="2400" dirty="0"/>
              <a:t> sentir l’</a:t>
            </a:r>
            <a:r>
              <a:rPr lang="it-IT" sz="2400" dirty="0" err="1"/>
              <a:t>horrible</a:t>
            </a:r>
            <a:r>
              <a:rPr lang="it-IT" sz="2400" dirty="0"/>
              <a:t> </a:t>
            </a:r>
            <a:r>
              <a:rPr lang="it-IT" sz="2400" dirty="0" err="1"/>
              <a:t>fardeau</a:t>
            </a:r>
            <a:r>
              <a:rPr lang="it-IT" sz="2400" dirty="0"/>
              <a:t> </a:t>
            </a:r>
            <a:r>
              <a:rPr lang="it-IT" sz="2400" dirty="0" err="1"/>
              <a:t>du</a:t>
            </a:r>
            <a:r>
              <a:rPr lang="it-IT" sz="2400" dirty="0"/>
              <a:t> </a:t>
            </a:r>
            <a:r>
              <a:rPr lang="it-IT" sz="2400" dirty="0" err="1"/>
              <a:t>Temps</a:t>
            </a:r>
            <a:r>
              <a:rPr lang="it-IT" sz="2400" dirty="0"/>
              <a:t> qui </a:t>
            </a:r>
            <a:r>
              <a:rPr lang="it-IT" sz="2400" dirty="0" err="1"/>
              <a:t>brise</a:t>
            </a:r>
            <a:r>
              <a:rPr lang="it-IT" sz="2400" dirty="0"/>
              <a:t> </a:t>
            </a:r>
            <a:r>
              <a:rPr lang="it-IT" sz="2400" dirty="0" err="1"/>
              <a:t>vos</a:t>
            </a:r>
            <a:r>
              <a:rPr lang="it-IT" sz="2400" dirty="0"/>
              <a:t> </a:t>
            </a:r>
            <a:r>
              <a:rPr lang="it-IT" sz="2400" dirty="0" err="1"/>
              <a:t>épaules</a:t>
            </a:r>
            <a:r>
              <a:rPr lang="it-IT" sz="2400" dirty="0"/>
              <a:t> et </a:t>
            </a:r>
            <a:r>
              <a:rPr lang="it-IT" sz="2400" dirty="0" err="1"/>
              <a:t>vous</a:t>
            </a:r>
            <a:r>
              <a:rPr lang="it-IT" sz="2400" dirty="0"/>
              <a:t> </a:t>
            </a:r>
            <a:r>
              <a:rPr lang="it-IT" sz="2400" dirty="0" err="1"/>
              <a:t>penche</a:t>
            </a:r>
            <a:r>
              <a:rPr lang="it-IT" sz="2400" dirty="0"/>
              <a:t> </a:t>
            </a:r>
            <a:r>
              <a:rPr lang="it-IT" sz="2400" dirty="0" err="1"/>
              <a:t>vers</a:t>
            </a:r>
            <a:r>
              <a:rPr lang="it-IT" sz="2400" dirty="0"/>
              <a:t> la terre, il </a:t>
            </a:r>
            <a:r>
              <a:rPr lang="it-IT" sz="2400" dirty="0" err="1"/>
              <a:t>faut</a:t>
            </a:r>
            <a:r>
              <a:rPr lang="it-IT" sz="2400" dirty="0"/>
              <a:t> </a:t>
            </a:r>
            <a:r>
              <a:rPr lang="it-IT" sz="2400" dirty="0" err="1"/>
              <a:t>vous</a:t>
            </a:r>
            <a:r>
              <a:rPr lang="it-IT" sz="2400" dirty="0"/>
              <a:t> </a:t>
            </a:r>
            <a:r>
              <a:rPr lang="it-IT" sz="2400" dirty="0" err="1"/>
              <a:t>enivrer</a:t>
            </a:r>
            <a:r>
              <a:rPr lang="it-IT" sz="2400" dirty="0"/>
              <a:t> sans </a:t>
            </a:r>
            <a:r>
              <a:rPr lang="it-IT" sz="2400" dirty="0" err="1"/>
              <a:t>trêve</a:t>
            </a:r>
            <a:r>
              <a:rPr lang="it-IT" sz="2400" dirty="0"/>
              <a:t>.</a:t>
            </a:r>
            <a:br>
              <a:rPr lang="it-IT" sz="2400" dirty="0"/>
            </a:br>
            <a:r>
              <a:rPr lang="it-IT" sz="2400" dirty="0"/>
              <a:t/>
            </a:r>
            <a:br>
              <a:rPr lang="it-IT" sz="2400" dirty="0"/>
            </a:br>
            <a:r>
              <a:rPr lang="it-IT" sz="2400" dirty="0"/>
              <a:t>Mais de </a:t>
            </a:r>
            <a:r>
              <a:rPr lang="it-IT" sz="2400" dirty="0" err="1"/>
              <a:t>quoi</a:t>
            </a:r>
            <a:r>
              <a:rPr lang="it-IT" sz="2400" dirty="0"/>
              <a:t> ? De vin, de </a:t>
            </a:r>
            <a:r>
              <a:rPr lang="it-IT" sz="2400" dirty="0" err="1"/>
              <a:t>poésie</a:t>
            </a:r>
            <a:r>
              <a:rPr lang="it-IT" sz="2400" dirty="0"/>
              <a:t> </a:t>
            </a:r>
            <a:r>
              <a:rPr lang="it-IT" sz="2400" dirty="0" err="1"/>
              <a:t>ou</a:t>
            </a:r>
            <a:r>
              <a:rPr lang="it-IT" sz="2400" dirty="0"/>
              <a:t> de </a:t>
            </a:r>
            <a:r>
              <a:rPr lang="it-IT" sz="2400" dirty="0" err="1"/>
              <a:t>vertu</a:t>
            </a:r>
            <a:r>
              <a:rPr lang="it-IT" sz="2400" dirty="0"/>
              <a:t>, à </a:t>
            </a:r>
            <a:r>
              <a:rPr lang="it-IT" sz="2400" dirty="0" err="1"/>
              <a:t>votre</a:t>
            </a:r>
            <a:r>
              <a:rPr lang="it-IT" sz="2400" dirty="0"/>
              <a:t> guise. Mais </a:t>
            </a:r>
            <a:r>
              <a:rPr lang="it-IT" sz="2400" dirty="0" err="1"/>
              <a:t>enivrez-vous</a:t>
            </a:r>
            <a:r>
              <a:rPr lang="it-IT" sz="2400" dirty="0"/>
              <a:t>.</a:t>
            </a:r>
            <a:br>
              <a:rPr lang="it-IT" sz="2400" dirty="0"/>
            </a:br>
            <a:r>
              <a:rPr lang="it-IT" sz="2400" dirty="0"/>
              <a:t/>
            </a:r>
            <a:br>
              <a:rPr lang="it-IT" sz="2400" dirty="0"/>
            </a:br>
            <a:r>
              <a:rPr lang="it-IT" sz="2400" dirty="0"/>
              <a:t>Et si </a:t>
            </a:r>
            <a:r>
              <a:rPr lang="it-IT" sz="2400" dirty="0" err="1"/>
              <a:t>quelquefois</a:t>
            </a:r>
            <a:r>
              <a:rPr lang="it-IT" sz="2400" dirty="0"/>
              <a:t>, </a:t>
            </a:r>
            <a:r>
              <a:rPr lang="it-IT" sz="2400" dirty="0" err="1"/>
              <a:t>sur</a:t>
            </a:r>
            <a:r>
              <a:rPr lang="it-IT" sz="2400" dirty="0"/>
              <a:t> </a:t>
            </a:r>
            <a:r>
              <a:rPr lang="it-IT" sz="2400" dirty="0" err="1"/>
              <a:t>les</a:t>
            </a:r>
            <a:r>
              <a:rPr lang="it-IT" sz="2400" dirty="0"/>
              <a:t> </a:t>
            </a:r>
            <a:r>
              <a:rPr lang="it-IT" sz="2400" dirty="0" err="1"/>
              <a:t>marches</a:t>
            </a:r>
            <a:r>
              <a:rPr lang="it-IT" sz="2400" dirty="0"/>
              <a:t> d’un </a:t>
            </a:r>
            <a:r>
              <a:rPr lang="it-IT" sz="2400" dirty="0" err="1"/>
              <a:t>palais</a:t>
            </a:r>
            <a:r>
              <a:rPr lang="it-IT" sz="2400" dirty="0"/>
              <a:t>, </a:t>
            </a:r>
            <a:r>
              <a:rPr lang="it-IT" sz="2400" dirty="0" err="1"/>
              <a:t>sur</a:t>
            </a:r>
            <a:r>
              <a:rPr lang="it-IT" sz="2400" dirty="0"/>
              <a:t> l’</a:t>
            </a:r>
            <a:r>
              <a:rPr lang="it-IT" sz="2400" dirty="0" err="1"/>
              <a:t>herbe</a:t>
            </a:r>
            <a:r>
              <a:rPr lang="it-IT" sz="2400" dirty="0"/>
              <a:t> verte d’un </a:t>
            </a:r>
            <a:r>
              <a:rPr lang="it-IT" sz="2400" dirty="0" err="1"/>
              <a:t>fossé</a:t>
            </a:r>
            <a:r>
              <a:rPr lang="it-IT" sz="2400" dirty="0"/>
              <a:t>, </a:t>
            </a:r>
            <a:r>
              <a:rPr lang="it-IT" sz="2400" dirty="0" err="1"/>
              <a:t>dans</a:t>
            </a:r>
            <a:r>
              <a:rPr lang="it-IT" sz="2400" dirty="0"/>
              <a:t> la </a:t>
            </a:r>
            <a:r>
              <a:rPr lang="it-IT" sz="2400" dirty="0" err="1"/>
              <a:t>solitude</a:t>
            </a:r>
            <a:r>
              <a:rPr lang="it-IT" sz="2400" dirty="0"/>
              <a:t> </a:t>
            </a:r>
            <a:r>
              <a:rPr lang="it-IT" sz="2400" dirty="0" err="1"/>
              <a:t>morne</a:t>
            </a:r>
            <a:r>
              <a:rPr lang="it-IT" sz="2400" dirty="0"/>
              <a:t> de </a:t>
            </a:r>
            <a:r>
              <a:rPr lang="it-IT" sz="2400" dirty="0" err="1"/>
              <a:t>votre</a:t>
            </a:r>
            <a:r>
              <a:rPr lang="it-IT" sz="2400" dirty="0"/>
              <a:t> </a:t>
            </a:r>
            <a:r>
              <a:rPr lang="it-IT" sz="2400" dirty="0" err="1"/>
              <a:t>chambre</a:t>
            </a:r>
            <a:r>
              <a:rPr lang="it-IT" sz="2400" dirty="0"/>
              <a:t>, </a:t>
            </a:r>
            <a:r>
              <a:rPr lang="it-IT" sz="2400" dirty="0" err="1"/>
              <a:t>vous</a:t>
            </a:r>
            <a:r>
              <a:rPr lang="it-IT" sz="2400" dirty="0"/>
              <a:t> </a:t>
            </a:r>
            <a:r>
              <a:rPr lang="it-IT" sz="2400" dirty="0" err="1"/>
              <a:t>vous</a:t>
            </a:r>
            <a:r>
              <a:rPr lang="it-IT" sz="2400" dirty="0"/>
              <a:t> </a:t>
            </a:r>
            <a:r>
              <a:rPr lang="it-IT" sz="2400" dirty="0" err="1"/>
              <a:t>réveillez</a:t>
            </a:r>
            <a:r>
              <a:rPr lang="it-IT" sz="2400" dirty="0"/>
              <a:t>, l’</a:t>
            </a:r>
            <a:r>
              <a:rPr lang="it-IT" sz="2400" dirty="0" err="1"/>
              <a:t>ivresse</a:t>
            </a:r>
            <a:r>
              <a:rPr lang="it-IT" sz="2400" dirty="0"/>
              <a:t> </a:t>
            </a:r>
            <a:r>
              <a:rPr lang="it-IT" sz="2400" dirty="0" err="1"/>
              <a:t>déjà</a:t>
            </a:r>
            <a:r>
              <a:rPr lang="it-IT" sz="2400" dirty="0"/>
              <a:t> </a:t>
            </a:r>
            <a:r>
              <a:rPr lang="it-IT" sz="2400" dirty="0" err="1"/>
              <a:t>diminuée</a:t>
            </a:r>
            <a:r>
              <a:rPr lang="it-IT" sz="2400" dirty="0"/>
              <a:t> </a:t>
            </a:r>
            <a:r>
              <a:rPr lang="it-IT" sz="2400" dirty="0" err="1"/>
              <a:t>ou</a:t>
            </a:r>
            <a:r>
              <a:rPr lang="it-IT" sz="2400" dirty="0"/>
              <a:t> </a:t>
            </a:r>
            <a:r>
              <a:rPr lang="it-IT" sz="2400" dirty="0" err="1"/>
              <a:t>disparue</a:t>
            </a:r>
            <a:r>
              <a:rPr lang="it-IT" sz="2400" dirty="0"/>
              <a:t>, </a:t>
            </a:r>
            <a:r>
              <a:rPr lang="it-IT" sz="2400" dirty="0" err="1"/>
              <a:t>demandez</a:t>
            </a:r>
            <a:r>
              <a:rPr lang="it-IT" sz="2400" dirty="0"/>
              <a:t> </a:t>
            </a:r>
            <a:r>
              <a:rPr lang="it-IT" sz="2400" dirty="0" err="1"/>
              <a:t>au</a:t>
            </a:r>
            <a:r>
              <a:rPr lang="it-IT" sz="2400" dirty="0"/>
              <a:t> </a:t>
            </a:r>
            <a:r>
              <a:rPr lang="it-IT" sz="2400" dirty="0" err="1"/>
              <a:t>vent</a:t>
            </a:r>
            <a:r>
              <a:rPr lang="it-IT" sz="2400" dirty="0"/>
              <a:t>, à la </a:t>
            </a:r>
            <a:r>
              <a:rPr lang="it-IT" sz="2400" dirty="0" err="1"/>
              <a:t>vague</a:t>
            </a:r>
            <a:r>
              <a:rPr lang="it-IT" sz="2400" dirty="0"/>
              <a:t>, à l’étoile, à l’</a:t>
            </a:r>
            <a:r>
              <a:rPr lang="it-IT" sz="2400" dirty="0" err="1"/>
              <a:t>oiseau</a:t>
            </a:r>
            <a:r>
              <a:rPr lang="it-IT" sz="2400" dirty="0"/>
              <a:t>, à l’</a:t>
            </a:r>
            <a:r>
              <a:rPr lang="it-IT" sz="2400" dirty="0" err="1"/>
              <a:t>horloge</a:t>
            </a:r>
            <a:r>
              <a:rPr lang="it-IT" sz="2400" dirty="0"/>
              <a:t>, à tout ce qui </a:t>
            </a:r>
            <a:r>
              <a:rPr lang="it-IT" sz="2400" dirty="0" err="1"/>
              <a:t>fuit</a:t>
            </a:r>
            <a:r>
              <a:rPr lang="it-IT" sz="2400" dirty="0"/>
              <a:t>, à tout ce qui </a:t>
            </a:r>
            <a:r>
              <a:rPr lang="it-IT" sz="2400" dirty="0" err="1"/>
              <a:t>gémit</a:t>
            </a:r>
            <a:r>
              <a:rPr lang="it-IT" sz="2400" dirty="0"/>
              <a:t>, à tout ce qui </a:t>
            </a:r>
            <a:r>
              <a:rPr lang="it-IT" sz="2400" dirty="0" err="1"/>
              <a:t>roule</a:t>
            </a:r>
            <a:r>
              <a:rPr lang="it-IT" sz="2400" dirty="0"/>
              <a:t>, à tout ce qui </a:t>
            </a:r>
            <a:r>
              <a:rPr lang="it-IT" sz="2400" dirty="0" err="1"/>
              <a:t>chante</a:t>
            </a:r>
            <a:r>
              <a:rPr lang="it-IT" sz="2400" dirty="0"/>
              <a:t>, à tout ce qui </a:t>
            </a:r>
            <a:r>
              <a:rPr lang="it-IT" sz="2400" dirty="0" err="1"/>
              <a:t>parle</a:t>
            </a:r>
            <a:r>
              <a:rPr lang="it-IT" sz="2400" dirty="0"/>
              <a:t>, </a:t>
            </a:r>
            <a:r>
              <a:rPr lang="it-IT" sz="2400" dirty="0" err="1"/>
              <a:t>demandez</a:t>
            </a:r>
            <a:r>
              <a:rPr lang="it-IT" sz="2400" dirty="0"/>
              <a:t> quelle </a:t>
            </a:r>
            <a:r>
              <a:rPr lang="it-IT" sz="2400" dirty="0" err="1"/>
              <a:t>heure</a:t>
            </a:r>
            <a:r>
              <a:rPr lang="it-IT" sz="2400" dirty="0"/>
              <a:t> il est ; et le </a:t>
            </a:r>
            <a:r>
              <a:rPr lang="it-IT" sz="2400" dirty="0" err="1"/>
              <a:t>vent</a:t>
            </a:r>
            <a:r>
              <a:rPr lang="it-IT" sz="2400" dirty="0"/>
              <a:t>, la </a:t>
            </a:r>
            <a:r>
              <a:rPr lang="it-IT" sz="2400" dirty="0" err="1"/>
              <a:t>vague</a:t>
            </a:r>
            <a:r>
              <a:rPr lang="it-IT" sz="2400" dirty="0"/>
              <a:t>, l’étoile, l’</a:t>
            </a:r>
            <a:r>
              <a:rPr lang="it-IT" sz="2400" dirty="0" err="1"/>
              <a:t>oiseau</a:t>
            </a:r>
            <a:r>
              <a:rPr lang="it-IT" sz="2400" dirty="0"/>
              <a:t>, l’</a:t>
            </a:r>
            <a:r>
              <a:rPr lang="it-IT" sz="2400" dirty="0" err="1"/>
              <a:t>horloge</a:t>
            </a:r>
            <a:r>
              <a:rPr lang="it-IT" sz="2400" dirty="0"/>
              <a:t>, </a:t>
            </a:r>
            <a:r>
              <a:rPr lang="it-IT" sz="2400" dirty="0" err="1"/>
              <a:t>vous</a:t>
            </a:r>
            <a:r>
              <a:rPr lang="it-IT" sz="2400" dirty="0"/>
              <a:t> </a:t>
            </a:r>
            <a:r>
              <a:rPr lang="it-IT" sz="2400" dirty="0" err="1"/>
              <a:t>répondront</a:t>
            </a:r>
            <a:r>
              <a:rPr lang="it-IT" sz="2400" dirty="0"/>
              <a:t> : Il est l’</a:t>
            </a:r>
            <a:r>
              <a:rPr lang="it-IT" sz="2400" dirty="0" err="1"/>
              <a:t>heure</a:t>
            </a:r>
            <a:r>
              <a:rPr lang="it-IT" sz="2400" dirty="0"/>
              <a:t> de s’</a:t>
            </a:r>
            <a:r>
              <a:rPr lang="it-IT" sz="2400" dirty="0" err="1"/>
              <a:t>enivrer</a:t>
            </a:r>
            <a:r>
              <a:rPr lang="it-IT" sz="2400" dirty="0"/>
              <a:t> ! Pour n’</a:t>
            </a:r>
            <a:r>
              <a:rPr lang="it-IT" sz="2400" dirty="0" err="1"/>
              <a:t>être</a:t>
            </a:r>
            <a:r>
              <a:rPr lang="it-IT" sz="2400" dirty="0"/>
              <a:t> </a:t>
            </a:r>
            <a:r>
              <a:rPr lang="it-IT" sz="2400" dirty="0" err="1"/>
              <a:t>pas</a:t>
            </a:r>
            <a:r>
              <a:rPr lang="it-IT" sz="2400" dirty="0"/>
              <a:t> </a:t>
            </a:r>
            <a:r>
              <a:rPr lang="it-IT" sz="2400" dirty="0" err="1"/>
              <a:t>les</a:t>
            </a:r>
            <a:r>
              <a:rPr lang="it-IT" sz="2400" dirty="0"/>
              <a:t> </a:t>
            </a:r>
            <a:r>
              <a:rPr lang="it-IT" sz="2400" dirty="0" err="1"/>
              <a:t>esclaves</a:t>
            </a:r>
            <a:r>
              <a:rPr lang="it-IT" sz="2400" dirty="0"/>
              <a:t> </a:t>
            </a:r>
            <a:r>
              <a:rPr lang="it-IT" sz="2400" dirty="0" err="1"/>
              <a:t>martyrisés</a:t>
            </a:r>
            <a:r>
              <a:rPr lang="it-IT" sz="2400" dirty="0"/>
              <a:t> </a:t>
            </a:r>
            <a:r>
              <a:rPr lang="it-IT" sz="2400" dirty="0" err="1"/>
              <a:t>du</a:t>
            </a:r>
            <a:r>
              <a:rPr lang="it-IT" sz="2400" dirty="0"/>
              <a:t> </a:t>
            </a:r>
            <a:r>
              <a:rPr lang="it-IT" sz="2400" dirty="0" err="1"/>
              <a:t>Temps</a:t>
            </a:r>
            <a:r>
              <a:rPr lang="it-IT" sz="2400" dirty="0"/>
              <a:t>, </a:t>
            </a:r>
            <a:r>
              <a:rPr lang="it-IT" sz="2400" dirty="0" err="1"/>
              <a:t>enivrez-vous</a:t>
            </a:r>
            <a:r>
              <a:rPr lang="it-IT" sz="2400" dirty="0"/>
              <a:t> ; </a:t>
            </a:r>
            <a:r>
              <a:rPr lang="it-IT" sz="2400" dirty="0" err="1"/>
              <a:t>enivrez-vous</a:t>
            </a:r>
            <a:r>
              <a:rPr lang="it-IT" sz="2400" dirty="0"/>
              <a:t> sans cesse ! De vin, de </a:t>
            </a:r>
            <a:r>
              <a:rPr lang="it-IT" sz="2400" dirty="0" err="1"/>
              <a:t>poésie</a:t>
            </a:r>
            <a:r>
              <a:rPr lang="it-IT" sz="2400" dirty="0"/>
              <a:t> </a:t>
            </a:r>
            <a:r>
              <a:rPr lang="it-IT" sz="2400" dirty="0" err="1"/>
              <a:t>ou</a:t>
            </a:r>
            <a:r>
              <a:rPr lang="it-IT" sz="2400" dirty="0"/>
              <a:t> de </a:t>
            </a:r>
            <a:r>
              <a:rPr lang="it-IT" sz="2400" dirty="0" err="1"/>
              <a:t>vertu</a:t>
            </a:r>
            <a:r>
              <a:rPr lang="it-IT" sz="2400" dirty="0"/>
              <a:t>, à </a:t>
            </a:r>
            <a:r>
              <a:rPr lang="it-IT" sz="2400" dirty="0" err="1"/>
              <a:t>votre</a:t>
            </a:r>
            <a:r>
              <a:rPr lang="it-IT" sz="2400" dirty="0"/>
              <a:t> guise</a:t>
            </a:r>
            <a:endParaRPr lang="fr-CA" sz="2400" dirty="0"/>
          </a:p>
        </p:txBody>
      </p:sp>
    </p:spTree>
    <p:extLst>
      <p:ext uri="{BB962C8B-B14F-4D97-AF65-F5344CB8AC3E}">
        <p14:creationId xmlns:p14="http://schemas.microsoft.com/office/powerpoint/2010/main" val="850104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fr-CA" sz="2800" dirty="0"/>
              <a:t/>
            </a:r>
            <a:br>
              <a:rPr lang="fr-CA" sz="2800" dirty="0"/>
            </a:br>
            <a:r>
              <a:rPr lang="fr-CA" sz="2800" dirty="0"/>
              <a:t>Observations hebdomadaires</a:t>
            </a:r>
            <a:br>
              <a:rPr lang="fr-CA" sz="2800" dirty="0"/>
            </a:br>
            <a:r>
              <a:rPr lang="fr-CA" sz="2800" dirty="0"/>
              <a:t>question du blasphème</a:t>
            </a:r>
            <a:br>
              <a:rPr lang="fr-CA" sz="2800" dirty="0"/>
            </a:br>
            <a:r>
              <a:rPr lang="fr-CA" sz="2800" dirty="0"/>
              <a:t>La liberté d’expression va-t-elle jusqu’au droit du blasphème?</a:t>
            </a:r>
            <a:br>
              <a:rPr lang="fr-CA" sz="2800" dirty="0"/>
            </a:br>
            <a:r>
              <a:rPr lang="fr-CA" sz="2800" dirty="0"/>
              <a:t/>
            </a:r>
            <a:br>
              <a:rPr lang="fr-CA" sz="2800" dirty="0"/>
            </a:br>
            <a:endParaRPr lang="fr-CA" sz="2800" dirty="0"/>
          </a:p>
        </p:txBody>
      </p:sp>
      <p:sp>
        <p:nvSpPr>
          <p:cNvPr id="3" name="Segnaposto contenuto 2"/>
          <p:cNvSpPr>
            <a:spLocks noGrp="1"/>
          </p:cNvSpPr>
          <p:nvPr>
            <p:ph idx="1"/>
          </p:nvPr>
        </p:nvSpPr>
        <p:spPr/>
        <p:txBody>
          <a:bodyPr>
            <a:normAutofit fontScale="92500" lnSpcReduction="10000"/>
          </a:bodyPr>
          <a:lstStyle/>
          <a:p>
            <a:pPr algn="just"/>
            <a:r>
              <a:rPr lang="fr-CA" sz="2400" dirty="0"/>
              <a:t>Une adolescente de 16 ans, Mila, est la cible d’un harcèlement en ligne depuis qu’elle a déclaré « déteste[r] la religion » musulmane lors d’une discussion en direct et en vidéo sur </a:t>
            </a:r>
            <a:r>
              <a:rPr lang="fr-CA" sz="2400" dirty="0" err="1"/>
              <a:t>Instagram</a:t>
            </a:r>
            <a:r>
              <a:rPr lang="fr-CA" sz="2400" dirty="0"/>
              <a:t> le 18 janvier : « Votre religion, c’est de la merde. Votre Dieu, je lui mets un doigt dans le trou du cul, merci, au revoir. »</a:t>
            </a:r>
          </a:p>
          <a:p>
            <a:pPr algn="just"/>
            <a:r>
              <a:rPr lang="fr-FR" sz="2400" dirty="0"/>
              <a:t>Elle subit un </a:t>
            </a:r>
            <a:r>
              <a:rPr lang="fr-FR" sz="2400" dirty="0" err="1"/>
              <a:t>cyberharcèlement</a:t>
            </a:r>
            <a:r>
              <a:rPr lang="fr-FR" sz="2400" dirty="0"/>
              <a:t> massif, comportant insultes et menaces, au point d’être toujours déscolarisée de son lycée aujourd’hui. Le parquet de Vienne (Isère) a ouvert deux enquêtes préliminaires : l’une pour incitation à la haine raciale, visant la jeune fille ; l’autre sur les menaces de mort dont elle est la cible.</a:t>
            </a:r>
            <a:endParaRPr lang="fr-CA" sz="2400" dirty="0"/>
          </a:p>
          <a:p>
            <a:pPr algn="just"/>
            <a:r>
              <a:rPr lang="fr-CA" sz="2400" dirty="0"/>
              <a:t>La première enquête, ouverte pour « provocation à la haine à l’égard d’un groupe de personnes, à raison de leur appartenance à une race ou une religion déterminée », a été classée sans suite par le parquet de Vienne (Isère).</a:t>
            </a:r>
          </a:p>
          <a:p>
            <a:pPr algn="just"/>
            <a:endParaRPr lang="fr-CA" sz="2400" dirty="0"/>
          </a:p>
          <a:p>
            <a:endParaRPr lang="fr-CA" sz="2400" dirty="0"/>
          </a:p>
        </p:txBody>
      </p:sp>
    </p:spTree>
    <p:extLst>
      <p:ext uri="{BB962C8B-B14F-4D97-AF65-F5344CB8AC3E}">
        <p14:creationId xmlns:p14="http://schemas.microsoft.com/office/powerpoint/2010/main" val="26589941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smtClean="0"/>
              <a:t>Vos observations ?</a:t>
            </a:r>
            <a:endParaRPr lang="fr-CA" sz="2800" dirty="0"/>
          </a:p>
        </p:txBody>
      </p:sp>
      <p:sp>
        <p:nvSpPr>
          <p:cNvPr id="3" name="Segnaposto contenuto 2"/>
          <p:cNvSpPr>
            <a:spLocks noGrp="1"/>
          </p:cNvSpPr>
          <p:nvPr>
            <p:ph idx="1"/>
          </p:nvPr>
        </p:nvSpPr>
        <p:spPr/>
        <p:txBody>
          <a:bodyPr>
            <a:normAutofit/>
          </a:bodyPr>
          <a:lstStyle/>
          <a:p>
            <a:r>
              <a:rPr lang="it-IT" sz="2400" dirty="0"/>
              <a:t>Beatrice </a:t>
            </a:r>
            <a:r>
              <a:rPr lang="it-IT" sz="2400" dirty="0" smtClean="0"/>
              <a:t>Savoia a </a:t>
            </a:r>
            <a:r>
              <a:rPr lang="it-IT" sz="2400" dirty="0" err="1" smtClean="0"/>
              <a:t>annoncé</a:t>
            </a:r>
            <a:r>
              <a:rPr lang="it-IT" sz="2400" dirty="0" smtClean="0"/>
              <a:t> </a:t>
            </a:r>
            <a:r>
              <a:rPr lang="it-IT" sz="2400" dirty="0" err="1" smtClean="0"/>
              <a:t>des</a:t>
            </a:r>
            <a:r>
              <a:rPr lang="it-IT" sz="2400" dirty="0" smtClean="0"/>
              <a:t> </a:t>
            </a:r>
            <a:r>
              <a:rPr lang="it-IT" sz="2400" dirty="0" err="1" smtClean="0"/>
              <a:t>observations</a:t>
            </a:r>
            <a:r>
              <a:rPr lang="it-IT" sz="2400" dirty="0" smtClean="0"/>
              <a:t> (</a:t>
            </a:r>
            <a:r>
              <a:rPr lang="it-IT" sz="2400" dirty="0" err="1" smtClean="0"/>
              <a:t>après</a:t>
            </a:r>
            <a:r>
              <a:rPr lang="it-IT" sz="2400" dirty="0" smtClean="0"/>
              <a:t> </a:t>
            </a:r>
            <a:r>
              <a:rPr lang="it-IT" sz="2400" dirty="0"/>
              <a:t>15 h</a:t>
            </a:r>
            <a:r>
              <a:rPr lang="it-IT" sz="2400" dirty="0" smtClean="0"/>
              <a:t>.) : “</a:t>
            </a:r>
            <a:r>
              <a:rPr lang="it-IT" sz="2400" dirty="0" err="1" smtClean="0"/>
              <a:t>combien</a:t>
            </a:r>
            <a:r>
              <a:rPr lang="it-IT" sz="2400" dirty="0" smtClean="0"/>
              <a:t> </a:t>
            </a:r>
            <a:r>
              <a:rPr lang="it-IT" sz="2400" dirty="0"/>
              <a:t>le </a:t>
            </a:r>
            <a:r>
              <a:rPr lang="it-IT" sz="2400" dirty="0" err="1"/>
              <a:t>confinement</a:t>
            </a:r>
            <a:r>
              <a:rPr lang="it-IT" sz="2400" dirty="0"/>
              <a:t> a </a:t>
            </a:r>
            <a:r>
              <a:rPr lang="it-IT" sz="2400" dirty="0" err="1"/>
              <a:t>modifié</a:t>
            </a:r>
            <a:r>
              <a:rPr lang="it-IT" sz="2400" dirty="0"/>
              <a:t> </a:t>
            </a:r>
            <a:r>
              <a:rPr lang="it-IT" sz="2400" dirty="0" smtClean="0"/>
              <a:t> </a:t>
            </a:r>
            <a:r>
              <a:rPr lang="it-IT" sz="2400" dirty="0" err="1"/>
              <a:t>les</a:t>
            </a:r>
            <a:r>
              <a:rPr lang="it-IT" sz="2400" dirty="0"/>
              <a:t> </a:t>
            </a:r>
            <a:r>
              <a:rPr lang="it-IT" sz="2400" dirty="0" err="1"/>
              <a:t>contenus</a:t>
            </a:r>
            <a:r>
              <a:rPr lang="it-IT" sz="2400" dirty="0"/>
              <a:t> </a:t>
            </a:r>
            <a:r>
              <a:rPr lang="it-IT" sz="2400" dirty="0" err="1"/>
              <a:t>ainsi</a:t>
            </a:r>
            <a:r>
              <a:rPr lang="it-IT" sz="2400" dirty="0"/>
              <a:t> </a:t>
            </a:r>
            <a:r>
              <a:rPr lang="it-IT" sz="2400" dirty="0" err="1"/>
              <a:t>que</a:t>
            </a:r>
            <a:r>
              <a:rPr lang="it-IT" sz="2400" dirty="0"/>
              <a:t> la façon de </a:t>
            </a:r>
            <a:r>
              <a:rPr lang="it-IT" sz="2400" dirty="0" err="1"/>
              <a:t>communiquer</a:t>
            </a:r>
            <a:r>
              <a:rPr lang="it-IT" sz="2400" dirty="0"/>
              <a:t> </a:t>
            </a:r>
            <a:r>
              <a:rPr lang="it-IT" sz="2400" dirty="0" err="1"/>
              <a:t>dans</a:t>
            </a:r>
            <a:r>
              <a:rPr lang="it-IT" sz="2400" dirty="0"/>
              <a:t> le monde </a:t>
            </a:r>
            <a:r>
              <a:rPr lang="it-IT" sz="2400" dirty="0" smtClean="0"/>
              <a:t> </a:t>
            </a:r>
            <a:r>
              <a:rPr lang="it-IT" sz="2400" dirty="0" err="1"/>
              <a:t>télévisé</a:t>
            </a:r>
            <a:r>
              <a:rPr lang="it-IT" sz="2400" dirty="0"/>
              <a:t>, </a:t>
            </a:r>
            <a:r>
              <a:rPr lang="it-IT" sz="2400" dirty="0" err="1"/>
              <a:t>notamment</a:t>
            </a:r>
            <a:r>
              <a:rPr lang="it-IT" sz="2400" dirty="0"/>
              <a:t> </a:t>
            </a:r>
            <a:r>
              <a:rPr lang="it-IT" sz="2400" dirty="0" err="1"/>
              <a:t>dans</a:t>
            </a:r>
            <a:r>
              <a:rPr lang="it-IT" sz="2400" dirty="0"/>
              <a:t> la </a:t>
            </a:r>
            <a:r>
              <a:rPr lang="it-IT" sz="2400" dirty="0" err="1" smtClean="0"/>
              <a:t>publicité</a:t>
            </a:r>
            <a:r>
              <a:rPr lang="it-IT" sz="2400" dirty="0" smtClean="0"/>
              <a:t>.”</a:t>
            </a:r>
            <a:endParaRPr lang="fr-CA" sz="2400" dirty="0"/>
          </a:p>
        </p:txBody>
      </p:sp>
    </p:spTree>
    <p:extLst>
      <p:ext uri="{BB962C8B-B14F-4D97-AF65-F5344CB8AC3E}">
        <p14:creationId xmlns:p14="http://schemas.microsoft.com/office/powerpoint/2010/main" val="30832771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sz="2400" b="1" dirty="0"/>
              <a:t>Annie </a:t>
            </a:r>
            <a:r>
              <a:rPr lang="it-IT" sz="2400" b="1" dirty="0" err="1" smtClean="0"/>
              <a:t>Ernaux</a:t>
            </a:r>
            <a:r>
              <a:rPr lang="it-IT" sz="2400" b="1" dirty="0" smtClean="0"/>
              <a:t>, </a:t>
            </a:r>
            <a:r>
              <a:rPr lang="it-IT" sz="2700" dirty="0" err="1" smtClean="0"/>
              <a:t>écrivaine</a:t>
            </a:r>
            <a:r>
              <a:rPr lang="it-IT" sz="2700" dirty="0" smtClean="0"/>
              <a:t/>
            </a:r>
            <a:br>
              <a:rPr lang="it-IT" sz="2700" dirty="0" smtClean="0"/>
            </a:br>
            <a:r>
              <a:rPr lang="it-IT" sz="2400" dirty="0" smtClean="0"/>
              <a:t>"</a:t>
            </a:r>
            <a:r>
              <a:rPr lang="it-IT" sz="2400" dirty="0" err="1"/>
              <a:t>Sachez</a:t>
            </a:r>
            <a:r>
              <a:rPr lang="it-IT" sz="2400" dirty="0"/>
              <a:t>, Monsieur le </a:t>
            </a:r>
            <a:r>
              <a:rPr lang="it-IT" sz="2400" dirty="0" err="1"/>
              <a:t>Président</a:t>
            </a:r>
            <a:r>
              <a:rPr lang="it-IT" sz="2400" dirty="0"/>
              <a:t>, </a:t>
            </a:r>
            <a:r>
              <a:rPr lang="it-IT" sz="2400" dirty="0" err="1"/>
              <a:t>que</a:t>
            </a:r>
            <a:r>
              <a:rPr lang="it-IT" sz="2400" dirty="0"/>
              <a:t> </a:t>
            </a:r>
            <a:r>
              <a:rPr lang="it-IT" sz="2400" dirty="0" err="1"/>
              <a:t>nous</a:t>
            </a:r>
            <a:r>
              <a:rPr lang="it-IT" sz="2400" dirty="0"/>
              <a:t> ne </a:t>
            </a:r>
            <a:r>
              <a:rPr lang="it-IT" sz="2400" dirty="0" err="1"/>
              <a:t>laisserons</a:t>
            </a:r>
            <a:r>
              <a:rPr lang="it-IT" sz="2400" dirty="0"/>
              <a:t> plus </a:t>
            </a:r>
            <a:r>
              <a:rPr lang="it-IT" sz="2400" dirty="0" err="1"/>
              <a:t>nous</a:t>
            </a:r>
            <a:r>
              <a:rPr lang="it-IT" sz="2400" dirty="0"/>
              <a:t> voler </a:t>
            </a:r>
            <a:r>
              <a:rPr lang="it-IT" sz="2400" dirty="0" err="1"/>
              <a:t>notre</a:t>
            </a:r>
            <a:r>
              <a:rPr lang="it-IT" sz="2400" dirty="0"/>
              <a:t> vie..</a:t>
            </a:r>
            <a:r>
              <a:rPr lang="it-IT" sz="2400" dirty="0" smtClean="0"/>
              <a:t>.” Lettre </a:t>
            </a:r>
            <a:r>
              <a:rPr lang="it-IT" sz="2400" dirty="0" err="1" smtClean="0"/>
              <a:t>sur</a:t>
            </a:r>
            <a:r>
              <a:rPr lang="it-IT" sz="2400" dirty="0" smtClean="0"/>
              <a:t> France Inter  </a:t>
            </a:r>
            <a:r>
              <a:rPr lang="it-IT" sz="2400" dirty="0"/>
              <a:t/>
            </a:r>
            <a:br>
              <a:rPr lang="it-IT" sz="2400" dirty="0"/>
            </a:br>
            <a:endParaRPr lang="fr-CA" sz="2400" dirty="0"/>
          </a:p>
        </p:txBody>
      </p:sp>
      <p:sp>
        <p:nvSpPr>
          <p:cNvPr id="3" name="Segnaposto contenuto 2"/>
          <p:cNvSpPr>
            <a:spLocks noGrp="1"/>
          </p:cNvSpPr>
          <p:nvPr>
            <p:ph idx="1"/>
          </p:nvPr>
        </p:nvSpPr>
        <p:spPr/>
        <p:txBody>
          <a:bodyPr>
            <a:normAutofit fontScale="92500" lnSpcReduction="10000"/>
          </a:bodyPr>
          <a:lstStyle/>
          <a:p>
            <a:r>
              <a:rPr lang="it-IT" sz="2000" dirty="0" smtClean="0"/>
              <a:t>Annie </a:t>
            </a:r>
            <a:r>
              <a:rPr lang="it-IT" sz="2000" dirty="0" err="1"/>
              <a:t>Ernaux</a:t>
            </a:r>
            <a:r>
              <a:rPr lang="it-IT" sz="2000" dirty="0"/>
              <a:t> est </a:t>
            </a:r>
            <a:r>
              <a:rPr lang="it-IT" sz="2000" dirty="0" err="1"/>
              <a:t>écrivain</a:t>
            </a:r>
            <a:r>
              <a:rPr lang="it-IT" sz="2000" dirty="0"/>
              <a:t>. Elle </a:t>
            </a:r>
            <a:r>
              <a:rPr lang="it-IT" sz="2000" dirty="0" err="1"/>
              <a:t>vit</a:t>
            </a:r>
            <a:r>
              <a:rPr lang="it-IT" sz="2000" dirty="0"/>
              <a:t> à </a:t>
            </a:r>
            <a:r>
              <a:rPr lang="it-IT" sz="2000" dirty="0" err="1"/>
              <a:t>Cergy</a:t>
            </a:r>
            <a:r>
              <a:rPr lang="it-IT" sz="2000" dirty="0"/>
              <a:t>, en </a:t>
            </a:r>
            <a:r>
              <a:rPr lang="it-IT" sz="2000" dirty="0" err="1"/>
              <a:t>région</a:t>
            </a:r>
            <a:r>
              <a:rPr lang="it-IT" sz="2000" dirty="0"/>
              <a:t> </a:t>
            </a:r>
            <a:r>
              <a:rPr lang="it-IT" sz="2000" dirty="0" err="1"/>
              <a:t>parisienne</a:t>
            </a:r>
            <a:r>
              <a:rPr lang="it-IT" sz="2000" dirty="0"/>
              <a:t>. Son oeuvre oscille </a:t>
            </a:r>
            <a:r>
              <a:rPr lang="it-IT" sz="2000" dirty="0" err="1"/>
              <a:t>entre</a:t>
            </a:r>
            <a:r>
              <a:rPr lang="it-IT" sz="2000" dirty="0"/>
              <a:t> l'</a:t>
            </a:r>
            <a:r>
              <a:rPr lang="it-IT" sz="2000" dirty="0" err="1"/>
              <a:t>autobiographie</a:t>
            </a:r>
            <a:r>
              <a:rPr lang="it-IT" sz="2000" dirty="0"/>
              <a:t> et la sociologie, </a:t>
            </a:r>
            <a:r>
              <a:rPr lang="it-IT" sz="2000" dirty="0" err="1"/>
              <a:t>l'intime</a:t>
            </a:r>
            <a:r>
              <a:rPr lang="it-IT" sz="2000" dirty="0"/>
              <a:t> et le </a:t>
            </a:r>
            <a:r>
              <a:rPr lang="it-IT" sz="2000" dirty="0" err="1"/>
              <a:t>collectif</a:t>
            </a:r>
            <a:r>
              <a:rPr lang="it-IT" sz="2000" dirty="0"/>
              <a:t>. </a:t>
            </a:r>
            <a:r>
              <a:rPr lang="it-IT" sz="2000" dirty="0" err="1"/>
              <a:t>Dans</a:t>
            </a:r>
            <a:r>
              <a:rPr lang="it-IT" sz="2000" dirty="0"/>
              <a:t> </a:t>
            </a:r>
            <a:r>
              <a:rPr lang="it-IT" sz="2000" dirty="0" err="1"/>
              <a:t>cette</a:t>
            </a:r>
            <a:r>
              <a:rPr lang="it-IT" sz="2000" dirty="0"/>
              <a:t> lettre </a:t>
            </a:r>
            <a:r>
              <a:rPr lang="it-IT" sz="2000" dirty="0" err="1"/>
              <a:t>adressée</a:t>
            </a:r>
            <a:r>
              <a:rPr lang="it-IT" sz="2000" dirty="0"/>
              <a:t> à Emmanuel </a:t>
            </a:r>
            <a:r>
              <a:rPr lang="it-IT" sz="2000" dirty="0" err="1"/>
              <a:t>Macron</a:t>
            </a:r>
            <a:r>
              <a:rPr lang="it-IT" sz="2000" dirty="0"/>
              <a:t>, </a:t>
            </a:r>
            <a:r>
              <a:rPr lang="it-IT" sz="2000" b="1" dirty="0"/>
              <a:t>elle </a:t>
            </a:r>
            <a:r>
              <a:rPr lang="it-IT" sz="2000" b="1" dirty="0" err="1"/>
              <a:t>interroge</a:t>
            </a:r>
            <a:r>
              <a:rPr lang="it-IT" sz="2000" b="1" dirty="0"/>
              <a:t> la </a:t>
            </a:r>
            <a:r>
              <a:rPr lang="it-IT" sz="2000" b="1" dirty="0" err="1"/>
              <a:t>rhétorique</a:t>
            </a:r>
            <a:r>
              <a:rPr lang="it-IT" sz="2000" b="1" dirty="0"/>
              <a:t> </a:t>
            </a:r>
            <a:r>
              <a:rPr lang="it-IT" sz="2000" b="1" dirty="0" err="1"/>
              <a:t>martiale</a:t>
            </a:r>
            <a:r>
              <a:rPr lang="it-IT" sz="2000" b="1" dirty="0"/>
              <a:t> </a:t>
            </a:r>
            <a:r>
              <a:rPr lang="it-IT" sz="2000" b="1" dirty="0" err="1"/>
              <a:t>du</a:t>
            </a:r>
            <a:r>
              <a:rPr lang="it-IT" sz="2000" b="1" dirty="0"/>
              <a:t> </a:t>
            </a:r>
            <a:r>
              <a:rPr lang="it-IT" sz="2000" dirty="0" err="1"/>
              <a:t>Président</a:t>
            </a:r>
            <a:r>
              <a:rPr lang="it-IT" sz="2000" dirty="0"/>
              <a:t>. </a:t>
            </a:r>
            <a:endParaRPr lang="it-IT" sz="2000" dirty="0" smtClean="0"/>
          </a:p>
          <a:p>
            <a:r>
              <a:rPr lang="it-IT" sz="2000" dirty="0" err="1"/>
              <a:t>Cergy</a:t>
            </a:r>
            <a:r>
              <a:rPr lang="it-IT" sz="2000" dirty="0"/>
              <a:t>, le 30 </a:t>
            </a:r>
            <a:r>
              <a:rPr lang="it-IT" sz="2000" dirty="0" err="1"/>
              <a:t>mars</a:t>
            </a:r>
            <a:r>
              <a:rPr lang="it-IT" sz="2000" dirty="0"/>
              <a:t> </a:t>
            </a:r>
            <a:r>
              <a:rPr lang="it-IT" sz="2000" dirty="0" smtClean="0"/>
              <a:t>2020</a:t>
            </a:r>
            <a:endParaRPr lang="it-IT" sz="2000" dirty="0"/>
          </a:p>
          <a:p>
            <a:r>
              <a:rPr lang="it-IT" sz="2000" dirty="0"/>
              <a:t>Monsieur le </a:t>
            </a:r>
            <a:r>
              <a:rPr lang="it-IT" sz="2000" dirty="0" err="1"/>
              <a:t>Président</a:t>
            </a:r>
            <a:r>
              <a:rPr lang="it-IT" sz="2000" dirty="0" smtClean="0"/>
              <a:t>,</a:t>
            </a:r>
          </a:p>
          <a:p>
            <a:r>
              <a:rPr lang="it-IT" sz="2000" dirty="0"/>
              <a:t>« Je </a:t>
            </a:r>
            <a:r>
              <a:rPr lang="it-IT" sz="2000" dirty="0" err="1"/>
              <a:t>vous</a:t>
            </a:r>
            <a:r>
              <a:rPr lang="it-IT" sz="2000" dirty="0"/>
              <a:t> </a:t>
            </a:r>
            <a:r>
              <a:rPr lang="it-IT" sz="2000" dirty="0" err="1"/>
              <a:t>fais</a:t>
            </a:r>
            <a:r>
              <a:rPr lang="it-IT" sz="2000" dirty="0"/>
              <a:t> une lettre/ </a:t>
            </a:r>
            <a:r>
              <a:rPr lang="it-IT" sz="2000" dirty="0" err="1"/>
              <a:t>Que</a:t>
            </a:r>
            <a:r>
              <a:rPr lang="it-IT" sz="2000" dirty="0"/>
              <a:t> </a:t>
            </a:r>
            <a:r>
              <a:rPr lang="it-IT" sz="2000" dirty="0" err="1"/>
              <a:t>vous</a:t>
            </a:r>
            <a:r>
              <a:rPr lang="it-IT" sz="2000" dirty="0"/>
              <a:t> </a:t>
            </a:r>
            <a:r>
              <a:rPr lang="it-IT" sz="2000" dirty="0" err="1"/>
              <a:t>lirez</a:t>
            </a:r>
            <a:r>
              <a:rPr lang="it-IT" sz="2000" dirty="0"/>
              <a:t> </a:t>
            </a:r>
            <a:r>
              <a:rPr lang="it-IT" sz="2000" dirty="0" err="1"/>
              <a:t>peut-être</a:t>
            </a:r>
            <a:r>
              <a:rPr lang="it-IT" sz="2000" dirty="0"/>
              <a:t>/ Si </a:t>
            </a:r>
            <a:r>
              <a:rPr lang="it-IT" sz="2000" dirty="0" err="1"/>
              <a:t>vous</a:t>
            </a:r>
            <a:r>
              <a:rPr lang="it-IT" sz="2000" dirty="0"/>
              <a:t> </a:t>
            </a:r>
            <a:r>
              <a:rPr lang="it-IT" sz="2000" dirty="0" err="1"/>
              <a:t>avez</a:t>
            </a:r>
            <a:r>
              <a:rPr lang="it-IT" sz="2000" dirty="0"/>
              <a:t> le </a:t>
            </a:r>
            <a:r>
              <a:rPr lang="it-IT" sz="2000" dirty="0" err="1"/>
              <a:t>temps</a:t>
            </a:r>
            <a:r>
              <a:rPr lang="it-IT" sz="2000" dirty="0"/>
              <a:t> ». À </a:t>
            </a:r>
            <a:r>
              <a:rPr lang="it-IT" sz="2000" dirty="0" err="1"/>
              <a:t>vous</a:t>
            </a:r>
            <a:r>
              <a:rPr lang="it-IT" sz="2000" dirty="0"/>
              <a:t> qui </a:t>
            </a:r>
            <a:r>
              <a:rPr lang="it-IT" sz="2000" dirty="0" err="1"/>
              <a:t>êtes</a:t>
            </a:r>
            <a:r>
              <a:rPr lang="it-IT" sz="2000" dirty="0"/>
              <a:t> </a:t>
            </a:r>
            <a:r>
              <a:rPr lang="it-IT" sz="2000" dirty="0" err="1"/>
              <a:t>féru</a:t>
            </a:r>
            <a:r>
              <a:rPr lang="it-IT" sz="2000" dirty="0"/>
              <a:t> de </a:t>
            </a:r>
            <a:r>
              <a:rPr lang="it-IT" sz="2000" dirty="0" err="1"/>
              <a:t>littérature</a:t>
            </a:r>
            <a:r>
              <a:rPr lang="it-IT" sz="2000" dirty="0"/>
              <a:t>, </a:t>
            </a:r>
            <a:r>
              <a:rPr lang="it-IT" sz="2000" dirty="0" err="1"/>
              <a:t>cette</a:t>
            </a:r>
            <a:r>
              <a:rPr lang="it-IT" sz="2000" dirty="0"/>
              <a:t> entrée en </a:t>
            </a:r>
            <a:r>
              <a:rPr lang="it-IT" sz="2000" dirty="0" err="1"/>
              <a:t>matière</a:t>
            </a:r>
            <a:r>
              <a:rPr lang="it-IT" sz="2000" dirty="0"/>
              <a:t> </a:t>
            </a:r>
            <a:r>
              <a:rPr lang="it-IT" sz="2000" dirty="0" err="1"/>
              <a:t>évoque</a:t>
            </a:r>
            <a:r>
              <a:rPr lang="it-IT" sz="2000" dirty="0"/>
              <a:t> sans </a:t>
            </a:r>
            <a:r>
              <a:rPr lang="it-IT" sz="2000" dirty="0" err="1"/>
              <a:t>doute</a:t>
            </a:r>
            <a:r>
              <a:rPr lang="it-IT" sz="2000" dirty="0"/>
              <a:t> </a:t>
            </a:r>
            <a:r>
              <a:rPr lang="it-IT" sz="2000" dirty="0" err="1"/>
              <a:t>quelque</a:t>
            </a:r>
            <a:r>
              <a:rPr lang="it-IT" sz="2000" dirty="0"/>
              <a:t> </a:t>
            </a:r>
            <a:r>
              <a:rPr lang="it-IT" sz="2000" dirty="0" err="1" smtClean="0"/>
              <a:t>chose</a:t>
            </a:r>
            <a:r>
              <a:rPr lang="it-IT" sz="2000" dirty="0" smtClean="0"/>
              <a:t>.</a:t>
            </a:r>
          </a:p>
          <a:p>
            <a:endParaRPr lang="it-IT" sz="2000" dirty="0"/>
          </a:p>
          <a:p>
            <a:r>
              <a:rPr lang="it-IT" sz="2000" dirty="0" smtClean="0"/>
              <a:t>Et à </a:t>
            </a:r>
            <a:r>
              <a:rPr lang="it-IT" sz="2000" dirty="0" err="1" smtClean="0"/>
              <a:t>vous</a:t>
            </a:r>
            <a:r>
              <a:rPr lang="it-IT" sz="2000" dirty="0" smtClean="0"/>
              <a:t> ?</a:t>
            </a:r>
          </a:p>
          <a:p>
            <a:endParaRPr lang="it-IT" sz="2000" dirty="0" smtClean="0"/>
          </a:p>
          <a:p>
            <a:r>
              <a:rPr lang="it-IT" sz="2000" dirty="0" smtClean="0"/>
              <a:t>Lettre d’Annie </a:t>
            </a:r>
            <a:r>
              <a:rPr lang="it-IT" sz="2000" dirty="0" err="1" smtClean="0"/>
              <a:t>Ernaux</a:t>
            </a:r>
            <a:r>
              <a:rPr lang="it-IT" sz="2000" dirty="0" smtClean="0"/>
              <a:t> </a:t>
            </a:r>
            <a:r>
              <a:rPr lang="it-IT" sz="2000" dirty="0" err="1" smtClean="0"/>
              <a:t>lu</a:t>
            </a:r>
            <a:r>
              <a:rPr lang="it-IT" sz="2000" dirty="0" smtClean="0"/>
              <a:t> </a:t>
            </a:r>
            <a:r>
              <a:rPr lang="it-IT" sz="2000" dirty="0"/>
              <a:t>par </a:t>
            </a:r>
            <a:r>
              <a:rPr lang="it-IT" sz="2000" dirty="0" err="1" smtClean="0"/>
              <a:t>Augustin</a:t>
            </a:r>
            <a:r>
              <a:rPr lang="it-IT" sz="2000" dirty="0" smtClean="0"/>
              <a:t> </a:t>
            </a:r>
            <a:r>
              <a:rPr lang="it-IT" sz="2000" dirty="0" err="1" smtClean="0"/>
              <a:t>Trapenard</a:t>
            </a:r>
            <a:endParaRPr lang="it-IT" sz="2000" dirty="0" smtClean="0"/>
          </a:p>
          <a:p>
            <a:r>
              <a:rPr lang="it-IT" sz="2000" dirty="0" err="1" smtClean="0"/>
              <a:t>https</a:t>
            </a:r>
            <a:r>
              <a:rPr lang="it-IT" sz="2000" dirty="0"/>
              <a:t>://</a:t>
            </a:r>
            <a:r>
              <a:rPr lang="it-IT" sz="2000" dirty="0" err="1"/>
              <a:t>www.franceinter.fr</a:t>
            </a:r>
            <a:r>
              <a:rPr lang="it-IT" sz="2000" dirty="0"/>
              <a:t>/</a:t>
            </a:r>
            <a:r>
              <a:rPr lang="it-IT" sz="2000" dirty="0" err="1"/>
              <a:t>emissions</a:t>
            </a:r>
            <a:r>
              <a:rPr lang="it-IT" sz="2000" dirty="0"/>
              <a:t>/</a:t>
            </a:r>
            <a:r>
              <a:rPr lang="it-IT" sz="2000" dirty="0" err="1"/>
              <a:t>lettres</a:t>
            </a:r>
            <a:r>
              <a:rPr lang="it-IT" sz="2000" dirty="0"/>
              <a:t>-d-</a:t>
            </a:r>
            <a:r>
              <a:rPr lang="it-IT" sz="2000" dirty="0" err="1"/>
              <a:t>interieur</a:t>
            </a:r>
            <a:r>
              <a:rPr lang="it-IT" sz="2000" dirty="0"/>
              <a:t>/lettres-d-interieur-30-mars-2020</a:t>
            </a:r>
          </a:p>
          <a:p>
            <a:endParaRPr lang="fr-CA" sz="2400" dirty="0"/>
          </a:p>
        </p:txBody>
      </p:sp>
    </p:spTree>
    <p:extLst>
      <p:ext uri="{BB962C8B-B14F-4D97-AF65-F5344CB8AC3E}">
        <p14:creationId xmlns:p14="http://schemas.microsoft.com/office/powerpoint/2010/main" val="34715599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800" b="1" dirty="0"/>
              <a:t>Annie </a:t>
            </a:r>
            <a:r>
              <a:rPr lang="it-IT" sz="2800" b="1" dirty="0" err="1"/>
              <a:t>Ernaux</a:t>
            </a:r>
            <a:r>
              <a:rPr lang="it-IT" sz="2800" b="1" dirty="0"/>
              <a:t/>
            </a:r>
            <a:br>
              <a:rPr lang="it-IT" sz="2800" b="1" dirty="0"/>
            </a:br>
            <a:r>
              <a:rPr lang="it-IT" sz="2400" dirty="0" err="1"/>
              <a:t>écrivaine</a:t>
            </a:r>
            <a:endParaRPr lang="fr-CA" sz="2800" dirty="0"/>
          </a:p>
        </p:txBody>
      </p:sp>
      <p:sp>
        <p:nvSpPr>
          <p:cNvPr id="3" name="Segnaposto contenuto 2"/>
          <p:cNvSpPr>
            <a:spLocks noGrp="1"/>
          </p:cNvSpPr>
          <p:nvPr>
            <p:ph idx="1"/>
          </p:nvPr>
        </p:nvSpPr>
        <p:spPr/>
        <p:txBody>
          <a:bodyPr>
            <a:normAutofit/>
          </a:bodyPr>
          <a:lstStyle/>
          <a:p>
            <a:pPr algn="just"/>
            <a:r>
              <a:rPr lang="it-IT" sz="2000" dirty="0"/>
              <a:t>C’est le </a:t>
            </a:r>
            <a:r>
              <a:rPr lang="it-IT" sz="2000" dirty="0" err="1"/>
              <a:t>début</a:t>
            </a:r>
            <a:r>
              <a:rPr lang="it-IT" sz="2000" dirty="0"/>
              <a:t> de la chanson de Boris </a:t>
            </a:r>
            <a:r>
              <a:rPr lang="it-IT" sz="2000" dirty="0" err="1"/>
              <a:t>Vian</a:t>
            </a:r>
            <a:r>
              <a:rPr lang="it-IT" sz="2000" dirty="0"/>
              <a:t> </a:t>
            </a:r>
            <a:r>
              <a:rPr lang="it-IT" sz="2000" i="1" dirty="0"/>
              <a:t>Le </a:t>
            </a:r>
            <a:r>
              <a:rPr lang="it-IT" sz="2000" i="1" dirty="0" err="1"/>
              <a:t>déserteur</a:t>
            </a:r>
            <a:r>
              <a:rPr lang="it-IT" sz="2000" dirty="0"/>
              <a:t>, </a:t>
            </a:r>
            <a:r>
              <a:rPr lang="it-IT" sz="2000" dirty="0" err="1"/>
              <a:t>écrite</a:t>
            </a:r>
            <a:r>
              <a:rPr lang="it-IT" sz="2000" dirty="0"/>
              <a:t> en 1954, </a:t>
            </a:r>
            <a:r>
              <a:rPr lang="it-IT" sz="2000" dirty="0" err="1"/>
              <a:t>entre</a:t>
            </a:r>
            <a:r>
              <a:rPr lang="it-IT" sz="2000" dirty="0"/>
              <a:t> la guerre d’</a:t>
            </a:r>
            <a:r>
              <a:rPr lang="it-IT" sz="2000" dirty="0" err="1"/>
              <a:t>Indochine</a:t>
            </a:r>
            <a:r>
              <a:rPr lang="it-IT" sz="2000" dirty="0"/>
              <a:t> et celle d’</a:t>
            </a:r>
            <a:r>
              <a:rPr lang="it-IT" sz="2000" dirty="0" err="1"/>
              <a:t>Algérie</a:t>
            </a:r>
            <a:r>
              <a:rPr lang="it-IT" sz="2000" dirty="0"/>
              <a:t>. </a:t>
            </a:r>
            <a:r>
              <a:rPr lang="it-IT" sz="2000" dirty="0" err="1"/>
              <a:t>Aujourd’hui</a:t>
            </a:r>
            <a:r>
              <a:rPr lang="it-IT" sz="2000" dirty="0"/>
              <a:t>, </a:t>
            </a:r>
            <a:r>
              <a:rPr lang="it-IT" sz="2000" dirty="0" err="1"/>
              <a:t>quoique</a:t>
            </a:r>
            <a:r>
              <a:rPr lang="it-IT" sz="2000" dirty="0"/>
              <a:t> </a:t>
            </a:r>
            <a:r>
              <a:rPr lang="it-IT" sz="2000" dirty="0" err="1"/>
              <a:t>vous</a:t>
            </a:r>
            <a:r>
              <a:rPr lang="it-IT" sz="2000" dirty="0"/>
              <a:t> le </a:t>
            </a:r>
            <a:r>
              <a:rPr lang="it-IT" sz="2000" dirty="0" err="1"/>
              <a:t>proclamiez</a:t>
            </a:r>
            <a:r>
              <a:rPr lang="it-IT" sz="2000" dirty="0"/>
              <a:t>, </a:t>
            </a:r>
            <a:r>
              <a:rPr lang="it-IT" sz="2000" dirty="0" err="1"/>
              <a:t>nous</a:t>
            </a:r>
            <a:r>
              <a:rPr lang="it-IT" sz="2000" dirty="0"/>
              <a:t> ne </a:t>
            </a:r>
            <a:r>
              <a:rPr lang="it-IT" sz="2000" dirty="0" err="1"/>
              <a:t>sommes</a:t>
            </a:r>
            <a:r>
              <a:rPr lang="it-IT" sz="2000" dirty="0"/>
              <a:t> </a:t>
            </a:r>
            <a:r>
              <a:rPr lang="it-IT" sz="2000" dirty="0" err="1"/>
              <a:t>pas</a:t>
            </a:r>
            <a:r>
              <a:rPr lang="it-IT" sz="2000" dirty="0"/>
              <a:t> en guerre, l’</a:t>
            </a:r>
            <a:r>
              <a:rPr lang="it-IT" sz="2000" dirty="0" err="1"/>
              <a:t>ennemi</a:t>
            </a:r>
            <a:r>
              <a:rPr lang="it-IT" sz="2000" dirty="0"/>
              <a:t> </a:t>
            </a:r>
            <a:r>
              <a:rPr lang="it-IT" sz="2000" dirty="0" err="1"/>
              <a:t>ici</a:t>
            </a:r>
            <a:r>
              <a:rPr lang="it-IT" sz="2000" dirty="0"/>
              <a:t> n’est </a:t>
            </a:r>
            <a:r>
              <a:rPr lang="it-IT" sz="2000" dirty="0" err="1"/>
              <a:t>pas</a:t>
            </a:r>
            <a:r>
              <a:rPr lang="it-IT" sz="2000" dirty="0"/>
              <a:t> </a:t>
            </a:r>
            <a:r>
              <a:rPr lang="it-IT" sz="2000" dirty="0" err="1"/>
              <a:t>humain</a:t>
            </a:r>
            <a:r>
              <a:rPr lang="it-IT" sz="2000" dirty="0"/>
              <a:t>, </a:t>
            </a:r>
            <a:r>
              <a:rPr lang="it-IT" sz="2000" dirty="0" err="1"/>
              <a:t>pas</a:t>
            </a:r>
            <a:r>
              <a:rPr lang="it-IT" sz="2000" dirty="0"/>
              <a:t> </a:t>
            </a:r>
            <a:r>
              <a:rPr lang="it-IT" sz="2000" dirty="0" err="1"/>
              <a:t>notre</a:t>
            </a:r>
            <a:r>
              <a:rPr lang="it-IT" sz="2000" dirty="0"/>
              <a:t> </a:t>
            </a:r>
            <a:r>
              <a:rPr lang="it-IT" sz="2000" dirty="0" err="1"/>
              <a:t>semblable</a:t>
            </a:r>
            <a:r>
              <a:rPr lang="it-IT" sz="2000" dirty="0"/>
              <a:t>, il n’a ni pensée ni </a:t>
            </a:r>
            <a:r>
              <a:rPr lang="it-IT" sz="2000" dirty="0" err="1"/>
              <a:t>volonté</a:t>
            </a:r>
            <a:r>
              <a:rPr lang="it-IT" sz="2000" dirty="0"/>
              <a:t> de </a:t>
            </a:r>
            <a:r>
              <a:rPr lang="it-IT" sz="2000" dirty="0" err="1"/>
              <a:t>nuire</a:t>
            </a:r>
            <a:r>
              <a:rPr lang="it-IT" sz="2000" dirty="0"/>
              <a:t>, </a:t>
            </a:r>
            <a:r>
              <a:rPr lang="it-IT" sz="2000" dirty="0" err="1"/>
              <a:t>ignore</a:t>
            </a:r>
            <a:r>
              <a:rPr lang="it-IT" sz="2000" dirty="0"/>
              <a:t> </a:t>
            </a:r>
            <a:r>
              <a:rPr lang="it-IT" sz="2000" dirty="0" err="1"/>
              <a:t>les</a:t>
            </a:r>
            <a:r>
              <a:rPr lang="it-IT" sz="2000" dirty="0"/>
              <a:t> </a:t>
            </a:r>
            <a:r>
              <a:rPr lang="it-IT" sz="2000" dirty="0" err="1"/>
              <a:t>frontières</a:t>
            </a:r>
            <a:r>
              <a:rPr lang="it-IT" sz="2000" dirty="0"/>
              <a:t> et </a:t>
            </a:r>
            <a:r>
              <a:rPr lang="it-IT" sz="2000" dirty="0" err="1"/>
              <a:t>les</a:t>
            </a:r>
            <a:r>
              <a:rPr lang="it-IT" sz="2000" dirty="0"/>
              <a:t> </a:t>
            </a:r>
            <a:r>
              <a:rPr lang="it-IT" sz="2000" dirty="0" err="1"/>
              <a:t>différences</a:t>
            </a:r>
            <a:r>
              <a:rPr lang="it-IT" sz="2000" dirty="0"/>
              <a:t> </a:t>
            </a:r>
            <a:r>
              <a:rPr lang="it-IT" sz="2000" dirty="0" err="1"/>
              <a:t>sociales</a:t>
            </a:r>
            <a:r>
              <a:rPr lang="it-IT" sz="2000" dirty="0"/>
              <a:t>, se </a:t>
            </a:r>
            <a:r>
              <a:rPr lang="it-IT" sz="2000" dirty="0" err="1"/>
              <a:t>reproduit</a:t>
            </a:r>
            <a:r>
              <a:rPr lang="it-IT" sz="2000" dirty="0"/>
              <a:t> à l’</a:t>
            </a:r>
            <a:r>
              <a:rPr lang="it-IT" sz="2000" dirty="0" err="1"/>
              <a:t>aveugle</a:t>
            </a:r>
            <a:r>
              <a:rPr lang="it-IT" sz="2000" dirty="0"/>
              <a:t> en </a:t>
            </a:r>
            <a:r>
              <a:rPr lang="it-IT" sz="2000" dirty="0" err="1"/>
              <a:t>sautant</a:t>
            </a:r>
            <a:r>
              <a:rPr lang="it-IT" sz="2000" dirty="0"/>
              <a:t> d’un </a:t>
            </a:r>
            <a:r>
              <a:rPr lang="it-IT" sz="2000" dirty="0" err="1"/>
              <a:t>individu</a:t>
            </a:r>
            <a:r>
              <a:rPr lang="it-IT" sz="2000" dirty="0"/>
              <a:t> à un </a:t>
            </a:r>
            <a:r>
              <a:rPr lang="it-IT" sz="2000" dirty="0" err="1"/>
              <a:t>autre</a:t>
            </a:r>
            <a:r>
              <a:rPr lang="it-IT" sz="2000" dirty="0"/>
              <a:t>. </a:t>
            </a:r>
            <a:r>
              <a:rPr lang="it-IT" sz="2000" dirty="0" err="1"/>
              <a:t>Les</a:t>
            </a:r>
            <a:r>
              <a:rPr lang="it-IT" sz="2000" dirty="0"/>
              <a:t> </a:t>
            </a:r>
            <a:r>
              <a:rPr lang="it-IT" sz="2000" dirty="0" err="1"/>
              <a:t>armes</a:t>
            </a:r>
            <a:r>
              <a:rPr lang="it-IT" sz="2000" dirty="0"/>
              <a:t>, </a:t>
            </a:r>
            <a:r>
              <a:rPr lang="it-IT" sz="2000" dirty="0" err="1"/>
              <a:t>puisque</a:t>
            </a:r>
            <a:r>
              <a:rPr lang="it-IT" sz="2000" dirty="0"/>
              <a:t> </a:t>
            </a:r>
            <a:r>
              <a:rPr lang="it-IT" sz="2000" dirty="0" err="1"/>
              <a:t>vous</a:t>
            </a:r>
            <a:r>
              <a:rPr lang="it-IT" sz="2000" dirty="0"/>
              <a:t> </a:t>
            </a:r>
            <a:r>
              <a:rPr lang="it-IT" sz="2000" dirty="0" err="1"/>
              <a:t>tenez</a:t>
            </a:r>
            <a:r>
              <a:rPr lang="it-IT" sz="2000" dirty="0"/>
              <a:t> à ce </a:t>
            </a:r>
            <a:r>
              <a:rPr lang="it-IT" sz="2000" dirty="0" err="1"/>
              <a:t>lexique</a:t>
            </a:r>
            <a:r>
              <a:rPr lang="it-IT" sz="2000" dirty="0"/>
              <a:t> </a:t>
            </a:r>
            <a:r>
              <a:rPr lang="it-IT" sz="2000" dirty="0" err="1"/>
              <a:t>guerrier</a:t>
            </a:r>
            <a:r>
              <a:rPr lang="it-IT" sz="2000" dirty="0"/>
              <a:t>, ce </a:t>
            </a:r>
            <a:r>
              <a:rPr lang="it-IT" sz="2000" dirty="0" err="1"/>
              <a:t>sont</a:t>
            </a:r>
            <a:r>
              <a:rPr lang="it-IT" sz="2000" dirty="0"/>
              <a:t> </a:t>
            </a:r>
            <a:r>
              <a:rPr lang="it-IT" sz="2000" dirty="0" err="1"/>
              <a:t>les</a:t>
            </a:r>
            <a:r>
              <a:rPr lang="it-IT" sz="2000" dirty="0"/>
              <a:t> </a:t>
            </a:r>
            <a:r>
              <a:rPr lang="it-IT" sz="2000" dirty="0" err="1"/>
              <a:t>lits</a:t>
            </a:r>
            <a:r>
              <a:rPr lang="it-IT" sz="2000" dirty="0"/>
              <a:t> d’</a:t>
            </a:r>
            <a:r>
              <a:rPr lang="it-IT" sz="2000" dirty="0" err="1"/>
              <a:t>hôpital</a:t>
            </a:r>
            <a:r>
              <a:rPr lang="it-IT" sz="2000" dirty="0"/>
              <a:t>, </a:t>
            </a:r>
            <a:r>
              <a:rPr lang="it-IT" sz="2000" dirty="0" err="1"/>
              <a:t>les</a:t>
            </a:r>
            <a:r>
              <a:rPr lang="it-IT" sz="2000" dirty="0"/>
              <a:t> </a:t>
            </a:r>
            <a:r>
              <a:rPr lang="it-IT" sz="2000" dirty="0" err="1"/>
              <a:t>respirateurs</a:t>
            </a:r>
            <a:r>
              <a:rPr lang="it-IT" sz="2000" dirty="0"/>
              <a:t>, </a:t>
            </a:r>
            <a:r>
              <a:rPr lang="it-IT" sz="2000" dirty="0" err="1"/>
              <a:t>les</a:t>
            </a:r>
            <a:r>
              <a:rPr lang="it-IT" sz="2000" dirty="0"/>
              <a:t> </a:t>
            </a:r>
            <a:r>
              <a:rPr lang="it-IT" sz="2000" dirty="0" err="1"/>
              <a:t>masques</a:t>
            </a:r>
            <a:r>
              <a:rPr lang="it-IT" sz="2000" dirty="0"/>
              <a:t> et </a:t>
            </a:r>
            <a:r>
              <a:rPr lang="it-IT" sz="2000" dirty="0" err="1"/>
              <a:t>les</a:t>
            </a:r>
            <a:r>
              <a:rPr lang="it-IT" sz="2000" dirty="0"/>
              <a:t> </a:t>
            </a:r>
            <a:r>
              <a:rPr lang="it-IT" sz="2000" dirty="0" err="1"/>
              <a:t>tests</a:t>
            </a:r>
            <a:r>
              <a:rPr lang="it-IT" sz="2000" dirty="0"/>
              <a:t>, c’est le </a:t>
            </a:r>
            <a:r>
              <a:rPr lang="it-IT" sz="2000" dirty="0" err="1"/>
              <a:t>nombre</a:t>
            </a:r>
            <a:r>
              <a:rPr lang="it-IT" sz="2000" dirty="0"/>
              <a:t> de </a:t>
            </a:r>
            <a:r>
              <a:rPr lang="it-IT" sz="2000" dirty="0" err="1"/>
              <a:t>médecins</a:t>
            </a:r>
            <a:r>
              <a:rPr lang="it-IT" sz="2000" dirty="0"/>
              <a:t>, de </a:t>
            </a:r>
            <a:r>
              <a:rPr lang="it-IT" sz="2000" dirty="0" err="1"/>
              <a:t>scientifiques</a:t>
            </a:r>
            <a:r>
              <a:rPr lang="it-IT" sz="2000" dirty="0"/>
              <a:t>, de </a:t>
            </a:r>
            <a:r>
              <a:rPr lang="it-IT" sz="2000" dirty="0" err="1"/>
              <a:t>soignants</a:t>
            </a:r>
            <a:r>
              <a:rPr lang="it-IT" sz="2000" dirty="0" smtClean="0"/>
              <a:t>. [</a:t>
            </a:r>
            <a:r>
              <a:rPr lang="mr-IN" sz="2000" dirty="0" smtClean="0"/>
              <a:t>…</a:t>
            </a:r>
            <a:r>
              <a:rPr lang="it-IT" sz="2000" dirty="0" smtClean="0"/>
              <a:t>]</a:t>
            </a:r>
            <a:endParaRPr lang="fr-CA" sz="2000" dirty="0"/>
          </a:p>
        </p:txBody>
      </p:sp>
    </p:spTree>
    <p:extLst>
      <p:ext uri="{BB962C8B-B14F-4D97-AF65-F5344CB8AC3E}">
        <p14:creationId xmlns:p14="http://schemas.microsoft.com/office/powerpoint/2010/main" val="39919488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800" b="1" dirty="0"/>
              <a:t>Annie </a:t>
            </a:r>
            <a:r>
              <a:rPr lang="it-IT" sz="2800" b="1" dirty="0" err="1"/>
              <a:t>Ernaux</a:t>
            </a:r>
            <a:r>
              <a:rPr lang="it-IT" sz="2800" b="1" dirty="0"/>
              <a:t/>
            </a:r>
            <a:br>
              <a:rPr lang="it-IT" sz="2800" b="1" dirty="0"/>
            </a:br>
            <a:r>
              <a:rPr lang="it-IT" sz="2400" dirty="0" err="1"/>
              <a:t>écrivaine</a:t>
            </a:r>
            <a:endParaRPr lang="fr-CA" sz="2800" dirty="0"/>
          </a:p>
        </p:txBody>
      </p:sp>
      <p:sp>
        <p:nvSpPr>
          <p:cNvPr id="3" name="Segnaposto contenuto 2"/>
          <p:cNvSpPr>
            <a:spLocks noGrp="1"/>
          </p:cNvSpPr>
          <p:nvPr>
            <p:ph idx="1"/>
          </p:nvPr>
        </p:nvSpPr>
        <p:spPr/>
        <p:txBody>
          <a:bodyPr>
            <a:normAutofit fontScale="85000" lnSpcReduction="20000"/>
          </a:bodyPr>
          <a:lstStyle/>
          <a:p>
            <a:pPr algn="just"/>
            <a:r>
              <a:rPr lang="it-IT" sz="2400" b="1" dirty="0" err="1"/>
              <a:t>Choix</a:t>
            </a:r>
            <a:r>
              <a:rPr lang="it-IT" sz="2400" b="1" dirty="0"/>
              <a:t> </a:t>
            </a:r>
            <a:r>
              <a:rPr lang="it-IT" sz="2400" b="1" dirty="0" err="1"/>
              <a:t>étrange</a:t>
            </a:r>
            <a:r>
              <a:rPr lang="it-IT" sz="2400" b="1" dirty="0"/>
              <a:t> </a:t>
            </a:r>
            <a:r>
              <a:rPr lang="it-IT" sz="2400" b="1" dirty="0" err="1"/>
              <a:t>que</a:t>
            </a:r>
            <a:r>
              <a:rPr lang="it-IT" sz="2400" b="1" dirty="0"/>
              <a:t> le </a:t>
            </a:r>
            <a:r>
              <a:rPr lang="it-IT" sz="2400" b="1" dirty="0" err="1"/>
              <a:t>mot</a:t>
            </a:r>
            <a:r>
              <a:rPr lang="it-IT" sz="2400" b="1" dirty="0"/>
              <a:t> « </a:t>
            </a:r>
            <a:r>
              <a:rPr lang="it-IT" sz="2400" b="1" dirty="0" err="1"/>
              <a:t>résilience</a:t>
            </a:r>
            <a:r>
              <a:rPr lang="it-IT" sz="2400" b="1" dirty="0"/>
              <a:t> »</a:t>
            </a:r>
            <a:r>
              <a:rPr lang="it-IT" sz="2400" dirty="0"/>
              <a:t>, </a:t>
            </a:r>
            <a:r>
              <a:rPr lang="it-IT" sz="2400" b="1" dirty="0" err="1"/>
              <a:t>signifiant</a:t>
            </a:r>
            <a:r>
              <a:rPr lang="it-IT" sz="2400" b="1" dirty="0"/>
              <a:t> </a:t>
            </a:r>
            <a:r>
              <a:rPr lang="it-IT" sz="2400" b="1" dirty="0" err="1"/>
              <a:t>reconstruction</a:t>
            </a:r>
            <a:r>
              <a:rPr lang="it-IT" sz="2400" b="1" dirty="0"/>
              <a:t> </a:t>
            </a:r>
            <a:r>
              <a:rPr lang="it-IT" sz="2400" b="1" dirty="0" err="1"/>
              <a:t>après</a:t>
            </a:r>
            <a:r>
              <a:rPr lang="it-IT" sz="2400" b="1" dirty="0"/>
              <a:t> un </a:t>
            </a:r>
            <a:r>
              <a:rPr lang="it-IT" sz="2400" b="1" dirty="0" err="1"/>
              <a:t>traumatisme</a:t>
            </a:r>
            <a:r>
              <a:rPr lang="it-IT" sz="2400" b="1" dirty="0"/>
              <a:t>.</a:t>
            </a:r>
            <a:r>
              <a:rPr lang="it-IT" sz="2400" dirty="0"/>
              <a:t> </a:t>
            </a:r>
            <a:r>
              <a:rPr lang="it-IT" sz="2400" dirty="0" err="1"/>
              <a:t>Nous</a:t>
            </a:r>
            <a:r>
              <a:rPr lang="it-IT" sz="2400" dirty="0"/>
              <a:t> n’en </a:t>
            </a:r>
            <a:r>
              <a:rPr lang="it-IT" sz="2400" dirty="0" err="1"/>
              <a:t>sommes</a:t>
            </a:r>
            <a:r>
              <a:rPr lang="it-IT" sz="2400" dirty="0"/>
              <a:t> </a:t>
            </a:r>
            <a:r>
              <a:rPr lang="it-IT" sz="2400" dirty="0" err="1" smtClean="0"/>
              <a:t>pas</a:t>
            </a:r>
            <a:r>
              <a:rPr lang="it-IT" sz="2400" dirty="0"/>
              <a:t> là. </a:t>
            </a:r>
            <a:r>
              <a:rPr lang="it-IT" sz="2400" dirty="0" err="1"/>
              <a:t>Prenez</a:t>
            </a:r>
            <a:r>
              <a:rPr lang="it-IT" sz="2400" dirty="0"/>
              <a:t> </a:t>
            </a:r>
            <a:r>
              <a:rPr lang="it-IT" sz="2400" dirty="0" err="1"/>
              <a:t>garde</a:t>
            </a:r>
            <a:r>
              <a:rPr lang="it-IT" sz="2400" dirty="0"/>
              <a:t>, Monsieur le </a:t>
            </a:r>
            <a:r>
              <a:rPr lang="it-IT" sz="2400" dirty="0" err="1"/>
              <a:t>Président</a:t>
            </a:r>
            <a:r>
              <a:rPr lang="it-IT" sz="2400" dirty="0"/>
              <a:t>, </a:t>
            </a:r>
            <a:r>
              <a:rPr lang="it-IT" sz="2400" dirty="0" err="1"/>
              <a:t>aux</a:t>
            </a:r>
            <a:r>
              <a:rPr lang="it-IT" sz="2400" dirty="0"/>
              <a:t> </a:t>
            </a:r>
            <a:r>
              <a:rPr lang="it-IT" sz="2400" dirty="0" err="1"/>
              <a:t>effets</a:t>
            </a:r>
            <a:r>
              <a:rPr lang="it-IT" sz="2400" dirty="0"/>
              <a:t> de ce </a:t>
            </a:r>
            <a:r>
              <a:rPr lang="it-IT" sz="2400" dirty="0" err="1"/>
              <a:t>temps</a:t>
            </a:r>
            <a:r>
              <a:rPr lang="it-IT" sz="2400" dirty="0"/>
              <a:t> de </a:t>
            </a:r>
            <a:r>
              <a:rPr lang="it-IT" sz="2400" dirty="0" err="1"/>
              <a:t>confinement</a:t>
            </a:r>
            <a:r>
              <a:rPr lang="it-IT" sz="2400" dirty="0"/>
              <a:t>, de </a:t>
            </a:r>
            <a:r>
              <a:rPr lang="it-IT" sz="2400" dirty="0" err="1"/>
              <a:t>bouleversement</a:t>
            </a:r>
            <a:r>
              <a:rPr lang="it-IT" sz="2400" dirty="0"/>
              <a:t> </a:t>
            </a:r>
            <a:r>
              <a:rPr lang="it-IT" sz="2400" dirty="0" err="1"/>
              <a:t>du</a:t>
            </a:r>
            <a:r>
              <a:rPr lang="it-IT" sz="2400" dirty="0"/>
              <a:t> </a:t>
            </a:r>
            <a:r>
              <a:rPr lang="it-IT" sz="2400" dirty="0" err="1"/>
              <a:t>cours</a:t>
            </a:r>
            <a:r>
              <a:rPr lang="it-IT" sz="2400" dirty="0"/>
              <a:t> </a:t>
            </a:r>
            <a:r>
              <a:rPr lang="it-IT" sz="2400" dirty="0" err="1"/>
              <a:t>des</a:t>
            </a:r>
            <a:r>
              <a:rPr lang="it-IT" sz="2400" dirty="0"/>
              <a:t> </a:t>
            </a:r>
            <a:r>
              <a:rPr lang="it-IT" sz="2400" dirty="0" err="1"/>
              <a:t>choses</a:t>
            </a:r>
            <a:r>
              <a:rPr lang="it-IT" sz="2400" dirty="0"/>
              <a:t>. C’est un </a:t>
            </a:r>
            <a:r>
              <a:rPr lang="it-IT" sz="2400" dirty="0" err="1"/>
              <a:t>temps</a:t>
            </a:r>
            <a:r>
              <a:rPr lang="it-IT" sz="2400" dirty="0"/>
              <a:t> </a:t>
            </a:r>
            <a:r>
              <a:rPr lang="it-IT" sz="2400" dirty="0" err="1"/>
              <a:t>propice</a:t>
            </a:r>
            <a:r>
              <a:rPr lang="it-IT" sz="2400" dirty="0"/>
              <a:t> </a:t>
            </a:r>
            <a:r>
              <a:rPr lang="it-IT" sz="2400" dirty="0" err="1"/>
              <a:t>aux</a:t>
            </a:r>
            <a:r>
              <a:rPr lang="it-IT" sz="2400" dirty="0"/>
              <a:t> </a:t>
            </a:r>
            <a:r>
              <a:rPr lang="it-IT" sz="2400" dirty="0" err="1"/>
              <a:t>remises</a:t>
            </a:r>
            <a:r>
              <a:rPr lang="it-IT" sz="2400" dirty="0"/>
              <a:t> en cause. Un </a:t>
            </a:r>
            <a:r>
              <a:rPr lang="it-IT" sz="2400" dirty="0" err="1"/>
              <a:t>temps</a:t>
            </a:r>
            <a:r>
              <a:rPr lang="it-IT" sz="2400" dirty="0"/>
              <a:t>   pour </a:t>
            </a:r>
            <a:r>
              <a:rPr lang="it-IT" sz="2400" dirty="0" err="1"/>
              <a:t>désirer</a:t>
            </a:r>
            <a:r>
              <a:rPr lang="it-IT" sz="2400" dirty="0"/>
              <a:t> un </a:t>
            </a:r>
            <a:r>
              <a:rPr lang="it-IT" sz="2400" dirty="0" err="1"/>
              <a:t>nouveau</a:t>
            </a:r>
            <a:r>
              <a:rPr lang="it-IT" sz="2400" dirty="0"/>
              <a:t> monde. </a:t>
            </a:r>
            <a:r>
              <a:rPr lang="it-IT" sz="2400" dirty="0" err="1"/>
              <a:t>Pas</a:t>
            </a:r>
            <a:r>
              <a:rPr lang="it-IT" sz="2400" dirty="0"/>
              <a:t> le </a:t>
            </a:r>
            <a:r>
              <a:rPr lang="it-IT" sz="2400" dirty="0" err="1"/>
              <a:t>vôtre</a:t>
            </a:r>
            <a:r>
              <a:rPr lang="it-IT" sz="2400" dirty="0"/>
              <a:t> ! </a:t>
            </a:r>
            <a:r>
              <a:rPr lang="it-IT" sz="2400" dirty="0" err="1"/>
              <a:t>Pas</a:t>
            </a:r>
            <a:r>
              <a:rPr lang="it-IT" sz="2400" dirty="0"/>
              <a:t> </a:t>
            </a:r>
            <a:r>
              <a:rPr lang="it-IT" sz="2400" dirty="0" err="1"/>
              <a:t>celui</a:t>
            </a:r>
            <a:r>
              <a:rPr lang="it-IT" sz="2400" dirty="0"/>
              <a:t> </a:t>
            </a:r>
            <a:r>
              <a:rPr lang="it-IT" sz="2400" dirty="0" err="1"/>
              <a:t>où</a:t>
            </a:r>
            <a:r>
              <a:rPr lang="it-IT" sz="2400" dirty="0"/>
              <a:t> </a:t>
            </a:r>
            <a:r>
              <a:rPr lang="it-IT" sz="2400" dirty="0" err="1"/>
              <a:t>les</a:t>
            </a:r>
            <a:r>
              <a:rPr lang="it-IT" sz="2400" dirty="0"/>
              <a:t> </a:t>
            </a:r>
            <a:r>
              <a:rPr lang="it-IT" sz="2400" dirty="0" err="1"/>
              <a:t>décideurs</a:t>
            </a:r>
            <a:r>
              <a:rPr lang="it-IT" sz="2400" dirty="0"/>
              <a:t> et </a:t>
            </a:r>
            <a:r>
              <a:rPr lang="it-IT" sz="2400" dirty="0" err="1"/>
              <a:t>financiers</a:t>
            </a:r>
            <a:r>
              <a:rPr lang="it-IT" sz="2400" dirty="0"/>
              <a:t> </a:t>
            </a:r>
            <a:r>
              <a:rPr lang="it-IT" sz="2400" dirty="0" err="1"/>
              <a:t>reprennent</a:t>
            </a:r>
            <a:r>
              <a:rPr lang="it-IT" sz="2400" dirty="0"/>
              <a:t>  </a:t>
            </a:r>
            <a:r>
              <a:rPr lang="it-IT" sz="2400" dirty="0" err="1"/>
              <a:t>déjà</a:t>
            </a:r>
            <a:r>
              <a:rPr lang="it-IT" sz="2400" dirty="0"/>
              <a:t>  sans </a:t>
            </a:r>
            <a:r>
              <a:rPr lang="it-IT" sz="2400" dirty="0" err="1"/>
              <a:t>pudeur</a:t>
            </a:r>
            <a:r>
              <a:rPr lang="it-IT" sz="2400" dirty="0"/>
              <a:t> l’</a:t>
            </a:r>
            <a:r>
              <a:rPr lang="it-IT" sz="2400" dirty="0" err="1"/>
              <a:t>antienne</a:t>
            </a:r>
            <a:r>
              <a:rPr lang="it-IT" sz="2400" dirty="0"/>
              <a:t> </a:t>
            </a:r>
            <a:r>
              <a:rPr lang="it-IT" sz="2400" dirty="0" err="1"/>
              <a:t>du</a:t>
            </a:r>
            <a:r>
              <a:rPr lang="it-IT" sz="2400" dirty="0"/>
              <a:t> « </a:t>
            </a:r>
            <a:r>
              <a:rPr lang="it-IT" sz="2400" dirty="0" err="1"/>
              <a:t>travailler</a:t>
            </a:r>
            <a:r>
              <a:rPr lang="it-IT" sz="2400" dirty="0"/>
              <a:t> plus », </a:t>
            </a:r>
            <a:r>
              <a:rPr lang="it-IT" sz="2400" dirty="0" err="1"/>
              <a:t>jusqu’à</a:t>
            </a:r>
            <a:r>
              <a:rPr lang="it-IT" sz="2400" dirty="0"/>
              <a:t> 60 </a:t>
            </a:r>
            <a:r>
              <a:rPr lang="it-IT" sz="2400" dirty="0" err="1"/>
              <a:t>heures</a:t>
            </a:r>
            <a:r>
              <a:rPr lang="it-IT" sz="2400" dirty="0"/>
              <a:t> par </a:t>
            </a:r>
            <a:r>
              <a:rPr lang="it-IT" sz="2400" dirty="0" err="1"/>
              <a:t>semaine</a:t>
            </a:r>
            <a:r>
              <a:rPr lang="it-IT" sz="2400" dirty="0"/>
              <a:t>. </a:t>
            </a:r>
            <a:r>
              <a:rPr lang="it-IT" sz="2400" dirty="0" err="1"/>
              <a:t>Nous</a:t>
            </a:r>
            <a:r>
              <a:rPr lang="it-IT" sz="2400" dirty="0"/>
              <a:t> </a:t>
            </a:r>
            <a:r>
              <a:rPr lang="it-IT" sz="2400" dirty="0" err="1"/>
              <a:t>sommes</a:t>
            </a:r>
            <a:r>
              <a:rPr lang="it-IT" sz="2400" dirty="0"/>
              <a:t> </a:t>
            </a:r>
            <a:r>
              <a:rPr lang="it-IT" sz="2400" dirty="0" err="1"/>
              <a:t>nombreux</a:t>
            </a:r>
            <a:r>
              <a:rPr lang="it-IT" sz="2400" dirty="0"/>
              <a:t> à ne plus </a:t>
            </a:r>
            <a:r>
              <a:rPr lang="it-IT" sz="2400" dirty="0" err="1"/>
              <a:t>vouloir</a:t>
            </a:r>
            <a:r>
              <a:rPr lang="it-IT" sz="2400" dirty="0"/>
              <a:t> d’un monde </a:t>
            </a:r>
            <a:r>
              <a:rPr lang="it-IT" sz="2400" dirty="0" smtClean="0"/>
              <a:t>dont </a:t>
            </a:r>
            <a:r>
              <a:rPr lang="it-IT" sz="2400" dirty="0"/>
              <a:t>l’</a:t>
            </a:r>
            <a:r>
              <a:rPr lang="it-IT" sz="2400" dirty="0" err="1"/>
              <a:t>épidémie</a:t>
            </a:r>
            <a:r>
              <a:rPr lang="it-IT" sz="2400" dirty="0"/>
              <a:t> </a:t>
            </a:r>
            <a:r>
              <a:rPr lang="it-IT" sz="2400" dirty="0" err="1"/>
              <a:t>révèle</a:t>
            </a:r>
            <a:r>
              <a:rPr lang="it-IT" sz="2400" dirty="0"/>
              <a:t> </a:t>
            </a:r>
            <a:r>
              <a:rPr lang="it-IT" sz="2400" dirty="0" err="1"/>
              <a:t>les</a:t>
            </a:r>
            <a:r>
              <a:rPr lang="it-IT" sz="2400" dirty="0"/>
              <a:t> </a:t>
            </a:r>
            <a:r>
              <a:rPr lang="it-IT" sz="2400" dirty="0" err="1"/>
              <a:t>inégalités</a:t>
            </a:r>
            <a:r>
              <a:rPr lang="it-IT" sz="2400" dirty="0"/>
              <a:t> </a:t>
            </a:r>
            <a:r>
              <a:rPr lang="it-IT" sz="2400" dirty="0" err="1"/>
              <a:t>criantes</a:t>
            </a:r>
            <a:r>
              <a:rPr lang="it-IT" sz="2400" dirty="0"/>
              <a:t>, </a:t>
            </a:r>
            <a:r>
              <a:rPr lang="it-IT" sz="2400" dirty="0" err="1"/>
              <a:t>Nombreux</a:t>
            </a:r>
            <a:r>
              <a:rPr lang="it-IT" sz="2400" dirty="0"/>
              <a:t> à </a:t>
            </a:r>
            <a:r>
              <a:rPr lang="it-IT" sz="2400" dirty="0" err="1"/>
              <a:t>vouloir</a:t>
            </a:r>
            <a:r>
              <a:rPr lang="it-IT" sz="2400" dirty="0"/>
              <a:t> </a:t>
            </a:r>
            <a:r>
              <a:rPr lang="it-IT" sz="2400" dirty="0" err="1"/>
              <a:t>au</a:t>
            </a:r>
            <a:r>
              <a:rPr lang="it-IT" sz="2400" dirty="0"/>
              <a:t> </a:t>
            </a:r>
            <a:r>
              <a:rPr lang="it-IT" sz="2400" dirty="0" err="1"/>
              <a:t>contraire</a:t>
            </a:r>
            <a:r>
              <a:rPr lang="it-IT" sz="2400" dirty="0"/>
              <a:t> un monde  </a:t>
            </a:r>
            <a:r>
              <a:rPr lang="it-IT" sz="2400" dirty="0" err="1"/>
              <a:t>où</a:t>
            </a:r>
            <a:r>
              <a:rPr lang="it-IT" sz="2400" dirty="0"/>
              <a:t> </a:t>
            </a:r>
            <a:r>
              <a:rPr lang="it-IT" sz="2400" dirty="0" err="1"/>
              <a:t>les</a:t>
            </a:r>
            <a:r>
              <a:rPr lang="it-IT" sz="2400" dirty="0"/>
              <a:t> </a:t>
            </a:r>
            <a:r>
              <a:rPr lang="it-IT" sz="2400" dirty="0" err="1"/>
              <a:t>besoins</a:t>
            </a:r>
            <a:r>
              <a:rPr lang="it-IT" sz="2400" dirty="0"/>
              <a:t> </a:t>
            </a:r>
            <a:r>
              <a:rPr lang="it-IT" sz="2400" dirty="0" err="1"/>
              <a:t>essentiels</a:t>
            </a:r>
            <a:r>
              <a:rPr lang="it-IT" sz="2400" dirty="0"/>
              <a:t>, se </a:t>
            </a:r>
            <a:r>
              <a:rPr lang="it-IT" sz="2400" dirty="0" err="1"/>
              <a:t>nourrir</a:t>
            </a:r>
            <a:r>
              <a:rPr lang="it-IT" sz="2400" dirty="0"/>
              <a:t> </a:t>
            </a:r>
            <a:r>
              <a:rPr lang="it-IT" sz="2400" dirty="0" err="1"/>
              <a:t>sainement</a:t>
            </a:r>
            <a:r>
              <a:rPr lang="it-IT" sz="2400" dirty="0"/>
              <a:t>, se </a:t>
            </a:r>
            <a:r>
              <a:rPr lang="it-IT" sz="2400" dirty="0" err="1"/>
              <a:t>soigner</a:t>
            </a:r>
            <a:r>
              <a:rPr lang="it-IT" sz="2400" dirty="0"/>
              <a:t>, se </a:t>
            </a:r>
            <a:r>
              <a:rPr lang="it-IT" sz="2400" dirty="0" err="1"/>
              <a:t>loger</a:t>
            </a:r>
            <a:r>
              <a:rPr lang="it-IT" sz="2400" dirty="0"/>
              <a:t>, s’</a:t>
            </a:r>
            <a:r>
              <a:rPr lang="it-IT" sz="2400" dirty="0" err="1"/>
              <a:t>éduquer</a:t>
            </a:r>
            <a:r>
              <a:rPr lang="it-IT" sz="2400" dirty="0"/>
              <a:t>, se </a:t>
            </a:r>
            <a:r>
              <a:rPr lang="it-IT" sz="2400" dirty="0" err="1"/>
              <a:t>cultiver</a:t>
            </a:r>
            <a:r>
              <a:rPr lang="it-IT" sz="2400" dirty="0"/>
              <a:t>, </a:t>
            </a:r>
            <a:r>
              <a:rPr lang="it-IT" sz="2400" dirty="0" err="1"/>
              <a:t>soient</a:t>
            </a:r>
            <a:r>
              <a:rPr lang="it-IT" sz="2400" dirty="0"/>
              <a:t> </a:t>
            </a:r>
            <a:r>
              <a:rPr lang="it-IT" sz="2400" dirty="0" err="1"/>
              <a:t>garantis</a:t>
            </a:r>
            <a:r>
              <a:rPr lang="it-IT" sz="2400" dirty="0"/>
              <a:t> à </a:t>
            </a:r>
            <a:r>
              <a:rPr lang="it-IT" sz="2400" dirty="0" err="1"/>
              <a:t>tous</a:t>
            </a:r>
            <a:r>
              <a:rPr lang="it-IT" sz="2400" dirty="0"/>
              <a:t>, un monde dont </a:t>
            </a:r>
            <a:r>
              <a:rPr lang="it-IT" sz="2400" dirty="0" err="1"/>
              <a:t>les</a:t>
            </a:r>
            <a:r>
              <a:rPr lang="it-IT" sz="2400" dirty="0"/>
              <a:t> </a:t>
            </a:r>
            <a:r>
              <a:rPr lang="it-IT" sz="2400" dirty="0" err="1"/>
              <a:t>solidarités</a:t>
            </a:r>
            <a:r>
              <a:rPr lang="it-IT" sz="2400" dirty="0"/>
              <a:t> </a:t>
            </a:r>
            <a:r>
              <a:rPr lang="it-IT" sz="2400" dirty="0" err="1"/>
              <a:t>actuelles</a:t>
            </a:r>
            <a:r>
              <a:rPr lang="it-IT" sz="2400" dirty="0"/>
              <a:t> </a:t>
            </a:r>
            <a:r>
              <a:rPr lang="it-IT" sz="2400" dirty="0" err="1"/>
              <a:t>montrent</a:t>
            </a:r>
            <a:r>
              <a:rPr lang="it-IT" sz="2400" dirty="0"/>
              <a:t>, </a:t>
            </a:r>
            <a:r>
              <a:rPr lang="it-IT" sz="2400" dirty="0" err="1"/>
              <a:t>justement</a:t>
            </a:r>
            <a:r>
              <a:rPr lang="it-IT" sz="2400" dirty="0"/>
              <a:t>, la </a:t>
            </a:r>
            <a:r>
              <a:rPr lang="it-IT" sz="2400" dirty="0" err="1"/>
              <a:t>possibilité</a:t>
            </a:r>
            <a:r>
              <a:rPr lang="it-IT" sz="2400" dirty="0"/>
              <a:t>. </a:t>
            </a:r>
            <a:r>
              <a:rPr lang="it-IT" sz="2400" dirty="0" err="1"/>
              <a:t>Sachez</a:t>
            </a:r>
            <a:r>
              <a:rPr lang="it-IT" sz="2400" dirty="0"/>
              <a:t>, Monsieur le </a:t>
            </a:r>
            <a:r>
              <a:rPr lang="it-IT" sz="2400" dirty="0" err="1"/>
              <a:t>Président</a:t>
            </a:r>
            <a:r>
              <a:rPr lang="it-IT" sz="2400" dirty="0"/>
              <a:t>, </a:t>
            </a:r>
            <a:r>
              <a:rPr lang="it-IT" sz="2400" dirty="0" err="1"/>
              <a:t>que</a:t>
            </a:r>
            <a:r>
              <a:rPr lang="it-IT" sz="2400" dirty="0"/>
              <a:t> </a:t>
            </a:r>
            <a:r>
              <a:rPr lang="it-IT" sz="2400" dirty="0" err="1"/>
              <a:t>nous</a:t>
            </a:r>
            <a:r>
              <a:rPr lang="it-IT" sz="2400" dirty="0"/>
              <a:t> ne </a:t>
            </a:r>
            <a:r>
              <a:rPr lang="it-IT" sz="2400" dirty="0" err="1"/>
              <a:t>laisserons</a:t>
            </a:r>
            <a:r>
              <a:rPr lang="it-IT" sz="2400" dirty="0"/>
              <a:t> plus </a:t>
            </a:r>
            <a:r>
              <a:rPr lang="it-IT" sz="2400" dirty="0" err="1"/>
              <a:t>nous</a:t>
            </a:r>
            <a:r>
              <a:rPr lang="it-IT" sz="2400" dirty="0"/>
              <a:t> voler </a:t>
            </a:r>
            <a:r>
              <a:rPr lang="it-IT" sz="2400" dirty="0" err="1"/>
              <a:t>notre</a:t>
            </a:r>
            <a:r>
              <a:rPr lang="it-IT" sz="2400" dirty="0"/>
              <a:t> vie</a:t>
            </a:r>
            <a:r>
              <a:rPr lang="it-IT" sz="2400" dirty="0" smtClean="0"/>
              <a:t>,</a:t>
            </a:r>
            <a:r>
              <a:rPr lang="it-IT" sz="2400" dirty="0"/>
              <a:t> </a:t>
            </a:r>
            <a:r>
              <a:rPr lang="it-IT" sz="2400" dirty="0" err="1"/>
              <a:t>nous</a:t>
            </a:r>
            <a:r>
              <a:rPr lang="it-IT" sz="2400" dirty="0"/>
              <a:t> n’</a:t>
            </a:r>
            <a:r>
              <a:rPr lang="it-IT" sz="2400" dirty="0" err="1"/>
              <a:t>avons</a:t>
            </a:r>
            <a:r>
              <a:rPr lang="it-IT" sz="2400" dirty="0"/>
              <a:t> </a:t>
            </a:r>
            <a:r>
              <a:rPr lang="it-IT" sz="2400" dirty="0" err="1"/>
              <a:t>qu’elle</a:t>
            </a:r>
            <a:r>
              <a:rPr lang="it-IT" sz="2400" dirty="0"/>
              <a:t>, et </a:t>
            </a:r>
            <a:r>
              <a:rPr lang="it-IT" sz="2400" dirty="0" smtClean="0"/>
              <a:t>«</a:t>
            </a:r>
            <a:r>
              <a:rPr lang="it-IT" sz="2400" dirty="0"/>
              <a:t> </a:t>
            </a:r>
            <a:r>
              <a:rPr lang="it-IT" sz="2400" dirty="0" err="1"/>
              <a:t>rien</a:t>
            </a:r>
            <a:r>
              <a:rPr lang="it-IT" sz="2400" dirty="0"/>
              <a:t> ne </a:t>
            </a:r>
            <a:r>
              <a:rPr lang="it-IT" sz="2400" dirty="0" err="1"/>
              <a:t>vaut</a:t>
            </a:r>
            <a:r>
              <a:rPr lang="it-IT" sz="2400" dirty="0"/>
              <a:t> la vie » -  chanson, </a:t>
            </a:r>
            <a:r>
              <a:rPr lang="it-IT" sz="2400" dirty="0" err="1"/>
              <a:t>encore</a:t>
            </a:r>
            <a:r>
              <a:rPr lang="it-IT" sz="2400" dirty="0"/>
              <a:t>, d’Alain </a:t>
            </a:r>
            <a:r>
              <a:rPr lang="it-IT" sz="2400" dirty="0" err="1" smtClean="0"/>
              <a:t>Souchon</a:t>
            </a:r>
            <a:r>
              <a:rPr lang="it-IT" sz="2400" dirty="0"/>
              <a:t>. Ni </a:t>
            </a:r>
            <a:r>
              <a:rPr lang="it-IT" sz="2400" dirty="0" err="1"/>
              <a:t>bâillonner</a:t>
            </a:r>
            <a:r>
              <a:rPr lang="it-IT" sz="2400" dirty="0"/>
              <a:t> </a:t>
            </a:r>
            <a:r>
              <a:rPr lang="it-IT" sz="2400" dirty="0" err="1"/>
              <a:t>durablement</a:t>
            </a:r>
            <a:r>
              <a:rPr lang="it-IT" sz="2400" dirty="0"/>
              <a:t> nos </a:t>
            </a:r>
            <a:r>
              <a:rPr lang="it-IT" sz="2400" dirty="0" err="1"/>
              <a:t>libertés</a:t>
            </a:r>
            <a:r>
              <a:rPr lang="it-IT" sz="2400" dirty="0"/>
              <a:t> </a:t>
            </a:r>
            <a:r>
              <a:rPr lang="it-IT" sz="2400" dirty="0" err="1"/>
              <a:t>démocratiques</a:t>
            </a:r>
            <a:r>
              <a:rPr lang="it-IT" sz="2400" dirty="0"/>
              <a:t>, </a:t>
            </a:r>
            <a:r>
              <a:rPr lang="it-IT" sz="2400" dirty="0" err="1"/>
              <a:t>aujourd’hui</a:t>
            </a:r>
            <a:r>
              <a:rPr lang="it-IT" sz="2400" dirty="0"/>
              <a:t> </a:t>
            </a:r>
            <a:r>
              <a:rPr lang="it-IT" sz="2400" dirty="0" err="1"/>
              <a:t>restreintes</a:t>
            </a:r>
            <a:r>
              <a:rPr lang="it-IT" sz="2400" dirty="0"/>
              <a:t>, </a:t>
            </a:r>
            <a:r>
              <a:rPr lang="it-IT" sz="2400" dirty="0" err="1"/>
              <a:t>liberté</a:t>
            </a:r>
            <a:r>
              <a:rPr lang="it-IT" sz="2400" dirty="0"/>
              <a:t> qui  </a:t>
            </a:r>
            <a:r>
              <a:rPr lang="it-IT" sz="2400" dirty="0" err="1"/>
              <a:t>permet</a:t>
            </a:r>
            <a:r>
              <a:rPr lang="it-IT" sz="2400" dirty="0"/>
              <a:t> à ma lettre – </a:t>
            </a:r>
            <a:r>
              <a:rPr lang="it-IT" sz="2400" dirty="0" err="1"/>
              <a:t>contrairement</a:t>
            </a:r>
            <a:r>
              <a:rPr lang="it-IT" sz="2400" dirty="0"/>
              <a:t> à celle de Boris </a:t>
            </a:r>
            <a:r>
              <a:rPr lang="it-IT" sz="2400" dirty="0" err="1"/>
              <a:t>Vian</a:t>
            </a:r>
            <a:r>
              <a:rPr lang="it-IT" sz="2400" dirty="0"/>
              <a:t>, interdite de radio – d’</a:t>
            </a:r>
            <a:r>
              <a:rPr lang="it-IT" sz="2400" dirty="0" err="1"/>
              <a:t>être</a:t>
            </a:r>
            <a:r>
              <a:rPr lang="it-IT" sz="2400" dirty="0"/>
              <a:t> lue ce </a:t>
            </a:r>
            <a:r>
              <a:rPr lang="it-IT" sz="2400" dirty="0" err="1"/>
              <a:t>matin</a:t>
            </a:r>
            <a:r>
              <a:rPr lang="it-IT" sz="2400" dirty="0"/>
              <a:t> </a:t>
            </a:r>
            <a:r>
              <a:rPr lang="it-IT" sz="2400" dirty="0" err="1"/>
              <a:t>sur</a:t>
            </a:r>
            <a:r>
              <a:rPr lang="it-IT" sz="2400" dirty="0"/>
              <a:t> </a:t>
            </a:r>
            <a:r>
              <a:rPr lang="it-IT" sz="2400" dirty="0" err="1"/>
              <a:t>les</a:t>
            </a:r>
            <a:r>
              <a:rPr lang="it-IT" sz="2400" dirty="0"/>
              <a:t> </a:t>
            </a:r>
            <a:r>
              <a:rPr lang="it-IT" sz="2400" dirty="0" err="1"/>
              <a:t>ondes</a:t>
            </a:r>
            <a:r>
              <a:rPr lang="it-IT" sz="2400" dirty="0"/>
              <a:t> d’une radio </a:t>
            </a:r>
            <a:r>
              <a:rPr lang="it-IT" sz="2400" dirty="0" err="1"/>
              <a:t>nationale</a:t>
            </a:r>
            <a:r>
              <a:rPr lang="it-IT" sz="2400" dirty="0"/>
              <a:t>.</a:t>
            </a:r>
            <a:endParaRPr lang="fr-CA" sz="2400" dirty="0"/>
          </a:p>
        </p:txBody>
      </p:sp>
    </p:spTree>
    <p:extLst>
      <p:ext uri="{BB962C8B-B14F-4D97-AF65-F5344CB8AC3E}">
        <p14:creationId xmlns:p14="http://schemas.microsoft.com/office/powerpoint/2010/main" val="19619160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800" b="1" dirty="0"/>
              <a:t>Boris </a:t>
            </a:r>
            <a:r>
              <a:rPr lang="it-IT" sz="2800" b="1" dirty="0" err="1"/>
              <a:t>Vian</a:t>
            </a:r>
            <a:r>
              <a:rPr lang="it-IT" sz="2800" b="1" dirty="0"/>
              <a:t> - Le </a:t>
            </a:r>
            <a:r>
              <a:rPr lang="it-IT" sz="2800" b="1" dirty="0" err="1"/>
              <a:t>déserteur</a:t>
            </a:r>
            <a:r>
              <a:rPr lang="it-IT" sz="2800" b="1" dirty="0"/>
              <a:t/>
            </a:r>
            <a:br>
              <a:rPr lang="it-IT" sz="2800" b="1" dirty="0"/>
            </a:br>
            <a:endParaRPr lang="fr-CA" sz="2800" dirty="0"/>
          </a:p>
        </p:txBody>
      </p:sp>
      <p:sp>
        <p:nvSpPr>
          <p:cNvPr id="3" name="Segnaposto contenuto 2"/>
          <p:cNvSpPr>
            <a:spLocks noGrp="1"/>
          </p:cNvSpPr>
          <p:nvPr>
            <p:ph idx="1"/>
          </p:nvPr>
        </p:nvSpPr>
        <p:spPr/>
        <p:txBody>
          <a:bodyPr>
            <a:normAutofit fontScale="92500" lnSpcReduction="20000"/>
          </a:bodyPr>
          <a:lstStyle/>
          <a:p>
            <a:pPr algn="just"/>
            <a:r>
              <a:rPr lang="fr-CA" sz="2400" dirty="0" smtClean="0"/>
              <a:t>Publié en 1954 </a:t>
            </a:r>
            <a:r>
              <a:rPr lang="fr-CA" sz="2400" dirty="0"/>
              <a:t>à la fin de la guerre d'Indochine (1946-1954) alors que la contre-offensive française face aux troupes du général </a:t>
            </a:r>
            <a:r>
              <a:rPr lang="fr-CA" sz="2400" dirty="0" err="1"/>
              <a:t>Võ</a:t>
            </a:r>
            <a:r>
              <a:rPr lang="fr-CA" sz="2400" dirty="0"/>
              <a:t> </a:t>
            </a:r>
            <a:r>
              <a:rPr lang="fr-CA" sz="2400" dirty="0" err="1"/>
              <a:t>Nguyên</a:t>
            </a:r>
            <a:r>
              <a:rPr lang="fr-CA" sz="2400" dirty="0"/>
              <a:t> </a:t>
            </a:r>
            <a:r>
              <a:rPr lang="fr-CA" sz="2400" dirty="0" err="1"/>
              <a:t>Giáp</a:t>
            </a:r>
            <a:r>
              <a:rPr lang="fr-CA" sz="2400" dirty="0"/>
              <a:t> conduit à la défaite française de </a:t>
            </a:r>
            <a:r>
              <a:rPr lang="fr-CA" sz="2400" dirty="0" err="1"/>
              <a:t>Diên</a:t>
            </a:r>
            <a:r>
              <a:rPr lang="fr-CA" sz="2400" dirty="0"/>
              <a:t> </a:t>
            </a:r>
            <a:r>
              <a:rPr lang="fr-CA" sz="2400" dirty="0" err="1"/>
              <a:t>Biên</a:t>
            </a:r>
            <a:r>
              <a:rPr lang="fr-CA" sz="2400" dirty="0"/>
              <a:t> Phu où 1 500 soldats français sont tués. Pierre Mendès France doit ouvrir des négociations qui conduisent aux accords de Genève, signés le 21 juillet 1954. Le Vietnam, le Laos et le Cambodge deviennent indépendants</a:t>
            </a:r>
            <a:r>
              <a:rPr lang="fr-CA" sz="2400" dirty="0" smtClean="0"/>
              <a:t>.</a:t>
            </a:r>
          </a:p>
          <a:p>
            <a:pPr algn="just"/>
            <a:r>
              <a:rPr lang="fr-CA" sz="2400" dirty="0" smtClean="0"/>
              <a:t>Puis </a:t>
            </a:r>
            <a:r>
              <a:rPr lang="fr-CA" sz="2400" dirty="0"/>
              <a:t>en novembre 1954, la </a:t>
            </a:r>
            <a:r>
              <a:rPr lang="fr-CA" sz="2400" dirty="0" smtClean="0"/>
              <a:t>« Toussaint rouge » </a:t>
            </a:r>
            <a:r>
              <a:rPr lang="fr-CA" sz="2400" dirty="0"/>
              <a:t>marque le début de la guerre d'Algérie (1954-1962). La </a:t>
            </a:r>
            <a:r>
              <a:rPr lang="fr-CA" sz="2400" b="1" dirty="0"/>
              <a:t>Toussaint </a:t>
            </a:r>
            <a:r>
              <a:rPr lang="fr-CA" sz="2400" b="1" dirty="0" smtClean="0"/>
              <a:t>rouge</a:t>
            </a:r>
            <a:r>
              <a:rPr lang="fr-CA" sz="2400" dirty="0" smtClean="0"/>
              <a:t> </a:t>
            </a:r>
            <a:r>
              <a:rPr lang="fr-CA" sz="2400" dirty="0"/>
              <a:t>est le nom donné en France à la journée du 1</a:t>
            </a:r>
            <a:r>
              <a:rPr lang="fr-CA" sz="2400" baseline="30000" dirty="0"/>
              <a:t>er</a:t>
            </a:r>
            <a:r>
              <a:rPr lang="fr-CA" sz="2400" dirty="0"/>
              <a:t> novembre </a:t>
            </a:r>
            <a:r>
              <a:rPr lang="fr-CA" sz="2400" dirty="0" smtClean="0"/>
              <a:t>1954 </a:t>
            </a:r>
            <a:r>
              <a:rPr lang="fr-CA" sz="2400" dirty="0"/>
              <a:t>durant laquelle le Front de libération nationale (FLN) manifeste pour la première fois son existence en commettant une série d'attentats en plusieurs endroits du territoire algérien, à l'époque sous administration française. Cette journée est rétrospectivement considérée comme le début de la guerre d'Algérie (1954-1962) et elle est devenue une fête nationale en </a:t>
            </a:r>
            <a:r>
              <a:rPr lang="fr-CA" sz="2400" dirty="0" smtClean="0"/>
              <a:t>Algérie.</a:t>
            </a:r>
            <a:endParaRPr lang="fr-CA" sz="2400" dirty="0"/>
          </a:p>
        </p:txBody>
      </p:sp>
    </p:spTree>
    <p:extLst>
      <p:ext uri="{BB962C8B-B14F-4D97-AF65-F5344CB8AC3E}">
        <p14:creationId xmlns:p14="http://schemas.microsoft.com/office/powerpoint/2010/main" val="18766410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sz="2400" b="1" dirty="0"/>
              <a:t>Boris </a:t>
            </a:r>
            <a:r>
              <a:rPr lang="it-IT" sz="2400" b="1" dirty="0" err="1"/>
              <a:t>Vian</a:t>
            </a:r>
            <a:r>
              <a:rPr lang="it-IT" sz="2400" b="1" dirty="0"/>
              <a:t> - Le </a:t>
            </a:r>
            <a:r>
              <a:rPr lang="it-IT" sz="2400" b="1" dirty="0" err="1" smtClean="0"/>
              <a:t>déserteur</a:t>
            </a:r>
            <a:r>
              <a:rPr lang="it-IT" sz="2400" b="1" dirty="0" smtClean="0"/>
              <a:t/>
            </a:r>
            <a:br>
              <a:rPr lang="it-IT" sz="2400" b="1" dirty="0" smtClean="0"/>
            </a:br>
            <a:r>
              <a:rPr lang="it-IT" sz="2400" b="1" dirty="0" smtClean="0"/>
              <a:t>Censure</a:t>
            </a:r>
            <a:r>
              <a:rPr lang="it-IT" sz="2400" b="1" dirty="0"/>
              <a:t/>
            </a:r>
            <a:br>
              <a:rPr lang="it-IT" sz="2400" b="1" dirty="0"/>
            </a:br>
            <a:endParaRPr lang="fr-CA" sz="2400" dirty="0"/>
          </a:p>
        </p:txBody>
      </p:sp>
      <p:sp>
        <p:nvSpPr>
          <p:cNvPr id="3" name="Segnaposto contenuto 2"/>
          <p:cNvSpPr>
            <a:spLocks noGrp="1"/>
          </p:cNvSpPr>
          <p:nvPr>
            <p:ph idx="1"/>
          </p:nvPr>
        </p:nvSpPr>
        <p:spPr/>
        <p:txBody>
          <a:bodyPr>
            <a:normAutofit/>
          </a:bodyPr>
          <a:lstStyle/>
          <a:p>
            <a:pPr algn="just"/>
            <a:r>
              <a:rPr lang="fr-CA" sz="2400" dirty="0"/>
              <a:t>Peu après sa sortie, la chanson est interdite de diffusion à la radio pour « antipatriotisme </a:t>
            </a:r>
            <a:r>
              <a:rPr lang="fr-CA" sz="2400" dirty="0" smtClean="0"/>
              <a:t>». L'interdiction </a:t>
            </a:r>
            <a:r>
              <a:rPr lang="fr-CA" sz="2400" dirty="0"/>
              <a:t>fut levée en 1962 après la guerre </a:t>
            </a:r>
            <a:r>
              <a:rPr lang="fr-CA" sz="2400" dirty="0" smtClean="0"/>
              <a:t>d'Algérie. </a:t>
            </a:r>
            <a:endParaRPr lang="fr-CA" sz="2400" dirty="0"/>
          </a:p>
        </p:txBody>
      </p:sp>
    </p:spTree>
    <p:extLst>
      <p:ext uri="{BB962C8B-B14F-4D97-AF65-F5344CB8AC3E}">
        <p14:creationId xmlns:p14="http://schemas.microsoft.com/office/powerpoint/2010/main" val="9994484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fr-CA" sz="2800" dirty="0" err="1" smtClean="0"/>
              <a:t>Ecoutons</a:t>
            </a:r>
            <a:r>
              <a:rPr lang="fr-CA" sz="2800" dirty="0" smtClean="0"/>
              <a:t/>
            </a:r>
            <a:br>
              <a:rPr lang="fr-CA" sz="2800" dirty="0" smtClean="0"/>
            </a:br>
            <a:r>
              <a:rPr lang="it-IT" sz="2800" b="1" dirty="0"/>
              <a:t>Boris </a:t>
            </a:r>
            <a:r>
              <a:rPr lang="it-IT" sz="2800" b="1" dirty="0" err="1"/>
              <a:t>Vian</a:t>
            </a:r>
            <a:r>
              <a:rPr lang="it-IT" sz="2800" b="1" dirty="0"/>
              <a:t> - Le </a:t>
            </a:r>
            <a:r>
              <a:rPr lang="it-IT" sz="2800" b="1" dirty="0" err="1"/>
              <a:t>déserteur</a:t>
            </a:r>
            <a:r>
              <a:rPr lang="it-IT" sz="2800" b="1" dirty="0"/>
              <a:t/>
            </a:r>
            <a:br>
              <a:rPr lang="it-IT" sz="2800" b="1" dirty="0"/>
            </a:br>
            <a:endParaRPr lang="fr-CA" sz="2800" dirty="0"/>
          </a:p>
        </p:txBody>
      </p:sp>
      <p:sp>
        <p:nvSpPr>
          <p:cNvPr id="3" name="Segnaposto contenuto 2"/>
          <p:cNvSpPr>
            <a:spLocks noGrp="1"/>
          </p:cNvSpPr>
          <p:nvPr>
            <p:ph idx="1"/>
          </p:nvPr>
        </p:nvSpPr>
        <p:spPr/>
        <p:txBody>
          <a:bodyPr>
            <a:normAutofit fontScale="85000" lnSpcReduction="20000"/>
          </a:bodyPr>
          <a:lstStyle/>
          <a:p>
            <a:r>
              <a:rPr lang="it-IT" sz="2400" dirty="0" smtClean="0"/>
              <a:t>Monsieur </a:t>
            </a:r>
            <a:r>
              <a:rPr lang="it-IT" sz="2400" dirty="0"/>
              <a:t>le </a:t>
            </a:r>
            <a:r>
              <a:rPr lang="it-IT" sz="2400" dirty="0" err="1"/>
              <a:t>Président</a:t>
            </a:r>
            <a:r>
              <a:rPr lang="it-IT" sz="2400" dirty="0"/>
              <a:t/>
            </a:r>
            <a:br>
              <a:rPr lang="it-IT" sz="2400" dirty="0"/>
            </a:br>
            <a:r>
              <a:rPr lang="it-IT" sz="2400" dirty="0"/>
              <a:t>Je </a:t>
            </a:r>
            <a:r>
              <a:rPr lang="it-IT" sz="2400" dirty="0" err="1"/>
              <a:t>vous</a:t>
            </a:r>
            <a:r>
              <a:rPr lang="it-IT" sz="2400" dirty="0"/>
              <a:t> </a:t>
            </a:r>
            <a:r>
              <a:rPr lang="it-IT" sz="2400" dirty="0" err="1"/>
              <a:t>fais</a:t>
            </a:r>
            <a:r>
              <a:rPr lang="it-IT" sz="2400" dirty="0"/>
              <a:t> une lettre</a:t>
            </a:r>
            <a:br>
              <a:rPr lang="it-IT" sz="2400" dirty="0"/>
            </a:br>
            <a:r>
              <a:rPr lang="it-IT" sz="2400" dirty="0" err="1"/>
              <a:t>Que</a:t>
            </a:r>
            <a:r>
              <a:rPr lang="it-IT" sz="2400" dirty="0"/>
              <a:t> </a:t>
            </a:r>
            <a:r>
              <a:rPr lang="it-IT" sz="2400" dirty="0" err="1"/>
              <a:t>vous</a:t>
            </a:r>
            <a:r>
              <a:rPr lang="it-IT" sz="2400" dirty="0"/>
              <a:t> </a:t>
            </a:r>
            <a:r>
              <a:rPr lang="it-IT" sz="2400" dirty="0" err="1"/>
              <a:t>lirez</a:t>
            </a:r>
            <a:r>
              <a:rPr lang="it-IT" sz="2400" dirty="0"/>
              <a:t> </a:t>
            </a:r>
            <a:r>
              <a:rPr lang="it-IT" sz="2400" dirty="0" err="1"/>
              <a:t>peut-être</a:t>
            </a:r>
            <a:r>
              <a:rPr lang="it-IT" sz="2400" dirty="0"/>
              <a:t/>
            </a:r>
            <a:br>
              <a:rPr lang="it-IT" sz="2400" dirty="0"/>
            </a:br>
            <a:r>
              <a:rPr lang="it-IT" sz="2400" dirty="0"/>
              <a:t>Si </a:t>
            </a:r>
            <a:r>
              <a:rPr lang="it-IT" sz="2400" dirty="0" err="1"/>
              <a:t>vous</a:t>
            </a:r>
            <a:r>
              <a:rPr lang="it-IT" sz="2400" dirty="0"/>
              <a:t> </a:t>
            </a:r>
            <a:r>
              <a:rPr lang="it-IT" sz="2400" dirty="0" err="1"/>
              <a:t>avez</a:t>
            </a:r>
            <a:r>
              <a:rPr lang="it-IT" sz="2400" dirty="0"/>
              <a:t> le </a:t>
            </a:r>
            <a:r>
              <a:rPr lang="it-IT" sz="2400" dirty="0" err="1"/>
              <a:t>temps</a:t>
            </a:r>
            <a:r>
              <a:rPr lang="it-IT" sz="2400" dirty="0"/>
              <a:t/>
            </a:r>
            <a:br>
              <a:rPr lang="it-IT" sz="2400" dirty="0"/>
            </a:br>
            <a:r>
              <a:rPr lang="it-IT" sz="2400" dirty="0"/>
              <a:t>Je </a:t>
            </a:r>
            <a:r>
              <a:rPr lang="it-IT" sz="2400" dirty="0" err="1"/>
              <a:t>viens</a:t>
            </a:r>
            <a:r>
              <a:rPr lang="it-IT" sz="2400" dirty="0"/>
              <a:t> de </a:t>
            </a:r>
            <a:r>
              <a:rPr lang="it-IT" sz="2400" dirty="0" err="1"/>
              <a:t>recevoir</a:t>
            </a:r>
            <a:r>
              <a:rPr lang="it-IT" sz="2400" dirty="0"/>
              <a:t/>
            </a:r>
            <a:br>
              <a:rPr lang="it-IT" sz="2400" dirty="0"/>
            </a:br>
            <a:r>
              <a:rPr lang="it-IT" sz="2400" dirty="0" err="1"/>
              <a:t>Mes</a:t>
            </a:r>
            <a:r>
              <a:rPr lang="it-IT" sz="2400" dirty="0"/>
              <a:t> papiers </a:t>
            </a:r>
            <a:r>
              <a:rPr lang="it-IT" sz="2400" dirty="0" err="1"/>
              <a:t>militaires</a:t>
            </a:r>
            <a:r>
              <a:rPr lang="it-IT" sz="2400" dirty="0"/>
              <a:t/>
            </a:r>
            <a:br>
              <a:rPr lang="it-IT" sz="2400" dirty="0"/>
            </a:br>
            <a:r>
              <a:rPr lang="it-IT" sz="2400" dirty="0"/>
              <a:t>Pour partir à la guerre</a:t>
            </a:r>
            <a:br>
              <a:rPr lang="it-IT" sz="2400" dirty="0"/>
            </a:br>
            <a:r>
              <a:rPr lang="it-IT" sz="2400" dirty="0" err="1"/>
              <a:t>Avant</a:t>
            </a:r>
            <a:r>
              <a:rPr lang="it-IT" sz="2400" dirty="0"/>
              <a:t> </a:t>
            </a:r>
            <a:r>
              <a:rPr lang="it-IT" sz="2400" dirty="0" err="1"/>
              <a:t>mercredi</a:t>
            </a:r>
            <a:r>
              <a:rPr lang="it-IT" sz="2400" dirty="0"/>
              <a:t> </a:t>
            </a:r>
            <a:r>
              <a:rPr lang="it-IT" sz="2400" dirty="0" err="1"/>
              <a:t>soir</a:t>
            </a:r>
            <a:r>
              <a:rPr lang="it-IT" sz="2400" dirty="0"/>
              <a:t/>
            </a:r>
            <a:br>
              <a:rPr lang="it-IT" sz="2400" dirty="0"/>
            </a:br>
            <a:r>
              <a:rPr lang="it-IT" sz="2400" dirty="0"/>
              <a:t>Monsieur le </a:t>
            </a:r>
            <a:r>
              <a:rPr lang="it-IT" sz="2400" dirty="0" err="1"/>
              <a:t>Président</a:t>
            </a:r>
            <a:r>
              <a:rPr lang="it-IT" sz="2400" dirty="0"/>
              <a:t/>
            </a:r>
            <a:br>
              <a:rPr lang="it-IT" sz="2400" dirty="0"/>
            </a:br>
            <a:r>
              <a:rPr lang="it-IT" sz="2400" dirty="0"/>
              <a:t>Je ne </a:t>
            </a:r>
            <a:r>
              <a:rPr lang="it-IT" sz="2400" dirty="0" err="1"/>
              <a:t>veux</a:t>
            </a:r>
            <a:r>
              <a:rPr lang="it-IT" sz="2400" dirty="0"/>
              <a:t> </a:t>
            </a:r>
            <a:r>
              <a:rPr lang="it-IT" sz="2400" dirty="0" err="1"/>
              <a:t>pas</a:t>
            </a:r>
            <a:r>
              <a:rPr lang="it-IT" sz="2400" dirty="0"/>
              <a:t> la </a:t>
            </a:r>
            <a:r>
              <a:rPr lang="it-IT" sz="2400" dirty="0" err="1"/>
              <a:t>faire</a:t>
            </a:r>
            <a:r>
              <a:rPr lang="it-IT" sz="2400" dirty="0"/>
              <a:t/>
            </a:r>
            <a:br>
              <a:rPr lang="it-IT" sz="2400" dirty="0"/>
            </a:br>
            <a:r>
              <a:rPr lang="it-IT" sz="2400" dirty="0"/>
              <a:t>Je ne </a:t>
            </a:r>
            <a:r>
              <a:rPr lang="it-IT" sz="2400" dirty="0" err="1"/>
              <a:t>suis</a:t>
            </a:r>
            <a:r>
              <a:rPr lang="it-IT" sz="2400" dirty="0"/>
              <a:t> </a:t>
            </a:r>
            <a:r>
              <a:rPr lang="it-IT" sz="2400" dirty="0" err="1"/>
              <a:t>pas</a:t>
            </a:r>
            <a:r>
              <a:rPr lang="it-IT" sz="2400" dirty="0"/>
              <a:t> </a:t>
            </a:r>
            <a:r>
              <a:rPr lang="it-IT" sz="2400" dirty="0" err="1"/>
              <a:t>sur</a:t>
            </a:r>
            <a:r>
              <a:rPr lang="it-IT" sz="2400" dirty="0"/>
              <a:t> terre</a:t>
            </a:r>
            <a:br>
              <a:rPr lang="it-IT" sz="2400" dirty="0"/>
            </a:br>
            <a:r>
              <a:rPr lang="it-IT" sz="2400" dirty="0"/>
              <a:t>Pour </a:t>
            </a:r>
            <a:r>
              <a:rPr lang="it-IT" sz="2400" dirty="0" err="1"/>
              <a:t>tuer</a:t>
            </a:r>
            <a:r>
              <a:rPr lang="it-IT" sz="2400" dirty="0"/>
              <a:t> </a:t>
            </a:r>
            <a:r>
              <a:rPr lang="it-IT" sz="2400" dirty="0" err="1"/>
              <a:t>des</a:t>
            </a:r>
            <a:r>
              <a:rPr lang="it-IT" sz="2400" dirty="0"/>
              <a:t> </a:t>
            </a:r>
            <a:r>
              <a:rPr lang="it-IT" sz="2400" dirty="0" err="1"/>
              <a:t>pauvres</a:t>
            </a:r>
            <a:r>
              <a:rPr lang="it-IT" sz="2400" dirty="0"/>
              <a:t> gens</a:t>
            </a:r>
            <a:br>
              <a:rPr lang="it-IT" sz="2400" dirty="0"/>
            </a:br>
            <a:r>
              <a:rPr lang="it-IT" sz="2400" dirty="0"/>
              <a:t>C’est </a:t>
            </a:r>
            <a:r>
              <a:rPr lang="it-IT" sz="2400" dirty="0" err="1"/>
              <a:t>pas</a:t>
            </a:r>
            <a:r>
              <a:rPr lang="it-IT" sz="2400" dirty="0"/>
              <a:t> pour </a:t>
            </a:r>
            <a:r>
              <a:rPr lang="it-IT" sz="2400" dirty="0" err="1"/>
              <a:t>vous</a:t>
            </a:r>
            <a:r>
              <a:rPr lang="it-IT" sz="2400" dirty="0"/>
              <a:t> </a:t>
            </a:r>
            <a:r>
              <a:rPr lang="it-IT" sz="2400" dirty="0" err="1"/>
              <a:t>fâcher</a:t>
            </a:r>
            <a:r>
              <a:rPr lang="it-IT" sz="2400" dirty="0"/>
              <a:t/>
            </a:r>
            <a:br>
              <a:rPr lang="it-IT" sz="2400" dirty="0"/>
            </a:br>
            <a:r>
              <a:rPr lang="it-IT" sz="2400" dirty="0"/>
              <a:t>Il </a:t>
            </a:r>
            <a:r>
              <a:rPr lang="it-IT" sz="2400" dirty="0" err="1"/>
              <a:t>faut</a:t>
            </a:r>
            <a:r>
              <a:rPr lang="it-IT" sz="2400" dirty="0"/>
              <a:t> </a:t>
            </a:r>
            <a:r>
              <a:rPr lang="it-IT" sz="2400" dirty="0" err="1"/>
              <a:t>que</a:t>
            </a:r>
            <a:r>
              <a:rPr lang="it-IT" sz="2400" dirty="0"/>
              <a:t> je </a:t>
            </a:r>
            <a:r>
              <a:rPr lang="it-IT" sz="2400" dirty="0" err="1"/>
              <a:t>vous</a:t>
            </a:r>
            <a:r>
              <a:rPr lang="it-IT" sz="2400" dirty="0"/>
              <a:t> </a:t>
            </a:r>
            <a:r>
              <a:rPr lang="it-IT" sz="2400" dirty="0" err="1"/>
              <a:t>dise</a:t>
            </a:r>
            <a:r>
              <a:rPr lang="it-IT" sz="2400" dirty="0"/>
              <a:t/>
            </a:r>
            <a:br>
              <a:rPr lang="it-IT" sz="2400" dirty="0"/>
            </a:br>
            <a:r>
              <a:rPr lang="it-IT" sz="2400" dirty="0"/>
              <a:t>Ma </a:t>
            </a:r>
            <a:r>
              <a:rPr lang="it-IT" sz="2400" dirty="0" err="1"/>
              <a:t>décision</a:t>
            </a:r>
            <a:r>
              <a:rPr lang="it-IT" sz="2400" dirty="0"/>
              <a:t> est </a:t>
            </a:r>
            <a:r>
              <a:rPr lang="it-IT" sz="2400" dirty="0" err="1"/>
              <a:t>prise</a:t>
            </a:r>
            <a:r>
              <a:rPr lang="it-IT" sz="2400" dirty="0"/>
              <a:t/>
            </a:r>
            <a:br>
              <a:rPr lang="it-IT" sz="2400" dirty="0"/>
            </a:br>
            <a:r>
              <a:rPr lang="it-IT" sz="2400" dirty="0"/>
              <a:t>Je m’en </a:t>
            </a:r>
            <a:r>
              <a:rPr lang="it-IT" sz="2400" dirty="0" err="1"/>
              <a:t>vais</a:t>
            </a:r>
            <a:r>
              <a:rPr lang="it-IT" sz="2400" dirty="0"/>
              <a:t> </a:t>
            </a:r>
            <a:r>
              <a:rPr lang="it-IT" sz="2400" dirty="0" err="1"/>
              <a:t>déserter</a:t>
            </a:r>
            <a:r>
              <a:rPr lang="it-IT" sz="2400" dirty="0"/>
              <a:t/>
            </a:r>
            <a:br>
              <a:rPr lang="it-IT" sz="2400" dirty="0"/>
            </a:br>
            <a:r>
              <a:rPr lang="it-IT" sz="2400" dirty="0"/>
              <a:t/>
            </a:r>
            <a:br>
              <a:rPr lang="it-IT" sz="2400" dirty="0"/>
            </a:br>
            <a:endParaRPr lang="it-IT" sz="2400" b="1" dirty="0"/>
          </a:p>
          <a:p>
            <a:endParaRPr lang="fr-CA" sz="2400" dirty="0"/>
          </a:p>
        </p:txBody>
      </p:sp>
    </p:spTree>
    <p:extLst>
      <p:ext uri="{BB962C8B-B14F-4D97-AF65-F5344CB8AC3E}">
        <p14:creationId xmlns:p14="http://schemas.microsoft.com/office/powerpoint/2010/main" val="19105631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400" b="1" dirty="0"/>
              <a:t>Boris </a:t>
            </a:r>
            <a:r>
              <a:rPr lang="it-IT" sz="2400" b="1" dirty="0" err="1"/>
              <a:t>Vian</a:t>
            </a:r>
            <a:r>
              <a:rPr lang="it-IT" sz="2400" b="1" dirty="0"/>
              <a:t> - Le </a:t>
            </a:r>
            <a:r>
              <a:rPr lang="it-IT" sz="2400" b="1" dirty="0" err="1"/>
              <a:t>déserteur</a:t>
            </a:r>
            <a:r>
              <a:rPr lang="it-IT" sz="2400" b="1" dirty="0"/>
              <a:t/>
            </a:r>
            <a:br>
              <a:rPr lang="it-IT" sz="2400" b="1" dirty="0"/>
            </a:br>
            <a:endParaRPr lang="fr-CA" sz="2400" dirty="0"/>
          </a:p>
        </p:txBody>
      </p:sp>
      <p:sp>
        <p:nvSpPr>
          <p:cNvPr id="3" name="Segnaposto contenuto 2"/>
          <p:cNvSpPr>
            <a:spLocks noGrp="1"/>
          </p:cNvSpPr>
          <p:nvPr>
            <p:ph sz="half" idx="1"/>
          </p:nvPr>
        </p:nvSpPr>
        <p:spPr/>
        <p:txBody>
          <a:bodyPr>
            <a:noAutofit/>
          </a:bodyPr>
          <a:lstStyle/>
          <a:p>
            <a:r>
              <a:rPr lang="it-IT" sz="2000" dirty="0" err="1" smtClean="0"/>
              <a:t>Depuis</a:t>
            </a:r>
            <a:r>
              <a:rPr lang="it-IT" sz="2000" dirty="0" smtClean="0"/>
              <a:t> </a:t>
            </a:r>
            <a:r>
              <a:rPr lang="it-IT" sz="2000" dirty="0" err="1"/>
              <a:t>que</a:t>
            </a:r>
            <a:r>
              <a:rPr lang="it-IT" sz="2000" dirty="0"/>
              <a:t> je </a:t>
            </a:r>
            <a:r>
              <a:rPr lang="it-IT" sz="2000" dirty="0" err="1"/>
              <a:t>suis</a:t>
            </a:r>
            <a:r>
              <a:rPr lang="it-IT" sz="2000" dirty="0"/>
              <a:t> né</a:t>
            </a:r>
            <a:br>
              <a:rPr lang="it-IT" sz="2000" dirty="0"/>
            </a:br>
            <a:r>
              <a:rPr lang="it-IT" sz="2000" dirty="0" err="1"/>
              <a:t>J’ai</a:t>
            </a:r>
            <a:r>
              <a:rPr lang="it-IT" sz="2000" dirty="0"/>
              <a:t> vu </a:t>
            </a:r>
            <a:r>
              <a:rPr lang="it-IT" sz="2000" dirty="0" err="1"/>
              <a:t>mourir</a:t>
            </a:r>
            <a:r>
              <a:rPr lang="it-IT" sz="2000" dirty="0"/>
              <a:t> </a:t>
            </a:r>
            <a:r>
              <a:rPr lang="it-IT" sz="2000" dirty="0" err="1"/>
              <a:t>mon</a:t>
            </a:r>
            <a:r>
              <a:rPr lang="it-IT" sz="2000" dirty="0"/>
              <a:t> </a:t>
            </a:r>
            <a:r>
              <a:rPr lang="it-IT" sz="2000" dirty="0" err="1"/>
              <a:t>père</a:t>
            </a:r>
            <a:r>
              <a:rPr lang="it-IT" sz="2000" dirty="0"/>
              <a:t/>
            </a:r>
            <a:br>
              <a:rPr lang="it-IT" sz="2000" dirty="0"/>
            </a:br>
            <a:r>
              <a:rPr lang="it-IT" sz="2000" dirty="0" err="1"/>
              <a:t>J’ai</a:t>
            </a:r>
            <a:r>
              <a:rPr lang="it-IT" sz="2000" dirty="0"/>
              <a:t> vu partir </a:t>
            </a:r>
            <a:r>
              <a:rPr lang="it-IT" sz="2000" dirty="0" err="1"/>
              <a:t>mes</a:t>
            </a:r>
            <a:r>
              <a:rPr lang="it-IT" sz="2000" dirty="0"/>
              <a:t> </a:t>
            </a:r>
            <a:r>
              <a:rPr lang="it-IT" sz="2000" dirty="0" err="1"/>
              <a:t>frères</a:t>
            </a:r>
            <a:r>
              <a:rPr lang="it-IT" sz="2000" dirty="0"/>
              <a:t/>
            </a:r>
            <a:br>
              <a:rPr lang="it-IT" sz="2000" dirty="0"/>
            </a:br>
            <a:r>
              <a:rPr lang="it-IT" sz="2000" dirty="0"/>
              <a:t>Et </a:t>
            </a:r>
            <a:r>
              <a:rPr lang="it-IT" sz="2000" dirty="0" err="1"/>
              <a:t>pleurer</a:t>
            </a:r>
            <a:r>
              <a:rPr lang="it-IT" sz="2000" dirty="0"/>
              <a:t> </a:t>
            </a:r>
            <a:r>
              <a:rPr lang="it-IT" sz="2000" dirty="0" err="1"/>
              <a:t>mes</a:t>
            </a:r>
            <a:r>
              <a:rPr lang="it-IT" sz="2000" dirty="0"/>
              <a:t> enfants</a:t>
            </a:r>
            <a:br>
              <a:rPr lang="it-IT" sz="2000" dirty="0"/>
            </a:br>
            <a:r>
              <a:rPr lang="it-IT" sz="2000" dirty="0"/>
              <a:t>Ma </a:t>
            </a:r>
            <a:r>
              <a:rPr lang="it-IT" sz="2000" dirty="0" err="1"/>
              <a:t>mère</a:t>
            </a:r>
            <a:r>
              <a:rPr lang="it-IT" sz="2000" dirty="0"/>
              <a:t> a </a:t>
            </a:r>
            <a:r>
              <a:rPr lang="it-IT" sz="2000" dirty="0" err="1"/>
              <a:t>tant</a:t>
            </a:r>
            <a:r>
              <a:rPr lang="it-IT" sz="2000" dirty="0"/>
              <a:t> </a:t>
            </a:r>
            <a:r>
              <a:rPr lang="it-IT" sz="2000" dirty="0" err="1"/>
              <a:t>souffert</a:t>
            </a:r>
            <a:r>
              <a:rPr lang="it-IT" sz="2000" dirty="0"/>
              <a:t/>
            </a:r>
            <a:br>
              <a:rPr lang="it-IT" sz="2000" dirty="0"/>
            </a:br>
            <a:r>
              <a:rPr lang="it-IT" sz="2000" dirty="0"/>
              <a:t>Elle est </a:t>
            </a:r>
            <a:r>
              <a:rPr lang="it-IT" sz="2000" dirty="0" err="1"/>
              <a:t>dedans</a:t>
            </a:r>
            <a:r>
              <a:rPr lang="it-IT" sz="2000" dirty="0"/>
              <a:t> sa tombe</a:t>
            </a:r>
            <a:br>
              <a:rPr lang="it-IT" sz="2000" dirty="0"/>
            </a:br>
            <a:r>
              <a:rPr lang="it-IT" sz="2000" dirty="0"/>
              <a:t>Et se </a:t>
            </a:r>
            <a:r>
              <a:rPr lang="it-IT" sz="2000" dirty="0" err="1"/>
              <a:t>moque</a:t>
            </a:r>
            <a:r>
              <a:rPr lang="it-IT" sz="2000" dirty="0"/>
              <a:t> </a:t>
            </a:r>
            <a:r>
              <a:rPr lang="it-IT" sz="2000" dirty="0" err="1"/>
              <a:t>des</a:t>
            </a:r>
            <a:r>
              <a:rPr lang="it-IT" sz="2000" dirty="0"/>
              <a:t> </a:t>
            </a:r>
            <a:r>
              <a:rPr lang="it-IT" sz="2000" dirty="0" err="1"/>
              <a:t>bombes</a:t>
            </a:r>
            <a:r>
              <a:rPr lang="it-IT" sz="2000" dirty="0"/>
              <a:t/>
            </a:r>
            <a:br>
              <a:rPr lang="it-IT" sz="2000" dirty="0"/>
            </a:br>
            <a:r>
              <a:rPr lang="it-IT" sz="2000" dirty="0"/>
              <a:t>Et se </a:t>
            </a:r>
            <a:r>
              <a:rPr lang="it-IT" sz="2000" dirty="0" err="1"/>
              <a:t>moque</a:t>
            </a:r>
            <a:r>
              <a:rPr lang="it-IT" sz="2000" dirty="0"/>
              <a:t> </a:t>
            </a:r>
            <a:r>
              <a:rPr lang="it-IT" sz="2000" dirty="0" err="1"/>
              <a:t>des</a:t>
            </a:r>
            <a:r>
              <a:rPr lang="it-IT" sz="2000" dirty="0"/>
              <a:t> </a:t>
            </a:r>
            <a:r>
              <a:rPr lang="it-IT" sz="2000" dirty="0" err="1"/>
              <a:t>vers</a:t>
            </a:r>
            <a:r>
              <a:rPr lang="it-IT" sz="2000" dirty="0"/>
              <a:t/>
            </a:r>
            <a:br>
              <a:rPr lang="it-IT" sz="2000" dirty="0"/>
            </a:br>
            <a:r>
              <a:rPr lang="it-IT" sz="2000" dirty="0" err="1"/>
              <a:t>Quand</a:t>
            </a:r>
            <a:r>
              <a:rPr lang="it-IT" sz="2000" dirty="0"/>
              <a:t> </a:t>
            </a:r>
            <a:r>
              <a:rPr lang="it-IT" sz="2000" dirty="0" err="1"/>
              <a:t>j’étais</a:t>
            </a:r>
            <a:r>
              <a:rPr lang="it-IT" sz="2000" dirty="0"/>
              <a:t> </a:t>
            </a:r>
            <a:r>
              <a:rPr lang="it-IT" sz="2000" dirty="0" err="1"/>
              <a:t>prisonnier</a:t>
            </a:r>
            <a:r>
              <a:rPr lang="it-IT" sz="2000" dirty="0"/>
              <a:t/>
            </a:r>
            <a:br>
              <a:rPr lang="it-IT" sz="2000" dirty="0"/>
            </a:br>
            <a:r>
              <a:rPr lang="it-IT" sz="2000" dirty="0"/>
              <a:t>On m’a </a:t>
            </a:r>
            <a:r>
              <a:rPr lang="it-IT" sz="2000" dirty="0" err="1"/>
              <a:t>volé</a:t>
            </a:r>
            <a:r>
              <a:rPr lang="it-IT" sz="2000" dirty="0"/>
              <a:t> ma femme</a:t>
            </a:r>
            <a:br>
              <a:rPr lang="it-IT" sz="2000" dirty="0"/>
            </a:br>
            <a:r>
              <a:rPr lang="it-IT" sz="2000" dirty="0"/>
              <a:t>On m’a </a:t>
            </a:r>
            <a:r>
              <a:rPr lang="it-IT" sz="2000" dirty="0" err="1"/>
              <a:t>volé</a:t>
            </a:r>
            <a:r>
              <a:rPr lang="it-IT" sz="2000" dirty="0"/>
              <a:t> </a:t>
            </a:r>
            <a:r>
              <a:rPr lang="it-IT" sz="2000" dirty="0" err="1"/>
              <a:t>mon</a:t>
            </a:r>
            <a:r>
              <a:rPr lang="it-IT" sz="2000" dirty="0"/>
              <a:t> </a:t>
            </a:r>
            <a:r>
              <a:rPr lang="it-IT" sz="2000" dirty="0" err="1"/>
              <a:t>âme</a:t>
            </a:r>
            <a:r>
              <a:rPr lang="it-IT" sz="2000" dirty="0"/>
              <a:t/>
            </a:r>
            <a:br>
              <a:rPr lang="it-IT" sz="2000" dirty="0"/>
            </a:br>
            <a:r>
              <a:rPr lang="it-IT" sz="2000" dirty="0"/>
              <a:t>Et tout </a:t>
            </a:r>
            <a:r>
              <a:rPr lang="it-IT" sz="2000" dirty="0" err="1"/>
              <a:t>mon</a:t>
            </a:r>
            <a:r>
              <a:rPr lang="it-IT" sz="2000" dirty="0"/>
              <a:t> </a:t>
            </a:r>
            <a:r>
              <a:rPr lang="it-IT" sz="2000" dirty="0" err="1"/>
              <a:t>cher</a:t>
            </a:r>
            <a:r>
              <a:rPr lang="it-IT" sz="2000" dirty="0"/>
              <a:t> </a:t>
            </a:r>
            <a:r>
              <a:rPr lang="it-IT" sz="2000" dirty="0" err="1"/>
              <a:t>passé</a:t>
            </a:r>
            <a:r>
              <a:rPr lang="it-IT" sz="2000" dirty="0"/>
              <a:t/>
            </a:r>
            <a:br>
              <a:rPr lang="it-IT" sz="2000" dirty="0"/>
            </a:br>
            <a:r>
              <a:rPr lang="it-IT" sz="2000" dirty="0" err="1"/>
              <a:t>Demain</a:t>
            </a:r>
            <a:r>
              <a:rPr lang="it-IT" sz="2000" dirty="0"/>
              <a:t> de bon </a:t>
            </a:r>
            <a:r>
              <a:rPr lang="it-IT" sz="2000" dirty="0" err="1"/>
              <a:t>matin</a:t>
            </a:r>
            <a:r>
              <a:rPr lang="it-IT" sz="2000" dirty="0"/>
              <a:t/>
            </a:r>
            <a:br>
              <a:rPr lang="it-IT" sz="2000" dirty="0"/>
            </a:br>
            <a:r>
              <a:rPr lang="it-IT" sz="2000" dirty="0"/>
              <a:t>Je fermerai ma porte</a:t>
            </a:r>
            <a:br>
              <a:rPr lang="it-IT" sz="2000" dirty="0"/>
            </a:br>
            <a:r>
              <a:rPr lang="it-IT" sz="2000" dirty="0" err="1"/>
              <a:t>Au</a:t>
            </a:r>
            <a:r>
              <a:rPr lang="it-IT" sz="2000" dirty="0"/>
              <a:t> </a:t>
            </a:r>
            <a:r>
              <a:rPr lang="it-IT" sz="2000" dirty="0" err="1"/>
              <a:t>nez</a:t>
            </a:r>
            <a:r>
              <a:rPr lang="it-IT" sz="2000" dirty="0"/>
              <a:t> </a:t>
            </a:r>
            <a:r>
              <a:rPr lang="it-IT" sz="2000" dirty="0" err="1"/>
              <a:t>des</a:t>
            </a:r>
            <a:r>
              <a:rPr lang="it-IT" sz="2000" dirty="0"/>
              <a:t> </a:t>
            </a:r>
            <a:r>
              <a:rPr lang="it-IT" sz="2000" dirty="0" err="1"/>
              <a:t>années</a:t>
            </a:r>
            <a:r>
              <a:rPr lang="it-IT" sz="2000" dirty="0"/>
              <a:t> </a:t>
            </a:r>
            <a:r>
              <a:rPr lang="it-IT" sz="2000" dirty="0" err="1"/>
              <a:t>mortes</a:t>
            </a:r>
            <a:r>
              <a:rPr lang="it-IT" sz="2000" dirty="0"/>
              <a:t/>
            </a:r>
            <a:br>
              <a:rPr lang="it-IT" sz="2000" dirty="0"/>
            </a:br>
            <a:r>
              <a:rPr lang="it-IT" sz="2000" dirty="0" err="1"/>
              <a:t>J’irai</a:t>
            </a:r>
            <a:r>
              <a:rPr lang="it-IT" sz="2000" dirty="0"/>
              <a:t> </a:t>
            </a:r>
            <a:r>
              <a:rPr lang="it-IT" sz="2000" dirty="0" err="1"/>
              <a:t>sur</a:t>
            </a:r>
            <a:r>
              <a:rPr lang="it-IT" sz="2000" dirty="0"/>
              <a:t> </a:t>
            </a:r>
            <a:r>
              <a:rPr lang="it-IT" sz="2000" dirty="0" err="1"/>
              <a:t>les</a:t>
            </a:r>
            <a:r>
              <a:rPr lang="it-IT" sz="2000" dirty="0"/>
              <a:t> </a:t>
            </a:r>
            <a:r>
              <a:rPr lang="it-IT" sz="2000" dirty="0" err="1"/>
              <a:t>chemins</a:t>
            </a:r>
            <a:r>
              <a:rPr lang="it-IT" sz="2000" dirty="0"/>
              <a:t/>
            </a:r>
            <a:br>
              <a:rPr lang="it-IT" sz="2000" dirty="0"/>
            </a:br>
            <a:r>
              <a:rPr lang="it-IT" sz="2000" dirty="0"/>
              <a:t/>
            </a:r>
            <a:br>
              <a:rPr lang="it-IT" sz="2000" dirty="0"/>
            </a:br>
            <a:endParaRPr lang="fr-CA" sz="2000" dirty="0"/>
          </a:p>
        </p:txBody>
      </p:sp>
      <p:sp>
        <p:nvSpPr>
          <p:cNvPr id="4" name="Segnaposto contenuto 3"/>
          <p:cNvSpPr>
            <a:spLocks noGrp="1"/>
          </p:cNvSpPr>
          <p:nvPr>
            <p:ph sz="half" idx="2"/>
          </p:nvPr>
        </p:nvSpPr>
        <p:spPr/>
        <p:txBody>
          <a:bodyPr>
            <a:normAutofit fontScale="70000" lnSpcReduction="20000"/>
          </a:bodyPr>
          <a:lstStyle/>
          <a:p>
            <a:pPr algn="just"/>
            <a:r>
              <a:rPr lang="it-IT" dirty="0"/>
              <a:t>Je </a:t>
            </a:r>
            <a:r>
              <a:rPr lang="it-IT" dirty="0" err="1"/>
              <a:t>mendierai</a:t>
            </a:r>
            <a:r>
              <a:rPr lang="it-IT" dirty="0"/>
              <a:t> ma vie</a:t>
            </a:r>
            <a:br>
              <a:rPr lang="it-IT" dirty="0"/>
            </a:br>
            <a:r>
              <a:rPr lang="it-IT" dirty="0" err="1"/>
              <a:t>Sur</a:t>
            </a:r>
            <a:r>
              <a:rPr lang="it-IT" dirty="0"/>
              <a:t> </a:t>
            </a:r>
            <a:r>
              <a:rPr lang="it-IT" dirty="0" err="1"/>
              <a:t>les</a:t>
            </a:r>
            <a:r>
              <a:rPr lang="it-IT" dirty="0"/>
              <a:t> </a:t>
            </a:r>
            <a:r>
              <a:rPr lang="it-IT" dirty="0" err="1"/>
              <a:t>routes</a:t>
            </a:r>
            <a:r>
              <a:rPr lang="it-IT" dirty="0"/>
              <a:t> de France</a:t>
            </a:r>
            <a:br>
              <a:rPr lang="it-IT" dirty="0"/>
            </a:br>
            <a:r>
              <a:rPr lang="it-IT" dirty="0"/>
              <a:t>De </a:t>
            </a:r>
            <a:r>
              <a:rPr lang="it-IT" dirty="0" err="1"/>
              <a:t>Bretagne</a:t>
            </a:r>
            <a:r>
              <a:rPr lang="it-IT" dirty="0"/>
              <a:t> en Provence</a:t>
            </a:r>
            <a:br>
              <a:rPr lang="it-IT" dirty="0"/>
            </a:br>
            <a:r>
              <a:rPr lang="it-IT" dirty="0"/>
              <a:t>Et je dirai </a:t>
            </a:r>
            <a:r>
              <a:rPr lang="it-IT" dirty="0" err="1"/>
              <a:t>aux</a:t>
            </a:r>
            <a:r>
              <a:rPr lang="it-IT" dirty="0"/>
              <a:t> gens:</a:t>
            </a:r>
            <a:br>
              <a:rPr lang="it-IT" dirty="0"/>
            </a:br>
            <a:r>
              <a:rPr lang="it-IT" dirty="0" err="1"/>
              <a:t>Refusez</a:t>
            </a:r>
            <a:r>
              <a:rPr lang="it-IT" dirty="0"/>
              <a:t> d’</a:t>
            </a:r>
            <a:r>
              <a:rPr lang="it-IT" dirty="0" err="1"/>
              <a:t>obéir</a:t>
            </a:r>
            <a:r>
              <a:rPr lang="it-IT" dirty="0"/>
              <a:t/>
            </a:r>
            <a:br>
              <a:rPr lang="it-IT" dirty="0"/>
            </a:br>
            <a:r>
              <a:rPr lang="it-IT" dirty="0" err="1"/>
              <a:t>Refusez</a:t>
            </a:r>
            <a:r>
              <a:rPr lang="it-IT" dirty="0"/>
              <a:t> de la </a:t>
            </a:r>
            <a:r>
              <a:rPr lang="it-IT" dirty="0" err="1"/>
              <a:t>faire</a:t>
            </a:r>
            <a:r>
              <a:rPr lang="it-IT" dirty="0"/>
              <a:t/>
            </a:r>
            <a:br>
              <a:rPr lang="it-IT" dirty="0"/>
            </a:br>
            <a:r>
              <a:rPr lang="it-IT" dirty="0"/>
              <a:t>N’</a:t>
            </a:r>
            <a:r>
              <a:rPr lang="it-IT" dirty="0" err="1"/>
              <a:t>allez</a:t>
            </a:r>
            <a:r>
              <a:rPr lang="it-IT" dirty="0"/>
              <a:t> </a:t>
            </a:r>
            <a:r>
              <a:rPr lang="it-IT" dirty="0" err="1"/>
              <a:t>pas</a:t>
            </a:r>
            <a:r>
              <a:rPr lang="it-IT" dirty="0"/>
              <a:t> à la guerre</a:t>
            </a:r>
            <a:br>
              <a:rPr lang="it-IT" dirty="0"/>
            </a:br>
            <a:r>
              <a:rPr lang="it-IT" dirty="0" err="1"/>
              <a:t>Refusez</a:t>
            </a:r>
            <a:r>
              <a:rPr lang="it-IT" dirty="0"/>
              <a:t> de partir</a:t>
            </a:r>
            <a:br>
              <a:rPr lang="it-IT" dirty="0"/>
            </a:br>
            <a:r>
              <a:rPr lang="it-IT" dirty="0" err="1"/>
              <a:t>S’il</a:t>
            </a:r>
            <a:r>
              <a:rPr lang="it-IT" dirty="0"/>
              <a:t> </a:t>
            </a:r>
            <a:r>
              <a:rPr lang="it-IT" dirty="0" err="1"/>
              <a:t>faut</a:t>
            </a:r>
            <a:r>
              <a:rPr lang="it-IT" dirty="0"/>
              <a:t> </a:t>
            </a:r>
            <a:r>
              <a:rPr lang="it-IT" dirty="0" err="1"/>
              <a:t>donner</a:t>
            </a:r>
            <a:r>
              <a:rPr lang="it-IT" dirty="0"/>
              <a:t> son </a:t>
            </a:r>
            <a:r>
              <a:rPr lang="it-IT" dirty="0" err="1"/>
              <a:t>sang</a:t>
            </a:r>
            <a:r>
              <a:rPr lang="it-IT" dirty="0"/>
              <a:t/>
            </a:r>
            <a:br>
              <a:rPr lang="it-IT" dirty="0"/>
            </a:br>
            <a:r>
              <a:rPr lang="it-IT" dirty="0" err="1"/>
              <a:t>Allez</a:t>
            </a:r>
            <a:r>
              <a:rPr lang="it-IT" dirty="0"/>
              <a:t> </a:t>
            </a:r>
            <a:r>
              <a:rPr lang="it-IT" dirty="0" err="1"/>
              <a:t>donner</a:t>
            </a:r>
            <a:r>
              <a:rPr lang="it-IT" dirty="0"/>
              <a:t> le </a:t>
            </a:r>
            <a:r>
              <a:rPr lang="it-IT" dirty="0" err="1"/>
              <a:t>vôtre</a:t>
            </a:r>
            <a:r>
              <a:rPr lang="it-IT" dirty="0"/>
              <a:t/>
            </a:r>
            <a:br>
              <a:rPr lang="it-IT" dirty="0"/>
            </a:br>
            <a:r>
              <a:rPr lang="it-IT" dirty="0" err="1"/>
              <a:t>Vous</a:t>
            </a:r>
            <a:r>
              <a:rPr lang="it-IT" dirty="0"/>
              <a:t> </a:t>
            </a:r>
            <a:r>
              <a:rPr lang="it-IT" dirty="0" err="1"/>
              <a:t>êtes</a:t>
            </a:r>
            <a:r>
              <a:rPr lang="it-IT" dirty="0"/>
              <a:t> bon </a:t>
            </a:r>
            <a:r>
              <a:rPr lang="it-IT" dirty="0" err="1"/>
              <a:t>apôtre</a:t>
            </a:r>
            <a:r>
              <a:rPr lang="it-IT" dirty="0"/>
              <a:t/>
            </a:r>
            <a:br>
              <a:rPr lang="it-IT" dirty="0"/>
            </a:br>
            <a:r>
              <a:rPr lang="it-IT" dirty="0"/>
              <a:t>Monsieur le </a:t>
            </a:r>
            <a:r>
              <a:rPr lang="it-IT" dirty="0" err="1"/>
              <a:t>Président</a:t>
            </a:r>
            <a:r>
              <a:rPr lang="it-IT" dirty="0"/>
              <a:t/>
            </a:r>
            <a:br>
              <a:rPr lang="it-IT" dirty="0"/>
            </a:br>
            <a:r>
              <a:rPr lang="it-IT" dirty="0"/>
              <a:t>Si </a:t>
            </a:r>
            <a:r>
              <a:rPr lang="it-IT" dirty="0" err="1"/>
              <a:t>vous</a:t>
            </a:r>
            <a:r>
              <a:rPr lang="it-IT" dirty="0"/>
              <a:t> me </a:t>
            </a:r>
            <a:r>
              <a:rPr lang="it-IT" dirty="0" err="1"/>
              <a:t>poursuivez</a:t>
            </a:r>
            <a:r>
              <a:rPr lang="it-IT" dirty="0"/>
              <a:t/>
            </a:r>
            <a:br>
              <a:rPr lang="it-IT" dirty="0"/>
            </a:br>
            <a:r>
              <a:rPr lang="it-IT" dirty="0" err="1"/>
              <a:t>Prévenez</a:t>
            </a:r>
            <a:r>
              <a:rPr lang="it-IT" dirty="0"/>
              <a:t> </a:t>
            </a:r>
            <a:r>
              <a:rPr lang="it-IT" dirty="0" err="1"/>
              <a:t>vos</a:t>
            </a:r>
            <a:r>
              <a:rPr lang="it-IT" dirty="0"/>
              <a:t> </a:t>
            </a:r>
            <a:r>
              <a:rPr lang="it-IT" dirty="0" err="1"/>
              <a:t>gendarmes</a:t>
            </a:r>
            <a:r>
              <a:rPr lang="it-IT" dirty="0"/>
              <a:t/>
            </a:r>
            <a:br>
              <a:rPr lang="it-IT" dirty="0"/>
            </a:br>
            <a:r>
              <a:rPr lang="it-IT" dirty="0" err="1"/>
              <a:t>Que</a:t>
            </a:r>
            <a:r>
              <a:rPr lang="it-IT" dirty="0"/>
              <a:t> je n’aurai </a:t>
            </a:r>
            <a:r>
              <a:rPr lang="it-IT" dirty="0" err="1"/>
              <a:t>pas</a:t>
            </a:r>
            <a:r>
              <a:rPr lang="it-IT" dirty="0"/>
              <a:t> d’</a:t>
            </a:r>
            <a:r>
              <a:rPr lang="it-IT" dirty="0" err="1"/>
              <a:t>armes</a:t>
            </a:r>
            <a:r>
              <a:rPr lang="it-IT" dirty="0"/>
              <a:t/>
            </a:r>
            <a:br>
              <a:rPr lang="it-IT" dirty="0"/>
            </a:br>
            <a:r>
              <a:rPr lang="it-IT" dirty="0"/>
              <a:t>Et </a:t>
            </a:r>
            <a:r>
              <a:rPr lang="it-IT" dirty="0" err="1"/>
              <a:t>qu’ils</a:t>
            </a:r>
            <a:r>
              <a:rPr lang="it-IT" dirty="0"/>
              <a:t> </a:t>
            </a:r>
            <a:r>
              <a:rPr lang="it-IT" dirty="0" err="1"/>
              <a:t>pourront</a:t>
            </a:r>
            <a:r>
              <a:rPr lang="it-IT" dirty="0"/>
              <a:t> </a:t>
            </a:r>
            <a:r>
              <a:rPr lang="it-IT" dirty="0" err="1"/>
              <a:t>tirer</a:t>
            </a:r>
            <a:r>
              <a:rPr lang="it-IT" dirty="0"/>
              <a:t/>
            </a:r>
            <a:br>
              <a:rPr lang="it-IT" dirty="0"/>
            </a:br>
            <a:endParaRPr lang="fr-CA" dirty="0"/>
          </a:p>
          <a:p>
            <a:endParaRPr lang="fr-CA" dirty="0"/>
          </a:p>
        </p:txBody>
      </p:sp>
    </p:spTree>
    <p:extLst>
      <p:ext uri="{BB962C8B-B14F-4D97-AF65-F5344CB8AC3E}">
        <p14:creationId xmlns:p14="http://schemas.microsoft.com/office/powerpoint/2010/main" val="1735619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smtClean="0"/>
              <a:t>Observations hebdomadaires de </a:t>
            </a:r>
            <a:r>
              <a:rPr lang="fr-CA" sz="2800" dirty="0" smtClean="0"/>
              <a:t>Beatrice</a:t>
            </a:r>
            <a:br>
              <a:rPr lang="fr-CA" sz="2800" dirty="0" smtClean="0"/>
            </a:br>
            <a:r>
              <a:rPr lang="fr-CA" sz="2800" dirty="0" smtClean="0"/>
              <a:t>sur la publicité</a:t>
            </a:r>
            <a:endParaRPr lang="fr-CA" sz="2800" dirty="0"/>
          </a:p>
        </p:txBody>
      </p:sp>
      <p:sp>
        <p:nvSpPr>
          <p:cNvPr id="3" name="Segnaposto contenuto 2"/>
          <p:cNvSpPr>
            <a:spLocks noGrp="1"/>
          </p:cNvSpPr>
          <p:nvPr>
            <p:ph idx="1"/>
          </p:nvPr>
        </p:nvSpPr>
        <p:spPr/>
        <p:txBody>
          <a:bodyPr>
            <a:normAutofit fontScale="92500" lnSpcReduction="10000"/>
          </a:bodyPr>
          <a:lstStyle/>
          <a:p>
            <a:pPr algn="just"/>
            <a:r>
              <a:rPr lang="fr-CA" sz="2400" dirty="0" smtClean="0"/>
              <a:t>Drôle : Publicité. Boris Vian, Auteur préféré, chanson la complainte du progrès.</a:t>
            </a:r>
          </a:p>
          <a:p>
            <a:pPr algn="just"/>
            <a:r>
              <a:rPr lang="fr-CA" sz="2400" dirty="0" smtClean="0"/>
              <a:t>situation de détresse, bouleversement de nos systèmes :changement de la communication pub dans l’espace d’un mois:  #</a:t>
            </a:r>
          </a:p>
          <a:p>
            <a:pPr algn="just"/>
            <a:r>
              <a:rPr lang="fr-CA" sz="2400" dirty="0" smtClean="0"/>
              <a:t>avant : voyages, voiture; maintenant : nourriture, </a:t>
            </a:r>
            <a:r>
              <a:rPr lang="fr-CA" sz="2400" dirty="0" err="1" smtClean="0"/>
              <a:t>amazon</a:t>
            </a:r>
            <a:r>
              <a:rPr lang="fr-CA" sz="2400" dirty="0" smtClean="0"/>
              <a:t>, scènes de vie à la maison</a:t>
            </a:r>
          </a:p>
          <a:p>
            <a:pPr algn="just"/>
            <a:r>
              <a:rPr lang="fr-CA" sz="2400" dirty="0" smtClean="0"/>
              <a:t>Orwell</a:t>
            </a:r>
          </a:p>
          <a:p>
            <a:pPr algn="just"/>
            <a:r>
              <a:rPr lang="fr-CA" sz="2400" dirty="0" smtClean="0"/>
              <a:t>orientation des achats en fonction des messages du gouvernement</a:t>
            </a:r>
          </a:p>
          <a:p>
            <a:pPr algn="just"/>
            <a:r>
              <a:rPr lang="fr-CA" sz="2400" dirty="0" err="1" smtClean="0"/>
              <a:t>skeptron</a:t>
            </a:r>
            <a:r>
              <a:rPr lang="fr-CA" sz="2400" dirty="0" smtClean="0"/>
              <a:t> de la communication : la publicité</a:t>
            </a:r>
          </a:p>
          <a:p>
            <a:pPr algn="just"/>
            <a:r>
              <a:rPr lang="fr-CA" sz="2400" dirty="0" smtClean="0"/>
              <a:t>Pub de voiture Mazda toujours scènes très dynamiques, aujourd’hui il n’y avait personne, c’était un monologue sur la voiture, très statique.</a:t>
            </a:r>
            <a:endParaRPr lang="fr-CA" sz="2400" dirty="0"/>
          </a:p>
        </p:txBody>
      </p:sp>
    </p:spTree>
    <p:extLst>
      <p:ext uri="{BB962C8B-B14F-4D97-AF65-F5344CB8AC3E}">
        <p14:creationId xmlns:p14="http://schemas.microsoft.com/office/powerpoint/2010/main" val="25572359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smtClean="0"/>
              <a:t>et d’autres interventions</a:t>
            </a:r>
            <a:endParaRPr lang="fr-CA" sz="2800" dirty="0"/>
          </a:p>
        </p:txBody>
      </p:sp>
      <p:sp>
        <p:nvSpPr>
          <p:cNvPr id="3" name="Segnaposto contenuto 2"/>
          <p:cNvSpPr>
            <a:spLocks noGrp="1"/>
          </p:cNvSpPr>
          <p:nvPr>
            <p:ph idx="1"/>
          </p:nvPr>
        </p:nvSpPr>
        <p:spPr/>
        <p:txBody>
          <a:bodyPr>
            <a:normAutofit/>
          </a:bodyPr>
          <a:lstStyle/>
          <a:p>
            <a:pPr algn="just"/>
            <a:r>
              <a:rPr lang="fr-CA" sz="2400" dirty="0" smtClean="0"/>
              <a:t>Valentina : même observation. Exemples : pub d’un service de livraison de la nourriture; pub de voyage à la radio mais on peut réserver ces voyages et on peut renoncer et le remboursement est garanti</a:t>
            </a:r>
          </a:p>
          <a:p>
            <a:pPr algn="just"/>
            <a:r>
              <a:rPr lang="fr-CA" sz="2400" dirty="0" smtClean="0"/>
              <a:t>Alice : hiver/début de printemps pub: tablette pour la toux... invitation à sortir même avec la grippe, aujourd’hui NON</a:t>
            </a:r>
          </a:p>
          <a:p>
            <a:pPr algn="just"/>
            <a:r>
              <a:rPr lang="fr-CA" sz="2400" dirty="0" err="1" smtClean="0"/>
              <a:t>Selenia</a:t>
            </a:r>
            <a:r>
              <a:rPr lang="fr-CA" sz="2400" dirty="0" smtClean="0"/>
              <a:t> : les réseaux sociaux : activités  physiques à faire à la maison. Pub pour les enfants : comment se comporter (messages sociaux)</a:t>
            </a:r>
          </a:p>
          <a:p>
            <a:pPr algn="just"/>
            <a:r>
              <a:rPr lang="fr-CA" sz="2400" dirty="0" smtClean="0"/>
              <a:t>Mehdi : chaines marocaines maintenant le langage a basculé, maintenant en arabe dialectal avant en arabe classique</a:t>
            </a:r>
            <a:endParaRPr lang="fr-CA" sz="2400" dirty="0"/>
          </a:p>
        </p:txBody>
      </p:sp>
    </p:spTree>
    <p:extLst>
      <p:ext uri="{BB962C8B-B14F-4D97-AF65-F5344CB8AC3E}">
        <p14:creationId xmlns:p14="http://schemas.microsoft.com/office/powerpoint/2010/main" val="34183406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Ce délit existe-t-il en France ?</a:t>
            </a:r>
            <a:br>
              <a:rPr lang="fr-CA" sz="2800" dirty="0"/>
            </a:br>
            <a:endParaRPr lang="fr-CA" sz="2800" dirty="0"/>
          </a:p>
        </p:txBody>
      </p:sp>
      <p:sp>
        <p:nvSpPr>
          <p:cNvPr id="3" name="Segnaposto contenuto 2"/>
          <p:cNvSpPr>
            <a:spLocks noGrp="1"/>
          </p:cNvSpPr>
          <p:nvPr>
            <p:ph idx="1"/>
          </p:nvPr>
        </p:nvSpPr>
        <p:spPr/>
        <p:txBody>
          <a:bodyPr>
            <a:normAutofit lnSpcReduction="10000"/>
          </a:bodyPr>
          <a:lstStyle/>
          <a:p>
            <a:pPr algn="just"/>
            <a:r>
              <a:rPr lang="fr-CA" sz="2400" dirty="0"/>
              <a:t>En France, le délit de blasphème a existé jusqu’à son abrogation par la loi du 29 juillet 1881 sur la liberté de la presse. En revanche, en Alsace et en Moselle – qui étaient allemandes au moment du vote de la loi – il a fallu attendre 2016 pour que l’article 166 du code pénal local soit abrogé, bien qu’il n’ait jamais été appliqué depuis la réintégration des trois départements en 1919 (Haut-Rhin, Bas-Rhin et Moselle).</a:t>
            </a:r>
          </a:p>
          <a:p>
            <a:pPr algn="just"/>
            <a:endParaRPr lang="fr-CA" sz="2400" dirty="0"/>
          </a:p>
          <a:p>
            <a:pPr algn="just"/>
            <a:r>
              <a:rPr lang="fr-CA" sz="2400" dirty="0"/>
              <a:t>La loi Pleven de 1972 amende la loi de 1881 en créant les délits d’injure, de diffamation et de provocation à la haine, à la violence ou à la discrimination en raison de l’appartenance ou de la non-appartenance à une race, une ethnie, une nation ou une religion.</a:t>
            </a:r>
          </a:p>
        </p:txBody>
      </p:sp>
    </p:spTree>
    <p:extLst>
      <p:ext uri="{BB962C8B-B14F-4D97-AF65-F5344CB8AC3E}">
        <p14:creationId xmlns:p14="http://schemas.microsoft.com/office/powerpoint/2010/main" val="33970963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olo 1"/>
          <p:cNvSpPr>
            <a:spLocks noGrp="1"/>
          </p:cNvSpPr>
          <p:nvPr>
            <p:ph type="title"/>
          </p:nvPr>
        </p:nvSpPr>
        <p:spPr/>
        <p:txBody>
          <a:bodyPr/>
          <a:lstStyle/>
          <a:p>
            <a:r>
              <a:rPr lang="it-IT" sz="2800">
                <a:latin typeface="Arial" charset="0"/>
                <a:ea typeface="MS PGothic" charset="0"/>
              </a:rPr>
              <a:t>Palimpsestes</a:t>
            </a:r>
          </a:p>
        </p:txBody>
      </p:sp>
      <p:sp>
        <p:nvSpPr>
          <p:cNvPr id="92163" name="Segnaposto contenuto 2"/>
          <p:cNvSpPr>
            <a:spLocks noGrp="1"/>
          </p:cNvSpPr>
          <p:nvPr>
            <p:ph idx="1"/>
          </p:nvPr>
        </p:nvSpPr>
        <p:spPr/>
        <p:txBody>
          <a:bodyPr/>
          <a:lstStyle/>
          <a:p>
            <a:pPr algn="just">
              <a:lnSpc>
                <a:spcPct val="90000"/>
              </a:lnSpc>
            </a:pPr>
            <a:endParaRPr lang="fr-FR" sz="2400" dirty="0">
              <a:latin typeface="Arial" charset="0"/>
              <a:ea typeface="MS PGothic" charset="0"/>
              <a:cs typeface="MS PGothic" charset="0"/>
            </a:endParaRPr>
          </a:p>
          <a:p>
            <a:pPr algn="just">
              <a:lnSpc>
                <a:spcPct val="90000"/>
              </a:lnSpc>
            </a:pPr>
            <a:r>
              <a:rPr lang="fr-FR" sz="2400" dirty="0">
                <a:latin typeface="Arial" charset="0"/>
                <a:ea typeface="MS PGothic" charset="0"/>
                <a:cs typeface="MS PGothic" charset="0"/>
              </a:rPr>
              <a:t>Le palimpseste qui est, au sens premier, « un parchemin manuscrit dont on a effacé la première écriture pour pouvoir écrire un nouveau texte » (PR 2020) voile des éléments de culture mobilisés par le sous-énoncé, facilement saisissables par celle ou celui qui appartient à cette langue-culture, mais difficilement repérables par celle ou celui qui l’apprend. Et pourtant il participe activement à la coloration des événements de la société rapportés par la presse et pas seulement. </a:t>
            </a:r>
            <a:endParaRPr lang="it-IT" sz="2400" dirty="0">
              <a:latin typeface="Arial" charset="0"/>
              <a:ea typeface="MS PGothic" charset="0"/>
              <a:cs typeface="MS PGothic" charset="0"/>
            </a:endParaRPr>
          </a:p>
        </p:txBody>
      </p:sp>
    </p:spTree>
    <p:extLst>
      <p:ext uri="{BB962C8B-B14F-4D97-AF65-F5344CB8AC3E}">
        <p14:creationId xmlns:p14="http://schemas.microsoft.com/office/powerpoint/2010/main" val="75721680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pPr eaLnBrk="1" hangingPunct="1"/>
            <a:r>
              <a:rPr lang="it-IT" sz="2800">
                <a:latin typeface="Arial" charset="0"/>
                <a:ea typeface="MS PGothic" charset="0"/>
              </a:rPr>
              <a:t>La lexiculture</a:t>
            </a:r>
          </a:p>
        </p:txBody>
      </p:sp>
      <p:sp>
        <p:nvSpPr>
          <p:cNvPr id="86019" name="Rectangle 3"/>
          <p:cNvSpPr>
            <a:spLocks noGrp="1" noChangeArrowheads="1"/>
          </p:cNvSpPr>
          <p:nvPr>
            <p:ph type="body" idx="1"/>
          </p:nvPr>
        </p:nvSpPr>
        <p:spPr>
          <a:xfrm>
            <a:off x="1494235" y="1557338"/>
            <a:ext cx="6172200" cy="4525962"/>
          </a:xfrm>
        </p:spPr>
        <p:txBody>
          <a:bodyPr/>
          <a:lstStyle/>
          <a:p>
            <a:pPr eaLnBrk="1" hangingPunct="1">
              <a:buFontTx/>
              <a:buNone/>
            </a:pPr>
            <a:endParaRPr lang="it-IT" sz="2000" i="1" dirty="0">
              <a:latin typeface="Arial" charset="0"/>
              <a:ea typeface="MS PGothic" charset="0"/>
              <a:cs typeface="MS PGothic" charset="0"/>
            </a:endParaRPr>
          </a:p>
          <a:p>
            <a:pPr eaLnBrk="1" hangingPunct="1">
              <a:buFontTx/>
              <a:buNone/>
            </a:pPr>
            <a:r>
              <a:rPr lang="it-IT" sz="2000" i="1" dirty="0">
                <a:latin typeface="Arial" charset="0"/>
                <a:ea typeface="MS PGothic" charset="0"/>
                <a:cs typeface="MS PGothic" charset="0"/>
              </a:rPr>
              <a:t>la culture </a:t>
            </a:r>
            <a:r>
              <a:rPr lang="it-IT" sz="2000" i="1" dirty="0" err="1">
                <a:latin typeface="Arial" charset="0"/>
                <a:ea typeface="MS PGothic" charset="0"/>
                <a:cs typeface="MS PGothic" charset="0"/>
              </a:rPr>
              <a:t>mobilisée</a:t>
            </a:r>
            <a:r>
              <a:rPr lang="it-IT" sz="2000" i="1" dirty="0">
                <a:latin typeface="Arial" charset="0"/>
                <a:ea typeface="MS PGothic" charset="0"/>
                <a:cs typeface="MS PGothic" charset="0"/>
              </a:rPr>
              <a:t> et </a:t>
            </a:r>
            <a:r>
              <a:rPr lang="it-IT" sz="2000" i="1" dirty="0" err="1">
                <a:latin typeface="Arial" charset="0"/>
                <a:ea typeface="MS PGothic" charset="0"/>
                <a:cs typeface="MS PGothic" charset="0"/>
              </a:rPr>
              <a:t>actualisée</a:t>
            </a:r>
            <a:r>
              <a:rPr lang="it-IT" sz="2000" i="1" dirty="0">
                <a:latin typeface="Arial" charset="0"/>
                <a:ea typeface="MS PGothic" charset="0"/>
                <a:cs typeface="MS PGothic" charset="0"/>
              </a:rPr>
              <a:t> </a:t>
            </a:r>
            <a:r>
              <a:rPr lang="it-IT" sz="2000" i="1" dirty="0" err="1">
                <a:latin typeface="Arial" charset="0"/>
                <a:ea typeface="MS PGothic" charset="0"/>
                <a:cs typeface="MS PGothic" charset="0"/>
              </a:rPr>
              <a:t>dans</a:t>
            </a:r>
            <a:r>
              <a:rPr lang="it-IT" sz="2000" i="1" dirty="0">
                <a:latin typeface="Arial" charset="0"/>
                <a:ea typeface="MS PGothic" charset="0"/>
                <a:cs typeface="MS PGothic" charset="0"/>
              </a:rPr>
              <a:t> et par </a:t>
            </a:r>
            <a:r>
              <a:rPr lang="it-IT" sz="2000" i="1" dirty="0" err="1">
                <a:latin typeface="Arial" charset="0"/>
                <a:ea typeface="MS PGothic" charset="0"/>
                <a:cs typeface="MS PGothic" charset="0"/>
              </a:rPr>
              <a:t>les</a:t>
            </a:r>
            <a:r>
              <a:rPr lang="it-IT" sz="2000" i="1" dirty="0">
                <a:latin typeface="Arial" charset="0"/>
                <a:ea typeface="MS PGothic" charset="0"/>
                <a:cs typeface="MS PGothic" charset="0"/>
              </a:rPr>
              <a:t> </a:t>
            </a:r>
            <a:r>
              <a:rPr lang="it-IT" sz="2000" i="1" dirty="0" err="1">
                <a:latin typeface="Arial" charset="0"/>
                <a:ea typeface="MS PGothic" charset="0"/>
                <a:cs typeface="MS PGothic" charset="0"/>
              </a:rPr>
              <a:t>mots</a:t>
            </a:r>
            <a:r>
              <a:rPr lang="it-IT" sz="2000" i="1" dirty="0">
                <a:latin typeface="Arial" charset="0"/>
                <a:ea typeface="MS PGothic" charset="0"/>
                <a:cs typeface="MS PGothic" charset="0"/>
              </a:rPr>
              <a:t> de </a:t>
            </a:r>
            <a:r>
              <a:rPr lang="it-IT" sz="2000" i="1" dirty="0" err="1">
                <a:latin typeface="Arial" charset="0"/>
                <a:ea typeface="MS PGothic" charset="0"/>
                <a:cs typeface="MS PGothic" charset="0"/>
              </a:rPr>
              <a:t>tous</a:t>
            </a:r>
            <a:r>
              <a:rPr lang="it-IT" sz="2000" i="1" dirty="0">
                <a:latin typeface="Arial" charset="0"/>
                <a:ea typeface="MS PGothic" charset="0"/>
                <a:cs typeface="MS PGothic" charset="0"/>
              </a:rPr>
              <a:t> </a:t>
            </a:r>
            <a:r>
              <a:rPr lang="it-IT" sz="2000" i="1" dirty="0" err="1">
                <a:latin typeface="Arial" charset="0"/>
                <a:ea typeface="MS PGothic" charset="0"/>
                <a:cs typeface="MS PGothic" charset="0"/>
              </a:rPr>
              <a:t>les</a:t>
            </a:r>
            <a:r>
              <a:rPr lang="it-IT" sz="2000" i="1" dirty="0">
                <a:latin typeface="Arial" charset="0"/>
                <a:ea typeface="MS PGothic" charset="0"/>
                <a:cs typeface="MS PGothic" charset="0"/>
              </a:rPr>
              <a:t> </a:t>
            </a:r>
            <a:r>
              <a:rPr lang="it-IT" sz="2000" i="1" dirty="0" err="1">
                <a:latin typeface="Arial" charset="0"/>
                <a:ea typeface="MS PGothic" charset="0"/>
                <a:cs typeface="MS PGothic" charset="0"/>
              </a:rPr>
              <a:t>discours</a:t>
            </a:r>
            <a:r>
              <a:rPr lang="it-IT" sz="2000" i="1" dirty="0">
                <a:latin typeface="Arial" charset="0"/>
                <a:ea typeface="MS PGothic" charset="0"/>
                <a:cs typeface="MS PGothic" charset="0"/>
              </a:rPr>
              <a:t> </a:t>
            </a:r>
          </a:p>
          <a:p>
            <a:pPr eaLnBrk="1" hangingPunct="1">
              <a:buFontTx/>
              <a:buNone/>
            </a:pPr>
            <a:r>
              <a:rPr lang="it-IT" sz="2000" i="1" dirty="0" err="1">
                <a:latin typeface="Arial" charset="0"/>
                <a:ea typeface="MS PGothic" charset="0"/>
                <a:cs typeface="MS PGothic" charset="0"/>
              </a:rPr>
              <a:t>user</a:t>
            </a:r>
            <a:r>
              <a:rPr lang="it-IT" sz="2000" i="1" dirty="0">
                <a:latin typeface="Arial" charset="0"/>
                <a:ea typeface="MS PGothic" charset="0"/>
                <a:cs typeface="MS PGothic" charset="0"/>
              </a:rPr>
              <a:t> </a:t>
            </a:r>
            <a:r>
              <a:rPr lang="it-IT" sz="2000" i="1" dirty="0" err="1">
                <a:latin typeface="Arial" charset="0"/>
                <a:ea typeface="MS PGothic" charset="0"/>
                <a:cs typeface="MS PGothic" charset="0"/>
              </a:rPr>
              <a:t>les</a:t>
            </a:r>
            <a:r>
              <a:rPr lang="it-IT" sz="2000" i="1" dirty="0">
                <a:latin typeface="Arial" charset="0"/>
                <a:ea typeface="MS PGothic" charset="0"/>
                <a:cs typeface="MS PGothic" charset="0"/>
              </a:rPr>
              <a:t> </a:t>
            </a:r>
            <a:r>
              <a:rPr lang="it-IT" sz="2000" i="1" dirty="0" err="1">
                <a:latin typeface="Arial" charset="0"/>
                <a:ea typeface="MS PGothic" charset="0"/>
                <a:cs typeface="MS PGothic" charset="0"/>
              </a:rPr>
              <a:t>mots</a:t>
            </a:r>
            <a:r>
              <a:rPr lang="it-IT" sz="2000" i="1" dirty="0">
                <a:latin typeface="Arial" charset="0"/>
                <a:ea typeface="MS PGothic" charset="0"/>
                <a:cs typeface="MS PGothic" charset="0"/>
              </a:rPr>
              <a:t> </a:t>
            </a:r>
            <a:r>
              <a:rPr lang="it-IT" sz="2000" i="1" dirty="0" err="1">
                <a:latin typeface="Arial" charset="0"/>
                <a:ea typeface="MS PGothic" charset="0"/>
                <a:cs typeface="MS PGothic" charset="0"/>
              </a:rPr>
              <a:t>comme</a:t>
            </a:r>
            <a:r>
              <a:rPr lang="it-IT" sz="2000" i="1" dirty="0">
                <a:latin typeface="Arial" charset="0"/>
                <a:ea typeface="MS PGothic" charset="0"/>
                <a:cs typeface="MS PGothic" charset="0"/>
              </a:rPr>
              <a:t> </a:t>
            </a:r>
            <a:r>
              <a:rPr lang="it-IT" sz="2000" i="1" dirty="0" err="1">
                <a:latin typeface="Arial" charset="0"/>
                <a:ea typeface="MS PGothic" charset="0"/>
                <a:cs typeface="MS PGothic" charset="0"/>
              </a:rPr>
              <a:t>lieu</a:t>
            </a:r>
            <a:r>
              <a:rPr lang="it-IT" sz="2000" i="1" dirty="0">
                <a:latin typeface="Arial" charset="0"/>
                <a:ea typeface="MS PGothic" charset="0"/>
                <a:cs typeface="MS PGothic" charset="0"/>
              </a:rPr>
              <a:t> d´</a:t>
            </a:r>
            <a:r>
              <a:rPr lang="it-IT" sz="2000" i="1" dirty="0" err="1">
                <a:latin typeface="Arial" charset="0"/>
                <a:ea typeface="MS PGothic" charset="0"/>
                <a:cs typeface="MS PGothic" charset="0"/>
              </a:rPr>
              <a:t>observation</a:t>
            </a:r>
            <a:r>
              <a:rPr lang="it-IT" sz="2000" i="1" dirty="0">
                <a:latin typeface="Arial" charset="0"/>
                <a:ea typeface="MS PGothic" charset="0"/>
                <a:cs typeface="MS PGothic" charset="0"/>
              </a:rPr>
              <a:t> de </a:t>
            </a:r>
            <a:r>
              <a:rPr lang="it-IT" sz="2000" i="1" dirty="0" err="1">
                <a:latin typeface="Arial" charset="0"/>
                <a:ea typeface="MS PGothic" charset="0"/>
                <a:cs typeface="MS PGothic" charset="0"/>
              </a:rPr>
              <a:t>certains</a:t>
            </a:r>
            <a:r>
              <a:rPr lang="it-IT" sz="2000" i="1" dirty="0">
                <a:latin typeface="Arial" charset="0"/>
                <a:ea typeface="MS PGothic" charset="0"/>
                <a:cs typeface="MS PGothic" charset="0"/>
              </a:rPr>
              <a:t> </a:t>
            </a:r>
            <a:r>
              <a:rPr lang="it-IT" sz="2000" i="1" dirty="0" err="1">
                <a:latin typeface="Arial" charset="0"/>
                <a:ea typeface="MS PGothic" charset="0"/>
                <a:cs typeface="MS PGothic" charset="0"/>
              </a:rPr>
              <a:t>faits</a:t>
            </a:r>
            <a:r>
              <a:rPr lang="it-IT" sz="2000" i="1" dirty="0">
                <a:latin typeface="Arial" charset="0"/>
                <a:ea typeface="MS PGothic" charset="0"/>
                <a:cs typeface="MS PGothic" charset="0"/>
              </a:rPr>
              <a:t> </a:t>
            </a:r>
            <a:r>
              <a:rPr lang="it-IT" sz="2000" i="1" dirty="0" err="1">
                <a:latin typeface="Arial" charset="0"/>
                <a:ea typeface="MS PGothic" charset="0"/>
                <a:cs typeface="MS PGothic" charset="0"/>
              </a:rPr>
              <a:t>culturels</a:t>
            </a:r>
            <a:endParaRPr lang="it-IT" sz="2000" i="1" dirty="0">
              <a:latin typeface="Arial" charset="0"/>
              <a:ea typeface="MS PGothic" charset="0"/>
              <a:cs typeface="MS PGothic" charset="0"/>
            </a:endParaRPr>
          </a:p>
          <a:p>
            <a:pPr eaLnBrk="1" hangingPunct="1">
              <a:buFontTx/>
              <a:buNone/>
            </a:pPr>
            <a:endParaRPr lang="it-IT" sz="1600" i="1" dirty="0">
              <a:latin typeface="Arial" charset="0"/>
              <a:ea typeface="MS PGothic" charset="0"/>
              <a:cs typeface="MS PGothic" charset="0"/>
            </a:endParaRPr>
          </a:p>
          <a:p>
            <a:pPr eaLnBrk="1" hangingPunct="1">
              <a:buFontTx/>
              <a:buNone/>
            </a:pPr>
            <a:r>
              <a:rPr lang="it-IT" sz="1400" dirty="0" err="1">
                <a:latin typeface="Arial" charset="0"/>
                <a:ea typeface="MS PGothic" charset="0"/>
                <a:cs typeface="MS PGothic" charset="0"/>
              </a:rPr>
              <a:t>R</a:t>
            </a:r>
            <a:r>
              <a:rPr lang="it-IT" sz="1400" dirty="0">
                <a:latin typeface="Arial" charset="0"/>
                <a:ea typeface="MS PGothic" charset="0"/>
                <a:cs typeface="MS PGothic" charset="0"/>
              </a:rPr>
              <a:t>. </a:t>
            </a:r>
            <a:r>
              <a:rPr lang="it-IT" sz="1400" dirty="0" err="1">
                <a:latin typeface="Arial" charset="0"/>
                <a:ea typeface="MS PGothic" charset="0"/>
                <a:cs typeface="MS PGothic" charset="0"/>
              </a:rPr>
              <a:t>Galisson</a:t>
            </a:r>
            <a:r>
              <a:rPr lang="it-IT" sz="1400" dirty="0">
                <a:latin typeface="Arial" charset="0"/>
                <a:ea typeface="MS PGothic" charset="0"/>
                <a:cs typeface="MS PGothic" charset="0"/>
              </a:rPr>
              <a:t>, «</a:t>
            </a:r>
            <a:r>
              <a:rPr lang="it-IT" sz="1400" dirty="0" err="1">
                <a:latin typeface="Arial" charset="0"/>
                <a:ea typeface="MS PGothic" charset="0"/>
                <a:cs typeface="MS PGothic" charset="0"/>
              </a:rPr>
              <a:t>Où</a:t>
            </a:r>
            <a:r>
              <a:rPr lang="it-IT" sz="1400" dirty="0">
                <a:latin typeface="Arial" charset="0"/>
                <a:ea typeface="MS PGothic" charset="0"/>
                <a:cs typeface="MS PGothic" charset="0"/>
              </a:rPr>
              <a:t> il est </a:t>
            </a:r>
            <a:r>
              <a:rPr lang="it-IT" sz="1400" dirty="0" err="1">
                <a:latin typeface="Arial" charset="0"/>
                <a:ea typeface="MS PGothic" charset="0"/>
                <a:cs typeface="MS PGothic" charset="0"/>
              </a:rPr>
              <a:t>question</a:t>
            </a:r>
            <a:r>
              <a:rPr lang="it-IT" sz="1400" dirty="0">
                <a:latin typeface="Arial" charset="0"/>
                <a:ea typeface="MS PGothic" charset="0"/>
                <a:cs typeface="MS PGothic" charset="0"/>
              </a:rPr>
              <a:t> de </a:t>
            </a:r>
            <a:r>
              <a:rPr lang="it-IT" sz="1400" dirty="0" err="1">
                <a:latin typeface="Arial" charset="0"/>
                <a:ea typeface="MS PGothic" charset="0"/>
                <a:cs typeface="MS PGothic" charset="0"/>
              </a:rPr>
              <a:t>lexiculture</a:t>
            </a:r>
            <a:r>
              <a:rPr lang="it-IT" sz="1400" dirty="0">
                <a:latin typeface="Arial" charset="0"/>
                <a:ea typeface="MS PGothic" charset="0"/>
                <a:cs typeface="MS PGothic" charset="0"/>
              </a:rPr>
              <a:t>, de </a:t>
            </a:r>
            <a:r>
              <a:rPr lang="it-IT" sz="1400" dirty="0" err="1">
                <a:latin typeface="Arial" charset="0"/>
                <a:ea typeface="MS PGothic" charset="0"/>
                <a:cs typeface="MS PGothic" charset="0"/>
              </a:rPr>
              <a:t>cheval</a:t>
            </a:r>
            <a:r>
              <a:rPr lang="it-IT" sz="1400" dirty="0">
                <a:latin typeface="Arial" charset="0"/>
                <a:ea typeface="MS PGothic" charset="0"/>
                <a:cs typeface="MS PGothic" charset="0"/>
              </a:rPr>
              <a:t> de Troie, et d´</a:t>
            </a:r>
            <a:r>
              <a:rPr lang="it-IT" sz="1400" dirty="0" err="1">
                <a:latin typeface="Arial" charset="0"/>
                <a:ea typeface="MS PGothic" charset="0"/>
                <a:cs typeface="MS PGothic" charset="0"/>
              </a:rPr>
              <a:t>impressionisme</a:t>
            </a:r>
            <a:r>
              <a:rPr lang="it-IT" sz="1400" dirty="0">
                <a:latin typeface="Arial" charset="0"/>
                <a:ea typeface="MS PGothic" charset="0"/>
                <a:cs typeface="MS PGothic" charset="0"/>
              </a:rPr>
              <a:t>», </a:t>
            </a:r>
            <a:r>
              <a:rPr lang="it-IT" sz="1400" i="1" dirty="0" err="1">
                <a:latin typeface="Arial" charset="0"/>
                <a:ea typeface="MS PGothic" charset="0"/>
                <a:cs typeface="MS PGothic" charset="0"/>
              </a:rPr>
              <a:t>Études</a:t>
            </a:r>
            <a:r>
              <a:rPr lang="it-IT" sz="1400" i="1" dirty="0">
                <a:latin typeface="Arial" charset="0"/>
                <a:ea typeface="MS PGothic" charset="0"/>
                <a:cs typeface="MS PGothic" charset="0"/>
              </a:rPr>
              <a:t> de </a:t>
            </a:r>
            <a:r>
              <a:rPr lang="it-IT" sz="1400" i="1" dirty="0" err="1">
                <a:latin typeface="Arial" charset="0"/>
                <a:ea typeface="MS PGothic" charset="0"/>
                <a:cs typeface="MS PGothic" charset="0"/>
              </a:rPr>
              <a:t>Linguistique</a:t>
            </a:r>
            <a:r>
              <a:rPr lang="it-IT" sz="1400" i="1" dirty="0">
                <a:latin typeface="Arial" charset="0"/>
                <a:ea typeface="MS PGothic" charset="0"/>
                <a:cs typeface="MS PGothic" charset="0"/>
              </a:rPr>
              <a:t> </a:t>
            </a:r>
            <a:r>
              <a:rPr lang="it-IT" sz="1400" i="1" dirty="0" err="1">
                <a:latin typeface="Arial" charset="0"/>
                <a:ea typeface="MS PGothic" charset="0"/>
                <a:cs typeface="MS PGothic" charset="0"/>
              </a:rPr>
              <a:t>Appliquée</a:t>
            </a:r>
            <a:r>
              <a:rPr lang="it-IT" sz="1400" i="1" dirty="0">
                <a:latin typeface="Arial" charset="0"/>
                <a:ea typeface="MS PGothic" charset="0"/>
                <a:cs typeface="MS PGothic" charset="0"/>
              </a:rPr>
              <a:t>. </a:t>
            </a:r>
            <a:r>
              <a:rPr lang="it-IT" sz="1400" i="1" dirty="0" err="1">
                <a:latin typeface="Arial" charset="0"/>
                <a:ea typeface="MS PGothic" charset="0"/>
                <a:cs typeface="MS PGothic" charset="0"/>
              </a:rPr>
              <a:t>Revue</a:t>
            </a:r>
            <a:r>
              <a:rPr lang="it-IT" sz="1400" i="1" dirty="0">
                <a:latin typeface="Arial" charset="0"/>
                <a:ea typeface="MS PGothic" charset="0"/>
                <a:cs typeface="MS PGothic" charset="0"/>
              </a:rPr>
              <a:t> de </a:t>
            </a:r>
            <a:r>
              <a:rPr lang="it-IT" sz="1400" i="1" dirty="0" err="1">
                <a:latin typeface="Arial" charset="0"/>
                <a:ea typeface="MS PGothic" charset="0"/>
                <a:cs typeface="MS PGothic" charset="0"/>
              </a:rPr>
              <a:t>Didactologie</a:t>
            </a:r>
            <a:r>
              <a:rPr lang="it-IT" sz="1400" i="1" dirty="0">
                <a:latin typeface="Arial" charset="0"/>
                <a:ea typeface="MS PGothic" charset="0"/>
                <a:cs typeface="MS PGothic" charset="0"/>
              </a:rPr>
              <a:t> </a:t>
            </a:r>
            <a:r>
              <a:rPr lang="it-IT" sz="1400" i="1" dirty="0" err="1">
                <a:latin typeface="Arial" charset="0"/>
                <a:ea typeface="MS PGothic" charset="0"/>
                <a:cs typeface="MS PGothic" charset="0"/>
              </a:rPr>
              <a:t>des</a:t>
            </a:r>
            <a:r>
              <a:rPr lang="it-IT" sz="1400" i="1" dirty="0">
                <a:latin typeface="Arial" charset="0"/>
                <a:ea typeface="MS PGothic" charset="0"/>
                <a:cs typeface="MS PGothic" charset="0"/>
              </a:rPr>
              <a:t> </a:t>
            </a:r>
            <a:r>
              <a:rPr lang="it-IT" sz="1400" i="1" dirty="0" err="1">
                <a:latin typeface="Arial" charset="0"/>
                <a:ea typeface="MS PGothic" charset="0"/>
                <a:cs typeface="MS PGothic" charset="0"/>
              </a:rPr>
              <a:t>langues-cultures</a:t>
            </a:r>
            <a:r>
              <a:rPr lang="it-IT" sz="1400" dirty="0">
                <a:latin typeface="Arial" charset="0"/>
                <a:ea typeface="MS PGothic" charset="0"/>
                <a:cs typeface="MS PGothic" charset="0"/>
              </a:rPr>
              <a:t>, 1995, 97,. 5-14.</a:t>
            </a:r>
          </a:p>
        </p:txBody>
      </p:sp>
    </p:spTree>
    <p:extLst>
      <p:ext uri="{BB962C8B-B14F-4D97-AF65-F5344CB8AC3E}">
        <p14:creationId xmlns:p14="http://schemas.microsoft.com/office/powerpoint/2010/main" val="421832932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olo 1"/>
          <p:cNvSpPr>
            <a:spLocks noGrp="1"/>
          </p:cNvSpPr>
          <p:nvPr>
            <p:ph type="title"/>
          </p:nvPr>
        </p:nvSpPr>
        <p:spPr/>
        <p:txBody>
          <a:bodyPr>
            <a:normAutofit/>
          </a:bodyPr>
          <a:lstStyle/>
          <a:p>
            <a:r>
              <a:rPr lang="it-IT" sz="2800" dirty="0" err="1">
                <a:latin typeface="Arial" charset="0"/>
                <a:ea typeface="MS PGothic" charset="0"/>
              </a:rPr>
              <a:t>Palimpseste</a:t>
            </a:r>
            <a:r>
              <a:rPr lang="it-IT" sz="2800" dirty="0">
                <a:latin typeface="Arial" charset="0"/>
                <a:ea typeface="MS PGothic" charset="0"/>
              </a:rPr>
              <a:t> d’</a:t>
            </a:r>
            <a:r>
              <a:rPr lang="it-IT" altLang="ja-JP" sz="2800" dirty="0" err="1">
                <a:latin typeface="Arial" charset="0"/>
                <a:ea typeface="MS PGothic" charset="0"/>
              </a:rPr>
              <a:t>expressions</a:t>
            </a:r>
            <a:r>
              <a:rPr lang="it-IT" altLang="ja-JP" sz="2800" dirty="0">
                <a:latin typeface="Arial" charset="0"/>
                <a:ea typeface="MS PGothic" charset="0"/>
              </a:rPr>
              <a:t> </a:t>
            </a:r>
            <a:r>
              <a:rPr lang="it-IT" altLang="ja-JP" sz="2800" dirty="0" err="1" smtClean="0">
                <a:latin typeface="Arial" charset="0"/>
                <a:ea typeface="MS PGothic" charset="0"/>
              </a:rPr>
              <a:t>imagées</a:t>
            </a:r>
            <a:r>
              <a:rPr lang="it-IT" altLang="ja-JP" sz="2800" dirty="0" smtClean="0">
                <a:latin typeface="Arial" charset="0"/>
                <a:ea typeface="MS PGothic" charset="0"/>
              </a:rPr>
              <a:t/>
            </a:r>
            <a:br>
              <a:rPr lang="it-IT" altLang="ja-JP" sz="2800" dirty="0" smtClean="0">
                <a:latin typeface="Arial" charset="0"/>
                <a:ea typeface="MS PGothic" charset="0"/>
              </a:rPr>
            </a:br>
            <a:endParaRPr lang="it-IT" sz="2800" dirty="0">
              <a:latin typeface="Arial" charset="0"/>
              <a:ea typeface="MS PGothic" charset="0"/>
            </a:endParaRPr>
          </a:p>
        </p:txBody>
      </p:sp>
      <p:pic>
        <p:nvPicPr>
          <p:cNvPr id="94210" name="Segnaposto contenuto 4" descr="images.jpeg"/>
          <p:cNvPicPr>
            <a:picLocks noGrp="1"/>
          </p:cNvPicPr>
          <p:nvPr>
            <p:ph idx="1"/>
          </p:nvPr>
        </p:nvPicPr>
        <p:blipFill>
          <a:blip r:embed="rId2">
            <a:extLst>
              <a:ext uri="{28A0092B-C50C-407E-A947-70E740481C1C}">
                <a14:useLocalDpi xmlns:a14="http://schemas.microsoft.com/office/drawing/2010/main" val="0"/>
              </a:ext>
            </a:extLst>
          </a:blip>
          <a:srcRect t="5316" b="5316"/>
          <a:stretch>
            <a:fillRect/>
          </a:stretch>
        </p:blipFill>
        <p:spPr/>
      </p:pic>
    </p:spTree>
    <p:extLst>
      <p:ext uri="{BB962C8B-B14F-4D97-AF65-F5344CB8AC3E}">
        <p14:creationId xmlns:p14="http://schemas.microsoft.com/office/powerpoint/2010/main" val="209793321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olo 1"/>
          <p:cNvSpPr>
            <a:spLocks noGrp="1"/>
          </p:cNvSpPr>
          <p:nvPr>
            <p:ph type="title"/>
          </p:nvPr>
        </p:nvSpPr>
        <p:spPr/>
        <p:txBody>
          <a:bodyPr/>
          <a:lstStyle/>
          <a:p>
            <a:r>
              <a:rPr lang="fr-CA" sz="2800">
                <a:latin typeface="Arial" charset="0"/>
                <a:ea typeface="MS PGothic" charset="0"/>
              </a:rPr>
              <a:t>Découvrons</a:t>
            </a:r>
          </a:p>
        </p:txBody>
      </p:sp>
      <p:sp>
        <p:nvSpPr>
          <p:cNvPr id="95234" name="Segnaposto contenuto 2"/>
          <p:cNvSpPr>
            <a:spLocks noGrp="1"/>
          </p:cNvSpPr>
          <p:nvPr>
            <p:ph idx="1"/>
          </p:nvPr>
        </p:nvSpPr>
        <p:spPr/>
        <p:txBody>
          <a:bodyPr>
            <a:normAutofit lnSpcReduction="10000"/>
          </a:bodyPr>
          <a:lstStyle/>
          <a:p>
            <a:r>
              <a:rPr lang="fr-CA" sz="2400" dirty="0">
                <a:latin typeface="Arial" charset="0"/>
                <a:ea typeface="MS PGothic" charset="0"/>
                <a:cs typeface="MS PGothic" charset="0"/>
              </a:rPr>
              <a:t>Contexte : Findus qui se sert de la viande de cheval pour ses </a:t>
            </a:r>
            <a:r>
              <a:rPr lang="fr-CA" sz="2400" dirty="0" smtClean="0">
                <a:latin typeface="Arial" charset="0"/>
                <a:ea typeface="MS PGothic" charset="0"/>
                <a:cs typeface="MS PGothic" charset="0"/>
              </a:rPr>
              <a:t>lasagnes (2013)</a:t>
            </a:r>
            <a:endParaRPr lang="fr-CA" sz="2400" dirty="0">
              <a:latin typeface="Arial" charset="0"/>
              <a:ea typeface="MS PGothic" charset="0"/>
              <a:cs typeface="MS PGothic" charset="0"/>
            </a:endParaRPr>
          </a:p>
          <a:p>
            <a:r>
              <a:rPr lang="fr-CA" sz="2400" dirty="0">
                <a:latin typeface="Arial" charset="0"/>
                <a:ea typeface="MS PGothic" charset="0"/>
                <a:cs typeface="MS PGothic" charset="0"/>
              </a:rPr>
              <a:t>Expression imagée sous-jacente : </a:t>
            </a:r>
            <a:r>
              <a:rPr lang="fr-CA" sz="2400" i="1" dirty="0">
                <a:latin typeface="Arial" charset="0"/>
                <a:ea typeface="MS PGothic" charset="0"/>
                <a:cs typeface="MS PGothic" charset="0"/>
              </a:rPr>
              <a:t>Avoir l’estomac dans les talons </a:t>
            </a:r>
            <a:r>
              <a:rPr lang="fr-CA" sz="2400" dirty="0">
                <a:latin typeface="Arial" charset="0"/>
                <a:ea typeface="MS PGothic" charset="0"/>
                <a:cs typeface="MS PGothic" charset="0"/>
              </a:rPr>
              <a:t>: avoir très faim PR</a:t>
            </a:r>
          </a:p>
          <a:p>
            <a:r>
              <a:rPr lang="fr-CA" sz="2400" dirty="0">
                <a:latin typeface="Arial" charset="0"/>
                <a:ea typeface="MS PGothic" charset="0"/>
                <a:cs typeface="MS PGothic" charset="0"/>
              </a:rPr>
              <a:t>= </a:t>
            </a:r>
            <a:r>
              <a:rPr lang="fr-CA" sz="2400" dirty="0" err="1">
                <a:latin typeface="Arial" charset="0"/>
                <a:ea typeface="MS PGothic" charset="0"/>
                <a:cs typeface="MS PGothic" charset="0"/>
              </a:rPr>
              <a:t>avere</a:t>
            </a:r>
            <a:r>
              <a:rPr lang="fr-CA" sz="2400" dirty="0">
                <a:latin typeface="Arial" charset="0"/>
                <a:ea typeface="MS PGothic" charset="0"/>
                <a:cs typeface="MS PGothic" charset="0"/>
              </a:rPr>
              <a:t> </a:t>
            </a:r>
            <a:r>
              <a:rPr lang="fr-CA" sz="2400" dirty="0" err="1">
                <a:latin typeface="Arial" charset="0"/>
                <a:ea typeface="MS PGothic" charset="0"/>
                <a:cs typeface="MS PGothic" charset="0"/>
              </a:rPr>
              <a:t>una</a:t>
            </a:r>
            <a:r>
              <a:rPr lang="fr-CA" sz="2400" dirty="0">
                <a:latin typeface="Arial" charset="0"/>
                <a:ea typeface="MS PGothic" charset="0"/>
                <a:cs typeface="MS PGothic" charset="0"/>
              </a:rPr>
              <a:t> </a:t>
            </a:r>
            <a:r>
              <a:rPr lang="fr-CA" sz="2400" dirty="0" err="1">
                <a:latin typeface="Arial" charset="0"/>
                <a:ea typeface="MS PGothic" charset="0"/>
                <a:cs typeface="MS PGothic" charset="0"/>
              </a:rPr>
              <a:t>fame</a:t>
            </a:r>
            <a:r>
              <a:rPr lang="fr-CA" sz="2400" dirty="0">
                <a:latin typeface="Arial" charset="0"/>
                <a:ea typeface="MS PGothic" charset="0"/>
                <a:cs typeface="MS PGothic" charset="0"/>
              </a:rPr>
              <a:t> da </a:t>
            </a:r>
            <a:r>
              <a:rPr lang="fr-CA" sz="2400" dirty="0" err="1">
                <a:latin typeface="Arial" charset="0"/>
                <a:ea typeface="MS PGothic" charset="0"/>
                <a:cs typeface="MS PGothic" charset="0"/>
              </a:rPr>
              <a:t>lupi</a:t>
            </a:r>
            <a:r>
              <a:rPr lang="fr-CA" sz="2400" dirty="0">
                <a:latin typeface="Arial" charset="0"/>
                <a:ea typeface="MS PGothic" charset="0"/>
                <a:cs typeface="MS PGothic" charset="0"/>
              </a:rPr>
              <a:t> </a:t>
            </a:r>
            <a:r>
              <a:rPr lang="fr-CA" sz="2400" dirty="0" err="1">
                <a:latin typeface="Arial" charset="0"/>
                <a:ea typeface="MS PGothic" charset="0"/>
                <a:cs typeface="MS PGothic" charset="0"/>
              </a:rPr>
              <a:t>Boch</a:t>
            </a:r>
            <a:endParaRPr lang="fr-CA" sz="2400" dirty="0">
              <a:latin typeface="Arial" charset="0"/>
              <a:ea typeface="MS PGothic" charset="0"/>
              <a:cs typeface="MS PGothic" charset="0"/>
            </a:endParaRPr>
          </a:p>
          <a:p>
            <a:r>
              <a:rPr lang="it-IT" sz="2400" dirty="0" err="1">
                <a:latin typeface="Arial" charset="0"/>
                <a:ea typeface="MS PGothic" charset="0"/>
                <a:cs typeface="MS PGothic" charset="0"/>
              </a:rPr>
              <a:t>P</a:t>
            </a:r>
            <a:r>
              <a:rPr lang="fr-CA" sz="2400" dirty="0" err="1">
                <a:latin typeface="Arial" charset="0"/>
                <a:ea typeface="MS PGothic" charset="0"/>
                <a:cs typeface="MS PGothic" charset="0"/>
              </a:rPr>
              <a:t>alimpseste</a:t>
            </a:r>
            <a:r>
              <a:rPr lang="fr-CA" sz="2400" dirty="0">
                <a:latin typeface="Arial" charset="0"/>
                <a:ea typeface="MS PGothic" charset="0"/>
                <a:cs typeface="MS PGothic" charset="0"/>
              </a:rPr>
              <a:t> basé sur l’homonymie les talons = l’étalon (étalon = </a:t>
            </a:r>
            <a:r>
              <a:rPr lang="fr-CA" sz="2400" dirty="0" err="1">
                <a:latin typeface="Arial" charset="0"/>
                <a:ea typeface="MS PGothic" charset="0"/>
                <a:cs typeface="MS PGothic" charset="0"/>
              </a:rPr>
              <a:t>stallone</a:t>
            </a:r>
            <a:r>
              <a:rPr lang="fr-CA" sz="2400" dirty="0">
                <a:latin typeface="Arial" charset="0"/>
                <a:ea typeface="MS PGothic" charset="0"/>
                <a:cs typeface="MS PGothic" charset="0"/>
              </a:rPr>
              <a:t>)</a:t>
            </a:r>
          </a:p>
          <a:p>
            <a:endParaRPr lang="fr-CA" sz="2400" dirty="0">
              <a:latin typeface="Arial" charset="0"/>
              <a:ea typeface="MS PGothic" charset="0"/>
              <a:cs typeface="MS PGothic" charset="0"/>
            </a:endParaRPr>
          </a:p>
          <a:p>
            <a:r>
              <a:rPr lang="it-IT" sz="2400" dirty="0">
                <a:latin typeface="Arial" charset="0"/>
                <a:ea typeface="MS PGothic" charset="0"/>
                <a:cs typeface="MS PGothic" charset="0"/>
              </a:rPr>
              <a:t>100 </a:t>
            </a:r>
            <a:r>
              <a:rPr lang="it-IT" sz="2400" dirty="0" err="1">
                <a:latin typeface="Arial" charset="0"/>
                <a:ea typeface="MS PGothic" charset="0"/>
                <a:cs typeface="MS PGothic" charset="0"/>
              </a:rPr>
              <a:t>p</a:t>
            </a:r>
            <a:r>
              <a:rPr lang="fr-CA" sz="2400" dirty="0" err="1">
                <a:latin typeface="Arial" charset="0"/>
                <a:ea typeface="MS PGothic" charset="0"/>
                <a:cs typeface="MS PGothic" charset="0"/>
              </a:rPr>
              <a:t>ur</a:t>
            </a:r>
            <a:r>
              <a:rPr lang="fr-CA" sz="2400" dirty="0">
                <a:latin typeface="Arial" charset="0"/>
                <a:ea typeface="MS PGothic" charset="0"/>
                <a:cs typeface="MS PGothic" charset="0"/>
              </a:rPr>
              <a:t> sang pur sang</a:t>
            </a:r>
          </a:p>
          <a:p>
            <a:r>
              <a:rPr lang="fr-CA" sz="2400" dirty="0">
                <a:latin typeface="Arial" charset="0"/>
                <a:ea typeface="MS PGothic" charset="0"/>
                <a:cs typeface="MS PGothic" charset="0"/>
              </a:rPr>
              <a:t>Palimpseste basé sur la paronymie </a:t>
            </a:r>
            <a:r>
              <a:rPr lang="fr-CA" sz="2400" i="1" dirty="0">
                <a:latin typeface="Arial" charset="0"/>
                <a:ea typeface="MS PGothic" charset="0"/>
                <a:cs typeface="MS PGothic" charset="0"/>
              </a:rPr>
              <a:t>pour  </a:t>
            </a:r>
            <a:r>
              <a:rPr lang="fr-CA" sz="2400" dirty="0">
                <a:latin typeface="Arial" charset="0"/>
                <a:ea typeface="MS PGothic" charset="0"/>
                <a:cs typeface="MS PGothic" charset="0"/>
              </a:rPr>
              <a:t>et sur l’homonymie </a:t>
            </a:r>
            <a:r>
              <a:rPr lang="fr-CA" sz="2400" i="1" dirty="0">
                <a:latin typeface="Arial" charset="0"/>
                <a:ea typeface="MS PGothic" charset="0"/>
                <a:cs typeface="MS PGothic" charset="0"/>
              </a:rPr>
              <a:t>cent </a:t>
            </a:r>
          </a:p>
        </p:txBody>
      </p:sp>
    </p:spTree>
    <p:extLst>
      <p:ext uri="{BB962C8B-B14F-4D97-AF65-F5344CB8AC3E}">
        <p14:creationId xmlns:p14="http://schemas.microsoft.com/office/powerpoint/2010/main" val="132996234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olo 1"/>
          <p:cNvSpPr>
            <a:spLocks noGrp="1"/>
          </p:cNvSpPr>
          <p:nvPr>
            <p:ph type="title"/>
          </p:nvPr>
        </p:nvSpPr>
        <p:spPr/>
        <p:txBody>
          <a:bodyPr/>
          <a:lstStyle/>
          <a:p>
            <a:r>
              <a:rPr lang="it-IT" sz="2800" dirty="0" err="1" smtClean="0">
                <a:latin typeface="Arial" charset="0"/>
                <a:ea typeface="MS PGothic" charset="0"/>
              </a:rPr>
              <a:t>Palimpseste</a:t>
            </a:r>
            <a:r>
              <a:rPr lang="it-IT" sz="2800" dirty="0" smtClean="0">
                <a:latin typeface="Arial" charset="0"/>
                <a:ea typeface="MS PGothic" charset="0"/>
              </a:rPr>
              <a:t> </a:t>
            </a:r>
            <a:r>
              <a:rPr lang="it-IT" sz="2800" dirty="0" err="1" smtClean="0">
                <a:latin typeface="Arial" charset="0"/>
                <a:ea typeface="MS PGothic" charset="0"/>
              </a:rPr>
              <a:t>culturel</a:t>
            </a:r>
            <a:endParaRPr lang="it-IT" sz="2800" dirty="0">
              <a:latin typeface="Arial" charset="0"/>
              <a:ea typeface="MS PGothic" charset="0"/>
            </a:endParaRPr>
          </a:p>
        </p:txBody>
      </p:sp>
      <p:sp>
        <p:nvSpPr>
          <p:cNvPr id="99331" name="Segnaposto contenuto 2"/>
          <p:cNvSpPr>
            <a:spLocks noGrp="1"/>
          </p:cNvSpPr>
          <p:nvPr>
            <p:ph idx="1"/>
          </p:nvPr>
        </p:nvSpPr>
        <p:spPr/>
        <p:txBody>
          <a:bodyPr/>
          <a:lstStyle/>
          <a:p>
            <a:r>
              <a:rPr lang="it-IT" sz="2400">
                <a:latin typeface="Arial" charset="0"/>
                <a:ea typeface="MS PGothic" charset="0"/>
                <a:cs typeface="MS PGothic" charset="0"/>
              </a:rPr>
              <a:t>Privatisation</a:t>
            </a:r>
            <a:endParaRPr lang="it-IT" sz="2400" b="1">
              <a:latin typeface="Arial" charset="0"/>
              <a:ea typeface="MS PGothic" charset="0"/>
              <a:cs typeface="MS PGothic" charset="0"/>
            </a:endParaRPr>
          </a:p>
          <a:p>
            <a:r>
              <a:rPr lang="it-IT" sz="2400" b="1">
                <a:latin typeface="Arial" charset="0"/>
                <a:ea typeface="MS PGothic" charset="0"/>
                <a:cs typeface="MS PGothic" charset="0"/>
              </a:rPr>
              <a:t>Vente d’</a:t>
            </a:r>
            <a:r>
              <a:rPr lang="it-IT" altLang="ja-JP" sz="2400" b="1">
                <a:latin typeface="Arial" charset="0"/>
                <a:ea typeface="MS PGothic" charset="0"/>
                <a:cs typeface="MS PGothic" charset="0"/>
              </a:rPr>
              <a:t>Aéroports de Paris : ciel, les bijoux !</a:t>
            </a:r>
          </a:p>
          <a:p>
            <a:pPr algn="just"/>
            <a:r>
              <a:rPr lang="it-IT" sz="2400">
                <a:latin typeface="Arial" charset="0"/>
                <a:ea typeface="MS PGothic" charset="0"/>
                <a:cs typeface="MS PGothic" charset="0"/>
              </a:rPr>
              <a:t>La privatisation de l’</a:t>
            </a:r>
            <a:r>
              <a:rPr lang="it-IT" altLang="ja-JP" sz="2400">
                <a:latin typeface="Arial" charset="0"/>
                <a:ea typeface="MS PGothic" charset="0"/>
                <a:cs typeface="MS PGothic" charset="0"/>
              </a:rPr>
              <a:t>opérateur de Roissy, Orly et du Bourget rapporterait gros à l</a:t>
            </a:r>
            <a:r>
              <a:rPr lang="it-IT" sz="2400">
                <a:latin typeface="Arial" charset="0"/>
                <a:ea typeface="MS PGothic" charset="0"/>
                <a:cs typeface="MS PGothic" charset="0"/>
              </a:rPr>
              <a:t>’</a:t>
            </a:r>
            <a:r>
              <a:rPr lang="it-IT" altLang="ja-JP" sz="2400">
                <a:latin typeface="Arial" charset="0"/>
                <a:ea typeface="MS PGothic" charset="0"/>
                <a:cs typeface="MS PGothic" charset="0"/>
              </a:rPr>
              <a:t>Etat. Mais la vente d</a:t>
            </a:r>
            <a:r>
              <a:rPr lang="it-IT" sz="2400">
                <a:latin typeface="Arial" charset="0"/>
                <a:ea typeface="MS PGothic" charset="0"/>
                <a:cs typeface="MS PGothic" charset="0"/>
              </a:rPr>
              <a:t>’</a:t>
            </a:r>
            <a:r>
              <a:rPr lang="it-IT" altLang="ja-JP" sz="2400">
                <a:latin typeface="Arial" charset="0"/>
                <a:ea typeface="MS PGothic" charset="0"/>
                <a:cs typeface="MS PGothic" charset="0"/>
              </a:rPr>
              <a:t>une activité aussi stratégique et rentable fait débat.</a:t>
            </a:r>
          </a:p>
          <a:p>
            <a:pPr algn="just"/>
            <a:r>
              <a:rPr lang="it-IT" sz="2400">
                <a:latin typeface="Arial" charset="0"/>
                <a:ea typeface="MS PGothic" charset="0"/>
                <a:cs typeface="MS PGothic" charset="0"/>
              </a:rPr>
              <a:t> </a:t>
            </a:r>
          </a:p>
          <a:p>
            <a:r>
              <a:rPr lang="it-IT" sz="2400" i="1">
                <a:latin typeface="Arial" charset="0"/>
                <a:ea typeface="MS PGothic" charset="0"/>
                <a:cs typeface="MS PGothic" charset="0"/>
              </a:rPr>
              <a:t>Libération</a:t>
            </a:r>
            <a:r>
              <a:rPr lang="it-IT" sz="2400">
                <a:latin typeface="Arial" charset="0"/>
                <a:ea typeface="MS PGothic" charset="0"/>
                <a:cs typeface="MS PGothic" charset="0"/>
              </a:rPr>
              <a:t> 9 mars 2018</a:t>
            </a:r>
          </a:p>
        </p:txBody>
      </p:sp>
    </p:spTree>
    <p:extLst>
      <p:ext uri="{BB962C8B-B14F-4D97-AF65-F5344CB8AC3E}">
        <p14:creationId xmlns:p14="http://schemas.microsoft.com/office/powerpoint/2010/main" val="339954111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olo 1"/>
          <p:cNvSpPr>
            <a:spLocks noGrp="1"/>
          </p:cNvSpPr>
          <p:nvPr>
            <p:ph type="title"/>
          </p:nvPr>
        </p:nvSpPr>
        <p:spPr/>
        <p:txBody>
          <a:bodyPr>
            <a:normAutofit fontScale="90000"/>
          </a:bodyPr>
          <a:lstStyle/>
          <a:p>
            <a:r>
              <a:rPr lang="it-IT" sz="2800" dirty="0" err="1">
                <a:latin typeface="Arial" charset="0"/>
                <a:ea typeface="MS PGothic" charset="0"/>
              </a:rPr>
              <a:t>Palimpseste</a:t>
            </a:r>
            <a:r>
              <a:rPr lang="it-IT" sz="2800" dirty="0">
                <a:latin typeface="Arial" charset="0"/>
                <a:ea typeface="MS PGothic" charset="0"/>
              </a:rPr>
              <a:t> :</a:t>
            </a:r>
            <a:br>
              <a:rPr lang="it-IT" sz="2800" dirty="0">
                <a:latin typeface="Arial" charset="0"/>
                <a:ea typeface="MS PGothic" charset="0"/>
              </a:rPr>
            </a:br>
            <a:r>
              <a:rPr lang="it-IT" sz="2800" dirty="0" err="1">
                <a:latin typeface="Arial" charset="0"/>
                <a:ea typeface="MS PGothic" charset="0"/>
              </a:rPr>
              <a:t>référence</a:t>
            </a:r>
            <a:r>
              <a:rPr lang="it-IT" sz="2800" dirty="0">
                <a:latin typeface="Arial" charset="0"/>
                <a:ea typeface="MS PGothic" charset="0"/>
              </a:rPr>
              <a:t> </a:t>
            </a:r>
            <a:r>
              <a:rPr lang="it-IT" sz="2800" dirty="0" err="1">
                <a:latin typeface="Arial" charset="0"/>
                <a:ea typeface="MS PGothic" charset="0"/>
              </a:rPr>
              <a:t>culturelle</a:t>
            </a:r>
            <a:r>
              <a:rPr lang="it-IT" sz="2800" dirty="0">
                <a:latin typeface="Arial" charset="0"/>
                <a:ea typeface="MS PGothic" charset="0"/>
              </a:rPr>
              <a:t> </a:t>
            </a:r>
            <a:r>
              <a:rPr lang="it-IT" sz="2800" dirty="0" err="1">
                <a:latin typeface="Arial" charset="0"/>
                <a:ea typeface="MS PGothic" charset="0"/>
              </a:rPr>
              <a:t>partagée</a:t>
            </a:r>
            <a:r>
              <a:rPr lang="it-IT" sz="2800" dirty="0" smtClean="0">
                <a:latin typeface="Arial" charset="0"/>
                <a:ea typeface="MS PGothic" charset="0"/>
              </a:rPr>
              <a:t>. Bande </a:t>
            </a:r>
            <a:r>
              <a:rPr lang="it-IT" sz="2800" dirty="0" err="1" smtClean="0">
                <a:latin typeface="Arial" charset="0"/>
                <a:ea typeface="MS PGothic" charset="0"/>
              </a:rPr>
              <a:t>dessinée</a:t>
            </a:r>
            <a:r>
              <a:rPr lang="it-IT" sz="2800" dirty="0" smtClean="0">
                <a:latin typeface="Arial" charset="0"/>
                <a:ea typeface="MS PGothic" charset="0"/>
              </a:rPr>
              <a:t> </a:t>
            </a:r>
            <a:r>
              <a:rPr lang="it-IT" sz="2800" i="1" dirty="0">
                <a:latin typeface="Arial" charset="0"/>
                <a:ea typeface="MS PGothic" charset="0"/>
              </a:rPr>
              <a:t>Tintin</a:t>
            </a:r>
            <a:r>
              <a:rPr lang="it-IT" sz="2800" dirty="0">
                <a:latin typeface="Arial" charset="0"/>
                <a:ea typeface="MS PGothic" charset="0"/>
              </a:rPr>
              <a:t> et </a:t>
            </a:r>
            <a:r>
              <a:rPr lang="it-IT" sz="2800" i="1" dirty="0" err="1">
                <a:latin typeface="Arial" charset="0"/>
                <a:ea typeface="MS PGothic" charset="0"/>
              </a:rPr>
              <a:t>Castafiore</a:t>
            </a:r>
            <a:endParaRPr lang="it-IT" sz="2800" i="1" dirty="0">
              <a:latin typeface="Arial" charset="0"/>
              <a:ea typeface="MS PGothic" charset="0"/>
            </a:endParaRPr>
          </a:p>
        </p:txBody>
      </p:sp>
      <p:pic>
        <p:nvPicPr>
          <p:cNvPr id="100355" name="Segnaposto contenuto 3" descr="ciel-mes-bijoux.jpg"/>
          <p:cNvPicPr>
            <a:picLocks noGrp="1" noChangeAspect="1"/>
          </p:cNvPicPr>
          <p:nvPr>
            <p:ph idx="1"/>
          </p:nvPr>
        </p:nvPicPr>
        <p:blipFill>
          <a:blip r:embed="rId2">
            <a:extLst>
              <a:ext uri="{28A0092B-C50C-407E-A947-70E740481C1C}">
                <a14:useLocalDpi xmlns:a14="http://schemas.microsoft.com/office/drawing/2010/main" val="0"/>
              </a:ext>
            </a:extLst>
          </a:blip>
          <a:srcRect l="-41769" r="-41769"/>
          <a:stretch>
            <a:fillRect/>
          </a:stretch>
        </p:blipFill>
        <p:spPr/>
      </p:pic>
    </p:spTree>
    <p:extLst>
      <p:ext uri="{BB962C8B-B14F-4D97-AF65-F5344CB8AC3E}">
        <p14:creationId xmlns:p14="http://schemas.microsoft.com/office/powerpoint/2010/main" val="43449372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smtClean="0"/>
              <a:t>Observations hebdomadaires</a:t>
            </a:r>
            <a:endParaRPr lang="fr-CA" sz="2800" dirty="0"/>
          </a:p>
        </p:txBody>
      </p:sp>
      <p:pic>
        <p:nvPicPr>
          <p:cNvPr id="4" name="Segnaposto contenuto 3" descr="F34P732CBFD7MXXKPT6F66O2HU.jpg"/>
          <p:cNvPicPr>
            <a:picLocks noGrp="1" noChangeAspect="1"/>
          </p:cNvPicPr>
          <p:nvPr>
            <p:ph idx="1"/>
          </p:nvPr>
        </p:nvPicPr>
        <p:blipFill>
          <a:blip r:embed="rId2">
            <a:extLst>
              <a:ext uri="{28A0092B-C50C-407E-A947-70E740481C1C}">
                <a14:useLocalDpi xmlns:a14="http://schemas.microsoft.com/office/drawing/2010/main" val="0"/>
              </a:ext>
            </a:extLst>
          </a:blip>
          <a:srcRect t="5965" b="5965"/>
          <a:stretch>
            <a:fillRect/>
          </a:stretch>
        </p:blipFill>
        <p:spPr/>
      </p:pic>
    </p:spTree>
    <p:extLst>
      <p:ext uri="{BB962C8B-B14F-4D97-AF65-F5344CB8AC3E}">
        <p14:creationId xmlns:p14="http://schemas.microsoft.com/office/powerpoint/2010/main" val="12060236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smtClean="0"/>
              <a:t>Palimpseste</a:t>
            </a:r>
            <a:endParaRPr lang="fr-CA" sz="2800" dirty="0"/>
          </a:p>
        </p:txBody>
      </p:sp>
      <p:sp>
        <p:nvSpPr>
          <p:cNvPr id="3" name="Segnaposto contenuto 2"/>
          <p:cNvSpPr>
            <a:spLocks noGrp="1"/>
          </p:cNvSpPr>
          <p:nvPr>
            <p:ph idx="1"/>
          </p:nvPr>
        </p:nvSpPr>
        <p:spPr/>
        <p:txBody>
          <a:bodyPr>
            <a:normAutofit/>
          </a:bodyPr>
          <a:lstStyle/>
          <a:p>
            <a:endParaRPr lang="it-IT" sz="2400" dirty="0"/>
          </a:p>
          <a:p>
            <a:r>
              <a:rPr lang="it-IT" sz="2400" dirty="0"/>
              <a:t>« On ne </a:t>
            </a:r>
            <a:r>
              <a:rPr lang="it-IT" sz="2400" dirty="0" err="1"/>
              <a:t>naît</a:t>
            </a:r>
            <a:r>
              <a:rPr lang="it-IT" sz="2400" dirty="0"/>
              <a:t> </a:t>
            </a:r>
            <a:r>
              <a:rPr lang="it-IT" sz="2400" dirty="0" err="1"/>
              <a:t>pas</a:t>
            </a:r>
            <a:r>
              <a:rPr lang="it-IT" sz="2400" dirty="0"/>
              <a:t> femme : on le </a:t>
            </a:r>
            <a:r>
              <a:rPr lang="it-IT" sz="2400" dirty="0" err="1"/>
              <a:t>devient</a:t>
            </a:r>
            <a:r>
              <a:rPr lang="it-IT" sz="2400" dirty="0"/>
              <a:t>. »</a:t>
            </a:r>
          </a:p>
          <a:p>
            <a:r>
              <a:rPr lang="it-IT" sz="2400" dirty="0"/>
              <a:t>Simone de </a:t>
            </a:r>
            <a:r>
              <a:rPr lang="it-IT" sz="2400" dirty="0" err="1"/>
              <a:t>Beauvoir</a:t>
            </a:r>
            <a:r>
              <a:rPr lang="it-IT" sz="2400" dirty="0"/>
              <a:t>, </a:t>
            </a:r>
            <a:r>
              <a:rPr lang="it-IT" sz="2400" i="1" dirty="0"/>
              <a:t>Le </a:t>
            </a:r>
            <a:r>
              <a:rPr lang="it-IT" sz="2400" i="1" dirty="0" err="1"/>
              <a:t>deuxième</a:t>
            </a:r>
            <a:r>
              <a:rPr lang="it-IT" sz="2400" i="1" dirty="0"/>
              <a:t> </a:t>
            </a:r>
            <a:r>
              <a:rPr lang="it-IT" sz="2400" i="1" dirty="0" err="1"/>
              <a:t>sexe</a:t>
            </a:r>
            <a:r>
              <a:rPr lang="it-IT" sz="2400" dirty="0"/>
              <a:t>, Paris, Gallimard, 1949,</a:t>
            </a:r>
          </a:p>
          <a:p>
            <a:r>
              <a:rPr lang="it-IT" sz="2400" dirty="0"/>
              <a:t>tome 2, p. 23.</a:t>
            </a:r>
            <a:endParaRPr lang="fr-CA" sz="2400" dirty="0"/>
          </a:p>
        </p:txBody>
      </p:sp>
    </p:spTree>
    <p:extLst>
      <p:ext uri="{BB962C8B-B14F-4D97-AF65-F5344CB8AC3E}">
        <p14:creationId xmlns:p14="http://schemas.microsoft.com/office/powerpoint/2010/main" val="29902821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fr-CA" sz="2800" dirty="0" smtClean="0"/>
              <a:t>Observations hebdomadaires</a:t>
            </a:r>
            <a:br>
              <a:rPr lang="fr-CA" sz="2800" dirty="0" smtClean="0"/>
            </a:br>
            <a:r>
              <a:rPr lang="fr-CA" sz="2800" dirty="0" smtClean="0"/>
              <a:t>18 mars 2020</a:t>
            </a:r>
            <a:br>
              <a:rPr lang="fr-CA" sz="2800" dirty="0" smtClean="0"/>
            </a:br>
            <a:r>
              <a:rPr lang="fr-CA" sz="2800" dirty="0" smtClean="0"/>
              <a:t>Trouvez le  palimpseste </a:t>
            </a:r>
            <a:endParaRPr lang="fr-CA" sz="2800" dirty="0"/>
          </a:p>
        </p:txBody>
      </p:sp>
      <p:sp>
        <p:nvSpPr>
          <p:cNvPr id="3" name="Segnaposto contenuto 2"/>
          <p:cNvSpPr>
            <a:spLocks noGrp="1"/>
          </p:cNvSpPr>
          <p:nvPr>
            <p:ph idx="1"/>
          </p:nvPr>
        </p:nvSpPr>
        <p:spPr/>
        <p:txBody>
          <a:bodyPr>
            <a:normAutofit/>
          </a:bodyPr>
          <a:lstStyle/>
          <a:p>
            <a:r>
              <a:rPr lang="it-IT" sz="2400" b="1" dirty="0" smtClean="0"/>
              <a:t>Tofu </a:t>
            </a:r>
            <a:r>
              <a:rPr lang="it-IT" sz="2400" b="1" dirty="0"/>
              <a:t>Tout </a:t>
            </a:r>
            <a:r>
              <a:rPr lang="it-IT" sz="2400" b="1" dirty="0" err="1"/>
              <a:t>Flamme</a:t>
            </a:r>
            <a:r>
              <a:rPr lang="it-IT" sz="2400" b="1" dirty="0"/>
              <a:t> </a:t>
            </a:r>
            <a:r>
              <a:rPr lang="it-IT" sz="2400" b="1" dirty="0" smtClean="0"/>
              <a:t>!</a:t>
            </a:r>
          </a:p>
          <a:p>
            <a:endParaRPr lang="it-IT" sz="2400" b="1" dirty="0"/>
          </a:p>
          <a:p>
            <a:pPr algn="just"/>
            <a:r>
              <a:rPr lang="it-IT" sz="2400" dirty="0" err="1"/>
              <a:t>Connaissez-vous</a:t>
            </a:r>
            <a:r>
              <a:rPr lang="it-IT" sz="2400" dirty="0"/>
              <a:t> le tofu ? </a:t>
            </a:r>
            <a:r>
              <a:rPr lang="it-IT" sz="2400" dirty="0" err="1"/>
              <a:t>Cette</a:t>
            </a:r>
            <a:r>
              <a:rPr lang="it-IT" sz="2400" dirty="0"/>
              <a:t> </a:t>
            </a:r>
            <a:r>
              <a:rPr lang="it-IT" sz="2400" dirty="0" err="1"/>
              <a:t>pâte</a:t>
            </a:r>
            <a:r>
              <a:rPr lang="it-IT" sz="2400" dirty="0"/>
              <a:t> de </a:t>
            </a:r>
            <a:r>
              <a:rPr lang="it-IT" sz="2400" dirty="0" err="1"/>
              <a:t>soja</a:t>
            </a:r>
            <a:r>
              <a:rPr lang="it-IT" sz="2400" dirty="0"/>
              <a:t> </a:t>
            </a:r>
            <a:r>
              <a:rPr lang="it-IT" sz="2400" dirty="0" err="1"/>
              <a:t>fermentée</a:t>
            </a:r>
            <a:r>
              <a:rPr lang="it-IT" sz="2400" dirty="0"/>
              <a:t>, </a:t>
            </a:r>
            <a:r>
              <a:rPr lang="it-IT" sz="2400" dirty="0" err="1"/>
              <a:t>riche</a:t>
            </a:r>
            <a:r>
              <a:rPr lang="it-IT" sz="2400" dirty="0"/>
              <a:t> en </a:t>
            </a:r>
            <a:r>
              <a:rPr lang="it-IT" sz="2400" dirty="0" err="1"/>
              <a:t>protéines</a:t>
            </a:r>
            <a:r>
              <a:rPr lang="it-IT" sz="2400" dirty="0"/>
              <a:t>, est </a:t>
            </a:r>
            <a:r>
              <a:rPr lang="it-IT" sz="2400" dirty="0" err="1"/>
              <a:t>devenue</a:t>
            </a:r>
            <a:r>
              <a:rPr lang="it-IT" sz="2400" dirty="0"/>
              <a:t> l’un </a:t>
            </a:r>
            <a:r>
              <a:rPr lang="it-IT" sz="2400" dirty="0" err="1"/>
              <a:t>des</a:t>
            </a:r>
            <a:r>
              <a:rPr lang="it-IT" sz="2400" dirty="0"/>
              <a:t> </a:t>
            </a:r>
            <a:r>
              <a:rPr lang="it-IT" sz="2400" dirty="0" err="1"/>
              <a:t>totems</a:t>
            </a:r>
            <a:r>
              <a:rPr lang="it-IT" sz="2400" dirty="0"/>
              <a:t> de la </a:t>
            </a:r>
            <a:r>
              <a:rPr lang="it-IT" sz="2400" dirty="0" err="1"/>
              <a:t>cuisine</a:t>
            </a:r>
            <a:r>
              <a:rPr lang="it-IT" sz="2400" dirty="0"/>
              <a:t> </a:t>
            </a:r>
            <a:r>
              <a:rPr lang="it-IT" sz="2400" dirty="0" err="1"/>
              <a:t>végétale</a:t>
            </a:r>
            <a:r>
              <a:rPr lang="it-IT" sz="2400" dirty="0" smtClean="0"/>
              <a:t>… </a:t>
            </a:r>
            <a:r>
              <a:rPr lang="it-IT" sz="2400" dirty="0" err="1" smtClean="0"/>
              <a:t>Comment</a:t>
            </a:r>
            <a:r>
              <a:rPr lang="it-IT" sz="2400" dirty="0" smtClean="0"/>
              <a:t> </a:t>
            </a:r>
            <a:r>
              <a:rPr lang="it-IT" sz="2400" dirty="0"/>
              <a:t>le </a:t>
            </a:r>
            <a:r>
              <a:rPr lang="it-IT" sz="2400" dirty="0" err="1"/>
              <a:t>fabriquer</a:t>
            </a:r>
            <a:r>
              <a:rPr lang="it-IT" sz="2400" dirty="0"/>
              <a:t> à la maison, </a:t>
            </a:r>
            <a:r>
              <a:rPr lang="it-IT" sz="2400" dirty="0" err="1"/>
              <a:t>lequel</a:t>
            </a:r>
            <a:r>
              <a:rPr lang="it-IT" sz="2400" dirty="0"/>
              <a:t> </a:t>
            </a:r>
            <a:r>
              <a:rPr lang="it-IT" sz="2400" dirty="0" err="1"/>
              <a:t>choisir</a:t>
            </a:r>
            <a:r>
              <a:rPr lang="it-IT" sz="2400" dirty="0"/>
              <a:t> </a:t>
            </a:r>
            <a:r>
              <a:rPr lang="it-IT" sz="2400" dirty="0" err="1"/>
              <a:t>dans</a:t>
            </a:r>
            <a:r>
              <a:rPr lang="it-IT" sz="2400" dirty="0"/>
              <a:t> </a:t>
            </a:r>
            <a:r>
              <a:rPr lang="it-IT" sz="2400" dirty="0" err="1"/>
              <a:t>les</a:t>
            </a:r>
            <a:r>
              <a:rPr lang="it-IT" sz="2400" dirty="0"/>
              <a:t> </a:t>
            </a:r>
            <a:r>
              <a:rPr lang="it-IT" sz="2400" dirty="0" err="1"/>
              <a:t>rayons</a:t>
            </a:r>
            <a:r>
              <a:rPr lang="it-IT" sz="2400" dirty="0"/>
              <a:t>, </a:t>
            </a:r>
            <a:r>
              <a:rPr lang="it-IT" sz="2400" dirty="0" err="1"/>
              <a:t>comment</a:t>
            </a:r>
            <a:r>
              <a:rPr lang="it-IT" sz="2400" dirty="0"/>
              <a:t> le </a:t>
            </a:r>
            <a:r>
              <a:rPr lang="it-IT" sz="2400" dirty="0" err="1"/>
              <a:t>cuisiner</a:t>
            </a:r>
            <a:r>
              <a:rPr lang="it-IT" sz="2400" dirty="0"/>
              <a:t> à l’</a:t>
            </a:r>
            <a:r>
              <a:rPr lang="it-IT" sz="2400" dirty="0" err="1"/>
              <a:t>asiatique</a:t>
            </a:r>
            <a:r>
              <a:rPr lang="it-IT" sz="2400" dirty="0"/>
              <a:t> </a:t>
            </a:r>
            <a:r>
              <a:rPr lang="it-IT" sz="2400" dirty="0" err="1"/>
              <a:t>ou</a:t>
            </a:r>
            <a:r>
              <a:rPr lang="it-IT" sz="2400" dirty="0"/>
              <a:t> à la </a:t>
            </a:r>
            <a:r>
              <a:rPr lang="it-IT" sz="2400" dirty="0" err="1"/>
              <a:t>française</a:t>
            </a:r>
            <a:r>
              <a:rPr lang="it-IT" sz="2400" dirty="0"/>
              <a:t> ? </a:t>
            </a:r>
            <a:endParaRPr lang="it-IT" sz="2400" dirty="0" smtClean="0"/>
          </a:p>
          <a:p>
            <a:pPr algn="just"/>
            <a:endParaRPr lang="it-IT" sz="2400" b="1" dirty="0"/>
          </a:p>
          <a:p>
            <a:pPr algn="just"/>
            <a:r>
              <a:rPr lang="it-IT" sz="2400" dirty="0" smtClean="0"/>
              <a:t>France Inter 23 </a:t>
            </a:r>
            <a:r>
              <a:rPr lang="it-IT" sz="2400" dirty="0" err="1" smtClean="0"/>
              <a:t>février</a:t>
            </a:r>
            <a:r>
              <a:rPr lang="it-IT" sz="2400" dirty="0" smtClean="0"/>
              <a:t> 2020</a:t>
            </a:r>
            <a:endParaRPr lang="it-IT" sz="2400" dirty="0"/>
          </a:p>
          <a:p>
            <a:endParaRPr lang="fr-CA" sz="2400" dirty="0"/>
          </a:p>
        </p:txBody>
      </p:sp>
    </p:spTree>
    <p:extLst>
      <p:ext uri="{BB962C8B-B14F-4D97-AF65-F5344CB8AC3E}">
        <p14:creationId xmlns:p14="http://schemas.microsoft.com/office/powerpoint/2010/main" val="421121684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smtClean="0"/>
              <a:t>Palimpsestes</a:t>
            </a:r>
            <a:endParaRPr lang="fr-CA" sz="2800" dirty="0"/>
          </a:p>
        </p:txBody>
      </p:sp>
      <p:sp>
        <p:nvSpPr>
          <p:cNvPr id="3" name="Segnaposto contenuto 2"/>
          <p:cNvSpPr>
            <a:spLocks noGrp="1"/>
          </p:cNvSpPr>
          <p:nvPr>
            <p:ph idx="1"/>
          </p:nvPr>
        </p:nvSpPr>
        <p:spPr/>
        <p:txBody>
          <a:bodyPr>
            <a:normAutofit/>
          </a:bodyPr>
          <a:lstStyle/>
          <a:p>
            <a:r>
              <a:rPr lang="fr-CA" sz="2400" dirty="0" smtClean="0"/>
              <a:t>expression sous-jacente : tout feu, tout flamme</a:t>
            </a:r>
          </a:p>
          <a:p>
            <a:endParaRPr lang="fr-CA" sz="2400" dirty="0"/>
          </a:p>
          <a:p>
            <a:pPr algn="just"/>
            <a:r>
              <a:rPr lang="fr-CA" sz="2400"/>
              <a:t> </a:t>
            </a:r>
            <a:r>
              <a:rPr lang="fr-CA" sz="2400" smtClean="0"/>
              <a:t>Loc</a:t>
            </a:r>
            <a:r>
              <a:rPr lang="fr-CA" sz="2400" dirty="0"/>
              <a:t>. </a:t>
            </a:r>
            <a:r>
              <a:rPr lang="fr-CA" sz="2400" dirty="0" err="1"/>
              <a:t>fam</a:t>
            </a:r>
            <a:r>
              <a:rPr lang="fr-CA" sz="2400" dirty="0"/>
              <a:t>. </a:t>
            </a:r>
            <a:r>
              <a:rPr lang="fr-CA" sz="2400" b="1" dirty="0"/>
              <a:t>Être tout feu tout flamme</a:t>
            </a:r>
            <a:r>
              <a:rPr lang="fr-CA" sz="2400" dirty="0"/>
              <a:t>, passionné, enthousiaste et irréfléchi (dans une circonstance).</a:t>
            </a:r>
          </a:p>
          <a:p>
            <a:r>
              <a:rPr lang="fr-CA" sz="2400" dirty="0"/>
              <a:t>© 2019 Dictionnaires Le Robert - Le Petit Robert de la langue française</a:t>
            </a:r>
          </a:p>
          <a:p>
            <a:endParaRPr lang="fr-CA" sz="2400" dirty="0"/>
          </a:p>
        </p:txBody>
      </p:sp>
    </p:spTree>
    <p:extLst>
      <p:ext uri="{BB962C8B-B14F-4D97-AF65-F5344CB8AC3E}">
        <p14:creationId xmlns:p14="http://schemas.microsoft.com/office/powerpoint/2010/main" val="358491611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400" dirty="0"/>
              <a:t>Les croyants ne sont-ils pas alors défendus par la loi ?</a:t>
            </a:r>
            <a:br>
              <a:rPr lang="fr-CA" sz="2400" dirty="0"/>
            </a:br>
            <a:endParaRPr lang="fr-CA" sz="2400" dirty="0"/>
          </a:p>
        </p:txBody>
      </p:sp>
      <p:sp>
        <p:nvSpPr>
          <p:cNvPr id="3" name="Segnaposto contenuto 2"/>
          <p:cNvSpPr>
            <a:spLocks noGrp="1"/>
          </p:cNvSpPr>
          <p:nvPr>
            <p:ph idx="1"/>
          </p:nvPr>
        </p:nvSpPr>
        <p:spPr/>
        <p:txBody>
          <a:bodyPr>
            <a:normAutofit/>
          </a:bodyPr>
          <a:lstStyle/>
          <a:p>
            <a:pPr algn="just"/>
            <a:r>
              <a:rPr lang="fr-CA" sz="2400" dirty="0"/>
              <a:t>En France, il est possible de critiquer, voire d’insulter, une religion, mais il est en revanche interdit d’insulter les adeptes d’une religion. Il existe des dispositions pour lutter contre la discrimination, la diffamation ou l’injure contre les personnes religieuses.</a:t>
            </a:r>
          </a:p>
          <a:p>
            <a:pPr algn="just"/>
            <a:r>
              <a:rPr lang="fr-CA" sz="2400" dirty="0"/>
              <a:t>C’est toujours la loi du 29 juillet 1881 (article 29) qui codifie le délit de diffamation comme « toute allégation ou imputation d’un fait qui porte atteinte à l’honneur ou à la considération de la personne ou du corps auquel le fait est imputé est une diffamation », et donc possiblement à une personne en raison de sa religion.</a:t>
            </a:r>
          </a:p>
        </p:txBody>
      </p:sp>
    </p:spTree>
    <p:extLst>
      <p:ext uri="{BB962C8B-B14F-4D97-AF65-F5344CB8AC3E}">
        <p14:creationId xmlns:p14="http://schemas.microsoft.com/office/powerpoint/2010/main" val="36673526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smtClean="0"/>
              <a:t>Trouvez le palimpseste dans le titre en gras</a:t>
            </a:r>
            <a:br>
              <a:rPr lang="fr-CA" sz="2800" dirty="0" smtClean="0"/>
            </a:br>
            <a:r>
              <a:rPr lang="fr-CA" sz="2800" dirty="0" smtClean="0"/>
              <a:t>rire de tout/rire de toux homonymique</a:t>
            </a:r>
            <a:endParaRPr lang="fr-CA" sz="2800" dirty="0"/>
          </a:p>
        </p:txBody>
      </p:sp>
      <p:pic>
        <p:nvPicPr>
          <p:cNvPr id="4" name="Segnaposto contenuto 3" descr="jfdhfdhezuh.png"/>
          <p:cNvPicPr>
            <a:picLocks noGrp="1" noChangeAspect="1"/>
          </p:cNvPicPr>
          <p:nvPr>
            <p:ph idx="1"/>
          </p:nvPr>
        </p:nvPicPr>
        <p:blipFill>
          <a:blip r:embed="rId2">
            <a:extLst>
              <a:ext uri="{28A0092B-C50C-407E-A947-70E740481C1C}">
                <a14:useLocalDpi xmlns:a14="http://schemas.microsoft.com/office/drawing/2010/main" val="0"/>
              </a:ext>
            </a:extLst>
          </a:blip>
          <a:srcRect l="-90161" r="-90161"/>
          <a:stretch>
            <a:fillRect/>
          </a:stretch>
        </p:blipFill>
        <p:spPr/>
      </p:pic>
    </p:spTree>
    <p:extLst>
      <p:ext uri="{BB962C8B-B14F-4D97-AF65-F5344CB8AC3E}">
        <p14:creationId xmlns:p14="http://schemas.microsoft.com/office/powerpoint/2010/main" val="322832740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400" dirty="0" smtClean="0"/>
              <a:t>Trouvez le palimpseste dans le titre en rouge</a:t>
            </a:r>
            <a:endParaRPr lang="fr-CA" sz="2400" dirty="0"/>
          </a:p>
        </p:txBody>
      </p:sp>
      <p:pic>
        <p:nvPicPr>
          <p:cNvPr id="4" name="Segnaposto contenuto 3" descr="klzjrlzejrzelr.png"/>
          <p:cNvPicPr>
            <a:picLocks noGrp="1" noChangeAspect="1"/>
          </p:cNvPicPr>
          <p:nvPr>
            <p:ph idx="1"/>
          </p:nvPr>
        </p:nvPicPr>
        <p:blipFill>
          <a:blip r:embed="rId2">
            <a:extLst>
              <a:ext uri="{28A0092B-C50C-407E-A947-70E740481C1C}">
                <a14:useLocalDpi xmlns:a14="http://schemas.microsoft.com/office/drawing/2010/main" val="0"/>
              </a:ext>
            </a:extLst>
          </a:blip>
          <a:srcRect l="-90313" r="-90313"/>
          <a:stretch>
            <a:fillRect/>
          </a:stretch>
        </p:blipFill>
        <p:spPr/>
      </p:pic>
    </p:spTree>
    <p:extLst>
      <p:ext uri="{BB962C8B-B14F-4D97-AF65-F5344CB8AC3E}">
        <p14:creationId xmlns:p14="http://schemas.microsoft.com/office/powerpoint/2010/main" val="420865122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smtClean="0"/>
              <a:t>Trouvez le palimpseste</a:t>
            </a:r>
            <a:endParaRPr lang="fr-CA" sz="2800" dirty="0"/>
          </a:p>
        </p:txBody>
      </p:sp>
      <p:sp>
        <p:nvSpPr>
          <p:cNvPr id="3" name="Segnaposto contenuto 2"/>
          <p:cNvSpPr>
            <a:spLocks noGrp="1"/>
          </p:cNvSpPr>
          <p:nvPr>
            <p:ph idx="1"/>
          </p:nvPr>
        </p:nvSpPr>
        <p:spPr/>
        <p:txBody>
          <a:bodyPr>
            <a:normAutofit/>
          </a:bodyPr>
          <a:lstStyle/>
          <a:p>
            <a:r>
              <a:rPr lang="it-IT" sz="2400" b="1" dirty="0"/>
              <a:t>L’</a:t>
            </a:r>
            <a:r>
              <a:rPr lang="it-IT" sz="2400" b="1" dirty="0" err="1"/>
              <a:t>Opéra</a:t>
            </a:r>
            <a:r>
              <a:rPr lang="it-IT" sz="2400" b="1" dirty="0"/>
              <a:t> de Paris </a:t>
            </a:r>
            <a:r>
              <a:rPr lang="it-IT" sz="2400" b="1" dirty="0" err="1"/>
              <a:t>au</a:t>
            </a:r>
            <a:r>
              <a:rPr lang="it-IT" sz="2400" b="1" dirty="0"/>
              <a:t> hit </a:t>
            </a:r>
            <a:r>
              <a:rPr lang="it-IT" sz="2400" b="1" dirty="0" err="1" smtClean="0"/>
              <a:t>panade</a:t>
            </a:r>
            <a:endParaRPr lang="it-IT" sz="2400" b="1" dirty="0" smtClean="0"/>
          </a:p>
          <a:p>
            <a:pPr algn="just"/>
            <a:r>
              <a:rPr lang="it-IT" sz="2400" dirty="0"/>
              <a:t>Quelle </a:t>
            </a:r>
            <a:r>
              <a:rPr lang="it-IT" sz="2400" dirty="0" err="1"/>
              <a:t>évolution</a:t>
            </a:r>
            <a:r>
              <a:rPr lang="it-IT" sz="2400" dirty="0"/>
              <a:t> pour l’</a:t>
            </a:r>
            <a:r>
              <a:rPr lang="it-IT" sz="2400" dirty="0" err="1"/>
              <a:t>institution</a:t>
            </a:r>
            <a:r>
              <a:rPr lang="it-IT" sz="2400" dirty="0"/>
              <a:t> </a:t>
            </a:r>
            <a:r>
              <a:rPr lang="it-IT" sz="2400" dirty="0" err="1"/>
              <a:t>au</a:t>
            </a:r>
            <a:r>
              <a:rPr lang="it-IT" sz="2400" dirty="0"/>
              <a:t> moment </a:t>
            </a:r>
            <a:r>
              <a:rPr lang="it-IT" sz="2400" dirty="0" err="1"/>
              <a:t>où</a:t>
            </a:r>
            <a:r>
              <a:rPr lang="it-IT" sz="2400" dirty="0"/>
              <a:t> elle </a:t>
            </a:r>
            <a:r>
              <a:rPr lang="it-IT" sz="2400" dirty="0" err="1"/>
              <a:t>annonce</a:t>
            </a:r>
            <a:r>
              <a:rPr lang="it-IT" sz="2400" dirty="0"/>
              <a:t> sa </a:t>
            </a:r>
            <a:r>
              <a:rPr lang="it-IT" sz="2400" dirty="0" err="1"/>
              <a:t>programmation</a:t>
            </a:r>
            <a:r>
              <a:rPr lang="it-IT" sz="2400" dirty="0"/>
              <a:t> pour la nouvelle </a:t>
            </a:r>
            <a:r>
              <a:rPr lang="it-IT" sz="2400" dirty="0" err="1"/>
              <a:t>saison</a:t>
            </a:r>
            <a:r>
              <a:rPr lang="it-IT" sz="2400" dirty="0"/>
              <a:t>, </a:t>
            </a:r>
            <a:r>
              <a:rPr lang="it-IT" sz="2400" dirty="0" err="1"/>
              <a:t>amputée</a:t>
            </a:r>
            <a:r>
              <a:rPr lang="it-IT" sz="2400" dirty="0"/>
              <a:t> de </a:t>
            </a:r>
            <a:r>
              <a:rPr lang="it-IT" sz="2400" dirty="0" err="1"/>
              <a:t>plusieurs</a:t>
            </a:r>
            <a:r>
              <a:rPr lang="it-IT" sz="2400" dirty="0"/>
              <a:t> productions par </a:t>
            </a:r>
            <a:r>
              <a:rPr lang="it-IT" sz="2400" dirty="0" err="1"/>
              <a:t>les</a:t>
            </a:r>
            <a:r>
              <a:rPr lang="it-IT" sz="2400" dirty="0"/>
              <a:t> </a:t>
            </a:r>
            <a:r>
              <a:rPr lang="it-IT" sz="2400" dirty="0" err="1"/>
              <a:t>grèves</a:t>
            </a:r>
            <a:r>
              <a:rPr lang="it-IT" sz="2400" dirty="0"/>
              <a:t> </a:t>
            </a:r>
            <a:r>
              <a:rPr lang="it-IT" sz="2400" dirty="0" err="1"/>
              <a:t>des</a:t>
            </a:r>
            <a:r>
              <a:rPr lang="it-IT" sz="2400" dirty="0"/>
              <a:t> </a:t>
            </a:r>
            <a:r>
              <a:rPr lang="it-IT" sz="2400" dirty="0" err="1"/>
              <a:t>salariés</a:t>
            </a:r>
            <a:r>
              <a:rPr lang="it-IT" sz="2400" dirty="0"/>
              <a:t> </a:t>
            </a:r>
            <a:r>
              <a:rPr lang="it-IT" sz="2400" dirty="0" err="1"/>
              <a:t>contre</a:t>
            </a:r>
            <a:r>
              <a:rPr lang="it-IT" sz="2400" dirty="0"/>
              <a:t> la </a:t>
            </a:r>
            <a:r>
              <a:rPr lang="it-IT" sz="2400" dirty="0" err="1"/>
              <a:t>réforme</a:t>
            </a:r>
            <a:r>
              <a:rPr lang="it-IT" sz="2400" dirty="0"/>
              <a:t> </a:t>
            </a:r>
            <a:r>
              <a:rPr lang="it-IT" sz="2400" dirty="0" err="1"/>
              <a:t>des</a:t>
            </a:r>
            <a:r>
              <a:rPr lang="it-IT" sz="2400" dirty="0"/>
              <a:t> </a:t>
            </a:r>
            <a:r>
              <a:rPr lang="it-IT" sz="2400" dirty="0" err="1"/>
              <a:t>retraites</a:t>
            </a:r>
            <a:r>
              <a:rPr lang="it-IT" sz="2400" dirty="0"/>
              <a:t> ? </a:t>
            </a:r>
            <a:r>
              <a:rPr lang="it-IT" sz="2400" dirty="0" err="1"/>
              <a:t>Les</a:t>
            </a:r>
            <a:r>
              <a:rPr lang="it-IT" sz="2400" dirty="0"/>
              <a:t> </a:t>
            </a:r>
            <a:r>
              <a:rPr lang="it-IT" sz="2400" dirty="0" err="1"/>
              <a:t>négociations</a:t>
            </a:r>
            <a:r>
              <a:rPr lang="it-IT" sz="2400" dirty="0"/>
              <a:t> </a:t>
            </a:r>
            <a:r>
              <a:rPr lang="it-IT" sz="2400" dirty="0" err="1"/>
              <a:t>avec</a:t>
            </a:r>
            <a:r>
              <a:rPr lang="it-IT" sz="2400" dirty="0"/>
              <a:t> le </a:t>
            </a:r>
            <a:r>
              <a:rPr lang="it-IT" sz="2400" dirty="0" err="1"/>
              <a:t>ministère</a:t>
            </a:r>
            <a:r>
              <a:rPr lang="it-IT" sz="2400" dirty="0"/>
              <a:t> de la Culture pour </a:t>
            </a:r>
            <a:r>
              <a:rPr lang="it-IT" sz="2400" dirty="0" err="1"/>
              <a:t>adapter</a:t>
            </a:r>
            <a:r>
              <a:rPr lang="it-IT" sz="2400" dirty="0"/>
              <a:t> </a:t>
            </a:r>
            <a:r>
              <a:rPr lang="it-IT" sz="2400" dirty="0" err="1"/>
              <a:t>les</a:t>
            </a:r>
            <a:r>
              <a:rPr lang="it-IT" sz="2400" dirty="0"/>
              <a:t> </a:t>
            </a:r>
            <a:r>
              <a:rPr lang="it-IT" sz="2400" dirty="0" err="1"/>
              <a:t>modalités</a:t>
            </a:r>
            <a:r>
              <a:rPr lang="it-IT" sz="2400" dirty="0"/>
              <a:t> </a:t>
            </a:r>
            <a:r>
              <a:rPr lang="it-IT" sz="2400" dirty="0" err="1"/>
              <a:t>sont</a:t>
            </a:r>
            <a:r>
              <a:rPr lang="it-IT" sz="2400" dirty="0"/>
              <a:t> </a:t>
            </a:r>
            <a:r>
              <a:rPr lang="it-IT" sz="2400" dirty="0" err="1"/>
              <a:t>sous</a:t>
            </a:r>
            <a:r>
              <a:rPr lang="it-IT" sz="2400" dirty="0"/>
              <a:t> </a:t>
            </a:r>
            <a:r>
              <a:rPr lang="it-IT" sz="2400" dirty="0" err="1"/>
              <a:t>tension</a:t>
            </a:r>
            <a:r>
              <a:rPr lang="it-IT" sz="2400" dirty="0"/>
              <a:t>.</a:t>
            </a:r>
          </a:p>
          <a:p>
            <a:r>
              <a:rPr lang="it-IT" sz="2400" b="1" dirty="0" smtClean="0"/>
              <a:t> </a:t>
            </a:r>
            <a:r>
              <a:rPr lang="fr-CA" sz="2400" i="1" dirty="0" smtClean="0"/>
              <a:t>Libération</a:t>
            </a:r>
            <a:r>
              <a:rPr lang="fr-CA" sz="2400" dirty="0" smtClean="0"/>
              <a:t>, 8 mars 2020</a:t>
            </a:r>
            <a:endParaRPr lang="fr-CA" sz="2400" dirty="0"/>
          </a:p>
        </p:txBody>
      </p:sp>
    </p:spTree>
    <p:extLst>
      <p:ext uri="{BB962C8B-B14F-4D97-AF65-F5344CB8AC3E}">
        <p14:creationId xmlns:p14="http://schemas.microsoft.com/office/powerpoint/2010/main" val="2385205700"/>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smtClean="0"/>
              <a:t>hit panade/hit parade</a:t>
            </a:r>
            <a:br>
              <a:rPr lang="fr-CA" sz="2800" dirty="0" smtClean="0"/>
            </a:br>
            <a:r>
              <a:rPr lang="fr-CA" sz="2800" dirty="0" smtClean="0"/>
              <a:t>paronymique</a:t>
            </a:r>
            <a:endParaRPr lang="fr-CA" sz="2800" dirty="0"/>
          </a:p>
        </p:txBody>
      </p:sp>
      <p:sp>
        <p:nvSpPr>
          <p:cNvPr id="3" name="Segnaposto contenuto 2"/>
          <p:cNvSpPr>
            <a:spLocks noGrp="1"/>
          </p:cNvSpPr>
          <p:nvPr>
            <p:ph idx="1"/>
          </p:nvPr>
        </p:nvSpPr>
        <p:spPr/>
        <p:txBody>
          <a:bodyPr>
            <a:normAutofit/>
          </a:bodyPr>
          <a:lstStyle/>
          <a:p>
            <a:r>
              <a:rPr lang="it-IT" sz="2400" dirty="0" err="1"/>
              <a:t>panade</a:t>
            </a:r>
            <a:r>
              <a:rPr lang="it-IT" sz="2400" dirty="0"/>
              <a:t> [</a:t>
            </a:r>
            <a:r>
              <a:rPr lang="it-IT" sz="2400" dirty="0" err="1"/>
              <a:t>panad</a:t>
            </a:r>
            <a:r>
              <a:rPr lang="it-IT" sz="2400" dirty="0"/>
              <a:t>] </a:t>
            </a:r>
            <a:r>
              <a:rPr lang="it-IT" sz="2400" dirty="0" err="1"/>
              <a:t>nom</a:t>
            </a:r>
            <a:r>
              <a:rPr lang="it-IT" sz="2400" dirty="0"/>
              <a:t> </a:t>
            </a:r>
            <a:r>
              <a:rPr lang="it-IT" sz="2400" dirty="0" err="1"/>
              <a:t>féminin</a:t>
            </a:r>
            <a:r>
              <a:rPr lang="it-IT" sz="2400" dirty="0"/>
              <a:t> </a:t>
            </a:r>
            <a:r>
              <a:rPr lang="it-IT" sz="2400" dirty="0" err="1"/>
              <a:t>étym</a:t>
            </a:r>
            <a:r>
              <a:rPr lang="it-IT" sz="2400" dirty="0"/>
              <a:t>. 1548 ◊ ancien </a:t>
            </a:r>
            <a:r>
              <a:rPr lang="it-IT" sz="2400" dirty="0" err="1"/>
              <a:t>occitan</a:t>
            </a:r>
            <a:r>
              <a:rPr lang="it-IT" sz="2400" dirty="0"/>
              <a:t> </a:t>
            </a:r>
            <a:r>
              <a:rPr lang="it-IT" sz="2400" i="1" dirty="0" err="1"/>
              <a:t>panado</a:t>
            </a:r>
            <a:r>
              <a:rPr lang="it-IT" sz="2400" i="1" dirty="0"/>
              <a:t>,</a:t>
            </a:r>
            <a:r>
              <a:rPr lang="it-IT" sz="2400" dirty="0"/>
              <a:t> de </a:t>
            </a:r>
            <a:r>
              <a:rPr lang="it-IT" sz="2400" i="1" dirty="0"/>
              <a:t>pan</a:t>
            </a:r>
            <a:r>
              <a:rPr lang="it-IT" sz="2400" dirty="0"/>
              <a:t> « </a:t>
            </a:r>
            <a:r>
              <a:rPr lang="it-IT" sz="2400" dirty="0" err="1"/>
              <a:t>pain</a:t>
            </a:r>
            <a:r>
              <a:rPr lang="it-IT" sz="2400" dirty="0"/>
              <a:t> » </a:t>
            </a:r>
            <a:r>
              <a:rPr lang="it-IT" sz="2400" dirty="0" err="1"/>
              <a:t>Famille</a:t>
            </a:r>
            <a:r>
              <a:rPr lang="it-IT" sz="2400" dirty="0"/>
              <a:t> </a:t>
            </a:r>
            <a:r>
              <a:rPr lang="it-IT" sz="2400" dirty="0" err="1"/>
              <a:t>étymologique</a:t>
            </a:r>
            <a:r>
              <a:rPr lang="it-IT" sz="2400" dirty="0"/>
              <a:t> ⇨  </a:t>
            </a:r>
            <a:r>
              <a:rPr lang="it-IT" sz="2400" dirty="0" err="1"/>
              <a:t>pain</a:t>
            </a:r>
            <a:r>
              <a:rPr lang="it-IT" sz="2400" dirty="0" smtClean="0"/>
              <a:t>.</a:t>
            </a:r>
            <a:endParaRPr lang="it-IT" sz="2400" dirty="0"/>
          </a:p>
          <a:p>
            <a:r>
              <a:rPr lang="it-IT" sz="2400" dirty="0"/>
              <a:t> 1   </a:t>
            </a:r>
            <a:r>
              <a:rPr lang="it-IT" sz="2400" dirty="0" err="1"/>
              <a:t>Soupe</a:t>
            </a:r>
            <a:r>
              <a:rPr lang="it-IT" sz="2400" dirty="0"/>
              <a:t> </a:t>
            </a:r>
            <a:r>
              <a:rPr lang="it-IT" sz="2400" dirty="0" err="1"/>
              <a:t>faite</a:t>
            </a:r>
            <a:r>
              <a:rPr lang="it-IT" sz="2400" dirty="0"/>
              <a:t> de </a:t>
            </a:r>
            <a:r>
              <a:rPr lang="it-IT" sz="2400" dirty="0" err="1"/>
              <a:t>pain</a:t>
            </a:r>
            <a:r>
              <a:rPr lang="it-IT" sz="2400" dirty="0"/>
              <a:t>, d'eau et de </a:t>
            </a:r>
            <a:r>
              <a:rPr lang="it-IT" sz="2400" dirty="0" err="1"/>
              <a:t>beurre</a:t>
            </a:r>
            <a:r>
              <a:rPr lang="it-IT" sz="2400" dirty="0"/>
              <a:t>, </a:t>
            </a:r>
            <a:r>
              <a:rPr lang="it-IT" sz="2400" dirty="0" err="1"/>
              <a:t>liée</a:t>
            </a:r>
            <a:r>
              <a:rPr lang="it-IT" sz="2400" dirty="0"/>
              <a:t> </a:t>
            </a:r>
            <a:r>
              <a:rPr lang="it-IT" sz="2400" dirty="0" err="1"/>
              <a:t>souvent</a:t>
            </a:r>
            <a:r>
              <a:rPr lang="it-IT" sz="2400" dirty="0"/>
              <a:t> </a:t>
            </a:r>
            <a:r>
              <a:rPr lang="it-IT" sz="2400" dirty="0" err="1"/>
              <a:t>avec</a:t>
            </a:r>
            <a:r>
              <a:rPr lang="it-IT" sz="2400" dirty="0"/>
              <a:t> un </a:t>
            </a:r>
            <a:r>
              <a:rPr lang="it-IT" sz="2400" dirty="0" err="1"/>
              <a:t>jaune</a:t>
            </a:r>
            <a:r>
              <a:rPr lang="it-IT" sz="2400" dirty="0"/>
              <a:t> d'</a:t>
            </a:r>
            <a:r>
              <a:rPr lang="it-IT" sz="2400" dirty="0" err="1"/>
              <a:t>œuf</a:t>
            </a:r>
            <a:r>
              <a:rPr lang="it-IT" sz="2400" dirty="0"/>
              <a:t>. </a:t>
            </a:r>
          </a:p>
          <a:p>
            <a:r>
              <a:rPr lang="it-IT" sz="2400" dirty="0"/>
              <a:t> 2   </a:t>
            </a:r>
            <a:r>
              <a:rPr lang="it-IT" sz="2400" b="1" dirty="0" err="1"/>
              <a:t>Loc</a:t>
            </a:r>
            <a:r>
              <a:rPr lang="it-IT" sz="2400" b="1" dirty="0"/>
              <a:t>. </a:t>
            </a:r>
            <a:r>
              <a:rPr lang="it-IT" sz="2400" b="1" dirty="0" err="1"/>
              <a:t>fam</a:t>
            </a:r>
            <a:r>
              <a:rPr lang="it-IT" sz="2400" b="1" dirty="0"/>
              <a:t>. (1878) </a:t>
            </a:r>
            <a:r>
              <a:rPr lang="it-IT" sz="2400" b="1" i="1" dirty="0" err="1"/>
              <a:t>Être</a:t>
            </a:r>
            <a:r>
              <a:rPr lang="it-IT" sz="2400" b="1" i="1" dirty="0"/>
              <a:t> </a:t>
            </a:r>
            <a:r>
              <a:rPr lang="it-IT" sz="2400" b="1" i="1" dirty="0" err="1"/>
              <a:t>dans</a:t>
            </a:r>
            <a:r>
              <a:rPr lang="it-IT" sz="2400" b="1" i="1" dirty="0"/>
              <a:t> la </a:t>
            </a:r>
            <a:r>
              <a:rPr lang="it-IT" sz="2400" b="1" i="1" dirty="0" err="1"/>
              <a:t>panade</a:t>
            </a:r>
            <a:r>
              <a:rPr lang="it-IT" sz="2400" b="1" dirty="0"/>
              <a:t>, </a:t>
            </a:r>
            <a:r>
              <a:rPr lang="it-IT" sz="2400" b="1" dirty="0" err="1"/>
              <a:t>dans</a:t>
            </a:r>
            <a:r>
              <a:rPr lang="it-IT" sz="2400" b="1" dirty="0"/>
              <a:t> la </a:t>
            </a:r>
            <a:r>
              <a:rPr lang="it-IT" sz="2400" b="1" dirty="0" err="1"/>
              <a:t>misère</a:t>
            </a:r>
            <a:r>
              <a:rPr lang="it-IT" sz="2400" b="1" dirty="0"/>
              <a:t>. </a:t>
            </a:r>
            <a:r>
              <a:rPr lang="it-IT" sz="2400" dirty="0"/>
              <a:t>➙ </a:t>
            </a:r>
            <a:r>
              <a:rPr lang="it-IT" sz="2400" dirty="0" err="1"/>
              <a:t>mouise</a:t>
            </a:r>
            <a:r>
              <a:rPr lang="it-IT" sz="2400" dirty="0"/>
              <a:t>, </a:t>
            </a:r>
            <a:r>
              <a:rPr lang="it-IT" sz="2400" dirty="0" err="1"/>
              <a:t>purée</a:t>
            </a:r>
            <a:r>
              <a:rPr lang="it-IT" sz="2400" dirty="0"/>
              <a:t>.</a:t>
            </a:r>
          </a:p>
          <a:p>
            <a:r>
              <a:rPr lang="it-IT" sz="2400" dirty="0"/>
              <a:t> 3   (</a:t>
            </a:r>
            <a:r>
              <a:rPr lang="it-IT" sz="2400" dirty="0" err="1"/>
              <a:t>Belgique</a:t>
            </a:r>
            <a:r>
              <a:rPr lang="it-IT" sz="2400" dirty="0"/>
              <a:t>) </a:t>
            </a:r>
            <a:r>
              <a:rPr lang="it-IT" sz="2400" dirty="0" err="1"/>
              <a:t>Goûter</a:t>
            </a:r>
            <a:r>
              <a:rPr lang="it-IT" sz="2400" dirty="0"/>
              <a:t> pour </a:t>
            </a:r>
            <a:r>
              <a:rPr lang="it-IT" sz="2400" dirty="0" err="1"/>
              <a:t>bébé</a:t>
            </a:r>
            <a:r>
              <a:rPr lang="it-IT" sz="2400" dirty="0"/>
              <a:t>, à base de </a:t>
            </a:r>
            <a:r>
              <a:rPr lang="it-IT" sz="2400" dirty="0" err="1"/>
              <a:t>fruits</a:t>
            </a:r>
            <a:r>
              <a:rPr lang="it-IT" sz="2400" dirty="0"/>
              <a:t> et de biscuits </a:t>
            </a:r>
            <a:r>
              <a:rPr lang="it-IT" sz="2400" dirty="0" err="1"/>
              <a:t>écrasés</a:t>
            </a:r>
            <a:r>
              <a:rPr lang="it-IT" sz="2400" dirty="0"/>
              <a:t>.</a:t>
            </a:r>
          </a:p>
          <a:p>
            <a:r>
              <a:rPr lang="it-IT" sz="2400" dirty="0"/>
              <a:t>© 2019 </a:t>
            </a:r>
            <a:r>
              <a:rPr lang="it-IT" sz="2400" dirty="0" err="1"/>
              <a:t>Dictionnaires</a:t>
            </a:r>
            <a:r>
              <a:rPr lang="it-IT" sz="2400" dirty="0"/>
              <a:t> Le Robert - Le Petit Robert de la langue </a:t>
            </a:r>
            <a:r>
              <a:rPr lang="it-IT" sz="2400" dirty="0" err="1"/>
              <a:t>française</a:t>
            </a:r>
            <a:endParaRPr lang="it-IT" sz="2400" dirty="0"/>
          </a:p>
          <a:p>
            <a:endParaRPr lang="fr-CA" sz="2400" dirty="0"/>
          </a:p>
        </p:txBody>
      </p:sp>
    </p:spTree>
    <p:extLst>
      <p:ext uri="{BB962C8B-B14F-4D97-AF65-F5344CB8AC3E}">
        <p14:creationId xmlns:p14="http://schemas.microsoft.com/office/powerpoint/2010/main" val="3798695230"/>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smtClean="0"/>
              <a:t>Palimpseste ?</a:t>
            </a:r>
            <a:endParaRPr lang="fr-CA" sz="2800" dirty="0"/>
          </a:p>
        </p:txBody>
      </p:sp>
      <p:pic>
        <p:nvPicPr>
          <p:cNvPr id="6" name="Segnaposto contenuto 5" descr="cover-1.jpg"/>
          <p:cNvPicPr>
            <a:picLocks noGrp="1" noChangeAspect="1"/>
          </p:cNvPicPr>
          <p:nvPr>
            <p:ph idx="1"/>
          </p:nvPr>
        </p:nvPicPr>
        <p:blipFill>
          <a:blip r:embed="rId2">
            <a:extLst>
              <a:ext uri="{28A0092B-C50C-407E-A947-70E740481C1C}">
                <a14:useLocalDpi xmlns:a14="http://schemas.microsoft.com/office/drawing/2010/main" val="0"/>
              </a:ext>
            </a:extLst>
          </a:blip>
          <a:srcRect l="-68064" r="-68064"/>
          <a:stretch>
            <a:fillRect/>
          </a:stretch>
        </p:blipFill>
        <p:spPr/>
      </p:pic>
    </p:spTree>
    <p:extLst>
      <p:ext uri="{BB962C8B-B14F-4D97-AF65-F5344CB8AC3E}">
        <p14:creationId xmlns:p14="http://schemas.microsoft.com/office/powerpoint/2010/main" val="2260802961"/>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FR" sz="2800" i="1" dirty="0" smtClean="0"/>
              <a:t>La </a:t>
            </a:r>
            <a:r>
              <a:rPr lang="fr-FR" sz="2800" i="1" dirty="0"/>
              <a:t>Liberté guidant le peuple </a:t>
            </a:r>
            <a:br>
              <a:rPr lang="fr-FR" sz="2800" i="1" dirty="0"/>
            </a:br>
            <a:r>
              <a:rPr lang="fr-FR" sz="2800" dirty="0" smtClean="0"/>
              <a:t>Eugène Delacroix 1830</a:t>
            </a:r>
            <a:endParaRPr lang="fr-CA" sz="2800" dirty="0"/>
          </a:p>
        </p:txBody>
      </p:sp>
      <p:pic>
        <p:nvPicPr>
          <p:cNvPr id="4" name="Segnaposto contenuto 3" descr="260px-Eugène_Delacroix_-_La_liberté_guidant_le_peuple.jpg"/>
          <p:cNvPicPr>
            <a:picLocks noGrp="1" noChangeAspect="1"/>
          </p:cNvPicPr>
          <p:nvPr>
            <p:ph idx="1"/>
          </p:nvPr>
        </p:nvPicPr>
        <p:blipFill>
          <a:blip r:embed="rId2">
            <a:extLst>
              <a:ext uri="{28A0092B-C50C-407E-A947-70E740481C1C}">
                <a14:useLocalDpi xmlns:a14="http://schemas.microsoft.com/office/drawing/2010/main" val="0"/>
              </a:ext>
            </a:extLst>
          </a:blip>
          <a:srcRect l="-22033" r="-22033"/>
          <a:stretch>
            <a:fillRect/>
          </a:stretch>
        </p:blipFill>
        <p:spPr/>
      </p:pic>
    </p:spTree>
    <p:extLst>
      <p:ext uri="{BB962C8B-B14F-4D97-AF65-F5344CB8AC3E}">
        <p14:creationId xmlns:p14="http://schemas.microsoft.com/office/powerpoint/2010/main" val="3222024063"/>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fr-FR" sz="2800" i="1" dirty="0"/>
              <a:t>La Liberté guidant le peuple </a:t>
            </a:r>
            <a:r>
              <a:rPr lang="fr-FR" sz="2800" i="1" dirty="0" smtClean="0"/>
              <a:t/>
            </a:r>
            <a:br>
              <a:rPr lang="fr-FR" sz="2800" i="1" dirty="0" smtClean="0"/>
            </a:br>
            <a:r>
              <a:rPr lang="fr-FR" sz="2800" dirty="0" smtClean="0"/>
              <a:t>Delacroix</a:t>
            </a:r>
            <a:endParaRPr lang="fr-CA" sz="2800" dirty="0"/>
          </a:p>
        </p:txBody>
      </p:sp>
      <p:sp>
        <p:nvSpPr>
          <p:cNvPr id="3" name="Segnaposto contenuto 2"/>
          <p:cNvSpPr>
            <a:spLocks noGrp="1"/>
          </p:cNvSpPr>
          <p:nvPr>
            <p:ph idx="1"/>
          </p:nvPr>
        </p:nvSpPr>
        <p:spPr/>
        <p:txBody>
          <a:bodyPr/>
          <a:lstStyle/>
          <a:p>
            <a:endParaRPr lang="fr-FR" sz="2400" dirty="0" smtClean="0"/>
          </a:p>
          <a:p>
            <a:endParaRPr lang="fr-FR" sz="2400" dirty="0"/>
          </a:p>
          <a:p>
            <a:pPr algn="just"/>
            <a:r>
              <a:rPr lang="fr-FR" sz="2400" dirty="0" smtClean="0"/>
              <a:t>Inspiré </a:t>
            </a:r>
            <a:r>
              <a:rPr lang="fr-FR" sz="2400" dirty="0"/>
              <a:t>de la révolution des </a:t>
            </a:r>
            <a:r>
              <a:rPr lang="fr-FR" sz="2400" dirty="0" smtClean="0"/>
              <a:t>« Trois Glorieuses » (trois </a:t>
            </a:r>
            <a:r>
              <a:rPr lang="fr-FR" sz="2400" dirty="0"/>
              <a:t>journées, les 27, 28 et 29 juillet </a:t>
            </a:r>
            <a:r>
              <a:rPr lang="fr-FR" sz="2400" dirty="0" smtClean="0"/>
              <a:t>1830). </a:t>
            </a:r>
          </a:p>
          <a:p>
            <a:pPr algn="just"/>
            <a:r>
              <a:rPr lang="fr-FR" sz="2400" dirty="0" smtClean="0"/>
              <a:t>Il est souvent choisi comme symbole de </a:t>
            </a:r>
            <a:r>
              <a:rPr lang="fr-FR" sz="2400" dirty="0"/>
              <a:t>la République française ou de la démocratie</a:t>
            </a:r>
            <a:r>
              <a:rPr lang="fr-FR" sz="2400" dirty="0" smtClean="0"/>
              <a:t>.</a:t>
            </a:r>
          </a:p>
          <a:p>
            <a:pPr marL="0" indent="0" algn="just">
              <a:buNone/>
            </a:pPr>
            <a:endParaRPr lang="fr-CA" sz="2400" dirty="0"/>
          </a:p>
        </p:txBody>
      </p:sp>
    </p:spTree>
    <p:extLst>
      <p:ext uri="{BB962C8B-B14F-4D97-AF65-F5344CB8AC3E}">
        <p14:creationId xmlns:p14="http://schemas.microsoft.com/office/powerpoint/2010/main" val="3275973588"/>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fr-CA" sz="2000" dirty="0" smtClean="0"/>
              <a:t>Le </a:t>
            </a:r>
            <a:r>
              <a:rPr lang="fr-CA" sz="2000" dirty="0" err="1"/>
              <a:t>street</a:t>
            </a:r>
            <a:r>
              <a:rPr lang="fr-CA" sz="2000" dirty="0"/>
              <a:t> </a:t>
            </a:r>
            <a:r>
              <a:rPr lang="fr-CA" sz="2000" dirty="0" err="1"/>
              <a:t>artist</a:t>
            </a:r>
            <a:r>
              <a:rPr lang="fr-CA" sz="2000" dirty="0"/>
              <a:t> Pascal </a:t>
            </a:r>
            <a:r>
              <a:rPr lang="fr-CA" sz="2000" dirty="0" err="1"/>
              <a:t>Boyart</a:t>
            </a:r>
            <a:r>
              <a:rPr lang="fr-CA" sz="2000" dirty="0"/>
              <a:t> (PBOY) a réalisé, en solidarité avec les "gilets jaunes", une fresque sur un mur du XIXe arrondissement de Paris qui présente une version détournée de "La Liberté guidant le peuple" d'Eugène Delacroix, célèbre tableau sur la Révolution de juillet 1830.</a:t>
            </a:r>
          </a:p>
        </p:txBody>
      </p:sp>
      <p:pic>
        <p:nvPicPr>
          <p:cNvPr id="4" name="Segnaposto contenuto 3" descr="a-woman-inspects-a-new-mural-by-the-artist-pascal-boyart-aka-pboy-to-pay-homage-to-the-yellow-vests-movement-and-containing-0-26btc-1000-on-a-wall-in-paris_6142574.jpg"/>
          <p:cNvPicPr>
            <a:picLocks noGrp="1" noChangeAspect="1"/>
          </p:cNvPicPr>
          <p:nvPr>
            <p:ph idx="1"/>
          </p:nvPr>
        </p:nvPicPr>
        <p:blipFill>
          <a:blip r:embed="rId2">
            <a:extLst>
              <a:ext uri="{28A0092B-C50C-407E-A947-70E740481C1C}">
                <a14:useLocalDpi xmlns:a14="http://schemas.microsoft.com/office/drawing/2010/main" val="0"/>
              </a:ext>
            </a:extLst>
          </a:blip>
          <a:srcRect l="-1140" r="-1140"/>
          <a:stretch>
            <a:fillRect/>
          </a:stretch>
        </p:blipFill>
        <p:spPr/>
      </p:pic>
    </p:spTree>
    <p:extLst>
      <p:ext uri="{BB962C8B-B14F-4D97-AF65-F5344CB8AC3E}">
        <p14:creationId xmlns:p14="http://schemas.microsoft.com/office/powerpoint/2010/main" val="19024080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smtClean="0"/>
              <a:t>Observations hebdomadaires</a:t>
            </a:r>
            <a:br>
              <a:rPr lang="fr-CA" sz="2800" dirty="0" smtClean="0"/>
            </a:br>
            <a:r>
              <a:rPr lang="fr-CA" sz="2800" dirty="0" smtClean="0"/>
              <a:t>29 mars</a:t>
            </a:r>
            <a:endParaRPr lang="fr-CA" sz="2800" dirty="0"/>
          </a:p>
        </p:txBody>
      </p:sp>
      <p:sp>
        <p:nvSpPr>
          <p:cNvPr id="3" name="Segnaposto contenuto 2"/>
          <p:cNvSpPr>
            <a:spLocks noGrp="1"/>
          </p:cNvSpPr>
          <p:nvPr>
            <p:ph idx="1"/>
          </p:nvPr>
        </p:nvSpPr>
        <p:spPr/>
        <p:txBody>
          <a:bodyPr>
            <a:normAutofit lnSpcReduction="10000"/>
          </a:bodyPr>
          <a:lstStyle/>
          <a:p>
            <a:pPr algn="just"/>
            <a:r>
              <a:rPr lang="it-IT" sz="2400" dirty="0" err="1" smtClean="0"/>
              <a:t>Discours</a:t>
            </a:r>
            <a:r>
              <a:rPr lang="it-IT" sz="2400" dirty="0" smtClean="0"/>
              <a:t> de M. Philippe</a:t>
            </a:r>
            <a:endParaRPr lang="it-IT" sz="2400" dirty="0"/>
          </a:p>
          <a:p>
            <a:pPr algn="just"/>
            <a:r>
              <a:rPr lang="it-IT" sz="2400" b="1" dirty="0" err="1"/>
              <a:t>Déconfinement</a:t>
            </a:r>
            <a:r>
              <a:rPr lang="it-IT" sz="2400" b="1" dirty="0"/>
              <a:t> : l’</a:t>
            </a:r>
            <a:r>
              <a:rPr lang="it-IT" sz="2400" b="1" dirty="0" err="1"/>
              <a:t>exécutif</a:t>
            </a:r>
            <a:r>
              <a:rPr lang="it-IT" sz="2400" b="1" dirty="0"/>
              <a:t> </a:t>
            </a:r>
            <a:r>
              <a:rPr lang="it-IT" sz="2400" b="1" dirty="0" err="1"/>
              <a:t>nage</a:t>
            </a:r>
            <a:r>
              <a:rPr lang="it-IT" sz="2400" b="1" dirty="0"/>
              <a:t> </a:t>
            </a:r>
            <a:r>
              <a:rPr lang="it-IT" sz="2400" b="1" dirty="0" err="1"/>
              <a:t>entre</a:t>
            </a:r>
            <a:r>
              <a:rPr lang="it-IT" sz="2400" b="1" dirty="0"/>
              <a:t> </a:t>
            </a:r>
            <a:r>
              <a:rPr lang="it-IT" sz="2400" b="1" dirty="0" err="1"/>
              <a:t>deux</a:t>
            </a:r>
            <a:r>
              <a:rPr lang="it-IT" sz="2400" b="1" dirty="0"/>
              <a:t> </a:t>
            </a:r>
            <a:r>
              <a:rPr lang="it-IT" sz="2400" b="1" dirty="0" err="1" smtClean="0"/>
              <a:t>os</a:t>
            </a:r>
            <a:endParaRPr lang="it-IT" sz="2400" b="1" dirty="0" smtClean="0"/>
          </a:p>
          <a:p>
            <a:pPr algn="just"/>
            <a:endParaRPr lang="it-IT" sz="2400" b="1" dirty="0"/>
          </a:p>
          <a:p>
            <a:pPr algn="just"/>
            <a:r>
              <a:rPr lang="it-IT" sz="2400" dirty="0" err="1"/>
              <a:t>Tiraillé</a:t>
            </a:r>
            <a:r>
              <a:rPr lang="it-IT" sz="2400" dirty="0"/>
              <a:t> </a:t>
            </a:r>
            <a:r>
              <a:rPr lang="it-IT" sz="2400" dirty="0" err="1"/>
              <a:t>entre</a:t>
            </a:r>
            <a:r>
              <a:rPr lang="it-IT" sz="2400" dirty="0"/>
              <a:t> la </a:t>
            </a:r>
            <a:r>
              <a:rPr lang="it-IT" sz="2400" dirty="0" err="1"/>
              <a:t>crainte</a:t>
            </a:r>
            <a:r>
              <a:rPr lang="it-IT" sz="2400" dirty="0"/>
              <a:t> de </a:t>
            </a:r>
            <a:r>
              <a:rPr lang="it-IT" sz="2400" dirty="0" err="1"/>
              <a:t>voir</a:t>
            </a:r>
            <a:r>
              <a:rPr lang="it-IT" sz="2400" dirty="0"/>
              <a:t> l’</a:t>
            </a:r>
            <a:r>
              <a:rPr lang="it-IT" sz="2400" dirty="0" err="1"/>
              <a:t>économie</a:t>
            </a:r>
            <a:r>
              <a:rPr lang="it-IT" sz="2400" dirty="0"/>
              <a:t> </a:t>
            </a:r>
            <a:r>
              <a:rPr lang="it-IT" sz="2400" dirty="0" err="1"/>
              <a:t>sombrer</a:t>
            </a:r>
            <a:r>
              <a:rPr lang="it-IT" sz="2400" dirty="0"/>
              <a:t> et la </a:t>
            </a:r>
            <a:r>
              <a:rPr lang="it-IT" sz="2400" dirty="0" err="1"/>
              <a:t>peur</a:t>
            </a:r>
            <a:r>
              <a:rPr lang="it-IT" sz="2400" dirty="0"/>
              <a:t> d’une </a:t>
            </a:r>
            <a:r>
              <a:rPr lang="it-IT" sz="2400" dirty="0" err="1"/>
              <a:t>deuxième</a:t>
            </a:r>
            <a:r>
              <a:rPr lang="it-IT" sz="2400" dirty="0"/>
              <a:t> </a:t>
            </a:r>
            <a:r>
              <a:rPr lang="it-IT" sz="2400" dirty="0" err="1"/>
              <a:t>vague</a:t>
            </a:r>
            <a:r>
              <a:rPr lang="it-IT" sz="2400" dirty="0"/>
              <a:t> de l’</a:t>
            </a:r>
            <a:r>
              <a:rPr lang="it-IT" sz="2400" dirty="0" err="1"/>
              <a:t>épidémie</a:t>
            </a:r>
            <a:r>
              <a:rPr lang="it-IT" sz="2400" dirty="0"/>
              <a:t>, Edouard Philippe a </a:t>
            </a:r>
            <a:r>
              <a:rPr lang="it-IT" sz="2400" dirty="0" err="1"/>
              <a:t>présenté</a:t>
            </a:r>
            <a:r>
              <a:rPr lang="it-IT" sz="2400" dirty="0"/>
              <a:t> à </a:t>
            </a:r>
            <a:r>
              <a:rPr lang="it-IT" sz="2400" dirty="0" err="1"/>
              <a:t>des</a:t>
            </a:r>
            <a:r>
              <a:rPr lang="it-IT" sz="2400" dirty="0"/>
              <a:t> </a:t>
            </a:r>
            <a:r>
              <a:rPr lang="it-IT" sz="2400" dirty="0" err="1"/>
              <a:t>députés</a:t>
            </a:r>
            <a:r>
              <a:rPr lang="it-IT" sz="2400" dirty="0"/>
              <a:t> plus </a:t>
            </a:r>
            <a:r>
              <a:rPr lang="it-IT" sz="2400" dirty="0" err="1"/>
              <a:t>que</a:t>
            </a:r>
            <a:r>
              <a:rPr lang="it-IT" sz="2400" dirty="0"/>
              <a:t> </a:t>
            </a:r>
            <a:r>
              <a:rPr lang="it-IT" sz="2400" dirty="0" err="1"/>
              <a:t>divisés</a:t>
            </a:r>
            <a:r>
              <a:rPr lang="it-IT" sz="2400" dirty="0"/>
              <a:t> une </a:t>
            </a:r>
            <a:r>
              <a:rPr lang="it-IT" sz="2400" dirty="0" err="1"/>
              <a:t>stratégie</a:t>
            </a:r>
            <a:r>
              <a:rPr lang="it-IT" sz="2400" dirty="0"/>
              <a:t> </a:t>
            </a:r>
            <a:r>
              <a:rPr lang="it-IT" sz="2400" dirty="0" err="1"/>
              <a:t>nationale</a:t>
            </a:r>
            <a:r>
              <a:rPr lang="it-IT" sz="2400" dirty="0"/>
              <a:t> progressive à base de «en </a:t>
            </a:r>
            <a:r>
              <a:rPr lang="it-IT" sz="2400" dirty="0" err="1"/>
              <a:t>même</a:t>
            </a:r>
            <a:r>
              <a:rPr lang="it-IT" sz="2400" dirty="0"/>
              <a:t> </a:t>
            </a:r>
            <a:r>
              <a:rPr lang="it-IT" sz="2400" dirty="0" err="1"/>
              <a:t>temps</a:t>
            </a:r>
            <a:r>
              <a:rPr lang="it-IT" sz="2400" dirty="0"/>
              <a:t>», </a:t>
            </a:r>
            <a:r>
              <a:rPr lang="it-IT" sz="2400" dirty="0" err="1"/>
              <a:t>adoptée</a:t>
            </a:r>
            <a:r>
              <a:rPr lang="it-IT" sz="2400" dirty="0"/>
              <a:t> </a:t>
            </a:r>
            <a:r>
              <a:rPr lang="it-IT" sz="2400" dirty="0" err="1"/>
              <a:t>mardi</a:t>
            </a:r>
            <a:r>
              <a:rPr lang="it-IT" sz="2400" dirty="0"/>
              <a:t> </a:t>
            </a:r>
            <a:r>
              <a:rPr lang="it-IT" sz="2400" dirty="0" err="1"/>
              <a:t>soir</a:t>
            </a:r>
            <a:r>
              <a:rPr lang="it-IT" sz="2400" dirty="0"/>
              <a:t> à l’</a:t>
            </a:r>
            <a:r>
              <a:rPr lang="it-IT" sz="2400" dirty="0" err="1"/>
              <a:t>Assemblée</a:t>
            </a:r>
            <a:r>
              <a:rPr lang="it-IT" sz="2400" dirty="0"/>
              <a:t>.</a:t>
            </a:r>
          </a:p>
          <a:p>
            <a:pPr algn="just"/>
            <a:r>
              <a:rPr lang="it-IT" sz="2400" b="1" i="1" dirty="0" smtClean="0"/>
              <a:t> </a:t>
            </a:r>
            <a:r>
              <a:rPr lang="it-IT" sz="2400" i="1" dirty="0" smtClean="0"/>
              <a:t>Libération </a:t>
            </a:r>
            <a:r>
              <a:rPr lang="it-IT" sz="2400" dirty="0" smtClean="0"/>
              <a:t>29 </a:t>
            </a:r>
            <a:r>
              <a:rPr lang="it-IT" sz="2400" dirty="0" err="1" smtClean="0"/>
              <a:t>mars</a:t>
            </a:r>
            <a:r>
              <a:rPr lang="it-IT" sz="2400" dirty="0" smtClean="0"/>
              <a:t> 2020</a:t>
            </a:r>
          </a:p>
          <a:p>
            <a:pPr algn="just"/>
            <a:endParaRPr lang="it-IT" sz="2400" dirty="0"/>
          </a:p>
          <a:p>
            <a:pPr algn="just"/>
            <a:r>
              <a:rPr lang="fr-CA" sz="2400" dirty="0"/>
              <a:t>Il a appliqué le </a:t>
            </a:r>
            <a:r>
              <a:rPr lang="fr-CA" sz="2400" dirty="0" err="1"/>
              <a:t>Girondisme</a:t>
            </a:r>
            <a:r>
              <a:rPr lang="fr-CA" sz="2400" dirty="0" smtClean="0"/>
              <a:t>. Entendu France Inter infos du matin 29 mars 2020</a:t>
            </a:r>
            <a:endParaRPr lang="fr-CA" sz="2400" dirty="0"/>
          </a:p>
          <a:p>
            <a:pPr algn="just"/>
            <a:endParaRPr lang="it-IT" sz="2400" dirty="0"/>
          </a:p>
          <a:p>
            <a:endParaRPr lang="fr-CA" sz="2800" dirty="0"/>
          </a:p>
        </p:txBody>
      </p:sp>
    </p:spTree>
    <p:extLst>
      <p:ext uri="{BB962C8B-B14F-4D97-AF65-F5344CB8AC3E}">
        <p14:creationId xmlns:p14="http://schemas.microsoft.com/office/powerpoint/2010/main" val="33408251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smtClean="0"/>
              <a:t>Découvrons</a:t>
            </a:r>
            <a:endParaRPr lang="fr-CA" sz="2800" dirty="0"/>
          </a:p>
        </p:txBody>
      </p:sp>
      <p:sp>
        <p:nvSpPr>
          <p:cNvPr id="3" name="Segnaposto contenuto 2"/>
          <p:cNvSpPr>
            <a:spLocks noGrp="1"/>
          </p:cNvSpPr>
          <p:nvPr>
            <p:ph idx="1"/>
          </p:nvPr>
        </p:nvSpPr>
        <p:spPr/>
        <p:txBody>
          <a:bodyPr>
            <a:normAutofit fontScale="92500" lnSpcReduction="10000"/>
          </a:bodyPr>
          <a:lstStyle/>
          <a:p>
            <a:r>
              <a:rPr lang="it-IT" sz="2400" dirty="0" err="1" smtClean="0"/>
              <a:t>jeu</a:t>
            </a:r>
            <a:r>
              <a:rPr lang="it-IT" sz="2400" dirty="0" smtClean="0"/>
              <a:t> de </a:t>
            </a:r>
            <a:r>
              <a:rPr lang="it-IT" sz="2400" dirty="0" err="1" smtClean="0"/>
              <a:t>mots</a:t>
            </a:r>
            <a:r>
              <a:rPr lang="it-IT" sz="2400" dirty="0" smtClean="0"/>
              <a:t> </a:t>
            </a:r>
            <a:r>
              <a:rPr lang="it-IT" sz="2400" dirty="0" err="1" smtClean="0"/>
              <a:t>basé</a:t>
            </a:r>
            <a:r>
              <a:rPr lang="it-IT" sz="2400" dirty="0" smtClean="0"/>
              <a:t> </a:t>
            </a:r>
            <a:r>
              <a:rPr lang="it-IT" sz="2400" dirty="0" err="1" smtClean="0"/>
              <a:t>sur</a:t>
            </a:r>
            <a:r>
              <a:rPr lang="it-IT" sz="2400" dirty="0" smtClean="0"/>
              <a:t> l’</a:t>
            </a:r>
            <a:r>
              <a:rPr lang="it-IT" sz="2400" dirty="0" err="1" smtClean="0"/>
              <a:t>homonymie</a:t>
            </a:r>
            <a:endParaRPr lang="it-IT" sz="2400" dirty="0" smtClean="0"/>
          </a:p>
          <a:p>
            <a:r>
              <a:rPr lang="it-IT" sz="2400" dirty="0" err="1" smtClean="0"/>
              <a:t>os</a:t>
            </a:r>
            <a:r>
              <a:rPr lang="it-IT" sz="2400" dirty="0" smtClean="0"/>
              <a:t> </a:t>
            </a:r>
            <a:r>
              <a:rPr lang="it-IT" sz="2400" dirty="0"/>
              <a:t>[</a:t>
            </a:r>
            <a:r>
              <a:rPr lang="it-IT" sz="2400" dirty="0" err="1"/>
              <a:t>ɔs</a:t>
            </a:r>
            <a:r>
              <a:rPr lang="it-IT" sz="2400" dirty="0"/>
              <a:t>] </a:t>
            </a:r>
            <a:r>
              <a:rPr lang="it-IT" sz="2400" b="1" dirty="0" err="1"/>
              <a:t>plur</a:t>
            </a:r>
            <a:r>
              <a:rPr lang="it-IT" sz="2400" b="1" dirty="0"/>
              <a:t>. [o] </a:t>
            </a:r>
            <a:r>
              <a:rPr lang="it-IT" sz="2400" dirty="0" err="1"/>
              <a:t>nom</a:t>
            </a:r>
            <a:r>
              <a:rPr lang="it-IT" sz="2400" dirty="0"/>
              <a:t> </a:t>
            </a:r>
            <a:r>
              <a:rPr lang="it-IT" sz="2400" dirty="0" err="1" smtClean="0"/>
              <a:t>masculin</a:t>
            </a:r>
            <a:r>
              <a:rPr lang="it-IT" sz="2400" dirty="0" smtClean="0"/>
              <a:t> ; </a:t>
            </a:r>
            <a:r>
              <a:rPr lang="it-IT" sz="2400" dirty="0"/>
              <a:t>eau [o] </a:t>
            </a:r>
            <a:r>
              <a:rPr lang="it-IT" sz="2400" dirty="0" err="1"/>
              <a:t>nom</a:t>
            </a:r>
            <a:r>
              <a:rPr lang="it-IT" sz="2400" dirty="0"/>
              <a:t> </a:t>
            </a:r>
            <a:r>
              <a:rPr lang="it-IT" sz="2400" dirty="0" err="1"/>
              <a:t>féminin</a:t>
            </a:r>
            <a:endParaRPr lang="it-IT" sz="2400" dirty="0"/>
          </a:p>
          <a:p>
            <a:endParaRPr lang="it-IT" sz="2400" dirty="0" smtClean="0"/>
          </a:p>
          <a:p>
            <a:r>
              <a:rPr lang="it-IT" sz="2400" dirty="0" smtClean="0"/>
              <a:t>d’une </a:t>
            </a:r>
            <a:r>
              <a:rPr lang="it-IT" sz="2400" dirty="0" err="1" smtClean="0"/>
              <a:t>expression</a:t>
            </a:r>
            <a:r>
              <a:rPr lang="it-IT" sz="2400" dirty="0" smtClean="0"/>
              <a:t> </a:t>
            </a:r>
            <a:r>
              <a:rPr lang="it-IT" sz="2400" dirty="0" err="1" smtClean="0"/>
              <a:t>imagée</a:t>
            </a:r>
            <a:r>
              <a:rPr lang="it-IT" sz="2400" dirty="0" smtClean="0"/>
              <a:t> </a:t>
            </a:r>
            <a:r>
              <a:rPr lang="it-IT" sz="2400" dirty="0" err="1" smtClean="0"/>
              <a:t>sous-jacente</a:t>
            </a:r>
            <a:r>
              <a:rPr lang="it-IT" sz="2400" dirty="0" smtClean="0"/>
              <a:t>, </a:t>
            </a:r>
            <a:r>
              <a:rPr lang="it-IT" sz="2400" dirty="0" err="1" smtClean="0"/>
              <a:t>palimpseste</a:t>
            </a:r>
            <a:endParaRPr lang="it-IT" sz="2400" dirty="0" smtClean="0"/>
          </a:p>
          <a:p>
            <a:pPr algn="just"/>
            <a:r>
              <a:rPr lang="it-IT" sz="2400" dirty="0"/>
              <a:t>▫  </a:t>
            </a:r>
            <a:r>
              <a:rPr lang="it-IT" sz="2400" dirty="0" err="1"/>
              <a:t>Loc</a:t>
            </a:r>
            <a:r>
              <a:rPr lang="it-IT" sz="2400" b="1" dirty="0"/>
              <a:t>. </a:t>
            </a:r>
            <a:r>
              <a:rPr lang="it-IT" sz="2400" b="1" i="1" dirty="0" err="1"/>
              <a:t>Nager</a:t>
            </a:r>
            <a:r>
              <a:rPr lang="it-IT" sz="2400" b="1" i="1" dirty="0"/>
              <a:t> </a:t>
            </a:r>
            <a:r>
              <a:rPr lang="it-IT" sz="2400" b="1" i="1" dirty="0" err="1"/>
              <a:t>entre</a:t>
            </a:r>
            <a:r>
              <a:rPr lang="it-IT" sz="2400" b="1" i="1" dirty="0"/>
              <a:t> </a:t>
            </a:r>
            <a:r>
              <a:rPr lang="it-IT" sz="2400" b="1" i="1" dirty="0" err="1"/>
              <a:t>deux</a:t>
            </a:r>
            <a:r>
              <a:rPr lang="it-IT" sz="2400" b="1" i="1" dirty="0"/>
              <a:t> </a:t>
            </a:r>
            <a:r>
              <a:rPr lang="it-IT" sz="2400" b="1" i="1" dirty="0" err="1"/>
              <a:t>eaux</a:t>
            </a:r>
            <a:r>
              <a:rPr lang="it-IT" sz="2400" b="1" dirty="0"/>
              <a:t> </a:t>
            </a:r>
            <a:r>
              <a:rPr lang="it-IT" sz="2400" dirty="0"/>
              <a:t>: </a:t>
            </a:r>
            <a:r>
              <a:rPr lang="it-IT" sz="2400" dirty="0" err="1"/>
              <a:t>ménager</a:t>
            </a:r>
            <a:r>
              <a:rPr lang="it-IT" sz="2400" dirty="0"/>
              <a:t> </a:t>
            </a:r>
            <a:r>
              <a:rPr lang="it-IT" sz="2400" dirty="0" err="1"/>
              <a:t>deux</a:t>
            </a:r>
            <a:r>
              <a:rPr lang="it-IT" sz="2400" dirty="0"/>
              <a:t> </a:t>
            </a:r>
            <a:r>
              <a:rPr lang="it-IT" sz="2400" dirty="0" err="1"/>
              <a:t>partis</a:t>
            </a:r>
            <a:r>
              <a:rPr lang="it-IT" sz="2400" dirty="0"/>
              <a:t>, </a:t>
            </a:r>
            <a:r>
              <a:rPr lang="it-IT" sz="2400" dirty="0" err="1"/>
              <a:t>éviter</a:t>
            </a:r>
            <a:r>
              <a:rPr lang="it-IT" sz="2400" dirty="0"/>
              <a:t> de s'</a:t>
            </a:r>
            <a:r>
              <a:rPr lang="it-IT" sz="2400" dirty="0" err="1"/>
              <a:t>engager</a:t>
            </a:r>
            <a:r>
              <a:rPr lang="it-IT" sz="2400" dirty="0"/>
              <a:t> à </a:t>
            </a:r>
            <a:r>
              <a:rPr lang="it-IT" sz="2400" dirty="0" err="1"/>
              <a:t>fond</a:t>
            </a:r>
            <a:r>
              <a:rPr lang="it-IT" sz="2400" dirty="0"/>
              <a:t>. ➙ </a:t>
            </a:r>
            <a:r>
              <a:rPr lang="it-IT" sz="2400" dirty="0" err="1"/>
              <a:t>louvoyer</a:t>
            </a:r>
            <a:r>
              <a:rPr lang="it-IT" sz="2400" dirty="0"/>
              <a:t>.</a:t>
            </a:r>
          </a:p>
          <a:p>
            <a:endParaRPr lang="it-IT" sz="2400" dirty="0" smtClean="0"/>
          </a:p>
          <a:p>
            <a:r>
              <a:rPr lang="it-IT" sz="2400" b="1" dirty="0" smtClean="0"/>
              <a:t>OS</a:t>
            </a:r>
            <a:endParaRPr lang="it-IT" sz="2400" b="1" dirty="0"/>
          </a:p>
          <a:p>
            <a:r>
              <a:rPr lang="it-IT" sz="2400" dirty="0"/>
              <a:t>◆  (1914) </a:t>
            </a:r>
            <a:r>
              <a:rPr lang="it-IT" sz="2400" b="1" dirty="0" err="1"/>
              <a:t>Fam</a:t>
            </a:r>
            <a:r>
              <a:rPr lang="it-IT" sz="2400" dirty="0"/>
              <a:t>. </a:t>
            </a:r>
            <a:r>
              <a:rPr lang="it-IT" sz="2400" dirty="0" err="1"/>
              <a:t>Difficulté</a:t>
            </a:r>
            <a:r>
              <a:rPr lang="it-IT" sz="2400" dirty="0"/>
              <a:t>*, </a:t>
            </a:r>
            <a:r>
              <a:rPr lang="it-IT" sz="2400" dirty="0" err="1"/>
              <a:t>obstacle</a:t>
            </a:r>
            <a:r>
              <a:rPr lang="it-IT" sz="2400" dirty="0"/>
              <a:t>, </a:t>
            </a:r>
            <a:r>
              <a:rPr lang="it-IT" sz="2400" dirty="0" err="1"/>
              <a:t>problème</a:t>
            </a:r>
            <a:r>
              <a:rPr lang="it-IT" sz="2400" dirty="0"/>
              <a:t>. ➙ cactus, hic. </a:t>
            </a:r>
            <a:r>
              <a:rPr lang="it-IT" sz="2400" i="1" dirty="0" err="1"/>
              <a:t>Tomber</a:t>
            </a:r>
            <a:r>
              <a:rPr lang="it-IT" sz="2400" i="1" dirty="0"/>
              <a:t> </a:t>
            </a:r>
            <a:r>
              <a:rPr lang="it-IT" sz="2400" i="1" dirty="0" err="1"/>
              <a:t>sur</a:t>
            </a:r>
            <a:r>
              <a:rPr lang="it-IT" sz="2400" i="1" dirty="0"/>
              <a:t> un </a:t>
            </a:r>
            <a:r>
              <a:rPr lang="it-IT" sz="2400" i="1" dirty="0" err="1"/>
              <a:t>os</a:t>
            </a:r>
            <a:r>
              <a:rPr lang="it-IT" sz="2400" i="1" dirty="0"/>
              <a:t> ; il y a un </a:t>
            </a:r>
            <a:r>
              <a:rPr lang="it-IT" sz="2400" i="1" dirty="0" err="1"/>
              <a:t>os</a:t>
            </a:r>
            <a:r>
              <a:rPr lang="it-IT" sz="2400" i="1" dirty="0"/>
              <a:t> !</a:t>
            </a:r>
          </a:p>
          <a:p>
            <a:r>
              <a:rPr lang="it-IT" sz="2400" dirty="0"/>
              <a:t>© 2019 </a:t>
            </a:r>
            <a:r>
              <a:rPr lang="it-IT" sz="2400" dirty="0" err="1"/>
              <a:t>Dictionnaires</a:t>
            </a:r>
            <a:r>
              <a:rPr lang="it-IT" sz="2400" dirty="0"/>
              <a:t> Le Robert - Le Petit Robert de la langue </a:t>
            </a:r>
            <a:r>
              <a:rPr lang="it-IT" sz="2400" dirty="0" err="1"/>
              <a:t>française</a:t>
            </a:r>
            <a:endParaRPr lang="it-IT" sz="2400" dirty="0"/>
          </a:p>
          <a:p>
            <a:endParaRPr lang="it-IT" sz="2400" dirty="0"/>
          </a:p>
          <a:p>
            <a:endParaRPr lang="fr-CA" sz="2400" dirty="0"/>
          </a:p>
        </p:txBody>
      </p:sp>
    </p:spTree>
    <p:extLst>
      <p:ext uri="{BB962C8B-B14F-4D97-AF65-F5344CB8AC3E}">
        <p14:creationId xmlns:p14="http://schemas.microsoft.com/office/powerpoint/2010/main" val="2679355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Charlie Hebdo </a:t>
            </a:r>
            <a:r>
              <a:rPr lang="fr-CA" sz="2800"/>
              <a:t>et blasphème</a:t>
            </a:r>
          </a:p>
        </p:txBody>
      </p:sp>
      <p:sp>
        <p:nvSpPr>
          <p:cNvPr id="3" name="Segnaposto contenuto 2"/>
          <p:cNvSpPr>
            <a:spLocks noGrp="1"/>
          </p:cNvSpPr>
          <p:nvPr>
            <p:ph idx="1"/>
          </p:nvPr>
        </p:nvSpPr>
        <p:spPr/>
        <p:txBody>
          <a:bodyPr>
            <a:normAutofit/>
          </a:bodyPr>
          <a:lstStyle/>
          <a:p>
            <a:pPr algn="just"/>
            <a:r>
              <a:rPr lang="it-IT" sz="2400" dirty="0"/>
              <a:t>Le </a:t>
            </a:r>
            <a:r>
              <a:rPr lang="it-IT" sz="2400" dirty="0" err="1"/>
              <a:t>procès</a:t>
            </a:r>
            <a:r>
              <a:rPr lang="it-IT" sz="2400" dirty="0"/>
              <a:t> </a:t>
            </a:r>
            <a:r>
              <a:rPr lang="it-IT" sz="2400" dirty="0" err="1"/>
              <a:t>intenté</a:t>
            </a:r>
            <a:r>
              <a:rPr lang="it-IT" sz="2400" dirty="0"/>
              <a:t> </a:t>
            </a:r>
            <a:r>
              <a:rPr lang="it-IT" sz="2400" dirty="0" err="1"/>
              <a:t>contre</a:t>
            </a:r>
            <a:r>
              <a:rPr lang="it-IT" sz="2400" dirty="0"/>
              <a:t> l’</a:t>
            </a:r>
            <a:r>
              <a:rPr lang="it-IT" sz="2400" dirty="0" err="1"/>
              <a:t>hebdomadaire</a:t>
            </a:r>
            <a:r>
              <a:rPr lang="it-IT" sz="2400" dirty="0"/>
              <a:t> Charlie </a:t>
            </a:r>
            <a:r>
              <a:rPr lang="it-IT" sz="2400" dirty="0" err="1"/>
              <a:t>Hebdo</a:t>
            </a:r>
            <a:r>
              <a:rPr lang="it-IT" sz="2400" dirty="0"/>
              <a:t> en 2007 pour la </a:t>
            </a:r>
            <a:r>
              <a:rPr lang="it-IT" sz="2400" dirty="0" err="1"/>
              <a:t>publication</a:t>
            </a:r>
            <a:r>
              <a:rPr lang="it-IT" sz="2400" dirty="0"/>
              <a:t> </a:t>
            </a:r>
            <a:r>
              <a:rPr lang="it-IT" sz="2400" dirty="0" err="1"/>
              <a:t>des</a:t>
            </a:r>
            <a:r>
              <a:rPr lang="it-IT" sz="2400" dirty="0"/>
              <a:t> </a:t>
            </a:r>
            <a:r>
              <a:rPr lang="it-IT" sz="2400" dirty="0" err="1"/>
              <a:t>caricatures</a:t>
            </a:r>
            <a:r>
              <a:rPr lang="it-IT" sz="2400" dirty="0"/>
              <a:t> de </a:t>
            </a:r>
            <a:r>
              <a:rPr lang="it-IT" sz="2400" dirty="0" err="1"/>
              <a:t>Mahomet</a:t>
            </a:r>
            <a:r>
              <a:rPr lang="it-IT" sz="2400" dirty="0"/>
              <a:t> a fini de </a:t>
            </a:r>
            <a:r>
              <a:rPr lang="it-IT" sz="2400" dirty="0" err="1"/>
              <a:t>clarifier</a:t>
            </a:r>
            <a:r>
              <a:rPr lang="it-IT" sz="2400" dirty="0"/>
              <a:t> la position </a:t>
            </a:r>
            <a:r>
              <a:rPr lang="it-IT" sz="2400" dirty="0" err="1"/>
              <a:t>des</a:t>
            </a:r>
            <a:r>
              <a:rPr lang="it-IT" sz="2400" dirty="0"/>
              <a:t> </a:t>
            </a:r>
            <a:r>
              <a:rPr lang="it-IT" sz="2400" dirty="0" err="1"/>
              <a:t>juges</a:t>
            </a:r>
            <a:r>
              <a:rPr lang="it-IT" sz="2400" dirty="0"/>
              <a:t>. En France, il est </a:t>
            </a:r>
            <a:r>
              <a:rPr lang="it-IT" sz="2400" dirty="0" err="1"/>
              <a:t>possible</a:t>
            </a:r>
            <a:r>
              <a:rPr lang="it-IT" sz="2400" dirty="0"/>
              <a:t> d’</a:t>
            </a:r>
            <a:r>
              <a:rPr lang="it-IT" sz="2400" dirty="0" err="1"/>
              <a:t>insulter</a:t>
            </a:r>
            <a:r>
              <a:rPr lang="it-IT" sz="2400" dirty="0"/>
              <a:t> une </a:t>
            </a:r>
            <a:r>
              <a:rPr lang="it-IT" sz="2400" dirty="0" err="1"/>
              <a:t>religion</a:t>
            </a:r>
            <a:r>
              <a:rPr lang="it-IT" sz="2400" dirty="0"/>
              <a:t>, </a:t>
            </a:r>
            <a:r>
              <a:rPr lang="it-IT" sz="2400" dirty="0" err="1"/>
              <a:t>ses</a:t>
            </a:r>
            <a:r>
              <a:rPr lang="it-IT" sz="2400" dirty="0"/>
              <a:t> </a:t>
            </a:r>
            <a:r>
              <a:rPr lang="it-IT" sz="2400" dirty="0" err="1"/>
              <a:t>figures</a:t>
            </a:r>
            <a:r>
              <a:rPr lang="it-IT" sz="2400" dirty="0"/>
              <a:t> et </a:t>
            </a:r>
            <a:r>
              <a:rPr lang="it-IT" sz="2400" dirty="0" err="1"/>
              <a:t>ses</a:t>
            </a:r>
            <a:r>
              <a:rPr lang="it-IT" sz="2400" dirty="0"/>
              <a:t> </a:t>
            </a:r>
            <a:r>
              <a:rPr lang="it-IT" sz="2400" dirty="0" err="1"/>
              <a:t>symboles</a:t>
            </a:r>
            <a:r>
              <a:rPr lang="it-IT" sz="2400" dirty="0"/>
              <a:t>, il est en revanche </a:t>
            </a:r>
            <a:r>
              <a:rPr lang="it-IT" sz="2400" dirty="0" err="1"/>
              <a:t>interdit</a:t>
            </a:r>
            <a:r>
              <a:rPr lang="it-IT" sz="2400" dirty="0"/>
              <a:t> d’</a:t>
            </a:r>
            <a:r>
              <a:rPr lang="it-IT" sz="2400" dirty="0" err="1"/>
              <a:t>insulter</a:t>
            </a:r>
            <a:r>
              <a:rPr lang="it-IT" sz="2400" dirty="0"/>
              <a:t> </a:t>
            </a:r>
            <a:r>
              <a:rPr lang="it-IT" sz="2400" dirty="0" err="1"/>
              <a:t>les</a:t>
            </a:r>
            <a:r>
              <a:rPr lang="it-IT" sz="2400" dirty="0"/>
              <a:t> </a:t>
            </a:r>
            <a:r>
              <a:rPr lang="it-IT" sz="2400" dirty="0" err="1"/>
              <a:t>adeptes</a:t>
            </a:r>
            <a:r>
              <a:rPr lang="it-IT" sz="2400" dirty="0"/>
              <a:t> d’une </a:t>
            </a:r>
            <a:r>
              <a:rPr lang="it-IT" sz="2400" dirty="0" err="1"/>
              <a:t>religion</a:t>
            </a:r>
            <a:r>
              <a:rPr lang="it-IT" sz="2400" dirty="0"/>
              <a:t>.</a:t>
            </a:r>
            <a:endParaRPr lang="fr-CA" sz="2400" dirty="0"/>
          </a:p>
        </p:txBody>
      </p:sp>
    </p:spTree>
    <p:extLst>
      <p:ext uri="{BB962C8B-B14F-4D97-AF65-F5344CB8AC3E}">
        <p14:creationId xmlns:p14="http://schemas.microsoft.com/office/powerpoint/2010/main" val="33769255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smtClean="0"/>
              <a:t>Palimpseste. Découvrez</a:t>
            </a:r>
            <a:endParaRPr lang="fr-CA" sz="2800" dirty="0"/>
          </a:p>
        </p:txBody>
      </p:sp>
      <p:sp>
        <p:nvSpPr>
          <p:cNvPr id="3" name="Segnaposto contenuto 2"/>
          <p:cNvSpPr>
            <a:spLocks noGrp="1"/>
          </p:cNvSpPr>
          <p:nvPr>
            <p:ph idx="1"/>
          </p:nvPr>
        </p:nvSpPr>
        <p:spPr/>
        <p:txBody>
          <a:bodyPr>
            <a:normAutofit/>
          </a:bodyPr>
          <a:lstStyle/>
          <a:p>
            <a:endParaRPr lang="it-IT" sz="2400" dirty="0" smtClean="0"/>
          </a:p>
          <a:p>
            <a:endParaRPr lang="it-IT" sz="2400" dirty="0"/>
          </a:p>
          <a:p>
            <a:endParaRPr lang="it-IT" sz="2400" dirty="0" smtClean="0"/>
          </a:p>
          <a:p>
            <a:endParaRPr lang="it-IT" sz="2400" dirty="0"/>
          </a:p>
          <a:p>
            <a:pPr algn="just"/>
            <a:r>
              <a:rPr lang="it-IT" sz="2400" dirty="0" smtClean="0"/>
              <a:t>Pour </a:t>
            </a:r>
            <a:r>
              <a:rPr lang="it-IT" sz="2400" dirty="0" err="1"/>
              <a:t>accommoder</a:t>
            </a:r>
            <a:r>
              <a:rPr lang="it-IT" sz="2400" dirty="0"/>
              <a:t> </a:t>
            </a:r>
            <a:r>
              <a:rPr lang="it-IT" sz="2400" dirty="0" err="1"/>
              <a:t>les</a:t>
            </a:r>
            <a:r>
              <a:rPr lang="it-IT" sz="2400" dirty="0"/>
              <a:t> </a:t>
            </a:r>
            <a:r>
              <a:rPr lang="it-IT" sz="2400" dirty="0" err="1"/>
              <a:t>asperges</a:t>
            </a:r>
            <a:r>
              <a:rPr lang="it-IT" sz="2400" dirty="0"/>
              <a:t> et </a:t>
            </a:r>
            <a:r>
              <a:rPr lang="it-IT" sz="2400" dirty="0" err="1"/>
              <a:t>changer</a:t>
            </a:r>
            <a:r>
              <a:rPr lang="it-IT" sz="2400" dirty="0"/>
              <a:t> de la </a:t>
            </a:r>
            <a:r>
              <a:rPr lang="it-IT" sz="2400" dirty="0" err="1"/>
              <a:t>mousseline</a:t>
            </a:r>
            <a:r>
              <a:rPr lang="it-IT" sz="2400" dirty="0"/>
              <a:t>, Michel et Marie-Pierre </a:t>
            </a:r>
            <a:r>
              <a:rPr lang="it-IT" sz="2400" dirty="0" err="1"/>
              <a:t>Troisgros</a:t>
            </a:r>
            <a:r>
              <a:rPr lang="it-IT" sz="2400" dirty="0"/>
              <a:t> </a:t>
            </a:r>
            <a:r>
              <a:rPr lang="it-IT" sz="2400" dirty="0" err="1"/>
              <a:t>proposent</a:t>
            </a:r>
            <a:r>
              <a:rPr lang="it-IT" sz="2400" dirty="0"/>
              <a:t> </a:t>
            </a:r>
            <a:r>
              <a:rPr lang="it-IT" sz="2400" dirty="0" err="1"/>
              <a:t>cette</a:t>
            </a:r>
            <a:r>
              <a:rPr lang="it-IT" sz="2400" dirty="0"/>
              <a:t> recette de </a:t>
            </a:r>
            <a:r>
              <a:rPr lang="it-IT" sz="2400" dirty="0" err="1"/>
              <a:t>sauce</a:t>
            </a:r>
            <a:r>
              <a:rPr lang="it-IT" sz="2400" dirty="0"/>
              <a:t> </a:t>
            </a:r>
            <a:r>
              <a:rPr lang="it-IT" sz="2400" dirty="0" err="1"/>
              <a:t>au</a:t>
            </a:r>
            <a:r>
              <a:rPr lang="it-IT" sz="2400" dirty="0"/>
              <a:t> </a:t>
            </a:r>
            <a:r>
              <a:rPr lang="it-IT" sz="2400" dirty="0" err="1"/>
              <a:t>thon</a:t>
            </a:r>
            <a:r>
              <a:rPr lang="it-IT" sz="2400" dirty="0"/>
              <a:t>: </a:t>
            </a:r>
            <a:r>
              <a:rPr lang="it-IT" sz="2400" dirty="0" err="1" smtClean="0"/>
              <a:t>égouttez</a:t>
            </a:r>
            <a:r>
              <a:rPr lang="it-IT" sz="2400" dirty="0"/>
              <a:t> </a:t>
            </a:r>
            <a:r>
              <a:rPr lang="it-IT" sz="2400" dirty="0" smtClean="0"/>
              <a:t>125 </a:t>
            </a:r>
            <a:r>
              <a:rPr lang="it-IT" sz="2400" dirty="0" err="1"/>
              <a:t>grammes</a:t>
            </a:r>
            <a:r>
              <a:rPr lang="it-IT" sz="2400" dirty="0"/>
              <a:t> de </a:t>
            </a:r>
            <a:r>
              <a:rPr lang="it-IT" sz="2400" dirty="0" err="1"/>
              <a:t>thon</a:t>
            </a:r>
            <a:r>
              <a:rPr lang="it-IT" sz="2400" dirty="0"/>
              <a:t> en conserve et 12 </a:t>
            </a:r>
            <a:r>
              <a:rPr lang="it-IT" sz="2400" dirty="0" err="1"/>
              <a:t>filets</a:t>
            </a:r>
            <a:r>
              <a:rPr lang="it-IT" sz="2400" dirty="0"/>
              <a:t> d’</a:t>
            </a:r>
            <a:r>
              <a:rPr lang="it-IT" sz="2400" dirty="0" err="1"/>
              <a:t>anchois</a:t>
            </a:r>
            <a:r>
              <a:rPr lang="it-IT" sz="2400" dirty="0"/>
              <a:t> à </a:t>
            </a:r>
            <a:r>
              <a:rPr lang="it-IT" sz="2400" dirty="0" smtClean="0"/>
              <a:t>l’</a:t>
            </a:r>
            <a:r>
              <a:rPr lang="it-IT" sz="2400" dirty="0" err="1" smtClean="0"/>
              <a:t>huile</a:t>
            </a:r>
            <a:endParaRPr lang="it-IT" sz="2400" dirty="0" smtClean="0"/>
          </a:p>
          <a:p>
            <a:endParaRPr lang="it-IT" sz="2400" dirty="0"/>
          </a:p>
          <a:p>
            <a:r>
              <a:rPr lang="it-IT" sz="2400" i="1" dirty="0" smtClean="0"/>
              <a:t>Libération</a:t>
            </a:r>
            <a:r>
              <a:rPr lang="it-IT" sz="2400" dirty="0" smtClean="0"/>
              <a:t> 17 </a:t>
            </a:r>
            <a:r>
              <a:rPr lang="it-IT" sz="2400" dirty="0" err="1" smtClean="0"/>
              <a:t>avril</a:t>
            </a:r>
            <a:r>
              <a:rPr lang="it-IT" sz="2400" dirty="0" smtClean="0"/>
              <a:t> 2020</a:t>
            </a:r>
            <a:endParaRPr lang="fr-CA" sz="2400" dirty="0"/>
          </a:p>
        </p:txBody>
      </p:sp>
      <p:pic>
        <p:nvPicPr>
          <p:cNvPr id="4" name="Immagine 3" descr="v876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68" y="2830177"/>
            <a:ext cx="7685668" cy="717329"/>
          </a:xfrm>
          <a:prstGeom prst="rect">
            <a:avLst/>
          </a:prstGeom>
        </p:spPr>
      </p:pic>
      <p:pic>
        <p:nvPicPr>
          <p:cNvPr id="5" name="Immagine 4" descr="v87h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995" y="1752960"/>
            <a:ext cx="7620000" cy="711200"/>
          </a:xfrm>
          <a:prstGeom prst="rect">
            <a:avLst/>
          </a:prstGeom>
        </p:spPr>
      </p:pic>
    </p:spTree>
    <p:extLst>
      <p:ext uri="{BB962C8B-B14F-4D97-AF65-F5344CB8AC3E}">
        <p14:creationId xmlns:p14="http://schemas.microsoft.com/office/powerpoint/2010/main" val="35316014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800" dirty="0" err="1" smtClean="0"/>
              <a:t>Mot</a:t>
            </a:r>
            <a:r>
              <a:rPr lang="it-IT" sz="2800" dirty="0" smtClean="0"/>
              <a:t> </a:t>
            </a:r>
            <a:r>
              <a:rPr lang="it-IT" sz="2800" dirty="0" err="1" smtClean="0"/>
              <a:t>sous-jacent</a:t>
            </a:r>
            <a:r>
              <a:rPr lang="it-IT" sz="2800" dirty="0" smtClean="0"/>
              <a:t> : </a:t>
            </a:r>
            <a:r>
              <a:rPr lang="it-IT" sz="2800" dirty="0" err="1" smtClean="0"/>
              <a:t>sauve</a:t>
            </a:r>
            <a:r>
              <a:rPr lang="it-IT" sz="2800" dirty="0"/>
              <a:t>-qui-</a:t>
            </a:r>
            <a:r>
              <a:rPr lang="it-IT" sz="2800" dirty="0" err="1"/>
              <a:t>peut</a:t>
            </a:r>
            <a:r>
              <a:rPr lang="it-IT" sz="2800" dirty="0"/>
              <a:t> </a:t>
            </a:r>
            <a:endParaRPr lang="fr-CA" sz="2800" dirty="0"/>
          </a:p>
        </p:txBody>
      </p:sp>
      <p:sp>
        <p:nvSpPr>
          <p:cNvPr id="3" name="Segnaposto contenuto 2"/>
          <p:cNvSpPr>
            <a:spLocks noGrp="1"/>
          </p:cNvSpPr>
          <p:nvPr>
            <p:ph idx="1"/>
          </p:nvPr>
        </p:nvSpPr>
        <p:spPr/>
        <p:txBody>
          <a:bodyPr>
            <a:normAutofit fontScale="92500" lnSpcReduction="10000"/>
          </a:bodyPr>
          <a:lstStyle/>
          <a:p>
            <a:pPr algn="just"/>
            <a:r>
              <a:rPr lang="it-IT" sz="2400" dirty="0" err="1"/>
              <a:t>Jeu</a:t>
            </a:r>
            <a:r>
              <a:rPr lang="it-IT" sz="2400" dirty="0"/>
              <a:t> </a:t>
            </a:r>
            <a:r>
              <a:rPr lang="it-IT" sz="2400" dirty="0" err="1"/>
              <a:t>paronymique</a:t>
            </a:r>
            <a:r>
              <a:rPr lang="it-IT" sz="2400" dirty="0"/>
              <a:t> </a:t>
            </a:r>
            <a:r>
              <a:rPr lang="it-IT" sz="2400" dirty="0" smtClean="0"/>
              <a:t>: </a:t>
            </a:r>
            <a:r>
              <a:rPr lang="it-IT" sz="2400" dirty="0" err="1" smtClean="0"/>
              <a:t>sauve</a:t>
            </a:r>
            <a:r>
              <a:rPr lang="it-IT" sz="2400" dirty="0" smtClean="0"/>
              <a:t> </a:t>
            </a:r>
            <a:r>
              <a:rPr lang="it-IT" sz="2400" dirty="0"/>
              <a:t>[</a:t>
            </a:r>
            <a:r>
              <a:rPr lang="it-IT" sz="2400" dirty="0" err="1"/>
              <a:t>sov</a:t>
            </a:r>
            <a:r>
              <a:rPr lang="it-IT" sz="2400" dirty="0"/>
              <a:t>] et </a:t>
            </a:r>
            <a:r>
              <a:rPr lang="it-IT" sz="2400" dirty="0" err="1"/>
              <a:t>sauce</a:t>
            </a:r>
            <a:r>
              <a:rPr lang="it-IT" sz="2400" dirty="0"/>
              <a:t> </a:t>
            </a:r>
            <a:r>
              <a:rPr lang="it-IT" sz="2400" u="sng" dirty="0"/>
              <a:t>[</a:t>
            </a:r>
            <a:r>
              <a:rPr lang="it-IT" sz="2400" u="sng" dirty="0" err="1"/>
              <a:t>sos</a:t>
            </a:r>
            <a:r>
              <a:rPr lang="it-IT" sz="2400" u="sng" dirty="0"/>
              <a:t>]</a:t>
            </a:r>
            <a:r>
              <a:rPr lang="it-IT" sz="2400" dirty="0"/>
              <a:t> </a:t>
            </a:r>
          </a:p>
          <a:p>
            <a:pPr algn="just"/>
            <a:endParaRPr lang="it-IT" sz="2400" dirty="0" smtClean="0"/>
          </a:p>
          <a:p>
            <a:pPr algn="just"/>
            <a:endParaRPr lang="it-IT" sz="2400" dirty="0"/>
          </a:p>
          <a:p>
            <a:pPr algn="just"/>
            <a:r>
              <a:rPr lang="it-IT" sz="2400" dirty="0" err="1" smtClean="0"/>
              <a:t>sauve</a:t>
            </a:r>
            <a:r>
              <a:rPr lang="it-IT" sz="2400" dirty="0"/>
              <a:t>-qui-</a:t>
            </a:r>
            <a:r>
              <a:rPr lang="it-IT" sz="2400" dirty="0" err="1"/>
              <a:t>peut</a:t>
            </a:r>
            <a:r>
              <a:rPr lang="it-IT" sz="2400" dirty="0"/>
              <a:t> [</a:t>
            </a:r>
            <a:r>
              <a:rPr lang="it-IT" sz="2400" dirty="0" err="1"/>
              <a:t>sovkipø</a:t>
            </a:r>
            <a:r>
              <a:rPr lang="it-IT" sz="2400" dirty="0"/>
              <a:t>] </a:t>
            </a:r>
            <a:r>
              <a:rPr lang="it-IT" sz="2400" dirty="0" err="1"/>
              <a:t>nom</a:t>
            </a:r>
            <a:r>
              <a:rPr lang="it-IT" sz="2400" dirty="0"/>
              <a:t> </a:t>
            </a:r>
            <a:r>
              <a:rPr lang="it-IT" sz="2400" dirty="0" err="1"/>
              <a:t>masculin</a:t>
            </a:r>
            <a:r>
              <a:rPr lang="it-IT" sz="2400" dirty="0"/>
              <a:t> </a:t>
            </a:r>
            <a:r>
              <a:rPr lang="it-IT" sz="2400" dirty="0" err="1"/>
              <a:t>invariable</a:t>
            </a:r>
            <a:r>
              <a:rPr lang="it-IT" sz="2400" dirty="0"/>
              <a:t> </a:t>
            </a:r>
            <a:r>
              <a:rPr lang="it-IT" sz="2400" dirty="0" err="1"/>
              <a:t>étym</a:t>
            </a:r>
            <a:r>
              <a:rPr lang="it-IT" sz="2400" dirty="0"/>
              <a:t>. 1419 ◊ de </a:t>
            </a:r>
            <a:r>
              <a:rPr lang="it-IT" sz="2400" i="1" dirty="0" err="1"/>
              <a:t>sauver</a:t>
            </a:r>
            <a:r>
              <a:rPr lang="it-IT" sz="2400" dirty="0"/>
              <a:t> et </a:t>
            </a:r>
            <a:r>
              <a:rPr lang="it-IT" sz="2400" i="1" dirty="0"/>
              <a:t>1. </a:t>
            </a:r>
            <a:r>
              <a:rPr lang="it-IT" sz="2400" i="1" dirty="0" err="1"/>
              <a:t>pouvoir</a:t>
            </a:r>
            <a:r>
              <a:rPr lang="it-IT" sz="2400" i="1" dirty="0"/>
              <a:t>,</a:t>
            </a:r>
            <a:r>
              <a:rPr lang="it-IT" sz="2400" dirty="0"/>
              <a:t> </a:t>
            </a:r>
            <a:r>
              <a:rPr lang="it-IT" sz="2400" dirty="0" err="1"/>
              <a:t>proprt</a:t>
            </a:r>
            <a:r>
              <a:rPr lang="it-IT" sz="2400" dirty="0"/>
              <a:t> « </a:t>
            </a:r>
            <a:r>
              <a:rPr lang="it-IT" sz="2400" dirty="0" err="1"/>
              <a:t>que</a:t>
            </a:r>
            <a:r>
              <a:rPr lang="it-IT" sz="2400" dirty="0"/>
              <a:t> se </a:t>
            </a:r>
            <a:r>
              <a:rPr lang="it-IT" sz="2400" dirty="0" err="1"/>
              <a:t>sauve</a:t>
            </a:r>
            <a:r>
              <a:rPr lang="it-IT" sz="2400" dirty="0"/>
              <a:t> </a:t>
            </a:r>
            <a:r>
              <a:rPr lang="it-IT" sz="2400" dirty="0" err="1"/>
              <a:t>celui</a:t>
            </a:r>
            <a:r>
              <a:rPr lang="it-IT" sz="2400" dirty="0"/>
              <a:t> qui le </a:t>
            </a:r>
            <a:r>
              <a:rPr lang="it-IT" sz="2400" dirty="0" err="1"/>
              <a:t>peut</a:t>
            </a:r>
            <a:r>
              <a:rPr lang="it-IT" sz="2400" dirty="0"/>
              <a:t> » </a:t>
            </a:r>
            <a:r>
              <a:rPr lang="it-IT" sz="2400" dirty="0" err="1"/>
              <a:t>Famille</a:t>
            </a:r>
            <a:r>
              <a:rPr lang="it-IT" sz="2400" dirty="0"/>
              <a:t> </a:t>
            </a:r>
            <a:r>
              <a:rPr lang="it-IT" sz="2400" dirty="0" err="1"/>
              <a:t>étymologique</a:t>
            </a:r>
            <a:r>
              <a:rPr lang="it-IT" sz="2400" dirty="0"/>
              <a:t> ⇨  </a:t>
            </a:r>
            <a:r>
              <a:rPr lang="it-IT" sz="2400" dirty="0" err="1"/>
              <a:t>sauf</a:t>
            </a:r>
            <a:r>
              <a:rPr lang="it-IT" sz="2400" dirty="0" smtClean="0"/>
              <a:t>.</a:t>
            </a:r>
            <a:endParaRPr lang="it-IT" sz="2400" dirty="0"/>
          </a:p>
          <a:p>
            <a:pPr algn="just"/>
            <a:r>
              <a:rPr lang="it-IT" sz="2400" dirty="0"/>
              <a:t> 1   Cri de « </a:t>
            </a:r>
            <a:r>
              <a:rPr lang="it-IT" sz="2400" dirty="0" err="1"/>
              <a:t>sauve</a:t>
            </a:r>
            <a:r>
              <a:rPr lang="it-IT" sz="2400" dirty="0"/>
              <a:t> qui </a:t>
            </a:r>
            <a:r>
              <a:rPr lang="it-IT" sz="2400" dirty="0" err="1"/>
              <a:t>peut</a:t>
            </a:r>
            <a:r>
              <a:rPr lang="it-IT" sz="2400" dirty="0"/>
              <a:t> ». </a:t>
            </a:r>
            <a:r>
              <a:rPr lang="it-IT" sz="2400" i="1" dirty="0"/>
              <a:t>« La </a:t>
            </a:r>
            <a:r>
              <a:rPr lang="it-IT" sz="2400" i="1" dirty="0" err="1"/>
              <a:t>garde</a:t>
            </a:r>
            <a:r>
              <a:rPr lang="it-IT" sz="2400" i="1" dirty="0"/>
              <a:t> </a:t>
            </a:r>
            <a:r>
              <a:rPr lang="it-IT" sz="2400" i="1" dirty="0" err="1"/>
              <a:t>impériale</a:t>
            </a:r>
            <a:r>
              <a:rPr lang="it-IT" sz="2400" i="1" dirty="0"/>
              <a:t> </a:t>
            </a:r>
            <a:r>
              <a:rPr lang="it-IT" sz="2400" i="1" dirty="0" err="1"/>
              <a:t>entendit</a:t>
            </a:r>
            <a:r>
              <a:rPr lang="it-IT" sz="2400" i="1" dirty="0"/>
              <a:t> le </a:t>
            </a:r>
            <a:r>
              <a:rPr lang="it-IT" sz="2400" i="1" dirty="0" err="1"/>
              <a:t>sauve</a:t>
            </a:r>
            <a:r>
              <a:rPr lang="it-IT" sz="2400" i="1" dirty="0"/>
              <a:t>-qui-</a:t>
            </a:r>
            <a:r>
              <a:rPr lang="it-IT" sz="2400" i="1" dirty="0" err="1"/>
              <a:t>peut</a:t>
            </a:r>
            <a:r>
              <a:rPr lang="it-IT" sz="2400" i="1" dirty="0"/>
              <a:t> ! qui </a:t>
            </a:r>
            <a:r>
              <a:rPr lang="it-IT" sz="2400" i="1" dirty="0" err="1"/>
              <a:t>avait</a:t>
            </a:r>
            <a:r>
              <a:rPr lang="it-IT" sz="2400" i="1" dirty="0"/>
              <a:t> </a:t>
            </a:r>
            <a:r>
              <a:rPr lang="it-IT" sz="2400" i="1" dirty="0" err="1"/>
              <a:t>remplacé</a:t>
            </a:r>
            <a:r>
              <a:rPr lang="it-IT" sz="2400" i="1" dirty="0"/>
              <a:t> le vive l'</a:t>
            </a:r>
            <a:r>
              <a:rPr lang="it-IT" sz="2400" i="1" dirty="0" err="1"/>
              <a:t>empereur</a:t>
            </a:r>
            <a:r>
              <a:rPr lang="it-IT" sz="2400" i="1" dirty="0"/>
              <a:t> ! » </a:t>
            </a:r>
            <a:r>
              <a:rPr lang="it-IT" sz="2400" dirty="0"/>
              <a:t>(Hugo).</a:t>
            </a:r>
          </a:p>
          <a:p>
            <a:pPr algn="just"/>
            <a:r>
              <a:rPr lang="it-IT" sz="2400" dirty="0"/>
              <a:t> 2   </a:t>
            </a:r>
            <a:r>
              <a:rPr lang="it-IT" sz="2400" dirty="0" err="1"/>
              <a:t>Fuite</a:t>
            </a:r>
            <a:r>
              <a:rPr lang="it-IT" sz="2400" dirty="0"/>
              <a:t> </a:t>
            </a:r>
            <a:r>
              <a:rPr lang="it-IT" sz="2400" dirty="0" err="1"/>
              <a:t>générale</a:t>
            </a:r>
            <a:r>
              <a:rPr lang="it-IT" sz="2400" dirty="0"/>
              <a:t> et </a:t>
            </a:r>
            <a:r>
              <a:rPr lang="it-IT" sz="2400" dirty="0" err="1"/>
              <a:t>désordonnée</a:t>
            </a:r>
            <a:r>
              <a:rPr lang="it-IT" sz="2400" dirty="0"/>
              <a:t> </a:t>
            </a:r>
            <a:r>
              <a:rPr lang="it-IT" sz="2400" dirty="0" err="1"/>
              <a:t>où</a:t>
            </a:r>
            <a:r>
              <a:rPr lang="it-IT" sz="2400" dirty="0"/>
              <a:t> </a:t>
            </a:r>
            <a:r>
              <a:rPr lang="it-IT" sz="2400" dirty="0" err="1"/>
              <a:t>chacun</a:t>
            </a:r>
            <a:r>
              <a:rPr lang="it-IT" sz="2400" dirty="0"/>
              <a:t> se </a:t>
            </a:r>
            <a:r>
              <a:rPr lang="it-IT" sz="2400" dirty="0" err="1"/>
              <a:t>tire</a:t>
            </a:r>
            <a:r>
              <a:rPr lang="it-IT" sz="2400" dirty="0"/>
              <a:t> d'affaire </a:t>
            </a:r>
            <a:r>
              <a:rPr lang="it-IT" sz="2400" dirty="0" err="1"/>
              <a:t>comme</a:t>
            </a:r>
            <a:r>
              <a:rPr lang="it-IT" sz="2400" dirty="0"/>
              <a:t> il le </a:t>
            </a:r>
            <a:r>
              <a:rPr lang="it-IT" sz="2400" dirty="0" err="1"/>
              <a:t>peut</a:t>
            </a:r>
            <a:r>
              <a:rPr lang="it-IT" sz="2400" dirty="0"/>
              <a:t>. ➙ </a:t>
            </a:r>
            <a:r>
              <a:rPr lang="it-IT" sz="2400" dirty="0" err="1"/>
              <a:t>débandade</a:t>
            </a:r>
            <a:r>
              <a:rPr lang="it-IT" sz="2400" dirty="0"/>
              <a:t>, </a:t>
            </a:r>
            <a:r>
              <a:rPr lang="it-IT" sz="2400" dirty="0" err="1"/>
              <a:t>déroute</a:t>
            </a:r>
            <a:r>
              <a:rPr lang="it-IT" sz="2400" dirty="0"/>
              <a:t>, </a:t>
            </a:r>
            <a:r>
              <a:rPr lang="it-IT" sz="2400" dirty="0" err="1"/>
              <a:t>désarroi</a:t>
            </a:r>
            <a:r>
              <a:rPr lang="it-IT" sz="2400" dirty="0"/>
              <a:t>, </a:t>
            </a:r>
            <a:r>
              <a:rPr lang="it-IT" sz="2400" dirty="0" err="1"/>
              <a:t>panique</a:t>
            </a:r>
            <a:r>
              <a:rPr lang="it-IT" sz="2400" dirty="0"/>
              <a:t>. </a:t>
            </a:r>
            <a:r>
              <a:rPr lang="it-IT" sz="2400" i="1" dirty="0"/>
              <a:t>Ce </a:t>
            </a:r>
            <a:r>
              <a:rPr lang="it-IT" sz="2400" i="1" dirty="0" err="1"/>
              <a:t>fut</a:t>
            </a:r>
            <a:r>
              <a:rPr lang="it-IT" sz="2400" i="1" dirty="0"/>
              <a:t> un </a:t>
            </a:r>
            <a:r>
              <a:rPr lang="it-IT" sz="2400" i="1" dirty="0" err="1"/>
              <a:t>sauve</a:t>
            </a:r>
            <a:r>
              <a:rPr lang="it-IT" sz="2400" i="1" dirty="0"/>
              <a:t>-qui-</a:t>
            </a:r>
            <a:r>
              <a:rPr lang="it-IT" sz="2400" i="1" dirty="0" err="1"/>
              <a:t>peut</a:t>
            </a:r>
            <a:r>
              <a:rPr lang="it-IT" sz="2400" i="1" dirty="0"/>
              <a:t> </a:t>
            </a:r>
            <a:r>
              <a:rPr lang="it-IT" sz="2400" i="1" dirty="0" err="1"/>
              <a:t>général</a:t>
            </a:r>
            <a:r>
              <a:rPr lang="it-IT" sz="2400" i="1" dirty="0"/>
              <a:t>. </a:t>
            </a:r>
            <a:r>
              <a:rPr lang="it-IT" sz="2400" i="1" dirty="0" err="1"/>
              <a:t>Des</a:t>
            </a:r>
            <a:r>
              <a:rPr lang="it-IT" sz="2400" i="1" dirty="0"/>
              <a:t> </a:t>
            </a:r>
            <a:r>
              <a:rPr lang="it-IT" sz="2400" i="1" dirty="0" err="1"/>
              <a:t>sauve</a:t>
            </a:r>
            <a:r>
              <a:rPr lang="it-IT" sz="2400" i="1" dirty="0"/>
              <a:t>-qui-</a:t>
            </a:r>
            <a:r>
              <a:rPr lang="it-IT" sz="2400" i="1" dirty="0" err="1"/>
              <a:t>peut</a:t>
            </a:r>
            <a:r>
              <a:rPr lang="it-IT" sz="2400" i="1" dirty="0"/>
              <a:t>.</a:t>
            </a:r>
          </a:p>
          <a:p>
            <a:r>
              <a:rPr lang="it-IT" sz="2400" dirty="0"/>
              <a:t>© 2019 </a:t>
            </a:r>
            <a:r>
              <a:rPr lang="it-IT" sz="2400" dirty="0" err="1"/>
              <a:t>Dictionnaires</a:t>
            </a:r>
            <a:r>
              <a:rPr lang="it-IT" sz="2400" dirty="0"/>
              <a:t> Le Robert - Le Petit Robert de la langue </a:t>
            </a:r>
            <a:r>
              <a:rPr lang="it-IT" sz="2400" dirty="0" err="1" smtClean="0"/>
              <a:t>française</a:t>
            </a:r>
            <a:endParaRPr lang="it-IT" sz="2400" dirty="0" smtClean="0"/>
          </a:p>
          <a:p>
            <a:endParaRPr lang="it-IT" sz="2400" dirty="0"/>
          </a:p>
          <a:p>
            <a:endParaRPr lang="it-IT" sz="2400" dirty="0"/>
          </a:p>
          <a:p>
            <a:endParaRPr lang="fr-CA" sz="2400" dirty="0"/>
          </a:p>
        </p:txBody>
      </p:sp>
    </p:spTree>
    <p:extLst>
      <p:ext uri="{BB962C8B-B14F-4D97-AF65-F5344CB8AC3E}">
        <p14:creationId xmlns:p14="http://schemas.microsoft.com/office/powerpoint/2010/main" val="31290069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smtClean="0"/>
              <a:t>Expression sous-jacente : hausser le ton</a:t>
            </a:r>
            <a:endParaRPr lang="fr-CA" sz="2800" dirty="0"/>
          </a:p>
        </p:txBody>
      </p:sp>
      <p:sp>
        <p:nvSpPr>
          <p:cNvPr id="3" name="Segnaposto contenuto 2"/>
          <p:cNvSpPr>
            <a:spLocks noGrp="1"/>
          </p:cNvSpPr>
          <p:nvPr>
            <p:ph idx="1"/>
          </p:nvPr>
        </p:nvSpPr>
        <p:spPr/>
        <p:txBody>
          <a:bodyPr/>
          <a:lstStyle/>
          <a:p>
            <a:r>
              <a:rPr lang="fr-CA" sz="2400" dirty="0" smtClean="0"/>
              <a:t>homonymie : ton/thon </a:t>
            </a:r>
            <a:r>
              <a:rPr lang="fr-CA" sz="2400" dirty="0"/>
              <a:t>[</a:t>
            </a:r>
            <a:r>
              <a:rPr lang="fr-CA" sz="2400" dirty="0" err="1"/>
              <a:t>tɔ</a:t>
            </a:r>
            <a:r>
              <a:rPr lang="fr-CA" sz="2400" dirty="0"/>
              <a:t>̃] </a:t>
            </a:r>
          </a:p>
          <a:p>
            <a:endParaRPr lang="fr-CA" sz="2400" dirty="0" smtClean="0"/>
          </a:p>
          <a:p>
            <a:r>
              <a:rPr lang="fr-CA" sz="2400" dirty="0"/>
              <a:t> 3   Donner plus d'ampleur, d'intensité à. Hausser la voix, le ton. ➙ enfler. </a:t>
            </a:r>
            <a:r>
              <a:rPr lang="fr-CA" sz="2400" dirty="0" err="1"/>
              <a:t>Spécialt</a:t>
            </a:r>
            <a:r>
              <a:rPr lang="fr-CA" sz="2400" dirty="0"/>
              <a:t> Pour exprimer son autorité, son mécontentement. « il s'était permis de répliquer, et peut-être de hausser le ton » (Romains).</a:t>
            </a:r>
          </a:p>
          <a:p>
            <a:r>
              <a:rPr lang="fr-CA" sz="2400" dirty="0"/>
              <a:t>© 2019 Dictionnaires Le Robert - Le Petit Robert de la langue française</a:t>
            </a:r>
          </a:p>
          <a:p>
            <a:endParaRPr lang="fr-CA" dirty="0"/>
          </a:p>
        </p:txBody>
      </p:sp>
    </p:spTree>
    <p:extLst>
      <p:ext uri="{BB962C8B-B14F-4D97-AF65-F5344CB8AC3E}">
        <p14:creationId xmlns:p14="http://schemas.microsoft.com/office/powerpoint/2010/main" val="33676114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smtClean="0"/>
              <a:t>Palimpseste. Cherchez</a:t>
            </a:r>
            <a:endParaRPr lang="fr-CA" sz="2800" dirty="0"/>
          </a:p>
        </p:txBody>
      </p:sp>
      <p:sp>
        <p:nvSpPr>
          <p:cNvPr id="3" name="Segnaposto contenuto 2"/>
          <p:cNvSpPr>
            <a:spLocks noGrp="1"/>
          </p:cNvSpPr>
          <p:nvPr>
            <p:ph idx="1"/>
          </p:nvPr>
        </p:nvSpPr>
        <p:spPr/>
        <p:txBody>
          <a:bodyPr>
            <a:normAutofit/>
          </a:bodyPr>
          <a:lstStyle/>
          <a:p>
            <a:r>
              <a:rPr lang="fr-CA" sz="2400" b="1" dirty="0"/>
              <a:t>Ne pas jeter la </a:t>
            </a:r>
            <a:r>
              <a:rPr lang="fr-CA" sz="2400" b="1" dirty="0" err="1"/>
              <a:t>tech</a:t>
            </a:r>
            <a:r>
              <a:rPr lang="fr-CA" sz="2400" b="1" dirty="0"/>
              <a:t> avec l’eau du bain </a:t>
            </a:r>
          </a:p>
          <a:p>
            <a:pPr algn="just"/>
            <a:r>
              <a:rPr lang="fr-CA" sz="2400" dirty="0"/>
              <a:t>Le numérique à la </a:t>
            </a:r>
            <a:r>
              <a:rPr lang="fr-CA" sz="2400" dirty="0" smtClean="0"/>
              <a:t>trace. </a:t>
            </a:r>
            <a:r>
              <a:rPr lang="fr-CA" sz="2400" dirty="0"/>
              <a:t>Les innovations numériques, sous un contrôle démocratique renforcé, peuvent accompagner la population française dans la sortie de crise. </a:t>
            </a:r>
          </a:p>
          <a:p>
            <a:endParaRPr lang="fr-CA" sz="2400" dirty="0" smtClean="0"/>
          </a:p>
          <a:p>
            <a:r>
              <a:rPr lang="fr-CA" sz="2400" i="1" dirty="0" smtClean="0"/>
              <a:t>Libération</a:t>
            </a:r>
            <a:r>
              <a:rPr lang="fr-CA" sz="2400" dirty="0" smtClean="0"/>
              <a:t>  19 avril 2020</a:t>
            </a:r>
            <a:endParaRPr lang="fr-CA" sz="2400" dirty="0"/>
          </a:p>
        </p:txBody>
      </p:sp>
    </p:spTree>
    <p:extLst>
      <p:ext uri="{BB962C8B-B14F-4D97-AF65-F5344CB8AC3E}">
        <p14:creationId xmlns:p14="http://schemas.microsoft.com/office/powerpoint/2010/main" val="2511392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smtClean="0"/>
              <a:t>Expression sous-jacente : </a:t>
            </a:r>
            <a:r>
              <a:rPr lang="it-IT" sz="2800" dirty="0" err="1"/>
              <a:t>Jeter</a:t>
            </a:r>
            <a:r>
              <a:rPr lang="it-IT" sz="2800" dirty="0"/>
              <a:t> le </a:t>
            </a:r>
            <a:r>
              <a:rPr lang="it-IT" sz="2800" dirty="0" err="1"/>
              <a:t>bébé</a:t>
            </a:r>
            <a:r>
              <a:rPr lang="it-IT" sz="2800" dirty="0"/>
              <a:t> </a:t>
            </a:r>
            <a:r>
              <a:rPr lang="it-IT" sz="2800" dirty="0" err="1"/>
              <a:t>avec</a:t>
            </a:r>
            <a:r>
              <a:rPr lang="it-IT" sz="2800" dirty="0"/>
              <a:t> l'eau </a:t>
            </a:r>
            <a:r>
              <a:rPr lang="it-IT" sz="2800" dirty="0" err="1"/>
              <a:t>du</a:t>
            </a:r>
            <a:r>
              <a:rPr lang="it-IT" sz="2800" dirty="0"/>
              <a:t> </a:t>
            </a:r>
            <a:r>
              <a:rPr lang="it-IT" sz="2800" dirty="0" err="1"/>
              <a:t>bain</a:t>
            </a:r>
            <a:endParaRPr lang="fr-CA" sz="2800" dirty="0"/>
          </a:p>
        </p:txBody>
      </p:sp>
      <p:sp>
        <p:nvSpPr>
          <p:cNvPr id="3" name="Segnaposto contenuto 2"/>
          <p:cNvSpPr>
            <a:spLocks noGrp="1"/>
          </p:cNvSpPr>
          <p:nvPr>
            <p:ph idx="1"/>
          </p:nvPr>
        </p:nvSpPr>
        <p:spPr/>
        <p:txBody>
          <a:bodyPr>
            <a:normAutofit/>
          </a:bodyPr>
          <a:lstStyle/>
          <a:p>
            <a:r>
              <a:rPr lang="fr-CA" sz="2400" dirty="0"/>
              <a:t>Ne pas jeter la </a:t>
            </a:r>
            <a:r>
              <a:rPr lang="fr-CA" sz="2400" dirty="0" err="1"/>
              <a:t>tech</a:t>
            </a:r>
            <a:r>
              <a:rPr lang="fr-CA" sz="2400" dirty="0"/>
              <a:t> avec l’eau du bain </a:t>
            </a:r>
            <a:r>
              <a:rPr lang="fr-CA" sz="2400" dirty="0" smtClean="0"/>
              <a:t>: jeu de mot basé sur un </a:t>
            </a:r>
            <a:r>
              <a:rPr lang="fr-CA" sz="2400" dirty="0" err="1" smtClean="0"/>
              <a:t>défigement</a:t>
            </a:r>
            <a:r>
              <a:rPr lang="fr-CA" sz="2400" dirty="0" smtClean="0"/>
              <a:t> d’une expression imagée avec une substitution d’un mot (paronymie éloignée mais reconnaissable </a:t>
            </a:r>
            <a:r>
              <a:rPr lang="fr-CA" sz="2400" dirty="0"/>
              <a:t>[</a:t>
            </a:r>
            <a:r>
              <a:rPr lang="fr-CA" sz="2400" dirty="0" err="1" smtClean="0"/>
              <a:t>tɛk</a:t>
            </a:r>
            <a:r>
              <a:rPr lang="fr-CA" sz="2400" dirty="0" smtClean="0"/>
              <a:t>]/[</a:t>
            </a:r>
            <a:r>
              <a:rPr lang="fr-CA" sz="2400" dirty="0" err="1"/>
              <a:t>bebe</a:t>
            </a:r>
            <a:r>
              <a:rPr lang="fr-CA" sz="2400" dirty="0" smtClean="0"/>
              <a:t>])</a:t>
            </a:r>
            <a:endParaRPr lang="fr-CA" sz="2400" dirty="0"/>
          </a:p>
          <a:p>
            <a:endParaRPr lang="it-IT" sz="2400" dirty="0" smtClean="0"/>
          </a:p>
          <a:p>
            <a:r>
              <a:rPr lang="it-IT" sz="2400" dirty="0" err="1" smtClean="0"/>
              <a:t>Loc</a:t>
            </a:r>
            <a:r>
              <a:rPr lang="it-IT" sz="2400" dirty="0"/>
              <a:t>. </a:t>
            </a:r>
            <a:r>
              <a:rPr lang="it-IT" sz="2400" dirty="0" err="1"/>
              <a:t>Jeter</a:t>
            </a:r>
            <a:r>
              <a:rPr lang="it-IT" sz="2400" dirty="0"/>
              <a:t> le </a:t>
            </a:r>
            <a:r>
              <a:rPr lang="it-IT" sz="2400" dirty="0" err="1"/>
              <a:t>bébé</a:t>
            </a:r>
            <a:r>
              <a:rPr lang="it-IT" sz="2400" dirty="0"/>
              <a:t> </a:t>
            </a:r>
            <a:r>
              <a:rPr lang="it-IT" sz="2400" dirty="0" err="1"/>
              <a:t>avec</a:t>
            </a:r>
            <a:r>
              <a:rPr lang="it-IT" sz="2400" dirty="0"/>
              <a:t> l'eau </a:t>
            </a:r>
            <a:r>
              <a:rPr lang="it-IT" sz="2400" dirty="0" err="1"/>
              <a:t>du</a:t>
            </a:r>
            <a:r>
              <a:rPr lang="it-IT" sz="2400" dirty="0"/>
              <a:t> </a:t>
            </a:r>
            <a:r>
              <a:rPr lang="it-IT" sz="2400" dirty="0" err="1"/>
              <a:t>bain</a:t>
            </a:r>
            <a:r>
              <a:rPr lang="it-IT" sz="2400" dirty="0"/>
              <a:t> : </a:t>
            </a:r>
            <a:r>
              <a:rPr lang="it-IT" sz="2400" dirty="0" err="1"/>
              <a:t>rejeter</a:t>
            </a:r>
            <a:r>
              <a:rPr lang="it-IT" sz="2400" dirty="0"/>
              <a:t> en </a:t>
            </a:r>
            <a:r>
              <a:rPr lang="it-IT" sz="2400" dirty="0" err="1"/>
              <a:t>bloc</a:t>
            </a:r>
            <a:r>
              <a:rPr lang="it-IT" sz="2400" dirty="0"/>
              <a:t> </a:t>
            </a:r>
            <a:r>
              <a:rPr lang="it-IT" sz="2400" dirty="0" err="1"/>
              <a:t>qqch</a:t>
            </a:r>
            <a:r>
              <a:rPr lang="it-IT" sz="2400" dirty="0"/>
              <a:t>., sans </a:t>
            </a:r>
            <a:r>
              <a:rPr lang="it-IT" sz="2400" dirty="0" err="1"/>
              <a:t>tenir</a:t>
            </a:r>
            <a:r>
              <a:rPr lang="it-IT" sz="2400" dirty="0"/>
              <a:t> </a:t>
            </a:r>
            <a:r>
              <a:rPr lang="it-IT" sz="2400" dirty="0" err="1"/>
              <a:t>compte</a:t>
            </a:r>
            <a:r>
              <a:rPr lang="it-IT" sz="2400" dirty="0"/>
              <a:t> d'</a:t>
            </a:r>
            <a:r>
              <a:rPr lang="it-IT" sz="2400" dirty="0" err="1"/>
              <a:t>éventuels</a:t>
            </a:r>
            <a:r>
              <a:rPr lang="it-IT" sz="2400" dirty="0"/>
              <a:t> </a:t>
            </a:r>
            <a:r>
              <a:rPr lang="it-IT" sz="2400" dirty="0" err="1"/>
              <a:t>aspects</a:t>
            </a:r>
            <a:r>
              <a:rPr lang="it-IT" sz="2400" dirty="0"/>
              <a:t> </a:t>
            </a:r>
            <a:r>
              <a:rPr lang="it-IT" sz="2400" dirty="0" err="1"/>
              <a:t>positifs</a:t>
            </a:r>
            <a:r>
              <a:rPr lang="it-IT" sz="2400" dirty="0"/>
              <a:t>.</a:t>
            </a:r>
          </a:p>
          <a:p>
            <a:r>
              <a:rPr lang="it-IT" sz="2400" dirty="0"/>
              <a:t>© 2019 </a:t>
            </a:r>
            <a:r>
              <a:rPr lang="it-IT" sz="2400" dirty="0" err="1"/>
              <a:t>Dictionnaires</a:t>
            </a:r>
            <a:r>
              <a:rPr lang="it-IT" sz="2400" dirty="0"/>
              <a:t> Le Robert - Le Petit Robert de la langue </a:t>
            </a:r>
            <a:r>
              <a:rPr lang="it-IT" sz="2400" dirty="0" err="1"/>
              <a:t>française</a:t>
            </a:r>
            <a:endParaRPr lang="it-IT" sz="2400" dirty="0"/>
          </a:p>
          <a:p>
            <a:endParaRPr lang="fr-CA" sz="2400" dirty="0"/>
          </a:p>
        </p:txBody>
      </p:sp>
    </p:spTree>
    <p:extLst>
      <p:ext uri="{BB962C8B-B14F-4D97-AF65-F5344CB8AC3E}">
        <p14:creationId xmlns:p14="http://schemas.microsoft.com/office/powerpoint/2010/main" val="37643308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smtClean="0"/>
              <a:t>Cherchez le palimpseste</a:t>
            </a:r>
            <a:endParaRPr lang="fr-CA" sz="2800" dirty="0"/>
          </a:p>
        </p:txBody>
      </p:sp>
      <p:sp>
        <p:nvSpPr>
          <p:cNvPr id="3" name="Segnaposto contenuto 2"/>
          <p:cNvSpPr>
            <a:spLocks noGrp="1"/>
          </p:cNvSpPr>
          <p:nvPr>
            <p:ph idx="1"/>
          </p:nvPr>
        </p:nvSpPr>
        <p:spPr/>
        <p:txBody>
          <a:bodyPr>
            <a:normAutofit/>
          </a:bodyPr>
          <a:lstStyle/>
          <a:p>
            <a:r>
              <a:rPr lang="it-IT" sz="2400" b="1" dirty="0"/>
              <a:t>L’Himalaya, </a:t>
            </a:r>
            <a:r>
              <a:rPr lang="it-IT" sz="2400" b="1" dirty="0" err="1"/>
              <a:t>hiver</a:t>
            </a:r>
            <a:r>
              <a:rPr lang="it-IT" sz="2400" b="1" dirty="0"/>
              <a:t> et </a:t>
            </a:r>
            <a:r>
              <a:rPr lang="it-IT" sz="2400" b="1" dirty="0" err="1"/>
              <a:t>contre</a:t>
            </a:r>
            <a:r>
              <a:rPr lang="it-IT" sz="2400" b="1" dirty="0"/>
              <a:t> tout </a:t>
            </a:r>
          </a:p>
          <a:p>
            <a:r>
              <a:rPr lang="it-IT" sz="2400" dirty="0" err="1" smtClean="0"/>
              <a:t>Les</a:t>
            </a:r>
            <a:r>
              <a:rPr lang="it-IT" sz="2400" dirty="0" smtClean="0"/>
              <a:t> </a:t>
            </a:r>
            <a:r>
              <a:rPr lang="it-IT" sz="2400" dirty="0" err="1"/>
              <a:t>journalistes</a:t>
            </a:r>
            <a:r>
              <a:rPr lang="it-IT" sz="2400" dirty="0"/>
              <a:t> Emilie </a:t>
            </a:r>
            <a:r>
              <a:rPr lang="it-IT" sz="2400" dirty="0" err="1"/>
              <a:t>Brouze</a:t>
            </a:r>
            <a:r>
              <a:rPr lang="it-IT" sz="2400" dirty="0"/>
              <a:t> et </a:t>
            </a:r>
            <a:r>
              <a:rPr lang="it-IT" sz="2400" dirty="0" err="1"/>
              <a:t>Bérénice</a:t>
            </a:r>
            <a:r>
              <a:rPr lang="it-IT" sz="2400" dirty="0"/>
              <a:t> </a:t>
            </a:r>
            <a:r>
              <a:rPr lang="it-IT" sz="2400" dirty="0" err="1"/>
              <a:t>Rocfort</a:t>
            </a:r>
            <a:r>
              <a:rPr lang="it-IT" sz="2400" dirty="0"/>
              <a:t>-Giovanni </a:t>
            </a:r>
            <a:r>
              <a:rPr lang="it-IT" sz="2400" dirty="0" err="1"/>
              <a:t>relatent</a:t>
            </a:r>
            <a:r>
              <a:rPr lang="it-IT" sz="2400" dirty="0"/>
              <a:t> </a:t>
            </a:r>
            <a:r>
              <a:rPr lang="it-IT" sz="2400" dirty="0" err="1"/>
              <a:t>six</a:t>
            </a:r>
            <a:r>
              <a:rPr lang="it-IT" sz="2400" dirty="0"/>
              <a:t> </a:t>
            </a:r>
            <a:r>
              <a:rPr lang="it-IT" sz="2400" dirty="0" err="1"/>
              <a:t>grandes</a:t>
            </a:r>
            <a:r>
              <a:rPr lang="it-IT" sz="2400" dirty="0"/>
              <a:t> </a:t>
            </a:r>
            <a:r>
              <a:rPr lang="it-IT" sz="2400" dirty="0" err="1"/>
              <a:t>expéditions</a:t>
            </a:r>
            <a:r>
              <a:rPr lang="it-IT" sz="2400" dirty="0"/>
              <a:t> </a:t>
            </a:r>
            <a:r>
              <a:rPr lang="it-IT" sz="2400" dirty="0" err="1"/>
              <a:t>au</a:t>
            </a:r>
            <a:r>
              <a:rPr lang="it-IT" sz="2400" dirty="0"/>
              <a:t> </a:t>
            </a:r>
            <a:r>
              <a:rPr lang="it-IT" sz="2400" dirty="0" err="1"/>
              <a:t>royaume</a:t>
            </a:r>
            <a:r>
              <a:rPr lang="it-IT" sz="2400" dirty="0"/>
              <a:t> </a:t>
            </a:r>
            <a:r>
              <a:rPr lang="it-IT" sz="2400" dirty="0" err="1"/>
              <a:t>des</a:t>
            </a:r>
            <a:r>
              <a:rPr lang="it-IT" sz="2400" dirty="0"/>
              <a:t> </a:t>
            </a:r>
            <a:r>
              <a:rPr lang="it-IT" sz="2400" dirty="0" err="1"/>
              <a:t>glaces</a:t>
            </a:r>
            <a:r>
              <a:rPr lang="it-IT" sz="2400" dirty="0"/>
              <a:t> et </a:t>
            </a:r>
            <a:r>
              <a:rPr lang="it-IT" sz="2400" dirty="0" err="1"/>
              <a:t>du</a:t>
            </a:r>
            <a:r>
              <a:rPr lang="it-IT" sz="2400" dirty="0"/>
              <a:t> </a:t>
            </a:r>
            <a:r>
              <a:rPr lang="it-IT" sz="2400" dirty="0" err="1"/>
              <a:t>froid</a:t>
            </a:r>
            <a:r>
              <a:rPr lang="it-IT" sz="2400" dirty="0"/>
              <a:t> </a:t>
            </a:r>
            <a:r>
              <a:rPr lang="it-IT" sz="2400" dirty="0" err="1"/>
              <a:t>éternel</a:t>
            </a:r>
            <a:r>
              <a:rPr lang="it-IT" sz="2400" dirty="0" smtClean="0"/>
              <a:t>.</a:t>
            </a:r>
          </a:p>
          <a:p>
            <a:pPr marL="0" indent="0">
              <a:buNone/>
            </a:pPr>
            <a:r>
              <a:rPr lang="it-IT" sz="2400" i="1" dirty="0" smtClean="0"/>
              <a:t>Libération</a:t>
            </a:r>
            <a:r>
              <a:rPr lang="it-IT" sz="2400" dirty="0" smtClean="0"/>
              <a:t> </a:t>
            </a:r>
            <a:r>
              <a:rPr lang="it-IT" sz="2400" dirty="0"/>
              <a:t>15 </a:t>
            </a:r>
            <a:r>
              <a:rPr lang="it-IT" sz="2400" dirty="0" err="1"/>
              <a:t>avril</a:t>
            </a:r>
            <a:r>
              <a:rPr lang="it-IT" sz="2400" dirty="0"/>
              <a:t> 2020 </a:t>
            </a:r>
            <a:r>
              <a:rPr lang="it-IT" sz="2400" dirty="0" smtClean="0"/>
              <a:t> </a:t>
            </a:r>
            <a:endParaRPr lang="it-IT" sz="2400" dirty="0"/>
          </a:p>
          <a:p>
            <a:endParaRPr lang="it-IT" sz="2400" dirty="0"/>
          </a:p>
          <a:p>
            <a:endParaRPr lang="fr-CA" sz="2400" dirty="0"/>
          </a:p>
        </p:txBody>
      </p:sp>
    </p:spTree>
    <p:extLst>
      <p:ext uri="{BB962C8B-B14F-4D97-AF65-F5344CB8AC3E}">
        <p14:creationId xmlns:p14="http://schemas.microsoft.com/office/powerpoint/2010/main" val="15434676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smtClean="0"/>
              <a:t>Découvrons</a:t>
            </a:r>
            <a:endParaRPr lang="fr-CA" sz="2800" dirty="0"/>
          </a:p>
        </p:txBody>
      </p:sp>
      <p:sp>
        <p:nvSpPr>
          <p:cNvPr id="3" name="Segnaposto contenuto 2"/>
          <p:cNvSpPr>
            <a:spLocks noGrp="1"/>
          </p:cNvSpPr>
          <p:nvPr>
            <p:ph idx="1"/>
          </p:nvPr>
        </p:nvSpPr>
        <p:spPr/>
        <p:txBody>
          <a:bodyPr>
            <a:normAutofit/>
          </a:bodyPr>
          <a:lstStyle/>
          <a:p>
            <a:r>
              <a:rPr lang="fr-CA" sz="2400" dirty="0" smtClean="0"/>
              <a:t>Paronymique :</a:t>
            </a:r>
          </a:p>
          <a:p>
            <a:r>
              <a:rPr lang="fr-CA" sz="2400" dirty="0" smtClean="0"/>
              <a:t>Envers et contre tous</a:t>
            </a:r>
          </a:p>
          <a:p>
            <a:endParaRPr lang="fr-CA" sz="2400" dirty="0"/>
          </a:p>
          <a:p>
            <a:r>
              <a:rPr lang="fr-CA" sz="2400" dirty="0"/>
              <a:t>▫  </a:t>
            </a:r>
            <a:r>
              <a:rPr lang="fr-CA" sz="2400" dirty="0" err="1"/>
              <a:t>Mod</a:t>
            </a:r>
            <a:r>
              <a:rPr lang="fr-CA" sz="2400" dirty="0"/>
              <a:t>. Loc. </a:t>
            </a:r>
            <a:r>
              <a:rPr lang="fr-CA" sz="2400" i="1" dirty="0"/>
              <a:t>Envers et contre tous </a:t>
            </a:r>
            <a:r>
              <a:rPr lang="fr-CA" sz="2400" dirty="0"/>
              <a:t>(mots qui terminaient les formules des anciens serments de foi et hommage) : en dépit de l'opposition générale.</a:t>
            </a:r>
          </a:p>
          <a:p>
            <a:r>
              <a:rPr lang="fr-CA" sz="2400" dirty="0"/>
              <a:t>© 2019 Dictionnaires Le Robert - Le Petit Robert de la langue française</a:t>
            </a:r>
          </a:p>
          <a:p>
            <a:endParaRPr lang="fr-CA" sz="2800" dirty="0"/>
          </a:p>
        </p:txBody>
      </p:sp>
    </p:spTree>
    <p:extLst>
      <p:ext uri="{BB962C8B-B14F-4D97-AF65-F5344CB8AC3E}">
        <p14:creationId xmlns:p14="http://schemas.microsoft.com/office/powerpoint/2010/main" val="20394506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smtClean="0"/>
              <a:t>Cherchez le palimpseste</a:t>
            </a:r>
            <a:endParaRPr lang="fr-CA" sz="2800" dirty="0"/>
          </a:p>
        </p:txBody>
      </p:sp>
      <p:sp>
        <p:nvSpPr>
          <p:cNvPr id="3" name="Segnaposto contenuto 2"/>
          <p:cNvSpPr>
            <a:spLocks noGrp="1"/>
          </p:cNvSpPr>
          <p:nvPr>
            <p:ph idx="1"/>
          </p:nvPr>
        </p:nvSpPr>
        <p:spPr/>
        <p:txBody>
          <a:bodyPr>
            <a:normAutofit/>
          </a:bodyPr>
          <a:lstStyle/>
          <a:p>
            <a:pPr algn="just"/>
            <a:r>
              <a:rPr lang="it-IT" sz="2400" dirty="0"/>
              <a:t>Bonne </a:t>
            </a:r>
            <a:r>
              <a:rPr lang="it-IT" sz="2400" dirty="0" err="1"/>
              <a:t>fête</a:t>
            </a:r>
            <a:r>
              <a:rPr lang="it-IT" sz="2400" dirty="0"/>
              <a:t> </a:t>
            </a:r>
            <a:r>
              <a:rPr lang="it-IT" sz="2400" dirty="0" err="1"/>
              <a:t>du</a:t>
            </a:r>
            <a:r>
              <a:rPr lang="it-IT" sz="2400" dirty="0"/>
              <a:t> </a:t>
            </a:r>
            <a:r>
              <a:rPr lang="it-IT" sz="2400" dirty="0" err="1"/>
              <a:t>télé-travail</a:t>
            </a:r>
            <a:r>
              <a:rPr lang="it-IT" sz="2400" dirty="0"/>
              <a:t> à </a:t>
            </a:r>
            <a:r>
              <a:rPr lang="it-IT" sz="2400" dirty="0" err="1"/>
              <a:t>tous</a:t>
            </a:r>
            <a:r>
              <a:rPr lang="it-IT" sz="2400" dirty="0"/>
              <a:t> ! "Par </a:t>
            </a:r>
            <a:r>
              <a:rPr lang="it-IT" sz="2400" dirty="0" err="1"/>
              <a:t>Jupidémie</a:t>
            </a:r>
            <a:r>
              <a:rPr lang="it-IT" sz="2400" dirty="0"/>
              <a:t> !", c'est l’</a:t>
            </a:r>
            <a:r>
              <a:rPr lang="it-IT" sz="2400" dirty="0" err="1"/>
              <a:t>émission</a:t>
            </a:r>
            <a:r>
              <a:rPr lang="it-IT" sz="2400" dirty="0"/>
              <a:t> </a:t>
            </a:r>
            <a:r>
              <a:rPr lang="it-IT" sz="2400" dirty="0" err="1"/>
              <a:t>où</a:t>
            </a:r>
            <a:r>
              <a:rPr lang="it-IT" sz="2400" dirty="0"/>
              <a:t> la </a:t>
            </a:r>
            <a:r>
              <a:rPr lang="it-IT" sz="2400" dirty="0" err="1"/>
              <a:t>blague</a:t>
            </a:r>
            <a:r>
              <a:rPr lang="it-IT" sz="2400" dirty="0"/>
              <a:t> et l’</a:t>
            </a:r>
            <a:r>
              <a:rPr lang="it-IT" sz="2400" dirty="0" err="1"/>
              <a:t>actualité</a:t>
            </a:r>
            <a:r>
              <a:rPr lang="it-IT" sz="2400" dirty="0"/>
              <a:t> </a:t>
            </a:r>
            <a:r>
              <a:rPr lang="it-IT" sz="2400" dirty="0" err="1"/>
              <a:t>défilent</a:t>
            </a:r>
            <a:r>
              <a:rPr lang="it-IT" sz="2400" dirty="0"/>
              <a:t> en </a:t>
            </a:r>
            <a:r>
              <a:rPr lang="it-IT" sz="2400" dirty="0" err="1"/>
              <a:t>ordre</a:t>
            </a:r>
            <a:r>
              <a:rPr lang="it-IT" sz="2400" dirty="0"/>
              <a:t> </a:t>
            </a:r>
            <a:r>
              <a:rPr lang="it-IT" sz="2400" dirty="0" err="1"/>
              <a:t>dispersé</a:t>
            </a:r>
            <a:r>
              <a:rPr lang="it-IT" sz="2400" dirty="0"/>
              <a:t>... Et </a:t>
            </a:r>
            <a:r>
              <a:rPr lang="it-IT" sz="2400" dirty="0" err="1"/>
              <a:t>voici</a:t>
            </a:r>
            <a:r>
              <a:rPr lang="it-IT" sz="2400" dirty="0"/>
              <a:t> la </a:t>
            </a:r>
            <a:r>
              <a:rPr lang="it-IT" sz="2400" dirty="0" err="1"/>
              <a:t>devise</a:t>
            </a:r>
            <a:r>
              <a:rPr lang="it-IT" sz="2400" dirty="0"/>
              <a:t> </a:t>
            </a:r>
            <a:r>
              <a:rPr lang="it-IT" sz="2400" dirty="0" err="1"/>
              <a:t>du</a:t>
            </a:r>
            <a:r>
              <a:rPr lang="it-IT" sz="2400" dirty="0"/>
              <a:t> jour : “</a:t>
            </a:r>
            <a:r>
              <a:rPr lang="it-IT" sz="2400" dirty="0" err="1"/>
              <a:t>C’est</a:t>
            </a:r>
            <a:r>
              <a:rPr lang="it-IT" sz="2400" dirty="0"/>
              <a:t> la </a:t>
            </a:r>
            <a:r>
              <a:rPr lang="it-IT" sz="2400" dirty="0" err="1"/>
              <a:t>lutte</a:t>
            </a:r>
            <a:r>
              <a:rPr lang="it-IT" sz="2400" dirty="0"/>
              <a:t> virale, </a:t>
            </a:r>
            <a:r>
              <a:rPr lang="it-IT" sz="2400" dirty="0" err="1"/>
              <a:t>confinons-nous</a:t>
            </a:r>
            <a:r>
              <a:rPr lang="it-IT" sz="2400" dirty="0"/>
              <a:t> et </a:t>
            </a:r>
            <a:r>
              <a:rPr lang="it-IT" sz="2400" dirty="0" err="1"/>
              <a:t>demain</a:t>
            </a:r>
            <a:r>
              <a:rPr lang="it-IT" sz="2400" dirty="0"/>
              <a:t>, La </a:t>
            </a:r>
            <a:r>
              <a:rPr lang="it-IT" sz="2400" dirty="0" err="1"/>
              <a:t>distanciation</a:t>
            </a:r>
            <a:r>
              <a:rPr lang="it-IT" sz="2400" dirty="0"/>
              <a:t> sociale sera le </a:t>
            </a:r>
            <a:r>
              <a:rPr lang="it-IT" sz="2400" dirty="0" err="1"/>
              <a:t>genre</a:t>
            </a:r>
            <a:r>
              <a:rPr lang="it-IT" sz="2400" dirty="0"/>
              <a:t> </a:t>
            </a:r>
            <a:r>
              <a:rPr lang="it-IT" sz="2400" dirty="0" err="1" smtClean="0"/>
              <a:t>humain</a:t>
            </a:r>
            <a:r>
              <a:rPr lang="it-IT" sz="2400" dirty="0" smtClean="0"/>
              <a:t>.”</a:t>
            </a:r>
          </a:p>
          <a:p>
            <a:pPr algn="just"/>
            <a:endParaRPr lang="it-IT" sz="2400" dirty="0"/>
          </a:p>
          <a:p>
            <a:pPr algn="just"/>
            <a:r>
              <a:rPr lang="it-IT" sz="2400" dirty="0" smtClean="0"/>
              <a:t>France Inter 1° mai 2020</a:t>
            </a:r>
            <a:endParaRPr lang="fr-CA" sz="2400" dirty="0"/>
          </a:p>
        </p:txBody>
      </p:sp>
    </p:spTree>
    <p:extLst>
      <p:ext uri="{BB962C8B-B14F-4D97-AF65-F5344CB8AC3E}">
        <p14:creationId xmlns:p14="http://schemas.microsoft.com/office/powerpoint/2010/main" val="10292880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smtClean="0"/>
              <a:t>Découvrez</a:t>
            </a:r>
            <a:endParaRPr lang="fr-CA" sz="2800" dirty="0"/>
          </a:p>
        </p:txBody>
      </p:sp>
      <p:sp>
        <p:nvSpPr>
          <p:cNvPr id="3" name="Segnaposto contenuto 2"/>
          <p:cNvSpPr>
            <a:spLocks noGrp="1"/>
          </p:cNvSpPr>
          <p:nvPr>
            <p:ph idx="1"/>
          </p:nvPr>
        </p:nvSpPr>
        <p:spPr/>
        <p:txBody>
          <a:bodyPr>
            <a:normAutofit/>
          </a:bodyPr>
          <a:lstStyle/>
          <a:p>
            <a:r>
              <a:rPr lang="it-IT" sz="2400" dirty="0" smtClean="0"/>
              <a:t>Refrain de l’International:</a:t>
            </a:r>
          </a:p>
          <a:p>
            <a:r>
              <a:rPr lang="it-IT" sz="2400" dirty="0" smtClean="0"/>
              <a:t>C'est </a:t>
            </a:r>
            <a:r>
              <a:rPr lang="it-IT" sz="2400" dirty="0"/>
              <a:t>la </a:t>
            </a:r>
            <a:r>
              <a:rPr lang="it-IT" sz="2400" dirty="0" err="1"/>
              <a:t>lutte</a:t>
            </a:r>
            <a:r>
              <a:rPr lang="it-IT" sz="2400" dirty="0"/>
              <a:t> finale </a:t>
            </a:r>
            <a:r>
              <a:rPr lang="it-IT" sz="2400" dirty="0" err="1"/>
              <a:t>groupons-nous</a:t>
            </a:r>
            <a:r>
              <a:rPr lang="it-IT" sz="2400" dirty="0"/>
              <a:t> et </a:t>
            </a:r>
            <a:r>
              <a:rPr lang="it-IT" sz="2400" dirty="0" err="1"/>
              <a:t>demain</a:t>
            </a:r>
            <a:r>
              <a:rPr lang="it-IT" sz="2400" dirty="0"/>
              <a:t/>
            </a:r>
            <a:br>
              <a:rPr lang="it-IT" sz="2400" dirty="0"/>
            </a:br>
            <a:r>
              <a:rPr lang="it-IT" sz="2400" dirty="0" smtClean="0"/>
              <a:t>L'International </a:t>
            </a:r>
            <a:r>
              <a:rPr lang="it-IT" sz="2400" dirty="0"/>
              <a:t>sera le </a:t>
            </a:r>
            <a:r>
              <a:rPr lang="it-IT" sz="2400" dirty="0" err="1"/>
              <a:t>genre</a:t>
            </a:r>
            <a:r>
              <a:rPr lang="it-IT" sz="2400" dirty="0"/>
              <a:t> </a:t>
            </a:r>
            <a:r>
              <a:rPr lang="it-IT" sz="2400" dirty="0" err="1" smtClean="0"/>
              <a:t>humain</a:t>
            </a:r>
            <a:endParaRPr lang="it-IT" sz="2400" dirty="0" smtClean="0"/>
          </a:p>
          <a:p>
            <a:endParaRPr lang="it-IT" sz="2400" dirty="0"/>
          </a:p>
          <a:p>
            <a:endParaRPr lang="it-IT" sz="2400" dirty="0" smtClean="0"/>
          </a:p>
          <a:p>
            <a:r>
              <a:rPr lang="it-IT" sz="2400" dirty="0"/>
              <a:t>C’est la </a:t>
            </a:r>
            <a:r>
              <a:rPr lang="it-IT" sz="2400" dirty="0" err="1"/>
              <a:t>lutte</a:t>
            </a:r>
            <a:r>
              <a:rPr lang="it-IT" sz="2400" dirty="0"/>
              <a:t> virale, </a:t>
            </a:r>
            <a:r>
              <a:rPr lang="it-IT" sz="2400" dirty="0" err="1"/>
              <a:t>confinons-nous</a:t>
            </a:r>
            <a:r>
              <a:rPr lang="it-IT" sz="2400" dirty="0"/>
              <a:t> et </a:t>
            </a:r>
            <a:r>
              <a:rPr lang="it-IT" sz="2400" dirty="0" err="1"/>
              <a:t>demain</a:t>
            </a:r>
            <a:r>
              <a:rPr lang="it-IT" sz="2400" dirty="0"/>
              <a:t>, La </a:t>
            </a:r>
            <a:r>
              <a:rPr lang="it-IT" sz="2400" dirty="0" err="1"/>
              <a:t>distanciation</a:t>
            </a:r>
            <a:r>
              <a:rPr lang="it-IT" sz="2400" dirty="0"/>
              <a:t> sociale sera le </a:t>
            </a:r>
            <a:r>
              <a:rPr lang="it-IT" sz="2400" dirty="0" err="1"/>
              <a:t>genre</a:t>
            </a:r>
            <a:r>
              <a:rPr lang="it-IT" sz="2400" dirty="0"/>
              <a:t> </a:t>
            </a:r>
            <a:r>
              <a:rPr lang="it-IT" sz="2400" dirty="0" err="1"/>
              <a:t>humain</a:t>
            </a:r>
            <a:r>
              <a:rPr lang="it-IT" sz="2400" dirty="0"/>
              <a:t>.”</a:t>
            </a:r>
          </a:p>
          <a:p>
            <a:endParaRPr lang="it-IT" sz="2400" dirty="0" smtClean="0"/>
          </a:p>
          <a:p>
            <a:r>
              <a:rPr lang="it-IT" sz="2400" dirty="0" err="1" smtClean="0"/>
              <a:t>question</a:t>
            </a:r>
            <a:r>
              <a:rPr lang="it-IT" sz="2400" dirty="0" smtClean="0"/>
              <a:t> de </a:t>
            </a:r>
            <a:r>
              <a:rPr lang="it-IT" sz="2400" dirty="0" err="1" smtClean="0"/>
              <a:t>génération</a:t>
            </a:r>
            <a:endParaRPr lang="it-IT" sz="2400" dirty="0" smtClean="0"/>
          </a:p>
          <a:p>
            <a:endParaRPr lang="it-IT" sz="2400" dirty="0"/>
          </a:p>
          <a:p>
            <a:endParaRPr lang="it-IT" sz="2400" dirty="0" smtClean="0"/>
          </a:p>
        </p:txBody>
      </p:sp>
    </p:spTree>
    <p:extLst>
      <p:ext uri="{BB962C8B-B14F-4D97-AF65-F5344CB8AC3E}">
        <p14:creationId xmlns:p14="http://schemas.microsoft.com/office/powerpoint/2010/main" val="34426909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smtClean="0"/>
              <a:t>Cherchez le palimpseste</a:t>
            </a:r>
            <a:endParaRPr lang="fr-CA" sz="2800" dirty="0"/>
          </a:p>
        </p:txBody>
      </p:sp>
      <p:sp>
        <p:nvSpPr>
          <p:cNvPr id="3" name="Segnaposto contenuto 2"/>
          <p:cNvSpPr>
            <a:spLocks noGrp="1"/>
          </p:cNvSpPr>
          <p:nvPr>
            <p:ph idx="1"/>
          </p:nvPr>
        </p:nvSpPr>
        <p:spPr/>
        <p:txBody>
          <a:bodyPr>
            <a:normAutofit/>
          </a:bodyPr>
          <a:lstStyle/>
          <a:p>
            <a:r>
              <a:rPr lang="fr-CA" sz="2400" dirty="0"/>
              <a:t>Covid-19 : le bâillon de culture </a:t>
            </a:r>
          </a:p>
          <a:p>
            <a:pPr algn="just"/>
            <a:r>
              <a:rPr lang="fr-CA" sz="2400" dirty="0" smtClean="0"/>
              <a:t>Librairies</a:t>
            </a:r>
            <a:r>
              <a:rPr lang="fr-CA" sz="2400" dirty="0"/>
              <a:t>, théâtres et cinémas fermés, festivals annulés… Déjà sinistrés par le confinement, les milieux de l’art et du spectacle devraient pâtir après le 11 mai des règles de distanciation sociale. Ils guettent avec appréhension les annonces présidentielles de ce mercredi</a:t>
            </a:r>
            <a:r>
              <a:rPr lang="fr-CA" sz="2400" dirty="0" smtClean="0"/>
              <a:t>.</a:t>
            </a:r>
          </a:p>
          <a:p>
            <a:endParaRPr lang="fr-CA" sz="2400" dirty="0"/>
          </a:p>
          <a:p>
            <a:r>
              <a:rPr lang="fr-CA" sz="2400" i="1" dirty="0" smtClean="0"/>
              <a:t>Libération</a:t>
            </a:r>
            <a:r>
              <a:rPr lang="fr-CA" sz="2400" dirty="0" smtClean="0"/>
              <a:t> 5 mai 2020</a:t>
            </a:r>
            <a:endParaRPr lang="fr-CA" sz="2400" dirty="0"/>
          </a:p>
          <a:p>
            <a:endParaRPr lang="fr-CA" sz="2400" dirty="0"/>
          </a:p>
        </p:txBody>
      </p:sp>
    </p:spTree>
    <p:extLst>
      <p:ext uri="{BB962C8B-B14F-4D97-AF65-F5344CB8AC3E}">
        <p14:creationId xmlns:p14="http://schemas.microsoft.com/office/powerpoint/2010/main" val="525853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Ce délit existe-t-il en Europe ?</a:t>
            </a:r>
            <a:br>
              <a:rPr lang="fr-CA" sz="2800" dirty="0"/>
            </a:br>
            <a:endParaRPr lang="fr-CA" sz="2800" dirty="0"/>
          </a:p>
        </p:txBody>
      </p:sp>
      <p:sp>
        <p:nvSpPr>
          <p:cNvPr id="3" name="Segnaposto contenuto 2"/>
          <p:cNvSpPr>
            <a:spLocks noGrp="1"/>
          </p:cNvSpPr>
          <p:nvPr>
            <p:ph idx="1"/>
          </p:nvPr>
        </p:nvSpPr>
        <p:spPr/>
        <p:txBody>
          <a:bodyPr>
            <a:normAutofit fontScale="85000" lnSpcReduction="20000"/>
          </a:bodyPr>
          <a:lstStyle/>
          <a:p>
            <a:pPr algn="just"/>
            <a:endParaRPr lang="fr-CA" sz="2400" dirty="0"/>
          </a:p>
          <a:p>
            <a:pPr algn="just"/>
            <a:r>
              <a:rPr lang="fr-CA" sz="2400" dirty="0"/>
              <a:t>L’Italie, dans l’article 724 de son code pénal, punit « quiconque publiquement blasphème, avec des invectives ou des paroles outrageantes, contre la divinité ou les symboles vénérés dans la religion d’</a:t>
            </a:r>
            <a:r>
              <a:rPr lang="fr-CA" sz="2400" dirty="0" err="1"/>
              <a:t>Etat</a:t>
            </a:r>
            <a:r>
              <a:rPr lang="fr-CA" sz="2400" dirty="0"/>
              <a:t> ». </a:t>
            </a:r>
          </a:p>
          <a:p>
            <a:r>
              <a:rPr lang="it-IT" sz="2400" b="1" dirty="0"/>
              <a:t>724. Bestemmia e manifestazioni oltraggiose verso i defunti.</a:t>
            </a:r>
            <a:endParaRPr lang="it-IT" sz="2400" dirty="0"/>
          </a:p>
          <a:p>
            <a:r>
              <a:rPr lang="it-IT" sz="2400" dirty="0"/>
              <a:t>Chiunque pubblicamente [c.p. 266] bestemmia, con invettive o parole oltraggiose, contro la divinità o i simboli o le persone venerati nella religione dello Stato [c.p. 402, 403, 404] (1), è punito con la sanzione amministrativa pecuniaria da euro 51 a euro 309 [</a:t>
            </a:r>
            <a:r>
              <a:rPr lang="it-IT" sz="2400" dirty="0" err="1"/>
              <a:t>disp</a:t>
            </a:r>
            <a:r>
              <a:rPr lang="it-IT" sz="2400" dirty="0"/>
              <a:t>. </a:t>
            </a:r>
            <a:r>
              <a:rPr lang="it-IT" sz="2400" dirty="0" err="1"/>
              <a:t>att</a:t>
            </a:r>
            <a:r>
              <a:rPr lang="it-IT" sz="2400" dirty="0"/>
              <a:t>. c.p. 19-bis].</a:t>
            </a:r>
          </a:p>
          <a:p>
            <a:r>
              <a:rPr lang="it-IT" sz="2400" dirty="0"/>
              <a:t>La stessa sanzione si applica a chi compie qualsiasi pubblica manifestazione oltraggiosa verso i defunti [c.p. 407] (2).</a:t>
            </a:r>
            <a:endParaRPr lang="fr-CA" sz="2400" dirty="0"/>
          </a:p>
          <a:p>
            <a:pPr algn="just"/>
            <a:endParaRPr lang="fr-CA" sz="2400" dirty="0"/>
          </a:p>
          <a:p>
            <a:pPr algn="just"/>
            <a:r>
              <a:rPr lang="fr-CA" sz="2400" dirty="0"/>
              <a:t>La République d'Irlande a voté en faveur de l'abrogation du délit de blasphème le 26 octobre 2018. </a:t>
            </a:r>
          </a:p>
          <a:p>
            <a:pPr algn="just"/>
            <a:endParaRPr lang="fr-CA" sz="2400" dirty="0"/>
          </a:p>
          <a:p>
            <a:pPr algn="just"/>
            <a:endParaRPr lang="fr-CA" sz="2400" dirty="0"/>
          </a:p>
          <a:p>
            <a:pPr algn="just"/>
            <a:endParaRPr lang="fr-CA" sz="2400" dirty="0"/>
          </a:p>
          <a:p>
            <a:pPr algn="just"/>
            <a:endParaRPr lang="fr-CA" sz="2400" dirty="0"/>
          </a:p>
        </p:txBody>
      </p:sp>
    </p:spTree>
    <p:extLst>
      <p:ext uri="{BB962C8B-B14F-4D97-AF65-F5344CB8AC3E}">
        <p14:creationId xmlns:p14="http://schemas.microsoft.com/office/powerpoint/2010/main" val="3146116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smtClean="0"/>
              <a:t>Découvrons</a:t>
            </a:r>
            <a:endParaRPr lang="fr-CA" sz="2800" dirty="0"/>
          </a:p>
        </p:txBody>
      </p:sp>
      <p:sp>
        <p:nvSpPr>
          <p:cNvPr id="3" name="Segnaposto contenuto 2"/>
          <p:cNvSpPr>
            <a:spLocks noGrp="1"/>
          </p:cNvSpPr>
          <p:nvPr>
            <p:ph idx="1"/>
          </p:nvPr>
        </p:nvSpPr>
        <p:spPr/>
        <p:txBody>
          <a:bodyPr>
            <a:normAutofit/>
          </a:bodyPr>
          <a:lstStyle/>
          <a:p>
            <a:r>
              <a:rPr lang="it-IT" sz="2400" dirty="0" err="1" smtClean="0"/>
              <a:t>paronymique</a:t>
            </a:r>
            <a:endParaRPr lang="it-IT" sz="2400" dirty="0" smtClean="0"/>
          </a:p>
          <a:p>
            <a:r>
              <a:rPr lang="it-IT" sz="2400" dirty="0" err="1"/>
              <a:t>bâillon</a:t>
            </a:r>
            <a:r>
              <a:rPr lang="it-IT" sz="2400" dirty="0"/>
              <a:t> [</a:t>
            </a:r>
            <a:r>
              <a:rPr lang="it-IT" sz="2400" dirty="0" err="1"/>
              <a:t>bɑjɔ</a:t>
            </a:r>
            <a:r>
              <a:rPr lang="it-IT" sz="2400" dirty="0"/>
              <a:t>̃</a:t>
            </a:r>
            <a:r>
              <a:rPr lang="it-IT" sz="2400" dirty="0" smtClean="0"/>
              <a:t>]/ </a:t>
            </a:r>
            <a:r>
              <a:rPr lang="it-IT" sz="2400" dirty="0" err="1" smtClean="0"/>
              <a:t>bouillon</a:t>
            </a:r>
            <a:r>
              <a:rPr lang="it-IT" sz="2400" dirty="0" smtClean="0"/>
              <a:t> </a:t>
            </a:r>
            <a:r>
              <a:rPr lang="it-IT" sz="2400" dirty="0"/>
              <a:t>[</a:t>
            </a:r>
            <a:r>
              <a:rPr lang="it-IT" sz="2400" dirty="0" err="1"/>
              <a:t>bujɔ</a:t>
            </a:r>
            <a:r>
              <a:rPr lang="it-IT" sz="2400" dirty="0"/>
              <a:t>̃]</a:t>
            </a:r>
          </a:p>
          <a:p>
            <a:endParaRPr lang="it-IT" sz="2400" dirty="0" smtClean="0"/>
          </a:p>
          <a:p>
            <a:endParaRPr lang="it-IT" sz="2400" dirty="0"/>
          </a:p>
          <a:p>
            <a:r>
              <a:rPr lang="it-IT" sz="2400" dirty="0"/>
              <a:t> 3   </a:t>
            </a:r>
            <a:r>
              <a:rPr lang="it-IT" sz="2400" dirty="0" err="1"/>
              <a:t>Bactériol</a:t>
            </a:r>
            <a:r>
              <a:rPr lang="it-IT" sz="2400" dirty="0"/>
              <a:t>. </a:t>
            </a:r>
            <a:r>
              <a:rPr lang="it-IT" sz="2400" b="1" dirty="0" err="1"/>
              <a:t>Bouillon</a:t>
            </a:r>
            <a:r>
              <a:rPr lang="it-IT" sz="2400" b="1" dirty="0"/>
              <a:t> de culture </a:t>
            </a:r>
            <a:r>
              <a:rPr lang="it-IT" sz="2400" dirty="0"/>
              <a:t>: liquide </a:t>
            </a:r>
            <a:r>
              <a:rPr lang="it-IT" sz="2400" dirty="0" err="1"/>
              <a:t>destiné</a:t>
            </a:r>
            <a:r>
              <a:rPr lang="it-IT" sz="2400" dirty="0"/>
              <a:t> à la culture </a:t>
            </a:r>
            <a:r>
              <a:rPr lang="it-IT" sz="2400" dirty="0" err="1"/>
              <a:t>des</a:t>
            </a:r>
            <a:r>
              <a:rPr lang="it-IT" sz="2400" dirty="0"/>
              <a:t> micro-</a:t>
            </a:r>
            <a:r>
              <a:rPr lang="it-IT" sz="2400" dirty="0" err="1"/>
              <a:t>organismes</a:t>
            </a:r>
            <a:r>
              <a:rPr lang="it-IT" sz="2400" dirty="0"/>
              <a:t> ; </a:t>
            </a:r>
            <a:r>
              <a:rPr lang="it-IT" sz="2400" b="1" dirty="0"/>
              <a:t>fig. milieu </a:t>
            </a:r>
            <a:r>
              <a:rPr lang="it-IT" sz="2400" b="1" dirty="0" err="1"/>
              <a:t>favorable</a:t>
            </a:r>
            <a:endParaRPr lang="it-IT" sz="2400" b="1" dirty="0"/>
          </a:p>
          <a:p>
            <a:r>
              <a:rPr lang="it-IT" sz="2400" dirty="0"/>
              <a:t>© 2019 </a:t>
            </a:r>
            <a:r>
              <a:rPr lang="it-IT" sz="2400" dirty="0" err="1"/>
              <a:t>Dictionnaires</a:t>
            </a:r>
            <a:r>
              <a:rPr lang="it-IT" sz="2400" dirty="0"/>
              <a:t> Le Robert - Le Petit Robert de la langue </a:t>
            </a:r>
            <a:r>
              <a:rPr lang="it-IT" sz="2400" dirty="0" err="1"/>
              <a:t>française</a:t>
            </a:r>
            <a:endParaRPr lang="it-IT" sz="2400" dirty="0"/>
          </a:p>
          <a:p>
            <a:endParaRPr lang="fr-CA" sz="2400" dirty="0"/>
          </a:p>
        </p:txBody>
      </p:sp>
    </p:spTree>
    <p:extLst>
      <p:ext uri="{BB962C8B-B14F-4D97-AF65-F5344CB8AC3E}">
        <p14:creationId xmlns:p14="http://schemas.microsoft.com/office/powerpoint/2010/main" val="14542896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smtClean="0"/>
              <a:t>Référence culturelle</a:t>
            </a:r>
            <a:endParaRPr lang="fr-CA" sz="2800" dirty="0"/>
          </a:p>
        </p:txBody>
      </p:sp>
      <p:pic>
        <p:nvPicPr>
          <p:cNvPr id="4" name="Segnaposto contenuto 3" descr="IMG_5283.jpg"/>
          <p:cNvPicPr>
            <a:picLocks noGrp="1" noChangeAspect="1"/>
          </p:cNvPicPr>
          <p:nvPr>
            <p:ph idx="1"/>
          </p:nvPr>
        </p:nvPicPr>
        <p:blipFill>
          <a:blip r:embed="rId2">
            <a:extLst>
              <a:ext uri="{28A0092B-C50C-407E-A947-70E740481C1C}">
                <a14:useLocalDpi xmlns:a14="http://schemas.microsoft.com/office/drawing/2010/main" val="0"/>
              </a:ext>
            </a:extLst>
          </a:blip>
          <a:srcRect l="-111109" r="-111109"/>
          <a:stretch>
            <a:fillRect/>
          </a:stretch>
        </p:blipFill>
        <p:spPr/>
      </p:pic>
    </p:spTree>
    <p:extLst>
      <p:ext uri="{BB962C8B-B14F-4D97-AF65-F5344CB8AC3E}">
        <p14:creationId xmlns:p14="http://schemas.microsoft.com/office/powerpoint/2010/main" val="36380560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Observations </a:t>
            </a:r>
            <a:r>
              <a:rPr lang="fr-CA" sz="2800" dirty="0" smtClean="0"/>
              <a:t>hebdomadaires</a:t>
            </a:r>
            <a:br>
              <a:rPr lang="fr-CA" sz="2800" dirty="0" smtClean="0"/>
            </a:br>
            <a:endParaRPr lang="fr-CA" sz="2800" dirty="0"/>
          </a:p>
        </p:txBody>
      </p:sp>
      <p:sp>
        <p:nvSpPr>
          <p:cNvPr id="3" name="Segnaposto contenuto 2"/>
          <p:cNvSpPr>
            <a:spLocks noGrp="1"/>
          </p:cNvSpPr>
          <p:nvPr>
            <p:ph idx="1"/>
          </p:nvPr>
        </p:nvSpPr>
        <p:spPr/>
        <p:txBody>
          <a:bodyPr>
            <a:normAutofit fontScale="92500" lnSpcReduction="10000"/>
          </a:bodyPr>
          <a:lstStyle/>
          <a:p>
            <a:pPr algn="just"/>
            <a:r>
              <a:rPr lang="it-IT" sz="2400" dirty="0"/>
              <a:t>L'</a:t>
            </a:r>
            <a:r>
              <a:rPr lang="it-IT" sz="2400" dirty="0" err="1"/>
              <a:t>écologiste</a:t>
            </a:r>
            <a:r>
              <a:rPr lang="it-IT" sz="2400" dirty="0"/>
              <a:t> Yannick </a:t>
            </a:r>
            <a:r>
              <a:rPr lang="it-IT" sz="2400" dirty="0" err="1"/>
              <a:t>Jadot</a:t>
            </a:r>
            <a:r>
              <a:rPr lang="it-IT" sz="2400" dirty="0"/>
              <a:t> : </a:t>
            </a:r>
            <a:r>
              <a:rPr lang="it-IT" sz="2400" b="1" dirty="0"/>
              <a:t>"</a:t>
            </a:r>
            <a:r>
              <a:rPr lang="it-IT" sz="2400" b="1" dirty="0" err="1"/>
              <a:t>Organisons</a:t>
            </a:r>
            <a:r>
              <a:rPr lang="it-IT" sz="2400" b="1" dirty="0"/>
              <a:t> un </a:t>
            </a:r>
            <a:r>
              <a:rPr lang="it-IT" sz="2400" b="1" dirty="0" err="1"/>
              <a:t>Grenelle</a:t>
            </a:r>
            <a:r>
              <a:rPr lang="it-IT" sz="2400" b="1" dirty="0"/>
              <a:t> </a:t>
            </a:r>
            <a:r>
              <a:rPr lang="it-IT" sz="2400" b="1" dirty="0" err="1"/>
              <a:t>du</a:t>
            </a:r>
            <a:r>
              <a:rPr lang="it-IT" sz="2400" b="1" dirty="0"/>
              <a:t> monde </a:t>
            </a:r>
            <a:r>
              <a:rPr lang="it-IT" sz="2400" b="1" dirty="0" smtClean="0"/>
              <a:t>d'</a:t>
            </a:r>
            <a:r>
              <a:rPr lang="it-IT" sz="2400" b="1" dirty="0" err="1" smtClean="0"/>
              <a:t>après</a:t>
            </a:r>
            <a:r>
              <a:rPr lang="it-IT" sz="2400" b="1" dirty="0" smtClean="0"/>
              <a:t>”</a:t>
            </a:r>
            <a:endParaRPr lang="it-IT" sz="2400" b="1" dirty="0"/>
          </a:p>
          <a:p>
            <a:pPr algn="just"/>
            <a:r>
              <a:rPr lang="it-IT" sz="2400" dirty="0"/>
              <a:t>Le chef de file </a:t>
            </a:r>
            <a:r>
              <a:rPr lang="it-IT" sz="2400" dirty="0" err="1"/>
              <a:t>des</a:t>
            </a:r>
            <a:r>
              <a:rPr lang="it-IT" sz="2400" dirty="0"/>
              <a:t> </a:t>
            </a:r>
            <a:r>
              <a:rPr lang="it-IT" sz="2400" dirty="0" err="1"/>
              <a:t>écologistes</a:t>
            </a:r>
            <a:r>
              <a:rPr lang="it-IT" sz="2400" dirty="0"/>
              <a:t> </a:t>
            </a:r>
            <a:r>
              <a:rPr lang="it-IT" sz="2400" dirty="0" err="1"/>
              <a:t>entend</a:t>
            </a:r>
            <a:r>
              <a:rPr lang="it-IT" sz="2400" dirty="0"/>
              <a:t> </a:t>
            </a:r>
            <a:r>
              <a:rPr lang="it-IT" sz="2400" dirty="0" err="1"/>
              <a:t>profiter</a:t>
            </a:r>
            <a:r>
              <a:rPr lang="it-IT" sz="2400" dirty="0"/>
              <a:t> de la </a:t>
            </a:r>
            <a:r>
              <a:rPr lang="it-IT" sz="2400" dirty="0" err="1"/>
              <a:t>crise</a:t>
            </a:r>
            <a:r>
              <a:rPr lang="it-IT" sz="2400" dirty="0"/>
              <a:t> pour </a:t>
            </a:r>
            <a:r>
              <a:rPr lang="it-IT" sz="2400" dirty="0" err="1"/>
              <a:t>lancer</a:t>
            </a:r>
            <a:r>
              <a:rPr lang="it-IT" sz="2400" dirty="0"/>
              <a:t> "un </a:t>
            </a:r>
            <a:r>
              <a:rPr lang="it-IT" sz="2400" dirty="0" err="1"/>
              <a:t>plan</a:t>
            </a:r>
            <a:r>
              <a:rPr lang="it-IT" sz="2400" dirty="0"/>
              <a:t> </a:t>
            </a:r>
            <a:r>
              <a:rPr lang="it-IT" sz="2400" dirty="0" err="1"/>
              <a:t>massif</a:t>
            </a:r>
            <a:r>
              <a:rPr lang="it-IT" sz="2400" dirty="0"/>
              <a:t> de </a:t>
            </a:r>
            <a:r>
              <a:rPr lang="it-IT" sz="2400" dirty="0" err="1"/>
              <a:t>transition</a:t>
            </a:r>
            <a:r>
              <a:rPr lang="it-IT" sz="2400" dirty="0"/>
              <a:t>"</a:t>
            </a:r>
            <a:r>
              <a:rPr lang="it-IT" sz="2400" dirty="0" smtClean="0"/>
              <a:t>. </a:t>
            </a:r>
          </a:p>
          <a:p>
            <a:pPr algn="just"/>
            <a:r>
              <a:rPr lang="it-IT" sz="2400" dirty="0" err="1" smtClean="0"/>
              <a:t>Comme</a:t>
            </a:r>
            <a:r>
              <a:rPr lang="it-IT" sz="2400" dirty="0" smtClean="0"/>
              <a:t> </a:t>
            </a:r>
            <a:r>
              <a:rPr lang="it-IT" sz="2400" dirty="0" err="1"/>
              <a:t>lors</a:t>
            </a:r>
            <a:r>
              <a:rPr lang="it-IT" sz="2400" dirty="0"/>
              <a:t> </a:t>
            </a:r>
            <a:r>
              <a:rPr lang="it-IT" sz="2400" dirty="0" err="1"/>
              <a:t>des</a:t>
            </a:r>
            <a:r>
              <a:rPr lang="it-IT" sz="2400" dirty="0"/>
              <a:t> « </a:t>
            </a:r>
            <a:r>
              <a:rPr lang="it-IT" sz="2400" dirty="0" err="1"/>
              <a:t>grands-</a:t>
            </a:r>
            <a:r>
              <a:rPr lang="it-IT" sz="2400" dirty="0" err="1" smtClean="0"/>
              <a:t>messes</a:t>
            </a:r>
            <a:r>
              <a:rPr lang="it-IT" sz="2400" dirty="0" smtClean="0"/>
              <a:t>* </a:t>
            </a:r>
            <a:r>
              <a:rPr lang="it-IT" sz="2400" dirty="0"/>
              <a:t>» </a:t>
            </a:r>
            <a:r>
              <a:rPr lang="it-IT" sz="2400" dirty="0" err="1"/>
              <a:t>précédentes</a:t>
            </a:r>
            <a:r>
              <a:rPr lang="it-IT" sz="2400" dirty="0"/>
              <a:t>, </a:t>
            </a:r>
            <a:r>
              <a:rPr lang="it-IT" sz="2400" dirty="0" err="1"/>
              <a:t>participeraient</a:t>
            </a:r>
            <a:r>
              <a:rPr lang="it-IT" sz="2400" dirty="0"/>
              <a:t>, </a:t>
            </a:r>
            <a:r>
              <a:rPr lang="it-IT" sz="2400" dirty="0" err="1"/>
              <a:t>autour</a:t>
            </a:r>
            <a:r>
              <a:rPr lang="it-IT" sz="2400" dirty="0"/>
              <a:t> </a:t>
            </a:r>
            <a:r>
              <a:rPr lang="it-IT" sz="2400" dirty="0" err="1"/>
              <a:t>des</a:t>
            </a:r>
            <a:r>
              <a:rPr lang="it-IT" sz="2400" dirty="0"/>
              <a:t> </a:t>
            </a:r>
            <a:r>
              <a:rPr lang="it-IT" sz="2400" dirty="0" err="1"/>
              <a:t>ministres</a:t>
            </a:r>
            <a:r>
              <a:rPr lang="it-IT" sz="2400" dirty="0"/>
              <a:t>, </a:t>
            </a:r>
            <a:r>
              <a:rPr lang="it-IT" sz="2400" dirty="0" err="1"/>
              <a:t>des</a:t>
            </a:r>
            <a:r>
              <a:rPr lang="it-IT" sz="2400" dirty="0"/>
              <a:t> </a:t>
            </a:r>
            <a:r>
              <a:rPr lang="it-IT" sz="2400" dirty="0" err="1"/>
              <a:t>partis</a:t>
            </a:r>
            <a:r>
              <a:rPr lang="it-IT" sz="2400" dirty="0"/>
              <a:t> </a:t>
            </a:r>
            <a:r>
              <a:rPr lang="it-IT" sz="2400" dirty="0" err="1"/>
              <a:t>politiques</a:t>
            </a:r>
            <a:r>
              <a:rPr lang="it-IT" sz="2400" dirty="0"/>
              <a:t> — « </a:t>
            </a:r>
            <a:r>
              <a:rPr lang="it-IT" sz="2400" dirty="0" err="1"/>
              <a:t>républicains</a:t>
            </a:r>
            <a:r>
              <a:rPr lang="it-IT" sz="2400" dirty="0"/>
              <a:t>, c'est-à-dire hors </a:t>
            </a:r>
            <a:r>
              <a:rPr lang="it-IT" sz="2400" dirty="0" err="1"/>
              <a:t>Rassemblement</a:t>
            </a:r>
            <a:r>
              <a:rPr lang="it-IT" sz="2400" dirty="0"/>
              <a:t> </a:t>
            </a:r>
            <a:r>
              <a:rPr lang="it-IT" sz="2400" dirty="0" err="1"/>
              <a:t>national</a:t>
            </a:r>
            <a:r>
              <a:rPr lang="it-IT" sz="2400" dirty="0"/>
              <a:t> », insiste Julien Bayou — </a:t>
            </a:r>
            <a:r>
              <a:rPr lang="it-IT" sz="2400" dirty="0" err="1"/>
              <a:t>tous</a:t>
            </a:r>
            <a:r>
              <a:rPr lang="it-IT" sz="2400" dirty="0"/>
              <a:t> </a:t>
            </a:r>
            <a:r>
              <a:rPr lang="it-IT" sz="2400" dirty="0" err="1"/>
              <a:t>les</a:t>
            </a:r>
            <a:r>
              <a:rPr lang="it-IT" sz="2400" dirty="0"/>
              <a:t> </a:t>
            </a:r>
            <a:r>
              <a:rPr lang="it-IT" sz="2400" dirty="0" err="1"/>
              <a:t>acteurs</a:t>
            </a:r>
            <a:r>
              <a:rPr lang="it-IT" sz="2400" dirty="0"/>
              <a:t> de la vie sociale, </a:t>
            </a:r>
            <a:r>
              <a:rPr lang="it-IT" sz="2400" dirty="0" err="1"/>
              <a:t>des</a:t>
            </a:r>
            <a:r>
              <a:rPr lang="it-IT" sz="2400" dirty="0"/>
              <a:t> </a:t>
            </a:r>
            <a:r>
              <a:rPr lang="it-IT" sz="2400" dirty="0" err="1"/>
              <a:t>collectivités</a:t>
            </a:r>
            <a:r>
              <a:rPr lang="it-IT" sz="2400" dirty="0"/>
              <a:t> </a:t>
            </a:r>
            <a:r>
              <a:rPr lang="it-IT" sz="2400" dirty="0" err="1"/>
              <a:t>locales</a:t>
            </a:r>
            <a:r>
              <a:rPr lang="it-IT" sz="2400" dirty="0"/>
              <a:t>, </a:t>
            </a:r>
            <a:r>
              <a:rPr lang="it-IT" sz="2400" dirty="0" err="1"/>
              <a:t>aux</a:t>
            </a:r>
            <a:r>
              <a:rPr lang="it-IT" sz="2400" dirty="0"/>
              <a:t> </a:t>
            </a:r>
            <a:r>
              <a:rPr lang="it-IT" sz="2400" dirty="0" err="1"/>
              <a:t>syndicats</a:t>
            </a:r>
            <a:r>
              <a:rPr lang="it-IT" sz="2400" dirty="0"/>
              <a:t>, en passant par </a:t>
            </a:r>
            <a:r>
              <a:rPr lang="it-IT" sz="2400" dirty="0" err="1"/>
              <a:t>les</a:t>
            </a:r>
            <a:r>
              <a:rPr lang="it-IT" sz="2400" dirty="0"/>
              <a:t> </a:t>
            </a:r>
            <a:r>
              <a:rPr lang="it-IT" sz="2400" dirty="0" err="1"/>
              <a:t>associations</a:t>
            </a:r>
            <a:r>
              <a:rPr lang="it-IT" sz="2400" dirty="0"/>
              <a:t> </a:t>
            </a:r>
            <a:r>
              <a:rPr lang="it-IT" sz="2400" dirty="0" err="1"/>
              <a:t>écologiques</a:t>
            </a:r>
            <a:r>
              <a:rPr lang="it-IT" sz="2400" dirty="0"/>
              <a:t> et </a:t>
            </a:r>
            <a:r>
              <a:rPr lang="it-IT" sz="2400" dirty="0" err="1"/>
              <a:t>les</a:t>
            </a:r>
            <a:r>
              <a:rPr lang="it-IT" sz="2400" dirty="0"/>
              <a:t> </a:t>
            </a:r>
            <a:r>
              <a:rPr lang="it-IT" sz="2400" dirty="0" err="1"/>
              <a:t>représentants</a:t>
            </a:r>
            <a:r>
              <a:rPr lang="it-IT" sz="2400" dirty="0"/>
              <a:t> de la </a:t>
            </a:r>
            <a:r>
              <a:rPr lang="it-IT" sz="2400" dirty="0" err="1"/>
              <a:t>société</a:t>
            </a:r>
            <a:r>
              <a:rPr lang="it-IT" sz="2400" dirty="0"/>
              <a:t> </a:t>
            </a:r>
            <a:r>
              <a:rPr lang="it-IT" sz="2400" dirty="0" smtClean="0"/>
              <a:t>civile.</a:t>
            </a:r>
            <a:r>
              <a:rPr lang="it-IT" sz="2000" dirty="0" smtClean="0"/>
              <a:t> </a:t>
            </a:r>
            <a:r>
              <a:rPr lang="it-IT" sz="2400" i="1" dirty="0" smtClean="0"/>
              <a:t>Le </a:t>
            </a:r>
            <a:r>
              <a:rPr lang="it-IT" sz="2400" i="1" dirty="0" err="1" smtClean="0"/>
              <a:t>Parisien</a:t>
            </a:r>
            <a:r>
              <a:rPr lang="it-IT" sz="2400" i="1" dirty="0" smtClean="0"/>
              <a:t> </a:t>
            </a:r>
            <a:r>
              <a:rPr lang="it-IT" sz="2400" i="1" dirty="0"/>
              <a:t> </a:t>
            </a:r>
            <a:r>
              <a:rPr lang="it-IT" sz="2400" dirty="0" smtClean="0"/>
              <a:t>7 </a:t>
            </a:r>
            <a:r>
              <a:rPr lang="it-IT" sz="2400" dirty="0" err="1"/>
              <a:t>avril</a:t>
            </a:r>
            <a:r>
              <a:rPr lang="it-IT" sz="2400" dirty="0"/>
              <a:t> </a:t>
            </a:r>
            <a:r>
              <a:rPr lang="it-IT" sz="2400" dirty="0" smtClean="0"/>
              <a:t>2020</a:t>
            </a:r>
          </a:p>
          <a:p>
            <a:pPr algn="just"/>
            <a:r>
              <a:rPr lang="it-IT" sz="2400" dirty="0" smtClean="0"/>
              <a:t>* </a:t>
            </a:r>
            <a:r>
              <a:rPr lang="it-IT" sz="2400" dirty="0" err="1" smtClean="0"/>
              <a:t>Grand</a:t>
            </a:r>
            <a:r>
              <a:rPr lang="it-IT" sz="2400" dirty="0" smtClean="0"/>
              <a:t>-messe (n. </a:t>
            </a:r>
            <a:r>
              <a:rPr lang="it-IT" sz="2400" dirty="0" err="1" smtClean="0"/>
              <a:t>f</a:t>
            </a:r>
            <a:r>
              <a:rPr lang="it-IT" sz="2400" dirty="0" smtClean="0"/>
              <a:t>.) : </a:t>
            </a:r>
            <a:r>
              <a:rPr lang="it-IT" sz="2400" dirty="0"/>
              <a:t>Fig. </a:t>
            </a:r>
            <a:r>
              <a:rPr lang="it-IT" sz="2400" b="1" dirty="0"/>
              <a:t>Réunion</a:t>
            </a:r>
            <a:r>
              <a:rPr lang="it-IT" sz="2400" dirty="0"/>
              <a:t> </a:t>
            </a:r>
            <a:r>
              <a:rPr lang="it-IT" sz="2400" dirty="0" err="1"/>
              <a:t>ou</a:t>
            </a:r>
            <a:r>
              <a:rPr lang="it-IT" sz="2400" dirty="0"/>
              <a:t> </a:t>
            </a:r>
            <a:r>
              <a:rPr lang="it-IT" sz="2400" dirty="0" err="1"/>
              <a:t>manifestation</a:t>
            </a:r>
            <a:r>
              <a:rPr lang="it-IT" sz="2400" dirty="0"/>
              <a:t> (</a:t>
            </a:r>
            <a:r>
              <a:rPr lang="it-IT" sz="2400" dirty="0" err="1"/>
              <a:t>politique</a:t>
            </a:r>
            <a:r>
              <a:rPr lang="it-IT" sz="2400" dirty="0"/>
              <a:t>, </a:t>
            </a:r>
            <a:r>
              <a:rPr lang="it-IT" sz="2400" dirty="0" err="1"/>
              <a:t>syndicale</a:t>
            </a:r>
            <a:r>
              <a:rPr lang="it-IT" sz="2400" dirty="0"/>
              <a:t>, </a:t>
            </a:r>
            <a:r>
              <a:rPr lang="it-IT" sz="2400" dirty="0" err="1"/>
              <a:t>culturelle</a:t>
            </a:r>
            <a:r>
              <a:rPr lang="it-IT" sz="2400" dirty="0"/>
              <a:t>) à </a:t>
            </a:r>
            <a:r>
              <a:rPr lang="it-IT" sz="2400" dirty="0" err="1"/>
              <a:t>caractère</a:t>
            </a:r>
            <a:r>
              <a:rPr lang="it-IT" sz="2400" dirty="0"/>
              <a:t> </a:t>
            </a:r>
            <a:r>
              <a:rPr lang="it-IT" sz="2400" dirty="0" err="1"/>
              <a:t>solennel</a:t>
            </a:r>
            <a:r>
              <a:rPr lang="it-IT" sz="2400" dirty="0"/>
              <a:t>. </a:t>
            </a:r>
            <a:r>
              <a:rPr lang="it-IT" sz="2400" i="1" dirty="0"/>
              <a:t>La </a:t>
            </a:r>
            <a:r>
              <a:rPr lang="it-IT" sz="2400" i="1" dirty="0" err="1"/>
              <a:t>grand</a:t>
            </a:r>
            <a:r>
              <a:rPr lang="it-IT" sz="2400" i="1" dirty="0"/>
              <a:t>-messe </a:t>
            </a:r>
            <a:r>
              <a:rPr lang="it-IT" sz="2400" i="1" dirty="0" err="1"/>
              <a:t>annuelle</a:t>
            </a:r>
            <a:r>
              <a:rPr lang="it-IT" sz="2400" i="1" dirty="0"/>
              <a:t> </a:t>
            </a:r>
            <a:r>
              <a:rPr lang="it-IT" sz="2400" i="1" dirty="0" err="1"/>
              <a:t>du</a:t>
            </a:r>
            <a:r>
              <a:rPr lang="it-IT" sz="2400" i="1" dirty="0"/>
              <a:t> parti.</a:t>
            </a:r>
          </a:p>
          <a:p>
            <a:r>
              <a:rPr lang="it-IT" sz="1900" dirty="0"/>
              <a:t>© 2019 </a:t>
            </a:r>
            <a:r>
              <a:rPr lang="it-IT" sz="1900" dirty="0" err="1"/>
              <a:t>Dictionnaires</a:t>
            </a:r>
            <a:r>
              <a:rPr lang="it-IT" sz="1900" dirty="0"/>
              <a:t> Le Robert - Le Petit Robert de la langue </a:t>
            </a:r>
            <a:r>
              <a:rPr lang="it-IT" sz="1900" dirty="0" err="1"/>
              <a:t>française</a:t>
            </a:r>
            <a:endParaRPr lang="it-IT" sz="1900" dirty="0"/>
          </a:p>
          <a:p>
            <a:pPr algn="just"/>
            <a:endParaRPr lang="it-IT" sz="1900" dirty="0"/>
          </a:p>
          <a:p>
            <a:pPr algn="just"/>
            <a:endParaRPr lang="it-IT" sz="2400" dirty="0" smtClean="0"/>
          </a:p>
          <a:p>
            <a:pPr algn="just"/>
            <a:endParaRPr lang="it-IT" sz="2400" dirty="0"/>
          </a:p>
          <a:p>
            <a:endParaRPr lang="fr-CA" sz="2400" dirty="0"/>
          </a:p>
        </p:txBody>
      </p:sp>
    </p:spTree>
    <p:extLst>
      <p:ext uri="{BB962C8B-B14F-4D97-AF65-F5344CB8AC3E}">
        <p14:creationId xmlns:p14="http://schemas.microsoft.com/office/powerpoint/2010/main" val="6958916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smtClean="0"/>
              <a:t>Dernier Grenelle ?</a:t>
            </a:r>
            <a:endParaRPr lang="fr-CA" sz="2800" dirty="0"/>
          </a:p>
        </p:txBody>
      </p:sp>
      <p:sp>
        <p:nvSpPr>
          <p:cNvPr id="3" name="Segnaposto contenuto 2"/>
          <p:cNvSpPr>
            <a:spLocks noGrp="1"/>
          </p:cNvSpPr>
          <p:nvPr>
            <p:ph idx="1"/>
          </p:nvPr>
        </p:nvSpPr>
        <p:spPr/>
        <p:txBody>
          <a:bodyPr>
            <a:normAutofit/>
          </a:bodyPr>
          <a:lstStyle/>
          <a:p>
            <a:pPr algn="just"/>
            <a:r>
              <a:rPr lang="it-IT" sz="2400" dirty="0" err="1"/>
              <a:t>Septembre</a:t>
            </a:r>
            <a:r>
              <a:rPr lang="it-IT" sz="2400" dirty="0"/>
              <a:t> 2019 : « </a:t>
            </a:r>
            <a:r>
              <a:rPr lang="it-IT" sz="2400" dirty="0" err="1"/>
              <a:t>Grenelle</a:t>
            </a:r>
            <a:r>
              <a:rPr lang="it-IT" sz="2400" dirty="0"/>
              <a:t> </a:t>
            </a:r>
            <a:r>
              <a:rPr lang="it-IT" sz="2400" dirty="0" err="1"/>
              <a:t>des</a:t>
            </a:r>
            <a:r>
              <a:rPr lang="it-IT" sz="2400" dirty="0"/>
              <a:t> </a:t>
            </a:r>
            <a:r>
              <a:rPr lang="it-IT" sz="2400" dirty="0" err="1"/>
              <a:t>violences</a:t>
            </a:r>
            <a:r>
              <a:rPr lang="it-IT" sz="2400" dirty="0"/>
              <a:t> </a:t>
            </a:r>
            <a:r>
              <a:rPr lang="it-IT" sz="2400" dirty="0" err="1"/>
              <a:t>conjugales</a:t>
            </a:r>
            <a:r>
              <a:rPr lang="it-IT" sz="2400" dirty="0"/>
              <a:t> ». Le </a:t>
            </a:r>
            <a:r>
              <a:rPr lang="it-IT" sz="2400" dirty="0" err="1"/>
              <a:t>gouvernement</a:t>
            </a:r>
            <a:r>
              <a:rPr lang="it-IT" sz="2400" dirty="0"/>
              <a:t> lance, ce </a:t>
            </a:r>
            <a:r>
              <a:rPr lang="it-IT" sz="2400" dirty="0" err="1"/>
              <a:t>mardi</a:t>
            </a:r>
            <a:r>
              <a:rPr lang="it-IT" sz="2400" dirty="0"/>
              <a:t> 3 </a:t>
            </a:r>
            <a:r>
              <a:rPr lang="it-IT" sz="2400" dirty="0" err="1"/>
              <a:t>septembre</a:t>
            </a:r>
            <a:r>
              <a:rPr lang="it-IT" sz="2400" dirty="0"/>
              <a:t>, son «</a:t>
            </a:r>
            <a:r>
              <a:rPr lang="it-IT" sz="2400" dirty="0" err="1"/>
              <a:t>Grenelle</a:t>
            </a:r>
            <a:r>
              <a:rPr lang="it-IT" sz="2400" dirty="0"/>
              <a:t> </a:t>
            </a:r>
            <a:r>
              <a:rPr lang="it-IT" sz="2400" dirty="0" err="1"/>
              <a:t>des</a:t>
            </a:r>
            <a:r>
              <a:rPr lang="it-IT" sz="2400" dirty="0"/>
              <a:t> </a:t>
            </a:r>
            <a:r>
              <a:rPr lang="it-IT" sz="2400" dirty="0" err="1"/>
              <a:t>violences</a:t>
            </a:r>
            <a:r>
              <a:rPr lang="it-IT" sz="2400" dirty="0"/>
              <a:t> </a:t>
            </a:r>
            <a:r>
              <a:rPr lang="it-IT" sz="2400" dirty="0" err="1"/>
              <a:t>conjugales</a:t>
            </a:r>
            <a:r>
              <a:rPr lang="it-IT" sz="2400" dirty="0"/>
              <a:t>». </a:t>
            </a:r>
            <a:r>
              <a:rPr lang="it-IT" sz="2400" b="1" dirty="0"/>
              <a:t>Un vaste </a:t>
            </a:r>
            <a:r>
              <a:rPr lang="it-IT" sz="2400" b="1" dirty="0" err="1"/>
              <a:t>débat</a:t>
            </a:r>
            <a:r>
              <a:rPr lang="it-IT" sz="2400" b="1" dirty="0"/>
              <a:t> </a:t>
            </a:r>
            <a:r>
              <a:rPr lang="it-IT" sz="2400" dirty="0"/>
              <a:t>qui, pendant </a:t>
            </a:r>
            <a:r>
              <a:rPr lang="it-IT" sz="2400" dirty="0" err="1"/>
              <a:t>trois</a:t>
            </a:r>
            <a:r>
              <a:rPr lang="it-IT" sz="2400" dirty="0"/>
              <a:t> </a:t>
            </a:r>
            <a:r>
              <a:rPr lang="it-IT" sz="2400" dirty="0" err="1"/>
              <a:t>mois</a:t>
            </a:r>
            <a:r>
              <a:rPr lang="it-IT" sz="2400" dirty="0"/>
              <a:t>, va </a:t>
            </a:r>
            <a:r>
              <a:rPr lang="it-IT" sz="2400" dirty="0" err="1"/>
              <a:t>réunir</a:t>
            </a:r>
            <a:r>
              <a:rPr lang="it-IT" sz="2400" dirty="0"/>
              <a:t> </a:t>
            </a:r>
            <a:r>
              <a:rPr lang="it-IT" sz="2400" dirty="0" err="1"/>
              <a:t>autour</a:t>
            </a:r>
            <a:r>
              <a:rPr lang="it-IT" sz="2400" dirty="0"/>
              <a:t> de la </a:t>
            </a:r>
            <a:r>
              <a:rPr lang="it-IT" sz="2400" dirty="0" err="1"/>
              <a:t>table</a:t>
            </a:r>
            <a:r>
              <a:rPr lang="it-IT" sz="2400" dirty="0"/>
              <a:t> </a:t>
            </a:r>
            <a:r>
              <a:rPr lang="it-IT" sz="2400" b="1" dirty="0" err="1"/>
              <a:t>toutes</a:t>
            </a:r>
            <a:r>
              <a:rPr lang="it-IT" sz="2400" b="1" dirty="0"/>
              <a:t> </a:t>
            </a:r>
            <a:r>
              <a:rPr lang="it-IT" sz="2400" b="1" dirty="0" err="1"/>
              <a:t>les</a:t>
            </a:r>
            <a:r>
              <a:rPr lang="it-IT" sz="2400" b="1" dirty="0"/>
              <a:t> parties-</a:t>
            </a:r>
            <a:r>
              <a:rPr lang="it-IT" sz="2400" b="1" dirty="0" err="1"/>
              <a:t>prenantes</a:t>
            </a:r>
            <a:r>
              <a:rPr lang="it-IT" sz="2400" b="1" dirty="0"/>
              <a:t> </a:t>
            </a:r>
            <a:r>
              <a:rPr lang="it-IT" sz="2400" dirty="0" err="1"/>
              <a:t>afin</a:t>
            </a:r>
            <a:r>
              <a:rPr lang="it-IT" sz="2400" dirty="0"/>
              <a:t> d'</a:t>
            </a:r>
            <a:r>
              <a:rPr lang="it-IT" sz="2400" dirty="0" err="1"/>
              <a:t>accentuer</a:t>
            </a:r>
            <a:r>
              <a:rPr lang="it-IT" sz="2400" dirty="0"/>
              <a:t> la </a:t>
            </a:r>
            <a:r>
              <a:rPr lang="it-IT" sz="2400" dirty="0" err="1"/>
              <a:t>lutte</a:t>
            </a:r>
            <a:r>
              <a:rPr lang="it-IT" sz="2400" dirty="0"/>
              <a:t> </a:t>
            </a:r>
            <a:r>
              <a:rPr lang="it-IT" sz="2400" dirty="0" err="1"/>
              <a:t>contre</a:t>
            </a:r>
            <a:r>
              <a:rPr lang="it-IT" sz="2400" dirty="0"/>
              <a:t> </a:t>
            </a:r>
            <a:r>
              <a:rPr lang="it-IT" sz="2400" dirty="0" err="1"/>
              <a:t>les</a:t>
            </a:r>
            <a:r>
              <a:rPr lang="it-IT" sz="2400" dirty="0"/>
              <a:t> </a:t>
            </a:r>
            <a:r>
              <a:rPr lang="it-IT" sz="2400" dirty="0" err="1"/>
              <a:t>féminicides</a:t>
            </a:r>
            <a:r>
              <a:rPr lang="it-IT" sz="2400" dirty="0"/>
              <a:t>. Mais d'</a:t>
            </a:r>
            <a:r>
              <a:rPr lang="it-IT" sz="2400" dirty="0" err="1"/>
              <a:t>où</a:t>
            </a:r>
            <a:r>
              <a:rPr lang="it-IT" sz="2400" dirty="0"/>
              <a:t> </a:t>
            </a:r>
            <a:r>
              <a:rPr lang="it-IT" sz="2400" dirty="0" err="1"/>
              <a:t>vient</a:t>
            </a:r>
            <a:r>
              <a:rPr lang="it-IT" sz="2400" dirty="0"/>
              <a:t> </a:t>
            </a:r>
            <a:r>
              <a:rPr lang="it-IT" sz="2400" dirty="0" err="1"/>
              <a:t>cette</a:t>
            </a:r>
            <a:r>
              <a:rPr lang="it-IT" sz="2400" dirty="0"/>
              <a:t> </a:t>
            </a:r>
            <a:r>
              <a:rPr lang="it-IT" sz="2400" dirty="0" err="1"/>
              <a:t>expression</a:t>
            </a:r>
            <a:r>
              <a:rPr lang="it-IT" sz="2400" dirty="0"/>
              <a:t> pour </a:t>
            </a:r>
            <a:r>
              <a:rPr lang="it-IT" sz="2400" dirty="0" err="1"/>
              <a:t>désigner</a:t>
            </a:r>
            <a:r>
              <a:rPr lang="it-IT" sz="2400" dirty="0"/>
              <a:t> </a:t>
            </a:r>
            <a:r>
              <a:rPr lang="it-IT" sz="2400" b="1" dirty="0"/>
              <a:t>une grande </a:t>
            </a:r>
            <a:r>
              <a:rPr lang="it-IT" sz="2400" b="1" dirty="0" err="1"/>
              <a:t>concertation</a:t>
            </a:r>
            <a:r>
              <a:rPr lang="it-IT" sz="2400" b="1" dirty="0"/>
              <a:t> ?</a:t>
            </a:r>
          </a:p>
          <a:p>
            <a:pPr algn="just"/>
            <a:endParaRPr lang="it-IT" sz="2400" b="1" dirty="0"/>
          </a:p>
          <a:p>
            <a:endParaRPr lang="fr-CA" sz="2400" dirty="0"/>
          </a:p>
        </p:txBody>
      </p:sp>
    </p:spTree>
    <p:extLst>
      <p:ext uri="{BB962C8B-B14F-4D97-AF65-F5344CB8AC3E}">
        <p14:creationId xmlns:p14="http://schemas.microsoft.com/office/powerpoint/2010/main" val="39178773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800" dirty="0"/>
              <a:t>Un </a:t>
            </a:r>
            <a:r>
              <a:rPr lang="it-IT" sz="2800" dirty="0" err="1"/>
              <a:t>Grenelle</a:t>
            </a:r>
            <a:r>
              <a:rPr lang="it-IT" sz="2800" dirty="0"/>
              <a:t> ?</a:t>
            </a:r>
            <a:br>
              <a:rPr lang="it-IT" sz="2800" dirty="0"/>
            </a:br>
            <a:endParaRPr lang="fr-CA" sz="2800" dirty="0"/>
          </a:p>
        </p:txBody>
      </p:sp>
      <p:sp>
        <p:nvSpPr>
          <p:cNvPr id="3" name="Segnaposto contenuto 2"/>
          <p:cNvSpPr>
            <a:spLocks noGrp="1"/>
          </p:cNvSpPr>
          <p:nvPr>
            <p:ph idx="1"/>
          </p:nvPr>
        </p:nvSpPr>
        <p:spPr/>
        <p:txBody>
          <a:bodyPr>
            <a:normAutofit/>
          </a:bodyPr>
          <a:lstStyle/>
          <a:p>
            <a:pPr algn="just"/>
            <a:r>
              <a:rPr lang="it-IT" sz="2400" dirty="0"/>
              <a:t>Mais d'</a:t>
            </a:r>
            <a:r>
              <a:rPr lang="it-IT" sz="2400" dirty="0" err="1"/>
              <a:t>où</a:t>
            </a:r>
            <a:r>
              <a:rPr lang="it-IT" sz="2400" dirty="0"/>
              <a:t> </a:t>
            </a:r>
            <a:r>
              <a:rPr lang="it-IT" sz="2400" dirty="0" err="1"/>
              <a:t>vient</a:t>
            </a:r>
            <a:r>
              <a:rPr lang="it-IT" sz="2400" dirty="0"/>
              <a:t> </a:t>
            </a:r>
            <a:r>
              <a:rPr lang="it-IT" sz="2400" dirty="0" err="1"/>
              <a:t>cette</a:t>
            </a:r>
            <a:r>
              <a:rPr lang="it-IT" sz="2400" dirty="0"/>
              <a:t> </a:t>
            </a:r>
            <a:r>
              <a:rPr lang="it-IT" sz="2400" dirty="0" err="1"/>
              <a:t>expression</a:t>
            </a:r>
            <a:r>
              <a:rPr lang="it-IT" sz="2400" dirty="0"/>
              <a:t> pour </a:t>
            </a:r>
            <a:r>
              <a:rPr lang="it-IT" sz="2400" dirty="0" err="1"/>
              <a:t>désigner</a:t>
            </a:r>
            <a:r>
              <a:rPr lang="it-IT" sz="2400" dirty="0"/>
              <a:t> une grande </a:t>
            </a:r>
            <a:r>
              <a:rPr lang="it-IT" sz="2400" dirty="0" err="1"/>
              <a:t>concertation</a:t>
            </a:r>
            <a:r>
              <a:rPr lang="it-IT" sz="2400" dirty="0"/>
              <a:t> </a:t>
            </a:r>
            <a:r>
              <a:rPr lang="it-IT" sz="2400" dirty="0" smtClean="0"/>
              <a:t>?</a:t>
            </a:r>
          </a:p>
          <a:p>
            <a:pPr algn="just"/>
            <a:endParaRPr lang="it-IT" sz="2400" dirty="0"/>
          </a:p>
          <a:p>
            <a:pPr algn="just"/>
            <a:r>
              <a:rPr lang="it-IT" sz="2400" dirty="0" smtClean="0"/>
              <a:t>Ce </a:t>
            </a:r>
            <a:r>
              <a:rPr lang="it-IT" sz="2400" dirty="0"/>
              <a:t>terme </a:t>
            </a:r>
            <a:r>
              <a:rPr lang="it-IT" sz="2400" dirty="0" err="1"/>
              <a:t>doit</a:t>
            </a:r>
            <a:r>
              <a:rPr lang="it-IT" sz="2400" dirty="0"/>
              <a:t> son origine </a:t>
            </a:r>
            <a:r>
              <a:rPr lang="it-IT" sz="2400" dirty="0" err="1"/>
              <a:t>aux</a:t>
            </a:r>
            <a:r>
              <a:rPr lang="it-IT" sz="2400" dirty="0"/>
              <a:t> </a:t>
            </a:r>
            <a:r>
              <a:rPr lang="it-IT" sz="2400" dirty="0" err="1"/>
              <a:t>négociations</a:t>
            </a:r>
            <a:r>
              <a:rPr lang="it-IT" sz="2400" dirty="0"/>
              <a:t> de </a:t>
            </a:r>
            <a:r>
              <a:rPr lang="it-IT" sz="2400" dirty="0" err="1"/>
              <a:t>Grenelle</a:t>
            </a:r>
            <a:r>
              <a:rPr lang="it-IT" sz="2400" dirty="0"/>
              <a:t>, </a:t>
            </a:r>
            <a:r>
              <a:rPr lang="it-IT" sz="2400" dirty="0" err="1"/>
              <a:t>du</a:t>
            </a:r>
            <a:r>
              <a:rPr lang="it-IT" sz="2400" dirty="0"/>
              <a:t> </a:t>
            </a:r>
            <a:r>
              <a:rPr lang="it-IT" sz="2400" dirty="0" err="1"/>
              <a:t>nom</a:t>
            </a:r>
            <a:r>
              <a:rPr lang="it-IT" sz="2400" dirty="0"/>
              <a:t> de la rue </a:t>
            </a:r>
            <a:r>
              <a:rPr lang="it-IT" sz="2400" dirty="0" err="1"/>
              <a:t>où</a:t>
            </a:r>
            <a:r>
              <a:rPr lang="it-IT" sz="2400" dirty="0"/>
              <a:t> est </a:t>
            </a:r>
            <a:r>
              <a:rPr lang="it-IT" sz="2400" dirty="0" err="1"/>
              <a:t>situé</a:t>
            </a:r>
            <a:r>
              <a:rPr lang="it-IT" sz="2400" dirty="0"/>
              <a:t> le </a:t>
            </a:r>
            <a:r>
              <a:rPr lang="it-IT" sz="2400" dirty="0" err="1"/>
              <a:t>Ministère</a:t>
            </a:r>
            <a:r>
              <a:rPr lang="it-IT" sz="2400" dirty="0"/>
              <a:t> </a:t>
            </a:r>
            <a:r>
              <a:rPr lang="it-IT" sz="2400" dirty="0" err="1"/>
              <a:t>du</a:t>
            </a:r>
            <a:r>
              <a:rPr lang="it-IT" sz="2400" dirty="0"/>
              <a:t> </a:t>
            </a:r>
            <a:r>
              <a:rPr lang="it-IT" sz="2400" dirty="0" err="1"/>
              <a:t>Travail</a:t>
            </a:r>
            <a:r>
              <a:rPr lang="it-IT" sz="2400" dirty="0"/>
              <a:t>, et qui </a:t>
            </a:r>
            <a:r>
              <a:rPr lang="it-IT" sz="2400" dirty="0" err="1"/>
              <a:t>ont</a:t>
            </a:r>
            <a:r>
              <a:rPr lang="it-IT" sz="2400" dirty="0"/>
              <a:t> </a:t>
            </a:r>
            <a:r>
              <a:rPr lang="it-IT" sz="2400" dirty="0" err="1"/>
              <a:t>permis</a:t>
            </a:r>
            <a:r>
              <a:rPr lang="it-IT" sz="2400" dirty="0"/>
              <a:t> de </a:t>
            </a:r>
            <a:r>
              <a:rPr lang="it-IT" sz="2400" dirty="0" err="1"/>
              <a:t>déboucher</a:t>
            </a:r>
            <a:r>
              <a:rPr lang="it-IT" sz="2400" dirty="0"/>
              <a:t> </a:t>
            </a:r>
            <a:r>
              <a:rPr lang="it-IT" sz="2400" dirty="0" err="1"/>
              <a:t>sur</a:t>
            </a:r>
            <a:r>
              <a:rPr lang="it-IT" sz="2400" dirty="0"/>
              <a:t> un </a:t>
            </a:r>
            <a:r>
              <a:rPr lang="it-IT" sz="2400" dirty="0" err="1"/>
              <a:t>protocole</a:t>
            </a:r>
            <a:r>
              <a:rPr lang="it-IT" sz="2400" dirty="0"/>
              <a:t> </a:t>
            </a:r>
            <a:r>
              <a:rPr lang="it-IT" sz="2400" dirty="0" err="1"/>
              <a:t>d’accord</a:t>
            </a:r>
            <a:r>
              <a:rPr lang="it-IT" sz="2400" dirty="0"/>
              <a:t>, </a:t>
            </a:r>
            <a:r>
              <a:rPr lang="it-IT" sz="2400" dirty="0" err="1"/>
              <a:t>mettant</a:t>
            </a:r>
            <a:r>
              <a:rPr lang="it-IT" sz="2400" dirty="0"/>
              <a:t> fin </a:t>
            </a:r>
            <a:r>
              <a:rPr lang="it-IT" sz="2400" dirty="0" err="1"/>
              <a:t>aux</a:t>
            </a:r>
            <a:r>
              <a:rPr lang="it-IT" sz="2400" dirty="0"/>
              <a:t> </a:t>
            </a:r>
            <a:r>
              <a:rPr lang="it-IT" sz="2400" dirty="0" err="1"/>
              <a:t>événements</a:t>
            </a:r>
            <a:r>
              <a:rPr lang="it-IT" sz="2400" dirty="0"/>
              <a:t> de </a:t>
            </a:r>
            <a:r>
              <a:rPr lang="it-IT" sz="2400" b="1" dirty="0"/>
              <a:t>mai 68.</a:t>
            </a:r>
          </a:p>
          <a:p>
            <a:pPr algn="just"/>
            <a:endParaRPr lang="it-IT" sz="2400" b="1" dirty="0"/>
          </a:p>
          <a:p>
            <a:endParaRPr lang="fr-CA" sz="2400" dirty="0"/>
          </a:p>
        </p:txBody>
      </p:sp>
    </p:spTree>
    <p:extLst>
      <p:ext uri="{BB962C8B-B14F-4D97-AF65-F5344CB8AC3E}">
        <p14:creationId xmlns:p14="http://schemas.microsoft.com/office/powerpoint/2010/main" val="212790555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800" dirty="0"/>
              <a:t>Un </a:t>
            </a:r>
            <a:r>
              <a:rPr lang="it-IT" sz="2800" dirty="0" err="1"/>
              <a:t>Grenelle</a:t>
            </a:r>
            <a:r>
              <a:rPr lang="it-IT" sz="2800" dirty="0"/>
              <a:t> ?</a:t>
            </a:r>
            <a:br>
              <a:rPr lang="it-IT" sz="2800" dirty="0"/>
            </a:br>
            <a:endParaRPr lang="fr-CA" sz="2800" dirty="0"/>
          </a:p>
        </p:txBody>
      </p:sp>
      <p:sp>
        <p:nvSpPr>
          <p:cNvPr id="3" name="Segnaposto contenuto 2"/>
          <p:cNvSpPr>
            <a:spLocks noGrp="1"/>
          </p:cNvSpPr>
          <p:nvPr>
            <p:ph idx="1"/>
          </p:nvPr>
        </p:nvSpPr>
        <p:spPr/>
        <p:txBody>
          <a:bodyPr>
            <a:normAutofit fontScale="92500" lnSpcReduction="10000"/>
          </a:bodyPr>
          <a:lstStyle/>
          <a:p>
            <a:pPr algn="just"/>
            <a:r>
              <a:rPr lang="fr-CA" sz="2400" dirty="0"/>
              <a:t>Pour mettre un terme à la grave crise sociale que la France traversait à l'époque, une réunion avait ainsi été organisée les 25 et 26 mai 1968 entre des représentants du gouvernement Pompidou, des syndicats et des organisations patronales.</a:t>
            </a:r>
          </a:p>
          <a:p>
            <a:pPr algn="just"/>
            <a:r>
              <a:rPr lang="fr-CA" sz="2400" dirty="0"/>
              <a:t>Une table ronde réunie jusqu'au 27 mai de la même année, à l'origine de mesures économiques fortes comme, par exemple, l’augmentation de 35 % du Smig (l'ancien nom du salaire minimum), ou d'une hausse globale de 10 % environ pour les autres salaires</a:t>
            </a:r>
            <a:r>
              <a:rPr lang="fr-CA" sz="2400" dirty="0" smtClean="0"/>
              <a:t>.</a:t>
            </a:r>
          </a:p>
          <a:p>
            <a:pPr algn="just"/>
            <a:endParaRPr lang="fr-CA" sz="2400" dirty="0"/>
          </a:p>
          <a:p>
            <a:r>
              <a:rPr lang="fr-CA" sz="2400" b="1" dirty="0"/>
              <a:t>Un mot synonyme de négociation réussie</a:t>
            </a:r>
          </a:p>
          <a:p>
            <a:r>
              <a:rPr lang="fr-CA" sz="2400" dirty="0"/>
              <a:t>De ses origines soixante-huitardes, l’expression «Grenelle» gardera donc </a:t>
            </a:r>
            <a:r>
              <a:rPr lang="fr-CA" sz="2400" b="1" dirty="0"/>
              <a:t>une connotation positive, synonyme de négociation réussie.</a:t>
            </a:r>
          </a:p>
          <a:p>
            <a:pPr algn="just"/>
            <a:endParaRPr lang="fr-CA" sz="2400" b="1" dirty="0"/>
          </a:p>
          <a:p>
            <a:endParaRPr lang="fr-CA" sz="2400" dirty="0"/>
          </a:p>
        </p:txBody>
      </p:sp>
    </p:spTree>
    <p:extLst>
      <p:ext uri="{BB962C8B-B14F-4D97-AF65-F5344CB8AC3E}">
        <p14:creationId xmlns:p14="http://schemas.microsoft.com/office/powerpoint/2010/main" val="207853072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smtClean="0"/>
              <a:t>Grenelle</a:t>
            </a:r>
            <a:endParaRPr lang="fr-CA" sz="2800" dirty="0"/>
          </a:p>
        </p:txBody>
      </p:sp>
      <p:sp>
        <p:nvSpPr>
          <p:cNvPr id="3" name="Segnaposto contenuto 2"/>
          <p:cNvSpPr>
            <a:spLocks noGrp="1"/>
          </p:cNvSpPr>
          <p:nvPr>
            <p:ph idx="1"/>
          </p:nvPr>
        </p:nvSpPr>
        <p:spPr/>
        <p:txBody>
          <a:bodyPr>
            <a:normAutofit/>
          </a:bodyPr>
          <a:lstStyle/>
          <a:p>
            <a:pPr algn="just"/>
            <a:r>
              <a:rPr lang="fr-CA" sz="2400" dirty="0"/>
              <a:t>Au moins 150 «Grenelle» depuis organisés</a:t>
            </a:r>
          </a:p>
          <a:p>
            <a:pPr algn="just"/>
            <a:r>
              <a:rPr lang="fr-CA" sz="2400" dirty="0"/>
              <a:t>L'exemple le plus illustre en revient sans doute à Nicolas Sarkozy, qui, en 2007, lancera un Grenelle de l'Environnement. Ce dernier donnera son nom à deux lois mettant en </a:t>
            </a:r>
            <a:r>
              <a:rPr lang="fr-CA" sz="2400" dirty="0" err="1"/>
              <a:t>oeuvre</a:t>
            </a:r>
            <a:r>
              <a:rPr lang="fr-CA" sz="2400" dirty="0"/>
              <a:t> des mesures évoquées lors des discussions.</a:t>
            </a:r>
          </a:p>
          <a:p>
            <a:pPr algn="just"/>
            <a:r>
              <a:rPr lang="fr-CA" sz="2400" dirty="0"/>
              <a:t>Plus anecdotiques, d’autres «Grenelle» ont suivi : Grenelle de l’Insertion en 2007, du très haut débit en 2008, de la Mer en 2009 ou même des ondes en 2009.</a:t>
            </a:r>
          </a:p>
          <a:p>
            <a:endParaRPr lang="fr-CA" sz="2400" dirty="0"/>
          </a:p>
        </p:txBody>
      </p:sp>
    </p:spTree>
    <p:extLst>
      <p:ext uri="{BB962C8B-B14F-4D97-AF65-F5344CB8AC3E}">
        <p14:creationId xmlns:p14="http://schemas.microsoft.com/office/powerpoint/2010/main" val="218958088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Observations hebdomadaires</a:t>
            </a:r>
          </a:p>
        </p:txBody>
      </p:sp>
      <p:sp>
        <p:nvSpPr>
          <p:cNvPr id="3" name="Segnaposto contenuto 2"/>
          <p:cNvSpPr>
            <a:spLocks noGrp="1"/>
          </p:cNvSpPr>
          <p:nvPr>
            <p:ph idx="1"/>
          </p:nvPr>
        </p:nvSpPr>
        <p:spPr/>
        <p:txBody>
          <a:bodyPr>
            <a:normAutofit fontScale="92500" lnSpcReduction="20000"/>
          </a:bodyPr>
          <a:lstStyle/>
          <a:p>
            <a:r>
              <a:rPr lang="it-IT" sz="2400" dirty="0" err="1" smtClean="0"/>
              <a:t>Entendu</a:t>
            </a:r>
            <a:r>
              <a:rPr lang="it-IT" sz="2400" dirty="0" smtClean="0"/>
              <a:t> à la radio ce </a:t>
            </a:r>
            <a:r>
              <a:rPr lang="it-IT" sz="2400" dirty="0" err="1" smtClean="0"/>
              <a:t>matin</a:t>
            </a:r>
            <a:r>
              <a:rPr lang="it-IT" sz="2400" dirty="0" smtClean="0"/>
              <a:t> à </a:t>
            </a:r>
            <a:r>
              <a:rPr lang="it-IT" sz="2400" dirty="0" err="1" smtClean="0"/>
              <a:t>propos</a:t>
            </a:r>
            <a:r>
              <a:rPr lang="it-IT" sz="2400" dirty="0" smtClean="0"/>
              <a:t> </a:t>
            </a:r>
            <a:r>
              <a:rPr lang="it-IT" sz="2400" dirty="0" err="1" smtClean="0"/>
              <a:t>du</a:t>
            </a:r>
            <a:r>
              <a:rPr lang="it-IT" sz="2400" dirty="0" smtClean="0"/>
              <a:t> </a:t>
            </a:r>
            <a:r>
              <a:rPr lang="it-IT" sz="2400" dirty="0" err="1" smtClean="0"/>
              <a:t>port</a:t>
            </a:r>
            <a:r>
              <a:rPr lang="it-IT" sz="2400" dirty="0" smtClean="0"/>
              <a:t> </a:t>
            </a:r>
            <a:r>
              <a:rPr lang="it-IT" sz="2400" dirty="0" err="1" smtClean="0"/>
              <a:t>du</a:t>
            </a:r>
            <a:r>
              <a:rPr lang="it-IT" sz="2400" dirty="0" smtClean="0"/>
              <a:t> masque</a:t>
            </a:r>
          </a:p>
          <a:p>
            <a:r>
              <a:rPr lang="it-IT" sz="2400" b="1" dirty="0" err="1" smtClean="0"/>
              <a:t>Les</a:t>
            </a:r>
            <a:r>
              <a:rPr lang="it-IT" sz="2400" b="1" dirty="0" smtClean="0"/>
              <a:t> </a:t>
            </a:r>
            <a:r>
              <a:rPr lang="it-IT" sz="2400" b="1" dirty="0" err="1"/>
              <a:t>vrais</a:t>
            </a:r>
            <a:r>
              <a:rPr lang="it-IT" sz="2400" b="1" dirty="0"/>
              <a:t> </a:t>
            </a:r>
            <a:r>
              <a:rPr lang="it-IT" sz="2400" b="1" dirty="0" err="1"/>
              <a:t>Diafoirus</a:t>
            </a:r>
            <a:r>
              <a:rPr lang="it-IT" sz="2400" b="1" dirty="0"/>
              <a:t> </a:t>
            </a:r>
            <a:r>
              <a:rPr lang="it-IT" sz="2400" b="1" dirty="0" err="1"/>
              <a:t>du</a:t>
            </a:r>
            <a:r>
              <a:rPr lang="it-IT" sz="2400" b="1" dirty="0"/>
              <a:t> Covid-19</a:t>
            </a:r>
          </a:p>
          <a:p>
            <a:pPr algn="just"/>
            <a:r>
              <a:rPr lang="it-IT" sz="2400" dirty="0"/>
              <a:t>La </a:t>
            </a:r>
            <a:r>
              <a:rPr lang="it-IT" sz="2400" dirty="0" err="1"/>
              <a:t>tentation</a:t>
            </a:r>
            <a:r>
              <a:rPr lang="it-IT" sz="2400" dirty="0"/>
              <a:t> si </a:t>
            </a:r>
            <a:r>
              <a:rPr lang="it-IT" sz="2400" dirty="0" err="1"/>
              <a:t>française</a:t>
            </a:r>
            <a:r>
              <a:rPr lang="it-IT" sz="2400" dirty="0"/>
              <a:t> à </a:t>
            </a:r>
            <a:r>
              <a:rPr lang="it-IT" sz="2400" dirty="0" err="1"/>
              <a:t>déjà</a:t>
            </a:r>
            <a:r>
              <a:rPr lang="it-IT" sz="2400" dirty="0"/>
              <a:t> se </a:t>
            </a:r>
            <a:r>
              <a:rPr lang="it-IT" sz="2400" dirty="0" err="1"/>
              <a:t>projeter</a:t>
            </a:r>
            <a:r>
              <a:rPr lang="it-IT" sz="2400" dirty="0"/>
              <a:t> </a:t>
            </a:r>
            <a:r>
              <a:rPr lang="it-IT" sz="2400" dirty="0" err="1"/>
              <a:t>intellectuellement</a:t>
            </a:r>
            <a:r>
              <a:rPr lang="it-IT" sz="2400" dirty="0"/>
              <a:t> </a:t>
            </a:r>
            <a:r>
              <a:rPr lang="it-IT" sz="2400" dirty="0" err="1"/>
              <a:t>dans</a:t>
            </a:r>
            <a:r>
              <a:rPr lang="it-IT" sz="2400" dirty="0"/>
              <a:t> le monde d'</a:t>
            </a:r>
            <a:r>
              <a:rPr lang="it-IT" sz="2400" dirty="0" err="1"/>
              <a:t>après</a:t>
            </a:r>
            <a:r>
              <a:rPr lang="it-IT" sz="2400" dirty="0"/>
              <a:t> n'a </a:t>
            </a:r>
            <a:r>
              <a:rPr lang="it-IT" sz="2400" dirty="0" err="1"/>
              <a:t>pas</a:t>
            </a:r>
            <a:r>
              <a:rPr lang="it-IT" sz="2400" dirty="0"/>
              <a:t> de limite. </a:t>
            </a:r>
            <a:r>
              <a:rPr lang="it-IT" sz="2400" dirty="0" err="1"/>
              <a:t>Les</a:t>
            </a:r>
            <a:r>
              <a:rPr lang="it-IT" sz="2400" dirty="0"/>
              <a:t> </a:t>
            </a:r>
            <a:r>
              <a:rPr lang="it-IT" sz="2400" dirty="0" err="1"/>
              <a:t>meilleurs</a:t>
            </a:r>
            <a:r>
              <a:rPr lang="it-IT" sz="2400" dirty="0"/>
              <a:t> </a:t>
            </a:r>
            <a:r>
              <a:rPr lang="it-IT" sz="2400" dirty="0" err="1"/>
              <a:t>esprits</a:t>
            </a:r>
            <a:r>
              <a:rPr lang="it-IT" sz="2400" dirty="0"/>
              <a:t> </a:t>
            </a:r>
            <a:r>
              <a:rPr lang="it-IT" sz="2400" dirty="0" err="1"/>
              <a:t>devraient</a:t>
            </a:r>
            <a:r>
              <a:rPr lang="it-IT" sz="2400" dirty="0"/>
              <a:t> </a:t>
            </a:r>
            <a:r>
              <a:rPr lang="it-IT" sz="2400" dirty="0" err="1"/>
              <a:t>plutôt</a:t>
            </a:r>
            <a:r>
              <a:rPr lang="it-IT" sz="2400" dirty="0"/>
              <a:t> et d'</a:t>
            </a:r>
            <a:r>
              <a:rPr lang="it-IT" sz="2400" dirty="0" err="1"/>
              <a:t>abord</a:t>
            </a:r>
            <a:r>
              <a:rPr lang="it-IT" sz="2400" dirty="0"/>
              <a:t> se </a:t>
            </a:r>
            <a:r>
              <a:rPr lang="it-IT" sz="2400" dirty="0" err="1"/>
              <a:t>poser</a:t>
            </a:r>
            <a:r>
              <a:rPr lang="it-IT" sz="2400" dirty="0"/>
              <a:t> </a:t>
            </a:r>
            <a:r>
              <a:rPr lang="it-IT" sz="2400" dirty="0" err="1"/>
              <a:t>des</a:t>
            </a:r>
            <a:r>
              <a:rPr lang="it-IT" sz="2400" dirty="0"/>
              <a:t> </a:t>
            </a:r>
            <a:r>
              <a:rPr lang="it-IT" sz="2400" dirty="0" err="1"/>
              <a:t>questions</a:t>
            </a:r>
            <a:r>
              <a:rPr lang="it-IT" sz="2400" dirty="0"/>
              <a:t> </a:t>
            </a:r>
            <a:r>
              <a:rPr lang="it-IT" sz="2400" dirty="0" err="1"/>
              <a:t>très</a:t>
            </a:r>
            <a:r>
              <a:rPr lang="it-IT" sz="2400" dirty="0"/>
              <a:t> </a:t>
            </a:r>
            <a:r>
              <a:rPr lang="it-IT" sz="2400" dirty="0" err="1"/>
              <a:t>pratiques</a:t>
            </a:r>
            <a:r>
              <a:rPr lang="it-IT" sz="2400" dirty="0" smtClean="0"/>
              <a:t>.</a:t>
            </a:r>
          </a:p>
          <a:p>
            <a:r>
              <a:rPr lang="it-IT" sz="2400" i="1" dirty="0" err="1" smtClean="0"/>
              <a:t>Les</a:t>
            </a:r>
            <a:r>
              <a:rPr lang="it-IT" sz="2400" i="1" dirty="0" smtClean="0"/>
              <a:t> </a:t>
            </a:r>
            <a:r>
              <a:rPr lang="it-IT" sz="2400" i="1" dirty="0" err="1" smtClean="0"/>
              <a:t>échos</a:t>
            </a:r>
            <a:r>
              <a:rPr lang="it-IT" sz="2400" i="1" dirty="0" smtClean="0"/>
              <a:t> </a:t>
            </a:r>
            <a:r>
              <a:rPr lang="it-IT" sz="2400" dirty="0" smtClean="0"/>
              <a:t>7 </a:t>
            </a:r>
            <a:r>
              <a:rPr lang="it-IT" sz="2400" dirty="0" err="1" smtClean="0"/>
              <a:t>avril</a:t>
            </a:r>
            <a:r>
              <a:rPr lang="it-IT" sz="2400" dirty="0" smtClean="0"/>
              <a:t> 2020</a:t>
            </a:r>
          </a:p>
          <a:p>
            <a:pPr algn="just"/>
            <a:r>
              <a:rPr lang="it-IT" sz="2400" dirty="0" err="1"/>
              <a:t>Les</a:t>
            </a:r>
            <a:r>
              <a:rPr lang="it-IT" sz="2400" dirty="0"/>
              <a:t> </a:t>
            </a:r>
            <a:r>
              <a:rPr lang="it-IT" sz="2400" dirty="0" err="1"/>
              <a:t>politiques</a:t>
            </a:r>
            <a:r>
              <a:rPr lang="it-IT" sz="2400" dirty="0"/>
              <a:t> qui </a:t>
            </a:r>
            <a:r>
              <a:rPr lang="it-IT" sz="2400" dirty="0" err="1"/>
              <a:t>refusent</a:t>
            </a:r>
            <a:r>
              <a:rPr lang="it-IT" sz="2400" dirty="0"/>
              <a:t> de dire ‘</a:t>
            </a:r>
            <a:r>
              <a:rPr lang="it-IT" sz="2400" i="1" dirty="0"/>
              <a:t>je ne </a:t>
            </a:r>
            <a:r>
              <a:rPr lang="it-IT" sz="2400" i="1" dirty="0" err="1"/>
              <a:t>sais</a:t>
            </a:r>
            <a:r>
              <a:rPr lang="it-IT" sz="2400" i="1" dirty="0"/>
              <a:t> </a:t>
            </a:r>
            <a:r>
              <a:rPr lang="it-IT" sz="2400" i="1" dirty="0" err="1"/>
              <a:t>pas</a:t>
            </a:r>
            <a:r>
              <a:rPr lang="it-IT" sz="2400" i="1" dirty="0"/>
              <a:t>’</a:t>
            </a:r>
            <a:r>
              <a:rPr lang="it-IT" sz="2400" dirty="0"/>
              <a:t> se </a:t>
            </a:r>
            <a:r>
              <a:rPr lang="it-IT" sz="2400" dirty="0" err="1"/>
              <a:t>divisent</a:t>
            </a:r>
            <a:r>
              <a:rPr lang="it-IT" sz="2400" dirty="0"/>
              <a:t> </a:t>
            </a:r>
            <a:r>
              <a:rPr lang="it-IT" sz="2400" dirty="0" err="1"/>
              <a:t>entre</a:t>
            </a:r>
            <a:r>
              <a:rPr lang="it-IT" sz="2400" dirty="0"/>
              <a:t> </a:t>
            </a:r>
            <a:r>
              <a:rPr lang="it-IT" sz="2400" dirty="0" err="1"/>
              <a:t>ceux</a:t>
            </a:r>
            <a:r>
              <a:rPr lang="it-IT" sz="2400" dirty="0"/>
              <a:t> qui </a:t>
            </a:r>
            <a:r>
              <a:rPr lang="it-IT" sz="2400" dirty="0" err="1"/>
              <a:t>pensent</a:t>
            </a:r>
            <a:r>
              <a:rPr lang="it-IT" sz="2400" dirty="0"/>
              <a:t> </a:t>
            </a:r>
            <a:r>
              <a:rPr lang="it-IT" sz="2400" dirty="0" err="1"/>
              <a:t>que</a:t>
            </a:r>
            <a:r>
              <a:rPr lang="it-IT" sz="2400" dirty="0"/>
              <a:t> le </a:t>
            </a:r>
            <a:r>
              <a:rPr lang="it-IT" sz="2400" dirty="0" err="1"/>
              <a:t>professeur</a:t>
            </a:r>
            <a:r>
              <a:rPr lang="it-IT" sz="2400" dirty="0"/>
              <a:t> </a:t>
            </a:r>
            <a:r>
              <a:rPr lang="it-IT" sz="2400" dirty="0" err="1"/>
              <a:t>Raoult</a:t>
            </a:r>
            <a:r>
              <a:rPr lang="it-IT" sz="2400" dirty="0"/>
              <a:t> est un </a:t>
            </a:r>
            <a:r>
              <a:rPr lang="it-IT" sz="2400" dirty="0" err="1"/>
              <a:t>savant</a:t>
            </a:r>
            <a:r>
              <a:rPr lang="it-IT" sz="2400" dirty="0"/>
              <a:t> </a:t>
            </a:r>
            <a:r>
              <a:rPr lang="it-IT" sz="2400" dirty="0" err="1"/>
              <a:t>maudit</a:t>
            </a:r>
            <a:r>
              <a:rPr lang="it-IT" sz="2400" dirty="0"/>
              <a:t> qui a </a:t>
            </a:r>
            <a:r>
              <a:rPr lang="it-IT" sz="2400" dirty="0" err="1"/>
              <a:t>raison</a:t>
            </a:r>
            <a:r>
              <a:rPr lang="it-IT" sz="2400" dirty="0"/>
              <a:t> </a:t>
            </a:r>
            <a:r>
              <a:rPr lang="it-IT" sz="2400" dirty="0" err="1"/>
              <a:t>contre</a:t>
            </a:r>
            <a:r>
              <a:rPr lang="it-IT" sz="2400" dirty="0"/>
              <a:t> un </a:t>
            </a:r>
            <a:r>
              <a:rPr lang="it-IT" sz="2400" dirty="0" err="1"/>
              <a:t>système</a:t>
            </a:r>
            <a:r>
              <a:rPr lang="it-IT" sz="2400" dirty="0"/>
              <a:t> qui ne </a:t>
            </a:r>
            <a:r>
              <a:rPr lang="it-IT" sz="2400" dirty="0" err="1" smtClean="0"/>
              <a:t>voudrait</a:t>
            </a:r>
            <a:r>
              <a:rPr lang="it-IT" sz="2400" dirty="0" smtClean="0"/>
              <a:t> </a:t>
            </a:r>
            <a:r>
              <a:rPr lang="it-IT" sz="2400" dirty="0" err="1"/>
              <a:t>pas</a:t>
            </a:r>
            <a:r>
              <a:rPr lang="it-IT" sz="2400" dirty="0"/>
              <a:t> (on se </a:t>
            </a:r>
            <a:r>
              <a:rPr lang="it-IT" sz="2400" dirty="0" err="1"/>
              <a:t>demande</a:t>
            </a:r>
            <a:r>
              <a:rPr lang="it-IT" sz="2400" dirty="0"/>
              <a:t> </a:t>
            </a:r>
            <a:r>
              <a:rPr lang="it-IT" sz="2400" dirty="0" err="1"/>
              <a:t>pourquoi</a:t>
            </a:r>
            <a:r>
              <a:rPr lang="it-IT" sz="2400" dirty="0"/>
              <a:t> d’</a:t>
            </a:r>
            <a:r>
              <a:rPr lang="it-IT" sz="2400" dirty="0" err="1"/>
              <a:t>ailleurs</a:t>
            </a:r>
            <a:r>
              <a:rPr lang="it-IT" sz="2400" dirty="0"/>
              <a:t>) </a:t>
            </a:r>
            <a:r>
              <a:rPr lang="it-IT" sz="2400" dirty="0" err="1"/>
              <a:t>qu’un</a:t>
            </a:r>
            <a:r>
              <a:rPr lang="it-IT" sz="2400" dirty="0"/>
              <a:t> </a:t>
            </a:r>
            <a:r>
              <a:rPr lang="it-IT" sz="2400" dirty="0" err="1"/>
              <a:t>tel</a:t>
            </a:r>
            <a:r>
              <a:rPr lang="it-IT" sz="2400" dirty="0"/>
              <a:t> </a:t>
            </a:r>
            <a:r>
              <a:rPr lang="it-IT" sz="2400" dirty="0" err="1"/>
              <a:t>énergumène</a:t>
            </a:r>
            <a:r>
              <a:rPr lang="it-IT" sz="2400" dirty="0"/>
              <a:t> </a:t>
            </a:r>
            <a:r>
              <a:rPr lang="it-IT" sz="2400" dirty="0" err="1"/>
              <a:t>soit</a:t>
            </a:r>
            <a:r>
              <a:rPr lang="it-IT" sz="2400" dirty="0"/>
              <a:t> la </a:t>
            </a:r>
            <a:r>
              <a:rPr lang="it-IT" sz="2400" dirty="0" err="1"/>
              <a:t>solution</a:t>
            </a:r>
            <a:r>
              <a:rPr lang="it-IT" sz="2400" dirty="0"/>
              <a:t>… et </a:t>
            </a:r>
            <a:r>
              <a:rPr lang="it-IT" sz="2400" dirty="0" err="1"/>
              <a:t>ceux</a:t>
            </a:r>
            <a:r>
              <a:rPr lang="it-IT" sz="2400" dirty="0"/>
              <a:t> qui </a:t>
            </a:r>
            <a:r>
              <a:rPr lang="it-IT" sz="2400" dirty="0" err="1"/>
              <a:t>pensent</a:t>
            </a:r>
            <a:r>
              <a:rPr lang="it-IT" sz="2400" dirty="0"/>
              <a:t> </a:t>
            </a:r>
            <a:r>
              <a:rPr lang="it-IT" sz="2400" dirty="0" err="1"/>
              <a:t>que</a:t>
            </a:r>
            <a:r>
              <a:rPr lang="it-IT" sz="2400" dirty="0"/>
              <a:t> Didier </a:t>
            </a:r>
            <a:r>
              <a:rPr lang="it-IT" sz="2400" dirty="0" err="1"/>
              <a:t>Raoult</a:t>
            </a:r>
            <a:r>
              <a:rPr lang="it-IT" sz="2400" dirty="0"/>
              <a:t> est un </a:t>
            </a:r>
            <a:r>
              <a:rPr lang="it-IT" sz="2400" b="1" dirty="0" err="1"/>
              <a:t>Diafoirus</a:t>
            </a:r>
            <a:r>
              <a:rPr lang="it-IT" sz="2400" b="1" dirty="0"/>
              <a:t> </a:t>
            </a:r>
            <a:r>
              <a:rPr lang="it-IT" sz="2400" b="1" dirty="0" err="1"/>
              <a:t>imbu</a:t>
            </a:r>
            <a:r>
              <a:rPr lang="it-IT" sz="2400" b="1" dirty="0"/>
              <a:t> de lui-</a:t>
            </a:r>
            <a:r>
              <a:rPr lang="it-IT" sz="2400" b="1" dirty="0" err="1"/>
              <a:t>même</a:t>
            </a:r>
            <a:r>
              <a:rPr lang="it-IT" sz="2400" dirty="0"/>
              <a:t>. En </a:t>
            </a:r>
            <a:r>
              <a:rPr lang="it-IT" sz="2400" dirty="0" err="1"/>
              <a:t>réalité</a:t>
            </a:r>
            <a:r>
              <a:rPr lang="it-IT" sz="2400" dirty="0"/>
              <a:t>, il y a un </a:t>
            </a:r>
            <a:r>
              <a:rPr lang="it-IT" sz="2400" dirty="0" err="1"/>
              <a:t>débat</a:t>
            </a:r>
            <a:r>
              <a:rPr lang="it-IT" sz="2400" dirty="0"/>
              <a:t> </a:t>
            </a:r>
            <a:r>
              <a:rPr lang="it-IT" sz="2400" dirty="0" err="1"/>
              <a:t>scientifique</a:t>
            </a:r>
            <a:r>
              <a:rPr lang="it-IT" sz="2400" dirty="0"/>
              <a:t> </a:t>
            </a:r>
            <a:r>
              <a:rPr lang="it-IT" sz="2400" dirty="0" err="1"/>
              <a:t>sur</a:t>
            </a:r>
            <a:r>
              <a:rPr lang="it-IT" sz="2400" dirty="0"/>
              <a:t> la </a:t>
            </a:r>
            <a:r>
              <a:rPr lang="it-IT" sz="2400" dirty="0" err="1"/>
              <a:t>pertinence</a:t>
            </a:r>
            <a:r>
              <a:rPr lang="it-IT" sz="2400" dirty="0"/>
              <a:t> </a:t>
            </a:r>
            <a:r>
              <a:rPr lang="it-IT" sz="2400" dirty="0" err="1"/>
              <a:t>du</a:t>
            </a:r>
            <a:r>
              <a:rPr lang="it-IT" sz="2400" dirty="0"/>
              <a:t> </a:t>
            </a:r>
            <a:r>
              <a:rPr lang="it-IT" sz="2400" dirty="0" err="1"/>
              <a:t>maintien</a:t>
            </a:r>
            <a:r>
              <a:rPr lang="it-IT" sz="2400" dirty="0"/>
              <a:t> de la </a:t>
            </a:r>
            <a:r>
              <a:rPr lang="it-IT" sz="2400" dirty="0" err="1"/>
              <a:t>méthodologie</a:t>
            </a:r>
            <a:r>
              <a:rPr lang="it-IT" sz="2400" dirty="0"/>
              <a:t> de l’</a:t>
            </a:r>
            <a:r>
              <a:rPr lang="it-IT" sz="2400" dirty="0" err="1"/>
              <a:t>expérimentation</a:t>
            </a:r>
            <a:r>
              <a:rPr lang="it-IT" sz="2400" dirty="0"/>
              <a:t> </a:t>
            </a:r>
            <a:r>
              <a:rPr lang="it-IT" sz="2400" dirty="0" err="1" smtClean="0"/>
              <a:t>médicale</a:t>
            </a:r>
            <a:r>
              <a:rPr lang="it-IT" sz="2400" dirty="0" smtClean="0"/>
              <a:t> </a:t>
            </a:r>
            <a:r>
              <a:rPr lang="it-IT" sz="2400" dirty="0"/>
              <a:t>en </a:t>
            </a:r>
            <a:r>
              <a:rPr lang="it-IT" sz="2400" dirty="0" err="1"/>
              <a:t>temps</a:t>
            </a:r>
            <a:r>
              <a:rPr lang="it-IT" sz="2400" dirty="0"/>
              <a:t> de </a:t>
            </a:r>
            <a:r>
              <a:rPr lang="it-IT" sz="2400" dirty="0" err="1"/>
              <a:t>crise</a:t>
            </a:r>
            <a:r>
              <a:rPr lang="it-IT" sz="2400" dirty="0" smtClean="0"/>
              <a:t>. </a:t>
            </a:r>
            <a:r>
              <a:rPr lang="it-IT" sz="2400" i="1" dirty="0" smtClean="0"/>
              <a:t>France inter </a:t>
            </a:r>
            <a:r>
              <a:rPr lang="it-IT" sz="2400" dirty="0" smtClean="0"/>
              <a:t>31 </a:t>
            </a:r>
            <a:r>
              <a:rPr lang="it-IT" sz="2400" dirty="0" err="1" smtClean="0"/>
              <a:t>mars</a:t>
            </a:r>
            <a:r>
              <a:rPr lang="it-IT" sz="2400" dirty="0" smtClean="0"/>
              <a:t> 2020</a:t>
            </a:r>
            <a:endParaRPr lang="it-IT" sz="2400" dirty="0"/>
          </a:p>
          <a:p>
            <a:endParaRPr lang="fr-CA" sz="2400" dirty="0"/>
          </a:p>
        </p:txBody>
      </p:sp>
    </p:spTree>
    <p:extLst>
      <p:ext uri="{BB962C8B-B14F-4D97-AF65-F5344CB8AC3E}">
        <p14:creationId xmlns:p14="http://schemas.microsoft.com/office/powerpoint/2010/main" val="34897475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800" i="1" dirty="0" err="1" smtClean="0"/>
              <a:t>Diafoirus</a:t>
            </a:r>
            <a:r>
              <a:rPr lang="it-IT" sz="2800" i="1" dirty="0" smtClean="0"/>
              <a:t> ?</a:t>
            </a:r>
            <a:endParaRPr lang="fr-CA" sz="2800" i="1" dirty="0"/>
          </a:p>
        </p:txBody>
      </p:sp>
      <p:sp>
        <p:nvSpPr>
          <p:cNvPr id="3" name="Segnaposto contenuto 2"/>
          <p:cNvSpPr>
            <a:spLocks noGrp="1"/>
          </p:cNvSpPr>
          <p:nvPr>
            <p:ph idx="1"/>
          </p:nvPr>
        </p:nvSpPr>
        <p:spPr/>
        <p:txBody>
          <a:bodyPr>
            <a:normAutofit/>
          </a:bodyPr>
          <a:lstStyle/>
          <a:p>
            <a:pPr algn="just"/>
            <a:r>
              <a:rPr lang="it-IT" sz="2400" dirty="0"/>
              <a:t>Qui </a:t>
            </a:r>
            <a:r>
              <a:rPr lang="it-IT" sz="2400" dirty="0" err="1"/>
              <a:t>sont</a:t>
            </a:r>
            <a:r>
              <a:rPr lang="it-IT" sz="2400" dirty="0"/>
              <a:t> </a:t>
            </a:r>
            <a:r>
              <a:rPr lang="it-IT" sz="2400" dirty="0" err="1"/>
              <a:t>les</a:t>
            </a:r>
            <a:r>
              <a:rPr lang="it-IT" sz="2400" dirty="0"/>
              <a:t> </a:t>
            </a:r>
            <a:r>
              <a:rPr lang="it-IT" sz="2400" dirty="0" err="1"/>
              <a:t>Diafoirus</a:t>
            </a:r>
            <a:r>
              <a:rPr lang="it-IT" sz="2400" dirty="0"/>
              <a:t> </a:t>
            </a:r>
            <a:r>
              <a:rPr lang="it-IT" sz="2400" dirty="0" err="1"/>
              <a:t>du</a:t>
            </a:r>
            <a:r>
              <a:rPr lang="it-IT" sz="2400" dirty="0"/>
              <a:t> moment, </a:t>
            </a:r>
            <a:r>
              <a:rPr lang="it-IT" sz="2400" dirty="0" err="1"/>
              <a:t>du</a:t>
            </a:r>
            <a:r>
              <a:rPr lang="it-IT" sz="2400" dirty="0"/>
              <a:t> </a:t>
            </a:r>
            <a:r>
              <a:rPr lang="it-IT" sz="2400" dirty="0" err="1"/>
              <a:t>nom</a:t>
            </a:r>
            <a:r>
              <a:rPr lang="it-IT" sz="2400" dirty="0"/>
              <a:t> de </a:t>
            </a:r>
            <a:r>
              <a:rPr lang="it-IT" sz="2400" dirty="0" err="1"/>
              <a:t>ces</a:t>
            </a:r>
            <a:r>
              <a:rPr lang="it-IT" sz="2400" dirty="0"/>
              <a:t> </a:t>
            </a:r>
            <a:r>
              <a:rPr lang="it-IT" sz="2400" dirty="0" err="1"/>
              <a:t>deux</a:t>
            </a:r>
            <a:r>
              <a:rPr lang="it-IT" sz="2400" dirty="0"/>
              <a:t> </a:t>
            </a:r>
            <a:r>
              <a:rPr lang="it-IT" sz="2400" dirty="0" err="1"/>
              <a:t>médecins</a:t>
            </a:r>
            <a:r>
              <a:rPr lang="it-IT" sz="2400" dirty="0"/>
              <a:t> </a:t>
            </a:r>
            <a:r>
              <a:rPr lang="it-IT" sz="2400" dirty="0" err="1"/>
              <a:t>charlatans</a:t>
            </a:r>
            <a:r>
              <a:rPr lang="it-IT" sz="2400" dirty="0"/>
              <a:t> </a:t>
            </a:r>
            <a:r>
              <a:rPr lang="it-IT" sz="2400" dirty="0" err="1"/>
              <a:t>du</a:t>
            </a:r>
            <a:r>
              <a:rPr lang="it-IT" sz="2400" dirty="0"/>
              <a:t> </a:t>
            </a:r>
            <a:r>
              <a:rPr lang="it-IT" sz="2400" i="1" dirty="0" err="1"/>
              <a:t>Malade</a:t>
            </a:r>
            <a:r>
              <a:rPr lang="it-IT" sz="2400" i="1" dirty="0"/>
              <a:t> </a:t>
            </a:r>
            <a:r>
              <a:rPr lang="it-IT" sz="2400" i="1" dirty="0" err="1"/>
              <a:t>Imaginaire</a:t>
            </a:r>
            <a:r>
              <a:rPr lang="it-IT" sz="2400" i="1" dirty="0"/>
              <a:t> </a:t>
            </a:r>
            <a:r>
              <a:rPr lang="it-IT" sz="2400" dirty="0"/>
              <a:t>de Molière ? </a:t>
            </a:r>
            <a:endParaRPr lang="it-IT" sz="2400" dirty="0" smtClean="0"/>
          </a:p>
        </p:txBody>
      </p:sp>
    </p:spTree>
    <p:extLst>
      <p:ext uri="{BB962C8B-B14F-4D97-AF65-F5344CB8AC3E}">
        <p14:creationId xmlns:p14="http://schemas.microsoft.com/office/powerpoint/2010/main" val="20632032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800" dirty="0" err="1" smtClean="0"/>
              <a:t>Définition</a:t>
            </a:r>
            <a:r>
              <a:rPr lang="it-IT" sz="2800" dirty="0" smtClean="0"/>
              <a:t> de </a:t>
            </a:r>
            <a:r>
              <a:rPr lang="it-IT" sz="2800" i="1" dirty="0" err="1" smtClean="0"/>
              <a:t>diafoirus</a:t>
            </a:r>
            <a:endParaRPr lang="fr-CA" sz="2800" i="1" dirty="0"/>
          </a:p>
        </p:txBody>
      </p:sp>
      <p:sp>
        <p:nvSpPr>
          <p:cNvPr id="3" name="Segnaposto contenuto 2"/>
          <p:cNvSpPr>
            <a:spLocks noGrp="1"/>
          </p:cNvSpPr>
          <p:nvPr>
            <p:ph idx="1"/>
          </p:nvPr>
        </p:nvSpPr>
        <p:spPr/>
        <p:txBody>
          <a:bodyPr>
            <a:normAutofit/>
          </a:bodyPr>
          <a:lstStyle/>
          <a:p>
            <a:pPr algn="just"/>
            <a:r>
              <a:rPr lang="it-IT" sz="2400" dirty="0" err="1" smtClean="0"/>
              <a:t>Absent</a:t>
            </a:r>
            <a:r>
              <a:rPr lang="it-IT" sz="2400" dirty="0" smtClean="0"/>
              <a:t> </a:t>
            </a:r>
            <a:r>
              <a:rPr lang="it-IT" sz="2400" dirty="0" err="1" smtClean="0"/>
              <a:t>du</a:t>
            </a:r>
            <a:r>
              <a:rPr lang="it-IT" sz="2400" dirty="0" smtClean="0"/>
              <a:t> PR.</a:t>
            </a:r>
          </a:p>
          <a:p>
            <a:pPr algn="just"/>
            <a:r>
              <a:rPr lang="it-IT" sz="2400" dirty="0" err="1" smtClean="0"/>
              <a:t>diafoirus</a:t>
            </a:r>
            <a:r>
              <a:rPr lang="it-IT" sz="2400" dirty="0"/>
              <a:t> </a:t>
            </a:r>
            <a:r>
              <a:rPr lang="it-IT" sz="2400" dirty="0" err="1"/>
              <a:t>n.m</a:t>
            </a:r>
            <a:r>
              <a:rPr lang="it-IT" sz="2400" dirty="0"/>
              <a:t>. </a:t>
            </a:r>
            <a:r>
              <a:rPr lang="it-IT" sz="2400" dirty="0" err="1" smtClean="0"/>
              <a:t>Anthroponyme</a:t>
            </a:r>
            <a:r>
              <a:rPr lang="it-IT" sz="2400" dirty="0" smtClean="0"/>
              <a:t> </a:t>
            </a:r>
            <a:r>
              <a:rPr lang="it-IT" sz="2400" dirty="0" err="1" smtClean="0"/>
              <a:t>sur</a:t>
            </a:r>
            <a:r>
              <a:rPr lang="it-IT" sz="2400" dirty="0" smtClean="0"/>
              <a:t> </a:t>
            </a:r>
            <a:r>
              <a:rPr lang="it-IT" sz="2400" dirty="0" err="1"/>
              <a:t>Diafoirus</a:t>
            </a:r>
            <a:r>
              <a:rPr lang="it-IT" sz="2400" dirty="0"/>
              <a:t> [</a:t>
            </a:r>
            <a:r>
              <a:rPr lang="it-IT" sz="2400" dirty="0" err="1"/>
              <a:t>cf</a:t>
            </a:r>
            <a:r>
              <a:rPr lang="it-IT" sz="2400" dirty="0"/>
              <a:t>. Molière, </a:t>
            </a:r>
            <a:r>
              <a:rPr lang="it-IT" sz="2400" i="1" dirty="0"/>
              <a:t>Le </a:t>
            </a:r>
            <a:r>
              <a:rPr lang="it-IT" sz="2400" i="1" dirty="0" err="1"/>
              <a:t>Malade</a:t>
            </a:r>
            <a:r>
              <a:rPr lang="it-IT" sz="2400" i="1" dirty="0"/>
              <a:t> </a:t>
            </a:r>
            <a:r>
              <a:rPr lang="it-IT" sz="2400" i="1" dirty="0" err="1"/>
              <a:t>imaginaire</a:t>
            </a:r>
            <a:r>
              <a:rPr lang="it-IT" sz="2400" dirty="0"/>
              <a:t>]</a:t>
            </a:r>
            <a:r>
              <a:rPr lang="it-IT" sz="2400" i="1" dirty="0" err="1"/>
              <a:t>péjor</a:t>
            </a:r>
            <a:r>
              <a:rPr lang="it-IT" sz="2400" i="1" dirty="0"/>
              <a:t>.</a:t>
            </a:r>
            <a:r>
              <a:rPr lang="it-IT" sz="2400" dirty="0"/>
              <a:t>  MÉD.  </a:t>
            </a:r>
            <a:r>
              <a:rPr lang="it-IT" sz="2400" b="1" dirty="0"/>
              <a:t>"</a:t>
            </a:r>
            <a:r>
              <a:rPr lang="it-IT" sz="2400" b="1" dirty="0" err="1"/>
              <a:t>médecin</a:t>
            </a:r>
            <a:r>
              <a:rPr lang="it-IT" sz="2400" b="1" dirty="0"/>
              <a:t> </a:t>
            </a:r>
            <a:r>
              <a:rPr lang="it-IT" sz="2400" b="1" dirty="0" err="1"/>
              <a:t>ignorant</a:t>
            </a:r>
            <a:r>
              <a:rPr lang="it-IT" sz="2400" b="1" dirty="0"/>
              <a:t>"</a:t>
            </a:r>
            <a:r>
              <a:rPr lang="it-IT" sz="2400" dirty="0"/>
              <a:t> - </a:t>
            </a:r>
            <a:r>
              <a:rPr lang="it-IT" sz="2400" dirty="0" err="1"/>
              <a:t>ø</a:t>
            </a:r>
            <a:r>
              <a:rPr lang="it-IT" sz="2400" dirty="0"/>
              <a:t> t. </a:t>
            </a:r>
            <a:r>
              <a:rPr lang="it-IT" sz="2400" dirty="0" err="1"/>
              <a:t>lex</a:t>
            </a:r>
            <a:r>
              <a:rPr lang="it-IT" sz="2400" dirty="0"/>
              <a:t>. </a:t>
            </a:r>
            <a:r>
              <a:rPr lang="it-IT" sz="2400" dirty="0" err="1"/>
              <a:t>réf</a:t>
            </a:r>
            <a:r>
              <a:rPr lang="it-IT" sz="2400" dirty="0"/>
              <a:t>. ; </a:t>
            </a:r>
            <a:r>
              <a:rPr lang="it-IT" sz="2400" dirty="0" err="1"/>
              <a:t>absent</a:t>
            </a:r>
            <a:r>
              <a:rPr lang="it-IT" sz="2400" dirty="0"/>
              <a:t> TLF. </a:t>
            </a:r>
            <a:br>
              <a:rPr lang="it-IT" sz="2400" dirty="0"/>
            </a:br>
            <a:r>
              <a:rPr lang="it-IT" sz="2400" dirty="0"/>
              <a:t>1832 - «</a:t>
            </a:r>
            <a:r>
              <a:rPr lang="it-IT" sz="2400" dirty="0" err="1"/>
              <a:t>Dès</a:t>
            </a:r>
            <a:r>
              <a:rPr lang="it-IT" sz="2400" dirty="0"/>
              <a:t> </a:t>
            </a:r>
            <a:r>
              <a:rPr lang="it-IT" sz="2400" dirty="0" err="1"/>
              <a:t>que</a:t>
            </a:r>
            <a:r>
              <a:rPr lang="it-IT" sz="2400" dirty="0"/>
              <a:t> </a:t>
            </a:r>
            <a:r>
              <a:rPr lang="it-IT" sz="2400" dirty="0" err="1"/>
              <a:t>j'eus</a:t>
            </a:r>
            <a:r>
              <a:rPr lang="it-IT" sz="2400" dirty="0"/>
              <a:t> </a:t>
            </a:r>
            <a:r>
              <a:rPr lang="it-IT" sz="2400" dirty="0" err="1"/>
              <a:t>quitté</a:t>
            </a:r>
            <a:r>
              <a:rPr lang="it-IT" sz="2400" dirty="0"/>
              <a:t> </a:t>
            </a:r>
            <a:r>
              <a:rPr lang="it-IT" sz="2400" dirty="0" err="1"/>
              <a:t>cette</a:t>
            </a:r>
            <a:r>
              <a:rPr lang="it-IT" sz="2400" dirty="0"/>
              <a:t> femme, </a:t>
            </a:r>
            <a:r>
              <a:rPr lang="it-IT" sz="2400" dirty="0" err="1"/>
              <a:t>intrigué</a:t>
            </a:r>
            <a:r>
              <a:rPr lang="it-IT" sz="2400" dirty="0"/>
              <a:t> par l'</a:t>
            </a:r>
            <a:r>
              <a:rPr lang="it-IT" sz="2400" dirty="0" err="1"/>
              <a:t>effet</a:t>
            </a:r>
            <a:r>
              <a:rPr lang="it-IT" sz="2400" dirty="0"/>
              <a:t> de </a:t>
            </a:r>
            <a:r>
              <a:rPr lang="it-IT" sz="2400" dirty="0" err="1"/>
              <a:t>cette</a:t>
            </a:r>
            <a:r>
              <a:rPr lang="it-IT" sz="2400" dirty="0"/>
              <a:t> </a:t>
            </a:r>
            <a:r>
              <a:rPr lang="it-IT" sz="2400" dirty="0" err="1"/>
              <a:t>poudre</a:t>
            </a:r>
            <a:r>
              <a:rPr lang="it-IT" sz="2400" dirty="0"/>
              <a:t>, </a:t>
            </a:r>
            <a:r>
              <a:rPr lang="it-IT" sz="2400" dirty="0" err="1"/>
              <a:t>que</a:t>
            </a:r>
            <a:r>
              <a:rPr lang="it-IT" sz="2400" dirty="0"/>
              <a:t> </a:t>
            </a:r>
            <a:r>
              <a:rPr lang="it-IT" sz="2400" dirty="0" err="1"/>
              <a:t>j'aurais</a:t>
            </a:r>
            <a:r>
              <a:rPr lang="it-IT" sz="2400" dirty="0"/>
              <a:t> </a:t>
            </a:r>
            <a:r>
              <a:rPr lang="it-IT" sz="2400" dirty="0" err="1"/>
              <a:t>crue</a:t>
            </a:r>
            <a:r>
              <a:rPr lang="it-IT" sz="2400" dirty="0"/>
              <a:t> </a:t>
            </a:r>
            <a:r>
              <a:rPr lang="it-IT" sz="2400" dirty="0" err="1"/>
              <a:t>fabuleuse</a:t>
            </a:r>
            <a:r>
              <a:rPr lang="it-IT" sz="2400" dirty="0"/>
              <a:t>, sans l'</a:t>
            </a:r>
            <a:r>
              <a:rPr lang="it-IT" sz="2400" dirty="0" err="1"/>
              <a:t>épreuve</a:t>
            </a:r>
            <a:r>
              <a:rPr lang="it-IT" sz="2400" dirty="0"/>
              <a:t> </a:t>
            </a:r>
            <a:r>
              <a:rPr lang="it-IT" sz="2400" dirty="0" err="1"/>
              <a:t>que</a:t>
            </a:r>
            <a:r>
              <a:rPr lang="it-IT" sz="2400" dirty="0"/>
              <a:t> je </a:t>
            </a:r>
            <a:r>
              <a:rPr lang="it-IT" sz="2400" dirty="0" err="1"/>
              <a:t>venais</a:t>
            </a:r>
            <a:r>
              <a:rPr lang="it-IT" sz="2400" dirty="0"/>
              <a:t> d'en </a:t>
            </a:r>
            <a:r>
              <a:rPr lang="it-IT" sz="2400" dirty="0" err="1"/>
              <a:t>faire</a:t>
            </a:r>
            <a:r>
              <a:rPr lang="it-IT" sz="2400" dirty="0"/>
              <a:t>, n'en </a:t>
            </a:r>
            <a:r>
              <a:rPr lang="it-IT" sz="2400" dirty="0" err="1"/>
              <a:t>ayant</a:t>
            </a:r>
            <a:r>
              <a:rPr lang="it-IT" sz="2400" dirty="0"/>
              <a:t> </a:t>
            </a:r>
            <a:r>
              <a:rPr lang="it-IT" sz="2400" dirty="0" err="1"/>
              <a:t>jamais</a:t>
            </a:r>
            <a:r>
              <a:rPr lang="it-IT" sz="2400" dirty="0"/>
              <a:t> </a:t>
            </a:r>
            <a:r>
              <a:rPr lang="it-IT" sz="2400" dirty="0" err="1"/>
              <a:t>entendu</a:t>
            </a:r>
            <a:r>
              <a:rPr lang="it-IT" sz="2400" dirty="0"/>
              <a:t> </a:t>
            </a:r>
            <a:r>
              <a:rPr lang="it-IT" sz="2400" dirty="0" err="1"/>
              <a:t>parler</a:t>
            </a:r>
            <a:r>
              <a:rPr lang="it-IT" sz="2400" dirty="0"/>
              <a:t> </a:t>
            </a:r>
            <a:r>
              <a:rPr lang="it-IT" sz="2400" dirty="0" err="1"/>
              <a:t>auparavant</a:t>
            </a:r>
            <a:r>
              <a:rPr lang="it-IT" sz="2400" dirty="0"/>
              <a:t>, je me </a:t>
            </a:r>
            <a:r>
              <a:rPr lang="it-IT" sz="2400" dirty="0" err="1"/>
              <a:t>rendis</a:t>
            </a:r>
            <a:r>
              <a:rPr lang="it-IT" sz="2400" dirty="0"/>
              <a:t> </a:t>
            </a:r>
            <a:r>
              <a:rPr lang="it-IT" sz="2400" dirty="0" err="1"/>
              <a:t>chez</a:t>
            </a:r>
            <a:r>
              <a:rPr lang="it-IT" sz="2400" dirty="0"/>
              <a:t> un </a:t>
            </a:r>
            <a:r>
              <a:rPr lang="it-IT" sz="2400" dirty="0" err="1"/>
              <a:t>apothécaire</a:t>
            </a:r>
            <a:r>
              <a:rPr lang="it-IT" sz="2400" dirty="0"/>
              <a:t> ; mais ce </a:t>
            </a:r>
            <a:r>
              <a:rPr lang="it-IT" sz="2400" b="1" dirty="0" err="1"/>
              <a:t>diafoirus</a:t>
            </a:r>
            <a:r>
              <a:rPr lang="it-IT" sz="2400" dirty="0"/>
              <a:t> ne </a:t>
            </a:r>
            <a:r>
              <a:rPr lang="it-IT" sz="2400" dirty="0" err="1"/>
              <a:t>fut</a:t>
            </a:r>
            <a:r>
              <a:rPr lang="it-IT" sz="2400" dirty="0"/>
              <a:t> </a:t>
            </a:r>
            <a:r>
              <a:rPr lang="it-IT" sz="2400" dirty="0" err="1"/>
              <a:t>pas</a:t>
            </a:r>
            <a:r>
              <a:rPr lang="it-IT" sz="2400" dirty="0"/>
              <a:t> plus </a:t>
            </a:r>
            <a:r>
              <a:rPr lang="it-IT" sz="2400" dirty="0" err="1"/>
              <a:t>savant</a:t>
            </a:r>
            <a:r>
              <a:rPr lang="it-IT" sz="2400" dirty="0"/>
              <a:t> </a:t>
            </a:r>
            <a:r>
              <a:rPr lang="it-IT" sz="2400" dirty="0" err="1"/>
              <a:t>que</a:t>
            </a:r>
            <a:r>
              <a:rPr lang="it-IT" sz="2400" dirty="0"/>
              <a:t> </a:t>
            </a:r>
            <a:r>
              <a:rPr lang="it-IT" sz="2400" dirty="0" err="1"/>
              <a:t>moi</a:t>
            </a:r>
            <a:r>
              <a:rPr lang="it-IT" sz="2400" dirty="0"/>
              <a:t>.» </a:t>
            </a:r>
            <a:r>
              <a:rPr lang="it-IT" sz="2400" i="1" dirty="0" err="1"/>
              <a:t>Mém</a:t>
            </a:r>
            <a:r>
              <a:rPr lang="it-IT" sz="2400" i="1" dirty="0"/>
              <a:t>. de Jacques Casanova de </a:t>
            </a:r>
            <a:r>
              <a:rPr lang="it-IT" sz="2400" i="1" dirty="0" err="1"/>
              <a:t>Seingalt</a:t>
            </a:r>
            <a:r>
              <a:rPr lang="it-IT" sz="2400" dirty="0"/>
              <a:t>, t. 8, </a:t>
            </a:r>
            <a:r>
              <a:rPr lang="it-IT" sz="2400" dirty="0" err="1"/>
              <a:t>ch</a:t>
            </a:r>
            <a:r>
              <a:rPr lang="it-IT" sz="2400" dirty="0"/>
              <a:t>. 7, 307 (1826-38) - R.R</a:t>
            </a:r>
            <a:r>
              <a:rPr lang="it-IT" sz="2400" dirty="0" smtClean="0"/>
              <a:t>.</a:t>
            </a:r>
            <a:endParaRPr lang="it-IT" sz="2400" dirty="0"/>
          </a:p>
          <a:p>
            <a:pPr algn="just"/>
            <a:r>
              <a:rPr lang="it-IT" sz="2400" dirty="0" err="1"/>
              <a:t>https</a:t>
            </a:r>
            <a:r>
              <a:rPr lang="it-IT" sz="2400" dirty="0"/>
              <a:t>://</a:t>
            </a:r>
            <a:r>
              <a:rPr lang="it-IT" sz="2400" dirty="0" err="1"/>
              <a:t>www.cnrtl.fr</a:t>
            </a:r>
            <a:r>
              <a:rPr lang="it-IT" sz="2400" dirty="0"/>
              <a:t>/</a:t>
            </a:r>
            <a:r>
              <a:rPr lang="it-IT" sz="2400" dirty="0" err="1"/>
              <a:t>definition</a:t>
            </a:r>
            <a:r>
              <a:rPr lang="it-IT" sz="2400" dirty="0"/>
              <a:t>/</a:t>
            </a:r>
            <a:r>
              <a:rPr lang="it-IT" sz="2400" dirty="0" err="1"/>
              <a:t>bhvf</a:t>
            </a:r>
            <a:r>
              <a:rPr lang="it-IT" sz="2400" dirty="0"/>
              <a:t>/</a:t>
            </a:r>
            <a:r>
              <a:rPr lang="it-IT" sz="2400" dirty="0" err="1"/>
              <a:t>diafoirus</a:t>
            </a:r>
            <a:endParaRPr lang="it-IT" sz="2400" dirty="0"/>
          </a:p>
          <a:p>
            <a:endParaRPr lang="fr-CA" sz="2400" dirty="0"/>
          </a:p>
        </p:txBody>
      </p:sp>
    </p:spTree>
    <p:extLst>
      <p:ext uri="{BB962C8B-B14F-4D97-AF65-F5344CB8AC3E}">
        <p14:creationId xmlns:p14="http://schemas.microsoft.com/office/powerpoint/2010/main" val="24739186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400" dirty="0"/>
              <a:t>La </a:t>
            </a:r>
            <a:r>
              <a:rPr lang="it-IT" sz="2400" dirty="0" err="1"/>
              <a:t>Cour</a:t>
            </a:r>
            <a:r>
              <a:rPr lang="it-IT" sz="2400" dirty="0"/>
              <a:t> </a:t>
            </a:r>
            <a:r>
              <a:rPr lang="it-IT" sz="2400" dirty="0" err="1"/>
              <a:t>Européenne</a:t>
            </a:r>
            <a:r>
              <a:rPr lang="it-IT" sz="2400" dirty="0"/>
              <a:t> </a:t>
            </a:r>
            <a:r>
              <a:rPr lang="it-IT" sz="2400" dirty="0" err="1"/>
              <a:t>des</a:t>
            </a:r>
            <a:r>
              <a:rPr lang="it-IT" sz="2400" dirty="0"/>
              <a:t> </a:t>
            </a:r>
            <a:r>
              <a:rPr lang="it-IT" sz="2400" dirty="0" err="1"/>
              <a:t>Droits</a:t>
            </a:r>
            <a:r>
              <a:rPr lang="it-IT" sz="2400" dirty="0"/>
              <a:t> de l'</a:t>
            </a:r>
            <a:r>
              <a:rPr lang="it-IT" sz="2400" dirty="0" err="1"/>
              <a:t>Homme</a:t>
            </a:r>
            <a:r>
              <a:rPr lang="it-IT" sz="2400" dirty="0"/>
              <a:t> ?</a:t>
            </a:r>
            <a:endParaRPr lang="fr-CA" sz="2400" dirty="0"/>
          </a:p>
        </p:txBody>
      </p:sp>
      <p:sp>
        <p:nvSpPr>
          <p:cNvPr id="3" name="Segnaposto contenuto 2"/>
          <p:cNvSpPr>
            <a:spLocks noGrp="1"/>
          </p:cNvSpPr>
          <p:nvPr>
            <p:ph idx="1"/>
          </p:nvPr>
        </p:nvSpPr>
        <p:spPr/>
        <p:txBody>
          <a:bodyPr>
            <a:normAutofit/>
          </a:bodyPr>
          <a:lstStyle/>
          <a:p>
            <a:pPr algn="just"/>
            <a:r>
              <a:rPr lang="it-IT" sz="2400" dirty="0"/>
              <a:t>Le 25 </a:t>
            </a:r>
            <a:r>
              <a:rPr lang="it-IT" sz="2400" dirty="0" err="1"/>
              <a:t>octobre</a:t>
            </a:r>
            <a:r>
              <a:rPr lang="it-IT" sz="2400" dirty="0"/>
              <a:t> 2018, la </a:t>
            </a:r>
            <a:r>
              <a:rPr lang="it-IT" sz="2400" dirty="0" err="1"/>
              <a:t>Cour</a:t>
            </a:r>
            <a:r>
              <a:rPr lang="it-IT" sz="2400" dirty="0"/>
              <a:t> </a:t>
            </a:r>
            <a:r>
              <a:rPr lang="it-IT" sz="2400" dirty="0" err="1"/>
              <a:t>Européenne</a:t>
            </a:r>
            <a:r>
              <a:rPr lang="it-IT" sz="2400" dirty="0"/>
              <a:t> </a:t>
            </a:r>
            <a:r>
              <a:rPr lang="it-IT" sz="2400" dirty="0" err="1"/>
              <a:t>des</a:t>
            </a:r>
            <a:r>
              <a:rPr lang="it-IT" sz="2400" dirty="0"/>
              <a:t> </a:t>
            </a:r>
            <a:r>
              <a:rPr lang="it-IT" sz="2400" dirty="0" err="1"/>
              <a:t>Droits</a:t>
            </a:r>
            <a:r>
              <a:rPr lang="it-IT" sz="2400" dirty="0"/>
              <a:t> de l'</a:t>
            </a:r>
            <a:r>
              <a:rPr lang="it-IT" sz="2400" dirty="0" err="1"/>
              <a:t>Homme</a:t>
            </a:r>
            <a:r>
              <a:rPr lang="it-IT" sz="2400" dirty="0"/>
              <a:t> (CEDH) a </a:t>
            </a:r>
            <a:r>
              <a:rPr lang="it-IT" sz="2400" dirty="0" err="1"/>
              <a:t>validé</a:t>
            </a:r>
            <a:r>
              <a:rPr lang="it-IT" sz="2400" dirty="0"/>
              <a:t> la </a:t>
            </a:r>
            <a:r>
              <a:rPr lang="it-IT" sz="2400" dirty="0" err="1"/>
              <a:t>condamnation</a:t>
            </a:r>
            <a:r>
              <a:rPr lang="it-IT" sz="2400" dirty="0"/>
              <a:t> pour blasphème d'Elisabeth Sabaditsch-Wolff, </a:t>
            </a:r>
            <a:r>
              <a:rPr lang="it-IT" sz="2400" dirty="0" err="1"/>
              <a:t>personnalité</a:t>
            </a:r>
            <a:r>
              <a:rPr lang="it-IT" sz="2400" dirty="0"/>
              <a:t> </a:t>
            </a:r>
            <a:r>
              <a:rPr lang="it-IT" sz="2400" dirty="0" err="1"/>
              <a:t>autrichienne</a:t>
            </a:r>
            <a:r>
              <a:rPr lang="it-IT" sz="2400" dirty="0"/>
              <a:t> qui </a:t>
            </a:r>
            <a:r>
              <a:rPr lang="it-IT" sz="2400" dirty="0" err="1"/>
              <a:t>avait</a:t>
            </a:r>
            <a:r>
              <a:rPr lang="it-IT" sz="2400" dirty="0"/>
              <a:t> </a:t>
            </a:r>
            <a:r>
              <a:rPr lang="it-IT" sz="2400" dirty="0" err="1"/>
              <a:t>qualifié</a:t>
            </a:r>
            <a:r>
              <a:rPr lang="it-IT" sz="2400" dirty="0"/>
              <a:t> le </a:t>
            </a:r>
            <a:r>
              <a:rPr lang="it-IT" sz="2400" dirty="0" err="1"/>
              <a:t>prophète</a:t>
            </a:r>
            <a:r>
              <a:rPr lang="it-IT" sz="2400" dirty="0"/>
              <a:t> </a:t>
            </a:r>
            <a:r>
              <a:rPr lang="it-IT" sz="2400" dirty="0" err="1"/>
              <a:t>Mahomet</a:t>
            </a:r>
            <a:r>
              <a:rPr lang="it-IT" sz="2400" dirty="0"/>
              <a:t> de "</a:t>
            </a:r>
            <a:r>
              <a:rPr lang="it-IT" sz="2400" dirty="0" err="1"/>
              <a:t>pédophile</a:t>
            </a:r>
            <a:r>
              <a:rPr lang="it-IT" sz="2400" dirty="0"/>
              <a:t>" </a:t>
            </a:r>
            <a:r>
              <a:rPr lang="it-IT" sz="2400" dirty="0" err="1"/>
              <a:t>lors</a:t>
            </a:r>
            <a:r>
              <a:rPr lang="it-IT" sz="2400" dirty="0"/>
              <a:t> d'une </a:t>
            </a:r>
            <a:r>
              <a:rPr lang="it-IT" sz="2400" dirty="0" err="1"/>
              <a:t>conférence</a:t>
            </a:r>
            <a:r>
              <a:rPr lang="it-IT" sz="2400" dirty="0"/>
              <a:t> </a:t>
            </a:r>
            <a:r>
              <a:rPr lang="it-IT" sz="2400" dirty="0" err="1"/>
              <a:t>du</a:t>
            </a:r>
            <a:r>
              <a:rPr lang="it-IT" sz="2400" dirty="0"/>
              <a:t> parti d’</a:t>
            </a:r>
            <a:r>
              <a:rPr lang="it-IT" sz="2400" dirty="0" err="1"/>
              <a:t>extrême-droite</a:t>
            </a:r>
            <a:r>
              <a:rPr lang="it-IT" sz="2400" dirty="0"/>
              <a:t> FPÖ en 2009. </a:t>
            </a:r>
          </a:p>
          <a:p>
            <a:pPr algn="just"/>
            <a:r>
              <a:rPr lang="it-IT" sz="2400" dirty="0"/>
              <a:t>La CEDH a </a:t>
            </a:r>
            <a:r>
              <a:rPr lang="it-IT" sz="2400" dirty="0" err="1"/>
              <a:t>estimé</a:t>
            </a:r>
            <a:r>
              <a:rPr lang="it-IT" sz="2400" dirty="0"/>
              <a:t> </a:t>
            </a:r>
            <a:r>
              <a:rPr lang="it-IT" sz="2400" dirty="0" err="1"/>
              <a:t>que</a:t>
            </a:r>
            <a:r>
              <a:rPr lang="it-IT" sz="2400" dirty="0"/>
              <a:t> </a:t>
            </a:r>
            <a:r>
              <a:rPr lang="it-IT" sz="2400" dirty="0" err="1"/>
              <a:t>cette</a:t>
            </a:r>
            <a:r>
              <a:rPr lang="it-IT" sz="2400" dirty="0"/>
              <a:t> </a:t>
            </a:r>
            <a:r>
              <a:rPr lang="it-IT" sz="2400" dirty="0" err="1"/>
              <a:t>déclaration</a:t>
            </a:r>
            <a:r>
              <a:rPr lang="it-IT" sz="2400" dirty="0"/>
              <a:t> </a:t>
            </a:r>
            <a:r>
              <a:rPr lang="it-IT" sz="2400" dirty="0" err="1"/>
              <a:t>menaçait</a:t>
            </a:r>
            <a:r>
              <a:rPr lang="it-IT" sz="2400" dirty="0"/>
              <a:t> la </a:t>
            </a:r>
            <a:r>
              <a:rPr lang="it-IT" sz="2400" b="1" dirty="0" err="1"/>
              <a:t>préservation</a:t>
            </a:r>
            <a:r>
              <a:rPr lang="it-IT" sz="2400" b="1" dirty="0"/>
              <a:t> de la </a:t>
            </a:r>
            <a:r>
              <a:rPr lang="it-IT" sz="2400" b="1" dirty="0" err="1"/>
              <a:t>paix</a:t>
            </a:r>
            <a:r>
              <a:rPr lang="it-IT" sz="2400" b="1" dirty="0"/>
              <a:t> </a:t>
            </a:r>
            <a:r>
              <a:rPr lang="it-IT" sz="2400" b="1" dirty="0" err="1"/>
              <a:t>religieuse</a:t>
            </a:r>
            <a:r>
              <a:rPr lang="it-IT" sz="2400" dirty="0"/>
              <a:t>, et </a:t>
            </a:r>
            <a:r>
              <a:rPr lang="it-IT" sz="2400" dirty="0" err="1"/>
              <a:t>que</a:t>
            </a:r>
            <a:r>
              <a:rPr lang="it-IT" sz="2400" dirty="0"/>
              <a:t> le </a:t>
            </a:r>
            <a:r>
              <a:rPr lang="it-IT" sz="2400" dirty="0" err="1"/>
              <a:t>verdict</a:t>
            </a:r>
            <a:r>
              <a:rPr lang="it-IT" sz="2400" dirty="0"/>
              <a:t> </a:t>
            </a:r>
            <a:r>
              <a:rPr lang="it-IT" sz="2400" dirty="0" err="1"/>
              <a:t>prononcé</a:t>
            </a:r>
            <a:r>
              <a:rPr lang="it-IT" sz="2400" dirty="0"/>
              <a:t> par la </a:t>
            </a:r>
            <a:r>
              <a:rPr lang="it-IT" sz="2400" dirty="0" err="1"/>
              <a:t>justice</a:t>
            </a:r>
            <a:r>
              <a:rPr lang="it-IT" sz="2400" dirty="0"/>
              <a:t> </a:t>
            </a:r>
            <a:r>
              <a:rPr lang="it-IT" sz="2400" dirty="0" err="1"/>
              <a:t>autrichienne</a:t>
            </a:r>
            <a:r>
              <a:rPr lang="it-IT" sz="2400" dirty="0"/>
              <a:t> ne </a:t>
            </a:r>
            <a:r>
              <a:rPr lang="it-IT" sz="2400" dirty="0" err="1"/>
              <a:t>contrevenait</a:t>
            </a:r>
            <a:r>
              <a:rPr lang="it-IT" sz="2400" dirty="0"/>
              <a:t> </a:t>
            </a:r>
            <a:r>
              <a:rPr lang="it-IT" sz="2400" dirty="0" err="1"/>
              <a:t>pas</a:t>
            </a:r>
            <a:r>
              <a:rPr lang="it-IT" sz="2400" dirty="0"/>
              <a:t> à l'</a:t>
            </a:r>
            <a:r>
              <a:rPr lang="it-IT" sz="2400" dirty="0" err="1"/>
              <a:t>article</a:t>
            </a:r>
            <a:r>
              <a:rPr lang="it-IT" sz="2400" dirty="0"/>
              <a:t> dix de la Convention </a:t>
            </a:r>
            <a:r>
              <a:rPr lang="it-IT" sz="2400" dirty="0" err="1"/>
              <a:t>européenne</a:t>
            </a:r>
            <a:r>
              <a:rPr lang="it-IT" sz="2400" dirty="0"/>
              <a:t> </a:t>
            </a:r>
            <a:r>
              <a:rPr lang="it-IT" sz="2400" dirty="0" err="1"/>
              <a:t>des</a:t>
            </a:r>
            <a:r>
              <a:rPr lang="it-IT" sz="2400" dirty="0"/>
              <a:t> </a:t>
            </a:r>
            <a:r>
              <a:rPr lang="it-IT" sz="2400" dirty="0" err="1"/>
              <a:t>droits</a:t>
            </a:r>
            <a:r>
              <a:rPr lang="it-IT" sz="2400" dirty="0"/>
              <a:t> de l'</a:t>
            </a:r>
            <a:r>
              <a:rPr lang="it-IT" sz="2400" dirty="0" err="1"/>
              <a:t>Homme</a:t>
            </a:r>
            <a:r>
              <a:rPr lang="it-IT" sz="2400" dirty="0"/>
              <a:t> </a:t>
            </a:r>
            <a:r>
              <a:rPr lang="it-IT" sz="2400" dirty="0" err="1"/>
              <a:t>relatif</a:t>
            </a:r>
            <a:r>
              <a:rPr lang="it-IT" sz="2400" dirty="0"/>
              <a:t> à la </a:t>
            </a:r>
            <a:r>
              <a:rPr lang="it-IT" sz="2400" dirty="0" err="1"/>
              <a:t>liberté</a:t>
            </a:r>
            <a:r>
              <a:rPr lang="it-IT" sz="2400" dirty="0"/>
              <a:t> d'</a:t>
            </a:r>
            <a:r>
              <a:rPr lang="it-IT" sz="2400" dirty="0" err="1"/>
              <a:t>expression</a:t>
            </a:r>
            <a:r>
              <a:rPr lang="it-IT" sz="2400" dirty="0"/>
              <a:t>.</a:t>
            </a:r>
            <a:endParaRPr lang="fr-CA" sz="2400" dirty="0"/>
          </a:p>
        </p:txBody>
      </p:sp>
    </p:spTree>
    <p:extLst>
      <p:ext uri="{BB962C8B-B14F-4D97-AF65-F5344CB8AC3E}">
        <p14:creationId xmlns:p14="http://schemas.microsoft.com/office/powerpoint/2010/main" val="144458130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800" b="1" dirty="0" err="1" smtClean="0"/>
              <a:t>Diafoirus</a:t>
            </a:r>
            <a:r>
              <a:rPr lang="it-IT" sz="2800" b="1" dirty="0" smtClean="0"/>
              <a:t> ?</a:t>
            </a:r>
            <a:endParaRPr lang="fr-CA" sz="2800" dirty="0"/>
          </a:p>
        </p:txBody>
      </p:sp>
      <p:sp>
        <p:nvSpPr>
          <p:cNvPr id="3" name="Segnaposto contenuto 2"/>
          <p:cNvSpPr>
            <a:spLocks noGrp="1"/>
          </p:cNvSpPr>
          <p:nvPr>
            <p:ph idx="1"/>
          </p:nvPr>
        </p:nvSpPr>
        <p:spPr/>
        <p:txBody>
          <a:bodyPr>
            <a:normAutofit/>
          </a:bodyPr>
          <a:lstStyle/>
          <a:p>
            <a:pPr marL="0" indent="0">
              <a:buNone/>
            </a:pPr>
            <a:r>
              <a:rPr lang="fr-FR" sz="2400" dirty="0" smtClean="0"/>
              <a:t>Référence culturelle</a:t>
            </a:r>
          </a:p>
          <a:p>
            <a:pPr algn="just"/>
            <a:r>
              <a:rPr lang="fr-FR" sz="2400" dirty="0" smtClean="0"/>
              <a:t>Le </a:t>
            </a:r>
            <a:r>
              <a:rPr lang="fr-FR" sz="2400" i="1" dirty="0" smtClean="0"/>
              <a:t>Malade imaginaire</a:t>
            </a:r>
            <a:r>
              <a:rPr lang="fr-FR" sz="2400" dirty="0" smtClean="0"/>
              <a:t>, dernière œuvre dramatique écrite par Molière, est une comédie-ballet en trois actes et en prose, créée le 10 février 1673 par la Troupe du Roi sur la scène du Palais-Royal à Paris. </a:t>
            </a:r>
          </a:p>
          <a:p>
            <a:pPr algn="just"/>
            <a:r>
              <a:rPr lang="fr-FR" sz="2400" dirty="0" smtClean="0"/>
              <a:t>Molière : protagoniste dans le rôle d’Argan, le malade imaginaire, hypocondriaque.</a:t>
            </a:r>
          </a:p>
          <a:p>
            <a:pPr algn="just"/>
            <a:r>
              <a:rPr lang="fr-FR" sz="2400" dirty="0" smtClean="0"/>
              <a:t>C'est lorsqu'il monta sur la scène du Palais-Royal au soir du 17 février 1673 pour la quatrième représentation du </a:t>
            </a:r>
            <a:r>
              <a:rPr lang="fr-FR" sz="2400" b="1" dirty="0" smtClean="0"/>
              <a:t>Malade imaginaire</a:t>
            </a:r>
            <a:r>
              <a:rPr lang="fr-FR" sz="2400" dirty="0" smtClean="0"/>
              <a:t> que </a:t>
            </a:r>
            <a:r>
              <a:rPr lang="fr-FR" sz="2400" b="1" dirty="0" smtClean="0"/>
              <a:t>Molière</a:t>
            </a:r>
            <a:r>
              <a:rPr lang="fr-FR" sz="2400" dirty="0" smtClean="0"/>
              <a:t> sera pris d'un malaise. Il mourut à l'âge de 51 ans chez lui dans la soirée.</a:t>
            </a:r>
            <a:endParaRPr lang="fr-FR" sz="2400" dirty="0"/>
          </a:p>
        </p:txBody>
      </p:sp>
    </p:spTree>
    <p:extLst>
      <p:ext uri="{BB962C8B-B14F-4D97-AF65-F5344CB8AC3E}">
        <p14:creationId xmlns:p14="http://schemas.microsoft.com/office/powerpoint/2010/main" val="5924513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smtClean="0"/>
              <a:t>Observations hebdomadaires</a:t>
            </a:r>
            <a:endParaRPr lang="fr-CA" sz="2800" dirty="0"/>
          </a:p>
        </p:txBody>
      </p:sp>
      <p:sp>
        <p:nvSpPr>
          <p:cNvPr id="3" name="Segnaposto contenuto 2"/>
          <p:cNvSpPr>
            <a:spLocks noGrp="1"/>
          </p:cNvSpPr>
          <p:nvPr>
            <p:ph idx="1"/>
          </p:nvPr>
        </p:nvSpPr>
        <p:spPr/>
        <p:txBody>
          <a:bodyPr>
            <a:normAutofit fontScale="92500" lnSpcReduction="20000"/>
          </a:bodyPr>
          <a:lstStyle/>
          <a:p>
            <a:endParaRPr lang="fr-CA" sz="2400" dirty="0" smtClean="0"/>
          </a:p>
          <a:p>
            <a:r>
              <a:rPr lang="fr-CA" sz="2400" b="1" dirty="0"/>
              <a:t>Le Covid19, allié du </a:t>
            </a:r>
            <a:r>
              <a:rPr lang="fr-CA" sz="2400" b="1" dirty="0" err="1"/>
              <a:t>girondisme</a:t>
            </a:r>
            <a:r>
              <a:rPr lang="fr-CA" sz="2400" b="1" dirty="0"/>
              <a:t> </a:t>
            </a:r>
            <a:r>
              <a:rPr lang="fr-CA" sz="2400" b="1" dirty="0" smtClean="0"/>
              <a:t>?</a:t>
            </a:r>
          </a:p>
          <a:p>
            <a:pPr algn="just"/>
            <a:r>
              <a:rPr lang="fr-CA" sz="2400" dirty="0"/>
              <a:t>Plus encore que l’épisode des Gilets jaunes, la crise du coronavirus permettra-t-elle de redécouvrir les vertus d’une </a:t>
            </a:r>
            <a:r>
              <a:rPr lang="fr-CA" sz="2400" b="1" dirty="0"/>
              <a:t>politique décentralisée et déconcentrée</a:t>
            </a:r>
            <a:r>
              <a:rPr lang="fr-CA" sz="2400" dirty="0"/>
              <a:t> ? On verra, mais depuis quelques jours, on ne compte plus les déclarations aimables des ministres à l’endroit des Régions et les accords conjoints avec l’</a:t>
            </a:r>
            <a:r>
              <a:rPr lang="fr-CA" sz="2400" dirty="0" err="1"/>
              <a:t>Etat</a:t>
            </a:r>
            <a:r>
              <a:rPr lang="fr-CA" sz="2400" dirty="0"/>
              <a:t>, le dernier en date portant sur la continuité pédagogique dans les lycées. </a:t>
            </a:r>
            <a:r>
              <a:rPr lang="fr-CA" sz="2400" dirty="0" smtClean="0"/>
              <a:t>(</a:t>
            </a:r>
            <a:r>
              <a:rPr lang="fr-CA" sz="2400" i="1" dirty="0" smtClean="0"/>
              <a:t>Paris Normandie </a:t>
            </a:r>
            <a:r>
              <a:rPr lang="fr-CA" sz="2400" dirty="0" smtClean="0"/>
              <a:t>20 avril 2020)</a:t>
            </a:r>
            <a:endParaRPr lang="fr-CA" sz="2400" b="1" dirty="0"/>
          </a:p>
          <a:p>
            <a:endParaRPr lang="fr-CA" sz="2400" dirty="0" smtClean="0"/>
          </a:p>
          <a:p>
            <a:r>
              <a:rPr lang="fr-CA" sz="2400" b="1" dirty="0" smtClean="0"/>
              <a:t>Le nouveau </a:t>
            </a:r>
            <a:r>
              <a:rPr lang="fr-CA" sz="2400" b="1" dirty="0" err="1" smtClean="0"/>
              <a:t>girondisme</a:t>
            </a:r>
            <a:r>
              <a:rPr lang="fr-CA" sz="2400" b="1" dirty="0" smtClean="0"/>
              <a:t> </a:t>
            </a:r>
            <a:r>
              <a:rPr lang="fr-CA" sz="2400" dirty="0" smtClean="0"/>
              <a:t>(France inter 20 avril)</a:t>
            </a:r>
          </a:p>
          <a:p>
            <a:r>
              <a:rPr lang="fr-CA" sz="2400" dirty="0" err="1"/>
              <a:t>Déconfinement</a:t>
            </a:r>
            <a:r>
              <a:rPr lang="fr-CA" sz="2400" dirty="0"/>
              <a:t> </a:t>
            </a:r>
            <a:r>
              <a:rPr lang="fr-CA" sz="2400" b="1" dirty="0"/>
              <a:t>à la mode </a:t>
            </a:r>
            <a:r>
              <a:rPr lang="fr-CA" sz="2400" b="1" dirty="0" smtClean="0"/>
              <a:t>girondine </a:t>
            </a:r>
            <a:r>
              <a:rPr lang="fr-CA" sz="2400" dirty="0" smtClean="0"/>
              <a:t>: </a:t>
            </a:r>
            <a:r>
              <a:rPr lang="fr-CA" sz="2400" dirty="0"/>
              <a:t>que l'</a:t>
            </a:r>
            <a:r>
              <a:rPr lang="fr-CA" sz="2400" dirty="0" err="1"/>
              <a:t>Etat</a:t>
            </a:r>
            <a:r>
              <a:rPr lang="fr-CA" sz="2400" dirty="0"/>
              <a:t> jacobin nous laisse faire</a:t>
            </a:r>
            <a:r>
              <a:rPr lang="fr-CA" sz="2400" dirty="0" smtClean="0"/>
              <a:t>!  (</a:t>
            </a:r>
            <a:r>
              <a:rPr lang="fr-CA" sz="2400" dirty="0"/>
              <a:t>19 avril 2020, http://</a:t>
            </a:r>
            <a:r>
              <a:rPr lang="fr-CA" sz="2400" dirty="0" err="1"/>
              <a:t>normandie.canalblog.com</a:t>
            </a:r>
            <a:r>
              <a:rPr lang="fr-CA" sz="2400" dirty="0"/>
              <a:t>/archives/2020/04/19/38214714.</a:t>
            </a:r>
            <a:r>
              <a:rPr lang="fr-CA" sz="2400" dirty="0" smtClean="0"/>
              <a:t>html)</a:t>
            </a:r>
            <a:endParaRPr lang="fr-CA" sz="2400" dirty="0"/>
          </a:p>
          <a:p>
            <a:endParaRPr lang="fr-CA" sz="2400" dirty="0"/>
          </a:p>
        </p:txBody>
      </p:sp>
    </p:spTree>
    <p:extLst>
      <p:ext uri="{BB962C8B-B14F-4D97-AF65-F5344CB8AC3E}">
        <p14:creationId xmlns:p14="http://schemas.microsoft.com/office/powerpoint/2010/main" val="274902936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800" dirty="0" err="1"/>
              <a:t>girondin</a:t>
            </a:r>
            <a:endParaRPr lang="fr-CA" sz="2800" dirty="0"/>
          </a:p>
        </p:txBody>
      </p:sp>
      <p:sp>
        <p:nvSpPr>
          <p:cNvPr id="3" name="Segnaposto contenuto 2"/>
          <p:cNvSpPr>
            <a:spLocks noGrp="1"/>
          </p:cNvSpPr>
          <p:nvPr>
            <p:ph idx="1"/>
          </p:nvPr>
        </p:nvSpPr>
        <p:spPr/>
        <p:txBody>
          <a:bodyPr>
            <a:normAutofit/>
          </a:bodyPr>
          <a:lstStyle/>
          <a:p>
            <a:r>
              <a:rPr lang="it-IT" sz="2400" dirty="0" err="1"/>
              <a:t>girondin</a:t>
            </a:r>
            <a:r>
              <a:rPr lang="it-IT" sz="2400" dirty="0"/>
              <a:t>, ine [</a:t>
            </a:r>
            <a:r>
              <a:rPr lang="it-IT" sz="2400" dirty="0" err="1"/>
              <a:t>ʒiʀɔ̃dɛ</a:t>
            </a:r>
            <a:r>
              <a:rPr lang="it-IT" sz="2400" dirty="0"/>
              <a:t>̃, in] </a:t>
            </a:r>
            <a:r>
              <a:rPr lang="it-IT" sz="2400" dirty="0" err="1"/>
              <a:t>adjectif</a:t>
            </a:r>
            <a:r>
              <a:rPr lang="it-IT" sz="2400" dirty="0"/>
              <a:t> et </a:t>
            </a:r>
            <a:r>
              <a:rPr lang="it-IT" sz="2400" dirty="0" err="1"/>
              <a:t>nom</a:t>
            </a:r>
            <a:r>
              <a:rPr lang="it-IT" sz="2400" dirty="0"/>
              <a:t> </a:t>
            </a:r>
            <a:r>
              <a:rPr lang="it-IT" sz="2400" dirty="0" err="1"/>
              <a:t>étym</a:t>
            </a:r>
            <a:r>
              <a:rPr lang="it-IT" sz="2400" dirty="0"/>
              <a:t>. 1792 ◊ de </a:t>
            </a:r>
            <a:r>
              <a:rPr lang="it-IT" sz="2400" i="1" dirty="0"/>
              <a:t>Gironde</a:t>
            </a:r>
            <a:endParaRPr lang="it-IT" sz="2400" dirty="0"/>
          </a:p>
          <a:p>
            <a:r>
              <a:rPr lang="it-IT" sz="2400" dirty="0"/>
              <a:t>❖</a:t>
            </a:r>
          </a:p>
          <a:p>
            <a:r>
              <a:rPr lang="it-IT" sz="2400" dirty="0"/>
              <a:t> 1   De la Gironde. </a:t>
            </a:r>
            <a:r>
              <a:rPr lang="it-IT" sz="2400" i="1" dirty="0"/>
              <a:t>Le </a:t>
            </a:r>
            <a:r>
              <a:rPr lang="it-IT" sz="2400" i="1" dirty="0" err="1"/>
              <a:t>vignoble</a:t>
            </a:r>
            <a:r>
              <a:rPr lang="it-IT" sz="2400" i="1" dirty="0"/>
              <a:t> </a:t>
            </a:r>
            <a:r>
              <a:rPr lang="it-IT" sz="2400" i="1" dirty="0" err="1"/>
              <a:t>girondin</a:t>
            </a:r>
            <a:r>
              <a:rPr lang="it-IT" sz="2400" i="1" dirty="0"/>
              <a:t>.</a:t>
            </a:r>
          </a:p>
          <a:p>
            <a:r>
              <a:rPr lang="it-IT" sz="2400" dirty="0"/>
              <a:t> 2   </a:t>
            </a:r>
            <a:r>
              <a:rPr lang="it-IT" sz="2400" dirty="0" err="1"/>
              <a:t>Hist</a:t>
            </a:r>
            <a:r>
              <a:rPr lang="it-IT" sz="2400" dirty="0"/>
              <a:t>. Le parti </a:t>
            </a:r>
            <a:r>
              <a:rPr lang="it-IT" sz="2400" dirty="0" err="1"/>
              <a:t>girondin</a:t>
            </a:r>
            <a:r>
              <a:rPr lang="it-IT" sz="2400" dirty="0"/>
              <a:t> : parti qui se forma en 1791 </a:t>
            </a:r>
            <a:r>
              <a:rPr lang="it-IT" sz="2400" dirty="0" err="1"/>
              <a:t>autour</a:t>
            </a:r>
            <a:r>
              <a:rPr lang="it-IT" sz="2400" dirty="0"/>
              <a:t> de </a:t>
            </a:r>
            <a:r>
              <a:rPr lang="it-IT" sz="2400" dirty="0" err="1"/>
              <a:t>quelques</a:t>
            </a:r>
            <a:r>
              <a:rPr lang="it-IT" sz="2400" dirty="0"/>
              <a:t> </a:t>
            </a:r>
            <a:r>
              <a:rPr lang="it-IT" sz="2400" dirty="0" err="1"/>
              <a:t>députés</a:t>
            </a:r>
            <a:r>
              <a:rPr lang="it-IT" sz="2400" dirty="0"/>
              <a:t> de la Gironde. ▫ N. </a:t>
            </a:r>
            <a:r>
              <a:rPr lang="it-IT" sz="2400" i="1" dirty="0" err="1"/>
              <a:t>Les</a:t>
            </a:r>
            <a:r>
              <a:rPr lang="it-IT" sz="2400" i="1" dirty="0"/>
              <a:t> </a:t>
            </a:r>
            <a:r>
              <a:rPr lang="it-IT" sz="2400" i="1" dirty="0" err="1"/>
              <a:t>Girondins</a:t>
            </a:r>
            <a:r>
              <a:rPr lang="it-IT" sz="2400" i="1" dirty="0"/>
              <a:t> et </a:t>
            </a:r>
            <a:r>
              <a:rPr lang="it-IT" sz="2400" i="1" dirty="0" err="1"/>
              <a:t>les</a:t>
            </a:r>
            <a:r>
              <a:rPr lang="it-IT" sz="2400" i="1" dirty="0"/>
              <a:t> </a:t>
            </a:r>
            <a:r>
              <a:rPr lang="it-IT" sz="2400" i="1" dirty="0" err="1"/>
              <a:t>Jacobins</a:t>
            </a:r>
            <a:r>
              <a:rPr lang="it-IT" sz="2400" i="1" dirty="0"/>
              <a:t>.</a:t>
            </a:r>
          </a:p>
          <a:p>
            <a:r>
              <a:rPr lang="it-IT" sz="2400" dirty="0"/>
              <a:t>© 2019 </a:t>
            </a:r>
            <a:r>
              <a:rPr lang="it-IT" sz="2400" dirty="0" err="1"/>
              <a:t>Dictionnaires</a:t>
            </a:r>
            <a:r>
              <a:rPr lang="it-IT" sz="2400" dirty="0"/>
              <a:t> Le Robert - Le Petit Robert de la langue </a:t>
            </a:r>
            <a:r>
              <a:rPr lang="it-IT" sz="2400" dirty="0" err="1"/>
              <a:t>française</a:t>
            </a:r>
            <a:endParaRPr lang="it-IT" sz="2400" dirty="0"/>
          </a:p>
          <a:p>
            <a:endParaRPr lang="fr-CA" sz="2400" dirty="0"/>
          </a:p>
        </p:txBody>
      </p:sp>
    </p:spTree>
    <p:extLst>
      <p:ext uri="{BB962C8B-B14F-4D97-AF65-F5344CB8AC3E}">
        <p14:creationId xmlns:p14="http://schemas.microsoft.com/office/powerpoint/2010/main" val="197524922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800" dirty="0" err="1"/>
              <a:t>jacobin</a:t>
            </a:r>
            <a:endParaRPr lang="fr-CA" sz="2800" dirty="0"/>
          </a:p>
        </p:txBody>
      </p:sp>
      <p:sp>
        <p:nvSpPr>
          <p:cNvPr id="3" name="Segnaposto contenuto 2"/>
          <p:cNvSpPr>
            <a:spLocks noGrp="1"/>
          </p:cNvSpPr>
          <p:nvPr>
            <p:ph idx="1"/>
          </p:nvPr>
        </p:nvSpPr>
        <p:spPr/>
        <p:txBody>
          <a:bodyPr>
            <a:normAutofit lnSpcReduction="10000"/>
          </a:bodyPr>
          <a:lstStyle/>
          <a:p>
            <a:pPr algn="just"/>
            <a:r>
              <a:rPr lang="it-IT" sz="2400" dirty="0" err="1"/>
              <a:t>jacobin</a:t>
            </a:r>
            <a:r>
              <a:rPr lang="it-IT" sz="2400" dirty="0"/>
              <a:t>, ine [</a:t>
            </a:r>
            <a:r>
              <a:rPr lang="it-IT" sz="2400" dirty="0" err="1"/>
              <a:t>ʒakɔbɛ</a:t>
            </a:r>
            <a:r>
              <a:rPr lang="it-IT" sz="2400" dirty="0"/>
              <a:t>̃, in] </a:t>
            </a:r>
            <a:r>
              <a:rPr lang="it-IT" sz="2400" dirty="0" err="1"/>
              <a:t>nom</a:t>
            </a:r>
            <a:r>
              <a:rPr lang="it-IT" sz="2400" dirty="0"/>
              <a:t> </a:t>
            </a:r>
            <a:r>
              <a:rPr lang="it-IT" sz="2400" dirty="0" err="1"/>
              <a:t>étym</a:t>
            </a:r>
            <a:r>
              <a:rPr lang="it-IT" sz="2400" dirty="0"/>
              <a:t>. </a:t>
            </a:r>
            <a:r>
              <a:rPr lang="it-IT" sz="2400" cap="all" dirty="0" err="1"/>
              <a:t>xiii</a:t>
            </a:r>
            <a:r>
              <a:rPr lang="it-IT" sz="2400" baseline="30000" dirty="0" err="1"/>
              <a:t>e</a:t>
            </a:r>
            <a:r>
              <a:rPr lang="it-IT" sz="2400" dirty="0"/>
              <a:t> ◊ </a:t>
            </a:r>
            <a:r>
              <a:rPr lang="it-IT" sz="2400" dirty="0" err="1"/>
              <a:t>du</a:t>
            </a:r>
            <a:r>
              <a:rPr lang="it-IT" sz="2400" dirty="0"/>
              <a:t> </a:t>
            </a:r>
            <a:r>
              <a:rPr lang="it-IT" sz="2400" dirty="0" err="1"/>
              <a:t>bas</a:t>
            </a:r>
            <a:r>
              <a:rPr lang="it-IT" sz="2400" dirty="0"/>
              <a:t> latin </a:t>
            </a:r>
            <a:r>
              <a:rPr lang="it-IT" sz="2400" i="1" dirty="0" err="1"/>
              <a:t>Jacobus</a:t>
            </a:r>
            <a:r>
              <a:rPr lang="it-IT" sz="2400" dirty="0"/>
              <a:t> « Jacques », l'</a:t>
            </a:r>
            <a:r>
              <a:rPr lang="it-IT" sz="2400" dirty="0" err="1"/>
              <a:t>hospice</a:t>
            </a:r>
            <a:r>
              <a:rPr lang="it-IT" sz="2400" dirty="0"/>
              <a:t> </a:t>
            </a:r>
            <a:r>
              <a:rPr lang="it-IT" sz="2400" dirty="0" err="1"/>
              <a:t>des</a:t>
            </a:r>
            <a:r>
              <a:rPr lang="it-IT" sz="2400" dirty="0"/>
              <a:t> </a:t>
            </a:r>
            <a:r>
              <a:rPr lang="it-IT" sz="2400" dirty="0" err="1"/>
              <a:t>pèlerins</a:t>
            </a:r>
            <a:r>
              <a:rPr lang="it-IT" sz="2400" dirty="0"/>
              <a:t> pour Saint-Jacques-de-</a:t>
            </a:r>
            <a:r>
              <a:rPr lang="it-IT" sz="2400" dirty="0" err="1"/>
              <a:t>Compostelle</a:t>
            </a:r>
            <a:r>
              <a:rPr lang="it-IT" sz="2400" dirty="0"/>
              <a:t> </a:t>
            </a:r>
            <a:r>
              <a:rPr lang="it-IT" sz="2400" dirty="0" err="1"/>
              <a:t>ayant</a:t>
            </a:r>
            <a:r>
              <a:rPr lang="it-IT" sz="2400" dirty="0"/>
              <a:t> </a:t>
            </a:r>
            <a:r>
              <a:rPr lang="it-IT" sz="2400" dirty="0" err="1"/>
              <a:t>été</a:t>
            </a:r>
            <a:r>
              <a:rPr lang="it-IT" sz="2400" dirty="0"/>
              <a:t> </a:t>
            </a:r>
            <a:r>
              <a:rPr lang="it-IT" sz="2400" dirty="0" err="1"/>
              <a:t>confié</a:t>
            </a:r>
            <a:r>
              <a:rPr lang="it-IT" sz="2400" dirty="0"/>
              <a:t> à </a:t>
            </a:r>
            <a:r>
              <a:rPr lang="it-IT" sz="2400" dirty="0" err="1"/>
              <a:t>ces</a:t>
            </a:r>
            <a:r>
              <a:rPr lang="it-IT" sz="2400" dirty="0"/>
              <a:t> </a:t>
            </a:r>
            <a:r>
              <a:rPr lang="it-IT" sz="2400" dirty="0" err="1"/>
              <a:t>religieux</a:t>
            </a:r>
            <a:endParaRPr lang="it-IT" sz="2400" dirty="0"/>
          </a:p>
          <a:p>
            <a:r>
              <a:rPr lang="it-IT" sz="2400" dirty="0"/>
              <a:t>❖</a:t>
            </a:r>
          </a:p>
          <a:p>
            <a:r>
              <a:rPr lang="it-IT" sz="2400" dirty="0"/>
              <a:t> 1   N. m. </a:t>
            </a:r>
            <a:r>
              <a:rPr lang="it-IT" sz="2400" dirty="0" err="1"/>
              <a:t>Vx</a:t>
            </a:r>
            <a:r>
              <a:rPr lang="it-IT" sz="2400" dirty="0"/>
              <a:t> </a:t>
            </a:r>
            <a:r>
              <a:rPr lang="it-IT" sz="2400" dirty="0" err="1"/>
              <a:t>Dominicain</a:t>
            </a:r>
            <a:r>
              <a:rPr lang="it-IT" sz="2400" dirty="0"/>
              <a:t>. </a:t>
            </a:r>
          </a:p>
          <a:p>
            <a:pPr algn="just"/>
            <a:r>
              <a:rPr lang="it-IT" sz="2400" dirty="0"/>
              <a:t> 2   N. m. </a:t>
            </a:r>
            <a:r>
              <a:rPr lang="it-IT" sz="2400" b="1" dirty="0"/>
              <a:t>(1790) </a:t>
            </a:r>
            <a:r>
              <a:rPr lang="it-IT" sz="2400" dirty="0" err="1"/>
              <a:t>Hist</a:t>
            </a:r>
            <a:r>
              <a:rPr lang="it-IT" sz="2400" dirty="0"/>
              <a:t>. </a:t>
            </a:r>
            <a:r>
              <a:rPr lang="it-IT" sz="2400" dirty="0" err="1"/>
              <a:t>Membre</a:t>
            </a:r>
            <a:r>
              <a:rPr lang="it-IT" sz="2400" dirty="0"/>
              <a:t> d'une </a:t>
            </a:r>
            <a:r>
              <a:rPr lang="it-IT" sz="2400" dirty="0" err="1"/>
              <a:t>société</a:t>
            </a:r>
            <a:r>
              <a:rPr lang="it-IT" sz="2400" dirty="0"/>
              <a:t> </a:t>
            </a:r>
            <a:r>
              <a:rPr lang="it-IT" sz="2400" dirty="0" err="1"/>
              <a:t>politique</a:t>
            </a:r>
            <a:r>
              <a:rPr lang="it-IT" sz="2400" dirty="0"/>
              <a:t> </a:t>
            </a:r>
            <a:r>
              <a:rPr lang="it-IT" sz="2400" dirty="0" err="1"/>
              <a:t>révolutionnaire</a:t>
            </a:r>
            <a:r>
              <a:rPr lang="it-IT" sz="2400" dirty="0"/>
              <a:t> </a:t>
            </a:r>
            <a:r>
              <a:rPr lang="it-IT" sz="2400" dirty="0" err="1"/>
              <a:t>établie</a:t>
            </a:r>
            <a:r>
              <a:rPr lang="it-IT" sz="2400" dirty="0"/>
              <a:t> à Paris </a:t>
            </a:r>
            <a:r>
              <a:rPr lang="it-IT" sz="2400" dirty="0" err="1"/>
              <a:t>dans</a:t>
            </a:r>
            <a:r>
              <a:rPr lang="it-IT" sz="2400" dirty="0"/>
              <a:t> un ancien </a:t>
            </a:r>
            <a:r>
              <a:rPr lang="it-IT" sz="2400" dirty="0" err="1"/>
              <a:t>couvent</a:t>
            </a:r>
            <a:r>
              <a:rPr lang="it-IT" sz="2400" dirty="0"/>
              <a:t> de </a:t>
            </a:r>
            <a:r>
              <a:rPr lang="it-IT" sz="2400" dirty="0" err="1"/>
              <a:t>Jacobins</a:t>
            </a:r>
            <a:r>
              <a:rPr lang="it-IT" sz="2400" dirty="0"/>
              <a:t>. </a:t>
            </a:r>
            <a:r>
              <a:rPr lang="it-IT" sz="2400" i="1" dirty="0"/>
              <a:t>Le club </a:t>
            </a:r>
            <a:r>
              <a:rPr lang="it-IT" sz="2400" i="1" dirty="0" err="1"/>
              <a:t>des</a:t>
            </a:r>
            <a:r>
              <a:rPr lang="it-IT" sz="2400" i="1" dirty="0"/>
              <a:t> </a:t>
            </a:r>
            <a:r>
              <a:rPr lang="it-IT" sz="2400" i="1" dirty="0" err="1"/>
              <a:t>Jacobins</a:t>
            </a:r>
            <a:r>
              <a:rPr lang="it-IT" sz="2400" dirty="0"/>
              <a:t>. ◆  N. Fig. </a:t>
            </a:r>
            <a:r>
              <a:rPr lang="it-IT" sz="2400" b="1" dirty="0" err="1"/>
              <a:t>Républicain</a:t>
            </a:r>
            <a:r>
              <a:rPr lang="it-IT" sz="2400" b="1" dirty="0"/>
              <a:t> </a:t>
            </a:r>
            <a:r>
              <a:rPr lang="it-IT" sz="2400" b="1" dirty="0" err="1"/>
              <a:t>intransigeant</a:t>
            </a:r>
            <a:r>
              <a:rPr lang="it-IT" sz="2400" b="1" dirty="0"/>
              <a:t>, </a:t>
            </a:r>
            <a:r>
              <a:rPr lang="it-IT" sz="2400" b="1" dirty="0" err="1"/>
              <a:t>partisan</a:t>
            </a:r>
            <a:r>
              <a:rPr lang="it-IT" sz="2400" b="1" dirty="0"/>
              <a:t> d'un </a:t>
            </a:r>
            <a:r>
              <a:rPr lang="it-IT" sz="2400" b="1" dirty="0" err="1"/>
              <a:t>État</a:t>
            </a:r>
            <a:r>
              <a:rPr lang="it-IT" sz="2400" b="1" dirty="0"/>
              <a:t> </a:t>
            </a:r>
            <a:r>
              <a:rPr lang="it-IT" sz="2400" b="1" dirty="0" err="1"/>
              <a:t>centralisé</a:t>
            </a:r>
            <a:r>
              <a:rPr lang="it-IT" sz="2400" b="1" dirty="0"/>
              <a:t>.</a:t>
            </a:r>
            <a:r>
              <a:rPr lang="it-IT" sz="2400" dirty="0"/>
              <a:t> </a:t>
            </a:r>
            <a:r>
              <a:rPr lang="it-IT" sz="2400" dirty="0" err="1"/>
              <a:t>Adj</a:t>
            </a:r>
            <a:r>
              <a:rPr lang="it-IT" sz="2400" dirty="0"/>
              <a:t>. </a:t>
            </a:r>
            <a:r>
              <a:rPr lang="it-IT" sz="2400" i="1" dirty="0" err="1"/>
              <a:t>Idées</a:t>
            </a:r>
            <a:r>
              <a:rPr lang="it-IT" sz="2400" i="1" dirty="0"/>
              <a:t> </a:t>
            </a:r>
            <a:r>
              <a:rPr lang="it-IT" sz="2400" i="1" dirty="0" err="1"/>
              <a:t>jacobines</a:t>
            </a:r>
            <a:r>
              <a:rPr lang="it-IT" sz="2400" i="1" dirty="0"/>
              <a:t>.</a:t>
            </a:r>
          </a:p>
          <a:p>
            <a:r>
              <a:rPr lang="it-IT" sz="2400" dirty="0"/>
              <a:t>© 2019 </a:t>
            </a:r>
            <a:r>
              <a:rPr lang="it-IT" sz="2400" dirty="0" err="1"/>
              <a:t>Dictionnaires</a:t>
            </a:r>
            <a:r>
              <a:rPr lang="it-IT" sz="2400" dirty="0"/>
              <a:t> Le Robert - Le Petit Robert de la langue </a:t>
            </a:r>
            <a:r>
              <a:rPr lang="it-IT" sz="2400" dirty="0" err="1"/>
              <a:t>française</a:t>
            </a:r>
            <a:endParaRPr lang="it-IT" sz="2400" dirty="0"/>
          </a:p>
          <a:p>
            <a:endParaRPr lang="fr-CA" sz="2400" dirty="0"/>
          </a:p>
        </p:txBody>
      </p:sp>
    </p:spTree>
    <p:extLst>
      <p:ext uri="{BB962C8B-B14F-4D97-AF65-F5344CB8AC3E}">
        <p14:creationId xmlns:p14="http://schemas.microsoft.com/office/powerpoint/2010/main" val="30761460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Observations hebdomadaires</a:t>
            </a:r>
          </a:p>
        </p:txBody>
      </p:sp>
      <p:sp>
        <p:nvSpPr>
          <p:cNvPr id="3" name="Segnaposto contenuto 2"/>
          <p:cNvSpPr>
            <a:spLocks noGrp="1"/>
          </p:cNvSpPr>
          <p:nvPr>
            <p:ph idx="1"/>
          </p:nvPr>
        </p:nvSpPr>
        <p:spPr/>
        <p:txBody>
          <a:bodyPr>
            <a:normAutofit fontScale="92500"/>
          </a:bodyPr>
          <a:lstStyle/>
          <a:p>
            <a:r>
              <a:rPr lang="it-IT" sz="2800" b="1" dirty="0"/>
              <a:t>Le virus n’est </a:t>
            </a:r>
            <a:r>
              <a:rPr lang="it-IT" sz="2800" b="1" dirty="0" err="1"/>
              <a:t>pas</a:t>
            </a:r>
            <a:r>
              <a:rPr lang="it-IT" sz="2800" b="1" dirty="0"/>
              <a:t> </a:t>
            </a:r>
            <a:r>
              <a:rPr lang="it-IT" sz="2800" b="1" dirty="0" err="1" smtClean="0"/>
              <a:t>jacobin</a:t>
            </a:r>
            <a:endParaRPr lang="it-IT" sz="2800" b="1" dirty="0" smtClean="0"/>
          </a:p>
          <a:p>
            <a:pPr algn="just"/>
            <a:r>
              <a:rPr lang="it-IT" sz="2800" dirty="0"/>
              <a:t>Le virus n’</a:t>
            </a:r>
            <a:r>
              <a:rPr lang="it-IT" sz="2800" dirty="0" err="1"/>
              <a:t>affecte</a:t>
            </a:r>
            <a:r>
              <a:rPr lang="it-IT" sz="2800" dirty="0"/>
              <a:t> </a:t>
            </a:r>
            <a:r>
              <a:rPr lang="it-IT" sz="2800" dirty="0" err="1"/>
              <a:t>pas</a:t>
            </a:r>
            <a:r>
              <a:rPr lang="it-IT" sz="2800" dirty="0"/>
              <a:t> </a:t>
            </a:r>
            <a:r>
              <a:rPr lang="it-IT" sz="2800" dirty="0" err="1"/>
              <a:t>toutes</a:t>
            </a:r>
            <a:r>
              <a:rPr lang="it-IT" sz="2800" dirty="0"/>
              <a:t> </a:t>
            </a:r>
            <a:r>
              <a:rPr lang="it-IT" sz="2800" dirty="0" err="1"/>
              <a:t>les</a:t>
            </a:r>
            <a:r>
              <a:rPr lang="it-IT" sz="2800" dirty="0"/>
              <a:t> </a:t>
            </a:r>
            <a:r>
              <a:rPr lang="it-IT" sz="2800" dirty="0" err="1"/>
              <a:t>personnes</a:t>
            </a:r>
            <a:r>
              <a:rPr lang="it-IT" sz="2800" dirty="0"/>
              <a:t> et </a:t>
            </a:r>
            <a:r>
              <a:rPr lang="it-IT" sz="2800" dirty="0" err="1"/>
              <a:t>tous</a:t>
            </a:r>
            <a:r>
              <a:rPr lang="it-IT" sz="2800" dirty="0"/>
              <a:t> </a:t>
            </a:r>
            <a:r>
              <a:rPr lang="it-IT" sz="2800" dirty="0" err="1"/>
              <a:t>les</a:t>
            </a:r>
            <a:r>
              <a:rPr lang="it-IT" sz="2800" dirty="0"/>
              <a:t> </a:t>
            </a:r>
            <a:r>
              <a:rPr lang="it-IT" sz="2800" dirty="0" err="1"/>
              <a:t>territoires</a:t>
            </a:r>
            <a:r>
              <a:rPr lang="it-IT" sz="2800" dirty="0"/>
              <a:t> de la </a:t>
            </a:r>
            <a:r>
              <a:rPr lang="it-IT" sz="2800" dirty="0" err="1"/>
              <a:t>même</a:t>
            </a:r>
            <a:r>
              <a:rPr lang="it-IT" sz="2800" dirty="0"/>
              <a:t> </a:t>
            </a:r>
            <a:r>
              <a:rPr lang="it-IT" sz="2800" dirty="0" err="1"/>
              <a:t>manière</a:t>
            </a:r>
            <a:r>
              <a:rPr lang="it-IT" sz="2800" dirty="0"/>
              <a:t>. Ce qui </a:t>
            </a:r>
            <a:r>
              <a:rPr lang="it-IT" sz="2800" dirty="0" err="1"/>
              <a:t>invite</a:t>
            </a:r>
            <a:r>
              <a:rPr lang="it-IT" sz="2800" dirty="0"/>
              <a:t> à ne </a:t>
            </a:r>
            <a:r>
              <a:rPr lang="it-IT" sz="2800" dirty="0" err="1"/>
              <a:t>pas</a:t>
            </a:r>
            <a:r>
              <a:rPr lang="it-IT" sz="2800" dirty="0"/>
              <a:t> </a:t>
            </a:r>
            <a:r>
              <a:rPr lang="it-IT" sz="2800" dirty="0" err="1"/>
              <a:t>soumettre</a:t>
            </a:r>
            <a:r>
              <a:rPr lang="it-IT" sz="2800" dirty="0"/>
              <a:t> le </a:t>
            </a:r>
            <a:r>
              <a:rPr lang="it-IT" sz="2800" dirty="0" err="1"/>
              <a:t>déconfinement</a:t>
            </a:r>
            <a:r>
              <a:rPr lang="it-IT" sz="2800" dirty="0"/>
              <a:t> à </a:t>
            </a:r>
            <a:r>
              <a:rPr lang="it-IT" sz="2800" dirty="0" err="1"/>
              <a:t>des</a:t>
            </a:r>
            <a:r>
              <a:rPr lang="it-IT" sz="2800" dirty="0"/>
              <a:t> </a:t>
            </a:r>
            <a:r>
              <a:rPr lang="it-IT" sz="2800" dirty="0" err="1"/>
              <a:t>modalités</a:t>
            </a:r>
            <a:r>
              <a:rPr lang="it-IT" sz="2800" dirty="0"/>
              <a:t> de </a:t>
            </a:r>
            <a:r>
              <a:rPr lang="it-IT" sz="2800" dirty="0" err="1"/>
              <a:t>tradition</a:t>
            </a:r>
            <a:r>
              <a:rPr lang="it-IT" sz="2800" dirty="0"/>
              <a:t> </a:t>
            </a:r>
            <a:r>
              <a:rPr lang="it-IT" sz="2800" dirty="0" err="1" smtClean="0"/>
              <a:t>jacobine</a:t>
            </a:r>
            <a:r>
              <a:rPr lang="it-IT" sz="2800" dirty="0" smtClean="0"/>
              <a:t>.</a:t>
            </a:r>
            <a:r>
              <a:rPr lang="it-IT" sz="2800" b="1" dirty="0" smtClean="0"/>
              <a:t> </a:t>
            </a:r>
            <a:r>
              <a:rPr lang="it-IT" sz="2800" i="1" dirty="0" smtClean="0"/>
              <a:t>La Croix </a:t>
            </a:r>
            <a:r>
              <a:rPr lang="it-IT" sz="2800" dirty="0" smtClean="0"/>
              <a:t>le </a:t>
            </a:r>
            <a:r>
              <a:rPr lang="it-IT" sz="2800" dirty="0"/>
              <a:t>20/04/</a:t>
            </a:r>
            <a:r>
              <a:rPr lang="it-IT" sz="2800" dirty="0" smtClean="0"/>
              <a:t>2020</a:t>
            </a:r>
            <a:endParaRPr lang="it-IT" sz="2800" dirty="0"/>
          </a:p>
          <a:p>
            <a:pPr algn="just"/>
            <a:r>
              <a:rPr lang="it-IT" sz="2800" dirty="0"/>
              <a:t>Jean-Michel </a:t>
            </a:r>
            <a:r>
              <a:rPr lang="it-IT" sz="2800" i="1" dirty="0" err="1"/>
              <a:t>Blanquer</a:t>
            </a:r>
            <a:r>
              <a:rPr lang="it-IT" sz="2800" dirty="0"/>
              <a:t>. </a:t>
            </a:r>
            <a:r>
              <a:rPr lang="it-IT" sz="2800" i="1" dirty="0"/>
              <a:t>Ministre de l'</a:t>
            </a:r>
            <a:r>
              <a:rPr lang="it-IT" sz="2800" i="1" dirty="0" err="1"/>
              <a:t>Education</a:t>
            </a:r>
            <a:r>
              <a:rPr lang="it-IT" sz="2800" dirty="0"/>
              <a:t> </a:t>
            </a:r>
            <a:r>
              <a:rPr lang="it-IT" sz="2800" dirty="0" err="1" smtClean="0"/>
              <a:t>nationale</a:t>
            </a:r>
            <a:r>
              <a:rPr lang="it-IT" sz="2800" dirty="0" smtClean="0"/>
              <a:t>.  </a:t>
            </a:r>
            <a:r>
              <a:rPr lang="it-IT" sz="2800" dirty="0" err="1" smtClean="0"/>
              <a:t>Illustration</a:t>
            </a:r>
            <a:r>
              <a:rPr lang="it-IT" sz="2800" dirty="0" smtClean="0"/>
              <a:t> de l’esprit </a:t>
            </a:r>
            <a:r>
              <a:rPr lang="fr-CA" sz="2800" dirty="0" smtClean="0"/>
              <a:t>jacobin qui pèse trop. (A propos des déclarations sur le processus de </a:t>
            </a:r>
            <a:r>
              <a:rPr lang="fr-CA" sz="2800" dirty="0" err="1" smtClean="0"/>
              <a:t>déconfinement</a:t>
            </a:r>
            <a:r>
              <a:rPr lang="fr-CA" sz="2800" dirty="0" smtClean="0"/>
              <a:t> qui considère les différences sociales mais pas régionales)</a:t>
            </a:r>
          </a:p>
          <a:p>
            <a:pPr algn="just"/>
            <a:r>
              <a:rPr lang="fr-CA" sz="2800" i="1" dirty="0" smtClean="0"/>
              <a:t>France inter </a:t>
            </a:r>
            <a:r>
              <a:rPr lang="fr-CA" sz="2800" dirty="0" smtClean="0"/>
              <a:t>22 avril 2020</a:t>
            </a:r>
            <a:endParaRPr lang="fr-CA" sz="2800" dirty="0"/>
          </a:p>
        </p:txBody>
      </p:sp>
    </p:spTree>
    <p:extLst>
      <p:ext uri="{BB962C8B-B14F-4D97-AF65-F5344CB8AC3E}">
        <p14:creationId xmlns:p14="http://schemas.microsoft.com/office/powerpoint/2010/main" val="237575934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smtClean="0"/>
              <a:t>Observations hebdomadaires</a:t>
            </a:r>
            <a:endParaRPr lang="fr-CA" sz="2800" dirty="0"/>
          </a:p>
        </p:txBody>
      </p:sp>
      <p:sp>
        <p:nvSpPr>
          <p:cNvPr id="3" name="Segnaposto contenuto 2"/>
          <p:cNvSpPr>
            <a:spLocks noGrp="1"/>
          </p:cNvSpPr>
          <p:nvPr>
            <p:ph idx="1"/>
          </p:nvPr>
        </p:nvSpPr>
        <p:spPr/>
        <p:txBody>
          <a:bodyPr>
            <a:normAutofit fontScale="92500" lnSpcReduction="10000"/>
          </a:bodyPr>
          <a:lstStyle/>
          <a:p>
            <a:pPr algn="just"/>
            <a:r>
              <a:rPr lang="it-IT" sz="2400" b="1" dirty="0"/>
              <a:t>Grande </a:t>
            </a:r>
            <a:r>
              <a:rPr lang="it-IT" sz="2400" b="1" dirty="0" err="1"/>
              <a:t>enquête</a:t>
            </a:r>
            <a:r>
              <a:rPr lang="it-IT" sz="2400" b="1" dirty="0"/>
              <a:t> </a:t>
            </a:r>
            <a:r>
              <a:rPr lang="it-IT" sz="2400" b="1" dirty="0" err="1"/>
              <a:t>nationale</a:t>
            </a:r>
            <a:r>
              <a:rPr lang="it-IT" sz="2400" b="1" dirty="0"/>
              <a:t> </a:t>
            </a:r>
            <a:r>
              <a:rPr lang="it-IT" sz="2400" b="1" dirty="0" err="1"/>
              <a:t>sur</a:t>
            </a:r>
            <a:r>
              <a:rPr lang="it-IT" sz="2400" b="1" dirty="0"/>
              <a:t> </a:t>
            </a:r>
            <a:r>
              <a:rPr lang="it-IT" sz="2400" b="1" dirty="0" err="1"/>
              <a:t>les</a:t>
            </a:r>
            <a:r>
              <a:rPr lang="it-IT" sz="2400" b="1" dirty="0"/>
              <a:t> </a:t>
            </a:r>
            <a:r>
              <a:rPr lang="it-IT" sz="2400" b="1" dirty="0" err="1"/>
              <a:t>mots</a:t>
            </a:r>
            <a:r>
              <a:rPr lang="it-IT" sz="2400" b="1" dirty="0"/>
              <a:t> et </a:t>
            </a:r>
            <a:r>
              <a:rPr lang="it-IT" sz="2400" b="1" dirty="0" err="1"/>
              <a:t>expressions</a:t>
            </a:r>
            <a:r>
              <a:rPr lang="it-IT" sz="2400" b="1" dirty="0"/>
              <a:t> </a:t>
            </a:r>
            <a:r>
              <a:rPr lang="it-IT" sz="2400" b="1" dirty="0" err="1"/>
              <a:t>des</a:t>
            </a:r>
            <a:r>
              <a:rPr lang="it-IT" sz="2400" b="1" dirty="0"/>
              <a:t> </a:t>
            </a:r>
            <a:r>
              <a:rPr lang="it-IT" sz="2400" b="1" dirty="0" err="1"/>
              <a:t>régions</a:t>
            </a:r>
            <a:r>
              <a:rPr lang="it-IT" sz="2400" b="1" dirty="0"/>
              <a:t> de France !</a:t>
            </a:r>
            <a:r>
              <a:rPr lang="it-IT" sz="2400" dirty="0"/>
              <a:t>   </a:t>
            </a:r>
            <a:r>
              <a:rPr lang="it-IT" sz="2400" dirty="0" err="1"/>
              <a:t>Chez</a:t>
            </a:r>
            <a:r>
              <a:rPr lang="it-IT" sz="2400" dirty="0"/>
              <a:t> </a:t>
            </a:r>
            <a:r>
              <a:rPr lang="it-IT" sz="2400" dirty="0" err="1"/>
              <a:t>vous</a:t>
            </a:r>
            <a:r>
              <a:rPr lang="it-IT" sz="2400" dirty="0"/>
              <a:t>, </a:t>
            </a:r>
            <a:r>
              <a:rPr lang="it-IT" sz="2400" dirty="0" err="1"/>
              <a:t>dit</a:t>
            </a:r>
            <a:r>
              <a:rPr lang="it-IT" sz="2400" dirty="0"/>
              <a:t>-on </a:t>
            </a:r>
            <a:r>
              <a:rPr lang="it-IT" sz="2400" dirty="0" err="1"/>
              <a:t>chocolatine</a:t>
            </a:r>
            <a:r>
              <a:rPr lang="it-IT" sz="2400" dirty="0"/>
              <a:t> </a:t>
            </a:r>
            <a:r>
              <a:rPr lang="it-IT" sz="2400" dirty="0" err="1"/>
              <a:t>ou</a:t>
            </a:r>
            <a:r>
              <a:rPr lang="it-IT" sz="2400" dirty="0"/>
              <a:t> </a:t>
            </a:r>
            <a:r>
              <a:rPr lang="it-IT" sz="2400" dirty="0" err="1"/>
              <a:t>pain</a:t>
            </a:r>
            <a:r>
              <a:rPr lang="it-IT" sz="2400" dirty="0"/>
              <a:t> </a:t>
            </a:r>
            <a:r>
              <a:rPr lang="it-IT" sz="2400" dirty="0" err="1"/>
              <a:t>au</a:t>
            </a:r>
            <a:r>
              <a:rPr lang="it-IT" sz="2400" dirty="0"/>
              <a:t> </a:t>
            </a:r>
            <a:r>
              <a:rPr lang="it-IT" sz="2400" dirty="0" err="1"/>
              <a:t>chocolat</a:t>
            </a:r>
            <a:r>
              <a:rPr lang="it-IT" sz="2400" dirty="0"/>
              <a:t>  ? Il </a:t>
            </a:r>
            <a:r>
              <a:rPr lang="it-IT" sz="2400" dirty="0" err="1"/>
              <a:t>drache</a:t>
            </a:r>
            <a:r>
              <a:rPr lang="it-IT" sz="2400" dirty="0"/>
              <a:t> </a:t>
            </a:r>
            <a:r>
              <a:rPr lang="it-IT" sz="2400" dirty="0" err="1"/>
              <a:t>ou</a:t>
            </a:r>
            <a:r>
              <a:rPr lang="it-IT" sz="2400" dirty="0"/>
              <a:t> il </a:t>
            </a:r>
            <a:r>
              <a:rPr lang="it-IT" sz="2400" dirty="0" err="1"/>
              <a:t>pleut</a:t>
            </a:r>
            <a:r>
              <a:rPr lang="it-IT" sz="2400" dirty="0"/>
              <a:t> ? </a:t>
            </a:r>
            <a:r>
              <a:rPr lang="it-IT" sz="2400" dirty="0" err="1"/>
              <a:t>Fada</a:t>
            </a:r>
            <a:r>
              <a:rPr lang="it-IT" sz="2400" dirty="0"/>
              <a:t> </a:t>
            </a:r>
            <a:r>
              <a:rPr lang="it-IT" sz="2400" dirty="0" err="1"/>
              <a:t>ou</a:t>
            </a:r>
            <a:r>
              <a:rPr lang="it-IT" sz="2400" dirty="0"/>
              <a:t> </a:t>
            </a:r>
            <a:r>
              <a:rPr lang="it-IT" sz="2400" dirty="0" err="1"/>
              <a:t>fou</a:t>
            </a:r>
            <a:r>
              <a:rPr lang="it-IT" sz="2400" dirty="0"/>
              <a:t> ? </a:t>
            </a:r>
            <a:r>
              <a:rPr lang="it-IT" sz="2400" dirty="0" err="1"/>
              <a:t>Schluck</a:t>
            </a:r>
            <a:r>
              <a:rPr lang="it-IT" sz="2400" dirty="0"/>
              <a:t> </a:t>
            </a:r>
            <a:r>
              <a:rPr lang="it-IT" sz="2400" dirty="0" err="1"/>
              <a:t>ou</a:t>
            </a:r>
            <a:r>
              <a:rPr lang="it-IT" sz="2400" dirty="0"/>
              <a:t> </a:t>
            </a:r>
            <a:r>
              <a:rPr lang="it-IT" sz="2400" dirty="0" err="1"/>
              <a:t>gorgée</a:t>
            </a:r>
            <a:r>
              <a:rPr lang="it-IT" sz="2400" dirty="0"/>
              <a:t> ?   Nos </a:t>
            </a:r>
            <a:r>
              <a:rPr lang="it-IT" sz="2400" dirty="0" err="1"/>
              <a:t>linguistes</a:t>
            </a:r>
            <a:r>
              <a:rPr lang="it-IT" sz="2400" dirty="0"/>
              <a:t> </a:t>
            </a:r>
            <a:r>
              <a:rPr lang="it-IT" sz="2400" dirty="0" err="1"/>
              <a:t>ont</a:t>
            </a:r>
            <a:r>
              <a:rPr lang="it-IT" sz="2400" dirty="0"/>
              <a:t> </a:t>
            </a:r>
            <a:r>
              <a:rPr lang="it-IT" sz="2400" dirty="0" err="1"/>
              <a:t>besoin</a:t>
            </a:r>
            <a:r>
              <a:rPr lang="it-IT" sz="2400" dirty="0"/>
              <a:t> de </a:t>
            </a:r>
            <a:r>
              <a:rPr lang="it-IT" sz="2400" dirty="0" err="1"/>
              <a:t>vous</a:t>
            </a:r>
            <a:r>
              <a:rPr lang="it-IT" sz="2400" dirty="0"/>
              <a:t> </a:t>
            </a:r>
            <a:r>
              <a:rPr lang="it-IT" sz="2400" b="1" dirty="0"/>
              <a:t>pour </a:t>
            </a:r>
            <a:r>
              <a:rPr lang="it-IT" sz="2400" b="1" dirty="0" err="1"/>
              <a:t>mettre</a:t>
            </a:r>
            <a:r>
              <a:rPr lang="it-IT" sz="2400" b="1" dirty="0"/>
              <a:t> à l’</a:t>
            </a:r>
            <a:r>
              <a:rPr lang="it-IT" sz="2400" b="1" dirty="0" err="1"/>
              <a:t>honneur</a:t>
            </a:r>
            <a:r>
              <a:rPr lang="it-IT" sz="2400" b="1" dirty="0"/>
              <a:t> la langue </a:t>
            </a:r>
            <a:r>
              <a:rPr lang="it-IT" sz="2400" b="1" dirty="0" err="1"/>
              <a:t>des</a:t>
            </a:r>
            <a:r>
              <a:rPr lang="it-IT" sz="2400" b="1" dirty="0"/>
              <a:t> </a:t>
            </a:r>
            <a:r>
              <a:rPr lang="it-IT" sz="2400" b="1" dirty="0" err="1"/>
              <a:t>régions</a:t>
            </a:r>
            <a:r>
              <a:rPr lang="it-IT" sz="2400" b="1" dirty="0"/>
              <a:t>. </a:t>
            </a:r>
            <a:r>
              <a:rPr lang="it-IT" sz="2400" dirty="0" err="1"/>
              <a:t>Aidez-les</a:t>
            </a:r>
            <a:r>
              <a:rPr lang="it-IT" sz="2400" dirty="0"/>
              <a:t> en </a:t>
            </a:r>
            <a:r>
              <a:rPr lang="it-IT" sz="2400" dirty="0" err="1"/>
              <a:t>répondant</a:t>
            </a:r>
            <a:r>
              <a:rPr lang="it-IT" sz="2400" dirty="0"/>
              <a:t> à ce </a:t>
            </a:r>
            <a:r>
              <a:rPr lang="it-IT" sz="2400" dirty="0" err="1"/>
              <a:t>questionnaire</a:t>
            </a:r>
            <a:r>
              <a:rPr lang="it-IT" sz="2400" dirty="0"/>
              <a:t> rapide et </a:t>
            </a:r>
            <a:r>
              <a:rPr lang="it-IT" sz="2400" dirty="0" err="1"/>
              <a:t>amusant</a:t>
            </a:r>
            <a:r>
              <a:rPr lang="it-IT" sz="2400" dirty="0"/>
              <a:t>.</a:t>
            </a:r>
            <a:br>
              <a:rPr lang="it-IT" sz="2400" dirty="0"/>
            </a:br>
            <a:r>
              <a:rPr lang="it-IT" sz="2400" dirty="0"/>
              <a:t/>
            </a:r>
            <a:br>
              <a:rPr lang="it-IT" sz="2400" dirty="0"/>
            </a:br>
            <a:r>
              <a:rPr lang="it-IT" sz="2400" dirty="0"/>
              <a:t>Merci de </a:t>
            </a:r>
            <a:r>
              <a:rPr lang="it-IT" sz="2400" dirty="0" err="1"/>
              <a:t>représenter</a:t>
            </a:r>
            <a:r>
              <a:rPr lang="it-IT" sz="2400" dirty="0"/>
              <a:t> </a:t>
            </a:r>
            <a:r>
              <a:rPr lang="it-IT" sz="2400" dirty="0" err="1"/>
              <a:t>votre</a:t>
            </a:r>
            <a:r>
              <a:rPr lang="it-IT" sz="2400" dirty="0"/>
              <a:t> </a:t>
            </a:r>
            <a:r>
              <a:rPr lang="it-IT" sz="2400" dirty="0" err="1"/>
              <a:t>région</a:t>
            </a:r>
            <a:r>
              <a:rPr lang="it-IT" sz="2400" dirty="0"/>
              <a:t> et </a:t>
            </a:r>
            <a:r>
              <a:rPr lang="it-IT" sz="2400" dirty="0" err="1"/>
              <a:t>bonnes</a:t>
            </a:r>
            <a:r>
              <a:rPr lang="it-IT" sz="2400" dirty="0"/>
              <a:t> </a:t>
            </a:r>
            <a:r>
              <a:rPr lang="it-IT" sz="2400" dirty="0" err="1"/>
              <a:t>découvertes</a:t>
            </a:r>
            <a:r>
              <a:rPr lang="it-IT" sz="2400" dirty="0"/>
              <a:t> </a:t>
            </a:r>
            <a:r>
              <a:rPr lang="it-IT" sz="2400" dirty="0" smtClean="0"/>
              <a:t>!</a:t>
            </a:r>
            <a:endParaRPr lang="it-IT" sz="2400" dirty="0"/>
          </a:p>
          <a:p>
            <a:pPr algn="just"/>
            <a:r>
              <a:rPr lang="it-IT" sz="2400" dirty="0" smtClean="0"/>
              <a:t>Le Robert  17/04/2020</a:t>
            </a:r>
          </a:p>
          <a:p>
            <a:r>
              <a:rPr lang="it-IT" sz="2400" dirty="0"/>
              <a:t>La </a:t>
            </a:r>
            <a:r>
              <a:rPr lang="fr-FR" sz="2400" i="1" dirty="0"/>
              <a:t>Charte européenne des langues régionales ou minoritaires</a:t>
            </a:r>
            <a:r>
              <a:rPr lang="fr-FR" sz="2400" dirty="0"/>
              <a:t> </a:t>
            </a:r>
            <a:r>
              <a:rPr lang="fr-FR" sz="2400" i="1" dirty="0"/>
              <a:t>1992   </a:t>
            </a:r>
            <a:r>
              <a:rPr lang="fr-FR" sz="2400" dirty="0"/>
              <a:t>(signée mais pas ratifiée)</a:t>
            </a:r>
          </a:p>
          <a:p>
            <a:pPr algn="just">
              <a:lnSpc>
                <a:spcPct val="90000"/>
              </a:lnSpc>
            </a:pPr>
            <a:r>
              <a:rPr lang="fr-FR" sz="2400" dirty="0"/>
              <a:t>en 1989  la </a:t>
            </a:r>
            <a:r>
              <a:rPr lang="fr-FR" sz="2400" i="1" dirty="0"/>
              <a:t>Délégation générale à la langue française</a:t>
            </a:r>
            <a:r>
              <a:rPr lang="fr-FR" sz="2400" dirty="0"/>
              <a:t> et en 2001, cette dernière est devenue </a:t>
            </a:r>
            <a:r>
              <a:rPr lang="fr-FR" sz="2400" i="1" dirty="0"/>
              <a:t>Délégation générale à la langue française et aux langues de France </a:t>
            </a:r>
            <a:r>
              <a:rPr lang="fr-FR" altLang="ja-JP" sz="2400" dirty="0"/>
              <a:t>(</a:t>
            </a:r>
            <a:r>
              <a:rPr lang="fr-FR" sz="2400" dirty="0"/>
              <a:t>DGLFLF) </a:t>
            </a:r>
            <a:endParaRPr lang="it-IT" sz="2400" dirty="0"/>
          </a:p>
          <a:p>
            <a:pPr algn="just"/>
            <a:endParaRPr lang="fr-CA" sz="2400" dirty="0"/>
          </a:p>
        </p:txBody>
      </p:sp>
    </p:spTree>
    <p:extLst>
      <p:ext uri="{BB962C8B-B14F-4D97-AF65-F5344CB8AC3E}">
        <p14:creationId xmlns:p14="http://schemas.microsoft.com/office/powerpoint/2010/main" val="288041001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sz="2800" b="1" dirty="0"/>
              <a:t>Grande </a:t>
            </a:r>
            <a:r>
              <a:rPr lang="it-IT" sz="2800" b="1" dirty="0" err="1"/>
              <a:t>enquête</a:t>
            </a:r>
            <a:r>
              <a:rPr lang="it-IT" sz="2800" b="1" dirty="0"/>
              <a:t> </a:t>
            </a:r>
            <a:r>
              <a:rPr lang="it-IT" sz="2800" b="1" dirty="0" err="1"/>
              <a:t>sur</a:t>
            </a:r>
            <a:r>
              <a:rPr lang="it-IT" sz="2800" b="1" dirty="0"/>
              <a:t> </a:t>
            </a:r>
            <a:r>
              <a:rPr lang="it-IT" sz="2800" b="1" dirty="0" err="1"/>
              <a:t>les</a:t>
            </a:r>
            <a:r>
              <a:rPr lang="it-IT" sz="2800" b="1" dirty="0"/>
              <a:t> </a:t>
            </a:r>
            <a:r>
              <a:rPr lang="it-IT" sz="2800" b="1" dirty="0" err="1"/>
              <a:t>mots</a:t>
            </a:r>
            <a:r>
              <a:rPr lang="it-IT" sz="2800" b="1" dirty="0"/>
              <a:t> et </a:t>
            </a:r>
            <a:r>
              <a:rPr lang="it-IT" sz="2800" b="1" dirty="0" err="1"/>
              <a:t>expressions</a:t>
            </a:r>
            <a:r>
              <a:rPr lang="it-IT" sz="2800" b="1" dirty="0"/>
              <a:t> </a:t>
            </a:r>
            <a:r>
              <a:rPr lang="it-IT" sz="2800" b="1" dirty="0" err="1"/>
              <a:t>des</a:t>
            </a:r>
            <a:r>
              <a:rPr lang="it-IT" sz="2800" b="1" dirty="0"/>
              <a:t> </a:t>
            </a:r>
            <a:r>
              <a:rPr lang="it-IT" sz="2800" b="1" dirty="0" err="1"/>
              <a:t>régions</a:t>
            </a:r>
            <a:r>
              <a:rPr lang="it-IT" sz="2800" b="1" dirty="0"/>
              <a:t> de France </a:t>
            </a:r>
            <a:r>
              <a:rPr lang="it-IT" sz="2800" dirty="0"/>
              <a:t> </a:t>
            </a:r>
            <a:br>
              <a:rPr lang="it-IT" sz="2800" dirty="0"/>
            </a:br>
            <a:endParaRPr lang="fr-CA" sz="2800" dirty="0"/>
          </a:p>
        </p:txBody>
      </p:sp>
      <p:sp>
        <p:nvSpPr>
          <p:cNvPr id="3" name="Segnaposto contenuto 2"/>
          <p:cNvSpPr>
            <a:spLocks noGrp="1"/>
          </p:cNvSpPr>
          <p:nvPr>
            <p:ph idx="1"/>
          </p:nvPr>
        </p:nvSpPr>
        <p:spPr/>
        <p:txBody>
          <a:bodyPr>
            <a:normAutofit fontScale="25000" lnSpcReduction="20000"/>
          </a:bodyPr>
          <a:lstStyle/>
          <a:p>
            <a:pPr algn="just"/>
            <a:r>
              <a:rPr lang="it-IT" sz="9600" dirty="0"/>
              <a:t/>
            </a:r>
            <a:br>
              <a:rPr lang="it-IT" sz="9600" dirty="0"/>
            </a:br>
            <a:r>
              <a:rPr lang="it-IT" sz="9600" dirty="0" smtClean="0"/>
              <a:t>[</a:t>
            </a:r>
            <a:r>
              <a:rPr lang="mr-IN" sz="9600" dirty="0" smtClean="0"/>
              <a:t>…</a:t>
            </a:r>
            <a:r>
              <a:rPr lang="it-IT" sz="9600" dirty="0" smtClean="0"/>
              <a:t>] </a:t>
            </a:r>
            <a:r>
              <a:rPr lang="it-IT" sz="9600" b="1" dirty="0" err="1" smtClean="0"/>
              <a:t>Attention</a:t>
            </a:r>
            <a:r>
              <a:rPr lang="it-IT" sz="9600" b="1" dirty="0"/>
              <a:t> </a:t>
            </a:r>
            <a:r>
              <a:rPr lang="it-IT" sz="9600" dirty="0"/>
              <a:t>: il ne s'</a:t>
            </a:r>
            <a:r>
              <a:rPr lang="it-IT" sz="9600" dirty="0" err="1"/>
              <a:t>agit</a:t>
            </a:r>
            <a:r>
              <a:rPr lang="it-IT" sz="9600" dirty="0"/>
              <a:t> </a:t>
            </a:r>
            <a:r>
              <a:rPr lang="it-IT" sz="9600" dirty="0" err="1"/>
              <a:t>pas</a:t>
            </a:r>
            <a:r>
              <a:rPr lang="it-IT" sz="9600" dirty="0"/>
              <a:t> de dire </a:t>
            </a:r>
            <a:r>
              <a:rPr lang="it-IT" sz="9600" dirty="0" err="1"/>
              <a:t>quels</a:t>
            </a:r>
            <a:r>
              <a:rPr lang="it-IT" sz="9600" dirty="0"/>
              <a:t> </a:t>
            </a:r>
            <a:r>
              <a:rPr lang="it-IT" sz="9600" dirty="0" err="1"/>
              <a:t>mots</a:t>
            </a:r>
            <a:r>
              <a:rPr lang="it-IT" sz="9600" dirty="0"/>
              <a:t> </a:t>
            </a:r>
            <a:r>
              <a:rPr lang="it-IT" sz="9600" dirty="0" err="1"/>
              <a:t>ou</a:t>
            </a:r>
            <a:r>
              <a:rPr lang="it-IT" sz="9600" dirty="0"/>
              <a:t> </a:t>
            </a:r>
            <a:r>
              <a:rPr lang="it-IT" sz="9600" dirty="0" err="1"/>
              <a:t>expressions</a:t>
            </a:r>
            <a:r>
              <a:rPr lang="it-IT" sz="9600" dirty="0"/>
              <a:t> </a:t>
            </a:r>
            <a:r>
              <a:rPr lang="it-IT" sz="9600" b="1" dirty="0" err="1"/>
              <a:t>sont</a:t>
            </a:r>
            <a:r>
              <a:rPr lang="it-IT" sz="9600" b="1" dirty="0"/>
              <a:t> </a:t>
            </a:r>
            <a:r>
              <a:rPr lang="it-IT" sz="9600" b="1" dirty="0" err="1"/>
              <a:t>correctes</a:t>
            </a:r>
            <a:r>
              <a:rPr lang="it-IT" sz="9600" b="1" dirty="0"/>
              <a:t> </a:t>
            </a:r>
            <a:r>
              <a:rPr lang="it-IT" sz="9600" b="1" dirty="0" err="1"/>
              <a:t>du</a:t>
            </a:r>
            <a:r>
              <a:rPr lang="it-IT" sz="9600" b="1" dirty="0"/>
              <a:t> </a:t>
            </a:r>
            <a:r>
              <a:rPr lang="it-IT" sz="9600" b="1" dirty="0" err="1"/>
              <a:t>point</a:t>
            </a:r>
            <a:r>
              <a:rPr lang="it-IT" sz="9600" b="1" dirty="0"/>
              <a:t> de </a:t>
            </a:r>
            <a:r>
              <a:rPr lang="it-IT" sz="9600" b="1" dirty="0" err="1"/>
              <a:t>vue</a:t>
            </a:r>
            <a:r>
              <a:rPr lang="it-IT" sz="9600" b="1" dirty="0"/>
              <a:t> </a:t>
            </a:r>
            <a:r>
              <a:rPr lang="it-IT" sz="9600" b="1" dirty="0" err="1"/>
              <a:t>du</a:t>
            </a:r>
            <a:r>
              <a:rPr lang="it-IT" sz="9600" b="1" dirty="0"/>
              <a:t> </a:t>
            </a:r>
            <a:r>
              <a:rPr lang="it-IT" sz="9600" b="1" dirty="0" err="1"/>
              <a:t>français</a:t>
            </a:r>
            <a:r>
              <a:rPr lang="it-IT" sz="9600" b="1" dirty="0"/>
              <a:t> standard </a:t>
            </a:r>
            <a:r>
              <a:rPr lang="it-IT" sz="9600" dirty="0" err="1"/>
              <a:t>ou</a:t>
            </a:r>
            <a:r>
              <a:rPr lang="it-IT" sz="9600" dirty="0"/>
              <a:t> </a:t>
            </a:r>
            <a:r>
              <a:rPr lang="it-IT" sz="9600" dirty="0" err="1"/>
              <a:t>des</a:t>
            </a:r>
            <a:r>
              <a:rPr lang="it-IT" sz="9600" dirty="0"/>
              <a:t> </a:t>
            </a:r>
            <a:r>
              <a:rPr lang="it-IT" sz="9600" dirty="0" err="1"/>
              <a:t>dictionnaires</a:t>
            </a:r>
            <a:r>
              <a:rPr lang="it-IT" sz="9600" dirty="0"/>
              <a:t>, mais de dire </a:t>
            </a:r>
            <a:r>
              <a:rPr lang="it-IT" sz="9600" dirty="0" err="1"/>
              <a:t>lesquels</a:t>
            </a:r>
            <a:r>
              <a:rPr lang="it-IT" sz="9600" dirty="0"/>
              <a:t> </a:t>
            </a:r>
            <a:r>
              <a:rPr lang="it-IT" sz="9600" dirty="0" err="1"/>
              <a:t>vous</a:t>
            </a:r>
            <a:r>
              <a:rPr lang="it-IT" sz="9600" dirty="0"/>
              <a:t> </a:t>
            </a:r>
            <a:r>
              <a:rPr lang="it-IT" sz="9600" dirty="0" err="1"/>
              <a:t>utilisez</a:t>
            </a:r>
            <a:r>
              <a:rPr lang="it-IT" sz="9600" dirty="0"/>
              <a:t> </a:t>
            </a:r>
            <a:r>
              <a:rPr lang="it-IT" sz="9600" dirty="0" err="1"/>
              <a:t>quand</a:t>
            </a:r>
            <a:r>
              <a:rPr lang="it-IT" sz="9600" dirty="0"/>
              <a:t> </a:t>
            </a:r>
            <a:r>
              <a:rPr lang="it-IT" sz="9600" dirty="0" err="1"/>
              <a:t>vous</a:t>
            </a:r>
            <a:r>
              <a:rPr lang="it-IT" sz="9600" dirty="0"/>
              <a:t> </a:t>
            </a:r>
            <a:r>
              <a:rPr lang="it-IT" sz="9600" dirty="0" err="1"/>
              <a:t>parlez</a:t>
            </a:r>
            <a:r>
              <a:rPr lang="it-IT" sz="9600" dirty="0"/>
              <a:t> </a:t>
            </a:r>
            <a:r>
              <a:rPr lang="it-IT" sz="9600" dirty="0" err="1"/>
              <a:t>avec</a:t>
            </a:r>
            <a:r>
              <a:rPr lang="it-IT" sz="9600" dirty="0"/>
              <a:t> </a:t>
            </a:r>
            <a:r>
              <a:rPr lang="it-IT" sz="9600" b="1" dirty="0" err="1"/>
              <a:t>quelqu’un</a:t>
            </a:r>
            <a:r>
              <a:rPr lang="it-IT" sz="9600" b="1" dirty="0"/>
              <a:t>, </a:t>
            </a:r>
            <a:r>
              <a:rPr lang="it-IT" sz="9600" b="1" dirty="0" err="1"/>
              <a:t>dans</a:t>
            </a:r>
            <a:r>
              <a:rPr lang="it-IT" sz="9600" b="1" dirty="0"/>
              <a:t> la vie de </a:t>
            </a:r>
            <a:r>
              <a:rPr lang="it-IT" sz="9600" b="1" dirty="0" err="1"/>
              <a:t>tous</a:t>
            </a:r>
            <a:r>
              <a:rPr lang="it-IT" sz="9600" b="1" dirty="0"/>
              <a:t> </a:t>
            </a:r>
            <a:r>
              <a:rPr lang="it-IT" sz="9600" b="1" dirty="0" err="1"/>
              <a:t>les</a:t>
            </a:r>
            <a:r>
              <a:rPr lang="it-IT" sz="9600" b="1" dirty="0"/>
              <a:t> </a:t>
            </a:r>
            <a:r>
              <a:rPr lang="it-IT" sz="9600" b="1" dirty="0" err="1"/>
              <a:t>jours</a:t>
            </a:r>
            <a:r>
              <a:rPr lang="it-IT" sz="9600" b="1" dirty="0"/>
              <a:t>. </a:t>
            </a:r>
            <a:r>
              <a:rPr lang="it-IT" sz="9600" dirty="0"/>
              <a:t>D'</a:t>
            </a:r>
            <a:r>
              <a:rPr lang="it-IT" sz="9600" dirty="0" err="1"/>
              <a:t>ores</a:t>
            </a:r>
            <a:r>
              <a:rPr lang="it-IT" sz="9600" dirty="0"/>
              <a:t> et </a:t>
            </a:r>
            <a:r>
              <a:rPr lang="it-IT" sz="9600" dirty="0" err="1"/>
              <a:t>déjà</a:t>
            </a:r>
            <a:r>
              <a:rPr lang="it-IT" sz="9600" dirty="0"/>
              <a:t>, un </a:t>
            </a:r>
            <a:r>
              <a:rPr lang="it-IT" sz="9600" dirty="0" err="1"/>
              <a:t>grand</a:t>
            </a:r>
            <a:r>
              <a:rPr lang="it-IT" sz="9600" dirty="0"/>
              <a:t> merci pour </a:t>
            </a:r>
            <a:r>
              <a:rPr lang="it-IT" sz="9600" dirty="0" err="1"/>
              <a:t>votre</a:t>
            </a:r>
            <a:r>
              <a:rPr lang="it-IT" sz="9600" dirty="0"/>
              <a:t> précieuse </a:t>
            </a:r>
            <a:r>
              <a:rPr lang="it-IT" sz="9600" dirty="0" err="1"/>
              <a:t>participation</a:t>
            </a:r>
            <a:r>
              <a:rPr lang="it-IT" sz="9600" dirty="0"/>
              <a:t>! </a:t>
            </a:r>
            <a:br>
              <a:rPr lang="it-IT" sz="9600" dirty="0"/>
            </a:br>
            <a:r>
              <a:rPr lang="it-IT" sz="9600" dirty="0"/>
              <a:t/>
            </a:r>
            <a:br>
              <a:rPr lang="it-IT" sz="9600" dirty="0"/>
            </a:br>
            <a:r>
              <a:rPr lang="it-IT" sz="9600" dirty="0" err="1"/>
              <a:t>Quand</a:t>
            </a:r>
            <a:r>
              <a:rPr lang="it-IT" sz="9600" dirty="0"/>
              <a:t> </a:t>
            </a:r>
            <a:r>
              <a:rPr lang="it-IT" sz="9600" dirty="0" err="1"/>
              <a:t>vous</a:t>
            </a:r>
            <a:r>
              <a:rPr lang="it-IT" sz="9600" dirty="0"/>
              <a:t> </a:t>
            </a:r>
            <a:r>
              <a:rPr lang="it-IT" sz="9600" dirty="0" err="1"/>
              <a:t>êtes</a:t>
            </a:r>
            <a:r>
              <a:rPr lang="it-IT" sz="9600" dirty="0"/>
              <a:t> </a:t>
            </a:r>
            <a:r>
              <a:rPr lang="it-IT" sz="9600" dirty="0" err="1"/>
              <a:t>prêt.e</a:t>
            </a:r>
            <a:r>
              <a:rPr lang="it-IT" sz="9600" dirty="0"/>
              <a:t>, </a:t>
            </a:r>
            <a:r>
              <a:rPr lang="it-IT" sz="9600" dirty="0" err="1"/>
              <a:t>cliquez</a:t>
            </a:r>
            <a:r>
              <a:rPr lang="it-IT" sz="9600" dirty="0"/>
              <a:t> </a:t>
            </a:r>
            <a:r>
              <a:rPr lang="it-IT" sz="9600" dirty="0" err="1"/>
              <a:t>sur</a:t>
            </a:r>
            <a:r>
              <a:rPr lang="it-IT" sz="9600" dirty="0"/>
              <a:t> le </a:t>
            </a:r>
            <a:r>
              <a:rPr lang="it-IT" sz="9600" dirty="0" err="1"/>
              <a:t>bouton</a:t>
            </a:r>
            <a:r>
              <a:rPr lang="it-IT" sz="9600" dirty="0"/>
              <a:t> "Suite" pour </a:t>
            </a:r>
            <a:r>
              <a:rPr lang="it-IT" sz="9600" dirty="0" err="1"/>
              <a:t>débuter</a:t>
            </a:r>
            <a:r>
              <a:rPr lang="it-IT" sz="9600" dirty="0"/>
              <a:t> l’</a:t>
            </a:r>
            <a:r>
              <a:rPr lang="it-IT" sz="9600" dirty="0" err="1"/>
              <a:t>enquête</a:t>
            </a:r>
            <a:r>
              <a:rPr lang="it-IT" sz="9600" dirty="0"/>
              <a:t>, et </a:t>
            </a:r>
            <a:r>
              <a:rPr lang="it-IT" sz="9600" dirty="0" err="1"/>
              <a:t>amusez-vous</a:t>
            </a:r>
            <a:r>
              <a:rPr lang="it-IT" sz="9600" dirty="0"/>
              <a:t> </a:t>
            </a:r>
            <a:r>
              <a:rPr lang="it-IT" sz="9600" dirty="0" err="1"/>
              <a:t>bien</a:t>
            </a:r>
            <a:r>
              <a:rPr lang="it-IT" sz="9600" dirty="0"/>
              <a:t> en </a:t>
            </a:r>
            <a:r>
              <a:rPr lang="it-IT" sz="9600" b="1" dirty="0"/>
              <a:t>(re-)</a:t>
            </a:r>
            <a:r>
              <a:rPr lang="it-IT" sz="9600" dirty="0" err="1"/>
              <a:t>découvrant</a:t>
            </a:r>
            <a:r>
              <a:rPr lang="it-IT" sz="9600" dirty="0"/>
              <a:t> </a:t>
            </a:r>
            <a:r>
              <a:rPr lang="it-IT" sz="9600" dirty="0" err="1"/>
              <a:t>ces</a:t>
            </a:r>
            <a:r>
              <a:rPr lang="it-IT" sz="9600" dirty="0"/>
              <a:t> </a:t>
            </a:r>
            <a:r>
              <a:rPr lang="it-IT" sz="9600" dirty="0" err="1"/>
              <a:t>mots</a:t>
            </a:r>
            <a:r>
              <a:rPr lang="it-IT" sz="9600" dirty="0"/>
              <a:t> et </a:t>
            </a:r>
            <a:r>
              <a:rPr lang="it-IT" sz="9600" dirty="0" err="1"/>
              <a:t>expressions</a:t>
            </a:r>
            <a:r>
              <a:rPr lang="it-IT" sz="9600" dirty="0"/>
              <a:t> </a:t>
            </a:r>
            <a:r>
              <a:rPr lang="it-IT" sz="9600" dirty="0" err="1"/>
              <a:t>du</a:t>
            </a:r>
            <a:r>
              <a:rPr lang="it-IT" sz="9600" dirty="0"/>
              <a:t> </a:t>
            </a:r>
            <a:r>
              <a:rPr lang="it-IT" sz="9600" dirty="0" err="1"/>
              <a:t>français</a:t>
            </a:r>
            <a:r>
              <a:rPr lang="it-IT" sz="9600" dirty="0"/>
              <a:t> de nos </a:t>
            </a:r>
            <a:r>
              <a:rPr lang="it-IT" sz="9600" dirty="0" err="1"/>
              <a:t>régions</a:t>
            </a:r>
            <a:r>
              <a:rPr lang="it-IT" sz="9600" dirty="0"/>
              <a:t> ! </a:t>
            </a:r>
            <a:br>
              <a:rPr lang="it-IT" sz="9600" dirty="0"/>
            </a:br>
            <a:r>
              <a:rPr lang="it-IT" sz="9600" dirty="0" smtClean="0"/>
              <a:t>L'équipe </a:t>
            </a:r>
            <a:r>
              <a:rPr lang="it-IT" sz="9600" dirty="0" err="1"/>
              <a:t>du</a:t>
            </a:r>
            <a:r>
              <a:rPr lang="it-IT" sz="9600" dirty="0"/>
              <a:t> Robert </a:t>
            </a:r>
            <a:br>
              <a:rPr lang="it-IT" sz="9600" dirty="0"/>
            </a:br>
            <a:endParaRPr lang="it-IT" sz="9600" dirty="0" smtClean="0"/>
          </a:p>
          <a:p>
            <a:pPr marL="0" indent="0">
              <a:buNone/>
            </a:pPr>
            <a:r>
              <a:rPr lang="it-IT" sz="9600" dirty="0"/>
              <a:t/>
            </a:r>
            <a:br>
              <a:rPr lang="it-IT" sz="9600" dirty="0"/>
            </a:br>
            <a:endParaRPr lang="fr-CA" sz="9600" dirty="0"/>
          </a:p>
          <a:p>
            <a:r>
              <a:rPr lang="it-IT" sz="3600" dirty="0"/>
              <a:t/>
            </a:r>
            <a:br>
              <a:rPr lang="it-IT" sz="3600" dirty="0"/>
            </a:br>
            <a:endParaRPr lang="fr-CA" sz="2400" dirty="0"/>
          </a:p>
        </p:txBody>
      </p:sp>
    </p:spTree>
    <p:extLst>
      <p:ext uri="{BB962C8B-B14F-4D97-AF65-F5344CB8AC3E}">
        <p14:creationId xmlns:p14="http://schemas.microsoft.com/office/powerpoint/2010/main" val="238063089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smtClean="0"/>
              <a:t>Observations quotidiennes</a:t>
            </a:r>
            <a:br>
              <a:rPr lang="fr-CA" sz="2800" dirty="0" smtClean="0"/>
            </a:br>
            <a:r>
              <a:rPr lang="fr-CA" sz="2800" dirty="0" smtClean="0"/>
              <a:t>La langue française est formidable</a:t>
            </a:r>
            <a:endParaRPr lang="fr-CA" sz="2800" dirty="0"/>
          </a:p>
        </p:txBody>
      </p:sp>
      <p:sp>
        <p:nvSpPr>
          <p:cNvPr id="3" name="Segnaposto contenuto 2"/>
          <p:cNvSpPr>
            <a:spLocks noGrp="1"/>
          </p:cNvSpPr>
          <p:nvPr>
            <p:ph sz="half" idx="1"/>
          </p:nvPr>
        </p:nvSpPr>
        <p:spPr/>
        <p:txBody>
          <a:bodyPr>
            <a:normAutofit fontScale="92500"/>
          </a:bodyPr>
          <a:lstStyle/>
          <a:p>
            <a:pPr algn="just"/>
            <a:r>
              <a:rPr lang="fr-CA" sz="2400" dirty="0" smtClean="0"/>
              <a:t>Les problèmes des boulangers sont </a:t>
            </a:r>
            <a:r>
              <a:rPr lang="fr-CA" sz="2400" dirty="0" smtClean="0">
                <a:solidFill>
                  <a:srgbClr val="FF0000"/>
                </a:solidFill>
              </a:rPr>
              <a:t>croissants,</a:t>
            </a:r>
            <a:r>
              <a:rPr lang="fr-CA" sz="2400" dirty="0" smtClean="0"/>
              <a:t> alors que les bouchers veulent défendre leur </a:t>
            </a:r>
            <a:r>
              <a:rPr lang="fr-CA" sz="2400" dirty="0" smtClean="0">
                <a:solidFill>
                  <a:srgbClr val="FF0000"/>
                </a:solidFill>
              </a:rPr>
              <a:t>beefsteak</a:t>
            </a:r>
            <a:r>
              <a:rPr lang="fr-CA" sz="2400" dirty="0" smtClean="0"/>
              <a:t>, les éleveurs de volailles se font </a:t>
            </a:r>
            <a:r>
              <a:rPr lang="fr-CA" sz="2400" dirty="0" smtClean="0">
                <a:solidFill>
                  <a:srgbClr val="FF0000"/>
                </a:solidFill>
              </a:rPr>
              <a:t>plume</a:t>
            </a:r>
            <a:r>
              <a:rPr lang="fr-CA" sz="2400" dirty="0" smtClean="0"/>
              <a:t>r, les éleveurs de chiens sont </a:t>
            </a:r>
            <a:r>
              <a:rPr lang="fr-CA" sz="2400" dirty="0" smtClean="0">
                <a:solidFill>
                  <a:srgbClr val="FF0000"/>
                </a:solidFill>
              </a:rPr>
              <a:t>aux</a:t>
            </a:r>
            <a:r>
              <a:rPr lang="fr-CA" sz="2400" dirty="0" smtClean="0"/>
              <a:t> </a:t>
            </a:r>
            <a:r>
              <a:rPr lang="fr-CA" sz="2400" dirty="0" smtClean="0">
                <a:solidFill>
                  <a:srgbClr val="FF0000"/>
                </a:solidFill>
              </a:rPr>
              <a:t>abois,</a:t>
            </a:r>
            <a:r>
              <a:rPr lang="fr-CA" sz="2400" dirty="0" smtClean="0"/>
              <a:t> les pêcheurs haussent </a:t>
            </a:r>
            <a:r>
              <a:rPr lang="fr-CA" sz="2400" dirty="0" smtClean="0">
                <a:solidFill>
                  <a:srgbClr val="FF0000"/>
                </a:solidFill>
              </a:rPr>
              <a:t>le ton (thon)</a:t>
            </a:r>
            <a:r>
              <a:rPr lang="fr-CA" sz="2400" dirty="0" smtClean="0"/>
              <a:t>! Et bien sur, les céréaliers </a:t>
            </a:r>
            <a:r>
              <a:rPr lang="fr-CA" sz="2400" dirty="0" smtClean="0">
                <a:solidFill>
                  <a:srgbClr val="FF0000"/>
                </a:solidFill>
              </a:rPr>
              <a:t>sont « sur la paille »</a:t>
            </a:r>
            <a:r>
              <a:rPr lang="fr-CA" sz="2400" dirty="0" smtClean="0"/>
              <a:t>.</a:t>
            </a:r>
            <a:r>
              <a:rPr lang="fr-CA" sz="2400" dirty="0"/>
              <a:t> Par ailleurs, alors que les brasseurs sont </a:t>
            </a:r>
            <a:r>
              <a:rPr lang="fr-CA" sz="2400" dirty="0">
                <a:solidFill>
                  <a:srgbClr val="FF0000"/>
                </a:solidFill>
              </a:rPr>
              <a:t>sous pression</a:t>
            </a:r>
            <a:r>
              <a:rPr lang="fr-CA" sz="2400" dirty="0"/>
              <a:t>, les viticulteurs </a:t>
            </a:r>
            <a:r>
              <a:rPr lang="fr-CA" sz="2400" dirty="0">
                <a:solidFill>
                  <a:srgbClr val="FF0000"/>
                </a:solidFill>
              </a:rPr>
              <a:t>trinquent</a:t>
            </a:r>
            <a:r>
              <a:rPr lang="fr-CA" sz="2400" dirty="0"/>
              <a:t>. </a:t>
            </a:r>
            <a:endParaRPr lang="fr-CA" sz="2400" dirty="0" smtClean="0"/>
          </a:p>
          <a:p>
            <a:endParaRPr lang="fr-CA" sz="2400" dirty="0"/>
          </a:p>
        </p:txBody>
      </p:sp>
      <p:sp>
        <p:nvSpPr>
          <p:cNvPr id="4" name="Segnaposto contenuto 3"/>
          <p:cNvSpPr>
            <a:spLocks noGrp="1"/>
          </p:cNvSpPr>
          <p:nvPr>
            <p:ph sz="half" idx="2"/>
          </p:nvPr>
        </p:nvSpPr>
        <p:spPr/>
        <p:txBody>
          <a:bodyPr>
            <a:normAutofit fontScale="92500"/>
          </a:bodyPr>
          <a:lstStyle/>
          <a:p>
            <a:pPr algn="just"/>
            <a:r>
              <a:rPr lang="fr-CA" sz="2400" dirty="0" smtClean="0"/>
              <a:t>Heureusement, les électriciens </a:t>
            </a:r>
            <a:r>
              <a:rPr lang="fr-CA" sz="2400" dirty="0" smtClean="0">
                <a:solidFill>
                  <a:srgbClr val="FF0000"/>
                </a:solidFill>
              </a:rPr>
              <a:t>résistent</a:t>
            </a:r>
            <a:r>
              <a:rPr lang="fr-CA" sz="2400" dirty="0" smtClean="0"/>
              <a:t>. Mais pour les couvreurs, </a:t>
            </a:r>
            <a:r>
              <a:rPr lang="fr-CA" sz="2400" dirty="0" smtClean="0">
                <a:solidFill>
                  <a:srgbClr val="FF0000"/>
                </a:solidFill>
              </a:rPr>
              <a:t>c’est la tuile </a:t>
            </a:r>
            <a:r>
              <a:rPr lang="fr-CA" sz="2400" dirty="0" smtClean="0"/>
              <a:t>et certains plombiers prennent carrément </a:t>
            </a:r>
            <a:r>
              <a:rPr lang="fr-CA" sz="2400" dirty="0" smtClean="0">
                <a:solidFill>
                  <a:srgbClr val="FF0000"/>
                </a:solidFill>
              </a:rPr>
              <a:t>la fuite</a:t>
            </a:r>
            <a:r>
              <a:rPr lang="fr-CA" sz="2400" dirty="0" smtClean="0"/>
              <a:t>. Dans l’industrie automobile, les salariés </a:t>
            </a:r>
            <a:r>
              <a:rPr lang="fr-CA" sz="2400" dirty="0" smtClean="0">
                <a:solidFill>
                  <a:srgbClr val="FF0000"/>
                </a:solidFill>
              </a:rPr>
              <a:t>débrayent</a:t>
            </a:r>
            <a:r>
              <a:rPr lang="fr-CA" sz="2400" dirty="0" smtClean="0"/>
              <a:t>, dans l’espoir que la direction fasse </a:t>
            </a:r>
            <a:r>
              <a:rPr lang="fr-CA" sz="2400" dirty="0" smtClean="0">
                <a:solidFill>
                  <a:srgbClr val="FF0000"/>
                </a:solidFill>
              </a:rPr>
              <a:t>marche arrière.</a:t>
            </a:r>
          </a:p>
          <a:p>
            <a:pPr algn="just"/>
            <a:r>
              <a:rPr lang="fr-CA" sz="2400" dirty="0"/>
              <a:t>C</a:t>
            </a:r>
            <a:r>
              <a:rPr lang="fr-CA" sz="2400" dirty="0" smtClean="0"/>
              <a:t>hez EDF, les syndicats sont </a:t>
            </a:r>
            <a:r>
              <a:rPr lang="fr-CA" sz="2400" dirty="0" smtClean="0">
                <a:solidFill>
                  <a:srgbClr val="FF0000"/>
                </a:solidFill>
              </a:rPr>
              <a:t>sous tension</a:t>
            </a:r>
            <a:r>
              <a:rPr lang="fr-CA" sz="2400" dirty="0" smtClean="0"/>
              <a:t>, mais la direction ne </a:t>
            </a:r>
            <a:r>
              <a:rPr lang="fr-CA" sz="2400" dirty="0" smtClean="0">
                <a:solidFill>
                  <a:srgbClr val="FF0000"/>
                </a:solidFill>
              </a:rPr>
              <a:t>semble pas au courant.</a:t>
            </a:r>
            <a:endParaRPr lang="fr-CA" sz="2400" dirty="0">
              <a:solidFill>
                <a:srgbClr val="FF0000"/>
              </a:solidFill>
            </a:endParaRPr>
          </a:p>
        </p:txBody>
      </p:sp>
    </p:spTree>
    <p:extLst>
      <p:ext uri="{BB962C8B-B14F-4D97-AF65-F5344CB8AC3E}">
        <p14:creationId xmlns:p14="http://schemas.microsoft.com/office/powerpoint/2010/main" val="405612483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La langue française est formidable</a:t>
            </a:r>
          </a:p>
        </p:txBody>
      </p:sp>
      <p:sp>
        <p:nvSpPr>
          <p:cNvPr id="3" name="Segnaposto contenuto 2"/>
          <p:cNvSpPr>
            <a:spLocks noGrp="1"/>
          </p:cNvSpPr>
          <p:nvPr>
            <p:ph sz="half" idx="1"/>
          </p:nvPr>
        </p:nvSpPr>
        <p:spPr/>
        <p:txBody>
          <a:bodyPr>
            <a:normAutofit fontScale="92500" lnSpcReduction="20000"/>
          </a:bodyPr>
          <a:lstStyle/>
          <a:p>
            <a:pPr algn="just"/>
            <a:r>
              <a:rPr lang="fr-CA" sz="2400" dirty="0" smtClean="0"/>
              <a:t>les cheminots voudraient garder </a:t>
            </a:r>
            <a:r>
              <a:rPr lang="fr-CA" sz="2400" dirty="0" smtClean="0">
                <a:solidFill>
                  <a:srgbClr val="FF0000"/>
                </a:solidFill>
              </a:rPr>
              <a:t>leur train </a:t>
            </a:r>
            <a:r>
              <a:rPr lang="fr-CA" sz="2400" dirty="0" smtClean="0"/>
              <a:t>de vie, mais la crise est arrivée </a:t>
            </a:r>
            <a:r>
              <a:rPr lang="fr-CA" sz="2400" dirty="0" smtClean="0">
                <a:solidFill>
                  <a:srgbClr val="FF0000"/>
                </a:solidFill>
              </a:rPr>
              <a:t>sans crier gare (sans prévenir), </a:t>
            </a:r>
            <a:r>
              <a:rPr lang="fr-CA" sz="2400" dirty="0" smtClean="0"/>
              <a:t>alors... Les veilleurs de nuit, eux, vivent </a:t>
            </a:r>
            <a:r>
              <a:rPr lang="fr-CA" sz="2400" dirty="0" smtClean="0">
                <a:solidFill>
                  <a:srgbClr val="FF0000"/>
                </a:solidFill>
              </a:rPr>
              <a:t>au jour le jour</a:t>
            </a:r>
            <a:r>
              <a:rPr lang="fr-CA" sz="2400" dirty="0" smtClean="0"/>
              <a:t>. Pendant que les pédicures travaillent </a:t>
            </a:r>
            <a:r>
              <a:rPr lang="fr-CA" sz="2400" dirty="0" smtClean="0">
                <a:solidFill>
                  <a:srgbClr val="FF0000"/>
                </a:solidFill>
              </a:rPr>
              <a:t>d’arrache-pied (sans pause)</a:t>
            </a:r>
            <a:r>
              <a:rPr lang="fr-CA" sz="2400" dirty="0" smtClean="0"/>
              <a:t>, les croupiers </a:t>
            </a:r>
            <a:r>
              <a:rPr lang="fr-CA" sz="2400" dirty="0" smtClean="0">
                <a:solidFill>
                  <a:srgbClr val="FF0000"/>
                </a:solidFill>
              </a:rPr>
              <a:t>jouent</a:t>
            </a:r>
            <a:r>
              <a:rPr lang="fr-CA" sz="2400" dirty="0" smtClean="0"/>
              <a:t> le tout pour le tout, les dessinateurs font </a:t>
            </a:r>
            <a:r>
              <a:rPr lang="fr-CA" sz="2400" dirty="0" smtClean="0">
                <a:solidFill>
                  <a:srgbClr val="FF0000"/>
                </a:solidFill>
              </a:rPr>
              <a:t>grise mine </a:t>
            </a:r>
            <a:r>
              <a:rPr lang="fr-CA" sz="2400" dirty="0" smtClean="0"/>
              <a:t>(être triste), les militaires partent en </a:t>
            </a:r>
            <a:r>
              <a:rPr lang="fr-CA" sz="2400" dirty="0" smtClean="0">
                <a:solidFill>
                  <a:srgbClr val="FF0000"/>
                </a:solidFill>
              </a:rPr>
              <a:t>retraite (pension)</a:t>
            </a:r>
            <a:r>
              <a:rPr lang="fr-CA" sz="2400" dirty="0" smtClean="0"/>
              <a:t>, les imprimeurs </a:t>
            </a:r>
            <a:r>
              <a:rPr lang="fr-CA" sz="2400" dirty="0" smtClean="0">
                <a:solidFill>
                  <a:srgbClr val="FF0000"/>
                </a:solidFill>
              </a:rPr>
              <a:t>dépriment</a:t>
            </a:r>
            <a:r>
              <a:rPr lang="fr-CA" sz="2400" dirty="0" smtClean="0"/>
              <a:t> et les météorologistes sont </a:t>
            </a:r>
            <a:r>
              <a:rPr lang="fr-CA" sz="2400" dirty="0" smtClean="0">
                <a:solidFill>
                  <a:srgbClr val="FF0000"/>
                </a:solidFill>
              </a:rPr>
              <a:t>en dépression.</a:t>
            </a:r>
            <a:endParaRPr lang="fr-CA" sz="2400" dirty="0">
              <a:solidFill>
                <a:srgbClr val="FF0000"/>
              </a:solidFill>
            </a:endParaRPr>
          </a:p>
        </p:txBody>
      </p:sp>
      <p:sp>
        <p:nvSpPr>
          <p:cNvPr id="4" name="Segnaposto contenuto 3"/>
          <p:cNvSpPr>
            <a:spLocks noGrp="1"/>
          </p:cNvSpPr>
          <p:nvPr>
            <p:ph sz="half" idx="2"/>
          </p:nvPr>
        </p:nvSpPr>
        <p:spPr/>
        <p:txBody>
          <a:bodyPr>
            <a:normAutofit fontScale="92500" lnSpcReduction="20000"/>
          </a:bodyPr>
          <a:lstStyle/>
          <a:p>
            <a:pPr algn="just"/>
            <a:r>
              <a:rPr lang="fr-CA" sz="2400" dirty="0" smtClean="0"/>
              <a:t>Chers tous,</a:t>
            </a:r>
            <a:r>
              <a:rPr lang="fr-CA" sz="2400" dirty="0"/>
              <a:t> </a:t>
            </a:r>
            <a:r>
              <a:rPr lang="fr-CA" sz="2400" dirty="0" smtClean="0"/>
              <a:t>c’est vraiment une mauvaise passe et cerise sur le gâteau, même les </a:t>
            </a:r>
            <a:r>
              <a:rPr lang="fr-CA" sz="2400" dirty="0" smtClean="0">
                <a:solidFill>
                  <a:srgbClr val="FF0000"/>
                </a:solidFill>
              </a:rPr>
              <a:t>maisons sont closes (bordel).</a:t>
            </a:r>
          </a:p>
          <a:p>
            <a:r>
              <a:rPr lang="fr-CA" sz="2400" dirty="0" err="1" smtClean="0"/>
              <a:t>Auteur.e</a:t>
            </a:r>
            <a:r>
              <a:rPr lang="fr-CA" sz="2400" dirty="0" smtClean="0"/>
              <a:t> inconnue.</a:t>
            </a:r>
            <a:endParaRPr lang="fr-CA" sz="2400" dirty="0"/>
          </a:p>
        </p:txBody>
      </p:sp>
    </p:spTree>
    <p:extLst>
      <p:ext uri="{BB962C8B-B14F-4D97-AF65-F5344CB8AC3E}">
        <p14:creationId xmlns:p14="http://schemas.microsoft.com/office/powerpoint/2010/main" val="404018581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800" b="1" dirty="0" err="1"/>
              <a:t>Les</a:t>
            </a:r>
            <a:r>
              <a:rPr lang="it-IT" sz="2800" b="1" dirty="0"/>
              <a:t> </a:t>
            </a:r>
            <a:r>
              <a:rPr lang="it-IT" sz="2800" b="1" dirty="0" err="1"/>
              <a:t>langues</a:t>
            </a:r>
            <a:r>
              <a:rPr lang="it-IT" sz="2800" b="1" dirty="0"/>
              <a:t> </a:t>
            </a:r>
            <a:r>
              <a:rPr lang="it-IT" sz="2800" b="1" dirty="0" err="1"/>
              <a:t>des</a:t>
            </a:r>
            <a:r>
              <a:rPr lang="it-IT" sz="2800" b="1" dirty="0"/>
              <a:t> </a:t>
            </a:r>
            <a:r>
              <a:rPr lang="it-IT" sz="2800" b="1" dirty="0" err="1"/>
              <a:t>gestes</a:t>
            </a:r>
            <a:r>
              <a:rPr lang="it-IT" sz="2800" b="1" dirty="0"/>
              <a:t> </a:t>
            </a:r>
            <a:r>
              <a:rPr lang="it-IT" sz="2800" b="1" dirty="0" err="1"/>
              <a:t>barrières</a:t>
            </a:r>
            <a:r>
              <a:rPr lang="it-IT" sz="2800" b="1" dirty="0"/>
              <a:t/>
            </a:r>
            <a:br>
              <a:rPr lang="it-IT" sz="2800" b="1" dirty="0"/>
            </a:br>
            <a:endParaRPr lang="fr-CA" sz="2800" dirty="0"/>
          </a:p>
        </p:txBody>
      </p:sp>
      <p:sp>
        <p:nvSpPr>
          <p:cNvPr id="3" name="Segnaposto contenuto 2"/>
          <p:cNvSpPr>
            <a:spLocks noGrp="1"/>
          </p:cNvSpPr>
          <p:nvPr>
            <p:ph idx="1"/>
          </p:nvPr>
        </p:nvSpPr>
        <p:spPr/>
        <p:txBody>
          <a:bodyPr>
            <a:normAutofit/>
          </a:bodyPr>
          <a:lstStyle/>
          <a:p>
            <a:pPr algn="just"/>
            <a:r>
              <a:rPr lang="it-IT" sz="2400" dirty="0"/>
              <a:t>une </a:t>
            </a:r>
            <a:r>
              <a:rPr lang="it-IT" sz="2400" dirty="0" err="1"/>
              <a:t>initiative</a:t>
            </a:r>
            <a:r>
              <a:rPr lang="it-IT" sz="2400" dirty="0"/>
              <a:t> </a:t>
            </a:r>
            <a:r>
              <a:rPr lang="it-IT" sz="2400" dirty="0" err="1"/>
              <a:t>du</a:t>
            </a:r>
            <a:r>
              <a:rPr lang="it-IT" sz="2400" dirty="0"/>
              <a:t> </a:t>
            </a:r>
            <a:r>
              <a:rPr lang="it-IT" sz="2400" dirty="0" err="1"/>
              <a:t>Laboratoire</a:t>
            </a:r>
            <a:r>
              <a:rPr lang="it-IT" sz="2400" dirty="0"/>
              <a:t> LATTICE </a:t>
            </a:r>
            <a:r>
              <a:rPr lang="it-IT" sz="2400" dirty="0" err="1"/>
              <a:t>visant</a:t>
            </a:r>
            <a:r>
              <a:rPr lang="it-IT" sz="2400" dirty="0"/>
              <a:t> à </a:t>
            </a:r>
            <a:r>
              <a:rPr lang="it-IT" sz="2400" dirty="0" err="1"/>
              <a:t>recenser</a:t>
            </a:r>
            <a:r>
              <a:rPr lang="it-IT" sz="2400" dirty="0"/>
              <a:t> </a:t>
            </a:r>
            <a:r>
              <a:rPr lang="it-IT" sz="2400" dirty="0" err="1"/>
              <a:t>les</a:t>
            </a:r>
            <a:r>
              <a:rPr lang="it-IT" sz="2400" dirty="0"/>
              <a:t> </a:t>
            </a:r>
            <a:r>
              <a:rPr lang="it-IT" sz="2400" dirty="0" err="1"/>
              <a:t>gestes</a:t>
            </a:r>
            <a:r>
              <a:rPr lang="it-IT" sz="2400" dirty="0"/>
              <a:t> </a:t>
            </a:r>
            <a:r>
              <a:rPr lang="it-IT" sz="2400" dirty="0" err="1"/>
              <a:t>barrières</a:t>
            </a:r>
            <a:r>
              <a:rPr lang="it-IT" sz="2400" dirty="0"/>
              <a:t> et </a:t>
            </a:r>
            <a:r>
              <a:rPr lang="it-IT" sz="2400" dirty="0" err="1"/>
              <a:t>les</a:t>
            </a:r>
            <a:r>
              <a:rPr lang="it-IT" sz="2400" dirty="0"/>
              <a:t> </a:t>
            </a:r>
            <a:r>
              <a:rPr lang="it-IT" sz="2400" dirty="0" err="1"/>
              <a:t>consignes</a:t>
            </a:r>
            <a:r>
              <a:rPr lang="it-IT" sz="2400" dirty="0"/>
              <a:t> de </a:t>
            </a:r>
            <a:r>
              <a:rPr lang="it-IT" sz="2400" dirty="0" err="1"/>
              <a:t>confinement</a:t>
            </a:r>
            <a:r>
              <a:rPr lang="it-IT" sz="2400" dirty="0"/>
              <a:t> </a:t>
            </a:r>
            <a:r>
              <a:rPr lang="it-IT" sz="2400" dirty="0" err="1"/>
              <a:t>dans</a:t>
            </a:r>
            <a:r>
              <a:rPr lang="it-IT" sz="2400" dirty="0"/>
              <a:t> </a:t>
            </a:r>
            <a:r>
              <a:rPr lang="it-IT" sz="2400" dirty="0" err="1"/>
              <a:t>les</a:t>
            </a:r>
            <a:r>
              <a:rPr lang="it-IT" sz="2400" dirty="0"/>
              <a:t> </a:t>
            </a:r>
            <a:r>
              <a:rPr lang="it-IT" sz="2400" dirty="0" err="1"/>
              <a:t>pays</a:t>
            </a:r>
            <a:r>
              <a:rPr lang="it-IT" sz="2400" dirty="0"/>
              <a:t> </a:t>
            </a:r>
            <a:r>
              <a:rPr lang="it-IT" sz="2400" dirty="0" err="1"/>
              <a:t>du</a:t>
            </a:r>
            <a:r>
              <a:rPr lang="it-IT" sz="2400" dirty="0"/>
              <a:t> monde</a:t>
            </a:r>
            <a:r>
              <a:rPr lang="it-IT" sz="2400" dirty="0" smtClean="0"/>
              <a:t>.</a:t>
            </a:r>
          </a:p>
          <a:p>
            <a:endParaRPr lang="it-IT" sz="2400" dirty="0"/>
          </a:p>
          <a:p>
            <a:r>
              <a:rPr lang="it-IT" sz="2400" dirty="0" err="1"/>
              <a:t>https</a:t>
            </a:r>
            <a:r>
              <a:rPr lang="it-IT" sz="2400" dirty="0"/>
              <a:t>://</a:t>
            </a:r>
            <a:r>
              <a:rPr lang="it-IT" sz="2400" dirty="0" err="1"/>
              <a:t>umap.openstreetmap.fr</a:t>
            </a:r>
            <a:r>
              <a:rPr lang="it-IT" sz="2400" dirty="0"/>
              <a:t>/</a:t>
            </a:r>
            <a:r>
              <a:rPr lang="it-IT" sz="2400" dirty="0" err="1"/>
              <a:t>fr</a:t>
            </a:r>
            <a:r>
              <a:rPr lang="it-IT" sz="2400" dirty="0"/>
              <a:t>/</a:t>
            </a:r>
            <a:r>
              <a:rPr lang="it-IT" sz="2400" dirty="0" err="1"/>
              <a:t>map</a:t>
            </a:r>
            <a:r>
              <a:rPr lang="it-IT" sz="2400" dirty="0"/>
              <a:t>/gestes-barrieres_433984#3/45.27/48.87</a:t>
            </a:r>
            <a:br>
              <a:rPr lang="it-IT" sz="2400" dirty="0"/>
            </a:br>
            <a:endParaRPr lang="fr-CA" sz="2400" dirty="0"/>
          </a:p>
        </p:txBody>
      </p:sp>
    </p:spTree>
    <p:extLst>
      <p:ext uri="{BB962C8B-B14F-4D97-AF65-F5344CB8AC3E}">
        <p14:creationId xmlns:p14="http://schemas.microsoft.com/office/powerpoint/2010/main" val="36938730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Déclaration du Président de la République française</a:t>
            </a:r>
          </a:p>
        </p:txBody>
      </p:sp>
      <p:sp>
        <p:nvSpPr>
          <p:cNvPr id="3" name="Segnaposto contenuto 2"/>
          <p:cNvSpPr>
            <a:spLocks noGrp="1"/>
          </p:cNvSpPr>
          <p:nvPr>
            <p:ph idx="1"/>
          </p:nvPr>
        </p:nvSpPr>
        <p:spPr/>
        <p:txBody>
          <a:bodyPr>
            <a:normAutofit/>
          </a:bodyPr>
          <a:lstStyle/>
          <a:p>
            <a:r>
              <a:rPr lang="it-IT" sz="2400" b="1" dirty="0"/>
              <a:t>Affaire Mila : "</a:t>
            </a:r>
            <a:r>
              <a:rPr lang="it-IT" sz="2400" b="1" dirty="0" err="1"/>
              <a:t>Nous</a:t>
            </a:r>
            <a:r>
              <a:rPr lang="it-IT" sz="2400" b="1" dirty="0"/>
              <a:t> </a:t>
            </a:r>
            <a:r>
              <a:rPr lang="it-IT" sz="2400" b="1" dirty="0" err="1"/>
              <a:t>avons</a:t>
            </a:r>
            <a:r>
              <a:rPr lang="it-IT" sz="2400" b="1" dirty="0"/>
              <a:t> </a:t>
            </a:r>
            <a:r>
              <a:rPr lang="it-IT" sz="2400" b="1" dirty="0" err="1"/>
              <a:t>droit</a:t>
            </a:r>
            <a:r>
              <a:rPr lang="it-IT" sz="2400" b="1" dirty="0"/>
              <a:t> </a:t>
            </a:r>
            <a:r>
              <a:rPr lang="it-IT" sz="2400" b="1" dirty="0" err="1"/>
              <a:t>au</a:t>
            </a:r>
            <a:r>
              <a:rPr lang="it-IT" sz="2400" b="1" dirty="0"/>
              <a:t> </a:t>
            </a:r>
            <a:r>
              <a:rPr lang="it-IT" sz="2400" b="1" dirty="0" err="1"/>
              <a:t>blasphème</a:t>
            </a:r>
            <a:r>
              <a:rPr lang="it-IT" sz="2400" b="1" dirty="0"/>
              <a:t>", </a:t>
            </a:r>
            <a:r>
              <a:rPr lang="it-IT" sz="2400" b="1" dirty="0" err="1"/>
              <a:t>réaffirme</a:t>
            </a:r>
            <a:r>
              <a:rPr lang="it-IT" sz="2400" b="1" dirty="0"/>
              <a:t> Emmanuel </a:t>
            </a:r>
            <a:r>
              <a:rPr lang="it-IT" sz="2400" b="1" dirty="0" err="1"/>
              <a:t>Macron</a:t>
            </a:r>
            <a:r>
              <a:rPr lang="it-IT" sz="2400" b="1" dirty="0"/>
              <a:t> </a:t>
            </a:r>
          </a:p>
          <a:p>
            <a:endParaRPr lang="it-IT" sz="2400" b="1" dirty="0"/>
          </a:p>
          <a:p>
            <a:pPr algn="just"/>
            <a:r>
              <a:rPr lang="it-IT" sz="2400" dirty="0"/>
              <a:t>"On lui </a:t>
            </a:r>
            <a:r>
              <a:rPr lang="it-IT" sz="2400" dirty="0" err="1"/>
              <a:t>doit</a:t>
            </a:r>
            <a:r>
              <a:rPr lang="it-IT" sz="2400" dirty="0"/>
              <a:t> </a:t>
            </a:r>
            <a:r>
              <a:rPr lang="it-IT" sz="2400" dirty="0" err="1"/>
              <a:t>donc</a:t>
            </a:r>
            <a:r>
              <a:rPr lang="it-IT" sz="2400" dirty="0"/>
              <a:t> une </a:t>
            </a:r>
            <a:r>
              <a:rPr lang="it-IT" sz="2400" dirty="0" err="1"/>
              <a:t>protection</a:t>
            </a:r>
            <a:r>
              <a:rPr lang="it-IT" sz="2400" dirty="0"/>
              <a:t> à l'</a:t>
            </a:r>
            <a:r>
              <a:rPr lang="it-IT" sz="2400" dirty="0" err="1"/>
              <a:t>école</a:t>
            </a:r>
            <a:r>
              <a:rPr lang="it-IT" sz="2400" dirty="0"/>
              <a:t>, </a:t>
            </a:r>
            <a:r>
              <a:rPr lang="it-IT" sz="2400" dirty="0" err="1"/>
              <a:t>dans</a:t>
            </a:r>
            <a:r>
              <a:rPr lang="it-IT" sz="2400" dirty="0"/>
              <a:t> sa vie </a:t>
            </a:r>
            <a:r>
              <a:rPr lang="it-IT" sz="2400" dirty="0" err="1"/>
              <a:t>quotidienne</a:t>
            </a:r>
            <a:r>
              <a:rPr lang="it-IT" sz="2400" dirty="0"/>
              <a:t>", </a:t>
            </a:r>
            <a:r>
              <a:rPr lang="it-IT" sz="2400" dirty="0" err="1"/>
              <a:t>indique</a:t>
            </a:r>
            <a:r>
              <a:rPr lang="it-IT" sz="2400" dirty="0"/>
              <a:t> le </a:t>
            </a:r>
            <a:r>
              <a:rPr lang="it-IT" sz="2400" dirty="0" err="1"/>
              <a:t>président</a:t>
            </a:r>
            <a:r>
              <a:rPr lang="it-IT" sz="2400" dirty="0"/>
              <a:t> </a:t>
            </a:r>
            <a:r>
              <a:rPr lang="it-IT" sz="2400" dirty="0" err="1"/>
              <a:t>au</a:t>
            </a:r>
            <a:r>
              <a:rPr lang="it-IT" sz="2400" dirty="0"/>
              <a:t> </a:t>
            </a:r>
            <a:r>
              <a:rPr lang="it-IT" sz="2400" dirty="0" err="1"/>
              <a:t>sujet</a:t>
            </a:r>
            <a:r>
              <a:rPr lang="it-IT" sz="2400" dirty="0"/>
              <a:t> de Mila. </a:t>
            </a:r>
          </a:p>
          <a:p>
            <a:r>
              <a:rPr lang="it-IT" sz="2400" i="1" dirty="0"/>
              <a:t>L’express</a:t>
            </a:r>
            <a:r>
              <a:rPr lang="it-IT" sz="2400" dirty="0"/>
              <a:t> 10 </a:t>
            </a:r>
            <a:r>
              <a:rPr lang="it-IT" sz="2400" dirty="0" err="1"/>
              <a:t>février</a:t>
            </a:r>
            <a:r>
              <a:rPr lang="it-IT" sz="2400" dirty="0"/>
              <a:t> 2020</a:t>
            </a:r>
          </a:p>
          <a:p>
            <a:endParaRPr lang="fr-CA" sz="2400" dirty="0"/>
          </a:p>
        </p:txBody>
      </p:sp>
    </p:spTree>
    <p:extLst>
      <p:ext uri="{BB962C8B-B14F-4D97-AF65-F5344CB8AC3E}">
        <p14:creationId xmlns:p14="http://schemas.microsoft.com/office/powerpoint/2010/main" val="335734161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sz="2800" b="1" dirty="0" err="1"/>
              <a:t>Les</a:t>
            </a:r>
            <a:r>
              <a:rPr lang="it-IT" sz="2800" b="1" dirty="0"/>
              <a:t> </a:t>
            </a:r>
            <a:r>
              <a:rPr lang="it-IT" sz="2800" b="1" dirty="0" err="1"/>
              <a:t>langues</a:t>
            </a:r>
            <a:r>
              <a:rPr lang="it-IT" sz="2800" b="1" dirty="0"/>
              <a:t> </a:t>
            </a:r>
            <a:r>
              <a:rPr lang="it-IT" sz="2800" b="1" dirty="0" err="1"/>
              <a:t>des</a:t>
            </a:r>
            <a:r>
              <a:rPr lang="it-IT" sz="2800" b="1" dirty="0"/>
              <a:t> </a:t>
            </a:r>
            <a:r>
              <a:rPr lang="it-IT" sz="2800" b="1" dirty="0" err="1"/>
              <a:t>gestes</a:t>
            </a:r>
            <a:r>
              <a:rPr lang="it-IT" sz="2800" b="1" dirty="0"/>
              <a:t> </a:t>
            </a:r>
            <a:r>
              <a:rPr lang="it-IT" sz="2800" b="1" dirty="0" err="1" smtClean="0"/>
              <a:t>barrières</a:t>
            </a:r>
            <a:r>
              <a:rPr lang="it-IT" sz="2800" b="1" dirty="0"/>
              <a:t/>
            </a:r>
            <a:br>
              <a:rPr lang="it-IT" sz="2800" b="1" dirty="0"/>
            </a:br>
            <a:r>
              <a:rPr lang="it-IT" sz="2800" dirty="0" err="1"/>
              <a:t>https</a:t>
            </a:r>
            <a:r>
              <a:rPr lang="it-IT" sz="2800" dirty="0"/>
              <a:t>://</a:t>
            </a:r>
            <a:r>
              <a:rPr lang="it-IT" sz="2800" dirty="0" err="1"/>
              <a:t>umap.openstreetmap.fr</a:t>
            </a:r>
            <a:r>
              <a:rPr lang="it-IT" sz="2800" dirty="0"/>
              <a:t>/</a:t>
            </a:r>
            <a:r>
              <a:rPr lang="it-IT" sz="2800" dirty="0" err="1"/>
              <a:t>fr</a:t>
            </a:r>
            <a:r>
              <a:rPr lang="it-IT" sz="2800" dirty="0"/>
              <a:t>/</a:t>
            </a:r>
            <a:r>
              <a:rPr lang="it-IT" sz="2800" dirty="0" err="1"/>
              <a:t>map</a:t>
            </a:r>
            <a:r>
              <a:rPr lang="it-IT" sz="2800" dirty="0"/>
              <a:t>/gestes-barrieres_433984#3/45.27/48.87</a:t>
            </a:r>
            <a:br>
              <a:rPr lang="it-IT" sz="2800" dirty="0"/>
            </a:br>
            <a:endParaRPr lang="fr-CA" sz="2800" dirty="0"/>
          </a:p>
        </p:txBody>
      </p:sp>
      <p:pic>
        <p:nvPicPr>
          <p:cNvPr id="5" name="Segnaposto contenuto 4" descr="gestes-barrieres-it.png"/>
          <p:cNvPicPr>
            <a:picLocks noGrp="1" noChangeAspect="1"/>
          </p:cNvPicPr>
          <p:nvPr>
            <p:ph sz="half" idx="1"/>
          </p:nvPr>
        </p:nvPicPr>
        <p:blipFill>
          <a:blip r:embed="rId2">
            <a:extLst>
              <a:ext uri="{28A0092B-C50C-407E-A947-70E740481C1C}">
                <a14:useLocalDpi xmlns:a14="http://schemas.microsoft.com/office/drawing/2010/main" val="0"/>
              </a:ext>
            </a:extLst>
          </a:blip>
          <a:srcRect l="-5770" r="-5770"/>
          <a:stretch>
            <a:fillRect/>
          </a:stretch>
        </p:blipFill>
        <p:spPr/>
      </p:pic>
      <p:pic>
        <p:nvPicPr>
          <p:cNvPr id="7" name="Segnaposto contenuto 6" descr="gestes-barrieres-fr.jpg"/>
          <p:cNvPicPr>
            <a:picLocks noGrp="1" noChangeAspect="1"/>
          </p:cNvPicPr>
          <p:nvPr>
            <p:ph sz="half" idx="2"/>
          </p:nvPr>
        </p:nvPicPr>
        <p:blipFill>
          <a:blip r:embed="rId3">
            <a:extLst>
              <a:ext uri="{28A0092B-C50C-407E-A947-70E740481C1C}">
                <a14:useLocalDpi xmlns:a14="http://schemas.microsoft.com/office/drawing/2010/main" val="0"/>
              </a:ext>
            </a:extLst>
          </a:blip>
          <a:srcRect t="-28614" b="-28614"/>
          <a:stretch>
            <a:fillRect/>
          </a:stretch>
        </p:blipFill>
        <p:spPr>
          <a:xfrm>
            <a:off x="4648200" y="1228018"/>
            <a:ext cx="4038600" cy="4525963"/>
          </a:xfrm>
        </p:spPr>
      </p:pic>
      <p:pic>
        <p:nvPicPr>
          <p:cNvPr id="3" name="Immagine 2" descr="bandeau_distances_sociale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5307" y="5198331"/>
            <a:ext cx="4431492" cy="836131"/>
          </a:xfrm>
          <a:prstGeom prst="rect">
            <a:avLst/>
          </a:prstGeom>
        </p:spPr>
      </p:pic>
    </p:spTree>
    <p:extLst>
      <p:ext uri="{BB962C8B-B14F-4D97-AF65-F5344CB8AC3E}">
        <p14:creationId xmlns:p14="http://schemas.microsoft.com/office/powerpoint/2010/main" val="4236841787"/>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fr-CA"/>
          </a:p>
        </p:txBody>
      </p:sp>
      <p:sp>
        <p:nvSpPr>
          <p:cNvPr id="3" name="Segnaposto contenuto 2"/>
          <p:cNvSpPr>
            <a:spLocks noGrp="1"/>
          </p:cNvSpPr>
          <p:nvPr>
            <p:ph idx="1"/>
          </p:nvPr>
        </p:nvSpPr>
        <p:spPr/>
        <p:txBody>
          <a:bodyPr>
            <a:normAutofit/>
          </a:bodyPr>
          <a:lstStyle/>
          <a:p>
            <a:r>
              <a:rPr lang="it-IT" sz="2400" b="1" dirty="0"/>
              <a:t>La </a:t>
            </a:r>
            <a:r>
              <a:rPr lang="it-IT" sz="2400" b="1" dirty="0" err="1"/>
              <a:t>distance</a:t>
            </a:r>
            <a:r>
              <a:rPr lang="it-IT" sz="2400" b="1" dirty="0"/>
              <a:t> sociale </a:t>
            </a:r>
            <a:r>
              <a:rPr lang="it-IT" sz="2400" b="1" dirty="0" err="1"/>
              <a:t>préconisée</a:t>
            </a:r>
            <a:endParaRPr lang="it-IT" sz="2400" b="1" dirty="0"/>
          </a:p>
          <a:p>
            <a:pPr marL="0" indent="0">
              <a:buNone/>
            </a:pPr>
            <a:r>
              <a:rPr lang="it-IT" sz="2400" dirty="0"/>
              <a:t/>
            </a:r>
            <a:br>
              <a:rPr lang="it-IT" sz="2400" dirty="0"/>
            </a:br>
            <a:endParaRPr lang="it-IT" sz="2400" dirty="0" smtClean="0"/>
          </a:p>
          <a:p>
            <a:endParaRPr lang="it-IT" sz="2400" dirty="0"/>
          </a:p>
          <a:p>
            <a:endParaRPr lang="it-IT" sz="2400" dirty="0" smtClean="0"/>
          </a:p>
          <a:p>
            <a:endParaRPr lang="it-IT" sz="2400" dirty="0"/>
          </a:p>
          <a:p>
            <a:endParaRPr lang="it-IT" sz="2400" dirty="0" smtClean="0"/>
          </a:p>
          <a:p>
            <a:r>
              <a:rPr lang="it-IT" sz="2400" dirty="0" smtClean="0"/>
              <a:t>Pour </a:t>
            </a:r>
            <a:r>
              <a:rPr lang="it-IT" sz="2400" dirty="0" err="1"/>
              <a:t>tenir</a:t>
            </a:r>
            <a:r>
              <a:rPr lang="it-IT" sz="2400" dirty="0"/>
              <a:t> la </a:t>
            </a:r>
            <a:r>
              <a:rPr lang="it-IT" sz="2400" dirty="0" err="1"/>
              <a:t>maladie</a:t>
            </a:r>
            <a:r>
              <a:rPr lang="it-IT" sz="2400" dirty="0"/>
              <a:t> à </a:t>
            </a:r>
            <a:r>
              <a:rPr lang="it-IT" sz="2400" dirty="0" err="1"/>
              <a:t>distance</a:t>
            </a:r>
            <a:r>
              <a:rPr lang="it-IT" sz="2400" dirty="0"/>
              <a:t>, </a:t>
            </a:r>
            <a:r>
              <a:rPr lang="it-IT" sz="2400" b="1" dirty="0" err="1"/>
              <a:t>restez</a:t>
            </a:r>
            <a:r>
              <a:rPr lang="it-IT" sz="2400" b="1" dirty="0"/>
              <a:t> à plus d’un </a:t>
            </a:r>
            <a:r>
              <a:rPr lang="it-IT" sz="2400" b="1" dirty="0" err="1"/>
              <a:t>mètre</a:t>
            </a:r>
            <a:r>
              <a:rPr lang="it-IT" sz="2400" b="1" dirty="0"/>
              <a:t> de </a:t>
            </a:r>
            <a:r>
              <a:rPr lang="it-IT" sz="2400" b="1" dirty="0" err="1"/>
              <a:t>distance</a:t>
            </a:r>
            <a:r>
              <a:rPr lang="it-IT" sz="2400" dirty="0"/>
              <a:t> </a:t>
            </a:r>
            <a:r>
              <a:rPr lang="it-IT" sz="2400" dirty="0" err="1"/>
              <a:t>les</a:t>
            </a:r>
            <a:r>
              <a:rPr lang="it-IT" sz="2400" dirty="0"/>
              <a:t> </a:t>
            </a:r>
            <a:r>
              <a:rPr lang="it-IT" sz="2400" dirty="0" err="1"/>
              <a:t>uns</a:t>
            </a:r>
            <a:r>
              <a:rPr lang="it-IT" sz="2400" dirty="0"/>
              <a:t> </a:t>
            </a:r>
            <a:r>
              <a:rPr lang="it-IT" sz="2400" dirty="0" err="1"/>
              <a:t>des</a:t>
            </a:r>
            <a:r>
              <a:rPr lang="it-IT" sz="2400" dirty="0"/>
              <a:t> </a:t>
            </a:r>
            <a:r>
              <a:rPr lang="it-IT" sz="2400" dirty="0" err="1"/>
              <a:t>autres</a:t>
            </a:r>
            <a:endParaRPr lang="it-IT" sz="2400" dirty="0"/>
          </a:p>
          <a:p>
            <a:r>
              <a:rPr lang="it-IT" sz="2400" dirty="0" err="1"/>
              <a:t>https</a:t>
            </a:r>
            <a:r>
              <a:rPr lang="it-IT" sz="2400" dirty="0"/>
              <a:t>://</a:t>
            </a:r>
            <a:r>
              <a:rPr lang="it-IT" sz="2400" dirty="0" err="1"/>
              <a:t>www.gouvernement.fr</a:t>
            </a:r>
            <a:r>
              <a:rPr lang="it-IT" sz="2400" dirty="0"/>
              <a:t>/info-coronavirus</a:t>
            </a:r>
            <a:endParaRPr lang="fr-CA" sz="2400" dirty="0"/>
          </a:p>
        </p:txBody>
      </p:sp>
      <p:pic>
        <p:nvPicPr>
          <p:cNvPr id="4" name="Immagine 3" descr="bandeau_distances_social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64406"/>
            <a:ext cx="9144000" cy="1725283"/>
          </a:xfrm>
          <a:prstGeom prst="rect">
            <a:avLst/>
          </a:prstGeom>
        </p:spPr>
      </p:pic>
    </p:spTree>
    <p:extLst>
      <p:ext uri="{BB962C8B-B14F-4D97-AF65-F5344CB8AC3E}">
        <p14:creationId xmlns:p14="http://schemas.microsoft.com/office/powerpoint/2010/main" val="2084649602"/>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smtClean="0"/>
              <a:t>Français du Maroc</a:t>
            </a:r>
            <a:br>
              <a:rPr lang="fr-CA" sz="2800" dirty="0" smtClean="0"/>
            </a:br>
            <a:r>
              <a:rPr lang="fr-CA" sz="2800" dirty="0" smtClean="0"/>
              <a:t>Observez les différences avec un regard culturel</a:t>
            </a:r>
            <a:endParaRPr lang="fr-CA" sz="2800" dirty="0"/>
          </a:p>
        </p:txBody>
      </p:sp>
      <p:pic>
        <p:nvPicPr>
          <p:cNvPr id="5" name="Segnaposto contenuto 4" descr="gestes-barrieres-fr_maroc.png"/>
          <p:cNvPicPr>
            <a:picLocks noGrp="1" noChangeAspect="1"/>
          </p:cNvPicPr>
          <p:nvPr>
            <p:ph idx="1"/>
          </p:nvPr>
        </p:nvPicPr>
        <p:blipFill>
          <a:blip r:embed="rId2">
            <a:extLst>
              <a:ext uri="{28A0092B-C50C-407E-A947-70E740481C1C}">
                <a14:useLocalDpi xmlns:a14="http://schemas.microsoft.com/office/drawing/2010/main" val="0"/>
              </a:ext>
            </a:extLst>
          </a:blip>
          <a:srcRect l="-40915" r="-40915"/>
          <a:stretch>
            <a:fillRect/>
          </a:stretch>
        </p:blipFill>
        <p:spPr/>
      </p:pic>
    </p:spTree>
    <p:extLst>
      <p:ext uri="{BB962C8B-B14F-4D97-AF65-F5344CB8AC3E}">
        <p14:creationId xmlns:p14="http://schemas.microsoft.com/office/powerpoint/2010/main" val="1238741993"/>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fr-CA" sz="2800" dirty="0" smtClean="0"/>
              <a:t>Observations hebdomadaires</a:t>
            </a:r>
            <a:br>
              <a:rPr lang="fr-CA" sz="2800" dirty="0" smtClean="0"/>
            </a:br>
            <a:r>
              <a:rPr lang="fr-CA" sz="2800" dirty="0" smtClean="0"/>
              <a:t>8 avril</a:t>
            </a:r>
            <a:br>
              <a:rPr lang="fr-CA" sz="2800" dirty="0" smtClean="0"/>
            </a:br>
            <a:endParaRPr lang="fr-CA" sz="2800" dirty="0"/>
          </a:p>
        </p:txBody>
      </p:sp>
      <p:sp>
        <p:nvSpPr>
          <p:cNvPr id="3" name="Segnaposto contenuto 2"/>
          <p:cNvSpPr>
            <a:spLocks noGrp="1"/>
          </p:cNvSpPr>
          <p:nvPr>
            <p:ph idx="1"/>
          </p:nvPr>
        </p:nvSpPr>
        <p:spPr/>
        <p:txBody>
          <a:bodyPr>
            <a:normAutofit/>
          </a:bodyPr>
          <a:lstStyle/>
          <a:p>
            <a:r>
              <a:rPr lang="fr-CA" sz="2400" dirty="0"/>
              <a:t>présentées par </a:t>
            </a:r>
            <a:r>
              <a:rPr lang="fr-CA" sz="2400" dirty="0" smtClean="0"/>
              <a:t>Alice </a:t>
            </a:r>
            <a:r>
              <a:rPr lang="fr-CA" sz="2400" dirty="0" err="1" smtClean="0"/>
              <a:t>Floramo</a:t>
            </a:r>
            <a:endParaRPr lang="fr-CA" sz="2400" dirty="0"/>
          </a:p>
        </p:txBody>
      </p:sp>
    </p:spTree>
    <p:extLst>
      <p:ext uri="{BB962C8B-B14F-4D97-AF65-F5344CB8AC3E}">
        <p14:creationId xmlns:p14="http://schemas.microsoft.com/office/powerpoint/2010/main" val="272256110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body" idx="1"/>
          </p:nvPr>
        </p:nvSpPr>
        <p:spPr>
          <a:xfrm>
            <a:off x="298675" y="364600"/>
            <a:ext cx="3725100" cy="6128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it" sz="2400" dirty="0">
                <a:solidFill>
                  <a:srgbClr val="000000"/>
                </a:solidFill>
              </a:rPr>
              <a:t>Simon Frankart</a:t>
            </a:r>
            <a:endParaRPr sz="2400" dirty="0">
              <a:solidFill>
                <a:srgbClr val="000000"/>
              </a:solidFill>
            </a:endParaRPr>
          </a:p>
          <a:p>
            <a:pPr marL="0" lvl="0" indent="0" algn="l" rtl="0">
              <a:lnSpc>
                <a:spcPct val="150000"/>
              </a:lnSpc>
              <a:spcBef>
                <a:spcPts val="0"/>
              </a:spcBef>
              <a:spcAft>
                <a:spcPts val="0"/>
              </a:spcAft>
              <a:buClr>
                <a:schemeClr val="dk1"/>
              </a:buClr>
              <a:buSzPts val="1100"/>
              <a:buFont typeface="Arial"/>
              <a:buNone/>
            </a:pPr>
            <a:r>
              <a:rPr lang="it" sz="2400" dirty="0">
                <a:solidFill>
                  <a:srgbClr val="000000"/>
                </a:solidFill>
              </a:rPr>
              <a:t>minimalisme + érotisme</a:t>
            </a:r>
            <a:endParaRPr sz="2400" dirty="0">
              <a:solidFill>
                <a:srgbClr val="000000"/>
              </a:solidFill>
            </a:endParaRPr>
          </a:p>
          <a:p>
            <a:pPr marL="0" lvl="0" indent="0" algn="l" rtl="0">
              <a:lnSpc>
                <a:spcPct val="150000"/>
              </a:lnSpc>
              <a:spcBef>
                <a:spcPts val="0"/>
              </a:spcBef>
              <a:spcAft>
                <a:spcPts val="0"/>
              </a:spcAft>
              <a:buClr>
                <a:schemeClr val="dk1"/>
              </a:buClr>
              <a:buSzPts val="1100"/>
              <a:buFont typeface="Arial"/>
              <a:buNone/>
            </a:pPr>
            <a:r>
              <a:rPr lang="it" sz="2400" dirty="0">
                <a:solidFill>
                  <a:srgbClr val="000000"/>
                </a:solidFill>
              </a:rPr>
              <a:t>(scènes d’intimité quotidienne)</a:t>
            </a:r>
            <a:endParaRPr sz="2400" dirty="0">
              <a:solidFill>
                <a:srgbClr val="000000"/>
              </a:solidFill>
            </a:endParaRPr>
          </a:p>
          <a:p>
            <a:pPr marL="0" lvl="0" indent="0" algn="l" rtl="0">
              <a:lnSpc>
                <a:spcPct val="150000"/>
              </a:lnSpc>
              <a:spcBef>
                <a:spcPts val="0"/>
              </a:spcBef>
              <a:spcAft>
                <a:spcPts val="0"/>
              </a:spcAft>
              <a:buNone/>
            </a:pPr>
            <a:r>
              <a:rPr lang="it" sz="2400" dirty="0">
                <a:solidFill>
                  <a:srgbClr val="000000"/>
                </a:solidFill>
              </a:rPr>
              <a:t>Jeux de mots</a:t>
            </a:r>
            <a:endParaRPr sz="2400" dirty="0">
              <a:solidFill>
                <a:srgbClr val="000000"/>
              </a:solidFill>
            </a:endParaRPr>
          </a:p>
          <a:p>
            <a:pPr marL="0" lvl="0" indent="0" algn="l" rtl="0">
              <a:lnSpc>
                <a:spcPct val="150000"/>
              </a:lnSpc>
              <a:spcBef>
                <a:spcPts val="0"/>
              </a:spcBef>
              <a:spcAft>
                <a:spcPts val="0"/>
              </a:spcAft>
              <a:buNone/>
            </a:pPr>
            <a:endParaRPr sz="2400" dirty="0">
              <a:solidFill>
                <a:srgbClr val="000000"/>
              </a:solidFill>
            </a:endParaRPr>
          </a:p>
          <a:p>
            <a:pPr marL="0" lvl="0" indent="0" algn="l" rtl="0">
              <a:lnSpc>
                <a:spcPct val="150000"/>
              </a:lnSpc>
              <a:spcBef>
                <a:spcPts val="0"/>
              </a:spcBef>
              <a:spcAft>
                <a:spcPts val="0"/>
              </a:spcAft>
              <a:buNone/>
            </a:pPr>
            <a:endParaRPr sz="2400" dirty="0">
              <a:solidFill>
                <a:srgbClr val="000000"/>
              </a:solidFill>
            </a:endParaRPr>
          </a:p>
          <a:p>
            <a:pPr marL="457200" lvl="0" indent="0" algn="l" rtl="0">
              <a:lnSpc>
                <a:spcPct val="150000"/>
              </a:lnSpc>
              <a:spcBef>
                <a:spcPts val="0"/>
              </a:spcBef>
              <a:spcAft>
                <a:spcPts val="0"/>
              </a:spcAft>
              <a:buClr>
                <a:schemeClr val="dk1"/>
              </a:buClr>
              <a:buSzPts val="1100"/>
              <a:buFont typeface="Arial"/>
              <a:buNone/>
            </a:pPr>
            <a:r>
              <a:rPr lang="it" sz="2400" dirty="0">
                <a:solidFill>
                  <a:srgbClr val="000000"/>
                </a:solidFill>
              </a:rPr>
              <a:t>@petitesluxures</a:t>
            </a:r>
            <a:endParaRPr sz="2400" dirty="0">
              <a:solidFill>
                <a:srgbClr val="000000"/>
              </a:solidFill>
            </a:endParaRPr>
          </a:p>
          <a:p>
            <a:pPr marL="0" lvl="0" indent="0" algn="l" rtl="0">
              <a:spcBef>
                <a:spcPts val="0"/>
              </a:spcBef>
              <a:spcAft>
                <a:spcPts val="1600"/>
              </a:spcAft>
              <a:buNone/>
            </a:pPr>
            <a:endParaRPr dirty="0"/>
          </a:p>
        </p:txBody>
      </p:sp>
      <p:sp>
        <p:nvSpPr>
          <p:cNvPr id="55" name="Google Shape;55;p13"/>
          <p:cNvSpPr txBox="1"/>
          <p:nvPr/>
        </p:nvSpPr>
        <p:spPr>
          <a:xfrm>
            <a:off x="4713775" y="364600"/>
            <a:ext cx="3828300" cy="601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2400" dirty="0"/>
              <a:t>Confinement : rester chez </a:t>
            </a:r>
            <a:r>
              <a:rPr lang="it" sz="2400" dirty="0" smtClean="0"/>
              <a:t>soi, </a:t>
            </a:r>
            <a:r>
              <a:rPr lang="it" sz="2400" dirty="0"/>
              <a:t>pas sortir</a:t>
            </a:r>
            <a:endParaRPr sz="2400" dirty="0"/>
          </a:p>
          <a:p>
            <a:pPr marL="0" lvl="0" indent="0" algn="l" rtl="0">
              <a:spcBef>
                <a:spcPts val="0"/>
              </a:spcBef>
              <a:spcAft>
                <a:spcPts val="0"/>
              </a:spcAft>
              <a:buNone/>
            </a:pPr>
            <a:endParaRPr sz="2400" dirty="0"/>
          </a:p>
          <a:p>
            <a:pPr marL="0" lvl="0" indent="0" algn="l" rtl="0">
              <a:spcBef>
                <a:spcPts val="0"/>
              </a:spcBef>
              <a:spcAft>
                <a:spcPts val="0"/>
              </a:spcAft>
              <a:buNone/>
            </a:pPr>
            <a:r>
              <a:rPr lang="it" sz="2400" b="1" dirty="0"/>
              <a:t>Lockdown</a:t>
            </a:r>
            <a:endParaRPr sz="2400" b="1" dirty="0"/>
          </a:p>
          <a:p>
            <a:pPr marL="0" lvl="0" indent="0" algn="l" rtl="0">
              <a:spcBef>
                <a:spcPts val="0"/>
              </a:spcBef>
              <a:spcAft>
                <a:spcPts val="0"/>
              </a:spcAft>
              <a:buNone/>
            </a:pPr>
            <a:r>
              <a:rPr lang="it" sz="2400" b="1" dirty="0"/>
              <a:t>series</a:t>
            </a:r>
            <a:endParaRPr sz="2400" b="1" dirty="0"/>
          </a:p>
          <a:p>
            <a:pPr marL="0" lvl="0" indent="0" algn="l" rtl="0">
              <a:spcBef>
                <a:spcPts val="0"/>
              </a:spcBef>
              <a:spcAft>
                <a:spcPts val="0"/>
              </a:spcAft>
              <a:buNone/>
            </a:pPr>
            <a:endParaRPr sz="2400" dirty="0"/>
          </a:p>
          <a:p>
            <a:pPr marL="0" lvl="0" indent="0" algn="l" rtl="0">
              <a:spcBef>
                <a:spcPts val="0"/>
              </a:spcBef>
              <a:spcAft>
                <a:spcPts val="0"/>
              </a:spcAft>
              <a:buNone/>
            </a:pPr>
            <a:endParaRPr sz="2400" dirty="0"/>
          </a:p>
          <a:p>
            <a:pPr marL="0" lvl="0" indent="0" algn="l" rtl="0">
              <a:spcBef>
                <a:spcPts val="0"/>
              </a:spcBef>
              <a:spcAft>
                <a:spcPts val="0"/>
              </a:spcAft>
              <a:buNone/>
            </a:pPr>
            <a:endParaRPr sz="2400" dirty="0"/>
          </a:p>
          <a:p>
            <a:pPr marL="0" lvl="0" indent="0" algn="l" rtl="0">
              <a:spcBef>
                <a:spcPts val="0"/>
              </a:spcBef>
              <a:spcAft>
                <a:spcPts val="0"/>
              </a:spcAft>
              <a:buNone/>
            </a:pPr>
            <a:r>
              <a:rPr lang="it" sz="2400" dirty="0"/>
              <a:t>Période de</a:t>
            </a:r>
            <a:endParaRPr sz="2400" dirty="0"/>
          </a:p>
          <a:p>
            <a:pPr marL="0" lvl="0" indent="0" algn="l" rtl="0">
              <a:spcBef>
                <a:spcPts val="0"/>
              </a:spcBef>
              <a:spcAft>
                <a:spcPts val="0"/>
              </a:spcAft>
              <a:buNone/>
            </a:pPr>
            <a:r>
              <a:rPr lang="it" sz="2400" dirty="0"/>
              <a:t>renonciation</a:t>
            </a:r>
            <a:endParaRPr sz="2400" dirty="0"/>
          </a:p>
          <a:p>
            <a:pPr marL="0" lvl="0" indent="0" algn="l" rtl="0">
              <a:spcBef>
                <a:spcPts val="0"/>
              </a:spcBef>
              <a:spcAft>
                <a:spcPts val="0"/>
              </a:spcAft>
              <a:buNone/>
            </a:pPr>
            <a:r>
              <a:rPr lang="it" sz="2400" dirty="0"/>
              <a:t>ou de découverte ?</a:t>
            </a:r>
            <a:endParaRPr sz="2400" dirty="0"/>
          </a:p>
          <a:p>
            <a:pPr marL="0" lvl="0" indent="0" algn="l" rtl="0">
              <a:spcBef>
                <a:spcPts val="0"/>
              </a:spcBef>
              <a:spcAft>
                <a:spcPts val="0"/>
              </a:spcAft>
              <a:buNone/>
            </a:pPr>
            <a:endParaRPr sz="2400" dirty="0"/>
          </a:p>
        </p:txBody>
      </p:sp>
      <p:pic>
        <p:nvPicPr>
          <p:cNvPr id="56" name="Google Shape;56;p13"/>
          <p:cNvPicPr preferRelativeResize="0"/>
          <p:nvPr/>
        </p:nvPicPr>
        <p:blipFill>
          <a:blip r:embed="rId3">
            <a:alphaModFix/>
          </a:blip>
          <a:stretch>
            <a:fillRect/>
          </a:stretch>
        </p:blipFill>
        <p:spPr>
          <a:xfrm>
            <a:off x="6414450" y="1545234"/>
            <a:ext cx="2427176" cy="3241565"/>
          </a:xfrm>
          <a:prstGeom prst="rect">
            <a:avLst/>
          </a:prstGeom>
          <a:noFill/>
          <a:ln>
            <a:noFill/>
          </a:ln>
        </p:spPr>
      </p:pic>
      <p:pic>
        <p:nvPicPr>
          <p:cNvPr id="57" name="Google Shape;57;p13"/>
          <p:cNvPicPr preferRelativeResize="0"/>
          <p:nvPr/>
        </p:nvPicPr>
        <p:blipFill>
          <a:blip r:embed="rId4">
            <a:alphaModFix/>
          </a:blip>
          <a:stretch>
            <a:fillRect/>
          </a:stretch>
        </p:blipFill>
        <p:spPr>
          <a:xfrm>
            <a:off x="298676" y="5600867"/>
            <a:ext cx="455499" cy="607332"/>
          </a:xfrm>
          <a:prstGeom prst="rect">
            <a:avLst/>
          </a:prstGeom>
          <a:noFill/>
          <a:ln>
            <a:noFill/>
          </a:ln>
        </p:spPr>
      </p:pic>
    </p:spTree>
    <p:extLst>
      <p:ext uri="{BB962C8B-B14F-4D97-AF65-F5344CB8AC3E}">
        <p14:creationId xmlns:p14="http://schemas.microsoft.com/office/powerpoint/2010/main" val="231641018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311700" y="593367"/>
            <a:ext cx="1810800" cy="138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La voisine d’en fesse</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it" sz="1800"/>
              <a:t>Lockdown series</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it" sz="1800"/>
              <a:t>20 mars 2020</a:t>
            </a:r>
            <a:endParaRPr sz="1800"/>
          </a:p>
        </p:txBody>
      </p:sp>
      <p:pic>
        <p:nvPicPr>
          <p:cNvPr id="63" name="Google Shape;63;p14"/>
          <p:cNvPicPr preferRelativeResize="0"/>
          <p:nvPr/>
        </p:nvPicPr>
        <p:blipFill rotWithShape="1">
          <a:blip r:embed="rId3">
            <a:alphaModFix/>
          </a:blip>
          <a:srcRect t="1560" b="-1560"/>
          <a:stretch/>
        </p:blipFill>
        <p:spPr>
          <a:xfrm>
            <a:off x="2734525" y="1"/>
            <a:ext cx="5788924" cy="6966668"/>
          </a:xfrm>
          <a:prstGeom prst="rect">
            <a:avLst/>
          </a:prstGeom>
          <a:noFill/>
          <a:ln>
            <a:noFill/>
          </a:ln>
        </p:spPr>
      </p:pic>
    </p:spTree>
    <p:extLst>
      <p:ext uri="{BB962C8B-B14F-4D97-AF65-F5344CB8AC3E}">
        <p14:creationId xmlns:p14="http://schemas.microsoft.com/office/powerpoint/2010/main" val="172830526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smtClean="0"/>
              <a:t>Dessins d’Alice </a:t>
            </a:r>
            <a:r>
              <a:rPr lang="fr-CA" sz="2800" dirty="0" err="1" smtClean="0"/>
              <a:t>Floramo</a:t>
            </a:r>
            <a:endParaRPr lang="fr-CA" sz="2800" dirty="0"/>
          </a:p>
        </p:txBody>
      </p:sp>
      <p:sp>
        <p:nvSpPr>
          <p:cNvPr id="3" name="Segnaposto contenuto 2"/>
          <p:cNvSpPr>
            <a:spLocks noGrp="1"/>
          </p:cNvSpPr>
          <p:nvPr>
            <p:ph idx="1"/>
          </p:nvPr>
        </p:nvSpPr>
        <p:spPr/>
        <p:txBody>
          <a:bodyPr>
            <a:normAutofit/>
          </a:bodyPr>
          <a:lstStyle/>
          <a:p>
            <a:endParaRPr lang="fr-CA" sz="2400" dirty="0" smtClean="0"/>
          </a:p>
          <a:p>
            <a:endParaRPr lang="fr-CA" sz="2400" dirty="0"/>
          </a:p>
          <a:p>
            <a:endParaRPr lang="fr-CA" sz="2400" dirty="0" smtClean="0"/>
          </a:p>
          <a:p>
            <a:r>
              <a:rPr lang="fr-CA" sz="2400" dirty="0" smtClean="0"/>
              <a:t>Messages verbo-iconiques</a:t>
            </a:r>
          </a:p>
          <a:p>
            <a:endParaRPr lang="fr-CA" sz="2400" dirty="0"/>
          </a:p>
          <a:p>
            <a:r>
              <a:rPr lang="fr-CA" sz="2400" smtClean="0"/>
              <a:t>Pour </a:t>
            </a:r>
            <a:r>
              <a:rPr lang="fr-CA" sz="2400" dirty="0" smtClean="0"/>
              <a:t>la défense </a:t>
            </a:r>
            <a:r>
              <a:rPr lang="fr-CA" sz="2400" smtClean="0"/>
              <a:t>des animaux ...</a:t>
            </a:r>
            <a:endParaRPr lang="fr-CA" sz="2400" dirty="0"/>
          </a:p>
        </p:txBody>
      </p:sp>
    </p:spTree>
    <p:extLst>
      <p:ext uri="{BB962C8B-B14F-4D97-AF65-F5344CB8AC3E}">
        <p14:creationId xmlns:p14="http://schemas.microsoft.com/office/powerpoint/2010/main" val="1290113485"/>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565231" y="0"/>
            <a:ext cx="8013541" cy="6858000"/>
          </a:xfrm>
          <a:prstGeom prst="rect">
            <a:avLst/>
          </a:prstGeom>
          <a:noFill/>
          <a:ln>
            <a:noFill/>
          </a:ln>
        </p:spPr>
      </p:pic>
    </p:spTree>
    <p:extLst>
      <p:ext uri="{BB962C8B-B14F-4D97-AF65-F5344CB8AC3E}">
        <p14:creationId xmlns:p14="http://schemas.microsoft.com/office/powerpoint/2010/main" val="1231136837"/>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Google Shape;59;p14"/>
          <p:cNvPicPr preferRelativeResize="0"/>
          <p:nvPr/>
        </p:nvPicPr>
        <p:blipFill>
          <a:blip r:embed="rId3">
            <a:alphaModFix/>
          </a:blip>
          <a:stretch>
            <a:fillRect/>
          </a:stretch>
        </p:blipFill>
        <p:spPr>
          <a:xfrm>
            <a:off x="0" y="673767"/>
            <a:ext cx="2805584" cy="5615568"/>
          </a:xfrm>
          <a:prstGeom prst="rect">
            <a:avLst/>
          </a:prstGeom>
          <a:noFill/>
          <a:ln>
            <a:noFill/>
          </a:ln>
        </p:spPr>
      </p:pic>
      <p:pic>
        <p:nvPicPr>
          <p:cNvPr id="60" name="Google Shape;60;p14"/>
          <p:cNvPicPr preferRelativeResize="0"/>
          <p:nvPr/>
        </p:nvPicPr>
        <p:blipFill>
          <a:blip r:embed="rId4">
            <a:alphaModFix/>
          </a:blip>
          <a:stretch>
            <a:fillRect/>
          </a:stretch>
        </p:blipFill>
        <p:spPr>
          <a:xfrm>
            <a:off x="2671317" y="568667"/>
            <a:ext cx="3196059" cy="5720667"/>
          </a:xfrm>
          <a:prstGeom prst="rect">
            <a:avLst/>
          </a:prstGeom>
          <a:noFill/>
          <a:ln>
            <a:noFill/>
          </a:ln>
        </p:spPr>
      </p:pic>
      <p:pic>
        <p:nvPicPr>
          <p:cNvPr id="61" name="Google Shape;61;p14"/>
          <p:cNvPicPr preferRelativeResize="0"/>
          <p:nvPr/>
        </p:nvPicPr>
        <p:blipFill>
          <a:blip r:embed="rId5">
            <a:alphaModFix/>
          </a:blip>
          <a:stretch>
            <a:fillRect/>
          </a:stretch>
        </p:blipFill>
        <p:spPr>
          <a:xfrm>
            <a:off x="5867376" y="568661"/>
            <a:ext cx="3276625" cy="5720673"/>
          </a:xfrm>
          <a:prstGeom prst="rect">
            <a:avLst/>
          </a:prstGeom>
          <a:noFill/>
          <a:ln>
            <a:noFill/>
          </a:ln>
        </p:spPr>
      </p:pic>
    </p:spTree>
    <p:extLst>
      <p:ext uri="{BB962C8B-B14F-4D97-AF65-F5344CB8AC3E}">
        <p14:creationId xmlns:p14="http://schemas.microsoft.com/office/powerpoint/2010/main" val="3629322275"/>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66" name="Google Shape;66;p15"/>
          <p:cNvPicPr preferRelativeResize="0"/>
          <p:nvPr/>
        </p:nvPicPr>
        <p:blipFill>
          <a:blip r:embed="rId3">
            <a:alphaModFix/>
          </a:blip>
          <a:stretch>
            <a:fillRect/>
          </a:stretch>
        </p:blipFill>
        <p:spPr>
          <a:xfrm>
            <a:off x="0" y="645884"/>
            <a:ext cx="3166996" cy="5566233"/>
          </a:xfrm>
          <a:prstGeom prst="rect">
            <a:avLst/>
          </a:prstGeom>
          <a:noFill/>
          <a:ln>
            <a:noFill/>
          </a:ln>
        </p:spPr>
      </p:pic>
      <p:pic>
        <p:nvPicPr>
          <p:cNvPr id="67" name="Google Shape;67;p15"/>
          <p:cNvPicPr preferRelativeResize="0"/>
          <p:nvPr/>
        </p:nvPicPr>
        <p:blipFill>
          <a:blip r:embed="rId4">
            <a:alphaModFix/>
          </a:blip>
          <a:stretch>
            <a:fillRect/>
          </a:stretch>
        </p:blipFill>
        <p:spPr>
          <a:xfrm>
            <a:off x="5637075" y="921652"/>
            <a:ext cx="3506932" cy="5261433"/>
          </a:xfrm>
          <a:prstGeom prst="rect">
            <a:avLst/>
          </a:prstGeom>
          <a:noFill/>
          <a:ln>
            <a:noFill/>
          </a:ln>
        </p:spPr>
      </p:pic>
      <p:pic>
        <p:nvPicPr>
          <p:cNvPr id="68" name="Google Shape;68;p15"/>
          <p:cNvPicPr preferRelativeResize="0"/>
          <p:nvPr/>
        </p:nvPicPr>
        <p:blipFill>
          <a:blip r:embed="rId5">
            <a:alphaModFix/>
          </a:blip>
          <a:stretch>
            <a:fillRect/>
          </a:stretch>
        </p:blipFill>
        <p:spPr>
          <a:xfrm>
            <a:off x="2993576" y="511511"/>
            <a:ext cx="2993575" cy="5671556"/>
          </a:xfrm>
          <a:prstGeom prst="rect">
            <a:avLst/>
          </a:prstGeom>
          <a:noFill/>
          <a:ln>
            <a:noFill/>
          </a:ln>
        </p:spPr>
      </p:pic>
    </p:spTree>
    <p:extLst>
      <p:ext uri="{BB962C8B-B14F-4D97-AF65-F5344CB8AC3E}">
        <p14:creationId xmlns:p14="http://schemas.microsoft.com/office/powerpoint/2010/main" val="394380474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297</TotalTime>
  <Words>6031</Words>
  <Application>Microsoft Macintosh PowerPoint</Application>
  <PresentationFormat>Presentazione su schermo (4:3)</PresentationFormat>
  <Paragraphs>630</Paragraphs>
  <Slides>165</Slides>
  <Notes>9</Notes>
  <HiddenSlides>0</HiddenSlides>
  <MMClips>0</MMClips>
  <ScaleCrop>false</ScaleCrop>
  <HeadingPairs>
    <vt:vector size="4" baseType="variant">
      <vt:variant>
        <vt:lpstr>Tema</vt:lpstr>
      </vt:variant>
      <vt:variant>
        <vt:i4>1</vt:i4>
      </vt:variant>
      <vt:variant>
        <vt:lpstr>Titoli diapositive</vt:lpstr>
      </vt:variant>
      <vt:variant>
        <vt:i4>165</vt:i4>
      </vt:variant>
    </vt:vector>
  </HeadingPairs>
  <TitlesOfParts>
    <vt:vector size="166" baseType="lpstr">
      <vt:lpstr>Tema di Office</vt:lpstr>
      <vt:lpstr>Récapitulatif Observations hebdomadaires et les couleurs</vt:lpstr>
      <vt:lpstr>Observations hebdomadaires </vt:lpstr>
      <vt:lpstr> Observations hebdomadaires question du blasphème La liberté d’expression va-t-elle jusqu’au droit du blasphème?  </vt:lpstr>
      <vt:lpstr>Ce délit existe-t-il en France ? </vt:lpstr>
      <vt:lpstr>Les croyants ne sont-ils pas alors défendus par la loi ? </vt:lpstr>
      <vt:lpstr>Charlie Hebdo et blasphème</vt:lpstr>
      <vt:lpstr>Ce délit existe-t-il en Europe ? </vt:lpstr>
      <vt:lpstr>La Cour Européenne des Droits de l'Homme ?</vt:lpstr>
      <vt:lpstr>Déclaration du Président de la République française</vt:lpstr>
      <vt:lpstr>Observations  hebdomadaires</vt:lpstr>
      <vt:lpstr>Question sociétale : question trans</vt:lpstr>
      <vt:lpstr> Observations hebdomadaires mise à jour </vt:lpstr>
      <vt:lpstr>Observations hebdomadaires</vt:lpstr>
      <vt:lpstr>Une nouvelle phobie à lexicaliser</vt:lpstr>
      <vt:lpstr>Colleuses </vt:lpstr>
      <vt:lpstr>Observations hebdomadaires </vt:lpstr>
      <vt:lpstr>Homonyme</vt:lpstr>
      <vt:lpstr>Un mot amical d’Alain Rey (Le Petit Robert)</vt:lpstr>
      <vt:lpstr>confinement [kɔ̃finmɑ̃] nom masculin étym. 1481 ◊ de confiner </vt:lpstr>
      <vt:lpstr>Confiner</vt:lpstr>
      <vt:lpstr>Observations hebdomadaires «Les jours heureux »  Allocution de M. Macron du 13 avril 2020</vt:lpstr>
      <vt:lpstr>Observations hebdomadaires Allocution 13 avril 2020</vt:lpstr>
      <vt:lpstr>Allocution 13 avril 2020</vt:lpstr>
      <vt:lpstr>La charge politique des pronoms personnels</vt:lpstr>
      <vt:lpstr>Nous </vt:lpstr>
      <vt:lpstr>Nous ...</vt:lpstr>
      <vt:lpstr>Ecoutons 1° avril 2020</vt:lpstr>
      <vt:lpstr>Serge Reggiani</vt:lpstr>
      <vt:lpstr>"Enivrez-vous”. Baudelaire</vt:lpstr>
      <vt:lpstr>Vos observations ?</vt:lpstr>
      <vt:lpstr>Annie Ernaux, écrivaine "Sachez, Monsieur le Président, que nous ne laisserons plus nous voler notre vie...” Lettre sur France Inter   </vt:lpstr>
      <vt:lpstr>Annie Ernaux écrivaine</vt:lpstr>
      <vt:lpstr>Annie Ernaux écrivaine</vt:lpstr>
      <vt:lpstr>Boris Vian - Le déserteur </vt:lpstr>
      <vt:lpstr>Boris Vian - Le déserteur Censure </vt:lpstr>
      <vt:lpstr>Ecoutons Boris Vian - Le déserteur </vt:lpstr>
      <vt:lpstr>Boris Vian - Le déserteur </vt:lpstr>
      <vt:lpstr>Observations hebdomadaires de Beatrice sur la publicité</vt:lpstr>
      <vt:lpstr>et d’autres interventions</vt:lpstr>
      <vt:lpstr>Palimpsestes</vt:lpstr>
      <vt:lpstr>La lexiculture</vt:lpstr>
      <vt:lpstr>Palimpseste d’expressions imagées </vt:lpstr>
      <vt:lpstr>Découvrons</vt:lpstr>
      <vt:lpstr>Palimpseste culturel</vt:lpstr>
      <vt:lpstr>Palimpseste : référence culturelle partagée. Bande dessinée Tintin et Castafiore</vt:lpstr>
      <vt:lpstr>Observations hebdomadaires</vt:lpstr>
      <vt:lpstr>Palimpseste</vt:lpstr>
      <vt:lpstr>Observations hebdomadaires 18 mars 2020 Trouvez le  palimpseste </vt:lpstr>
      <vt:lpstr>Palimpsestes</vt:lpstr>
      <vt:lpstr>Trouvez le palimpseste dans le titre en gras rire de tout/rire de toux homonymique</vt:lpstr>
      <vt:lpstr>Trouvez le palimpseste dans le titre en rouge</vt:lpstr>
      <vt:lpstr>Trouvez le palimpseste</vt:lpstr>
      <vt:lpstr>hit panade/hit parade paronymique</vt:lpstr>
      <vt:lpstr>Palimpseste ?</vt:lpstr>
      <vt:lpstr>La Liberté guidant le peuple  Eugène Delacroix 1830</vt:lpstr>
      <vt:lpstr>La Liberté guidant le peuple  Delacroix</vt:lpstr>
      <vt:lpstr>Le street artist Pascal Boyart (PBOY) a réalisé, en solidarité avec les "gilets jaunes", une fresque sur un mur du XIXe arrondissement de Paris qui présente une version détournée de "La Liberté guidant le peuple" d'Eugène Delacroix, célèbre tableau sur la Révolution de juillet 1830.</vt:lpstr>
      <vt:lpstr>Observations hebdomadaires 29 mars</vt:lpstr>
      <vt:lpstr>Découvrons</vt:lpstr>
      <vt:lpstr>Palimpseste. Découvrez</vt:lpstr>
      <vt:lpstr>Mot sous-jacent : sauve-qui-peut </vt:lpstr>
      <vt:lpstr>Expression sous-jacente : hausser le ton</vt:lpstr>
      <vt:lpstr>Palimpseste. Cherchez</vt:lpstr>
      <vt:lpstr>Expression sous-jacente : Jeter le bébé avec l'eau du bain</vt:lpstr>
      <vt:lpstr>Cherchez le palimpseste</vt:lpstr>
      <vt:lpstr>Découvrons</vt:lpstr>
      <vt:lpstr>Cherchez le palimpseste</vt:lpstr>
      <vt:lpstr>Découvrez</vt:lpstr>
      <vt:lpstr>Cherchez le palimpseste</vt:lpstr>
      <vt:lpstr>Découvrons</vt:lpstr>
      <vt:lpstr>Référence culturelle</vt:lpstr>
      <vt:lpstr>Observations hebdomadaires </vt:lpstr>
      <vt:lpstr>Dernier Grenelle ?</vt:lpstr>
      <vt:lpstr>Un Grenelle ? </vt:lpstr>
      <vt:lpstr>Un Grenelle ? </vt:lpstr>
      <vt:lpstr>Grenelle</vt:lpstr>
      <vt:lpstr>Observations hebdomadaires</vt:lpstr>
      <vt:lpstr>Diafoirus ?</vt:lpstr>
      <vt:lpstr>Définition de diafoirus</vt:lpstr>
      <vt:lpstr>Diafoirus ?</vt:lpstr>
      <vt:lpstr>Observations hebdomadaires</vt:lpstr>
      <vt:lpstr>girondin</vt:lpstr>
      <vt:lpstr>jacobin</vt:lpstr>
      <vt:lpstr>Observations hebdomadaires</vt:lpstr>
      <vt:lpstr>Observations hebdomadaires</vt:lpstr>
      <vt:lpstr>Grande enquête sur les mots et expressions des régions de France   </vt:lpstr>
      <vt:lpstr>Observations quotidiennes La langue française est formidable</vt:lpstr>
      <vt:lpstr>La langue française est formidable</vt:lpstr>
      <vt:lpstr>Les langues des gestes barrières </vt:lpstr>
      <vt:lpstr>Les langues des gestes barrières https://umap.openstreetmap.fr/fr/map/gestes-barrieres_433984#3/45.27/48.87 </vt:lpstr>
      <vt:lpstr>Presentazione di PowerPoint</vt:lpstr>
      <vt:lpstr>Français du Maroc Observez les différences avec un regard culturel</vt:lpstr>
      <vt:lpstr>Observations hebdomadaires 8 avril </vt:lpstr>
      <vt:lpstr>Presentazione di PowerPoint</vt:lpstr>
      <vt:lpstr>La voisine d’en fesse    Lockdown series  20 mars 2020</vt:lpstr>
      <vt:lpstr>Dessins d’Alice Floramo</vt:lpstr>
      <vt:lpstr>Presentazione di PowerPoint</vt:lpstr>
      <vt:lpstr>Presentazione di PowerPoint</vt:lpstr>
      <vt:lpstr>Presentazione di PowerPoint</vt:lpstr>
      <vt:lpstr>Presentazione di PowerPoint</vt:lpstr>
      <vt:lpstr>Presentazione di PowerPoint</vt:lpstr>
      <vt:lpstr>Presentazione di PowerPoint</vt:lpstr>
      <vt:lpstr> Art de rue  Miss Tic. Expression imagée </vt:lpstr>
      <vt:lpstr>Messages iconiques</vt:lpstr>
      <vt:lpstr>Messages iconiques</vt:lpstr>
      <vt:lpstr>Messages iconiques</vt:lpstr>
      <vt:lpstr>Messages iconiques</vt:lpstr>
      <vt:lpstr>Agglomération dijonnaise : “Poubelle la vie”, le journal de confinement du street-artist RNST  </vt:lpstr>
      <vt:lpstr>Révolte et poésie. </vt:lpstr>
      <vt:lpstr>Messages iconiques : messages politiques</vt:lpstr>
      <vt:lpstr>Les gestes dans les dessins le geste est culturel</vt:lpstr>
      <vt:lpstr>Comment traduire un geste ? Astérix en Hispanie </vt:lpstr>
      <vt:lpstr> Le geste du pouce dans Astérix en Hispanie (p.9) </vt:lpstr>
      <vt:lpstr>Le geste du pouce</vt:lpstr>
      <vt:lpstr>Presentazione di PowerPoint</vt:lpstr>
      <vt:lpstr>Toc toc = tocco (Boch)</vt:lpstr>
      <vt:lpstr>Quelle barbe !; c’est rasoir ! = barboso, palloso (Boch)</vt:lpstr>
      <vt:lpstr>Mon oeil ! = un corno ! (Boch)</vt:lpstr>
      <vt:lpstr>Un geste italien</vt:lpstr>
      <vt:lpstr>Prendre le menton, un geste érotique? </vt:lpstr>
      <vt:lpstr>Mots accompagnateurs</vt:lpstr>
      <vt:lpstr>Salomé danse devant Hérode (Cathédrale St Etienne, Toulouse) </vt:lpstr>
      <vt:lpstr>Tableau de Nicolo Dell’Abate (né en 1509, mort avant 1571). </vt:lpstr>
      <vt:lpstr>Amour et Psyche» (1938), publié dans The Verve, par André Masson (1896-1987) </vt:lpstr>
      <vt:lpstr>Observations hebdomadaires Les couleurs </vt:lpstr>
      <vt:lpstr>Observations hebdomadaires </vt:lpstr>
      <vt:lpstr>Expression imagée</vt:lpstr>
      <vt:lpstr>Lexie composée (locution nominale : nom + adjectif)  Feu orange</vt:lpstr>
      <vt:lpstr>Les couleurs dans les titres de presse</vt:lpstr>
      <vt:lpstr>Les couleurs</vt:lpstr>
      <vt:lpstr>Les couleurs</vt:lpstr>
      <vt:lpstr>que représente la couleur choisie ?</vt:lpstr>
      <vt:lpstr>des couleurs que vous ne supportez pas?</vt:lpstr>
      <vt:lpstr>Les vraies couleurs</vt:lpstr>
      <vt:lpstr>Le bleu</vt:lpstr>
      <vt:lpstr>Les Grecs aveugles du bleu? </vt:lpstr>
      <vt:lpstr>Le bleu</vt:lpstr>
      <vt:lpstr>Le rouge</vt:lpstr>
      <vt:lpstr>Le rouge</vt:lpstr>
      <vt:lpstr>Le vert</vt:lpstr>
      <vt:lpstr>Le jaune </vt:lpstr>
      <vt:lpstr>Le blanc</vt:lpstr>
      <vt:lpstr>Le noir</vt:lpstr>
      <vt:lpstr>Gris, rose, orange</vt:lpstr>
      <vt:lpstr>Le violet</vt:lpstr>
      <vt:lpstr>Couleurs et expressions imagées</vt:lpstr>
      <vt:lpstr>Expressions imagées et lexies composées avec les couleurs</vt:lpstr>
      <vt:lpstr>En voir des vertes et des pas mures </vt:lpstr>
      <vt:lpstr>Presentazione di PowerPoint</vt:lpstr>
      <vt:lpstr>Broyer du noir</vt:lpstr>
      <vt:lpstr>Presentazione di PowerPoint</vt:lpstr>
      <vt:lpstr> À la découverte des ressemblances ou des différences de couleurs entre l’italien et le français </vt:lpstr>
      <vt:lpstr>Le découpage de Bleu en italien</vt:lpstr>
      <vt:lpstr>Rosso/rouge et roux</vt:lpstr>
      <vt:lpstr>Rosso?</vt:lpstr>
      <vt:lpstr>  Ressemblances ou différences de couleurs entre l’italien et le français   </vt:lpstr>
      <vt:lpstr> ressemblances ou différences de couleurs entre l’italien et le français </vt:lpstr>
      <vt:lpstr>Couleurs et politique</vt:lpstr>
      <vt:lpstr>L’histoire chromatique politique française bleu, blanc, rouge </vt:lpstr>
      <vt:lpstr>L’histoire chromatique politique française bleu, rouge, rose, vert </vt:lpstr>
      <vt:lpstr>L’histoire chromatique politique française orange, violet </vt:lpstr>
      <vt:lpstr>L’histoire chromatique politique française </vt:lpstr>
      <vt:lpstr>L’histoire chromatique politique française jaune </vt:lpstr>
      <vt:lpstr>Michel Pastoureau : “Choisir le jaune comme emblème, c’est à la fois courageux et dangereux” </vt:lpstr>
      <vt:lpstr>Encore aujourd’hui c’est une couleur dépréciée ? </vt:lpstr>
    </vt:vector>
  </TitlesOfParts>
  <Company>università degli studi di trieste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Récapitulatif Observations hebdomadaires</dc:title>
  <dc:creator>nadine celotti</dc:creator>
  <cp:lastModifiedBy>nadine celotti</cp:lastModifiedBy>
  <cp:revision>51</cp:revision>
  <dcterms:created xsi:type="dcterms:W3CDTF">2020-05-05T07:15:03Z</dcterms:created>
  <dcterms:modified xsi:type="dcterms:W3CDTF">2020-05-10T09:21:47Z</dcterms:modified>
</cp:coreProperties>
</file>