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55" r:id="rId2"/>
    <p:sldId id="577" r:id="rId3"/>
    <p:sldId id="460" r:id="rId4"/>
    <p:sldId id="461" r:id="rId5"/>
    <p:sldId id="565" r:id="rId6"/>
    <p:sldId id="566" r:id="rId7"/>
    <p:sldId id="425" r:id="rId8"/>
    <p:sldId id="421" r:id="rId9"/>
    <p:sldId id="429" r:id="rId10"/>
    <p:sldId id="456" r:id="rId11"/>
    <p:sldId id="457" r:id="rId12"/>
    <p:sldId id="458" r:id="rId13"/>
    <p:sldId id="430" r:id="rId14"/>
    <p:sldId id="431" r:id="rId15"/>
    <p:sldId id="563" r:id="rId16"/>
    <p:sldId id="438" r:id="rId17"/>
    <p:sldId id="439" r:id="rId18"/>
    <p:sldId id="447" r:id="rId19"/>
    <p:sldId id="433" r:id="rId20"/>
    <p:sldId id="347" r:id="rId21"/>
    <p:sldId id="266" r:id="rId22"/>
    <p:sldId id="356" r:id="rId23"/>
    <p:sldId id="351" r:id="rId24"/>
    <p:sldId id="444" r:id="rId25"/>
    <p:sldId id="441" r:id="rId26"/>
    <p:sldId id="354" r:id="rId27"/>
    <p:sldId id="353" r:id="rId28"/>
    <p:sldId id="357" r:id="rId29"/>
    <p:sldId id="564" r:id="rId30"/>
    <p:sldId id="448" r:id="rId31"/>
    <p:sldId id="449" r:id="rId32"/>
    <p:sldId id="567" r:id="rId33"/>
    <p:sldId id="274" r:id="rId34"/>
    <p:sldId id="275" r:id="rId35"/>
    <p:sldId id="375" r:id="rId36"/>
    <p:sldId id="276" r:id="rId37"/>
    <p:sldId id="509" r:id="rId38"/>
    <p:sldId id="510" r:id="rId39"/>
    <p:sldId id="511" r:id="rId40"/>
    <p:sldId id="278" r:id="rId41"/>
    <p:sldId id="380" r:id="rId42"/>
    <p:sldId id="381" r:id="rId43"/>
    <p:sldId id="382" r:id="rId44"/>
    <p:sldId id="506" r:id="rId45"/>
    <p:sldId id="507" r:id="rId46"/>
    <p:sldId id="508" r:id="rId47"/>
    <p:sldId id="373" r:id="rId48"/>
    <p:sldId id="279" r:id="rId49"/>
    <p:sldId id="280" r:id="rId50"/>
    <p:sldId id="385" r:id="rId51"/>
    <p:sldId id="388" r:id="rId52"/>
    <p:sldId id="293" r:id="rId53"/>
    <p:sldId id="295" r:id="rId54"/>
    <p:sldId id="296" r:id="rId55"/>
    <p:sldId id="297" r:id="rId56"/>
    <p:sldId id="298" r:id="rId57"/>
    <p:sldId id="299" r:id="rId58"/>
    <p:sldId id="300" r:id="rId59"/>
    <p:sldId id="301" r:id="rId60"/>
    <p:sldId id="474" r:id="rId61"/>
    <p:sldId id="475" r:id="rId62"/>
    <p:sldId id="476" r:id="rId63"/>
    <p:sldId id="536" r:id="rId64"/>
    <p:sldId id="303" r:id="rId65"/>
    <p:sldId id="493" r:id="rId66"/>
    <p:sldId id="494" r:id="rId67"/>
    <p:sldId id="496" r:id="rId68"/>
    <p:sldId id="497" r:id="rId69"/>
    <p:sldId id="498" r:id="rId70"/>
    <p:sldId id="499" r:id="rId71"/>
    <p:sldId id="537" r:id="rId72"/>
    <p:sldId id="538" r:id="rId73"/>
    <p:sldId id="471" r:id="rId74"/>
    <p:sldId id="484" r:id="rId75"/>
    <p:sldId id="479" r:id="rId76"/>
    <p:sldId id="520" r:id="rId77"/>
    <p:sldId id="521" r:id="rId78"/>
    <p:sldId id="522" r:id="rId79"/>
    <p:sldId id="524" r:id="rId80"/>
    <p:sldId id="480" r:id="rId81"/>
    <p:sldId id="523" r:id="rId82"/>
    <p:sldId id="481" r:id="rId83"/>
    <p:sldId id="542" r:id="rId84"/>
    <p:sldId id="578" r:id="rId85"/>
    <p:sldId id="543" r:id="rId86"/>
    <p:sldId id="544" r:id="rId87"/>
    <p:sldId id="545" r:id="rId88"/>
    <p:sldId id="546" r:id="rId89"/>
    <p:sldId id="547" r:id="rId90"/>
    <p:sldId id="548" r:id="rId91"/>
    <p:sldId id="549" r:id="rId92"/>
    <p:sldId id="550" r:id="rId93"/>
    <p:sldId id="551" r:id="rId94"/>
    <p:sldId id="552" r:id="rId95"/>
    <p:sldId id="554" r:id="rId9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p:scale>
          <a:sx n="100" d="100"/>
          <a:sy n="100" d="100"/>
        </p:scale>
        <p:origin x="-280"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printerSettings" Target="printerSettings/printerSettings1.bin"/><Relationship Id="rId98" Type="http://schemas.openxmlformats.org/officeDocument/2006/relationships/presProps" Target="presProps.xml"/><Relationship Id="rId9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theme" Target="theme/theme1.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67E5FD88-FE0C-40C0-ABEC-F0FC2B9F982E}" type="datetimeFigureOut">
              <a:rPr lang="fr-FR" smtClean="0"/>
              <a:t>13/05/20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1505593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7E5FD88-FE0C-40C0-ABEC-F0FC2B9F982E}" type="datetimeFigureOut">
              <a:rPr lang="fr-FR" smtClean="0"/>
              <a:t>13/05/20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63665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7E5FD88-FE0C-40C0-ABEC-F0FC2B9F982E}" type="datetimeFigureOut">
              <a:rPr lang="fr-FR" smtClean="0"/>
              <a:t>13/05/20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252368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7E5FD88-FE0C-40C0-ABEC-F0FC2B9F982E}" type="datetimeFigureOut">
              <a:rPr lang="fr-FR" smtClean="0"/>
              <a:t>13/05/20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2526917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E5FD88-FE0C-40C0-ABEC-F0FC2B9F982E}" type="datetimeFigureOut">
              <a:rPr lang="fr-FR" smtClean="0"/>
              <a:t>13/05/20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40462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67E5FD88-FE0C-40C0-ABEC-F0FC2B9F982E}" type="datetimeFigureOut">
              <a:rPr lang="fr-FR" smtClean="0"/>
              <a:t>13/05/20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255033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67E5FD88-FE0C-40C0-ABEC-F0FC2B9F982E}" type="datetimeFigureOut">
              <a:rPr lang="fr-FR" smtClean="0"/>
              <a:t>13/05/20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1194927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67E5FD88-FE0C-40C0-ABEC-F0FC2B9F982E}" type="datetimeFigureOut">
              <a:rPr lang="fr-FR" smtClean="0"/>
              <a:t>13/05/20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367473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5FD88-FE0C-40C0-ABEC-F0FC2B9F982E}" type="datetimeFigureOut">
              <a:rPr lang="fr-FR" smtClean="0"/>
              <a:t>13/05/20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121884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5FD88-FE0C-40C0-ABEC-F0FC2B9F982E}" type="datetimeFigureOut">
              <a:rPr lang="fr-FR" smtClean="0"/>
              <a:t>13/05/20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2934825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5FD88-FE0C-40C0-ABEC-F0FC2B9F982E}" type="datetimeFigureOut">
              <a:rPr lang="fr-FR" smtClean="0"/>
              <a:t>13/05/20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71EE23-2D63-4359-9C12-F4541E2C0B30}" type="slidenum">
              <a:rPr lang="fr-FR" smtClean="0"/>
              <a:t>‹n.›</a:t>
            </a:fld>
            <a:endParaRPr lang="fr-FR"/>
          </a:p>
        </p:txBody>
      </p:sp>
    </p:spTree>
    <p:extLst>
      <p:ext uri="{BB962C8B-B14F-4D97-AF65-F5344CB8AC3E}">
        <p14:creationId xmlns:p14="http://schemas.microsoft.com/office/powerpoint/2010/main" val="28929668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5FD88-FE0C-40C0-ABEC-F0FC2B9F982E}" type="datetimeFigureOut">
              <a:rPr lang="fr-FR" smtClean="0"/>
              <a:t>13/05/20</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1EE23-2D63-4359-9C12-F4541E2C0B30}" type="slidenum">
              <a:rPr lang="fr-FR" smtClean="0"/>
              <a:t>‹n.›</a:t>
            </a:fld>
            <a:endParaRPr lang="fr-FR"/>
          </a:p>
        </p:txBody>
      </p:sp>
    </p:spTree>
    <p:extLst>
      <p:ext uri="{BB962C8B-B14F-4D97-AF65-F5344CB8AC3E}">
        <p14:creationId xmlns:p14="http://schemas.microsoft.com/office/powerpoint/2010/main" val="594902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translatemedia.com/fr/blog/la-decouverte-des-blogs-de-traducteurs/" TargetMode="External"/><Relationship Id="rId3" Type="http://schemas.openxmlformats.org/officeDocument/2006/relationships/hyperlink" Target="http://www.lesmotsdemarguerite.com/"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sr.ch/docs/ch/2959536-le-doc-ch.html"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dirty="0" err="1" smtClean="0"/>
              <a:t>Observer</a:t>
            </a:r>
            <a:r>
              <a:rPr lang="it-IT" sz="2800" dirty="0" smtClean="0"/>
              <a:t> et </a:t>
            </a:r>
            <a:r>
              <a:rPr lang="it-IT" sz="2800" dirty="0" err="1" smtClean="0"/>
              <a:t>écouter</a:t>
            </a:r>
            <a:r>
              <a:rPr lang="it-IT" sz="2800" dirty="0" smtClean="0"/>
              <a:t> la </a:t>
            </a:r>
            <a:r>
              <a:rPr lang="it-IT" sz="2800" dirty="0" err="1" smtClean="0"/>
              <a:t>présence</a:t>
            </a:r>
            <a:r>
              <a:rPr lang="it-IT" sz="2800" dirty="0" smtClean="0"/>
              <a:t> </a:t>
            </a:r>
            <a:r>
              <a:rPr lang="it-IT" sz="2800" dirty="0" err="1" smtClean="0"/>
              <a:t>des</a:t>
            </a:r>
            <a:r>
              <a:rPr lang="it-IT" sz="2800" dirty="0" smtClean="0"/>
              <a:t> </a:t>
            </a:r>
            <a:r>
              <a:rPr lang="it-IT" sz="2800" dirty="0" err="1"/>
              <a:t>traducteurs</a:t>
            </a:r>
            <a:r>
              <a:rPr lang="it-IT" sz="2800" dirty="0"/>
              <a:t> et </a:t>
            </a:r>
            <a:r>
              <a:rPr lang="it-IT" sz="2800" dirty="0" err="1"/>
              <a:t>des</a:t>
            </a:r>
            <a:r>
              <a:rPr lang="it-IT" sz="2800" dirty="0"/>
              <a:t> </a:t>
            </a:r>
            <a:r>
              <a:rPr lang="it-IT" sz="2800" dirty="0" err="1" smtClean="0"/>
              <a:t>traductrices</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seuils</a:t>
            </a:r>
            <a:r>
              <a:rPr lang="it-IT" sz="2800" dirty="0"/>
              <a:t/>
            </a:r>
            <a:br>
              <a:rPr lang="it-IT" sz="2800" dirty="0"/>
            </a:br>
            <a:endParaRPr lang="it-IT" sz="2800" dirty="0"/>
          </a:p>
        </p:txBody>
      </p:sp>
      <p:sp>
        <p:nvSpPr>
          <p:cNvPr id="3" name="Sottotitolo 2"/>
          <p:cNvSpPr>
            <a:spLocks noGrp="1"/>
          </p:cNvSpPr>
          <p:nvPr>
            <p:ph type="subTitle" idx="1"/>
          </p:nvPr>
        </p:nvSpPr>
        <p:spPr/>
        <p:txBody>
          <a:bodyPr>
            <a:normAutofit/>
          </a:bodyPr>
          <a:lstStyle/>
          <a:p>
            <a:endParaRPr lang="it-IT" dirty="0" smtClean="0"/>
          </a:p>
          <a:p>
            <a:r>
              <a:rPr lang="it-IT" dirty="0" smtClean="0"/>
              <a:t>Lingua e Traduzione francese 3° anno</a:t>
            </a:r>
          </a:p>
          <a:p>
            <a:r>
              <a:rPr lang="it-IT" dirty="0" smtClean="0"/>
              <a:t>2019-2020</a:t>
            </a:r>
          </a:p>
        </p:txBody>
      </p:sp>
    </p:spTree>
    <p:extLst>
      <p:ext uri="{BB962C8B-B14F-4D97-AF65-F5344CB8AC3E}">
        <p14:creationId xmlns:p14="http://schemas.microsoft.com/office/powerpoint/2010/main" val="18972622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a:t>
            </a:r>
            <a:r>
              <a:rPr lang="fr-CA" sz="2800" dirty="0" smtClean="0"/>
              <a:t>osition traductive</a:t>
            </a:r>
            <a:endParaRPr lang="it-IT" sz="2800" dirty="0"/>
          </a:p>
        </p:txBody>
      </p:sp>
      <p:sp>
        <p:nvSpPr>
          <p:cNvPr id="3" name="Segnaposto contenuto 2"/>
          <p:cNvSpPr>
            <a:spLocks noGrp="1"/>
          </p:cNvSpPr>
          <p:nvPr>
            <p:ph idx="1"/>
          </p:nvPr>
        </p:nvSpPr>
        <p:spPr/>
        <p:txBody>
          <a:bodyPr>
            <a:normAutofit fontScale="85000" lnSpcReduction="20000"/>
          </a:bodyPr>
          <a:lstStyle/>
          <a:p>
            <a:pPr algn="just"/>
            <a:r>
              <a:rPr lang="fr-CA" dirty="0" smtClean="0"/>
              <a:t>« Tout traducteur entretient un rapport spécifique avec sa propre activité, c’est-à-dire a une certaine « conception » ou « perception » du traduire, de son sens, de ses finalités, de ses formes et modes. « Conception » et « perception » qui ne sont pas purement personnelles, puisque le traducteur est effectivement marqué par tout un discours historique, social, littéraire, idéologique sur la traduction (et l’écriture littéraire). La position traductive est, pour ainsi dire, le « compromis » entre la manière dont le traducteur perçoit en tant que sujet pris par </a:t>
            </a:r>
            <a:r>
              <a:rPr lang="fr-CA" b="1" dirty="0" smtClean="0"/>
              <a:t>la </a:t>
            </a:r>
            <a:r>
              <a:rPr lang="fr-CA" b="1" i="1" dirty="0" smtClean="0"/>
              <a:t>pulsion du traduire</a:t>
            </a:r>
            <a:r>
              <a:rPr lang="fr-CA" dirty="0" smtClean="0"/>
              <a:t>, la tache de la traduction, et la manière dont il a « internalisé » le </a:t>
            </a:r>
            <a:r>
              <a:rPr lang="fr-CA" b="1" dirty="0" smtClean="0"/>
              <a:t>discours ambiant sur le traduire (les « normes »)</a:t>
            </a:r>
            <a:r>
              <a:rPr lang="fr-CA" dirty="0" smtClean="0"/>
              <a:t>. La position traductive, en tant que compromis, est le résultat d’une </a:t>
            </a:r>
            <a:r>
              <a:rPr lang="fr-CA" i="1" dirty="0" smtClean="0"/>
              <a:t>élaboration</a:t>
            </a:r>
            <a:r>
              <a:rPr lang="fr-CA" dirty="0" smtClean="0"/>
              <a:t> : elle est le </a:t>
            </a:r>
            <a:r>
              <a:rPr lang="fr-CA" i="1" dirty="0" smtClean="0"/>
              <a:t>se-poser du traducteur</a:t>
            </a:r>
            <a:r>
              <a:rPr lang="fr-CA" dirty="0" smtClean="0"/>
              <a:t> </a:t>
            </a:r>
            <a:r>
              <a:rPr lang="fr-CA" i="1" dirty="0" smtClean="0"/>
              <a:t>vis-à-vis de la traduction</a:t>
            </a:r>
            <a:r>
              <a:rPr lang="fr-CA" dirty="0" smtClean="0"/>
              <a:t>, se-poser qui, une fois choisi (car il s’agit bien d’un choix)</a:t>
            </a:r>
            <a:r>
              <a:rPr lang="fr-CA" i="1" dirty="0" smtClean="0"/>
              <a:t> lie </a:t>
            </a:r>
            <a:r>
              <a:rPr lang="fr-CA" dirty="0" smtClean="0"/>
              <a:t>le traducteur … »</a:t>
            </a:r>
          </a:p>
          <a:p>
            <a:pPr algn="just"/>
            <a:r>
              <a:rPr lang="fr-CA" dirty="0" smtClean="0"/>
              <a:t>« Il </a:t>
            </a:r>
            <a:r>
              <a:rPr lang="fr-CA" dirty="0"/>
              <a:t>n’y a pas de traducteur sans position traductive. Mais il y a autant de positions traductives que de traducteurs</a:t>
            </a:r>
            <a:r>
              <a:rPr lang="fr-CA" dirty="0" smtClean="0"/>
              <a:t>. » </a:t>
            </a:r>
          </a:p>
          <a:p>
            <a:pPr algn="just"/>
            <a:r>
              <a:rPr lang="it-IT" sz="2200" dirty="0" smtClean="0"/>
              <a:t>Antoine </a:t>
            </a:r>
            <a:r>
              <a:rPr lang="it-IT" sz="2200" dirty="0" err="1"/>
              <a:t>Berman</a:t>
            </a:r>
            <a:r>
              <a:rPr lang="it-IT" sz="2200" dirty="0"/>
              <a:t>, </a:t>
            </a:r>
            <a:r>
              <a:rPr lang="it-IT" sz="2200" i="1" dirty="0"/>
              <a:t>Pour une </a:t>
            </a:r>
            <a:r>
              <a:rPr lang="it-IT" sz="2200" i="1" dirty="0" err="1"/>
              <a:t>critique</a:t>
            </a:r>
            <a:r>
              <a:rPr lang="it-IT" sz="2200" i="1" dirty="0"/>
              <a:t> </a:t>
            </a:r>
            <a:r>
              <a:rPr lang="it-IT" sz="2200" i="1" dirty="0" err="1"/>
              <a:t>des</a:t>
            </a:r>
            <a:r>
              <a:rPr lang="it-IT" sz="2200" i="1" dirty="0"/>
              <a:t> </a:t>
            </a:r>
            <a:r>
              <a:rPr lang="it-IT" sz="2200" i="1" dirty="0" err="1"/>
              <a:t>traductions</a:t>
            </a:r>
            <a:r>
              <a:rPr lang="it-IT" sz="2200" i="1" dirty="0"/>
              <a:t> : John Donne, </a:t>
            </a:r>
            <a:r>
              <a:rPr lang="it-IT" sz="2200" dirty="0"/>
              <a:t>Paris, Gallimard, 1995, </a:t>
            </a:r>
            <a:r>
              <a:rPr lang="fr-CA" sz="2200" dirty="0" smtClean="0"/>
              <a:t>p. 75</a:t>
            </a:r>
            <a:endParaRPr lang="it-IT" sz="2200" dirty="0"/>
          </a:p>
        </p:txBody>
      </p:sp>
    </p:spTree>
    <p:extLst>
      <p:ext uri="{BB962C8B-B14F-4D97-AF65-F5344CB8AC3E}">
        <p14:creationId xmlns:p14="http://schemas.microsoft.com/office/powerpoint/2010/main" val="18146334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Projet</a:t>
            </a:r>
            <a:r>
              <a:rPr lang="it-IT" sz="2800" dirty="0" smtClean="0"/>
              <a:t> de </a:t>
            </a:r>
            <a:r>
              <a:rPr lang="it-IT" sz="2800" dirty="0" err="1" smtClean="0"/>
              <a:t>traduction</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a:t>
            </a:r>
            <a:r>
              <a:rPr lang="it-IT" sz="2400" dirty="0" err="1" smtClean="0"/>
              <a:t>Toute</a:t>
            </a:r>
            <a:r>
              <a:rPr lang="it-IT" sz="2400" dirty="0" smtClean="0"/>
              <a:t> </a:t>
            </a:r>
            <a:r>
              <a:rPr lang="it-IT" sz="2400" dirty="0" err="1" smtClean="0"/>
              <a:t>traduction</a:t>
            </a:r>
            <a:r>
              <a:rPr lang="it-IT" sz="2400" dirty="0" smtClean="0"/>
              <a:t> </a:t>
            </a:r>
            <a:r>
              <a:rPr lang="it-IT" sz="2400" dirty="0" err="1" smtClean="0"/>
              <a:t>conséquente</a:t>
            </a:r>
            <a:r>
              <a:rPr lang="it-IT" sz="2400" dirty="0" smtClean="0"/>
              <a:t> est </a:t>
            </a:r>
            <a:r>
              <a:rPr lang="it-IT" sz="2400" dirty="0" err="1" smtClean="0"/>
              <a:t>portée</a:t>
            </a:r>
            <a:r>
              <a:rPr lang="it-IT" sz="2400" dirty="0" smtClean="0"/>
              <a:t> par un </a:t>
            </a:r>
            <a:r>
              <a:rPr lang="it-IT" sz="2400" dirty="0" err="1" smtClean="0"/>
              <a:t>projet</a:t>
            </a:r>
            <a:r>
              <a:rPr lang="it-IT" sz="2400" dirty="0" smtClean="0"/>
              <a:t>, </a:t>
            </a:r>
            <a:r>
              <a:rPr lang="it-IT" sz="2400" dirty="0" err="1" smtClean="0"/>
              <a:t>ou</a:t>
            </a:r>
            <a:r>
              <a:rPr lang="it-IT" sz="2400" dirty="0" smtClean="0"/>
              <a:t> une </a:t>
            </a:r>
            <a:r>
              <a:rPr lang="it-IT" sz="2400" dirty="0" err="1" smtClean="0"/>
              <a:t>vision</a:t>
            </a:r>
            <a:r>
              <a:rPr lang="it-IT" sz="2400" dirty="0" smtClean="0"/>
              <a:t> </a:t>
            </a:r>
            <a:r>
              <a:rPr lang="it-IT" sz="2400" dirty="0" err="1" smtClean="0"/>
              <a:t>articulée</a:t>
            </a:r>
            <a:r>
              <a:rPr lang="it-IT" sz="2400" dirty="0" smtClean="0"/>
              <a:t>. Le </a:t>
            </a:r>
            <a:r>
              <a:rPr lang="it-IT" sz="2400" dirty="0" err="1" smtClean="0"/>
              <a:t>projet</a:t>
            </a:r>
            <a:r>
              <a:rPr lang="it-IT" sz="2400" dirty="0" smtClean="0"/>
              <a:t> </a:t>
            </a:r>
            <a:r>
              <a:rPr lang="it-IT" sz="2400" dirty="0" err="1" smtClean="0"/>
              <a:t>ou</a:t>
            </a:r>
            <a:r>
              <a:rPr lang="it-IT" sz="2400" dirty="0" smtClean="0"/>
              <a:t> </a:t>
            </a:r>
            <a:r>
              <a:rPr lang="it-IT" sz="2400" dirty="0" err="1" smtClean="0"/>
              <a:t>visée</a:t>
            </a:r>
            <a:r>
              <a:rPr lang="it-IT" sz="2400" dirty="0" smtClean="0"/>
              <a:t> </a:t>
            </a:r>
            <a:r>
              <a:rPr lang="it-IT" sz="2400" dirty="0" err="1" smtClean="0"/>
              <a:t>sont</a:t>
            </a:r>
            <a:r>
              <a:rPr lang="it-IT" sz="2400" dirty="0" smtClean="0"/>
              <a:t> </a:t>
            </a:r>
            <a:r>
              <a:rPr lang="it-IT" sz="2400" dirty="0" err="1" smtClean="0"/>
              <a:t>déterminés</a:t>
            </a:r>
            <a:r>
              <a:rPr lang="it-IT" sz="2400" dirty="0" smtClean="0"/>
              <a:t> à la fois par la position </a:t>
            </a:r>
            <a:r>
              <a:rPr lang="it-IT" sz="2400" dirty="0" err="1" smtClean="0"/>
              <a:t>traductive</a:t>
            </a:r>
            <a:r>
              <a:rPr lang="it-IT" sz="2400" dirty="0" smtClean="0"/>
              <a:t> et par </a:t>
            </a:r>
            <a:r>
              <a:rPr lang="it-IT" sz="2400" dirty="0" err="1"/>
              <a:t>l</a:t>
            </a:r>
            <a:r>
              <a:rPr lang="it-IT" sz="2400" dirty="0" err="1" smtClean="0"/>
              <a:t>es</a:t>
            </a:r>
            <a:r>
              <a:rPr lang="it-IT" sz="2400" dirty="0" smtClean="0"/>
              <a:t> </a:t>
            </a:r>
            <a:r>
              <a:rPr lang="it-IT" sz="2400" dirty="0" err="1" smtClean="0"/>
              <a:t>exigences</a:t>
            </a:r>
            <a:r>
              <a:rPr lang="it-IT" sz="2400" dirty="0" smtClean="0"/>
              <a:t> à </a:t>
            </a:r>
            <a:r>
              <a:rPr lang="it-IT" sz="2400" dirty="0" err="1" smtClean="0"/>
              <a:t>chaque</a:t>
            </a:r>
            <a:r>
              <a:rPr lang="it-IT" sz="2400" dirty="0" smtClean="0"/>
              <a:t> fois </a:t>
            </a:r>
            <a:r>
              <a:rPr lang="it-IT" sz="2400" dirty="0" err="1" smtClean="0"/>
              <a:t>spécifiques</a:t>
            </a:r>
            <a:r>
              <a:rPr lang="it-IT" sz="2400" dirty="0" smtClean="0"/>
              <a:t> à </a:t>
            </a:r>
            <a:r>
              <a:rPr lang="it-IT" sz="2400" dirty="0" err="1" smtClean="0"/>
              <a:t>traduire</a:t>
            </a:r>
            <a:r>
              <a:rPr lang="it-IT" sz="2400" dirty="0" smtClean="0"/>
              <a:t>.» p. 76</a:t>
            </a:r>
          </a:p>
          <a:p>
            <a:r>
              <a:rPr lang="it-IT" sz="2400" dirty="0" err="1" smtClean="0"/>
              <a:t>Choisir</a:t>
            </a:r>
            <a:r>
              <a:rPr lang="it-IT" sz="2400" dirty="0" smtClean="0"/>
              <a:t> un «mode de </a:t>
            </a:r>
            <a:r>
              <a:rPr lang="it-IT" sz="2400" dirty="0" err="1" smtClean="0"/>
              <a:t>traduction</a:t>
            </a:r>
            <a:r>
              <a:rPr lang="it-IT" sz="2400" dirty="0" smtClean="0"/>
              <a:t>», une «</a:t>
            </a:r>
            <a:r>
              <a:rPr lang="it-IT" sz="2400" dirty="0" err="1" smtClean="0"/>
              <a:t>manière</a:t>
            </a:r>
            <a:r>
              <a:rPr lang="it-IT" sz="2400" dirty="0" smtClean="0"/>
              <a:t> de </a:t>
            </a:r>
            <a:r>
              <a:rPr lang="it-IT" sz="2400" dirty="0" err="1" smtClean="0"/>
              <a:t>traduire</a:t>
            </a:r>
            <a:r>
              <a:rPr lang="it-IT" sz="2400" dirty="0" smtClean="0"/>
              <a:t>» p. 76</a:t>
            </a:r>
          </a:p>
          <a:p>
            <a:endParaRPr lang="it-IT" sz="2400" dirty="0"/>
          </a:p>
          <a:p>
            <a:pPr algn="just"/>
            <a:r>
              <a:rPr lang="it-IT" sz="2400" dirty="0" smtClean="0"/>
              <a:t>Le </a:t>
            </a:r>
            <a:r>
              <a:rPr lang="it-IT" sz="2400" dirty="0" err="1" smtClean="0"/>
              <a:t>projet</a:t>
            </a:r>
            <a:r>
              <a:rPr lang="it-IT" sz="2400" dirty="0" smtClean="0"/>
              <a:t> de </a:t>
            </a:r>
            <a:r>
              <a:rPr lang="it-IT" sz="2400" dirty="0" err="1" smtClean="0"/>
              <a:t>traduction</a:t>
            </a:r>
            <a:r>
              <a:rPr lang="it-IT" sz="2400" dirty="0" smtClean="0"/>
              <a:t> </a:t>
            </a:r>
            <a:r>
              <a:rPr lang="it-IT" sz="2400" dirty="0" err="1" smtClean="0"/>
              <a:t>peut</a:t>
            </a:r>
            <a:r>
              <a:rPr lang="it-IT" sz="2400" dirty="0" smtClean="0"/>
              <a:t> </a:t>
            </a:r>
            <a:r>
              <a:rPr lang="it-IT" sz="2400" dirty="0" err="1" smtClean="0"/>
              <a:t>être</a:t>
            </a:r>
            <a:r>
              <a:rPr lang="it-IT" sz="2400" dirty="0" smtClean="0"/>
              <a:t> </a:t>
            </a:r>
            <a:r>
              <a:rPr lang="it-IT" sz="2400" dirty="0" err="1" smtClean="0"/>
              <a:t>énoncé</a:t>
            </a:r>
            <a:r>
              <a:rPr lang="it-IT" sz="2400" dirty="0" smtClean="0"/>
              <a:t> par le </a:t>
            </a:r>
            <a:r>
              <a:rPr lang="it-IT" sz="2400" dirty="0" err="1" smtClean="0"/>
              <a:t>traducteur</a:t>
            </a:r>
            <a:r>
              <a:rPr lang="it-IT" sz="2400" dirty="0" smtClean="0"/>
              <a:t> </a:t>
            </a:r>
            <a:r>
              <a:rPr lang="it-IT" sz="2400" b="1" dirty="0" err="1" smtClean="0"/>
              <a:t>dans</a:t>
            </a:r>
            <a:r>
              <a:rPr lang="it-IT" sz="2400" b="1" dirty="0" smtClean="0"/>
              <a:t> </a:t>
            </a:r>
            <a:r>
              <a:rPr lang="it-IT" sz="2400" b="1" dirty="0" err="1" smtClean="0"/>
              <a:t>les</a:t>
            </a:r>
            <a:r>
              <a:rPr lang="it-IT" sz="2400" b="1" dirty="0" smtClean="0"/>
              <a:t> </a:t>
            </a:r>
            <a:r>
              <a:rPr lang="it-IT" sz="2400" b="1" dirty="0" err="1" smtClean="0"/>
              <a:t>seuils</a:t>
            </a:r>
            <a:r>
              <a:rPr lang="it-IT" sz="2400" b="1" dirty="0" smtClean="0"/>
              <a:t> de </a:t>
            </a:r>
            <a:r>
              <a:rPr lang="it-IT" sz="2400" b="1" dirty="0" err="1" smtClean="0"/>
              <a:t>traduction</a:t>
            </a:r>
            <a:r>
              <a:rPr lang="it-IT" sz="2400" b="1" dirty="0" smtClean="0"/>
              <a:t>.</a:t>
            </a:r>
            <a:endParaRPr lang="it-IT" sz="2400" b="1" dirty="0"/>
          </a:p>
        </p:txBody>
      </p:sp>
    </p:spTree>
    <p:extLst>
      <p:ext uri="{BB962C8B-B14F-4D97-AF65-F5344CB8AC3E}">
        <p14:creationId xmlns:p14="http://schemas.microsoft.com/office/powerpoint/2010/main" val="68281073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t>
            </a:r>
            <a:r>
              <a:rPr lang="it-IT" sz="2800" dirty="0" err="1" smtClean="0"/>
              <a:t>horizon</a:t>
            </a:r>
            <a:r>
              <a:rPr lang="it-IT" sz="2800" dirty="0" smtClean="0"/>
              <a:t> </a:t>
            </a:r>
            <a:r>
              <a:rPr lang="it-IT" sz="2800" dirty="0" err="1" smtClean="0"/>
              <a:t>du</a:t>
            </a:r>
            <a:r>
              <a:rPr lang="it-IT" sz="2800" dirty="0" smtClean="0"/>
              <a:t> </a:t>
            </a:r>
            <a:r>
              <a:rPr lang="it-IT" sz="2800" dirty="0" err="1" smtClean="0"/>
              <a:t>traducteur</a:t>
            </a:r>
            <a:endParaRPr lang="it-IT" sz="2800" dirty="0"/>
          </a:p>
        </p:txBody>
      </p:sp>
      <p:sp>
        <p:nvSpPr>
          <p:cNvPr id="3" name="Segnaposto contenuto 2"/>
          <p:cNvSpPr>
            <a:spLocks noGrp="1"/>
          </p:cNvSpPr>
          <p:nvPr>
            <p:ph idx="1"/>
          </p:nvPr>
        </p:nvSpPr>
        <p:spPr/>
        <p:txBody>
          <a:bodyPr/>
          <a:lstStyle/>
          <a:p>
            <a:r>
              <a:rPr lang="it-IT" sz="2400" dirty="0" smtClean="0"/>
              <a:t>Position </a:t>
            </a:r>
            <a:r>
              <a:rPr lang="it-IT" sz="2400" dirty="0" err="1" smtClean="0"/>
              <a:t>traductive</a:t>
            </a:r>
            <a:r>
              <a:rPr lang="it-IT" sz="2400" dirty="0" smtClean="0"/>
              <a:t> et </a:t>
            </a:r>
            <a:r>
              <a:rPr lang="it-IT" sz="2400" dirty="0" err="1" smtClean="0"/>
              <a:t>projet</a:t>
            </a:r>
            <a:r>
              <a:rPr lang="it-IT" sz="2400" dirty="0" smtClean="0"/>
              <a:t> de </a:t>
            </a:r>
            <a:r>
              <a:rPr lang="it-IT" sz="2400" dirty="0" err="1" smtClean="0"/>
              <a:t>traduction</a:t>
            </a:r>
            <a:r>
              <a:rPr lang="it-IT" sz="2400" dirty="0" smtClean="0"/>
              <a:t> </a:t>
            </a:r>
            <a:r>
              <a:rPr lang="it-IT" sz="2400" dirty="0" err="1" smtClean="0"/>
              <a:t>sont</a:t>
            </a:r>
            <a:r>
              <a:rPr lang="it-IT" sz="2400" dirty="0" smtClean="0"/>
              <a:t>, à </a:t>
            </a:r>
            <a:r>
              <a:rPr lang="it-IT" sz="2400" dirty="0" err="1" smtClean="0"/>
              <a:t>leur</a:t>
            </a:r>
            <a:r>
              <a:rPr lang="it-IT" sz="2400" dirty="0" smtClean="0"/>
              <a:t> tour, </a:t>
            </a:r>
            <a:r>
              <a:rPr lang="it-IT" sz="2400" dirty="0" err="1" smtClean="0"/>
              <a:t>pris</a:t>
            </a:r>
            <a:r>
              <a:rPr lang="it-IT" sz="2400" dirty="0" smtClean="0"/>
              <a:t> </a:t>
            </a:r>
            <a:r>
              <a:rPr lang="it-IT" sz="2400" dirty="0" err="1" smtClean="0"/>
              <a:t>dans</a:t>
            </a:r>
            <a:r>
              <a:rPr lang="it-IT" sz="2400" dirty="0" smtClean="0"/>
              <a:t> un </a:t>
            </a:r>
            <a:r>
              <a:rPr lang="it-IT" sz="2400" dirty="0" err="1" smtClean="0"/>
              <a:t>horizon</a:t>
            </a:r>
            <a:r>
              <a:rPr lang="it-IT" sz="2400" dirty="0"/>
              <a:t>. </a:t>
            </a:r>
          </a:p>
          <a:p>
            <a:pPr algn="just"/>
            <a:r>
              <a:rPr lang="it-IT" sz="2400" dirty="0" smtClean="0"/>
              <a:t>« On </a:t>
            </a:r>
            <a:r>
              <a:rPr lang="it-IT" sz="2400" dirty="0" err="1" smtClean="0"/>
              <a:t>peut</a:t>
            </a:r>
            <a:r>
              <a:rPr lang="it-IT" sz="2400" dirty="0" smtClean="0"/>
              <a:t> </a:t>
            </a:r>
            <a:r>
              <a:rPr lang="it-IT" sz="2400" dirty="0" err="1" smtClean="0"/>
              <a:t>définir</a:t>
            </a:r>
            <a:r>
              <a:rPr lang="it-IT" sz="2400" dirty="0" smtClean="0"/>
              <a:t> en première </a:t>
            </a:r>
            <a:r>
              <a:rPr lang="it-IT" sz="2400" dirty="0" err="1" smtClean="0"/>
              <a:t>approximation</a:t>
            </a:r>
            <a:r>
              <a:rPr lang="it-IT" sz="2400" dirty="0" smtClean="0"/>
              <a:t> l’</a:t>
            </a:r>
            <a:r>
              <a:rPr lang="it-IT" sz="2400" dirty="0" err="1" smtClean="0"/>
              <a:t>horizon</a:t>
            </a:r>
            <a:r>
              <a:rPr lang="it-IT" sz="2400" dirty="0" smtClean="0"/>
              <a:t> </a:t>
            </a:r>
            <a:r>
              <a:rPr lang="it-IT" sz="2400" dirty="0" err="1" smtClean="0"/>
              <a:t>comme</a:t>
            </a:r>
            <a:r>
              <a:rPr lang="it-IT" sz="2400" dirty="0" smtClean="0"/>
              <a:t> l’ensemble </a:t>
            </a:r>
            <a:r>
              <a:rPr lang="it-IT" sz="2400" dirty="0" err="1" smtClean="0"/>
              <a:t>des</a:t>
            </a:r>
            <a:r>
              <a:rPr lang="it-IT" sz="2400" dirty="0" smtClean="0"/>
              <a:t> </a:t>
            </a:r>
            <a:r>
              <a:rPr lang="it-IT" sz="2400" dirty="0" err="1" smtClean="0"/>
              <a:t>paramètres</a:t>
            </a:r>
            <a:r>
              <a:rPr lang="it-IT" sz="2400" dirty="0" smtClean="0"/>
              <a:t> </a:t>
            </a:r>
            <a:r>
              <a:rPr lang="it-IT" sz="2400" dirty="0" err="1" smtClean="0"/>
              <a:t>langagiers</a:t>
            </a:r>
            <a:r>
              <a:rPr lang="it-IT" sz="2400" dirty="0" smtClean="0"/>
              <a:t>, </a:t>
            </a:r>
            <a:r>
              <a:rPr lang="it-IT" sz="2400" dirty="0" err="1" smtClean="0"/>
              <a:t>littéraires</a:t>
            </a:r>
            <a:r>
              <a:rPr lang="it-IT" sz="2400" dirty="0" smtClean="0"/>
              <a:t>, </a:t>
            </a:r>
            <a:r>
              <a:rPr lang="it-IT" sz="2400" dirty="0" err="1" smtClean="0"/>
              <a:t>culturels</a:t>
            </a:r>
            <a:r>
              <a:rPr lang="it-IT" sz="2400" dirty="0" smtClean="0"/>
              <a:t> et </a:t>
            </a:r>
            <a:r>
              <a:rPr lang="it-IT" sz="2400" dirty="0" err="1" smtClean="0"/>
              <a:t>historiques</a:t>
            </a:r>
            <a:r>
              <a:rPr lang="it-IT" sz="2400" dirty="0" smtClean="0"/>
              <a:t> qui «</a:t>
            </a:r>
            <a:r>
              <a:rPr lang="it-IT" sz="2400" dirty="0" err="1" smtClean="0"/>
              <a:t>déterminent</a:t>
            </a:r>
            <a:r>
              <a:rPr lang="it-IT" sz="2400" dirty="0" smtClean="0"/>
              <a:t>» le sentir, l’agir et le </a:t>
            </a:r>
            <a:r>
              <a:rPr lang="it-IT" sz="2400" dirty="0" err="1" smtClean="0"/>
              <a:t>penser</a:t>
            </a:r>
            <a:r>
              <a:rPr lang="it-IT" sz="2400" dirty="0" smtClean="0"/>
              <a:t> </a:t>
            </a:r>
            <a:r>
              <a:rPr lang="it-IT" sz="2400" dirty="0" err="1" smtClean="0"/>
              <a:t>du</a:t>
            </a:r>
            <a:r>
              <a:rPr lang="it-IT" sz="2400" dirty="0" smtClean="0"/>
              <a:t> </a:t>
            </a:r>
            <a:r>
              <a:rPr lang="it-IT" sz="2400" dirty="0" err="1" smtClean="0"/>
              <a:t>traducteur</a:t>
            </a:r>
            <a:r>
              <a:rPr lang="it-IT" sz="2400" dirty="0" smtClean="0"/>
              <a:t>.» P. 79</a:t>
            </a:r>
          </a:p>
          <a:p>
            <a:pPr algn="just"/>
            <a:endParaRPr lang="it-IT" sz="2400" dirty="0"/>
          </a:p>
          <a:p>
            <a:pPr algn="just"/>
            <a:endParaRPr lang="it-IT" sz="2400" dirty="0" smtClean="0"/>
          </a:p>
          <a:p>
            <a:pPr algn="just"/>
            <a:r>
              <a:rPr lang="it-IT" sz="2400" dirty="0" err="1" smtClean="0"/>
              <a:t>Observer</a:t>
            </a:r>
            <a:r>
              <a:rPr lang="it-IT" sz="2400" dirty="0" smtClean="0"/>
              <a:t> le </a:t>
            </a:r>
            <a:r>
              <a:rPr lang="it-IT" sz="2400" dirty="0" err="1" smtClean="0"/>
              <a:t>projet</a:t>
            </a:r>
            <a:r>
              <a:rPr lang="it-IT" sz="2400" dirty="0" smtClean="0"/>
              <a:t> </a:t>
            </a:r>
            <a:r>
              <a:rPr lang="it-IT" sz="2400" dirty="0" err="1" smtClean="0"/>
              <a:t>du</a:t>
            </a:r>
            <a:r>
              <a:rPr lang="it-IT" sz="2400" dirty="0" smtClean="0"/>
              <a:t> </a:t>
            </a:r>
            <a:r>
              <a:rPr lang="it-IT" sz="2400" dirty="0" err="1" smtClean="0"/>
              <a:t>sujet</a:t>
            </a:r>
            <a:r>
              <a:rPr lang="it-IT" sz="2400" dirty="0" smtClean="0"/>
              <a:t> </a:t>
            </a:r>
            <a:r>
              <a:rPr lang="it-IT" sz="2400" dirty="0" err="1" smtClean="0"/>
              <a:t>traduisant</a:t>
            </a:r>
            <a:r>
              <a:rPr lang="it-IT" sz="2400" dirty="0" smtClean="0"/>
              <a:t> </a:t>
            </a:r>
            <a:r>
              <a:rPr lang="it-IT" sz="2400" dirty="0" err="1" smtClean="0"/>
              <a:t>dans</a:t>
            </a:r>
            <a:r>
              <a:rPr lang="it-IT" sz="2400" dirty="0" smtClean="0"/>
              <a:t> </a:t>
            </a:r>
            <a:r>
              <a:rPr lang="it-IT" sz="2400" dirty="0" err="1" smtClean="0"/>
              <a:t>les</a:t>
            </a:r>
            <a:r>
              <a:rPr lang="it-IT" sz="2400" dirty="0" smtClean="0"/>
              <a:t> </a:t>
            </a:r>
            <a:r>
              <a:rPr lang="it-IT" sz="2400" dirty="0" err="1" smtClean="0"/>
              <a:t>seuils</a:t>
            </a:r>
            <a:r>
              <a:rPr lang="it-IT" sz="2400" dirty="0" smtClean="0"/>
              <a:t>. « Le </a:t>
            </a:r>
            <a:r>
              <a:rPr lang="it-IT" sz="2400" dirty="0" err="1" smtClean="0"/>
              <a:t>silence</a:t>
            </a:r>
            <a:r>
              <a:rPr lang="it-IT" sz="2400" dirty="0" smtClean="0"/>
              <a:t> </a:t>
            </a:r>
            <a:r>
              <a:rPr lang="it-IT" sz="2400" dirty="0" err="1" smtClean="0"/>
              <a:t>total</a:t>
            </a:r>
            <a:r>
              <a:rPr lang="it-IT" sz="2400" dirty="0" smtClean="0"/>
              <a:t> est </a:t>
            </a:r>
            <a:r>
              <a:rPr lang="it-IT" sz="2400" dirty="0" err="1" smtClean="0"/>
              <a:t>très</a:t>
            </a:r>
            <a:r>
              <a:rPr lang="it-IT" sz="2400" dirty="0" smtClean="0"/>
              <a:t> rare» p. 83</a:t>
            </a:r>
            <a:endParaRPr lang="it-IT" sz="2400" dirty="0"/>
          </a:p>
        </p:txBody>
      </p:sp>
    </p:spTree>
    <p:extLst>
      <p:ext uri="{BB962C8B-B14F-4D97-AF65-F5344CB8AC3E}">
        <p14:creationId xmlns:p14="http://schemas.microsoft.com/office/powerpoint/2010/main" val="313286466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Pourquoi</a:t>
            </a:r>
            <a:r>
              <a:rPr lang="it-IT" sz="2800" dirty="0"/>
              <a:t> “</a:t>
            </a:r>
            <a:r>
              <a:rPr lang="it-IT" sz="2800" dirty="0" err="1"/>
              <a:t>seuil</a:t>
            </a:r>
            <a:r>
              <a:rPr lang="it-IT" sz="2800" dirty="0"/>
              <a:t>”?</a:t>
            </a:r>
          </a:p>
        </p:txBody>
      </p:sp>
      <p:sp>
        <p:nvSpPr>
          <p:cNvPr id="3" name="Segnaposto contenuto 2"/>
          <p:cNvSpPr>
            <a:spLocks noGrp="1"/>
          </p:cNvSpPr>
          <p:nvPr>
            <p:ph idx="1"/>
          </p:nvPr>
        </p:nvSpPr>
        <p:spPr/>
        <p:txBody>
          <a:bodyPr>
            <a:normAutofit/>
          </a:bodyPr>
          <a:lstStyle/>
          <a:p>
            <a:pPr algn="just"/>
            <a:r>
              <a:rPr lang="fr-FR" sz="2400" dirty="0"/>
              <a:t>Le paratexte est donc pour nous ce par quoi un texte se fait livre et se propose comme tel à ses lecteurs, et plus généralement au public. Plus que d’une limite ou d’une frontière étanche, il s’agit ici d’un </a:t>
            </a:r>
            <a:r>
              <a:rPr lang="fr-FR" sz="2400" i="1" dirty="0"/>
              <a:t>seuil</a:t>
            </a:r>
            <a:r>
              <a:rPr lang="fr-FR" sz="2400" dirty="0"/>
              <a:t>, ou – mot de Borges à propos d’une préface – d’un « vestibule » qui offre à tout un chacun la possibilité d’entrer, ou de rebrousser chemin. « Zone indécise » entre le dedans et le dehors, elle-même sans limite rigoureuse, ni vers l’intérieur (le texte) ni vers l’extérieur (le discours du monde sur le texte), lisière, ou comme disait Philippe Lejeune , « frange du texte imprimé qui, en réalité, commande toute la lecture ».  </a:t>
            </a:r>
            <a:r>
              <a:rPr lang="fr-FR" sz="2400" b="1" dirty="0"/>
              <a:t>Paratexte = </a:t>
            </a:r>
            <a:r>
              <a:rPr lang="fr-FR" sz="2400" b="1" dirty="0" err="1"/>
              <a:t>péritexte</a:t>
            </a:r>
            <a:r>
              <a:rPr lang="fr-FR" sz="2400" b="1" dirty="0"/>
              <a:t> + </a:t>
            </a:r>
            <a:r>
              <a:rPr lang="fr-FR" sz="2400" b="1" dirty="0" err="1"/>
              <a:t>épitexte</a:t>
            </a:r>
            <a:r>
              <a:rPr lang="fr-FR" sz="2400" b="1" dirty="0"/>
              <a:t> </a:t>
            </a:r>
            <a:r>
              <a:rPr lang="fr-FR" sz="2400" dirty="0"/>
              <a:t>(p. 11)</a:t>
            </a:r>
          </a:p>
          <a:p>
            <a:pPr algn="just"/>
            <a:r>
              <a:rPr lang="fr-FR" sz="2400" dirty="0"/>
              <a:t>G. Genette, </a:t>
            </a:r>
            <a:r>
              <a:rPr lang="fr-FR" sz="2400" i="1" dirty="0"/>
              <a:t>Seuils</a:t>
            </a:r>
            <a:r>
              <a:rPr lang="fr-FR" sz="2400" dirty="0"/>
              <a:t>, Paris, éd. Seuil, 1987, p. </a:t>
            </a:r>
            <a:r>
              <a:rPr lang="fr-FR" sz="2400" dirty="0" smtClean="0"/>
              <a:t>8. </a:t>
            </a:r>
            <a:r>
              <a:rPr lang="fr-FR" sz="2400" dirty="0"/>
              <a:t> </a:t>
            </a:r>
          </a:p>
          <a:p>
            <a:endParaRPr lang="it-IT" sz="2400" dirty="0"/>
          </a:p>
        </p:txBody>
      </p:sp>
    </p:spTree>
    <p:extLst>
      <p:ext uri="{BB962C8B-B14F-4D97-AF65-F5344CB8AC3E}">
        <p14:creationId xmlns:p14="http://schemas.microsoft.com/office/powerpoint/2010/main" val="260232897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Les</a:t>
            </a:r>
            <a:r>
              <a:rPr lang="it-IT" sz="2800" dirty="0" smtClean="0"/>
              <a:t> </a:t>
            </a:r>
            <a:r>
              <a:rPr lang="it-IT" sz="2800" dirty="0" err="1" smtClean="0"/>
              <a:t>seuils</a:t>
            </a:r>
            <a:r>
              <a:rPr lang="it-IT" sz="2800" dirty="0" smtClean="0"/>
              <a:t> en </a:t>
            </a:r>
            <a:r>
              <a:rPr lang="it-IT" sz="2800" dirty="0" err="1" smtClean="0"/>
              <a:t>traduction</a:t>
            </a:r>
            <a:endParaRPr lang="it-IT" sz="2800" dirty="0"/>
          </a:p>
        </p:txBody>
      </p:sp>
      <p:sp>
        <p:nvSpPr>
          <p:cNvPr id="3" name="Segnaposto contenuto 2"/>
          <p:cNvSpPr>
            <a:spLocks noGrp="1"/>
          </p:cNvSpPr>
          <p:nvPr>
            <p:ph idx="1"/>
          </p:nvPr>
        </p:nvSpPr>
        <p:spPr/>
        <p:txBody>
          <a:bodyPr/>
          <a:lstStyle/>
          <a:p>
            <a:pPr algn="just"/>
            <a:r>
              <a:rPr lang="fr-CA" sz="2400" dirty="0" smtClean="0"/>
              <a:t>« J’ai également laissé de côté, faute d’une enquête qui pour chacun d’eux exigerait peut-être autant de travail que l’ensemble ici traité, trois pratiques dont la pertinence </a:t>
            </a:r>
            <a:r>
              <a:rPr lang="fr-CA" sz="2400" dirty="0" err="1" smtClean="0"/>
              <a:t>paratextuelle</a:t>
            </a:r>
            <a:r>
              <a:rPr lang="fr-CA" sz="2400" dirty="0" smtClean="0"/>
              <a:t> me para</a:t>
            </a:r>
            <a:r>
              <a:rPr lang="ro-RO" sz="2400" dirty="0" smtClean="0"/>
              <a:t>î</a:t>
            </a:r>
            <a:r>
              <a:rPr lang="fr-CA" sz="2400" dirty="0" err="1" smtClean="0"/>
              <a:t>t</a:t>
            </a:r>
            <a:r>
              <a:rPr lang="fr-CA" sz="2400" dirty="0" smtClean="0"/>
              <a:t> indéniable. La première est la </a:t>
            </a:r>
            <a:r>
              <a:rPr lang="fr-CA" sz="2400" i="1" dirty="0" smtClean="0"/>
              <a:t>traduction</a:t>
            </a:r>
            <a:r>
              <a:rPr lang="fr-CA" sz="2400" dirty="0" smtClean="0"/>
              <a:t> </a:t>
            </a:r>
            <a:r>
              <a:rPr lang="fr-CA" sz="2400" dirty="0"/>
              <a:t>[</a:t>
            </a:r>
            <a:r>
              <a:rPr lang="it-IT" sz="2400" i="1" dirty="0"/>
              <a:t>…</a:t>
            </a:r>
            <a:r>
              <a:rPr lang="fr-CA" sz="2400" dirty="0" smtClean="0"/>
              <a:t>] »</a:t>
            </a:r>
            <a:r>
              <a:rPr lang="it-IT" sz="2400" dirty="0" smtClean="0"/>
              <a:t> p. 408.</a:t>
            </a:r>
            <a:endParaRPr lang="it-IT" sz="2400" dirty="0"/>
          </a:p>
          <a:p>
            <a:pPr algn="just"/>
            <a:r>
              <a:rPr lang="fr-CA" sz="2400" dirty="0"/>
              <a:t>Gérard Genette, </a:t>
            </a:r>
            <a:r>
              <a:rPr lang="fr-CA" sz="2400" i="1" dirty="0"/>
              <a:t>Seuils</a:t>
            </a:r>
            <a:r>
              <a:rPr lang="fr-CA" sz="2400" dirty="0"/>
              <a:t>, Paris, Ed. Seuil, [</a:t>
            </a:r>
            <a:r>
              <a:rPr lang="it-IT" sz="2400" dirty="0"/>
              <a:t>1987</a:t>
            </a:r>
            <a:r>
              <a:rPr lang="fr-CA" sz="2400" dirty="0"/>
              <a:t>]  </a:t>
            </a:r>
            <a:r>
              <a:rPr lang="fr-CA" sz="2400" dirty="0" smtClean="0"/>
              <a:t>2002.</a:t>
            </a:r>
            <a:endParaRPr lang="fr-CA" sz="2400" dirty="0"/>
          </a:p>
          <a:p>
            <a:pPr marL="0" indent="0" algn="just">
              <a:buNone/>
            </a:pPr>
            <a:endParaRPr lang="fr-CA" sz="2400" dirty="0" smtClean="0"/>
          </a:p>
          <a:p>
            <a:endParaRPr lang="it-IT" sz="2400" dirty="0"/>
          </a:p>
        </p:txBody>
      </p:sp>
      <p:sp>
        <p:nvSpPr>
          <p:cNvPr id="6" name="Segnaposto numero diapositiva 5"/>
          <p:cNvSpPr>
            <a:spLocks noGrp="1"/>
          </p:cNvSpPr>
          <p:nvPr>
            <p:ph type="sldNum" sz="quarter" idx="12"/>
          </p:nvPr>
        </p:nvSpPr>
        <p:spPr/>
        <p:txBody>
          <a:bodyPr/>
          <a:lstStyle/>
          <a:p>
            <a:pPr>
              <a:defRPr/>
            </a:pPr>
            <a:fld id="{1911FAFA-A64D-AB42-8BEF-30A088AF9526}" type="slidenum">
              <a:rPr lang="it-IT" smtClean="0"/>
              <a:pPr>
                <a:defRPr/>
              </a:pPr>
              <a:t>14</a:t>
            </a:fld>
            <a:endParaRPr lang="it-IT"/>
          </a:p>
        </p:txBody>
      </p:sp>
    </p:spTree>
    <p:extLst>
      <p:ext uri="{BB962C8B-B14F-4D97-AF65-F5344CB8AC3E}">
        <p14:creationId xmlns:p14="http://schemas.microsoft.com/office/powerpoint/2010/main" val="401318179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Références</a:t>
            </a:r>
            <a:r>
              <a:rPr lang="it-IT" sz="2800" dirty="0"/>
              <a:t> </a:t>
            </a:r>
            <a:r>
              <a:rPr lang="it-IT" sz="2800" dirty="0" err="1" smtClean="0"/>
              <a:t>bibliographiques</a:t>
            </a:r>
            <a:endParaRPr lang="it-IT" sz="2800" dirty="0"/>
          </a:p>
        </p:txBody>
      </p:sp>
      <p:sp>
        <p:nvSpPr>
          <p:cNvPr id="3" name="Segnaposto contenuto 2"/>
          <p:cNvSpPr>
            <a:spLocks noGrp="1"/>
          </p:cNvSpPr>
          <p:nvPr>
            <p:ph idx="1"/>
          </p:nvPr>
        </p:nvSpPr>
        <p:spPr/>
        <p:txBody>
          <a:bodyPr>
            <a:normAutofit fontScale="77500" lnSpcReduction="20000"/>
          </a:bodyPr>
          <a:lstStyle/>
          <a:p>
            <a:pPr algn="just"/>
            <a:r>
              <a:rPr lang="fr-FR" dirty="0" smtClean="0"/>
              <a:t>l’entrée </a:t>
            </a:r>
            <a:r>
              <a:rPr lang="fr-FR" dirty="0"/>
              <a:t>autonome « </a:t>
            </a:r>
            <a:r>
              <a:rPr lang="fr-FR" dirty="0" err="1"/>
              <a:t>Paratexts</a:t>
            </a:r>
            <a:r>
              <a:rPr lang="fr-FR" dirty="0"/>
              <a:t> » dans le </a:t>
            </a:r>
            <a:r>
              <a:rPr lang="fr-CA" i="1" dirty="0" err="1"/>
              <a:t>Handbook</a:t>
            </a:r>
            <a:r>
              <a:rPr lang="fr-CA" i="1" dirty="0"/>
              <a:t> of Translation </a:t>
            </a:r>
            <a:r>
              <a:rPr lang="fr-CA" i="1" dirty="0" err="1"/>
              <a:t>Studies</a:t>
            </a:r>
            <a:r>
              <a:rPr lang="fr-CA" dirty="0"/>
              <a:t> (</a:t>
            </a:r>
            <a:r>
              <a:rPr lang="fr-CA" dirty="0" err="1"/>
              <a:t>Gürçağlar</a:t>
            </a:r>
            <a:r>
              <a:rPr lang="fr-CA" dirty="0"/>
              <a:t> 2010), </a:t>
            </a:r>
            <a:endParaRPr lang="fr-CA" dirty="0" smtClean="0"/>
          </a:p>
          <a:p>
            <a:pPr algn="just"/>
            <a:r>
              <a:rPr lang="fr-CA" dirty="0" smtClean="0"/>
              <a:t>Numéros </a:t>
            </a:r>
            <a:r>
              <a:rPr lang="fr-CA" dirty="0"/>
              <a:t>spéciaux de revues récents comme </a:t>
            </a:r>
            <a:r>
              <a:rPr lang="fr-CA" i="1" dirty="0"/>
              <a:t>Atelier de traduction </a:t>
            </a:r>
            <a:r>
              <a:rPr lang="fr-CA" dirty="0"/>
              <a:t>(</a:t>
            </a:r>
            <a:r>
              <a:rPr lang="fr-CA" dirty="0" err="1"/>
              <a:t>Constantinescu</a:t>
            </a:r>
            <a:r>
              <a:rPr lang="fr-CA" dirty="0"/>
              <a:t> et Torres</a:t>
            </a:r>
            <a:r>
              <a:rPr lang="fr-CA" i="1" dirty="0"/>
              <a:t> </a:t>
            </a:r>
            <a:r>
              <a:rPr lang="fr-CA" dirty="0"/>
              <a:t>2018) et </a:t>
            </a:r>
            <a:r>
              <a:rPr lang="en-US" i="1" dirty="0" err="1"/>
              <a:t>Palimpsestes</a:t>
            </a:r>
            <a:r>
              <a:rPr lang="en-US" i="1" dirty="0"/>
              <a:t> </a:t>
            </a:r>
            <a:r>
              <a:rPr lang="en-US" dirty="0"/>
              <a:t>(</a:t>
            </a:r>
            <a:r>
              <a:rPr lang="fr-FR" dirty="0"/>
              <a:t>Stephens et </a:t>
            </a:r>
            <a:r>
              <a:rPr lang="fr-FR" dirty="0" err="1"/>
              <a:t>Génin</a:t>
            </a:r>
            <a:r>
              <a:rPr lang="fr-FR" dirty="0"/>
              <a:t> </a:t>
            </a:r>
            <a:r>
              <a:rPr lang="en-US" dirty="0"/>
              <a:t>2018</a:t>
            </a:r>
            <a:r>
              <a:rPr lang="fr-CA" dirty="0"/>
              <a:t>). </a:t>
            </a:r>
            <a:r>
              <a:rPr lang="fr-CA" dirty="0" smtClean="0"/>
              <a:t>Parution </a:t>
            </a:r>
            <a:r>
              <a:rPr lang="fr-CA" dirty="0"/>
              <a:t>d’ouvrages </a:t>
            </a:r>
            <a:r>
              <a:rPr lang="fr-CA" dirty="0" smtClean="0"/>
              <a:t>ponctuels :</a:t>
            </a:r>
          </a:p>
          <a:p>
            <a:pPr algn="just">
              <a:defRPr/>
            </a:pPr>
            <a:r>
              <a:rPr lang="it-IT" dirty="0"/>
              <a:t>D. </a:t>
            </a:r>
            <a:r>
              <a:rPr lang="it-IT" dirty="0" err="1"/>
              <a:t>Risterucci-Roudnicky</a:t>
            </a:r>
            <a:r>
              <a:rPr lang="it-IT" dirty="0"/>
              <a:t>, </a:t>
            </a:r>
            <a:r>
              <a:rPr lang="it-IT" i="1" dirty="0" err="1"/>
              <a:t>Introduction</a:t>
            </a:r>
            <a:r>
              <a:rPr lang="it-IT" i="1" dirty="0"/>
              <a:t> à l’</a:t>
            </a:r>
            <a:r>
              <a:rPr lang="it-IT" i="1" dirty="0" err="1"/>
              <a:t>analyse</a:t>
            </a:r>
            <a:r>
              <a:rPr lang="it-IT" i="1" dirty="0"/>
              <a:t> </a:t>
            </a:r>
            <a:r>
              <a:rPr lang="it-IT" i="1" dirty="0" err="1"/>
              <a:t>des</a:t>
            </a:r>
            <a:r>
              <a:rPr lang="it-IT" i="1" dirty="0"/>
              <a:t> </a:t>
            </a:r>
            <a:r>
              <a:rPr lang="it-IT" i="1" dirty="0" err="1"/>
              <a:t>oeuvres</a:t>
            </a:r>
            <a:r>
              <a:rPr lang="it-IT" i="1" dirty="0"/>
              <a:t> </a:t>
            </a:r>
            <a:r>
              <a:rPr lang="it-IT" i="1" dirty="0" err="1"/>
              <a:t>traduites</a:t>
            </a:r>
            <a:r>
              <a:rPr lang="it-IT" dirty="0"/>
              <a:t>, Paris, Colin,  </a:t>
            </a:r>
            <a:r>
              <a:rPr lang="it-IT" dirty="0" smtClean="0"/>
              <a:t>2008</a:t>
            </a:r>
            <a:r>
              <a:rPr lang="it-IT" dirty="0"/>
              <a:t>.</a:t>
            </a:r>
            <a:endParaRPr lang="it-IT" dirty="0" smtClean="0"/>
          </a:p>
          <a:p>
            <a:pPr algn="just">
              <a:defRPr/>
            </a:pPr>
            <a:r>
              <a:rPr lang="it-IT" dirty="0" smtClean="0"/>
              <a:t>C</a:t>
            </a:r>
            <a:r>
              <a:rPr lang="it-IT" dirty="0"/>
              <a:t>. Elefante, </a:t>
            </a:r>
            <a:r>
              <a:rPr lang="it-IT" i="1" dirty="0"/>
              <a:t>Traduzione e paratesto</a:t>
            </a:r>
            <a:r>
              <a:rPr lang="it-IT" dirty="0"/>
              <a:t>, Bologna, Bonomia </a:t>
            </a:r>
            <a:r>
              <a:rPr lang="it-IT" dirty="0" err="1"/>
              <a:t>University</a:t>
            </a:r>
            <a:r>
              <a:rPr lang="it-IT" dirty="0"/>
              <a:t> Press, 2012</a:t>
            </a:r>
            <a:r>
              <a:rPr lang="it-IT" dirty="0" smtClean="0"/>
              <a:t>.</a:t>
            </a:r>
          </a:p>
          <a:p>
            <a:pPr algn="just">
              <a:defRPr/>
            </a:pPr>
            <a:r>
              <a:rPr lang="en-US" dirty="0" err="1"/>
              <a:t>Batchelor</a:t>
            </a:r>
            <a:r>
              <a:rPr lang="en-US" dirty="0"/>
              <a:t>, </a:t>
            </a:r>
            <a:r>
              <a:rPr lang="en-US" dirty="0" smtClean="0"/>
              <a:t>Kathryn, </a:t>
            </a:r>
            <a:r>
              <a:rPr lang="en-US" i="1" dirty="0"/>
              <a:t>Translation and </a:t>
            </a:r>
            <a:r>
              <a:rPr lang="en-US" i="1" dirty="0" err="1"/>
              <a:t>Paratexts</a:t>
            </a:r>
            <a:r>
              <a:rPr lang="en-US" dirty="0"/>
              <a:t>, London, New </a:t>
            </a:r>
            <a:r>
              <a:rPr lang="en-US" dirty="0" smtClean="0"/>
              <a:t>York, Routledge, 2018.</a:t>
            </a:r>
          </a:p>
          <a:p>
            <a:pPr algn="just">
              <a:defRPr/>
            </a:pPr>
            <a:r>
              <a:rPr lang="fr-CA" dirty="0"/>
              <a:t>Ces études se concentrent principalement sur la traduction d’œuvres littéraires. </a:t>
            </a:r>
            <a:endParaRPr lang="fr-CA" dirty="0" smtClean="0"/>
          </a:p>
          <a:p>
            <a:pPr algn="just">
              <a:defRPr/>
            </a:pPr>
            <a:r>
              <a:rPr lang="fr-CA" dirty="0" err="1"/>
              <a:t>Rooryck</a:t>
            </a:r>
            <a:r>
              <a:rPr lang="fr-CA" dirty="0"/>
              <a:t> Guy et Lieve </a:t>
            </a:r>
            <a:r>
              <a:rPr lang="fr-CA" dirty="0" err="1"/>
              <a:t>Jooken</a:t>
            </a:r>
            <a:r>
              <a:rPr lang="fr-CA" dirty="0"/>
              <a:t>, « Le </a:t>
            </a:r>
            <a:r>
              <a:rPr lang="fr-CA" dirty="0" err="1"/>
              <a:t>péritexte</a:t>
            </a:r>
            <a:r>
              <a:rPr lang="fr-CA" dirty="0"/>
              <a:t> des traductions anglaises du Discours de Jean-Jacques Rousseau : la voix </a:t>
            </a:r>
            <a:r>
              <a:rPr lang="fr-CA" dirty="0" err="1"/>
              <a:t>énarrative</a:t>
            </a:r>
            <a:r>
              <a:rPr lang="fr-CA" dirty="0"/>
              <a:t> du traducteur »,</a:t>
            </a:r>
            <a:r>
              <a:rPr lang="fr-CA" i="1" dirty="0"/>
              <a:t> Meta</a:t>
            </a:r>
            <a:r>
              <a:rPr lang="fr-CA" dirty="0"/>
              <a:t>, LVIII, 3, 2013, p. 589-600. En </a:t>
            </a:r>
            <a:r>
              <a:rPr lang="fr-CA" dirty="0" smtClean="0"/>
              <a:t>ligne</a:t>
            </a:r>
            <a:endParaRPr lang="fr-CA" sz="2400" dirty="0"/>
          </a:p>
          <a:p>
            <a:pPr>
              <a:defRPr/>
            </a:pPr>
            <a:endParaRPr lang="en-US" sz="2400" dirty="0"/>
          </a:p>
          <a:p>
            <a:pPr>
              <a:defRPr/>
            </a:pPr>
            <a:endParaRPr lang="en-US" sz="2400" dirty="0"/>
          </a:p>
          <a:p>
            <a:pPr>
              <a:defRPr/>
            </a:pPr>
            <a:endParaRPr lang="it-IT" sz="2400" dirty="0" smtClean="0"/>
          </a:p>
          <a:p>
            <a:pPr algn="just"/>
            <a:endParaRPr lang="it-IT" sz="2400" dirty="0"/>
          </a:p>
        </p:txBody>
      </p:sp>
    </p:spTree>
    <p:extLst>
      <p:ext uri="{BB962C8B-B14F-4D97-AF65-F5344CB8AC3E}">
        <p14:creationId xmlns:p14="http://schemas.microsoft.com/office/powerpoint/2010/main" val="140527722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pPr eaLnBrk="1" hangingPunct="1"/>
            <a:r>
              <a:rPr lang="it-IT" sz="3200" dirty="0"/>
              <a:t>Le </a:t>
            </a:r>
            <a:r>
              <a:rPr lang="it-IT" sz="3200" dirty="0" err="1"/>
              <a:t>péritexte</a:t>
            </a:r>
            <a:r>
              <a:rPr lang="it-IT" sz="3200" dirty="0"/>
              <a:t> : </a:t>
            </a:r>
            <a:r>
              <a:rPr lang="it-IT" sz="3200" dirty="0" err="1"/>
              <a:t>présence</a:t>
            </a:r>
            <a:r>
              <a:rPr lang="it-IT" sz="3200" dirty="0"/>
              <a:t> </a:t>
            </a:r>
            <a:r>
              <a:rPr lang="it-IT" sz="3200" dirty="0" err="1" smtClean="0"/>
              <a:t>du</a:t>
            </a:r>
            <a:r>
              <a:rPr lang="it-IT" sz="3200" dirty="0"/>
              <a:t> </a:t>
            </a:r>
            <a:r>
              <a:rPr lang="it-IT" sz="3200" dirty="0" err="1" smtClean="0"/>
              <a:t>sujet</a:t>
            </a:r>
            <a:r>
              <a:rPr lang="it-IT" sz="3200" dirty="0" smtClean="0"/>
              <a:t> </a:t>
            </a:r>
            <a:r>
              <a:rPr lang="it-IT" sz="3200" dirty="0" err="1" smtClean="0"/>
              <a:t>traduisant</a:t>
            </a:r>
            <a:endParaRPr lang="it-IT" sz="3200" dirty="0"/>
          </a:p>
        </p:txBody>
      </p:sp>
      <p:sp>
        <p:nvSpPr>
          <p:cNvPr id="15362" name="Segnaposto contenuto 2"/>
          <p:cNvSpPr>
            <a:spLocks noGrp="1"/>
          </p:cNvSpPr>
          <p:nvPr>
            <p:ph idx="1"/>
          </p:nvPr>
        </p:nvSpPr>
        <p:spPr/>
        <p:txBody>
          <a:bodyPr/>
          <a:lstStyle/>
          <a:p>
            <a:pPr eaLnBrk="1" hangingPunct="1"/>
            <a:r>
              <a:rPr lang="it-IT" sz="2400" dirty="0"/>
              <a:t>La </a:t>
            </a:r>
            <a:r>
              <a:rPr lang="it-IT" sz="2400" dirty="0" err="1"/>
              <a:t>couverture</a:t>
            </a:r>
            <a:r>
              <a:rPr lang="it-IT" sz="2400" dirty="0"/>
              <a:t> : son </a:t>
            </a:r>
            <a:r>
              <a:rPr lang="it-IT" sz="2400" dirty="0" err="1"/>
              <a:t>nom</a:t>
            </a:r>
            <a:r>
              <a:rPr lang="it-IT" sz="2400" dirty="0"/>
              <a:t>? (</a:t>
            </a:r>
            <a:r>
              <a:rPr lang="it-IT" sz="2400" dirty="0" err="1"/>
              <a:t>choix</a:t>
            </a:r>
            <a:r>
              <a:rPr lang="it-IT" sz="2400" dirty="0"/>
              <a:t> </a:t>
            </a:r>
            <a:r>
              <a:rPr lang="it-IT" sz="2400" dirty="0" err="1"/>
              <a:t>éditorial</a:t>
            </a:r>
            <a:r>
              <a:rPr lang="it-IT" sz="2400" dirty="0"/>
              <a:t>)</a:t>
            </a:r>
          </a:p>
          <a:p>
            <a:pPr eaLnBrk="1" hangingPunct="1"/>
            <a:r>
              <a:rPr lang="it-IT" sz="2400" dirty="0"/>
              <a:t>La </a:t>
            </a:r>
            <a:r>
              <a:rPr lang="it-IT" sz="2400" dirty="0" err="1"/>
              <a:t>quatrième</a:t>
            </a:r>
            <a:r>
              <a:rPr lang="it-IT" sz="2400" dirty="0"/>
              <a:t> de </a:t>
            </a:r>
            <a:r>
              <a:rPr lang="it-IT" sz="2400" dirty="0" err="1"/>
              <a:t>couverture</a:t>
            </a:r>
            <a:r>
              <a:rPr lang="it-IT" sz="2400" dirty="0"/>
              <a:t> ? (</a:t>
            </a:r>
            <a:r>
              <a:rPr lang="it-IT" sz="2400" dirty="0" err="1"/>
              <a:t>choix</a:t>
            </a:r>
            <a:r>
              <a:rPr lang="it-IT" sz="2400" dirty="0"/>
              <a:t> </a:t>
            </a:r>
            <a:r>
              <a:rPr lang="it-IT" sz="2400" dirty="0" err="1"/>
              <a:t>éditorial</a:t>
            </a:r>
            <a:r>
              <a:rPr lang="it-IT" sz="2400" dirty="0"/>
              <a:t>)</a:t>
            </a:r>
          </a:p>
          <a:p>
            <a:pPr eaLnBrk="1" hangingPunct="1"/>
            <a:r>
              <a:rPr lang="it-IT" sz="2400" dirty="0" err="1"/>
              <a:t>Préface</a:t>
            </a:r>
            <a:r>
              <a:rPr lang="it-IT" sz="2400" dirty="0"/>
              <a:t>/</a:t>
            </a:r>
            <a:r>
              <a:rPr lang="it-IT" sz="2400" dirty="0" err="1"/>
              <a:t>Postface</a:t>
            </a:r>
            <a:r>
              <a:rPr lang="it-IT" sz="2400" dirty="0"/>
              <a:t>/</a:t>
            </a:r>
            <a:r>
              <a:rPr lang="it-IT" sz="2400" dirty="0" err="1"/>
              <a:t>avant-propos</a:t>
            </a:r>
            <a:r>
              <a:rPr lang="it-IT" sz="2400" dirty="0"/>
              <a:t>… ?</a:t>
            </a:r>
          </a:p>
          <a:p>
            <a:pPr eaLnBrk="1" hangingPunct="1"/>
            <a:r>
              <a:rPr lang="it-IT" sz="2400" dirty="0" err="1"/>
              <a:t>NdT</a:t>
            </a:r>
            <a:r>
              <a:rPr lang="it-IT" sz="2400" dirty="0"/>
              <a:t> ?</a:t>
            </a:r>
          </a:p>
          <a:p>
            <a:pPr eaLnBrk="1" hangingPunct="1"/>
            <a:r>
              <a:rPr lang="it-IT" sz="2400" dirty="0" err="1"/>
              <a:t>Glossaire</a:t>
            </a:r>
            <a:r>
              <a:rPr lang="it-IT" sz="2400" dirty="0"/>
              <a:t> ?</a:t>
            </a:r>
          </a:p>
          <a:p>
            <a:pPr eaLnBrk="1" hangingPunct="1"/>
            <a:endParaRPr lang="it-IT" sz="2400" dirty="0"/>
          </a:p>
        </p:txBody>
      </p:sp>
    </p:spTree>
    <p:extLst>
      <p:ext uri="{BB962C8B-B14F-4D97-AF65-F5344CB8AC3E}">
        <p14:creationId xmlns:p14="http://schemas.microsoft.com/office/powerpoint/2010/main" val="24168198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p:txBody>
          <a:bodyPr/>
          <a:lstStyle/>
          <a:p>
            <a:pPr eaLnBrk="1" hangingPunct="1"/>
            <a:r>
              <a:rPr lang="it-IT" sz="3200" dirty="0" err="1"/>
              <a:t>Epitextes</a:t>
            </a:r>
            <a:r>
              <a:rPr lang="it-IT" sz="3200" dirty="0"/>
              <a:t> </a:t>
            </a:r>
            <a:r>
              <a:rPr lang="it-IT" sz="3200" dirty="0" err="1" smtClean="0"/>
              <a:t>du</a:t>
            </a:r>
            <a:r>
              <a:rPr lang="it-IT" sz="3200" dirty="0" smtClean="0"/>
              <a:t> </a:t>
            </a:r>
            <a:r>
              <a:rPr lang="it-IT" sz="3200" dirty="0" err="1" smtClean="0"/>
              <a:t>sujet</a:t>
            </a:r>
            <a:r>
              <a:rPr lang="it-IT" sz="3200" dirty="0" smtClean="0"/>
              <a:t> </a:t>
            </a:r>
            <a:r>
              <a:rPr lang="it-IT" sz="3200" dirty="0" err="1" smtClean="0"/>
              <a:t>traduisant</a:t>
            </a:r>
            <a:endParaRPr lang="it-IT" sz="3200" dirty="0"/>
          </a:p>
        </p:txBody>
      </p:sp>
      <p:sp>
        <p:nvSpPr>
          <p:cNvPr id="16386" name="Segnaposto contenuto 2"/>
          <p:cNvSpPr>
            <a:spLocks noGrp="1"/>
          </p:cNvSpPr>
          <p:nvPr>
            <p:ph idx="1"/>
          </p:nvPr>
        </p:nvSpPr>
        <p:spPr/>
        <p:txBody>
          <a:bodyPr/>
          <a:lstStyle/>
          <a:p>
            <a:pPr eaLnBrk="1" hangingPunct="1"/>
            <a:r>
              <a:rPr lang="it-IT" sz="2400" dirty="0" err="1"/>
              <a:t>Correspondances</a:t>
            </a:r>
            <a:endParaRPr lang="it-IT" sz="2400" dirty="0"/>
          </a:p>
          <a:p>
            <a:pPr eaLnBrk="1" hangingPunct="1"/>
            <a:r>
              <a:rPr lang="it-IT" sz="2400" b="1" dirty="0"/>
              <a:t>Internet</a:t>
            </a:r>
            <a:r>
              <a:rPr lang="it-IT" sz="2400" dirty="0"/>
              <a:t> :</a:t>
            </a:r>
          </a:p>
          <a:p>
            <a:pPr eaLnBrk="1" hangingPunct="1"/>
            <a:r>
              <a:rPr lang="it-IT" sz="2400" dirty="0"/>
              <a:t>Site </a:t>
            </a:r>
            <a:r>
              <a:rPr lang="it-IT" sz="2400" dirty="0" err="1"/>
              <a:t>personnel</a:t>
            </a:r>
            <a:endParaRPr lang="it-IT" sz="2400" dirty="0"/>
          </a:p>
          <a:p>
            <a:pPr algn="just" eaLnBrk="1" hangingPunct="1"/>
            <a:r>
              <a:rPr lang="it-IT" sz="2400" dirty="0"/>
              <a:t>Vidéo</a:t>
            </a:r>
            <a:r>
              <a:rPr lang="fr-FR" sz="2400" dirty="0"/>
              <a:t>.</a:t>
            </a:r>
            <a:endParaRPr lang="it-IT" sz="2400" dirty="0"/>
          </a:p>
          <a:p>
            <a:pPr eaLnBrk="1" hangingPunct="1"/>
            <a:r>
              <a:rPr lang="it-IT" sz="2400" dirty="0"/>
              <a:t>Blog (</a:t>
            </a:r>
            <a:r>
              <a:rPr lang="it-IT" sz="2400" dirty="0" err="1"/>
              <a:t>voir</a:t>
            </a:r>
            <a:r>
              <a:rPr lang="it-IT" sz="2400" dirty="0"/>
              <a:t> http://blog-de-traduction.trustedtranslations.com)</a:t>
            </a:r>
          </a:p>
          <a:p>
            <a:pPr eaLnBrk="1" hangingPunct="1"/>
            <a:endParaRPr lang="it-IT" sz="2400" dirty="0"/>
          </a:p>
        </p:txBody>
      </p:sp>
    </p:spTree>
    <p:extLst>
      <p:ext uri="{BB962C8B-B14F-4D97-AF65-F5344CB8AC3E}">
        <p14:creationId xmlns:p14="http://schemas.microsoft.com/office/powerpoint/2010/main" val="347549619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p:txBody>
          <a:bodyPr/>
          <a:lstStyle/>
          <a:p>
            <a:pPr eaLnBrk="1" hangingPunct="1"/>
            <a:r>
              <a:rPr lang="it-IT" sz="3200" dirty="0" err="1"/>
              <a:t>Epitextes</a:t>
            </a:r>
            <a:r>
              <a:rPr lang="it-IT" sz="3200" dirty="0"/>
              <a:t> </a:t>
            </a:r>
            <a:r>
              <a:rPr lang="it-IT" sz="3200" dirty="0" err="1"/>
              <a:t>sur</a:t>
            </a:r>
            <a:r>
              <a:rPr lang="it-IT" sz="3200" dirty="0"/>
              <a:t> la </a:t>
            </a:r>
            <a:r>
              <a:rPr lang="it-IT" sz="3200" dirty="0" err="1"/>
              <a:t>traduction</a:t>
            </a:r>
            <a:r>
              <a:rPr lang="it-IT" sz="3200" dirty="0"/>
              <a:t> </a:t>
            </a:r>
            <a:r>
              <a:rPr lang="it-IT" sz="3200" dirty="0" err="1"/>
              <a:t>ou</a:t>
            </a:r>
            <a:r>
              <a:rPr lang="it-IT" sz="3200" dirty="0"/>
              <a:t> le/la </a:t>
            </a:r>
            <a:r>
              <a:rPr lang="it-IT" sz="3200" dirty="0" err="1"/>
              <a:t>traducteur</a:t>
            </a:r>
            <a:r>
              <a:rPr lang="it-IT" sz="3200" dirty="0"/>
              <a:t>/</a:t>
            </a:r>
            <a:r>
              <a:rPr lang="it-IT" sz="3200" dirty="0" err="1"/>
              <a:t>trice</a:t>
            </a:r>
            <a:endParaRPr lang="it-IT" sz="3200" dirty="0"/>
          </a:p>
        </p:txBody>
      </p:sp>
      <p:sp>
        <p:nvSpPr>
          <p:cNvPr id="17410" name="Segnaposto contenuto 2"/>
          <p:cNvSpPr>
            <a:spLocks noGrp="1"/>
          </p:cNvSpPr>
          <p:nvPr>
            <p:ph idx="1"/>
          </p:nvPr>
        </p:nvSpPr>
        <p:spPr/>
        <p:txBody>
          <a:bodyPr/>
          <a:lstStyle/>
          <a:p>
            <a:pPr eaLnBrk="1" hangingPunct="1"/>
            <a:r>
              <a:rPr lang="it-IT" sz="2400" dirty="0" err="1"/>
              <a:t>Les</a:t>
            </a:r>
            <a:r>
              <a:rPr lang="it-IT" sz="2400" dirty="0"/>
              <a:t> </a:t>
            </a:r>
            <a:r>
              <a:rPr lang="it-IT" sz="2400" dirty="0" err="1"/>
              <a:t>critiques</a:t>
            </a:r>
            <a:r>
              <a:rPr lang="it-IT" sz="2400" dirty="0"/>
              <a:t> de la presse</a:t>
            </a:r>
          </a:p>
          <a:p>
            <a:pPr eaLnBrk="1" hangingPunct="1"/>
            <a:r>
              <a:rPr lang="it-IT" sz="2400" dirty="0" err="1"/>
              <a:t>Les</a:t>
            </a:r>
            <a:r>
              <a:rPr lang="it-IT" sz="2400" dirty="0"/>
              <a:t> </a:t>
            </a:r>
            <a:r>
              <a:rPr lang="it-IT" sz="2400" dirty="0" err="1"/>
              <a:t>salons</a:t>
            </a:r>
            <a:r>
              <a:rPr lang="it-IT" sz="2400" dirty="0"/>
              <a:t> </a:t>
            </a:r>
            <a:r>
              <a:rPr lang="it-IT" sz="2400" dirty="0" err="1"/>
              <a:t>du</a:t>
            </a:r>
            <a:r>
              <a:rPr lang="it-IT" sz="2400" dirty="0"/>
              <a:t> </a:t>
            </a:r>
            <a:r>
              <a:rPr lang="it-IT" sz="2400" dirty="0" err="1" smtClean="0"/>
              <a:t>livre</a:t>
            </a:r>
            <a:endParaRPr lang="it-IT" sz="2400" dirty="0" smtClean="0"/>
          </a:p>
          <a:p>
            <a:r>
              <a:rPr lang="it-IT" sz="2400" dirty="0" err="1" smtClean="0"/>
              <a:t>Documentaires</a:t>
            </a:r>
            <a:endParaRPr lang="it-IT" sz="2400" dirty="0" smtClean="0"/>
          </a:p>
          <a:p>
            <a:r>
              <a:rPr lang="it-IT" sz="2400" dirty="0" err="1" smtClean="0"/>
              <a:t>Films</a:t>
            </a:r>
            <a:endParaRPr lang="it-IT" sz="2400" dirty="0"/>
          </a:p>
          <a:p>
            <a:pPr eaLnBrk="1" hangingPunct="1"/>
            <a:endParaRPr lang="it-IT" sz="2400" dirty="0"/>
          </a:p>
        </p:txBody>
      </p:sp>
    </p:spTree>
    <p:extLst>
      <p:ext uri="{BB962C8B-B14F-4D97-AF65-F5344CB8AC3E}">
        <p14:creationId xmlns:p14="http://schemas.microsoft.com/office/powerpoint/2010/main" val="5488721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Rappel</a:t>
            </a:r>
            <a:r>
              <a:rPr lang="it-IT" sz="2800" dirty="0"/>
              <a:t> : </a:t>
            </a:r>
            <a:r>
              <a:rPr lang="it-IT" sz="2800" dirty="0" err="1"/>
              <a:t>au</a:t>
            </a:r>
            <a:r>
              <a:rPr lang="it-IT" sz="2800" dirty="0"/>
              <a:t> </a:t>
            </a:r>
            <a:r>
              <a:rPr lang="it-IT" sz="2800" dirty="0" err="1"/>
              <a:t>cours</a:t>
            </a:r>
            <a:r>
              <a:rPr lang="it-IT" sz="2800" dirty="0"/>
              <a:t> de l’histoire</a:t>
            </a:r>
          </a:p>
        </p:txBody>
      </p:sp>
      <p:sp>
        <p:nvSpPr>
          <p:cNvPr id="3" name="Segnaposto contenuto 2"/>
          <p:cNvSpPr>
            <a:spLocks noGrp="1"/>
          </p:cNvSpPr>
          <p:nvPr>
            <p:ph idx="1"/>
          </p:nvPr>
        </p:nvSpPr>
        <p:spPr/>
        <p:txBody>
          <a:bodyPr/>
          <a:lstStyle/>
          <a:p>
            <a:pPr algn="just"/>
            <a:r>
              <a:rPr lang="it-IT" sz="2400" dirty="0" err="1"/>
              <a:t>Les</a:t>
            </a:r>
            <a:r>
              <a:rPr lang="it-IT" sz="2400" dirty="0"/>
              <a:t> </a:t>
            </a:r>
            <a:r>
              <a:rPr lang="it-IT" sz="2400" dirty="0" err="1"/>
              <a:t>paratextes</a:t>
            </a:r>
            <a:r>
              <a:rPr lang="it-IT" sz="2400" dirty="0"/>
              <a:t> </a:t>
            </a:r>
            <a:r>
              <a:rPr lang="it-IT" sz="2400" dirty="0" err="1"/>
              <a:t>nous</a:t>
            </a:r>
            <a:r>
              <a:rPr lang="it-IT" sz="2400" dirty="0"/>
              <a:t> </a:t>
            </a:r>
            <a:r>
              <a:rPr lang="it-IT" sz="2400" dirty="0" err="1"/>
              <a:t>ont</a:t>
            </a:r>
            <a:r>
              <a:rPr lang="it-IT" sz="2400" dirty="0"/>
              <a:t> </a:t>
            </a:r>
            <a:r>
              <a:rPr lang="it-IT" sz="2400" dirty="0" err="1"/>
              <a:t>permis</a:t>
            </a:r>
            <a:r>
              <a:rPr lang="it-IT" sz="2400" dirty="0"/>
              <a:t> de </a:t>
            </a:r>
            <a:r>
              <a:rPr lang="it-IT" sz="2400" dirty="0" err="1"/>
              <a:t>connaitre</a:t>
            </a:r>
            <a:r>
              <a:rPr lang="it-IT" sz="2400" dirty="0"/>
              <a:t> </a:t>
            </a:r>
            <a:r>
              <a:rPr lang="it-IT" sz="2400" dirty="0" err="1"/>
              <a:t>les</a:t>
            </a:r>
            <a:r>
              <a:rPr lang="it-IT" sz="2400" dirty="0"/>
              <a:t> </a:t>
            </a:r>
            <a:r>
              <a:rPr lang="it-IT" sz="2400" dirty="0" err="1"/>
              <a:t>réflexions</a:t>
            </a:r>
            <a:r>
              <a:rPr lang="it-IT" sz="2400" dirty="0"/>
              <a:t> </a:t>
            </a:r>
            <a:r>
              <a:rPr lang="it-IT" sz="2400" dirty="0" err="1"/>
              <a:t>sur</a:t>
            </a:r>
            <a:r>
              <a:rPr lang="it-IT" sz="2400" dirty="0"/>
              <a:t> la </a:t>
            </a:r>
            <a:r>
              <a:rPr lang="it-IT" sz="2400" dirty="0" err="1"/>
              <a:t>traduction</a:t>
            </a:r>
            <a:r>
              <a:rPr lang="it-IT" sz="2400" dirty="0"/>
              <a:t> tout </a:t>
            </a:r>
            <a:r>
              <a:rPr lang="it-IT" sz="2400" dirty="0" err="1"/>
              <a:t>au</a:t>
            </a:r>
            <a:r>
              <a:rPr lang="it-IT" sz="2400" dirty="0"/>
              <a:t> long de l’histoire</a:t>
            </a:r>
          </a:p>
          <a:p>
            <a:pPr algn="just"/>
            <a:r>
              <a:rPr lang="it-IT" sz="2400" dirty="0"/>
              <a:t>Le texte le plus ancien </a:t>
            </a:r>
            <a:r>
              <a:rPr lang="it-IT" sz="2400" dirty="0" err="1"/>
              <a:t>sur</a:t>
            </a:r>
            <a:r>
              <a:rPr lang="it-IT" sz="2400" dirty="0"/>
              <a:t> la </a:t>
            </a:r>
            <a:r>
              <a:rPr lang="it-IT" sz="2400" dirty="0" err="1"/>
              <a:t>traduction</a:t>
            </a:r>
            <a:r>
              <a:rPr lang="it-IT" sz="2400" dirty="0"/>
              <a:t> </a:t>
            </a:r>
            <a:r>
              <a:rPr lang="it-IT" sz="2400" dirty="0" err="1"/>
              <a:t>que</a:t>
            </a:r>
            <a:r>
              <a:rPr lang="it-IT" sz="2400" dirty="0"/>
              <a:t> </a:t>
            </a:r>
            <a:r>
              <a:rPr lang="it-IT" sz="2400" dirty="0" err="1"/>
              <a:t>nous</a:t>
            </a:r>
            <a:r>
              <a:rPr lang="it-IT" sz="2400" dirty="0"/>
              <a:t> </a:t>
            </a:r>
            <a:r>
              <a:rPr lang="it-IT" sz="2400" dirty="0" err="1"/>
              <a:t>connaissons</a:t>
            </a:r>
            <a:r>
              <a:rPr lang="it-IT" sz="2400" dirty="0"/>
              <a:t> est </a:t>
            </a:r>
            <a:r>
              <a:rPr lang="it-IT" sz="2400" dirty="0" err="1"/>
              <a:t>celui</a:t>
            </a:r>
            <a:r>
              <a:rPr lang="it-IT" sz="2400" dirty="0"/>
              <a:t> de </a:t>
            </a:r>
            <a:r>
              <a:rPr lang="it-IT" sz="2400" dirty="0" err="1"/>
              <a:t>Ciceron</a:t>
            </a:r>
            <a:r>
              <a:rPr lang="it-IT" sz="2400" dirty="0"/>
              <a:t> (46 </a:t>
            </a:r>
            <a:r>
              <a:rPr lang="it-IT" sz="2400" dirty="0" err="1"/>
              <a:t>av</a:t>
            </a:r>
            <a:r>
              <a:rPr lang="it-IT" sz="2400" dirty="0"/>
              <a:t>. C.):  </a:t>
            </a:r>
            <a:r>
              <a:rPr lang="it-IT" sz="2400" i="1" dirty="0"/>
              <a:t>De </a:t>
            </a:r>
            <a:r>
              <a:rPr lang="it-IT" sz="2400" i="1" dirty="0" err="1"/>
              <a:t>optimo</a:t>
            </a:r>
            <a:r>
              <a:rPr lang="it-IT" sz="2400" i="1" dirty="0"/>
              <a:t> genere </a:t>
            </a:r>
            <a:r>
              <a:rPr lang="it-IT" sz="2400" i="1" dirty="0" err="1"/>
              <a:t>oratorum</a:t>
            </a:r>
            <a:r>
              <a:rPr lang="it-IT" sz="2400" i="1" dirty="0"/>
              <a:t>. </a:t>
            </a:r>
          </a:p>
          <a:p>
            <a:pPr marL="0" indent="0" algn="just">
              <a:buNone/>
            </a:pPr>
            <a:r>
              <a:rPr lang="it-IT" sz="2400" dirty="0">
                <a:latin typeface="Wingdings"/>
                <a:ea typeface="Wingdings"/>
                <a:cs typeface="Wingdings"/>
                <a:sym typeface="Wingdings"/>
              </a:rPr>
              <a:t> </a:t>
            </a:r>
            <a:r>
              <a:rPr lang="it-IT" sz="2400" dirty="0">
                <a:sym typeface="Wingdings"/>
              </a:rPr>
              <a:t> </a:t>
            </a:r>
            <a:r>
              <a:rPr lang="it-IT" sz="2400" dirty="0"/>
              <a:t>Un</a:t>
            </a:r>
            <a:r>
              <a:rPr lang="it-IT" sz="2400" b="1" dirty="0"/>
              <a:t> </a:t>
            </a:r>
            <a:r>
              <a:rPr lang="it-IT" sz="2400" b="1" dirty="0" err="1"/>
              <a:t>péritexte</a:t>
            </a:r>
            <a:r>
              <a:rPr lang="it-IT" sz="2400" b="1" dirty="0"/>
              <a:t> </a:t>
            </a:r>
            <a:r>
              <a:rPr lang="it-IT" sz="2400" dirty="0"/>
              <a:t>: l’</a:t>
            </a:r>
            <a:r>
              <a:rPr lang="it-IT" sz="2400" dirty="0" err="1"/>
              <a:t>introduction</a:t>
            </a:r>
            <a:r>
              <a:rPr lang="it-IT" sz="2400" dirty="0"/>
              <a:t> à </a:t>
            </a:r>
            <a:r>
              <a:rPr lang="it-IT" sz="2400" dirty="0" err="1"/>
              <a:t>ses</a:t>
            </a:r>
            <a:r>
              <a:rPr lang="it-IT" sz="2400" dirty="0"/>
              <a:t> </a:t>
            </a:r>
            <a:r>
              <a:rPr lang="it-IT" sz="2400" dirty="0" err="1"/>
              <a:t>traductions</a:t>
            </a:r>
            <a:r>
              <a:rPr lang="it-IT" sz="2400" dirty="0"/>
              <a:t> de </a:t>
            </a:r>
            <a:r>
              <a:rPr lang="it-IT" sz="2400" dirty="0" err="1" smtClean="0"/>
              <a:t>Démosthène</a:t>
            </a:r>
            <a:r>
              <a:rPr lang="it-IT" sz="2400" dirty="0" smtClean="0"/>
              <a:t> </a:t>
            </a:r>
            <a:r>
              <a:rPr lang="it-IT" sz="2400" dirty="0"/>
              <a:t>et d’</a:t>
            </a:r>
            <a:r>
              <a:rPr lang="it-IT" sz="2400" dirty="0" err="1"/>
              <a:t>Eschine</a:t>
            </a:r>
            <a:r>
              <a:rPr lang="it-IT" sz="2400" dirty="0"/>
              <a:t>.</a:t>
            </a:r>
          </a:p>
          <a:p>
            <a:pPr algn="just"/>
            <a:r>
              <a:rPr lang="it-IT" sz="2400" dirty="0"/>
              <a:t>La lettre de Saint </a:t>
            </a:r>
            <a:r>
              <a:rPr lang="it-IT" sz="2400" dirty="0" err="1"/>
              <a:t>Jérôme</a:t>
            </a:r>
            <a:r>
              <a:rPr lang="it-IT" sz="2400" dirty="0"/>
              <a:t> à </a:t>
            </a:r>
            <a:r>
              <a:rPr lang="it-IT" sz="2400" dirty="0" err="1"/>
              <a:t>Pammaque</a:t>
            </a:r>
            <a:r>
              <a:rPr lang="it-IT" sz="2400" dirty="0"/>
              <a:t> </a:t>
            </a:r>
            <a:r>
              <a:rPr lang="it-IT" sz="2400" dirty="0">
                <a:latin typeface="Wingdings"/>
                <a:ea typeface="Wingdings"/>
                <a:cs typeface="Wingdings"/>
                <a:sym typeface="Wingdings"/>
              </a:rPr>
              <a:t></a:t>
            </a:r>
            <a:r>
              <a:rPr lang="it-IT" sz="2400" dirty="0"/>
              <a:t> un </a:t>
            </a:r>
            <a:r>
              <a:rPr lang="fr-FR" sz="2400" b="1" dirty="0" err="1"/>
              <a:t>é</a:t>
            </a:r>
            <a:r>
              <a:rPr lang="it-IT" sz="2400" b="1" dirty="0" err="1"/>
              <a:t>pitexte</a:t>
            </a:r>
            <a:r>
              <a:rPr lang="it-IT" sz="2400" dirty="0"/>
              <a:t> </a:t>
            </a:r>
            <a:r>
              <a:rPr lang="it-IT" sz="2400" dirty="0" err="1"/>
              <a:t>composé</a:t>
            </a:r>
            <a:r>
              <a:rPr lang="it-IT" sz="2400" dirty="0"/>
              <a:t> </a:t>
            </a:r>
            <a:r>
              <a:rPr lang="it-IT" sz="2400" dirty="0" err="1"/>
              <a:t>entre</a:t>
            </a:r>
            <a:r>
              <a:rPr lang="it-IT" sz="2400" dirty="0"/>
              <a:t> 302 et 395</a:t>
            </a:r>
            <a:r>
              <a:rPr lang="it-IT" sz="2400" i="1" dirty="0"/>
              <a:t>.</a:t>
            </a:r>
            <a:r>
              <a:rPr lang="it-IT" sz="2400" dirty="0"/>
              <a:t> “Liber de </a:t>
            </a:r>
            <a:r>
              <a:rPr lang="it-IT" sz="2400" dirty="0" err="1"/>
              <a:t>optimo</a:t>
            </a:r>
            <a:r>
              <a:rPr lang="it-IT" sz="2400" dirty="0"/>
              <a:t> genere </a:t>
            </a:r>
            <a:r>
              <a:rPr lang="it-IT" sz="2400" dirty="0" err="1"/>
              <a:t>interpretandi</a:t>
            </a:r>
            <a:r>
              <a:rPr lang="it-IT" sz="2400" i="1" dirty="0"/>
              <a:t>”, Epistola 57 a </a:t>
            </a:r>
            <a:r>
              <a:rPr lang="it-IT" sz="2400" i="1" dirty="0" err="1"/>
              <a:t>Pammachio</a:t>
            </a:r>
            <a:r>
              <a:rPr lang="it-IT" sz="2400" i="1" dirty="0"/>
              <a:t> </a:t>
            </a:r>
          </a:p>
          <a:p>
            <a:pPr algn="just"/>
            <a:r>
              <a:rPr lang="fr-FR" sz="2400" dirty="0"/>
              <a:t>Luther, </a:t>
            </a:r>
            <a:r>
              <a:rPr lang="fr-FR" sz="2400" i="1" dirty="0"/>
              <a:t>Epître sur l'art de traduire</a:t>
            </a:r>
            <a:r>
              <a:rPr lang="fr-FR" sz="2400" dirty="0"/>
              <a:t> </a:t>
            </a:r>
            <a:r>
              <a:rPr lang="fr-FR" sz="2400" i="1" dirty="0"/>
              <a:t>et sur l'intercession des saints</a:t>
            </a:r>
            <a:r>
              <a:rPr lang="fr-FR" sz="2400" dirty="0"/>
              <a:t> 1530. </a:t>
            </a:r>
            <a:r>
              <a:rPr lang="it-IT" sz="2400" dirty="0">
                <a:latin typeface="Wingdings"/>
                <a:ea typeface="Wingdings"/>
                <a:cs typeface="Wingdings"/>
                <a:sym typeface="Wingdings"/>
              </a:rPr>
              <a:t></a:t>
            </a:r>
            <a:r>
              <a:rPr lang="it-IT" sz="2400" dirty="0"/>
              <a:t> un </a:t>
            </a:r>
            <a:r>
              <a:rPr lang="fr-FR" sz="2400" dirty="0" err="1"/>
              <a:t>é</a:t>
            </a:r>
            <a:r>
              <a:rPr lang="it-IT" sz="2400" dirty="0" err="1"/>
              <a:t>pitexte</a:t>
            </a:r>
            <a:r>
              <a:rPr lang="it-IT" sz="2400" dirty="0"/>
              <a:t> </a:t>
            </a:r>
          </a:p>
        </p:txBody>
      </p:sp>
    </p:spTree>
    <p:extLst>
      <p:ext uri="{BB962C8B-B14F-4D97-AF65-F5344CB8AC3E}">
        <p14:creationId xmlns:p14="http://schemas.microsoft.com/office/powerpoint/2010/main" val="42748963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dirty="0" err="1" smtClean="0"/>
              <a:t>Observer</a:t>
            </a:r>
            <a:r>
              <a:rPr lang="it-IT" sz="2800" dirty="0" smtClean="0"/>
              <a:t> et </a:t>
            </a:r>
            <a:r>
              <a:rPr lang="it-IT" sz="2800" dirty="0" err="1" smtClean="0"/>
              <a:t>écouter</a:t>
            </a:r>
            <a:r>
              <a:rPr lang="it-IT" sz="2800" dirty="0" smtClean="0"/>
              <a:t> la </a:t>
            </a:r>
            <a:r>
              <a:rPr lang="it-IT" sz="2800" dirty="0" err="1" smtClean="0"/>
              <a:t>présence</a:t>
            </a:r>
            <a:r>
              <a:rPr lang="it-IT" sz="2800" dirty="0" smtClean="0"/>
              <a:t> </a:t>
            </a:r>
            <a:r>
              <a:rPr lang="it-IT" sz="2800" dirty="0" err="1" smtClean="0"/>
              <a:t>des</a:t>
            </a:r>
            <a:r>
              <a:rPr lang="it-IT" sz="2800" dirty="0" smtClean="0"/>
              <a:t> </a:t>
            </a:r>
            <a:r>
              <a:rPr lang="it-IT" sz="2800" dirty="0" err="1"/>
              <a:t>traducteurs</a:t>
            </a:r>
            <a:r>
              <a:rPr lang="it-IT" sz="2800" dirty="0"/>
              <a:t> et </a:t>
            </a:r>
            <a:r>
              <a:rPr lang="it-IT" sz="2800" dirty="0" err="1"/>
              <a:t>des</a:t>
            </a:r>
            <a:r>
              <a:rPr lang="it-IT" sz="2800" dirty="0"/>
              <a:t> </a:t>
            </a:r>
            <a:r>
              <a:rPr lang="it-IT" sz="2800" dirty="0" err="1" smtClean="0"/>
              <a:t>traductrices</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seuils</a:t>
            </a:r>
            <a:r>
              <a:rPr lang="it-IT" sz="2800" dirty="0"/>
              <a:t/>
            </a:r>
            <a:br>
              <a:rPr lang="it-IT" sz="2800" dirty="0"/>
            </a:br>
            <a:r>
              <a:rPr lang="it-IT" sz="2800" dirty="0"/>
              <a:t>« Le </a:t>
            </a:r>
            <a:r>
              <a:rPr lang="it-IT" sz="2800" dirty="0" err="1"/>
              <a:t>silence</a:t>
            </a:r>
            <a:r>
              <a:rPr lang="it-IT" sz="2800" dirty="0"/>
              <a:t> </a:t>
            </a:r>
            <a:r>
              <a:rPr lang="it-IT" sz="2800" dirty="0" err="1"/>
              <a:t>total</a:t>
            </a:r>
            <a:r>
              <a:rPr lang="it-IT" sz="2800" dirty="0"/>
              <a:t> est </a:t>
            </a:r>
            <a:r>
              <a:rPr lang="it-IT" sz="2800" dirty="0" err="1"/>
              <a:t>très</a:t>
            </a:r>
            <a:r>
              <a:rPr lang="it-IT" sz="2800" dirty="0"/>
              <a:t> rare</a:t>
            </a:r>
            <a:r>
              <a:rPr lang="it-IT" sz="2800" dirty="0" smtClean="0"/>
              <a:t>» </a:t>
            </a:r>
            <a:r>
              <a:rPr lang="it-IT" sz="2800" dirty="0" err="1" smtClean="0"/>
              <a:t>ainsi</a:t>
            </a:r>
            <a:r>
              <a:rPr lang="it-IT" sz="2800" dirty="0" smtClean="0"/>
              <a:t> </a:t>
            </a:r>
            <a:r>
              <a:rPr lang="it-IT" sz="2800" dirty="0" err="1" smtClean="0"/>
              <a:t>que</a:t>
            </a:r>
            <a:r>
              <a:rPr lang="it-IT" sz="2800" dirty="0" smtClean="0"/>
              <a:t> l’</a:t>
            </a:r>
            <a:r>
              <a:rPr lang="it-IT" sz="2800" dirty="0" err="1" smtClean="0"/>
              <a:t>invisibilité</a:t>
            </a:r>
            <a:r>
              <a:rPr lang="it-IT" sz="2800" dirty="0"/>
              <a:t/>
            </a:r>
            <a:br>
              <a:rPr lang="it-IT" sz="2800" dirty="0"/>
            </a:br>
            <a:r>
              <a:rPr lang="it-IT" sz="2800" dirty="0"/>
              <a:t/>
            </a:r>
            <a:br>
              <a:rPr lang="it-IT" sz="2800" dirty="0"/>
            </a:br>
            <a:endParaRPr lang="it-IT" sz="2800" dirty="0"/>
          </a:p>
        </p:txBody>
      </p:sp>
      <p:sp>
        <p:nvSpPr>
          <p:cNvPr id="3" name="Sottotitolo 2"/>
          <p:cNvSpPr>
            <a:spLocks noGrp="1"/>
          </p:cNvSpPr>
          <p:nvPr>
            <p:ph type="subTitle" idx="1"/>
          </p:nvPr>
        </p:nvSpPr>
        <p:spPr/>
        <p:txBody>
          <a:bodyPr>
            <a:normAutofit fontScale="85000" lnSpcReduction="20000"/>
          </a:bodyPr>
          <a:lstStyle/>
          <a:p>
            <a:pPr>
              <a:defRPr/>
            </a:pPr>
            <a:r>
              <a:rPr lang="it-IT" dirty="0" err="1" smtClean="0"/>
              <a:t>Les</a:t>
            </a:r>
            <a:r>
              <a:rPr lang="it-IT" dirty="0" smtClean="0"/>
              <a:t> </a:t>
            </a:r>
            <a:r>
              <a:rPr lang="it-IT" dirty="0" err="1"/>
              <a:t>paratextes</a:t>
            </a:r>
            <a:r>
              <a:rPr lang="it-IT" dirty="0"/>
              <a:t>, “</a:t>
            </a:r>
            <a:r>
              <a:rPr lang="it-IT" dirty="0" err="1"/>
              <a:t>autour</a:t>
            </a:r>
            <a:r>
              <a:rPr lang="it-IT" dirty="0"/>
              <a:t>” </a:t>
            </a:r>
            <a:r>
              <a:rPr lang="it-IT" dirty="0" err="1"/>
              <a:t>du</a:t>
            </a:r>
            <a:r>
              <a:rPr lang="it-IT" dirty="0"/>
              <a:t> texte </a:t>
            </a:r>
            <a:r>
              <a:rPr lang="it-IT" dirty="0" err="1"/>
              <a:t>concept</a:t>
            </a:r>
            <a:r>
              <a:rPr lang="it-IT" dirty="0"/>
              <a:t> </a:t>
            </a:r>
          </a:p>
          <a:p>
            <a:pPr marL="457200" indent="-457200">
              <a:buAutoNum type="arabicPeriod"/>
              <a:defRPr/>
            </a:pPr>
            <a:r>
              <a:rPr lang="it-IT" dirty="0" err="1" smtClean="0"/>
              <a:t>Péritextes</a:t>
            </a:r>
            <a:r>
              <a:rPr lang="it-IT" dirty="0" smtClean="0"/>
              <a:t> </a:t>
            </a:r>
            <a:r>
              <a:rPr lang="it-IT" dirty="0"/>
              <a:t>(à </a:t>
            </a:r>
            <a:r>
              <a:rPr lang="it-IT" dirty="0" err="1"/>
              <a:t>côté</a:t>
            </a:r>
            <a:r>
              <a:rPr lang="it-IT" dirty="0"/>
              <a:t> </a:t>
            </a:r>
            <a:r>
              <a:rPr lang="it-IT" dirty="0" err="1"/>
              <a:t>du</a:t>
            </a:r>
            <a:r>
              <a:rPr lang="it-IT" dirty="0"/>
              <a:t> </a:t>
            </a:r>
            <a:r>
              <a:rPr lang="it-IT" dirty="0" smtClean="0"/>
              <a:t>texte) 2</a:t>
            </a:r>
            <a:r>
              <a:rPr lang="it-IT" dirty="0"/>
              <a:t>. </a:t>
            </a:r>
            <a:r>
              <a:rPr lang="it-IT" dirty="0" err="1"/>
              <a:t>Épitextes</a:t>
            </a:r>
            <a:r>
              <a:rPr lang="it-IT" dirty="0"/>
              <a:t> (</a:t>
            </a:r>
            <a:r>
              <a:rPr lang="it-IT" dirty="0" err="1"/>
              <a:t>sur</a:t>
            </a:r>
            <a:r>
              <a:rPr lang="it-IT" dirty="0"/>
              <a:t> le texte en </a:t>
            </a:r>
            <a:r>
              <a:rPr lang="it-IT" dirty="0" err="1"/>
              <a:t>dehors</a:t>
            </a:r>
            <a:r>
              <a:rPr lang="it-IT" dirty="0"/>
              <a:t> </a:t>
            </a:r>
            <a:r>
              <a:rPr lang="it-IT" dirty="0" err="1"/>
              <a:t>du</a:t>
            </a:r>
            <a:r>
              <a:rPr lang="it-IT" dirty="0"/>
              <a:t> </a:t>
            </a:r>
            <a:r>
              <a:rPr lang="it-IT" dirty="0" smtClean="0"/>
              <a:t>texte)</a:t>
            </a:r>
          </a:p>
          <a:p>
            <a:pPr>
              <a:defRPr/>
            </a:pPr>
            <a:r>
              <a:rPr lang="fr-FR" dirty="0" smtClean="0"/>
              <a:t>La lecture-de-traductions</a:t>
            </a:r>
          </a:p>
          <a:p>
            <a:pPr>
              <a:defRPr/>
            </a:pPr>
            <a:r>
              <a:rPr lang="fr-FR" dirty="0" smtClean="0"/>
              <a:t>Qui </a:t>
            </a:r>
            <a:r>
              <a:rPr lang="fr-FR" dirty="0"/>
              <a:t>est le </a:t>
            </a:r>
            <a:r>
              <a:rPr lang="fr-FR" dirty="0" smtClean="0"/>
              <a:t>sujet traduisant ? </a:t>
            </a:r>
            <a:r>
              <a:rPr lang="fr-CA" dirty="0"/>
              <a:t>Position </a:t>
            </a:r>
            <a:r>
              <a:rPr lang="fr-CA" dirty="0" smtClean="0"/>
              <a:t>traductive, projet traductif, horizon traductif. </a:t>
            </a:r>
            <a:r>
              <a:rPr lang="it-IT" dirty="0" err="1"/>
              <a:t>Observer</a:t>
            </a:r>
            <a:r>
              <a:rPr lang="it-IT" dirty="0"/>
              <a:t> le </a:t>
            </a:r>
            <a:r>
              <a:rPr lang="it-IT" dirty="0" err="1"/>
              <a:t>projet</a:t>
            </a:r>
            <a:r>
              <a:rPr lang="it-IT" dirty="0"/>
              <a:t> </a:t>
            </a:r>
            <a:r>
              <a:rPr lang="it-IT" dirty="0" err="1"/>
              <a:t>du</a:t>
            </a:r>
            <a:r>
              <a:rPr lang="it-IT" dirty="0"/>
              <a:t> </a:t>
            </a:r>
            <a:r>
              <a:rPr lang="it-IT" dirty="0" err="1"/>
              <a:t>sujet</a:t>
            </a:r>
            <a:r>
              <a:rPr lang="it-IT" dirty="0"/>
              <a:t> </a:t>
            </a:r>
            <a:r>
              <a:rPr lang="it-IT" dirty="0" err="1"/>
              <a:t>traduisant</a:t>
            </a:r>
            <a:r>
              <a:rPr lang="it-IT" dirty="0"/>
              <a:t> </a:t>
            </a:r>
            <a:r>
              <a:rPr lang="it-IT" dirty="0" err="1"/>
              <a:t>dans</a:t>
            </a:r>
            <a:r>
              <a:rPr lang="it-IT" dirty="0"/>
              <a:t> </a:t>
            </a:r>
            <a:r>
              <a:rPr lang="it-IT" dirty="0" err="1"/>
              <a:t>les</a:t>
            </a:r>
            <a:r>
              <a:rPr lang="it-IT" dirty="0"/>
              <a:t> </a:t>
            </a:r>
            <a:r>
              <a:rPr lang="it-IT" dirty="0" err="1"/>
              <a:t>seuils</a:t>
            </a:r>
            <a:r>
              <a:rPr lang="it-IT" dirty="0"/>
              <a:t>. </a:t>
            </a:r>
            <a:endParaRPr lang="it-IT" sz="3200" dirty="0"/>
          </a:p>
          <a:p>
            <a:endParaRPr lang="it-IT" dirty="0" smtClean="0"/>
          </a:p>
        </p:txBody>
      </p:sp>
    </p:spTree>
    <p:extLst>
      <p:ext uri="{BB962C8B-B14F-4D97-AF65-F5344CB8AC3E}">
        <p14:creationId xmlns:p14="http://schemas.microsoft.com/office/powerpoint/2010/main" val="82732850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Les</a:t>
            </a:r>
            <a:r>
              <a:rPr lang="it-IT" sz="2800" dirty="0" smtClean="0"/>
              <a:t> </a:t>
            </a:r>
            <a:r>
              <a:rPr lang="it-IT" sz="2800" dirty="0" err="1" smtClean="0"/>
              <a:t>mots</a:t>
            </a:r>
            <a:r>
              <a:rPr lang="it-IT" sz="2800" dirty="0" smtClean="0"/>
              <a:t> pour </a:t>
            </a:r>
            <a:r>
              <a:rPr lang="it-IT" sz="2800" dirty="0" err="1" smtClean="0"/>
              <a:t>parler</a:t>
            </a:r>
            <a:r>
              <a:rPr lang="it-IT" sz="2800" dirty="0" smtClean="0"/>
              <a:t> de la (in)</a:t>
            </a:r>
            <a:r>
              <a:rPr lang="it-IT" sz="2800" dirty="0" err="1" smtClean="0"/>
              <a:t>visibilité</a:t>
            </a:r>
            <a:r>
              <a:rPr lang="it-IT" sz="2800" dirty="0" smtClean="0"/>
              <a:t> </a:t>
            </a:r>
            <a:r>
              <a:rPr lang="it-IT" sz="2800" dirty="0" err="1" smtClean="0"/>
              <a:t>du</a:t>
            </a:r>
            <a:r>
              <a:rPr lang="it-IT" sz="2800" dirty="0" smtClean="0"/>
              <a:t> </a:t>
            </a:r>
            <a:r>
              <a:rPr lang="it-IT" sz="2800" dirty="0" err="1" smtClean="0"/>
              <a:t>sujet</a:t>
            </a:r>
            <a:r>
              <a:rPr lang="it-IT" sz="2800" dirty="0" smtClean="0"/>
              <a:t> </a:t>
            </a:r>
            <a:r>
              <a:rPr lang="it-IT" sz="2800" dirty="0" err="1" smtClean="0"/>
              <a:t>traduisant</a:t>
            </a:r>
            <a:endParaRPr lang="it-IT" sz="2800" dirty="0"/>
          </a:p>
        </p:txBody>
      </p:sp>
      <p:sp>
        <p:nvSpPr>
          <p:cNvPr id="3" name="Segnaposto contenuto 2"/>
          <p:cNvSpPr>
            <a:spLocks noGrp="1"/>
          </p:cNvSpPr>
          <p:nvPr>
            <p:ph idx="1"/>
          </p:nvPr>
        </p:nvSpPr>
        <p:spPr/>
        <p:txBody>
          <a:bodyPr>
            <a:normAutofit/>
          </a:bodyPr>
          <a:lstStyle/>
          <a:p>
            <a:r>
              <a:rPr lang="fr-FR" sz="2400" dirty="0" smtClean="0"/>
              <a:t>Les voix</a:t>
            </a:r>
          </a:p>
          <a:p>
            <a:r>
              <a:rPr lang="fr-FR" sz="2400" dirty="0" smtClean="0"/>
              <a:t>Les traces</a:t>
            </a:r>
          </a:p>
          <a:p>
            <a:r>
              <a:rPr lang="fr-FR" sz="2400" dirty="0" smtClean="0"/>
              <a:t>Ecouter</a:t>
            </a:r>
          </a:p>
          <a:p>
            <a:r>
              <a:rPr lang="fr-FR" sz="2400" dirty="0" smtClean="0"/>
              <a:t>Observer</a:t>
            </a:r>
            <a:endParaRPr lang="it-IT" sz="2400" dirty="0"/>
          </a:p>
        </p:txBody>
      </p:sp>
    </p:spTree>
    <p:extLst>
      <p:ext uri="{BB962C8B-B14F-4D97-AF65-F5344CB8AC3E}">
        <p14:creationId xmlns:p14="http://schemas.microsoft.com/office/powerpoint/2010/main" val="43274780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La Journée mondiale de la traduction</a:t>
            </a:r>
            <a:br>
              <a:rPr lang="fr-FR" sz="2800" dirty="0"/>
            </a:br>
            <a:r>
              <a:rPr lang="fr-FR" sz="2800" dirty="0" smtClean="0"/>
              <a:t>Le 30 </a:t>
            </a:r>
            <a:r>
              <a:rPr lang="fr-FR" sz="2800" dirty="0"/>
              <a:t>septembre</a:t>
            </a:r>
            <a:endParaRPr lang="it-IT" sz="2800" dirty="0"/>
          </a:p>
        </p:txBody>
      </p:sp>
      <p:sp>
        <p:nvSpPr>
          <p:cNvPr id="3" name="Segnaposto contenuto 2"/>
          <p:cNvSpPr>
            <a:spLocks noGrp="1"/>
          </p:cNvSpPr>
          <p:nvPr>
            <p:ph idx="1"/>
          </p:nvPr>
        </p:nvSpPr>
        <p:spPr/>
        <p:txBody>
          <a:bodyPr>
            <a:normAutofit fontScale="85000" lnSpcReduction="20000"/>
          </a:bodyPr>
          <a:lstStyle/>
          <a:p>
            <a:pPr algn="just"/>
            <a:endParaRPr lang="fr-FR" sz="2400" dirty="0"/>
          </a:p>
          <a:p>
            <a:pPr algn="just"/>
            <a:endParaRPr lang="fr-FR" sz="2400" dirty="0"/>
          </a:p>
          <a:p>
            <a:pPr algn="just"/>
            <a:r>
              <a:rPr lang="fr-FR" dirty="0"/>
              <a:t>Elle est célébrée chaque année, en principe le 30 septembre lors de la fête de saint Jérôme, le traducteur de la Bible, considéré comme le saint patron des traducteurs</a:t>
            </a:r>
            <a:r>
              <a:rPr lang="fr-FR" dirty="0" smtClean="0"/>
              <a:t>.</a:t>
            </a:r>
          </a:p>
          <a:p>
            <a:pPr algn="just"/>
            <a:r>
              <a:rPr lang="fr-FR" dirty="0"/>
              <a:t>La FIT </a:t>
            </a:r>
            <a:r>
              <a:rPr lang="fr-FR" dirty="0" smtClean="0"/>
              <a:t>célèbre </a:t>
            </a:r>
            <a:r>
              <a:rPr lang="fr-FR" dirty="0"/>
              <a:t>cette fête depuis sa fondation en </a:t>
            </a:r>
            <a:r>
              <a:rPr lang="fr-FR" dirty="0" smtClean="0"/>
              <a:t>1953.</a:t>
            </a:r>
            <a:endParaRPr lang="fr-FR" dirty="0"/>
          </a:p>
          <a:p>
            <a:pPr algn="just"/>
            <a:r>
              <a:rPr lang="fr-FR" dirty="0"/>
              <a:t>En 1991, elle a lancé l'idée d'une Journée mondiale de la traduction officiellement reconnue pour montrer la solidarité de la communauté des traducteurs dans le monde entier afin de promouvoir les métiers de la traduction dans les différents pays.</a:t>
            </a:r>
          </a:p>
          <a:p>
            <a:pPr marL="0" indent="0" algn="just">
              <a:buNone/>
            </a:pPr>
            <a:endParaRPr lang="fr-FR" sz="2400" dirty="0"/>
          </a:p>
          <a:p>
            <a:pPr algn="just"/>
            <a:endParaRPr lang="fr-FR" sz="2400" dirty="0"/>
          </a:p>
          <a:p>
            <a:pPr algn="just"/>
            <a:r>
              <a:rPr lang="fr-FR" sz="2400" dirty="0"/>
              <a:t>http://</a:t>
            </a:r>
            <a:r>
              <a:rPr lang="fr-FR" sz="2400" dirty="0" err="1"/>
              <a:t>www.fit-ift.org</a:t>
            </a:r>
            <a:endParaRPr lang="fr-FR" sz="2400" dirty="0"/>
          </a:p>
        </p:txBody>
      </p:sp>
    </p:spTree>
    <p:extLst>
      <p:ext uri="{BB962C8B-B14F-4D97-AF65-F5344CB8AC3E}">
        <p14:creationId xmlns:p14="http://schemas.microsoft.com/office/powerpoint/2010/main" val="280757757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 </a:t>
            </a:r>
            <a:r>
              <a:rPr lang="it-IT" sz="2800" dirty="0" err="1"/>
              <a:t>Fédération</a:t>
            </a:r>
            <a:r>
              <a:rPr lang="it-IT" sz="2800" dirty="0"/>
              <a:t> </a:t>
            </a:r>
            <a:r>
              <a:rPr lang="it-IT" sz="2800" dirty="0" err="1"/>
              <a:t>Internationale</a:t>
            </a:r>
            <a:r>
              <a:rPr lang="it-IT" sz="2800" dirty="0"/>
              <a:t> </a:t>
            </a:r>
            <a:r>
              <a:rPr lang="it-IT" sz="2800" dirty="0" err="1"/>
              <a:t>des</a:t>
            </a:r>
            <a:r>
              <a:rPr lang="it-IT" sz="2800" dirty="0"/>
              <a:t> </a:t>
            </a:r>
            <a:r>
              <a:rPr lang="it-IT" sz="2800" dirty="0" err="1"/>
              <a:t>Traducteurs</a:t>
            </a:r>
            <a:r>
              <a:rPr lang="it-IT" sz="2800" dirty="0"/>
              <a:t> (FIT) </a:t>
            </a:r>
            <a:r>
              <a:rPr lang="it-IT" sz="2800" dirty="0" smtClean="0"/>
              <a:t> (la </a:t>
            </a:r>
            <a:r>
              <a:rPr lang="it-IT" sz="2800" dirty="0" err="1" smtClean="0"/>
              <a:t>voix</a:t>
            </a:r>
            <a:r>
              <a:rPr lang="it-IT" sz="2800" dirty="0" smtClean="0"/>
              <a:t>)</a:t>
            </a:r>
            <a:endParaRPr lang="it-IT" sz="2800" dirty="0"/>
          </a:p>
        </p:txBody>
      </p:sp>
      <p:pic>
        <p:nvPicPr>
          <p:cNvPr id="4" name="Segnaposto contenuto 3" descr="websitelogo.jpg"/>
          <p:cNvPicPr>
            <a:picLocks noGrp="1" noChangeAspect="1"/>
          </p:cNvPicPr>
          <p:nvPr>
            <p:ph idx="1"/>
          </p:nvPr>
        </p:nvPicPr>
        <p:blipFill>
          <a:blip r:embed="rId2">
            <a:extLst>
              <a:ext uri="{28A0092B-C50C-407E-A947-70E740481C1C}">
                <a14:useLocalDpi xmlns:a14="http://schemas.microsoft.com/office/drawing/2010/main" val="0"/>
              </a:ext>
            </a:extLst>
          </a:blip>
          <a:srcRect t="-83899" b="-83899"/>
          <a:stretch>
            <a:fillRect/>
          </a:stretch>
        </p:blipFill>
        <p:spPr/>
      </p:pic>
    </p:spTree>
    <p:extLst>
      <p:ext uri="{BB962C8B-B14F-4D97-AF65-F5344CB8AC3E}">
        <p14:creationId xmlns:p14="http://schemas.microsoft.com/office/powerpoint/2010/main" val="32616224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Fédération</a:t>
            </a:r>
            <a:r>
              <a:rPr lang="it-IT" sz="2800" dirty="0"/>
              <a:t> </a:t>
            </a:r>
            <a:r>
              <a:rPr lang="it-IT" sz="2800" dirty="0" err="1"/>
              <a:t>Internationale</a:t>
            </a:r>
            <a:r>
              <a:rPr lang="it-IT" sz="2800" dirty="0"/>
              <a:t> </a:t>
            </a:r>
            <a:r>
              <a:rPr lang="it-IT" sz="2800" dirty="0" err="1"/>
              <a:t>des</a:t>
            </a:r>
            <a:r>
              <a:rPr lang="it-IT" sz="2800" dirty="0"/>
              <a:t> </a:t>
            </a:r>
            <a:r>
              <a:rPr lang="it-IT" sz="2800" dirty="0" err="1"/>
              <a:t>Traducteurs</a:t>
            </a:r>
            <a:r>
              <a:rPr lang="it-IT" sz="2800" dirty="0"/>
              <a:t> (FIT) </a:t>
            </a:r>
          </a:p>
        </p:txBody>
      </p:sp>
      <p:sp>
        <p:nvSpPr>
          <p:cNvPr id="3" name="Segnaposto contenuto 2"/>
          <p:cNvSpPr>
            <a:spLocks noGrp="1"/>
          </p:cNvSpPr>
          <p:nvPr>
            <p:ph idx="1"/>
          </p:nvPr>
        </p:nvSpPr>
        <p:spPr/>
        <p:txBody>
          <a:bodyPr>
            <a:normAutofit/>
          </a:bodyPr>
          <a:lstStyle/>
          <a:p>
            <a:pPr algn="just"/>
            <a:r>
              <a:rPr lang="it-IT" sz="2400" dirty="0"/>
              <a:t>La </a:t>
            </a:r>
            <a:r>
              <a:rPr lang="it-IT" sz="2400" dirty="0" err="1"/>
              <a:t>Fédération</a:t>
            </a:r>
            <a:r>
              <a:rPr lang="it-IT" sz="2400" dirty="0"/>
              <a:t> </a:t>
            </a:r>
            <a:r>
              <a:rPr lang="it-IT" sz="2400" dirty="0" err="1"/>
              <a:t>Internationale</a:t>
            </a:r>
            <a:r>
              <a:rPr lang="it-IT" sz="2400" dirty="0"/>
              <a:t> </a:t>
            </a:r>
            <a:r>
              <a:rPr lang="it-IT" sz="2400" dirty="0" err="1"/>
              <a:t>des</a:t>
            </a:r>
            <a:r>
              <a:rPr lang="it-IT" sz="2400" dirty="0"/>
              <a:t> </a:t>
            </a:r>
            <a:r>
              <a:rPr lang="it-IT" sz="2400" dirty="0" err="1"/>
              <a:t>Traducteurs</a:t>
            </a:r>
            <a:r>
              <a:rPr lang="it-IT" sz="2400" dirty="0"/>
              <a:t> (FIT) est un </a:t>
            </a:r>
            <a:r>
              <a:rPr lang="it-IT" sz="2400" dirty="0" err="1"/>
              <a:t>groupement</a:t>
            </a:r>
            <a:r>
              <a:rPr lang="it-IT" sz="2400" dirty="0"/>
              <a:t> </a:t>
            </a:r>
            <a:r>
              <a:rPr lang="it-IT" sz="2400" dirty="0" err="1"/>
              <a:t>international</a:t>
            </a:r>
            <a:r>
              <a:rPr lang="it-IT" sz="2400" dirty="0"/>
              <a:t> d'</a:t>
            </a:r>
            <a:r>
              <a:rPr lang="it-IT" sz="2400" dirty="0" err="1"/>
              <a:t>associations</a:t>
            </a:r>
            <a:r>
              <a:rPr lang="it-IT" sz="2400" dirty="0"/>
              <a:t> de </a:t>
            </a:r>
            <a:r>
              <a:rPr lang="it-IT" sz="2400" dirty="0" err="1"/>
              <a:t>traducteurs</a:t>
            </a:r>
            <a:r>
              <a:rPr lang="it-IT" sz="2400" dirty="0"/>
              <a:t>, d'</a:t>
            </a:r>
            <a:r>
              <a:rPr lang="it-IT" sz="2400" dirty="0" err="1"/>
              <a:t>interprètes</a:t>
            </a:r>
            <a:r>
              <a:rPr lang="it-IT" sz="2400" dirty="0"/>
              <a:t> et de </a:t>
            </a:r>
            <a:r>
              <a:rPr lang="it-IT" sz="2400" dirty="0" err="1"/>
              <a:t>terminologues</a:t>
            </a:r>
            <a:r>
              <a:rPr lang="it-IT" sz="2400" dirty="0"/>
              <a:t>. Elle </a:t>
            </a:r>
            <a:r>
              <a:rPr lang="it-IT" sz="2400" dirty="0" err="1"/>
              <a:t>compte</a:t>
            </a:r>
            <a:r>
              <a:rPr lang="it-IT" sz="2400" dirty="0"/>
              <a:t> plus de cent </a:t>
            </a:r>
            <a:r>
              <a:rPr lang="it-IT" sz="2400" dirty="0" err="1"/>
              <a:t>associations</a:t>
            </a:r>
            <a:r>
              <a:rPr lang="it-IT" sz="2400" dirty="0"/>
              <a:t> </a:t>
            </a:r>
            <a:r>
              <a:rPr lang="it-IT" sz="2400" dirty="0" err="1"/>
              <a:t>professionnelles</a:t>
            </a:r>
            <a:r>
              <a:rPr lang="it-IT" sz="2400" dirty="0"/>
              <a:t> et </a:t>
            </a:r>
            <a:r>
              <a:rPr lang="it-IT" sz="2400" dirty="0" err="1"/>
              <a:t>instituts</a:t>
            </a:r>
            <a:r>
              <a:rPr lang="it-IT" sz="2400" dirty="0"/>
              <a:t> de </a:t>
            </a:r>
            <a:r>
              <a:rPr lang="it-IT" sz="2400" dirty="0" err="1"/>
              <a:t>formation</a:t>
            </a:r>
            <a:r>
              <a:rPr lang="it-IT" sz="2400" dirty="0"/>
              <a:t> </a:t>
            </a:r>
            <a:r>
              <a:rPr lang="it-IT" sz="2400" dirty="0" err="1"/>
              <a:t>répertoriées</a:t>
            </a:r>
            <a:r>
              <a:rPr lang="it-IT" sz="2400" dirty="0"/>
              <a:t>, </a:t>
            </a:r>
            <a:r>
              <a:rPr lang="it-IT" sz="2400" dirty="0" err="1"/>
              <a:t>représentant</a:t>
            </a:r>
            <a:r>
              <a:rPr lang="it-IT" sz="2400" dirty="0"/>
              <a:t> plus de 80 000 </a:t>
            </a:r>
            <a:r>
              <a:rPr lang="it-IT" sz="2400" dirty="0" err="1"/>
              <a:t>traducteurs</a:t>
            </a:r>
            <a:r>
              <a:rPr lang="it-IT" sz="2400" dirty="0"/>
              <a:t> </a:t>
            </a:r>
            <a:r>
              <a:rPr lang="it-IT" sz="2400" dirty="0" err="1"/>
              <a:t>dans</a:t>
            </a:r>
            <a:r>
              <a:rPr lang="it-IT" sz="2400" dirty="0"/>
              <a:t> 55 </a:t>
            </a:r>
            <a:r>
              <a:rPr lang="it-IT" sz="2400" dirty="0" err="1"/>
              <a:t>pays</a:t>
            </a:r>
            <a:r>
              <a:rPr lang="it-IT" sz="2400" dirty="0"/>
              <a:t>. La FIT a pour </a:t>
            </a:r>
            <a:r>
              <a:rPr lang="it-IT" sz="2400" dirty="0" err="1"/>
              <a:t>objectif</a:t>
            </a:r>
            <a:r>
              <a:rPr lang="it-IT" sz="2400" dirty="0"/>
              <a:t> de </a:t>
            </a:r>
            <a:r>
              <a:rPr lang="it-IT" sz="2400" dirty="0" err="1"/>
              <a:t>promouvoir</a:t>
            </a:r>
            <a:r>
              <a:rPr lang="it-IT" sz="2400" dirty="0"/>
              <a:t> le </a:t>
            </a:r>
            <a:r>
              <a:rPr lang="it-IT" sz="2400" dirty="0" err="1"/>
              <a:t>professionnalisme</a:t>
            </a:r>
            <a:r>
              <a:rPr lang="it-IT" sz="2400" dirty="0"/>
              <a:t> </a:t>
            </a:r>
            <a:r>
              <a:rPr lang="it-IT" sz="2400" dirty="0" err="1"/>
              <a:t>au</a:t>
            </a:r>
            <a:r>
              <a:rPr lang="it-IT" sz="2400" dirty="0"/>
              <a:t> </a:t>
            </a:r>
            <a:r>
              <a:rPr lang="it-IT" sz="2400" dirty="0" err="1"/>
              <a:t>sein</a:t>
            </a:r>
            <a:r>
              <a:rPr lang="it-IT" sz="2400" dirty="0"/>
              <a:t> </a:t>
            </a:r>
            <a:r>
              <a:rPr lang="it-IT" sz="2400" dirty="0" err="1"/>
              <a:t>des</a:t>
            </a:r>
            <a:r>
              <a:rPr lang="it-IT" sz="2400" dirty="0"/>
              <a:t> </a:t>
            </a:r>
            <a:r>
              <a:rPr lang="it-IT" sz="2400" dirty="0" err="1"/>
              <a:t>disciplines</a:t>
            </a:r>
            <a:r>
              <a:rPr lang="it-IT" sz="2400" dirty="0"/>
              <a:t> </a:t>
            </a:r>
            <a:r>
              <a:rPr lang="it-IT" sz="2400" dirty="0" err="1"/>
              <a:t>qu'elle</a:t>
            </a:r>
            <a:r>
              <a:rPr lang="it-IT" sz="2400" dirty="0"/>
              <a:t> </a:t>
            </a:r>
            <a:r>
              <a:rPr lang="it-IT" sz="2400" dirty="0" err="1"/>
              <a:t>représente</a:t>
            </a:r>
            <a:r>
              <a:rPr lang="it-IT" sz="2400" dirty="0"/>
              <a:t>.</a:t>
            </a:r>
          </a:p>
          <a:p>
            <a:pPr algn="just"/>
            <a:endParaRPr lang="it-IT" sz="2400" dirty="0"/>
          </a:p>
        </p:txBody>
      </p:sp>
    </p:spTree>
    <p:extLst>
      <p:ext uri="{BB962C8B-B14F-4D97-AF65-F5344CB8AC3E}">
        <p14:creationId xmlns:p14="http://schemas.microsoft.com/office/powerpoint/2010/main" val="27278923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fr-FR" sz="2800" b="1" dirty="0"/>
              <a:t>2019 Année internationale des langues </a:t>
            </a:r>
            <a:r>
              <a:rPr lang="fr-FR" sz="2800" b="1" dirty="0" smtClean="0"/>
              <a:t>autochtones</a:t>
            </a:r>
            <a:br>
              <a:rPr lang="fr-FR" sz="2800" b="1" dirty="0" smtClean="0"/>
            </a:br>
            <a:r>
              <a:rPr lang="fr-FR" sz="2800" dirty="0"/>
              <a:t>L’UNESCO a inauguré cette année particulière avec le lancement officiel de l’</a:t>
            </a:r>
            <a:r>
              <a:rPr lang="fr-FR" sz="2800" b="1" dirty="0"/>
              <a:t>Année internationale des langues autochtones </a:t>
            </a:r>
            <a:r>
              <a:rPr lang="fr-FR" sz="2800" dirty="0"/>
              <a:t>à Paris le 28 janvier 2019. </a:t>
            </a:r>
            <a:r>
              <a:rPr lang="fr-FR" sz="2800" b="1" dirty="0"/>
              <a:t/>
            </a:r>
            <a:br>
              <a:rPr lang="fr-FR" sz="2800" b="1" dirty="0"/>
            </a:br>
            <a:endParaRPr lang="it-IT" sz="2800" dirty="0"/>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59392" y="803159"/>
            <a:ext cx="1473216" cy="4962414"/>
          </a:xfrm>
        </p:spPr>
      </p:pic>
    </p:spTree>
    <p:extLst>
      <p:ext uri="{BB962C8B-B14F-4D97-AF65-F5344CB8AC3E}">
        <p14:creationId xmlns:p14="http://schemas.microsoft.com/office/powerpoint/2010/main" val="13632483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JOURNÉE MONDIALE DE LA TRADUCTION 2019</a:t>
            </a:r>
            <a:br>
              <a:rPr lang="fr-FR" sz="2800" b="1" dirty="0"/>
            </a:br>
            <a:endParaRPr lang="it-IT" sz="2800" dirty="0"/>
          </a:p>
        </p:txBody>
      </p:sp>
      <p:sp>
        <p:nvSpPr>
          <p:cNvPr id="3" name="Segnaposto contenuto 2"/>
          <p:cNvSpPr>
            <a:spLocks noGrp="1"/>
          </p:cNvSpPr>
          <p:nvPr>
            <p:ph idx="1"/>
          </p:nvPr>
        </p:nvSpPr>
        <p:spPr/>
        <p:txBody>
          <a:bodyPr>
            <a:normAutofit/>
          </a:bodyPr>
          <a:lstStyle/>
          <a:p>
            <a:r>
              <a:rPr lang="fr-FR" sz="2400" b="1" dirty="0" smtClean="0"/>
              <a:t>La </a:t>
            </a:r>
            <a:r>
              <a:rPr lang="fr-FR" sz="2400" b="1" dirty="0"/>
              <a:t>traduction et les langues autochtones</a:t>
            </a:r>
          </a:p>
          <a:p>
            <a:r>
              <a:rPr lang="fr-FR" sz="2400" b="1" dirty="0"/>
              <a:t>En 2019, Année internationale des langues autochtones de l’ONU, les langues autochtones seront à l’honneur lors de la Journée mondiale de la traduction</a:t>
            </a:r>
            <a:endParaRPr lang="fr-FR" sz="2400" dirty="0"/>
          </a:p>
          <a:p>
            <a:endParaRPr lang="it-IT" sz="2400" dirty="0"/>
          </a:p>
        </p:txBody>
      </p:sp>
    </p:spTree>
    <p:extLst>
      <p:ext uri="{BB962C8B-B14F-4D97-AF65-F5344CB8AC3E}">
        <p14:creationId xmlns:p14="http://schemas.microsoft.com/office/powerpoint/2010/main" val="40361911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Fédération</a:t>
            </a:r>
            <a:r>
              <a:rPr lang="it-IT" sz="2800" dirty="0"/>
              <a:t> </a:t>
            </a:r>
            <a:r>
              <a:rPr lang="it-IT" sz="2800" dirty="0" err="1"/>
              <a:t>Internationale</a:t>
            </a:r>
            <a:r>
              <a:rPr lang="it-IT" sz="2800" dirty="0"/>
              <a:t> </a:t>
            </a:r>
            <a:r>
              <a:rPr lang="it-IT" sz="2800" dirty="0" err="1"/>
              <a:t>des</a:t>
            </a:r>
            <a:r>
              <a:rPr lang="it-IT" sz="2800" dirty="0"/>
              <a:t> </a:t>
            </a:r>
            <a:r>
              <a:rPr lang="it-IT" sz="2800" dirty="0" err="1"/>
              <a:t>Traducteurs</a:t>
            </a:r>
            <a:r>
              <a:rPr lang="it-IT" sz="2800" dirty="0"/>
              <a:t> (FIT) </a:t>
            </a:r>
            <a:r>
              <a:rPr lang="it-IT" sz="2800" dirty="0" smtClean="0"/>
              <a:t> </a:t>
            </a:r>
            <a:br>
              <a:rPr lang="it-IT" sz="2800" dirty="0" smtClean="0"/>
            </a:br>
            <a:r>
              <a:rPr lang="it-IT" sz="2800" dirty="0" smtClean="0"/>
              <a:t>2017</a:t>
            </a:r>
            <a:endParaRPr lang="it-IT" sz="2800" dirty="0"/>
          </a:p>
        </p:txBody>
      </p:sp>
      <p:sp>
        <p:nvSpPr>
          <p:cNvPr id="3" name="Segnaposto contenuto 2"/>
          <p:cNvSpPr>
            <a:spLocks noGrp="1"/>
          </p:cNvSpPr>
          <p:nvPr>
            <p:ph idx="1"/>
          </p:nvPr>
        </p:nvSpPr>
        <p:spPr/>
        <p:txBody>
          <a:bodyPr>
            <a:normAutofit/>
          </a:bodyPr>
          <a:lstStyle/>
          <a:p>
            <a:pPr algn="just"/>
            <a:r>
              <a:rPr lang="it-IT" sz="2400" dirty="0" err="1"/>
              <a:t>Tous</a:t>
            </a:r>
            <a:r>
              <a:rPr lang="it-IT" sz="2400" dirty="0"/>
              <a:t> </a:t>
            </a:r>
            <a:r>
              <a:rPr lang="it-IT" sz="2400" dirty="0" err="1"/>
              <a:t>les</a:t>
            </a:r>
            <a:r>
              <a:rPr lang="it-IT" sz="2400" dirty="0"/>
              <a:t> </a:t>
            </a:r>
            <a:r>
              <a:rPr lang="it-IT" sz="2400" dirty="0" err="1"/>
              <a:t>traducteurs</a:t>
            </a:r>
            <a:r>
              <a:rPr lang="it-IT" sz="2400" dirty="0"/>
              <a:t>, </a:t>
            </a:r>
            <a:r>
              <a:rPr lang="it-IT" sz="2400" dirty="0" err="1"/>
              <a:t>interprètes</a:t>
            </a:r>
            <a:r>
              <a:rPr lang="it-IT" sz="2400" dirty="0"/>
              <a:t> et </a:t>
            </a:r>
            <a:r>
              <a:rPr lang="it-IT" sz="2400" dirty="0" err="1"/>
              <a:t>terminologues</a:t>
            </a:r>
            <a:r>
              <a:rPr lang="it-IT" sz="2400" dirty="0"/>
              <a:t> </a:t>
            </a:r>
            <a:r>
              <a:rPr lang="it-IT" sz="2400" dirty="0" err="1"/>
              <a:t>professionnels</a:t>
            </a:r>
            <a:r>
              <a:rPr lang="it-IT" sz="2400" dirty="0"/>
              <a:t> se </a:t>
            </a:r>
            <a:r>
              <a:rPr lang="it-IT" sz="2400" dirty="0" err="1"/>
              <a:t>souviendront</a:t>
            </a:r>
            <a:r>
              <a:rPr lang="it-IT" sz="2400" dirty="0"/>
              <a:t> de 2017 </a:t>
            </a:r>
            <a:r>
              <a:rPr lang="it-IT" sz="2400" dirty="0" err="1"/>
              <a:t>comme</a:t>
            </a:r>
            <a:r>
              <a:rPr lang="it-IT" sz="2400" dirty="0"/>
              <a:t> de </a:t>
            </a:r>
            <a:r>
              <a:rPr lang="it-IT" sz="2400" b="1" dirty="0"/>
              <a:t>l’</a:t>
            </a:r>
            <a:r>
              <a:rPr lang="it-IT" sz="2400" b="1" dirty="0" err="1"/>
              <a:t>année</a:t>
            </a:r>
            <a:r>
              <a:rPr lang="it-IT" sz="2400" b="1" dirty="0"/>
              <a:t> </a:t>
            </a:r>
            <a:r>
              <a:rPr lang="it-IT" sz="2400" b="1" dirty="0" err="1"/>
              <a:t>historique</a:t>
            </a:r>
            <a:r>
              <a:rPr lang="it-IT" sz="2400" b="1" dirty="0"/>
              <a:t> </a:t>
            </a:r>
            <a:r>
              <a:rPr lang="it-IT" sz="2400" dirty="0"/>
              <a:t>à </a:t>
            </a:r>
            <a:r>
              <a:rPr lang="it-IT" sz="2400" dirty="0" err="1"/>
              <a:t>laquelle</a:t>
            </a:r>
            <a:r>
              <a:rPr lang="it-IT" sz="2400" dirty="0"/>
              <a:t> la 71e session de l’</a:t>
            </a:r>
            <a:r>
              <a:rPr lang="it-IT" sz="2400" dirty="0" err="1"/>
              <a:t>Assemblée</a:t>
            </a:r>
            <a:r>
              <a:rPr lang="it-IT" sz="2400" dirty="0"/>
              <a:t> </a:t>
            </a:r>
            <a:r>
              <a:rPr lang="it-IT" sz="2400" dirty="0" err="1"/>
              <a:t>générale</a:t>
            </a:r>
            <a:r>
              <a:rPr lang="it-IT" sz="2400" dirty="0"/>
              <a:t> </a:t>
            </a:r>
            <a:r>
              <a:rPr lang="it-IT" sz="2400" dirty="0" err="1"/>
              <a:t>des</a:t>
            </a:r>
            <a:r>
              <a:rPr lang="it-IT" sz="2400" dirty="0"/>
              <a:t> Nations </a:t>
            </a:r>
            <a:r>
              <a:rPr lang="it-IT" sz="2400" dirty="0" err="1"/>
              <a:t>Unies</a:t>
            </a:r>
            <a:r>
              <a:rPr lang="it-IT" sz="2400" dirty="0"/>
              <a:t> a </a:t>
            </a:r>
            <a:r>
              <a:rPr lang="it-IT" sz="2400" dirty="0" err="1"/>
              <a:t>adopté</a:t>
            </a:r>
            <a:r>
              <a:rPr lang="it-IT" sz="2400" dirty="0"/>
              <a:t> à l’</a:t>
            </a:r>
            <a:r>
              <a:rPr lang="it-IT" sz="2400" dirty="0" err="1"/>
              <a:t>unanimité</a:t>
            </a:r>
            <a:r>
              <a:rPr lang="it-IT" sz="2400" dirty="0"/>
              <a:t> la </a:t>
            </a:r>
            <a:r>
              <a:rPr lang="it-IT" sz="2400" dirty="0" err="1"/>
              <a:t>résolution</a:t>
            </a:r>
            <a:r>
              <a:rPr lang="it-IT" sz="2400" dirty="0"/>
              <a:t> A/RES/71/288 </a:t>
            </a:r>
            <a:r>
              <a:rPr lang="it-IT" sz="2400" dirty="0" err="1"/>
              <a:t>reconnaissant</a:t>
            </a:r>
            <a:r>
              <a:rPr lang="it-IT" sz="2400" dirty="0"/>
              <a:t> le </a:t>
            </a:r>
            <a:r>
              <a:rPr lang="it-IT" sz="2400" dirty="0" err="1"/>
              <a:t>rôle</a:t>
            </a:r>
            <a:r>
              <a:rPr lang="it-IT" sz="2400" dirty="0"/>
              <a:t> de la </a:t>
            </a:r>
            <a:r>
              <a:rPr lang="it-IT" sz="2400" dirty="0" err="1"/>
              <a:t>traduction</a:t>
            </a:r>
            <a:r>
              <a:rPr lang="it-IT" sz="2400" dirty="0"/>
              <a:t> </a:t>
            </a:r>
            <a:r>
              <a:rPr lang="it-IT" sz="2400" dirty="0" err="1"/>
              <a:t>professionnelle</a:t>
            </a:r>
            <a:r>
              <a:rPr lang="it-IT" sz="2400" dirty="0"/>
              <a:t> </a:t>
            </a:r>
            <a:r>
              <a:rPr lang="it-IT" sz="2400" dirty="0" err="1"/>
              <a:t>dans</a:t>
            </a:r>
            <a:r>
              <a:rPr lang="it-IT" sz="2400" dirty="0"/>
              <a:t> l’union </a:t>
            </a:r>
            <a:r>
              <a:rPr lang="it-IT" sz="2400" dirty="0" err="1"/>
              <a:t>des</a:t>
            </a:r>
            <a:r>
              <a:rPr lang="it-IT" sz="2400" dirty="0"/>
              <a:t> </a:t>
            </a:r>
            <a:r>
              <a:rPr lang="it-IT" sz="2400" dirty="0" err="1"/>
              <a:t>nations</a:t>
            </a:r>
            <a:r>
              <a:rPr lang="it-IT" sz="2400" dirty="0"/>
              <a:t> et </a:t>
            </a:r>
            <a:r>
              <a:rPr lang="it-IT" sz="2400" dirty="0" err="1"/>
              <a:t>dans</a:t>
            </a:r>
            <a:r>
              <a:rPr lang="it-IT" sz="2400" dirty="0"/>
              <a:t> </a:t>
            </a:r>
            <a:r>
              <a:rPr lang="it-IT" sz="2400" b="1" dirty="0"/>
              <a:t>la promotion de la </a:t>
            </a:r>
            <a:r>
              <a:rPr lang="it-IT" sz="2400" b="1" dirty="0" err="1"/>
              <a:t>paix</a:t>
            </a:r>
            <a:r>
              <a:rPr lang="it-IT" sz="2400" b="1" dirty="0"/>
              <a:t>, de la </a:t>
            </a:r>
            <a:r>
              <a:rPr lang="it-IT" sz="2400" b="1" dirty="0" err="1"/>
              <a:t>compréhension</a:t>
            </a:r>
            <a:r>
              <a:rPr lang="it-IT" sz="2400" b="1" dirty="0"/>
              <a:t> </a:t>
            </a:r>
            <a:r>
              <a:rPr lang="it-IT" sz="2400" b="1" dirty="0" err="1"/>
              <a:t>mutuelle</a:t>
            </a:r>
            <a:r>
              <a:rPr lang="it-IT" sz="2400" b="1" dirty="0"/>
              <a:t> et </a:t>
            </a:r>
            <a:r>
              <a:rPr lang="it-IT" sz="2400" b="1" dirty="0" err="1"/>
              <a:t>du</a:t>
            </a:r>
            <a:r>
              <a:rPr lang="it-IT" sz="2400" b="1" dirty="0"/>
              <a:t> </a:t>
            </a:r>
            <a:r>
              <a:rPr lang="it-IT" sz="2400" b="1" dirty="0" err="1"/>
              <a:t>développement</a:t>
            </a:r>
            <a:r>
              <a:rPr lang="it-IT" sz="2400" dirty="0"/>
              <a:t>. </a:t>
            </a:r>
            <a:endParaRPr lang="it-IT" sz="2400" dirty="0" smtClean="0"/>
          </a:p>
          <a:p>
            <a:pPr algn="just"/>
            <a:r>
              <a:rPr lang="it-IT" sz="2400" dirty="0" smtClean="0"/>
              <a:t>La </a:t>
            </a:r>
            <a:r>
              <a:rPr lang="it-IT" sz="2400" dirty="0" err="1" smtClean="0"/>
              <a:t>résolution</a:t>
            </a:r>
            <a:r>
              <a:rPr lang="it-IT" sz="2400" dirty="0" smtClean="0"/>
              <a:t> </a:t>
            </a:r>
            <a:r>
              <a:rPr lang="it-IT" sz="2400" dirty="0" err="1" smtClean="0"/>
              <a:t>affirme</a:t>
            </a:r>
            <a:r>
              <a:rPr lang="it-IT" sz="2400" dirty="0" smtClean="0"/>
              <a:t> </a:t>
            </a:r>
            <a:r>
              <a:rPr lang="it-IT" sz="2400" dirty="0" err="1"/>
              <a:t>que</a:t>
            </a:r>
            <a:r>
              <a:rPr lang="it-IT" sz="2400" dirty="0"/>
              <a:t> la </a:t>
            </a:r>
            <a:r>
              <a:rPr lang="it-IT" sz="2400" dirty="0" err="1"/>
              <a:t>traduction</a:t>
            </a:r>
            <a:r>
              <a:rPr lang="it-IT" sz="2400" dirty="0"/>
              <a:t> </a:t>
            </a:r>
            <a:r>
              <a:rPr lang="it-IT" sz="2400" dirty="0" err="1"/>
              <a:t>professionnelle</a:t>
            </a:r>
            <a:r>
              <a:rPr lang="it-IT" sz="2400" dirty="0"/>
              <a:t>, qui est un art </a:t>
            </a:r>
            <a:r>
              <a:rPr lang="it-IT" sz="2400" dirty="0" err="1"/>
              <a:t>aussi</a:t>
            </a:r>
            <a:r>
              <a:rPr lang="it-IT" sz="2400" dirty="0"/>
              <a:t> </a:t>
            </a:r>
            <a:r>
              <a:rPr lang="it-IT" sz="2400" dirty="0" err="1"/>
              <a:t>bien</a:t>
            </a:r>
            <a:r>
              <a:rPr lang="it-IT" sz="2400" dirty="0"/>
              <a:t> </a:t>
            </a:r>
            <a:r>
              <a:rPr lang="it-IT" sz="2400" dirty="0" err="1"/>
              <a:t>qu’un</a:t>
            </a:r>
            <a:r>
              <a:rPr lang="it-IT" sz="2400" dirty="0"/>
              <a:t> </a:t>
            </a:r>
            <a:r>
              <a:rPr lang="it-IT" sz="2400" dirty="0" err="1"/>
              <a:t>métier</a:t>
            </a:r>
            <a:r>
              <a:rPr lang="it-IT" sz="2400" dirty="0"/>
              <a:t>, </a:t>
            </a:r>
            <a:r>
              <a:rPr lang="it-IT" sz="2400" dirty="0" err="1"/>
              <a:t>joue</a:t>
            </a:r>
            <a:r>
              <a:rPr lang="it-IT" sz="2400" dirty="0"/>
              <a:t> un </a:t>
            </a:r>
            <a:r>
              <a:rPr lang="it-IT" sz="2400" dirty="0" err="1"/>
              <a:t>rôle</a:t>
            </a:r>
            <a:r>
              <a:rPr lang="it-IT" sz="2400" dirty="0"/>
              <a:t> de premier </a:t>
            </a:r>
            <a:r>
              <a:rPr lang="it-IT" sz="2400" dirty="0" err="1"/>
              <a:t>plan</a:t>
            </a:r>
            <a:r>
              <a:rPr lang="it-IT" sz="2400" dirty="0"/>
              <a:t> s’</a:t>
            </a:r>
            <a:r>
              <a:rPr lang="it-IT" sz="2400" dirty="0" err="1"/>
              <a:t>agissant</a:t>
            </a:r>
            <a:r>
              <a:rPr lang="it-IT" sz="2400" dirty="0"/>
              <a:t> de </a:t>
            </a:r>
            <a:r>
              <a:rPr lang="it-IT" sz="2400" dirty="0" err="1"/>
              <a:t>faire</a:t>
            </a:r>
            <a:r>
              <a:rPr lang="it-IT" sz="2400" dirty="0"/>
              <a:t> </a:t>
            </a:r>
            <a:r>
              <a:rPr lang="it-IT" sz="2400" dirty="0" err="1"/>
              <a:t>prévaloir</a:t>
            </a:r>
            <a:r>
              <a:rPr lang="it-IT" sz="2400" dirty="0"/>
              <a:t> </a:t>
            </a:r>
            <a:r>
              <a:rPr lang="it-IT" sz="2400" dirty="0" err="1"/>
              <a:t>les</a:t>
            </a:r>
            <a:r>
              <a:rPr lang="it-IT" sz="2400" dirty="0"/>
              <a:t> </a:t>
            </a:r>
            <a:r>
              <a:rPr lang="it-IT" sz="2400" dirty="0" err="1"/>
              <a:t>buts</a:t>
            </a:r>
            <a:r>
              <a:rPr lang="it-IT" sz="2400" dirty="0"/>
              <a:t> et </a:t>
            </a:r>
            <a:r>
              <a:rPr lang="it-IT" sz="2400" dirty="0" err="1"/>
              <a:t>principes</a:t>
            </a:r>
            <a:r>
              <a:rPr lang="it-IT" sz="2400" dirty="0"/>
              <a:t> de la </a:t>
            </a:r>
            <a:r>
              <a:rPr lang="it-IT" sz="2400" dirty="0" err="1"/>
              <a:t>Charte</a:t>
            </a:r>
            <a:r>
              <a:rPr lang="it-IT" sz="2400" dirty="0"/>
              <a:t> </a:t>
            </a:r>
            <a:r>
              <a:rPr lang="it-IT" sz="2400" dirty="0" err="1"/>
              <a:t>des</a:t>
            </a:r>
            <a:r>
              <a:rPr lang="it-IT" sz="2400" dirty="0"/>
              <a:t> Nations </a:t>
            </a:r>
            <a:r>
              <a:rPr lang="it-IT" sz="2400" dirty="0" err="1"/>
              <a:t>Unies</a:t>
            </a:r>
            <a:r>
              <a:rPr lang="it-IT" sz="2400" dirty="0"/>
              <a:t>, d’unir </a:t>
            </a:r>
            <a:r>
              <a:rPr lang="it-IT" sz="2400" dirty="0" err="1"/>
              <a:t>les</a:t>
            </a:r>
            <a:r>
              <a:rPr lang="it-IT" sz="2400" dirty="0"/>
              <a:t> </a:t>
            </a:r>
            <a:r>
              <a:rPr lang="it-IT" sz="2400" dirty="0" err="1"/>
              <a:t>nations</a:t>
            </a:r>
            <a:r>
              <a:rPr lang="it-IT" sz="2400" dirty="0"/>
              <a:t>, de </a:t>
            </a:r>
            <a:r>
              <a:rPr lang="it-IT" sz="2400" dirty="0" err="1"/>
              <a:t>faciliter</a:t>
            </a:r>
            <a:r>
              <a:rPr lang="it-IT" sz="2400" dirty="0"/>
              <a:t> le </a:t>
            </a:r>
            <a:r>
              <a:rPr lang="it-IT" sz="2400" dirty="0" err="1"/>
              <a:t>dialogue</a:t>
            </a:r>
            <a:r>
              <a:rPr lang="it-IT" sz="2400" dirty="0"/>
              <a:t>, la </a:t>
            </a:r>
            <a:r>
              <a:rPr lang="it-IT" sz="2400" dirty="0" err="1"/>
              <a:t>compréhension</a:t>
            </a:r>
            <a:r>
              <a:rPr lang="it-IT" sz="2400" dirty="0"/>
              <a:t> et la </a:t>
            </a:r>
            <a:r>
              <a:rPr lang="it-IT" sz="2400" dirty="0" err="1"/>
              <a:t>coopération</a:t>
            </a:r>
            <a:r>
              <a:rPr lang="it-IT" sz="2400" dirty="0"/>
              <a:t>, de </a:t>
            </a:r>
            <a:r>
              <a:rPr lang="it-IT" sz="2400" dirty="0" err="1"/>
              <a:t>favoriser</a:t>
            </a:r>
            <a:r>
              <a:rPr lang="it-IT" sz="2400" dirty="0"/>
              <a:t> le </a:t>
            </a:r>
            <a:r>
              <a:rPr lang="it-IT" sz="2400" dirty="0" err="1"/>
              <a:t>développement</a:t>
            </a:r>
            <a:r>
              <a:rPr lang="it-IT" sz="2400" dirty="0"/>
              <a:t> et de </a:t>
            </a:r>
            <a:r>
              <a:rPr lang="it-IT" sz="2400" dirty="0" err="1"/>
              <a:t>renforcer</a:t>
            </a:r>
            <a:r>
              <a:rPr lang="it-IT" sz="2400" dirty="0"/>
              <a:t> la </a:t>
            </a:r>
            <a:r>
              <a:rPr lang="it-IT" sz="2400" dirty="0" err="1"/>
              <a:t>paix</a:t>
            </a:r>
            <a:r>
              <a:rPr lang="it-IT" sz="2400" dirty="0"/>
              <a:t> et la </a:t>
            </a:r>
            <a:r>
              <a:rPr lang="it-IT" sz="2400" dirty="0" err="1"/>
              <a:t>sécurité</a:t>
            </a:r>
            <a:r>
              <a:rPr lang="it-IT" sz="2400" dirty="0"/>
              <a:t> </a:t>
            </a:r>
            <a:r>
              <a:rPr lang="it-IT" sz="2400" dirty="0" err="1"/>
              <a:t>dans</a:t>
            </a:r>
            <a:r>
              <a:rPr lang="it-IT" sz="2400" dirty="0"/>
              <a:t> le monde</a:t>
            </a:r>
          </a:p>
          <a:p>
            <a:pPr algn="just"/>
            <a:endParaRPr lang="it-IT" sz="2400" dirty="0"/>
          </a:p>
          <a:p>
            <a:pPr algn="just"/>
            <a:endParaRPr lang="it-IT" sz="2400" dirty="0"/>
          </a:p>
        </p:txBody>
      </p:sp>
    </p:spTree>
    <p:extLst>
      <p:ext uri="{BB962C8B-B14F-4D97-AF65-F5344CB8AC3E}">
        <p14:creationId xmlns:p14="http://schemas.microsoft.com/office/powerpoint/2010/main" val="233545504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Fédération</a:t>
            </a:r>
            <a:r>
              <a:rPr lang="it-IT" sz="2800" dirty="0"/>
              <a:t> </a:t>
            </a:r>
            <a:r>
              <a:rPr lang="it-IT" sz="2800" dirty="0" err="1"/>
              <a:t>internationale</a:t>
            </a:r>
            <a:r>
              <a:rPr lang="it-IT" sz="2800" dirty="0"/>
              <a:t> </a:t>
            </a:r>
            <a:r>
              <a:rPr lang="it-IT" sz="2800" dirty="0" err="1"/>
              <a:t>des</a:t>
            </a:r>
            <a:r>
              <a:rPr lang="it-IT" sz="2800" dirty="0"/>
              <a:t> </a:t>
            </a:r>
            <a:r>
              <a:rPr lang="it-IT" sz="2800" dirty="0" err="1"/>
              <a:t>traducteurs</a:t>
            </a:r>
            <a:r>
              <a:rPr lang="it-IT" sz="2800" dirty="0"/>
              <a:t> </a:t>
            </a:r>
            <a:r>
              <a:rPr lang="it-IT" sz="2800" dirty="0" smtClean="0"/>
              <a:t>FIT</a:t>
            </a:r>
            <a:br>
              <a:rPr lang="it-IT" sz="2800" dirty="0" smtClean="0"/>
            </a:br>
            <a:r>
              <a:rPr lang="it-IT" sz="2800" dirty="0" smtClean="0"/>
              <a:t>30 </a:t>
            </a:r>
            <a:r>
              <a:rPr lang="it-IT" sz="2800" dirty="0" err="1" smtClean="0"/>
              <a:t>septembre</a:t>
            </a:r>
            <a:r>
              <a:rPr lang="it-IT" sz="2800" dirty="0" smtClean="0"/>
              <a:t> 2017</a:t>
            </a:r>
            <a:endParaRPr lang="it-IT" sz="2800" dirty="0"/>
          </a:p>
        </p:txBody>
      </p:sp>
      <p:pic>
        <p:nvPicPr>
          <p:cNvPr id="4" name="Segnaposto contenuto 3" descr="FIT-IDT-A3-Poster-without-UN-LR-212x300.png"/>
          <p:cNvPicPr>
            <a:picLocks noGrp="1" noChangeAspect="1"/>
          </p:cNvPicPr>
          <p:nvPr>
            <p:ph idx="1"/>
          </p:nvPr>
        </p:nvPicPr>
        <p:blipFill>
          <a:blip r:embed="rId2">
            <a:extLst>
              <a:ext uri="{28A0092B-C50C-407E-A947-70E740481C1C}">
                <a14:useLocalDpi xmlns:a14="http://schemas.microsoft.com/office/drawing/2010/main" val="0"/>
              </a:ext>
            </a:extLst>
          </a:blip>
          <a:srcRect l="-120988" r="-120988"/>
          <a:stretch>
            <a:fillRect/>
          </a:stretch>
        </p:blipFill>
        <p:spPr/>
      </p:pic>
    </p:spTree>
    <p:extLst>
      <p:ext uri="{BB962C8B-B14F-4D97-AF65-F5344CB8AC3E}">
        <p14:creationId xmlns:p14="http://schemas.microsoft.com/office/powerpoint/2010/main" val="183782014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Fédération</a:t>
            </a:r>
            <a:r>
              <a:rPr lang="it-IT" sz="2800" dirty="0"/>
              <a:t> </a:t>
            </a:r>
            <a:r>
              <a:rPr lang="it-IT" sz="2800" dirty="0" err="1"/>
              <a:t>internationale</a:t>
            </a:r>
            <a:r>
              <a:rPr lang="it-IT" sz="2800" dirty="0"/>
              <a:t> </a:t>
            </a:r>
            <a:r>
              <a:rPr lang="it-IT" sz="2800" dirty="0" err="1"/>
              <a:t>des</a:t>
            </a:r>
            <a:r>
              <a:rPr lang="it-IT" sz="2800" dirty="0"/>
              <a:t> </a:t>
            </a:r>
            <a:r>
              <a:rPr lang="it-IT" sz="2800" dirty="0" err="1"/>
              <a:t>traducteurs</a:t>
            </a:r>
            <a:r>
              <a:rPr lang="it-IT" sz="2800" dirty="0"/>
              <a:t> FIT</a:t>
            </a:r>
            <a:br>
              <a:rPr lang="it-IT" sz="2800" dirty="0"/>
            </a:br>
            <a:r>
              <a:rPr lang="it-IT" sz="2800" dirty="0"/>
              <a:t>30 </a:t>
            </a:r>
            <a:r>
              <a:rPr lang="it-IT" sz="2800" dirty="0" err="1"/>
              <a:t>septembre</a:t>
            </a:r>
            <a:r>
              <a:rPr lang="it-IT" sz="2800" dirty="0"/>
              <a:t> 2017</a:t>
            </a:r>
          </a:p>
        </p:txBody>
      </p:sp>
      <p:sp>
        <p:nvSpPr>
          <p:cNvPr id="3" name="Segnaposto contenuto 2"/>
          <p:cNvSpPr>
            <a:spLocks noGrp="1"/>
          </p:cNvSpPr>
          <p:nvPr>
            <p:ph idx="1"/>
          </p:nvPr>
        </p:nvSpPr>
        <p:spPr/>
        <p:txBody>
          <a:bodyPr>
            <a:normAutofit/>
          </a:bodyPr>
          <a:lstStyle/>
          <a:p>
            <a:pPr algn="just"/>
            <a:r>
              <a:rPr lang="it-IT" sz="2400" dirty="0" smtClean="0"/>
              <a:t>L’affiche </a:t>
            </a:r>
            <a:r>
              <a:rPr lang="it-IT" sz="2400" dirty="0" err="1" smtClean="0"/>
              <a:t>représente</a:t>
            </a:r>
            <a:r>
              <a:rPr lang="it-IT" sz="2400" dirty="0" smtClean="0"/>
              <a:t> </a:t>
            </a:r>
            <a:r>
              <a:rPr lang="it-IT" sz="2400" dirty="0"/>
              <a:t>une </a:t>
            </a:r>
            <a:r>
              <a:rPr lang="it-IT" sz="2400" dirty="0" err="1"/>
              <a:t>célébration</a:t>
            </a:r>
            <a:r>
              <a:rPr lang="it-IT" sz="2400" dirty="0"/>
              <a:t> </a:t>
            </a:r>
            <a:r>
              <a:rPr lang="it-IT" sz="2400" dirty="0" err="1"/>
              <a:t>des</a:t>
            </a:r>
            <a:r>
              <a:rPr lang="it-IT" sz="2400" dirty="0"/>
              <a:t> </a:t>
            </a:r>
            <a:r>
              <a:rPr lang="it-IT" sz="2400" dirty="0" err="1"/>
              <a:t>langues</a:t>
            </a:r>
            <a:r>
              <a:rPr lang="it-IT" sz="2400" dirty="0"/>
              <a:t> </a:t>
            </a:r>
            <a:r>
              <a:rPr lang="it-IT" sz="2400" dirty="0" err="1"/>
              <a:t>comme</a:t>
            </a:r>
            <a:r>
              <a:rPr lang="it-IT" sz="2400" dirty="0"/>
              <a:t> </a:t>
            </a:r>
            <a:r>
              <a:rPr lang="it-IT" sz="2400" dirty="0" err="1"/>
              <a:t>expression</a:t>
            </a:r>
            <a:r>
              <a:rPr lang="it-IT" sz="2400" dirty="0"/>
              <a:t> de </a:t>
            </a:r>
            <a:r>
              <a:rPr lang="it-IT" sz="2400" dirty="0" err="1"/>
              <a:t>notre</a:t>
            </a:r>
            <a:r>
              <a:rPr lang="it-IT" sz="2400" dirty="0"/>
              <a:t> </a:t>
            </a:r>
            <a:r>
              <a:rPr lang="it-IT" sz="2400" dirty="0" err="1"/>
              <a:t>diversité</a:t>
            </a:r>
            <a:r>
              <a:rPr lang="it-IT" sz="2400" dirty="0"/>
              <a:t> et de </a:t>
            </a:r>
            <a:r>
              <a:rPr lang="it-IT" sz="2400" dirty="0" err="1"/>
              <a:t>notre</a:t>
            </a:r>
            <a:r>
              <a:rPr lang="it-IT" sz="2400" dirty="0"/>
              <a:t> </a:t>
            </a:r>
            <a:r>
              <a:rPr lang="it-IT" sz="2400" dirty="0" err="1"/>
              <a:t>humanité</a:t>
            </a:r>
            <a:r>
              <a:rPr lang="it-IT" sz="2400" dirty="0"/>
              <a:t>, l’affiche </a:t>
            </a:r>
            <a:r>
              <a:rPr lang="it-IT" sz="2400" dirty="0" err="1"/>
              <a:t>inclut</a:t>
            </a:r>
            <a:r>
              <a:rPr lang="it-IT" sz="2400" dirty="0"/>
              <a:t> </a:t>
            </a:r>
            <a:r>
              <a:rPr lang="it-IT" sz="2400" dirty="0" err="1"/>
              <a:t>des</a:t>
            </a:r>
            <a:r>
              <a:rPr lang="it-IT" sz="2400" dirty="0"/>
              <a:t> </a:t>
            </a:r>
            <a:r>
              <a:rPr lang="it-IT" sz="2400" dirty="0" err="1"/>
              <a:t>mots</a:t>
            </a:r>
            <a:r>
              <a:rPr lang="it-IT" sz="2400" dirty="0"/>
              <a:t> </a:t>
            </a:r>
            <a:r>
              <a:rPr lang="it-IT" sz="2400" dirty="0" err="1"/>
              <a:t>clés</a:t>
            </a:r>
            <a:r>
              <a:rPr lang="it-IT" sz="2400" dirty="0"/>
              <a:t> de la </a:t>
            </a:r>
            <a:r>
              <a:rPr lang="it-IT" sz="2400" dirty="0" err="1"/>
              <a:t>résolution</a:t>
            </a:r>
            <a:r>
              <a:rPr lang="it-IT" sz="2400" dirty="0"/>
              <a:t> de l’ONU </a:t>
            </a:r>
            <a:r>
              <a:rPr lang="it-IT" sz="2400" dirty="0" err="1"/>
              <a:t>traduits</a:t>
            </a:r>
            <a:r>
              <a:rPr lang="it-IT" sz="2400" dirty="0"/>
              <a:t> en </a:t>
            </a:r>
            <a:r>
              <a:rPr lang="it-IT" sz="2400" dirty="0" err="1"/>
              <a:t>langues</a:t>
            </a:r>
            <a:r>
              <a:rPr lang="it-IT" sz="2400" dirty="0"/>
              <a:t> </a:t>
            </a:r>
            <a:r>
              <a:rPr lang="it-IT" sz="2400" dirty="0" err="1"/>
              <a:t>autochtones</a:t>
            </a:r>
            <a:r>
              <a:rPr lang="it-IT" sz="2400" dirty="0"/>
              <a:t>.</a:t>
            </a:r>
          </a:p>
          <a:p>
            <a:pPr algn="just"/>
            <a:r>
              <a:rPr lang="it-IT" sz="2400" dirty="0"/>
              <a:t>Ce </a:t>
            </a:r>
            <a:r>
              <a:rPr lang="it-IT" sz="2400" dirty="0" err="1"/>
              <a:t>faisant</a:t>
            </a:r>
            <a:r>
              <a:rPr lang="it-IT" sz="2400" dirty="0"/>
              <a:t>, elle </a:t>
            </a:r>
            <a:r>
              <a:rPr lang="it-IT" sz="2400" dirty="0" err="1"/>
              <a:t>souligne</a:t>
            </a:r>
            <a:r>
              <a:rPr lang="it-IT" sz="2400" dirty="0"/>
              <a:t> le </a:t>
            </a:r>
            <a:r>
              <a:rPr lang="it-IT" sz="2400" dirty="0" err="1"/>
              <a:t>rôle</a:t>
            </a:r>
            <a:r>
              <a:rPr lang="it-IT" sz="2400" dirty="0"/>
              <a:t> </a:t>
            </a:r>
            <a:r>
              <a:rPr lang="it-IT" sz="2400" dirty="0" err="1"/>
              <a:t>essentiel</a:t>
            </a:r>
            <a:r>
              <a:rPr lang="it-IT" sz="2400" dirty="0"/>
              <a:t> de la</a:t>
            </a:r>
            <a:r>
              <a:rPr lang="it-IT" sz="2400" b="1" dirty="0"/>
              <a:t> </a:t>
            </a:r>
            <a:r>
              <a:rPr lang="it-IT" sz="2400" b="1" dirty="0" err="1"/>
              <a:t>traduction</a:t>
            </a:r>
            <a:r>
              <a:rPr lang="it-IT" sz="2400" b="1" dirty="0"/>
              <a:t> </a:t>
            </a:r>
            <a:r>
              <a:rPr lang="it-IT" sz="2400" b="1" dirty="0" err="1"/>
              <a:t>dans</a:t>
            </a:r>
            <a:r>
              <a:rPr lang="it-IT" sz="2400" b="1" dirty="0"/>
              <a:t> l’</a:t>
            </a:r>
            <a:r>
              <a:rPr lang="it-IT" sz="2400" b="1" dirty="0" err="1"/>
              <a:t>accessibilité</a:t>
            </a:r>
            <a:r>
              <a:rPr lang="it-IT" sz="2400" b="1" dirty="0"/>
              <a:t> et la </a:t>
            </a:r>
            <a:r>
              <a:rPr lang="it-IT" sz="2400" b="1" dirty="0" err="1"/>
              <a:t>visibilité</a:t>
            </a:r>
            <a:r>
              <a:rPr lang="it-IT" sz="2400" b="1" dirty="0"/>
              <a:t> </a:t>
            </a:r>
            <a:r>
              <a:rPr lang="it-IT" sz="2400" b="1" dirty="0" err="1"/>
              <a:t>des</a:t>
            </a:r>
            <a:r>
              <a:rPr lang="it-IT" sz="2400" b="1" dirty="0"/>
              <a:t> </a:t>
            </a:r>
            <a:r>
              <a:rPr lang="it-IT" sz="2400" b="1" dirty="0" err="1"/>
              <a:t>langues</a:t>
            </a:r>
            <a:r>
              <a:rPr lang="it-IT" sz="2400" b="1" dirty="0"/>
              <a:t> </a:t>
            </a:r>
            <a:r>
              <a:rPr lang="it-IT" sz="2400" b="1" dirty="0" err="1"/>
              <a:t>autochtones</a:t>
            </a:r>
            <a:r>
              <a:rPr lang="it-IT" sz="2400" b="1" dirty="0"/>
              <a:t> </a:t>
            </a:r>
            <a:r>
              <a:rPr lang="it-IT" sz="2400" dirty="0"/>
              <a:t>et </a:t>
            </a:r>
            <a:r>
              <a:rPr lang="it-IT" sz="2400" dirty="0" err="1"/>
              <a:t>annonce</a:t>
            </a:r>
            <a:r>
              <a:rPr lang="it-IT" sz="2400" dirty="0"/>
              <a:t> l’</a:t>
            </a:r>
            <a:r>
              <a:rPr lang="it-IT" sz="2400" dirty="0" err="1"/>
              <a:t>Année</a:t>
            </a:r>
            <a:r>
              <a:rPr lang="it-IT" sz="2400" dirty="0"/>
              <a:t> </a:t>
            </a:r>
            <a:r>
              <a:rPr lang="it-IT" sz="2400" dirty="0" err="1"/>
              <a:t>des</a:t>
            </a:r>
            <a:r>
              <a:rPr lang="it-IT" sz="2400" dirty="0"/>
              <a:t> </a:t>
            </a:r>
            <a:r>
              <a:rPr lang="it-IT" sz="2400" dirty="0" err="1"/>
              <a:t>langues</a:t>
            </a:r>
            <a:r>
              <a:rPr lang="it-IT" sz="2400" dirty="0"/>
              <a:t> </a:t>
            </a:r>
            <a:r>
              <a:rPr lang="it-IT" sz="2400" dirty="0" err="1"/>
              <a:t>autochtones</a:t>
            </a:r>
            <a:r>
              <a:rPr lang="it-IT" sz="2400" dirty="0"/>
              <a:t> de l’ONU qui sera </a:t>
            </a:r>
            <a:r>
              <a:rPr lang="it-IT" sz="2400" dirty="0" err="1"/>
              <a:t>célébrée</a:t>
            </a:r>
            <a:r>
              <a:rPr lang="it-IT" sz="2400" dirty="0"/>
              <a:t> en 2019.</a:t>
            </a:r>
          </a:p>
          <a:p>
            <a:pPr algn="just"/>
            <a:r>
              <a:rPr lang="it-IT" sz="2400" dirty="0"/>
              <a:t>La </a:t>
            </a:r>
            <a:r>
              <a:rPr lang="it-IT" sz="2400" dirty="0" err="1"/>
              <a:t>diversité</a:t>
            </a:r>
            <a:r>
              <a:rPr lang="it-IT" sz="2400" dirty="0"/>
              <a:t> </a:t>
            </a:r>
            <a:r>
              <a:rPr lang="it-IT" sz="2400" dirty="0" err="1"/>
              <a:t>culturelle</a:t>
            </a:r>
            <a:r>
              <a:rPr lang="it-IT" sz="2400" dirty="0"/>
              <a:t> est </a:t>
            </a:r>
            <a:r>
              <a:rPr lang="it-IT" sz="2400" dirty="0" err="1"/>
              <a:t>étroitement</a:t>
            </a:r>
            <a:r>
              <a:rPr lang="it-IT" sz="2400" dirty="0"/>
              <a:t> </a:t>
            </a:r>
            <a:r>
              <a:rPr lang="it-IT" sz="2400" dirty="0" err="1"/>
              <a:t>liée</a:t>
            </a:r>
            <a:r>
              <a:rPr lang="it-IT" sz="2400" dirty="0"/>
              <a:t> à la </a:t>
            </a:r>
            <a:r>
              <a:rPr lang="it-IT" sz="2400" dirty="0" err="1"/>
              <a:t>diversité</a:t>
            </a:r>
            <a:r>
              <a:rPr lang="it-IT" sz="2400" dirty="0"/>
              <a:t> </a:t>
            </a:r>
            <a:r>
              <a:rPr lang="it-IT" sz="2400" dirty="0" err="1"/>
              <a:t>linguistique</a:t>
            </a:r>
            <a:r>
              <a:rPr lang="it-IT" sz="2400" dirty="0"/>
              <a:t>. </a:t>
            </a:r>
            <a:r>
              <a:rPr lang="it-IT" sz="2400" dirty="0" err="1"/>
              <a:t>Perdre</a:t>
            </a:r>
            <a:r>
              <a:rPr lang="it-IT" sz="2400" dirty="0"/>
              <a:t> sa langue </a:t>
            </a:r>
            <a:r>
              <a:rPr lang="it-IT" sz="2400" dirty="0" err="1"/>
              <a:t>veut</a:t>
            </a:r>
            <a:r>
              <a:rPr lang="it-IT" sz="2400" dirty="0"/>
              <a:t> dire </a:t>
            </a:r>
            <a:r>
              <a:rPr lang="it-IT" sz="2400" dirty="0" err="1"/>
              <a:t>perdre</a:t>
            </a:r>
            <a:r>
              <a:rPr lang="it-IT" sz="2400" dirty="0"/>
              <a:t> une </a:t>
            </a:r>
            <a:r>
              <a:rPr lang="it-IT" sz="2400" dirty="0" err="1"/>
              <a:t>partie</a:t>
            </a:r>
            <a:r>
              <a:rPr lang="it-IT" sz="2400" dirty="0"/>
              <a:t> de son </a:t>
            </a:r>
            <a:r>
              <a:rPr lang="it-IT" sz="2400" dirty="0" err="1"/>
              <a:t>identité</a:t>
            </a:r>
            <a:r>
              <a:rPr lang="it-IT" sz="2400" dirty="0"/>
              <a:t> </a:t>
            </a:r>
            <a:r>
              <a:rPr lang="it-IT" sz="2400" dirty="0" err="1"/>
              <a:t>culturelle</a:t>
            </a:r>
            <a:r>
              <a:rPr lang="it-IT" sz="2400" dirty="0"/>
              <a:t>. La </a:t>
            </a:r>
            <a:r>
              <a:rPr lang="it-IT" sz="2400" dirty="0" err="1"/>
              <a:t>traduction</a:t>
            </a:r>
            <a:r>
              <a:rPr lang="it-IT" sz="2400" dirty="0"/>
              <a:t> est importante à la fois </a:t>
            </a:r>
            <a:r>
              <a:rPr lang="it-IT" sz="2400" b="1" dirty="0"/>
              <a:t>pour </a:t>
            </a:r>
            <a:r>
              <a:rPr lang="it-IT" sz="2400" b="1" dirty="0" err="1"/>
              <a:t>préserver</a:t>
            </a:r>
            <a:r>
              <a:rPr lang="it-IT" sz="2400" b="1" dirty="0"/>
              <a:t> une culture et pour </a:t>
            </a:r>
            <a:r>
              <a:rPr lang="it-IT" sz="2400" b="1" dirty="0" err="1"/>
              <a:t>apprendre</a:t>
            </a:r>
            <a:r>
              <a:rPr lang="it-IT" sz="2400" b="1" dirty="0"/>
              <a:t> d’une culture.</a:t>
            </a:r>
          </a:p>
          <a:p>
            <a:pPr algn="just"/>
            <a:endParaRPr lang="it-IT" sz="2400" dirty="0"/>
          </a:p>
        </p:txBody>
      </p:sp>
    </p:spTree>
    <p:extLst>
      <p:ext uri="{BB962C8B-B14F-4D97-AF65-F5344CB8AC3E}">
        <p14:creationId xmlns:p14="http://schemas.microsoft.com/office/powerpoint/2010/main" val="176104591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smtClean="0"/>
              <a:t>30 septembre 2019</a:t>
            </a:r>
            <a:endParaRPr lang="fr-CA" sz="2400" dirty="0"/>
          </a:p>
        </p:txBody>
      </p:sp>
      <p:pic>
        <p:nvPicPr>
          <p:cNvPr id="4" name="Segnaposto contenuto 3" descr="translation_day_card_2016_horizontal-768x555.jpg"/>
          <p:cNvPicPr>
            <a:picLocks noGrp="1" noChangeAspect="1"/>
          </p:cNvPicPr>
          <p:nvPr>
            <p:ph idx="1"/>
          </p:nvPr>
        </p:nvPicPr>
        <p:blipFill>
          <a:blip r:embed="rId2">
            <a:extLst>
              <a:ext uri="{28A0092B-C50C-407E-A947-70E740481C1C}">
                <a14:useLocalDpi xmlns:a14="http://schemas.microsoft.com/office/drawing/2010/main" val="0"/>
              </a:ext>
            </a:extLst>
          </a:blip>
          <a:srcRect l="-37320" r="-37320"/>
          <a:stretch>
            <a:fillRect/>
          </a:stretch>
        </p:blipFill>
        <p:spPr/>
      </p:pic>
    </p:spTree>
    <p:extLst>
      <p:ext uri="{BB962C8B-B14F-4D97-AF65-F5344CB8AC3E}">
        <p14:creationId xmlns:p14="http://schemas.microsoft.com/office/powerpoint/2010/main" val="1346961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title"/>
          </p:nvPr>
        </p:nvSpPr>
        <p:spPr/>
        <p:txBody>
          <a:bodyPr/>
          <a:lstStyle/>
          <a:p>
            <a:pPr eaLnBrk="1" hangingPunct="1"/>
            <a:r>
              <a:rPr lang="it-IT" sz="2800" dirty="0" smtClean="0"/>
              <a:t>La </a:t>
            </a:r>
            <a:r>
              <a:rPr lang="it-IT" sz="2800" dirty="0" err="1" smtClean="0"/>
              <a:t>présence</a:t>
            </a:r>
            <a:r>
              <a:rPr lang="it-IT" sz="2800" dirty="0" smtClean="0"/>
              <a:t> </a:t>
            </a:r>
            <a:r>
              <a:rPr lang="it-IT" sz="2800" dirty="0" err="1" smtClean="0"/>
              <a:t>du</a:t>
            </a:r>
            <a:r>
              <a:rPr lang="it-IT" sz="2800" dirty="0" smtClean="0"/>
              <a:t> </a:t>
            </a:r>
            <a:r>
              <a:rPr lang="it-IT" sz="2800" dirty="0" err="1" smtClean="0"/>
              <a:t>sujet</a:t>
            </a:r>
            <a:r>
              <a:rPr lang="it-IT" sz="2800" dirty="0" smtClean="0"/>
              <a:t> </a:t>
            </a:r>
            <a:r>
              <a:rPr lang="it-IT" sz="2800" dirty="0" err="1" smtClean="0"/>
              <a:t>traduisant</a:t>
            </a:r>
            <a:r>
              <a:rPr lang="it-IT" sz="2800" dirty="0" smtClean="0"/>
              <a:t/>
            </a:r>
            <a:br>
              <a:rPr lang="it-IT" sz="2800" dirty="0" smtClean="0"/>
            </a:br>
            <a:r>
              <a:rPr lang="it-IT" sz="2800" dirty="0" err="1" smtClean="0"/>
              <a:t>Visibilité</a:t>
            </a:r>
            <a:r>
              <a:rPr lang="it-IT" sz="2800" dirty="0" smtClean="0"/>
              <a:t> </a:t>
            </a:r>
            <a:r>
              <a:rPr lang="it-IT" sz="2800" dirty="0"/>
              <a:t>vs </a:t>
            </a:r>
            <a:r>
              <a:rPr lang="it-IT" sz="2800" dirty="0" err="1"/>
              <a:t>invisibilité</a:t>
            </a:r>
            <a:r>
              <a:rPr lang="it-IT" sz="2800" dirty="0"/>
              <a:t> (</a:t>
            </a:r>
            <a:r>
              <a:rPr lang="it-IT" sz="2800" dirty="0" err="1"/>
              <a:t>du</a:t>
            </a:r>
            <a:r>
              <a:rPr lang="it-IT" sz="2800" dirty="0"/>
              <a:t> </a:t>
            </a:r>
            <a:r>
              <a:rPr lang="it-IT" sz="2800" dirty="0" err="1"/>
              <a:t>traducteur</a:t>
            </a:r>
            <a:r>
              <a:rPr lang="it-IT" sz="2800" dirty="0"/>
              <a:t> et de la </a:t>
            </a:r>
            <a:r>
              <a:rPr lang="it-IT" sz="2800" dirty="0" err="1"/>
              <a:t>traductrice</a:t>
            </a:r>
            <a:r>
              <a:rPr lang="it-IT" sz="2800" dirty="0"/>
              <a:t>)</a:t>
            </a:r>
          </a:p>
        </p:txBody>
      </p:sp>
      <p:sp>
        <p:nvSpPr>
          <p:cNvPr id="3" name="Segnaposto contenuto 2"/>
          <p:cNvSpPr>
            <a:spLocks noGrp="1"/>
          </p:cNvSpPr>
          <p:nvPr>
            <p:ph idx="1"/>
          </p:nvPr>
        </p:nvSpPr>
        <p:spPr/>
        <p:txBody>
          <a:bodyPr rtlCol="0">
            <a:normAutofit/>
          </a:bodyPr>
          <a:lstStyle/>
          <a:p>
            <a:pPr>
              <a:defRPr/>
            </a:pPr>
            <a:r>
              <a:rPr lang="it-IT" sz="2600" dirty="0" smtClean="0"/>
              <a:t>Le </a:t>
            </a:r>
            <a:r>
              <a:rPr lang="it-IT" sz="2600" dirty="0" err="1" smtClean="0"/>
              <a:t>concept</a:t>
            </a:r>
            <a:r>
              <a:rPr lang="it-IT" sz="2600" dirty="0" smtClean="0"/>
              <a:t> de </a:t>
            </a:r>
            <a:r>
              <a:rPr lang="it-IT" sz="2600" dirty="0" err="1" smtClean="0"/>
              <a:t>visibilité</a:t>
            </a:r>
            <a:r>
              <a:rPr lang="it-IT" sz="2600" dirty="0" smtClean="0"/>
              <a:t> en </a:t>
            </a:r>
            <a:r>
              <a:rPr lang="it-IT" sz="2600" dirty="0" err="1" smtClean="0"/>
              <a:t>traductologie</a:t>
            </a:r>
            <a:endParaRPr lang="it-IT" sz="2600" dirty="0"/>
          </a:p>
          <a:p>
            <a:pPr>
              <a:defRPr/>
            </a:pPr>
            <a:r>
              <a:rPr lang="it-IT" sz="2600" dirty="0" smtClean="0"/>
              <a:t>Le </a:t>
            </a:r>
            <a:r>
              <a:rPr lang="it-IT" sz="2600" dirty="0" err="1"/>
              <a:t>traducteur</a:t>
            </a:r>
            <a:r>
              <a:rPr lang="it-IT" sz="2600" dirty="0"/>
              <a:t> et la </a:t>
            </a:r>
            <a:r>
              <a:rPr lang="it-IT" sz="2600" dirty="0" err="1"/>
              <a:t>traductrice</a:t>
            </a:r>
            <a:r>
              <a:rPr lang="it-IT" sz="2600" dirty="0"/>
              <a:t> </a:t>
            </a:r>
            <a:r>
              <a:rPr lang="it-IT" sz="2600" dirty="0" smtClean="0"/>
              <a:t>: </a:t>
            </a:r>
            <a:r>
              <a:rPr lang="it-IT" sz="2600" dirty="0" err="1" smtClean="0"/>
              <a:t>sujet</a:t>
            </a:r>
            <a:r>
              <a:rPr lang="it-IT" sz="2600" dirty="0" smtClean="0"/>
              <a:t> </a:t>
            </a:r>
            <a:r>
              <a:rPr lang="it-IT" sz="2600" dirty="0" err="1" smtClean="0"/>
              <a:t>traduisant</a:t>
            </a:r>
            <a:endParaRPr lang="it-IT" sz="2600" dirty="0"/>
          </a:p>
          <a:p>
            <a:pPr>
              <a:defRPr/>
            </a:pPr>
            <a:r>
              <a:rPr lang="it-IT" sz="2600" dirty="0" err="1" smtClean="0"/>
              <a:t>Au</a:t>
            </a:r>
            <a:r>
              <a:rPr lang="it-IT" sz="2600" dirty="0" smtClean="0"/>
              <a:t> </a:t>
            </a:r>
            <a:r>
              <a:rPr lang="it-IT" sz="2600" dirty="0" err="1"/>
              <a:t>cours</a:t>
            </a:r>
            <a:r>
              <a:rPr lang="it-IT" sz="2600" dirty="0"/>
              <a:t> de l’histoire de la </a:t>
            </a:r>
            <a:r>
              <a:rPr lang="it-IT" sz="2600" dirty="0" err="1"/>
              <a:t>traduction</a:t>
            </a:r>
            <a:endParaRPr lang="it-IT" sz="2600" dirty="0"/>
          </a:p>
          <a:p>
            <a:pPr>
              <a:defRPr/>
            </a:pPr>
            <a:r>
              <a:rPr lang="it-IT" sz="2600" dirty="0" err="1"/>
              <a:t>Où</a:t>
            </a:r>
            <a:r>
              <a:rPr lang="it-IT" sz="2600" dirty="0"/>
              <a:t> ? </a:t>
            </a:r>
            <a:r>
              <a:rPr lang="it-IT" sz="2600" dirty="0" err="1"/>
              <a:t>Pourquoi</a:t>
            </a:r>
            <a:r>
              <a:rPr lang="it-IT" sz="2600" dirty="0"/>
              <a:t>? </a:t>
            </a:r>
            <a:r>
              <a:rPr lang="it-IT" sz="2600" dirty="0" err="1"/>
              <a:t>Comment</a:t>
            </a:r>
            <a:r>
              <a:rPr lang="it-IT" sz="2600" dirty="0"/>
              <a:t>? </a:t>
            </a:r>
          </a:p>
          <a:p>
            <a:pPr>
              <a:defRPr/>
            </a:pPr>
            <a:r>
              <a:rPr lang="it-IT" sz="2600" dirty="0">
                <a:latin typeface="Wingdings"/>
                <a:ea typeface="Wingdings"/>
                <a:cs typeface="Wingdings"/>
                <a:sym typeface="Wingdings"/>
              </a:rPr>
              <a:t></a:t>
            </a:r>
            <a:r>
              <a:rPr lang="it-IT" sz="2600" dirty="0">
                <a:sym typeface="Wingdings"/>
              </a:rPr>
              <a:t> </a:t>
            </a:r>
            <a:r>
              <a:rPr lang="it-IT" sz="2600" dirty="0" err="1"/>
              <a:t>Dans</a:t>
            </a:r>
            <a:r>
              <a:rPr lang="it-IT" sz="2600" dirty="0"/>
              <a:t> le texte </a:t>
            </a:r>
            <a:r>
              <a:rPr lang="it-IT" sz="2600" dirty="0" err="1"/>
              <a:t>traduit</a:t>
            </a:r>
            <a:r>
              <a:rPr lang="it-IT" sz="2600" dirty="0"/>
              <a:t> </a:t>
            </a:r>
          </a:p>
          <a:p>
            <a:pPr>
              <a:defRPr/>
            </a:pPr>
            <a:r>
              <a:rPr lang="it-IT" sz="2600" dirty="0">
                <a:latin typeface="Wingdings"/>
                <a:ea typeface="Wingdings"/>
                <a:cs typeface="Wingdings"/>
                <a:sym typeface="Wingdings"/>
              </a:rPr>
              <a:t></a:t>
            </a:r>
            <a:r>
              <a:rPr lang="it-IT" sz="2600" b="1" dirty="0" err="1"/>
              <a:t>Dans</a:t>
            </a:r>
            <a:r>
              <a:rPr lang="it-IT" sz="2600" b="1" dirty="0"/>
              <a:t> </a:t>
            </a:r>
            <a:r>
              <a:rPr lang="it-IT" sz="2600" b="1" dirty="0" err="1"/>
              <a:t>les</a:t>
            </a:r>
            <a:r>
              <a:rPr lang="it-IT" sz="2600" b="1" dirty="0"/>
              <a:t> </a:t>
            </a:r>
            <a:r>
              <a:rPr lang="it-IT" sz="2600" b="1" dirty="0" err="1"/>
              <a:t>seuils</a:t>
            </a:r>
            <a:r>
              <a:rPr lang="it-IT" sz="2600" b="1" dirty="0"/>
              <a:t> </a:t>
            </a:r>
            <a:r>
              <a:rPr lang="it-IT" sz="2600" dirty="0"/>
              <a:t>: </a:t>
            </a:r>
            <a:r>
              <a:rPr lang="it-IT" sz="2600" dirty="0" err="1"/>
              <a:t>les</a:t>
            </a:r>
            <a:r>
              <a:rPr lang="it-IT" sz="2600" dirty="0"/>
              <a:t> </a:t>
            </a:r>
            <a:r>
              <a:rPr lang="it-IT" sz="2600" dirty="0" err="1"/>
              <a:t>paratextes</a:t>
            </a:r>
            <a:r>
              <a:rPr lang="it-IT" sz="2600" dirty="0"/>
              <a:t>, “</a:t>
            </a:r>
            <a:r>
              <a:rPr lang="it-IT" sz="2600" dirty="0" err="1"/>
              <a:t>autour</a:t>
            </a:r>
            <a:r>
              <a:rPr lang="it-IT" sz="2600" dirty="0"/>
              <a:t>” </a:t>
            </a:r>
            <a:r>
              <a:rPr lang="it-IT" sz="2600" dirty="0" err="1"/>
              <a:t>du</a:t>
            </a:r>
            <a:r>
              <a:rPr lang="it-IT" sz="2600" dirty="0"/>
              <a:t> texte </a:t>
            </a:r>
            <a:r>
              <a:rPr lang="it-IT" sz="2600" dirty="0" err="1"/>
              <a:t>concept</a:t>
            </a:r>
            <a:r>
              <a:rPr lang="it-IT" sz="2600" dirty="0"/>
              <a:t> </a:t>
            </a:r>
          </a:p>
          <a:p>
            <a:pPr>
              <a:defRPr/>
            </a:pPr>
            <a:r>
              <a:rPr lang="it-IT" sz="2600" dirty="0"/>
              <a:t>1. </a:t>
            </a:r>
            <a:r>
              <a:rPr lang="it-IT" sz="2600" dirty="0" err="1"/>
              <a:t>Péritextes</a:t>
            </a:r>
            <a:r>
              <a:rPr lang="it-IT" sz="2600" dirty="0"/>
              <a:t> (à </a:t>
            </a:r>
            <a:r>
              <a:rPr lang="it-IT" sz="2600" dirty="0" err="1"/>
              <a:t>côté</a:t>
            </a:r>
            <a:r>
              <a:rPr lang="it-IT" sz="2600" dirty="0"/>
              <a:t> </a:t>
            </a:r>
            <a:r>
              <a:rPr lang="it-IT" sz="2600" dirty="0" err="1"/>
              <a:t>du</a:t>
            </a:r>
            <a:r>
              <a:rPr lang="it-IT" sz="2600" dirty="0"/>
              <a:t> texte)</a:t>
            </a:r>
          </a:p>
          <a:p>
            <a:pPr>
              <a:defRPr/>
            </a:pPr>
            <a:r>
              <a:rPr lang="it-IT" sz="2600" dirty="0"/>
              <a:t>2. </a:t>
            </a:r>
            <a:r>
              <a:rPr lang="it-IT" sz="2600" dirty="0" err="1"/>
              <a:t>Épitextes</a:t>
            </a:r>
            <a:r>
              <a:rPr lang="it-IT" sz="2600" dirty="0"/>
              <a:t> (</a:t>
            </a:r>
            <a:r>
              <a:rPr lang="it-IT" sz="2600" dirty="0" err="1"/>
              <a:t>sur</a:t>
            </a:r>
            <a:r>
              <a:rPr lang="it-IT" sz="2600" dirty="0"/>
              <a:t> le texte en </a:t>
            </a:r>
            <a:r>
              <a:rPr lang="it-IT" sz="2600" dirty="0" err="1"/>
              <a:t>dehors</a:t>
            </a:r>
            <a:r>
              <a:rPr lang="it-IT" sz="2600" dirty="0"/>
              <a:t> </a:t>
            </a:r>
            <a:r>
              <a:rPr lang="it-IT" sz="2600" dirty="0" err="1"/>
              <a:t>du</a:t>
            </a:r>
            <a:r>
              <a:rPr lang="it-IT" sz="2600" dirty="0"/>
              <a:t> texte)</a:t>
            </a:r>
          </a:p>
          <a:p>
            <a:pPr>
              <a:defRPr/>
            </a:pPr>
            <a:endParaRPr lang="it-IT" sz="3600" dirty="0"/>
          </a:p>
          <a:p>
            <a:pPr>
              <a:defRPr/>
            </a:pPr>
            <a:endParaRPr lang="it-IT" sz="2400" dirty="0"/>
          </a:p>
        </p:txBody>
      </p:sp>
    </p:spTree>
    <p:extLst>
      <p:ext uri="{BB962C8B-B14F-4D97-AF65-F5344CB8AC3E}">
        <p14:creationId xmlns:p14="http://schemas.microsoft.com/office/powerpoint/2010/main" val="403238050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CEATL Conseil européen des associations des traducteurs </a:t>
            </a:r>
            <a:r>
              <a:rPr lang="fr-FR" sz="2800" dirty="0" smtClean="0"/>
              <a:t>littéraires</a:t>
            </a:r>
            <a:endParaRPr lang="it-IT" sz="2800" dirty="0"/>
          </a:p>
        </p:txBody>
      </p:sp>
      <p:sp>
        <p:nvSpPr>
          <p:cNvPr id="3" name="Segnaposto contenuto 2"/>
          <p:cNvSpPr>
            <a:spLocks noGrp="1"/>
          </p:cNvSpPr>
          <p:nvPr>
            <p:ph idx="1"/>
          </p:nvPr>
        </p:nvSpPr>
        <p:spPr/>
        <p:txBody>
          <a:bodyPr>
            <a:normAutofit/>
          </a:bodyPr>
          <a:lstStyle/>
          <a:p>
            <a:r>
              <a:rPr lang="fr-FR" sz="2400" dirty="0"/>
              <a:t>Les groupes de travail du CEATL rassemblent et publient des informations sur des sujets spécifiques liés à la traduction et aux traducteurs littéraires en Europe. Six groupes de travail sont actuellement actifs</a:t>
            </a:r>
            <a:r>
              <a:rPr lang="fr-FR" sz="2400" dirty="0" smtClean="0"/>
              <a:t>:</a:t>
            </a:r>
            <a:endParaRPr lang="fr-FR" sz="2400" dirty="0"/>
          </a:p>
          <a:p>
            <a:r>
              <a:rPr lang="fr-FR" sz="2400" dirty="0"/>
              <a:t>    Conditions de travail</a:t>
            </a:r>
          </a:p>
          <a:p>
            <a:r>
              <a:rPr lang="fr-FR" sz="2400" dirty="0"/>
              <a:t>    Droit d’auteur et droits numériques</a:t>
            </a:r>
          </a:p>
          <a:p>
            <a:r>
              <a:rPr lang="fr-FR" sz="2400" dirty="0"/>
              <a:t>    </a:t>
            </a:r>
            <a:r>
              <a:rPr lang="fr-FR" sz="2400" b="1" dirty="0"/>
              <a:t>Visibilité</a:t>
            </a:r>
          </a:p>
          <a:p>
            <a:r>
              <a:rPr lang="fr-FR" sz="2400" dirty="0"/>
              <a:t>    Formation et éducation</a:t>
            </a:r>
          </a:p>
          <a:p>
            <a:r>
              <a:rPr lang="fr-FR" sz="2400" dirty="0"/>
              <a:t>    Meilleurs pratiques</a:t>
            </a:r>
          </a:p>
          <a:p>
            <a:r>
              <a:rPr lang="fr-FR" sz="2400" dirty="0"/>
              <a:t>    Actualités sur la traduction </a:t>
            </a:r>
            <a:r>
              <a:rPr lang="fr-FR" sz="2400" dirty="0" smtClean="0"/>
              <a:t>littéraire</a:t>
            </a:r>
          </a:p>
          <a:p>
            <a:r>
              <a:rPr lang="fr-FR" sz="2400" dirty="0"/>
              <a:t>https://www.ceatl.eu/fr</a:t>
            </a:r>
          </a:p>
          <a:p>
            <a:endParaRPr lang="it-IT" sz="2400" dirty="0"/>
          </a:p>
        </p:txBody>
      </p:sp>
    </p:spTree>
    <p:extLst>
      <p:ext uri="{BB962C8B-B14F-4D97-AF65-F5344CB8AC3E}">
        <p14:creationId xmlns:p14="http://schemas.microsoft.com/office/powerpoint/2010/main" val="186232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CEATL Conseil européen des associations des traducteurs littéraires pour la promotion de la </a:t>
            </a:r>
            <a:r>
              <a:rPr lang="fr-FR" sz="2800" b="1" dirty="0"/>
              <a:t>visibilité</a:t>
            </a:r>
            <a:r>
              <a:rPr lang="fr-FR" sz="2800" dirty="0"/>
              <a:t> culturelle</a:t>
            </a:r>
            <a:endParaRPr lang="it-IT" sz="2800" dirty="0"/>
          </a:p>
        </p:txBody>
      </p:sp>
      <p:sp>
        <p:nvSpPr>
          <p:cNvPr id="3" name="Segnaposto contenuto 2"/>
          <p:cNvSpPr>
            <a:spLocks noGrp="1"/>
          </p:cNvSpPr>
          <p:nvPr>
            <p:ph idx="1"/>
          </p:nvPr>
        </p:nvSpPr>
        <p:spPr/>
        <p:txBody>
          <a:bodyPr>
            <a:normAutofit/>
          </a:bodyPr>
          <a:lstStyle/>
          <a:p>
            <a:r>
              <a:rPr lang="fr-FR" sz="2400" b="1" dirty="0"/>
              <a:t>Visibilité</a:t>
            </a:r>
          </a:p>
          <a:p>
            <a:pPr algn="just"/>
            <a:r>
              <a:rPr lang="fr-FR" sz="2400" dirty="0"/>
              <a:t>C’est en promouvant la visibilité culturelle du traducteur littéraire par toutes sortes d’actions et d’événements que la plupart des associations membres du CEATL espèrent améliorer les conditions de travail et, par ce biais, la qualité des traductions. Ce groupe de travail collecte des données sur la visibilité culturelle du traducteur (un premier rapport sera bientôt disponible) et prépare des actions pan-européennes, telle que la Journée Internationale des Traducteurs.</a:t>
            </a:r>
          </a:p>
          <a:p>
            <a:endParaRPr lang="it-IT" sz="2400" dirty="0"/>
          </a:p>
        </p:txBody>
      </p:sp>
    </p:spTree>
    <p:extLst>
      <p:ext uri="{BB962C8B-B14F-4D97-AF65-F5344CB8AC3E}">
        <p14:creationId xmlns:p14="http://schemas.microsoft.com/office/powerpoint/2010/main" val="4408537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Un premier </a:t>
            </a:r>
            <a:r>
              <a:rPr lang="it-IT" sz="2800" dirty="0" err="1" smtClean="0"/>
              <a:t>seuil</a:t>
            </a:r>
            <a:r>
              <a:rPr lang="it-IT" sz="2800" dirty="0" smtClean="0"/>
              <a:t/>
            </a:r>
            <a:br>
              <a:rPr lang="it-IT" sz="2800" dirty="0" smtClean="0"/>
            </a:br>
            <a:r>
              <a:rPr lang="it-IT" sz="2800" dirty="0" smtClean="0"/>
              <a:t> : </a:t>
            </a:r>
            <a:r>
              <a:rPr lang="it-IT" sz="2800" dirty="0" err="1" smtClean="0"/>
              <a:t>Couverture</a:t>
            </a:r>
            <a:r>
              <a:rPr lang="it-IT" sz="2800" dirty="0" smtClean="0"/>
              <a:t> de </a:t>
            </a:r>
            <a:r>
              <a:rPr lang="it-IT" sz="2800" dirty="0" err="1" smtClean="0"/>
              <a:t>livres</a:t>
            </a:r>
            <a:endParaRPr lang="it-IT" sz="2800" dirty="0"/>
          </a:p>
        </p:txBody>
      </p:sp>
      <p:sp>
        <p:nvSpPr>
          <p:cNvPr id="3" name="Segnaposto contenuto 2"/>
          <p:cNvSpPr>
            <a:spLocks noGrp="1"/>
          </p:cNvSpPr>
          <p:nvPr>
            <p:ph idx="1"/>
          </p:nvPr>
        </p:nvSpPr>
        <p:spPr/>
        <p:txBody>
          <a:bodyPr>
            <a:normAutofit/>
          </a:bodyPr>
          <a:lstStyle/>
          <a:p>
            <a:pPr algn="just"/>
            <a:r>
              <a:rPr lang="it-IT" sz="2400" dirty="0"/>
              <a:t>La </a:t>
            </a:r>
            <a:r>
              <a:rPr lang="it-IT" sz="2400" dirty="0" err="1"/>
              <a:t>mention</a:t>
            </a:r>
            <a:r>
              <a:rPr lang="it-IT" sz="2400" dirty="0"/>
              <a:t> </a:t>
            </a:r>
            <a:r>
              <a:rPr lang="it-IT" sz="2400" dirty="0" err="1"/>
              <a:t>du</a:t>
            </a:r>
            <a:r>
              <a:rPr lang="it-IT" sz="2400" dirty="0"/>
              <a:t> </a:t>
            </a:r>
            <a:r>
              <a:rPr lang="it-IT" sz="2400" dirty="0" err="1"/>
              <a:t>nom</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la </a:t>
            </a:r>
            <a:r>
              <a:rPr lang="it-IT" sz="2400" dirty="0" err="1"/>
              <a:t>couverture</a:t>
            </a:r>
            <a:r>
              <a:rPr lang="it-IT" sz="2400" dirty="0"/>
              <a:t> d’un </a:t>
            </a:r>
            <a:r>
              <a:rPr lang="it-IT" sz="2400" dirty="0" err="1"/>
              <a:t>livre</a:t>
            </a:r>
            <a:r>
              <a:rPr lang="it-IT" sz="2400" dirty="0"/>
              <a:t> n’est </a:t>
            </a:r>
            <a:r>
              <a:rPr lang="it-IT" sz="2400" dirty="0" err="1"/>
              <a:t>pas</a:t>
            </a:r>
            <a:r>
              <a:rPr lang="it-IT" sz="2400" dirty="0"/>
              <a:t> une </a:t>
            </a:r>
            <a:r>
              <a:rPr lang="it-IT" sz="2400" dirty="0" err="1"/>
              <a:t>pratique</a:t>
            </a:r>
            <a:r>
              <a:rPr lang="it-IT" sz="2400" dirty="0"/>
              <a:t> </a:t>
            </a:r>
            <a:r>
              <a:rPr lang="it-IT" sz="2400" dirty="0" err="1"/>
              <a:t>courante</a:t>
            </a:r>
            <a:r>
              <a:rPr lang="it-IT" sz="2400" dirty="0"/>
              <a:t> en Europe, </a:t>
            </a:r>
            <a:r>
              <a:rPr lang="it-IT" sz="2400" dirty="0" err="1"/>
              <a:t>comme</a:t>
            </a:r>
            <a:r>
              <a:rPr lang="it-IT" sz="2400" dirty="0"/>
              <a:t> le </a:t>
            </a:r>
            <a:r>
              <a:rPr lang="it-IT" sz="2400" dirty="0" err="1"/>
              <a:t>démontre</a:t>
            </a:r>
            <a:r>
              <a:rPr lang="it-IT" sz="2400" dirty="0"/>
              <a:t> une </a:t>
            </a:r>
            <a:r>
              <a:rPr lang="it-IT" sz="2400" dirty="0" err="1"/>
              <a:t>récente</a:t>
            </a:r>
            <a:r>
              <a:rPr lang="it-IT" sz="2400" dirty="0"/>
              <a:t> </a:t>
            </a:r>
            <a:r>
              <a:rPr lang="it-IT" sz="2400" dirty="0" err="1"/>
              <a:t>étude</a:t>
            </a:r>
            <a:r>
              <a:rPr lang="it-IT" sz="2400" dirty="0"/>
              <a:t> de </a:t>
            </a:r>
            <a:r>
              <a:rPr lang="it-IT" sz="2400" dirty="0" err="1"/>
              <a:t>visibilité</a:t>
            </a:r>
            <a:r>
              <a:rPr lang="it-IT" sz="2400" dirty="0"/>
              <a:t> </a:t>
            </a:r>
            <a:r>
              <a:rPr lang="it-IT" sz="2400" dirty="0" err="1"/>
              <a:t>conduite</a:t>
            </a:r>
            <a:r>
              <a:rPr lang="it-IT" sz="2400" dirty="0"/>
              <a:t> </a:t>
            </a:r>
            <a:r>
              <a:rPr lang="it-IT" sz="2400" dirty="0" err="1"/>
              <a:t>parmi</a:t>
            </a:r>
            <a:r>
              <a:rPr lang="it-IT" sz="2400" dirty="0"/>
              <a:t> nos </a:t>
            </a:r>
            <a:r>
              <a:rPr lang="it-IT" sz="2400" dirty="0" err="1"/>
              <a:t>membres</a:t>
            </a:r>
            <a:r>
              <a:rPr lang="it-IT" sz="2400" dirty="0"/>
              <a:t> </a:t>
            </a:r>
            <a:r>
              <a:rPr lang="it-IT" sz="2400" dirty="0" err="1"/>
              <a:t>avec</a:t>
            </a:r>
            <a:r>
              <a:rPr lang="it-IT" sz="2400" dirty="0"/>
              <a:t> </a:t>
            </a:r>
            <a:r>
              <a:rPr lang="it-IT" sz="2400" dirty="0" err="1"/>
              <a:t>cependant</a:t>
            </a:r>
            <a:r>
              <a:rPr lang="it-IT" sz="2400" dirty="0"/>
              <a:t> </a:t>
            </a:r>
            <a:r>
              <a:rPr lang="it-IT" sz="2400" dirty="0" err="1"/>
              <a:t>des</a:t>
            </a:r>
            <a:r>
              <a:rPr lang="it-IT" sz="2400" dirty="0"/>
              <a:t> </a:t>
            </a:r>
            <a:r>
              <a:rPr lang="it-IT" sz="2400" dirty="0" err="1"/>
              <a:t>différences</a:t>
            </a:r>
            <a:r>
              <a:rPr lang="it-IT" sz="2400" dirty="0"/>
              <a:t> </a:t>
            </a:r>
            <a:r>
              <a:rPr lang="it-IT" sz="2400" dirty="0" err="1"/>
              <a:t>considérables</a:t>
            </a:r>
            <a:r>
              <a:rPr lang="it-IT" sz="2400" dirty="0"/>
              <a:t> </a:t>
            </a:r>
            <a:r>
              <a:rPr lang="it-IT" sz="2400" dirty="0" err="1"/>
              <a:t>entre</a:t>
            </a:r>
            <a:r>
              <a:rPr lang="it-IT" sz="2400" dirty="0"/>
              <a:t> </a:t>
            </a:r>
            <a:r>
              <a:rPr lang="it-IT" sz="2400" dirty="0" err="1"/>
              <a:t>les</a:t>
            </a:r>
            <a:r>
              <a:rPr lang="it-IT" sz="2400" dirty="0"/>
              <a:t> </a:t>
            </a:r>
            <a:r>
              <a:rPr lang="it-IT" sz="2400" dirty="0" err="1"/>
              <a:t>pays</a:t>
            </a:r>
            <a:r>
              <a:rPr lang="it-IT" sz="2400" dirty="0"/>
              <a:t>. En contraste </a:t>
            </a:r>
            <a:r>
              <a:rPr lang="it-IT" sz="2400" dirty="0" err="1"/>
              <a:t>avec</a:t>
            </a:r>
            <a:r>
              <a:rPr lang="it-IT" sz="2400" dirty="0"/>
              <a:t> l’esprit </a:t>
            </a:r>
            <a:r>
              <a:rPr lang="it-IT" sz="2400" dirty="0" err="1"/>
              <a:t>du</a:t>
            </a:r>
            <a:r>
              <a:rPr lang="it-IT" sz="2400" dirty="0"/>
              <a:t> copyright </a:t>
            </a:r>
            <a:r>
              <a:rPr lang="it-IT" sz="2400" dirty="0" err="1"/>
              <a:t>international</a:t>
            </a:r>
            <a:r>
              <a:rPr lang="it-IT" sz="2400" dirty="0"/>
              <a:t> et la </a:t>
            </a:r>
            <a:r>
              <a:rPr lang="it-IT" sz="2400" dirty="0" err="1"/>
              <a:t>Recommandation</a:t>
            </a:r>
            <a:r>
              <a:rPr lang="it-IT" sz="2400" dirty="0"/>
              <a:t> de Nairobi de l’Unesco, </a:t>
            </a:r>
            <a:r>
              <a:rPr lang="it-IT" sz="2400" b="1" dirty="0" err="1"/>
              <a:t>les</a:t>
            </a:r>
            <a:r>
              <a:rPr lang="it-IT" sz="2400" b="1" dirty="0"/>
              <a:t> </a:t>
            </a:r>
            <a:r>
              <a:rPr lang="it-IT" sz="2400" b="1" dirty="0" err="1"/>
              <a:t>éditeurs</a:t>
            </a:r>
            <a:r>
              <a:rPr lang="it-IT" sz="2400" b="1" dirty="0"/>
              <a:t> </a:t>
            </a:r>
            <a:r>
              <a:rPr lang="it-IT" sz="2400" b="1" dirty="0" err="1"/>
              <a:t>continuent</a:t>
            </a:r>
            <a:r>
              <a:rPr lang="it-IT" sz="2400" b="1" dirty="0"/>
              <a:t> </a:t>
            </a:r>
            <a:r>
              <a:rPr lang="it-IT" sz="2400" b="1" dirty="0" err="1"/>
              <a:t>souvent</a:t>
            </a:r>
            <a:r>
              <a:rPr lang="it-IT" sz="2400" b="1" dirty="0"/>
              <a:t> à </a:t>
            </a:r>
            <a:r>
              <a:rPr lang="it-IT" sz="2400" b="1" dirty="0" err="1"/>
              <a:t>considérer</a:t>
            </a:r>
            <a:r>
              <a:rPr lang="it-IT" sz="2400" b="1" dirty="0"/>
              <a:t> </a:t>
            </a:r>
            <a:r>
              <a:rPr lang="it-IT" sz="2400" b="1" dirty="0" err="1"/>
              <a:t>les</a:t>
            </a:r>
            <a:r>
              <a:rPr lang="it-IT" sz="2400" b="1" dirty="0"/>
              <a:t> </a:t>
            </a:r>
            <a:r>
              <a:rPr lang="it-IT" sz="2400" b="1" dirty="0" err="1"/>
              <a:t>traducteurs</a:t>
            </a:r>
            <a:r>
              <a:rPr lang="it-IT" sz="2400" b="1" dirty="0"/>
              <a:t> </a:t>
            </a:r>
            <a:r>
              <a:rPr lang="it-IT" sz="2400" b="1" dirty="0" err="1"/>
              <a:t>littéraires</a:t>
            </a:r>
            <a:r>
              <a:rPr lang="it-IT" sz="2400" b="1" dirty="0"/>
              <a:t> </a:t>
            </a:r>
            <a:r>
              <a:rPr lang="it-IT" sz="2400" b="1" dirty="0" err="1"/>
              <a:t>comme</a:t>
            </a:r>
            <a:r>
              <a:rPr lang="it-IT" sz="2400" b="1" dirty="0"/>
              <a:t> </a:t>
            </a:r>
            <a:r>
              <a:rPr lang="it-IT" sz="2400" b="1" dirty="0" err="1"/>
              <a:t>des</a:t>
            </a:r>
            <a:r>
              <a:rPr lang="it-IT" sz="2400" b="1" dirty="0"/>
              <a:t> </a:t>
            </a:r>
            <a:r>
              <a:rPr lang="it-IT" sz="2400" b="1" dirty="0" err="1"/>
              <a:t>prestataires</a:t>
            </a:r>
            <a:r>
              <a:rPr lang="it-IT" sz="2400" b="1" dirty="0"/>
              <a:t> de service</a:t>
            </a:r>
            <a:r>
              <a:rPr lang="it-IT" sz="2400" dirty="0"/>
              <a:t>, non </a:t>
            </a:r>
            <a:r>
              <a:rPr lang="it-IT" sz="2400" b="1" dirty="0" err="1"/>
              <a:t>comme</a:t>
            </a:r>
            <a:r>
              <a:rPr lang="it-IT" sz="2400" b="1" dirty="0"/>
              <a:t> </a:t>
            </a:r>
            <a:r>
              <a:rPr lang="it-IT" sz="2400" b="1" dirty="0" err="1"/>
              <a:t>des</a:t>
            </a:r>
            <a:r>
              <a:rPr lang="it-IT" sz="2400" b="1" dirty="0"/>
              <a:t> </a:t>
            </a:r>
            <a:r>
              <a:rPr lang="it-IT" sz="2400" b="1" dirty="0" err="1"/>
              <a:t>auteurs</a:t>
            </a:r>
            <a:r>
              <a:rPr lang="it-IT" sz="2400" b="1" dirty="0"/>
              <a:t>. </a:t>
            </a:r>
            <a:r>
              <a:rPr lang="it-IT" sz="2400" dirty="0"/>
              <a:t>C’est </a:t>
            </a:r>
            <a:r>
              <a:rPr lang="it-IT" sz="2400" dirty="0" err="1"/>
              <a:t>pourquoi</a:t>
            </a:r>
            <a:r>
              <a:rPr lang="it-IT" sz="2400" dirty="0"/>
              <a:t> le CEATL a </a:t>
            </a:r>
            <a:r>
              <a:rPr lang="it-IT" sz="2400" dirty="0" err="1"/>
              <a:t>commencé</a:t>
            </a:r>
            <a:r>
              <a:rPr lang="it-IT" sz="2400" dirty="0"/>
              <a:t> une </a:t>
            </a:r>
            <a:r>
              <a:rPr lang="it-IT" sz="2400" dirty="0" err="1"/>
              <a:t>collection</a:t>
            </a:r>
            <a:r>
              <a:rPr lang="it-IT" sz="2400" dirty="0"/>
              <a:t> de </a:t>
            </a:r>
            <a:r>
              <a:rPr lang="it-IT" sz="2400" dirty="0" err="1"/>
              <a:t>couvertures</a:t>
            </a:r>
            <a:r>
              <a:rPr lang="it-IT" sz="2400" dirty="0"/>
              <a:t> de </a:t>
            </a:r>
            <a:r>
              <a:rPr lang="it-IT" sz="2400" dirty="0" err="1"/>
              <a:t>livres</a:t>
            </a:r>
            <a:r>
              <a:rPr lang="it-IT" sz="2400" dirty="0"/>
              <a:t> </a:t>
            </a:r>
            <a:r>
              <a:rPr lang="it-IT" sz="2400" dirty="0" err="1"/>
              <a:t>publiés</a:t>
            </a:r>
            <a:r>
              <a:rPr lang="it-IT" sz="2400" dirty="0"/>
              <a:t> en Europe, </a:t>
            </a:r>
            <a:r>
              <a:rPr lang="it-IT" sz="2400" dirty="0" err="1"/>
              <a:t>montrant</a:t>
            </a:r>
            <a:r>
              <a:rPr lang="it-IT" sz="2400" dirty="0"/>
              <a:t> </a:t>
            </a:r>
            <a:r>
              <a:rPr lang="it-IT" sz="2400" dirty="0" err="1"/>
              <a:t>qu’une</a:t>
            </a:r>
            <a:r>
              <a:rPr lang="it-IT" sz="2400" dirty="0"/>
              <a:t> </a:t>
            </a:r>
            <a:r>
              <a:rPr lang="it-IT" sz="2400" dirty="0" err="1"/>
              <a:t>couverture</a:t>
            </a:r>
            <a:r>
              <a:rPr lang="it-IT" sz="2400" dirty="0"/>
              <a:t> qui </a:t>
            </a:r>
            <a:r>
              <a:rPr lang="it-IT" sz="2400" dirty="0" err="1"/>
              <a:t>mentionne</a:t>
            </a:r>
            <a:r>
              <a:rPr lang="it-IT" sz="2400" dirty="0"/>
              <a:t> le </a:t>
            </a:r>
            <a:r>
              <a:rPr lang="it-IT" sz="2400" dirty="0" err="1"/>
              <a:t>nom</a:t>
            </a:r>
            <a:r>
              <a:rPr lang="it-IT" sz="2400" dirty="0"/>
              <a:t> </a:t>
            </a:r>
            <a:r>
              <a:rPr lang="it-IT" sz="2400" dirty="0" err="1"/>
              <a:t>du</a:t>
            </a:r>
            <a:r>
              <a:rPr lang="it-IT" sz="2400" dirty="0"/>
              <a:t> </a:t>
            </a:r>
            <a:r>
              <a:rPr lang="it-IT" sz="2400" dirty="0" err="1"/>
              <a:t>traducteur</a:t>
            </a:r>
            <a:r>
              <a:rPr lang="it-IT" sz="2400" dirty="0"/>
              <a:t> </a:t>
            </a:r>
            <a:r>
              <a:rPr lang="it-IT" sz="2400" b="1" dirty="0"/>
              <a:t>n’est </a:t>
            </a:r>
            <a:r>
              <a:rPr lang="it-IT" sz="2400" b="1" dirty="0" err="1"/>
              <a:t>pas</a:t>
            </a:r>
            <a:r>
              <a:rPr lang="it-IT" sz="2400" b="1" dirty="0"/>
              <a:t> </a:t>
            </a:r>
            <a:r>
              <a:rPr lang="it-IT" sz="2400" b="1" dirty="0" err="1"/>
              <a:t>nécessairement</a:t>
            </a:r>
            <a:r>
              <a:rPr lang="it-IT" sz="2400" b="1" dirty="0"/>
              <a:t> </a:t>
            </a:r>
            <a:r>
              <a:rPr lang="it-IT" sz="2400" b="1" dirty="0" err="1"/>
              <a:t>inesthétique</a:t>
            </a:r>
            <a:r>
              <a:rPr lang="it-IT" sz="2400" b="1" dirty="0"/>
              <a:t>. </a:t>
            </a:r>
            <a:r>
              <a:rPr lang="it-IT" sz="2400" dirty="0" err="1"/>
              <a:t>Cette</a:t>
            </a:r>
            <a:r>
              <a:rPr lang="it-IT" sz="2400" dirty="0"/>
              <a:t> </a:t>
            </a:r>
            <a:r>
              <a:rPr lang="it-IT" sz="2400" dirty="0" err="1"/>
              <a:t>collection</a:t>
            </a:r>
            <a:r>
              <a:rPr lang="it-IT" sz="2400" dirty="0"/>
              <a:t> sera </a:t>
            </a:r>
            <a:r>
              <a:rPr lang="it-IT" sz="2400" dirty="0" err="1"/>
              <a:t>peu</a:t>
            </a:r>
            <a:r>
              <a:rPr lang="it-IT" sz="2400" dirty="0"/>
              <a:t> à </a:t>
            </a:r>
            <a:r>
              <a:rPr lang="it-IT" sz="2400" dirty="0" err="1"/>
              <a:t>peu</a:t>
            </a:r>
            <a:r>
              <a:rPr lang="it-IT" sz="2400" dirty="0"/>
              <a:t> </a:t>
            </a:r>
            <a:r>
              <a:rPr lang="it-IT" sz="2400" dirty="0" err="1"/>
              <a:t>augmentée</a:t>
            </a:r>
            <a:r>
              <a:rPr lang="it-IT" sz="2400" dirty="0"/>
              <a:t>. </a:t>
            </a:r>
            <a:r>
              <a:rPr lang="it-IT" sz="2400" dirty="0" err="1"/>
              <a:t>Editeurs</a:t>
            </a:r>
            <a:r>
              <a:rPr lang="it-IT" sz="2400" dirty="0"/>
              <a:t> et </a:t>
            </a:r>
            <a:r>
              <a:rPr lang="it-IT" sz="2400" dirty="0" err="1"/>
              <a:t>traducteurs</a:t>
            </a:r>
            <a:r>
              <a:rPr lang="it-IT" sz="2400" dirty="0"/>
              <a:t>, n’</a:t>
            </a:r>
            <a:r>
              <a:rPr lang="it-IT" sz="2400" dirty="0" err="1"/>
              <a:t>hésitez</a:t>
            </a:r>
            <a:r>
              <a:rPr lang="it-IT" sz="2400" dirty="0"/>
              <a:t> </a:t>
            </a:r>
            <a:r>
              <a:rPr lang="it-IT" sz="2400" dirty="0" err="1"/>
              <a:t>pas</a:t>
            </a:r>
            <a:r>
              <a:rPr lang="it-IT" sz="2400" dirty="0"/>
              <a:t> à </a:t>
            </a:r>
            <a:r>
              <a:rPr lang="it-IT" sz="2400" dirty="0" err="1"/>
              <a:t>nous</a:t>
            </a:r>
            <a:r>
              <a:rPr lang="it-IT" sz="2400" dirty="0"/>
              <a:t> </a:t>
            </a:r>
            <a:r>
              <a:rPr lang="it-IT" sz="2400" dirty="0" err="1"/>
              <a:t>envoyer</a:t>
            </a:r>
            <a:r>
              <a:rPr lang="it-IT" sz="2400" dirty="0"/>
              <a:t> </a:t>
            </a:r>
            <a:r>
              <a:rPr lang="it-IT" sz="2400" dirty="0" err="1"/>
              <a:t>vos</a:t>
            </a:r>
            <a:r>
              <a:rPr lang="it-IT" sz="2400" dirty="0"/>
              <a:t> </a:t>
            </a:r>
            <a:r>
              <a:rPr lang="it-IT" sz="2400" dirty="0" err="1"/>
              <a:t>couvertures</a:t>
            </a:r>
            <a:r>
              <a:rPr lang="it-IT" sz="2400" dirty="0"/>
              <a:t> de </a:t>
            </a:r>
            <a:r>
              <a:rPr lang="it-IT" sz="2400" dirty="0" err="1"/>
              <a:t>livres</a:t>
            </a:r>
            <a:r>
              <a:rPr lang="it-IT" sz="2400" dirty="0" smtClean="0"/>
              <a:t>!</a:t>
            </a:r>
          </a:p>
          <a:p>
            <a:pPr algn="just"/>
            <a:r>
              <a:rPr lang="it-IT" sz="2400" dirty="0" err="1"/>
              <a:t>https</a:t>
            </a:r>
            <a:r>
              <a:rPr lang="it-IT" sz="2400" dirty="0"/>
              <a:t>://</a:t>
            </a:r>
            <a:r>
              <a:rPr lang="it-IT" sz="2400" dirty="0" err="1"/>
              <a:t>www.ceatl.eu</a:t>
            </a:r>
            <a:r>
              <a:rPr lang="it-IT" sz="2400" dirty="0"/>
              <a:t>/</a:t>
            </a:r>
            <a:r>
              <a:rPr lang="it-IT" sz="2400" dirty="0" err="1"/>
              <a:t>fr</a:t>
            </a:r>
            <a:r>
              <a:rPr lang="it-IT" sz="2400" dirty="0"/>
              <a:t>/actions-2/</a:t>
            </a:r>
            <a:r>
              <a:rPr lang="it-IT" sz="2400" dirty="0" err="1"/>
              <a:t>couvertures</a:t>
            </a:r>
            <a:r>
              <a:rPr lang="it-IT" sz="2400" dirty="0"/>
              <a:t>-de-</a:t>
            </a:r>
            <a:r>
              <a:rPr lang="it-IT" sz="2400" dirty="0" err="1"/>
              <a:t>livres</a:t>
            </a:r>
            <a:endParaRPr lang="it-IT" sz="2400" dirty="0"/>
          </a:p>
        </p:txBody>
      </p:sp>
    </p:spTree>
    <p:extLst>
      <p:ext uri="{BB962C8B-B14F-4D97-AF65-F5344CB8AC3E}">
        <p14:creationId xmlns:p14="http://schemas.microsoft.com/office/powerpoint/2010/main" val="207910309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normAutofit/>
          </a:bodyPr>
          <a:lstStyle/>
          <a:p>
            <a:pPr eaLnBrk="1" hangingPunct="1"/>
            <a:r>
              <a:rPr lang="it-IT" sz="3200" dirty="0" err="1" smtClean="0"/>
              <a:t>Sur</a:t>
            </a:r>
            <a:r>
              <a:rPr lang="it-IT" sz="3200" dirty="0" smtClean="0"/>
              <a:t> la </a:t>
            </a:r>
            <a:r>
              <a:rPr lang="it-IT" sz="3200" dirty="0" err="1" smtClean="0"/>
              <a:t>couverture</a:t>
            </a:r>
            <a:r>
              <a:rPr lang="it-IT" sz="3200" dirty="0" smtClean="0"/>
              <a:t/>
            </a:r>
            <a:br>
              <a:rPr lang="it-IT" sz="3200" dirty="0" smtClean="0"/>
            </a:br>
            <a:r>
              <a:rPr lang="it-IT" sz="2800" dirty="0" err="1" smtClean="0"/>
              <a:t>Dostoievski</a:t>
            </a:r>
            <a:r>
              <a:rPr lang="it-IT" sz="2800" dirty="0" smtClean="0"/>
              <a:t>/</a:t>
            </a:r>
            <a:r>
              <a:rPr lang="it-IT" sz="2800" dirty="0" err="1" smtClean="0"/>
              <a:t>Markowicz</a:t>
            </a:r>
            <a:endParaRPr lang="it-IT" sz="2800" dirty="0"/>
          </a:p>
        </p:txBody>
      </p:sp>
      <p:sp>
        <p:nvSpPr>
          <p:cNvPr id="3" name="Segnaposto contenuto 2"/>
          <p:cNvSpPr>
            <a:spLocks noGrp="1"/>
          </p:cNvSpPr>
          <p:nvPr>
            <p:ph idx="1"/>
          </p:nvPr>
        </p:nvSpPr>
        <p:spPr/>
        <p:txBody>
          <a:bodyPr rtlCol="0">
            <a:normAutofit/>
          </a:bodyPr>
          <a:lstStyle/>
          <a:p>
            <a:pPr>
              <a:defRPr/>
            </a:pPr>
            <a:r>
              <a:rPr lang="it-IT" sz="2400" i="1" dirty="0" err="1"/>
              <a:t>Krotkaia</a:t>
            </a:r>
            <a:r>
              <a:rPr lang="it-IT" sz="2400" i="1" dirty="0"/>
              <a:t>/La </a:t>
            </a:r>
            <a:r>
              <a:rPr lang="it-IT" sz="2400" i="1" dirty="0" err="1"/>
              <a:t>Douce</a:t>
            </a:r>
            <a:r>
              <a:rPr lang="it-IT" sz="2400" i="1" dirty="0"/>
              <a:t> </a:t>
            </a:r>
            <a:r>
              <a:rPr lang="it-IT" sz="2400" dirty="0"/>
              <a:t>1992</a:t>
            </a:r>
          </a:p>
          <a:p>
            <a:pPr>
              <a:defRPr/>
            </a:pPr>
            <a:r>
              <a:rPr lang="it-IT" sz="2400" dirty="0" err="1"/>
              <a:t>Nom</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la </a:t>
            </a:r>
            <a:r>
              <a:rPr lang="it-IT" sz="2400" dirty="0" err="1"/>
              <a:t>couverture</a:t>
            </a:r>
            <a:r>
              <a:rPr lang="it-IT" sz="2400" dirty="0"/>
              <a:t> </a:t>
            </a:r>
          </a:p>
          <a:p>
            <a:pPr>
              <a:defRPr/>
            </a:pPr>
            <a:r>
              <a:rPr lang="it-IT" sz="2400" dirty="0"/>
              <a:t>“</a:t>
            </a:r>
            <a:r>
              <a:rPr lang="it-IT" sz="2400" dirty="0" err="1" smtClean="0"/>
              <a:t>grâce</a:t>
            </a:r>
            <a:r>
              <a:rPr lang="it-IT" sz="2400" dirty="0" smtClean="0"/>
              <a:t> </a:t>
            </a:r>
            <a:r>
              <a:rPr lang="it-IT" sz="2400" dirty="0"/>
              <a:t>à la nouvelle </a:t>
            </a:r>
            <a:r>
              <a:rPr lang="it-IT" sz="2400" dirty="0" err="1"/>
              <a:t>traduction</a:t>
            </a:r>
            <a:r>
              <a:rPr lang="it-IT" sz="2400" dirty="0"/>
              <a:t> d’André </a:t>
            </a:r>
            <a:r>
              <a:rPr lang="it-IT" sz="2400" dirty="0" err="1"/>
              <a:t>Markowicz</a:t>
            </a:r>
            <a:r>
              <a:rPr lang="it-IT" sz="2400" dirty="0"/>
              <a:t>” </a:t>
            </a:r>
            <a:r>
              <a:rPr lang="it-IT" sz="2400" dirty="0" smtClean="0"/>
              <a:t>(4</a:t>
            </a:r>
            <a:r>
              <a:rPr lang="it-IT" sz="2400" dirty="0"/>
              <a:t>° de </a:t>
            </a:r>
            <a:r>
              <a:rPr lang="it-IT" sz="2400" dirty="0" err="1" smtClean="0"/>
              <a:t>couverture</a:t>
            </a:r>
            <a:r>
              <a:rPr lang="it-IT" sz="2400" dirty="0" smtClean="0"/>
              <a:t>)</a:t>
            </a:r>
            <a:endParaRPr lang="it-IT" sz="2400" dirty="0"/>
          </a:p>
          <a:p>
            <a:pPr>
              <a:defRPr/>
            </a:pPr>
            <a:r>
              <a:rPr lang="it-IT" sz="2400" dirty="0"/>
              <a:t> </a:t>
            </a:r>
            <a:r>
              <a:rPr lang="it-IT" sz="2400" dirty="0" err="1"/>
              <a:t>Lecture</a:t>
            </a:r>
            <a:r>
              <a:rPr lang="it-IT" sz="2400" dirty="0"/>
              <a:t> d’André </a:t>
            </a:r>
            <a:r>
              <a:rPr lang="it-IT" sz="2400" dirty="0" err="1"/>
              <a:t>Markowicz</a:t>
            </a:r>
            <a:r>
              <a:rPr lang="it-IT" sz="2400" dirty="0"/>
              <a:t> à la fin </a:t>
            </a:r>
            <a:r>
              <a:rPr lang="it-IT" sz="2400" dirty="0" err="1"/>
              <a:t>du</a:t>
            </a:r>
            <a:r>
              <a:rPr lang="it-IT" sz="2400" dirty="0"/>
              <a:t> </a:t>
            </a:r>
            <a:r>
              <a:rPr lang="it-IT" sz="2400" dirty="0" err="1"/>
              <a:t>livre</a:t>
            </a:r>
            <a:r>
              <a:rPr lang="it-IT" sz="2400" dirty="0"/>
              <a:t> (10 p.) </a:t>
            </a:r>
            <a:r>
              <a:rPr lang="it-IT" sz="2400" dirty="0" err="1"/>
              <a:t>dont</a:t>
            </a:r>
            <a:r>
              <a:rPr lang="it-IT" sz="2400" dirty="0"/>
              <a:t> 1.1/2 </a:t>
            </a:r>
            <a:r>
              <a:rPr lang="it-IT" sz="2400" dirty="0" err="1"/>
              <a:t>sur</a:t>
            </a:r>
            <a:r>
              <a:rPr lang="it-IT" sz="2400" dirty="0"/>
              <a:t> la </a:t>
            </a:r>
            <a:r>
              <a:rPr lang="it-IT" sz="2400" dirty="0" err="1"/>
              <a:t>traduction</a:t>
            </a:r>
            <a:endParaRPr lang="it-IT" sz="2400" dirty="0"/>
          </a:p>
          <a:p>
            <a:pPr>
              <a:defRPr/>
            </a:pPr>
            <a:r>
              <a:rPr lang="it-IT" sz="2400" i="1" dirty="0" err="1"/>
              <a:t>Idiot</a:t>
            </a:r>
            <a:r>
              <a:rPr lang="it-IT" sz="2400" i="1" dirty="0"/>
              <a:t>/L’</a:t>
            </a:r>
            <a:r>
              <a:rPr lang="it-IT" sz="2400" i="1" dirty="0" err="1"/>
              <a:t>idiot</a:t>
            </a:r>
            <a:r>
              <a:rPr lang="it-IT" sz="2400" dirty="0"/>
              <a:t>  1993</a:t>
            </a:r>
          </a:p>
          <a:p>
            <a:pPr>
              <a:defRPr/>
            </a:pPr>
            <a:r>
              <a:rPr lang="it-IT" sz="2400" dirty="0" err="1"/>
              <a:t>Nom</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la </a:t>
            </a:r>
            <a:r>
              <a:rPr lang="it-IT" sz="2400" dirty="0" err="1"/>
              <a:t>couverture</a:t>
            </a:r>
            <a:r>
              <a:rPr lang="it-IT" sz="2400" dirty="0"/>
              <a:t> </a:t>
            </a:r>
          </a:p>
          <a:p>
            <a:pPr>
              <a:defRPr/>
            </a:pPr>
            <a:r>
              <a:rPr lang="it-IT" sz="2400" dirty="0" err="1"/>
              <a:t>Extrait</a:t>
            </a:r>
            <a:r>
              <a:rPr lang="it-IT" sz="2400" dirty="0"/>
              <a:t> de l’ </a:t>
            </a:r>
            <a:r>
              <a:rPr lang="it-IT" sz="2400" dirty="0" err="1"/>
              <a:t>avant-Propos</a:t>
            </a:r>
            <a:r>
              <a:rPr lang="it-IT" sz="2400" dirty="0"/>
              <a:t> </a:t>
            </a:r>
            <a:r>
              <a:rPr lang="it-IT" sz="2400" dirty="0" err="1"/>
              <a:t>du</a:t>
            </a:r>
            <a:r>
              <a:rPr lang="it-IT" sz="2400" dirty="0"/>
              <a:t> </a:t>
            </a:r>
            <a:r>
              <a:rPr lang="it-IT" sz="2400" dirty="0" err="1"/>
              <a:t>traducteur</a:t>
            </a:r>
            <a:r>
              <a:rPr lang="it-IT" sz="2400" dirty="0"/>
              <a:t> en 4° de </a:t>
            </a:r>
            <a:r>
              <a:rPr lang="it-IT" sz="2400" dirty="0" err="1"/>
              <a:t>couverture</a:t>
            </a:r>
            <a:endParaRPr lang="it-IT" sz="2400" dirty="0"/>
          </a:p>
          <a:p>
            <a:pPr>
              <a:defRPr/>
            </a:pPr>
            <a:r>
              <a:rPr lang="it-IT" sz="2400" dirty="0" err="1"/>
              <a:t>Avant-Propos</a:t>
            </a:r>
            <a:r>
              <a:rPr lang="it-IT" sz="2400" dirty="0"/>
              <a:t> </a:t>
            </a:r>
            <a:r>
              <a:rPr lang="it-IT" sz="2400" dirty="0" err="1"/>
              <a:t>du</a:t>
            </a:r>
            <a:r>
              <a:rPr lang="it-IT" sz="2400" dirty="0"/>
              <a:t> </a:t>
            </a:r>
            <a:r>
              <a:rPr lang="it-IT" sz="2400" dirty="0" err="1"/>
              <a:t>traducteur</a:t>
            </a:r>
            <a:r>
              <a:rPr lang="it-IT" sz="2400" dirty="0"/>
              <a:t> (</a:t>
            </a:r>
            <a:r>
              <a:rPr lang="it-IT" sz="2400" dirty="0" err="1"/>
              <a:t>début</a:t>
            </a:r>
            <a:r>
              <a:rPr lang="it-IT" sz="2400" dirty="0"/>
              <a:t> </a:t>
            </a:r>
            <a:r>
              <a:rPr lang="it-IT" sz="2400" dirty="0" err="1"/>
              <a:t>du</a:t>
            </a:r>
            <a:r>
              <a:rPr lang="it-IT" sz="2400" dirty="0"/>
              <a:t> </a:t>
            </a:r>
            <a:r>
              <a:rPr lang="it-IT" sz="2400" dirty="0" err="1"/>
              <a:t>livre</a:t>
            </a:r>
            <a:r>
              <a:rPr lang="it-IT" sz="2400" dirty="0"/>
              <a:t>)</a:t>
            </a:r>
          </a:p>
          <a:p>
            <a:pPr>
              <a:defRPr/>
            </a:pPr>
            <a:endParaRPr lang="it-IT" sz="2400" dirty="0"/>
          </a:p>
        </p:txBody>
      </p:sp>
    </p:spTree>
    <p:extLst>
      <p:ext uri="{BB962C8B-B14F-4D97-AF65-F5344CB8AC3E}">
        <p14:creationId xmlns:p14="http://schemas.microsoft.com/office/powerpoint/2010/main" val="87267762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pPr eaLnBrk="1" hangingPunct="1"/>
            <a:r>
              <a:rPr lang="it-IT" sz="3200"/>
              <a:t>Dostoievski/Markowicz</a:t>
            </a:r>
          </a:p>
        </p:txBody>
      </p:sp>
      <p:sp>
        <p:nvSpPr>
          <p:cNvPr id="23554" name="Segnaposto contenuto 2"/>
          <p:cNvSpPr>
            <a:spLocks noGrp="1"/>
          </p:cNvSpPr>
          <p:nvPr>
            <p:ph idx="1"/>
          </p:nvPr>
        </p:nvSpPr>
        <p:spPr/>
        <p:txBody>
          <a:bodyPr/>
          <a:lstStyle/>
          <a:p>
            <a:pPr eaLnBrk="1" hangingPunct="1"/>
            <a:r>
              <a:rPr lang="it-IT" sz="2400" i="1" dirty="0" err="1"/>
              <a:t>Dvoinik</a:t>
            </a:r>
            <a:r>
              <a:rPr lang="it-IT" sz="2400" i="1" dirty="0"/>
              <a:t>/Le double </a:t>
            </a:r>
            <a:r>
              <a:rPr lang="it-IT" sz="2400" dirty="0"/>
              <a:t>1998</a:t>
            </a:r>
          </a:p>
          <a:p>
            <a:pPr eaLnBrk="1" hangingPunct="1"/>
            <a:r>
              <a:rPr lang="it-IT" sz="2400" dirty="0" err="1"/>
              <a:t>Nom</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la </a:t>
            </a:r>
            <a:r>
              <a:rPr lang="it-IT" sz="2400" dirty="0" err="1"/>
              <a:t>couverture</a:t>
            </a:r>
            <a:r>
              <a:rPr lang="it-IT" sz="2400" dirty="0"/>
              <a:t> </a:t>
            </a:r>
          </a:p>
          <a:p>
            <a:pPr eaLnBrk="1" hangingPunct="1"/>
            <a:r>
              <a:rPr lang="it-IT" sz="2400" dirty="0" smtClean="0"/>
              <a:t>(Note </a:t>
            </a:r>
            <a:r>
              <a:rPr lang="it-IT" sz="2400" dirty="0" err="1"/>
              <a:t>du</a:t>
            </a:r>
            <a:r>
              <a:rPr lang="it-IT" sz="2400" dirty="0"/>
              <a:t> </a:t>
            </a:r>
            <a:r>
              <a:rPr lang="it-IT" sz="2400" dirty="0" err="1"/>
              <a:t>traducteur</a:t>
            </a:r>
            <a:r>
              <a:rPr lang="it-IT" sz="2400" dirty="0"/>
              <a:t> à la fin </a:t>
            </a:r>
            <a:r>
              <a:rPr lang="it-IT" sz="2400" dirty="0" err="1"/>
              <a:t>du</a:t>
            </a:r>
            <a:r>
              <a:rPr lang="it-IT" sz="2400" dirty="0"/>
              <a:t> </a:t>
            </a:r>
            <a:r>
              <a:rPr lang="it-IT" sz="2400" dirty="0" err="1"/>
              <a:t>livre</a:t>
            </a:r>
            <a:r>
              <a:rPr lang="it-IT" sz="2400" dirty="0"/>
              <a:t> (2 p.) : </a:t>
            </a:r>
            <a:r>
              <a:rPr lang="it-IT" sz="2400" dirty="0" err="1"/>
              <a:t>explicitation</a:t>
            </a:r>
            <a:r>
              <a:rPr lang="it-IT" sz="2400" dirty="0"/>
              <a:t> </a:t>
            </a:r>
            <a:r>
              <a:rPr lang="it-IT" sz="2400" dirty="0" err="1"/>
              <a:t>des</a:t>
            </a:r>
            <a:r>
              <a:rPr lang="it-IT" sz="2400" dirty="0"/>
              <a:t> </a:t>
            </a:r>
            <a:r>
              <a:rPr lang="it-IT" sz="2400" dirty="0" err="1"/>
              <a:t>choix</a:t>
            </a:r>
            <a:r>
              <a:rPr lang="it-IT" sz="2400" dirty="0"/>
              <a:t> </a:t>
            </a:r>
            <a:r>
              <a:rPr lang="it-IT" sz="2400" dirty="0" err="1" smtClean="0"/>
              <a:t>traductifs</a:t>
            </a:r>
            <a:r>
              <a:rPr lang="it-IT" sz="2400" dirty="0" smtClean="0"/>
              <a:t>)</a:t>
            </a:r>
            <a:endParaRPr lang="it-IT" sz="2400" dirty="0"/>
          </a:p>
          <a:p>
            <a:pPr eaLnBrk="1" hangingPunct="1"/>
            <a:endParaRPr lang="it-IT" dirty="0" smtClean="0"/>
          </a:p>
        </p:txBody>
      </p:sp>
    </p:spTree>
    <p:extLst>
      <p:ext uri="{BB962C8B-B14F-4D97-AF65-F5344CB8AC3E}">
        <p14:creationId xmlns:p14="http://schemas.microsoft.com/office/powerpoint/2010/main" val="3420920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p:txBody>
          <a:bodyPr/>
          <a:lstStyle/>
          <a:p>
            <a:pPr eaLnBrk="1" hangingPunct="1"/>
            <a:r>
              <a:rPr lang="it-IT" sz="3200" dirty="0"/>
              <a:t>Camilleri/</a:t>
            </a:r>
            <a:r>
              <a:rPr lang="it-IT" sz="3200" dirty="0" err="1"/>
              <a:t>Quadruppani</a:t>
            </a:r>
            <a:endParaRPr lang="it-IT" sz="3200" dirty="0"/>
          </a:p>
        </p:txBody>
      </p:sp>
      <p:sp>
        <p:nvSpPr>
          <p:cNvPr id="3" name="Segnaposto contenuto 2"/>
          <p:cNvSpPr>
            <a:spLocks noGrp="1"/>
          </p:cNvSpPr>
          <p:nvPr>
            <p:ph idx="1"/>
          </p:nvPr>
        </p:nvSpPr>
        <p:spPr/>
        <p:txBody>
          <a:bodyPr rtlCol="0">
            <a:normAutofit fontScale="85000" lnSpcReduction="10000"/>
          </a:bodyPr>
          <a:lstStyle/>
          <a:p>
            <a:pPr>
              <a:defRPr/>
            </a:pPr>
            <a:r>
              <a:rPr lang="it-IT" sz="2400" i="1" dirty="0"/>
              <a:t>La forma dell’acqua/La forme de l’eau </a:t>
            </a:r>
            <a:r>
              <a:rPr lang="it-IT" sz="2400" dirty="0"/>
              <a:t>1998</a:t>
            </a:r>
          </a:p>
          <a:p>
            <a:pPr>
              <a:defRPr/>
            </a:pPr>
            <a:r>
              <a:rPr lang="it-IT" sz="2400" dirty="0" err="1" smtClean="0"/>
              <a:t>Pas</a:t>
            </a:r>
            <a:r>
              <a:rPr lang="it-IT" sz="2400" dirty="0" smtClean="0"/>
              <a:t> d’</a:t>
            </a:r>
            <a:r>
              <a:rPr lang="it-IT" sz="2400" dirty="0" err="1" smtClean="0"/>
              <a:t>indication</a:t>
            </a:r>
            <a:r>
              <a:rPr lang="it-IT" sz="2400" dirty="0" smtClean="0"/>
              <a:t> </a:t>
            </a:r>
            <a:r>
              <a:rPr lang="it-IT" sz="2400" dirty="0" err="1" smtClean="0"/>
              <a:t>sur</a:t>
            </a:r>
            <a:r>
              <a:rPr lang="it-IT" sz="2400" dirty="0" smtClean="0"/>
              <a:t> la </a:t>
            </a:r>
            <a:r>
              <a:rPr lang="it-IT" sz="2400" dirty="0" err="1" smtClean="0"/>
              <a:t>couverture</a:t>
            </a:r>
            <a:r>
              <a:rPr lang="it-IT" sz="2400" dirty="0" smtClean="0"/>
              <a:t> </a:t>
            </a:r>
            <a:r>
              <a:rPr lang="it-IT" sz="2400" dirty="0" err="1" smtClean="0"/>
              <a:t>ou</a:t>
            </a:r>
            <a:r>
              <a:rPr lang="it-IT" sz="2400" dirty="0" smtClean="0"/>
              <a:t> en 4° de </a:t>
            </a:r>
            <a:r>
              <a:rPr lang="it-IT" sz="2400" dirty="0" err="1" smtClean="0"/>
              <a:t>couverture</a:t>
            </a:r>
            <a:endParaRPr lang="it-IT" sz="2400" dirty="0" smtClean="0"/>
          </a:p>
          <a:p>
            <a:pPr>
              <a:defRPr/>
            </a:pPr>
            <a:r>
              <a:rPr lang="it-IT" sz="2400" dirty="0" smtClean="0"/>
              <a:t>Mais à l’</a:t>
            </a:r>
            <a:r>
              <a:rPr lang="it-IT" sz="2400" dirty="0" err="1" smtClean="0"/>
              <a:t>intérieur</a:t>
            </a:r>
            <a:r>
              <a:rPr lang="it-IT" sz="2400" dirty="0" smtClean="0"/>
              <a:t> : </a:t>
            </a:r>
            <a:r>
              <a:rPr lang="it-IT" sz="2400" dirty="0" err="1" smtClean="0"/>
              <a:t>Traduit</a:t>
            </a:r>
            <a:r>
              <a:rPr lang="it-IT" sz="2400" dirty="0" smtClean="0"/>
              <a:t> </a:t>
            </a:r>
            <a:r>
              <a:rPr lang="it-IT" sz="2400" dirty="0"/>
              <a:t>de l’</a:t>
            </a:r>
            <a:r>
              <a:rPr lang="it-IT" sz="2400" dirty="0" err="1"/>
              <a:t>italien</a:t>
            </a:r>
            <a:r>
              <a:rPr lang="it-IT" sz="2400" dirty="0"/>
              <a:t> par </a:t>
            </a:r>
            <a:r>
              <a:rPr lang="it-IT" sz="2400" dirty="0" err="1"/>
              <a:t>Serge</a:t>
            </a:r>
            <a:r>
              <a:rPr lang="it-IT" sz="2400" dirty="0"/>
              <a:t> </a:t>
            </a:r>
            <a:r>
              <a:rPr lang="it-IT" sz="2400" dirty="0" err="1"/>
              <a:t>Quadruppani</a:t>
            </a:r>
            <a:r>
              <a:rPr lang="it-IT" sz="2400" dirty="0"/>
              <a:t> </a:t>
            </a:r>
            <a:r>
              <a:rPr lang="it-IT" sz="2400" dirty="0" err="1"/>
              <a:t>avec</a:t>
            </a:r>
            <a:r>
              <a:rPr lang="it-IT" sz="2400" dirty="0"/>
              <a:t> </a:t>
            </a:r>
            <a:r>
              <a:rPr lang="it-IT" sz="2400" dirty="0" err="1"/>
              <a:t>l’aide</a:t>
            </a:r>
            <a:r>
              <a:rPr lang="it-IT" sz="2400" dirty="0"/>
              <a:t> de Maruzza Loria</a:t>
            </a:r>
          </a:p>
          <a:p>
            <a:pPr>
              <a:defRPr/>
            </a:pPr>
            <a:endParaRPr lang="it-IT" sz="2400" i="1" dirty="0" smtClean="0"/>
          </a:p>
          <a:p>
            <a:pPr>
              <a:defRPr/>
            </a:pPr>
            <a:r>
              <a:rPr lang="it-IT" sz="2400" i="1" dirty="0" smtClean="0"/>
              <a:t>Il </a:t>
            </a:r>
            <a:r>
              <a:rPr lang="it-IT" sz="2400" i="1" dirty="0"/>
              <a:t>ladro di merendine/Le </a:t>
            </a:r>
            <a:r>
              <a:rPr lang="it-IT" sz="2400" i="1" dirty="0" err="1"/>
              <a:t>voleur</a:t>
            </a:r>
            <a:r>
              <a:rPr lang="it-IT" sz="2400" i="1" dirty="0"/>
              <a:t> de </a:t>
            </a:r>
            <a:r>
              <a:rPr lang="it-IT" sz="2400" i="1" dirty="0" err="1"/>
              <a:t>gouter</a:t>
            </a:r>
            <a:r>
              <a:rPr lang="it-IT" sz="2400" dirty="0"/>
              <a:t> 2000</a:t>
            </a:r>
          </a:p>
          <a:p>
            <a:pPr>
              <a:defRPr/>
            </a:pPr>
            <a:r>
              <a:rPr lang="it-IT" sz="2400" dirty="0" err="1"/>
              <a:t>Pas</a:t>
            </a:r>
            <a:r>
              <a:rPr lang="it-IT" sz="2400" dirty="0"/>
              <a:t> d’</a:t>
            </a:r>
            <a:r>
              <a:rPr lang="it-IT" sz="2400" dirty="0" err="1"/>
              <a:t>indication</a:t>
            </a:r>
            <a:r>
              <a:rPr lang="it-IT" sz="2400" dirty="0"/>
              <a:t> </a:t>
            </a:r>
            <a:r>
              <a:rPr lang="it-IT" sz="2400" dirty="0" err="1"/>
              <a:t>sur</a:t>
            </a:r>
            <a:r>
              <a:rPr lang="it-IT" sz="2400" dirty="0"/>
              <a:t> la </a:t>
            </a:r>
            <a:r>
              <a:rPr lang="it-IT" sz="2400" dirty="0" err="1"/>
              <a:t>couverture</a:t>
            </a:r>
            <a:r>
              <a:rPr lang="it-IT" sz="2400" dirty="0"/>
              <a:t> </a:t>
            </a:r>
            <a:r>
              <a:rPr lang="it-IT" sz="2400" dirty="0" err="1"/>
              <a:t>ou</a:t>
            </a:r>
            <a:r>
              <a:rPr lang="it-IT" sz="2400" dirty="0"/>
              <a:t> en 4° de </a:t>
            </a:r>
            <a:r>
              <a:rPr lang="it-IT" sz="2400" dirty="0" err="1"/>
              <a:t>couverture</a:t>
            </a:r>
            <a:endParaRPr lang="it-IT" sz="2400" dirty="0"/>
          </a:p>
          <a:p>
            <a:pPr>
              <a:defRPr/>
            </a:pPr>
            <a:r>
              <a:rPr lang="it-IT" sz="2400" dirty="0"/>
              <a:t>Mais à l’</a:t>
            </a:r>
            <a:r>
              <a:rPr lang="it-IT" sz="2400" dirty="0" err="1"/>
              <a:t>intérieur</a:t>
            </a:r>
            <a:r>
              <a:rPr lang="it-IT" sz="2400" dirty="0"/>
              <a:t> : </a:t>
            </a:r>
            <a:r>
              <a:rPr lang="it-IT" sz="2400" dirty="0" err="1"/>
              <a:t>Traduit</a:t>
            </a:r>
            <a:r>
              <a:rPr lang="it-IT" sz="2400" dirty="0"/>
              <a:t> de l’</a:t>
            </a:r>
            <a:r>
              <a:rPr lang="it-IT" sz="2400" dirty="0" err="1"/>
              <a:t>italien</a:t>
            </a:r>
            <a:r>
              <a:rPr lang="it-IT" sz="2400" dirty="0"/>
              <a:t> par </a:t>
            </a:r>
            <a:r>
              <a:rPr lang="it-IT" sz="2400" dirty="0" err="1"/>
              <a:t>Serge</a:t>
            </a:r>
            <a:r>
              <a:rPr lang="it-IT" sz="2400" dirty="0"/>
              <a:t> </a:t>
            </a:r>
            <a:r>
              <a:rPr lang="it-IT" sz="2400" dirty="0" err="1"/>
              <a:t>Quadruppani</a:t>
            </a:r>
            <a:r>
              <a:rPr lang="it-IT" sz="2400" dirty="0"/>
              <a:t> </a:t>
            </a:r>
            <a:r>
              <a:rPr lang="it-IT" sz="2400" dirty="0" err="1"/>
              <a:t>avec</a:t>
            </a:r>
            <a:r>
              <a:rPr lang="it-IT" sz="2400" dirty="0"/>
              <a:t> </a:t>
            </a:r>
            <a:r>
              <a:rPr lang="it-IT" sz="2400" dirty="0" err="1"/>
              <a:t>l’aide</a:t>
            </a:r>
            <a:r>
              <a:rPr lang="it-IT" sz="2400" dirty="0"/>
              <a:t> de Maruzza Loria</a:t>
            </a:r>
          </a:p>
          <a:p>
            <a:pPr>
              <a:buNone/>
              <a:defRPr/>
            </a:pPr>
            <a:endParaRPr lang="it-IT" sz="2400" i="1" dirty="0"/>
          </a:p>
          <a:p>
            <a:pPr>
              <a:defRPr/>
            </a:pPr>
            <a:r>
              <a:rPr lang="it-IT" sz="2400" i="1" dirty="0"/>
              <a:t>L’intermittenza</a:t>
            </a:r>
            <a:r>
              <a:rPr lang="it-IT" sz="2400" dirty="0"/>
              <a:t> (2010)/</a:t>
            </a:r>
            <a:r>
              <a:rPr lang="it-IT" sz="2400" i="1" dirty="0" err="1"/>
              <a:t>Intermittence</a:t>
            </a:r>
            <a:r>
              <a:rPr lang="it-IT" sz="2400" dirty="0"/>
              <a:t> 2011</a:t>
            </a:r>
          </a:p>
          <a:p>
            <a:pPr>
              <a:defRPr/>
            </a:pPr>
            <a:r>
              <a:rPr lang="it-IT" sz="2400" dirty="0" err="1"/>
              <a:t>Traduit</a:t>
            </a:r>
            <a:r>
              <a:rPr lang="it-IT" sz="2400" dirty="0"/>
              <a:t> de l’</a:t>
            </a:r>
            <a:r>
              <a:rPr lang="it-IT" sz="2400" dirty="0" err="1"/>
              <a:t>italien</a:t>
            </a:r>
            <a:r>
              <a:rPr lang="it-IT" sz="2400" dirty="0"/>
              <a:t> (</a:t>
            </a:r>
            <a:r>
              <a:rPr lang="it-IT" sz="2400" dirty="0" err="1"/>
              <a:t>Sicile</a:t>
            </a:r>
            <a:r>
              <a:rPr lang="it-IT" sz="2400" dirty="0"/>
              <a:t>) par </a:t>
            </a:r>
            <a:r>
              <a:rPr lang="it-IT" sz="2400" dirty="0" err="1"/>
              <a:t>Serge</a:t>
            </a:r>
            <a:r>
              <a:rPr lang="it-IT" sz="2400" dirty="0"/>
              <a:t> </a:t>
            </a:r>
            <a:r>
              <a:rPr lang="it-IT" sz="2400" dirty="0" err="1"/>
              <a:t>Quadruppani</a:t>
            </a:r>
            <a:r>
              <a:rPr lang="it-IT" sz="2400" dirty="0"/>
              <a:t> </a:t>
            </a:r>
          </a:p>
          <a:p>
            <a:pPr>
              <a:defRPr/>
            </a:pPr>
            <a:r>
              <a:rPr lang="it-IT" sz="2400" b="1" dirty="0" err="1"/>
              <a:t>Nom</a:t>
            </a:r>
            <a:r>
              <a:rPr lang="it-IT" sz="2400" b="1" dirty="0"/>
              <a:t> </a:t>
            </a:r>
            <a:r>
              <a:rPr lang="it-IT" sz="2400" b="1" dirty="0" err="1"/>
              <a:t>indiqué</a:t>
            </a:r>
            <a:r>
              <a:rPr lang="it-IT" sz="2400" b="1" dirty="0"/>
              <a:t> en 4° de </a:t>
            </a:r>
            <a:r>
              <a:rPr lang="it-IT" sz="2400" b="1" dirty="0" err="1" smtClean="0"/>
              <a:t>couverture</a:t>
            </a:r>
            <a:endParaRPr lang="it-IT" sz="2400" b="1" dirty="0"/>
          </a:p>
        </p:txBody>
      </p:sp>
    </p:spTree>
    <p:extLst>
      <p:ext uri="{BB962C8B-B14F-4D97-AF65-F5344CB8AC3E}">
        <p14:creationId xmlns:p14="http://schemas.microsoft.com/office/powerpoint/2010/main" val="183265314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p:txBody>
          <a:bodyPr/>
          <a:lstStyle/>
          <a:p>
            <a:pPr eaLnBrk="1" hangingPunct="1"/>
            <a:r>
              <a:rPr lang="it-IT" sz="3200" dirty="0" err="1" smtClean="0"/>
              <a:t>Préface</a:t>
            </a:r>
            <a:r>
              <a:rPr lang="it-IT" sz="3200" dirty="0" smtClean="0"/>
              <a:t>/Note/</a:t>
            </a:r>
            <a:r>
              <a:rPr lang="it-IT" sz="3200" dirty="0" err="1" smtClean="0"/>
              <a:t>Avant-Propos</a:t>
            </a:r>
            <a:r>
              <a:rPr lang="it-IT" sz="3200" dirty="0" smtClean="0"/>
              <a:t>/</a:t>
            </a:r>
            <a:r>
              <a:rPr lang="it-IT" sz="3200" dirty="0" err="1" smtClean="0"/>
              <a:t>Avertissement</a:t>
            </a:r>
            <a:r>
              <a:rPr lang="it-IT" sz="3200" dirty="0" smtClean="0"/>
              <a:t> … (</a:t>
            </a:r>
            <a:r>
              <a:rPr lang="it-IT" sz="3200" dirty="0" err="1" smtClean="0"/>
              <a:t>différentes</a:t>
            </a:r>
            <a:r>
              <a:rPr lang="it-IT" sz="3200" dirty="0" smtClean="0"/>
              <a:t> </a:t>
            </a:r>
            <a:r>
              <a:rPr lang="it-IT" sz="3200" dirty="0" err="1" smtClean="0"/>
              <a:t>appellations</a:t>
            </a:r>
            <a:r>
              <a:rPr lang="it-IT" sz="3200" dirty="0" smtClean="0"/>
              <a:t>)</a:t>
            </a:r>
            <a:endParaRPr lang="it-IT" sz="3200" dirty="0"/>
          </a:p>
        </p:txBody>
      </p:sp>
      <p:sp>
        <p:nvSpPr>
          <p:cNvPr id="3" name="Segnaposto contenuto 2"/>
          <p:cNvSpPr>
            <a:spLocks noGrp="1"/>
          </p:cNvSpPr>
          <p:nvPr>
            <p:ph idx="1"/>
          </p:nvPr>
        </p:nvSpPr>
        <p:spPr/>
        <p:txBody>
          <a:bodyPr rtlCol="0">
            <a:normAutofit/>
          </a:bodyPr>
          <a:lstStyle/>
          <a:p>
            <a:pPr algn="just">
              <a:defRPr/>
            </a:pPr>
            <a:r>
              <a:rPr lang="it-IT" sz="2400" dirty="0"/>
              <a:t>“</a:t>
            </a:r>
            <a:r>
              <a:rPr lang="it-IT" sz="2400" dirty="0" err="1"/>
              <a:t>Signées</a:t>
            </a:r>
            <a:r>
              <a:rPr lang="it-IT" sz="2400" dirty="0"/>
              <a:t> </a:t>
            </a:r>
            <a:r>
              <a:rPr lang="it-IT" sz="2400" dirty="0" err="1"/>
              <a:t>tantôt</a:t>
            </a:r>
            <a:r>
              <a:rPr lang="it-IT" sz="2400" dirty="0"/>
              <a:t> par un </a:t>
            </a:r>
            <a:r>
              <a:rPr lang="it-IT" sz="2400" dirty="0" err="1"/>
              <a:t>seul</a:t>
            </a:r>
            <a:r>
              <a:rPr lang="it-IT" sz="2400" dirty="0"/>
              <a:t> </a:t>
            </a:r>
            <a:r>
              <a:rPr lang="it-IT" sz="2400" dirty="0" err="1"/>
              <a:t>traducteur</a:t>
            </a:r>
            <a:r>
              <a:rPr lang="it-IT" sz="2400" dirty="0"/>
              <a:t>, </a:t>
            </a:r>
            <a:r>
              <a:rPr lang="it-IT" sz="2400" dirty="0" err="1"/>
              <a:t>tantôt</a:t>
            </a:r>
            <a:r>
              <a:rPr lang="it-IT" sz="2400" dirty="0"/>
              <a:t> par un </a:t>
            </a:r>
            <a:r>
              <a:rPr lang="it-IT" sz="2400" dirty="0" err="1"/>
              <a:t>collectif</a:t>
            </a:r>
            <a:r>
              <a:rPr lang="it-IT" sz="2400" dirty="0"/>
              <a:t>, </a:t>
            </a:r>
            <a:r>
              <a:rPr lang="it-IT" sz="2400" dirty="0" err="1"/>
              <a:t>elles</a:t>
            </a:r>
            <a:r>
              <a:rPr lang="it-IT" sz="2400" dirty="0"/>
              <a:t> (</a:t>
            </a:r>
            <a:r>
              <a:rPr lang="it-IT" sz="2400" dirty="0" err="1"/>
              <a:t>les</a:t>
            </a:r>
            <a:r>
              <a:rPr lang="it-IT" sz="2400" dirty="0"/>
              <a:t> </a:t>
            </a:r>
            <a:r>
              <a:rPr lang="it-IT" sz="2400" dirty="0" err="1"/>
              <a:t>préfaces</a:t>
            </a:r>
            <a:r>
              <a:rPr lang="it-IT" sz="2400" dirty="0"/>
              <a:t> de </a:t>
            </a:r>
            <a:r>
              <a:rPr lang="it-IT" sz="2400" dirty="0" err="1"/>
              <a:t>traducteurs</a:t>
            </a:r>
            <a:r>
              <a:rPr lang="it-IT" sz="2400" dirty="0"/>
              <a:t>) </a:t>
            </a:r>
            <a:r>
              <a:rPr lang="it-IT" sz="2400" dirty="0" err="1"/>
              <a:t>sont</a:t>
            </a:r>
            <a:r>
              <a:rPr lang="it-IT" sz="2400" dirty="0"/>
              <a:t> </a:t>
            </a:r>
            <a:r>
              <a:rPr lang="it-IT" sz="2400" b="1" dirty="0" err="1"/>
              <a:t>les</a:t>
            </a:r>
            <a:r>
              <a:rPr lang="it-IT" sz="2400" b="1" dirty="0"/>
              <a:t> </a:t>
            </a:r>
            <a:r>
              <a:rPr lang="it-IT" sz="2400" b="1" dirty="0" err="1"/>
              <a:t>lieux</a:t>
            </a:r>
            <a:r>
              <a:rPr lang="it-IT" sz="2400" b="1" dirty="0"/>
              <a:t> de </a:t>
            </a:r>
            <a:r>
              <a:rPr lang="it-IT" sz="2400" b="1" dirty="0" err="1"/>
              <a:t>passage</a:t>
            </a:r>
            <a:r>
              <a:rPr lang="it-IT" sz="2400" b="1" dirty="0"/>
              <a:t> </a:t>
            </a:r>
            <a:r>
              <a:rPr lang="it-IT" sz="2400" b="1" dirty="0" err="1"/>
              <a:t>privilégiés</a:t>
            </a:r>
            <a:r>
              <a:rPr lang="it-IT" sz="2400" b="1" dirty="0"/>
              <a:t>, </a:t>
            </a:r>
            <a:r>
              <a:rPr lang="it-IT" sz="2400" dirty="0"/>
              <a:t>à la fois </a:t>
            </a:r>
            <a:r>
              <a:rPr lang="it-IT" sz="2400" dirty="0" err="1"/>
              <a:t>laboratoires</a:t>
            </a:r>
            <a:r>
              <a:rPr lang="it-IT" sz="2400" dirty="0"/>
              <a:t> de l’oeuvre </a:t>
            </a:r>
            <a:r>
              <a:rPr lang="it-IT" sz="2400" dirty="0" err="1"/>
              <a:t>traduite</a:t>
            </a:r>
            <a:r>
              <a:rPr lang="it-IT" sz="2400" dirty="0"/>
              <a:t> et </a:t>
            </a:r>
            <a:r>
              <a:rPr lang="it-IT" sz="2400" dirty="0" err="1"/>
              <a:t>poétiques</a:t>
            </a:r>
            <a:r>
              <a:rPr lang="it-IT" sz="2400" dirty="0"/>
              <a:t> de la </a:t>
            </a:r>
            <a:r>
              <a:rPr lang="it-IT" sz="2400" dirty="0" err="1"/>
              <a:t>traduction</a:t>
            </a:r>
            <a:r>
              <a:rPr lang="it-IT" sz="2400" dirty="0"/>
              <a:t> p. 51-52 « Mais </a:t>
            </a:r>
            <a:r>
              <a:rPr lang="it-IT" sz="2400" dirty="0" err="1"/>
              <a:t>que</a:t>
            </a:r>
            <a:r>
              <a:rPr lang="it-IT" sz="2400" dirty="0"/>
              <a:t> font </a:t>
            </a:r>
            <a:r>
              <a:rPr lang="it-IT" sz="2400" dirty="0" err="1"/>
              <a:t>les</a:t>
            </a:r>
            <a:r>
              <a:rPr lang="it-IT" sz="2400" dirty="0"/>
              <a:t> </a:t>
            </a:r>
            <a:r>
              <a:rPr lang="it-IT" sz="2400" dirty="0" err="1"/>
              <a:t>préfaces</a:t>
            </a:r>
            <a:r>
              <a:rPr lang="it-IT" sz="2400" dirty="0"/>
              <a:t>? » </a:t>
            </a:r>
            <a:r>
              <a:rPr lang="it-IT" sz="2400" dirty="0" err="1"/>
              <a:t>J</a:t>
            </a:r>
            <a:r>
              <a:rPr lang="it-IT" sz="2400" dirty="0"/>
              <a:t>. </a:t>
            </a:r>
            <a:r>
              <a:rPr lang="it-IT" sz="2400" dirty="0" err="1"/>
              <a:t>Derrida</a:t>
            </a:r>
            <a:r>
              <a:rPr lang="it-IT" sz="2400" dirty="0"/>
              <a:t> in </a:t>
            </a:r>
            <a:r>
              <a:rPr lang="it-IT" sz="2400" dirty="0" err="1"/>
              <a:t>Dissémination</a:t>
            </a:r>
            <a:r>
              <a:rPr lang="it-IT" sz="2400" dirty="0"/>
              <a:t>, (</a:t>
            </a:r>
            <a:r>
              <a:rPr lang="it-IT" sz="2400" dirty="0" err="1"/>
              <a:t>chapitre</a:t>
            </a:r>
            <a:r>
              <a:rPr lang="it-IT" sz="2400" dirty="0"/>
              <a:t> </a:t>
            </a:r>
            <a:r>
              <a:rPr lang="it-IT" sz="2400" dirty="0" err="1"/>
              <a:t>intitulé</a:t>
            </a:r>
            <a:r>
              <a:rPr lang="it-IT" sz="2400" dirty="0"/>
              <a:t> “Hors-</a:t>
            </a:r>
            <a:r>
              <a:rPr lang="it-IT" sz="2400" dirty="0" err="1"/>
              <a:t>livre</a:t>
            </a:r>
            <a:r>
              <a:rPr lang="it-IT" sz="2400" dirty="0"/>
              <a:t>”, p. 14)</a:t>
            </a:r>
          </a:p>
          <a:p>
            <a:pPr algn="just">
              <a:defRPr/>
            </a:pPr>
            <a:r>
              <a:rPr lang="it-IT" sz="2400" dirty="0" err="1" smtClean="0"/>
              <a:t>Préface</a:t>
            </a:r>
            <a:r>
              <a:rPr lang="it-IT" sz="2400" dirty="0" smtClean="0"/>
              <a:t> </a:t>
            </a:r>
            <a:r>
              <a:rPr lang="it-IT" sz="2400" dirty="0" err="1"/>
              <a:t>allographe</a:t>
            </a:r>
            <a:r>
              <a:rPr lang="it-IT" sz="2400" dirty="0"/>
              <a:t> (ex: Umberto Saba, </a:t>
            </a:r>
            <a:r>
              <a:rPr lang="it-IT" sz="2400" i="1" dirty="0"/>
              <a:t>Ernesto</a:t>
            </a:r>
            <a:r>
              <a:rPr lang="it-IT" sz="2400" dirty="0"/>
              <a:t>, </a:t>
            </a:r>
            <a:r>
              <a:rPr lang="it-IT" sz="2400" dirty="0" err="1"/>
              <a:t>traduit</a:t>
            </a:r>
            <a:r>
              <a:rPr lang="it-IT" sz="2400" dirty="0"/>
              <a:t> par René De </a:t>
            </a:r>
            <a:r>
              <a:rPr lang="it-IT" sz="2400" dirty="0" err="1"/>
              <a:t>Ceccaty</a:t>
            </a:r>
            <a:r>
              <a:rPr lang="it-IT" sz="2400" dirty="0"/>
              <a:t> 2010 p. 7-29) </a:t>
            </a:r>
          </a:p>
          <a:p>
            <a:pPr algn="just">
              <a:defRPr/>
            </a:pPr>
            <a:r>
              <a:rPr lang="it-IT" sz="2400" dirty="0" err="1"/>
              <a:t>Préface</a:t>
            </a:r>
            <a:r>
              <a:rPr lang="it-IT" sz="2400" dirty="0"/>
              <a:t> </a:t>
            </a:r>
            <a:r>
              <a:rPr lang="it-IT" sz="2400" b="1" dirty="0" err="1"/>
              <a:t>auctoriale</a:t>
            </a:r>
            <a:r>
              <a:rPr lang="it-IT" sz="2400" dirty="0"/>
              <a:t> (</a:t>
            </a:r>
            <a:r>
              <a:rPr lang="it-IT" sz="2400" dirty="0" err="1"/>
              <a:t>réflexion</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son </a:t>
            </a:r>
            <a:r>
              <a:rPr lang="it-IT" sz="2400" dirty="0" err="1"/>
              <a:t>procédé</a:t>
            </a:r>
            <a:r>
              <a:rPr lang="it-IT" sz="2400" dirty="0"/>
              <a:t> </a:t>
            </a:r>
            <a:r>
              <a:rPr lang="it-IT" sz="2400" dirty="0" err="1" smtClean="0"/>
              <a:t>traductif</a:t>
            </a:r>
            <a:r>
              <a:rPr lang="it-IT" sz="2400" dirty="0" smtClean="0"/>
              <a:t>)</a:t>
            </a:r>
            <a:endParaRPr lang="it-IT" sz="2400" dirty="0"/>
          </a:p>
          <a:p>
            <a:pPr algn="just">
              <a:defRPr/>
            </a:pPr>
            <a:r>
              <a:rPr lang="it-IT" sz="2400" dirty="0" err="1"/>
              <a:t>Thématiques</a:t>
            </a:r>
            <a:r>
              <a:rPr lang="it-IT" sz="2400" dirty="0"/>
              <a:t> </a:t>
            </a:r>
            <a:r>
              <a:rPr lang="it-IT" sz="2400" dirty="0" err="1"/>
              <a:t>invariantes</a:t>
            </a:r>
            <a:r>
              <a:rPr lang="it-IT" sz="2400" dirty="0"/>
              <a:t> : le </a:t>
            </a:r>
            <a:r>
              <a:rPr lang="it-IT" sz="2400" dirty="0" err="1"/>
              <a:t>vieillissement</a:t>
            </a:r>
            <a:r>
              <a:rPr lang="it-IT" sz="2400" dirty="0"/>
              <a:t> </a:t>
            </a:r>
            <a:r>
              <a:rPr lang="it-IT" sz="2400" dirty="0" err="1"/>
              <a:t>des</a:t>
            </a:r>
            <a:r>
              <a:rPr lang="it-IT" sz="2400" dirty="0"/>
              <a:t> </a:t>
            </a:r>
            <a:r>
              <a:rPr lang="it-IT" sz="2400" dirty="0" err="1"/>
              <a:t>traductions</a:t>
            </a:r>
            <a:r>
              <a:rPr lang="it-IT" sz="2400" dirty="0"/>
              <a:t>, </a:t>
            </a:r>
            <a:r>
              <a:rPr lang="it-IT" sz="2400" dirty="0" smtClean="0"/>
              <a:t>la </a:t>
            </a:r>
            <a:r>
              <a:rPr lang="it-IT" sz="2400" dirty="0" err="1"/>
              <a:t>critique</a:t>
            </a:r>
            <a:r>
              <a:rPr lang="it-IT" sz="2400" dirty="0"/>
              <a:t> </a:t>
            </a:r>
            <a:r>
              <a:rPr lang="it-IT" sz="2400" dirty="0" err="1"/>
              <a:t>des</a:t>
            </a:r>
            <a:r>
              <a:rPr lang="it-IT" sz="2400" dirty="0"/>
              <a:t> </a:t>
            </a:r>
            <a:r>
              <a:rPr lang="it-IT" sz="2400" dirty="0" err="1"/>
              <a:t>traductions</a:t>
            </a:r>
            <a:r>
              <a:rPr lang="it-IT" sz="2400" dirty="0"/>
              <a:t> </a:t>
            </a:r>
            <a:r>
              <a:rPr lang="it-IT" sz="2400" dirty="0" err="1"/>
              <a:t>précédentes</a:t>
            </a:r>
            <a:r>
              <a:rPr lang="it-IT" sz="2400" dirty="0"/>
              <a:t>, le </a:t>
            </a:r>
            <a:r>
              <a:rPr lang="it-IT" sz="2400" dirty="0" err="1"/>
              <a:t>changement</a:t>
            </a:r>
            <a:r>
              <a:rPr lang="it-IT" sz="2400" dirty="0"/>
              <a:t> de </a:t>
            </a:r>
            <a:r>
              <a:rPr lang="it-IT" sz="2400" dirty="0" err="1"/>
              <a:t>titre</a:t>
            </a:r>
            <a:r>
              <a:rPr lang="it-IT" sz="2400" dirty="0"/>
              <a:t>, </a:t>
            </a:r>
            <a:r>
              <a:rPr lang="it-IT" sz="2400" dirty="0" err="1"/>
              <a:t>les</a:t>
            </a:r>
            <a:r>
              <a:rPr lang="it-IT" sz="2400" dirty="0"/>
              <a:t> </a:t>
            </a:r>
            <a:r>
              <a:rPr lang="it-IT" sz="2400" dirty="0" err="1"/>
              <a:t>intraduisibles</a:t>
            </a:r>
            <a:r>
              <a:rPr lang="it-IT" sz="2400" dirty="0"/>
              <a:t>…</a:t>
            </a:r>
          </a:p>
          <a:p>
            <a:pPr algn="just">
              <a:defRPr/>
            </a:pPr>
            <a:r>
              <a:rPr lang="it-IT" sz="2400" dirty="0" err="1"/>
              <a:t>Emplacement</a:t>
            </a:r>
            <a:r>
              <a:rPr lang="it-IT" sz="2400" dirty="0"/>
              <a:t> ? </a:t>
            </a:r>
            <a:r>
              <a:rPr lang="it-IT" sz="2400" dirty="0" err="1"/>
              <a:t>Avant</a:t>
            </a:r>
            <a:r>
              <a:rPr lang="it-IT" sz="2400" dirty="0"/>
              <a:t> </a:t>
            </a:r>
            <a:r>
              <a:rPr lang="it-IT" sz="2400" dirty="0" err="1"/>
              <a:t>ou</a:t>
            </a:r>
            <a:r>
              <a:rPr lang="it-IT" sz="2400" dirty="0"/>
              <a:t> </a:t>
            </a:r>
            <a:r>
              <a:rPr lang="it-IT" sz="2400" dirty="0" err="1"/>
              <a:t>après</a:t>
            </a:r>
            <a:r>
              <a:rPr lang="it-IT" sz="2400" dirty="0"/>
              <a:t> le </a:t>
            </a:r>
            <a:r>
              <a:rPr lang="it-IT" sz="2400" dirty="0" err="1"/>
              <a:t>texte</a:t>
            </a:r>
            <a:r>
              <a:rPr lang="it-IT" sz="2400" dirty="0"/>
              <a:t> </a:t>
            </a:r>
            <a:r>
              <a:rPr lang="it-IT" sz="2400" dirty="0" err="1"/>
              <a:t>traduit</a:t>
            </a:r>
            <a:endParaRPr lang="it-IT" sz="2400" dirty="0"/>
          </a:p>
          <a:p>
            <a:pPr algn="just">
              <a:defRPr/>
            </a:pPr>
            <a:endParaRPr lang="it-IT" sz="2400" dirty="0"/>
          </a:p>
        </p:txBody>
      </p:sp>
    </p:spTree>
    <p:extLst>
      <p:ext uri="{BB962C8B-B14F-4D97-AF65-F5344CB8AC3E}">
        <p14:creationId xmlns:p14="http://schemas.microsoft.com/office/powerpoint/2010/main" val="289434329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b="1" dirty="0" err="1" smtClean="0"/>
              <a:t>Péritexte</a:t>
            </a:r>
            <a:r>
              <a:rPr lang="it-IT" sz="2800" b="1" dirty="0" smtClean="0"/>
              <a:t> : </a:t>
            </a:r>
            <a:r>
              <a:rPr lang="it-IT" sz="2800" b="1" dirty="0" err="1" smtClean="0"/>
              <a:t>postface</a:t>
            </a:r>
            <a:r>
              <a:rPr lang="it-IT" sz="2800" b="1" i="1" dirty="0" smtClean="0"/>
              <a:t/>
            </a:r>
            <a:br>
              <a:rPr lang="it-IT" sz="2800" b="1" i="1" dirty="0" smtClean="0"/>
            </a:br>
            <a:r>
              <a:rPr lang="it-IT" sz="2800" b="1" i="1" dirty="0" smtClean="0"/>
              <a:t> La </a:t>
            </a:r>
            <a:r>
              <a:rPr lang="it-IT" sz="2800" b="1" i="1" dirty="0" err="1" smtClean="0"/>
              <a:t>Douce</a:t>
            </a:r>
            <a:r>
              <a:rPr lang="it-IT" sz="2800" b="1" i="1" dirty="0"/>
              <a:t> </a:t>
            </a:r>
            <a:r>
              <a:rPr lang="it-IT" sz="2800" b="1" dirty="0" err="1"/>
              <a:t>Dostoievski</a:t>
            </a:r>
            <a:r>
              <a:rPr lang="it-IT" sz="2800" b="1" dirty="0" smtClean="0"/>
              <a:t/>
            </a:r>
            <a:br>
              <a:rPr lang="it-IT" sz="2800" b="1" dirty="0" smtClean="0"/>
            </a:br>
            <a:r>
              <a:rPr lang="it-IT" sz="2800" b="1" dirty="0" err="1" smtClean="0"/>
              <a:t>Lecture</a:t>
            </a:r>
            <a:r>
              <a:rPr lang="it-IT" sz="2800" b="1" dirty="0" smtClean="0"/>
              <a:t> </a:t>
            </a:r>
            <a:r>
              <a:rPr lang="it-IT" sz="2800" b="1" dirty="0"/>
              <a:t>d’André </a:t>
            </a:r>
            <a:r>
              <a:rPr lang="it-IT" sz="2800" b="1" dirty="0" err="1" smtClean="0"/>
              <a:t>Markowicz</a:t>
            </a:r>
            <a:endParaRPr lang="fr-FR" sz="2800" dirty="0"/>
          </a:p>
        </p:txBody>
      </p:sp>
      <p:sp>
        <p:nvSpPr>
          <p:cNvPr id="3" name="Content Placeholder 2"/>
          <p:cNvSpPr>
            <a:spLocks noGrp="1"/>
          </p:cNvSpPr>
          <p:nvPr>
            <p:ph idx="1"/>
          </p:nvPr>
        </p:nvSpPr>
        <p:spPr/>
        <p:txBody>
          <a:bodyPr/>
          <a:lstStyle/>
          <a:p>
            <a:pPr algn="just"/>
            <a:r>
              <a:rPr lang="it-IT" dirty="0" err="1" smtClean="0"/>
              <a:t>Deux</a:t>
            </a:r>
            <a:r>
              <a:rPr lang="it-IT" dirty="0" smtClean="0"/>
              <a:t> </a:t>
            </a:r>
            <a:r>
              <a:rPr lang="it-IT" dirty="0" err="1" smtClean="0"/>
              <a:t>mots</a:t>
            </a:r>
            <a:r>
              <a:rPr lang="it-IT" dirty="0" smtClean="0"/>
              <a:t> </a:t>
            </a:r>
            <a:r>
              <a:rPr lang="it-IT" dirty="0" err="1" smtClean="0"/>
              <a:t>encore</a:t>
            </a:r>
            <a:r>
              <a:rPr lang="it-IT" dirty="0" smtClean="0"/>
              <a:t>, </a:t>
            </a:r>
            <a:r>
              <a:rPr lang="it-IT" dirty="0" err="1" smtClean="0"/>
              <a:t>sur</a:t>
            </a:r>
            <a:r>
              <a:rPr lang="it-IT" dirty="0" smtClean="0"/>
              <a:t> la </a:t>
            </a:r>
            <a:r>
              <a:rPr lang="it-IT" dirty="0" err="1" smtClean="0"/>
              <a:t>traduction</a:t>
            </a:r>
            <a:r>
              <a:rPr lang="it-IT" dirty="0" smtClean="0"/>
              <a:t>, </a:t>
            </a:r>
            <a:r>
              <a:rPr lang="it-IT" dirty="0" err="1" smtClean="0"/>
              <a:t>puis</a:t>
            </a:r>
            <a:r>
              <a:rPr lang="it-IT" dirty="0" smtClean="0"/>
              <a:t> </a:t>
            </a:r>
            <a:r>
              <a:rPr lang="it-IT" dirty="0" err="1" smtClean="0"/>
              <a:t>sur</a:t>
            </a:r>
            <a:r>
              <a:rPr lang="it-IT" dirty="0" smtClean="0"/>
              <a:t> </a:t>
            </a:r>
            <a:r>
              <a:rPr lang="it-IT" dirty="0" err="1" smtClean="0"/>
              <a:t>cette</a:t>
            </a:r>
            <a:r>
              <a:rPr lang="it-IT" dirty="0" smtClean="0"/>
              <a:t> </a:t>
            </a:r>
            <a:r>
              <a:rPr lang="it-IT" dirty="0" err="1" smtClean="0"/>
              <a:t>édition</a:t>
            </a:r>
            <a:r>
              <a:rPr lang="it-IT" dirty="0" smtClean="0"/>
              <a:t>.</a:t>
            </a:r>
          </a:p>
          <a:p>
            <a:pPr algn="just"/>
            <a:r>
              <a:rPr lang="it-IT" dirty="0" smtClean="0"/>
              <a:t>Plus on </a:t>
            </a:r>
            <a:r>
              <a:rPr lang="it-IT" dirty="0" err="1" smtClean="0"/>
              <a:t>traduit</a:t>
            </a:r>
            <a:r>
              <a:rPr lang="it-IT" dirty="0" smtClean="0"/>
              <a:t>, plus on se </a:t>
            </a:r>
            <a:r>
              <a:rPr lang="it-IT" dirty="0" err="1" smtClean="0"/>
              <a:t>rend</a:t>
            </a:r>
            <a:r>
              <a:rPr lang="it-IT" dirty="0" smtClean="0"/>
              <a:t> </a:t>
            </a:r>
            <a:r>
              <a:rPr lang="it-IT" dirty="0" err="1" smtClean="0"/>
              <a:t>compte</a:t>
            </a:r>
            <a:r>
              <a:rPr lang="it-IT" dirty="0" smtClean="0"/>
              <a:t> </a:t>
            </a:r>
            <a:r>
              <a:rPr lang="it-IT" dirty="0" err="1" smtClean="0"/>
              <a:t>du</a:t>
            </a:r>
            <a:r>
              <a:rPr lang="it-IT" dirty="0" smtClean="0"/>
              <a:t> </a:t>
            </a:r>
            <a:r>
              <a:rPr lang="it-IT" dirty="0" err="1" smtClean="0"/>
              <a:t>caractère</a:t>
            </a:r>
            <a:r>
              <a:rPr lang="it-IT" dirty="0" smtClean="0"/>
              <a:t> </a:t>
            </a:r>
            <a:r>
              <a:rPr lang="it-IT" dirty="0" err="1" smtClean="0"/>
              <a:t>artificiel</a:t>
            </a:r>
            <a:r>
              <a:rPr lang="it-IT" dirty="0" smtClean="0"/>
              <a:t> de </a:t>
            </a:r>
            <a:r>
              <a:rPr lang="it-IT" dirty="0" err="1" smtClean="0"/>
              <a:t>cette</a:t>
            </a:r>
            <a:r>
              <a:rPr lang="it-IT" dirty="0" smtClean="0"/>
              <a:t> </a:t>
            </a:r>
            <a:r>
              <a:rPr lang="it-IT" dirty="0" err="1" smtClean="0"/>
              <a:t>occupation</a:t>
            </a:r>
            <a:r>
              <a:rPr lang="it-IT" dirty="0" smtClean="0"/>
              <a:t>. </a:t>
            </a:r>
            <a:r>
              <a:rPr lang="it-IT" b="1" dirty="0" smtClean="0"/>
              <a:t>Il ne s’</a:t>
            </a:r>
            <a:r>
              <a:rPr lang="it-IT" b="1" dirty="0" err="1" smtClean="0"/>
              <a:t>agira</a:t>
            </a:r>
            <a:r>
              <a:rPr lang="it-IT" b="1" dirty="0" smtClean="0"/>
              <a:t> </a:t>
            </a:r>
            <a:r>
              <a:rPr lang="it-IT" b="1" dirty="0" err="1" smtClean="0"/>
              <a:t>jamais</a:t>
            </a:r>
            <a:r>
              <a:rPr lang="it-IT" b="1" dirty="0" smtClean="0"/>
              <a:t> de </a:t>
            </a:r>
            <a:r>
              <a:rPr lang="it-IT" b="1" dirty="0" err="1" smtClean="0"/>
              <a:t>faire</a:t>
            </a:r>
            <a:r>
              <a:rPr lang="it-IT" b="1" dirty="0" smtClean="0"/>
              <a:t> </a:t>
            </a:r>
            <a:r>
              <a:rPr lang="it-IT" b="1" dirty="0" err="1" smtClean="0"/>
              <a:t>croire</a:t>
            </a:r>
            <a:r>
              <a:rPr lang="it-IT" b="1" dirty="0" smtClean="0"/>
              <a:t> </a:t>
            </a:r>
            <a:r>
              <a:rPr lang="it-IT" b="1" dirty="0" err="1" smtClean="0"/>
              <a:t>que</a:t>
            </a:r>
            <a:r>
              <a:rPr lang="it-IT" b="1" dirty="0"/>
              <a:t> </a:t>
            </a:r>
            <a:r>
              <a:rPr lang="it-IT" b="1" dirty="0" err="1" smtClean="0"/>
              <a:t>Dostoievski</a:t>
            </a:r>
            <a:r>
              <a:rPr lang="it-IT" b="1" dirty="0" smtClean="0"/>
              <a:t>, </a:t>
            </a:r>
            <a:r>
              <a:rPr lang="it-IT" b="1" dirty="0" err="1" smtClean="0"/>
              <a:t>écrivant</a:t>
            </a:r>
            <a:r>
              <a:rPr lang="it-IT" b="1" dirty="0" smtClean="0"/>
              <a:t> en </a:t>
            </a:r>
            <a:r>
              <a:rPr lang="it-IT" b="1" dirty="0" err="1" smtClean="0"/>
              <a:t>français</a:t>
            </a:r>
            <a:r>
              <a:rPr lang="it-IT" b="1" dirty="0" smtClean="0"/>
              <a:t>, </a:t>
            </a:r>
            <a:r>
              <a:rPr lang="it-IT" b="1" dirty="0" err="1" smtClean="0"/>
              <a:t>aurait</a:t>
            </a:r>
            <a:r>
              <a:rPr lang="it-IT" b="1" dirty="0" smtClean="0"/>
              <a:t> </a:t>
            </a:r>
            <a:r>
              <a:rPr lang="it-IT" b="1" dirty="0" err="1" smtClean="0"/>
              <a:t>écrit</a:t>
            </a:r>
            <a:r>
              <a:rPr lang="it-IT" b="1" dirty="0" smtClean="0"/>
              <a:t> le texte </a:t>
            </a:r>
            <a:r>
              <a:rPr lang="it-IT" b="1" dirty="0" err="1" smtClean="0"/>
              <a:t>que</a:t>
            </a:r>
            <a:r>
              <a:rPr lang="it-IT" b="1" dirty="0" smtClean="0"/>
              <a:t> le </a:t>
            </a:r>
            <a:r>
              <a:rPr lang="it-IT" b="1" dirty="0" err="1" smtClean="0"/>
              <a:t>lecteur</a:t>
            </a:r>
            <a:r>
              <a:rPr lang="it-IT" b="1" dirty="0" smtClean="0"/>
              <a:t> a </a:t>
            </a:r>
            <a:r>
              <a:rPr lang="it-IT" b="1" dirty="0" err="1" smtClean="0"/>
              <a:t>sous</a:t>
            </a:r>
            <a:r>
              <a:rPr lang="it-IT" b="1" dirty="0" smtClean="0"/>
              <a:t> </a:t>
            </a:r>
            <a:r>
              <a:rPr lang="it-IT" b="1" dirty="0" err="1" smtClean="0"/>
              <a:t>les</a:t>
            </a:r>
            <a:r>
              <a:rPr lang="it-IT" b="1" dirty="0" smtClean="0"/>
              <a:t> </a:t>
            </a:r>
            <a:r>
              <a:rPr lang="it-IT" b="1" dirty="0" err="1" smtClean="0"/>
              <a:t>yeux</a:t>
            </a:r>
            <a:r>
              <a:rPr lang="it-IT" b="1" dirty="0" smtClean="0"/>
              <a:t> </a:t>
            </a:r>
            <a:r>
              <a:rPr lang="it-IT" dirty="0" smtClean="0"/>
              <a:t>– et cela pour une </a:t>
            </a:r>
            <a:r>
              <a:rPr lang="it-IT" dirty="0" err="1" smtClean="0"/>
              <a:t>raison</a:t>
            </a:r>
            <a:r>
              <a:rPr lang="it-IT" dirty="0" smtClean="0"/>
              <a:t> </a:t>
            </a:r>
            <a:r>
              <a:rPr lang="it-IT" dirty="0" err="1" smtClean="0"/>
              <a:t>simple</a:t>
            </a:r>
            <a:r>
              <a:rPr lang="it-IT" dirty="0" smtClean="0"/>
              <a:t>, c’est </a:t>
            </a:r>
            <a:r>
              <a:rPr lang="it-IT" dirty="0" err="1" smtClean="0"/>
              <a:t>qu’il</a:t>
            </a:r>
            <a:r>
              <a:rPr lang="it-IT" dirty="0" smtClean="0"/>
              <a:t> a </a:t>
            </a:r>
            <a:r>
              <a:rPr lang="it-IT" dirty="0" err="1" smtClean="0"/>
              <a:t>écrit</a:t>
            </a:r>
            <a:r>
              <a:rPr lang="it-IT" dirty="0" smtClean="0"/>
              <a:t> en russe. </a:t>
            </a:r>
            <a:r>
              <a:rPr lang="it-IT" dirty="0" err="1" smtClean="0"/>
              <a:t>Les</a:t>
            </a:r>
            <a:r>
              <a:rPr lang="it-IT" dirty="0" smtClean="0"/>
              <a:t> </a:t>
            </a:r>
            <a:r>
              <a:rPr lang="it-IT" dirty="0" err="1" smtClean="0"/>
              <a:t>mots</a:t>
            </a:r>
            <a:r>
              <a:rPr lang="it-IT" dirty="0" smtClean="0"/>
              <a:t> </a:t>
            </a:r>
            <a:r>
              <a:rPr lang="it-IT" dirty="0" err="1" smtClean="0"/>
              <a:t>essentiels</a:t>
            </a:r>
            <a:r>
              <a:rPr lang="it-IT" dirty="0" smtClean="0"/>
              <a:t> </a:t>
            </a:r>
            <a:r>
              <a:rPr lang="it-IT" dirty="0" err="1" smtClean="0"/>
              <a:t>recouvrent</a:t>
            </a:r>
            <a:r>
              <a:rPr lang="it-IT" dirty="0" smtClean="0"/>
              <a:t> </a:t>
            </a:r>
            <a:r>
              <a:rPr lang="it-IT" dirty="0" err="1" smtClean="0"/>
              <a:t>dans</a:t>
            </a:r>
            <a:r>
              <a:rPr lang="it-IT" dirty="0" smtClean="0"/>
              <a:t> </a:t>
            </a:r>
            <a:r>
              <a:rPr lang="it-IT" dirty="0" err="1" smtClean="0"/>
              <a:t>les</a:t>
            </a:r>
            <a:r>
              <a:rPr lang="it-IT" dirty="0" smtClean="0"/>
              <a:t> </a:t>
            </a:r>
            <a:r>
              <a:rPr lang="it-IT" dirty="0" err="1" smtClean="0"/>
              <a:t>deux</a:t>
            </a:r>
            <a:r>
              <a:rPr lang="it-IT" dirty="0" smtClean="0"/>
              <a:t> </a:t>
            </a:r>
            <a:r>
              <a:rPr lang="it-IT" dirty="0" err="1" smtClean="0"/>
              <a:t>langues</a:t>
            </a:r>
            <a:r>
              <a:rPr lang="it-IT" dirty="0" smtClean="0"/>
              <a:t> </a:t>
            </a:r>
            <a:r>
              <a:rPr lang="it-IT" dirty="0" err="1" smtClean="0"/>
              <a:t>des</a:t>
            </a:r>
            <a:r>
              <a:rPr lang="it-IT" dirty="0" smtClean="0"/>
              <a:t> </a:t>
            </a:r>
            <a:r>
              <a:rPr lang="it-IT" dirty="0" err="1" smtClean="0"/>
              <a:t>réalités</a:t>
            </a:r>
            <a:r>
              <a:rPr lang="it-IT" dirty="0" smtClean="0"/>
              <a:t> tout à </a:t>
            </a:r>
            <a:r>
              <a:rPr lang="it-IT" dirty="0" err="1" smtClean="0"/>
              <a:t>fait</a:t>
            </a:r>
            <a:r>
              <a:rPr lang="it-IT" dirty="0" smtClean="0"/>
              <a:t> </a:t>
            </a:r>
            <a:r>
              <a:rPr lang="it-IT" dirty="0" err="1" smtClean="0"/>
              <a:t>différentes</a:t>
            </a:r>
            <a:r>
              <a:rPr lang="it-IT" dirty="0" smtClean="0"/>
              <a:t>.</a:t>
            </a:r>
          </a:p>
          <a:p>
            <a:pPr algn="just"/>
            <a:r>
              <a:rPr lang="it-IT" dirty="0" err="1" smtClean="0"/>
              <a:t>Ainsi</a:t>
            </a:r>
            <a:r>
              <a:rPr lang="it-IT" dirty="0" smtClean="0"/>
              <a:t>, pour le </a:t>
            </a:r>
            <a:r>
              <a:rPr lang="it-IT" dirty="0" err="1" smtClean="0"/>
              <a:t>titre</a:t>
            </a:r>
            <a:r>
              <a:rPr lang="it-IT" dirty="0" smtClean="0"/>
              <a:t> : </a:t>
            </a:r>
            <a:r>
              <a:rPr lang="it-IT" i="1" dirty="0" smtClean="0"/>
              <a:t>La </a:t>
            </a:r>
            <a:r>
              <a:rPr lang="it-IT" i="1" dirty="0" err="1" smtClean="0"/>
              <a:t>Douce</a:t>
            </a:r>
            <a:r>
              <a:rPr lang="it-IT" dirty="0" smtClean="0"/>
              <a:t>. Le </a:t>
            </a:r>
            <a:r>
              <a:rPr lang="it-IT" dirty="0" err="1" smtClean="0"/>
              <a:t>titre</a:t>
            </a:r>
            <a:r>
              <a:rPr lang="it-IT" dirty="0" smtClean="0"/>
              <a:t> russe, </a:t>
            </a:r>
            <a:r>
              <a:rPr lang="it-IT" i="1" dirty="0" err="1" smtClean="0"/>
              <a:t>Krotkaia</a:t>
            </a:r>
            <a:r>
              <a:rPr lang="it-IT" dirty="0" smtClean="0"/>
              <a:t>, ne </a:t>
            </a:r>
            <a:r>
              <a:rPr lang="it-IT" dirty="0" err="1" smtClean="0"/>
              <a:t>signifie</a:t>
            </a:r>
            <a:r>
              <a:rPr lang="it-IT" dirty="0" smtClean="0"/>
              <a:t> </a:t>
            </a:r>
            <a:r>
              <a:rPr lang="it-IT" dirty="0" err="1" smtClean="0"/>
              <a:t>pas</a:t>
            </a:r>
            <a:r>
              <a:rPr lang="it-IT" dirty="0" smtClean="0"/>
              <a:t> </a:t>
            </a:r>
            <a:r>
              <a:rPr lang="it-IT" dirty="0" err="1" smtClean="0"/>
              <a:t>seulement</a:t>
            </a:r>
            <a:r>
              <a:rPr lang="it-IT" dirty="0" smtClean="0"/>
              <a:t> </a:t>
            </a:r>
            <a:r>
              <a:rPr lang="it-IT" dirty="0" err="1" smtClean="0"/>
              <a:t>que</a:t>
            </a:r>
            <a:r>
              <a:rPr lang="it-IT" dirty="0" smtClean="0"/>
              <a:t> </a:t>
            </a:r>
            <a:r>
              <a:rPr lang="it-IT" dirty="0" err="1" smtClean="0"/>
              <a:t>cette</a:t>
            </a:r>
            <a:r>
              <a:rPr lang="it-IT" dirty="0" smtClean="0"/>
              <a:t> femme est </a:t>
            </a:r>
            <a:r>
              <a:rPr lang="it-IT" dirty="0" err="1" smtClean="0"/>
              <a:t>douce</a:t>
            </a:r>
            <a:r>
              <a:rPr lang="it-IT" dirty="0" smtClean="0"/>
              <a:t> (</a:t>
            </a:r>
            <a:r>
              <a:rPr lang="it-IT" dirty="0" err="1" smtClean="0"/>
              <a:t>tendre</a:t>
            </a:r>
            <a:r>
              <a:rPr lang="it-IT" dirty="0" smtClean="0"/>
              <a:t>, </a:t>
            </a:r>
            <a:r>
              <a:rPr lang="it-IT" dirty="0" err="1" smtClean="0"/>
              <a:t>faible</a:t>
            </a:r>
            <a:r>
              <a:rPr lang="it-IT" dirty="0" smtClean="0"/>
              <a:t>, fragile), mais </a:t>
            </a:r>
            <a:r>
              <a:rPr lang="it-IT" dirty="0" err="1" smtClean="0"/>
              <a:t>aussi</a:t>
            </a:r>
            <a:r>
              <a:rPr lang="it-IT" dirty="0" smtClean="0"/>
              <a:t> </a:t>
            </a:r>
            <a:r>
              <a:rPr lang="it-IT" dirty="0" err="1" smtClean="0"/>
              <a:t>qu’elle</a:t>
            </a:r>
            <a:r>
              <a:rPr lang="it-IT" dirty="0" smtClean="0"/>
              <a:t> est </a:t>
            </a:r>
            <a:r>
              <a:rPr lang="it-IT" dirty="0" err="1" smtClean="0"/>
              <a:t>humble</a:t>
            </a:r>
            <a:r>
              <a:rPr lang="it-IT" dirty="0" smtClean="0"/>
              <a:t>, modeste – </a:t>
            </a:r>
            <a:r>
              <a:rPr lang="it-IT" dirty="0" err="1" smtClean="0"/>
              <a:t>justement</a:t>
            </a:r>
            <a:r>
              <a:rPr lang="it-IT" dirty="0" smtClean="0"/>
              <a:t>, </a:t>
            </a:r>
            <a:r>
              <a:rPr lang="it-IT" dirty="0" err="1" smtClean="0"/>
              <a:t>effacée</a:t>
            </a:r>
            <a:r>
              <a:rPr lang="it-IT" dirty="0" smtClean="0"/>
              <a:t>. P. 136</a:t>
            </a:r>
            <a:endParaRPr lang="fr-FR" dirty="0"/>
          </a:p>
        </p:txBody>
      </p:sp>
    </p:spTree>
    <p:extLst>
      <p:ext uri="{BB962C8B-B14F-4D97-AF65-F5344CB8AC3E}">
        <p14:creationId xmlns:p14="http://schemas.microsoft.com/office/powerpoint/2010/main" val="37922112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b="1" i="1" dirty="0"/>
              <a:t> </a:t>
            </a:r>
            <a:r>
              <a:rPr lang="it-IT" sz="2800" b="1" i="1" dirty="0" smtClean="0"/>
              <a:t>La </a:t>
            </a:r>
            <a:r>
              <a:rPr lang="it-IT" sz="2800" b="1" i="1" dirty="0" err="1" smtClean="0"/>
              <a:t>Douce</a:t>
            </a:r>
            <a:r>
              <a:rPr lang="it-IT" sz="2800" b="1" i="1" dirty="0"/>
              <a:t> </a:t>
            </a:r>
            <a:r>
              <a:rPr lang="it-IT" sz="2800" b="1" dirty="0" err="1"/>
              <a:t>Dostoievski</a:t>
            </a:r>
            <a:r>
              <a:rPr lang="it-IT" sz="2800" b="1" dirty="0" smtClean="0"/>
              <a:t/>
            </a:r>
            <a:br>
              <a:rPr lang="it-IT" sz="2800" b="1" dirty="0" smtClean="0"/>
            </a:br>
            <a:r>
              <a:rPr lang="it-IT" sz="2800" b="1" dirty="0" err="1" smtClean="0"/>
              <a:t>Lecture</a:t>
            </a:r>
            <a:r>
              <a:rPr lang="it-IT" sz="2800" b="1" dirty="0" smtClean="0"/>
              <a:t> </a:t>
            </a:r>
            <a:r>
              <a:rPr lang="it-IT" sz="2800" b="1" dirty="0"/>
              <a:t>d’André </a:t>
            </a:r>
            <a:r>
              <a:rPr lang="it-IT" sz="2800" b="1" dirty="0" err="1" smtClean="0"/>
              <a:t>Markowicz</a:t>
            </a:r>
            <a:endParaRPr lang="fr-FR" sz="2800" dirty="0"/>
          </a:p>
        </p:txBody>
      </p:sp>
      <p:sp>
        <p:nvSpPr>
          <p:cNvPr id="3" name="Content Placeholder 2"/>
          <p:cNvSpPr>
            <a:spLocks noGrp="1"/>
          </p:cNvSpPr>
          <p:nvPr>
            <p:ph idx="1"/>
          </p:nvPr>
        </p:nvSpPr>
        <p:spPr/>
        <p:txBody>
          <a:bodyPr/>
          <a:lstStyle/>
          <a:p>
            <a:pPr algn="just"/>
            <a:r>
              <a:rPr lang="it-IT" dirty="0" smtClean="0"/>
              <a:t>Elle </a:t>
            </a:r>
            <a:r>
              <a:rPr lang="it-IT" dirty="0" err="1" smtClean="0"/>
              <a:t>possède</a:t>
            </a:r>
            <a:r>
              <a:rPr lang="it-IT" dirty="0" smtClean="0"/>
              <a:t> </a:t>
            </a:r>
            <a:r>
              <a:rPr lang="it-IT" dirty="0" err="1" smtClean="0"/>
              <a:t>cette</a:t>
            </a:r>
            <a:r>
              <a:rPr lang="it-IT" dirty="0" smtClean="0"/>
              <a:t> </a:t>
            </a:r>
            <a:r>
              <a:rPr lang="it-IT" dirty="0" err="1" smtClean="0"/>
              <a:t>qualité</a:t>
            </a:r>
            <a:r>
              <a:rPr lang="it-IT" dirty="0" smtClean="0"/>
              <a:t> suprême </a:t>
            </a:r>
            <a:r>
              <a:rPr lang="it-IT" dirty="0"/>
              <a:t>pour </a:t>
            </a:r>
            <a:r>
              <a:rPr lang="it-IT" dirty="0" err="1" smtClean="0"/>
              <a:t>Dostoievski</a:t>
            </a:r>
            <a:r>
              <a:rPr lang="it-IT" dirty="0" smtClean="0"/>
              <a:t> qui </a:t>
            </a:r>
            <a:r>
              <a:rPr lang="it-IT" dirty="0" err="1" smtClean="0"/>
              <a:t>fait</a:t>
            </a:r>
            <a:r>
              <a:rPr lang="it-IT" dirty="0" smtClean="0"/>
              <a:t> </a:t>
            </a:r>
            <a:r>
              <a:rPr lang="it-IT" dirty="0" err="1" smtClean="0"/>
              <a:t>toute</a:t>
            </a:r>
            <a:r>
              <a:rPr lang="it-IT" dirty="0" smtClean="0"/>
              <a:t> la force </a:t>
            </a:r>
            <a:r>
              <a:rPr lang="it-IT" dirty="0" err="1" smtClean="0"/>
              <a:t>du</a:t>
            </a:r>
            <a:r>
              <a:rPr lang="it-IT" dirty="0" smtClean="0"/>
              <a:t> </a:t>
            </a:r>
            <a:r>
              <a:rPr lang="it-IT" dirty="0" err="1" smtClean="0"/>
              <a:t>prince</a:t>
            </a:r>
            <a:r>
              <a:rPr lang="it-IT" dirty="0" smtClean="0"/>
              <a:t> </a:t>
            </a:r>
            <a:r>
              <a:rPr lang="it-IT" dirty="0" err="1" smtClean="0"/>
              <a:t>Mychkine</a:t>
            </a:r>
            <a:r>
              <a:rPr lang="it-IT" dirty="0" smtClean="0"/>
              <a:t>, le </a:t>
            </a:r>
            <a:r>
              <a:rPr lang="it-IT" i="1" dirty="0" err="1" smtClean="0"/>
              <a:t>smirénié</a:t>
            </a:r>
            <a:r>
              <a:rPr lang="it-IT" dirty="0" smtClean="0"/>
              <a:t>, un </a:t>
            </a:r>
            <a:r>
              <a:rPr lang="it-IT" dirty="0" err="1" smtClean="0"/>
              <a:t>mot</a:t>
            </a:r>
            <a:r>
              <a:rPr lang="it-IT" dirty="0" smtClean="0"/>
              <a:t> </a:t>
            </a:r>
            <a:r>
              <a:rPr lang="it-IT" dirty="0" err="1" smtClean="0"/>
              <a:t>que</a:t>
            </a:r>
            <a:r>
              <a:rPr lang="it-IT" dirty="0" smtClean="0"/>
              <a:t> le </a:t>
            </a:r>
            <a:r>
              <a:rPr lang="it-IT" dirty="0" err="1" smtClean="0"/>
              <a:t>français</a:t>
            </a:r>
            <a:r>
              <a:rPr lang="it-IT" dirty="0" smtClean="0"/>
              <a:t> ne </a:t>
            </a:r>
            <a:r>
              <a:rPr lang="it-IT" dirty="0" err="1" smtClean="0"/>
              <a:t>peut</a:t>
            </a:r>
            <a:r>
              <a:rPr lang="it-IT" dirty="0" smtClean="0"/>
              <a:t> </a:t>
            </a:r>
            <a:r>
              <a:rPr lang="it-IT" dirty="0" err="1" smtClean="0"/>
              <a:t>traduire</a:t>
            </a:r>
            <a:r>
              <a:rPr lang="it-IT" dirty="0" smtClean="0"/>
              <a:t> </a:t>
            </a:r>
            <a:r>
              <a:rPr lang="it-IT" dirty="0" err="1" smtClean="0"/>
              <a:t>que</a:t>
            </a:r>
            <a:r>
              <a:rPr lang="it-IT" dirty="0" smtClean="0"/>
              <a:t> par «</a:t>
            </a:r>
            <a:r>
              <a:rPr lang="it-IT" dirty="0" err="1" smtClean="0"/>
              <a:t>humilité</a:t>
            </a:r>
            <a:r>
              <a:rPr lang="it-IT" dirty="0" smtClean="0"/>
              <a:t>». Or la langue russe ne </a:t>
            </a:r>
            <a:r>
              <a:rPr lang="it-IT" dirty="0" err="1" smtClean="0"/>
              <a:t>dit</a:t>
            </a:r>
            <a:r>
              <a:rPr lang="it-IT" dirty="0" smtClean="0"/>
              <a:t> </a:t>
            </a:r>
            <a:r>
              <a:rPr lang="it-IT" dirty="0" err="1" smtClean="0"/>
              <a:t>pas</a:t>
            </a:r>
            <a:r>
              <a:rPr lang="it-IT" dirty="0" smtClean="0"/>
              <a:t> </a:t>
            </a:r>
            <a:r>
              <a:rPr lang="it-IT" dirty="0" err="1" smtClean="0"/>
              <a:t>que</a:t>
            </a:r>
            <a:r>
              <a:rPr lang="it-IT" dirty="0" smtClean="0"/>
              <a:t> l’</a:t>
            </a:r>
            <a:r>
              <a:rPr lang="it-IT" dirty="0" err="1" smtClean="0"/>
              <a:t>humble</a:t>
            </a:r>
            <a:r>
              <a:rPr lang="it-IT" dirty="0" smtClean="0"/>
              <a:t> est, </a:t>
            </a:r>
            <a:r>
              <a:rPr lang="it-IT" dirty="0" err="1" smtClean="0"/>
              <a:t>selon</a:t>
            </a:r>
            <a:r>
              <a:rPr lang="it-IT" dirty="0" smtClean="0"/>
              <a:t> </a:t>
            </a:r>
            <a:r>
              <a:rPr lang="it-IT" dirty="0" err="1" smtClean="0"/>
              <a:t>notre</a:t>
            </a:r>
            <a:r>
              <a:rPr lang="it-IT" dirty="0" smtClean="0"/>
              <a:t> </a:t>
            </a:r>
            <a:r>
              <a:rPr lang="it-IT" dirty="0" err="1" smtClean="0"/>
              <a:t>étymologie</a:t>
            </a:r>
            <a:r>
              <a:rPr lang="it-IT" dirty="0" smtClean="0"/>
              <a:t> latine,</a:t>
            </a:r>
            <a:r>
              <a:rPr lang="it-IT" i="1" dirty="0" smtClean="0"/>
              <a:t> </a:t>
            </a:r>
            <a:r>
              <a:rPr lang="it-IT" i="1" dirty="0" err="1" smtClean="0"/>
              <a:t>humilis</a:t>
            </a:r>
            <a:r>
              <a:rPr lang="it-IT" i="1" dirty="0" smtClean="0"/>
              <a:t> </a:t>
            </a:r>
            <a:r>
              <a:rPr lang="it-IT" dirty="0" smtClean="0"/>
              <a:t>(</a:t>
            </a:r>
            <a:r>
              <a:rPr lang="it-IT" dirty="0" err="1" smtClean="0"/>
              <a:t>abaissé</a:t>
            </a:r>
            <a:r>
              <a:rPr lang="it-IT" dirty="0" smtClean="0"/>
              <a:t> </a:t>
            </a:r>
            <a:r>
              <a:rPr lang="it-IT" dirty="0" err="1" smtClean="0"/>
              <a:t>jusqu’à</a:t>
            </a:r>
            <a:r>
              <a:rPr lang="it-IT" dirty="0" smtClean="0"/>
              <a:t> la terre), il </a:t>
            </a:r>
            <a:r>
              <a:rPr lang="it-IT" dirty="0" err="1" smtClean="0"/>
              <a:t>dit</a:t>
            </a:r>
            <a:r>
              <a:rPr lang="it-IT" dirty="0" smtClean="0"/>
              <a:t> </a:t>
            </a:r>
            <a:r>
              <a:rPr lang="it-IT" dirty="0" err="1" smtClean="0"/>
              <a:t>qu’il</a:t>
            </a:r>
            <a:r>
              <a:rPr lang="it-IT" dirty="0" smtClean="0"/>
              <a:t> </a:t>
            </a:r>
            <a:r>
              <a:rPr lang="it-IT" dirty="0" err="1" smtClean="0"/>
              <a:t>possède</a:t>
            </a:r>
            <a:r>
              <a:rPr lang="it-IT" dirty="0" smtClean="0"/>
              <a:t> le </a:t>
            </a:r>
            <a:r>
              <a:rPr lang="it-IT" i="1" dirty="0" err="1" smtClean="0"/>
              <a:t>mir</a:t>
            </a:r>
            <a:r>
              <a:rPr lang="it-IT" dirty="0" smtClean="0"/>
              <a:t>, c’est-à-dire la </a:t>
            </a:r>
            <a:r>
              <a:rPr lang="it-IT" dirty="0" err="1" smtClean="0"/>
              <a:t>paix</a:t>
            </a:r>
            <a:r>
              <a:rPr lang="it-IT" dirty="0" smtClean="0"/>
              <a:t>, en </a:t>
            </a:r>
            <a:r>
              <a:rPr lang="it-IT" dirty="0" err="1" smtClean="0"/>
              <a:t>soi</a:t>
            </a:r>
            <a:r>
              <a:rPr lang="it-IT" dirty="0" smtClean="0"/>
              <a:t>. L’</a:t>
            </a:r>
            <a:r>
              <a:rPr lang="it-IT" dirty="0" err="1" smtClean="0"/>
              <a:t>homme</a:t>
            </a:r>
            <a:r>
              <a:rPr lang="it-IT" dirty="0" smtClean="0"/>
              <a:t> ne s’</a:t>
            </a:r>
            <a:r>
              <a:rPr lang="it-IT" dirty="0" err="1" smtClean="0"/>
              <a:t>humilie</a:t>
            </a:r>
            <a:r>
              <a:rPr lang="it-IT" dirty="0" smtClean="0"/>
              <a:t> </a:t>
            </a:r>
            <a:r>
              <a:rPr lang="it-IT" dirty="0" err="1" smtClean="0"/>
              <a:t>pas</a:t>
            </a:r>
            <a:r>
              <a:rPr lang="it-IT" dirty="0" smtClean="0"/>
              <a:t>, il est en </a:t>
            </a:r>
            <a:r>
              <a:rPr lang="it-IT" dirty="0" err="1" smtClean="0"/>
              <a:t>paix</a:t>
            </a:r>
            <a:r>
              <a:rPr lang="it-IT" dirty="0" smtClean="0"/>
              <a:t> ; il ne </a:t>
            </a:r>
            <a:r>
              <a:rPr lang="it-IT" dirty="0" err="1" smtClean="0"/>
              <a:t>perd</a:t>
            </a:r>
            <a:r>
              <a:rPr lang="it-IT" dirty="0" smtClean="0"/>
              <a:t> </a:t>
            </a:r>
            <a:r>
              <a:rPr lang="it-IT" dirty="0" err="1" smtClean="0"/>
              <a:t>rien</a:t>
            </a:r>
            <a:r>
              <a:rPr lang="it-IT" dirty="0" smtClean="0"/>
              <a:t> ; son </a:t>
            </a:r>
            <a:r>
              <a:rPr lang="it-IT" dirty="0" err="1" smtClean="0"/>
              <a:t>renoncement</a:t>
            </a:r>
            <a:r>
              <a:rPr lang="it-IT" dirty="0" smtClean="0"/>
              <a:t> n’est en </a:t>
            </a:r>
            <a:r>
              <a:rPr lang="it-IT" dirty="0" err="1" smtClean="0"/>
              <a:t>rien</a:t>
            </a:r>
            <a:r>
              <a:rPr lang="it-IT" dirty="0" smtClean="0"/>
              <a:t> </a:t>
            </a:r>
            <a:r>
              <a:rPr lang="it-IT" dirty="0" err="1" smtClean="0"/>
              <a:t>négatif</a:t>
            </a:r>
            <a:r>
              <a:rPr lang="it-IT" dirty="0" smtClean="0"/>
              <a:t>, il est, </a:t>
            </a:r>
            <a:r>
              <a:rPr lang="it-IT" dirty="0" err="1" smtClean="0"/>
              <a:t>au</a:t>
            </a:r>
            <a:r>
              <a:rPr lang="it-IT" dirty="0" smtClean="0"/>
              <a:t> </a:t>
            </a:r>
            <a:r>
              <a:rPr lang="it-IT" dirty="0" err="1" smtClean="0"/>
              <a:t>contraire</a:t>
            </a:r>
            <a:r>
              <a:rPr lang="it-IT" dirty="0" smtClean="0"/>
              <a:t>, </a:t>
            </a:r>
            <a:r>
              <a:rPr lang="it-IT" dirty="0" err="1" smtClean="0"/>
              <a:t>signe</a:t>
            </a:r>
            <a:r>
              <a:rPr lang="it-IT" dirty="0" smtClean="0"/>
              <a:t> </a:t>
            </a:r>
            <a:r>
              <a:rPr lang="it-IT" dirty="0" err="1" smtClean="0"/>
              <a:t>d’accord</a:t>
            </a:r>
            <a:r>
              <a:rPr lang="it-IT" dirty="0" smtClean="0"/>
              <a:t> </a:t>
            </a:r>
            <a:r>
              <a:rPr lang="it-IT" dirty="0" err="1" smtClean="0"/>
              <a:t>avec</a:t>
            </a:r>
            <a:r>
              <a:rPr lang="it-IT" dirty="0" smtClean="0"/>
              <a:t> l’</a:t>
            </a:r>
            <a:r>
              <a:rPr lang="it-IT" dirty="0" err="1" smtClean="0"/>
              <a:t>ordre</a:t>
            </a:r>
            <a:r>
              <a:rPr lang="it-IT" dirty="0" smtClean="0"/>
              <a:t> </a:t>
            </a:r>
            <a:r>
              <a:rPr lang="it-IT" dirty="0" err="1" smtClean="0"/>
              <a:t>du</a:t>
            </a:r>
            <a:r>
              <a:rPr lang="it-IT" dirty="0" smtClean="0"/>
              <a:t> monde. P. 136</a:t>
            </a:r>
            <a:endParaRPr lang="fr-FR" dirty="0"/>
          </a:p>
        </p:txBody>
      </p:sp>
    </p:spTree>
    <p:extLst>
      <p:ext uri="{BB962C8B-B14F-4D97-AF65-F5344CB8AC3E}">
        <p14:creationId xmlns:p14="http://schemas.microsoft.com/office/powerpoint/2010/main" val="135531621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pPr eaLnBrk="1" hangingPunct="1"/>
            <a:r>
              <a:rPr lang="it-IT" sz="3200" dirty="0"/>
              <a:t>Thomas Mann/Renata </a:t>
            </a:r>
            <a:r>
              <a:rPr lang="it-IT" sz="3200" dirty="0" err="1"/>
              <a:t>Colorni</a:t>
            </a:r>
            <a:endParaRPr lang="it-IT" sz="3200" dirty="0"/>
          </a:p>
        </p:txBody>
      </p:sp>
      <p:sp>
        <p:nvSpPr>
          <p:cNvPr id="21506" name="Segnaposto contenuto 2"/>
          <p:cNvSpPr>
            <a:spLocks noGrp="1"/>
          </p:cNvSpPr>
          <p:nvPr>
            <p:ph idx="1"/>
          </p:nvPr>
        </p:nvSpPr>
        <p:spPr/>
        <p:txBody>
          <a:bodyPr/>
          <a:lstStyle/>
          <a:p>
            <a:pPr algn="just" eaLnBrk="1" hangingPunct="1"/>
            <a:r>
              <a:rPr lang="it-IT" sz="2400" dirty="0"/>
              <a:t>Thomas Mann </a:t>
            </a:r>
            <a:r>
              <a:rPr lang="it-IT" sz="2400" i="1" dirty="0" err="1"/>
              <a:t>Der</a:t>
            </a:r>
            <a:r>
              <a:rPr lang="it-IT" sz="2400" i="1" dirty="0"/>
              <a:t> </a:t>
            </a:r>
            <a:r>
              <a:rPr lang="it-IT" sz="2400" i="1" dirty="0" err="1"/>
              <a:t>Zauberberg</a:t>
            </a:r>
            <a:r>
              <a:rPr lang="it-IT" sz="2400" i="1" dirty="0"/>
              <a:t> </a:t>
            </a:r>
            <a:r>
              <a:rPr lang="it-IT" sz="2400" dirty="0"/>
              <a:t>1924 </a:t>
            </a:r>
            <a:r>
              <a:rPr lang="it-IT" sz="2400" dirty="0" err="1"/>
              <a:t>traduit</a:t>
            </a:r>
            <a:r>
              <a:rPr lang="it-IT" sz="2400" dirty="0"/>
              <a:t> par Renata </a:t>
            </a:r>
            <a:r>
              <a:rPr lang="it-IT" sz="2400" dirty="0" err="1"/>
              <a:t>Colorni</a:t>
            </a:r>
            <a:r>
              <a:rPr lang="it-IT" sz="2400" dirty="0"/>
              <a:t> 2010 Meridiani. </a:t>
            </a:r>
          </a:p>
          <a:p>
            <a:pPr algn="just" eaLnBrk="1" hangingPunct="1"/>
            <a:r>
              <a:rPr lang="it-IT" sz="2400" b="1" dirty="0"/>
              <a:t>Nota alla traduzione </a:t>
            </a:r>
            <a:r>
              <a:rPr lang="it-IT" sz="2400" dirty="0"/>
              <a:t>de </a:t>
            </a:r>
            <a:r>
              <a:rPr lang="it-IT" sz="2400" dirty="0" err="1"/>
              <a:t>R</a:t>
            </a:r>
            <a:r>
              <a:rPr lang="it-IT" sz="2400" dirty="0"/>
              <a:t>. </a:t>
            </a:r>
            <a:r>
              <a:rPr lang="it-IT" sz="2400" dirty="0" err="1"/>
              <a:t>Colorni</a:t>
            </a:r>
            <a:r>
              <a:rPr lang="it-IT" sz="2400" dirty="0"/>
              <a:t> (12 </a:t>
            </a:r>
            <a:r>
              <a:rPr lang="it-IT" sz="2400" dirty="0" err="1"/>
              <a:t>pages</a:t>
            </a:r>
            <a:r>
              <a:rPr lang="it-IT" sz="2400" dirty="0"/>
              <a:t> </a:t>
            </a:r>
            <a:r>
              <a:rPr lang="it-IT" sz="2400" dirty="0" err="1"/>
              <a:t>avant</a:t>
            </a:r>
            <a:r>
              <a:rPr lang="it-IT" sz="2400" dirty="0"/>
              <a:t> le texte) pour </a:t>
            </a:r>
            <a:r>
              <a:rPr lang="it-IT" sz="2400" dirty="0" err="1"/>
              <a:t>expliquer</a:t>
            </a:r>
            <a:r>
              <a:rPr lang="it-IT" sz="2400" dirty="0"/>
              <a:t> le </a:t>
            </a:r>
            <a:r>
              <a:rPr lang="it-IT" sz="2400" dirty="0" err="1"/>
              <a:t>changement</a:t>
            </a:r>
            <a:r>
              <a:rPr lang="it-IT" sz="2400" dirty="0"/>
              <a:t> </a:t>
            </a:r>
            <a:r>
              <a:rPr lang="it-IT" sz="2400" dirty="0" err="1"/>
              <a:t>du</a:t>
            </a:r>
            <a:r>
              <a:rPr lang="it-IT" sz="2400" dirty="0"/>
              <a:t> </a:t>
            </a:r>
            <a:r>
              <a:rPr lang="it-IT" sz="2400" dirty="0" err="1"/>
              <a:t>titre</a:t>
            </a:r>
            <a:r>
              <a:rPr lang="it-IT" sz="2400" dirty="0"/>
              <a:t> “</a:t>
            </a:r>
            <a:r>
              <a:rPr lang="it-IT" sz="2400" i="1" dirty="0"/>
              <a:t>La montagna incantata</a:t>
            </a:r>
            <a:r>
              <a:rPr lang="it-IT" sz="2400" dirty="0"/>
              <a:t>” à “</a:t>
            </a:r>
            <a:r>
              <a:rPr lang="it-IT" sz="2400" i="1" dirty="0"/>
              <a:t>La montagna magica</a:t>
            </a:r>
            <a:r>
              <a:rPr lang="it-IT" sz="2400" dirty="0"/>
              <a:t>” (</a:t>
            </a:r>
            <a:r>
              <a:rPr lang="it-IT" sz="2400" dirty="0" err="1"/>
              <a:t>recherche</a:t>
            </a:r>
            <a:r>
              <a:rPr lang="it-IT" sz="2400" dirty="0"/>
              <a:t> </a:t>
            </a:r>
            <a:r>
              <a:rPr lang="it-IT" sz="2400" dirty="0" err="1"/>
              <a:t>d’archives</a:t>
            </a:r>
            <a:r>
              <a:rPr lang="it-IT" sz="2400" dirty="0"/>
              <a:t>) et de </a:t>
            </a:r>
            <a:r>
              <a:rPr lang="it-IT" sz="2400" dirty="0" err="1"/>
              <a:t>certains</a:t>
            </a:r>
            <a:r>
              <a:rPr lang="it-IT" sz="2400" dirty="0"/>
              <a:t> </a:t>
            </a:r>
            <a:r>
              <a:rPr lang="it-IT" sz="2400" dirty="0" err="1"/>
              <a:t>choix</a:t>
            </a:r>
            <a:r>
              <a:rPr lang="it-IT" sz="2400" dirty="0"/>
              <a:t> </a:t>
            </a:r>
            <a:r>
              <a:rPr lang="it-IT" sz="2400" dirty="0" err="1"/>
              <a:t>traductifs</a:t>
            </a:r>
            <a:r>
              <a:rPr lang="it-IT" sz="2400" dirty="0"/>
              <a:t>.</a:t>
            </a:r>
          </a:p>
          <a:p>
            <a:pPr eaLnBrk="1" hangingPunct="1"/>
            <a:endParaRPr lang="it-IT" dirty="0" smtClean="0"/>
          </a:p>
        </p:txBody>
      </p:sp>
    </p:spTree>
    <p:extLst>
      <p:ext uri="{BB962C8B-B14F-4D97-AF65-F5344CB8AC3E}">
        <p14:creationId xmlns:p14="http://schemas.microsoft.com/office/powerpoint/2010/main" val="33636280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Pourquoi</a:t>
            </a:r>
            <a:r>
              <a:rPr lang="it-IT" sz="2800" dirty="0"/>
              <a:t> </a:t>
            </a:r>
            <a:r>
              <a:rPr lang="it-IT" sz="2800" dirty="0" err="1" smtClean="0"/>
              <a:t>traducteurs</a:t>
            </a:r>
            <a:r>
              <a:rPr lang="it-IT" sz="2800" dirty="0" smtClean="0"/>
              <a:t> </a:t>
            </a:r>
            <a:r>
              <a:rPr lang="it-IT" sz="2800" dirty="0"/>
              <a:t>et </a:t>
            </a:r>
            <a:r>
              <a:rPr lang="it-IT" sz="2800" dirty="0" err="1"/>
              <a:t>traductrices</a:t>
            </a:r>
            <a:r>
              <a:rPr lang="it-IT" sz="2800" dirty="0"/>
              <a:t> ?</a:t>
            </a:r>
          </a:p>
        </p:txBody>
      </p:sp>
      <p:sp>
        <p:nvSpPr>
          <p:cNvPr id="3" name="Segnaposto contenuto 2"/>
          <p:cNvSpPr>
            <a:spLocks noGrp="1"/>
          </p:cNvSpPr>
          <p:nvPr>
            <p:ph idx="1"/>
          </p:nvPr>
        </p:nvSpPr>
        <p:spPr/>
        <p:txBody>
          <a:bodyPr/>
          <a:lstStyle/>
          <a:p>
            <a:endParaRPr lang="it-IT" sz="2400" i="1" dirty="0"/>
          </a:p>
          <a:p>
            <a:r>
              <a:rPr lang="fr-FR" sz="2400" dirty="0" smtClean="0"/>
              <a:t>Pour </a:t>
            </a:r>
            <a:r>
              <a:rPr lang="fr-FR" sz="2400" dirty="0"/>
              <a:t>rendre </a:t>
            </a:r>
            <a:r>
              <a:rPr lang="fr-FR" sz="2400" b="1" dirty="0"/>
              <a:t>visible</a:t>
            </a:r>
            <a:r>
              <a:rPr lang="fr-FR" sz="2400" dirty="0"/>
              <a:t> les sujets protagonistes du travail de traduction </a:t>
            </a:r>
          </a:p>
          <a:p>
            <a:r>
              <a:rPr lang="fr-FR" sz="2400" dirty="0"/>
              <a:t>« les grands oubliés du discours sur la traduction » Jean Delisle  2014, p. 41 </a:t>
            </a:r>
          </a:p>
          <a:p>
            <a:r>
              <a:rPr lang="fr-FR" sz="2000" dirty="0"/>
              <a:t>« Dimension culturelle de certaines fonctions de la traduction » http://</a:t>
            </a:r>
            <a:r>
              <a:rPr lang="fr-FR" sz="2000" dirty="0" err="1"/>
              <a:t>www.academia.edu</a:t>
            </a:r>
            <a:r>
              <a:rPr lang="fr-FR" sz="2000" dirty="0"/>
              <a:t>/8021716/</a:t>
            </a:r>
            <a:r>
              <a:rPr lang="fr-FR" sz="2000" dirty="0" err="1"/>
              <a:t>Dimension_culturelle_de_certaines_fonctions_de_la_traduction</a:t>
            </a:r>
            <a:endParaRPr lang="fr-FR" sz="2000" dirty="0"/>
          </a:p>
          <a:p>
            <a:endParaRPr lang="it-IT" sz="2400" i="1" dirty="0"/>
          </a:p>
          <a:p>
            <a:pPr marL="0" indent="0">
              <a:buNone/>
            </a:pPr>
            <a:endParaRPr lang="it-IT" sz="2400" i="1" dirty="0"/>
          </a:p>
        </p:txBody>
      </p:sp>
    </p:spTree>
    <p:extLst>
      <p:ext uri="{BB962C8B-B14F-4D97-AF65-F5344CB8AC3E}">
        <p14:creationId xmlns:p14="http://schemas.microsoft.com/office/powerpoint/2010/main" val="1780531570"/>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p:txBody>
          <a:bodyPr/>
          <a:lstStyle/>
          <a:p>
            <a:pPr eaLnBrk="1" hangingPunct="1"/>
            <a:r>
              <a:rPr lang="it-IT" sz="3200" dirty="0"/>
              <a:t>Camilleri/</a:t>
            </a:r>
            <a:r>
              <a:rPr lang="it-IT" sz="3200" dirty="0" err="1"/>
              <a:t>Quadruppani</a:t>
            </a:r>
            <a:endParaRPr lang="it-IT" sz="3200" dirty="0"/>
          </a:p>
        </p:txBody>
      </p:sp>
      <p:sp>
        <p:nvSpPr>
          <p:cNvPr id="3" name="Segnaposto contenuto 2"/>
          <p:cNvSpPr>
            <a:spLocks noGrp="1"/>
          </p:cNvSpPr>
          <p:nvPr>
            <p:ph idx="1"/>
          </p:nvPr>
        </p:nvSpPr>
        <p:spPr/>
        <p:txBody>
          <a:bodyPr rtlCol="0">
            <a:normAutofit fontScale="85000" lnSpcReduction="20000"/>
          </a:bodyPr>
          <a:lstStyle/>
          <a:p>
            <a:pPr>
              <a:defRPr/>
            </a:pPr>
            <a:r>
              <a:rPr lang="it-IT" sz="2400" i="1" dirty="0"/>
              <a:t>La forma dell’acqua/La forme de l’eau </a:t>
            </a:r>
            <a:r>
              <a:rPr lang="it-IT" sz="2400" dirty="0"/>
              <a:t>1998</a:t>
            </a:r>
          </a:p>
          <a:p>
            <a:pPr>
              <a:defRPr/>
            </a:pPr>
            <a:r>
              <a:rPr lang="it-IT" sz="2400" dirty="0" err="1"/>
              <a:t>Traduit</a:t>
            </a:r>
            <a:r>
              <a:rPr lang="it-IT" sz="2400" dirty="0"/>
              <a:t> de l’</a:t>
            </a:r>
            <a:r>
              <a:rPr lang="it-IT" sz="2400" dirty="0" err="1"/>
              <a:t>italien</a:t>
            </a:r>
            <a:r>
              <a:rPr lang="it-IT" sz="2400" dirty="0"/>
              <a:t> par </a:t>
            </a:r>
            <a:r>
              <a:rPr lang="it-IT" sz="2400" dirty="0" err="1"/>
              <a:t>Serge</a:t>
            </a:r>
            <a:r>
              <a:rPr lang="it-IT" sz="2400" dirty="0"/>
              <a:t> </a:t>
            </a:r>
            <a:r>
              <a:rPr lang="it-IT" sz="2400" dirty="0" err="1"/>
              <a:t>Quadruppani</a:t>
            </a:r>
            <a:r>
              <a:rPr lang="it-IT" sz="2400" dirty="0"/>
              <a:t> </a:t>
            </a:r>
            <a:r>
              <a:rPr lang="it-IT" sz="2400" dirty="0" err="1"/>
              <a:t>avec</a:t>
            </a:r>
            <a:r>
              <a:rPr lang="it-IT" sz="2400" dirty="0"/>
              <a:t> l’</a:t>
            </a:r>
            <a:r>
              <a:rPr lang="it-IT" sz="2400" dirty="0" err="1"/>
              <a:t>aide</a:t>
            </a:r>
            <a:r>
              <a:rPr lang="it-IT" sz="2400" dirty="0"/>
              <a:t> de </a:t>
            </a:r>
            <a:r>
              <a:rPr lang="it-IT" sz="2400" dirty="0" err="1"/>
              <a:t>Maruzza</a:t>
            </a:r>
            <a:r>
              <a:rPr lang="it-IT" sz="2400" dirty="0"/>
              <a:t> </a:t>
            </a:r>
            <a:r>
              <a:rPr lang="it-IT" sz="2400" dirty="0" err="1"/>
              <a:t>Loria</a:t>
            </a:r>
            <a:endParaRPr lang="it-IT" sz="2400" dirty="0"/>
          </a:p>
          <a:p>
            <a:pPr>
              <a:defRPr/>
            </a:pPr>
            <a:r>
              <a:rPr lang="it-IT" sz="2400" b="1" dirty="0" err="1"/>
              <a:t>Préface</a:t>
            </a:r>
            <a:r>
              <a:rPr lang="it-IT" sz="2400" b="1" dirty="0"/>
              <a:t> de </a:t>
            </a:r>
            <a:r>
              <a:rPr lang="it-IT" sz="2400" b="1" dirty="0" err="1"/>
              <a:t>Serge</a:t>
            </a:r>
            <a:r>
              <a:rPr lang="it-IT" sz="2400" b="1" dirty="0"/>
              <a:t> </a:t>
            </a:r>
            <a:r>
              <a:rPr lang="it-IT" sz="2400" b="1" dirty="0" err="1"/>
              <a:t>Quadruppani</a:t>
            </a:r>
            <a:r>
              <a:rPr lang="it-IT" sz="2400" b="1" dirty="0"/>
              <a:t> </a:t>
            </a:r>
            <a:r>
              <a:rPr lang="it-IT" sz="2400" dirty="0"/>
              <a:t>(12 </a:t>
            </a:r>
            <a:r>
              <a:rPr lang="it-IT" sz="2400" dirty="0" err="1"/>
              <a:t>pages</a:t>
            </a:r>
            <a:r>
              <a:rPr lang="it-IT" sz="2400" dirty="0"/>
              <a:t>)</a:t>
            </a:r>
            <a:r>
              <a:rPr lang="it-IT" sz="2400" b="1" dirty="0"/>
              <a:t> </a:t>
            </a:r>
            <a:r>
              <a:rPr lang="it-IT" sz="2400" dirty="0"/>
              <a:t>: </a:t>
            </a:r>
            <a:r>
              <a:rPr lang="it-IT" sz="2400" dirty="0" err="1"/>
              <a:t>présentation</a:t>
            </a:r>
            <a:r>
              <a:rPr lang="it-IT" sz="2400" dirty="0"/>
              <a:t> de Camilleri </a:t>
            </a:r>
            <a:r>
              <a:rPr lang="it-IT" sz="2400" dirty="0" err="1"/>
              <a:t>et</a:t>
            </a:r>
            <a:r>
              <a:rPr lang="it-IT" sz="2400" dirty="0"/>
              <a:t> de sa langue. </a:t>
            </a:r>
            <a:r>
              <a:rPr lang="it-IT" sz="2400" dirty="0" err="1"/>
              <a:t>Et</a:t>
            </a:r>
            <a:r>
              <a:rPr lang="it-IT" sz="2400" dirty="0"/>
              <a:t> “</a:t>
            </a:r>
            <a:r>
              <a:rPr lang="it-IT" sz="2400" dirty="0" err="1"/>
              <a:t>les</a:t>
            </a:r>
            <a:r>
              <a:rPr lang="it-IT" sz="2400" dirty="0"/>
              <a:t> </a:t>
            </a:r>
            <a:r>
              <a:rPr lang="it-IT" sz="2400" dirty="0" err="1"/>
              <a:t>principes</a:t>
            </a:r>
            <a:r>
              <a:rPr lang="it-IT" sz="2400" dirty="0"/>
              <a:t> qui </a:t>
            </a:r>
            <a:r>
              <a:rPr lang="it-IT" sz="2400" dirty="0" err="1"/>
              <a:t>ont</a:t>
            </a:r>
            <a:r>
              <a:rPr lang="it-IT" sz="2400" dirty="0"/>
              <a:t> </a:t>
            </a:r>
            <a:r>
              <a:rPr lang="it-IT" sz="2400" dirty="0" err="1"/>
              <a:t>guidé</a:t>
            </a:r>
            <a:r>
              <a:rPr lang="it-IT" sz="2400" dirty="0"/>
              <a:t> la </a:t>
            </a:r>
            <a:r>
              <a:rPr lang="it-IT" sz="2400" dirty="0" err="1"/>
              <a:t>traduction</a:t>
            </a:r>
            <a:r>
              <a:rPr lang="it-IT" sz="2400" dirty="0"/>
              <a:t>” lire p.16</a:t>
            </a:r>
          </a:p>
          <a:p>
            <a:pPr>
              <a:defRPr/>
            </a:pPr>
            <a:endParaRPr lang="it-IT" sz="2400" dirty="0"/>
          </a:p>
          <a:p>
            <a:pPr>
              <a:defRPr/>
            </a:pPr>
            <a:r>
              <a:rPr lang="it-IT" sz="2400" i="1" dirty="0"/>
              <a:t>Il ladro di merendine/Le </a:t>
            </a:r>
            <a:r>
              <a:rPr lang="it-IT" sz="2400" i="1" dirty="0" err="1"/>
              <a:t>voleur</a:t>
            </a:r>
            <a:r>
              <a:rPr lang="it-IT" sz="2400" i="1" dirty="0"/>
              <a:t> de </a:t>
            </a:r>
            <a:r>
              <a:rPr lang="it-IT" sz="2400" i="1" dirty="0" err="1"/>
              <a:t>gouter</a:t>
            </a:r>
            <a:r>
              <a:rPr lang="it-IT" sz="2400" dirty="0"/>
              <a:t> 2000</a:t>
            </a:r>
          </a:p>
          <a:p>
            <a:pPr>
              <a:defRPr/>
            </a:pPr>
            <a:r>
              <a:rPr lang="it-IT" sz="2400" dirty="0" err="1"/>
              <a:t>Traduit</a:t>
            </a:r>
            <a:r>
              <a:rPr lang="it-IT" sz="2400" dirty="0"/>
              <a:t> de l’</a:t>
            </a:r>
            <a:r>
              <a:rPr lang="it-IT" sz="2400" dirty="0" err="1"/>
              <a:t>italien</a:t>
            </a:r>
            <a:r>
              <a:rPr lang="it-IT" sz="2400" dirty="0"/>
              <a:t> par </a:t>
            </a:r>
            <a:r>
              <a:rPr lang="it-IT" sz="2400" dirty="0" err="1"/>
              <a:t>Serge</a:t>
            </a:r>
            <a:r>
              <a:rPr lang="it-IT" sz="2400" dirty="0"/>
              <a:t> </a:t>
            </a:r>
            <a:r>
              <a:rPr lang="it-IT" sz="2400" dirty="0" err="1"/>
              <a:t>Quadruppani</a:t>
            </a:r>
            <a:r>
              <a:rPr lang="it-IT" sz="2400" dirty="0"/>
              <a:t> </a:t>
            </a:r>
            <a:r>
              <a:rPr lang="it-IT" sz="2400" dirty="0" err="1"/>
              <a:t>avec</a:t>
            </a:r>
            <a:r>
              <a:rPr lang="it-IT" sz="2400" dirty="0"/>
              <a:t> l’</a:t>
            </a:r>
            <a:r>
              <a:rPr lang="it-IT" sz="2400" dirty="0" err="1"/>
              <a:t>aide</a:t>
            </a:r>
            <a:r>
              <a:rPr lang="it-IT" sz="2400" dirty="0"/>
              <a:t> de </a:t>
            </a:r>
            <a:r>
              <a:rPr lang="it-IT" sz="2400" dirty="0" err="1"/>
              <a:t>Maruzza</a:t>
            </a:r>
            <a:r>
              <a:rPr lang="it-IT" sz="2400" dirty="0"/>
              <a:t> </a:t>
            </a:r>
            <a:r>
              <a:rPr lang="it-IT" sz="2400" dirty="0" err="1"/>
              <a:t>Loria</a:t>
            </a:r>
            <a:endParaRPr lang="it-IT" sz="2400" dirty="0"/>
          </a:p>
          <a:p>
            <a:pPr>
              <a:defRPr/>
            </a:pPr>
            <a:r>
              <a:rPr lang="it-IT" sz="2400" b="1" dirty="0"/>
              <a:t>Note </a:t>
            </a:r>
            <a:r>
              <a:rPr lang="it-IT" sz="2400" b="1" dirty="0" err="1"/>
              <a:t>du</a:t>
            </a:r>
            <a:r>
              <a:rPr lang="it-IT" sz="2400" b="1" dirty="0"/>
              <a:t> </a:t>
            </a:r>
            <a:r>
              <a:rPr lang="it-IT" sz="2400" b="1" dirty="0" err="1"/>
              <a:t>traducteur</a:t>
            </a:r>
            <a:r>
              <a:rPr lang="it-IT" sz="2400" dirty="0"/>
              <a:t> ( 2 </a:t>
            </a:r>
            <a:r>
              <a:rPr lang="it-IT" sz="2400" dirty="0" err="1"/>
              <a:t>pages</a:t>
            </a:r>
            <a:r>
              <a:rPr lang="it-IT" sz="2400" dirty="0"/>
              <a:t>)</a:t>
            </a:r>
          </a:p>
          <a:p>
            <a:pPr>
              <a:buNone/>
              <a:defRPr/>
            </a:pPr>
            <a:endParaRPr lang="it-IT" sz="2400" i="1" dirty="0"/>
          </a:p>
          <a:p>
            <a:pPr>
              <a:defRPr/>
            </a:pPr>
            <a:r>
              <a:rPr lang="it-IT" sz="2400" i="1" dirty="0"/>
              <a:t>L’intermittenza</a:t>
            </a:r>
            <a:r>
              <a:rPr lang="it-IT" sz="2400" dirty="0"/>
              <a:t> (2010)/</a:t>
            </a:r>
            <a:r>
              <a:rPr lang="it-IT" sz="2400" i="1" dirty="0" err="1"/>
              <a:t>Intermittence</a:t>
            </a:r>
            <a:r>
              <a:rPr lang="it-IT" sz="2400" dirty="0"/>
              <a:t> 2011</a:t>
            </a:r>
          </a:p>
          <a:p>
            <a:pPr>
              <a:defRPr/>
            </a:pPr>
            <a:r>
              <a:rPr lang="it-IT" sz="2400" dirty="0" err="1"/>
              <a:t>Traduit</a:t>
            </a:r>
            <a:r>
              <a:rPr lang="it-IT" sz="2400" dirty="0"/>
              <a:t> de l’</a:t>
            </a:r>
            <a:r>
              <a:rPr lang="it-IT" sz="2400" dirty="0" err="1"/>
              <a:t>italien</a:t>
            </a:r>
            <a:r>
              <a:rPr lang="it-IT" sz="2400" dirty="0"/>
              <a:t> (</a:t>
            </a:r>
            <a:r>
              <a:rPr lang="it-IT" sz="2400" dirty="0" err="1"/>
              <a:t>Sicile</a:t>
            </a:r>
            <a:r>
              <a:rPr lang="it-IT" sz="2400" dirty="0"/>
              <a:t>) par </a:t>
            </a:r>
            <a:r>
              <a:rPr lang="it-IT" sz="2400" dirty="0" err="1"/>
              <a:t>Serge</a:t>
            </a:r>
            <a:r>
              <a:rPr lang="it-IT" sz="2400" dirty="0"/>
              <a:t> </a:t>
            </a:r>
            <a:r>
              <a:rPr lang="it-IT" sz="2400" dirty="0" err="1"/>
              <a:t>Quadruppani</a:t>
            </a:r>
            <a:r>
              <a:rPr lang="it-IT" sz="2400" dirty="0"/>
              <a:t> </a:t>
            </a:r>
          </a:p>
          <a:p>
            <a:pPr>
              <a:defRPr/>
            </a:pPr>
            <a:r>
              <a:rPr lang="it-IT" sz="2400" dirty="0" err="1"/>
              <a:t>Nom</a:t>
            </a:r>
            <a:r>
              <a:rPr lang="it-IT" sz="2400" dirty="0"/>
              <a:t> </a:t>
            </a:r>
            <a:r>
              <a:rPr lang="it-IT" sz="2400" dirty="0" err="1"/>
              <a:t>indiqué</a:t>
            </a:r>
            <a:r>
              <a:rPr lang="it-IT" sz="2400" dirty="0"/>
              <a:t> en 4° de </a:t>
            </a:r>
            <a:r>
              <a:rPr lang="it-IT" sz="2400" dirty="0" err="1"/>
              <a:t>couverture</a:t>
            </a:r>
            <a:endParaRPr lang="it-IT" sz="2400" dirty="0"/>
          </a:p>
          <a:p>
            <a:pPr>
              <a:defRPr/>
            </a:pPr>
            <a:r>
              <a:rPr lang="it-IT" sz="2400" dirty="0" err="1"/>
              <a:t>Sans</a:t>
            </a:r>
            <a:r>
              <a:rPr lang="it-IT" sz="2400" dirty="0"/>
              <a:t> </a:t>
            </a:r>
            <a:r>
              <a:rPr lang="it-IT" sz="2400" dirty="0" err="1"/>
              <a:t>aucun</a:t>
            </a:r>
            <a:r>
              <a:rPr lang="it-IT" sz="2400" dirty="0"/>
              <a:t> </a:t>
            </a:r>
            <a:r>
              <a:rPr lang="it-IT" sz="2400" dirty="0" err="1"/>
              <a:t>texte</a:t>
            </a:r>
            <a:r>
              <a:rPr lang="it-IT" sz="2400" dirty="0"/>
              <a:t> </a:t>
            </a:r>
            <a:r>
              <a:rPr lang="it-IT" sz="2400" dirty="0" err="1"/>
              <a:t>péritextuel</a:t>
            </a:r>
            <a:endParaRPr lang="it-IT" sz="2400" dirty="0"/>
          </a:p>
        </p:txBody>
      </p:sp>
    </p:spTree>
    <p:extLst>
      <p:ext uri="{BB962C8B-B14F-4D97-AF65-F5344CB8AC3E}">
        <p14:creationId xmlns:p14="http://schemas.microsoft.com/office/powerpoint/2010/main" val="400485005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i="1" dirty="0"/>
              <a:t>La forma dell’acqua/La forme de l’eau </a:t>
            </a:r>
            <a:r>
              <a:rPr lang="it-IT" sz="2800" dirty="0"/>
              <a:t>1998</a:t>
            </a:r>
            <a:br>
              <a:rPr lang="it-IT" sz="2800" dirty="0"/>
            </a:br>
            <a:endParaRPr lang="fr-FR" sz="2800" dirty="0"/>
          </a:p>
        </p:txBody>
      </p:sp>
      <p:sp>
        <p:nvSpPr>
          <p:cNvPr id="3" name="Content Placeholder 2"/>
          <p:cNvSpPr>
            <a:spLocks noGrp="1"/>
          </p:cNvSpPr>
          <p:nvPr>
            <p:ph idx="1"/>
          </p:nvPr>
        </p:nvSpPr>
        <p:spPr/>
        <p:txBody>
          <a:bodyPr>
            <a:normAutofit/>
          </a:bodyPr>
          <a:lstStyle/>
          <a:p>
            <a:pPr algn="just"/>
            <a:r>
              <a:rPr lang="it-IT" sz="2400" dirty="0" smtClean="0"/>
              <a:t>… </a:t>
            </a:r>
            <a:r>
              <a:rPr lang="it-IT" sz="2400" dirty="0" err="1" smtClean="0"/>
              <a:t>trois</a:t>
            </a:r>
            <a:r>
              <a:rPr lang="it-IT" sz="2400" dirty="0" smtClean="0"/>
              <a:t> </a:t>
            </a:r>
            <a:r>
              <a:rPr lang="it-IT" sz="2400" dirty="0" err="1" smtClean="0"/>
              <a:t>niveaux</a:t>
            </a:r>
            <a:r>
              <a:rPr lang="it-IT" sz="2400" dirty="0" smtClean="0"/>
              <a:t> de langue </a:t>
            </a:r>
            <a:r>
              <a:rPr lang="it-IT" sz="2400" dirty="0" err="1" smtClean="0"/>
              <a:t>utilisés</a:t>
            </a:r>
            <a:r>
              <a:rPr lang="it-IT" sz="2400" dirty="0" smtClean="0"/>
              <a:t> </a:t>
            </a:r>
            <a:r>
              <a:rPr lang="it-IT" sz="2400" dirty="0" err="1" smtClean="0"/>
              <a:t>dans</a:t>
            </a:r>
            <a:r>
              <a:rPr lang="it-IT" sz="2400" dirty="0" smtClean="0"/>
              <a:t> </a:t>
            </a:r>
            <a:r>
              <a:rPr lang="it-IT" sz="2400" dirty="0" err="1" smtClean="0"/>
              <a:t>les</a:t>
            </a:r>
            <a:r>
              <a:rPr lang="it-IT" sz="2400" dirty="0" smtClean="0"/>
              <a:t> </a:t>
            </a:r>
            <a:r>
              <a:rPr lang="it-IT" sz="2400" dirty="0" err="1" smtClean="0"/>
              <a:t>textes</a:t>
            </a:r>
            <a:r>
              <a:rPr lang="it-IT" sz="2400" dirty="0" smtClean="0"/>
              <a:t> de Camilleri. </a:t>
            </a:r>
            <a:r>
              <a:rPr lang="it-IT" sz="2400" dirty="0" err="1" smtClean="0"/>
              <a:t>Chacun</a:t>
            </a:r>
            <a:r>
              <a:rPr lang="it-IT" sz="2400" dirty="0" smtClean="0"/>
              <a:t> d’</a:t>
            </a:r>
            <a:r>
              <a:rPr lang="it-IT" sz="2400" dirty="0" err="1" smtClean="0"/>
              <a:t>eux</a:t>
            </a:r>
            <a:r>
              <a:rPr lang="it-IT" sz="2400" dirty="0" smtClean="0"/>
              <a:t> pose </a:t>
            </a:r>
            <a:r>
              <a:rPr lang="it-IT" sz="2400" dirty="0" err="1" smtClean="0"/>
              <a:t>des</a:t>
            </a:r>
            <a:r>
              <a:rPr lang="it-IT" sz="2400" dirty="0" smtClean="0"/>
              <a:t> </a:t>
            </a:r>
            <a:r>
              <a:rPr lang="it-IT" sz="2400" dirty="0" err="1" smtClean="0"/>
              <a:t>problèmes</a:t>
            </a:r>
            <a:r>
              <a:rPr lang="it-IT" sz="2400" dirty="0" smtClean="0"/>
              <a:t> </a:t>
            </a:r>
            <a:r>
              <a:rPr lang="it-IT" sz="2400" dirty="0" err="1" smtClean="0"/>
              <a:t>différents</a:t>
            </a:r>
            <a:r>
              <a:rPr lang="it-IT" sz="2400" dirty="0" smtClean="0"/>
              <a:t> </a:t>
            </a:r>
            <a:r>
              <a:rPr lang="it-IT" sz="2400" dirty="0" err="1" smtClean="0"/>
              <a:t>aux</a:t>
            </a:r>
            <a:r>
              <a:rPr lang="it-IT" sz="2400" dirty="0" smtClean="0"/>
              <a:t> </a:t>
            </a:r>
            <a:r>
              <a:rPr lang="it-IT" sz="2400" dirty="0" err="1" smtClean="0"/>
              <a:t>traducteurs</a:t>
            </a:r>
            <a:r>
              <a:rPr lang="it-IT" sz="2400" dirty="0" smtClean="0"/>
              <a:t>. Le premier est </a:t>
            </a:r>
            <a:r>
              <a:rPr lang="it-IT" sz="2400" dirty="0" err="1" smtClean="0"/>
              <a:t>celui</a:t>
            </a:r>
            <a:r>
              <a:rPr lang="it-IT" sz="2400" dirty="0" smtClean="0"/>
              <a:t> de l’</a:t>
            </a:r>
            <a:r>
              <a:rPr lang="it-IT" sz="2400" dirty="0" err="1" smtClean="0"/>
              <a:t>italien</a:t>
            </a:r>
            <a:r>
              <a:rPr lang="it-IT" sz="2400" dirty="0" smtClean="0"/>
              <a:t> </a:t>
            </a:r>
            <a:r>
              <a:rPr lang="it-IT" sz="2400" dirty="0" err="1" smtClean="0"/>
              <a:t>des</a:t>
            </a:r>
            <a:r>
              <a:rPr lang="it-IT" sz="2400" dirty="0" smtClean="0"/>
              <a:t> </a:t>
            </a:r>
            <a:r>
              <a:rPr lang="it-IT" sz="2400" dirty="0" err="1" smtClean="0"/>
              <a:t>Italiens</a:t>
            </a:r>
            <a:r>
              <a:rPr lang="it-IT" sz="2400" dirty="0" smtClean="0"/>
              <a:t>, qui ne </a:t>
            </a:r>
            <a:r>
              <a:rPr lang="it-IT" sz="2400" dirty="0" err="1" smtClean="0"/>
              <a:t>présente</a:t>
            </a:r>
            <a:r>
              <a:rPr lang="it-IT" sz="2400" dirty="0" smtClean="0"/>
              <a:t> </a:t>
            </a:r>
            <a:r>
              <a:rPr lang="it-IT" sz="2400" dirty="0" err="1" smtClean="0"/>
              <a:t>pas</a:t>
            </a:r>
            <a:r>
              <a:rPr lang="it-IT" sz="2400" dirty="0" smtClean="0"/>
              <a:t> de </a:t>
            </a:r>
            <a:r>
              <a:rPr lang="it-IT" sz="2400" dirty="0" err="1" smtClean="0"/>
              <a:t>difficulté</a:t>
            </a:r>
            <a:r>
              <a:rPr lang="it-IT" sz="2400" dirty="0" smtClean="0"/>
              <a:t> </a:t>
            </a:r>
            <a:r>
              <a:rPr lang="it-IT" sz="2400" dirty="0" err="1" smtClean="0"/>
              <a:t>particulière</a:t>
            </a:r>
            <a:r>
              <a:rPr lang="it-IT" sz="2400" dirty="0" smtClean="0"/>
              <a:t>, </a:t>
            </a:r>
            <a:r>
              <a:rPr lang="it-IT" sz="2400" dirty="0" err="1" smtClean="0"/>
              <a:t>surtout</a:t>
            </a:r>
            <a:r>
              <a:rPr lang="it-IT" sz="2400" dirty="0" smtClean="0"/>
              <a:t> </a:t>
            </a:r>
            <a:r>
              <a:rPr lang="it-IT" sz="2400" dirty="0" err="1" smtClean="0"/>
              <a:t>présent</a:t>
            </a:r>
            <a:r>
              <a:rPr lang="it-IT" sz="2400" dirty="0" smtClean="0"/>
              <a:t> </a:t>
            </a:r>
            <a:r>
              <a:rPr lang="it-IT" sz="2400" dirty="0" err="1" smtClean="0"/>
              <a:t>vers</a:t>
            </a:r>
            <a:r>
              <a:rPr lang="it-IT" sz="2400" dirty="0" smtClean="0"/>
              <a:t> la fin </a:t>
            </a:r>
            <a:r>
              <a:rPr lang="it-IT" sz="2400" dirty="0" err="1" smtClean="0"/>
              <a:t>du</a:t>
            </a:r>
            <a:r>
              <a:rPr lang="it-IT" sz="2400" dirty="0" smtClean="0"/>
              <a:t> </a:t>
            </a:r>
            <a:r>
              <a:rPr lang="it-IT" sz="2400" dirty="0" err="1" smtClean="0"/>
              <a:t>livre</a:t>
            </a:r>
            <a:r>
              <a:rPr lang="it-IT" sz="2400" dirty="0" smtClean="0"/>
              <a:t>, </a:t>
            </a:r>
            <a:r>
              <a:rPr lang="it-IT" sz="2400" dirty="0" err="1" smtClean="0"/>
              <a:t>quand</a:t>
            </a:r>
            <a:r>
              <a:rPr lang="it-IT" sz="2400" dirty="0" smtClean="0"/>
              <a:t> </a:t>
            </a:r>
            <a:r>
              <a:rPr lang="it-IT" sz="2400" dirty="0" err="1" smtClean="0"/>
              <a:t>l’action</a:t>
            </a:r>
            <a:r>
              <a:rPr lang="it-IT" sz="2400" dirty="0" smtClean="0"/>
              <a:t> </a:t>
            </a:r>
            <a:r>
              <a:rPr lang="it-IT" sz="2400" dirty="0" err="1" smtClean="0"/>
              <a:t>doit</a:t>
            </a:r>
            <a:r>
              <a:rPr lang="it-IT" sz="2400" dirty="0" smtClean="0"/>
              <a:t> </a:t>
            </a:r>
            <a:r>
              <a:rPr lang="it-IT" sz="2400" dirty="0" err="1" smtClean="0"/>
              <a:t>avancer</a:t>
            </a:r>
            <a:r>
              <a:rPr lang="it-IT" sz="2400" dirty="0" smtClean="0"/>
              <a:t>. Le </a:t>
            </a:r>
            <a:r>
              <a:rPr lang="it-IT" sz="2400" dirty="0" err="1" smtClean="0"/>
              <a:t>troisième</a:t>
            </a:r>
            <a:r>
              <a:rPr lang="it-IT" sz="2400" dirty="0" smtClean="0"/>
              <a:t> est </a:t>
            </a:r>
            <a:r>
              <a:rPr lang="it-IT" sz="2400" dirty="0" err="1" smtClean="0"/>
              <a:t>celui</a:t>
            </a:r>
            <a:r>
              <a:rPr lang="it-IT" sz="2400" dirty="0" smtClean="0"/>
              <a:t> </a:t>
            </a:r>
            <a:r>
              <a:rPr lang="it-IT" sz="2400" dirty="0" err="1" smtClean="0"/>
              <a:t>du</a:t>
            </a:r>
            <a:r>
              <a:rPr lang="it-IT" sz="2400" dirty="0" smtClean="0"/>
              <a:t> </a:t>
            </a:r>
            <a:r>
              <a:rPr lang="it-IT" sz="2400" dirty="0" err="1" smtClean="0"/>
              <a:t>dialecte</a:t>
            </a:r>
            <a:r>
              <a:rPr lang="it-IT" sz="2400" dirty="0" smtClean="0"/>
              <a:t> pur, </a:t>
            </a:r>
            <a:r>
              <a:rPr lang="it-IT" sz="2400" dirty="0" err="1" smtClean="0"/>
              <a:t>qu’emploient</a:t>
            </a:r>
            <a:r>
              <a:rPr lang="it-IT" sz="2400" dirty="0" smtClean="0"/>
              <a:t> </a:t>
            </a:r>
            <a:r>
              <a:rPr lang="it-IT" sz="2400" dirty="0" err="1" smtClean="0"/>
              <a:t>les</a:t>
            </a:r>
            <a:r>
              <a:rPr lang="it-IT" sz="2400" dirty="0" smtClean="0"/>
              <a:t> gens </a:t>
            </a:r>
            <a:r>
              <a:rPr lang="it-IT" sz="2400" dirty="0" err="1" smtClean="0"/>
              <a:t>du</a:t>
            </a:r>
            <a:r>
              <a:rPr lang="it-IT" sz="2400" dirty="0" smtClean="0"/>
              <a:t> </a:t>
            </a:r>
            <a:r>
              <a:rPr lang="it-IT" sz="2400" dirty="0" err="1" smtClean="0"/>
              <a:t>peuple</a:t>
            </a:r>
            <a:r>
              <a:rPr lang="it-IT" sz="2400" dirty="0" smtClean="0"/>
              <a:t>, </a:t>
            </a:r>
            <a:r>
              <a:rPr lang="it-IT" sz="2400" dirty="0" err="1" smtClean="0"/>
              <a:t>ou</a:t>
            </a:r>
            <a:r>
              <a:rPr lang="it-IT" sz="2400" dirty="0" smtClean="0"/>
              <a:t> Montalbano </a:t>
            </a:r>
            <a:r>
              <a:rPr lang="it-IT" sz="2400" dirty="0" err="1" smtClean="0"/>
              <a:t>quand</a:t>
            </a:r>
            <a:r>
              <a:rPr lang="it-IT" sz="2400" dirty="0" smtClean="0"/>
              <a:t> il </a:t>
            </a:r>
            <a:r>
              <a:rPr lang="it-IT" sz="2400" dirty="0" err="1" smtClean="0"/>
              <a:t>retourne</a:t>
            </a:r>
            <a:r>
              <a:rPr lang="it-IT" sz="2400" dirty="0" smtClean="0"/>
              <a:t> </a:t>
            </a:r>
            <a:r>
              <a:rPr lang="it-IT" sz="2400" dirty="0" err="1" smtClean="0"/>
              <a:t>au</a:t>
            </a:r>
            <a:r>
              <a:rPr lang="it-IT" sz="2400" dirty="0" smtClean="0"/>
              <a:t> plus </a:t>
            </a:r>
            <a:r>
              <a:rPr lang="it-IT" sz="2400" dirty="0" err="1" smtClean="0"/>
              <a:t>près</a:t>
            </a:r>
            <a:r>
              <a:rPr lang="it-IT" sz="2400" dirty="0" smtClean="0"/>
              <a:t> de </a:t>
            </a:r>
            <a:r>
              <a:rPr lang="it-IT" sz="2400" dirty="0" err="1" smtClean="0"/>
              <a:t>ses</a:t>
            </a:r>
            <a:r>
              <a:rPr lang="it-IT" sz="2400" dirty="0" smtClean="0"/>
              <a:t> </a:t>
            </a:r>
            <a:r>
              <a:rPr lang="it-IT" sz="2400" dirty="0" err="1" smtClean="0"/>
              <a:t>racines</a:t>
            </a:r>
            <a:r>
              <a:rPr lang="it-IT" sz="2400" dirty="0" smtClean="0"/>
              <a:t>, en </a:t>
            </a:r>
            <a:r>
              <a:rPr lang="it-IT" sz="2400" dirty="0" err="1" smtClean="0"/>
              <a:t>parlant</a:t>
            </a:r>
            <a:r>
              <a:rPr lang="it-IT" sz="2400" dirty="0" smtClean="0"/>
              <a:t> </a:t>
            </a:r>
            <a:r>
              <a:rPr lang="it-IT" sz="2400" dirty="0" err="1" smtClean="0"/>
              <a:t>avec</a:t>
            </a:r>
            <a:r>
              <a:rPr lang="it-IT" sz="2400" dirty="0" smtClean="0"/>
              <a:t> un ami d’</a:t>
            </a:r>
            <a:r>
              <a:rPr lang="it-IT" sz="2400" dirty="0" err="1" smtClean="0"/>
              <a:t>enfance</a:t>
            </a:r>
            <a:r>
              <a:rPr lang="it-IT" sz="2400" dirty="0" smtClean="0"/>
              <a:t> : </a:t>
            </a:r>
            <a:r>
              <a:rPr lang="it-IT" sz="2400" dirty="0" err="1" smtClean="0"/>
              <a:t>dans</a:t>
            </a:r>
            <a:r>
              <a:rPr lang="it-IT" sz="2400" dirty="0" smtClean="0"/>
              <a:t> </a:t>
            </a:r>
            <a:r>
              <a:rPr lang="it-IT" sz="2400" dirty="0" err="1" smtClean="0"/>
              <a:t>ces</a:t>
            </a:r>
            <a:r>
              <a:rPr lang="it-IT" sz="2400" dirty="0" smtClean="0"/>
              <a:t> </a:t>
            </a:r>
            <a:r>
              <a:rPr lang="it-IT" sz="2400" dirty="0" err="1" smtClean="0"/>
              <a:t>passages</a:t>
            </a:r>
            <a:r>
              <a:rPr lang="it-IT" sz="2400" dirty="0" smtClean="0"/>
              <a:t>, </a:t>
            </a:r>
            <a:r>
              <a:rPr lang="it-IT" sz="2400" dirty="0" err="1" smtClean="0"/>
              <a:t>toujours</a:t>
            </a:r>
            <a:r>
              <a:rPr lang="it-IT" sz="2400" dirty="0" smtClean="0"/>
              <a:t> </a:t>
            </a:r>
            <a:r>
              <a:rPr lang="it-IT" sz="2400" dirty="0" err="1" smtClean="0"/>
              <a:t>dialogués</a:t>
            </a:r>
            <a:r>
              <a:rPr lang="it-IT" sz="2400" dirty="0" smtClean="0"/>
              <a:t>, </a:t>
            </a:r>
            <a:r>
              <a:rPr lang="it-IT" sz="2400" dirty="0" err="1" smtClean="0"/>
              <a:t>soit</a:t>
            </a:r>
            <a:r>
              <a:rPr lang="it-IT" sz="2400" dirty="0" smtClean="0"/>
              <a:t> le </a:t>
            </a:r>
            <a:r>
              <a:rPr lang="it-IT" sz="2400" dirty="0" err="1" smtClean="0"/>
              <a:t>dialecte</a:t>
            </a:r>
            <a:r>
              <a:rPr lang="it-IT" sz="2400" dirty="0" smtClean="0"/>
              <a:t> est </a:t>
            </a:r>
            <a:r>
              <a:rPr lang="it-IT" sz="2400" dirty="0" err="1" smtClean="0"/>
              <a:t>suffisamment</a:t>
            </a:r>
            <a:r>
              <a:rPr lang="it-IT" sz="2400" dirty="0" smtClean="0"/>
              <a:t> </a:t>
            </a:r>
            <a:r>
              <a:rPr lang="it-IT" sz="2400" dirty="0" err="1" smtClean="0"/>
              <a:t>près</a:t>
            </a:r>
            <a:r>
              <a:rPr lang="it-IT" sz="2400" dirty="0" smtClean="0"/>
              <a:t> de l’</a:t>
            </a:r>
            <a:r>
              <a:rPr lang="it-IT" sz="2400" dirty="0" err="1" smtClean="0"/>
              <a:t>italien</a:t>
            </a:r>
            <a:r>
              <a:rPr lang="it-IT" sz="2400" dirty="0" smtClean="0"/>
              <a:t> pour se </a:t>
            </a:r>
            <a:r>
              <a:rPr lang="it-IT" sz="2400" dirty="0" err="1" smtClean="0"/>
              <a:t>passer</a:t>
            </a:r>
            <a:r>
              <a:rPr lang="it-IT" sz="2400" dirty="0" smtClean="0"/>
              <a:t> de </a:t>
            </a:r>
            <a:r>
              <a:rPr lang="it-IT" sz="2400" dirty="0" err="1" smtClean="0"/>
              <a:t>traduction</a:t>
            </a:r>
            <a:r>
              <a:rPr lang="it-IT" sz="2400" dirty="0" smtClean="0"/>
              <a:t>, </a:t>
            </a:r>
            <a:r>
              <a:rPr lang="it-IT" sz="2400" dirty="0" err="1" smtClean="0"/>
              <a:t>soit</a:t>
            </a:r>
            <a:r>
              <a:rPr lang="it-IT" sz="2400" dirty="0" smtClean="0"/>
              <a:t> Camilleri en </a:t>
            </a:r>
            <a:r>
              <a:rPr lang="it-IT" sz="2400" dirty="0" err="1" smtClean="0"/>
              <a:t>fournit</a:t>
            </a:r>
            <a:r>
              <a:rPr lang="it-IT" sz="2400" dirty="0" smtClean="0"/>
              <a:t> une. A ce </a:t>
            </a:r>
            <a:r>
              <a:rPr lang="it-IT" sz="2400" dirty="0" err="1" smtClean="0"/>
              <a:t>niveau</a:t>
            </a:r>
            <a:r>
              <a:rPr lang="it-IT" sz="2400" dirty="0" smtClean="0"/>
              <a:t>-là, le </a:t>
            </a:r>
            <a:r>
              <a:rPr lang="it-IT" sz="2400" dirty="0" err="1" smtClean="0"/>
              <a:t>traducteur</a:t>
            </a:r>
            <a:r>
              <a:rPr lang="it-IT" sz="2400" dirty="0" smtClean="0"/>
              <a:t> a </a:t>
            </a:r>
            <a:r>
              <a:rPr lang="it-IT" sz="2400" dirty="0" err="1" smtClean="0"/>
              <a:t>simplement</a:t>
            </a:r>
            <a:r>
              <a:rPr lang="it-IT" sz="2400" dirty="0" smtClean="0"/>
              <a:t> </a:t>
            </a:r>
            <a:r>
              <a:rPr lang="it-IT" sz="2400" dirty="0" err="1" smtClean="0"/>
              <a:t>traduit</a:t>
            </a:r>
            <a:r>
              <a:rPr lang="it-IT" sz="2400" dirty="0" smtClean="0"/>
              <a:t> le </a:t>
            </a:r>
            <a:r>
              <a:rPr lang="it-IT" sz="2400" dirty="0" err="1" smtClean="0"/>
              <a:t>dialecte</a:t>
            </a:r>
            <a:r>
              <a:rPr lang="it-IT" sz="2400" dirty="0" smtClean="0"/>
              <a:t> en </a:t>
            </a:r>
            <a:r>
              <a:rPr lang="it-IT" sz="2400" dirty="0" err="1" smtClean="0"/>
              <a:t>français</a:t>
            </a:r>
            <a:r>
              <a:rPr lang="it-IT" sz="2400" dirty="0" smtClean="0"/>
              <a:t> en </a:t>
            </a:r>
            <a:r>
              <a:rPr lang="it-IT" sz="2400" dirty="0" err="1" smtClean="0"/>
              <a:t>prenant</a:t>
            </a:r>
            <a:r>
              <a:rPr lang="it-IT" sz="2400" dirty="0" smtClean="0"/>
              <a:t> la </a:t>
            </a:r>
            <a:r>
              <a:rPr lang="it-IT" sz="2400" dirty="0" err="1" smtClean="0"/>
              <a:t>liberté</a:t>
            </a:r>
            <a:r>
              <a:rPr lang="it-IT" sz="2400" dirty="0" smtClean="0"/>
              <a:t> de </a:t>
            </a:r>
            <a:r>
              <a:rPr lang="it-IT" sz="2400" dirty="0" err="1" smtClean="0"/>
              <a:t>signaler</a:t>
            </a:r>
            <a:r>
              <a:rPr lang="it-IT" sz="2400" dirty="0" smtClean="0"/>
              <a:t> </a:t>
            </a:r>
            <a:r>
              <a:rPr lang="it-IT" sz="2400" dirty="0" err="1" smtClean="0"/>
              <a:t>dans</a:t>
            </a:r>
            <a:r>
              <a:rPr lang="it-IT" sz="2400" dirty="0" smtClean="0"/>
              <a:t> le texte </a:t>
            </a:r>
            <a:r>
              <a:rPr lang="it-IT" sz="2400" dirty="0" err="1" smtClean="0"/>
              <a:t>meme</a:t>
            </a:r>
            <a:r>
              <a:rPr lang="it-IT" sz="2400" dirty="0" smtClean="0"/>
              <a:t> </a:t>
            </a:r>
            <a:r>
              <a:rPr lang="it-IT" sz="2400" dirty="0" err="1" smtClean="0"/>
              <a:t>que</a:t>
            </a:r>
            <a:r>
              <a:rPr lang="it-IT" sz="2400" dirty="0" smtClean="0"/>
              <a:t> le </a:t>
            </a:r>
            <a:r>
              <a:rPr lang="it-IT" sz="2400" dirty="0" err="1" smtClean="0"/>
              <a:t>dialogue</a:t>
            </a:r>
            <a:r>
              <a:rPr lang="it-IT" sz="2400" dirty="0" smtClean="0"/>
              <a:t> a </a:t>
            </a:r>
            <a:r>
              <a:rPr lang="it-IT" sz="2400" dirty="0" err="1" smtClean="0"/>
              <a:t>lieu</a:t>
            </a:r>
            <a:r>
              <a:rPr lang="it-IT" sz="2400" dirty="0" smtClean="0"/>
              <a:t> en </a:t>
            </a:r>
            <a:r>
              <a:rPr lang="it-IT" sz="2400" dirty="0" err="1" smtClean="0"/>
              <a:t>sicilien</a:t>
            </a:r>
            <a:r>
              <a:rPr lang="it-IT" sz="2400" dirty="0" smtClean="0"/>
              <a:t> (et en </a:t>
            </a:r>
            <a:r>
              <a:rPr lang="it-IT" sz="2400" dirty="0" err="1" smtClean="0"/>
              <a:t>reproduisant</a:t>
            </a:r>
            <a:r>
              <a:rPr lang="it-IT" sz="2400" dirty="0" smtClean="0"/>
              <a:t> </a:t>
            </a:r>
            <a:r>
              <a:rPr lang="it-IT" sz="2400" dirty="0" err="1" smtClean="0"/>
              <a:t>parfois</a:t>
            </a:r>
            <a:r>
              <a:rPr lang="it-IT" sz="2400" dirty="0" smtClean="0"/>
              <a:t>, pour la </a:t>
            </a:r>
            <a:r>
              <a:rPr lang="it-IT" sz="2400" dirty="0" err="1" smtClean="0"/>
              <a:t>saveur</a:t>
            </a:r>
            <a:r>
              <a:rPr lang="it-IT" sz="2400" dirty="0" smtClean="0"/>
              <a:t>, </a:t>
            </a:r>
            <a:r>
              <a:rPr lang="it-IT" sz="2400" dirty="0" err="1" smtClean="0"/>
              <a:t>les</a:t>
            </a:r>
            <a:r>
              <a:rPr lang="it-IT" sz="2400" dirty="0" smtClean="0"/>
              <a:t> </a:t>
            </a:r>
            <a:r>
              <a:rPr lang="it-IT" sz="2400" dirty="0" err="1" smtClean="0"/>
              <a:t>phrases</a:t>
            </a:r>
            <a:r>
              <a:rPr lang="it-IT" sz="2400" dirty="0" smtClean="0"/>
              <a:t> en </a:t>
            </a:r>
            <a:r>
              <a:rPr lang="it-IT" sz="2400" dirty="0" err="1" smtClean="0"/>
              <a:t>dialecte</a:t>
            </a:r>
            <a:r>
              <a:rPr lang="it-IT" sz="2400" dirty="0" smtClean="0"/>
              <a:t>, à coté </a:t>
            </a:r>
            <a:r>
              <a:rPr lang="it-IT" sz="2400" dirty="0" err="1" smtClean="0"/>
              <a:t>du</a:t>
            </a:r>
            <a:r>
              <a:rPr lang="it-IT" sz="2400" dirty="0" smtClean="0"/>
              <a:t> </a:t>
            </a:r>
            <a:r>
              <a:rPr lang="it-IT" sz="2400" dirty="0" err="1" smtClean="0"/>
              <a:t>français</a:t>
            </a:r>
            <a:r>
              <a:rPr lang="it-IT" sz="2400" dirty="0" smtClean="0"/>
              <a:t>). P. 17</a:t>
            </a:r>
            <a:endParaRPr lang="fr-FR" sz="2400" dirty="0"/>
          </a:p>
        </p:txBody>
      </p:sp>
    </p:spTree>
    <p:extLst>
      <p:ext uri="{BB962C8B-B14F-4D97-AF65-F5344CB8AC3E}">
        <p14:creationId xmlns:p14="http://schemas.microsoft.com/office/powerpoint/2010/main" val="3768310515"/>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i="1" dirty="0"/>
              <a:t>La forma dell’acqua/La forme de l’eau </a:t>
            </a:r>
            <a:r>
              <a:rPr lang="it-IT" sz="2800" dirty="0"/>
              <a:t>1998</a:t>
            </a:r>
            <a:br>
              <a:rPr lang="it-IT" sz="2800" dirty="0"/>
            </a:br>
            <a:endParaRPr lang="fr-FR" sz="2800" dirty="0"/>
          </a:p>
        </p:txBody>
      </p:sp>
      <p:sp>
        <p:nvSpPr>
          <p:cNvPr id="3" name="Content Placeholder 2"/>
          <p:cNvSpPr>
            <a:spLocks noGrp="1"/>
          </p:cNvSpPr>
          <p:nvPr>
            <p:ph idx="1"/>
          </p:nvPr>
        </p:nvSpPr>
        <p:spPr/>
        <p:txBody>
          <a:bodyPr>
            <a:normAutofit/>
          </a:bodyPr>
          <a:lstStyle/>
          <a:p>
            <a:pPr algn="just"/>
            <a:r>
              <a:rPr lang="it-IT" sz="2400" dirty="0" smtClean="0"/>
              <a:t>La </a:t>
            </a:r>
            <a:r>
              <a:rPr lang="it-IT" sz="2400" dirty="0" err="1" smtClean="0"/>
              <a:t>difficulté</a:t>
            </a:r>
            <a:r>
              <a:rPr lang="it-IT" sz="2400" dirty="0" smtClean="0"/>
              <a:t> principale se </a:t>
            </a:r>
            <a:r>
              <a:rPr lang="it-IT" sz="2400" dirty="0" err="1" smtClean="0"/>
              <a:t>présente</a:t>
            </a:r>
            <a:r>
              <a:rPr lang="it-IT" sz="2400" dirty="0" smtClean="0"/>
              <a:t> </a:t>
            </a:r>
            <a:r>
              <a:rPr lang="it-IT" sz="2400" dirty="0" err="1" smtClean="0"/>
              <a:t>au</a:t>
            </a:r>
            <a:r>
              <a:rPr lang="it-IT" sz="2400" dirty="0" smtClean="0"/>
              <a:t> </a:t>
            </a:r>
            <a:r>
              <a:rPr lang="it-IT" sz="2400" dirty="0" err="1" smtClean="0"/>
              <a:t>niveau</a:t>
            </a:r>
            <a:r>
              <a:rPr lang="it-IT" sz="2400" dirty="0" smtClean="0"/>
              <a:t> </a:t>
            </a:r>
            <a:r>
              <a:rPr lang="it-IT" sz="2400" dirty="0" err="1" smtClean="0"/>
              <a:t>intermédaire</a:t>
            </a:r>
            <a:r>
              <a:rPr lang="it-IT" sz="2400" dirty="0" smtClean="0"/>
              <a:t>, le </a:t>
            </a:r>
            <a:r>
              <a:rPr lang="it-IT" sz="2400" dirty="0" err="1" smtClean="0"/>
              <a:t>deuxième</a:t>
            </a:r>
            <a:r>
              <a:rPr lang="it-IT" sz="2400" dirty="0" smtClean="0"/>
              <a:t>, </a:t>
            </a:r>
            <a:r>
              <a:rPr lang="it-IT" sz="2400" dirty="0" err="1" smtClean="0"/>
              <a:t>celui</a:t>
            </a:r>
            <a:r>
              <a:rPr lang="it-IT" sz="2400" dirty="0" smtClean="0"/>
              <a:t> </a:t>
            </a:r>
            <a:r>
              <a:rPr lang="it-IT" sz="2400" dirty="0" err="1" smtClean="0"/>
              <a:t>où</a:t>
            </a:r>
            <a:r>
              <a:rPr lang="it-IT" sz="2400" dirty="0" smtClean="0"/>
              <a:t> se </a:t>
            </a:r>
            <a:r>
              <a:rPr lang="it-IT" sz="2400" dirty="0" err="1" smtClean="0"/>
              <a:t>déploie</a:t>
            </a:r>
            <a:r>
              <a:rPr lang="it-IT" sz="2400" dirty="0" smtClean="0"/>
              <a:t> la «langue </a:t>
            </a:r>
            <a:r>
              <a:rPr lang="it-IT" sz="2400" dirty="0" err="1" smtClean="0"/>
              <a:t>paternelle</a:t>
            </a:r>
            <a:r>
              <a:rPr lang="it-IT" sz="2400" dirty="0" smtClean="0"/>
              <a:t>». </a:t>
            </a:r>
            <a:r>
              <a:rPr lang="it-IT" sz="2400" dirty="0" err="1" smtClean="0"/>
              <a:t>Cet</a:t>
            </a:r>
            <a:r>
              <a:rPr lang="it-IT" sz="2400" dirty="0" smtClean="0"/>
              <a:t> </a:t>
            </a:r>
            <a:r>
              <a:rPr lang="it-IT" sz="2400" dirty="0" err="1" smtClean="0"/>
              <a:t>italien</a:t>
            </a:r>
            <a:r>
              <a:rPr lang="it-IT" sz="2400" dirty="0" smtClean="0"/>
              <a:t> </a:t>
            </a:r>
            <a:r>
              <a:rPr lang="it-IT" sz="2400" dirty="0" err="1" smtClean="0"/>
              <a:t>sicilianisé</a:t>
            </a:r>
            <a:r>
              <a:rPr lang="it-IT" sz="2400" dirty="0" smtClean="0"/>
              <a:t>, qui est </a:t>
            </a:r>
            <a:r>
              <a:rPr lang="it-IT" sz="2400" dirty="0" err="1" smtClean="0"/>
              <a:t>celui</a:t>
            </a:r>
            <a:r>
              <a:rPr lang="it-IT" sz="2400" dirty="0" smtClean="0"/>
              <a:t> </a:t>
            </a:r>
            <a:r>
              <a:rPr lang="it-IT" sz="2400" dirty="0" err="1" smtClean="0"/>
              <a:t>du</a:t>
            </a:r>
            <a:r>
              <a:rPr lang="it-IT" sz="2400" dirty="0" smtClean="0"/>
              <a:t> </a:t>
            </a:r>
            <a:r>
              <a:rPr lang="it-IT" sz="2400" dirty="0" err="1" smtClean="0"/>
              <a:t>narrateur</a:t>
            </a:r>
            <a:r>
              <a:rPr lang="it-IT" sz="2400" dirty="0" smtClean="0"/>
              <a:t>, mais </a:t>
            </a:r>
            <a:r>
              <a:rPr lang="it-IT" sz="2400" dirty="0" err="1" smtClean="0"/>
              <a:t>aussi</a:t>
            </a:r>
            <a:r>
              <a:rPr lang="it-IT" sz="2400" dirty="0" smtClean="0"/>
              <a:t> de Montalbano et de la </a:t>
            </a:r>
            <a:r>
              <a:rPr lang="it-IT" sz="2400" dirty="0" err="1" smtClean="0"/>
              <a:t>plupart</a:t>
            </a:r>
            <a:r>
              <a:rPr lang="it-IT" sz="2400" dirty="0" smtClean="0"/>
              <a:t> </a:t>
            </a:r>
            <a:r>
              <a:rPr lang="it-IT" sz="2400" dirty="0" err="1" smtClean="0"/>
              <a:t>des</a:t>
            </a:r>
            <a:r>
              <a:rPr lang="it-IT" sz="2400" dirty="0" smtClean="0"/>
              <a:t> </a:t>
            </a:r>
            <a:r>
              <a:rPr lang="it-IT" sz="2400" dirty="0" err="1" smtClean="0"/>
              <a:t>personnages</a:t>
            </a:r>
            <a:r>
              <a:rPr lang="it-IT" sz="2400" dirty="0" smtClean="0"/>
              <a:t> …, est truffé … de </a:t>
            </a:r>
            <a:r>
              <a:rPr lang="it-IT" sz="2400" dirty="0" err="1" smtClean="0"/>
              <a:t>termes</a:t>
            </a:r>
            <a:r>
              <a:rPr lang="it-IT" sz="2400" dirty="0" smtClean="0"/>
              <a:t> qui ne </a:t>
            </a:r>
            <a:r>
              <a:rPr lang="it-IT" sz="2400" dirty="0" err="1" smtClean="0"/>
              <a:t>sont</a:t>
            </a:r>
            <a:r>
              <a:rPr lang="it-IT" sz="2400" dirty="0" smtClean="0"/>
              <a:t> </a:t>
            </a:r>
            <a:r>
              <a:rPr lang="it-IT" sz="2400" dirty="0" err="1" smtClean="0"/>
              <a:t>pas</a:t>
            </a:r>
            <a:r>
              <a:rPr lang="it-IT" sz="2400" dirty="0" smtClean="0"/>
              <a:t> </a:t>
            </a:r>
            <a:r>
              <a:rPr lang="it-IT" sz="2400" dirty="0" err="1" smtClean="0"/>
              <a:t>du</a:t>
            </a:r>
            <a:r>
              <a:rPr lang="it-IT" sz="2400" dirty="0" smtClean="0"/>
              <a:t> pur </a:t>
            </a:r>
            <a:r>
              <a:rPr lang="it-IT" sz="2400" dirty="0" err="1" smtClean="0"/>
              <a:t>dialecte</a:t>
            </a:r>
            <a:r>
              <a:rPr lang="it-IT" sz="2400" dirty="0" smtClean="0"/>
              <a:t>, mais </a:t>
            </a:r>
            <a:r>
              <a:rPr lang="it-IT" sz="2400" dirty="0" err="1" smtClean="0"/>
              <a:t>plutot</a:t>
            </a:r>
            <a:r>
              <a:rPr lang="it-IT" sz="2400" dirty="0" smtClean="0"/>
              <a:t> </a:t>
            </a:r>
            <a:r>
              <a:rPr lang="it-IT" sz="2400" dirty="0" err="1" smtClean="0"/>
              <a:t>des</a:t>
            </a:r>
            <a:r>
              <a:rPr lang="it-IT" sz="2400" dirty="0" smtClean="0"/>
              <a:t> «</a:t>
            </a:r>
            <a:r>
              <a:rPr lang="it-IT" sz="2400" dirty="0" err="1" smtClean="0"/>
              <a:t>régionalismes</a:t>
            </a:r>
            <a:r>
              <a:rPr lang="it-IT" sz="2400" dirty="0" smtClean="0"/>
              <a:t>»…. </a:t>
            </a:r>
          </a:p>
          <a:p>
            <a:pPr algn="just"/>
            <a:r>
              <a:rPr lang="it-IT" sz="2400" dirty="0" smtClean="0"/>
              <a:t>… </a:t>
            </a:r>
            <a:r>
              <a:rPr lang="it-IT" sz="2400" dirty="0" err="1" smtClean="0"/>
              <a:t>Tous</a:t>
            </a:r>
            <a:r>
              <a:rPr lang="it-IT" sz="2400" dirty="0" smtClean="0"/>
              <a:t> </a:t>
            </a:r>
            <a:r>
              <a:rPr lang="it-IT" sz="2400" dirty="0" err="1" smtClean="0"/>
              <a:t>ces</a:t>
            </a:r>
            <a:r>
              <a:rPr lang="it-IT" sz="2400" dirty="0" smtClean="0"/>
              <a:t> </a:t>
            </a:r>
            <a:r>
              <a:rPr lang="it-IT" sz="2400" dirty="0" err="1" smtClean="0"/>
              <a:t>sicilianismes</a:t>
            </a:r>
            <a:r>
              <a:rPr lang="it-IT" sz="2400" dirty="0" smtClean="0"/>
              <a:t>, il a </a:t>
            </a:r>
            <a:r>
              <a:rPr lang="it-IT" sz="2400" dirty="0" err="1" smtClean="0"/>
              <a:t>fallu</a:t>
            </a:r>
            <a:r>
              <a:rPr lang="it-IT" sz="2400" dirty="0" smtClean="0"/>
              <a:t> </a:t>
            </a:r>
            <a:r>
              <a:rPr lang="it-IT" sz="2400" dirty="0" err="1" smtClean="0"/>
              <a:t>renoncer</a:t>
            </a:r>
            <a:r>
              <a:rPr lang="it-IT" sz="2400" dirty="0" smtClean="0"/>
              <a:t> à en </a:t>
            </a:r>
            <a:r>
              <a:rPr lang="it-IT" sz="2400" dirty="0" err="1" smtClean="0"/>
              <a:t>rechercher</a:t>
            </a:r>
            <a:r>
              <a:rPr lang="it-IT" sz="2400" dirty="0" smtClean="0"/>
              <a:t>, terme à terme, </a:t>
            </a:r>
            <a:r>
              <a:rPr lang="it-IT" sz="2400" dirty="0" err="1" smtClean="0"/>
              <a:t>des</a:t>
            </a:r>
            <a:r>
              <a:rPr lang="it-IT" sz="2400" dirty="0" smtClean="0"/>
              <a:t> </a:t>
            </a:r>
            <a:r>
              <a:rPr lang="it-IT" sz="2400" dirty="0" err="1" smtClean="0"/>
              <a:t>équivalents</a:t>
            </a:r>
            <a:r>
              <a:rPr lang="it-IT" sz="2400" dirty="0" smtClean="0"/>
              <a:t> </a:t>
            </a:r>
            <a:r>
              <a:rPr lang="it-IT" sz="2400" dirty="0" err="1" smtClean="0"/>
              <a:t>français</a:t>
            </a:r>
            <a:r>
              <a:rPr lang="it-IT" sz="2400" dirty="0" smtClean="0"/>
              <a:t>.</a:t>
            </a:r>
          </a:p>
          <a:p>
            <a:pPr algn="just"/>
            <a:r>
              <a:rPr lang="it-IT" sz="2400" dirty="0" smtClean="0"/>
              <a:t>… Je me </a:t>
            </a:r>
            <a:r>
              <a:rPr lang="it-IT" sz="2400" dirty="0" err="1" smtClean="0"/>
              <a:t>suis</a:t>
            </a:r>
            <a:r>
              <a:rPr lang="it-IT" sz="2400" dirty="0" smtClean="0"/>
              <a:t> </a:t>
            </a:r>
            <a:r>
              <a:rPr lang="it-IT" sz="2400" dirty="0" err="1" smtClean="0"/>
              <a:t>contenté</a:t>
            </a:r>
            <a:r>
              <a:rPr lang="it-IT" sz="2400" dirty="0" smtClean="0"/>
              <a:t> de </a:t>
            </a:r>
            <a:r>
              <a:rPr lang="it-IT" sz="2400" dirty="0" err="1" smtClean="0"/>
              <a:t>placer</a:t>
            </a:r>
            <a:r>
              <a:rPr lang="it-IT" sz="2400" dirty="0" smtClean="0"/>
              <a:t> en </a:t>
            </a:r>
            <a:r>
              <a:rPr lang="it-IT" sz="2400" dirty="0" err="1" smtClean="0"/>
              <a:t>certains</a:t>
            </a:r>
            <a:r>
              <a:rPr lang="it-IT" sz="2400" dirty="0" smtClean="0"/>
              <a:t> </a:t>
            </a:r>
            <a:r>
              <a:rPr lang="it-IT" sz="2400" dirty="0" err="1" smtClean="0"/>
              <a:t>endroits</a:t>
            </a:r>
            <a:r>
              <a:rPr lang="it-IT" sz="2400" dirty="0" smtClean="0"/>
              <a:t>, </a:t>
            </a:r>
            <a:r>
              <a:rPr lang="it-IT" sz="2400" dirty="0" err="1" smtClean="0"/>
              <a:t>comme</a:t>
            </a:r>
            <a:r>
              <a:rPr lang="it-IT" sz="2400" dirty="0" smtClean="0"/>
              <a:t> </a:t>
            </a:r>
            <a:r>
              <a:rPr lang="it-IT" sz="2400" dirty="0" err="1" smtClean="0"/>
              <a:t>des</a:t>
            </a:r>
            <a:r>
              <a:rPr lang="it-IT" sz="2400" dirty="0" smtClean="0"/>
              <a:t> </a:t>
            </a:r>
            <a:r>
              <a:rPr lang="it-IT" sz="2400" dirty="0" err="1" smtClean="0"/>
              <a:t>bornes</a:t>
            </a:r>
            <a:r>
              <a:rPr lang="it-IT" sz="2400" dirty="0" smtClean="0"/>
              <a:t> </a:t>
            </a:r>
            <a:r>
              <a:rPr lang="it-IT" sz="2400" dirty="0" err="1" smtClean="0"/>
              <a:t>rappelant</a:t>
            </a:r>
            <a:r>
              <a:rPr lang="it-IT" sz="2400" dirty="0" smtClean="0"/>
              <a:t> à quel </a:t>
            </a:r>
            <a:r>
              <a:rPr lang="it-IT" sz="2400" dirty="0" err="1" smtClean="0"/>
              <a:t>niveau</a:t>
            </a:r>
            <a:r>
              <a:rPr lang="it-IT" sz="2400" dirty="0" smtClean="0"/>
              <a:t> on se </a:t>
            </a:r>
            <a:r>
              <a:rPr lang="it-IT" sz="2400" dirty="0" err="1" smtClean="0"/>
              <a:t>trouve</a:t>
            </a:r>
            <a:r>
              <a:rPr lang="it-IT" sz="2400" dirty="0" smtClean="0"/>
              <a:t>, </a:t>
            </a:r>
            <a:r>
              <a:rPr lang="it-IT" sz="2400" b="1" dirty="0" err="1" smtClean="0"/>
              <a:t>des</a:t>
            </a:r>
            <a:r>
              <a:rPr lang="it-IT" sz="2400" b="1" dirty="0" smtClean="0"/>
              <a:t> </a:t>
            </a:r>
            <a:r>
              <a:rPr lang="it-IT" sz="2400" b="1" dirty="0" err="1" smtClean="0"/>
              <a:t>termes</a:t>
            </a:r>
            <a:r>
              <a:rPr lang="it-IT" sz="2400" b="1" dirty="0" smtClean="0"/>
              <a:t> de «</a:t>
            </a:r>
            <a:r>
              <a:rPr lang="it-IT" sz="2400" b="1" dirty="0" err="1" smtClean="0"/>
              <a:t>francitan</a:t>
            </a:r>
            <a:r>
              <a:rPr lang="it-IT" sz="2400" b="1" dirty="0" smtClean="0"/>
              <a:t>». </a:t>
            </a:r>
            <a:r>
              <a:rPr lang="it-IT" sz="2400" dirty="0" smtClean="0"/>
              <a:t>Pour </a:t>
            </a:r>
            <a:r>
              <a:rPr lang="it-IT" sz="2400" dirty="0" err="1" smtClean="0"/>
              <a:t>trois</a:t>
            </a:r>
            <a:r>
              <a:rPr lang="it-IT" sz="2400" dirty="0" smtClean="0"/>
              <a:t> </a:t>
            </a:r>
            <a:r>
              <a:rPr lang="it-IT" sz="2400" dirty="0" err="1" smtClean="0"/>
              <a:t>raisons</a:t>
            </a:r>
            <a:r>
              <a:rPr lang="it-IT" sz="2400" dirty="0" smtClean="0"/>
              <a:t>, dont </a:t>
            </a:r>
            <a:r>
              <a:rPr lang="it-IT" sz="2400" dirty="0" err="1" smtClean="0"/>
              <a:t>deux</a:t>
            </a:r>
            <a:r>
              <a:rPr lang="it-IT" sz="2400" dirty="0" smtClean="0"/>
              <a:t> </a:t>
            </a:r>
            <a:r>
              <a:rPr lang="it-IT" sz="2400" dirty="0" err="1" smtClean="0"/>
              <a:t>sont</a:t>
            </a:r>
            <a:r>
              <a:rPr lang="it-IT" sz="2400" dirty="0" smtClean="0"/>
              <a:t> </a:t>
            </a:r>
            <a:r>
              <a:rPr lang="it-IT" sz="2400" dirty="0" err="1" smtClean="0"/>
              <a:t>avouables</a:t>
            </a:r>
            <a:r>
              <a:rPr lang="it-IT" sz="2400" dirty="0" smtClean="0"/>
              <a:t>. D’</a:t>
            </a:r>
            <a:r>
              <a:rPr lang="it-IT" sz="2400" dirty="0" err="1" smtClean="0"/>
              <a:t>abord</a:t>
            </a:r>
            <a:r>
              <a:rPr lang="it-IT" sz="2400" dirty="0" smtClean="0"/>
              <a:t> le </a:t>
            </a:r>
            <a:r>
              <a:rPr lang="it-IT" sz="2400" dirty="0" err="1" smtClean="0"/>
              <a:t>français</a:t>
            </a:r>
            <a:r>
              <a:rPr lang="it-IT" sz="2400" dirty="0" smtClean="0"/>
              <a:t> </a:t>
            </a:r>
            <a:r>
              <a:rPr lang="it-IT" sz="2400" dirty="0" err="1" smtClean="0"/>
              <a:t>occitanisé</a:t>
            </a:r>
            <a:r>
              <a:rPr lang="it-IT" sz="2400" dirty="0" smtClean="0"/>
              <a:t> s’est </a:t>
            </a:r>
            <a:r>
              <a:rPr lang="it-IT" sz="2400" dirty="0" err="1" smtClean="0"/>
              <a:t>assez</a:t>
            </a:r>
            <a:r>
              <a:rPr lang="it-IT" sz="2400" dirty="0" smtClean="0"/>
              <a:t> </a:t>
            </a:r>
            <a:r>
              <a:rPr lang="it-IT" sz="2400" dirty="0" err="1" smtClean="0"/>
              <a:t>répandu</a:t>
            </a:r>
            <a:r>
              <a:rPr lang="it-IT" sz="2400" dirty="0" smtClean="0"/>
              <a:t>… La </a:t>
            </a:r>
            <a:r>
              <a:rPr lang="it-IT" sz="2400" dirty="0" err="1" smtClean="0"/>
              <a:t>deuxième</a:t>
            </a:r>
            <a:r>
              <a:rPr lang="it-IT" sz="2400" dirty="0" smtClean="0"/>
              <a:t> </a:t>
            </a:r>
            <a:r>
              <a:rPr lang="it-IT" sz="2400" dirty="0" err="1" smtClean="0"/>
              <a:t>raison</a:t>
            </a:r>
            <a:r>
              <a:rPr lang="it-IT" sz="2400" dirty="0" smtClean="0"/>
              <a:t>, c’est </a:t>
            </a:r>
            <a:r>
              <a:rPr lang="it-IT" sz="2400" dirty="0" err="1" smtClean="0"/>
              <a:t>que</a:t>
            </a:r>
            <a:r>
              <a:rPr lang="it-IT" sz="2400" dirty="0" smtClean="0"/>
              <a:t> </a:t>
            </a:r>
            <a:r>
              <a:rPr lang="it-IT" sz="2400" dirty="0" err="1" smtClean="0"/>
              <a:t>ces</a:t>
            </a:r>
            <a:r>
              <a:rPr lang="it-IT" sz="2400" dirty="0" smtClean="0"/>
              <a:t> </a:t>
            </a:r>
            <a:r>
              <a:rPr lang="it-IT" sz="2400" dirty="0" err="1" smtClean="0"/>
              <a:t>régionalismes</a:t>
            </a:r>
            <a:r>
              <a:rPr lang="it-IT" sz="2400" dirty="0" smtClean="0"/>
              <a:t> </a:t>
            </a:r>
            <a:r>
              <a:rPr lang="it-IT" sz="2400" dirty="0" err="1" smtClean="0"/>
              <a:t>apportent</a:t>
            </a:r>
            <a:r>
              <a:rPr lang="it-IT" sz="2400" dirty="0" smtClean="0"/>
              <a:t> un </a:t>
            </a:r>
            <a:r>
              <a:rPr lang="it-IT" sz="2400" dirty="0" err="1" smtClean="0"/>
              <a:t>parfum</a:t>
            </a:r>
            <a:r>
              <a:rPr lang="it-IT" sz="2400" dirty="0" smtClean="0"/>
              <a:t> de Sud. P. 18</a:t>
            </a:r>
            <a:endParaRPr lang="fr-FR" sz="2400" dirty="0"/>
          </a:p>
        </p:txBody>
      </p:sp>
    </p:spTree>
    <p:extLst>
      <p:ext uri="{BB962C8B-B14F-4D97-AF65-F5344CB8AC3E}">
        <p14:creationId xmlns:p14="http://schemas.microsoft.com/office/powerpoint/2010/main" val="173998845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i="1" dirty="0"/>
              <a:t>Il ladro di merendine/Le </a:t>
            </a:r>
            <a:r>
              <a:rPr lang="it-IT" sz="2800" i="1" dirty="0" err="1"/>
              <a:t>voleur</a:t>
            </a:r>
            <a:r>
              <a:rPr lang="it-IT" sz="2800" i="1" dirty="0"/>
              <a:t> de </a:t>
            </a:r>
            <a:r>
              <a:rPr lang="it-IT" sz="2800" i="1" dirty="0" err="1"/>
              <a:t>gouter</a:t>
            </a:r>
            <a:r>
              <a:rPr lang="it-IT" sz="2800" dirty="0"/>
              <a:t> 2000</a:t>
            </a:r>
            <a:br>
              <a:rPr lang="it-IT" sz="2800" dirty="0"/>
            </a:br>
            <a:r>
              <a:rPr lang="it-IT" sz="2800" dirty="0"/>
              <a:t>N</a:t>
            </a:r>
            <a:r>
              <a:rPr lang="it-IT" sz="2800" dirty="0" smtClean="0"/>
              <a:t>ote </a:t>
            </a:r>
            <a:r>
              <a:rPr lang="it-IT" sz="2800" dirty="0" err="1" smtClean="0"/>
              <a:t>du</a:t>
            </a:r>
            <a:r>
              <a:rPr lang="it-IT" sz="2800" dirty="0" smtClean="0"/>
              <a:t> </a:t>
            </a:r>
            <a:r>
              <a:rPr lang="it-IT" sz="2800" dirty="0" err="1" smtClean="0"/>
              <a:t>traducteur</a:t>
            </a:r>
            <a:endParaRPr lang="fr-FR" sz="2800" dirty="0"/>
          </a:p>
        </p:txBody>
      </p:sp>
      <p:sp>
        <p:nvSpPr>
          <p:cNvPr id="3" name="Content Placeholder 2"/>
          <p:cNvSpPr>
            <a:spLocks noGrp="1"/>
          </p:cNvSpPr>
          <p:nvPr>
            <p:ph idx="1"/>
          </p:nvPr>
        </p:nvSpPr>
        <p:spPr/>
        <p:txBody>
          <a:bodyPr>
            <a:normAutofit/>
          </a:bodyPr>
          <a:lstStyle/>
          <a:p>
            <a:pPr algn="just"/>
            <a:r>
              <a:rPr lang="it-IT" sz="2400" dirty="0" err="1" smtClean="0"/>
              <a:t>Au</a:t>
            </a:r>
            <a:r>
              <a:rPr lang="it-IT" sz="2400" dirty="0" smtClean="0"/>
              <a:t> </a:t>
            </a:r>
            <a:r>
              <a:rPr lang="it-IT" sz="2400" dirty="0" err="1" smtClean="0"/>
              <a:t>lecteur</a:t>
            </a:r>
            <a:r>
              <a:rPr lang="it-IT" sz="2400" dirty="0" smtClean="0"/>
              <a:t> qui </a:t>
            </a:r>
            <a:r>
              <a:rPr lang="it-IT" sz="2400" dirty="0" err="1" smtClean="0"/>
              <a:t>entrerait</a:t>
            </a:r>
            <a:r>
              <a:rPr lang="it-IT" sz="2400" dirty="0" smtClean="0"/>
              <a:t> pour la première fois </a:t>
            </a:r>
            <a:r>
              <a:rPr lang="it-IT" sz="2400" dirty="0" err="1" smtClean="0"/>
              <a:t>dans</a:t>
            </a:r>
            <a:r>
              <a:rPr lang="it-IT" sz="2400" dirty="0" smtClean="0"/>
              <a:t> l’</a:t>
            </a:r>
            <a:r>
              <a:rPr lang="it-IT" sz="2400" dirty="0" err="1" smtClean="0"/>
              <a:t>univers</a:t>
            </a:r>
            <a:r>
              <a:rPr lang="it-IT" sz="2400" dirty="0" smtClean="0"/>
              <a:t> de Camilleri, on </a:t>
            </a:r>
            <a:r>
              <a:rPr lang="it-IT" sz="2400" dirty="0" err="1" smtClean="0"/>
              <a:t>conseillera</a:t>
            </a:r>
            <a:r>
              <a:rPr lang="it-IT" sz="2400" dirty="0" smtClean="0"/>
              <a:t> de se reporter à la </a:t>
            </a:r>
            <a:r>
              <a:rPr lang="it-IT" sz="2400" dirty="0" err="1" smtClean="0"/>
              <a:t>préface</a:t>
            </a:r>
            <a:r>
              <a:rPr lang="it-IT" sz="2400" dirty="0" smtClean="0"/>
              <a:t> de </a:t>
            </a:r>
            <a:r>
              <a:rPr lang="it-IT" sz="2400" i="1" dirty="0" smtClean="0"/>
              <a:t>La forme de l’eau</a:t>
            </a:r>
            <a:r>
              <a:rPr lang="it-IT" sz="2400" dirty="0" smtClean="0"/>
              <a:t>, </a:t>
            </a:r>
            <a:r>
              <a:rPr lang="it-IT" sz="2400" dirty="0" err="1" smtClean="0"/>
              <a:t>où</a:t>
            </a:r>
            <a:r>
              <a:rPr lang="it-IT" sz="2400" dirty="0" smtClean="0"/>
              <a:t> </a:t>
            </a:r>
            <a:r>
              <a:rPr lang="it-IT" sz="2400" dirty="0" err="1" smtClean="0"/>
              <a:t>sont</a:t>
            </a:r>
            <a:r>
              <a:rPr lang="it-IT" sz="2400" dirty="0" smtClean="0"/>
              <a:t> </a:t>
            </a:r>
            <a:r>
              <a:rPr lang="it-IT" sz="2400" dirty="0" err="1" smtClean="0"/>
              <a:t>présentés</a:t>
            </a:r>
            <a:r>
              <a:rPr lang="it-IT" sz="2400" dirty="0" smtClean="0"/>
              <a:t> à la fois l’</a:t>
            </a:r>
            <a:r>
              <a:rPr lang="it-IT" sz="2400" dirty="0" err="1" smtClean="0"/>
              <a:t>auteur</a:t>
            </a:r>
            <a:r>
              <a:rPr lang="it-IT" sz="2400" dirty="0" smtClean="0"/>
              <a:t>, l’oeuvre et </a:t>
            </a:r>
            <a:r>
              <a:rPr lang="it-IT" sz="2400" dirty="0" err="1" smtClean="0"/>
              <a:t>les</a:t>
            </a:r>
            <a:r>
              <a:rPr lang="it-IT" sz="2400" dirty="0" smtClean="0"/>
              <a:t> </a:t>
            </a:r>
            <a:r>
              <a:rPr lang="it-IT" sz="2400" dirty="0" err="1" smtClean="0"/>
              <a:t>principes</a:t>
            </a:r>
            <a:r>
              <a:rPr lang="it-IT" sz="2400" dirty="0" smtClean="0"/>
              <a:t> qui </a:t>
            </a:r>
            <a:r>
              <a:rPr lang="it-IT" sz="2400" dirty="0" err="1" smtClean="0"/>
              <a:t>ont</a:t>
            </a:r>
            <a:r>
              <a:rPr lang="it-IT" sz="2400" dirty="0" smtClean="0"/>
              <a:t> </a:t>
            </a:r>
            <a:r>
              <a:rPr lang="it-IT" sz="2400" dirty="0" err="1" smtClean="0"/>
              <a:t>guidé</a:t>
            </a:r>
            <a:r>
              <a:rPr lang="it-IT" sz="2400" dirty="0" smtClean="0"/>
              <a:t> la </a:t>
            </a:r>
            <a:r>
              <a:rPr lang="it-IT" sz="2400" dirty="0" err="1" smtClean="0"/>
              <a:t>traduction</a:t>
            </a:r>
            <a:r>
              <a:rPr lang="it-IT" sz="2400" dirty="0" smtClean="0"/>
              <a:t>. P. 8</a:t>
            </a:r>
          </a:p>
          <a:p>
            <a:r>
              <a:rPr lang="it-IT" sz="2400" dirty="0" smtClean="0"/>
              <a:t>… </a:t>
            </a:r>
            <a:r>
              <a:rPr lang="it-IT" sz="2400" b="1" dirty="0" smtClean="0"/>
              <a:t>Le </a:t>
            </a:r>
            <a:r>
              <a:rPr lang="it-IT" sz="2400" b="1" dirty="0" err="1" smtClean="0"/>
              <a:t>recours</a:t>
            </a:r>
            <a:r>
              <a:rPr lang="it-IT" sz="2400" b="1" dirty="0" smtClean="0"/>
              <a:t> à </a:t>
            </a:r>
            <a:r>
              <a:rPr lang="it-IT" sz="2400" b="1" dirty="0" err="1" smtClean="0"/>
              <a:t>des</a:t>
            </a:r>
            <a:r>
              <a:rPr lang="it-IT" sz="2400" b="1" dirty="0" smtClean="0"/>
              <a:t> </a:t>
            </a:r>
            <a:r>
              <a:rPr lang="it-IT" sz="2400" b="1" dirty="0" err="1" smtClean="0"/>
              <a:t>termes</a:t>
            </a:r>
            <a:r>
              <a:rPr lang="it-IT" sz="2400" b="1" dirty="0" smtClean="0"/>
              <a:t> </a:t>
            </a:r>
            <a:r>
              <a:rPr lang="it-IT" sz="2400" b="1" dirty="0" err="1" smtClean="0"/>
              <a:t>du</a:t>
            </a:r>
            <a:r>
              <a:rPr lang="it-IT" sz="2400" b="1" dirty="0" smtClean="0"/>
              <a:t> </a:t>
            </a:r>
            <a:r>
              <a:rPr lang="it-IT" sz="2400" b="1" dirty="0" err="1" smtClean="0"/>
              <a:t>français</a:t>
            </a:r>
            <a:r>
              <a:rPr lang="it-IT" sz="2400" b="1" dirty="0" smtClean="0"/>
              <a:t> </a:t>
            </a:r>
            <a:r>
              <a:rPr lang="it-IT" sz="2400" b="1" dirty="0" err="1" smtClean="0"/>
              <a:t>du</a:t>
            </a:r>
            <a:r>
              <a:rPr lang="it-IT" sz="2400" b="1" dirty="0" smtClean="0"/>
              <a:t> Midi</a:t>
            </a:r>
            <a:r>
              <a:rPr lang="it-IT" sz="2400" dirty="0" smtClean="0"/>
              <a:t> («</a:t>
            </a:r>
            <a:r>
              <a:rPr lang="it-IT" sz="2400" dirty="0" err="1" smtClean="0"/>
              <a:t>minot</a:t>
            </a:r>
            <a:r>
              <a:rPr lang="it-IT" sz="2400" dirty="0" smtClean="0"/>
              <a:t>» pour </a:t>
            </a:r>
            <a:r>
              <a:rPr lang="it-IT" sz="2400" i="1" dirty="0" err="1" smtClean="0"/>
              <a:t>picciliddro</a:t>
            </a:r>
            <a:r>
              <a:rPr lang="it-IT" sz="2400" dirty="0"/>
              <a:t>)</a:t>
            </a:r>
            <a:r>
              <a:rPr lang="it-IT" sz="2400" dirty="0" smtClean="0"/>
              <a:t>, </a:t>
            </a:r>
            <a:r>
              <a:rPr lang="it-IT" sz="2400" dirty="0" err="1" smtClean="0"/>
              <a:t>s’il</a:t>
            </a:r>
            <a:r>
              <a:rPr lang="it-IT" sz="2400" dirty="0" smtClean="0"/>
              <a:t> </a:t>
            </a:r>
            <a:r>
              <a:rPr lang="it-IT" sz="2400" dirty="0" err="1" smtClean="0"/>
              <a:t>permet</a:t>
            </a:r>
            <a:r>
              <a:rPr lang="it-IT" sz="2400" dirty="0" smtClean="0"/>
              <a:t> de </a:t>
            </a:r>
            <a:r>
              <a:rPr lang="it-IT" sz="2400" dirty="0" err="1" smtClean="0"/>
              <a:t>signaler</a:t>
            </a:r>
            <a:r>
              <a:rPr lang="it-IT" sz="2400" dirty="0" smtClean="0"/>
              <a:t> </a:t>
            </a:r>
            <a:r>
              <a:rPr lang="it-IT" sz="2400" dirty="0" err="1" smtClean="0"/>
              <a:t>qu’on</a:t>
            </a:r>
            <a:r>
              <a:rPr lang="it-IT" sz="2400" dirty="0" smtClean="0"/>
              <a:t> se </a:t>
            </a:r>
            <a:r>
              <a:rPr lang="it-IT" sz="2400" dirty="0" err="1" smtClean="0"/>
              <a:t>trouve</a:t>
            </a:r>
            <a:r>
              <a:rPr lang="it-IT" sz="2400" dirty="0" smtClean="0"/>
              <a:t> </a:t>
            </a:r>
            <a:r>
              <a:rPr lang="it-IT" sz="2400" dirty="0" err="1" smtClean="0"/>
              <a:t>au</a:t>
            </a:r>
            <a:r>
              <a:rPr lang="it-IT" sz="2400" dirty="0" smtClean="0"/>
              <a:t> </a:t>
            </a:r>
            <a:r>
              <a:rPr lang="it-IT" sz="2400" dirty="0" err="1" smtClean="0"/>
              <a:t>niveau</a:t>
            </a:r>
            <a:r>
              <a:rPr lang="it-IT" sz="2400" dirty="0" smtClean="0"/>
              <a:t> de l’italo-</a:t>
            </a:r>
            <a:r>
              <a:rPr lang="it-IT" sz="2400" dirty="0" err="1" smtClean="0"/>
              <a:t>sicilien</a:t>
            </a:r>
            <a:r>
              <a:rPr lang="it-IT" sz="2400" dirty="0" smtClean="0"/>
              <a:t>, ne </a:t>
            </a:r>
            <a:r>
              <a:rPr lang="it-IT" sz="2400" dirty="0" err="1" smtClean="0"/>
              <a:t>peut</a:t>
            </a:r>
            <a:r>
              <a:rPr lang="it-IT" sz="2400" dirty="0" smtClean="0"/>
              <a:t> </a:t>
            </a:r>
            <a:r>
              <a:rPr lang="it-IT" sz="2400" dirty="0" err="1"/>
              <a:t>ê</a:t>
            </a:r>
            <a:r>
              <a:rPr lang="it-IT" sz="2400" dirty="0" err="1" smtClean="0"/>
              <a:t>tre</a:t>
            </a:r>
            <a:r>
              <a:rPr lang="it-IT" sz="2400" dirty="0" smtClean="0"/>
              <a:t> </a:t>
            </a:r>
            <a:r>
              <a:rPr lang="it-IT" sz="2400" dirty="0" err="1" smtClean="0"/>
              <a:t>trop</a:t>
            </a:r>
            <a:r>
              <a:rPr lang="it-IT" sz="2400" dirty="0" smtClean="0"/>
              <a:t> </a:t>
            </a:r>
            <a:r>
              <a:rPr lang="it-IT" sz="2400" dirty="0" err="1" smtClean="0"/>
              <a:t>systématique</a:t>
            </a:r>
            <a:r>
              <a:rPr lang="it-IT" sz="2400" dirty="0" smtClean="0"/>
              <a:t>, </a:t>
            </a:r>
            <a:r>
              <a:rPr lang="it-IT" sz="2400" dirty="0" err="1" smtClean="0"/>
              <a:t>sous</a:t>
            </a:r>
            <a:r>
              <a:rPr lang="it-IT" sz="2400" dirty="0" smtClean="0"/>
              <a:t> </a:t>
            </a:r>
            <a:r>
              <a:rPr lang="it-IT" sz="2400" dirty="0" err="1" smtClean="0"/>
              <a:t>peine</a:t>
            </a:r>
            <a:r>
              <a:rPr lang="it-IT" sz="2400" dirty="0" smtClean="0"/>
              <a:t> de transformer Montalbano en </a:t>
            </a:r>
            <a:r>
              <a:rPr lang="it-IT" sz="2400" dirty="0" err="1" smtClean="0"/>
              <a:t>personnage</a:t>
            </a:r>
            <a:r>
              <a:rPr lang="it-IT" sz="2400" dirty="0" smtClean="0"/>
              <a:t> de </a:t>
            </a:r>
            <a:r>
              <a:rPr lang="it-IT" sz="2400" dirty="0" err="1" smtClean="0"/>
              <a:t>Pagnol</a:t>
            </a:r>
            <a:r>
              <a:rPr lang="it-IT" sz="2400" dirty="0" smtClean="0"/>
              <a:t>… p. 8</a:t>
            </a:r>
            <a:endParaRPr lang="fr-FR" sz="2400" dirty="0"/>
          </a:p>
        </p:txBody>
      </p:sp>
    </p:spTree>
    <p:extLst>
      <p:ext uri="{BB962C8B-B14F-4D97-AF65-F5344CB8AC3E}">
        <p14:creationId xmlns:p14="http://schemas.microsoft.com/office/powerpoint/2010/main" val="3755223919"/>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z="2800" b="1" dirty="0" err="1" smtClean="0"/>
              <a:t>Epitexte</a:t>
            </a:r>
            <a:r>
              <a:rPr lang="fr-FR" sz="2800" b="1" dirty="0" smtClean="0"/>
              <a:t> du traducteur de </a:t>
            </a:r>
            <a:r>
              <a:rPr lang="fr-FR" sz="2800" b="1" dirty="0" err="1" smtClean="0"/>
              <a:t>Camilleri</a:t>
            </a:r>
            <a:r>
              <a:rPr lang="fr-FR" sz="2800" b="1" dirty="0" smtClean="0"/>
              <a:t> : </a:t>
            </a:r>
            <a:br>
              <a:rPr lang="fr-FR" sz="2800" b="1" dirty="0" smtClean="0"/>
            </a:br>
            <a:r>
              <a:rPr lang="fr-FR" sz="2800" dirty="0" smtClean="0"/>
              <a:t>une interview dans la presse Serge </a:t>
            </a:r>
            <a:r>
              <a:rPr lang="fr-FR" sz="2800" dirty="0" err="1"/>
              <a:t>Quadruppani</a:t>
            </a:r>
            <a:r>
              <a:rPr lang="fr-FR" sz="2800" dirty="0"/>
              <a:t> : il </a:t>
            </a:r>
            <a:r>
              <a:rPr lang="fr-FR" sz="2800" dirty="0" err="1" smtClean="0"/>
              <a:t>traduttore</a:t>
            </a:r>
            <a:r>
              <a:rPr lang="fr-FR" sz="2800" dirty="0" smtClean="0"/>
              <a:t/>
            </a:r>
            <a:br>
              <a:rPr lang="fr-FR" sz="2800" dirty="0" smtClean="0"/>
            </a:br>
            <a:r>
              <a:rPr lang="fr-FR" sz="2800" dirty="0" smtClean="0"/>
              <a:t>par </a:t>
            </a:r>
            <a:r>
              <a:rPr lang="fr-FR" sz="2400" dirty="0"/>
              <a:t>Marie-Christine Blais</a:t>
            </a:r>
            <a:br>
              <a:rPr lang="fr-FR" sz="2400" dirty="0"/>
            </a:br>
            <a:r>
              <a:rPr lang="fr-FR" sz="2400" dirty="0"/>
              <a:t>La </a:t>
            </a:r>
            <a:r>
              <a:rPr lang="fr-FR" sz="2400" dirty="0" smtClean="0"/>
              <a:t>Presse Canada 27 mai 2013</a:t>
            </a:r>
            <a:br>
              <a:rPr lang="fr-FR" sz="2400" dirty="0" smtClean="0"/>
            </a:br>
            <a:r>
              <a:rPr lang="fr-FR" sz="2400" b="1" dirty="0" smtClean="0"/>
              <a:t>pas lu</a:t>
            </a:r>
            <a:r>
              <a:rPr lang="fr-FR" sz="2800" b="1" dirty="0"/>
              <a:t/>
            </a:r>
            <a:br>
              <a:rPr lang="fr-FR" sz="2800" b="1" dirty="0"/>
            </a:br>
            <a:r>
              <a:rPr lang="fr-FR" sz="2800" b="1" dirty="0" smtClean="0"/>
              <a:t/>
            </a:r>
            <a:br>
              <a:rPr lang="fr-FR" sz="2800" b="1" dirty="0" smtClean="0"/>
            </a:br>
            <a:endParaRPr lang="fr-FR" sz="2800" dirty="0"/>
          </a:p>
        </p:txBody>
      </p:sp>
      <p:sp>
        <p:nvSpPr>
          <p:cNvPr id="3" name="Content Placeholder 2"/>
          <p:cNvSpPr>
            <a:spLocks noGrp="1"/>
          </p:cNvSpPr>
          <p:nvPr>
            <p:ph idx="1"/>
          </p:nvPr>
        </p:nvSpPr>
        <p:spPr/>
        <p:txBody>
          <a:bodyPr>
            <a:normAutofit/>
          </a:bodyPr>
          <a:lstStyle/>
          <a:p>
            <a:pPr algn="just"/>
            <a:r>
              <a:rPr lang="fr-FR" sz="2400" dirty="0"/>
              <a:t>Auteur de romans noirs et d'essais, éditeur, journaliste, militant libertaire engagé, le Français Serge </a:t>
            </a:r>
            <a:r>
              <a:rPr lang="fr-FR" sz="2400" dirty="0" err="1"/>
              <a:t>Quadruppani</a:t>
            </a:r>
            <a:r>
              <a:rPr lang="fr-FR" sz="2400" dirty="0"/>
              <a:t> est aussi traducteur. Après avoir adapté en français Stephen King, Philip K. Dick et une partie des mémoires de Margaret Thatcher, il s'attaque, vers 1999, à la traduction d'auteurs italiens, dont le plus célèbre est le prolifique Andrea </a:t>
            </a:r>
            <a:r>
              <a:rPr lang="fr-FR" sz="2400" dirty="0" err="1"/>
              <a:t>Camilleri</a:t>
            </a:r>
            <a:r>
              <a:rPr lang="fr-FR" sz="2400" dirty="0"/>
              <a:t>, créateur du commissaire </a:t>
            </a:r>
            <a:r>
              <a:rPr lang="fr-FR" sz="2400" dirty="0" err="1"/>
              <a:t>Salvo</a:t>
            </a:r>
            <a:r>
              <a:rPr lang="fr-FR" sz="2400" dirty="0"/>
              <a:t> Montalbano. Dialogue avec «il </a:t>
            </a:r>
            <a:r>
              <a:rPr lang="fr-FR" sz="2400" dirty="0" err="1"/>
              <a:t>traduttore</a:t>
            </a:r>
            <a:r>
              <a:rPr lang="fr-FR" sz="2400" dirty="0" smtClean="0"/>
              <a:t>».</a:t>
            </a:r>
          </a:p>
          <a:p>
            <a:pPr algn="just"/>
            <a:r>
              <a:rPr lang="fr-FR" sz="2400" dirty="0"/>
              <a:t>C'est à la fois un passage obligé et </a:t>
            </a:r>
            <a:r>
              <a:rPr lang="fr-FR" sz="2400" b="1" dirty="0"/>
              <a:t>un petit bonheur </a:t>
            </a:r>
            <a:r>
              <a:rPr lang="fr-FR" sz="2400" dirty="0"/>
              <a:t>récurrent: lire l'</a:t>
            </a:r>
            <a:r>
              <a:rPr lang="fr-FR" sz="2400" i="1" dirty="0"/>
              <a:t>Avertissement du traducteur </a:t>
            </a:r>
            <a:r>
              <a:rPr lang="fr-FR" sz="2400" dirty="0"/>
              <a:t>qui précède chacune des enquêtes de Montalbano. C'est là que Serge </a:t>
            </a:r>
            <a:r>
              <a:rPr lang="fr-FR" sz="2400" dirty="0" err="1"/>
              <a:t>Quadruppani</a:t>
            </a:r>
            <a:r>
              <a:rPr lang="fr-FR" sz="2400" dirty="0"/>
              <a:t> explique sa technique pour traduire la langue de </a:t>
            </a:r>
            <a:r>
              <a:rPr lang="fr-FR" sz="2400" dirty="0" err="1"/>
              <a:t>Camilleri</a:t>
            </a:r>
            <a:r>
              <a:rPr lang="fr-FR" sz="2400" dirty="0"/>
              <a:t>, le «</a:t>
            </a:r>
            <a:r>
              <a:rPr lang="fr-FR" sz="2400" dirty="0" err="1"/>
              <a:t>camillerese</a:t>
            </a:r>
            <a:r>
              <a:rPr lang="fr-FR" sz="2400" dirty="0"/>
              <a:t>», amalgame d'italien, de sicilien et de dialecte de la région d'Agrigente.</a:t>
            </a:r>
          </a:p>
        </p:txBody>
      </p:sp>
    </p:spTree>
    <p:extLst>
      <p:ext uri="{BB962C8B-B14F-4D97-AF65-F5344CB8AC3E}">
        <p14:creationId xmlns:p14="http://schemas.microsoft.com/office/powerpoint/2010/main" val="10022134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z="2800" b="1" dirty="0" err="1"/>
              <a:t>Epitexte</a:t>
            </a:r>
            <a:r>
              <a:rPr lang="fr-FR" sz="2800" b="1" dirty="0"/>
              <a:t> : une interview dans la presse</a:t>
            </a:r>
            <a:br>
              <a:rPr lang="fr-FR" sz="2800" b="1" dirty="0"/>
            </a:br>
            <a:r>
              <a:rPr lang="fr-FR" sz="2800" b="1" dirty="0"/>
              <a:t>Serge </a:t>
            </a:r>
            <a:r>
              <a:rPr lang="fr-FR" sz="2800" b="1" dirty="0" err="1"/>
              <a:t>Quadruppani</a:t>
            </a:r>
            <a:r>
              <a:rPr lang="fr-FR" sz="2800" b="1" dirty="0"/>
              <a:t> : il </a:t>
            </a:r>
            <a:r>
              <a:rPr lang="fr-FR" sz="2800" b="1" dirty="0" err="1"/>
              <a:t>traduttore</a:t>
            </a:r>
            <a:r>
              <a:rPr lang="fr-FR" sz="2800" b="1" dirty="0"/>
              <a:t/>
            </a:r>
            <a:br>
              <a:rPr lang="fr-FR" sz="2800" b="1" dirty="0"/>
            </a:br>
            <a:r>
              <a:rPr lang="fr-FR" sz="2800" b="1" dirty="0"/>
              <a:t>par </a:t>
            </a:r>
            <a:r>
              <a:rPr lang="fr-FR" sz="2400" b="1" dirty="0"/>
              <a:t>Marie-Christine Blais</a:t>
            </a:r>
            <a:r>
              <a:rPr lang="fr-FR" sz="2400" dirty="0"/>
              <a:t/>
            </a:r>
            <a:br>
              <a:rPr lang="fr-FR" sz="2400" dirty="0"/>
            </a:br>
            <a:r>
              <a:rPr lang="fr-FR" sz="2400" dirty="0"/>
              <a:t>La Presse Canada 27 mai 2013</a:t>
            </a:r>
            <a:r>
              <a:rPr lang="fr-FR" sz="2800" b="1" dirty="0"/>
              <a:t/>
            </a:r>
            <a:br>
              <a:rPr lang="fr-FR" sz="2800" b="1" dirty="0"/>
            </a:br>
            <a:endParaRPr lang="fr-FR" sz="2800" dirty="0"/>
          </a:p>
        </p:txBody>
      </p:sp>
      <p:sp>
        <p:nvSpPr>
          <p:cNvPr id="3" name="Content Placeholder 2"/>
          <p:cNvSpPr>
            <a:spLocks noGrp="1"/>
          </p:cNvSpPr>
          <p:nvPr>
            <p:ph idx="1"/>
          </p:nvPr>
        </p:nvSpPr>
        <p:spPr/>
        <p:txBody>
          <a:bodyPr>
            <a:normAutofit/>
          </a:bodyPr>
          <a:lstStyle/>
          <a:p>
            <a:pPr algn="just"/>
            <a:r>
              <a:rPr lang="fr-FR" sz="2400" dirty="0"/>
              <a:t>Un exemple? «- Ah, </a:t>
            </a:r>
            <a:r>
              <a:rPr lang="fr-FR" sz="2400" dirty="0" err="1"/>
              <a:t>dottori</a:t>
            </a:r>
            <a:r>
              <a:rPr lang="fr-FR" sz="2400" dirty="0"/>
              <a:t>, </a:t>
            </a:r>
            <a:r>
              <a:rPr lang="fr-FR" sz="2400" dirty="0" err="1"/>
              <a:t>dottori</a:t>
            </a:r>
            <a:r>
              <a:rPr lang="fr-FR" sz="2400" dirty="0"/>
              <a:t>! Une </a:t>
            </a:r>
            <a:r>
              <a:rPr lang="fr-FR" sz="2400" dirty="0" err="1"/>
              <a:t>arévolution</a:t>
            </a:r>
            <a:r>
              <a:rPr lang="fr-FR" sz="2400" dirty="0"/>
              <a:t>, il est arrivé! </a:t>
            </a:r>
            <a:r>
              <a:rPr lang="fr-FR" sz="2400" dirty="0" err="1"/>
              <a:t>Vosseigneurie</a:t>
            </a:r>
            <a:r>
              <a:rPr lang="fr-FR" sz="2400" dirty="0"/>
              <a:t> le connaît l'endroit où qu'il tenait son bureau, le comptable </a:t>
            </a:r>
            <a:r>
              <a:rPr lang="fr-FR" sz="2400" dirty="0" err="1"/>
              <a:t>Gragano</a:t>
            </a:r>
            <a:r>
              <a:rPr lang="fr-FR" sz="2400" dirty="0"/>
              <a:t> ? (...) Eh </a:t>
            </a:r>
            <a:r>
              <a:rPr lang="fr-FR" sz="2400" dirty="0" err="1"/>
              <a:t>bè</a:t>
            </a:r>
            <a:r>
              <a:rPr lang="fr-FR" sz="2400" dirty="0"/>
              <a:t>, y a qu'un bonhomme armé d'un </a:t>
            </a:r>
            <a:r>
              <a:rPr lang="fr-FR" sz="2400" dirty="0" err="1"/>
              <a:t>revorber</a:t>
            </a:r>
            <a:r>
              <a:rPr lang="fr-FR" sz="2400" dirty="0"/>
              <a:t>, il est entré. C'est </a:t>
            </a:r>
            <a:r>
              <a:rPr lang="fr-FR" sz="2400" dirty="0" err="1"/>
              <a:t>Fazio</a:t>
            </a:r>
            <a:r>
              <a:rPr lang="fr-FR" sz="2400" dirty="0"/>
              <a:t> qui s'en est aperçu, que le hasard a fait qu'il passait par là par hasard. Il paraît que le type a le </a:t>
            </a:r>
            <a:r>
              <a:rPr lang="fr-FR" sz="2400" dirty="0" err="1"/>
              <a:t>tention</a:t>
            </a:r>
            <a:r>
              <a:rPr lang="fr-FR" sz="2400" dirty="0"/>
              <a:t> de tirer sur la </a:t>
            </a:r>
            <a:r>
              <a:rPr lang="fr-FR" sz="2400" dirty="0" err="1"/>
              <a:t>segrétaire</a:t>
            </a:r>
            <a:r>
              <a:rPr lang="fr-FR" sz="2400" dirty="0"/>
              <a:t>. Il dit comme ça qu'il veut qu'on lui </a:t>
            </a:r>
            <a:r>
              <a:rPr lang="fr-FR" sz="2400" dirty="0" err="1"/>
              <a:t>arestitue</a:t>
            </a:r>
            <a:r>
              <a:rPr lang="fr-FR" sz="2400" dirty="0"/>
              <a:t> des sous que </a:t>
            </a:r>
            <a:r>
              <a:rPr lang="fr-FR" sz="2400" dirty="0" err="1"/>
              <a:t>Gragano</a:t>
            </a:r>
            <a:r>
              <a:rPr lang="fr-FR" sz="2400" dirty="0"/>
              <a:t> lui vola, que sinon, il </a:t>
            </a:r>
            <a:r>
              <a:rPr lang="fr-FR" sz="2400" dirty="0" err="1"/>
              <a:t>sassine</a:t>
            </a:r>
            <a:r>
              <a:rPr lang="fr-FR" sz="2400" dirty="0"/>
              <a:t> la bonne femme.» (Extrait de </a:t>
            </a:r>
            <a:r>
              <a:rPr lang="fr-FR" sz="2400" i="1" dirty="0"/>
              <a:t>L'odeur de la nuit </a:t>
            </a:r>
            <a:r>
              <a:rPr lang="fr-FR" sz="2400" dirty="0"/>
              <a:t>de </a:t>
            </a:r>
            <a:r>
              <a:rPr lang="fr-FR" sz="2400" dirty="0" err="1"/>
              <a:t>Camilleri</a:t>
            </a:r>
            <a:r>
              <a:rPr lang="fr-FR" sz="2400" dirty="0"/>
              <a:t>.) </a:t>
            </a:r>
            <a:endParaRPr lang="fr-FR" sz="2400" dirty="0" smtClean="0"/>
          </a:p>
          <a:p>
            <a:endParaRPr lang="fr-FR" sz="2400" dirty="0"/>
          </a:p>
          <a:p>
            <a:endParaRPr lang="fr-FR" sz="2400" dirty="0" smtClean="0"/>
          </a:p>
          <a:p>
            <a:endParaRPr lang="fr-FR" sz="2400" dirty="0"/>
          </a:p>
          <a:p>
            <a:r>
              <a:rPr lang="fr-FR" sz="2400" dirty="0" smtClean="0"/>
              <a:t>On </a:t>
            </a:r>
            <a:r>
              <a:rPr lang="fr-FR" sz="2400" dirty="0"/>
              <a:t>comprend tout, et on comprend surtout qu'on n'est pas chez nous!</a:t>
            </a:r>
          </a:p>
        </p:txBody>
      </p:sp>
    </p:spTree>
    <p:extLst>
      <p:ext uri="{BB962C8B-B14F-4D97-AF65-F5344CB8AC3E}">
        <p14:creationId xmlns:p14="http://schemas.microsoft.com/office/powerpoint/2010/main" val="1491672613"/>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z="2800" b="1" dirty="0" err="1"/>
              <a:t>Epitexte</a:t>
            </a:r>
            <a:r>
              <a:rPr lang="fr-FR" sz="2800" b="1" dirty="0"/>
              <a:t> : une interview dans la presse</a:t>
            </a:r>
            <a:br>
              <a:rPr lang="fr-FR" sz="2800" b="1" dirty="0"/>
            </a:br>
            <a:r>
              <a:rPr lang="fr-FR" sz="2800" b="1" dirty="0"/>
              <a:t>Serge </a:t>
            </a:r>
            <a:r>
              <a:rPr lang="fr-FR" sz="2800" b="1" dirty="0" err="1"/>
              <a:t>Quadruppani</a:t>
            </a:r>
            <a:r>
              <a:rPr lang="fr-FR" sz="2800" b="1" dirty="0"/>
              <a:t> : il </a:t>
            </a:r>
            <a:r>
              <a:rPr lang="fr-FR" sz="2800" b="1" dirty="0" err="1"/>
              <a:t>traduttore</a:t>
            </a:r>
            <a:r>
              <a:rPr lang="fr-FR" sz="2800" b="1" dirty="0"/>
              <a:t/>
            </a:r>
            <a:br>
              <a:rPr lang="fr-FR" sz="2800" b="1" dirty="0"/>
            </a:br>
            <a:r>
              <a:rPr lang="fr-FR" sz="2800" b="1" dirty="0"/>
              <a:t>par </a:t>
            </a:r>
            <a:r>
              <a:rPr lang="fr-FR" sz="2400" b="1" dirty="0"/>
              <a:t>Marie-Christine Blais</a:t>
            </a:r>
            <a:r>
              <a:rPr lang="fr-FR" sz="2400" dirty="0"/>
              <a:t/>
            </a:r>
            <a:br>
              <a:rPr lang="fr-FR" sz="2400" dirty="0"/>
            </a:br>
            <a:r>
              <a:rPr lang="fr-FR" sz="2400" dirty="0"/>
              <a:t>La Presse Canada 27 mai 2013</a:t>
            </a:r>
            <a:r>
              <a:rPr lang="fr-FR" sz="2800" b="1" dirty="0"/>
              <a:t/>
            </a:r>
            <a:br>
              <a:rPr lang="fr-FR" sz="2800" b="1" dirty="0"/>
            </a:br>
            <a:endParaRPr lang="fr-FR" sz="2800" dirty="0"/>
          </a:p>
        </p:txBody>
      </p:sp>
      <p:sp>
        <p:nvSpPr>
          <p:cNvPr id="3" name="Content Placeholder 2"/>
          <p:cNvSpPr>
            <a:spLocks noGrp="1"/>
          </p:cNvSpPr>
          <p:nvPr>
            <p:ph idx="1"/>
          </p:nvPr>
        </p:nvSpPr>
        <p:spPr/>
        <p:txBody>
          <a:bodyPr>
            <a:normAutofit/>
          </a:bodyPr>
          <a:lstStyle/>
          <a:p>
            <a:pPr algn="just"/>
            <a:r>
              <a:rPr lang="fr-FR" sz="2400" dirty="0"/>
              <a:t>J'ai eu la chance d'avoir des éditeurs (Christian </a:t>
            </a:r>
            <a:r>
              <a:rPr lang="fr-FR" sz="2400" dirty="0" err="1"/>
              <a:t>Garaud</a:t>
            </a:r>
            <a:r>
              <a:rPr lang="fr-FR" sz="2400" dirty="0"/>
              <a:t> au Fleuve Noir et Anne-Marie Métailié dans sa maison) qui m'ont fait confiance et qui ont été convaincus par mon travail dès les premières traductions, explique Serge </a:t>
            </a:r>
            <a:r>
              <a:rPr lang="fr-FR" sz="2400" dirty="0" err="1"/>
              <a:t>Quadruppani</a:t>
            </a:r>
            <a:r>
              <a:rPr lang="fr-FR" sz="2400" dirty="0"/>
              <a:t> en entrevue. Ce qui importait, c'était que le traducteur fasse un effort pour faire sentir les particularités du «</a:t>
            </a:r>
            <a:r>
              <a:rPr lang="fr-FR" sz="2400" dirty="0" err="1"/>
              <a:t>camillerese</a:t>
            </a:r>
            <a:r>
              <a:rPr lang="fr-FR" sz="2400" dirty="0"/>
              <a:t>»: sans cet effort, on aurait vraiment trop perdu des singularités de </a:t>
            </a:r>
            <a:r>
              <a:rPr lang="fr-FR" sz="2400" dirty="0" err="1"/>
              <a:t>Camilleri</a:t>
            </a:r>
            <a:r>
              <a:rPr lang="fr-FR" sz="2400" dirty="0"/>
              <a:t>. Je sais que les traducteurs allemand et étatsunien, par exemple, font aussi cet effort.»</a:t>
            </a:r>
          </a:p>
        </p:txBody>
      </p:sp>
    </p:spTree>
    <p:extLst>
      <p:ext uri="{BB962C8B-B14F-4D97-AF65-F5344CB8AC3E}">
        <p14:creationId xmlns:p14="http://schemas.microsoft.com/office/powerpoint/2010/main" val="3615820915"/>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Lexiques</a:t>
            </a:r>
            <a:r>
              <a:rPr lang="it-IT" sz="2800" dirty="0" smtClean="0"/>
              <a:t>/</a:t>
            </a:r>
            <a:r>
              <a:rPr lang="it-IT" sz="2800" dirty="0" err="1" smtClean="0"/>
              <a:t>Glossaires</a:t>
            </a:r>
            <a:endParaRPr lang="it-IT" sz="2800" dirty="0"/>
          </a:p>
        </p:txBody>
      </p:sp>
      <p:sp>
        <p:nvSpPr>
          <p:cNvPr id="3" name="Segnaposto contenuto 2"/>
          <p:cNvSpPr>
            <a:spLocks noGrp="1"/>
          </p:cNvSpPr>
          <p:nvPr>
            <p:ph idx="1"/>
          </p:nvPr>
        </p:nvSpPr>
        <p:spPr/>
        <p:txBody>
          <a:bodyPr/>
          <a:lstStyle/>
          <a:p>
            <a:pPr algn="just"/>
            <a:r>
              <a:rPr lang="it-IT" sz="2400" dirty="0" err="1" smtClean="0"/>
              <a:t>Outils</a:t>
            </a:r>
            <a:r>
              <a:rPr lang="it-IT" sz="2400" dirty="0" smtClean="0"/>
              <a:t> de terminologie (</a:t>
            </a:r>
            <a:r>
              <a:rPr lang="it-IT" sz="2400" dirty="0" err="1" smtClean="0"/>
              <a:t>surtout</a:t>
            </a:r>
            <a:r>
              <a:rPr lang="it-IT" sz="2400" dirty="0" smtClean="0"/>
              <a:t> </a:t>
            </a:r>
            <a:r>
              <a:rPr lang="it-IT" sz="2400" dirty="0" err="1" smtClean="0"/>
              <a:t>dans</a:t>
            </a:r>
            <a:r>
              <a:rPr lang="it-IT" sz="2400" dirty="0" smtClean="0"/>
              <a:t> le </a:t>
            </a:r>
            <a:r>
              <a:rPr lang="it-IT" sz="2400" dirty="0" err="1" smtClean="0"/>
              <a:t>domaine</a:t>
            </a:r>
            <a:r>
              <a:rPr lang="it-IT" sz="2400" dirty="0" smtClean="0"/>
              <a:t> de la </a:t>
            </a:r>
            <a:r>
              <a:rPr lang="it-IT" sz="2400" dirty="0" err="1" smtClean="0"/>
              <a:t>traduction</a:t>
            </a:r>
            <a:r>
              <a:rPr lang="it-IT" sz="2400" dirty="0" smtClean="0"/>
              <a:t> </a:t>
            </a:r>
            <a:r>
              <a:rPr lang="it-IT" sz="2400" dirty="0" err="1" smtClean="0"/>
              <a:t>spécialisée</a:t>
            </a:r>
            <a:r>
              <a:rPr lang="it-IT" sz="2400" dirty="0" smtClean="0"/>
              <a:t> et de la </a:t>
            </a:r>
            <a:r>
              <a:rPr lang="it-IT" sz="2400" dirty="0" err="1" smtClean="0"/>
              <a:t>traduction</a:t>
            </a:r>
            <a:r>
              <a:rPr lang="it-IT" sz="2400" dirty="0" smtClean="0"/>
              <a:t> </a:t>
            </a:r>
            <a:r>
              <a:rPr lang="it-IT" sz="2400" dirty="0" err="1" smtClean="0"/>
              <a:t>des</a:t>
            </a:r>
            <a:r>
              <a:rPr lang="it-IT" sz="2400" dirty="0" smtClean="0"/>
              <a:t> </a:t>
            </a:r>
            <a:r>
              <a:rPr lang="it-IT" sz="2400" dirty="0" err="1" smtClean="0"/>
              <a:t>sciences</a:t>
            </a:r>
            <a:r>
              <a:rPr lang="it-IT" sz="2400" dirty="0" smtClean="0"/>
              <a:t> </a:t>
            </a:r>
            <a:r>
              <a:rPr lang="it-IT" sz="2400" dirty="0" err="1" smtClean="0"/>
              <a:t>humaines</a:t>
            </a:r>
            <a:r>
              <a:rPr lang="it-IT" sz="2400" dirty="0" smtClean="0"/>
              <a:t>).</a:t>
            </a:r>
          </a:p>
          <a:p>
            <a:pPr algn="just"/>
            <a:endParaRPr lang="it-IT" sz="2400" dirty="0"/>
          </a:p>
          <a:p>
            <a:pPr algn="just"/>
            <a:endParaRPr lang="it-IT" sz="2400" dirty="0" smtClean="0"/>
          </a:p>
          <a:p>
            <a:pPr algn="just"/>
            <a:r>
              <a:rPr lang="it-IT" sz="2400" dirty="0" err="1" smtClean="0"/>
              <a:t>Présent</a:t>
            </a:r>
            <a:r>
              <a:rPr lang="it-IT" sz="2400" dirty="0" smtClean="0"/>
              <a:t> </a:t>
            </a:r>
            <a:r>
              <a:rPr lang="fr-FR" sz="2400" dirty="0" err="1"/>
              <a:t>é</a:t>
            </a:r>
            <a:r>
              <a:rPr lang="it-IT" sz="2400" dirty="0" err="1" smtClean="0"/>
              <a:t>galement</a:t>
            </a:r>
            <a:r>
              <a:rPr lang="it-IT" sz="2400" dirty="0" smtClean="0"/>
              <a:t> </a:t>
            </a:r>
            <a:r>
              <a:rPr lang="it-IT" sz="2400" dirty="0" err="1" smtClean="0"/>
              <a:t>dans</a:t>
            </a:r>
            <a:r>
              <a:rPr lang="it-IT" sz="2400" dirty="0" smtClean="0"/>
              <a:t> la </a:t>
            </a:r>
            <a:r>
              <a:rPr lang="it-IT" sz="2400" dirty="0" err="1" smtClean="0"/>
              <a:t>traduction</a:t>
            </a:r>
            <a:r>
              <a:rPr lang="it-IT" sz="2400" dirty="0" smtClean="0"/>
              <a:t> </a:t>
            </a:r>
            <a:r>
              <a:rPr lang="it-IT" sz="2400" dirty="0" err="1" smtClean="0"/>
              <a:t>littéraire</a:t>
            </a:r>
            <a:r>
              <a:rPr lang="it-IT" sz="2400" dirty="0" smtClean="0"/>
              <a:t> </a:t>
            </a:r>
            <a:r>
              <a:rPr lang="it-IT" sz="2400" dirty="0" err="1" smtClean="0"/>
              <a:t>surtout</a:t>
            </a:r>
            <a:r>
              <a:rPr lang="it-IT" sz="2400" dirty="0" smtClean="0"/>
              <a:t> pour </a:t>
            </a:r>
            <a:r>
              <a:rPr lang="it-IT" sz="2400" dirty="0" err="1" smtClean="0"/>
              <a:t>les</a:t>
            </a:r>
            <a:r>
              <a:rPr lang="it-IT" sz="2400" dirty="0" smtClean="0"/>
              <a:t> </a:t>
            </a:r>
            <a:r>
              <a:rPr lang="it-IT" sz="2400" dirty="0" err="1" smtClean="0"/>
              <a:t>littératures</a:t>
            </a:r>
            <a:r>
              <a:rPr lang="it-IT" sz="2400" dirty="0" smtClean="0"/>
              <a:t> “</a:t>
            </a:r>
            <a:r>
              <a:rPr lang="it-IT" sz="2400" dirty="0" err="1" smtClean="0"/>
              <a:t>lointaines</a:t>
            </a:r>
            <a:r>
              <a:rPr lang="it-IT" sz="2400" dirty="0" smtClean="0"/>
              <a:t>” </a:t>
            </a:r>
            <a:r>
              <a:rPr lang="it-IT" sz="2400" dirty="0" err="1" smtClean="0"/>
              <a:t>culturellement</a:t>
            </a:r>
            <a:r>
              <a:rPr lang="it-IT" sz="2400" dirty="0" smtClean="0"/>
              <a:t> (</a:t>
            </a:r>
            <a:r>
              <a:rPr lang="it-IT" sz="2400" dirty="0" err="1" smtClean="0"/>
              <a:t>Japonais-français</a:t>
            </a:r>
            <a:r>
              <a:rPr lang="it-IT" sz="2400" dirty="0" smtClean="0"/>
              <a:t>), la postcoloniale (Elefante 2012, p. 132).</a:t>
            </a:r>
            <a:endParaRPr lang="it-IT" sz="2400" dirty="0"/>
          </a:p>
        </p:txBody>
      </p:sp>
      <p:sp>
        <p:nvSpPr>
          <p:cNvPr id="6" name="Segnaposto numero diapositiva 5"/>
          <p:cNvSpPr>
            <a:spLocks noGrp="1"/>
          </p:cNvSpPr>
          <p:nvPr>
            <p:ph type="sldNum" sz="quarter" idx="12"/>
          </p:nvPr>
        </p:nvSpPr>
        <p:spPr/>
        <p:txBody>
          <a:bodyPr/>
          <a:lstStyle/>
          <a:p>
            <a:pPr>
              <a:defRPr/>
            </a:pPr>
            <a:fld id="{1911FAFA-A64D-AB42-8BEF-30A088AF9526}" type="slidenum">
              <a:rPr lang="it-IT" smtClean="0"/>
              <a:pPr>
                <a:defRPr/>
              </a:pPr>
              <a:t>47</a:t>
            </a:fld>
            <a:endParaRPr lang="it-IT"/>
          </a:p>
        </p:txBody>
      </p:sp>
    </p:spTree>
    <p:extLst>
      <p:ext uri="{BB962C8B-B14F-4D97-AF65-F5344CB8AC3E}">
        <p14:creationId xmlns:p14="http://schemas.microsoft.com/office/powerpoint/2010/main" val="2694890272"/>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pPr eaLnBrk="1" hangingPunct="1"/>
            <a:r>
              <a:rPr lang="it-IT" sz="3200"/>
              <a:t>Glossaires</a:t>
            </a:r>
          </a:p>
        </p:txBody>
      </p:sp>
      <p:sp>
        <p:nvSpPr>
          <p:cNvPr id="25602" name="Segnaposto contenuto 2"/>
          <p:cNvSpPr>
            <a:spLocks noGrp="1"/>
          </p:cNvSpPr>
          <p:nvPr>
            <p:ph idx="1"/>
          </p:nvPr>
        </p:nvSpPr>
        <p:spPr/>
        <p:txBody>
          <a:bodyPr/>
          <a:lstStyle/>
          <a:p>
            <a:pPr eaLnBrk="1" hangingPunct="1"/>
            <a:r>
              <a:rPr lang="it-IT" sz="2400" dirty="0" err="1"/>
              <a:t>Tanizaki</a:t>
            </a:r>
            <a:r>
              <a:rPr lang="it-IT" sz="2400" dirty="0"/>
              <a:t> </a:t>
            </a:r>
            <a:r>
              <a:rPr lang="it-IT" sz="2400" dirty="0" err="1"/>
              <a:t>Jun’ichiro</a:t>
            </a:r>
            <a:r>
              <a:rPr lang="it-IT" sz="2400" dirty="0"/>
              <a:t>, </a:t>
            </a:r>
            <a:r>
              <a:rPr lang="it-IT" sz="2400" i="1" dirty="0"/>
              <a:t>I piedi di </a:t>
            </a:r>
            <a:r>
              <a:rPr lang="it-IT" sz="2400" i="1" dirty="0" err="1"/>
              <a:t>Fumiko</a:t>
            </a:r>
            <a:r>
              <a:rPr lang="it-IT" sz="2400" i="1" dirty="0"/>
              <a:t>. Ave  Maria </a:t>
            </a:r>
            <a:r>
              <a:rPr lang="it-IT" sz="2400" dirty="0"/>
              <a:t>(1919), </a:t>
            </a:r>
            <a:r>
              <a:rPr lang="it-IT" sz="2400" dirty="0" err="1"/>
              <a:t>traduit</a:t>
            </a:r>
            <a:r>
              <a:rPr lang="it-IT" sz="2400" dirty="0"/>
              <a:t> par Luisa </a:t>
            </a:r>
            <a:r>
              <a:rPr lang="it-IT" sz="2400" dirty="0" err="1"/>
              <a:t>Bienati</a:t>
            </a:r>
            <a:r>
              <a:rPr lang="it-IT" sz="2400" dirty="0"/>
              <a:t> , Marsilio, Venezia, 1995</a:t>
            </a:r>
          </a:p>
          <a:p>
            <a:pPr eaLnBrk="1" hangingPunct="1"/>
            <a:r>
              <a:rPr lang="it-IT" sz="2400" dirty="0"/>
              <a:t>Note </a:t>
            </a:r>
            <a:r>
              <a:rPr lang="it-IT" sz="2400" dirty="0" err="1"/>
              <a:t>allographe</a:t>
            </a:r>
            <a:r>
              <a:rPr lang="it-IT" sz="2400" dirty="0"/>
              <a:t> de Luisa </a:t>
            </a:r>
            <a:r>
              <a:rPr lang="it-IT" sz="2400" dirty="0" err="1"/>
              <a:t>Bienati</a:t>
            </a:r>
            <a:r>
              <a:rPr lang="it-IT" sz="2400" dirty="0"/>
              <a:t> (fin </a:t>
            </a:r>
            <a:r>
              <a:rPr lang="it-IT" sz="2400" dirty="0" err="1"/>
              <a:t>du</a:t>
            </a:r>
            <a:r>
              <a:rPr lang="it-IT" sz="2400" dirty="0"/>
              <a:t> </a:t>
            </a:r>
            <a:r>
              <a:rPr lang="it-IT" sz="2400" dirty="0" err="1"/>
              <a:t>livre</a:t>
            </a:r>
            <a:r>
              <a:rPr lang="it-IT" sz="2400" dirty="0"/>
              <a:t>) </a:t>
            </a:r>
            <a:r>
              <a:rPr lang="it-IT" sz="2400" dirty="0" err="1"/>
              <a:t>sur</a:t>
            </a:r>
            <a:r>
              <a:rPr lang="it-IT" sz="2400" dirty="0"/>
              <a:t> l’</a:t>
            </a:r>
            <a:r>
              <a:rPr lang="it-IT" sz="2400" dirty="0" err="1"/>
              <a:t>auteur</a:t>
            </a:r>
            <a:r>
              <a:rPr lang="it-IT" sz="2400" dirty="0"/>
              <a:t> et le </a:t>
            </a:r>
            <a:r>
              <a:rPr lang="it-IT" sz="2400" dirty="0" err="1"/>
              <a:t>récit</a:t>
            </a:r>
            <a:r>
              <a:rPr lang="it-IT" sz="2400" dirty="0"/>
              <a:t> (</a:t>
            </a:r>
            <a:r>
              <a:rPr lang="it-IT" sz="2400" dirty="0" err="1"/>
              <a:t>pas</a:t>
            </a:r>
            <a:r>
              <a:rPr lang="it-IT" sz="2400" dirty="0"/>
              <a:t> de </a:t>
            </a:r>
            <a:r>
              <a:rPr lang="it-IT" sz="2400" dirty="0" err="1"/>
              <a:t>réflexion</a:t>
            </a:r>
            <a:r>
              <a:rPr lang="it-IT" sz="2400" dirty="0"/>
              <a:t> </a:t>
            </a:r>
            <a:r>
              <a:rPr lang="it-IT" sz="2400" dirty="0" err="1"/>
              <a:t>sur</a:t>
            </a:r>
            <a:r>
              <a:rPr lang="it-IT" sz="2400" dirty="0"/>
              <a:t> la </a:t>
            </a:r>
            <a:r>
              <a:rPr lang="it-IT" sz="2400" dirty="0" err="1"/>
              <a:t>traduction</a:t>
            </a:r>
            <a:r>
              <a:rPr lang="it-IT" sz="2400" dirty="0"/>
              <a:t>)</a:t>
            </a:r>
          </a:p>
          <a:p>
            <a:pPr eaLnBrk="1" hangingPunct="1"/>
            <a:r>
              <a:rPr lang="it-IT" sz="2400" dirty="0" err="1"/>
              <a:t>Glossaire</a:t>
            </a:r>
            <a:r>
              <a:rPr lang="it-IT" sz="2400" dirty="0"/>
              <a:t> </a:t>
            </a:r>
            <a:r>
              <a:rPr lang="it-IT" sz="2400" dirty="0" err="1"/>
              <a:t>pas</a:t>
            </a:r>
            <a:r>
              <a:rPr lang="it-IT" sz="2400" dirty="0"/>
              <a:t> </a:t>
            </a:r>
            <a:r>
              <a:rPr lang="it-IT" sz="2400" dirty="0" err="1"/>
              <a:t>signé</a:t>
            </a:r>
            <a:r>
              <a:rPr lang="it-IT" sz="2400" dirty="0"/>
              <a:t>. </a:t>
            </a:r>
            <a:r>
              <a:rPr lang="it-IT" sz="2400" dirty="0" err="1"/>
              <a:t>Des</a:t>
            </a:r>
            <a:r>
              <a:rPr lang="it-IT" sz="2400" dirty="0"/>
              <a:t> </a:t>
            </a:r>
            <a:r>
              <a:rPr lang="it-IT" sz="2400" dirty="0" err="1"/>
              <a:t>mots</a:t>
            </a:r>
            <a:r>
              <a:rPr lang="it-IT" sz="2400" dirty="0"/>
              <a:t> de la culture </a:t>
            </a:r>
            <a:r>
              <a:rPr lang="it-IT" sz="2400" dirty="0" err="1"/>
              <a:t>japonaise</a:t>
            </a:r>
            <a:r>
              <a:rPr lang="it-IT" sz="2400" dirty="0"/>
              <a:t> </a:t>
            </a:r>
            <a:r>
              <a:rPr lang="it-IT" sz="2400" dirty="0" err="1"/>
              <a:t>indiqués</a:t>
            </a:r>
            <a:r>
              <a:rPr lang="it-IT" sz="2400" dirty="0"/>
              <a:t> </a:t>
            </a:r>
            <a:r>
              <a:rPr lang="it-IT" sz="2400" dirty="0" err="1"/>
              <a:t>dans</a:t>
            </a:r>
            <a:r>
              <a:rPr lang="it-IT" sz="2400" dirty="0"/>
              <a:t> le texte en </a:t>
            </a:r>
            <a:r>
              <a:rPr lang="it-IT" sz="2400" dirty="0" err="1"/>
              <a:t>italique</a:t>
            </a:r>
            <a:endParaRPr lang="it-IT" sz="2400" dirty="0"/>
          </a:p>
        </p:txBody>
      </p:sp>
    </p:spTree>
    <p:extLst>
      <p:ext uri="{BB962C8B-B14F-4D97-AF65-F5344CB8AC3E}">
        <p14:creationId xmlns:p14="http://schemas.microsoft.com/office/powerpoint/2010/main" val="344000519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p:txBody>
          <a:bodyPr/>
          <a:lstStyle/>
          <a:p>
            <a:pPr eaLnBrk="1" hangingPunct="1"/>
            <a:r>
              <a:rPr lang="it-IT" sz="3200"/>
              <a:t>Murakami/Amitrano</a:t>
            </a:r>
          </a:p>
        </p:txBody>
      </p:sp>
      <p:sp>
        <p:nvSpPr>
          <p:cNvPr id="26626" name="Segnaposto contenuto 2"/>
          <p:cNvSpPr>
            <a:spLocks noGrp="1"/>
          </p:cNvSpPr>
          <p:nvPr>
            <p:ph idx="1"/>
          </p:nvPr>
        </p:nvSpPr>
        <p:spPr/>
        <p:txBody>
          <a:bodyPr/>
          <a:lstStyle/>
          <a:p>
            <a:pPr eaLnBrk="1" hangingPunct="1"/>
            <a:r>
              <a:rPr lang="it-IT" sz="2400" dirty="0"/>
              <a:t>Kafka sulla spiaggia (2008 et 2009</a:t>
            </a:r>
            <a:r>
              <a:rPr lang="it-IT" sz="2400" dirty="0" smtClean="0"/>
              <a:t>)/Kafka </a:t>
            </a:r>
            <a:r>
              <a:rPr lang="it-IT" sz="2400" dirty="0" err="1" smtClean="0"/>
              <a:t>sur</a:t>
            </a:r>
            <a:r>
              <a:rPr lang="it-IT" sz="2400" dirty="0" smtClean="0"/>
              <a:t> le </a:t>
            </a:r>
            <a:r>
              <a:rPr lang="it-IT" sz="2400" dirty="0" err="1" smtClean="0"/>
              <a:t>rivage</a:t>
            </a:r>
            <a:endParaRPr lang="it-IT" sz="2400" dirty="0"/>
          </a:p>
          <a:p>
            <a:pPr eaLnBrk="1" hangingPunct="1"/>
            <a:r>
              <a:rPr lang="it-IT" sz="2400" dirty="0" err="1"/>
              <a:t>Nom</a:t>
            </a:r>
            <a:r>
              <a:rPr lang="it-IT" sz="2400" dirty="0"/>
              <a:t> </a:t>
            </a:r>
            <a:r>
              <a:rPr lang="it-IT" sz="2400" dirty="0" err="1"/>
              <a:t>du</a:t>
            </a:r>
            <a:r>
              <a:rPr lang="it-IT" sz="2400" dirty="0"/>
              <a:t> </a:t>
            </a:r>
            <a:r>
              <a:rPr lang="it-IT" sz="2400" dirty="0" err="1" smtClean="0"/>
              <a:t>traducteur</a:t>
            </a:r>
            <a:r>
              <a:rPr lang="it-IT" sz="2400" dirty="0" smtClean="0"/>
              <a:t> </a:t>
            </a:r>
            <a:r>
              <a:rPr lang="it-IT" sz="2400" dirty="0" err="1"/>
              <a:t>indiqué</a:t>
            </a:r>
            <a:r>
              <a:rPr lang="it-IT" sz="2400" dirty="0"/>
              <a:t> en 4° de </a:t>
            </a:r>
            <a:r>
              <a:rPr lang="it-IT" sz="2400" dirty="0" err="1"/>
              <a:t>couverture</a:t>
            </a:r>
            <a:r>
              <a:rPr lang="it-IT" sz="2400" dirty="0"/>
              <a:t> et </a:t>
            </a:r>
            <a:r>
              <a:rPr lang="it-IT" sz="2400" dirty="0" err="1"/>
              <a:t>ses</a:t>
            </a:r>
            <a:r>
              <a:rPr lang="it-IT" sz="2400" dirty="0"/>
              <a:t> </a:t>
            </a:r>
            <a:r>
              <a:rPr lang="it-IT" sz="2400" dirty="0" err="1"/>
              <a:t>mots</a:t>
            </a:r>
            <a:endParaRPr lang="it-IT" sz="2400" dirty="0"/>
          </a:p>
          <a:p>
            <a:pPr eaLnBrk="1" hangingPunct="1"/>
            <a:endParaRPr lang="it-IT" sz="2400" dirty="0"/>
          </a:p>
          <a:p>
            <a:pPr eaLnBrk="1" hangingPunct="1"/>
            <a:r>
              <a:rPr lang="it-IT" sz="2400" dirty="0" err="1"/>
              <a:t>Glossaire</a:t>
            </a:r>
            <a:r>
              <a:rPr lang="it-IT" sz="2400" dirty="0"/>
              <a:t> (</a:t>
            </a:r>
            <a:r>
              <a:rPr lang="it-IT" sz="2400" dirty="0" err="1"/>
              <a:t>pas</a:t>
            </a:r>
            <a:r>
              <a:rPr lang="it-IT" sz="2400" dirty="0"/>
              <a:t> </a:t>
            </a:r>
            <a:r>
              <a:rPr lang="it-IT" sz="2400" dirty="0" err="1"/>
              <a:t>signé</a:t>
            </a:r>
            <a:r>
              <a:rPr lang="it-IT" sz="2400" dirty="0"/>
              <a:t>) : </a:t>
            </a:r>
            <a:r>
              <a:rPr lang="it-IT" sz="2400" dirty="0" err="1"/>
              <a:t>mots</a:t>
            </a:r>
            <a:r>
              <a:rPr lang="it-IT" sz="2400" dirty="0"/>
              <a:t> de la culture </a:t>
            </a:r>
            <a:r>
              <a:rPr lang="it-IT" sz="2400" dirty="0" err="1"/>
              <a:t>japonaise</a:t>
            </a:r>
            <a:endParaRPr lang="it-IT" sz="2400" dirty="0"/>
          </a:p>
        </p:txBody>
      </p:sp>
    </p:spTree>
    <p:extLst>
      <p:ext uri="{BB962C8B-B14F-4D97-AF65-F5344CB8AC3E}">
        <p14:creationId xmlns:p14="http://schemas.microsoft.com/office/powerpoint/2010/main" val="5227199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Visibilité</a:t>
            </a:r>
            <a:r>
              <a:rPr lang="it-IT" sz="2800" dirty="0" smtClean="0"/>
              <a:t> et </a:t>
            </a:r>
            <a:r>
              <a:rPr lang="it-IT" sz="2800" dirty="0" err="1" smtClean="0"/>
              <a:t>Invisibilité</a:t>
            </a:r>
            <a:r>
              <a:rPr lang="it-IT" sz="2800" dirty="0" smtClean="0"/>
              <a:t> en </a:t>
            </a:r>
            <a:r>
              <a:rPr lang="it-IT" sz="2800" dirty="0" err="1" smtClean="0"/>
              <a:t>traductologie</a:t>
            </a:r>
            <a:endParaRPr lang="it-IT" sz="2800" dirty="0"/>
          </a:p>
        </p:txBody>
      </p:sp>
      <p:sp>
        <p:nvSpPr>
          <p:cNvPr id="3" name="Segnaposto contenuto 2"/>
          <p:cNvSpPr>
            <a:spLocks noGrp="1"/>
          </p:cNvSpPr>
          <p:nvPr>
            <p:ph idx="1"/>
          </p:nvPr>
        </p:nvSpPr>
        <p:spPr/>
        <p:txBody>
          <a:bodyPr>
            <a:normAutofit/>
          </a:bodyPr>
          <a:lstStyle/>
          <a:p>
            <a:r>
              <a:rPr lang="fr-CA" sz="2400" dirty="0"/>
              <a:t>Lawrence </a:t>
            </a:r>
            <a:r>
              <a:rPr lang="fr-CA" sz="2400" dirty="0" err="1"/>
              <a:t>Venuti</a:t>
            </a:r>
            <a:r>
              <a:rPr lang="fr-CA" sz="2400" dirty="0"/>
              <a:t>, </a:t>
            </a:r>
            <a:r>
              <a:rPr lang="fr-CA" sz="2400" i="1" dirty="0"/>
              <a:t>The </a:t>
            </a:r>
            <a:r>
              <a:rPr lang="fr-CA" sz="2400" i="1" dirty="0" err="1"/>
              <a:t>Translator’s</a:t>
            </a:r>
            <a:r>
              <a:rPr lang="fr-CA" sz="2400" i="1" dirty="0"/>
              <a:t> </a:t>
            </a:r>
            <a:r>
              <a:rPr lang="fr-CA" sz="2400" i="1" dirty="0" err="1"/>
              <a:t>Invisibility</a:t>
            </a:r>
            <a:r>
              <a:rPr lang="fr-CA" sz="2400" i="1" dirty="0"/>
              <a:t>: A </a:t>
            </a:r>
            <a:r>
              <a:rPr lang="fr-CA" sz="2400" i="1" dirty="0" err="1"/>
              <a:t>history</a:t>
            </a:r>
            <a:r>
              <a:rPr lang="fr-CA" sz="2400" i="1" dirty="0"/>
              <a:t> of Translation,</a:t>
            </a:r>
            <a:r>
              <a:rPr lang="fr-CA" sz="2400" dirty="0"/>
              <a:t> London, </a:t>
            </a:r>
            <a:r>
              <a:rPr lang="fr-CA" sz="2400" dirty="0" err="1" smtClean="0"/>
              <a:t>Routledge</a:t>
            </a:r>
            <a:r>
              <a:rPr lang="fr-CA" sz="2400" dirty="0"/>
              <a:t>, 1995.</a:t>
            </a:r>
            <a:endParaRPr lang="it-IT" sz="2400" dirty="0"/>
          </a:p>
          <a:p>
            <a:r>
              <a:rPr lang="it-IT" sz="2400" dirty="0"/>
              <a:t>Karen </a:t>
            </a:r>
            <a:r>
              <a:rPr lang="it-IT" sz="2400" dirty="0" err="1"/>
              <a:t>R</a:t>
            </a:r>
            <a:r>
              <a:rPr lang="it-IT" sz="2400" dirty="0"/>
              <a:t>. </a:t>
            </a:r>
            <a:r>
              <a:rPr lang="it-IT" sz="2400" dirty="0" err="1"/>
              <a:t>Emmerich</a:t>
            </a:r>
            <a:r>
              <a:rPr lang="it-IT" sz="2400" dirty="0"/>
              <a:t>, «</a:t>
            </a:r>
            <a:r>
              <a:rPr lang="it-IT" sz="2400" dirty="0" err="1"/>
              <a:t>Visibility</a:t>
            </a:r>
            <a:r>
              <a:rPr lang="it-IT" sz="2400" dirty="0"/>
              <a:t> (and </a:t>
            </a:r>
            <a:r>
              <a:rPr lang="it-IT" sz="2400" dirty="0" err="1"/>
              <a:t>invisibility</a:t>
            </a:r>
            <a:r>
              <a:rPr lang="it-IT" sz="2400" dirty="0"/>
              <a:t>)», </a:t>
            </a:r>
            <a:r>
              <a:rPr lang="fr-CA" sz="2400" dirty="0"/>
              <a:t>in Gambier et Van </a:t>
            </a:r>
            <a:r>
              <a:rPr lang="fr-CA" sz="2400" dirty="0" err="1"/>
              <a:t>Doorslaer</a:t>
            </a:r>
            <a:r>
              <a:rPr lang="fr-CA" sz="2400" dirty="0"/>
              <a:t>, </a:t>
            </a:r>
            <a:r>
              <a:rPr lang="fr-CA" sz="2400" i="1" dirty="0" err="1"/>
              <a:t>Handbook</a:t>
            </a:r>
            <a:r>
              <a:rPr lang="fr-CA" sz="2400" i="1" dirty="0"/>
              <a:t> of Translation of Translation </a:t>
            </a:r>
            <a:r>
              <a:rPr lang="fr-CA" sz="2400" i="1" dirty="0" err="1"/>
              <a:t>Studies</a:t>
            </a:r>
            <a:r>
              <a:rPr lang="fr-CA" sz="2400" dirty="0"/>
              <a:t>, Benjamins, 2013, Vol. 4, p.200-205</a:t>
            </a:r>
            <a:r>
              <a:rPr lang="fr-CA" sz="2400" dirty="0" smtClean="0"/>
              <a:t>.</a:t>
            </a:r>
          </a:p>
          <a:p>
            <a:endParaRPr lang="fr-CA" sz="2400" dirty="0"/>
          </a:p>
          <a:p>
            <a:endParaRPr lang="it-IT" sz="2400" dirty="0"/>
          </a:p>
        </p:txBody>
      </p:sp>
    </p:spTree>
    <p:extLst>
      <p:ext uri="{BB962C8B-B14F-4D97-AF65-F5344CB8AC3E}">
        <p14:creationId xmlns:p14="http://schemas.microsoft.com/office/powerpoint/2010/main" val="226013096"/>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La </a:t>
            </a:r>
            <a:r>
              <a:rPr lang="it-IT" sz="2800" dirty="0" err="1" smtClean="0"/>
              <a:t>N.d.T</a:t>
            </a:r>
            <a:endParaRPr lang="it-IT" sz="2800" dirty="0"/>
          </a:p>
        </p:txBody>
      </p:sp>
      <p:sp>
        <p:nvSpPr>
          <p:cNvPr id="3" name="Segnaposto contenuto 2"/>
          <p:cNvSpPr>
            <a:spLocks noGrp="1"/>
          </p:cNvSpPr>
          <p:nvPr>
            <p:ph idx="1"/>
          </p:nvPr>
        </p:nvSpPr>
        <p:spPr/>
        <p:txBody>
          <a:bodyPr>
            <a:normAutofit/>
          </a:bodyPr>
          <a:lstStyle/>
          <a:p>
            <a:pPr algn="just"/>
            <a:r>
              <a:rPr lang="it-IT" sz="2400" dirty="0" err="1"/>
              <a:t>s</a:t>
            </a:r>
            <a:r>
              <a:rPr lang="fr-FR" sz="2400" dirty="0"/>
              <a:t>e révèle être un « lieu de surgissement de la voix propre du traducteur » </a:t>
            </a:r>
            <a:r>
              <a:rPr lang="fr-FR" sz="2400" dirty="0" smtClean="0"/>
              <a:t>(P.  </a:t>
            </a:r>
            <a:r>
              <a:rPr lang="fr-FR" sz="2400" dirty="0" err="1"/>
              <a:t>Sardin</a:t>
            </a:r>
            <a:r>
              <a:rPr lang="fr-FR" sz="2400" dirty="0"/>
              <a:t> 2007, p. 121.) </a:t>
            </a:r>
          </a:p>
          <a:p>
            <a:pPr algn="just"/>
            <a:endParaRPr lang="fr-FR" sz="2000" dirty="0" smtClean="0"/>
          </a:p>
          <a:p>
            <a:pPr algn="just"/>
            <a:endParaRPr lang="fr-FR" sz="2000" dirty="0"/>
          </a:p>
          <a:p>
            <a:pPr algn="just"/>
            <a:r>
              <a:rPr lang="fr-FR" sz="2000" dirty="0" smtClean="0"/>
              <a:t>Références bibliographiques </a:t>
            </a:r>
            <a:r>
              <a:rPr lang="fr-FR" sz="2000" dirty="0"/>
              <a:t>: Ces deux articles sont en ligne</a:t>
            </a:r>
            <a:r>
              <a:rPr lang="fr-FR" sz="2000" dirty="0" smtClean="0"/>
              <a:t>.</a:t>
            </a:r>
          </a:p>
          <a:p>
            <a:pPr algn="just"/>
            <a:r>
              <a:rPr lang="fr-FR" sz="2000" dirty="0" smtClean="0"/>
              <a:t>Jacqueline Henry, « De l’érudition à l’échec : la note du traducteur », </a:t>
            </a:r>
            <a:r>
              <a:rPr lang="fr-FR" sz="2000" i="1" dirty="0" smtClean="0"/>
              <a:t>Meta</a:t>
            </a:r>
            <a:r>
              <a:rPr lang="fr-FR" sz="2000" dirty="0" smtClean="0"/>
              <a:t>, vol. 45, n° 2, 2000, p. 228-240.</a:t>
            </a:r>
            <a:endParaRPr lang="fr-FR" sz="2000" dirty="0"/>
          </a:p>
          <a:p>
            <a:pPr algn="just"/>
            <a:r>
              <a:rPr lang="fr-FR" sz="2000" dirty="0" smtClean="0"/>
              <a:t>Pascale </a:t>
            </a:r>
            <a:r>
              <a:rPr lang="fr-FR" sz="2000" dirty="0" err="1" smtClean="0"/>
              <a:t>Sardin</a:t>
            </a:r>
            <a:r>
              <a:rPr lang="fr-FR" sz="2000" dirty="0" smtClean="0"/>
              <a:t>, « De la note du traducteur comme commentaire : entre texte, paratexte et prétexte. »,</a:t>
            </a:r>
            <a:r>
              <a:rPr lang="fr-FR" sz="2000" i="1" dirty="0" smtClean="0"/>
              <a:t> Palimpsestes</a:t>
            </a:r>
            <a:r>
              <a:rPr lang="fr-FR" sz="2000" dirty="0" smtClean="0"/>
              <a:t>, 20, 2007, p. 121-136.</a:t>
            </a:r>
            <a:endParaRPr lang="fr-FR" sz="2000" dirty="0"/>
          </a:p>
          <a:p>
            <a:endParaRPr lang="it-IT" sz="2400" dirty="0"/>
          </a:p>
        </p:txBody>
      </p:sp>
      <p:sp>
        <p:nvSpPr>
          <p:cNvPr id="6" name="Segnaposto numero diapositiva 5"/>
          <p:cNvSpPr>
            <a:spLocks noGrp="1"/>
          </p:cNvSpPr>
          <p:nvPr>
            <p:ph type="sldNum" sz="quarter" idx="12"/>
          </p:nvPr>
        </p:nvSpPr>
        <p:spPr/>
        <p:txBody>
          <a:bodyPr/>
          <a:lstStyle/>
          <a:p>
            <a:pPr>
              <a:defRPr/>
            </a:pPr>
            <a:fld id="{1911FAFA-A64D-AB42-8BEF-30A088AF9526}" type="slidenum">
              <a:rPr lang="it-IT" smtClean="0"/>
              <a:pPr>
                <a:defRPr/>
              </a:pPr>
              <a:t>50</a:t>
            </a:fld>
            <a:endParaRPr lang="it-IT"/>
          </a:p>
        </p:txBody>
      </p:sp>
    </p:spTree>
    <p:extLst>
      <p:ext uri="{BB962C8B-B14F-4D97-AF65-F5344CB8AC3E}">
        <p14:creationId xmlns:p14="http://schemas.microsoft.com/office/powerpoint/2010/main" val="2732517313"/>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title"/>
          </p:nvPr>
        </p:nvSpPr>
        <p:spPr/>
        <p:txBody>
          <a:bodyPr/>
          <a:lstStyle/>
          <a:p>
            <a:pPr eaLnBrk="1" hangingPunct="1"/>
            <a:r>
              <a:rPr lang="it-IT" sz="3200" dirty="0" err="1"/>
              <a:t>N.d.T</a:t>
            </a:r>
            <a:r>
              <a:rPr lang="it-IT" sz="3200" dirty="0"/>
              <a:t> : “la </a:t>
            </a:r>
            <a:r>
              <a:rPr lang="it-IT" sz="3200" dirty="0" err="1"/>
              <a:t>honte</a:t>
            </a:r>
            <a:r>
              <a:rPr lang="it-IT" sz="3200" dirty="0"/>
              <a:t> </a:t>
            </a:r>
            <a:r>
              <a:rPr lang="it-IT" sz="3200" dirty="0" err="1"/>
              <a:t>du</a:t>
            </a:r>
            <a:r>
              <a:rPr lang="it-IT" sz="3200" dirty="0"/>
              <a:t> </a:t>
            </a:r>
            <a:r>
              <a:rPr lang="it-IT" sz="3200" dirty="0" err="1"/>
              <a:t>traducteur</a:t>
            </a:r>
            <a:r>
              <a:rPr lang="it-IT" sz="3200" dirty="0"/>
              <a:t>?”</a:t>
            </a:r>
          </a:p>
        </p:txBody>
      </p:sp>
      <p:sp>
        <p:nvSpPr>
          <p:cNvPr id="28674" name="Segnaposto contenuto 2"/>
          <p:cNvSpPr>
            <a:spLocks noGrp="1"/>
          </p:cNvSpPr>
          <p:nvPr>
            <p:ph idx="1"/>
          </p:nvPr>
        </p:nvSpPr>
        <p:spPr/>
        <p:txBody>
          <a:bodyPr/>
          <a:lstStyle/>
          <a:p>
            <a:pPr algn="just" eaLnBrk="1" hangingPunct="1"/>
            <a:r>
              <a:rPr lang="it-IT" sz="2400" dirty="0"/>
              <a:t>“Notes </a:t>
            </a:r>
            <a:r>
              <a:rPr lang="it-IT" sz="2400" dirty="0" err="1"/>
              <a:t>du</a:t>
            </a:r>
            <a:r>
              <a:rPr lang="it-IT" sz="2400" dirty="0"/>
              <a:t> </a:t>
            </a:r>
            <a:r>
              <a:rPr lang="it-IT" sz="2400" dirty="0" err="1"/>
              <a:t>traducteur</a:t>
            </a:r>
            <a:r>
              <a:rPr lang="it-IT" sz="2400" dirty="0"/>
              <a:t>” in J. </a:t>
            </a:r>
            <a:r>
              <a:rPr lang="it-IT" sz="2400" dirty="0" err="1"/>
              <a:t>Delisle</a:t>
            </a:r>
            <a:r>
              <a:rPr lang="it-IT" sz="2400" dirty="0"/>
              <a:t>, </a:t>
            </a:r>
            <a:r>
              <a:rPr lang="it-IT" sz="2400" i="1" dirty="0"/>
              <a:t>La </a:t>
            </a:r>
            <a:r>
              <a:rPr lang="it-IT" sz="2400" i="1" dirty="0" err="1"/>
              <a:t>traduction</a:t>
            </a:r>
            <a:r>
              <a:rPr lang="it-IT" sz="2400" i="1" dirty="0"/>
              <a:t> en </a:t>
            </a:r>
            <a:r>
              <a:rPr lang="it-IT" sz="2400" i="1" dirty="0" err="1"/>
              <a:t>citations</a:t>
            </a:r>
            <a:r>
              <a:rPr lang="it-IT" sz="2400" dirty="0"/>
              <a:t>, Ottawa, P.U. Ottawa, 2007.</a:t>
            </a:r>
          </a:p>
          <a:p>
            <a:pPr algn="just" eaLnBrk="1" hangingPunct="1"/>
            <a:r>
              <a:rPr lang="it-IT" sz="2400" dirty="0" err="1"/>
              <a:t>Signe</a:t>
            </a:r>
            <a:r>
              <a:rPr lang="it-IT" sz="2400" dirty="0"/>
              <a:t> de l’</a:t>
            </a:r>
            <a:r>
              <a:rPr lang="fr-FR" sz="2400" dirty="0" err="1"/>
              <a:t>é</a:t>
            </a:r>
            <a:r>
              <a:rPr lang="it-IT" sz="2400" dirty="0" err="1"/>
              <a:t>chec</a:t>
            </a:r>
            <a:r>
              <a:rPr lang="it-IT" sz="2400" dirty="0"/>
              <a:t> de la </a:t>
            </a:r>
            <a:r>
              <a:rPr lang="it-IT" sz="2400" dirty="0" err="1"/>
              <a:t>traduction</a:t>
            </a:r>
            <a:r>
              <a:rPr lang="it-IT" sz="2400" dirty="0"/>
              <a:t>?</a:t>
            </a:r>
          </a:p>
          <a:p>
            <a:pPr eaLnBrk="1" hangingPunct="1"/>
            <a:r>
              <a:rPr lang="it-IT" sz="2400" dirty="0"/>
              <a:t>La </a:t>
            </a:r>
            <a:r>
              <a:rPr lang="it-IT" sz="2400" dirty="0" err="1"/>
              <a:t>NdT</a:t>
            </a:r>
            <a:r>
              <a:rPr lang="it-IT" sz="2400" dirty="0"/>
              <a:t> </a:t>
            </a:r>
            <a:r>
              <a:rPr lang="it-IT" sz="2400" dirty="0" err="1"/>
              <a:t>dérange</a:t>
            </a:r>
            <a:r>
              <a:rPr lang="it-IT" sz="2400" dirty="0"/>
              <a:t> la </a:t>
            </a:r>
            <a:r>
              <a:rPr lang="it-IT" sz="2400" dirty="0" err="1"/>
              <a:t>lecture</a:t>
            </a:r>
            <a:r>
              <a:rPr lang="it-IT" sz="2400" dirty="0" smtClean="0"/>
              <a:t>?</a:t>
            </a:r>
            <a:endParaRPr lang="it-IT" sz="2400" dirty="0"/>
          </a:p>
        </p:txBody>
      </p:sp>
    </p:spTree>
    <p:extLst>
      <p:ext uri="{BB962C8B-B14F-4D97-AF65-F5344CB8AC3E}">
        <p14:creationId xmlns:p14="http://schemas.microsoft.com/office/powerpoint/2010/main" val="2260076638"/>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normAutofit fontScale="90000"/>
          </a:bodyPr>
          <a:lstStyle/>
          <a:p>
            <a:r>
              <a:rPr lang="it-IT" sz="3200" dirty="0"/>
              <a:t/>
            </a:r>
            <a:br>
              <a:rPr lang="it-IT" sz="3200" dirty="0"/>
            </a:br>
            <a:r>
              <a:rPr lang="it-IT" sz="3200" dirty="0"/>
              <a:t>N.d.T. </a:t>
            </a:r>
            <a:br>
              <a:rPr lang="it-IT" sz="3200" dirty="0"/>
            </a:br>
            <a:r>
              <a:rPr lang="it-IT" sz="3200" dirty="0"/>
              <a:t>L’</a:t>
            </a:r>
            <a:r>
              <a:rPr lang="it-IT" sz="3200" dirty="0" err="1"/>
              <a:t>effacement</a:t>
            </a:r>
            <a:r>
              <a:rPr lang="it-IT" sz="3200" dirty="0"/>
              <a:t> </a:t>
            </a:r>
            <a:r>
              <a:rPr lang="it-IT" sz="3200" dirty="0" err="1"/>
              <a:t>du</a:t>
            </a:r>
            <a:r>
              <a:rPr lang="it-IT" sz="3200" dirty="0"/>
              <a:t> </a:t>
            </a:r>
            <a:r>
              <a:rPr lang="it-IT" sz="3200" dirty="0" err="1"/>
              <a:t>traducteur</a:t>
            </a:r>
            <a:r>
              <a:rPr lang="it-IT" sz="3200" dirty="0"/>
              <a:t> ?</a:t>
            </a:r>
            <a:br>
              <a:rPr lang="it-IT" sz="3200" dirty="0"/>
            </a:br>
            <a:endParaRPr lang="it-IT" sz="3200" dirty="0"/>
          </a:p>
        </p:txBody>
      </p:sp>
      <p:sp>
        <p:nvSpPr>
          <p:cNvPr id="19458" name="Segnaposto contenuto 2"/>
          <p:cNvSpPr>
            <a:spLocks noGrp="1"/>
          </p:cNvSpPr>
          <p:nvPr>
            <p:ph idx="1"/>
          </p:nvPr>
        </p:nvSpPr>
        <p:spPr/>
        <p:txBody>
          <a:bodyPr/>
          <a:lstStyle/>
          <a:p>
            <a:pPr eaLnBrk="1" hangingPunct="1"/>
            <a:r>
              <a:rPr lang="it-IT" sz="2400" dirty="0"/>
              <a:t>“</a:t>
            </a:r>
            <a:r>
              <a:rPr lang="it-IT" sz="2400" dirty="0" err="1"/>
              <a:t>Effacement</a:t>
            </a:r>
            <a:r>
              <a:rPr lang="it-IT" sz="2400" dirty="0"/>
              <a:t> </a:t>
            </a:r>
            <a:r>
              <a:rPr lang="it-IT" sz="2400" dirty="0" err="1"/>
              <a:t>du</a:t>
            </a:r>
            <a:r>
              <a:rPr lang="it-IT" sz="2400" dirty="0"/>
              <a:t> </a:t>
            </a:r>
            <a:r>
              <a:rPr lang="it-IT" sz="2400" dirty="0" err="1"/>
              <a:t>traducteur</a:t>
            </a:r>
            <a:r>
              <a:rPr lang="it-IT" sz="2400" dirty="0"/>
              <a:t>” in J. </a:t>
            </a:r>
            <a:r>
              <a:rPr lang="it-IT" sz="2400" dirty="0" err="1"/>
              <a:t>Delisle</a:t>
            </a:r>
            <a:r>
              <a:rPr lang="it-IT" sz="2400" dirty="0"/>
              <a:t>, </a:t>
            </a:r>
            <a:r>
              <a:rPr lang="it-IT" sz="2400" i="1" dirty="0"/>
              <a:t>La </a:t>
            </a:r>
            <a:r>
              <a:rPr lang="it-IT" sz="2400" i="1" dirty="0" err="1"/>
              <a:t>traduction</a:t>
            </a:r>
            <a:r>
              <a:rPr lang="it-IT" sz="2400" i="1" dirty="0"/>
              <a:t> en </a:t>
            </a:r>
            <a:r>
              <a:rPr lang="it-IT" sz="2400" i="1" dirty="0" err="1"/>
              <a:t>citations</a:t>
            </a:r>
            <a:r>
              <a:rPr lang="it-IT" sz="2400" dirty="0"/>
              <a:t>, Ottawa, P.U. Ottawa, 2007.</a:t>
            </a:r>
          </a:p>
          <a:p>
            <a:pPr eaLnBrk="1" hangingPunct="1"/>
            <a:r>
              <a:rPr lang="it-IT" sz="2400" dirty="0"/>
              <a:t>L’</a:t>
            </a:r>
            <a:r>
              <a:rPr lang="it-IT" sz="2400" dirty="0" err="1"/>
              <a:t>effacement</a:t>
            </a:r>
            <a:r>
              <a:rPr lang="it-IT" sz="2400" dirty="0"/>
              <a:t> </a:t>
            </a:r>
            <a:r>
              <a:rPr lang="it-IT" sz="2400" dirty="0" err="1"/>
              <a:t>du</a:t>
            </a:r>
            <a:r>
              <a:rPr lang="it-IT" sz="2400" dirty="0"/>
              <a:t> </a:t>
            </a:r>
            <a:r>
              <a:rPr lang="it-IT" sz="2400" dirty="0" err="1"/>
              <a:t>traducteur</a:t>
            </a:r>
            <a:r>
              <a:rPr lang="it-IT" sz="2400" dirty="0"/>
              <a:t> = </a:t>
            </a:r>
            <a:r>
              <a:rPr lang="it-IT" sz="2400" dirty="0" err="1"/>
              <a:t>invisibilité</a:t>
            </a:r>
            <a:r>
              <a:rPr lang="it-IT" sz="2400" dirty="0"/>
              <a:t>  </a:t>
            </a:r>
            <a:r>
              <a:rPr lang="it-IT" sz="2400" dirty="0">
                <a:latin typeface="Wingdings"/>
                <a:ea typeface="Wingdings"/>
                <a:cs typeface="Wingdings"/>
                <a:sym typeface="Wingdings"/>
              </a:rPr>
              <a:t> </a:t>
            </a:r>
            <a:r>
              <a:rPr lang="it-IT" sz="2400" dirty="0" err="1"/>
              <a:t>N.d.T</a:t>
            </a:r>
            <a:r>
              <a:rPr lang="it-IT" sz="2400" dirty="0"/>
              <a:t>   = </a:t>
            </a:r>
            <a:r>
              <a:rPr lang="it-IT" sz="2400" dirty="0">
                <a:latin typeface="Wingdings"/>
                <a:ea typeface="Wingdings"/>
                <a:cs typeface="Wingdings"/>
                <a:sym typeface="Wingdings"/>
              </a:rPr>
              <a:t> </a:t>
            </a:r>
            <a:r>
              <a:rPr lang="it-IT" sz="2400" dirty="0"/>
              <a:t>“la </a:t>
            </a:r>
            <a:r>
              <a:rPr lang="it-IT" sz="2400" dirty="0" err="1"/>
              <a:t>honte</a:t>
            </a:r>
            <a:r>
              <a:rPr lang="it-IT" sz="2400" dirty="0"/>
              <a:t> </a:t>
            </a:r>
            <a:r>
              <a:rPr lang="it-IT" sz="2400" dirty="0" err="1"/>
              <a:t>du</a:t>
            </a:r>
            <a:r>
              <a:rPr lang="it-IT" sz="2400" dirty="0"/>
              <a:t> </a:t>
            </a:r>
            <a:r>
              <a:rPr lang="it-IT" sz="2400" dirty="0" err="1"/>
              <a:t>traducteur</a:t>
            </a:r>
            <a:r>
              <a:rPr lang="it-IT" sz="2400" dirty="0"/>
              <a:t>” : </a:t>
            </a:r>
            <a:r>
              <a:rPr lang="it-IT" sz="2400" dirty="0" err="1"/>
              <a:t>les</a:t>
            </a:r>
            <a:r>
              <a:rPr lang="it-IT" sz="2400" dirty="0"/>
              <a:t> </a:t>
            </a:r>
            <a:r>
              <a:rPr lang="it-IT" sz="2400" dirty="0" err="1"/>
              <a:t>ciblistes</a:t>
            </a:r>
            <a:r>
              <a:rPr lang="it-IT" sz="2400" dirty="0"/>
              <a:t> (</a:t>
            </a:r>
            <a:r>
              <a:rPr lang="it-IT" sz="2400" dirty="0" err="1"/>
              <a:t>intéressés</a:t>
            </a:r>
            <a:r>
              <a:rPr lang="it-IT" sz="2400" dirty="0"/>
              <a:t> plus </a:t>
            </a:r>
            <a:r>
              <a:rPr lang="it-IT" sz="2400" dirty="0" err="1"/>
              <a:t>au</a:t>
            </a:r>
            <a:r>
              <a:rPr lang="it-IT" sz="2400" dirty="0"/>
              <a:t> </a:t>
            </a:r>
            <a:r>
              <a:rPr lang="it-IT" sz="2400" dirty="0" err="1"/>
              <a:t>lecteur</a:t>
            </a:r>
            <a:r>
              <a:rPr lang="it-IT" sz="2400" dirty="0"/>
              <a:t> </a:t>
            </a:r>
            <a:r>
              <a:rPr lang="it-IT" sz="2400" dirty="0" err="1"/>
              <a:t>qu’à</a:t>
            </a:r>
            <a:r>
              <a:rPr lang="it-IT" sz="2400" dirty="0"/>
              <a:t> l’</a:t>
            </a:r>
            <a:r>
              <a:rPr lang="it-IT" sz="2400" dirty="0" err="1"/>
              <a:t>auteur</a:t>
            </a:r>
            <a:r>
              <a:rPr lang="it-IT" sz="2400" dirty="0"/>
              <a:t>).</a:t>
            </a:r>
          </a:p>
          <a:p>
            <a:pPr eaLnBrk="1" hangingPunct="1"/>
            <a:r>
              <a:rPr lang="it-IT" sz="2400" dirty="0" err="1"/>
              <a:t>Les</a:t>
            </a:r>
            <a:r>
              <a:rPr lang="it-IT" sz="2400" dirty="0"/>
              <a:t> </a:t>
            </a:r>
            <a:r>
              <a:rPr lang="it-IT" sz="2400" dirty="0" err="1"/>
              <a:t>sourciers</a:t>
            </a:r>
            <a:r>
              <a:rPr lang="it-IT" sz="2400" dirty="0"/>
              <a:t> (</a:t>
            </a:r>
            <a:r>
              <a:rPr lang="it-IT" sz="2400" dirty="0" err="1"/>
              <a:t>adeptes</a:t>
            </a:r>
            <a:r>
              <a:rPr lang="it-IT" sz="2400" dirty="0"/>
              <a:t> de la </a:t>
            </a:r>
            <a:r>
              <a:rPr lang="it-IT" sz="2400" dirty="0" err="1"/>
              <a:t>traduction</a:t>
            </a:r>
            <a:r>
              <a:rPr lang="it-IT" sz="2400" dirty="0"/>
              <a:t> </a:t>
            </a:r>
            <a:r>
              <a:rPr lang="it-IT" sz="2400" dirty="0" err="1"/>
              <a:t>respectueuse</a:t>
            </a:r>
            <a:r>
              <a:rPr lang="it-IT" sz="2400" dirty="0"/>
              <a:t> de l’</a:t>
            </a:r>
            <a:r>
              <a:rPr lang="it-IT" sz="2400" dirty="0" err="1"/>
              <a:t>auteur</a:t>
            </a:r>
            <a:r>
              <a:rPr lang="it-IT" sz="2400" dirty="0" smtClean="0"/>
              <a:t>) : </a:t>
            </a:r>
            <a:r>
              <a:rPr lang="it-IT" sz="2400" dirty="0" err="1"/>
              <a:t>comme</a:t>
            </a:r>
            <a:r>
              <a:rPr lang="it-IT" sz="2400" dirty="0"/>
              <a:t> une plus-</a:t>
            </a:r>
            <a:r>
              <a:rPr lang="it-IT" sz="2400" dirty="0" err="1"/>
              <a:t>value</a:t>
            </a:r>
            <a:endParaRPr lang="it-IT" sz="2400" dirty="0"/>
          </a:p>
          <a:p>
            <a:pPr eaLnBrk="1" hangingPunct="1"/>
            <a:endParaRPr lang="it-IT" dirty="0" smtClean="0"/>
          </a:p>
        </p:txBody>
      </p:sp>
    </p:spTree>
    <p:extLst>
      <p:ext uri="{BB962C8B-B14F-4D97-AF65-F5344CB8AC3E}">
        <p14:creationId xmlns:p14="http://schemas.microsoft.com/office/powerpoint/2010/main" val="1288316726"/>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a:t>N.d.T. </a:t>
            </a:r>
          </a:p>
        </p:txBody>
      </p:sp>
      <p:sp>
        <p:nvSpPr>
          <p:cNvPr id="3" name="Segnaposto contenuto 2"/>
          <p:cNvSpPr>
            <a:spLocks noGrp="1"/>
          </p:cNvSpPr>
          <p:nvPr>
            <p:ph idx="1"/>
          </p:nvPr>
        </p:nvSpPr>
        <p:spPr/>
        <p:txBody>
          <a:bodyPr>
            <a:normAutofit/>
          </a:bodyPr>
          <a:lstStyle/>
          <a:p>
            <a:pPr algn="just"/>
            <a:r>
              <a:rPr lang="it-IT" sz="2400" dirty="0" err="1"/>
              <a:t>Ainsi</a:t>
            </a:r>
            <a:r>
              <a:rPr lang="it-IT" sz="2400" dirty="0"/>
              <a:t>, si l’on n’en </a:t>
            </a:r>
            <a:r>
              <a:rPr lang="it-IT" sz="2400" dirty="0" err="1"/>
              <a:t>fait</a:t>
            </a:r>
            <a:r>
              <a:rPr lang="it-IT" sz="2400" dirty="0"/>
              <a:t> </a:t>
            </a:r>
            <a:r>
              <a:rPr lang="it-IT" sz="2400" dirty="0" err="1"/>
              <a:t>pas</a:t>
            </a:r>
            <a:r>
              <a:rPr lang="it-IT" sz="2400" dirty="0"/>
              <a:t> un </a:t>
            </a:r>
            <a:r>
              <a:rPr lang="it-IT" sz="2400" dirty="0" err="1"/>
              <a:t>usage</a:t>
            </a:r>
            <a:r>
              <a:rPr lang="it-IT" sz="2400" dirty="0"/>
              <a:t> </a:t>
            </a:r>
            <a:r>
              <a:rPr lang="it-IT" sz="2400" dirty="0" err="1"/>
              <a:t>immodéré</a:t>
            </a:r>
            <a:r>
              <a:rPr lang="it-IT" sz="2400" dirty="0"/>
              <a:t>, la note en </a:t>
            </a:r>
            <a:r>
              <a:rPr lang="it-IT" sz="2400" dirty="0" err="1"/>
              <a:t>bas</a:t>
            </a:r>
            <a:r>
              <a:rPr lang="it-IT" sz="2400" dirty="0"/>
              <a:t> de page (</a:t>
            </a:r>
            <a:r>
              <a:rPr lang="it-IT" sz="2400" dirty="0" err="1"/>
              <a:t>ou</a:t>
            </a:r>
            <a:r>
              <a:rPr lang="it-IT" sz="2400" dirty="0"/>
              <a:t> </a:t>
            </a:r>
            <a:r>
              <a:rPr lang="it-IT" sz="2400" dirty="0" err="1"/>
              <a:t>ailleurs</a:t>
            </a:r>
            <a:r>
              <a:rPr lang="it-IT" sz="2400" dirty="0"/>
              <a:t>), n’est </a:t>
            </a:r>
            <a:r>
              <a:rPr lang="it-IT" sz="2400" dirty="0" err="1"/>
              <a:t>pas</a:t>
            </a:r>
            <a:r>
              <a:rPr lang="it-IT" sz="2400" dirty="0"/>
              <a:t> à </a:t>
            </a:r>
            <a:r>
              <a:rPr lang="it-IT" sz="2400" dirty="0" err="1"/>
              <a:t>considérer</a:t>
            </a:r>
            <a:r>
              <a:rPr lang="it-IT" sz="2400" dirty="0"/>
              <a:t> par </a:t>
            </a:r>
            <a:r>
              <a:rPr lang="it-IT" sz="2400" dirty="0" err="1"/>
              <a:t>nous</a:t>
            </a:r>
            <a:r>
              <a:rPr lang="it-IT" sz="2400" dirty="0"/>
              <a:t> </a:t>
            </a:r>
            <a:r>
              <a:rPr lang="it-IT" sz="2400" dirty="0" err="1"/>
              <a:t>comme</a:t>
            </a:r>
            <a:r>
              <a:rPr lang="it-IT" sz="2400" dirty="0"/>
              <a:t> une </a:t>
            </a:r>
            <a:r>
              <a:rPr lang="it-IT" sz="2400" dirty="0" err="1"/>
              <a:t>défaite</a:t>
            </a:r>
            <a:r>
              <a:rPr lang="it-IT" sz="2400" dirty="0"/>
              <a:t> </a:t>
            </a:r>
            <a:r>
              <a:rPr lang="it-IT" sz="2400" dirty="0" err="1"/>
              <a:t>du</a:t>
            </a:r>
            <a:r>
              <a:rPr lang="it-IT" sz="2400" dirty="0"/>
              <a:t> </a:t>
            </a:r>
            <a:r>
              <a:rPr lang="it-IT" sz="2400" dirty="0" err="1"/>
              <a:t>traducteur</a:t>
            </a:r>
            <a:r>
              <a:rPr lang="it-IT" sz="2400" dirty="0"/>
              <a:t> : elle se </a:t>
            </a:r>
            <a:r>
              <a:rPr lang="it-IT" sz="2400" dirty="0" err="1"/>
              <a:t>situe</a:t>
            </a:r>
            <a:r>
              <a:rPr lang="it-IT" sz="2400" dirty="0"/>
              <a:t> </a:t>
            </a:r>
            <a:r>
              <a:rPr lang="it-IT" sz="2400" dirty="0" err="1"/>
              <a:t>dans</a:t>
            </a:r>
            <a:r>
              <a:rPr lang="it-IT" sz="2400" dirty="0"/>
              <a:t> la </a:t>
            </a:r>
            <a:r>
              <a:rPr lang="it-IT" sz="2400" dirty="0" err="1"/>
              <a:t>compréhension</a:t>
            </a:r>
            <a:r>
              <a:rPr lang="it-IT" sz="2400" dirty="0"/>
              <a:t>. </a:t>
            </a:r>
            <a:r>
              <a:rPr lang="it-IT" sz="2400" b="1" dirty="0"/>
              <a:t>Elle </a:t>
            </a:r>
            <a:r>
              <a:rPr lang="it-IT" sz="2400" b="1" dirty="0" err="1"/>
              <a:t>montre</a:t>
            </a:r>
            <a:r>
              <a:rPr lang="it-IT" sz="2400" b="1" dirty="0"/>
              <a:t> le non-</a:t>
            </a:r>
            <a:r>
              <a:rPr lang="it-IT" sz="2400" b="1" dirty="0" err="1"/>
              <a:t>dit</a:t>
            </a:r>
            <a:r>
              <a:rPr lang="it-IT" sz="2400" b="1" dirty="0"/>
              <a:t> et l’</a:t>
            </a:r>
            <a:r>
              <a:rPr lang="it-IT" sz="2400" b="1" dirty="0" err="1"/>
              <a:t>inconnu</a:t>
            </a:r>
            <a:r>
              <a:rPr lang="it-IT" sz="2400" b="1" dirty="0"/>
              <a:t> de l’</a:t>
            </a:r>
            <a:r>
              <a:rPr lang="it-IT" sz="2400" b="1" dirty="0" err="1"/>
              <a:t>Autre</a:t>
            </a:r>
            <a:r>
              <a:rPr lang="it-IT" sz="2400" dirty="0"/>
              <a:t>.</a:t>
            </a:r>
          </a:p>
          <a:p>
            <a:pPr algn="just"/>
            <a:r>
              <a:rPr lang="it-IT" sz="2400" dirty="0"/>
              <a:t>Le </a:t>
            </a:r>
            <a:r>
              <a:rPr lang="it-IT" sz="2400" dirty="0" err="1"/>
              <a:t>rapport</a:t>
            </a:r>
            <a:r>
              <a:rPr lang="it-IT" sz="2400" dirty="0"/>
              <a:t> de la note </a:t>
            </a:r>
            <a:r>
              <a:rPr lang="it-IT" sz="2400" dirty="0" err="1"/>
              <a:t>au</a:t>
            </a:r>
            <a:r>
              <a:rPr lang="it-IT" sz="2400" dirty="0"/>
              <a:t> texte n’est </a:t>
            </a:r>
            <a:r>
              <a:rPr lang="it-IT" sz="2400" dirty="0" err="1"/>
              <a:t>pas</a:t>
            </a:r>
            <a:r>
              <a:rPr lang="it-IT" sz="2400" dirty="0"/>
              <a:t> le </a:t>
            </a:r>
            <a:r>
              <a:rPr lang="it-IT" sz="2400" dirty="0" err="1"/>
              <a:t>même</a:t>
            </a:r>
            <a:r>
              <a:rPr lang="it-IT" sz="2400" dirty="0"/>
              <a:t> </a:t>
            </a:r>
            <a:r>
              <a:rPr lang="it-IT" sz="2400" dirty="0" err="1"/>
              <a:t>dans</a:t>
            </a:r>
            <a:r>
              <a:rPr lang="it-IT" sz="2400" dirty="0"/>
              <a:t> l’</a:t>
            </a:r>
            <a:r>
              <a:rPr lang="fr-FR" sz="2400" dirty="0" err="1"/>
              <a:t>é</a:t>
            </a:r>
            <a:r>
              <a:rPr lang="it-IT" sz="2400" dirty="0" err="1"/>
              <a:t>crire</a:t>
            </a:r>
            <a:r>
              <a:rPr lang="it-IT" sz="2400" dirty="0"/>
              <a:t> et </a:t>
            </a:r>
            <a:r>
              <a:rPr lang="it-IT" sz="2400" dirty="0" err="1"/>
              <a:t>dans</a:t>
            </a:r>
            <a:r>
              <a:rPr lang="it-IT" sz="2400" dirty="0"/>
              <a:t> le </a:t>
            </a:r>
            <a:r>
              <a:rPr lang="it-IT" sz="2400" dirty="0" err="1"/>
              <a:t>traduire</a:t>
            </a:r>
            <a:r>
              <a:rPr lang="it-IT" sz="2400" dirty="0"/>
              <a:t>. </a:t>
            </a:r>
            <a:r>
              <a:rPr lang="it-IT" sz="2400" dirty="0" err="1"/>
              <a:t>Dans</a:t>
            </a:r>
            <a:r>
              <a:rPr lang="it-IT" sz="2400" dirty="0"/>
              <a:t> le </a:t>
            </a:r>
            <a:r>
              <a:rPr lang="it-IT" sz="2400" dirty="0" err="1"/>
              <a:t>traduire</a:t>
            </a:r>
            <a:r>
              <a:rPr lang="it-IT" sz="2400" dirty="0"/>
              <a:t>, son </a:t>
            </a:r>
            <a:r>
              <a:rPr lang="it-IT" sz="2400" dirty="0" err="1"/>
              <a:t>rôle</a:t>
            </a:r>
            <a:r>
              <a:rPr lang="it-IT" sz="2400" dirty="0"/>
              <a:t> est d’</a:t>
            </a:r>
            <a:r>
              <a:rPr lang="it-IT" sz="2400" dirty="0" err="1"/>
              <a:t>informer</a:t>
            </a:r>
            <a:r>
              <a:rPr lang="it-IT" sz="2400" dirty="0"/>
              <a:t> </a:t>
            </a:r>
            <a:r>
              <a:rPr lang="it-IT" sz="2400" dirty="0" err="1"/>
              <a:t>sur</a:t>
            </a:r>
            <a:r>
              <a:rPr lang="it-IT" sz="2400" dirty="0"/>
              <a:t> la culture de l’</a:t>
            </a:r>
            <a:r>
              <a:rPr lang="it-IT" sz="2400" dirty="0" err="1"/>
              <a:t>Etranger</a:t>
            </a:r>
            <a:r>
              <a:rPr lang="it-IT" sz="2400" dirty="0"/>
              <a:t>. Elle </a:t>
            </a:r>
            <a:r>
              <a:rPr lang="it-IT" sz="2400" dirty="0" err="1"/>
              <a:t>doit</a:t>
            </a:r>
            <a:r>
              <a:rPr lang="it-IT" sz="2400" dirty="0"/>
              <a:t> se </a:t>
            </a:r>
            <a:r>
              <a:rPr lang="it-IT" sz="2400" dirty="0" err="1"/>
              <a:t>limiter</a:t>
            </a:r>
            <a:r>
              <a:rPr lang="it-IT" sz="2400" dirty="0"/>
              <a:t> à cela, et si elle va </a:t>
            </a:r>
            <a:r>
              <a:rPr lang="it-IT" sz="2400" dirty="0" err="1"/>
              <a:t>au-delà</a:t>
            </a:r>
            <a:r>
              <a:rPr lang="it-IT" sz="2400" dirty="0"/>
              <a:t>, elle </a:t>
            </a:r>
            <a:r>
              <a:rPr lang="it-IT" sz="2400" dirty="0" err="1"/>
              <a:t>dépasse</a:t>
            </a:r>
            <a:r>
              <a:rPr lang="it-IT" sz="2400" dirty="0"/>
              <a:t> la </a:t>
            </a:r>
            <a:r>
              <a:rPr lang="it-IT" sz="2400" dirty="0" err="1"/>
              <a:t>traduction</a:t>
            </a:r>
            <a:r>
              <a:rPr lang="it-IT" sz="2400" dirty="0"/>
              <a:t> et </a:t>
            </a:r>
            <a:r>
              <a:rPr lang="it-IT" sz="2400" dirty="0" err="1"/>
              <a:t>devient</a:t>
            </a:r>
            <a:r>
              <a:rPr lang="it-IT" sz="2400" dirty="0"/>
              <a:t> </a:t>
            </a:r>
            <a:r>
              <a:rPr lang="it-IT" sz="2400" dirty="0" err="1"/>
              <a:t>commentaire</a:t>
            </a:r>
            <a:r>
              <a:rPr lang="it-IT" sz="2400" dirty="0"/>
              <a:t>. La note n’est </a:t>
            </a:r>
            <a:r>
              <a:rPr lang="it-IT" sz="2400" dirty="0" err="1"/>
              <a:t>donc</a:t>
            </a:r>
            <a:r>
              <a:rPr lang="it-IT" sz="2400" dirty="0"/>
              <a:t> </a:t>
            </a:r>
            <a:r>
              <a:rPr lang="it-IT" sz="2400" dirty="0" err="1"/>
              <a:t>pas</a:t>
            </a:r>
            <a:r>
              <a:rPr lang="it-IT" sz="2400" dirty="0"/>
              <a:t>, </a:t>
            </a:r>
            <a:r>
              <a:rPr lang="it-IT" sz="2400" dirty="0" err="1"/>
              <a:t>comme</a:t>
            </a:r>
            <a:r>
              <a:rPr lang="it-IT" sz="2400" dirty="0"/>
              <a:t> on l’</a:t>
            </a:r>
            <a:r>
              <a:rPr lang="it-IT" sz="2400" dirty="0" err="1"/>
              <a:t>entend</a:t>
            </a:r>
            <a:r>
              <a:rPr lang="it-IT" sz="2400" dirty="0"/>
              <a:t> </a:t>
            </a:r>
            <a:r>
              <a:rPr lang="it-IT" sz="2400" dirty="0" err="1"/>
              <a:t>parfois</a:t>
            </a:r>
            <a:r>
              <a:rPr lang="it-IT" sz="2400" dirty="0"/>
              <a:t>, “la </a:t>
            </a:r>
            <a:r>
              <a:rPr lang="it-IT" sz="2400" dirty="0" err="1"/>
              <a:t>honte</a:t>
            </a:r>
            <a:r>
              <a:rPr lang="it-IT" sz="2400" dirty="0"/>
              <a:t> </a:t>
            </a:r>
            <a:r>
              <a:rPr lang="it-IT" sz="2400" dirty="0" err="1"/>
              <a:t>du</a:t>
            </a:r>
            <a:r>
              <a:rPr lang="it-IT" sz="2400" dirty="0"/>
              <a:t> </a:t>
            </a:r>
            <a:r>
              <a:rPr lang="it-IT" sz="2400" dirty="0" err="1"/>
              <a:t>traducteur</a:t>
            </a:r>
            <a:r>
              <a:rPr lang="it-IT" sz="2400" dirty="0"/>
              <a:t>”.</a:t>
            </a:r>
          </a:p>
          <a:p>
            <a:r>
              <a:rPr lang="it-IT" sz="2400" dirty="0"/>
              <a:t> J.-L. </a:t>
            </a:r>
            <a:r>
              <a:rPr lang="it-IT" sz="2400" dirty="0" err="1"/>
              <a:t>Cordonnier</a:t>
            </a:r>
            <a:r>
              <a:rPr lang="it-IT" sz="2400" dirty="0"/>
              <a:t>; </a:t>
            </a:r>
            <a:r>
              <a:rPr lang="it-IT" sz="2400" i="1" dirty="0" err="1"/>
              <a:t>Traduction</a:t>
            </a:r>
            <a:r>
              <a:rPr lang="it-IT" sz="2400" i="1" dirty="0"/>
              <a:t> et culture</a:t>
            </a:r>
            <a:r>
              <a:rPr lang="it-IT" sz="2400" dirty="0"/>
              <a:t>, Paris, </a:t>
            </a:r>
            <a:r>
              <a:rPr lang="it-IT" sz="2400" dirty="0" err="1"/>
              <a:t>Hatier</a:t>
            </a:r>
            <a:r>
              <a:rPr lang="it-IT" sz="2400" dirty="0"/>
              <a:t>/Didier, 1995, p. 182. </a:t>
            </a:r>
            <a:endParaRPr lang="fr-FR" sz="2400" dirty="0"/>
          </a:p>
          <a:p>
            <a:endParaRPr lang="it-IT" sz="2400" dirty="0"/>
          </a:p>
        </p:txBody>
      </p:sp>
    </p:spTree>
    <p:extLst>
      <p:ext uri="{BB962C8B-B14F-4D97-AF65-F5344CB8AC3E}">
        <p14:creationId xmlns:p14="http://schemas.microsoft.com/office/powerpoint/2010/main" val="3045852245"/>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p:txBody>
          <a:bodyPr/>
          <a:lstStyle/>
          <a:p>
            <a:pPr eaLnBrk="1" hangingPunct="1"/>
            <a:r>
              <a:rPr lang="it-IT" sz="3200" dirty="0"/>
              <a:t>N.d.T. (Jacqueline Henry)</a:t>
            </a:r>
            <a:br>
              <a:rPr lang="it-IT" sz="3200" dirty="0"/>
            </a:br>
            <a:endParaRPr lang="it-IT" sz="3200" dirty="0"/>
          </a:p>
        </p:txBody>
      </p:sp>
      <p:sp>
        <p:nvSpPr>
          <p:cNvPr id="27650" name="Segnaposto contenuto 2"/>
          <p:cNvSpPr>
            <a:spLocks noGrp="1"/>
          </p:cNvSpPr>
          <p:nvPr>
            <p:ph idx="1"/>
          </p:nvPr>
        </p:nvSpPr>
        <p:spPr/>
        <p:txBody>
          <a:bodyPr/>
          <a:lstStyle/>
          <a:p>
            <a:pPr eaLnBrk="1" hangingPunct="1"/>
            <a:r>
              <a:rPr lang="fr-FR" sz="2400" dirty="0"/>
              <a:t>Notes :</a:t>
            </a:r>
          </a:p>
          <a:p>
            <a:pPr eaLnBrk="1" hangingPunct="1"/>
            <a:r>
              <a:rPr lang="fr-FR" sz="2400" dirty="0"/>
              <a:t>de type conventionnelle (comme « En français dans le texte ») </a:t>
            </a:r>
          </a:p>
          <a:p>
            <a:pPr algn="just" eaLnBrk="1" hangingPunct="1"/>
            <a:r>
              <a:rPr lang="fr-FR" sz="2400" dirty="0"/>
              <a:t>liées au problème de la langue d’un personnage ou d’un énoncé dans l’original</a:t>
            </a:r>
          </a:p>
          <a:p>
            <a:pPr eaLnBrk="1" hangingPunct="1"/>
            <a:r>
              <a:rPr lang="fr-FR" sz="2400" dirty="0"/>
              <a:t>Réalités culturelles</a:t>
            </a:r>
          </a:p>
          <a:p>
            <a:pPr eaLnBrk="1" hangingPunct="1"/>
            <a:r>
              <a:rPr lang="fr-FR" sz="2400" dirty="0"/>
              <a:t> les « intraduisibles » comme le jeu de mots</a:t>
            </a:r>
          </a:p>
          <a:p>
            <a:pPr eaLnBrk="1" hangingPunct="1"/>
            <a:r>
              <a:rPr lang="fr-FR" sz="2400" dirty="0"/>
              <a:t>L’implicite, surtout dans le </a:t>
            </a:r>
            <a:r>
              <a:rPr lang="fr-FR" sz="2400" dirty="0" err="1"/>
              <a:t>lexiculturel</a:t>
            </a:r>
            <a:endParaRPr lang="it-IT" sz="2400" dirty="0"/>
          </a:p>
          <a:p>
            <a:pPr marL="0" indent="0">
              <a:buNone/>
            </a:pPr>
            <a:endParaRPr lang="fr-FR" sz="2400" dirty="0"/>
          </a:p>
          <a:p>
            <a:pPr eaLnBrk="1" hangingPunct="1">
              <a:buFont typeface="Arial" charset="0"/>
              <a:buNone/>
            </a:pPr>
            <a:endParaRPr lang="fr-FR" sz="2400" dirty="0"/>
          </a:p>
        </p:txBody>
      </p:sp>
    </p:spTree>
    <p:extLst>
      <p:ext uri="{BB962C8B-B14F-4D97-AF65-F5344CB8AC3E}">
        <p14:creationId xmlns:p14="http://schemas.microsoft.com/office/powerpoint/2010/main" val="388702255"/>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N.d.T</a:t>
            </a:r>
            <a:r>
              <a:rPr lang="it-IT" sz="2800" dirty="0"/>
              <a:t> (</a:t>
            </a:r>
            <a:r>
              <a:rPr lang="it-IT" sz="2800" dirty="0" err="1"/>
              <a:t>Pascale</a:t>
            </a:r>
            <a:r>
              <a:rPr lang="it-IT" sz="2800" dirty="0"/>
              <a:t> </a:t>
            </a:r>
            <a:r>
              <a:rPr lang="it-IT" sz="2800" dirty="0" err="1"/>
              <a:t>Sardin</a:t>
            </a:r>
            <a:r>
              <a:rPr lang="it-IT" sz="2800" dirty="0"/>
              <a:t>)</a:t>
            </a:r>
          </a:p>
        </p:txBody>
      </p:sp>
      <p:sp>
        <p:nvSpPr>
          <p:cNvPr id="3" name="Segnaposto contenuto 2"/>
          <p:cNvSpPr>
            <a:spLocks noGrp="1"/>
          </p:cNvSpPr>
          <p:nvPr>
            <p:ph idx="1"/>
          </p:nvPr>
        </p:nvSpPr>
        <p:spPr/>
        <p:txBody>
          <a:bodyPr/>
          <a:lstStyle/>
          <a:p>
            <a:pPr algn="just"/>
            <a:r>
              <a:rPr lang="it-IT" sz="2400" dirty="0" err="1"/>
              <a:t>Fonction</a:t>
            </a:r>
            <a:r>
              <a:rPr lang="it-IT" sz="2400" dirty="0"/>
              <a:t> </a:t>
            </a:r>
            <a:r>
              <a:rPr lang="it-IT" sz="2400" dirty="0" err="1"/>
              <a:t>exégétique</a:t>
            </a:r>
            <a:r>
              <a:rPr lang="it-IT" sz="2400" dirty="0"/>
              <a:t> (</a:t>
            </a:r>
            <a:r>
              <a:rPr lang="fr-FR" sz="2400" dirty="0" err="1"/>
              <a:t>é</a:t>
            </a:r>
            <a:r>
              <a:rPr lang="it-IT" sz="2400" dirty="0" err="1"/>
              <a:t>claircissement</a:t>
            </a:r>
            <a:r>
              <a:rPr lang="it-IT" sz="2400" dirty="0"/>
              <a:t> nécessaire à l’intelligence d’un texte) : </a:t>
            </a:r>
            <a:r>
              <a:rPr lang="fr-FR" sz="2400" dirty="0"/>
              <a:t>vecteur d’un savoir, éclaircissement encyclopédique, </a:t>
            </a:r>
            <a:r>
              <a:rPr lang="it-IT" sz="2400" dirty="0" err="1" smtClean="0"/>
              <a:t>référence</a:t>
            </a:r>
            <a:r>
              <a:rPr lang="it-IT" sz="2400" dirty="0" smtClean="0"/>
              <a:t> </a:t>
            </a:r>
            <a:r>
              <a:rPr lang="it-IT" sz="2400" dirty="0" err="1" smtClean="0"/>
              <a:t>culturelle</a:t>
            </a:r>
            <a:r>
              <a:rPr lang="it-IT" sz="2400" dirty="0" smtClean="0"/>
              <a:t> etc.</a:t>
            </a:r>
            <a:endParaRPr lang="it-IT" sz="2400" dirty="0"/>
          </a:p>
          <a:p>
            <a:pPr algn="just"/>
            <a:r>
              <a:rPr lang="it-IT" sz="2400" dirty="0" err="1"/>
              <a:t>Fonction</a:t>
            </a:r>
            <a:r>
              <a:rPr lang="it-IT" sz="2400" dirty="0"/>
              <a:t> méta- :  </a:t>
            </a:r>
            <a:r>
              <a:rPr lang="it-IT" sz="2400" dirty="0" err="1"/>
              <a:t>retour</a:t>
            </a:r>
            <a:r>
              <a:rPr lang="it-IT" sz="2400" dirty="0"/>
              <a:t> </a:t>
            </a:r>
            <a:r>
              <a:rPr lang="it-IT" sz="2400" dirty="0" err="1"/>
              <a:t>réflexif</a:t>
            </a:r>
            <a:r>
              <a:rPr lang="it-IT" sz="2400" dirty="0"/>
              <a:t> </a:t>
            </a:r>
            <a:r>
              <a:rPr lang="it-IT" sz="2400" dirty="0" err="1"/>
              <a:t>du</a:t>
            </a:r>
            <a:r>
              <a:rPr lang="it-IT" sz="2400" dirty="0"/>
              <a:t> </a:t>
            </a:r>
            <a:r>
              <a:rPr lang="it-IT" sz="2400" dirty="0" err="1"/>
              <a:t>traducteur</a:t>
            </a:r>
            <a:r>
              <a:rPr lang="it-IT" sz="2400" dirty="0"/>
              <a:t> </a:t>
            </a:r>
            <a:r>
              <a:rPr lang="it-IT" sz="2400" dirty="0" err="1"/>
              <a:t>sur</a:t>
            </a:r>
            <a:r>
              <a:rPr lang="it-IT" sz="2400" dirty="0"/>
              <a:t> le </a:t>
            </a:r>
            <a:r>
              <a:rPr lang="it-IT" sz="2400" dirty="0" err="1"/>
              <a:t>processus</a:t>
            </a:r>
            <a:r>
              <a:rPr lang="it-IT" sz="2400" dirty="0"/>
              <a:t> de </a:t>
            </a:r>
            <a:r>
              <a:rPr lang="it-IT" sz="2400" dirty="0" err="1" smtClean="0"/>
              <a:t>traduction</a:t>
            </a:r>
            <a:r>
              <a:rPr lang="it-IT" sz="2400" dirty="0" smtClean="0"/>
              <a:t>, </a:t>
            </a:r>
            <a:r>
              <a:rPr lang="fr-FR" sz="2400" dirty="0"/>
              <a:t>commentaire </a:t>
            </a:r>
            <a:r>
              <a:rPr lang="fr-FR" sz="2400" dirty="0" err="1" smtClean="0"/>
              <a:t>traductologique</a:t>
            </a:r>
            <a:r>
              <a:rPr lang="it-IT" sz="2400" dirty="0" smtClean="0"/>
              <a:t>, </a:t>
            </a:r>
            <a:r>
              <a:rPr lang="fr-FR" sz="2400" dirty="0" smtClean="0"/>
              <a:t>comme </a:t>
            </a:r>
            <a:r>
              <a:rPr lang="fr-FR" sz="2400" dirty="0"/>
              <a:t>« jeu de mots </a:t>
            </a:r>
            <a:r>
              <a:rPr lang="fr-FR" sz="2400" dirty="0" err="1"/>
              <a:t>intraduisibile</a:t>
            </a:r>
            <a:r>
              <a:rPr lang="fr-FR" sz="2400" dirty="0"/>
              <a:t> </a:t>
            </a:r>
            <a:r>
              <a:rPr lang="fr-FR" sz="2400" dirty="0" smtClean="0"/>
              <a:t>» etc.</a:t>
            </a:r>
            <a:endParaRPr lang="fr-FR" sz="2400" dirty="0"/>
          </a:p>
        </p:txBody>
      </p:sp>
    </p:spTree>
    <p:extLst>
      <p:ext uri="{BB962C8B-B14F-4D97-AF65-F5344CB8AC3E}">
        <p14:creationId xmlns:p14="http://schemas.microsoft.com/office/powerpoint/2010/main" val="2023082336"/>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r>
              <a:rPr lang="it-IT" sz="2400" dirty="0" err="1"/>
              <a:t>Au</a:t>
            </a:r>
            <a:r>
              <a:rPr lang="it-IT" sz="2400" dirty="0"/>
              <a:t> volant s’</a:t>
            </a:r>
            <a:r>
              <a:rPr lang="fr-FR" sz="2400" dirty="0" err="1"/>
              <a:t>é</a:t>
            </a:r>
            <a:r>
              <a:rPr lang="it-IT" sz="2400" dirty="0" err="1"/>
              <a:t>tait</a:t>
            </a:r>
            <a:r>
              <a:rPr lang="it-IT" sz="2400" dirty="0"/>
              <a:t> </a:t>
            </a:r>
            <a:r>
              <a:rPr lang="it-IT" sz="2400" dirty="0" err="1"/>
              <a:t>installé</a:t>
            </a:r>
            <a:r>
              <a:rPr lang="it-IT" sz="2400" dirty="0"/>
              <a:t> Gallo, dont le </a:t>
            </a:r>
            <a:r>
              <a:rPr lang="it-IT" sz="2400" dirty="0" err="1"/>
              <a:t>nom</a:t>
            </a:r>
            <a:r>
              <a:rPr lang="it-IT" sz="2400" dirty="0"/>
              <a:t> </a:t>
            </a:r>
            <a:r>
              <a:rPr lang="fr-FR" sz="2400" dirty="0"/>
              <a:t>était prétexte, avec celui de </a:t>
            </a:r>
            <a:r>
              <a:rPr lang="fr-FR" sz="2400" dirty="0" err="1"/>
              <a:t>Galuzzo</a:t>
            </a:r>
            <a:r>
              <a:rPr lang="fr-FR" sz="2400" dirty="0"/>
              <a:t>, à des plaisanteries faciles du genre « Commissaire, qu’est-ce qu’on raconte au poulailler</a:t>
            </a:r>
            <a:r>
              <a:rPr lang="fr-FR" sz="2400" baseline="30000" dirty="0"/>
              <a:t>1</a:t>
            </a:r>
            <a:r>
              <a:rPr lang="fr-FR" sz="2400" dirty="0"/>
              <a:t> ? » </a:t>
            </a:r>
            <a:r>
              <a:rPr lang="it-IT" sz="2400" dirty="0"/>
              <a:t>…</a:t>
            </a:r>
          </a:p>
          <a:p>
            <a:pPr>
              <a:defRPr/>
            </a:pPr>
            <a:r>
              <a:rPr lang="it-IT" sz="2400" baseline="30000" dirty="0"/>
              <a:t>1. </a:t>
            </a:r>
            <a:r>
              <a:rPr lang="it-IT" sz="2400" i="1" dirty="0"/>
              <a:t>Gallo</a:t>
            </a:r>
            <a:r>
              <a:rPr lang="it-IT" sz="2400" dirty="0"/>
              <a:t>: “</a:t>
            </a:r>
            <a:r>
              <a:rPr lang="it-IT" sz="2400" dirty="0" err="1"/>
              <a:t>poulet</a:t>
            </a:r>
            <a:r>
              <a:rPr lang="it-IT" sz="2400" dirty="0"/>
              <a:t>”. </a:t>
            </a:r>
            <a:r>
              <a:rPr lang="it-IT" sz="2400" i="1" dirty="0" err="1"/>
              <a:t>Galuzzo</a:t>
            </a:r>
            <a:r>
              <a:rPr lang="it-IT" sz="2400" dirty="0"/>
              <a:t>: </a:t>
            </a:r>
            <a:r>
              <a:rPr lang="it-IT" sz="2400" dirty="0" err="1"/>
              <a:t>diminutif</a:t>
            </a:r>
            <a:r>
              <a:rPr lang="it-IT" sz="2400" dirty="0"/>
              <a:t> </a:t>
            </a:r>
            <a:r>
              <a:rPr lang="it-IT" sz="2400" dirty="0" err="1"/>
              <a:t>sicilien</a:t>
            </a:r>
            <a:r>
              <a:rPr lang="it-IT" sz="2400" dirty="0"/>
              <a:t> de Gallo “petit </a:t>
            </a:r>
            <a:r>
              <a:rPr lang="it-IT" sz="2400" dirty="0" err="1"/>
              <a:t>poulet</a:t>
            </a:r>
            <a:r>
              <a:rPr lang="it-IT" sz="2400" dirty="0"/>
              <a:t>”. </a:t>
            </a:r>
            <a:r>
              <a:rPr lang="it-IT" sz="2400" i="1" dirty="0"/>
              <a:t>(N.d.T.)</a:t>
            </a:r>
            <a:r>
              <a:rPr lang="it-IT" sz="2400" dirty="0"/>
              <a:t> </a:t>
            </a:r>
          </a:p>
          <a:p>
            <a:pPr algn="just">
              <a:defRPr/>
            </a:pPr>
            <a:r>
              <a:rPr lang="it-IT" sz="2000" dirty="0"/>
              <a:t>in A. Camilleri</a:t>
            </a:r>
            <a:r>
              <a:rPr lang="it-IT" sz="2000" i="1" dirty="0"/>
              <a:t>,  La forma dell’acqua/La forme de l’eau </a:t>
            </a:r>
            <a:r>
              <a:rPr lang="it-IT" sz="2000" dirty="0"/>
              <a:t>1998, </a:t>
            </a:r>
            <a:r>
              <a:rPr lang="it-IT" sz="2000" dirty="0" err="1"/>
              <a:t>traduit</a:t>
            </a:r>
            <a:r>
              <a:rPr lang="it-IT" sz="2000" dirty="0"/>
              <a:t> de l’</a:t>
            </a:r>
            <a:r>
              <a:rPr lang="it-IT" sz="2000" dirty="0" err="1"/>
              <a:t>italien</a:t>
            </a:r>
            <a:r>
              <a:rPr lang="it-IT" sz="2000" dirty="0"/>
              <a:t> par </a:t>
            </a:r>
            <a:r>
              <a:rPr lang="it-IT" sz="2000" dirty="0" err="1"/>
              <a:t>Serge</a:t>
            </a:r>
            <a:r>
              <a:rPr lang="it-IT" sz="2000" dirty="0"/>
              <a:t> </a:t>
            </a:r>
            <a:r>
              <a:rPr lang="it-IT" sz="2000" dirty="0" err="1"/>
              <a:t>Quadruppani</a:t>
            </a:r>
            <a:r>
              <a:rPr lang="it-IT" sz="2000" dirty="0"/>
              <a:t> </a:t>
            </a:r>
            <a:r>
              <a:rPr lang="it-IT" sz="2000" dirty="0" err="1"/>
              <a:t>avec</a:t>
            </a:r>
            <a:r>
              <a:rPr lang="it-IT" sz="2000" dirty="0"/>
              <a:t> </a:t>
            </a:r>
            <a:r>
              <a:rPr lang="it-IT" sz="2000" dirty="0" err="1"/>
              <a:t>l’aide</a:t>
            </a:r>
            <a:r>
              <a:rPr lang="it-IT" sz="2000" dirty="0"/>
              <a:t> de Maruzza Loria. p. 43</a:t>
            </a:r>
          </a:p>
          <a:p>
            <a:pPr>
              <a:defRPr/>
            </a:pPr>
            <a:endParaRPr lang="it-IT" sz="2400" dirty="0"/>
          </a:p>
          <a:p>
            <a:pPr>
              <a:defRPr/>
            </a:pPr>
            <a:endParaRPr lang="it-IT" sz="2400" baseline="30000" dirty="0"/>
          </a:p>
        </p:txBody>
      </p:sp>
    </p:spTree>
    <p:extLst>
      <p:ext uri="{BB962C8B-B14F-4D97-AF65-F5344CB8AC3E}">
        <p14:creationId xmlns:p14="http://schemas.microsoft.com/office/powerpoint/2010/main" val="1411570044"/>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defRPr/>
            </a:pPr>
            <a:r>
              <a:rPr lang="fr-FR" sz="2400" dirty="0"/>
              <a:t>Sans qu’elle s’en rende compte, la tête de la dame avait une secousse nerveuse en arrière, comme un geste de dénégation répétée</a:t>
            </a:r>
            <a:r>
              <a:rPr lang="fr-FR" sz="2400" baseline="30000" dirty="0"/>
              <a:t>1</a:t>
            </a:r>
            <a:r>
              <a:rPr lang="fr-FR" sz="2400" dirty="0"/>
              <a:t>.</a:t>
            </a:r>
          </a:p>
          <a:p>
            <a:pPr algn="just">
              <a:defRPr/>
            </a:pPr>
            <a:r>
              <a:rPr lang="fr-FR" sz="2400" baseline="30000" dirty="0"/>
              <a:t>1</a:t>
            </a:r>
            <a:r>
              <a:rPr lang="fr-FR" sz="2400" dirty="0"/>
              <a:t> En Sicile, comme dans tout le sud de l’Italie, en Grèce, Turquie, etc., on dit “non” en rejetant la tête en arrière et en levant les yeux du ciel. </a:t>
            </a:r>
            <a:r>
              <a:rPr lang="fr-FR" sz="2400" i="1" dirty="0"/>
              <a:t>(</a:t>
            </a:r>
            <a:r>
              <a:rPr lang="fr-FR" sz="2400" i="1" dirty="0" err="1"/>
              <a:t>N.d.T</a:t>
            </a:r>
            <a:r>
              <a:rPr lang="fr-FR" sz="2400" i="1" dirty="0"/>
              <a:t>) </a:t>
            </a:r>
            <a:endParaRPr lang="fr-FR" sz="2400" dirty="0"/>
          </a:p>
          <a:p>
            <a:pPr algn="just">
              <a:defRPr/>
            </a:pPr>
            <a:r>
              <a:rPr lang="fr-CA" sz="2000" dirty="0"/>
              <a:t>in A. </a:t>
            </a:r>
            <a:r>
              <a:rPr lang="fr-CA" sz="2000" dirty="0" err="1"/>
              <a:t>Camilleri</a:t>
            </a:r>
            <a:r>
              <a:rPr lang="fr-CA" sz="2000" i="1" dirty="0"/>
              <a:t>,  La forma </a:t>
            </a:r>
            <a:r>
              <a:rPr lang="fr-CA" sz="2000" i="1" dirty="0" err="1"/>
              <a:t>dell’acqua</a:t>
            </a:r>
            <a:r>
              <a:rPr lang="fr-CA" sz="2000" i="1" dirty="0"/>
              <a:t>/La forme de l’eau </a:t>
            </a:r>
            <a:r>
              <a:rPr lang="fr-CA" sz="2000" dirty="0"/>
              <a:t>1998, traduit de l’italien par Serge </a:t>
            </a:r>
            <a:r>
              <a:rPr lang="fr-CA" sz="2000" dirty="0" err="1"/>
              <a:t>Quadruppani</a:t>
            </a:r>
            <a:r>
              <a:rPr lang="fr-CA" sz="2000" dirty="0"/>
              <a:t> avec l’aide de </a:t>
            </a:r>
            <a:r>
              <a:rPr lang="fr-CA" sz="2000" dirty="0" err="1"/>
              <a:t>Maruzza</a:t>
            </a:r>
            <a:r>
              <a:rPr lang="fr-CA" sz="2000" dirty="0"/>
              <a:t> </a:t>
            </a:r>
            <a:r>
              <a:rPr lang="fr-CA" sz="2000" dirty="0" err="1"/>
              <a:t>Loria</a:t>
            </a:r>
            <a:r>
              <a:rPr lang="fr-CA" sz="2000" dirty="0"/>
              <a:t>. p. 181.</a:t>
            </a:r>
          </a:p>
          <a:p>
            <a:pPr algn="just">
              <a:defRPr/>
            </a:pPr>
            <a:endParaRPr lang="it-IT" sz="2400" i="1" dirty="0"/>
          </a:p>
        </p:txBody>
      </p:sp>
    </p:spTree>
    <p:extLst>
      <p:ext uri="{BB962C8B-B14F-4D97-AF65-F5344CB8AC3E}">
        <p14:creationId xmlns:p14="http://schemas.microsoft.com/office/powerpoint/2010/main" val="2713219742"/>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a:t>
            </a:r>
            <a:r>
              <a:rPr lang="it-IT" sz="2800" dirty="0" err="1"/>
              <a:t>N.d.T</a:t>
            </a:r>
            <a:endParaRPr lang="it-IT" sz="2800" dirty="0"/>
          </a:p>
        </p:txBody>
      </p:sp>
      <p:sp>
        <p:nvSpPr>
          <p:cNvPr id="3" name="Segnaposto contenuto 2"/>
          <p:cNvSpPr>
            <a:spLocks noGrp="1"/>
          </p:cNvSpPr>
          <p:nvPr>
            <p:ph idx="1"/>
          </p:nvPr>
        </p:nvSpPr>
        <p:spPr/>
        <p:txBody>
          <a:bodyPr/>
          <a:lstStyle/>
          <a:p>
            <a:pPr algn="just"/>
            <a:r>
              <a:rPr lang="fr-CA" sz="2400" dirty="0"/>
              <a:t>Il était pas au fond de la campagne, mais </a:t>
            </a:r>
            <a:r>
              <a:rPr lang="fr-CA" sz="2400" i="1" dirty="0"/>
              <a:t>incaprettato</a:t>
            </a:r>
            <a:r>
              <a:rPr lang="fr-CA" sz="2400" i="1" baseline="30000" dirty="0"/>
              <a:t>1</a:t>
            </a:r>
            <a:r>
              <a:rPr lang="fr-CA" sz="2400" dirty="0"/>
              <a:t> dans le coffre de sa voiture, à laquelle ensuite, ils ont mis le feu, ils l’ont complètement brulé.</a:t>
            </a:r>
          </a:p>
          <a:p>
            <a:pPr algn="just"/>
            <a:r>
              <a:rPr lang="fr-CA" sz="2400" baseline="30000" dirty="0"/>
              <a:t>1 </a:t>
            </a:r>
            <a:r>
              <a:rPr lang="fr-CA" sz="2400" dirty="0"/>
              <a:t>Exécuté suivant la tradition mafieuse, comme un chevreau (</a:t>
            </a:r>
            <a:r>
              <a:rPr lang="fr-CA" sz="2400" dirty="0" err="1"/>
              <a:t>capretto</a:t>
            </a:r>
            <a:r>
              <a:rPr lang="fr-CA" sz="2400" dirty="0"/>
              <a:t>) : lié aux pieds et à la gorge, puis égorgé (il existe une variante moderne avec balle dans la nuque). </a:t>
            </a:r>
            <a:r>
              <a:rPr lang="fr-CA" sz="2400" i="1" dirty="0"/>
              <a:t>(</a:t>
            </a:r>
            <a:r>
              <a:rPr lang="fr-CA" sz="2400" i="1" dirty="0" err="1"/>
              <a:t>N.d.T</a:t>
            </a:r>
            <a:r>
              <a:rPr lang="fr-CA" sz="2400" i="1" dirty="0"/>
              <a:t>.)</a:t>
            </a:r>
          </a:p>
          <a:p>
            <a:pPr algn="just"/>
            <a:r>
              <a:rPr lang="it-IT" sz="2000" dirty="0"/>
              <a:t>in A. Camilleri</a:t>
            </a:r>
            <a:r>
              <a:rPr lang="it-IT" sz="2000" i="1" dirty="0"/>
              <a:t>,  La forma dell’acqua/La forme de l’eau </a:t>
            </a:r>
            <a:r>
              <a:rPr lang="it-IT" sz="2000" dirty="0"/>
              <a:t>1998, </a:t>
            </a:r>
            <a:r>
              <a:rPr lang="it-IT" sz="2000" dirty="0" err="1"/>
              <a:t>traduit</a:t>
            </a:r>
            <a:r>
              <a:rPr lang="it-IT" sz="2000" dirty="0"/>
              <a:t> de l’</a:t>
            </a:r>
            <a:r>
              <a:rPr lang="it-IT" sz="2000" dirty="0" err="1"/>
              <a:t>italien</a:t>
            </a:r>
            <a:r>
              <a:rPr lang="it-IT" sz="2000" dirty="0"/>
              <a:t> par </a:t>
            </a:r>
            <a:r>
              <a:rPr lang="it-IT" sz="2000" dirty="0" err="1"/>
              <a:t>Serge</a:t>
            </a:r>
            <a:r>
              <a:rPr lang="it-IT" sz="2000" dirty="0"/>
              <a:t> </a:t>
            </a:r>
            <a:r>
              <a:rPr lang="it-IT" sz="2000" dirty="0" err="1"/>
              <a:t>Quadruppani</a:t>
            </a:r>
            <a:r>
              <a:rPr lang="it-IT" sz="2000" dirty="0"/>
              <a:t> </a:t>
            </a:r>
            <a:r>
              <a:rPr lang="it-IT" sz="2000" dirty="0" err="1"/>
              <a:t>avec</a:t>
            </a:r>
            <a:r>
              <a:rPr lang="it-IT" sz="2000" dirty="0"/>
              <a:t> </a:t>
            </a:r>
            <a:r>
              <a:rPr lang="it-IT" sz="2000" dirty="0" err="1"/>
              <a:t>l’aide</a:t>
            </a:r>
            <a:r>
              <a:rPr lang="it-IT" sz="2000" dirty="0"/>
              <a:t> de Maruzza Loria. p. 244.</a:t>
            </a:r>
          </a:p>
          <a:p>
            <a:endParaRPr lang="fr-CA" sz="2400" i="1" baseline="30000" dirty="0"/>
          </a:p>
        </p:txBody>
      </p:sp>
    </p:spTree>
    <p:extLst>
      <p:ext uri="{BB962C8B-B14F-4D97-AF65-F5344CB8AC3E}">
        <p14:creationId xmlns:p14="http://schemas.microsoft.com/office/powerpoint/2010/main" val="2134960873"/>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Exemples</a:t>
            </a:r>
            <a:r>
              <a:rPr lang="it-IT" sz="2800" dirty="0"/>
              <a:t> de N.d.T</a:t>
            </a:r>
            <a:r>
              <a:rPr lang="it-IT" sz="2800" dirty="0" smtClean="0"/>
              <a:t>.</a:t>
            </a:r>
            <a:r>
              <a:rPr lang="it-IT" sz="2800" dirty="0"/>
              <a:t/>
            </a:r>
            <a:br>
              <a:rPr lang="it-IT" sz="2800" dirty="0"/>
            </a:br>
            <a:r>
              <a:rPr lang="it-IT" sz="2800" dirty="0"/>
              <a:t>Jean-Claude Izzo, </a:t>
            </a:r>
            <a:r>
              <a:rPr lang="it-IT" sz="2800" i="1" dirty="0"/>
              <a:t>Casino totale</a:t>
            </a:r>
            <a:r>
              <a:rPr lang="it-IT" sz="2800" dirty="0"/>
              <a:t>, tradotto da Barbara Ferri, Roma, edizioni e/o, 1998,</a:t>
            </a:r>
          </a:p>
        </p:txBody>
      </p:sp>
      <p:sp>
        <p:nvSpPr>
          <p:cNvPr id="3" name="Segnaposto contenuto 2"/>
          <p:cNvSpPr>
            <a:spLocks noGrp="1"/>
          </p:cNvSpPr>
          <p:nvPr>
            <p:ph idx="1"/>
          </p:nvPr>
        </p:nvSpPr>
        <p:spPr/>
        <p:txBody>
          <a:bodyPr/>
          <a:lstStyle/>
          <a:p>
            <a:r>
              <a:rPr lang="it-IT" sz="2400" dirty="0"/>
              <a:t>Misi un disco di Paolo Conte e sedetti sul divano.</a:t>
            </a:r>
          </a:p>
          <a:p>
            <a:endParaRPr lang="it-IT" sz="2400" dirty="0"/>
          </a:p>
          <a:p>
            <a:r>
              <a:rPr lang="it-IT" sz="2400" dirty="0"/>
              <a:t>Guardate dai treni in corsa</a:t>
            </a:r>
            <a:r>
              <a:rPr lang="it-IT" sz="2400" baseline="30000" dirty="0"/>
              <a:t>1</a:t>
            </a:r>
            <a:r>
              <a:rPr lang="it-IT" sz="2400" dirty="0"/>
              <a:t>…</a:t>
            </a:r>
          </a:p>
          <a:p>
            <a:r>
              <a:rPr lang="it-IT" sz="2000" dirty="0"/>
              <a:t>1. In italiano nel </a:t>
            </a:r>
            <a:r>
              <a:rPr lang="it-IT" sz="2000" dirty="0" smtClean="0"/>
              <a:t>testo p</a:t>
            </a:r>
            <a:r>
              <a:rPr lang="it-IT" sz="2000" dirty="0"/>
              <a:t>. </a:t>
            </a:r>
            <a:r>
              <a:rPr lang="it-IT" sz="2000" dirty="0" smtClean="0"/>
              <a:t>140</a:t>
            </a:r>
          </a:p>
          <a:p>
            <a:endParaRPr lang="it-IT" sz="2000" dirty="0"/>
          </a:p>
          <a:p>
            <a:r>
              <a:rPr lang="it-IT" sz="2400" dirty="0" err="1"/>
              <a:t>Cerutti</a:t>
            </a:r>
            <a:r>
              <a:rPr lang="it-IT" sz="2400" dirty="0"/>
              <a:t> ne era convinto, ma era arrivato troppo tardi per trovare il fascicolo all’Ufficio degli H.L.M.</a:t>
            </a:r>
            <a:r>
              <a:rPr lang="it-IT" sz="2400" baseline="30000" dirty="0"/>
              <a:t>1</a:t>
            </a:r>
          </a:p>
          <a:p>
            <a:r>
              <a:rPr lang="it-IT" sz="2000" dirty="0"/>
              <a:t>1. Case popolari p. </a:t>
            </a:r>
            <a:r>
              <a:rPr lang="it-IT" sz="2000" dirty="0" smtClean="0"/>
              <a:t>152</a:t>
            </a:r>
          </a:p>
          <a:p>
            <a:endParaRPr lang="it-IT" sz="2000" dirty="0"/>
          </a:p>
        </p:txBody>
      </p:sp>
    </p:spTree>
    <p:extLst>
      <p:ext uri="{BB962C8B-B14F-4D97-AF65-F5344CB8AC3E}">
        <p14:creationId xmlns:p14="http://schemas.microsoft.com/office/powerpoint/2010/main" val="1599824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 Venuti, </a:t>
            </a:r>
            <a:r>
              <a:rPr lang="it-IT" sz="2800" i="1" dirty="0"/>
              <a:t>L’invisibilità del traduttore. Una storia della traduzione</a:t>
            </a:r>
            <a:r>
              <a:rPr lang="it-IT" sz="2800" dirty="0"/>
              <a:t> </a:t>
            </a:r>
            <a:r>
              <a:rPr lang="it-IT" sz="2800" dirty="0" smtClean="0"/>
              <a:t/>
            </a:r>
            <a:br>
              <a:rPr lang="it-IT" sz="2800" dirty="0" smtClean="0"/>
            </a:br>
            <a:r>
              <a:rPr lang="it-IT" sz="2800" dirty="0" smtClean="0"/>
              <a:t>(à </a:t>
            </a:r>
            <a:r>
              <a:rPr lang="it-IT" sz="2800" dirty="0" err="1" smtClean="0"/>
              <a:t>traduire</a:t>
            </a:r>
            <a:r>
              <a:rPr lang="it-IT" sz="2800" dirty="0" smtClean="0"/>
              <a:t> </a:t>
            </a:r>
            <a:r>
              <a:rPr lang="it-IT" sz="2800" dirty="0" err="1" smtClean="0"/>
              <a:t>oralement</a:t>
            </a:r>
            <a:r>
              <a:rPr lang="it-IT" sz="2800" dirty="0" smtClean="0"/>
              <a:t> en </a:t>
            </a:r>
            <a:r>
              <a:rPr lang="it-IT" sz="2800" dirty="0" err="1" smtClean="0"/>
              <a:t>français</a:t>
            </a:r>
            <a:r>
              <a:rPr lang="it-IT" sz="2800" dirty="0" smtClean="0"/>
              <a:t>)</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it-IT" sz="2400" dirty="0"/>
              <a:t>Il progetto di questo libro è quello di combattere l’invisibilità del traduttore mediante la storia della traduzione in lingua inglese </a:t>
            </a:r>
            <a:r>
              <a:rPr lang="it-IT" sz="2400" dirty="0" smtClean="0"/>
              <a:t>contemporanea. </a:t>
            </a:r>
            <a:r>
              <a:rPr lang="it-IT" sz="2400" dirty="0"/>
              <a:t>p</a:t>
            </a:r>
            <a:r>
              <a:rPr lang="it-IT" sz="2400" dirty="0" smtClean="0"/>
              <a:t>. 9</a:t>
            </a:r>
          </a:p>
          <a:p>
            <a:pPr lvl="0" algn="just"/>
            <a:r>
              <a:rPr lang="it-IT" sz="2400" dirty="0" smtClean="0"/>
              <a:t>L’invisibilità </a:t>
            </a:r>
            <a:r>
              <a:rPr lang="it-IT" sz="2400" dirty="0"/>
              <a:t>del traduttore è, dunque, un bizzarro autoannullamento, un modo di concepire e praticare la traduzione che indubbiamente rafforza la sua condizione di marginalità nella cultura </a:t>
            </a:r>
            <a:r>
              <a:rPr lang="it-IT" sz="2400" dirty="0" smtClean="0"/>
              <a:t>angloamericana. </a:t>
            </a:r>
            <a:r>
              <a:rPr lang="it-IT" sz="2400" dirty="0"/>
              <a:t>p. 29</a:t>
            </a:r>
          </a:p>
          <a:p>
            <a:pPr lvl="0" algn="just"/>
            <a:r>
              <a:rPr lang="it-IT" sz="2400" dirty="0"/>
              <a:t>Così come l’effetto della trasparenza cancella il lavoro di traduzione, allo stesso modo contribuisce alla marginalità culturale e allo sfruttamento economico che i traduttori di lingua inglese hanno a lungo sopportato a causa del loro status raramente riconosciuto… p. 41</a:t>
            </a:r>
          </a:p>
          <a:p>
            <a:pPr lvl="0" algn="just"/>
            <a:r>
              <a:rPr lang="it-IT" sz="2400" dirty="0"/>
              <a:t>L. Venuti, </a:t>
            </a:r>
            <a:r>
              <a:rPr lang="it-IT" sz="2400" i="1" dirty="0"/>
              <a:t>L’invisibilità del traduttore. Una storia della traduzione</a:t>
            </a:r>
            <a:r>
              <a:rPr lang="it-IT" sz="2400" dirty="0"/>
              <a:t> (</a:t>
            </a:r>
            <a:r>
              <a:rPr lang="it-IT" sz="2400" dirty="0" err="1"/>
              <a:t>trad.it</a:t>
            </a:r>
            <a:r>
              <a:rPr lang="it-IT" sz="2400" dirty="0"/>
              <a:t> M. Guglielmi), Roma, Armando Ed., 1999 </a:t>
            </a:r>
            <a:r>
              <a:rPr lang="it-IT" sz="2400" dirty="0" smtClean="0"/>
              <a:t>.</a:t>
            </a:r>
          </a:p>
          <a:p>
            <a:pPr lvl="0" algn="just"/>
            <a:r>
              <a:rPr lang="it-IT" sz="2400" i="1" dirty="0" smtClean="0"/>
              <a:t>The </a:t>
            </a:r>
            <a:r>
              <a:rPr lang="it-IT" sz="2400" i="1" dirty="0" err="1"/>
              <a:t>Translator’s</a:t>
            </a:r>
            <a:r>
              <a:rPr lang="it-IT" sz="2400" i="1" dirty="0"/>
              <a:t> </a:t>
            </a:r>
            <a:r>
              <a:rPr lang="it-IT" sz="2400" i="1" dirty="0" err="1"/>
              <a:t>Invisibilty</a:t>
            </a:r>
            <a:r>
              <a:rPr lang="it-IT" sz="2400" i="1" dirty="0"/>
              <a:t>: A </a:t>
            </a:r>
            <a:r>
              <a:rPr lang="it-IT" sz="2400" i="1" dirty="0" err="1"/>
              <a:t>history</a:t>
            </a:r>
            <a:r>
              <a:rPr lang="it-IT" sz="2400" i="1" dirty="0"/>
              <a:t> of </a:t>
            </a:r>
            <a:r>
              <a:rPr lang="it-IT" sz="2400" i="1" dirty="0" err="1" smtClean="0"/>
              <a:t>translation</a:t>
            </a:r>
            <a:r>
              <a:rPr lang="it-IT" sz="2400" dirty="0" smtClean="0"/>
              <a:t>, </a:t>
            </a:r>
            <a:r>
              <a:rPr lang="it-IT" sz="2400" dirty="0" err="1"/>
              <a:t>London</a:t>
            </a:r>
            <a:r>
              <a:rPr lang="it-IT" sz="2400" dirty="0" smtClean="0"/>
              <a:t>, </a:t>
            </a:r>
            <a:r>
              <a:rPr lang="it-IT" sz="2400" dirty="0" err="1" smtClean="0"/>
              <a:t>Routledge</a:t>
            </a:r>
            <a:r>
              <a:rPr lang="it-IT" sz="2400" dirty="0" smtClean="0"/>
              <a:t>, </a:t>
            </a:r>
            <a:r>
              <a:rPr lang="it-IT" sz="2400" dirty="0"/>
              <a:t>1995</a:t>
            </a:r>
            <a:r>
              <a:rPr lang="it-IT" sz="2400" dirty="0" smtClean="0"/>
              <a:t>.</a:t>
            </a:r>
            <a:endParaRPr lang="it-IT" sz="2400" dirty="0"/>
          </a:p>
          <a:p>
            <a:pPr marL="0" lvl="0" indent="0">
              <a:buNone/>
            </a:pPr>
            <a:r>
              <a:rPr lang="it-IT" sz="2400" dirty="0"/>
              <a:t> </a:t>
            </a:r>
          </a:p>
          <a:p>
            <a:endParaRPr lang="it-IT" sz="2400" dirty="0"/>
          </a:p>
        </p:txBody>
      </p:sp>
    </p:spTree>
    <p:extLst>
      <p:ext uri="{BB962C8B-B14F-4D97-AF65-F5344CB8AC3E}">
        <p14:creationId xmlns:p14="http://schemas.microsoft.com/office/powerpoint/2010/main" val="2864704968"/>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i="1" dirty="0"/>
              <a:t>La </a:t>
            </a:r>
            <a:r>
              <a:rPr lang="it-IT" sz="2800" i="1" dirty="0" err="1"/>
              <a:t>vengeance</a:t>
            </a:r>
            <a:r>
              <a:rPr lang="it-IT" sz="2800" i="1" dirty="0"/>
              <a:t> </a:t>
            </a:r>
            <a:r>
              <a:rPr lang="it-IT" sz="2800" i="1" dirty="0" err="1"/>
              <a:t>du</a:t>
            </a:r>
            <a:r>
              <a:rPr lang="it-IT" sz="2800" i="1" dirty="0"/>
              <a:t> </a:t>
            </a:r>
            <a:r>
              <a:rPr lang="it-IT" sz="2800" i="1" dirty="0" err="1"/>
              <a:t>traducteur</a:t>
            </a:r>
            <a:endParaRPr lang="it-IT" sz="2800" i="1" dirty="0"/>
          </a:p>
        </p:txBody>
      </p:sp>
      <p:sp>
        <p:nvSpPr>
          <p:cNvPr id="3" name="Segnaposto contenuto 2"/>
          <p:cNvSpPr>
            <a:spLocks noGrp="1"/>
          </p:cNvSpPr>
          <p:nvPr>
            <p:ph idx="1"/>
          </p:nvPr>
        </p:nvSpPr>
        <p:spPr/>
        <p:txBody>
          <a:bodyPr/>
          <a:lstStyle/>
          <a:p>
            <a:endParaRPr lang="it-IT" dirty="0"/>
          </a:p>
        </p:txBody>
      </p:sp>
      <p:pic>
        <p:nvPicPr>
          <p:cNvPr id="1026" name="Picture 2" descr="C:\Users\3139\Desktop\5111HOfm-wL._BO2,204,203,200_PIsitb-sticker-arrow-click,TopRight,35,-76_AA278_PIkin4,BottomRight,-52,22_AA300_SH20_OU02_[1].jpg"/>
          <p:cNvPicPr>
            <a:picLocks noChangeAspect="1" noChangeArrowheads="1"/>
          </p:cNvPicPr>
          <p:nvPr/>
        </p:nvPicPr>
        <p:blipFill>
          <a:blip r:embed="rId2" cstate="print"/>
          <a:srcRect/>
          <a:stretch>
            <a:fillRect/>
          </a:stretch>
        </p:blipFill>
        <p:spPr bwMode="auto">
          <a:xfrm>
            <a:off x="5364163" y="2112963"/>
            <a:ext cx="3476277" cy="3476277"/>
          </a:xfrm>
          <a:prstGeom prst="rect">
            <a:avLst/>
          </a:prstGeom>
          <a:noFill/>
        </p:spPr>
      </p:pic>
    </p:spTree>
    <p:extLst>
      <p:ext uri="{BB962C8B-B14F-4D97-AF65-F5344CB8AC3E}">
        <p14:creationId xmlns:p14="http://schemas.microsoft.com/office/powerpoint/2010/main" val="1380873146"/>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i="1" dirty="0"/>
              <a:t>La vendetta del traduttore </a:t>
            </a:r>
            <a:r>
              <a:rPr lang="it-IT" sz="2800" dirty="0"/>
              <a:t/>
            </a:r>
            <a:br>
              <a:rPr lang="it-IT" sz="2800" dirty="0"/>
            </a:br>
            <a:r>
              <a:rPr lang="it-IT" sz="2800" dirty="0"/>
              <a:t>traduzione di Elena </a:t>
            </a:r>
            <a:r>
              <a:rPr lang="it-IT" sz="2800" dirty="0" err="1"/>
              <a:t>Loewenthal</a:t>
            </a:r>
            <a:r>
              <a:rPr lang="it-IT" sz="2800" dirty="0"/>
              <a:t> </a:t>
            </a:r>
          </a:p>
        </p:txBody>
      </p:sp>
      <p:pic>
        <p:nvPicPr>
          <p:cNvPr id="4" name="Segnaposto contenuto 3" descr="3171179.jpg"/>
          <p:cNvPicPr>
            <a:picLocks noGrp="1" noChangeAspect="1"/>
          </p:cNvPicPr>
          <p:nvPr>
            <p:ph idx="1"/>
          </p:nvPr>
        </p:nvPicPr>
        <p:blipFill>
          <a:blip r:embed="rId2" cstate="print"/>
          <a:stretch>
            <a:fillRect/>
          </a:stretch>
        </p:blipFill>
        <p:spPr>
          <a:xfrm>
            <a:off x="4511824" y="1484785"/>
            <a:ext cx="3024336" cy="4800533"/>
          </a:xfrm>
        </p:spPr>
      </p:pic>
    </p:spTree>
    <p:extLst>
      <p:ext uri="{BB962C8B-B14F-4D97-AF65-F5344CB8AC3E}">
        <p14:creationId xmlns:p14="http://schemas.microsoft.com/office/powerpoint/2010/main" val="3840496659"/>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i="1" dirty="0"/>
              <a:t>Vengeance du traducteur</a:t>
            </a:r>
            <a:br>
              <a:rPr lang="fr-FR" sz="2800" i="1" dirty="0"/>
            </a:br>
            <a:endParaRPr lang="it-IT" sz="2800" dirty="0"/>
          </a:p>
        </p:txBody>
      </p:sp>
      <p:sp>
        <p:nvSpPr>
          <p:cNvPr id="3" name="Segnaposto contenuto 2"/>
          <p:cNvSpPr>
            <a:spLocks noGrp="1"/>
          </p:cNvSpPr>
          <p:nvPr>
            <p:ph idx="1"/>
          </p:nvPr>
        </p:nvSpPr>
        <p:spPr/>
        <p:txBody>
          <a:bodyPr/>
          <a:lstStyle/>
          <a:p>
            <a:r>
              <a:rPr lang="fr-FR" sz="2000" b="1" dirty="0"/>
              <a:t>Vous disiez auparavant qu’il y avait peu de traducteurs qui se frottaient à l’écriture d’un roman. Vous avez décidé de sauter le pas : de quoi s’agit-il ?</a:t>
            </a:r>
            <a:endParaRPr lang="fr-FR" sz="2000" dirty="0"/>
          </a:p>
          <a:p>
            <a:pPr algn="just"/>
            <a:r>
              <a:rPr lang="fr-FR" sz="2000" dirty="0"/>
              <a:t>C’est un roman qui s’appelle </a:t>
            </a:r>
            <a:r>
              <a:rPr lang="fr-FR" sz="2000" i="1" dirty="0"/>
              <a:t>Vengeance du traducteur</a:t>
            </a:r>
            <a:r>
              <a:rPr lang="fr-FR" sz="2000" dirty="0"/>
              <a:t> et qui sera publié en septembre 2009 chez POL. Il met en scène un traducteur qui supprime entièrement le texte qu’il traduit pour devenir très bavard, prendre la parole. Pour cela, il a recours aux notes de bas de page. La première moitié du livre ne sera donc constituée que de notes de bas de page : il y fait part de ses sentiments et sensations, de ses convictions littéraires, en particulier sur la nullité du texte qu’il est en train de traduire. En fait, il commente le roman qu’il sabote allègrement. Et, petit à petit, il y a une prise de pouvoir qui est encore plus radicale, puisqu’il y a la suppression de la barre symbolique entre la note et le texte. </a:t>
            </a:r>
            <a:endParaRPr lang="it-IT" sz="2000" dirty="0"/>
          </a:p>
        </p:txBody>
      </p:sp>
    </p:spTree>
    <p:extLst>
      <p:ext uri="{BB962C8B-B14F-4D97-AF65-F5344CB8AC3E}">
        <p14:creationId xmlns:p14="http://schemas.microsoft.com/office/powerpoint/2010/main" val="1437325038"/>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title"/>
          </p:nvPr>
        </p:nvSpPr>
        <p:spPr/>
        <p:txBody>
          <a:bodyPr/>
          <a:lstStyle/>
          <a:p>
            <a:pPr eaLnBrk="1" hangingPunct="1"/>
            <a:r>
              <a:rPr lang="it-IT" sz="2800"/>
              <a:t>Epitextes</a:t>
            </a:r>
          </a:p>
        </p:txBody>
      </p:sp>
      <p:sp>
        <p:nvSpPr>
          <p:cNvPr id="30722" name="Segnaposto contenuto 2"/>
          <p:cNvSpPr>
            <a:spLocks noGrp="1"/>
          </p:cNvSpPr>
          <p:nvPr>
            <p:ph idx="1"/>
          </p:nvPr>
        </p:nvSpPr>
        <p:spPr/>
        <p:txBody>
          <a:bodyPr/>
          <a:lstStyle/>
          <a:p>
            <a:pPr eaLnBrk="1" hangingPunct="1"/>
            <a:r>
              <a:rPr lang="fr-FR" sz="2400" dirty="0"/>
              <a:t>La correspondance (histoire de la traduction</a:t>
            </a:r>
            <a:r>
              <a:rPr lang="fr-FR" sz="2400" dirty="0" smtClean="0"/>
              <a:t>) (génétique de la traduction)</a:t>
            </a:r>
            <a:endParaRPr lang="fr-FR" sz="2400" dirty="0"/>
          </a:p>
          <a:p>
            <a:pPr eaLnBrk="1" hangingPunct="1"/>
            <a:r>
              <a:rPr lang="fr-FR" sz="2400" dirty="0"/>
              <a:t>Les critiques (présence de l’indication du nom)</a:t>
            </a:r>
          </a:p>
          <a:p>
            <a:pPr eaLnBrk="1" hangingPunct="1"/>
            <a:r>
              <a:rPr lang="fr-FR" sz="2400" dirty="0"/>
              <a:t>Internet : nouvelles voies/voix du traducteur (sites d’association pro, site personnel de traducteur, blog</a:t>
            </a:r>
          </a:p>
          <a:p>
            <a:pPr eaLnBrk="1" hangingPunct="1"/>
            <a:r>
              <a:rPr lang="fr-FR" sz="2400" dirty="0"/>
              <a:t>Entretien avec les traducteurs/</a:t>
            </a:r>
            <a:r>
              <a:rPr lang="fr-FR" sz="2400" dirty="0" err="1"/>
              <a:t>trices</a:t>
            </a:r>
            <a:r>
              <a:rPr lang="fr-FR" sz="2400" dirty="0"/>
              <a:t> (radio, télé, site internet)</a:t>
            </a:r>
          </a:p>
          <a:p>
            <a:pPr eaLnBrk="1" hangingPunct="1"/>
            <a:r>
              <a:rPr lang="fr-FR" sz="2400" dirty="0"/>
              <a:t>Livres des traducteurs</a:t>
            </a:r>
          </a:p>
          <a:p>
            <a:pPr eaLnBrk="1" hangingPunct="1"/>
            <a:r>
              <a:rPr lang="fr-FR" sz="2400" dirty="0"/>
              <a:t>Film</a:t>
            </a:r>
          </a:p>
          <a:p>
            <a:pPr eaLnBrk="1" hangingPunct="1"/>
            <a:r>
              <a:rPr lang="fr-FR" sz="2400" dirty="0"/>
              <a:t>Conférences sur la question de la visibilité</a:t>
            </a:r>
          </a:p>
          <a:p>
            <a:pPr eaLnBrk="1" hangingPunct="1"/>
            <a:endParaRPr lang="it-IT" dirty="0" smtClean="0"/>
          </a:p>
        </p:txBody>
      </p:sp>
    </p:spTree>
    <p:extLst>
      <p:ext uri="{BB962C8B-B14F-4D97-AF65-F5344CB8AC3E}">
        <p14:creationId xmlns:p14="http://schemas.microsoft.com/office/powerpoint/2010/main" val="1426825463"/>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Interview</a:t>
            </a:r>
            <a:r>
              <a:rPr lang="it-IT" sz="2800" dirty="0"/>
              <a:t> </a:t>
            </a:r>
            <a:r>
              <a:rPr lang="it-IT" sz="2800" dirty="0" err="1"/>
              <a:t>sur</a:t>
            </a:r>
            <a:r>
              <a:rPr lang="it-IT" sz="2800" dirty="0"/>
              <a:t> la </a:t>
            </a:r>
            <a:r>
              <a:rPr lang="it-IT" sz="2800" dirty="0" err="1"/>
              <a:t>NdT</a:t>
            </a:r>
            <a:r>
              <a:rPr lang="it-IT" sz="2800" dirty="0"/>
              <a:t> (</a:t>
            </a:r>
            <a:r>
              <a:rPr lang="it-IT" sz="2800" dirty="0" err="1"/>
              <a:t>épitexte</a:t>
            </a:r>
            <a:r>
              <a:rPr lang="it-IT" sz="2800" dirty="0"/>
              <a:t>)</a:t>
            </a:r>
          </a:p>
        </p:txBody>
      </p:sp>
      <p:sp>
        <p:nvSpPr>
          <p:cNvPr id="3" name="Segnaposto contenuto 2"/>
          <p:cNvSpPr>
            <a:spLocks noGrp="1"/>
          </p:cNvSpPr>
          <p:nvPr>
            <p:ph idx="1"/>
          </p:nvPr>
        </p:nvSpPr>
        <p:spPr/>
        <p:txBody>
          <a:bodyPr/>
          <a:lstStyle/>
          <a:p>
            <a:pPr algn="just" eaLnBrk="1" hangingPunct="1"/>
            <a:r>
              <a:rPr lang="fr-FR" sz="2400" dirty="0"/>
              <a:t>Ecouter « la note du traducteur » sur You tube, où Brice </a:t>
            </a:r>
            <a:r>
              <a:rPr lang="fr-FR" sz="2400" dirty="0" err="1"/>
              <a:t>Matthieussent</a:t>
            </a:r>
            <a:r>
              <a:rPr lang="fr-FR" sz="2400" dirty="0"/>
              <a:t> parle de la traduction et notamment des Notes du Traducteur. Entretien avec Alain Nicolas à l'occasion de la parution de </a:t>
            </a:r>
            <a:r>
              <a:rPr lang="fr-FR" sz="2400" i="1" dirty="0"/>
              <a:t>Vengeance</a:t>
            </a:r>
            <a:r>
              <a:rPr lang="fr-FR" sz="2400" dirty="0"/>
              <a:t> du Traducteur aux Editions P.O.L, à l'invitation de la Maison des Ecrivains et de la Littérature (MEL) au Petit Palais (Paris) le 13 janvier 2010</a:t>
            </a:r>
            <a:r>
              <a:rPr lang="fr-FR" sz="2400" dirty="0" smtClean="0"/>
              <a:t>.</a:t>
            </a:r>
          </a:p>
          <a:p>
            <a:pPr algn="just" eaLnBrk="1" hangingPunct="1"/>
            <a:endParaRPr lang="fr-FR" sz="2400" dirty="0"/>
          </a:p>
          <a:p>
            <a:pPr eaLnBrk="1" hangingPunct="1"/>
            <a:endParaRPr lang="it-IT" sz="2400" dirty="0"/>
          </a:p>
          <a:p>
            <a:pPr eaLnBrk="1" hangingPunct="1"/>
            <a:endParaRPr lang="it-IT" dirty="0"/>
          </a:p>
          <a:p>
            <a:pPr eaLnBrk="1" hangingPunct="1"/>
            <a:endParaRPr lang="it-IT" dirty="0"/>
          </a:p>
          <a:p>
            <a:pPr eaLnBrk="1" hangingPunct="1"/>
            <a:endParaRPr lang="it-IT" dirty="0"/>
          </a:p>
          <a:p>
            <a:endParaRPr lang="it-IT" dirty="0"/>
          </a:p>
        </p:txBody>
      </p:sp>
    </p:spTree>
    <p:extLst>
      <p:ext uri="{BB962C8B-B14F-4D97-AF65-F5344CB8AC3E}">
        <p14:creationId xmlns:p14="http://schemas.microsoft.com/office/powerpoint/2010/main" val="349008486"/>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A la découverte des blogs de traducteurs</a:t>
            </a:r>
            <a:endParaRPr lang="fr-CA" sz="2800" dirty="0"/>
          </a:p>
        </p:txBody>
      </p:sp>
      <p:sp>
        <p:nvSpPr>
          <p:cNvPr id="3" name="Segnaposto contenuto 2"/>
          <p:cNvSpPr>
            <a:spLocks noGrp="1"/>
          </p:cNvSpPr>
          <p:nvPr>
            <p:ph idx="1"/>
          </p:nvPr>
        </p:nvSpPr>
        <p:spPr/>
        <p:txBody>
          <a:bodyPr>
            <a:normAutofit/>
          </a:bodyPr>
          <a:lstStyle/>
          <a:p>
            <a:r>
              <a:rPr lang="fr-CA" sz="2400" dirty="0">
                <a:hlinkClick r:id="rId2"/>
              </a:rPr>
              <a:t>https://www.translatemedia.com/fr/blog/la-decouverte-des-blogs-de-traducteurs</a:t>
            </a:r>
            <a:r>
              <a:rPr lang="fr-CA" sz="2400" dirty="0" smtClean="0">
                <a:hlinkClick r:id="rId2"/>
              </a:rPr>
              <a:t>/</a:t>
            </a:r>
            <a:endParaRPr lang="fr-CA" sz="2400" dirty="0" smtClean="0"/>
          </a:p>
          <a:p>
            <a:endParaRPr lang="fr-CA" sz="2400" dirty="0"/>
          </a:p>
          <a:p>
            <a:r>
              <a:rPr lang="fr-CA" sz="2400" dirty="0">
                <a:hlinkClick r:id="rId3"/>
              </a:rPr>
              <a:t>http://www.lesmotsdemarguerite.com</a:t>
            </a:r>
            <a:r>
              <a:rPr lang="fr-CA" sz="2400" dirty="0" smtClean="0">
                <a:hlinkClick r:id="rId3"/>
              </a:rPr>
              <a:t>/</a:t>
            </a:r>
            <a:r>
              <a:rPr lang="fr-CA" sz="2400" dirty="0" smtClean="0"/>
              <a:t>  </a:t>
            </a:r>
            <a:r>
              <a:rPr lang="fr-CA" sz="2400" b="1" dirty="0"/>
              <a:t>Journal d'une traductrice, rédactrice, </a:t>
            </a:r>
            <a:r>
              <a:rPr lang="fr-CA" sz="2400" b="1" dirty="0" err="1"/>
              <a:t>community</a:t>
            </a:r>
            <a:r>
              <a:rPr lang="fr-CA" sz="2400" b="1" dirty="0"/>
              <a:t> manager &amp; maman à l'étranger</a:t>
            </a:r>
          </a:p>
          <a:p>
            <a:endParaRPr lang="fr-CA" sz="2400" dirty="0"/>
          </a:p>
        </p:txBody>
      </p:sp>
    </p:spTree>
    <p:extLst>
      <p:ext uri="{BB962C8B-B14F-4D97-AF65-F5344CB8AC3E}">
        <p14:creationId xmlns:p14="http://schemas.microsoft.com/office/powerpoint/2010/main" val="1680491525"/>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Films</a:t>
            </a:r>
            <a:r>
              <a:rPr lang="it-IT" sz="2800" dirty="0" smtClean="0"/>
              <a:t> </a:t>
            </a:r>
            <a:r>
              <a:rPr lang="it-IT" sz="2800" dirty="0" err="1" smtClean="0"/>
              <a:t>sur</a:t>
            </a:r>
            <a:r>
              <a:rPr lang="it-IT" sz="2800" dirty="0" smtClean="0"/>
              <a:t> </a:t>
            </a:r>
            <a:r>
              <a:rPr lang="it-IT" sz="2800" dirty="0" err="1" smtClean="0"/>
              <a:t>les</a:t>
            </a:r>
            <a:r>
              <a:rPr lang="it-IT" sz="2800" dirty="0" smtClean="0"/>
              <a:t> </a:t>
            </a:r>
            <a:r>
              <a:rPr lang="it-IT" sz="2800" dirty="0" err="1" smtClean="0"/>
              <a:t>traducteurs</a:t>
            </a:r>
            <a:r>
              <a:rPr lang="it-IT" sz="2800" dirty="0" smtClean="0"/>
              <a:t> et </a:t>
            </a:r>
            <a:r>
              <a:rPr lang="it-IT" sz="2800" dirty="0" err="1" smtClean="0"/>
              <a:t>les</a:t>
            </a:r>
            <a:r>
              <a:rPr lang="it-IT" sz="2800" dirty="0" smtClean="0"/>
              <a:t> </a:t>
            </a:r>
            <a:r>
              <a:rPr lang="it-IT" sz="2800" dirty="0" err="1" smtClean="0"/>
              <a:t>traductrices</a:t>
            </a:r>
            <a:endParaRPr lang="it-IT" sz="2800" dirty="0"/>
          </a:p>
        </p:txBody>
      </p:sp>
      <p:sp>
        <p:nvSpPr>
          <p:cNvPr id="3" name="Segnaposto contenuto 2"/>
          <p:cNvSpPr>
            <a:spLocks noGrp="1"/>
          </p:cNvSpPr>
          <p:nvPr>
            <p:ph idx="1"/>
          </p:nvPr>
        </p:nvSpPr>
        <p:spPr/>
        <p:txBody>
          <a:bodyPr>
            <a:normAutofit fontScale="92500" lnSpcReduction="20000"/>
          </a:bodyPr>
          <a:lstStyle/>
          <a:p>
            <a:r>
              <a:rPr lang="it-IT" sz="2400" dirty="0"/>
              <a:t>Vadim </a:t>
            </a:r>
            <a:r>
              <a:rPr lang="it-IT" sz="2400" dirty="0" err="1"/>
              <a:t>Jendreyko</a:t>
            </a:r>
            <a:endParaRPr lang="it-IT" sz="2400" dirty="0"/>
          </a:p>
          <a:p>
            <a:pPr>
              <a:buNone/>
            </a:pPr>
            <a:r>
              <a:rPr lang="de-DE" sz="2400" dirty="0"/>
              <a:t>DIE FRAU MIT DEN 5 ELEFANTEN, </a:t>
            </a:r>
            <a:r>
              <a:rPr lang="fr-FR" sz="2400" i="1" dirty="0"/>
              <a:t>La femme aux 5 éléphants,</a:t>
            </a:r>
          </a:p>
          <a:p>
            <a:pPr>
              <a:buNone/>
            </a:pPr>
            <a:r>
              <a:rPr lang="it-IT" sz="2400" dirty="0"/>
              <a:t>Svizzera - Germania, 2009, 35mm, col., 93', </a:t>
            </a:r>
            <a:r>
              <a:rPr lang="it-IT" sz="2400" dirty="0" err="1"/>
              <a:t>v.o.</a:t>
            </a:r>
            <a:r>
              <a:rPr lang="it-IT" sz="2400" dirty="0"/>
              <a:t> tedesca, russa</a:t>
            </a:r>
          </a:p>
          <a:p>
            <a:pPr>
              <a:buNone/>
            </a:pPr>
            <a:r>
              <a:rPr lang="fr-FR" sz="2400" dirty="0"/>
              <a:t>Svetlana </a:t>
            </a:r>
            <a:r>
              <a:rPr lang="fr-FR" sz="2400" dirty="0" err="1"/>
              <a:t>Geier</a:t>
            </a:r>
            <a:r>
              <a:rPr lang="fr-FR" sz="2400" dirty="0"/>
              <a:t> est considérée comme la meilleure traductrice du romancier russe </a:t>
            </a:r>
            <a:r>
              <a:rPr lang="fr-FR" sz="2400" dirty="0" err="1"/>
              <a:t>Fedor</a:t>
            </a:r>
            <a:r>
              <a:rPr lang="fr-FR" sz="2400" dirty="0"/>
              <a:t> Dostoïevski en langue allemande</a:t>
            </a:r>
            <a:r>
              <a:rPr lang="fr-FR" sz="2400" dirty="0" smtClean="0"/>
              <a:t>.</a:t>
            </a:r>
          </a:p>
          <a:p>
            <a:pPr>
              <a:buNone/>
            </a:pPr>
            <a:r>
              <a:rPr lang="fr-FR" sz="2400" i="1" dirty="0">
                <a:hlinkClick r:id="rId2"/>
              </a:rPr>
              <a:t>La femme aux cinq éléphants</a:t>
            </a:r>
            <a:r>
              <a:rPr lang="fr-FR" sz="2400" dirty="0"/>
              <a:t>, récompensé par le prix «Quartz 2010» (Prix du Cinéma Suisse) comme meilleur documentaire,</a:t>
            </a:r>
            <a:endParaRPr lang="fr-FR" sz="2400" dirty="0"/>
          </a:p>
          <a:p>
            <a:pPr>
              <a:buNone/>
            </a:pPr>
            <a:r>
              <a:rPr lang="fr-FR" sz="2400" dirty="0"/>
              <a:t>http://www.film-documentaire.fr</a:t>
            </a:r>
          </a:p>
          <a:p>
            <a:pPr>
              <a:buNone/>
            </a:pPr>
            <a:r>
              <a:rPr lang="fr-FR" sz="2400" dirty="0"/>
              <a:t>Voir bande-annonce</a:t>
            </a:r>
          </a:p>
          <a:p>
            <a:r>
              <a:rPr lang="it-IT" sz="2400" dirty="0"/>
              <a:t>Pier Paolo </a:t>
            </a:r>
            <a:r>
              <a:rPr lang="it-IT" sz="2400" dirty="0" err="1"/>
              <a:t>Giarolo</a:t>
            </a:r>
            <a:r>
              <a:rPr lang="it-IT" sz="2400" dirty="0"/>
              <a:t>, </a:t>
            </a:r>
            <a:r>
              <a:rPr lang="it-IT" sz="2400" i="1" dirty="0"/>
              <a:t>Tradurre, 2008</a:t>
            </a:r>
            <a:r>
              <a:rPr lang="it-IT" sz="2400" dirty="0"/>
              <a:t>. "</a:t>
            </a:r>
            <a:r>
              <a:rPr lang="it-IT" sz="2400" i="1" dirty="0"/>
              <a:t>Tradurre</a:t>
            </a:r>
            <a:r>
              <a:rPr lang="it-IT" sz="2400" dirty="0"/>
              <a:t>": dove si racconta del viaggio delle parole da una lingua all'altra, con il traduttore che porta le valigie e ci fa da guida. La lingua diventa poi uno strumento musicale, il traduttore un fornaio che porta in tavola il pane di tutti i giorni.</a:t>
            </a:r>
          </a:p>
        </p:txBody>
      </p:sp>
    </p:spTree>
    <p:extLst>
      <p:ext uri="{BB962C8B-B14F-4D97-AF65-F5344CB8AC3E}">
        <p14:creationId xmlns:p14="http://schemas.microsoft.com/office/powerpoint/2010/main" val="4264441266"/>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smtClean="0"/>
              <a:t>Film </a:t>
            </a:r>
            <a:r>
              <a:rPr lang="it-IT" sz="2800" dirty="0" err="1" smtClean="0"/>
              <a:t>sur</a:t>
            </a:r>
            <a:r>
              <a:rPr lang="it-IT" sz="2800" dirty="0" smtClean="0"/>
              <a:t> une </a:t>
            </a:r>
            <a:r>
              <a:rPr lang="it-IT" sz="2800" dirty="0" err="1" smtClean="0"/>
              <a:t>traductrice</a:t>
            </a:r>
            <a:endParaRPr lang="fr-FR" sz="2800" dirty="0"/>
          </a:p>
        </p:txBody>
      </p:sp>
      <p:sp>
        <p:nvSpPr>
          <p:cNvPr id="3" name="Content Placeholder 2"/>
          <p:cNvSpPr>
            <a:spLocks noGrp="1"/>
          </p:cNvSpPr>
          <p:nvPr>
            <p:ph idx="1"/>
          </p:nvPr>
        </p:nvSpPr>
        <p:spPr/>
        <p:txBody>
          <a:bodyPr>
            <a:normAutofit/>
          </a:bodyPr>
          <a:lstStyle/>
          <a:p>
            <a:pPr algn="just"/>
            <a:r>
              <a:rPr lang="fr-FR" sz="2400" dirty="0" err="1"/>
              <a:t>Swetlana</a:t>
            </a:r>
            <a:r>
              <a:rPr lang="fr-FR" sz="2400" dirty="0"/>
              <a:t> </a:t>
            </a:r>
            <a:r>
              <a:rPr lang="fr-FR" sz="2400" dirty="0" err="1"/>
              <a:t>Geier</a:t>
            </a:r>
            <a:r>
              <a:rPr lang="fr-FR" sz="2400" dirty="0"/>
              <a:t> est considérée comme la plus grande traductrice de littérature russe en allemand. Elle vient d’achever l’œuvre de sa vie pour la maison d’édition zurichoise </a:t>
            </a:r>
            <a:r>
              <a:rPr lang="fr-FR" sz="2400" dirty="0" err="1"/>
              <a:t>Ammann</a:t>
            </a:r>
            <a:r>
              <a:rPr lang="fr-FR" sz="2400" dirty="0"/>
              <a:t> : la nouvelle traduction de cinq grands romans de Dostoïevski, appelés les cinq éléphants. Son travail est empreint d’une immense compréhension du sens de la langue et d’une intransigeante attention portée aux auteurs. Sa vie a été assombrie par l’histoire mouvementée de l’Europe. À 85 ans, cette femme, quitte son pays d’adoption, l’Allemagne, pour retourner pour la première fois sur les lieux de son enfance, en Ukraine, avec Vadim </a:t>
            </a:r>
            <a:r>
              <a:rPr lang="fr-FR" sz="2400" dirty="0" err="1"/>
              <a:t>Jendreyko</a:t>
            </a:r>
            <a:r>
              <a:rPr lang="fr-FR" sz="2400" dirty="0"/>
              <a:t>. Le film tisse l’histoire de la vie de </a:t>
            </a:r>
            <a:r>
              <a:rPr lang="fr-FR" sz="2400" dirty="0" err="1"/>
              <a:t>Swetlana</a:t>
            </a:r>
            <a:r>
              <a:rPr lang="fr-FR" sz="2400" dirty="0"/>
              <a:t> </a:t>
            </a:r>
            <a:r>
              <a:rPr lang="fr-FR" sz="2400" dirty="0" err="1"/>
              <a:t>Geier</a:t>
            </a:r>
            <a:r>
              <a:rPr lang="fr-FR" sz="2400" dirty="0"/>
              <a:t> avec son œuvre littéraire et suit la trace du mystère de cette femme infatigablement active. Il parle d’une grande souffrance, d’aides discrètes, de chances inespérées – et d’un amour pour la langue éclipsant tout le reste.</a:t>
            </a:r>
          </a:p>
        </p:txBody>
      </p:sp>
    </p:spTree>
    <p:extLst>
      <p:ext uri="{BB962C8B-B14F-4D97-AF65-F5344CB8AC3E}">
        <p14:creationId xmlns:p14="http://schemas.microsoft.com/office/powerpoint/2010/main" val="4244884189"/>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143" y="500062"/>
            <a:ext cx="10515600" cy="1325563"/>
          </a:xfrm>
        </p:spPr>
        <p:txBody>
          <a:bodyPr>
            <a:normAutofit/>
          </a:bodyPr>
          <a:lstStyle/>
          <a:p>
            <a:r>
              <a:rPr lang="it-IT" sz="2800" dirty="0" smtClean="0"/>
              <a:t>Un film </a:t>
            </a:r>
            <a:r>
              <a:rPr lang="it-IT" sz="2800" dirty="0" err="1" smtClean="0"/>
              <a:t>documentaire</a:t>
            </a:r>
            <a:r>
              <a:rPr lang="it-IT" sz="2800" dirty="0" smtClean="0"/>
              <a:t> </a:t>
            </a:r>
            <a:r>
              <a:rPr lang="it-IT" sz="2800" dirty="0" err="1" smtClean="0"/>
              <a:t>sur</a:t>
            </a:r>
            <a:r>
              <a:rPr lang="it-IT" sz="2800" dirty="0" smtClean="0"/>
              <a:t> le </a:t>
            </a:r>
            <a:r>
              <a:rPr lang="it-IT" sz="2800" i="1" dirty="0" err="1" smtClean="0"/>
              <a:t>traduire</a:t>
            </a:r>
            <a:r>
              <a:rPr lang="it-IT" sz="2800" dirty="0" smtClean="0"/>
              <a:t/>
            </a:r>
            <a:br>
              <a:rPr lang="it-IT" sz="2800" dirty="0" smtClean="0"/>
            </a:br>
            <a:r>
              <a:rPr lang="it-IT" sz="2800" dirty="0" smtClean="0"/>
              <a:t>Pier </a:t>
            </a:r>
            <a:r>
              <a:rPr lang="it-IT" sz="2800" dirty="0"/>
              <a:t>Paolo Giarolo, </a:t>
            </a:r>
            <a:r>
              <a:rPr lang="it-IT" sz="2800" i="1" dirty="0"/>
              <a:t>Tradurre, 2008</a:t>
            </a:r>
            <a:r>
              <a:rPr lang="it-IT" sz="2800" dirty="0"/>
              <a:t>.</a:t>
            </a:r>
            <a:endParaRPr lang="fr-FR" sz="2800" dirty="0"/>
          </a:p>
        </p:txBody>
      </p:sp>
      <p:sp>
        <p:nvSpPr>
          <p:cNvPr id="3" name="Content Placeholder 2"/>
          <p:cNvSpPr>
            <a:spLocks noGrp="1"/>
          </p:cNvSpPr>
          <p:nvPr>
            <p:ph idx="1"/>
          </p:nvPr>
        </p:nvSpPr>
        <p:spPr/>
        <p:txBody>
          <a:bodyPr>
            <a:normAutofit fontScale="92500"/>
          </a:bodyPr>
          <a:lstStyle/>
          <a:p>
            <a:pPr algn="just"/>
            <a:r>
              <a:rPr lang="it-IT" sz="2400" b="1" dirty="0"/>
              <a:t>Sinossi</a:t>
            </a:r>
            <a:r>
              <a:rPr lang="it-IT" sz="2400" dirty="0"/>
              <a:t>: "</a:t>
            </a:r>
            <a:r>
              <a:rPr lang="it-IT" sz="2400" i="1" dirty="0"/>
              <a:t>Tradurre</a:t>
            </a:r>
            <a:r>
              <a:rPr lang="it-IT" sz="2400" dirty="0"/>
              <a:t>": dove si racconta del viaggio delle parole da una lingua all'altra, con il traduttore che porta le valigie e ci fa da guida. La lingua diventa poi uno strumento musicale, il traduttore un fornaio che porta in tavola il pane di tutti i giorni</a:t>
            </a:r>
            <a:r>
              <a:rPr lang="it-IT" sz="2400" dirty="0" smtClean="0"/>
              <a:t>.</a:t>
            </a:r>
          </a:p>
          <a:p>
            <a:pPr algn="just"/>
            <a:r>
              <a:rPr lang="it-IT" sz="2400" dirty="0"/>
              <a:t>Erri De Luca, traduttore ebraico antico; Fulvio Ferrari, traduttore lingue scandinave; Silvia </a:t>
            </a:r>
            <a:r>
              <a:rPr lang="it-IT" sz="2400" dirty="0" err="1"/>
              <a:t>Pareschi</a:t>
            </a:r>
            <a:r>
              <a:rPr lang="it-IT" sz="2400" dirty="0"/>
              <a:t>, traduttrice di </a:t>
            </a:r>
            <a:r>
              <a:rPr lang="it-IT" sz="2400" dirty="0" err="1"/>
              <a:t>Frenzen</a:t>
            </a:r>
            <a:r>
              <a:rPr lang="it-IT" sz="2400" dirty="0"/>
              <a:t> e De Lillo; Luca </a:t>
            </a:r>
            <a:r>
              <a:rPr lang="it-IT" sz="2400" dirty="0" err="1"/>
              <a:t>Scarlini</a:t>
            </a:r>
            <a:r>
              <a:rPr lang="it-IT" sz="2400" dirty="0"/>
              <a:t>, traduttore di testi teatrali; Nadia </a:t>
            </a:r>
            <a:r>
              <a:rPr lang="it-IT" sz="2400" dirty="0" err="1"/>
              <a:t>Fusini</a:t>
            </a:r>
            <a:r>
              <a:rPr lang="it-IT" sz="2400" dirty="0"/>
              <a:t>, traduttrice di Woolf e Keats; Donata </a:t>
            </a:r>
            <a:r>
              <a:rPr lang="it-IT" sz="2400" dirty="0" err="1"/>
              <a:t>Feroldi</a:t>
            </a:r>
            <a:r>
              <a:rPr lang="it-IT" sz="2400" dirty="0"/>
              <a:t>, traduttrice di Hugo e Duras; Elisabetta </a:t>
            </a:r>
            <a:r>
              <a:rPr lang="it-IT" sz="2400" dirty="0" err="1"/>
              <a:t>Bartuli</a:t>
            </a:r>
            <a:r>
              <a:rPr lang="it-IT" sz="2400" dirty="0"/>
              <a:t>, traduttrice di scrittori libanesi; Rita Desti, traduttrice di </a:t>
            </a:r>
            <a:r>
              <a:rPr lang="it-IT" sz="2400" dirty="0" err="1"/>
              <a:t>Saramago</a:t>
            </a:r>
            <a:r>
              <a:rPr lang="it-IT" sz="2400" dirty="0"/>
              <a:t>; Anna </a:t>
            </a:r>
            <a:r>
              <a:rPr lang="it-IT" sz="2400" dirty="0" err="1"/>
              <a:t>Nadotti</a:t>
            </a:r>
            <a:r>
              <a:rPr lang="it-IT" sz="2400" dirty="0"/>
              <a:t>, traduttrice di </a:t>
            </a:r>
            <a:r>
              <a:rPr lang="it-IT" sz="2400" dirty="0" err="1"/>
              <a:t>Byatt</a:t>
            </a:r>
            <a:r>
              <a:rPr lang="it-IT" sz="2400" dirty="0"/>
              <a:t> e </a:t>
            </a:r>
            <a:r>
              <a:rPr lang="it-IT" sz="2400" dirty="0" err="1"/>
              <a:t>Gosh</a:t>
            </a:r>
            <a:r>
              <a:rPr lang="it-IT" sz="2400" dirty="0"/>
              <a:t>; Paola </a:t>
            </a:r>
            <a:r>
              <a:rPr lang="it-IT" sz="2400" dirty="0" err="1"/>
              <a:t>Tomasinelli</a:t>
            </a:r>
            <a:r>
              <a:rPr lang="it-IT" sz="2400" dirty="0"/>
              <a:t>, traduttrice dallo spagnolo; Maurizia </a:t>
            </a:r>
            <a:r>
              <a:rPr lang="it-IT" sz="2400" dirty="0" err="1"/>
              <a:t>Balmelli</a:t>
            </a:r>
            <a:r>
              <a:rPr lang="it-IT" sz="2400" dirty="0"/>
              <a:t>, traduttrice dal francese; Enrico </a:t>
            </a:r>
            <a:r>
              <a:rPr lang="it-IT" sz="2400" dirty="0" err="1"/>
              <a:t>Ganni</a:t>
            </a:r>
            <a:r>
              <a:rPr lang="it-IT" sz="2400" dirty="0"/>
              <a:t>, traduttore dal tedesco; Allievi del Conservatorio di Vicenza</a:t>
            </a:r>
            <a:r>
              <a:rPr lang="it-IT" sz="2400" dirty="0" smtClean="0"/>
              <a:t>.</a:t>
            </a:r>
          </a:p>
          <a:p>
            <a:pPr marL="0" indent="0" algn="just">
              <a:buNone/>
            </a:pPr>
            <a:r>
              <a:rPr lang="it-IT" sz="2400" dirty="0"/>
              <a:t>http://www.jolefilm.com/produzioni/cinema/tradurre/</a:t>
            </a:r>
            <a:br>
              <a:rPr lang="it-IT" sz="2400" dirty="0"/>
            </a:br>
            <a:endParaRPr lang="fr-FR" sz="2400" dirty="0"/>
          </a:p>
        </p:txBody>
      </p:sp>
    </p:spTree>
    <p:extLst>
      <p:ext uri="{BB962C8B-B14F-4D97-AF65-F5344CB8AC3E}">
        <p14:creationId xmlns:p14="http://schemas.microsoft.com/office/powerpoint/2010/main" val="3805668718"/>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i="1" dirty="0" err="1"/>
              <a:t>Traduire</a:t>
            </a:r>
            <a:r>
              <a:rPr lang="it-IT" sz="3200" i="1" dirty="0"/>
              <a:t> </a:t>
            </a:r>
            <a:r>
              <a:rPr lang="it-IT" sz="3200" dirty="0" err="1"/>
              <a:t>Nurith</a:t>
            </a:r>
            <a:r>
              <a:rPr lang="it-IT" sz="3200" dirty="0"/>
              <a:t> Aviv</a:t>
            </a:r>
          </a:p>
        </p:txBody>
      </p:sp>
      <p:pic>
        <p:nvPicPr>
          <p:cNvPr id="4" name="Segnaposto contenuto 3" descr="19590774_jpg-r_160_240-b_1_D6D6D6-f_jpg-q_x-20101116_112547.jpg"/>
          <p:cNvPicPr>
            <a:picLocks noGrp="1" noChangeAspect="1"/>
          </p:cNvPicPr>
          <p:nvPr>
            <p:ph idx="1"/>
          </p:nvPr>
        </p:nvPicPr>
        <p:blipFill>
          <a:blip r:embed="rId2" cstate="print"/>
          <a:stretch>
            <a:fillRect/>
          </a:stretch>
        </p:blipFill>
        <p:spPr>
          <a:xfrm>
            <a:off x="4367808" y="1558593"/>
            <a:ext cx="3714328" cy="4944699"/>
          </a:xfrm>
        </p:spPr>
      </p:pic>
    </p:spTree>
    <p:extLst>
      <p:ext uri="{BB962C8B-B14F-4D97-AF65-F5344CB8AC3E}">
        <p14:creationId xmlns:p14="http://schemas.microsoft.com/office/powerpoint/2010/main" val="29955816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 lecture-de-traductions</a:t>
            </a:r>
            <a:endParaRPr lang="fr-CA" sz="2800" dirty="0"/>
          </a:p>
        </p:txBody>
      </p:sp>
      <p:sp>
        <p:nvSpPr>
          <p:cNvPr id="3" name="Segnaposto contenuto 2"/>
          <p:cNvSpPr>
            <a:spLocks noGrp="1"/>
          </p:cNvSpPr>
          <p:nvPr>
            <p:ph idx="1"/>
          </p:nvPr>
        </p:nvSpPr>
        <p:spPr/>
        <p:txBody>
          <a:bodyPr>
            <a:normAutofit/>
          </a:bodyPr>
          <a:lstStyle/>
          <a:p>
            <a:pPr algn="just"/>
            <a:r>
              <a:rPr lang="fr-FR" sz="2400" dirty="0"/>
              <a:t>« La lecture-de-traductions est un mode fondamental de rapport-à-la-traduction. [...] Lire des traductions n’est pas simplement les rapporter à leurs originaux par voie de comparaison. </a:t>
            </a:r>
            <a:r>
              <a:rPr lang="fr-FR" sz="2400" b="1" dirty="0"/>
              <a:t>C’est un acte sui generis</a:t>
            </a:r>
            <a:r>
              <a:rPr lang="fr-FR" sz="2400" dirty="0"/>
              <a:t>. » </a:t>
            </a:r>
            <a:r>
              <a:rPr lang="fr-FR" sz="2400" dirty="0" smtClean="0"/>
              <a:t>(</a:t>
            </a:r>
            <a:r>
              <a:rPr lang="fr-FR" sz="2400" dirty="0" err="1" smtClean="0"/>
              <a:t>Berman</a:t>
            </a:r>
            <a:r>
              <a:rPr lang="fr-FR" sz="2400" dirty="0" smtClean="0"/>
              <a:t> 2008</a:t>
            </a:r>
            <a:r>
              <a:rPr lang="fr-FR" sz="2400" dirty="0"/>
              <a:t> : 31</a:t>
            </a:r>
            <a:r>
              <a:rPr lang="fr-FR" sz="2400" dirty="0" smtClean="0"/>
              <a:t>)</a:t>
            </a:r>
          </a:p>
          <a:p>
            <a:pPr algn="just"/>
            <a:r>
              <a:rPr lang="fr-FR" sz="2400" dirty="0" err="1" smtClean="0"/>
              <a:t>Berman</a:t>
            </a:r>
            <a:r>
              <a:rPr lang="fr-FR" sz="2400" dirty="0" smtClean="0"/>
              <a:t> Antoine </a:t>
            </a:r>
            <a:r>
              <a:rPr lang="fr-FR" sz="2400" dirty="0"/>
              <a:t>(2008), </a:t>
            </a:r>
            <a:r>
              <a:rPr lang="fr-FR" sz="2400" i="1" dirty="0"/>
              <a:t>L’âge de traduction. « La tâche du traducteur » de Walter Benjamin, un commentaire</a:t>
            </a:r>
            <a:r>
              <a:rPr lang="fr-FR" sz="2400" dirty="0"/>
              <a:t>, Vincennes : Presses Universitaires de Vincennes, coll. Intempestives.</a:t>
            </a:r>
            <a:r>
              <a:rPr lang="it-IT" sz="2400" dirty="0"/>
              <a:t> </a:t>
            </a:r>
            <a:r>
              <a:rPr lang="it-IT" sz="2400" dirty="0" smtClean="0"/>
              <a:t> </a:t>
            </a:r>
          </a:p>
          <a:p>
            <a:pPr algn="just"/>
            <a:endParaRPr lang="it-IT" sz="2400" dirty="0"/>
          </a:p>
          <a:p>
            <a:pPr algn="just"/>
            <a:r>
              <a:rPr lang="fr-CA" sz="2400" dirty="0"/>
              <a:t>« [...] nous avons appris cette chose qui ne va pas du tout de soi </a:t>
            </a:r>
            <a:r>
              <a:rPr lang="fr-CA" sz="2400" b="1" dirty="0"/>
              <a:t>: apprendre à lire une traduction</a:t>
            </a:r>
            <a:r>
              <a:rPr lang="fr-CA" sz="2400" dirty="0"/>
              <a:t>. »</a:t>
            </a:r>
          </a:p>
          <a:p>
            <a:pPr algn="just"/>
            <a:r>
              <a:rPr lang="it-IT" sz="2000" dirty="0"/>
              <a:t>Antoine </a:t>
            </a:r>
            <a:r>
              <a:rPr lang="it-IT" sz="2000" dirty="0" err="1"/>
              <a:t>Berman</a:t>
            </a:r>
            <a:r>
              <a:rPr lang="it-IT" sz="2000" dirty="0"/>
              <a:t>, </a:t>
            </a:r>
            <a:r>
              <a:rPr lang="it-IT" sz="2000" i="1" dirty="0"/>
              <a:t>Pour une </a:t>
            </a:r>
            <a:r>
              <a:rPr lang="it-IT" sz="2000" i="1" dirty="0" err="1"/>
              <a:t>critique</a:t>
            </a:r>
            <a:r>
              <a:rPr lang="it-IT" sz="2000" i="1" dirty="0"/>
              <a:t> </a:t>
            </a:r>
            <a:r>
              <a:rPr lang="it-IT" sz="2000" i="1" dirty="0" err="1"/>
              <a:t>des</a:t>
            </a:r>
            <a:r>
              <a:rPr lang="it-IT" sz="2000" i="1" dirty="0"/>
              <a:t> </a:t>
            </a:r>
            <a:r>
              <a:rPr lang="it-IT" sz="2000" i="1" dirty="0" err="1"/>
              <a:t>traductions</a:t>
            </a:r>
            <a:r>
              <a:rPr lang="it-IT" sz="2000" i="1" dirty="0"/>
              <a:t> : John Donne, </a:t>
            </a:r>
            <a:r>
              <a:rPr lang="it-IT" sz="2000" dirty="0"/>
              <a:t>Paris, Gallimard, 1995, p. 65.</a:t>
            </a:r>
          </a:p>
          <a:p>
            <a:pPr algn="just"/>
            <a:endParaRPr lang="fr-CA" sz="2400" dirty="0"/>
          </a:p>
        </p:txBody>
      </p:sp>
    </p:spTree>
    <p:extLst>
      <p:ext uri="{BB962C8B-B14F-4D97-AF65-F5344CB8AC3E}">
        <p14:creationId xmlns:p14="http://schemas.microsoft.com/office/powerpoint/2010/main" val="4263901713"/>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i="1" dirty="0" err="1"/>
              <a:t>Traduire</a:t>
            </a:r>
            <a:r>
              <a:rPr lang="it-IT" sz="3200" i="1" dirty="0"/>
              <a:t> </a:t>
            </a:r>
            <a:r>
              <a:rPr lang="it-IT" sz="3200" dirty="0" err="1"/>
              <a:t>Nurith</a:t>
            </a:r>
            <a:r>
              <a:rPr lang="it-IT" sz="3200" dirty="0"/>
              <a:t> Aviv 2011</a:t>
            </a:r>
          </a:p>
        </p:txBody>
      </p:sp>
      <p:sp>
        <p:nvSpPr>
          <p:cNvPr id="3" name="Segnaposto contenuto 2"/>
          <p:cNvSpPr>
            <a:spLocks noGrp="1"/>
          </p:cNvSpPr>
          <p:nvPr>
            <p:ph idx="1"/>
          </p:nvPr>
        </p:nvSpPr>
        <p:spPr/>
        <p:txBody>
          <a:bodyPr>
            <a:normAutofit/>
          </a:bodyPr>
          <a:lstStyle/>
          <a:p>
            <a:pPr algn="just"/>
            <a:r>
              <a:rPr lang="fr-FR" sz="2400" b="1" dirty="0"/>
              <a:t>Traduire</a:t>
            </a:r>
            <a:r>
              <a:rPr lang="fr-FR" sz="2400" dirty="0"/>
              <a:t> est un film-Babel où des traducteurs de différents pays, s’exprimant chacun dans sa propre langue, parlent de leur expérience de passeurs de la littérature hébraïque écrite à travers les siècles : le Midrash, la poésie hébraïque médiévale, la littérature moderne et contemporaine.</a:t>
            </a:r>
            <a:br>
              <a:rPr lang="fr-FR" sz="2400" dirty="0"/>
            </a:br>
            <a:r>
              <a:rPr lang="fr-FR" sz="2400" dirty="0"/>
              <a:t>Les traducteurs parlent avec passion de la confrontation avec une langue qui les </a:t>
            </a:r>
            <a:r>
              <a:rPr lang="fr-FR" sz="2400" b="1" dirty="0"/>
              <a:t>amène parfois à transgresser les règles de la leur</a:t>
            </a:r>
            <a:r>
              <a:rPr lang="fr-FR" sz="2400" b="1" dirty="0" smtClean="0"/>
              <a:t>.</a:t>
            </a:r>
          </a:p>
          <a:p>
            <a:r>
              <a:rPr lang="fr-FR" sz="2400" dirty="0" smtClean="0"/>
              <a:t>Pour </a:t>
            </a:r>
            <a:r>
              <a:rPr lang="fr-FR" sz="2400" dirty="0"/>
              <a:t>Édouard Glissant, « chaque traduction aujourd’hui accompagne le réseau de toutes les traductions possibles, de toute langue en toute langue ».</a:t>
            </a:r>
          </a:p>
          <a:p>
            <a:pPr algn="just"/>
            <a:endParaRPr lang="it-IT" sz="2400" b="1" dirty="0"/>
          </a:p>
          <a:p>
            <a:endParaRPr lang="it-IT" sz="2400" dirty="0"/>
          </a:p>
          <a:p>
            <a:pPr algn="just"/>
            <a:endParaRPr lang="it-IT" sz="2400" dirty="0"/>
          </a:p>
        </p:txBody>
      </p:sp>
    </p:spTree>
    <p:extLst>
      <p:ext uri="{BB962C8B-B14F-4D97-AF65-F5344CB8AC3E}">
        <p14:creationId xmlns:p14="http://schemas.microsoft.com/office/powerpoint/2010/main" val="2240701889"/>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2800" dirty="0" err="1" smtClean="0"/>
              <a:t>Nouveau</a:t>
            </a:r>
            <a:r>
              <a:rPr lang="it-IT" sz="2800" dirty="0" smtClean="0"/>
              <a:t> film 2019 : </a:t>
            </a:r>
            <a:r>
              <a:rPr lang="it-IT" sz="2800" dirty="0" err="1" smtClean="0"/>
              <a:t>Les</a:t>
            </a:r>
            <a:r>
              <a:rPr lang="it-IT" sz="2800" dirty="0" smtClean="0"/>
              <a:t> </a:t>
            </a:r>
            <a:r>
              <a:rPr lang="it-IT" sz="2800" dirty="0" err="1" smtClean="0"/>
              <a:t>traducteurs</a:t>
            </a:r>
            <a:r>
              <a:rPr lang="it-IT" sz="2800" dirty="0" smtClean="0"/>
              <a:t>  (</a:t>
            </a:r>
            <a:r>
              <a:rPr lang="it-IT" sz="2800" dirty="0" err="1" smtClean="0"/>
              <a:t>voir</a:t>
            </a:r>
            <a:r>
              <a:rPr lang="it-IT" sz="2800" dirty="0" smtClean="0"/>
              <a:t> bande-</a:t>
            </a:r>
            <a:r>
              <a:rPr lang="it-IT" sz="2800" dirty="0" err="1" smtClean="0"/>
              <a:t>annonce</a:t>
            </a:r>
            <a:r>
              <a:rPr lang="it-IT" sz="2800" dirty="0" smtClean="0"/>
              <a:t>)</a:t>
            </a:r>
            <a:endParaRPr lang="it-IT" sz="2800" dirty="0"/>
          </a:p>
        </p:txBody>
      </p:sp>
      <p:sp>
        <p:nvSpPr>
          <p:cNvPr id="3" name="Segnaposto contenuto 2"/>
          <p:cNvSpPr>
            <a:spLocks noGrp="1"/>
          </p:cNvSpPr>
          <p:nvPr>
            <p:ph idx="1"/>
          </p:nvPr>
        </p:nvSpPr>
        <p:spPr/>
        <p:txBody>
          <a:bodyPr>
            <a:normAutofit/>
          </a:bodyPr>
          <a:lstStyle/>
          <a:p>
            <a:r>
              <a:rPr lang="fr-FR" sz="2400" b="1" dirty="0"/>
              <a:t>Synopsis et détails</a:t>
            </a:r>
          </a:p>
          <a:p>
            <a:r>
              <a:rPr lang="fr-FR" sz="2400" dirty="0"/>
              <a:t>Isolés dans une luxueuse demeure sans aucun contact possible avec l'extérieur, neuf traducteurs sont rassemblés pour traduire le dernier tome d'un des plus grands succès de la littérature mondiale. Mais lorsque les dix premières pages du roman sont publiées sur internet et qu'un pirate menace de dévoiler la suite si on ne lui verse pas une rançon colossale, une question devient obsédante : d'où vient la fuite ? </a:t>
            </a:r>
            <a:endParaRPr lang="fr-FR" sz="2400" dirty="0" smtClean="0"/>
          </a:p>
          <a:p>
            <a:r>
              <a:rPr lang="fr-FR" sz="2400" dirty="0" err="1"/>
              <a:t>Regis</a:t>
            </a:r>
            <a:r>
              <a:rPr lang="fr-FR" sz="2400" dirty="0"/>
              <a:t> </a:t>
            </a:r>
            <a:r>
              <a:rPr lang="fr-FR" sz="2400" dirty="0" err="1"/>
              <a:t>Roinsard</a:t>
            </a:r>
            <a:endParaRPr lang="fr-FR" sz="2400" dirty="0"/>
          </a:p>
          <a:p>
            <a:r>
              <a:rPr lang="fr-FR" sz="2400" dirty="0"/>
              <a:t>Avec Lambert Wilson, Olga </a:t>
            </a:r>
            <a:r>
              <a:rPr lang="fr-FR" sz="2400" dirty="0" err="1"/>
              <a:t>Kurylenko</a:t>
            </a:r>
            <a:r>
              <a:rPr lang="fr-FR" sz="2400" dirty="0"/>
              <a:t>, Riccardo </a:t>
            </a:r>
            <a:r>
              <a:rPr lang="fr-FR" sz="2400" dirty="0" err="1"/>
              <a:t>Scamarcio</a:t>
            </a:r>
            <a:r>
              <a:rPr lang="fr-FR" sz="2400" dirty="0"/>
              <a:t> </a:t>
            </a:r>
            <a:r>
              <a:rPr lang="fr-FR" sz="2400" dirty="0" smtClean="0"/>
              <a:t>…</a:t>
            </a:r>
            <a:endParaRPr lang="fr-FR" sz="2400" dirty="0"/>
          </a:p>
          <a:p>
            <a:endParaRPr lang="it-IT" sz="2400" dirty="0"/>
          </a:p>
        </p:txBody>
      </p:sp>
    </p:spTree>
    <p:extLst>
      <p:ext uri="{BB962C8B-B14F-4D97-AF65-F5344CB8AC3E}">
        <p14:creationId xmlns:p14="http://schemas.microsoft.com/office/powerpoint/2010/main" val="35471645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200" b="1" dirty="0"/>
              <a:t>Dans la tête des traducteurs – peut-être la première BD sur le travail des </a:t>
            </a:r>
            <a:r>
              <a:rPr lang="fr-FR" sz="2200" b="1" dirty="0" smtClean="0"/>
              <a:t>traducteurs. </a:t>
            </a:r>
            <a:r>
              <a:rPr lang="it-IT" sz="2200" i="1" dirty="0"/>
              <a:t> </a:t>
            </a:r>
            <a:r>
              <a:rPr lang="it-IT" sz="2200" dirty="0"/>
              <a:t>L’</a:t>
            </a:r>
            <a:r>
              <a:rPr lang="it-IT" sz="2200" dirty="0" err="1"/>
              <a:t>auteur</a:t>
            </a:r>
            <a:r>
              <a:rPr lang="it-IT" sz="2200" dirty="0"/>
              <a:t> de </a:t>
            </a:r>
            <a:r>
              <a:rPr lang="it-IT" sz="2200" i="1" dirty="0"/>
              <a:t>W </a:t>
            </a:r>
            <a:r>
              <a:rPr lang="it-IT" sz="2200" i="1" dirty="0" err="1"/>
              <a:t>głowie</a:t>
            </a:r>
            <a:r>
              <a:rPr lang="it-IT" sz="2200" i="1" dirty="0"/>
              <a:t> </a:t>
            </a:r>
            <a:r>
              <a:rPr lang="it-IT" sz="2200" i="1" dirty="0" err="1"/>
              <a:t>tłumaczy</a:t>
            </a:r>
            <a:r>
              <a:rPr lang="it-IT" sz="2200" i="1" dirty="0"/>
              <a:t> </a:t>
            </a:r>
            <a:r>
              <a:rPr lang="it-IT" sz="2200" dirty="0"/>
              <a:t>est </a:t>
            </a:r>
            <a:r>
              <a:rPr lang="it-IT" sz="2200" dirty="0" err="1"/>
              <a:t>Tomasz</a:t>
            </a:r>
            <a:r>
              <a:rPr lang="it-IT" sz="2200" dirty="0"/>
              <a:t> </a:t>
            </a:r>
            <a:r>
              <a:rPr lang="it-IT" sz="2200" dirty="0" err="1"/>
              <a:t>Pindel</a:t>
            </a:r>
            <a:r>
              <a:rPr lang="it-IT" sz="2200" dirty="0"/>
              <a:t>. </a:t>
            </a:r>
            <a:r>
              <a:rPr lang="it-IT" sz="2200" dirty="0" err="1"/>
              <a:t>Les</a:t>
            </a:r>
            <a:r>
              <a:rPr lang="it-IT" sz="2200" dirty="0"/>
              <a:t> </a:t>
            </a:r>
            <a:r>
              <a:rPr lang="it-IT" sz="2200" dirty="0" err="1"/>
              <a:t>illustrations</a:t>
            </a:r>
            <a:r>
              <a:rPr lang="it-IT" sz="2200" dirty="0"/>
              <a:t> </a:t>
            </a:r>
            <a:r>
              <a:rPr lang="it-IT" sz="2200" dirty="0" err="1"/>
              <a:t>sont</a:t>
            </a:r>
            <a:r>
              <a:rPr lang="it-IT" sz="2200" dirty="0"/>
              <a:t> de Daniel </a:t>
            </a:r>
            <a:r>
              <a:rPr lang="it-IT" sz="2200" dirty="0" err="1"/>
              <a:t>Chmielewski</a:t>
            </a:r>
            <a:r>
              <a:rPr lang="it-IT" sz="2200" dirty="0"/>
              <a:t>, </a:t>
            </a:r>
            <a:r>
              <a:rPr lang="it-IT" sz="2200" dirty="0" err="1"/>
              <a:t>Berenica</a:t>
            </a:r>
            <a:r>
              <a:rPr lang="it-IT" sz="2200" dirty="0"/>
              <a:t> </a:t>
            </a:r>
            <a:r>
              <a:rPr lang="it-IT" sz="2200" dirty="0" err="1"/>
              <a:t>Kołomycka</a:t>
            </a:r>
            <a:r>
              <a:rPr lang="it-IT" sz="2200" dirty="0"/>
              <a:t>, Robert </a:t>
            </a:r>
            <a:r>
              <a:rPr lang="it-IT" sz="2200" dirty="0" err="1"/>
              <a:t>Sienicki</a:t>
            </a:r>
            <a:r>
              <a:rPr lang="it-IT" sz="2200" dirty="0"/>
              <a:t>, </a:t>
            </a:r>
            <a:r>
              <a:rPr lang="it-IT" sz="2200" dirty="0" err="1"/>
              <a:t>Jacek</a:t>
            </a:r>
            <a:r>
              <a:rPr lang="it-IT" sz="2200" dirty="0"/>
              <a:t> </a:t>
            </a:r>
            <a:r>
              <a:rPr lang="it-IT" sz="2200" dirty="0" err="1"/>
              <a:t>Świdziński</a:t>
            </a:r>
            <a:r>
              <a:rPr lang="it-IT" sz="2200" dirty="0"/>
              <a:t> et Fanny </a:t>
            </a:r>
            <a:r>
              <a:rPr lang="it-IT" sz="2200" dirty="0" err="1"/>
              <a:t>Vaucher</a:t>
            </a:r>
            <a:r>
              <a:rPr lang="it-IT" sz="2200" dirty="0"/>
              <a:t>.</a:t>
            </a:r>
            <a:br>
              <a:rPr lang="it-IT" sz="2200" dirty="0"/>
            </a:br>
            <a:r>
              <a:rPr lang="it-IT" sz="2200" dirty="0" err="1"/>
              <a:t>Cet</a:t>
            </a:r>
            <a:r>
              <a:rPr lang="it-IT" sz="2200" dirty="0"/>
              <a:t> </a:t>
            </a:r>
            <a:r>
              <a:rPr lang="it-IT" sz="2200" dirty="0" err="1"/>
              <a:t>ouvrage</a:t>
            </a:r>
            <a:r>
              <a:rPr lang="it-IT" sz="2200" dirty="0"/>
              <a:t> est </a:t>
            </a:r>
            <a:r>
              <a:rPr lang="it-IT" sz="2200" dirty="0" err="1"/>
              <a:t>publié</a:t>
            </a:r>
            <a:r>
              <a:rPr lang="it-IT" sz="2200" dirty="0"/>
              <a:t> par </a:t>
            </a:r>
            <a:r>
              <a:rPr lang="it-IT" sz="2200" dirty="0" err="1"/>
              <a:t>Kultura</a:t>
            </a:r>
            <a:r>
              <a:rPr lang="it-IT" sz="2200" dirty="0"/>
              <a:t> </a:t>
            </a:r>
            <a:r>
              <a:rPr lang="it-IT" sz="2200" dirty="0" err="1"/>
              <a:t>Gniewu</a:t>
            </a:r>
            <a:r>
              <a:rPr lang="it-IT" sz="2200" dirty="0"/>
              <a:t> et l’</a:t>
            </a:r>
            <a:r>
              <a:rPr lang="it-IT" sz="2200" dirty="0" err="1"/>
              <a:t>Institut</a:t>
            </a:r>
            <a:r>
              <a:rPr lang="it-IT" sz="2200" dirty="0"/>
              <a:t> </a:t>
            </a:r>
            <a:r>
              <a:rPr lang="it-IT" sz="2200" dirty="0" err="1"/>
              <a:t>culturel</a:t>
            </a:r>
            <a:r>
              <a:rPr lang="it-IT" sz="2200" dirty="0"/>
              <a:t> de la ville de Gdansk.</a:t>
            </a:r>
            <a:r>
              <a:rPr lang="it-IT" sz="2800" dirty="0"/>
              <a:t/>
            </a:r>
            <a:br>
              <a:rPr lang="it-IT" sz="2800" dirty="0"/>
            </a:br>
            <a:r>
              <a:rPr lang="fr-FR" sz="2000" dirty="0"/>
              <a:t>https://www.ceatl.eu/fr/dans-la-tete-des-traducteurs-peut-etre-la-premiere-bd-sur-le-travail-des-traducteurs</a:t>
            </a:r>
            <a:r>
              <a:rPr lang="fr-FR" sz="2800" b="1" dirty="0"/>
              <a:t/>
            </a:r>
            <a:br>
              <a:rPr lang="fr-FR" sz="2800" b="1" dirty="0"/>
            </a:br>
            <a:endParaRPr lang="it-IT" sz="2000" dirty="0"/>
          </a:p>
        </p:txBody>
      </p:sp>
      <p:sp>
        <p:nvSpPr>
          <p:cNvPr id="3" name="Segnaposto contenuto 2"/>
          <p:cNvSpPr>
            <a:spLocks noGrp="1"/>
          </p:cNvSpPr>
          <p:nvPr>
            <p:ph idx="1"/>
          </p:nvPr>
        </p:nvSpPr>
        <p:spPr/>
        <p:txBody>
          <a:bodyPr/>
          <a:lstStyle/>
          <a:p>
            <a:endParaRPr lang="it-IT" dirty="0"/>
          </a:p>
          <a:p>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4514" y="2012750"/>
            <a:ext cx="3102430" cy="4387294"/>
          </a:xfrm>
          <a:prstGeom prst="rect">
            <a:avLst/>
          </a:prstGeom>
        </p:spPr>
      </p:pic>
    </p:spTree>
    <p:extLst>
      <p:ext uri="{BB962C8B-B14F-4D97-AF65-F5344CB8AC3E}">
        <p14:creationId xmlns:p14="http://schemas.microsoft.com/office/powerpoint/2010/main" val="36252756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Les </a:t>
            </a:r>
            <a:r>
              <a:rPr lang="fr-CA" sz="2800" dirty="0" err="1" smtClean="0"/>
              <a:t>péritextes</a:t>
            </a:r>
            <a:r>
              <a:rPr lang="fr-CA" sz="2800" dirty="0" smtClean="0"/>
              <a:t> des sciences humaines traduites</a:t>
            </a:r>
            <a:endParaRPr lang="fr-CA" sz="2800" dirty="0"/>
          </a:p>
        </p:txBody>
      </p:sp>
      <p:sp>
        <p:nvSpPr>
          <p:cNvPr id="3" name="Segnaposto contenuto 2"/>
          <p:cNvSpPr>
            <a:spLocks noGrp="1"/>
          </p:cNvSpPr>
          <p:nvPr>
            <p:ph idx="1"/>
          </p:nvPr>
        </p:nvSpPr>
        <p:spPr/>
        <p:txBody>
          <a:bodyPr>
            <a:normAutofit/>
          </a:bodyPr>
          <a:lstStyle/>
          <a:p>
            <a:pPr algn="just"/>
            <a:r>
              <a:rPr lang="fr-CA" sz="2400" dirty="0"/>
              <a:t>Domaine où la circulation de nouveaux savoirs suscite souvent des débats et des polémiques</a:t>
            </a:r>
            <a:endParaRPr lang="it-IT" sz="2400" dirty="0"/>
          </a:p>
          <a:p>
            <a:pPr algn="just"/>
            <a:endParaRPr lang="fr-FR" sz="2400" dirty="0" smtClean="0"/>
          </a:p>
          <a:p>
            <a:pPr algn="just"/>
            <a:r>
              <a:rPr lang="fr-FR" sz="2400" dirty="0" smtClean="0"/>
              <a:t>«</a:t>
            </a:r>
            <a:r>
              <a:rPr lang="fr-FR" sz="2400" dirty="0"/>
              <a:t> Les textes de sciences humaines ont-ils une spécificité́ telle qu’on doive aborder leur traduction de manière différente de celle des textes scientifiques ou techniques (chimie, physique, mathématiques, manuels d’instructions etc.), d’une part; et des textes littéraires, d’autre part? Nous pensons que oui. » (Heim et </a:t>
            </a:r>
            <a:r>
              <a:rPr lang="en-US" sz="2400" dirty="0" err="1"/>
              <a:t>Tymowski</a:t>
            </a:r>
            <a:r>
              <a:rPr lang="en-US" sz="2400" dirty="0"/>
              <a:t> 2006 : 3</a:t>
            </a:r>
            <a:r>
              <a:rPr lang="fr-FR" sz="2400" dirty="0"/>
              <a:t>). </a:t>
            </a:r>
            <a:endParaRPr lang="fr-FR" sz="2400" dirty="0" smtClean="0"/>
          </a:p>
          <a:p>
            <a:pPr algn="just"/>
            <a:endParaRPr lang="fr-FR" sz="2400" dirty="0"/>
          </a:p>
          <a:p>
            <a:endParaRPr lang="fr-CA" sz="2400" dirty="0"/>
          </a:p>
        </p:txBody>
      </p:sp>
    </p:spTree>
    <p:extLst>
      <p:ext uri="{BB962C8B-B14F-4D97-AF65-F5344CB8AC3E}">
        <p14:creationId xmlns:p14="http://schemas.microsoft.com/office/powerpoint/2010/main" val="2053918174"/>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Une multiplicité d’agir</a:t>
            </a:r>
            <a:endParaRPr lang="fr-CA" sz="2800" dirty="0"/>
          </a:p>
        </p:txBody>
      </p:sp>
      <p:sp>
        <p:nvSpPr>
          <p:cNvPr id="3" name="Segnaposto contenuto 2"/>
          <p:cNvSpPr>
            <a:spLocks noGrp="1"/>
          </p:cNvSpPr>
          <p:nvPr>
            <p:ph idx="1"/>
          </p:nvPr>
        </p:nvSpPr>
        <p:spPr/>
        <p:txBody>
          <a:bodyPr>
            <a:normAutofit/>
          </a:bodyPr>
          <a:lstStyle/>
          <a:p>
            <a:r>
              <a:rPr lang="fr-FR" sz="2400" dirty="0"/>
              <a:t>Face à des pensées qui suscitent des débats, des consensus, des polémiques, le sujet traduisant va-t-il se faire entendre? Prendre parti ? </a:t>
            </a:r>
            <a:endParaRPr lang="it-IT" sz="2400" dirty="0"/>
          </a:p>
          <a:p>
            <a:endParaRPr lang="fr-CA" sz="2400" dirty="0"/>
          </a:p>
        </p:txBody>
      </p:sp>
    </p:spTree>
    <p:extLst>
      <p:ext uri="{BB962C8B-B14F-4D97-AF65-F5344CB8AC3E}">
        <p14:creationId xmlns:p14="http://schemas.microsoft.com/office/powerpoint/2010/main" val="13404959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
            </a:r>
            <a:br>
              <a:rPr lang="it-IT" sz="2800" dirty="0"/>
            </a:br>
            <a:r>
              <a:rPr lang="it-IT" sz="2800" dirty="0"/>
              <a:t/>
            </a:r>
            <a:br>
              <a:rPr lang="it-IT" sz="2800" dirty="0"/>
            </a:br>
            <a:r>
              <a:rPr lang="it-IT" sz="2800" dirty="0"/>
              <a:t>La </a:t>
            </a:r>
            <a:r>
              <a:rPr lang="it-IT" sz="2800" dirty="0" err="1"/>
              <a:t>présence</a:t>
            </a:r>
            <a:r>
              <a:rPr lang="it-IT" sz="2800" dirty="0"/>
              <a:t> </a:t>
            </a:r>
            <a:r>
              <a:rPr lang="it-IT" sz="2800" dirty="0" err="1"/>
              <a:t>du</a:t>
            </a:r>
            <a:r>
              <a:rPr lang="it-IT" sz="2800" dirty="0"/>
              <a:t> </a:t>
            </a:r>
            <a:r>
              <a:rPr lang="it-IT" sz="2800" i="1" dirty="0" err="1"/>
              <a:t>nous</a:t>
            </a:r>
            <a:r>
              <a:rPr lang="it-IT" sz="2800" dirty="0"/>
              <a:t> </a:t>
            </a:r>
            <a:r>
              <a:rPr lang="it-IT" sz="2800" dirty="0" err="1"/>
              <a:t>ou</a:t>
            </a:r>
            <a:r>
              <a:rPr lang="it-IT" sz="2800" dirty="0"/>
              <a:t> </a:t>
            </a:r>
            <a:r>
              <a:rPr lang="it-IT" sz="2800" dirty="0" err="1"/>
              <a:t>du</a:t>
            </a:r>
            <a:r>
              <a:rPr lang="it-IT" sz="2800" dirty="0"/>
              <a:t> </a:t>
            </a:r>
            <a:r>
              <a:rPr lang="it-IT" sz="2800" i="1" dirty="0"/>
              <a:t>je</a:t>
            </a:r>
            <a:br>
              <a:rPr lang="it-IT" sz="2800" i="1" dirty="0"/>
            </a:br>
            <a:r>
              <a:rPr lang="it-IT" sz="2800" dirty="0" err="1"/>
              <a:t>dans</a:t>
            </a:r>
            <a:r>
              <a:rPr lang="it-IT" sz="2800" dirty="0"/>
              <a:t> l’</a:t>
            </a:r>
            <a:r>
              <a:rPr lang="it-IT" sz="2800" dirty="0" err="1"/>
              <a:t>espace</a:t>
            </a:r>
            <a:r>
              <a:rPr lang="it-IT" sz="2800" dirty="0"/>
              <a:t> </a:t>
            </a:r>
            <a:r>
              <a:rPr lang="it-IT" sz="2800" dirty="0" err="1"/>
              <a:t>préfaciel</a:t>
            </a:r>
            <a:r>
              <a:rPr lang="fr-FR" sz="2800" dirty="0"/>
              <a:t/>
            </a:r>
            <a:br>
              <a:rPr lang="fr-FR" sz="2800" dirty="0"/>
            </a:br>
            <a:r>
              <a:rPr lang="fr-FR" sz="2800" dirty="0"/>
              <a:t/>
            </a:r>
            <a:br>
              <a:rPr lang="fr-FR" sz="2800" dirty="0"/>
            </a:br>
            <a:endParaRPr lang="it-IT" sz="2800" dirty="0"/>
          </a:p>
        </p:txBody>
      </p:sp>
      <p:sp>
        <p:nvSpPr>
          <p:cNvPr id="3" name="Segnaposto contenuto 2"/>
          <p:cNvSpPr>
            <a:spLocks noGrp="1"/>
          </p:cNvSpPr>
          <p:nvPr>
            <p:ph idx="1"/>
          </p:nvPr>
        </p:nvSpPr>
        <p:spPr/>
        <p:txBody>
          <a:bodyPr>
            <a:normAutofit/>
          </a:bodyPr>
          <a:lstStyle/>
          <a:p>
            <a:pPr algn="just"/>
            <a:r>
              <a:rPr lang="fr-FR" sz="2400" dirty="0">
                <a:solidFill>
                  <a:srgbClr val="FF0000"/>
                </a:solidFill>
              </a:rPr>
              <a:t>Je</a:t>
            </a:r>
            <a:r>
              <a:rPr lang="fr-FR" sz="2400" dirty="0"/>
              <a:t> tiens à remercier tout particulièrement Judith Butler pour la confiance qu’elle </a:t>
            </a:r>
            <a:r>
              <a:rPr lang="fr-FR" sz="2400" dirty="0">
                <a:solidFill>
                  <a:srgbClr val="FF0000"/>
                </a:solidFill>
              </a:rPr>
              <a:t>m’</a:t>
            </a:r>
            <a:r>
              <a:rPr lang="fr-FR" sz="2400" dirty="0"/>
              <a:t>a témoignée en </a:t>
            </a:r>
            <a:r>
              <a:rPr lang="fr-FR" sz="2400" dirty="0">
                <a:solidFill>
                  <a:srgbClr val="FF0000"/>
                </a:solidFill>
              </a:rPr>
              <a:t>me</a:t>
            </a:r>
            <a:r>
              <a:rPr lang="fr-FR" sz="2400" dirty="0"/>
              <a:t> proposant ce livre formidable </a:t>
            </a:r>
            <a:r>
              <a:rPr lang="fr-CA" sz="2400" dirty="0"/>
              <a:t>[</a:t>
            </a:r>
            <a:r>
              <a:rPr lang="it-IT" sz="2400" i="1" dirty="0"/>
              <a:t>…</a:t>
            </a:r>
            <a:r>
              <a:rPr lang="fr-CA" sz="2400" dirty="0"/>
              <a:t>] </a:t>
            </a:r>
            <a:r>
              <a:rPr lang="it-IT" sz="2400" dirty="0"/>
              <a:t> </a:t>
            </a:r>
            <a:r>
              <a:rPr lang="it-IT" sz="2400" dirty="0">
                <a:solidFill>
                  <a:srgbClr val="FF0000"/>
                </a:solidFill>
              </a:rPr>
              <a:t>je</a:t>
            </a:r>
            <a:r>
              <a:rPr lang="it-IT" sz="2400" dirty="0"/>
              <a:t> </a:t>
            </a:r>
            <a:r>
              <a:rPr lang="it-IT" sz="2400" dirty="0" err="1"/>
              <a:t>remercie</a:t>
            </a:r>
            <a:r>
              <a:rPr lang="it-IT" sz="2400" dirty="0"/>
              <a:t> </a:t>
            </a:r>
            <a:r>
              <a:rPr lang="it-IT" sz="2400" dirty="0" err="1"/>
              <a:t>très</a:t>
            </a:r>
            <a:r>
              <a:rPr lang="it-IT" sz="2400" dirty="0"/>
              <a:t> </a:t>
            </a:r>
            <a:r>
              <a:rPr lang="it-IT" sz="2400" dirty="0" err="1"/>
              <a:t>chaleureusement</a:t>
            </a:r>
            <a:r>
              <a:rPr lang="it-IT" sz="2400" dirty="0"/>
              <a:t> Eric </a:t>
            </a:r>
            <a:r>
              <a:rPr lang="it-IT" sz="2400" dirty="0" err="1"/>
              <a:t>Fassin</a:t>
            </a:r>
            <a:r>
              <a:rPr lang="it-IT" sz="2400" dirty="0"/>
              <a:t> et </a:t>
            </a:r>
            <a:r>
              <a:rPr lang="it-IT" sz="2400" dirty="0" err="1"/>
              <a:t>Irène</a:t>
            </a:r>
            <a:r>
              <a:rPr lang="it-IT" sz="2400" dirty="0"/>
              <a:t> Janni. Pour </a:t>
            </a:r>
            <a:r>
              <a:rPr lang="it-IT" sz="2400" dirty="0" err="1"/>
              <a:t>leur</a:t>
            </a:r>
            <a:r>
              <a:rPr lang="it-IT" sz="2400" dirty="0"/>
              <a:t> </a:t>
            </a:r>
            <a:r>
              <a:rPr lang="it-IT" sz="2400" dirty="0" err="1"/>
              <a:t>lecture</a:t>
            </a:r>
            <a:r>
              <a:rPr lang="it-IT" sz="2400" dirty="0"/>
              <a:t> et </a:t>
            </a:r>
            <a:r>
              <a:rPr lang="it-IT" sz="2400" dirty="0" err="1"/>
              <a:t>suggestions</a:t>
            </a:r>
            <a:r>
              <a:rPr lang="it-IT" sz="2400" dirty="0"/>
              <a:t> à </a:t>
            </a:r>
            <a:r>
              <a:rPr lang="it-IT" sz="2400" dirty="0" err="1"/>
              <a:t>différents</a:t>
            </a:r>
            <a:r>
              <a:rPr lang="it-IT" sz="2400" dirty="0"/>
              <a:t> </a:t>
            </a:r>
            <a:r>
              <a:rPr lang="it-IT" sz="2400" dirty="0" err="1"/>
              <a:t>moments</a:t>
            </a:r>
            <a:r>
              <a:rPr lang="it-IT" sz="2400" dirty="0"/>
              <a:t> de la </a:t>
            </a:r>
            <a:r>
              <a:rPr lang="it-IT" sz="2400" dirty="0" err="1"/>
              <a:t>traduction</a:t>
            </a:r>
            <a:r>
              <a:rPr lang="it-IT" sz="2400" dirty="0"/>
              <a:t>, </a:t>
            </a:r>
            <a:r>
              <a:rPr lang="it-IT" sz="2400" dirty="0" err="1">
                <a:solidFill>
                  <a:srgbClr val="FF0000"/>
                </a:solidFill>
              </a:rPr>
              <a:t>mes</a:t>
            </a:r>
            <a:r>
              <a:rPr lang="it-IT" sz="2400" dirty="0"/>
              <a:t> plus </a:t>
            </a:r>
            <a:r>
              <a:rPr lang="it-IT" sz="2400" dirty="0" err="1"/>
              <a:t>vifs</a:t>
            </a:r>
            <a:r>
              <a:rPr lang="it-IT" sz="2400" dirty="0"/>
              <a:t> </a:t>
            </a:r>
            <a:r>
              <a:rPr lang="it-IT" sz="2400" dirty="0" err="1"/>
              <a:t>remerciements</a:t>
            </a:r>
            <a:r>
              <a:rPr lang="it-IT" sz="2400" dirty="0"/>
              <a:t> à </a:t>
            </a:r>
            <a:r>
              <a:rPr lang="fr-CA" sz="2400" dirty="0"/>
              <a:t>[</a:t>
            </a:r>
            <a:r>
              <a:rPr lang="it-IT" sz="2400" i="1" dirty="0"/>
              <a:t>…</a:t>
            </a:r>
            <a:r>
              <a:rPr lang="fr-CA" sz="2400" dirty="0"/>
              <a:t>] </a:t>
            </a:r>
            <a:r>
              <a:rPr lang="it-IT" sz="2400" dirty="0"/>
              <a:t> </a:t>
            </a:r>
            <a:r>
              <a:rPr lang="it-IT" sz="2400" dirty="0">
                <a:solidFill>
                  <a:srgbClr val="FF0000"/>
                </a:solidFill>
              </a:rPr>
              <a:t>Je</a:t>
            </a:r>
            <a:r>
              <a:rPr lang="it-IT" sz="2400" dirty="0"/>
              <a:t> </a:t>
            </a:r>
            <a:r>
              <a:rPr lang="it-IT" sz="2400" dirty="0" err="1"/>
              <a:t>remercie</a:t>
            </a:r>
            <a:r>
              <a:rPr lang="it-IT" sz="2400" dirty="0"/>
              <a:t> </a:t>
            </a:r>
            <a:r>
              <a:rPr lang="it-IT" sz="2400" dirty="0" err="1"/>
              <a:t>encore</a:t>
            </a:r>
            <a:r>
              <a:rPr lang="it-IT" sz="2400" dirty="0"/>
              <a:t> </a:t>
            </a:r>
            <a:r>
              <a:rPr lang="fr-CA" sz="2400" dirty="0"/>
              <a:t>[</a:t>
            </a:r>
            <a:r>
              <a:rPr lang="it-IT" sz="2400" i="1" dirty="0"/>
              <a:t>…</a:t>
            </a:r>
            <a:r>
              <a:rPr lang="fr-CA" sz="2400" dirty="0"/>
              <a:t>]</a:t>
            </a:r>
            <a:r>
              <a:rPr lang="it-IT" sz="2400" dirty="0"/>
              <a:t> Un </a:t>
            </a:r>
            <a:r>
              <a:rPr lang="it-IT" sz="2400" dirty="0" err="1"/>
              <a:t>très</a:t>
            </a:r>
            <a:r>
              <a:rPr lang="it-IT" sz="2400" dirty="0"/>
              <a:t> </a:t>
            </a:r>
            <a:r>
              <a:rPr lang="it-IT" sz="2400" dirty="0" err="1"/>
              <a:t>grand</a:t>
            </a:r>
            <a:r>
              <a:rPr lang="it-IT" sz="2400" dirty="0"/>
              <a:t> merci à </a:t>
            </a:r>
            <a:r>
              <a:rPr lang="fr-CA" sz="2400" dirty="0"/>
              <a:t>[</a:t>
            </a:r>
            <a:r>
              <a:rPr lang="it-IT" sz="2400" i="1" dirty="0"/>
              <a:t>…</a:t>
            </a:r>
            <a:r>
              <a:rPr lang="fr-CA" sz="2400" dirty="0"/>
              <a:t>] </a:t>
            </a:r>
            <a:r>
              <a:rPr lang="it-IT" sz="2400" dirty="0"/>
              <a:t> </a:t>
            </a:r>
            <a:r>
              <a:rPr lang="it-IT" sz="2400" dirty="0" err="1"/>
              <a:t>Enfin</a:t>
            </a:r>
            <a:r>
              <a:rPr lang="it-IT" sz="2400" dirty="0"/>
              <a:t> </a:t>
            </a:r>
            <a:r>
              <a:rPr lang="it-IT" sz="2400" dirty="0">
                <a:solidFill>
                  <a:srgbClr val="FF0000"/>
                </a:solidFill>
              </a:rPr>
              <a:t>je</a:t>
            </a:r>
            <a:r>
              <a:rPr lang="it-IT" sz="2400" dirty="0"/>
              <a:t> </a:t>
            </a:r>
            <a:r>
              <a:rPr lang="it-IT" sz="2400" dirty="0" err="1"/>
              <a:t>suis</a:t>
            </a:r>
            <a:r>
              <a:rPr lang="it-IT" sz="2400" dirty="0"/>
              <a:t> </a:t>
            </a:r>
            <a:r>
              <a:rPr lang="it-IT" sz="2400" dirty="0" err="1">
                <a:solidFill>
                  <a:srgbClr val="FF0000"/>
                </a:solidFill>
              </a:rPr>
              <a:t>reconnaissante</a:t>
            </a:r>
            <a:r>
              <a:rPr lang="it-IT" sz="2400" dirty="0"/>
              <a:t> à </a:t>
            </a:r>
            <a:r>
              <a:rPr lang="fr-CA" sz="2400" dirty="0"/>
              <a:t>[</a:t>
            </a:r>
            <a:r>
              <a:rPr lang="it-IT" sz="2400" i="1" dirty="0"/>
              <a:t>…</a:t>
            </a:r>
            <a:r>
              <a:rPr lang="fr-CA" sz="2400" dirty="0"/>
              <a:t>] </a:t>
            </a:r>
            <a:r>
              <a:rPr lang="it-IT" sz="2400" dirty="0"/>
              <a:t> p. 21</a:t>
            </a:r>
            <a:endParaRPr lang="fr-FR" sz="2400" dirty="0"/>
          </a:p>
          <a:p>
            <a:r>
              <a:rPr lang="fr-FR" sz="2000" dirty="0"/>
              <a:t>Cynthia Kraus in « Note sur la traduction » in  Butler </a:t>
            </a:r>
            <a:r>
              <a:rPr lang="fr-FR" sz="2000" i="1" dirty="0"/>
              <a:t>Trouble dans le genre. </a:t>
            </a:r>
            <a:r>
              <a:rPr lang="fr-FR" sz="2000" dirty="0"/>
              <a:t>(2005 : 21</a:t>
            </a:r>
            <a:r>
              <a:rPr lang="fr-FR" sz="2000" dirty="0" smtClean="0"/>
              <a:t>)</a:t>
            </a:r>
          </a:p>
          <a:p>
            <a:r>
              <a:rPr lang="fr-FR" sz="2400" dirty="0"/>
              <a:t>« </a:t>
            </a:r>
            <a:r>
              <a:rPr lang="fr-FR" sz="2400" dirty="0">
                <a:solidFill>
                  <a:srgbClr val="FF0000"/>
                </a:solidFill>
              </a:rPr>
              <a:t>Nous nous </a:t>
            </a:r>
            <a:r>
              <a:rPr lang="fr-FR" sz="2400" dirty="0"/>
              <a:t>sommes efforcés de ne pas contourner la difficulté, mais au contraire de </a:t>
            </a:r>
            <a:r>
              <a:rPr lang="fr-FR" sz="2400" dirty="0">
                <a:solidFill>
                  <a:srgbClr val="FF0000"/>
                </a:solidFill>
              </a:rPr>
              <a:t>nous</a:t>
            </a:r>
            <a:r>
              <a:rPr lang="fr-FR" sz="2400" dirty="0"/>
              <a:t> appuyer sur elle, de </a:t>
            </a:r>
            <a:r>
              <a:rPr lang="fr-FR" sz="2400" dirty="0">
                <a:solidFill>
                  <a:srgbClr val="FF0000"/>
                </a:solidFill>
              </a:rPr>
              <a:t>nous</a:t>
            </a:r>
            <a:r>
              <a:rPr lang="fr-FR" sz="2400" dirty="0"/>
              <a:t> appuyer sur l’étrange familiarité de la langue de Judith Butler. » </a:t>
            </a:r>
          </a:p>
          <a:p>
            <a:r>
              <a:rPr lang="fr-FR" sz="2400" dirty="0"/>
              <a:t> </a:t>
            </a:r>
            <a:r>
              <a:rPr lang="fr-FR" sz="2000" dirty="0"/>
              <a:t>Charlotte </a:t>
            </a:r>
            <a:r>
              <a:rPr lang="fr-FR" sz="2000" dirty="0" err="1"/>
              <a:t>Nordmann</a:t>
            </a:r>
            <a:r>
              <a:rPr lang="fr-FR" sz="2000" dirty="0"/>
              <a:t> et Jérôme Vidal dans leur « Préface. Une provocation » in </a:t>
            </a:r>
            <a:r>
              <a:rPr lang="fr-FR" sz="2000" i="1" dirty="0"/>
              <a:t>Le pouvoir des mots </a:t>
            </a:r>
            <a:r>
              <a:rPr lang="fr-FR" sz="2000" dirty="0"/>
              <a:t>(2004 : 14) </a:t>
            </a:r>
          </a:p>
          <a:p>
            <a:endParaRPr lang="it-IT" sz="2400" dirty="0"/>
          </a:p>
        </p:txBody>
      </p:sp>
    </p:spTree>
    <p:extLst>
      <p:ext uri="{BB962C8B-B14F-4D97-AF65-F5344CB8AC3E}">
        <p14:creationId xmlns:p14="http://schemas.microsoft.com/office/powerpoint/2010/main" val="300806820"/>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sujet traduisant explicite ses questionnements </a:t>
            </a:r>
            <a:r>
              <a:rPr lang="it-IT" sz="2800" dirty="0"/>
              <a:t/>
            </a:r>
            <a:br>
              <a:rPr lang="it-IT" sz="2800" dirty="0"/>
            </a:br>
            <a:endParaRPr lang="it-IT" sz="2800" dirty="0"/>
          </a:p>
        </p:txBody>
      </p:sp>
      <p:sp>
        <p:nvSpPr>
          <p:cNvPr id="3" name="Segnaposto contenuto 2"/>
          <p:cNvSpPr>
            <a:spLocks noGrp="1"/>
          </p:cNvSpPr>
          <p:nvPr>
            <p:ph idx="1"/>
          </p:nvPr>
        </p:nvSpPr>
        <p:spPr/>
        <p:txBody>
          <a:bodyPr>
            <a:normAutofit/>
          </a:bodyPr>
          <a:lstStyle/>
          <a:p>
            <a:pPr marL="0" indent="0">
              <a:buNone/>
            </a:pPr>
            <a:endParaRPr lang="it-IT" dirty="0"/>
          </a:p>
          <a:p>
            <a:r>
              <a:rPr lang="fr-CA" sz="2400" dirty="0"/>
              <a:t>« Comment traduire « </a:t>
            </a:r>
            <a:r>
              <a:rPr lang="fr-CA" sz="2400" i="1" dirty="0" err="1"/>
              <a:t>agency</a:t>
            </a:r>
            <a:r>
              <a:rPr lang="fr-CA" sz="2400" dirty="0"/>
              <a:t> » ? Faut-il parler d’ « agence », d’agir, de puissance, d’autonomie, d’effectivité, de capacité, de capacité d’agir, de puissance d’agir, d’ « </a:t>
            </a:r>
            <a:r>
              <a:rPr lang="fr-CA" sz="2400" dirty="0" err="1"/>
              <a:t>agencéité</a:t>
            </a:r>
            <a:r>
              <a:rPr lang="fr-CA" sz="2400" dirty="0"/>
              <a:t> ou d’ «</a:t>
            </a:r>
            <a:r>
              <a:rPr lang="fr-CA" sz="2400" dirty="0" err="1"/>
              <a:t>agentivité</a:t>
            </a:r>
            <a:r>
              <a:rPr lang="fr-CA" sz="2400" dirty="0"/>
              <a:t> » ? Ne faut-il pas plutôt renoncer à traduire « </a:t>
            </a:r>
            <a:r>
              <a:rPr lang="fr-CA" sz="2400" i="1" dirty="0" err="1"/>
              <a:t>agency</a:t>
            </a:r>
            <a:r>
              <a:rPr lang="fr-CA" sz="2400" dirty="0"/>
              <a:t> » ?</a:t>
            </a:r>
            <a:endParaRPr lang="it-IT" sz="2400" dirty="0"/>
          </a:p>
          <a:p>
            <a:r>
              <a:rPr lang="fr-CA" sz="2400" dirty="0"/>
              <a:t>Charlotte </a:t>
            </a:r>
            <a:r>
              <a:rPr lang="fr-CA" sz="2400" dirty="0" err="1"/>
              <a:t>Nordmann</a:t>
            </a:r>
            <a:r>
              <a:rPr lang="fr-CA" sz="2400" dirty="0"/>
              <a:t> </a:t>
            </a:r>
            <a:r>
              <a:rPr lang="it-IT" sz="2400" dirty="0"/>
              <a:t>et </a:t>
            </a:r>
            <a:r>
              <a:rPr lang="it-IT" sz="2400" dirty="0" err="1"/>
              <a:t>Jérôme</a:t>
            </a:r>
            <a:r>
              <a:rPr lang="it-IT" sz="2400" dirty="0"/>
              <a:t> </a:t>
            </a:r>
            <a:r>
              <a:rPr lang="it-IT" sz="2400" dirty="0" err="1"/>
              <a:t>Vidal</a:t>
            </a:r>
            <a:r>
              <a:rPr lang="it-IT" sz="2400" dirty="0"/>
              <a:t> </a:t>
            </a:r>
            <a:r>
              <a:rPr lang="it-IT" sz="2400" dirty="0" err="1"/>
              <a:t>dans</a:t>
            </a:r>
            <a:r>
              <a:rPr lang="it-IT" sz="2400" dirty="0"/>
              <a:t> </a:t>
            </a:r>
            <a:r>
              <a:rPr lang="it-IT" sz="2400" dirty="0" err="1"/>
              <a:t>leur</a:t>
            </a:r>
            <a:r>
              <a:rPr lang="it-IT" sz="2400" dirty="0"/>
              <a:t> </a:t>
            </a:r>
            <a:r>
              <a:rPr lang="fr-CA" sz="2400" dirty="0"/>
              <a:t>«</a:t>
            </a:r>
            <a:r>
              <a:rPr lang="it-IT" sz="2400" dirty="0" err="1"/>
              <a:t>Avertissement</a:t>
            </a:r>
            <a:r>
              <a:rPr lang="it-IT" sz="2400" dirty="0"/>
              <a:t> </a:t>
            </a:r>
            <a:r>
              <a:rPr lang="it-IT" sz="2400" dirty="0" err="1"/>
              <a:t>des</a:t>
            </a:r>
            <a:r>
              <a:rPr lang="it-IT" sz="2400" dirty="0"/>
              <a:t> </a:t>
            </a:r>
            <a:r>
              <a:rPr lang="it-IT" sz="2400" dirty="0" err="1"/>
              <a:t>traducteurs</a:t>
            </a:r>
            <a:r>
              <a:rPr lang="it-IT" sz="2400" dirty="0"/>
              <a:t> </a:t>
            </a:r>
            <a:r>
              <a:rPr lang="fr-CA" sz="2400" dirty="0"/>
              <a:t>» in </a:t>
            </a:r>
            <a:r>
              <a:rPr lang="fr-CA" sz="2400" i="1" dirty="0"/>
              <a:t>Le pouvoir des mots</a:t>
            </a:r>
            <a:r>
              <a:rPr lang="fr-CA" sz="2400" dirty="0"/>
              <a:t> (nouvelle édition 2008) </a:t>
            </a:r>
            <a:endParaRPr lang="it-IT" sz="2400" dirty="0"/>
          </a:p>
          <a:p>
            <a:endParaRPr lang="it-IT" dirty="0"/>
          </a:p>
          <a:p>
            <a:endParaRPr lang="it-IT" sz="2400" dirty="0"/>
          </a:p>
        </p:txBody>
      </p:sp>
    </p:spTree>
    <p:extLst>
      <p:ext uri="{BB962C8B-B14F-4D97-AF65-F5344CB8AC3E}">
        <p14:creationId xmlns:p14="http://schemas.microsoft.com/office/powerpoint/2010/main" val="26517410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dirty="0"/>
              <a:t>Le sujet traduisant déclare d’utiliser des néologismes</a:t>
            </a:r>
            <a:endParaRPr lang="it-IT" sz="2400" dirty="0"/>
          </a:p>
        </p:txBody>
      </p:sp>
      <p:sp>
        <p:nvSpPr>
          <p:cNvPr id="3" name="Segnaposto contenuto 2"/>
          <p:cNvSpPr>
            <a:spLocks noGrp="1"/>
          </p:cNvSpPr>
          <p:nvPr>
            <p:ph idx="1"/>
          </p:nvPr>
        </p:nvSpPr>
        <p:spPr/>
        <p:txBody>
          <a:bodyPr>
            <a:normAutofit/>
          </a:bodyPr>
          <a:lstStyle/>
          <a:p>
            <a:pPr marL="0" indent="0">
              <a:buNone/>
            </a:pPr>
            <a:endParaRPr lang="it-IT" dirty="0"/>
          </a:p>
          <a:p>
            <a:pPr algn="just"/>
            <a:r>
              <a:rPr lang="fr-FR" sz="2400" dirty="0"/>
              <a:t>« Dans le texte original, Judith Butler utilise le verbe « to top » avec la signification sexuelle que nous avons expliqué dans la note précédente. Pour traduire « to top », nous utiliserons le néologisme « </a:t>
            </a:r>
            <a:r>
              <a:rPr lang="fr-FR" sz="2400" dirty="0" err="1"/>
              <a:t>topper</a:t>
            </a:r>
            <a:r>
              <a:rPr lang="fr-FR" sz="2400" dirty="0"/>
              <a:t> » employé par les minorités sexuelles en France et qui retient le double sens d’ « être actif » et de « dominer ». </a:t>
            </a:r>
            <a:r>
              <a:rPr lang="fr-CA" sz="2400" dirty="0"/>
              <a:t>[</a:t>
            </a:r>
            <a:r>
              <a:rPr lang="it-IT" sz="2400" dirty="0" err="1"/>
              <a:t>NdT</a:t>
            </a:r>
            <a:r>
              <a:rPr lang="fr-CA" sz="2400" dirty="0"/>
              <a:t>]</a:t>
            </a:r>
            <a:endParaRPr lang="it-IT" sz="2400" dirty="0"/>
          </a:p>
          <a:p>
            <a:r>
              <a:rPr lang="fr-FR" sz="2400" dirty="0"/>
              <a:t>Maxime </a:t>
            </a:r>
            <a:r>
              <a:rPr lang="fr-FR" sz="2400" dirty="0" err="1"/>
              <a:t>Cervulle</a:t>
            </a:r>
            <a:r>
              <a:rPr lang="fr-FR" sz="2400" dirty="0"/>
              <a:t> in </a:t>
            </a:r>
            <a:r>
              <a:rPr lang="fr-FR" sz="2400" i="1" dirty="0"/>
              <a:t>Défaire le genre </a:t>
            </a:r>
            <a:r>
              <a:rPr lang="fr-FR" sz="2400" dirty="0"/>
              <a:t>(2012 : 314) </a:t>
            </a:r>
            <a:endParaRPr lang="it-IT" sz="2400" dirty="0"/>
          </a:p>
          <a:p>
            <a:endParaRPr lang="it-IT" sz="2400" dirty="0"/>
          </a:p>
        </p:txBody>
      </p:sp>
    </p:spTree>
    <p:extLst>
      <p:ext uri="{BB962C8B-B14F-4D97-AF65-F5344CB8AC3E}">
        <p14:creationId xmlns:p14="http://schemas.microsoft.com/office/powerpoint/2010/main" val="30254562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sujet traduisant prend une posture d’enseignant</a:t>
            </a:r>
            <a:endParaRPr lang="it-IT" sz="2800" dirty="0"/>
          </a:p>
        </p:txBody>
      </p:sp>
      <p:sp>
        <p:nvSpPr>
          <p:cNvPr id="3" name="Segnaposto contenuto 2"/>
          <p:cNvSpPr>
            <a:spLocks noGrp="1"/>
          </p:cNvSpPr>
          <p:nvPr>
            <p:ph idx="1"/>
          </p:nvPr>
        </p:nvSpPr>
        <p:spPr/>
        <p:txBody>
          <a:bodyPr>
            <a:normAutofit/>
          </a:bodyPr>
          <a:lstStyle/>
          <a:p>
            <a:r>
              <a:rPr lang="fr-FR" sz="2400" dirty="0" smtClean="0"/>
              <a:t>en </a:t>
            </a:r>
            <a:r>
              <a:rPr lang="fr-FR" sz="2400" dirty="0"/>
              <a:t>éclaircissant le sens d’un mot, une étymologie : </a:t>
            </a:r>
            <a:endParaRPr lang="it-IT" sz="2400" dirty="0"/>
          </a:p>
          <a:p>
            <a:pPr marL="0" indent="0">
              <a:buNone/>
            </a:pPr>
            <a:endParaRPr lang="it-IT" sz="2400" dirty="0"/>
          </a:p>
          <a:p>
            <a:r>
              <a:rPr lang="fr-FR" sz="2400" dirty="0"/>
              <a:t>« </a:t>
            </a:r>
            <a:r>
              <a:rPr lang="fr-CA" sz="2400" dirty="0"/>
              <a:t>[</a:t>
            </a:r>
            <a:r>
              <a:rPr lang="it-IT" sz="2400" dirty="0"/>
              <a:t>…</a:t>
            </a:r>
            <a:r>
              <a:rPr lang="fr-CA" sz="2400" dirty="0"/>
              <a:t>] celle-ci tourne autour de cette </a:t>
            </a:r>
            <a:r>
              <a:rPr lang="fr-CA" sz="2400" dirty="0" smtClean="0"/>
              <a:t>métalepse</a:t>
            </a:r>
            <a:r>
              <a:rPr lang="fr-CA" sz="2400" baseline="30000" dirty="0" smtClean="0"/>
              <a:t>19</a:t>
            </a:r>
          </a:p>
          <a:p>
            <a:endParaRPr lang="it-IT" sz="2400" dirty="0"/>
          </a:p>
          <a:p>
            <a:r>
              <a:rPr lang="fr-CA" sz="2000" dirty="0"/>
              <a:t>19. Substitution (en particulier, métonymie) d’une figure rhétorique par une autre. </a:t>
            </a:r>
            <a:r>
              <a:rPr lang="fr-FR" sz="2000" dirty="0"/>
              <a:t>(</a:t>
            </a:r>
            <a:r>
              <a:rPr lang="fr-FR" sz="2000" i="1" dirty="0" err="1"/>
              <a:t>N.d.T</a:t>
            </a:r>
            <a:r>
              <a:rPr lang="fr-FR" sz="2000" i="1" dirty="0"/>
              <a:t>.</a:t>
            </a:r>
            <a:r>
              <a:rPr lang="fr-FR" sz="2000" dirty="0"/>
              <a:t>) »</a:t>
            </a:r>
            <a:endParaRPr lang="it-IT" sz="2000" dirty="0"/>
          </a:p>
          <a:p>
            <a:r>
              <a:rPr lang="fr-FR" sz="2400" dirty="0"/>
              <a:t>Cynthia </a:t>
            </a:r>
            <a:r>
              <a:rPr lang="fr-FR" sz="2400" dirty="0" err="1"/>
              <a:t>Krauss</a:t>
            </a:r>
            <a:r>
              <a:rPr lang="fr-FR" sz="2400" dirty="0"/>
              <a:t> in </a:t>
            </a:r>
            <a:r>
              <a:rPr lang="fr-FR" sz="2400" i="1" dirty="0"/>
              <a:t>Trouble dans le genre </a:t>
            </a:r>
            <a:r>
              <a:rPr lang="fr-FR" sz="2400" dirty="0"/>
              <a:t>(2005 : 35</a:t>
            </a:r>
            <a:r>
              <a:rPr lang="fr-FR" sz="2400" dirty="0" smtClean="0"/>
              <a:t>)</a:t>
            </a:r>
          </a:p>
          <a:p>
            <a:r>
              <a:rPr lang="fr-FR" sz="2400" dirty="0"/>
              <a:t>« </a:t>
            </a:r>
            <a:r>
              <a:rPr lang="fr-CA" sz="2400" dirty="0"/>
              <a:t>[</a:t>
            </a:r>
            <a:r>
              <a:rPr lang="it-IT" sz="2400" dirty="0"/>
              <a:t>…</a:t>
            </a:r>
            <a:r>
              <a:rPr lang="fr-CA" sz="2400" dirty="0"/>
              <a:t>] les bénéfices d’un plaisir tribale</a:t>
            </a:r>
            <a:r>
              <a:rPr lang="fr-CA" sz="2400" baseline="30000" dirty="0"/>
              <a:t>41</a:t>
            </a:r>
            <a:endParaRPr lang="it-IT" sz="2400" dirty="0"/>
          </a:p>
          <a:p>
            <a:r>
              <a:rPr lang="fr-CA" sz="2000" baseline="30000" dirty="0"/>
              <a:t>41  </a:t>
            </a:r>
            <a:r>
              <a:rPr lang="fr-CA" sz="2000" dirty="0" err="1"/>
              <a:t>NdT</a:t>
            </a:r>
            <a:r>
              <a:rPr lang="fr-CA" sz="2000" dirty="0"/>
              <a:t> : Du terme « tribade », lesbienne, qui vient du verbe grec « </a:t>
            </a:r>
            <a:r>
              <a:rPr lang="fr-CA" sz="2000" dirty="0" err="1"/>
              <a:t>tribein</a:t>
            </a:r>
            <a:r>
              <a:rPr lang="fr-CA" sz="2000" dirty="0"/>
              <a:t> », frotter. »</a:t>
            </a:r>
            <a:endParaRPr lang="it-IT" sz="2000" dirty="0"/>
          </a:p>
          <a:p>
            <a:r>
              <a:rPr lang="fr-FR" sz="2400" dirty="0"/>
              <a:t>Charlotte </a:t>
            </a:r>
            <a:r>
              <a:rPr lang="fr-FR" sz="2400" dirty="0" err="1"/>
              <a:t>Nordmann</a:t>
            </a:r>
            <a:r>
              <a:rPr lang="fr-FR" sz="2400" dirty="0"/>
              <a:t> in </a:t>
            </a:r>
            <a:r>
              <a:rPr lang="fr-FR" sz="2400" i="1" dirty="0"/>
              <a:t>Les corps qui comptent</a:t>
            </a:r>
            <a:r>
              <a:rPr lang="fr-FR" sz="2400" dirty="0"/>
              <a:t> (2018 : 232)</a:t>
            </a:r>
            <a:endParaRPr lang="it-IT" sz="2400" dirty="0"/>
          </a:p>
          <a:p>
            <a:endParaRPr lang="it-IT" sz="2400" dirty="0"/>
          </a:p>
          <a:p>
            <a:pPr marL="0" indent="0">
              <a:buNone/>
            </a:pPr>
            <a:endParaRPr lang="it-IT" dirty="0"/>
          </a:p>
          <a:p>
            <a:endParaRPr lang="it-IT" sz="2400" dirty="0"/>
          </a:p>
        </p:txBody>
      </p:sp>
    </p:spTree>
    <p:extLst>
      <p:ext uri="{BB962C8B-B14F-4D97-AF65-F5344CB8AC3E}">
        <p14:creationId xmlns:p14="http://schemas.microsoft.com/office/powerpoint/2010/main" val="12411493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dirty="0"/>
              <a:t>Le sujet traduisant prend parti :</a:t>
            </a:r>
            <a:r>
              <a:rPr lang="it-IT" sz="2400" dirty="0"/>
              <a:t/>
            </a:r>
            <a:br>
              <a:rPr lang="it-IT" sz="2400" dirty="0"/>
            </a:br>
            <a:endParaRPr lang="it-IT" sz="2400" dirty="0"/>
          </a:p>
        </p:txBody>
      </p:sp>
      <p:sp>
        <p:nvSpPr>
          <p:cNvPr id="3" name="Segnaposto contenuto 2"/>
          <p:cNvSpPr>
            <a:spLocks noGrp="1"/>
          </p:cNvSpPr>
          <p:nvPr>
            <p:ph idx="1"/>
          </p:nvPr>
        </p:nvSpPr>
        <p:spPr/>
        <p:txBody>
          <a:bodyPr>
            <a:normAutofit lnSpcReduction="10000"/>
          </a:bodyPr>
          <a:lstStyle/>
          <a:p>
            <a:pPr marL="0" indent="0">
              <a:buNone/>
            </a:pPr>
            <a:endParaRPr lang="it-IT" dirty="0"/>
          </a:p>
          <a:p>
            <a:r>
              <a:rPr lang="fr-FR" sz="2600" dirty="0"/>
              <a:t>« Nous sommes donc de ceux qui pensent que la censure est un leurre, l’une des pires armes qui soient contre les opinions criminelles, une arme que l’on retournera contre nous. </a:t>
            </a:r>
            <a:endParaRPr lang="it-IT" sz="2600" dirty="0"/>
          </a:p>
          <a:p>
            <a:r>
              <a:rPr lang="fr-FR" sz="2600" dirty="0"/>
              <a:t>Pour ce qui est de l’homophobie, de la lutte contre l’</a:t>
            </a:r>
            <a:r>
              <a:rPr lang="fr-FR" sz="2600" dirty="0" err="1"/>
              <a:t>hétérosexisme</a:t>
            </a:r>
            <a:r>
              <a:rPr lang="fr-FR" sz="2600" dirty="0"/>
              <a:t>, nous refusons la tentation du recours à une loi réprimant les propos homophobes ; nous préférons de loin la perspective, particulièrement inventive, et assurément plus féconde, choisie par les initiateurs (Daniel </a:t>
            </a:r>
            <a:r>
              <a:rPr lang="fr-FR" sz="2600" dirty="0" err="1"/>
              <a:t>Borillo</a:t>
            </a:r>
            <a:r>
              <a:rPr lang="fr-FR" sz="2600" dirty="0"/>
              <a:t> et Didier </a:t>
            </a:r>
            <a:r>
              <a:rPr lang="fr-FR" sz="2600" dirty="0" err="1"/>
              <a:t>Eribon</a:t>
            </a:r>
            <a:r>
              <a:rPr lang="fr-FR" sz="2600" dirty="0"/>
              <a:t>) du « manifeste pour l’égalité des droits […] »</a:t>
            </a:r>
            <a:endParaRPr lang="it-IT" sz="2600" dirty="0"/>
          </a:p>
          <a:p>
            <a:r>
              <a:rPr lang="fr-FR" sz="2600" dirty="0"/>
              <a:t>Charlotte </a:t>
            </a:r>
            <a:r>
              <a:rPr lang="fr-FR" sz="2600" dirty="0" err="1"/>
              <a:t>Nordmann</a:t>
            </a:r>
            <a:r>
              <a:rPr lang="fr-FR" sz="2600" dirty="0"/>
              <a:t> et Jérôme Vidal dans leur </a:t>
            </a:r>
            <a:r>
              <a:rPr lang="fr-CA" sz="2600" dirty="0"/>
              <a:t>« Préface. Une provocation » </a:t>
            </a:r>
            <a:r>
              <a:rPr lang="fr-FR" sz="2600" dirty="0"/>
              <a:t>in </a:t>
            </a:r>
            <a:r>
              <a:rPr lang="fr-FR" sz="2600" i="1" dirty="0"/>
              <a:t>Le pouvoir des mots</a:t>
            </a:r>
            <a:r>
              <a:rPr lang="fr-FR" sz="2600" dirty="0"/>
              <a:t> (2004 : 12, 13)</a:t>
            </a:r>
            <a:endParaRPr lang="it-IT" sz="2600" dirty="0"/>
          </a:p>
          <a:p>
            <a:endParaRPr lang="it-IT" sz="2400" dirty="0"/>
          </a:p>
        </p:txBody>
      </p:sp>
    </p:spTree>
    <p:extLst>
      <p:ext uri="{BB962C8B-B14F-4D97-AF65-F5344CB8AC3E}">
        <p14:creationId xmlns:p14="http://schemas.microsoft.com/office/powerpoint/2010/main" val="2196555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Écouter le sujet traduisant</a:t>
            </a:r>
            <a:endParaRPr lang="fr-CA" sz="2800" dirty="0"/>
          </a:p>
        </p:txBody>
      </p:sp>
      <p:sp>
        <p:nvSpPr>
          <p:cNvPr id="3" name="Segnaposto contenuto 2"/>
          <p:cNvSpPr>
            <a:spLocks noGrp="1"/>
          </p:cNvSpPr>
          <p:nvPr>
            <p:ph idx="1"/>
          </p:nvPr>
        </p:nvSpPr>
        <p:spPr/>
        <p:txBody>
          <a:bodyPr>
            <a:normAutofit/>
          </a:bodyPr>
          <a:lstStyle/>
          <a:p>
            <a:pPr algn="just"/>
            <a:r>
              <a:rPr lang="fr-FR" sz="2400" dirty="0"/>
              <a:t>« De fait, il faut apprendre à « écouter » la traduction, et même, avant cela, à </a:t>
            </a:r>
            <a:r>
              <a:rPr lang="fr-FR" sz="2400" b="1" dirty="0"/>
              <a:t>écouter les traducteurs </a:t>
            </a:r>
            <a:r>
              <a:rPr lang="fr-FR" sz="2400" dirty="0"/>
              <a:t>: non seulement  dans leur travail proprement dit, dans leur manière de donner une « voix française » à l’auteur qu’ils traduisent, mais aussi dans tous les « paratextes » (préfaces, avertissements, épîtres dédicatoires...) où ils prennent la parole et justifient leur entreprise. » </a:t>
            </a:r>
            <a:r>
              <a:rPr lang="fr-FR" sz="2400" dirty="0" smtClean="0"/>
              <a:t>p. 14</a:t>
            </a:r>
          </a:p>
          <a:p>
            <a:pPr algn="just"/>
            <a:endParaRPr lang="fr-FR" sz="2400" dirty="0"/>
          </a:p>
          <a:p>
            <a:pPr algn="just"/>
            <a:r>
              <a:rPr lang="fr-FR" sz="2400" dirty="0" err="1"/>
              <a:t>Chevrel</a:t>
            </a:r>
            <a:r>
              <a:rPr lang="fr-FR" sz="2400" dirty="0"/>
              <a:t>, Yves et Jean-Yves Masson (2015), « Avant-propos », in Véronique Duché (</a:t>
            </a:r>
            <a:r>
              <a:rPr lang="fr-FR" sz="2400" dirty="0" err="1"/>
              <a:t>dir</a:t>
            </a:r>
            <a:r>
              <a:rPr lang="fr-FR" sz="2400" dirty="0"/>
              <a:t>.),</a:t>
            </a:r>
            <a:r>
              <a:rPr lang="fr-FR" sz="2400" i="1" dirty="0"/>
              <a:t> L’histoire des traductions en langue </a:t>
            </a:r>
            <a:r>
              <a:rPr lang="fr-FR" sz="2400" i="1" dirty="0" smtClean="0"/>
              <a:t>française </a:t>
            </a:r>
            <a:r>
              <a:rPr lang="fr-FR" sz="2400" i="1" dirty="0"/>
              <a:t>XV et XVI siècles 1470-1610</a:t>
            </a:r>
            <a:r>
              <a:rPr lang="fr-FR" sz="2400" dirty="0"/>
              <a:t>, Paris : Verdier, 9-14.</a:t>
            </a:r>
            <a:endParaRPr lang="it-IT" sz="2400" dirty="0"/>
          </a:p>
          <a:p>
            <a:pPr algn="just"/>
            <a:endParaRPr lang="it-IT" sz="2400" dirty="0"/>
          </a:p>
          <a:p>
            <a:pPr marL="0" indent="0">
              <a:buNone/>
            </a:pPr>
            <a:r>
              <a:rPr lang="fr-FR" sz="2400" dirty="0"/>
              <a:t> </a:t>
            </a:r>
            <a:endParaRPr lang="it-IT" sz="2400" dirty="0"/>
          </a:p>
          <a:p>
            <a:endParaRPr lang="fr-CA" sz="2400" dirty="0"/>
          </a:p>
        </p:txBody>
      </p:sp>
    </p:spTree>
    <p:extLst>
      <p:ext uri="{BB962C8B-B14F-4D97-AF65-F5344CB8AC3E}">
        <p14:creationId xmlns:p14="http://schemas.microsoft.com/office/powerpoint/2010/main" val="1883752008"/>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Les</a:t>
            </a:r>
            <a:r>
              <a:rPr lang="it-IT" sz="2800" dirty="0"/>
              <a:t> </a:t>
            </a:r>
            <a:r>
              <a:rPr lang="it-IT" sz="2800" dirty="0" err="1"/>
              <a:t>traductrices</a:t>
            </a:r>
            <a:r>
              <a:rPr lang="it-IT" sz="2800" dirty="0"/>
              <a:t> </a:t>
            </a:r>
            <a:r>
              <a:rPr lang="it-IT" sz="2800" dirty="0" err="1"/>
              <a:t>déclarent</a:t>
            </a:r>
            <a:r>
              <a:rPr lang="it-IT" sz="2800" dirty="0"/>
              <a:t> </a:t>
            </a:r>
            <a:r>
              <a:rPr lang="it-IT" sz="2800" dirty="0" err="1"/>
              <a:t>leur</a:t>
            </a:r>
            <a:r>
              <a:rPr lang="it-IT" sz="2800" dirty="0"/>
              <a:t> </a:t>
            </a:r>
            <a:r>
              <a:rPr lang="it-IT" sz="2800" dirty="0" err="1"/>
              <a:t>empathie</a:t>
            </a:r>
            <a:r>
              <a:rPr lang="it-IT" sz="2800" dirty="0"/>
              <a:t> et </a:t>
            </a:r>
            <a:r>
              <a:rPr lang="it-IT" sz="2800" dirty="0" err="1"/>
              <a:t>militent</a:t>
            </a:r>
            <a:endParaRPr lang="it-IT" sz="2800" dirty="0"/>
          </a:p>
        </p:txBody>
      </p:sp>
      <p:sp>
        <p:nvSpPr>
          <p:cNvPr id="3" name="Segnaposto contenuto 2"/>
          <p:cNvSpPr>
            <a:spLocks noGrp="1"/>
          </p:cNvSpPr>
          <p:nvPr>
            <p:ph idx="1"/>
          </p:nvPr>
        </p:nvSpPr>
        <p:spPr/>
        <p:txBody>
          <a:bodyPr/>
          <a:lstStyle/>
          <a:p>
            <a:pPr algn="just"/>
            <a:r>
              <a:rPr lang="fr-CA" sz="2400" dirty="0"/>
              <a:t>Il ne faut pas cesser de vouloir – autrement dit d’exiger de nous-mêmes- la fin de ce grand </a:t>
            </a:r>
            <a:r>
              <a:rPr lang="fr-CA" sz="2400" i="1" dirty="0" err="1"/>
              <a:t>backlash</a:t>
            </a:r>
            <a:r>
              <a:rPr lang="fr-CA" sz="2400" dirty="0"/>
              <a:t> théorique et politique, de la </a:t>
            </a:r>
            <a:r>
              <a:rPr lang="fr-CA" sz="2400" dirty="0">
                <a:solidFill>
                  <a:srgbClr val="FF0000"/>
                </a:solidFill>
              </a:rPr>
              <a:t>réaction conservatrice dont la France </a:t>
            </a:r>
            <a:r>
              <a:rPr lang="fr-CA" sz="2400" dirty="0"/>
              <a:t>a été le théâtre ces dernières années. </a:t>
            </a:r>
            <a:r>
              <a:rPr lang="fr-CA" sz="2400" dirty="0">
                <a:solidFill>
                  <a:srgbClr val="FF0000"/>
                </a:solidFill>
              </a:rPr>
              <a:t>L’</a:t>
            </a:r>
            <a:r>
              <a:rPr lang="fr-CA" sz="2400" dirty="0" err="1">
                <a:solidFill>
                  <a:srgbClr val="FF0000"/>
                </a:solidFill>
              </a:rPr>
              <a:t>oeuvre</a:t>
            </a:r>
            <a:r>
              <a:rPr lang="fr-CA" sz="2400" dirty="0">
                <a:solidFill>
                  <a:srgbClr val="FF0000"/>
                </a:solidFill>
              </a:rPr>
              <a:t> de Judith est assurément une des ressources que nous pouvons mobiliser à cette fin.</a:t>
            </a:r>
            <a:r>
              <a:rPr lang="fr-CA" sz="2400" dirty="0"/>
              <a:t> Sa rigueur, son énergie, sa vulnérabilité aussi, nous devons </a:t>
            </a:r>
            <a:r>
              <a:rPr lang="fr-CA" sz="2400" dirty="0">
                <a:solidFill>
                  <a:srgbClr val="FF0000"/>
                </a:solidFill>
              </a:rPr>
              <a:t>nous les approprier</a:t>
            </a:r>
            <a:r>
              <a:rPr lang="fr-CA" sz="2400" dirty="0"/>
              <a:t>, nous devons </a:t>
            </a:r>
            <a:r>
              <a:rPr lang="fr-CA" sz="2400" dirty="0">
                <a:solidFill>
                  <a:srgbClr val="FF0000"/>
                </a:solidFill>
              </a:rPr>
              <a:t>les déplacer, les rejouer ici,</a:t>
            </a:r>
            <a:r>
              <a:rPr lang="fr-CA" sz="2400" dirty="0"/>
              <a:t> sur une nouvelle scène, dans un autre contexte, en France.</a:t>
            </a:r>
          </a:p>
          <a:p>
            <a:pPr algn="just"/>
            <a:r>
              <a:rPr lang="fr-CA" sz="2000" dirty="0"/>
              <a:t>In « </a:t>
            </a:r>
            <a:r>
              <a:rPr lang="fr-CA" sz="2000" dirty="0">
                <a:solidFill>
                  <a:srgbClr val="FF0000"/>
                </a:solidFill>
              </a:rPr>
              <a:t>Préface. Une provocation</a:t>
            </a:r>
            <a:r>
              <a:rPr lang="fr-CA" sz="2000" dirty="0"/>
              <a:t> », signée par Charlotte </a:t>
            </a:r>
            <a:r>
              <a:rPr lang="fr-CA" sz="2000" dirty="0" err="1"/>
              <a:t>Nordmann</a:t>
            </a:r>
            <a:r>
              <a:rPr lang="fr-CA" sz="2000" dirty="0"/>
              <a:t> et Jérôme Vidal, p. 7, in Butler </a:t>
            </a:r>
            <a:r>
              <a:rPr lang="fr-CA" sz="2000" i="1" dirty="0"/>
              <a:t>Le pouvoir des mots. </a:t>
            </a:r>
            <a:endParaRPr lang="fr-CA" sz="2000" dirty="0"/>
          </a:p>
        </p:txBody>
      </p:sp>
    </p:spTree>
    <p:extLst>
      <p:ext uri="{BB962C8B-B14F-4D97-AF65-F5344CB8AC3E}">
        <p14:creationId xmlns:p14="http://schemas.microsoft.com/office/powerpoint/2010/main" val="1068459289"/>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sujet traduisant commente ses propres choix avec une certaine </a:t>
            </a:r>
            <a:r>
              <a:rPr lang="fr-FR" sz="2800" dirty="0" err="1"/>
              <a:t>autocomplaisance</a:t>
            </a:r>
            <a:endParaRPr lang="it-IT" sz="2800" dirty="0"/>
          </a:p>
        </p:txBody>
      </p:sp>
      <p:sp>
        <p:nvSpPr>
          <p:cNvPr id="3" name="Segnaposto contenuto 2"/>
          <p:cNvSpPr>
            <a:spLocks noGrp="1"/>
          </p:cNvSpPr>
          <p:nvPr>
            <p:ph idx="1"/>
          </p:nvPr>
        </p:nvSpPr>
        <p:spPr/>
        <p:txBody>
          <a:bodyPr>
            <a:normAutofit/>
          </a:bodyPr>
          <a:lstStyle/>
          <a:p>
            <a:r>
              <a:rPr lang="fr-FR" sz="2400" dirty="0" smtClean="0"/>
              <a:t>«</a:t>
            </a:r>
            <a:r>
              <a:rPr lang="fr-FR" sz="2400" dirty="0"/>
              <a:t> </a:t>
            </a:r>
            <a:r>
              <a:rPr lang="fr-CA" sz="2400" dirty="0"/>
              <a:t>[</a:t>
            </a:r>
            <a:r>
              <a:rPr lang="it-IT" sz="2400" dirty="0"/>
              <a:t>…</a:t>
            </a:r>
            <a:r>
              <a:rPr lang="fr-CA" sz="2400" dirty="0"/>
              <a:t>]</a:t>
            </a:r>
            <a:r>
              <a:rPr lang="fr-FR" sz="2400" dirty="0"/>
              <a:t> quels corps sont reconnus comme substantiels</a:t>
            </a:r>
            <a:r>
              <a:rPr lang="fr-FR" sz="2400" baseline="30000" dirty="0"/>
              <a:t>3</a:t>
            </a:r>
            <a:r>
              <a:rPr lang="fr-FR" sz="2400" dirty="0"/>
              <a:t> </a:t>
            </a:r>
            <a:r>
              <a:rPr lang="fr-CA" sz="2400" dirty="0"/>
              <a:t>[</a:t>
            </a:r>
            <a:r>
              <a:rPr lang="it-IT" sz="2400" i="1" dirty="0" err="1"/>
              <a:t>which</a:t>
            </a:r>
            <a:r>
              <a:rPr lang="it-IT" sz="2400" i="1" dirty="0"/>
              <a:t> </a:t>
            </a:r>
            <a:r>
              <a:rPr lang="it-IT" sz="2400" i="1" dirty="0" err="1"/>
              <a:t>bodies</a:t>
            </a:r>
            <a:r>
              <a:rPr lang="it-IT" sz="2400" i="1" dirty="0"/>
              <a:t> </a:t>
            </a:r>
            <a:r>
              <a:rPr lang="it-IT" sz="2400" i="1" dirty="0" err="1"/>
              <a:t>matter</a:t>
            </a:r>
            <a:r>
              <a:rPr lang="fr-CA" sz="2400" dirty="0"/>
              <a:t>] [</a:t>
            </a:r>
            <a:r>
              <a:rPr lang="it-IT" sz="2400" dirty="0"/>
              <a:t>…</a:t>
            </a:r>
            <a:r>
              <a:rPr lang="fr-CA" sz="2400" dirty="0"/>
              <a:t>]</a:t>
            </a:r>
            <a:endParaRPr lang="it-IT" sz="2400" dirty="0"/>
          </a:p>
          <a:p>
            <a:r>
              <a:rPr lang="fr-CA" sz="2400" baseline="30000" dirty="0"/>
              <a:t>3</a:t>
            </a:r>
            <a:r>
              <a:rPr lang="fr-CA" sz="2400" dirty="0"/>
              <a:t> </a:t>
            </a:r>
            <a:r>
              <a:rPr lang="fr-CA" sz="2400" dirty="0" err="1"/>
              <a:t>NdT</a:t>
            </a:r>
            <a:r>
              <a:rPr lang="fr-CA" sz="2400" dirty="0"/>
              <a:t> : Le terme « substantiel » présente l’intérêt de condenser l’idée d’une importance des corps et celle de leur matérialité. »</a:t>
            </a:r>
            <a:endParaRPr lang="it-IT" sz="2400" dirty="0"/>
          </a:p>
          <a:p>
            <a:r>
              <a:rPr lang="fr-FR" sz="2400" dirty="0"/>
              <a:t>Charlotte </a:t>
            </a:r>
            <a:r>
              <a:rPr lang="fr-FR" sz="2400" dirty="0" err="1"/>
              <a:t>Nordmann</a:t>
            </a:r>
            <a:r>
              <a:rPr lang="fr-FR" sz="2400" dirty="0"/>
              <a:t> in </a:t>
            </a:r>
            <a:r>
              <a:rPr lang="fr-FR" sz="2400" i="1" dirty="0"/>
              <a:t>Les corps qui comptent</a:t>
            </a:r>
            <a:r>
              <a:rPr lang="fr-FR" sz="2400" dirty="0"/>
              <a:t> (2009 : 19)</a:t>
            </a:r>
            <a:endParaRPr lang="it-IT" sz="2400" dirty="0"/>
          </a:p>
          <a:p>
            <a:pPr marL="0" indent="0">
              <a:buNone/>
            </a:pPr>
            <a:r>
              <a:rPr lang="fr-FR" sz="2400" dirty="0"/>
              <a:t> </a:t>
            </a:r>
            <a:endParaRPr lang="it-IT" sz="2400" dirty="0"/>
          </a:p>
          <a:p>
            <a:endParaRPr lang="it-IT" sz="2400" dirty="0"/>
          </a:p>
        </p:txBody>
      </p:sp>
    </p:spTree>
    <p:extLst>
      <p:ext uri="{BB962C8B-B14F-4D97-AF65-F5344CB8AC3E}">
        <p14:creationId xmlns:p14="http://schemas.microsoft.com/office/powerpoint/2010/main" val="20097615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
            </a:r>
            <a:br>
              <a:rPr lang="it-IT" sz="2800" dirty="0"/>
            </a:br>
            <a:r>
              <a:rPr lang="it-IT" sz="2800" dirty="0" err="1"/>
              <a:t>Les</a:t>
            </a:r>
            <a:r>
              <a:rPr lang="it-IT" sz="2800" dirty="0"/>
              <a:t> </a:t>
            </a:r>
            <a:r>
              <a:rPr lang="it-IT" sz="2800" dirty="0" err="1"/>
              <a:t>traductrices</a:t>
            </a:r>
            <a:r>
              <a:rPr lang="it-IT" sz="2800" dirty="0"/>
              <a:t> </a:t>
            </a:r>
            <a:br>
              <a:rPr lang="it-IT" sz="2800" dirty="0"/>
            </a:br>
            <a:r>
              <a:rPr lang="it-IT" sz="2800" dirty="0" err="1"/>
              <a:t>montrent</a:t>
            </a:r>
            <a:r>
              <a:rPr lang="it-IT" sz="2800" dirty="0"/>
              <a:t>  </a:t>
            </a:r>
            <a:r>
              <a:rPr lang="it-IT" sz="2800" dirty="0" err="1"/>
              <a:t>leurs</a:t>
            </a:r>
            <a:r>
              <a:rPr lang="it-IT" sz="2800" dirty="0"/>
              <a:t> </a:t>
            </a:r>
            <a:r>
              <a:rPr lang="it-IT" sz="2800" dirty="0" err="1"/>
              <a:t>émotions</a:t>
            </a:r>
            <a:endParaRPr lang="it-IT" sz="2800" dirty="0"/>
          </a:p>
        </p:txBody>
      </p:sp>
      <p:sp>
        <p:nvSpPr>
          <p:cNvPr id="3" name="Segnaposto contenuto 2"/>
          <p:cNvSpPr>
            <a:spLocks noGrp="1"/>
          </p:cNvSpPr>
          <p:nvPr>
            <p:ph idx="1"/>
          </p:nvPr>
        </p:nvSpPr>
        <p:spPr/>
        <p:txBody>
          <a:bodyPr>
            <a:normAutofit/>
          </a:bodyPr>
          <a:lstStyle/>
          <a:p>
            <a:pPr algn="just"/>
            <a:r>
              <a:rPr lang="fr-CA" sz="2400" dirty="0"/>
              <a:t>Et d’abord quelle est </a:t>
            </a:r>
            <a:r>
              <a:rPr lang="fr-CA" sz="2400" dirty="0">
                <a:solidFill>
                  <a:srgbClr val="FF0000"/>
                </a:solidFill>
              </a:rPr>
              <a:t>cette pulsion</a:t>
            </a:r>
            <a:r>
              <a:rPr lang="fr-CA" sz="2400" dirty="0"/>
              <a:t>, </a:t>
            </a:r>
            <a:r>
              <a:rPr lang="fr-CA" sz="2400" dirty="0">
                <a:solidFill>
                  <a:srgbClr val="FF0000"/>
                </a:solidFill>
              </a:rPr>
              <a:t>cette incitation </a:t>
            </a:r>
            <a:r>
              <a:rPr lang="fr-CA" sz="2400" dirty="0"/>
              <a:t>(</a:t>
            </a:r>
            <a:r>
              <a:rPr lang="fr-CA" sz="2400" i="1" dirty="0"/>
              <a:t>excitable speech</a:t>
            </a:r>
            <a:r>
              <a:rPr lang="fr-CA" sz="2400" dirty="0"/>
              <a:t>, encore) qui </a:t>
            </a:r>
            <a:r>
              <a:rPr lang="fr-CA" sz="2400" dirty="0">
                <a:solidFill>
                  <a:srgbClr val="FF0000"/>
                </a:solidFill>
              </a:rPr>
              <a:t>nous a poussés, contraints, à traduire ce livre</a:t>
            </a:r>
            <a:r>
              <a:rPr lang="fr-CA" sz="2400" dirty="0"/>
              <a:t>. p. 7</a:t>
            </a:r>
          </a:p>
          <a:p>
            <a:pPr algn="just"/>
            <a:r>
              <a:rPr lang="fr-CA" sz="2400" dirty="0">
                <a:solidFill>
                  <a:srgbClr val="FF0000"/>
                </a:solidFill>
              </a:rPr>
              <a:t>Notre souhait le plus cher </a:t>
            </a:r>
            <a:r>
              <a:rPr lang="fr-CA" sz="2400" dirty="0"/>
              <a:t>est que la publicité dont bénéficient depuis peu en France les écrits de Judith Butler soit l’occasion de semblables réappropriations, mais aussi d’une discussion et d’une critique des thèses qu’elle a élaborées de livre en livre [</a:t>
            </a:r>
            <a:r>
              <a:rPr lang="it-IT" sz="2400" dirty="0"/>
              <a:t>…</a:t>
            </a:r>
            <a:r>
              <a:rPr lang="fr-CA" sz="2400" dirty="0"/>
              <a:t>] p. 16</a:t>
            </a:r>
          </a:p>
          <a:p>
            <a:pPr algn="just"/>
            <a:r>
              <a:rPr lang="fr-CA" sz="2400" dirty="0"/>
              <a:t>Dans le cours de notre travail, avouons-le, </a:t>
            </a:r>
            <a:r>
              <a:rPr lang="fr-CA" sz="2400" dirty="0">
                <a:solidFill>
                  <a:srgbClr val="FF0000"/>
                </a:solidFill>
              </a:rPr>
              <a:t>nous avons plus d’une fois maudit </a:t>
            </a:r>
            <a:r>
              <a:rPr lang="fr-CA" sz="2400" dirty="0"/>
              <a:t>l’auteur de </a:t>
            </a:r>
            <a:r>
              <a:rPr lang="fr-CA" sz="2400" i="1" dirty="0" err="1"/>
              <a:t>Gender</a:t>
            </a:r>
            <a:r>
              <a:rPr lang="fr-CA" sz="2400" i="1" dirty="0"/>
              <a:t> Trouble</a:t>
            </a:r>
            <a:r>
              <a:rPr lang="fr-CA" sz="2400" dirty="0"/>
              <a:t>. </a:t>
            </a:r>
            <a:r>
              <a:rPr lang="it-IT" sz="2400" dirty="0" err="1"/>
              <a:t>p</a:t>
            </a:r>
            <a:r>
              <a:rPr lang="fr-CA" sz="2400" dirty="0"/>
              <a:t>. 17</a:t>
            </a:r>
          </a:p>
          <a:p>
            <a:pPr algn="just"/>
            <a:r>
              <a:rPr lang="fr-CA" sz="2000" dirty="0"/>
              <a:t>In « Préface. Une provocation », signée par Charlotte </a:t>
            </a:r>
            <a:r>
              <a:rPr lang="fr-CA" sz="2000" dirty="0" err="1"/>
              <a:t>Nordmann</a:t>
            </a:r>
            <a:r>
              <a:rPr lang="fr-CA" sz="2000" dirty="0"/>
              <a:t> et Jérôme Vidal,  In Butler Judith, </a:t>
            </a:r>
            <a:r>
              <a:rPr lang="fr-CA" sz="2000" i="1" dirty="0"/>
              <a:t>Le pouvoir des mots. </a:t>
            </a:r>
            <a:endParaRPr lang="fr-CA" sz="2000" dirty="0"/>
          </a:p>
          <a:p>
            <a:endParaRPr lang="it-IT" sz="2400" dirty="0"/>
          </a:p>
        </p:txBody>
      </p:sp>
    </p:spTree>
    <p:extLst>
      <p:ext uri="{BB962C8B-B14F-4D97-AF65-F5344CB8AC3E}">
        <p14:creationId xmlns:p14="http://schemas.microsoft.com/office/powerpoint/2010/main" val="2989830511"/>
      </p:ext>
    </p:extLst>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La performativité d’un </a:t>
            </a:r>
            <a:r>
              <a:rPr lang="fr-CA" sz="2800" dirty="0" smtClean="0"/>
              <a:t>terme et </a:t>
            </a:r>
            <a:r>
              <a:rPr lang="fr-CA" sz="2800" dirty="0" smtClean="0"/>
              <a:t>du traduire ?</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C’est </a:t>
            </a:r>
            <a:r>
              <a:rPr lang="it-IT" sz="2400" dirty="0"/>
              <a:t>ce </a:t>
            </a:r>
            <a:r>
              <a:rPr lang="it-IT" sz="2400" dirty="0" err="1"/>
              <a:t>qu’on</a:t>
            </a:r>
            <a:r>
              <a:rPr lang="it-IT" sz="2400" dirty="0"/>
              <a:t> </a:t>
            </a:r>
            <a:r>
              <a:rPr lang="it-IT" sz="2400" dirty="0" err="1"/>
              <a:t>appelle</a:t>
            </a:r>
            <a:r>
              <a:rPr lang="it-IT" sz="2400" dirty="0"/>
              <a:t> son </a:t>
            </a:r>
            <a:r>
              <a:rPr lang="it-IT" sz="2400" dirty="0" err="1"/>
              <a:t>caractère</a:t>
            </a:r>
            <a:r>
              <a:rPr lang="it-IT" sz="2400" dirty="0"/>
              <a:t> « </a:t>
            </a:r>
            <a:r>
              <a:rPr lang="it-IT" sz="2400" dirty="0" err="1"/>
              <a:t>performatif</a:t>
            </a:r>
            <a:r>
              <a:rPr lang="it-IT" sz="2400" dirty="0"/>
              <a:t> ». </a:t>
            </a:r>
            <a:r>
              <a:rPr lang="it-IT" sz="2400" dirty="0" err="1"/>
              <a:t>Quand</a:t>
            </a:r>
            <a:r>
              <a:rPr lang="it-IT" sz="2400" dirty="0"/>
              <a:t> un </a:t>
            </a:r>
            <a:r>
              <a:rPr lang="it-IT" sz="2400" dirty="0" err="1"/>
              <a:t>président</a:t>
            </a:r>
            <a:r>
              <a:rPr lang="it-IT" sz="2400" dirty="0"/>
              <a:t> </a:t>
            </a:r>
            <a:r>
              <a:rPr lang="it-IT" sz="2400" dirty="0" err="1"/>
              <a:t>déclare</a:t>
            </a:r>
            <a:r>
              <a:rPr lang="it-IT" sz="2400" dirty="0"/>
              <a:t> la </a:t>
            </a:r>
            <a:r>
              <a:rPr lang="it-IT" sz="2400" dirty="0" err="1"/>
              <a:t>séance</a:t>
            </a:r>
            <a:r>
              <a:rPr lang="it-IT" sz="2400" dirty="0"/>
              <a:t> </a:t>
            </a:r>
            <a:r>
              <a:rPr lang="it-IT" sz="2400" dirty="0" err="1"/>
              <a:t>ouverte</a:t>
            </a:r>
            <a:r>
              <a:rPr lang="it-IT" sz="2400" dirty="0"/>
              <a:t> </a:t>
            </a:r>
            <a:r>
              <a:rPr lang="it-IT" sz="2400" dirty="0" err="1"/>
              <a:t>ou</a:t>
            </a:r>
            <a:r>
              <a:rPr lang="it-IT" sz="2400" dirty="0"/>
              <a:t> </a:t>
            </a:r>
            <a:r>
              <a:rPr lang="it-IT" sz="2400" dirty="0" err="1"/>
              <a:t>qu’un</a:t>
            </a:r>
            <a:r>
              <a:rPr lang="it-IT" sz="2400" dirty="0"/>
              <a:t> </a:t>
            </a:r>
            <a:r>
              <a:rPr lang="it-IT" sz="2400" dirty="0" err="1"/>
              <a:t>maire</a:t>
            </a:r>
            <a:r>
              <a:rPr lang="it-IT" sz="2400" dirty="0"/>
              <a:t> </a:t>
            </a:r>
            <a:r>
              <a:rPr lang="it-IT" sz="2400" dirty="0" err="1"/>
              <a:t>prononce</a:t>
            </a:r>
            <a:r>
              <a:rPr lang="it-IT" sz="2400" dirty="0"/>
              <a:t> un </a:t>
            </a:r>
            <a:r>
              <a:rPr lang="it-IT" sz="2400" dirty="0" err="1"/>
              <a:t>mariage</a:t>
            </a:r>
            <a:r>
              <a:rPr lang="it-IT" sz="2400" dirty="0"/>
              <a:t>, </a:t>
            </a:r>
            <a:r>
              <a:rPr lang="it-IT" sz="2400" dirty="0" err="1"/>
              <a:t>ils</a:t>
            </a:r>
            <a:r>
              <a:rPr lang="it-IT" sz="2400" dirty="0"/>
              <a:t> ne se </a:t>
            </a:r>
            <a:r>
              <a:rPr lang="it-IT" sz="2400" dirty="0" err="1"/>
              <a:t>contentent</a:t>
            </a:r>
            <a:r>
              <a:rPr lang="it-IT" sz="2400" dirty="0"/>
              <a:t> </a:t>
            </a:r>
            <a:r>
              <a:rPr lang="it-IT" sz="2400" dirty="0" err="1"/>
              <a:t>pas</a:t>
            </a:r>
            <a:r>
              <a:rPr lang="it-IT" sz="2400" dirty="0"/>
              <a:t> de </a:t>
            </a:r>
            <a:r>
              <a:rPr lang="it-IT" sz="2400" dirty="0" err="1"/>
              <a:t>constater</a:t>
            </a:r>
            <a:r>
              <a:rPr lang="it-IT" sz="2400" dirty="0"/>
              <a:t> un </a:t>
            </a:r>
            <a:r>
              <a:rPr lang="it-IT" sz="2400" dirty="0" err="1"/>
              <a:t>fait</a:t>
            </a:r>
            <a:r>
              <a:rPr lang="it-IT" sz="2400" dirty="0"/>
              <a:t>, </a:t>
            </a:r>
            <a:r>
              <a:rPr lang="it-IT" sz="2400" b="1" dirty="0" err="1"/>
              <a:t>ils</a:t>
            </a:r>
            <a:r>
              <a:rPr lang="it-IT" sz="2400" b="1" dirty="0"/>
              <a:t> le </a:t>
            </a:r>
            <a:r>
              <a:rPr lang="it-IT" sz="2400" b="1" dirty="0" err="1"/>
              <a:t>réalisent</a:t>
            </a:r>
            <a:r>
              <a:rPr lang="it-IT" sz="2400" b="1" dirty="0"/>
              <a:t>. </a:t>
            </a:r>
            <a:endParaRPr lang="it-IT" sz="2400" b="1" dirty="0" smtClean="0"/>
          </a:p>
          <a:p>
            <a:pPr algn="just"/>
            <a:endParaRPr lang="it-IT" sz="2400" dirty="0"/>
          </a:p>
          <a:p>
            <a:pPr algn="just"/>
            <a:r>
              <a:rPr lang="it-IT" sz="2400" dirty="0" err="1" smtClean="0"/>
              <a:t>Performativité</a:t>
            </a:r>
            <a:r>
              <a:rPr lang="it-IT" sz="2400" dirty="0" smtClean="0"/>
              <a:t>, </a:t>
            </a:r>
            <a:r>
              <a:rPr lang="it-IT" sz="2400" dirty="0" err="1" smtClean="0"/>
              <a:t>performatif</a:t>
            </a:r>
            <a:r>
              <a:rPr lang="it-IT" sz="2400" dirty="0" smtClean="0"/>
              <a:t> et le </a:t>
            </a:r>
            <a:r>
              <a:rPr lang="it-IT" sz="2400" dirty="0" err="1" smtClean="0"/>
              <a:t>verbe</a:t>
            </a:r>
            <a:r>
              <a:rPr lang="it-IT" sz="2400" dirty="0" smtClean="0"/>
              <a:t> ?</a:t>
            </a:r>
          </a:p>
        </p:txBody>
      </p:sp>
    </p:spTree>
    <p:extLst>
      <p:ext uri="{BB962C8B-B14F-4D97-AF65-F5344CB8AC3E}">
        <p14:creationId xmlns:p14="http://schemas.microsoft.com/office/powerpoint/2010/main" val="3945155543"/>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Traduire le verbe « </a:t>
            </a:r>
            <a:r>
              <a:rPr lang="fr-CA" sz="2800" dirty="0" err="1" smtClean="0"/>
              <a:t>Perform</a:t>
            </a:r>
            <a:r>
              <a:rPr lang="fr-CA" sz="2800" dirty="0" smtClean="0"/>
              <a:t> » : les voix des traductrices et des traducteurs</a:t>
            </a:r>
            <a:endParaRPr lang="fr-CA" sz="2800" dirty="0"/>
          </a:p>
        </p:txBody>
      </p:sp>
      <p:sp>
        <p:nvSpPr>
          <p:cNvPr id="3" name="Segnaposto contenuto 2"/>
          <p:cNvSpPr>
            <a:spLocks noGrp="1"/>
          </p:cNvSpPr>
          <p:nvPr>
            <p:ph idx="1"/>
          </p:nvPr>
        </p:nvSpPr>
        <p:spPr/>
        <p:txBody>
          <a:bodyPr>
            <a:normAutofit/>
          </a:bodyPr>
          <a:lstStyle/>
          <a:p>
            <a:r>
              <a:rPr lang="fr-FR" sz="2400" i="1" dirty="0" err="1"/>
              <a:t>Perform</a:t>
            </a:r>
            <a:r>
              <a:rPr lang="fr-FR" sz="2400" dirty="0"/>
              <a:t> a requis une activité </a:t>
            </a:r>
            <a:r>
              <a:rPr lang="fr-FR" sz="2400" dirty="0" err="1"/>
              <a:t>traduisante</a:t>
            </a:r>
            <a:r>
              <a:rPr lang="fr-FR" sz="2400" dirty="0"/>
              <a:t> complexe.</a:t>
            </a:r>
          </a:p>
          <a:p>
            <a:endParaRPr lang="fr-CA" sz="2400" dirty="0"/>
          </a:p>
        </p:txBody>
      </p:sp>
    </p:spTree>
    <p:extLst>
      <p:ext uri="{BB962C8B-B14F-4D97-AF65-F5344CB8AC3E}">
        <p14:creationId xmlns:p14="http://schemas.microsoft.com/office/powerpoint/2010/main" val="14720066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Traduire</a:t>
            </a:r>
            <a:r>
              <a:rPr lang="it-IT" sz="2800" dirty="0" smtClean="0"/>
              <a:t> </a:t>
            </a:r>
            <a:r>
              <a:rPr lang="fr-FR" sz="2800" i="1" dirty="0" err="1"/>
              <a:t>Perform</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CA" dirty="0" smtClean="0"/>
              <a:t>Partir </a:t>
            </a:r>
            <a:r>
              <a:rPr lang="fr-CA" dirty="0"/>
              <a:t>d’Émile Benveniste qui, </a:t>
            </a:r>
            <a:r>
              <a:rPr lang="fr-FR" dirty="0"/>
              <a:t>en 1963, en réponse à un article d’Austin paru en 1962 dans les </a:t>
            </a:r>
            <a:r>
              <a:rPr lang="fr-FR" i="1" dirty="0"/>
              <a:t>Cahiers de Royaumont, </a:t>
            </a:r>
            <a:r>
              <a:rPr lang="fr-FR" dirty="0"/>
              <a:t>fait une remarque </a:t>
            </a:r>
            <a:r>
              <a:rPr lang="fr-CA" dirty="0"/>
              <a:t>à propos de « performatif » </a:t>
            </a:r>
            <a:r>
              <a:rPr lang="fr-FR" dirty="0"/>
              <a:t>dans une note</a:t>
            </a:r>
            <a:r>
              <a:rPr lang="fr-CA" dirty="0"/>
              <a:t> où il explicite sa forme dérivationnelle à partir du verbe et révèle son origine étymologique française :</a:t>
            </a:r>
            <a:endParaRPr lang="it-IT" dirty="0"/>
          </a:p>
          <a:p>
            <a:pPr marL="0" indent="0">
              <a:buNone/>
            </a:pPr>
            <a:r>
              <a:rPr lang="fr-CA" dirty="0"/>
              <a:t> </a:t>
            </a:r>
            <a:endParaRPr lang="it-IT" dirty="0"/>
          </a:p>
          <a:p>
            <a:pPr algn="just"/>
            <a:r>
              <a:rPr lang="fr-CA" dirty="0"/>
              <a:t>« Les termes ‘performatif’ et ‘constatif’ n’apparaissent pas encore</a:t>
            </a:r>
            <a:r>
              <a:rPr lang="fr-CA" baseline="30000" dirty="0"/>
              <a:t>4  </a:t>
            </a:r>
            <a:r>
              <a:rPr lang="fr-FR" dirty="0"/>
              <a:t>[…]  </a:t>
            </a:r>
            <a:endParaRPr lang="it-IT" dirty="0"/>
          </a:p>
          <a:p>
            <a:pPr algn="just"/>
            <a:r>
              <a:rPr lang="fr-CA" dirty="0"/>
              <a:t>4. « Une remarque de terminologie. Puisque </a:t>
            </a:r>
            <a:r>
              <a:rPr lang="fr-CA" i="1" dirty="0"/>
              <a:t>performance</a:t>
            </a:r>
            <a:r>
              <a:rPr lang="fr-CA" dirty="0"/>
              <a:t> est déjà entré dans l’usage, il n’y aura pas de difficulté à y introduire </a:t>
            </a:r>
            <a:r>
              <a:rPr lang="fr-CA" i="1" dirty="0"/>
              <a:t>performatif</a:t>
            </a:r>
            <a:r>
              <a:rPr lang="fr-CA" dirty="0"/>
              <a:t> au sens particulier qu’il a ici. On ne fait d’ailleurs que ramener en français une famille lexicale que l’anglais a prise à l’ancien français : </a:t>
            </a:r>
            <a:r>
              <a:rPr lang="fr-CA" i="1" dirty="0" err="1"/>
              <a:t>perform</a:t>
            </a:r>
            <a:r>
              <a:rPr lang="fr-CA" dirty="0"/>
              <a:t> vient de l’ancien français </a:t>
            </a:r>
            <a:r>
              <a:rPr lang="fr-CA" i="1" dirty="0" err="1"/>
              <a:t>parformer</a:t>
            </a:r>
            <a:r>
              <a:rPr lang="en-US" dirty="0"/>
              <a:t>. </a:t>
            </a:r>
            <a:r>
              <a:rPr lang="fr-FR" dirty="0"/>
              <a:t>[…] </a:t>
            </a:r>
            <a:r>
              <a:rPr lang="fr-CA" dirty="0"/>
              <a:t>»</a:t>
            </a:r>
            <a:r>
              <a:rPr lang="en-US" dirty="0"/>
              <a:t>  </a:t>
            </a:r>
            <a:r>
              <a:rPr lang="it-IT" dirty="0"/>
              <a:t>(</a:t>
            </a:r>
            <a:r>
              <a:rPr lang="it-IT" dirty="0" err="1"/>
              <a:t>Benveniste</a:t>
            </a:r>
            <a:r>
              <a:rPr lang="it-IT" dirty="0"/>
              <a:t> 1966 </a:t>
            </a:r>
            <a:r>
              <a:rPr lang="fr-FR" dirty="0"/>
              <a:t>[1963] </a:t>
            </a:r>
            <a:r>
              <a:rPr lang="it-IT" dirty="0"/>
              <a:t>: 270-271).</a:t>
            </a:r>
          </a:p>
          <a:p>
            <a:endParaRPr lang="it-IT" dirty="0"/>
          </a:p>
          <a:p>
            <a:endParaRPr lang="it-IT" sz="2400" dirty="0"/>
          </a:p>
        </p:txBody>
      </p:sp>
    </p:spTree>
    <p:extLst>
      <p:ext uri="{BB962C8B-B14F-4D97-AF65-F5344CB8AC3E}">
        <p14:creationId xmlns:p14="http://schemas.microsoft.com/office/powerpoint/2010/main" val="3787984161"/>
      </p:ext>
    </p:extLst>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de </a:t>
            </a:r>
            <a:r>
              <a:rPr lang="it-IT" sz="2800" i="1" dirty="0" err="1"/>
              <a:t>P</a:t>
            </a:r>
            <a:r>
              <a:rPr lang="it-IT" sz="2800" i="1" dirty="0" err="1" smtClean="0"/>
              <a:t>erform</a:t>
            </a:r>
            <a:r>
              <a:rPr lang="it-IT" sz="2800" dirty="0" smtClean="0"/>
              <a:t> </a:t>
            </a:r>
            <a:r>
              <a:rPr lang="it-IT" sz="2800" dirty="0" smtClean="0"/>
              <a:t>en Austin</a:t>
            </a:r>
            <a:endParaRPr lang="it-IT" sz="2800" dirty="0"/>
          </a:p>
        </p:txBody>
      </p:sp>
      <p:sp>
        <p:nvSpPr>
          <p:cNvPr id="3" name="Segnaposto contenuto 2"/>
          <p:cNvSpPr>
            <a:spLocks noGrp="1"/>
          </p:cNvSpPr>
          <p:nvPr>
            <p:ph idx="1"/>
          </p:nvPr>
        </p:nvSpPr>
        <p:spPr/>
        <p:txBody>
          <a:bodyPr>
            <a:normAutofit/>
          </a:bodyPr>
          <a:lstStyle/>
          <a:p>
            <a:pPr algn="just"/>
            <a:r>
              <a:rPr lang="it-IT" sz="2600" dirty="0" smtClean="0"/>
              <a:t>Le </a:t>
            </a:r>
            <a:r>
              <a:rPr lang="it-IT" sz="2600" dirty="0"/>
              <a:t>terme “</a:t>
            </a:r>
            <a:r>
              <a:rPr lang="it-IT" sz="2600" dirty="0" err="1"/>
              <a:t>performatif</a:t>
            </a:r>
            <a:r>
              <a:rPr lang="it-IT" sz="2600" dirty="0"/>
              <a:t>” sera </a:t>
            </a:r>
            <a:r>
              <a:rPr lang="it-IT" sz="2600" dirty="0" err="1"/>
              <a:t>utilisé</a:t>
            </a:r>
            <a:r>
              <a:rPr lang="it-IT" sz="2600" dirty="0"/>
              <a:t> </a:t>
            </a:r>
            <a:r>
              <a:rPr lang="it-IT" sz="2600" dirty="0" err="1"/>
              <a:t>dans</a:t>
            </a:r>
            <a:r>
              <a:rPr lang="it-IT" sz="2600" dirty="0"/>
              <a:t> une grande variété de </a:t>
            </a:r>
            <a:r>
              <a:rPr lang="it-IT" sz="2600" dirty="0" err="1"/>
              <a:t>cas</a:t>
            </a:r>
            <a:r>
              <a:rPr lang="it-IT" sz="2600" dirty="0"/>
              <a:t> et de </a:t>
            </a:r>
            <a:r>
              <a:rPr lang="it-IT" sz="2600" dirty="0" err="1"/>
              <a:t>constructions</a:t>
            </a:r>
            <a:r>
              <a:rPr lang="it-IT" sz="2600" dirty="0"/>
              <a:t> (</a:t>
            </a:r>
            <a:r>
              <a:rPr lang="it-IT" sz="2600" dirty="0" err="1"/>
              <a:t>tous</a:t>
            </a:r>
            <a:r>
              <a:rPr lang="it-IT" sz="2600" dirty="0"/>
              <a:t> </a:t>
            </a:r>
            <a:r>
              <a:rPr lang="it-IT" sz="2600" dirty="0" err="1"/>
              <a:t>apparentés</a:t>
            </a:r>
            <a:r>
              <a:rPr lang="it-IT" sz="2600" dirty="0"/>
              <a:t>), à </a:t>
            </a:r>
            <a:r>
              <a:rPr lang="it-IT" sz="2600" dirty="0" err="1"/>
              <a:t>peu</a:t>
            </a:r>
            <a:r>
              <a:rPr lang="it-IT" sz="2600" dirty="0"/>
              <a:t> </a:t>
            </a:r>
            <a:r>
              <a:rPr lang="it-IT" sz="2600" dirty="0" err="1"/>
              <a:t>près</a:t>
            </a:r>
            <a:r>
              <a:rPr lang="it-IT" sz="2600" dirty="0"/>
              <a:t> </a:t>
            </a:r>
            <a:r>
              <a:rPr lang="it-IT" sz="2600" dirty="0" err="1"/>
              <a:t>comme</a:t>
            </a:r>
            <a:r>
              <a:rPr lang="it-IT" sz="2600" dirty="0"/>
              <a:t> l’est le terme “</a:t>
            </a:r>
            <a:r>
              <a:rPr lang="it-IT" sz="2600" dirty="0" err="1"/>
              <a:t>impératif</a:t>
            </a:r>
            <a:r>
              <a:rPr lang="it-IT" sz="2600" dirty="0"/>
              <a:t>”. Ce </a:t>
            </a:r>
            <a:r>
              <a:rPr lang="it-IT" sz="2600" dirty="0" err="1"/>
              <a:t>nom</a:t>
            </a:r>
            <a:r>
              <a:rPr lang="it-IT" sz="2600" dirty="0"/>
              <a:t> </a:t>
            </a:r>
            <a:r>
              <a:rPr lang="it-IT" sz="2600" dirty="0" err="1"/>
              <a:t>dérive</a:t>
            </a:r>
            <a:r>
              <a:rPr lang="it-IT" sz="2600" dirty="0"/>
              <a:t>, </a:t>
            </a:r>
            <a:r>
              <a:rPr lang="it-IT" sz="2600" dirty="0" err="1"/>
              <a:t>bien</a:t>
            </a:r>
            <a:r>
              <a:rPr lang="it-IT" sz="2600" dirty="0"/>
              <a:t> </a:t>
            </a:r>
            <a:r>
              <a:rPr lang="it-IT" sz="2600" dirty="0" err="1"/>
              <a:t>sûr</a:t>
            </a:r>
            <a:r>
              <a:rPr lang="it-IT" sz="2600" dirty="0"/>
              <a:t>, </a:t>
            </a:r>
            <a:r>
              <a:rPr lang="it-IT" sz="2600" dirty="0" err="1"/>
              <a:t>du</a:t>
            </a:r>
            <a:r>
              <a:rPr lang="it-IT" sz="2600" dirty="0"/>
              <a:t> </a:t>
            </a:r>
            <a:r>
              <a:rPr lang="it-IT" sz="2600" dirty="0" err="1"/>
              <a:t>verbe</a:t>
            </a:r>
            <a:r>
              <a:rPr lang="it-IT" sz="2600" dirty="0"/>
              <a:t> </a:t>
            </a:r>
            <a:r>
              <a:rPr lang="fr-FR" sz="2600" dirty="0"/>
              <a:t>[anglais] </a:t>
            </a:r>
            <a:r>
              <a:rPr lang="fr-FR" sz="2600" i="1" dirty="0" err="1"/>
              <a:t>perform</a:t>
            </a:r>
            <a:r>
              <a:rPr lang="it-IT" sz="2600" dirty="0"/>
              <a:t>, </a:t>
            </a:r>
            <a:r>
              <a:rPr lang="it-IT" sz="2600" dirty="0" err="1"/>
              <a:t>verbe</a:t>
            </a:r>
            <a:r>
              <a:rPr lang="it-IT" sz="2600" dirty="0"/>
              <a:t> </a:t>
            </a:r>
            <a:r>
              <a:rPr lang="it-IT" sz="2600" dirty="0" err="1"/>
              <a:t>qu’on</a:t>
            </a:r>
            <a:r>
              <a:rPr lang="it-IT" sz="2600" dirty="0"/>
              <a:t> </a:t>
            </a:r>
            <a:r>
              <a:rPr lang="it-IT" sz="2600" dirty="0" err="1"/>
              <a:t>emploie</a:t>
            </a:r>
            <a:r>
              <a:rPr lang="it-IT" sz="2600" dirty="0"/>
              <a:t> d’</a:t>
            </a:r>
            <a:r>
              <a:rPr lang="it-IT" sz="2600" dirty="0" err="1"/>
              <a:t>ordinaire</a:t>
            </a:r>
            <a:r>
              <a:rPr lang="it-IT" sz="2600" dirty="0"/>
              <a:t> </a:t>
            </a:r>
            <a:r>
              <a:rPr lang="it-IT" sz="2600" dirty="0" err="1"/>
              <a:t>avec</a:t>
            </a:r>
            <a:r>
              <a:rPr lang="it-IT" sz="2600" dirty="0"/>
              <a:t> le </a:t>
            </a:r>
            <a:r>
              <a:rPr lang="it-IT" sz="2600" dirty="0" err="1"/>
              <a:t>substantif</a:t>
            </a:r>
            <a:r>
              <a:rPr lang="it-IT" sz="2600" dirty="0"/>
              <a:t> “</a:t>
            </a:r>
            <a:r>
              <a:rPr lang="it-IT" sz="2600" dirty="0" err="1"/>
              <a:t>action</a:t>
            </a:r>
            <a:r>
              <a:rPr lang="it-IT" sz="2600" dirty="0"/>
              <a:t>” : il </a:t>
            </a:r>
            <a:r>
              <a:rPr lang="it-IT" sz="2600" dirty="0" err="1"/>
              <a:t>indique</a:t>
            </a:r>
            <a:r>
              <a:rPr lang="it-IT" sz="2600" dirty="0"/>
              <a:t> </a:t>
            </a:r>
            <a:r>
              <a:rPr lang="it-IT" sz="2600" dirty="0" err="1"/>
              <a:t>que</a:t>
            </a:r>
            <a:r>
              <a:rPr lang="it-IT" sz="2600" dirty="0"/>
              <a:t> </a:t>
            </a:r>
            <a:r>
              <a:rPr lang="it-IT" sz="2600" dirty="0" err="1"/>
              <a:t>produire</a:t>
            </a:r>
            <a:r>
              <a:rPr lang="it-IT" sz="2600" dirty="0"/>
              <a:t> l’</a:t>
            </a:r>
            <a:r>
              <a:rPr lang="it-IT" sz="2600" dirty="0" err="1"/>
              <a:t>énonciation</a:t>
            </a:r>
            <a:r>
              <a:rPr lang="it-IT" sz="2600" dirty="0"/>
              <a:t> est </a:t>
            </a:r>
            <a:r>
              <a:rPr lang="it-IT" sz="2600" dirty="0" err="1"/>
              <a:t>exécuter</a:t>
            </a:r>
            <a:r>
              <a:rPr lang="it-IT" sz="2600" dirty="0"/>
              <a:t> une </a:t>
            </a:r>
            <a:r>
              <a:rPr lang="it-IT" sz="2600" dirty="0" err="1"/>
              <a:t>action</a:t>
            </a:r>
            <a:r>
              <a:rPr lang="it-IT" sz="2600" dirty="0"/>
              <a:t> (on ne </a:t>
            </a:r>
            <a:r>
              <a:rPr lang="it-IT" sz="2600" dirty="0" err="1"/>
              <a:t>considère</a:t>
            </a:r>
            <a:r>
              <a:rPr lang="it-IT" sz="2600" dirty="0"/>
              <a:t> </a:t>
            </a:r>
            <a:r>
              <a:rPr lang="it-IT" sz="2600" dirty="0" err="1"/>
              <a:t>pas</a:t>
            </a:r>
            <a:r>
              <a:rPr lang="it-IT" sz="2600" dirty="0"/>
              <a:t>, </a:t>
            </a:r>
            <a:r>
              <a:rPr lang="it-IT" sz="2600" dirty="0" err="1"/>
              <a:t>habituellement</a:t>
            </a:r>
            <a:r>
              <a:rPr lang="it-IT" sz="2600" dirty="0"/>
              <a:t>, </a:t>
            </a:r>
            <a:r>
              <a:rPr lang="it-IT" sz="2600" dirty="0" err="1"/>
              <a:t>cette</a:t>
            </a:r>
            <a:r>
              <a:rPr lang="it-IT" sz="2600" dirty="0"/>
              <a:t> production-là </a:t>
            </a:r>
            <a:r>
              <a:rPr lang="it-IT" sz="2600" dirty="0" err="1"/>
              <a:t>comme</a:t>
            </a:r>
            <a:r>
              <a:rPr lang="it-IT" sz="2600" dirty="0"/>
              <a:t> ne </a:t>
            </a:r>
            <a:r>
              <a:rPr lang="it-IT" sz="2600" dirty="0" err="1"/>
              <a:t>faisant</a:t>
            </a:r>
            <a:r>
              <a:rPr lang="it-IT" sz="2600" dirty="0"/>
              <a:t> </a:t>
            </a:r>
            <a:r>
              <a:rPr lang="it-IT" sz="2600" dirty="0" err="1"/>
              <a:t>que</a:t>
            </a:r>
            <a:r>
              <a:rPr lang="it-IT" sz="2600" dirty="0"/>
              <a:t> dire </a:t>
            </a:r>
            <a:r>
              <a:rPr lang="it-IT" sz="2600" dirty="0" err="1"/>
              <a:t>quelque</a:t>
            </a:r>
            <a:r>
              <a:rPr lang="it-IT" sz="2600" dirty="0"/>
              <a:t> </a:t>
            </a:r>
            <a:r>
              <a:rPr lang="it-IT" sz="2600" dirty="0" err="1"/>
              <a:t>chose</a:t>
            </a:r>
            <a:r>
              <a:rPr lang="it-IT" sz="2600" dirty="0"/>
              <a:t>).  (Austin </a:t>
            </a:r>
            <a:r>
              <a:rPr lang="fr-FR" sz="2600" dirty="0"/>
              <a:t>[1962] </a:t>
            </a:r>
            <a:r>
              <a:rPr lang="it-IT" sz="2600" dirty="0"/>
              <a:t>1970 : 41-42</a:t>
            </a:r>
            <a:r>
              <a:rPr lang="it-IT" sz="2600" dirty="0" smtClean="0"/>
              <a:t>).</a:t>
            </a:r>
          </a:p>
          <a:p>
            <a:pPr algn="just"/>
            <a:r>
              <a:rPr lang="it-IT" sz="2600" i="1" dirty="0" err="1"/>
              <a:t>Quand</a:t>
            </a:r>
            <a:r>
              <a:rPr lang="it-IT" sz="2600" i="1" dirty="0"/>
              <a:t> dire c'est </a:t>
            </a:r>
            <a:r>
              <a:rPr lang="it-IT" sz="2600" i="1" dirty="0" err="1"/>
              <a:t>faire</a:t>
            </a:r>
            <a:r>
              <a:rPr lang="it-IT" sz="2600" dirty="0"/>
              <a:t>, (</a:t>
            </a:r>
            <a:r>
              <a:rPr lang="it-IT" sz="2600" dirty="0" err="1"/>
              <a:t>traduit</a:t>
            </a:r>
            <a:r>
              <a:rPr lang="it-IT" sz="2600" dirty="0"/>
              <a:t> par Gilles Lane), Paris, </a:t>
            </a:r>
            <a:r>
              <a:rPr lang="it-IT" sz="2600" dirty="0" err="1"/>
              <a:t>Seuil</a:t>
            </a:r>
            <a:r>
              <a:rPr lang="it-IT" sz="2600" dirty="0"/>
              <a:t>, </a:t>
            </a:r>
            <a:r>
              <a:rPr lang="it-IT" sz="2600" b="1" dirty="0"/>
              <a:t>1970.</a:t>
            </a:r>
          </a:p>
          <a:p>
            <a:pPr algn="just"/>
            <a:endParaRPr lang="it-IT" sz="2600" dirty="0"/>
          </a:p>
          <a:p>
            <a:pPr marL="0" indent="0">
              <a:buNone/>
            </a:pPr>
            <a:r>
              <a:rPr lang="fr-CA" dirty="0"/>
              <a:t> </a:t>
            </a:r>
            <a:endParaRPr lang="it-IT" dirty="0"/>
          </a:p>
        </p:txBody>
      </p:sp>
    </p:spTree>
    <p:extLst>
      <p:ext uri="{BB962C8B-B14F-4D97-AF65-F5344CB8AC3E}">
        <p14:creationId xmlns:p14="http://schemas.microsoft.com/office/powerpoint/2010/main" val="2694433859"/>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a:t>Traduction</a:t>
            </a:r>
            <a:r>
              <a:rPr lang="it-IT" sz="2400" dirty="0"/>
              <a:t> de </a:t>
            </a:r>
            <a:r>
              <a:rPr lang="it-IT" sz="2400" i="1" dirty="0" err="1"/>
              <a:t>P</a:t>
            </a:r>
            <a:r>
              <a:rPr lang="it-IT" sz="2400" i="1" dirty="0" err="1" smtClean="0"/>
              <a:t>erform</a:t>
            </a:r>
            <a:r>
              <a:rPr lang="it-IT" sz="2400" dirty="0" smtClean="0"/>
              <a:t> </a:t>
            </a:r>
            <a:r>
              <a:rPr lang="it-IT" sz="2400" dirty="0"/>
              <a:t>en Austin</a:t>
            </a:r>
          </a:p>
        </p:txBody>
      </p:sp>
      <p:sp>
        <p:nvSpPr>
          <p:cNvPr id="3" name="Segnaposto contenuto 2"/>
          <p:cNvSpPr>
            <a:spLocks noGrp="1"/>
          </p:cNvSpPr>
          <p:nvPr>
            <p:ph idx="1"/>
          </p:nvPr>
        </p:nvSpPr>
        <p:spPr/>
        <p:txBody>
          <a:bodyPr>
            <a:normAutofit fontScale="77500" lnSpcReduction="20000"/>
          </a:bodyPr>
          <a:lstStyle/>
          <a:p>
            <a:r>
              <a:rPr lang="it-IT" sz="3400" dirty="0"/>
              <a:t>Par la suite, le </a:t>
            </a:r>
            <a:r>
              <a:rPr lang="it-IT" sz="3400" dirty="0" err="1"/>
              <a:t>traducteur</a:t>
            </a:r>
            <a:r>
              <a:rPr lang="it-IT" sz="3400" dirty="0"/>
              <a:t> propose une variété d’</a:t>
            </a:r>
            <a:r>
              <a:rPr lang="it-IT" sz="3400" dirty="0" err="1"/>
              <a:t>équivalents</a:t>
            </a:r>
            <a:r>
              <a:rPr lang="it-IT" sz="3400" dirty="0"/>
              <a:t> en </a:t>
            </a:r>
            <a:r>
              <a:rPr lang="it-IT" sz="3400" dirty="0" err="1"/>
              <a:t>laissant</a:t>
            </a:r>
            <a:r>
              <a:rPr lang="it-IT" sz="3400" dirty="0"/>
              <a:t> </a:t>
            </a:r>
            <a:r>
              <a:rPr lang="it-IT" sz="3400" dirty="0" err="1"/>
              <a:t>toujours</a:t>
            </a:r>
            <a:r>
              <a:rPr lang="it-IT" sz="3400" dirty="0"/>
              <a:t> </a:t>
            </a:r>
            <a:r>
              <a:rPr lang="fr-FR" sz="3400" i="1" dirty="0" err="1"/>
              <a:t>perform</a:t>
            </a:r>
            <a:r>
              <a:rPr lang="fr-FR" sz="3400" dirty="0"/>
              <a:t> </a:t>
            </a:r>
            <a:r>
              <a:rPr lang="it-IT" sz="3400" dirty="0" err="1"/>
              <a:t>entre</a:t>
            </a:r>
            <a:r>
              <a:rPr lang="it-IT" sz="3400" dirty="0"/>
              <a:t> </a:t>
            </a:r>
            <a:r>
              <a:rPr lang="it-IT" sz="3400" dirty="0" err="1"/>
              <a:t>crochets</a:t>
            </a:r>
            <a:r>
              <a:rPr lang="it-IT" sz="3400" dirty="0"/>
              <a:t> </a:t>
            </a:r>
            <a:endParaRPr lang="it-IT" sz="3400" dirty="0" smtClean="0"/>
          </a:p>
          <a:p>
            <a:endParaRPr lang="it-IT" sz="3400" dirty="0"/>
          </a:p>
          <a:p>
            <a:pPr algn="just"/>
            <a:r>
              <a:rPr lang="it-IT" dirty="0" err="1"/>
              <a:t>Accomplir</a:t>
            </a:r>
            <a:r>
              <a:rPr lang="it-IT" dirty="0"/>
              <a:t> : </a:t>
            </a:r>
            <a:r>
              <a:rPr lang="fr-CA" dirty="0"/>
              <a:t>« </a:t>
            </a:r>
            <a:r>
              <a:rPr lang="fr-FR" dirty="0"/>
              <a:t>[…] dont la formule verbale a été énoncée pour l’accomplir [</a:t>
            </a:r>
            <a:r>
              <a:rPr lang="fr-FR" i="1" dirty="0" err="1"/>
              <a:t>perform</a:t>
            </a:r>
            <a:r>
              <a:rPr lang="fr-FR" dirty="0"/>
              <a:t>] et en l’accomplissant »  (50)</a:t>
            </a:r>
            <a:endParaRPr lang="it-IT" dirty="0"/>
          </a:p>
          <a:p>
            <a:pPr algn="just"/>
            <a:r>
              <a:rPr lang="en-US" dirty="0" err="1"/>
              <a:t>Effectuer</a:t>
            </a:r>
            <a:r>
              <a:rPr lang="en-US" dirty="0"/>
              <a:t> </a:t>
            </a:r>
            <a:r>
              <a:rPr lang="fr-CA" dirty="0"/>
              <a:t> « </a:t>
            </a:r>
            <a:r>
              <a:rPr lang="fr-FR" dirty="0"/>
              <a:t>[…]  </a:t>
            </a:r>
            <a:r>
              <a:rPr lang="fr-CA" dirty="0"/>
              <a:t>en formulant nos énonciations performatives, nous effectuons </a:t>
            </a:r>
            <a:r>
              <a:rPr lang="fr-FR" dirty="0"/>
              <a:t>[</a:t>
            </a:r>
            <a:r>
              <a:rPr lang="fr-FR" i="1" dirty="0" err="1"/>
              <a:t>perform</a:t>
            </a:r>
            <a:r>
              <a:rPr lang="fr-FR" dirty="0"/>
              <a:t>] des actions […] » (54 )</a:t>
            </a:r>
            <a:r>
              <a:rPr lang="it-IT" dirty="0"/>
              <a:t> ; c’est </a:t>
            </a:r>
            <a:r>
              <a:rPr lang="it-IT" dirty="0" err="1"/>
              <a:t>toujours</a:t>
            </a:r>
            <a:r>
              <a:rPr lang="it-IT" dirty="0"/>
              <a:t> </a:t>
            </a:r>
            <a:r>
              <a:rPr lang="it-IT" dirty="0" err="1"/>
              <a:t>effectuer</a:t>
            </a:r>
            <a:r>
              <a:rPr lang="it-IT" dirty="0"/>
              <a:t> </a:t>
            </a:r>
            <a:r>
              <a:rPr lang="it-IT" dirty="0" err="1"/>
              <a:t>cet</a:t>
            </a:r>
            <a:r>
              <a:rPr lang="it-IT" dirty="0"/>
              <a:t> </a:t>
            </a:r>
            <a:r>
              <a:rPr lang="it-IT" dirty="0" err="1"/>
              <a:t>acte</a:t>
            </a:r>
            <a:r>
              <a:rPr lang="it-IT" dirty="0"/>
              <a:t> </a:t>
            </a:r>
            <a:r>
              <a:rPr lang="fr-FR" dirty="0"/>
              <a:t>[to </a:t>
            </a:r>
            <a:r>
              <a:rPr lang="fr-FR" i="1" dirty="0" err="1"/>
              <a:t>perform</a:t>
            </a:r>
            <a:r>
              <a:rPr lang="fr-FR" i="1" dirty="0"/>
              <a:t> the </a:t>
            </a:r>
            <a:r>
              <a:rPr lang="fr-FR" i="1" dirty="0" err="1"/>
              <a:t>act</a:t>
            </a:r>
            <a:r>
              <a:rPr lang="fr-FR" dirty="0"/>
              <a:t>] » (108)  </a:t>
            </a:r>
            <a:endParaRPr lang="it-IT" dirty="0"/>
          </a:p>
          <a:p>
            <a:pPr algn="just"/>
            <a:r>
              <a:rPr lang="fr-CA" dirty="0"/>
              <a:t>« </a:t>
            </a:r>
            <a:r>
              <a:rPr lang="fr-FR" dirty="0"/>
              <a:t>[…] </a:t>
            </a:r>
            <a:r>
              <a:rPr lang="fr-CA" dirty="0"/>
              <a:t> des actes auxiliaires effectués de par l’effectuation </a:t>
            </a:r>
            <a:r>
              <a:rPr lang="fr-FR" dirty="0" smtClean="0"/>
              <a:t>[</a:t>
            </a:r>
            <a:r>
              <a:rPr lang="fr-FR" dirty="0" err="1" smtClean="0"/>
              <a:t>performed</a:t>
            </a:r>
            <a:r>
              <a:rPr lang="fr-FR" dirty="0" smtClean="0"/>
              <a:t> </a:t>
            </a:r>
            <a:r>
              <a:rPr lang="fr-FR" dirty="0"/>
              <a:t>in </a:t>
            </a:r>
            <a:r>
              <a:rPr lang="fr-FR" dirty="0" err="1"/>
              <a:t>performing</a:t>
            </a:r>
            <a:r>
              <a:rPr lang="fr-FR" dirty="0"/>
              <a:t>] de l’acte rhétique. »111 </a:t>
            </a:r>
            <a:r>
              <a:rPr lang="en-US" dirty="0"/>
              <a:t>; </a:t>
            </a:r>
            <a:r>
              <a:rPr lang="fr-CA" dirty="0"/>
              <a:t>« </a:t>
            </a:r>
            <a:r>
              <a:rPr lang="en-US" dirty="0"/>
              <a:t>Ce </a:t>
            </a:r>
            <a:r>
              <a:rPr lang="en-US" dirty="0" err="1"/>
              <a:t>n’est</a:t>
            </a:r>
            <a:r>
              <a:rPr lang="en-US" dirty="0"/>
              <a:t> pas certes pas </a:t>
            </a:r>
            <a:r>
              <a:rPr lang="en-US" dirty="0" err="1"/>
              <a:t>effectuer</a:t>
            </a:r>
            <a:r>
              <a:rPr lang="en-US" dirty="0"/>
              <a:t> </a:t>
            </a:r>
            <a:r>
              <a:rPr lang="fr-FR" dirty="0"/>
              <a:t>[</a:t>
            </a:r>
            <a:r>
              <a:rPr lang="fr-FR" i="1" dirty="0" err="1"/>
              <a:t>perform</a:t>
            </a:r>
            <a:r>
              <a:rPr lang="fr-FR" dirty="0"/>
              <a:t>] un acte physique particulier […] </a:t>
            </a:r>
            <a:r>
              <a:rPr lang="it-IT" dirty="0"/>
              <a:t>(139)  </a:t>
            </a:r>
          </a:p>
          <a:p>
            <a:pPr algn="just"/>
            <a:r>
              <a:rPr lang="en-US" dirty="0" err="1"/>
              <a:t>Exécuter</a:t>
            </a:r>
            <a:r>
              <a:rPr lang="en-US" dirty="0"/>
              <a:t> : </a:t>
            </a:r>
            <a:r>
              <a:rPr lang="fr-CA" dirty="0"/>
              <a:t>« </a:t>
            </a:r>
            <a:r>
              <a:rPr lang="fr-FR" dirty="0"/>
              <a:t>[…]</a:t>
            </a:r>
            <a:r>
              <a:rPr lang="en-US" dirty="0"/>
              <a:t> affirmer, </a:t>
            </a:r>
            <a:r>
              <a:rPr lang="en-US" dirty="0" err="1"/>
              <a:t>c’est</a:t>
            </a:r>
            <a:r>
              <a:rPr lang="en-US" dirty="0"/>
              <a:t> </a:t>
            </a:r>
            <a:r>
              <a:rPr lang="en-US" dirty="0" err="1"/>
              <a:t>exécuter</a:t>
            </a:r>
            <a:r>
              <a:rPr lang="en-US" dirty="0"/>
              <a:t>  </a:t>
            </a:r>
            <a:r>
              <a:rPr lang="fr-FR" dirty="0"/>
              <a:t>[</a:t>
            </a:r>
            <a:r>
              <a:rPr lang="fr-FR" i="1" dirty="0" err="1"/>
              <a:t>perform</a:t>
            </a:r>
            <a:r>
              <a:rPr lang="fr-FR" dirty="0"/>
              <a:t>] (143) ; </a:t>
            </a:r>
            <a:endParaRPr lang="it-IT" dirty="0"/>
          </a:p>
          <a:p>
            <a:pPr algn="just"/>
            <a:r>
              <a:rPr lang="fr-FR" dirty="0"/>
              <a:t>Produire : « […] ou la nature illocutoire de l’acte que nous produisons [</a:t>
            </a:r>
            <a:r>
              <a:rPr lang="fr-FR" i="1" dirty="0" err="1"/>
              <a:t>perform</a:t>
            </a:r>
            <a:r>
              <a:rPr lang="fr-FR" dirty="0"/>
              <a:t>] en formulant cette énonciation. » (152)</a:t>
            </a:r>
            <a:endParaRPr lang="it-IT" dirty="0"/>
          </a:p>
          <a:p>
            <a:endParaRPr lang="it-IT" sz="1800" dirty="0"/>
          </a:p>
          <a:p>
            <a:endParaRPr lang="it-IT" sz="2400" dirty="0"/>
          </a:p>
        </p:txBody>
      </p:sp>
    </p:spTree>
    <p:extLst>
      <p:ext uri="{BB962C8B-B14F-4D97-AF65-F5344CB8AC3E}">
        <p14:creationId xmlns:p14="http://schemas.microsoft.com/office/powerpoint/2010/main" val="204556436"/>
      </p:ext>
    </p:extLst>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err="1" smtClean="0"/>
              <a:t>Perform</a:t>
            </a:r>
            <a:r>
              <a:rPr lang="it-IT" sz="2800" dirty="0" smtClean="0"/>
              <a:t> </a:t>
            </a:r>
            <a:r>
              <a:rPr lang="it-IT" sz="2800" dirty="0" err="1" smtClean="0"/>
              <a:t>dans</a:t>
            </a:r>
            <a:r>
              <a:rPr lang="it-IT" sz="2800" dirty="0" smtClean="0"/>
              <a:t> le </a:t>
            </a:r>
            <a:r>
              <a:rPr lang="fr-CA" sz="2800" i="1" dirty="0"/>
              <a:t>Vocabulaire européen des philosophies. Dictionnaire des intraduisibles</a:t>
            </a:r>
            <a:endParaRPr lang="it-IT" sz="2800" dirty="0"/>
          </a:p>
        </p:txBody>
      </p:sp>
      <p:sp>
        <p:nvSpPr>
          <p:cNvPr id="3" name="Segnaposto contenuto 2"/>
          <p:cNvSpPr>
            <a:spLocks noGrp="1"/>
          </p:cNvSpPr>
          <p:nvPr>
            <p:ph idx="1"/>
          </p:nvPr>
        </p:nvSpPr>
        <p:spPr/>
        <p:txBody>
          <a:bodyPr>
            <a:normAutofit fontScale="92500"/>
          </a:bodyPr>
          <a:lstStyle/>
          <a:p>
            <a:r>
              <a:rPr lang="fr-FR" sz="2600" dirty="0"/>
              <a:t>« A l’entrée Acte de langage</a:t>
            </a:r>
            <a:endParaRPr lang="it-IT" sz="2600" dirty="0"/>
          </a:p>
          <a:p>
            <a:r>
              <a:rPr lang="fr-FR" sz="2600" dirty="0"/>
              <a:t>E. « </a:t>
            </a:r>
            <a:r>
              <a:rPr lang="fr-FR" sz="2600" dirty="0" err="1"/>
              <a:t>Perform</a:t>
            </a:r>
            <a:r>
              <a:rPr lang="fr-FR" sz="2600" dirty="0"/>
              <a:t>, « performance »</a:t>
            </a:r>
            <a:endParaRPr lang="it-IT" sz="2600" dirty="0"/>
          </a:p>
          <a:p>
            <a:pPr algn="just"/>
            <a:r>
              <a:rPr lang="fr-CA" sz="2600" dirty="0"/>
              <a:t>L’invention par Austin des performatifs a mis en évidence certaines caractéristiques du verbe </a:t>
            </a:r>
            <a:r>
              <a:rPr lang="fr-CA" sz="2600" i="1" dirty="0" err="1"/>
              <a:t>perform</a:t>
            </a:r>
            <a:r>
              <a:rPr lang="fr-CA" sz="2600" dirty="0"/>
              <a:t>, </a:t>
            </a:r>
            <a:r>
              <a:rPr lang="fr-CA" sz="2600" b="1" dirty="0"/>
              <a:t>qui n’a pas d’équivalent en français. </a:t>
            </a:r>
            <a:r>
              <a:rPr lang="fr-CA" sz="2600" dirty="0"/>
              <a:t>[</a:t>
            </a:r>
            <a:r>
              <a:rPr lang="en-US" sz="2600" i="1" dirty="0"/>
              <a:t>…</a:t>
            </a:r>
            <a:r>
              <a:rPr lang="fr-CA" sz="2600" dirty="0"/>
              <a:t>]</a:t>
            </a:r>
            <a:r>
              <a:rPr lang="fr-CA" sz="2600" i="1" dirty="0"/>
              <a:t> </a:t>
            </a:r>
            <a:r>
              <a:rPr lang="fr-CA" sz="2600" dirty="0"/>
              <a:t> </a:t>
            </a:r>
            <a:endParaRPr lang="it-IT" sz="2600" dirty="0"/>
          </a:p>
          <a:p>
            <a:pPr algn="just"/>
            <a:r>
              <a:rPr lang="fr-CA" sz="2600" dirty="0"/>
              <a:t>[</a:t>
            </a:r>
            <a:r>
              <a:rPr lang="en-US" sz="2600" i="1" dirty="0"/>
              <a:t>…</a:t>
            </a:r>
            <a:r>
              <a:rPr lang="fr-CA" sz="2600" dirty="0"/>
              <a:t>] La différence entre </a:t>
            </a:r>
            <a:r>
              <a:rPr lang="fr-CA" sz="2600" i="1" dirty="0" err="1"/>
              <a:t>perform</a:t>
            </a:r>
            <a:r>
              <a:rPr lang="fr-CA" sz="2600" dirty="0"/>
              <a:t> et «</a:t>
            </a:r>
            <a:r>
              <a:rPr lang="fr-CA" sz="2600" b="1" dirty="0"/>
              <a:t> </a:t>
            </a:r>
            <a:r>
              <a:rPr lang="fr-CA" sz="2600" dirty="0"/>
              <a:t>effectuer » ou  « accomplir », ses traductions françaises courantes, tient au couple </a:t>
            </a:r>
            <a:r>
              <a:rPr lang="fr-CA" sz="2600" i="1" dirty="0" err="1"/>
              <a:t>perform</a:t>
            </a:r>
            <a:r>
              <a:rPr lang="fr-CA" sz="2600" i="1" dirty="0"/>
              <a:t>/performance</a:t>
            </a:r>
            <a:r>
              <a:rPr lang="fr-CA" sz="2600" dirty="0"/>
              <a:t> [</a:t>
            </a:r>
            <a:r>
              <a:rPr lang="en-US" sz="2600" i="1" dirty="0"/>
              <a:t>…</a:t>
            </a:r>
            <a:r>
              <a:rPr lang="fr-CA" sz="2600" dirty="0"/>
              <a:t>]</a:t>
            </a:r>
            <a:r>
              <a:rPr lang="fr-FR" sz="2600" dirty="0"/>
              <a:t> »</a:t>
            </a:r>
            <a:endParaRPr lang="it-IT" sz="2600" dirty="0"/>
          </a:p>
          <a:p>
            <a:r>
              <a:rPr lang="fr-CA" sz="2600" dirty="0"/>
              <a:t>(Cassin, Laugier et Rosier-</a:t>
            </a:r>
            <a:r>
              <a:rPr lang="fr-CA" sz="2600" dirty="0" err="1"/>
              <a:t>Catach</a:t>
            </a:r>
            <a:r>
              <a:rPr lang="fr-CA" sz="2600" dirty="0"/>
              <a:t> 2004 : 20, 21</a:t>
            </a:r>
            <a:r>
              <a:rPr lang="fr-CA" sz="2600" dirty="0" smtClean="0"/>
              <a:t>)</a:t>
            </a:r>
          </a:p>
          <a:p>
            <a:r>
              <a:rPr lang="fr-CA" sz="2600" dirty="0"/>
              <a:t>Cassin, Barbara (</a:t>
            </a:r>
            <a:r>
              <a:rPr lang="fr-CA" sz="2600" dirty="0" err="1"/>
              <a:t>dir</a:t>
            </a:r>
            <a:r>
              <a:rPr lang="fr-CA" sz="2600" dirty="0"/>
              <a:t>.) (2004), </a:t>
            </a:r>
            <a:r>
              <a:rPr lang="fr-CA" sz="2600" i="1" dirty="0"/>
              <a:t>Vocabulaire européen des philosophies. Dictionnaire des intraduisibles,</a:t>
            </a:r>
            <a:r>
              <a:rPr lang="fr-CA" sz="2600" dirty="0"/>
              <a:t> Paris : Seuil/Le Robert.</a:t>
            </a:r>
            <a:endParaRPr lang="it-IT" sz="2600" dirty="0"/>
          </a:p>
          <a:p>
            <a:r>
              <a:rPr lang="fr-CA" sz="2600" dirty="0" smtClean="0"/>
              <a:t> </a:t>
            </a:r>
            <a:endParaRPr lang="it-IT" sz="2600" dirty="0"/>
          </a:p>
          <a:p>
            <a:endParaRPr lang="it-IT" sz="2400" dirty="0"/>
          </a:p>
        </p:txBody>
      </p:sp>
    </p:spTree>
    <p:extLst>
      <p:ext uri="{BB962C8B-B14F-4D97-AF65-F5344CB8AC3E}">
        <p14:creationId xmlns:p14="http://schemas.microsoft.com/office/powerpoint/2010/main" val="1335419598"/>
      </p:ext>
    </p:extLst>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Les</a:t>
            </a:r>
            <a:r>
              <a:rPr lang="it-IT" sz="2800" dirty="0" smtClean="0"/>
              <a:t> </a:t>
            </a:r>
            <a:r>
              <a:rPr lang="it-IT" sz="2800" dirty="0" err="1" smtClean="0"/>
              <a:t>intraduisibles</a:t>
            </a:r>
            <a:endParaRPr lang="it-IT" sz="2800" dirty="0"/>
          </a:p>
        </p:txBody>
      </p:sp>
      <p:sp>
        <p:nvSpPr>
          <p:cNvPr id="3" name="Segnaposto contenuto 2"/>
          <p:cNvSpPr>
            <a:spLocks noGrp="1"/>
          </p:cNvSpPr>
          <p:nvPr>
            <p:ph idx="1"/>
          </p:nvPr>
        </p:nvSpPr>
        <p:spPr/>
        <p:txBody>
          <a:bodyPr>
            <a:normAutofit/>
          </a:bodyPr>
          <a:lstStyle/>
          <a:p>
            <a:pPr algn="just"/>
            <a:r>
              <a:rPr lang="fr-CA" sz="2400" dirty="0"/>
              <a:t>« Parler d’</a:t>
            </a:r>
            <a:r>
              <a:rPr lang="fr-CA" sz="2400" i="1" dirty="0"/>
              <a:t>intraduisibles </a:t>
            </a:r>
            <a:r>
              <a:rPr lang="fr-CA" sz="2400" dirty="0"/>
              <a:t>n’implique nullement que les termes en question, ou les expressions, les tours syntaxiques et grammaticaux, ne soient pas traduits et ne puissent pas l’être – </a:t>
            </a:r>
            <a:r>
              <a:rPr lang="fr-CA" sz="2400" b="1" dirty="0"/>
              <a:t>l’intraduisible, c’est plutôt ce qu’on ne cesse pas de (ne pas) traduire</a:t>
            </a:r>
            <a:r>
              <a:rPr lang="fr-CA" sz="2400" dirty="0"/>
              <a:t>. Mais cela signale que leur traduction, dans une langue ou dans une autre, fait problème, au point de susciter parfois un néologisme ou l’imposition d’un nouveau sens sur un vieux mot : c’est un indice de la manière dont, d’une langue à l’autre, tant les mots que les réseaux conceptuels ne sont pas superposables. » (Cassin 2004 : XVII-XVIII). </a:t>
            </a:r>
            <a:endParaRPr lang="it-IT" sz="2400" dirty="0"/>
          </a:p>
          <a:p>
            <a:endParaRPr lang="it-IT" sz="2400" dirty="0"/>
          </a:p>
        </p:txBody>
      </p:sp>
    </p:spTree>
    <p:extLst>
      <p:ext uri="{BB962C8B-B14F-4D97-AF65-F5344CB8AC3E}">
        <p14:creationId xmlns:p14="http://schemas.microsoft.com/office/powerpoint/2010/main" val="40278104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Mais qui a traduit?</a:t>
            </a:r>
            <a:endParaRPr lang="fr-CA" sz="2800" dirty="0"/>
          </a:p>
        </p:txBody>
      </p:sp>
      <p:sp>
        <p:nvSpPr>
          <p:cNvPr id="3" name="Segnaposto contenuto 2"/>
          <p:cNvSpPr>
            <a:spLocks noGrp="1"/>
          </p:cNvSpPr>
          <p:nvPr>
            <p:ph idx="1"/>
          </p:nvPr>
        </p:nvSpPr>
        <p:spPr/>
        <p:txBody>
          <a:bodyPr/>
          <a:lstStyle/>
          <a:p>
            <a:pPr algn="just"/>
            <a:r>
              <a:rPr lang="fr-FR" sz="2400" dirty="0"/>
              <a:t>« Ainsi la question </a:t>
            </a:r>
            <a:r>
              <a:rPr lang="fr-FR" sz="2400" i="1" dirty="0"/>
              <a:t>qui est le traducteur </a:t>
            </a:r>
            <a:r>
              <a:rPr lang="fr-FR" sz="2400" dirty="0"/>
              <a:t>? doit-elle être fermement posée face à une traduction. » </a:t>
            </a:r>
            <a:r>
              <a:rPr lang="it-IT" sz="2400" dirty="0"/>
              <a:t>p. 73</a:t>
            </a:r>
          </a:p>
          <a:p>
            <a:pPr algn="just"/>
            <a:endParaRPr lang="it-IT" sz="2400" dirty="0"/>
          </a:p>
          <a:p>
            <a:pPr algn="just"/>
            <a:r>
              <a:rPr lang="fr-FR" sz="2400" dirty="0"/>
              <a:t>« </a:t>
            </a:r>
            <a:r>
              <a:rPr lang="it-IT" sz="2400" dirty="0"/>
              <a:t>Il </a:t>
            </a:r>
            <a:r>
              <a:rPr lang="it-IT" sz="2400" dirty="0" err="1"/>
              <a:t>devient</a:t>
            </a:r>
            <a:r>
              <a:rPr lang="it-IT" sz="2400" dirty="0"/>
              <a:t> de plus en plus </a:t>
            </a:r>
            <a:r>
              <a:rPr lang="it-IT" sz="2400" dirty="0" err="1"/>
              <a:t>impensable</a:t>
            </a:r>
            <a:r>
              <a:rPr lang="it-IT" sz="2400" dirty="0"/>
              <a:t> </a:t>
            </a:r>
            <a:r>
              <a:rPr lang="it-IT" sz="2400" b="1" dirty="0" err="1"/>
              <a:t>que</a:t>
            </a:r>
            <a:r>
              <a:rPr lang="it-IT" sz="2400" b="1" dirty="0"/>
              <a:t> le </a:t>
            </a:r>
            <a:r>
              <a:rPr lang="it-IT" sz="2400" b="1" dirty="0" err="1"/>
              <a:t>traducteur</a:t>
            </a:r>
            <a:r>
              <a:rPr lang="it-IT" sz="2400" b="1" dirty="0"/>
              <a:t> reste ce </a:t>
            </a:r>
            <a:r>
              <a:rPr lang="it-IT" sz="2400" b="1" dirty="0" err="1"/>
              <a:t>parfait</a:t>
            </a:r>
            <a:r>
              <a:rPr lang="it-IT" sz="2400" b="1" dirty="0"/>
              <a:t> </a:t>
            </a:r>
            <a:r>
              <a:rPr lang="it-IT" sz="2400" b="1" dirty="0" err="1"/>
              <a:t>inconnu</a:t>
            </a:r>
            <a:r>
              <a:rPr lang="it-IT" sz="2400" b="1" dirty="0"/>
              <a:t> </a:t>
            </a:r>
            <a:r>
              <a:rPr lang="it-IT" sz="2400" dirty="0" err="1"/>
              <a:t>qu’il</a:t>
            </a:r>
            <a:r>
              <a:rPr lang="it-IT" sz="2400" dirty="0"/>
              <a:t> est </a:t>
            </a:r>
            <a:r>
              <a:rPr lang="it-IT" sz="2400" dirty="0" err="1"/>
              <a:t>encore</a:t>
            </a:r>
            <a:r>
              <a:rPr lang="it-IT" sz="2400" dirty="0"/>
              <a:t> la </a:t>
            </a:r>
            <a:r>
              <a:rPr lang="it-IT" sz="2400" dirty="0" err="1"/>
              <a:t>plupart</a:t>
            </a:r>
            <a:r>
              <a:rPr lang="it-IT" sz="2400" dirty="0"/>
              <a:t> </a:t>
            </a:r>
            <a:r>
              <a:rPr lang="it-IT" sz="2400" dirty="0" err="1"/>
              <a:t>du</a:t>
            </a:r>
            <a:r>
              <a:rPr lang="it-IT" sz="2400" dirty="0"/>
              <a:t> </a:t>
            </a:r>
            <a:r>
              <a:rPr lang="it-IT" sz="2400" dirty="0" err="1"/>
              <a:t>temps</a:t>
            </a:r>
            <a:r>
              <a:rPr lang="it-IT" sz="2400" dirty="0"/>
              <a:t>.</a:t>
            </a:r>
            <a:r>
              <a:rPr lang="fr-FR" sz="2400" dirty="0"/>
              <a:t>» </a:t>
            </a:r>
            <a:r>
              <a:rPr lang="it-IT" sz="2400" dirty="0"/>
              <a:t> p. 73</a:t>
            </a:r>
          </a:p>
          <a:p>
            <a:pPr algn="just"/>
            <a:endParaRPr lang="it-IT" sz="2400" dirty="0"/>
          </a:p>
          <a:p>
            <a:pPr algn="just"/>
            <a:r>
              <a:rPr lang="fr-CA" sz="2400" dirty="0"/>
              <a:t>« Il faut aller plus loin, et déterminer sa position traductive, son projet de traduction et son horizon traductif. » p. </a:t>
            </a:r>
            <a:r>
              <a:rPr lang="fr-CA" sz="2400" dirty="0" smtClean="0"/>
              <a:t>74</a:t>
            </a:r>
          </a:p>
          <a:p>
            <a:r>
              <a:rPr lang="it-IT" sz="2400" dirty="0"/>
              <a:t>Antoine </a:t>
            </a:r>
            <a:r>
              <a:rPr lang="it-IT" sz="2400" dirty="0" err="1"/>
              <a:t>Berman</a:t>
            </a:r>
            <a:r>
              <a:rPr lang="it-IT" sz="2400" dirty="0"/>
              <a:t>, </a:t>
            </a:r>
            <a:r>
              <a:rPr lang="it-IT" sz="2400" i="1" dirty="0"/>
              <a:t>Pour une </a:t>
            </a:r>
            <a:r>
              <a:rPr lang="it-IT" sz="2400" i="1" dirty="0" err="1"/>
              <a:t>critique</a:t>
            </a:r>
            <a:r>
              <a:rPr lang="it-IT" sz="2400" i="1" dirty="0"/>
              <a:t> </a:t>
            </a:r>
            <a:r>
              <a:rPr lang="it-IT" sz="2400" i="1" dirty="0" err="1"/>
              <a:t>des</a:t>
            </a:r>
            <a:r>
              <a:rPr lang="it-IT" sz="2400" i="1" dirty="0"/>
              <a:t> </a:t>
            </a:r>
            <a:r>
              <a:rPr lang="it-IT" sz="2400" i="1" dirty="0" err="1"/>
              <a:t>traductions</a:t>
            </a:r>
            <a:r>
              <a:rPr lang="it-IT" sz="2400" i="1" dirty="0"/>
              <a:t> : John Donne, </a:t>
            </a:r>
            <a:r>
              <a:rPr lang="it-IT" sz="2400" dirty="0"/>
              <a:t>Paris, Gallimard, 1995</a:t>
            </a:r>
            <a:endParaRPr lang="fr-CA" sz="2400" dirty="0"/>
          </a:p>
          <a:p>
            <a:endParaRPr lang="fr-CA" sz="2400" dirty="0"/>
          </a:p>
          <a:p>
            <a:endParaRPr lang="fr-CA" sz="2400" dirty="0"/>
          </a:p>
          <a:p>
            <a:pPr algn="just"/>
            <a:endParaRPr lang="it-IT" sz="2400" dirty="0"/>
          </a:p>
          <a:p>
            <a:endParaRPr lang="fr-CA" dirty="0"/>
          </a:p>
        </p:txBody>
      </p:sp>
      <p:sp>
        <p:nvSpPr>
          <p:cNvPr id="6" name="Segnaposto numero diapositiva 5"/>
          <p:cNvSpPr>
            <a:spLocks noGrp="1"/>
          </p:cNvSpPr>
          <p:nvPr>
            <p:ph type="sldNum" sz="quarter" idx="12"/>
          </p:nvPr>
        </p:nvSpPr>
        <p:spPr/>
        <p:txBody>
          <a:bodyPr/>
          <a:lstStyle/>
          <a:p>
            <a:fld id="{32BE7EF0-C616-5C42-B786-A1E841897D58}" type="slidenum">
              <a:rPr lang="fr-CA" smtClean="0"/>
              <a:t>9</a:t>
            </a:fld>
            <a:endParaRPr lang="fr-CA"/>
          </a:p>
        </p:txBody>
      </p:sp>
    </p:spTree>
    <p:extLst>
      <p:ext uri="{BB962C8B-B14F-4D97-AF65-F5344CB8AC3E}">
        <p14:creationId xmlns:p14="http://schemas.microsoft.com/office/powerpoint/2010/main" val="1538287246"/>
      </p:ext>
    </p:extLst>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Traduction</a:t>
            </a:r>
            <a:r>
              <a:rPr lang="it-IT" sz="2800" dirty="0" smtClean="0"/>
              <a:t> de </a:t>
            </a:r>
            <a:r>
              <a:rPr lang="it-IT" sz="2800" i="1" dirty="0" err="1" smtClean="0"/>
              <a:t>Perform</a:t>
            </a:r>
            <a:r>
              <a:rPr lang="it-IT" sz="2800" dirty="0" smtClean="0"/>
              <a:t> </a:t>
            </a:r>
            <a:r>
              <a:rPr lang="it-IT" sz="2800" dirty="0" err="1" smtClean="0"/>
              <a:t>dans</a:t>
            </a:r>
            <a:r>
              <a:rPr lang="it-IT" sz="2800" dirty="0" smtClean="0"/>
              <a:t> Judith Butler</a:t>
            </a:r>
            <a:endParaRPr lang="it-IT" sz="2800" dirty="0"/>
          </a:p>
        </p:txBody>
      </p:sp>
      <p:sp>
        <p:nvSpPr>
          <p:cNvPr id="3" name="Segnaposto contenuto 2"/>
          <p:cNvSpPr>
            <a:spLocks noGrp="1"/>
          </p:cNvSpPr>
          <p:nvPr>
            <p:ph idx="1"/>
          </p:nvPr>
        </p:nvSpPr>
        <p:spPr/>
        <p:txBody>
          <a:bodyPr>
            <a:normAutofit fontScale="62500" lnSpcReduction="20000"/>
          </a:bodyPr>
          <a:lstStyle/>
          <a:p>
            <a:pPr algn="just"/>
            <a:r>
              <a:rPr lang="fr-CA" sz="3100" dirty="0"/>
              <a:t>Judith </a:t>
            </a:r>
            <a:r>
              <a:rPr lang="fr-CA" sz="3100" dirty="0" smtClean="0"/>
              <a:t>Butler</a:t>
            </a:r>
            <a:r>
              <a:rPr lang="fr-CA" sz="3100" i="1" dirty="0" smtClean="0"/>
              <a:t>, Excitable </a:t>
            </a:r>
            <a:r>
              <a:rPr lang="fr-CA" sz="3100" i="1" dirty="0"/>
              <a:t>Speech. A </a:t>
            </a:r>
            <a:r>
              <a:rPr lang="fr-CA" sz="3100" i="1" dirty="0" err="1"/>
              <a:t>Politics</a:t>
            </a:r>
            <a:r>
              <a:rPr lang="fr-CA" sz="3100" i="1" dirty="0"/>
              <a:t> of the Performative</a:t>
            </a:r>
            <a:r>
              <a:rPr lang="fr-CA" sz="3100" dirty="0"/>
              <a:t>, New </a:t>
            </a:r>
            <a:r>
              <a:rPr lang="fr-CA" sz="3100" dirty="0" smtClean="0"/>
              <a:t>York</a:t>
            </a:r>
            <a:r>
              <a:rPr lang="fr-CA" sz="3100" dirty="0"/>
              <a:t>,</a:t>
            </a:r>
            <a:r>
              <a:rPr lang="fr-CA" sz="3100" dirty="0" smtClean="0"/>
              <a:t> </a:t>
            </a:r>
            <a:r>
              <a:rPr lang="fr-CA" sz="3100" dirty="0" err="1" smtClean="0"/>
              <a:t>Routledge</a:t>
            </a:r>
            <a:r>
              <a:rPr lang="fr-CA" sz="3100" dirty="0" smtClean="0"/>
              <a:t>, 1997.</a:t>
            </a:r>
            <a:endParaRPr lang="it-IT" sz="3100" dirty="0"/>
          </a:p>
          <a:p>
            <a:endParaRPr lang="it-IT" sz="3100" dirty="0"/>
          </a:p>
          <a:p>
            <a:r>
              <a:rPr lang="fr-CA" sz="3100" i="1" dirty="0" smtClean="0"/>
              <a:t>Le </a:t>
            </a:r>
            <a:r>
              <a:rPr lang="fr-CA" sz="3100" i="1" dirty="0"/>
              <a:t>pouvoir des mots. Politique du performatif</a:t>
            </a:r>
            <a:r>
              <a:rPr lang="fr-CA" sz="3100" dirty="0"/>
              <a:t> (traduit de l’anglais (États-Unis) par Charlotte </a:t>
            </a:r>
            <a:r>
              <a:rPr lang="fr-CA" sz="3100" dirty="0" err="1"/>
              <a:t>Nordmann</a:t>
            </a:r>
            <a:r>
              <a:rPr lang="fr-CA" sz="3100" dirty="0"/>
              <a:t>), Paris : Ed. Amsterdam, 2004.  </a:t>
            </a:r>
            <a:endParaRPr lang="it-IT" sz="3100" dirty="0"/>
          </a:p>
          <a:p>
            <a:pPr marL="0" indent="0">
              <a:buNone/>
            </a:pPr>
            <a:r>
              <a:rPr lang="fr-CA" sz="3100" dirty="0"/>
              <a:t> </a:t>
            </a:r>
            <a:r>
              <a:rPr lang="fr-CA" sz="3100" i="1" dirty="0"/>
              <a:t> </a:t>
            </a:r>
            <a:endParaRPr lang="it-IT" sz="3100" dirty="0"/>
          </a:p>
          <a:p>
            <a:pPr algn="just"/>
            <a:r>
              <a:rPr lang="fr-CA" sz="3100" i="1" dirty="0" smtClean="0"/>
              <a:t>Le </a:t>
            </a:r>
            <a:r>
              <a:rPr lang="fr-CA" sz="3100" i="1" dirty="0"/>
              <a:t>pouvoir des mots. Discours de haine et politique du performatif</a:t>
            </a:r>
            <a:r>
              <a:rPr lang="fr-CA" sz="3100" dirty="0"/>
              <a:t> (traduit de l’anglais par Charlotte </a:t>
            </a:r>
            <a:r>
              <a:rPr lang="fr-CA" sz="3100" dirty="0" err="1"/>
              <a:t>Nordmann</a:t>
            </a:r>
            <a:r>
              <a:rPr lang="fr-CA" sz="3100" dirty="0"/>
              <a:t>), Paris : Ed. Amsterdam, nouvelle </a:t>
            </a:r>
            <a:r>
              <a:rPr lang="fr-CA" sz="3100" dirty="0" smtClean="0"/>
              <a:t>édition, 2008. </a:t>
            </a:r>
          </a:p>
          <a:p>
            <a:endParaRPr lang="fr-CA" sz="3100" dirty="0"/>
          </a:p>
          <a:p>
            <a:r>
              <a:rPr lang="fr-CA" sz="3100" dirty="0"/>
              <a:t>Judith </a:t>
            </a:r>
            <a:r>
              <a:rPr lang="fr-CA" sz="3100" dirty="0" smtClean="0"/>
              <a:t>Butler, </a:t>
            </a:r>
            <a:r>
              <a:rPr lang="fr-FR" sz="3100" i="1" dirty="0" err="1" smtClean="0"/>
              <a:t>Undoing</a:t>
            </a:r>
            <a:r>
              <a:rPr lang="fr-FR" sz="3100" i="1" dirty="0" smtClean="0"/>
              <a:t> </a:t>
            </a:r>
            <a:r>
              <a:rPr lang="fr-FR" sz="3100" i="1" dirty="0" err="1" smtClean="0"/>
              <a:t>Gender</a:t>
            </a:r>
            <a:r>
              <a:rPr lang="fr-FR" sz="3100" dirty="0" smtClean="0"/>
              <a:t>, </a:t>
            </a:r>
            <a:r>
              <a:rPr lang="fr-CA" sz="3100" dirty="0"/>
              <a:t>New </a:t>
            </a:r>
            <a:r>
              <a:rPr lang="fr-CA" sz="3100" dirty="0" smtClean="0"/>
              <a:t>York, </a:t>
            </a:r>
            <a:r>
              <a:rPr lang="fr-CA" sz="3100" dirty="0" err="1" smtClean="0"/>
              <a:t>Routledge</a:t>
            </a:r>
            <a:r>
              <a:rPr lang="fr-CA" sz="3100" dirty="0"/>
              <a:t>, </a:t>
            </a:r>
            <a:r>
              <a:rPr lang="fr-FR" sz="3100" dirty="0" smtClean="0"/>
              <a:t>2004.</a:t>
            </a:r>
            <a:r>
              <a:rPr lang="fr-FR" sz="3100" dirty="0"/>
              <a:t> </a:t>
            </a:r>
            <a:endParaRPr lang="it-IT" sz="3100" dirty="0"/>
          </a:p>
          <a:p>
            <a:pPr algn="just"/>
            <a:r>
              <a:rPr lang="fr-FR" sz="3100" i="1" dirty="0" smtClean="0"/>
              <a:t>Défaire </a:t>
            </a:r>
            <a:r>
              <a:rPr lang="fr-FR" sz="3100" i="1" dirty="0"/>
              <a:t>le genre</a:t>
            </a:r>
            <a:r>
              <a:rPr lang="fr-FR" sz="3100" dirty="0"/>
              <a:t>, traduit  de l’anglais (Etats-Unis) par Maxime </a:t>
            </a:r>
            <a:r>
              <a:rPr lang="fr-FR" sz="3100" dirty="0" err="1"/>
              <a:t>Cervulle</a:t>
            </a:r>
            <a:r>
              <a:rPr lang="fr-FR" sz="3100" dirty="0"/>
              <a:t>, </a:t>
            </a:r>
            <a:r>
              <a:rPr lang="fr-FR" sz="3100" dirty="0" smtClean="0"/>
              <a:t>Paris</a:t>
            </a:r>
            <a:r>
              <a:rPr lang="fr-FR" sz="3100" dirty="0"/>
              <a:t>,</a:t>
            </a:r>
            <a:r>
              <a:rPr lang="fr-FR" sz="3100" dirty="0" smtClean="0"/>
              <a:t> </a:t>
            </a:r>
            <a:r>
              <a:rPr lang="fr-FR" sz="3100" dirty="0"/>
              <a:t>Ed. </a:t>
            </a:r>
            <a:r>
              <a:rPr lang="fr-FR" sz="3100" dirty="0" smtClean="0"/>
              <a:t>Amsterdam, 2006.</a:t>
            </a:r>
            <a:endParaRPr lang="it-IT" sz="3100" dirty="0"/>
          </a:p>
          <a:p>
            <a:endParaRPr lang="it-IT" sz="2600" dirty="0"/>
          </a:p>
          <a:p>
            <a:pPr marL="0" indent="0">
              <a:buNone/>
            </a:pPr>
            <a:r>
              <a:rPr lang="fr-CA" sz="2600" dirty="0"/>
              <a:t> </a:t>
            </a:r>
            <a:endParaRPr lang="it-IT" sz="2600" dirty="0"/>
          </a:p>
          <a:p>
            <a:endParaRPr lang="it-IT" sz="2400" dirty="0"/>
          </a:p>
        </p:txBody>
      </p:sp>
    </p:spTree>
    <p:extLst>
      <p:ext uri="{BB962C8B-B14F-4D97-AF65-F5344CB8AC3E}">
        <p14:creationId xmlns:p14="http://schemas.microsoft.com/office/powerpoint/2010/main" val="1976125665"/>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 </a:t>
            </a:r>
            <a:r>
              <a:rPr lang="fr-CA" sz="2800" dirty="0"/>
              <a:t>L</a:t>
            </a:r>
            <a:r>
              <a:rPr lang="fr-CA" sz="2800" dirty="0" smtClean="0"/>
              <a:t>a traductrice Charlotte </a:t>
            </a:r>
            <a:r>
              <a:rPr lang="fr-CA" sz="2800" dirty="0" err="1"/>
              <a:t>Nordmann</a:t>
            </a:r>
            <a:endParaRPr lang="it-IT" sz="2800" dirty="0"/>
          </a:p>
        </p:txBody>
      </p:sp>
      <p:sp>
        <p:nvSpPr>
          <p:cNvPr id="3" name="Segnaposto contenuto 2"/>
          <p:cNvSpPr>
            <a:spLocks noGrp="1"/>
          </p:cNvSpPr>
          <p:nvPr>
            <p:ph idx="1"/>
          </p:nvPr>
        </p:nvSpPr>
        <p:spPr/>
        <p:txBody>
          <a:bodyPr>
            <a:normAutofit/>
          </a:bodyPr>
          <a:lstStyle/>
          <a:p>
            <a:pPr algn="just"/>
            <a:r>
              <a:rPr lang="fr-CA" sz="2400" dirty="0"/>
              <a:t>« Le terme </a:t>
            </a:r>
            <a:r>
              <a:rPr lang="fr-CA" sz="2400" i="1" dirty="0" err="1"/>
              <a:t>perform</a:t>
            </a:r>
            <a:r>
              <a:rPr lang="fr-CA" sz="2400" dirty="0"/>
              <a:t> est traduit, dans un grand nombre de cas, soit par « accomplir » soit par « mettre en scène ». A peine a-t-on dit cela que </a:t>
            </a:r>
            <a:r>
              <a:rPr lang="fr-CA" sz="2400" b="1" dirty="0"/>
              <a:t>l’on voit ce qui échappe à la traduction </a:t>
            </a:r>
            <a:r>
              <a:rPr lang="fr-CA" sz="2400" dirty="0"/>
              <a:t>: si le terme signifie parfois simplement « accomplir », au sens où l’on accomplit un acte – avec un sens très proche de celui du terme </a:t>
            </a:r>
            <a:r>
              <a:rPr lang="fr-CA" sz="2400" i="1" dirty="0" err="1"/>
              <a:t>enact</a:t>
            </a:r>
            <a:r>
              <a:rPr lang="fr-CA" sz="2400" dirty="0"/>
              <a:t> –; il signifie parfois tout aussi clairement « mettre en scène », au sens où l’on parlera de la « performance » d’un artiste. En utilisant ce terme, J. Butler entend souligner que toute parole est prononcée par un corps, que le corps est en jeu dans tout discours. Comme elle le souligne dans sa préface de 1999 à </a:t>
            </a:r>
            <a:r>
              <a:rPr lang="fr-CA" sz="2400" i="1" dirty="0" err="1"/>
              <a:t>Gender</a:t>
            </a:r>
            <a:r>
              <a:rPr lang="fr-CA" sz="2400" i="1" dirty="0"/>
              <a:t> Trouble.</a:t>
            </a:r>
            <a:r>
              <a:rPr lang="fr-CA" sz="2400" dirty="0"/>
              <a:t> [</a:t>
            </a:r>
            <a:r>
              <a:rPr lang="it-IT" sz="2400" i="1" dirty="0"/>
              <a:t>…</a:t>
            </a:r>
            <a:r>
              <a:rPr lang="fr-CA" sz="2400" dirty="0"/>
              <a:t>] »</a:t>
            </a:r>
            <a:r>
              <a:rPr lang="fr-CA" sz="2400" i="1" dirty="0"/>
              <a:t> </a:t>
            </a:r>
            <a:r>
              <a:rPr lang="it-IT" sz="2400" dirty="0"/>
              <a:t> (2004 : 281).</a:t>
            </a:r>
          </a:p>
          <a:p>
            <a:endParaRPr lang="it-IT" sz="2400" dirty="0"/>
          </a:p>
        </p:txBody>
      </p:sp>
    </p:spTree>
    <p:extLst>
      <p:ext uri="{BB962C8B-B14F-4D97-AF65-F5344CB8AC3E}">
        <p14:creationId xmlns:p14="http://schemas.microsoft.com/office/powerpoint/2010/main" val="3621286141"/>
      </p:ext>
    </p:extLst>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Le traducteur Maxime </a:t>
            </a:r>
            <a:r>
              <a:rPr lang="fr-FR" sz="2800" dirty="0" err="1"/>
              <a:t>Cervulle</a:t>
            </a:r>
            <a:endParaRPr lang="it-IT" sz="2800" dirty="0"/>
          </a:p>
        </p:txBody>
      </p:sp>
      <p:sp>
        <p:nvSpPr>
          <p:cNvPr id="3" name="Segnaposto contenuto 2"/>
          <p:cNvSpPr>
            <a:spLocks noGrp="1"/>
          </p:cNvSpPr>
          <p:nvPr>
            <p:ph idx="1"/>
          </p:nvPr>
        </p:nvSpPr>
        <p:spPr/>
        <p:txBody>
          <a:bodyPr>
            <a:normAutofit/>
          </a:bodyPr>
          <a:lstStyle/>
          <a:p>
            <a:pPr algn="just"/>
            <a:r>
              <a:rPr lang="fr-CA" sz="2400" dirty="0"/>
              <a:t>« Nous traduisons « </a:t>
            </a:r>
            <a:r>
              <a:rPr lang="fr-CA" sz="2400" i="1" dirty="0"/>
              <a:t>to </a:t>
            </a:r>
            <a:r>
              <a:rPr lang="fr-CA" sz="2400" i="1" dirty="0" err="1"/>
              <a:t>perform</a:t>
            </a:r>
            <a:r>
              <a:rPr lang="fr-CA" sz="2400" dirty="0"/>
              <a:t> » par le néologisme « performer ». Les verbes « jouer », « exécuter », « accomplir » ou « effectuer » pourraient bien traduire le terme, mais ils ne rendraient pas la proximité de « </a:t>
            </a:r>
            <a:r>
              <a:rPr lang="fr-CA" sz="2400" i="1" dirty="0"/>
              <a:t>to </a:t>
            </a:r>
            <a:r>
              <a:rPr lang="fr-CA" sz="2400" i="1" dirty="0" err="1"/>
              <a:t>perform</a:t>
            </a:r>
            <a:r>
              <a:rPr lang="fr-CA" sz="2400" dirty="0"/>
              <a:t> » avec les concepts de performance et performativité, centraux dans le travail de Judith Butler. Voir notamment son ouvrage </a:t>
            </a:r>
            <a:r>
              <a:rPr lang="fr-CA" sz="2400" i="1" dirty="0"/>
              <a:t>Le pouvoir des mots. Politique du performatif</a:t>
            </a:r>
            <a:r>
              <a:rPr lang="fr-CA" sz="2400" dirty="0"/>
              <a:t>, trad. de Charlotte </a:t>
            </a:r>
            <a:r>
              <a:rPr lang="fr-CA" sz="2400" dirty="0" err="1"/>
              <a:t>Nordmann</a:t>
            </a:r>
            <a:r>
              <a:rPr lang="fr-CA" sz="2400" dirty="0"/>
              <a:t>, Paris, </a:t>
            </a:r>
            <a:r>
              <a:rPr lang="fr-CA" sz="2400" dirty="0" err="1"/>
              <a:t>Editions</a:t>
            </a:r>
            <a:r>
              <a:rPr lang="fr-CA" sz="2400" dirty="0"/>
              <a:t> Amsterdam, 2004. </a:t>
            </a:r>
            <a:r>
              <a:rPr lang="fr-CA" sz="2400" dirty="0" err="1"/>
              <a:t>N.d.T</a:t>
            </a:r>
            <a:r>
              <a:rPr lang="fr-CA" sz="2400" dirty="0"/>
              <a:t>. » (</a:t>
            </a:r>
            <a:r>
              <a:rPr lang="it-IT" sz="2400" dirty="0"/>
              <a:t>2006 : </a:t>
            </a:r>
            <a:r>
              <a:rPr lang="it-IT" sz="2400" dirty="0" smtClean="0"/>
              <a:t>283)</a:t>
            </a:r>
            <a:endParaRPr lang="it-IT" sz="2400" dirty="0"/>
          </a:p>
        </p:txBody>
      </p:sp>
    </p:spTree>
    <p:extLst>
      <p:ext uri="{BB962C8B-B14F-4D97-AF65-F5344CB8AC3E}">
        <p14:creationId xmlns:p14="http://schemas.microsoft.com/office/powerpoint/2010/main" val="1802145721"/>
      </p:ext>
    </p:extLst>
  </p:cSld>
  <p:clrMapOvr>
    <a:masterClrMapping/>
  </p:clrMapOvr>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traductrice Charlotte </a:t>
            </a:r>
            <a:r>
              <a:rPr lang="fr-CA" sz="2800" dirty="0" err="1"/>
              <a:t>Nordmann</a:t>
            </a:r>
            <a:endParaRPr lang="it-IT" sz="2800" dirty="0"/>
          </a:p>
        </p:txBody>
      </p:sp>
      <p:sp>
        <p:nvSpPr>
          <p:cNvPr id="3" name="Segnaposto contenuto 2"/>
          <p:cNvSpPr>
            <a:spLocks noGrp="1"/>
          </p:cNvSpPr>
          <p:nvPr>
            <p:ph idx="1"/>
          </p:nvPr>
        </p:nvSpPr>
        <p:spPr/>
        <p:txBody>
          <a:bodyPr>
            <a:normAutofit/>
          </a:bodyPr>
          <a:lstStyle/>
          <a:p>
            <a:pPr algn="just"/>
            <a:r>
              <a:rPr lang="fr-CA" sz="2600" dirty="0"/>
              <a:t>Le terme </a:t>
            </a:r>
            <a:r>
              <a:rPr lang="fr-CA" sz="2600" i="1" dirty="0" err="1"/>
              <a:t>perform</a:t>
            </a:r>
            <a:r>
              <a:rPr lang="fr-CA" sz="2600" dirty="0"/>
              <a:t> est traduit soit par « accomplir », soit par « mettre en scène », soit même par « </a:t>
            </a:r>
            <a:r>
              <a:rPr lang="fr-CA" sz="2600" b="1" dirty="0"/>
              <a:t>performer </a:t>
            </a:r>
            <a:r>
              <a:rPr lang="fr-CA" sz="2600" dirty="0"/>
              <a:t>». Si le terme signifie parfois simplement « accomplir », au sens où l’on accomplit un acte – avec un sens très proche de celui du terme </a:t>
            </a:r>
            <a:r>
              <a:rPr lang="fr-CA" sz="2600" i="1" dirty="0" err="1"/>
              <a:t>enact</a:t>
            </a:r>
            <a:r>
              <a:rPr lang="fr-CA" sz="2600" dirty="0"/>
              <a:t> –, il signifie parfois tout aussi clairement « mettre en scène », au sens où l’on parlera de la « performance » d’un artiste. En utilisant ce terme, J. Butler entend souligner que toute parole est prononcée par un corps, que le corps est en jeu dans tout discours. Comme elle le souligne dans sa préface de 1999 à </a:t>
            </a:r>
            <a:r>
              <a:rPr lang="fr-CA" sz="2600" i="1" dirty="0" err="1"/>
              <a:t>Gender</a:t>
            </a:r>
            <a:r>
              <a:rPr lang="fr-CA" sz="2600" i="1" dirty="0"/>
              <a:t> Trouble </a:t>
            </a:r>
            <a:r>
              <a:rPr lang="fr-CA" sz="2600" dirty="0"/>
              <a:t>[</a:t>
            </a:r>
            <a:r>
              <a:rPr lang="it-IT" sz="2600" i="1" dirty="0"/>
              <a:t>…</a:t>
            </a:r>
            <a:r>
              <a:rPr lang="fr-CA" sz="2600" dirty="0"/>
              <a:t>]</a:t>
            </a:r>
            <a:r>
              <a:rPr lang="fr-CA" sz="2600" i="1" dirty="0"/>
              <a:t>. </a:t>
            </a:r>
            <a:r>
              <a:rPr lang="fr-CA" sz="2600" dirty="0"/>
              <a:t>(2008 : 17)</a:t>
            </a:r>
            <a:endParaRPr lang="it-IT" sz="2600" dirty="0"/>
          </a:p>
          <a:p>
            <a:endParaRPr lang="it-IT" sz="2400" dirty="0"/>
          </a:p>
        </p:txBody>
      </p:sp>
    </p:spTree>
    <p:extLst>
      <p:ext uri="{BB962C8B-B14F-4D97-AF65-F5344CB8AC3E}">
        <p14:creationId xmlns:p14="http://schemas.microsoft.com/office/powerpoint/2010/main" val="1336210846"/>
      </p:ext>
    </p:extLst>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err="1"/>
              <a:t>P</a:t>
            </a:r>
            <a:r>
              <a:rPr lang="it-IT" sz="2800" i="1" dirty="0" err="1" smtClean="0"/>
              <a:t>erform</a:t>
            </a:r>
            <a:endParaRPr lang="it-IT" sz="2800" i="1" dirty="0"/>
          </a:p>
        </p:txBody>
      </p:sp>
      <p:sp>
        <p:nvSpPr>
          <p:cNvPr id="3" name="Segnaposto contenuto 2"/>
          <p:cNvSpPr>
            <a:spLocks noGrp="1"/>
          </p:cNvSpPr>
          <p:nvPr>
            <p:ph idx="1"/>
          </p:nvPr>
        </p:nvSpPr>
        <p:spPr/>
        <p:txBody>
          <a:bodyPr>
            <a:normAutofit/>
          </a:bodyPr>
          <a:lstStyle/>
          <a:p>
            <a:pPr algn="just"/>
            <a:r>
              <a:rPr lang="it-IT" sz="2400" dirty="0" err="1" smtClean="0"/>
              <a:t>Les</a:t>
            </a:r>
            <a:r>
              <a:rPr lang="it-IT" sz="2400" dirty="0" smtClean="0"/>
              <a:t> </a:t>
            </a:r>
            <a:r>
              <a:rPr lang="it-IT" sz="2400" dirty="0" err="1" smtClean="0"/>
              <a:t>mots</a:t>
            </a:r>
            <a:r>
              <a:rPr lang="it-IT" sz="2400" dirty="0" smtClean="0"/>
              <a:t> </a:t>
            </a:r>
            <a:r>
              <a:rPr lang="it-IT" sz="2400" dirty="0" err="1" smtClean="0"/>
              <a:t>ont</a:t>
            </a:r>
            <a:r>
              <a:rPr lang="it-IT" sz="2400" dirty="0" smtClean="0"/>
              <a:t> le </a:t>
            </a:r>
            <a:r>
              <a:rPr lang="it-IT" sz="2400" dirty="0" err="1" smtClean="0"/>
              <a:t>pouvoir</a:t>
            </a:r>
            <a:r>
              <a:rPr lang="it-IT" sz="2400" dirty="0" smtClean="0"/>
              <a:t> de </a:t>
            </a:r>
            <a:r>
              <a:rPr lang="fr-FR" sz="2400" dirty="0" smtClean="0"/>
              <a:t>transformer </a:t>
            </a:r>
            <a:r>
              <a:rPr lang="fr-FR" sz="2400" dirty="0"/>
              <a:t>directement le </a:t>
            </a:r>
            <a:r>
              <a:rPr lang="fr-FR" sz="2400" dirty="0" smtClean="0"/>
              <a:t>monde ?</a:t>
            </a:r>
            <a:endParaRPr lang="it-IT" sz="2400" dirty="0" smtClean="0"/>
          </a:p>
          <a:p>
            <a:endParaRPr lang="it-IT" sz="2400" dirty="0"/>
          </a:p>
          <a:p>
            <a:r>
              <a:rPr lang="it-IT" sz="2400" dirty="0" err="1" smtClean="0"/>
              <a:t>Traduire</a:t>
            </a:r>
            <a:r>
              <a:rPr lang="it-IT" sz="2400" dirty="0" smtClean="0"/>
              <a:t>, c’est “performer” ?</a:t>
            </a:r>
          </a:p>
          <a:p>
            <a:pPr algn="just"/>
            <a:r>
              <a:rPr lang="fr-FR" sz="2400" dirty="0"/>
              <a:t>« </a:t>
            </a:r>
            <a:r>
              <a:rPr lang="fr-FR" sz="2400" b="1" dirty="0"/>
              <a:t>On ne dit pas souvent que la traduction est une performance. </a:t>
            </a:r>
            <a:r>
              <a:rPr lang="fr-FR" sz="2400" dirty="0"/>
              <a:t>C’est pourtant vrai sur tous les plans, quand on la fait d’une part, et pour ce quelle fait d’autre part. C’est ainsi qu’elle est vraiment intéressante, comme un savoir-faire avec les différences qui fabrique du nouveau. » (Cassin 2018 : 18)</a:t>
            </a:r>
            <a:r>
              <a:rPr lang="fr-FR" sz="2400" dirty="0" smtClean="0"/>
              <a:t>.</a:t>
            </a:r>
          </a:p>
          <a:p>
            <a:pPr algn="just"/>
            <a:r>
              <a:rPr lang="fr-FR" sz="2400" dirty="0" smtClean="0"/>
              <a:t>Barbara Cassin, </a:t>
            </a:r>
            <a:r>
              <a:rPr lang="fr-FR" sz="2400" i="1" dirty="0"/>
              <a:t>Quand dire, c’est vraiment faire. Homère, Gorgias et le peuple arc-en-ciel</a:t>
            </a:r>
            <a:r>
              <a:rPr lang="fr-FR" sz="2400" dirty="0"/>
              <a:t>, Paris : </a:t>
            </a:r>
            <a:r>
              <a:rPr lang="fr-FR" sz="2400" dirty="0" smtClean="0"/>
              <a:t>Fayard, 2018.</a:t>
            </a:r>
          </a:p>
          <a:p>
            <a:pPr algn="just"/>
            <a:endParaRPr lang="it-IT" sz="2400" dirty="0"/>
          </a:p>
          <a:p>
            <a:endParaRPr lang="it-IT" sz="2400" dirty="0"/>
          </a:p>
        </p:txBody>
      </p:sp>
    </p:spTree>
    <p:extLst>
      <p:ext uri="{BB962C8B-B14F-4D97-AF65-F5344CB8AC3E}">
        <p14:creationId xmlns:p14="http://schemas.microsoft.com/office/powerpoint/2010/main" val="2943140029"/>
      </p:ext>
    </p:extLst>
  </p:cSld>
  <p:clrMapOvr>
    <a:masterClrMapping/>
  </p:clrMapOvr>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sz="2800" i="1" dirty="0" smtClean="0"/>
              <a:t/>
            </a:r>
            <a:br>
              <a:rPr lang="it-IT" sz="2800" i="1" dirty="0" smtClean="0"/>
            </a:br>
            <a:r>
              <a:rPr lang="it-IT" sz="2800" dirty="0"/>
              <a:t>N</a:t>
            </a:r>
            <a:r>
              <a:rPr lang="it-IT" sz="2800" dirty="0" smtClean="0"/>
              <a:t>’</a:t>
            </a:r>
            <a:r>
              <a:rPr lang="it-IT" sz="2800" dirty="0" err="1" smtClean="0"/>
              <a:t>oubliez</a:t>
            </a:r>
            <a:r>
              <a:rPr lang="it-IT" sz="2800" dirty="0" smtClean="0"/>
              <a:t> </a:t>
            </a:r>
            <a:r>
              <a:rPr lang="it-IT" sz="2800" dirty="0" err="1" smtClean="0"/>
              <a:t>pas</a:t>
            </a:r>
            <a:r>
              <a:rPr lang="it-IT" sz="2800" dirty="0" smtClean="0"/>
              <a:t> de lire et de </a:t>
            </a:r>
            <a:r>
              <a:rPr lang="it-IT" sz="2800" dirty="0" err="1" smtClean="0"/>
              <a:t>réfléchir</a:t>
            </a:r>
            <a:r>
              <a:rPr lang="it-IT" sz="2800" dirty="0" smtClean="0"/>
              <a:t> </a:t>
            </a:r>
            <a:r>
              <a:rPr lang="it-IT" sz="2800" dirty="0" err="1" smtClean="0"/>
              <a:t>sur</a:t>
            </a:r>
            <a:r>
              <a:rPr lang="it-IT" sz="2800" dirty="0" smtClean="0"/>
              <a:t> l’</a:t>
            </a:r>
            <a:r>
              <a:rPr lang="it-IT" sz="2800" dirty="0" err="1" smtClean="0"/>
              <a:t>interview</a:t>
            </a:r>
            <a:r>
              <a:rPr lang="it-IT" sz="2800" dirty="0" smtClean="0"/>
              <a:t> à l’</a:t>
            </a:r>
            <a:r>
              <a:rPr lang="it-IT" sz="2800" dirty="0" err="1" smtClean="0"/>
              <a:t>auteure</a:t>
            </a:r>
            <a:r>
              <a:rPr lang="it-IT" sz="2800" dirty="0" smtClean="0"/>
              <a:t> (</a:t>
            </a:r>
            <a:r>
              <a:rPr lang="it-IT" sz="2800" dirty="0" err="1" smtClean="0"/>
              <a:t>envoyée</a:t>
            </a:r>
            <a:r>
              <a:rPr lang="it-IT" sz="2800" dirty="0" smtClean="0"/>
              <a:t> </a:t>
            </a:r>
            <a:r>
              <a:rPr lang="it-IT" sz="2800" dirty="0" err="1" smtClean="0"/>
              <a:t>sur</a:t>
            </a:r>
            <a:r>
              <a:rPr lang="it-IT" sz="2800" dirty="0" smtClean="0"/>
              <a:t> </a:t>
            </a:r>
            <a:r>
              <a:rPr lang="it-IT" sz="2800" dirty="0" err="1" smtClean="0"/>
              <a:t>moodle</a:t>
            </a:r>
            <a:r>
              <a:rPr lang="it-IT" sz="2800" dirty="0"/>
              <a:t> </a:t>
            </a:r>
            <a:r>
              <a:rPr lang="it-IT" sz="2800" dirty="0" smtClean="0"/>
              <a:t>le </a:t>
            </a:r>
            <a:r>
              <a:rPr lang="it-IT" sz="2800" smtClean="0"/>
              <a:t>11 mai)</a:t>
            </a:r>
            <a:r>
              <a:rPr lang="it-IT" sz="2800" dirty="0" smtClean="0"/>
              <a:t/>
            </a:r>
            <a:br>
              <a:rPr lang="it-IT" sz="2800" dirty="0" smtClean="0"/>
            </a:br>
            <a:r>
              <a:rPr lang="it-IT" sz="2200" i="1" dirty="0" err="1" smtClean="0"/>
              <a:t>Traduction</a:t>
            </a:r>
            <a:r>
              <a:rPr lang="it-IT" sz="2200" i="1" dirty="0" smtClean="0"/>
              <a:t> </a:t>
            </a:r>
            <a:r>
              <a:rPr lang="it-IT" sz="2200" i="1" dirty="0"/>
              <a:t>et </a:t>
            </a:r>
            <a:r>
              <a:rPr lang="it-IT" sz="2200" i="1" dirty="0" err="1" smtClean="0"/>
              <a:t>violence</a:t>
            </a:r>
            <a:r>
              <a:rPr lang="it-IT" sz="2200" i="1" dirty="0"/>
              <a:t> </a:t>
            </a:r>
            <a:r>
              <a:rPr lang="it-IT" sz="2200" dirty="0" smtClean="0"/>
              <a:t>de</a:t>
            </a:r>
            <a:r>
              <a:rPr lang="it-IT" sz="2200" i="1" dirty="0" smtClean="0"/>
              <a:t> </a:t>
            </a:r>
            <a:r>
              <a:rPr lang="it-IT" sz="2200" dirty="0" err="1" smtClean="0"/>
              <a:t>Tiphaine</a:t>
            </a:r>
            <a:r>
              <a:rPr lang="it-IT" sz="2200" dirty="0" smtClean="0"/>
              <a:t> </a:t>
            </a:r>
            <a:r>
              <a:rPr lang="it-IT" sz="2200" dirty="0" err="1" smtClean="0"/>
              <a:t>Samoyault</a:t>
            </a:r>
            <a:r>
              <a:rPr lang="it-IT" sz="2200" dirty="0" smtClean="0"/>
              <a:t> 2020</a:t>
            </a:r>
            <a:r>
              <a:rPr lang="fr-CA" sz="2200" dirty="0"/>
              <a:t/>
            </a:r>
            <a:br>
              <a:rPr lang="fr-CA" sz="2200" dirty="0"/>
            </a:br>
            <a:r>
              <a:rPr lang="fr-CA" sz="2800" dirty="0" smtClean="0"/>
              <a:t> </a:t>
            </a:r>
            <a:endParaRPr lang="fr-CA" sz="2800" dirty="0"/>
          </a:p>
        </p:txBody>
      </p:sp>
      <p:pic>
        <p:nvPicPr>
          <p:cNvPr id="4" name="Segnaposto contenuto 3" descr="images.jpg"/>
          <p:cNvPicPr>
            <a:picLocks noGrp="1" noChangeAspect="1"/>
          </p:cNvPicPr>
          <p:nvPr>
            <p:ph idx="1"/>
          </p:nvPr>
        </p:nvPicPr>
        <p:blipFill>
          <a:blip r:embed="rId2">
            <a:extLst>
              <a:ext uri="{28A0092B-C50C-407E-A947-70E740481C1C}">
                <a14:useLocalDpi xmlns:a14="http://schemas.microsoft.com/office/drawing/2010/main" val="0"/>
              </a:ext>
            </a:extLst>
          </a:blip>
          <a:srcRect l="-83228" r="-83228"/>
          <a:stretch>
            <a:fillRect/>
          </a:stretch>
        </p:blipFill>
        <p:spPr/>
      </p:pic>
    </p:spTree>
    <p:extLst>
      <p:ext uri="{BB962C8B-B14F-4D97-AF65-F5344CB8AC3E}">
        <p14:creationId xmlns:p14="http://schemas.microsoft.com/office/powerpoint/2010/main" val="1405489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5194</TotalTime>
  <Words>5481</Words>
  <Application>Microsoft Macintosh PowerPoint</Application>
  <PresentationFormat>Personalizzato</PresentationFormat>
  <Paragraphs>448</Paragraphs>
  <Slides>95</Slides>
  <Notes>0</Notes>
  <HiddenSlides>0</HiddenSlides>
  <MMClips>0</MMClips>
  <ScaleCrop>false</ScaleCrop>
  <HeadingPairs>
    <vt:vector size="4" baseType="variant">
      <vt:variant>
        <vt:lpstr>Tema</vt:lpstr>
      </vt:variant>
      <vt:variant>
        <vt:i4>1</vt:i4>
      </vt:variant>
      <vt:variant>
        <vt:lpstr>Titoli diapositive</vt:lpstr>
      </vt:variant>
      <vt:variant>
        <vt:i4>95</vt:i4>
      </vt:variant>
    </vt:vector>
  </HeadingPairs>
  <TitlesOfParts>
    <vt:vector size="96" baseType="lpstr">
      <vt:lpstr>Office Theme</vt:lpstr>
      <vt:lpstr>Observer et écouter la présence des traducteurs et des traductrices dans les seuils </vt:lpstr>
      <vt:lpstr>Observer et écouter la présence des traducteurs et des traductrices dans les seuils « Le silence total est très rare» ainsi que l’invisibilité  </vt:lpstr>
      <vt:lpstr>La présence du sujet traduisant Visibilité vs invisibilité (du traducteur et de la traductrice)</vt:lpstr>
      <vt:lpstr>Pourquoi traducteurs et traductrices ?</vt:lpstr>
      <vt:lpstr>Visibilité et Invisibilité en traductologie</vt:lpstr>
      <vt:lpstr>L. Venuti, L’invisibilità del traduttore. Una storia della traduzione  (à traduire oralement en français)</vt:lpstr>
      <vt:lpstr>La lecture-de-traductions</vt:lpstr>
      <vt:lpstr>Écouter le sujet traduisant</vt:lpstr>
      <vt:lpstr>Mais qui a traduit?</vt:lpstr>
      <vt:lpstr>Position traductive</vt:lpstr>
      <vt:lpstr>Projet de traduction</vt:lpstr>
      <vt:lpstr>L’horizon du traducteur</vt:lpstr>
      <vt:lpstr>Pourquoi “seuil”?</vt:lpstr>
      <vt:lpstr>Les seuils en traduction</vt:lpstr>
      <vt:lpstr>Références bibliographiques</vt:lpstr>
      <vt:lpstr>Le péritexte : présence du sujet traduisant</vt:lpstr>
      <vt:lpstr>Epitextes du sujet traduisant</vt:lpstr>
      <vt:lpstr>Epitextes sur la traduction ou le/la traducteur/trice</vt:lpstr>
      <vt:lpstr>Rappel : au cours de l’histoire</vt:lpstr>
      <vt:lpstr>Les mots pour parler de la (in)visibilité du sujet traduisant</vt:lpstr>
      <vt:lpstr>La Journée mondiale de la traduction Le 30 septembre</vt:lpstr>
      <vt:lpstr>La Fédération Internationale des Traducteurs (FIT)  (la voix)</vt:lpstr>
      <vt:lpstr>La Fédération Internationale des Traducteurs (FIT) </vt:lpstr>
      <vt:lpstr>2019 Année internationale des langues autochtones L’UNESCO a inauguré cette année particulière avec le lancement officiel de l’Année internationale des langues autochtones à Paris le 28 janvier 2019.  </vt:lpstr>
      <vt:lpstr>JOURNÉE MONDIALE DE LA TRADUCTION 2019 </vt:lpstr>
      <vt:lpstr>La Fédération Internationale des Traducteurs (FIT)   2017</vt:lpstr>
      <vt:lpstr>Fédération internationale des traducteurs FIT 30 septembre 2017</vt:lpstr>
      <vt:lpstr>Fédération internationale des traducteurs FIT 30 septembre 2017</vt:lpstr>
      <vt:lpstr>30 septembre 2019</vt:lpstr>
      <vt:lpstr>CEATL Conseil européen des associations des traducteurs littéraires</vt:lpstr>
      <vt:lpstr>CEATL Conseil européen des associations des traducteurs littéraires pour la promotion de la visibilité culturelle</vt:lpstr>
      <vt:lpstr>Un premier seuil  : Couverture de livres</vt:lpstr>
      <vt:lpstr>Sur la couverture Dostoievski/Markowicz</vt:lpstr>
      <vt:lpstr>Dostoievski/Markowicz</vt:lpstr>
      <vt:lpstr>Camilleri/Quadruppani</vt:lpstr>
      <vt:lpstr>Préface/Note/Avant-Propos/Avertissement … (différentes appellations)</vt:lpstr>
      <vt:lpstr>Péritexte : postface  La Douce Dostoievski Lecture d’André Markowicz</vt:lpstr>
      <vt:lpstr> La Douce Dostoievski Lecture d’André Markowicz</vt:lpstr>
      <vt:lpstr>Thomas Mann/Renata Colorni</vt:lpstr>
      <vt:lpstr>Camilleri/Quadruppani</vt:lpstr>
      <vt:lpstr>La forma dell’acqua/La forme de l’eau 1998 </vt:lpstr>
      <vt:lpstr>La forma dell’acqua/La forme de l’eau 1998 </vt:lpstr>
      <vt:lpstr>Il ladro di merendine/Le voleur de gouter 2000 Note du traducteur</vt:lpstr>
      <vt:lpstr>Epitexte du traducteur de Camilleri :  une interview dans la presse Serge Quadruppani : il traduttore par Marie-Christine Blais La Presse Canada 27 mai 2013 pas lu  </vt:lpstr>
      <vt:lpstr>Epitexte : une interview dans la presse Serge Quadruppani : il traduttore par Marie-Christine Blais La Presse Canada 27 mai 2013 </vt:lpstr>
      <vt:lpstr>Epitexte : une interview dans la presse Serge Quadruppani : il traduttore par Marie-Christine Blais La Presse Canada 27 mai 2013 </vt:lpstr>
      <vt:lpstr>Lexiques/Glossaires</vt:lpstr>
      <vt:lpstr>Glossaires</vt:lpstr>
      <vt:lpstr>Murakami/Amitrano</vt:lpstr>
      <vt:lpstr>La N.d.T</vt:lpstr>
      <vt:lpstr>N.d.T : “la honte du traducteur?”</vt:lpstr>
      <vt:lpstr> N.d.T.  L’effacement du traducteur ? </vt:lpstr>
      <vt:lpstr>N.d.T. </vt:lpstr>
      <vt:lpstr>N.d.T. (Jacqueline Henry) </vt:lpstr>
      <vt:lpstr>N.d.T (Pascale Sardin)</vt:lpstr>
      <vt:lpstr>Exemples de N.d.T</vt:lpstr>
      <vt:lpstr>Exemples de N.d.T</vt:lpstr>
      <vt:lpstr>Exemples de N.d.T</vt:lpstr>
      <vt:lpstr>Exemples de N.d.T. Jean-Claude Izzo, Casino totale, tradotto da Barbara Ferri, Roma, edizioni e/o, 1998,</vt:lpstr>
      <vt:lpstr>La vengeance du traducteur</vt:lpstr>
      <vt:lpstr>La vendetta del traduttore  traduzione di Elena Loewenthal </vt:lpstr>
      <vt:lpstr>Vengeance du traducteur </vt:lpstr>
      <vt:lpstr>Epitextes</vt:lpstr>
      <vt:lpstr>Interview sur la NdT (épitexte)</vt:lpstr>
      <vt:lpstr>A la découverte des blogs de traducteurs</vt:lpstr>
      <vt:lpstr>Films sur les traducteurs et les traductrices</vt:lpstr>
      <vt:lpstr>Film sur une traductrice</vt:lpstr>
      <vt:lpstr>Un film documentaire sur le traduire Pier Paolo Giarolo, Tradurre, 2008.</vt:lpstr>
      <vt:lpstr>Traduire Nurith Aviv</vt:lpstr>
      <vt:lpstr>Traduire Nurith Aviv 2011</vt:lpstr>
      <vt:lpstr>Nouveau film 2019 : Les traducteurs  (voir bande-annonce)</vt:lpstr>
      <vt:lpstr>Dans la tête des traducteurs – peut-être la première BD sur le travail des traducteurs.  L’auteur de W głowie tłumaczy est Tomasz Pindel. Les illustrations sont de Daniel Chmielewski, Berenica Kołomycka, Robert Sienicki, Jacek Świdziński et Fanny Vaucher. Cet ouvrage est publié par Kultura Gniewu et l’Institut culturel de la ville de Gdansk. https://www.ceatl.eu/fr/dans-la-tete-des-traducteurs-peut-etre-la-premiere-bd-sur-le-travail-des-traducteurs </vt:lpstr>
      <vt:lpstr>Les péritextes des sciences humaines traduites</vt:lpstr>
      <vt:lpstr>Une multiplicité d’agir</vt:lpstr>
      <vt:lpstr>  La présence du nous ou du je dans l’espace préfaciel  </vt:lpstr>
      <vt:lpstr>Le sujet traduisant explicite ses questionnements  </vt:lpstr>
      <vt:lpstr>Le sujet traduisant déclare d’utiliser des néologismes</vt:lpstr>
      <vt:lpstr>Le sujet traduisant prend une posture d’enseignant</vt:lpstr>
      <vt:lpstr>Le sujet traduisant prend parti : </vt:lpstr>
      <vt:lpstr>Les traductrices déclarent leur empathie et militent</vt:lpstr>
      <vt:lpstr>Le sujet traduisant commente ses propres choix avec une certaine autocomplaisance</vt:lpstr>
      <vt:lpstr> Les traductrices  montrent  leurs émotions</vt:lpstr>
      <vt:lpstr>La performativité d’un terme et du traduire ?</vt:lpstr>
      <vt:lpstr>Traduire le verbe « Perform » : les voix des traductrices et des traducteurs</vt:lpstr>
      <vt:lpstr>Traduire Perform</vt:lpstr>
      <vt:lpstr>Traduction de Perform en Austin</vt:lpstr>
      <vt:lpstr>Traduction de Perform en Austin</vt:lpstr>
      <vt:lpstr>Perform dans le Vocabulaire européen des philosophies. Dictionnaire des intraduisibles</vt:lpstr>
      <vt:lpstr>Les intraduisibles</vt:lpstr>
      <vt:lpstr>Traduction de Perform dans Judith Butler</vt:lpstr>
      <vt:lpstr> La traductrice Charlotte Nordmann</vt:lpstr>
      <vt:lpstr>Le traducteur Maxime Cervulle</vt:lpstr>
      <vt:lpstr>La traductrice Charlotte Nordmann</vt:lpstr>
      <vt:lpstr>Perform</vt:lpstr>
      <vt:lpstr> N’oubliez pas de lire et de réfléchir sur l’interview à l’auteure (envoyée sur moodle le 11 mai) Traduction et violence de Tiphaine Samoyault 2020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CELOTTI NADINE</dc:creator>
  <cp:lastModifiedBy>nadine celotti</cp:lastModifiedBy>
  <cp:revision>273</cp:revision>
  <dcterms:created xsi:type="dcterms:W3CDTF">2017-04-13T10:58:53Z</dcterms:created>
  <dcterms:modified xsi:type="dcterms:W3CDTF">2020-05-13T15:30:23Z</dcterms:modified>
</cp:coreProperties>
</file>