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5" r:id="rId3"/>
    <p:sldMasterId id="2147483677" r:id="rId4"/>
  </p:sldMasterIdLst>
  <p:notesMasterIdLst>
    <p:notesMasterId r:id="rId32"/>
  </p:notesMasterIdLst>
  <p:sldIdLst>
    <p:sldId id="265" r:id="rId5"/>
    <p:sldId id="257" r:id="rId6"/>
    <p:sldId id="266" r:id="rId7"/>
    <p:sldId id="258" r:id="rId8"/>
    <p:sldId id="259" r:id="rId9"/>
    <p:sldId id="260" r:id="rId10"/>
    <p:sldId id="267" r:id="rId11"/>
    <p:sldId id="261" r:id="rId12"/>
    <p:sldId id="268" r:id="rId13"/>
    <p:sldId id="269" r:id="rId14"/>
    <p:sldId id="262" r:id="rId15"/>
    <p:sldId id="263" r:id="rId16"/>
    <p:sldId id="264" r:id="rId17"/>
    <p:sldId id="297" r:id="rId18"/>
    <p:sldId id="306" r:id="rId19"/>
    <p:sldId id="298" r:id="rId20"/>
    <p:sldId id="299" r:id="rId21"/>
    <p:sldId id="300" r:id="rId22"/>
    <p:sldId id="301" r:id="rId23"/>
    <p:sldId id="275" r:id="rId24"/>
    <p:sldId id="273" r:id="rId25"/>
    <p:sldId id="279" r:id="rId26"/>
    <p:sldId id="284" r:id="rId27"/>
    <p:sldId id="278" r:id="rId28"/>
    <p:sldId id="280" r:id="rId29"/>
    <p:sldId id="283" r:id="rId30"/>
    <p:sldId id="293" r:id="rId3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zione predefinita" id="{E3EB4684-A70A-4400-9DDB-5F719005E92A}">
          <p14:sldIdLst>
            <p14:sldId id="265"/>
            <p14:sldId id="257"/>
            <p14:sldId id="266"/>
            <p14:sldId id="258"/>
            <p14:sldId id="259"/>
            <p14:sldId id="260"/>
            <p14:sldId id="267"/>
            <p14:sldId id="261"/>
            <p14:sldId id="268"/>
            <p14:sldId id="269"/>
            <p14:sldId id="262"/>
            <p14:sldId id="263"/>
            <p14:sldId id="264"/>
            <p14:sldId id="297"/>
            <p14:sldId id="306"/>
            <p14:sldId id="298"/>
            <p14:sldId id="299"/>
            <p14:sldId id="300"/>
            <p14:sldId id="301"/>
            <p14:sldId id="275"/>
            <p14:sldId id="273"/>
            <p14:sldId id="279"/>
            <p14:sldId id="284"/>
            <p14:sldId id="278"/>
            <p14:sldId id="280"/>
            <p14:sldId id="283"/>
            <p14:sldId id="29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8" d="100"/>
          <a:sy n="48" d="100"/>
        </p:scale>
        <p:origin x="67" y="8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1D0C78-D79C-467A-940B-CF824F3FE9E6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2DBD34-E55A-4C48-AEFA-B655940A265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6744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1863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31863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31863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31863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31863"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318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elvetica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marL="0" marR="0" lvl="0" indent="0" algn="r" defTabSz="93186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85D45A2-4D63-4F9C-A20B-3F9867479246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Helvetica" panose="020B0604020202020204" pitchFamily="34" charset="0"/>
                <a:ea typeface="MS PGothic" panose="020B0600070205080204" pitchFamily="34" charset="-128"/>
                <a:cs typeface="+mn-cs"/>
              </a:rPr>
              <a:pPr marL="0" marR="0" lvl="0" indent="0" algn="r" defTabSz="93186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Helvetica" panose="020B0604020202020204" pitchFamily="34" charset="0"/>
              <a:ea typeface="MS PGothic" panose="020B0600070205080204" pitchFamily="34" charset="-128"/>
              <a:cs typeface="+mn-cs"/>
            </a:endParaRPr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8500"/>
            <a:ext cx="4646612" cy="3484563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5038" y="4416425"/>
            <a:ext cx="5140325" cy="41814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b="1">
                <a:latin typeface="Helvetica" panose="020B0604020202020204" pitchFamily="34" charset="0"/>
              </a:rPr>
              <a:t>How are drugs able to affect brain chemicals? </a:t>
            </a:r>
            <a:r>
              <a:rPr lang="en-US">
                <a:latin typeface="Helvetica" panose="020B0604020202020204" pitchFamily="34" charset="0"/>
              </a:rPr>
              <a:t>Often, the chemical structure of drugs is similar to brain chemicals or neurotransmitters.  Similarity in structure allows them to be recognized by neurons and to alter normal brain messages. Illustrated </a:t>
            </a:r>
            <a:r>
              <a:rPr lang="en-US">
                <a:solidFill>
                  <a:srgbClr val="FF0000"/>
                </a:solidFill>
                <a:latin typeface="Helvetica" panose="020B0604020202020204" pitchFamily="34" charset="0"/>
              </a:rPr>
              <a:t>in this slide </a:t>
            </a:r>
            <a:r>
              <a:rPr lang="en-US">
                <a:latin typeface="Helvetica" panose="020B0604020202020204" pitchFamily="34" charset="0"/>
              </a:rPr>
              <a:t>is THC, the active ingredient found in marijuana.  It’s chemical structure is highly similar to anandamide, which is involved in a variety of functions including regulation of pain, appetite, memory, and mood.</a:t>
            </a:r>
          </a:p>
        </p:txBody>
      </p:sp>
    </p:spTree>
    <p:extLst>
      <p:ext uri="{BB962C8B-B14F-4D97-AF65-F5344CB8AC3E}">
        <p14:creationId xmlns:p14="http://schemas.microsoft.com/office/powerpoint/2010/main" val="1839411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8B319B-847A-4D61-BBFB-1B4D0B2420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9F9EBE4-672B-486A-8E01-1CCDCE8873B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419C83C-DBEA-4F4E-8908-1C26989CE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2FDD84B-78D4-4E1C-BCF2-0DEAEA0C63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DB08FA-CFC8-412F-A913-2A2FF852F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7515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79A34CF-4023-4B51-9292-AB9B5749B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6EF1C5B-7DBC-4B44-980D-A542677EB9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BC9BDCB-CCD4-4C8D-9702-EA4743EB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CA1B930-EB49-4E05-8534-95B2C143A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80EF2153-2945-43C3-B108-1097F2CC30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9473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3D3FD41-0202-4B2B-B6A2-9E4FACE374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A64B558-020D-4EA0-A766-E0B57C7A94F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262535-77C4-45BF-B22A-3B39FBB41F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DC1CDEA-45D8-490A-927D-76E5135A0E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A30ED1B-8FE1-44AB-B921-3B205FEFD3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45496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06">
            <a:extLst>
              <a:ext uri="{FF2B5EF4-FFF2-40B4-BE49-F238E27FC236}">
                <a16:creationId xmlns:a16="http://schemas.microsoft.com/office/drawing/2014/main" id="{BF53ECEC-F792-4971-916A-59D370ACE9FD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751418" y="3182938"/>
            <a:ext cx="184731" cy="484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lnSpc>
                <a:spcPct val="85000"/>
              </a:lnSpc>
              <a:spcBef>
                <a:spcPct val="20000"/>
              </a:spcBef>
              <a:defRPr/>
            </a:pPr>
            <a:endParaRPr lang="en-US" altLang="it-IT" sz="3000">
              <a:solidFill>
                <a:srgbClr val="FF0000"/>
              </a:solidFill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6952ECB-13D2-4D28-81C6-00230080DCEC}"/>
              </a:ext>
            </a:extLst>
          </p:cNvPr>
          <p:cNvSpPr/>
          <p:nvPr userDrawn="1"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6" name="Picture 9" descr="LOGO">
            <a:extLst>
              <a:ext uri="{FF2B5EF4-FFF2-40B4-BE49-F238E27FC236}">
                <a16:creationId xmlns:a16="http://schemas.microsoft.com/office/drawing/2014/main" id="{1414E4BD-34C2-484C-B11A-4EF101730F2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67" y="6623051"/>
            <a:ext cx="19134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10363200" cy="457200"/>
          </a:xfrm>
          <a:prstGeom prst="rect">
            <a:avLst/>
          </a:prstGeom>
        </p:spPr>
        <p:txBody>
          <a:bodyPr anchor="t"/>
          <a:lstStyle>
            <a:lvl1pPr>
              <a:defRPr sz="4100">
                <a:solidFill>
                  <a:srgbClr val="808080"/>
                </a:solidFill>
              </a:defRPr>
            </a:lvl1pPr>
          </a:lstStyle>
          <a:p>
            <a:pPr lvl="0"/>
            <a:r>
              <a:rPr lang="it-IT" noProof="0"/>
              <a:t>Fare clic per modificare stile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1752600"/>
            <a:ext cx="10363200" cy="2057400"/>
          </a:xfrm>
          <a:prstGeom prst="rect">
            <a:avLst/>
          </a:prstGeom>
        </p:spPr>
        <p:txBody>
          <a:bodyPr/>
          <a:lstStyle>
            <a:lvl1pPr>
              <a:lnSpc>
                <a:spcPct val="90000"/>
              </a:lnSpc>
              <a:defRPr sz="6600">
                <a:solidFill>
                  <a:srgbClr val="FF0000"/>
                </a:solidFill>
              </a:defRPr>
            </a:lvl1pPr>
          </a:lstStyle>
          <a:p>
            <a:pPr lvl="0"/>
            <a:r>
              <a:rPr lang="it-IT" noProof="0" dirty="0"/>
              <a:t>Fare clic per modificare lo stile del</a:t>
            </a:r>
          </a:p>
        </p:txBody>
      </p:sp>
    </p:spTree>
    <p:extLst>
      <p:ext uri="{BB962C8B-B14F-4D97-AF65-F5344CB8AC3E}">
        <p14:creationId xmlns:p14="http://schemas.microsoft.com/office/powerpoint/2010/main" val="19756328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9" descr="LOGO">
            <a:extLst>
              <a:ext uri="{FF2B5EF4-FFF2-40B4-BE49-F238E27FC236}">
                <a16:creationId xmlns:a16="http://schemas.microsoft.com/office/drawing/2014/main" id="{219A88CA-41BB-41D9-9F0F-728134CECE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67" y="6623051"/>
            <a:ext cx="19134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09">
            <a:extLst>
              <a:ext uri="{FF2B5EF4-FFF2-40B4-BE49-F238E27FC236}">
                <a16:creationId xmlns:a16="http://schemas.microsoft.com/office/drawing/2014/main" id="{6EAF6760-18B6-4713-86E4-A090F1D5FE22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9423401" y="6626225"/>
            <a:ext cx="960967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fld id="{9458BE16-F9C4-4452-A815-1F0A995A3E98}" type="slidenum">
              <a:rPr lang="it-IT" altLang="it-IT" sz="800"/>
              <a:pPr algn="ctr"/>
              <a:t>‹N›</a:t>
            </a:fld>
            <a:endParaRPr lang="it-IT" altLang="it-IT" sz="1400"/>
          </a:p>
        </p:txBody>
      </p:sp>
    </p:spTree>
    <p:extLst>
      <p:ext uri="{BB962C8B-B14F-4D97-AF65-F5344CB8AC3E}">
        <p14:creationId xmlns:p14="http://schemas.microsoft.com/office/powerpoint/2010/main" val="24839468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testo 10"/>
          <p:cNvSpPr>
            <a:spLocks noGrp="1"/>
          </p:cNvSpPr>
          <p:nvPr>
            <p:ph type="body" sz="quarter" idx="10"/>
          </p:nvPr>
        </p:nvSpPr>
        <p:spPr>
          <a:xfrm>
            <a:off x="626533" y="2076450"/>
            <a:ext cx="10752667" cy="769938"/>
          </a:xfrm>
          <a:prstGeom prst="rect">
            <a:avLst/>
          </a:prstGeom>
        </p:spPr>
        <p:txBody>
          <a:bodyPr/>
          <a:lstStyle>
            <a:lvl1pPr algn="ctr">
              <a:defRPr sz="4800">
                <a:solidFill>
                  <a:srgbClr val="FF0000"/>
                </a:solidFill>
              </a:defRPr>
            </a:lvl1pPr>
            <a:lvl2pPr algn="ctr">
              <a:defRPr sz="4800">
                <a:solidFill>
                  <a:srgbClr val="FF0000"/>
                </a:solidFill>
              </a:defRPr>
            </a:lvl2pPr>
            <a:lvl3pPr algn="ctr">
              <a:defRPr sz="4800">
                <a:solidFill>
                  <a:srgbClr val="FF0000"/>
                </a:solidFill>
              </a:defRPr>
            </a:lvl3pPr>
            <a:lvl4pPr algn="ctr">
              <a:defRPr sz="4800">
                <a:solidFill>
                  <a:srgbClr val="FF0000"/>
                </a:solidFill>
              </a:defRPr>
            </a:lvl4pPr>
            <a:lvl5pPr algn="ctr">
              <a:defRPr sz="4800">
                <a:solidFill>
                  <a:srgbClr val="FF0000"/>
                </a:solidFill>
              </a:defRPr>
            </a:lvl5pPr>
          </a:lstStyle>
          <a:p>
            <a:pPr lvl="0"/>
            <a:r>
              <a:rPr lang="it-IT" dirty="0"/>
              <a:t>Fare clic per modificare stili</a:t>
            </a:r>
          </a:p>
        </p:txBody>
      </p:sp>
      <p:sp>
        <p:nvSpPr>
          <p:cNvPr id="13" name="Segnaposto testo 12"/>
          <p:cNvSpPr>
            <a:spLocks noGrp="1"/>
          </p:cNvSpPr>
          <p:nvPr>
            <p:ph type="body" sz="quarter" idx="11"/>
          </p:nvPr>
        </p:nvSpPr>
        <p:spPr>
          <a:xfrm>
            <a:off x="626533" y="1466851"/>
            <a:ext cx="10955867" cy="461963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962200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4121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30657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3241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5347512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19104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9A17402-2795-4E16-84BC-F61DB813D8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D651404-A2BC-4C29-98D2-3B18D0D51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864032A-DE74-4CE1-B8C0-DB7557C21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3F0920F-A862-4530-9FF4-6FAB0FF7A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E15D90B-66F2-41E8-83C9-226B8CD461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45887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330502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39780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89604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93904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7293089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57583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865679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ltGray">
          <a:xfrm>
            <a:off x="10584" y="3352800"/>
            <a:ext cx="12181416" cy="381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66"/>
              </a:solidFill>
              <a:latin typeface="Helvetica" panose="020B0604020202020204" pitchFamily="34" charset="0"/>
              <a:ea typeface="ＭＳ Ｐゴシック" pitchFamily="1" charset="-128"/>
            </a:endParaRPr>
          </a:p>
        </p:txBody>
      </p:sp>
      <p:sp>
        <p:nvSpPr>
          <p:cNvPr id="588802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2057400"/>
            <a:ext cx="103632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88803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30918" y="4114800"/>
            <a:ext cx="8530167" cy="1752600"/>
          </a:xfrm>
        </p:spPr>
        <p:txBody>
          <a:bodyPr/>
          <a:lstStyle>
            <a:lvl1pPr marL="0" indent="0" algn="ctr">
              <a:buFont typeface="Monotype Sorts" pitchFamily="57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1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B05FC2-0CED-42EC-BB4C-20DE228F5C2B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471482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6F65D1D-B46A-4C73-9573-157AFAF6704E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5783155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BFB88333-DEDC-49C0-B98D-3F015BB2CD30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6387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916E4A2-D35E-4B88-BF5E-D2BBFF682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F58DB40-E1A4-492B-8E38-2B48B521AD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921B43B-7716-4445-B68E-02CE7FB9B8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353837E-5C66-4CE9-8523-D12B44F9E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284A299-F747-4245-9754-B78B0AE96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995400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373B9C17-BD15-4B8A-A742-5AF20A3F69E4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316311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D4354B9-2C35-4491-B490-183F6C3B2AC3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685308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9D9492A-0564-4281-B6C5-ED6B3D3E09E8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713713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4A308DF9-533C-41EF-B77C-4AD647B32452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37357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7AF1DDA-EB44-4B2F-B95F-D51322CAAF8D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383501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8DF29DD-1F5A-4BF9-AF30-43CA3B121F03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185745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AB9D2114-5BD6-478E-9BF4-DAA3F94EC207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3964433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61400" y="228600"/>
            <a:ext cx="26162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28600"/>
            <a:ext cx="76454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085DDBE-1195-4668-B5CD-C21408803C05}" type="slidenum">
              <a:rPr lang="en-US">
                <a:solidFill>
                  <a:srgbClr val="FFFF66"/>
                </a:solidFill>
              </a:rPr>
              <a:pPr>
                <a:defRPr/>
              </a:pPr>
              <a:t>‹N›</a:t>
            </a:fld>
            <a:endParaRPr lang="en-US">
              <a:solidFill>
                <a:srgbClr val="FFFF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607401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432144E-EC76-49EF-8824-3C2213408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E026FDA-BCA6-43F5-9A72-A79E1FF8603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BCCC25F-36E6-4271-B22A-0AD0B0BB9A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94DFA1-B8B2-4D2A-B086-F36143BD3A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8CF0080-4A41-4B75-B42A-B65023C2F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DA559B5-21DF-40DF-8B0E-B5B4FC708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6029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7D3CCC6-2E39-40EF-8DC7-C1361CA54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102342C-8E0B-4EC2-A0E3-99FC27E16F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4C8A6FAE-9F52-49FC-A575-F528B430DF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C636C8EB-E3D8-4FED-BCCC-3D64234F21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FBA736C-2B16-4914-9862-07AD6B5B23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A34F3B6-9517-42C1-851B-A24424F97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FCBA68A2-07DA-4611-A8C2-E357B1379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751FAF4-82B5-4854-90E2-7022FA39F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67444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4643C9-B935-43AC-A770-E3F879223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9AB96040-72FC-4934-84E5-696EF43FC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E2ACAAC6-858F-4952-A2A1-7E90DE10C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AFEE2D6-A8B0-4A1D-BDFF-766118DF4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2689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3711DF2-914F-4611-87FB-816E661CD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4177110-9BD4-4D9A-ADA9-ED01A07208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E8FFC697-BD6F-400C-AA99-F94A8FE73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23831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4C9249-0FD0-4F48-8207-B63426B057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027ACE2-D5DE-48A5-9EAA-74D1833703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7B8BD36-9E66-407C-B4F2-94D3D2094F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33EB3F8-4100-43AC-BFE3-7D673173DD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557CC86C-682A-44C9-AFDE-D64E32B927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D801702E-02AD-496C-AC62-52D7A0CF2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2813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AC50F16-2051-4349-A412-A101A6E9F6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84D0C94-1439-44E9-8192-5E8B5DDF016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8AC24AF-B533-47E7-B641-9A0EF8DC0D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827C407-262D-4D91-90F0-F3785367A4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BEFB44A2-BF6C-43CE-B61C-39C2505F7D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4A166A7-F359-4104-B4D1-84CFE472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58496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e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B33DC50-41E4-492A-BD2B-B4DC193D8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E0ED4C9-B407-4F65-8019-216027C91D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29A467-4EC3-421A-B0D4-B1606E80213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D2E31-4872-4358-B921-E0DAD0342F5C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54688BC-BD1A-4BC4-A20C-34D25E08D1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605A17B-263E-40CD-B28F-24FC1AFBB4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E5A84C-4BC8-471E-B1F4-88CDB9B93F7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2267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BBE1FC04-CEF8-4819-B72A-3DD3B4B562EE}"/>
              </a:ext>
            </a:extLst>
          </p:cNvPr>
          <p:cNvSpPr/>
          <p:nvPr userDrawn="1"/>
        </p:nvSpPr>
        <p:spPr bwMode="auto">
          <a:xfrm>
            <a:off x="0" y="6621464"/>
            <a:ext cx="12192000" cy="23653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1800" dirty="0">
                <a:latin typeface="Arial" charset="0"/>
                <a:ea typeface="ＭＳ Ｐゴシック" charset="-128"/>
              </a:rPr>
              <a:t> </a:t>
            </a:r>
          </a:p>
        </p:txBody>
      </p:sp>
      <p:pic>
        <p:nvPicPr>
          <p:cNvPr id="1027" name="Picture 9" descr="LOGO">
            <a:extLst>
              <a:ext uri="{FF2B5EF4-FFF2-40B4-BE49-F238E27FC236}">
                <a16:creationId xmlns:a16="http://schemas.microsoft.com/office/drawing/2014/main" id="{A8D727BF-99CF-4B48-A634-35C22554F2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5467" y="6623051"/>
            <a:ext cx="1913467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asellaDiTesto 3">
            <a:extLst>
              <a:ext uri="{FF2B5EF4-FFF2-40B4-BE49-F238E27FC236}">
                <a16:creationId xmlns:a16="http://schemas.microsoft.com/office/drawing/2014/main" id="{D42980CF-7D4C-41C3-BCD9-FBAC38DE425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57152" y="6621463"/>
            <a:ext cx="9467849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r>
              <a:rPr lang="it-IT" sz="800">
                <a:latin typeface="Arial"/>
              </a:rPr>
              <a:t>L.L. Brunton, R. Hilal-Dandan, B.C. Kollmann</a:t>
            </a:r>
            <a:r>
              <a:rPr lang="it-IT" sz="800" i="1">
                <a:latin typeface="Arial"/>
              </a:rPr>
              <a:t>, Goodman &amp; Gilman - Le basi farmacologiche della terapia - Tredicesima edizio</a:t>
            </a:r>
            <a:r>
              <a:rPr lang="it-IT" sz="800">
                <a:latin typeface="Arial"/>
              </a:rPr>
              <a:t>ne, Zanichelli editore 2019</a:t>
            </a:r>
            <a:endParaRPr lang="it-IT" sz="800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14167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</p:sldLayoutIdLst>
  <p:hf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0"/>
        </a:spcBef>
        <a:spcAft>
          <a:spcPct val="0"/>
        </a:spcAft>
        <a:buClr>
          <a:srgbClr val="FF0000"/>
        </a:buClr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292100" indent="571500" algn="l" rtl="0" eaLnBrk="0" fontAlgn="base" hangingPunct="0">
        <a:lnSpc>
          <a:spcPct val="140000"/>
        </a:lnSpc>
        <a:spcBef>
          <a:spcPct val="0"/>
        </a:spcBef>
        <a:spcAft>
          <a:spcPct val="0"/>
        </a:spcAft>
        <a:buClr>
          <a:srgbClr val="FF0000"/>
        </a:buClr>
        <a:buFont typeface="Times" panose="02020603050405020304" pitchFamily="18" charset="0"/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2pPr>
      <a:lvl3pPr marL="1054100" indent="190500" algn="l" rtl="0" eaLnBrk="0" fontAlgn="base" hangingPunct="0">
        <a:spcBef>
          <a:spcPct val="0"/>
        </a:spcBef>
        <a:spcAft>
          <a:spcPct val="0"/>
        </a:spcAft>
        <a:buClr>
          <a:schemeClr val="tx1"/>
        </a:buClr>
        <a:buFont typeface="Times" panose="02020603050405020304" pitchFamily="18" charset="0"/>
        <a:buChar char="–"/>
        <a:defRPr sz="2000">
          <a:solidFill>
            <a:schemeClr val="tx1"/>
          </a:solidFill>
          <a:latin typeface="+mn-lt"/>
          <a:ea typeface="+mn-ea"/>
          <a:cs typeface="ＭＳ Ｐゴシック" charset="0"/>
        </a:defRPr>
      </a:lvl3pPr>
      <a:lvl4pPr marL="1435100" indent="185738" algn="l" rtl="0" eaLnBrk="0" fontAlgn="base" hangingPunct="0">
        <a:spcBef>
          <a:spcPct val="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ＭＳ Ｐゴシック" charset="0"/>
        </a:defRPr>
      </a:lvl4pPr>
      <a:lvl5pPr marL="1816100" indent="1905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  <a:cs typeface="ＭＳ Ｐゴシック" charset="0"/>
        </a:defRPr>
      </a:lvl5pPr>
      <a:lvl6pPr marL="22733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6pPr>
      <a:lvl7pPr marL="27305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7pPr>
      <a:lvl8pPr marL="31877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8pPr>
      <a:lvl9pPr marL="3644900" indent="190500" algn="l" rtl="0" fontAlgn="base">
        <a:spcBef>
          <a:spcPct val="20000"/>
        </a:spcBef>
        <a:spcAft>
          <a:spcPct val="0"/>
        </a:spcAft>
        <a:buClr>
          <a:schemeClr val="bg2"/>
        </a:buClr>
        <a:buChar char="–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32F865-E2FE-46D4-8519-27E52184ABE2}" type="datetimeFigureOut">
              <a:rPr lang="it-IT" smtClean="0"/>
              <a:t>15/12/2019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D9CC65-3335-452D-BD6D-1AA1A3E55CA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070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66"/>
            </a:gs>
            <a:gs pos="100000">
              <a:srgbClr val="0000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778" name="Rectangle 2"/>
          <p:cNvSpPr>
            <a:spLocks noChangeArrowheads="1"/>
          </p:cNvSpPr>
          <p:nvPr/>
        </p:nvSpPr>
        <p:spPr bwMode="ltGray">
          <a:xfrm>
            <a:off x="1" y="1447800"/>
            <a:ext cx="12189884" cy="3810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50000">
                <a:schemeClr val="folHlink"/>
              </a:gs>
              <a:gs pos="100000">
                <a:schemeClr val="bg2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1800">
              <a:solidFill>
                <a:srgbClr val="FFFF66"/>
              </a:solidFill>
              <a:latin typeface="Helvetica" panose="020B0604020202020204" pitchFamily="34" charset="0"/>
              <a:ea typeface="ＭＳ Ｐゴシック" pitchFamily="1" charset="-128"/>
            </a:endParaRP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12800" y="228600"/>
            <a:ext cx="10464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981200"/>
            <a:ext cx="10464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pitchFamily="1" charset="-128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66"/>
              </a:solidFill>
            </a:endParaRPr>
          </a:p>
        </p:txBody>
      </p:sp>
      <p:sp>
        <p:nvSpPr>
          <p:cNvPr id="58778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Arial" panose="020B0604020202020204" pitchFamily="34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024156C6-26E1-4AFD-81D3-03DAB62E9969}" type="slidenum">
              <a:rPr lang="en-US">
                <a:solidFill>
                  <a:srgbClr val="FFFF66"/>
                </a:solidFill>
                <a:ea typeface="MS PGothic" panose="020B0600070205080204" pitchFamily="34" charset="-128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‹N›</a:t>
            </a:fld>
            <a:endParaRPr lang="en-US">
              <a:solidFill>
                <a:srgbClr val="FFFF66"/>
              </a:solidFill>
              <a:ea typeface="MS PGothic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030236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MS PGothic" panose="020B0600070205080204" pitchFamily="34" charset="-128"/>
          <a:cs typeface="ＭＳ Ｐゴシック" pitchFamily="5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  <a:ea typeface="MS PGothic" panose="020B0600070205080204" pitchFamily="34" charset="-128"/>
          <a:cs typeface="ＭＳ Ｐゴシック" pitchFamily="5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  <a:ea typeface="MS PGothic" panose="020B0600070205080204" pitchFamily="34" charset="-128"/>
          <a:cs typeface="ＭＳ Ｐゴシック" pitchFamily="5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  <a:ea typeface="MS PGothic" panose="020B0600070205080204" pitchFamily="34" charset="-128"/>
          <a:cs typeface="ＭＳ Ｐゴシック" pitchFamily="5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  <a:ea typeface="MS PGothic" panose="020B0600070205080204" pitchFamily="34" charset="-128"/>
          <a:cs typeface="ＭＳ Ｐゴシック" pitchFamily="5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57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Monotype Sorts" pitchFamily="2" charset="2"/>
        <a:buBlip>
          <a:blip r:embed="rId13"/>
        </a:buBlip>
        <a:defRPr sz="3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pitchFamily="5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Monotype Sorts" pitchFamily="2" charset="2"/>
        <a:buBlip>
          <a:blip r:embed="rId14"/>
        </a:buBlip>
        <a:defRPr sz="2800">
          <a:solidFill>
            <a:schemeClr val="tx1"/>
          </a:solidFill>
          <a:latin typeface="+mn-lt"/>
          <a:ea typeface="MS PGothic" panose="020B0600070205080204" pitchFamily="34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Blip>
          <a:blip r:embed="rId15"/>
        </a:buBlip>
        <a:defRPr sz="2400">
          <a:solidFill>
            <a:srgbClr val="FFFFCC"/>
          </a:solidFill>
          <a:latin typeface="+mn-lt"/>
          <a:ea typeface="MS PGothic" panose="020B0600070205080204" pitchFamily="34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Monotype Sorts" pitchFamily="2" charset="2"/>
        <a:buBlip>
          <a:blip r:embed="rId15"/>
        </a:buBlip>
        <a:defRPr sz="2000">
          <a:solidFill>
            <a:srgbClr val="FFFFFF"/>
          </a:solidFill>
          <a:latin typeface="+mn-lt"/>
          <a:ea typeface="MS PGothic" panose="020B0600070205080204" pitchFamily="34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Font typeface="Monotype Sorts" pitchFamily="2" charset="2"/>
        <a:buBlip>
          <a:blip r:embed="rId15"/>
        </a:buBlip>
        <a:defRPr sz="2000">
          <a:solidFill>
            <a:schemeClr val="tx1"/>
          </a:solidFill>
          <a:latin typeface="+mn-lt"/>
          <a:ea typeface="MS PGothic" panose="020B0600070205080204" pitchFamily="34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Monotype Sorts" pitchFamily="57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57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Monotype Sorts" pitchFamily="57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57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Monotype Sorts" pitchFamily="57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57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Monotype Sorts" pitchFamily="57" charset="2"/>
        <a:buBlip>
          <a:blip r:embed="rId15"/>
        </a:buBlip>
        <a:defRPr sz="2000">
          <a:solidFill>
            <a:schemeClr val="tx1"/>
          </a:solidFill>
          <a:latin typeface="+mn-lt"/>
          <a:ea typeface="ＭＳ Ｐゴシック" pitchFamily="57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7BD39A59-B116-4E97-AABD-227640180A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085" y="0"/>
            <a:ext cx="4667258" cy="6781782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48059A1E-0359-42D2-ACB6-C99A89132F95}"/>
              </a:ext>
            </a:extLst>
          </p:cNvPr>
          <p:cNvSpPr txBox="1"/>
          <p:nvPr/>
        </p:nvSpPr>
        <p:spPr>
          <a:xfrm>
            <a:off x="6533965" y="220792"/>
            <a:ext cx="5424256" cy="64017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/>
              <a:t>Neurotrasmettitori centrali</a:t>
            </a:r>
          </a:p>
          <a:p>
            <a:endParaRPr lang="it-IT" dirty="0"/>
          </a:p>
          <a:p>
            <a:r>
              <a:rPr lang="it-IT" dirty="0"/>
              <a:t>Amminoacidi</a:t>
            </a:r>
          </a:p>
          <a:p>
            <a:r>
              <a:rPr lang="it-IT" dirty="0"/>
              <a:t>	Acido gamma-</a:t>
            </a:r>
            <a:r>
              <a:rPr lang="it-IT" dirty="0" err="1"/>
              <a:t>amminobutirrico</a:t>
            </a:r>
            <a:r>
              <a:rPr lang="it-IT" dirty="0"/>
              <a:t> (GABA)</a:t>
            </a:r>
          </a:p>
          <a:p>
            <a:r>
              <a:rPr lang="it-IT" dirty="0"/>
              <a:t>	Glicina</a:t>
            </a:r>
          </a:p>
          <a:p>
            <a:r>
              <a:rPr lang="it-IT" dirty="0"/>
              <a:t>	Glutammato</a:t>
            </a:r>
          </a:p>
          <a:p>
            <a:r>
              <a:rPr lang="it-IT" dirty="0"/>
              <a:t>	Acetilcolina</a:t>
            </a:r>
          </a:p>
          <a:p>
            <a:endParaRPr lang="it-IT" dirty="0"/>
          </a:p>
          <a:p>
            <a:r>
              <a:rPr lang="it-IT" dirty="0" err="1"/>
              <a:t>Monoammine</a:t>
            </a:r>
            <a:endParaRPr lang="it-IT" dirty="0"/>
          </a:p>
          <a:p>
            <a:r>
              <a:rPr lang="it-IT" dirty="0"/>
              <a:t>	Dopamina</a:t>
            </a:r>
          </a:p>
          <a:p>
            <a:r>
              <a:rPr lang="it-IT" dirty="0"/>
              <a:t>	Noradrenalina</a:t>
            </a:r>
          </a:p>
          <a:p>
            <a:r>
              <a:rPr lang="it-IT" dirty="0"/>
              <a:t>	Serotonina</a:t>
            </a:r>
          </a:p>
          <a:p>
            <a:r>
              <a:rPr lang="it-IT" dirty="0"/>
              <a:t>	Istamina</a:t>
            </a:r>
          </a:p>
          <a:p>
            <a:r>
              <a:rPr lang="it-IT" dirty="0"/>
              <a:t>	Adrenalina</a:t>
            </a:r>
          </a:p>
          <a:p>
            <a:endParaRPr lang="it-IT" dirty="0"/>
          </a:p>
          <a:p>
            <a:r>
              <a:rPr lang="it-IT" dirty="0"/>
              <a:t>Peptidi</a:t>
            </a:r>
          </a:p>
          <a:p>
            <a:r>
              <a:rPr lang="it-IT" dirty="0"/>
              <a:t>	Oppioidi</a:t>
            </a:r>
          </a:p>
          <a:p>
            <a:r>
              <a:rPr lang="it-IT" dirty="0"/>
              <a:t>Purine</a:t>
            </a:r>
          </a:p>
          <a:p>
            <a:r>
              <a:rPr lang="it-IT" dirty="0"/>
              <a:t>Lipidi neuromodulatori</a:t>
            </a:r>
          </a:p>
          <a:p>
            <a:r>
              <a:rPr lang="it-IT" dirty="0"/>
              <a:t>	Cannabinoidi</a:t>
            </a:r>
          </a:p>
          <a:p>
            <a:endParaRPr lang="it-IT" dirty="0"/>
          </a:p>
          <a:p>
            <a:r>
              <a:rPr lang="it-IT" dirty="0"/>
              <a:t>Gas</a:t>
            </a:r>
          </a:p>
        </p:txBody>
      </p:sp>
    </p:spTree>
    <p:extLst>
      <p:ext uri="{BB962C8B-B14F-4D97-AF65-F5344CB8AC3E}">
        <p14:creationId xmlns:p14="http://schemas.microsoft.com/office/powerpoint/2010/main" val="32838084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2FD937D-CAE3-463C-8ECF-6F1F6DC83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GABA</a:t>
            </a:r>
            <a:r>
              <a:rPr lang="it-IT" baseline="-25000" dirty="0"/>
              <a:t>B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1309377-9502-49FD-81BE-242865B29E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it-IT" dirty="0" err="1"/>
              <a:t>Metabotropic</a:t>
            </a:r>
            <a:r>
              <a:rPr lang="it-IT" dirty="0"/>
              <a:t> receptors </a:t>
            </a:r>
            <a:r>
              <a:rPr lang="it-IT" dirty="0" err="1"/>
              <a:t>that</a:t>
            </a:r>
            <a:r>
              <a:rPr lang="it-IT" dirty="0"/>
              <a:t> act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eterodimers</a:t>
            </a:r>
            <a:r>
              <a:rPr lang="it-IT" dirty="0"/>
              <a:t> of </a:t>
            </a:r>
            <a:r>
              <a:rPr lang="it-IT" dirty="0" err="1"/>
              <a:t>two</a:t>
            </a:r>
            <a:r>
              <a:rPr lang="it-IT" dirty="0"/>
              <a:t> </a:t>
            </a:r>
            <a:r>
              <a:rPr lang="it-IT" dirty="0" err="1"/>
              <a:t>subunits</a:t>
            </a:r>
            <a:endParaRPr lang="it-IT" dirty="0"/>
          </a:p>
          <a:p>
            <a:pPr marL="0" indent="0">
              <a:buNone/>
            </a:pPr>
            <a:r>
              <a:rPr lang="it-IT" dirty="0" err="1"/>
              <a:t>These</a:t>
            </a:r>
            <a:r>
              <a:rPr lang="it-IT" dirty="0"/>
              <a:t> receptors </a:t>
            </a:r>
            <a:r>
              <a:rPr lang="it-IT" dirty="0" err="1"/>
              <a:t>regulate</a:t>
            </a:r>
            <a:r>
              <a:rPr lang="it-IT" dirty="0"/>
              <a:t> </a:t>
            </a:r>
            <a:r>
              <a:rPr lang="it-IT" dirty="0" err="1"/>
              <a:t>pre</a:t>
            </a:r>
            <a:r>
              <a:rPr lang="it-IT" dirty="0"/>
              <a:t> and post </a:t>
            </a:r>
            <a:r>
              <a:rPr lang="it-IT" dirty="0" err="1"/>
              <a:t>synaptic</a:t>
            </a:r>
            <a:r>
              <a:rPr lang="it-IT" dirty="0"/>
              <a:t> activity.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Pre</a:t>
            </a:r>
            <a:r>
              <a:rPr lang="it-IT" dirty="0"/>
              <a:t> </a:t>
            </a:r>
            <a:r>
              <a:rPr lang="it-IT" dirty="0" err="1"/>
              <a:t>synaptic</a:t>
            </a:r>
            <a:r>
              <a:rPr lang="it-IT" dirty="0"/>
              <a:t> receptors are auto-receptors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inhibit</a:t>
            </a:r>
            <a:r>
              <a:rPr lang="it-IT" dirty="0"/>
              <a:t> the release of GABA.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Agonists</a:t>
            </a:r>
            <a:r>
              <a:rPr lang="it-IT" dirty="0"/>
              <a:t> of GABAB receptors </a:t>
            </a:r>
            <a:r>
              <a:rPr lang="it-IT" dirty="0" err="1"/>
              <a:t>may</a:t>
            </a:r>
            <a:r>
              <a:rPr lang="it-IT" dirty="0"/>
              <a:t> be </a:t>
            </a:r>
            <a:r>
              <a:rPr lang="it-IT" dirty="0" err="1"/>
              <a:t>used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myorelaxants</a:t>
            </a:r>
            <a:r>
              <a:rPr lang="it-IT" dirty="0"/>
              <a:t> (</a:t>
            </a:r>
            <a:r>
              <a:rPr lang="it-IT" dirty="0" err="1"/>
              <a:t>baclofen</a:t>
            </a:r>
            <a:r>
              <a:rPr lang="it-IT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42904606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FBD687D9-9F56-49B3-A826-B438A1472C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6745" y="640933"/>
            <a:ext cx="9278509" cy="5296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32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2EACFC68-CDAB-4EE4-8B9F-CF5202E60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0952" y="1117569"/>
            <a:ext cx="9726438" cy="4576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479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813C9FC-D491-4C15-8243-4A2288FCD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5420" y="-116234"/>
            <a:ext cx="7841159" cy="6704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428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Immagine 1">
            <a:extLst>
              <a:ext uri="{FF2B5EF4-FFF2-40B4-BE49-F238E27FC236}">
                <a16:creationId xmlns:a16="http://schemas.microsoft.com/office/drawing/2014/main" id="{9CA3D3C7-06D8-4B8A-A142-2ED61BD9D2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449264"/>
            <a:ext cx="8928100" cy="557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Immagine 1">
            <a:extLst>
              <a:ext uri="{FF2B5EF4-FFF2-40B4-BE49-F238E27FC236}">
                <a16:creationId xmlns:a16="http://schemas.microsoft.com/office/drawing/2014/main" id="{E0F06440-3CC2-465A-865C-85BAEF391A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639764"/>
            <a:ext cx="8928100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Immagine 1">
            <a:extLst>
              <a:ext uri="{FF2B5EF4-FFF2-40B4-BE49-F238E27FC236}">
                <a16:creationId xmlns:a16="http://schemas.microsoft.com/office/drawing/2014/main" id="{C09DC58E-BEA3-411F-A939-E41FAB9D0F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5600" y="1719264"/>
            <a:ext cx="8928100" cy="303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Immagine 1">
            <a:extLst>
              <a:ext uri="{FF2B5EF4-FFF2-40B4-BE49-F238E27FC236}">
                <a16:creationId xmlns:a16="http://schemas.microsoft.com/office/drawing/2014/main" id="{ACFB9E9B-9C12-4B80-925C-F58CA9241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564" y="241300"/>
            <a:ext cx="7000875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 err="1"/>
              <a:t>Cannabinoidi</a:t>
            </a:r>
            <a:endParaRPr lang="it-IT" b="1" dirty="0"/>
          </a:p>
        </p:txBody>
      </p:sp>
      <p:sp>
        <p:nvSpPr>
          <p:cNvPr id="12" name="Segnaposto testo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it-IT" dirty="0"/>
              <a:t>Principio attivo cannabis = </a:t>
            </a:r>
            <a:r>
              <a:rPr lang="it-IT" dirty="0" err="1"/>
              <a:t>cannabinoide</a:t>
            </a:r>
            <a:r>
              <a:rPr lang="it-IT" dirty="0"/>
              <a:t> naturale</a:t>
            </a:r>
          </a:p>
        </p:txBody>
      </p:sp>
      <p:pic>
        <p:nvPicPr>
          <p:cNvPr id="18" name="Segnaposto contenuto 17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6423606" y="3204493"/>
            <a:ext cx="3549451" cy="2301172"/>
          </a:xfrm>
          <a:prstGeom prst="rect">
            <a:avLst/>
          </a:prstGeom>
        </p:spPr>
      </p:pic>
      <p:sp>
        <p:nvSpPr>
          <p:cNvPr id="14" name="Segnaposto testo 13"/>
          <p:cNvSpPr txBox="1">
            <a:spLocks noGrp="1"/>
          </p:cNvSpPr>
          <p:nvPr>
            <p:ph type="body" idx="1"/>
          </p:nvPr>
        </p:nvSpPr>
        <p:spPr>
          <a:xfrm>
            <a:off x="2153842" y="2080343"/>
            <a:ext cx="386834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/>
              <a:t>Composti endogeni</a:t>
            </a:r>
          </a:p>
        </p:txBody>
      </p:sp>
      <p:pic>
        <p:nvPicPr>
          <p:cNvPr id="16" name="Segnaposto contenuto 1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038519" y="2505075"/>
            <a:ext cx="3879592" cy="3830274"/>
          </a:xfrm>
          <a:prstGeom prst="rect">
            <a:avLst/>
          </a:prstGeom>
        </p:spPr>
      </p:pic>
      <p:cxnSp>
        <p:nvCxnSpPr>
          <p:cNvPr id="20" name="Connettore 1 19"/>
          <p:cNvCxnSpPr/>
          <p:nvPr/>
        </p:nvCxnSpPr>
        <p:spPr>
          <a:xfrm flipH="1">
            <a:off x="6097193" y="2212848"/>
            <a:ext cx="40313" cy="42336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7080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228600"/>
            <a:ext cx="9144000" cy="1143000"/>
          </a:xfrm>
        </p:spPr>
        <p:txBody>
          <a:bodyPr/>
          <a:lstStyle/>
          <a:p>
            <a:pPr eaLnBrk="1" hangingPunct="1"/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Similirità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conformazionale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fra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FF00"/>
                </a:solidFill>
                <a:latin typeface="Times New Roman" panose="02020603050405020304" pitchFamily="18" charset="0"/>
              </a:rPr>
              <a:t>anandamide</a:t>
            </a:r>
            <a:r>
              <a:rPr lang="en-US" b="1" i="1" dirty="0">
                <a:solidFill>
                  <a:srgbClr val="FFFF00"/>
                </a:solidFill>
                <a:latin typeface="Times New Roman" panose="02020603050405020304" pitchFamily="18" charset="0"/>
              </a:rPr>
              <a:t> e THC</a:t>
            </a:r>
          </a:p>
        </p:txBody>
      </p:sp>
      <p:pic>
        <p:nvPicPr>
          <p:cNvPr id="962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8414" y="1495425"/>
            <a:ext cx="33432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2214" y="1495425"/>
            <a:ext cx="3343275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261" name="Picture 6" descr="white ni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4400" y="6437314"/>
            <a:ext cx="642938" cy="21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9954893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536CE68E-F39B-46A4-9355-0498959496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268" y="0"/>
            <a:ext cx="3204667" cy="68580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1D4ED2D7-0AE1-4E21-9A4C-CDDB960656ED}"/>
              </a:ext>
            </a:extLst>
          </p:cNvPr>
          <p:cNvSpPr txBox="1"/>
          <p:nvPr/>
        </p:nvSpPr>
        <p:spPr>
          <a:xfrm>
            <a:off x="4456590" y="275208"/>
            <a:ext cx="73950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Oltre ai neuroni, ci sono cellule di supporto:</a:t>
            </a:r>
          </a:p>
          <a:p>
            <a:pPr marL="285750" indent="-285750">
              <a:buFontTx/>
              <a:buChar char="-"/>
            </a:pPr>
            <a:r>
              <a:rPr lang="it-IT" dirty="0"/>
              <a:t>Neuroglia:</a:t>
            </a:r>
          </a:p>
          <a:p>
            <a:pPr marL="742950" lvl="1" indent="-285750">
              <a:buFontTx/>
              <a:buChar char="-"/>
            </a:pPr>
            <a:r>
              <a:rPr lang="it-IT" dirty="0" err="1"/>
              <a:t>Macroglia</a:t>
            </a:r>
            <a:r>
              <a:rPr lang="it-IT" dirty="0"/>
              <a:t>: funzione trofica e strutturale, per esempio astrociti</a:t>
            </a:r>
          </a:p>
          <a:p>
            <a:pPr marL="742950" lvl="1" indent="-285750">
              <a:buFontTx/>
              <a:buChar char="-"/>
            </a:pPr>
            <a:r>
              <a:rPr lang="it-IT" dirty="0"/>
              <a:t>Microglia: macrofagi </a:t>
            </a:r>
          </a:p>
        </p:txBody>
      </p:sp>
    </p:spTree>
    <p:extLst>
      <p:ext uri="{BB962C8B-B14F-4D97-AF65-F5344CB8AC3E}">
        <p14:creationId xmlns:p14="http://schemas.microsoft.com/office/powerpoint/2010/main" val="1644867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/>
              <a:t>Recettori </a:t>
            </a:r>
            <a:r>
              <a:rPr lang="it-IT" b="1" dirty="0" err="1"/>
              <a:t>cannabinoidi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it-IT" dirty="0"/>
              <a:t>Recettori accoppiati a proteine G («</a:t>
            </a:r>
            <a:r>
              <a:rPr lang="it-IT" dirty="0" err="1"/>
              <a:t>metabotropici</a:t>
            </a:r>
            <a:r>
              <a:rPr lang="it-IT" dirty="0"/>
              <a:t>») di classe A («</a:t>
            </a:r>
            <a:r>
              <a:rPr lang="it-IT" dirty="0" err="1"/>
              <a:t>rhodopsin-like</a:t>
            </a:r>
            <a:r>
              <a:rPr lang="it-IT" dirty="0"/>
              <a:t>») che presentano principalmente un meccanismo di segnalazione </a:t>
            </a:r>
            <a:r>
              <a:rPr lang="it-IT" dirty="0" err="1"/>
              <a:t>G</a:t>
            </a:r>
            <a:r>
              <a:rPr lang="it-IT" baseline="-25000" dirty="0" err="1"/>
              <a:t>i</a:t>
            </a:r>
            <a:r>
              <a:rPr lang="it-IT" baseline="-25000" dirty="0"/>
              <a:t>/o</a:t>
            </a:r>
            <a:endParaRPr lang="it-IT" dirty="0"/>
          </a:p>
          <a:p>
            <a:pPr algn="just"/>
            <a:r>
              <a:rPr lang="it-IT" dirty="0"/>
              <a:t>Sono localizzati nelle giunzioni presinaptiche e determinano un </a:t>
            </a:r>
            <a:r>
              <a:rPr lang="it-IT" dirty="0" err="1"/>
              <a:t>signaling</a:t>
            </a:r>
            <a:r>
              <a:rPr lang="it-IT" dirty="0"/>
              <a:t> retrogrado caratteristica peculiare di questo sistema biochimico</a:t>
            </a:r>
          </a:p>
          <a:p>
            <a:pPr algn="just"/>
            <a:r>
              <a:rPr lang="it-IT" dirty="0"/>
              <a:t>Inibiscono i canali del calcio mentre attivano quelli del potassio</a:t>
            </a:r>
          </a:p>
          <a:p>
            <a:pPr algn="just"/>
            <a:r>
              <a:rPr lang="it-IT" dirty="0"/>
              <a:t>Determinano in genere l’inibizione del rilascio di neurotrasmettitori eccitatori come il glutammato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53564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1"/>
            <a:ext cx="9144000" cy="1325563"/>
          </a:xfrm>
        </p:spPr>
        <p:txBody>
          <a:bodyPr/>
          <a:lstStyle/>
          <a:p>
            <a:pPr algn="ctr"/>
            <a:r>
              <a:rPr lang="it-IT" b="1" dirty="0"/>
              <a:t>Recettori </a:t>
            </a:r>
            <a:r>
              <a:rPr lang="it-IT" b="1" dirty="0" err="1"/>
              <a:t>cannabinoidi</a:t>
            </a:r>
            <a:endParaRPr lang="it-IT" b="1" dirty="0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2076" y="996612"/>
            <a:ext cx="7927848" cy="5715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3789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8388" y="448056"/>
            <a:ext cx="7550076" cy="5670946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547360" y="6488668"/>
            <a:ext cx="512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http://www.medscape.org/viewarticle/497955_3</a:t>
            </a:r>
          </a:p>
        </p:txBody>
      </p:sp>
    </p:spTree>
    <p:extLst>
      <p:ext uri="{BB962C8B-B14F-4D97-AF65-F5344CB8AC3E}">
        <p14:creationId xmlns:p14="http://schemas.microsoft.com/office/powerpoint/2010/main" val="37431641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Recettore </a:t>
            </a:r>
            <a:r>
              <a:rPr lang="it-IT" b="1" dirty="0" err="1"/>
              <a:t>cannabinoidi</a:t>
            </a:r>
            <a:r>
              <a:rPr lang="it-IT" b="1" dirty="0"/>
              <a:t> CB1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59458" y="1935353"/>
            <a:ext cx="5086350" cy="435133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it-IT" sz="3500" dirty="0"/>
              <a:t>Sono presenti in grande quantità nel cervello: 10-20 volte il numero dei recettori per gli oppiacei e più di qualsiasi altro tipo recettoriale. </a:t>
            </a:r>
          </a:p>
          <a:p>
            <a:pPr algn="just"/>
            <a:r>
              <a:rPr lang="it-IT" sz="3500" dirty="0"/>
              <a:t>Sono localizzati in tutta l’area cerebrale, particolarmente numerosi in:</a:t>
            </a:r>
          </a:p>
          <a:p>
            <a:pPr marL="0" indent="0" algn="just">
              <a:buNone/>
            </a:pPr>
            <a:r>
              <a:rPr lang="it-IT" sz="3500" dirty="0"/>
              <a:t> - corteccia = effetti psicoattivi </a:t>
            </a:r>
          </a:p>
          <a:p>
            <a:pPr marL="0" indent="0" algn="just">
              <a:buNone/>
            </a:pPr>
            <a:r>
              <a:rPr lang="it-IT" sz="3500" dirty="0"/>
              <a:t> - ippocampo = disorganizzazione memoria</a:t>
            </a:r>
          </a:p>
          <a:p>
            <a:pPr marL="0" indent="0" algn="just">
              <a:buNone/>
            </a:pPr>
            <a:r>
              <a:rPr lang="it-IT" sz="3500" dirty="0"/>
              <a:t> - gangli della base/cervelletto = effetti motori</a:t>
            </a:r>
          </a:p>
          <a:p>
            <a:pPr algn="just"/>
            <a:r>
              <a:rPr lang="it-IT" sz="3500" dirty="0"/>
              <a:t>La concentrazione di recettori CB1 è bassa nel tronco encefalico, per cui i </a:t>
            </a:r>
            <a:r>
              <a:rPr lang="it-IT" sz="3500" dirty="0" err="1"/>
              <a:t>cannabinoidi</a:t>
            </a:r>
            <a:r>
              <a:rPr lang="it-IT" sz="3500" dirty="0"/>
              <a:t> non inducono depressione respiratoria e sono sostanze non letali.</a:t>
            </a:r>
          </a:p>
          <a:p>
            <a:pPr marL="0" indent="0" algn="just">
              <a:buNone/>
            </a:pPr>
            <a:endParaRPr lang="it-IT" dirty="0"/>
          </a:p>
          <a:p>
            <a:pPr marL="0" indent="0" algn="just">
              <a:buNone/>
            </a:pPr>
            <a:endParaRPr lang="it-IT" dirty="0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6745" y="2450117"/>
            <a:ext cx="3484375" cy="27183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7767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075" y="2058232"/>
            <a:ext cx="5854542" cy="4397411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472" y="6455643"/>
            <a:ext cx="5169856" cy="493819"/>
          </a:xfrm>
          <a:prstGeom prst="rect">
            <a:avLst/>
          </a:prstGeom>
        </p:spPr>
      </p:pic>
      <p:sp>
        <p:nvSpPr>
          <p:cNvPr id="6" name="Rettangolo 5"/>
          <p:cNvSpPr/>
          <p:nvPr/>
        </p:nvSpPr>
        <p:spPr>
          <a:xfrm>
            <a:off x="1524000" y="0"/>
            <a:ext cx="9144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3200" b="1" dirty="0" err="1">
                <a:solidFill>
                  <a:prstClr val="black"/>
                </a:solidFill>
                <a:latin typeface="Calibri" panose="020F0502020204030204"/>
              </a:rPr>
              <a:t>Cannabinoidi</a:t>
            </a:r>
            <a:r>
              <a:rPr lang="it-IT" sz="3200" b="1" dirty="0">
                <a:solidFill>
                  <a:prstClr val="black"/>
                </a:solidFill>
                <a:latin typeface="Calibri" panose="020F0502020204030204"/>
              </a:rPr>
              <a:t> endogeni: biosintesi</a:t>
            </a:r>
          </a:p>
          <a:p>
            <a:endParaRPr lang="it-IT" dirty="0">
              <a:solidFill>
                <a:prstClr val="black"/>
              </a:solidFill>
              <a:latin typeface="Calibri" panose="020F0502020204030204"/>
            </a:endParaRPr>
          </a:p>
          <a:p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- I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</a:rPr>
              <a:t>cannabinoidi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endogeni sono prodotti al momento e non immagazzinati come la maggior parte dei neurotrasmettitori.</a:t>
            </a:r>
          </a:p>
          <a:p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- La biosintesi dei </a:t>
            </a:r>
            <a:r>
              <a:rPr lang="it-IT" dirty="0" err="1">
                <a:solidFill>
                  <a:prstClr val="black"/>
                </a:solidFill>
                <a:latin typeface="Calibri" panose="020F0502020204030204"/>
              </a:rPr>
              <a:t>cannabinoidi</a:t>
            </a:r>
            <a:r>
              <a:rPr lang="it-IT" dirty="0">
                <a:solidFill>
                  <a:prstClr val="black"/>
                </a:solidFill>
                <a:latin typeface="Calibri" panose="020F0502020204030204"/>
              </a:rPr>
              <a:t> endogeni coinvolge diversi enzimi sia in fase anabolica (NAPE-PLD, DAG lipasi) che catabolica (FAAH, MAG lipasi).</a:t>
            </a:r>
          </a:p>
        </p:txBody>
      </p:sp>
    </p:spTree>
    <p:extLst>
      <p:ext uri="{BB962C8B-B14F-4D97-AF65-F5344CB8AC3E}">
        <p14:creationId xmlns:p14="http://schemas.microsoft.com/office/powerpoint/2010/main" val="317450861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b="1" dirty="0"/>
              <a:t>Farmacocinetica </a:t>
            </a:r>
            <a:r>
              <a:rPr lang="it-IT" b="1" dirty="0" err="1"/>
              <a:t>cannabinoidi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it-IT" dirty="0"/>
              <a:t>Gli effetti comportamentali di preparazioni da fumo contenenti THC sono correlati al rapido raggiungimento di un picco di concentrazione plasmatica.</a:t>
            </a:r>
          </a:p>
          <a:p>
            <a:pPr marL="0" indent="0" algn="just">
              <a:buNone/>
            </a:pPr>
            <a:r>
              <a:rPr lang="it-IT" dirty="0"/>
              <a:t>Il THC una volta assorbito si distribuisce rapidamente nel sistema nervoso centrale (passa la barriera ematoencefalica).</a:t>
            </a:r>
          </a:p>
          <a:p>
            <a:pPr marL="0" indent="0" algn="just">
              <a:buNone/>
            </a:pPr>
            <a:r>
              <a:rPr lang="it-IT" dirty="0"/>
              <a:t>Se il THC è assunto per via orale gli effetti sono ritardati e meno intensi, a causa del metabolismo epatico di primo passaggio.</a:t>
            </a:r>
          </a:p>
          <a:p>
            <a:pPr marL="0" indent="0" algn="just">
              <a:buNone/>
            </a:pPr>
            <a:r>
              <a:rPr lang="it-IT" dirty="0"/>
              <a:t>L’emivita dei metaboliti (per lo più inattivi) del THC è lunga, nel plasma sono presenti fino a 40 ore dopo l’assunzione e ancora più a lungo nelle urine.</a:t>
            </a:r>
          </a:p>
        </p:txBody>
      </p:sp>
    </p:spTree>
    <p:extLst>
      <p:ext uri="{BB962C8B-B14F-4D97-AF65-F5344CB8AC3E}">
        <p14:creationId xmlns:p14="http://schemas.microsoft.com/office/powerpoint/2010/main" val="7911966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524000" y="0"/>
            <a:ext cx="9144000" cy="1325880"/>
          </a:xfrm>
        </p:spPr>
        <p:txBody>
          <a:bodyPr/>
          <a:lstStyle/>
          <a:p>
            <a:r>
              <a:rPr lang="it-IT" b="1" dirty="0"/>
              <a:t>Effetti «positivi» </a:t>
            </a:r>
            <a:r>
              <a:rPr lang="it-IT" b="1" dirty="0" err="1"/>
              <a:t>cannabinoidi</a:t>
            </a:r>
            <a:endParaRPr lang="it-IT" b="1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524000" y="1002665"/>
            <a:ext cx="9144000" cy="4351338"/>
          </a:xfrm>
        </p:spPr>
        <p:txBody>
          <a:bodyPr/>
          <a:lstStyle/>
          <a:p>
            <a:r>
              <a:rPr lang="it-IT" dirty="0"/>
              <a:t>Euforia piacevole, rilassamento.</a:t>
            </a:r>
          </a:p>
          <a:p>
            <a:r>
              <a:rPr lang="it-IT" dirty="0"/>
              <a:t>Altri effetti comprendono: percezione sensoriale alterata, aumento dell’appetito.</a:t>
            </a: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5400" y="2388775"/>
            <a:ext cx="9132600" cy="438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2796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2154" y="141402"/>
            <a:ext cx="5238670" cy="660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263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C1860361-2089-4D70-8876-393BBC2D50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3752"/>
            <a:ext cx="12192000" cy="4730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5836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E53B3180-470F-45B8-9E31-FC99C7823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7864"/>
          <a:stretch/>
        </p:blipFill>
        <p:spPr>
          <a:xfrm>
            <a:off x="657167" y="861133"/>
            <a:ext cx="4971276" cy="4999569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B03BCC74-D549-403C-99A7-77845727D0D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2913"/>
          <a:stretch/>
        </p:blipFill>
        <p:spPr>
          <a:xfrm>
            <a:off x="6211207" y="1711171"/>
            <a:ext cx="5722900" cy="3435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667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C28A5F7-4BD6-47FA-8D60-A96A4F4187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416" y="999702"/>
            <a:ext cx="5599559" cy="5781876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16C546F8-15EB-4D81-B8FF-5A3EFCFD90A6}"/>
              </a:ext>
            </a:extLst>
          </p:cNvPr>
          <p:cNvSpPr txBox="1"/>
          <p:nvPr/>
        </p:nvSpPr>
        <p:spPr>
          <a:xfrm>
            <a:off x="0" y="0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Recettori </a:t>
            </a:r>
            <a:r>
              <a:rPr lang="it-IT" dirty="0" err="1"/>
              <a:t>ionotropici</a:t>
            </a:r>
            <a:endParaRPr lang="it-IT" dirty="0"/>
          </a:p>
          <a:p>
            <a:endParaRPr lang="it-IT" dirty="0"/>
          </a:p>
          <a:p>
            <a:r>
              <a:rPr lang="it-IT" dirty="0"/>
              <a:t>Canali ionici </a:t>
            </a:r>
            <a:r>
              <a:rPr lang="it-IT" dirty="0" err="1"/>
              <a:t>pentamerici</a:t>
            </a:r>
            <a:r>
              <a:rPr lang="it-IT" dirty="0"/>
              <a:t> attivati da ligando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8345682-BE5F-4005-9656-1B157D7692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4975" y="461665"/>
            <a:ext cx="6143348" cy="5947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123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4B738529-4064-49ED-AD2D-597507AC58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05414" y="0"/>
            <a:ext cx="4663237" cy="6858000"/>
          </a:xfrm>
          <a:prstGeom prst="rect">
            <a:avLst/>
          </a:prstGeom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id="{96D4AACE-5EA9-43FB-84D1-BC2D1F3C872D}"/>
              </a:ext>
            </a:extLst>
          </p:cNvPr>
          <p:cNvSpPr txBox="1"/>
          <p:nvPr/>
        </p:nvSpPr>
        <p:spPr>
          <a:xfrm>
            <a:off x="62144" y="0"/>
            <a:ext cx="3512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/>
              <a:t>Amminoacidi come neuromediatori</a:t>
            </a:r>
          </a:p>
        </p:txBody>
      </p:sp>
    </p:spTree>
    <p:extLst>
      <p:ext uri="{BB962C8B-B14F-4D97-AF65-F5344CB8AC3E}">
        <p14:creationId xmlns:p14="http://schemas.microsoft.com/office/powerpoint/2010/main" val="4451306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4AEA1F7-4530-41E1-8E59-5661FA76BA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337351"/>
            <a:ext cx="12118018" cy="583961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dirty="0"/>
              <a:t>GABA </a:t>
            </a:r>
            <a:r>
              <a:rPr lang="it-IT" dirty="0" err="1"/>
              <a:t>is</a:t>
            </a:r>
            <a:r>
              <a:rPr lang="it-IT" dirty="0"/>
              <a:t> the </a:t>
            </a:r>
            <a:r>
              <a:rPr lang="it-IT" dirty="0" err="1"/>
              <a:t>main</a:t>
            </a:r>
            <a:r>
              <a:rPr lang="it-IT" dirty="0"/>
              <a:t> </a:t>
            </a:r>
            <a:r>
              <a:rPr lang="it-IT" dirty="0" err="1"/>
              <a:t>inhibitory</a:t>
            </a:r>
            <a:r>
              <a:rPr lang="it-IT" dirty="0"/>
              <a:t> </a:t>
            </a:r>
            <a:r>
              <a:rPr lang="it-IT" dirty="0" err="1"/>
              <a:t>neurotransmitter</a:t>
            </a:r>
            <a:r>
              <a:rPr lang="it-IT" dirty="0"/>
              <a:t> in the SNC.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GABA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synthesized</a:t>
            </a:r>
            <a:r>
              <a:rPr lang="it-IT" dirty="0"/>
              <a:t> in the brain </a:t>
            </a:r>
            <a:r>
              <a:rPr lang="it-IT" dirty="0" err="1"/>
              <a:t>starting</a:t>
            </a:r>
            <a:r>
              <a:rPr lang="it-IT" dirty="0"/>
              <a:t> from </a:t>
            </a:r>
            <a:r>
              <a:rPr lang="it-IT" dirty="0" err="1"/>
              <a:t>glutammate</a:t>
            </a:r>
            <a:r>
              <a:rPr lang="it-IT" dirty="0"/>
              <a:t> for the action of the GAD </a:t>
            </a:r>
            <a:r>
              <a:rPr lang="it-IT" dirty="0" err="1"/>
              <a:t>enzyme</a:t>
            </a:r>
            <a:r>
              <a:rPr lang="it-IT" dirty="0"/>
              <a:t>. The </a:t>
            </a:r>
            <a:r>
              <a:rPr lang="it-IT" dirty="0" err="1"/>
              <a:t>presence</a:t>
            </a:r>
            <a:r>
              <a:rPr lang="it-IT" dirty="0"/>
              <a:t> of the GAD </a:t>
            </a:r>
            <a:r>
              <a:rPr lang="it-IT" dirty="0" err="1"/>
              <a:t>enzyme</a:t>
            </a:r>
            <a:r>
              <a:rPr lang="it-IT" dirty="0"/>
              <a:t> </a:t>
            </a:r>
            <a:r>
              <a:rPr lang="it-IT" dirty="0" err="1"/>
              <a:t>is</a:t>
            </a:r>
            <a:r>
              <a:rPr lang="it-IT" dirty="0"/>
              <a:t> an </a:t>
            </a:r>
            <a:r>
              <a:rPr lang="it-IT" dirty="0" err="1"/>
              <a:t>indication</a:t>
            </a:r>
            <a:r>
              <a:rPr lang="it-IT" dirty="0"/>
              <a:t> </a:t>
            </a:r>
            <a:r>
              <a:rPr lang="it-IT" dirty="0" err="1"/>
              <a:t>that</a:t>
            </a:r>
            <a:r>
              <a:rPr lang="it-IT" dirty="0"/>
              <a:t> the </a:t>
            </a:r>
            <a:r>
              <a:rPr lang="it-IT" dirty="0" err="1"/>
              <a:t>neuron</a:t>
            </a:r>
            <a:r>
              <a:rPr lang="it-IT" dirty="0"/>
              <a:t> </a:t>
            </a:r>
            <a:r>
              <a:rPr lang="it-IT" dirty="0" err="1"/>
              <a:t>uses</a:t>
            </a:r>
            <a:r>
              <a:rPr lang="it-IT" dirty="0"/>
              <a:t> GABA </a:t>
            </a:r>
            <a:r>
              <a:rPr lang="it-IT" dirty="0" err="1"/>
              <a:t>as</a:t>
            </a:r>
            <a:r>
              <a:rPr lang="it-IT" dirty="0"/>
              <a:t> </a:t>
            </a:r>
            <a:r>
              <a:rPr lang="it-IT" dirty="0" err="1"/>
              <a:t>transmitter</a:t>
            </a:r>
            <a:r>
              <a:rPr lang="it-IT" dirty="0"/>
              <a:t>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 err="1"/>
              <a:t>Intraneural</a:t>
            </a:r>
            <a:r>
              <a:rPr lang="it-IT" dirty="0"/>
              <a:t> GABA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inactivated</a:t>
            </a:r>
            <a:r>
              <a:rPr lang="it-IT" dirty="0"/>
              <a:t> by the </a:t>
            </a:r>
            <a:r>
              <a:rPr lang="it-IT" dirty="0" err="1"/>
              <a:t>enzyme</a:t>
            </a:r>
            <a:r>
              <a:rPr lang="it-IT" dirty="0"/>
              <a:t> GABA-T.</a:t>
            </a: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GABA </a:t>
            </a:r>
            <a:r>
              <a:rPr lang="it-IT" dirty="0" err="1"/>
              <a:t>is</a:t>
            </a:r>
            <a:r>
              <a:rPr lang="it-IT" dirty="0"/>
              <a:t> </a:t>
            </a:r>
            <a:r>
              <a:rPr lang="it-IT" dirty="0" err="1"/>
              <a:t>transported</a:t>
            </a:r>
            <a:r>
              <a:rPr lang="it-IT" dirty="0"/>
              <a:t> by:</a:t>
            </a:r>
          </a:p>
          <a:p>
            <a:pPr marL="0" indent="0">
              <a:buNone/>
            </a:pPr>
            <a:r>
              <a:rPr lang="it-IT" dirty="0"/>
              <a:t>	- </a:t>
            </a:r>
            <a:r>
              <a:rPr lang="it-IT" dirty="0" err="1"/>
              <a:t>vescicular</a:t>
            </a:r>
            <a:r>
              <a:rPr lang="it-IT" dirty="0"/>
              <a:t> </a:t>
            </a:r>
            <a:r>
              <a:rPr lang="it-IT" dirty="0" err="1"/>
              <a:t>transporter</a:t>
            </a:r>
            <a:r>
              <a:rPr lang="it-IT" dirty="0"/>
              <a:t> VGAT/SLC31A1: storage of GABA in </a:t>
            </a:r>
            <a:r>
              <a:rPr lang="it-IT" dirty="0" err="1"/>
              <a:t>vescicles</a:t>
            </a:r>
            <a:endParaRPr lang="it-IT" dirty="0"/>
          </a:p>
          <a:p>
            <a:pPr marL="0" indent="0">
              <a:buNone/>
            </a:pPr>
            <a:r>
              <a:rPr lang="it-IT" dirty="0"/>
              <a:t>	- </a:t>
            </a:r>
            <a:r>
              <a:rPr lang="it-IT" dirty="0" err="1"/>
              <a:t>reuptake</a:t>
            </a:r>
            <a:r>
              <a:rPr lang="it-IT" dirty="0"/>
              <a:t> </a:t>
            </a:r>
            <a:r>
              <a:rPr lang="it-IT" dirty="0" err="1"/>
              <a:t>transporters</a:t>
            </a:r>
            <a:r>
              <a:rPr lang="it-IT" dirty="0"/>
              <a:t> by </a:t>
            </a:r>
            <a:r>
              <a:rPr lang="it-IT" dirty="0" err="1"/>
              <a:t>GATs</a:t>
            </a:r>
            <a:r>
              <a:rPr lang="it-IT" dirty="0"/>
              <a:t> (4 </a:t>
            </a:r>
            <a:r>
              <a:rPr lang="it-IT" dirty="0" err="1"/>
              <a:t>subtypes</a:t>
            </a:r>
            <a:r>
              <a:rPr lang="it-IT" dirty="0"/>
              <a:t>, </a:t>
            </a:r>
            <a:r>
              <a:rPr lang="it-IT" dirty="0" err="1"/>
              <a:t>e.g</a:t>
            </a:r>
            <a:r>
              <a:rPr lang="it-IT" dirty="0"/>
              <a:t>: GAT1/SLC6A1) 		</a:t>
            </a:r>
            <a:r>
              <a:rPr lang="it-IT" dirty="0" err="1"/>
              <a:t>present</a:t>
            </a:r>
            <a:r>
              <a:rPr lang="it-IT" dirty="0"/>
              <a:t> on the </a:t>
            </a:r>
            <a:r>
              <a:rPr lang="it-IT" dirty="0" err="1"/>
              <a:t>neuronal</a:t>
            </a:r>
            <a:r>
              <a:rPr lang="it-IT" dirty="0"/>
              <a:t> and </a:t>
            </a:r>
            <a:r>
              <a:rPr lang="it-IT" dirty="0" err="1"/>
              <a:t>glial</a:t>
            </a:r>
            <a:r>
              <a:rPr lang="it-IT" dirty="0"/>
              <a:t> </a:t>
            </a:r>
            <a:r>
              <a:rPr lang="it-IT" dirty="0" err="1"/>
              <a:t>cells</a:t>
            </a: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r>
              <a:rPr lang="it-IT" dirty="0"/>
              <a:t>GABA receptors are </a:t>
            </a:r>
            <a:r>
              <a:rPr lang="it-IT" dirty="0" err="1"/>
              <a:t>classified</a:t>
            </a:r>
            <a:r>
              <a:rPr lang="it-IT" dirty="0"/>
              <a:t> </a:t>
            </a:r>
            <a:r>
              <a:rPr lang="it-IT" dirty="0" err="1"/>
              <a:t>as</a:t>
            </a:r>
            <a:r>
              <a:rPr lang="it-IT" dirty="0"/>
              <a:t>:</a:t>
            </a:r>
          </a:p>
          <a:p>
            <a:pPr marL="0" indent="0">
              <a:buNone/>
            </a:pPr>
            <a:r>
              <a:rPr lang="it-IT" dirty="0"/>
              <a:t>GABA</a:t>
            </a:r>
            <a:r>
              <a:rPr lang="it-IT" baseline="-25000" dirty="0"/>
              <a:t>A</a:t>
            </a:r>
            <a:r>
              <a:rPr lang="it-IT" dirty="0"/>
              <a:t>= </a:t>
            </a:r>
            <a:r>
              <a:rPr lang="it-IT" dirty="0" err="1"/>
              <a:t>ligand</a:t>
            </a:r>
            <a:r>
              <a:rPr lang="it-IT" dirty="0"/>
              <a:t> </a:t>
            </a:r>
            <a:r>
              <a:rPr lang="it-IT" dirty="0" err="1"/>
              <a:t>activated</a:t>
            </a:r>
            <a:r>
              <a:rPr lang="it-IT" dirty="0"/>
              <a:t> </a:t>
            </a:r>
            <a:r>
              <a:rPr lang="it-IT" dirty="0" err="1"/>
              <a:t>ionotropic</a:t>
            </a:r>
            <a:r>
              <a:rPr lang="it-IT" dirty="0"/>
              <a:t> receptors for Cl- </a:t>
            </a:r>
            <a:r>
              <a:rPr lang="it-IT" dirty="0" err="1"/>
              <a:t>flux</a:t>
            </a:r>
            <a:r>
              <a:rPr lang="it-IT" dirty="0"/>
              <a:t> </a:t>
            </a:r>
          </a:p>
          <a:p>
            <a:pPr marL="0" indent="0">
              <a:buNone/>
            </a:pPr>
            <a:r>
              <a:rPr lang="it-IT" dirty="0"/>
              <a:t>GABA</a:t>
            </a:r>
            <a:r>
              <a:rPr lang="it-IT" baseline="-25000" dirty="0"/>
              <a:t>B</a:t>
            </a:r>
            <a:r>
              <a:rPr lang="it-IT" dirty="0"/>
              <a:t>= </a:t>
            </a:r>
            <a:r>
              <a:rPr lang="it-IT" dirty="0" err="1"/>
              <a:t>metabotropic</a:t>
            </a:r>
            <a:r>
              <a:rPr lang="it-IT" dirty="0"/>
              <a:t> receptors</a:t>
            </a:r>
          </a:p>
          <a:p>
            <a:pPr marL="0" indent="0">
              <a:buNone/>
            </a:pP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811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2D15C722-17F2-4C11-B29F-72D4498AAEA1}"/>
              </a:ext>
            </a:extLst>
          </p:cNvPr>
          <p:cNvSpPr txBox="1"/>
          <p:nvPr/>
        </p:nvSpPr>
        <p:spPr>
          <a:xfrm>
            <a:off x="0" y="0"/>
            <a:ext cx="1219200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/>
              <a:t>GABA</a:t>
            </a:r>
            <a:r>
              <a:rPr lang="it-IT" sz="1900" baseline="-25000" dirty="0"/>
              <a:t>A</a:t>
            </a:r>
            <a:r>
              <a:rPr lang="it-IT" sz="1900" dirty="0"/>
              <a:t> receptors are </a:t>
            </a:r>
            <a:r>
              <a:rPr lang="it-IT" sz="1900" dirty="0" err="1"/>
              <a:t>important</a:t>
            </a:r>
            <a:r>
              <a:rPr lang="it-IT" sz="1900" dirty="0"/>
              <a:t> targets of </a:t>
            </a:r>
            <a:r>
              <a:rPr lang="it-IT" sz="1900" dirty="0" err="1"/>
              <a:t>neuroactive</a:t>
            </a:r>
            <a:r>
              <a:rPr lang="it-IT" sz="1900" dirty="0"/>
              <a:t> </a:t>
            </a:r>
            <a:r>
              <a:rPr lang="it-IT" sz="1900" dirty="0" err="1"/>
              <a:t>drugs</a:t>
            </a:r>
            <a:r>
              <a:rPr lang="it-IT" sz="1900" dirty="0"/>
              <a:t> </a:t>
            </a:r>
            <a:r>
              <a:rPr lang="it-IT" sz="1900" dirty="0" err="1"/>
              <a:t>such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benzodiazepines</a:t>
            </a:r>
            <a:r>
              <a:rPr lang="it-IT" sz="1900" dirty="0"/>
              <a:t>, </a:t>
            </a:r>
            <a:r>
              <a:rPr lang="it-IT" sz="1900" dirty="0" err="1"/>
              <a:t>barbiturates</a:t>
            </a:r>
            <a:r>
              <a:rPr lang="it-IT" sz="1900" dirty="0"/>
              <a:t>, </a:t>
            </a:r>
            <a:r>
              <a:rPr lang="it-IT" sz="1900" dirty="0" err="1"/>
              <a:t>ethanol</a:t>
            </a:r>
            <a:r>
              <a:rPr lang="it-IT" sz="1900" dirty="0"/>
              <a:t>, </a:t>
            </a:r>
            <a:r>
              <a:rPr lang="it-IT" sz="1900" dirty="0" err="1"/>
              <a:t>anhestetics</a:t>
            </a:r>
            <a:endParaRPr lang="it-IT" sz="19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2222BCEC-3524-4AEC-805E-821C97C5E4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01" y="804939"/>
            <a:ext cx="10989997" cy="3509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3C9394-0633-4277-9B47-6D1C0384B6F2}"/>
              </a:ext>
            </a:extLst>
          </p:cNvPr>
          <p:cNvSpPr txBox="1"/>
          <p:nvPr/>
        </p:nvSpPr>
        <p:spPr>
          <a:xfrm>
            <a:off x="0" y="4554245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 err="1"/>
              <a:t>GABAa</a:t>
            </a:r>
            <a:r>
              <a:rPr lang="it-IT" sz="2400" dirty="0"/>
              <a:t> receptors </a:t>
            </a:r>
            <a:r>
              <a:rPr lang="it-IT" sz="2400" dirty="0" err="1"/>
              <a:t>have</a:t>
            </a:r>
            <a:r>
              <a:rPr lang="it-IT" sz="2400" dirty="0"/>
              <a:t> the </a:t>
            </a:r>
            <a:r>
              <a:rPr lang="it-IT" sz="2400" dirty="0" err="1"/>
              <a:t>classical</a:t>
            </a:r>
            <a:r>
              <a:rPr lang="it-IT" sz="2400" dirty="0"/>
              <a:t> </a:t>
            </a:r>
            <a:r>
              <a:rPr lang="it-IT" sz="2400" dirty="0" err="1"/>
              <a:t>pentameric</a:t>
            </a:r>
            <a:r>
              <a:rPr lang="it-IT" sz="2400" dirty="0"/>
              <a:t> </a:t>
            </a:r>
            <a:r>
              <a:rPr lang="it-IT" sz="2400" dirty="0" err="1"/>
              <a:t>structure</a:t>
            </a:r>
            <a:r>
              <a:rPr lang="it-IT" sz="2400" dirty="0"/>
              <a:t>, </a:t>
            </a:r>
            <a:r>
              <a:rPr lang="it-IT" sz="2400" dirty="0" err="1"/>
              <a:t>generally</a:t>
            </a:r>
            <a:r>
              <a:rPr lang="it-IT" sz="2400" dirty="0"/>
              <a:t> of the </a:t>
            </a:r>
            <a:r>
              <a:rPr lang="it-IT" sz="2400" dirty="0" err="1"/>
              <a:t>stechiometry</a:t>
            </a:r>
            <a:r>
              <a:rPr lang="it-IT" sz="2400" dirty="0"/>
              <a:t> 2 alpha, 2 beta and 1 gamma</a:t>
            </a:r>
          </a:p>
          <a:p>
            <a:pPr algn="ctr"/>
            <a:endParaRPr lang="it-IT" sz="2400" dirty="0"/>
          </a:p>
          <a:p>
            <a:pPr algn="ctr"/>
            <a:r>
              <a:rPr lang="it-IT" sz="2400" dirty="0"/>
              <a:t>At </a:t>
            </a:r>
            <a:r>
              <a:rPr lang="it-IT" sz="2400" dirty="0" err="1"/>
              <a:t>least</a:t>
            </a:r>
            <a:r>
              <a:rPr lang="it-IT" sz="2400" dirty="0"/>
              <a:t> 19 </a:t>
            </a:r>
            <a:r>
              <a:rPr lang="it-IT" sz="2400" dirty="0" err="1"/>
              <a:t>subunits</a:t>
            </a:r>
            <a:r>
              <a:rPr lang="it-IT" sz="2400" dirty="0"/>
              <a:t> </a:t>
            </a:r>
            <a:r>
              <a:rPr lang="it-IT" sz="2400" dirty="0" err="1"/>
              <a:t>have</a:t>
            </a:r>
            <a:r>
              <a:rPr lang="it-IT" sz="2400" dirty="0"/>
              <a:t> </a:t>
            </a:r>
            <a:r>
              <a:rPr lang="it-IT" sz="2400" dirty="0" err="1"/>
              <a:t>been</a:t>
            </a:r>
            <a:r>
              <a:rPr lang="it-IT" sz="2400" dirty="0"/>
              <a:t> </a:t>
            </a:r>
            <a:r>
              <a:rPr lang="it-IT" sz="2400" dirty="0" err="1"/>
              <a:t>reported</a:t>
            </a:r>
            <a:r>
              <a:rPr lang="it-IT" sz="2400" dirty="0"/>
              <a:t> </a:t>
            </a:r>
            <a:r>
              <a:rPr lang="it-IT" sz="2400" dirty="0" err="1"/>
              <a:t>that</a:t>
            </a:r>
            <a:r>
              <a:rPr lang="it-IT" sz="2400" dirty="0"/>
              <a:t> can </a:t>
            </a:r>
            <a:r>
              <a:rPr lang="it-IT" sz="2400" dirty="0" err="1"/>
              <a:t>form</a:t>
            </a:r>
            <a:r>
              <a:rPr lang="it-IT" sz="2400" dirty="0"/>
              <a:t> </a:t>
            </a:r>
            <a:r>
              <a:rPr lang="it-IT" sz="2400" dirty="0" err="1"/>
              <a:t>at</a:t>
            </a:r>
            <a:r>
              <a:rPr lang="it-IT" sz="2400" dirty="0"/>
              <a:t> </a:t>
            </a:r>
            <a:r>
              <a:rPr lang="it-IT" sz="2400" dirty="0" err="1"/>
              <a:t>least</a:t>
            </a:r>
            <a:r>
              <a:rPr lang="it-IT" sz="2400" dirty="0"/>
              <a:t> 11 </a:t>
            </a:r>
            <a:r>
              <a:rPr lang="it-IT" sz="2400" dirty="0" err="1"/>
              <a:t>different</a:t>
            </a:r>
            <a:r>
              <a:rPr lang="it-IT" sz="2400" dirty="0"/>
              <a:t> receptors</a:t>
            </a:r>
          </a:p>
        </p:txBody>
      </p:sp>
    </p:spTree>
    <p:extLst>
      <p:ext uri="{BB962C8B-B14F-4D97-AF65-F5344CB8AC3E}">
        <p14:creationId xmlns:p14="http://schemas.microsoft.com/office/powerpoint/2010/main" val="11570814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B20519B1-A72C-4485-9737-B8D4DE68C569}"/>
              </a:ext>
            </a:extLst>
          </p:cNvPr>
          <p:cNvSpPr txBox="1"/>
          <p:nvPr/>
        </p:nvSpPr>
        <p:spPr>
          <a:xfrm>
            <a:off x="0" y="0"/>
            <a:ext cx="12192000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900" dirty="0"/>
              <a:t>GABA</a:t>
            </a:r>
            <a:r>
              <a:rPr lang="it-IT" sz="1900" baseline="-25000" dirty="0"/>
              <a:t>A</a:t>
            </a:r>
            <a:r>
              <a:rPr lang="it-IT" sz="1900" dirty="0"/>
              <a:t> receptors are </a:t>
            </a:r>
            <a:r>
              <a:rPr lang="it-IT" sz="1900" dirty="0" err="1"/>
              <a:t>important</a:t>
            </a:r>
            <a:r>
              <a:rPr lang="it-IT" sz="1900" dirty="0"/>
              <a:t> targets of </a:t>
            </a:r>
            <a:r>
              <a:rPr lang="it-IT" sz="1900" dirty="0" err="1"/>
              <a:t>neuroactive</a:t>
            </a:r>
            <a:r>
              <a:rPr lang="it-IT" sz="1900" dirty="0"/>
              <a:t> </a:t>
            </a:r>
            <a:r>
              <a:rPr lang="it-IT" sz="1900" dirty="0" err="1"/>
              <a:t>drugs</a:t>
            </a:r>
            <a:r>
              <a:rPr lang="it-IT" sz="1900" dirty="0"/>
              <a:t> </a:t>
            </a:r>
            <a:r>
              <a:rPr lang="it-IT" sz="1900" dirty="0" err="1"/>
              <a:t>such</a:t>
            </a:r>
            <a:r>
              <a:rPr lang="it-IT" sz="1900" dirty="0"/>
              <a:t> </a:t>
            </a:r>
            <a:r>
              <a:rPr lang="it-IT" sz="1900" dirty="0" err="1"/>
              <a:t>as</a:t>
            </a:r>
            <a:r>
              <a:rPr lang="it-IT" sz="1900" dirty="0"/>
              <a:t> </a:t>
            </a:r>
            <a:r>
              <a:rPr lang="it-IT" sz="1900" dirty="0" err="1"/>
              <a:t>benzodiazepines</a:t>
            </a:r>
            <a:r>
              <a:rPr lang="it-IT" sz="1900" dirty="0"/>
              <a:t>, </a:t>
            </a:r>
            <a:r>
              <a:rPr lang="it-IT" sz="1900" dirty="0" err="1"/>
              <a:t>barbiturates</a:t>
            </a:r>
            <a:r>
              <a:rPr lang="it-IT" sz="1900" dirty="0"/>
              <a:t>, </a:t>
            </a:r>
            <a:r>
              <a:rPr lang="it-IT" sz="1900" dirty="0" err="1"/>
              <a:t>ethanol</a:t>
            </a:r>
            <a:r>
              <a:rPr lang="it-IT" sz="1900" dirty="0"/>
              <a:t>, </a:t>
            </a:r>
            <a:r>
              <a:rPr lang="it-IT" sz="1900" dirty="0" err="1"/>
              <a:t>anhestetics</a:t>
            </a:r>
            <a:endParaRPr lang="it-IT" sz="1900" dirty="0"/>
          </a:p>
          <a:p>
            <a:pPr algn="ctr"/>
            <a:r>
              <a:rPr lang="it-IT" sz="1900" dirty="0" err="1"/>
              <a:t>These</a:t>
            </a:r>
            <a:r>
              <a:rPr lang="it-IT" sz="1900" dirty="0"/>
              <a:t> agents </a:t>
            </a:r>
            <a:r>
              <a:rPr lang="it-IT" sz="1900" dirty="0" err="1"/>
              <a:t>generally</a:t>
            </a:r>
            <a:r>
              <a:rPr lang="it-IT" sz="1900" dirty="0"/>
              <a:t> work </a:t>
            </a:r>
            <a:r>
              <a:rPr lang="it-IT" sz="1900" dirty="0" err="1"/>
              <a:t>as</a:t>
            </a:r>
            <a:r>
              <a:rPr lang="it-IT" sz="1900" dirty="0"/>
              <a:t> positive </a:t>
            </a:r>
            <a:r>
              <a:rPr lang="it-IT" sz="1900" dirty="0" err="1"/>
              <a:t>allosteric</a:t>
            </a:r>
            <a:r>
              <a:rPr lang="it-IT" sz="1900" dirty="0"/>
              <a:t> </a:t>
            </a:r>
            <a:r>
              <a:rPr lang="it-IT" sz="1900" dirty="0" err="1"/>
              <a:t>regulators</a:t>
            </a:r>
            <a:r>
              <a:rPr lang="it-IT" sz="1900" dirty="0"/>
              <a:t> of the </a:t>
            </a:r>
            <a:r>
              <a:rPr lang="it-IT" sz="1900" dirty="0" err="1"/>
              <a:t>GABAa</a:t>
            </a:r>
            <a:r>
              <a:rPr lang="it-IT" sz="1900" dirty="0"/>
              <a:t> receptors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B579C55-27E2-4D90-ADCF-356204E691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921" y="677108"/>
            <a:ext cx="5864860" cy="6023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709436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esentazione vuota">
  <a:themeElements>
    <a:clrScheme name="Presentazione vuo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esentazione vuota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Double Lines">
  <a:themeElements>
    <a:clrScheme name="">
      <a:dk1>
        <a:srgbClr val="000000"/>
      </a:dk1>
      <a:lt1>
        <a:srgbClr val="FFFF66"/>
      </a:lt1>
      <a:dk2>
        <a:srgbClr val="9600FA"/>
      </a:dk2>
      <a:lt2>
        <a:srgbClr val="66FFFF"/>
      </a:lt2>
      <a:accent1>
        <a:srgbClr val="3333FF"/>
      </a:accent1>
      <a:accent2>
        <a:srgbClr val="FFFF66"/>
      </a:accent2>
      <a:accent3>
        <a:srgbClr val="C9AAFC"/>
      </a:accent3>
      <a:accent4>
        <a:srgbClr val="DADA56"/>
      </a:accent4>
      <a:accent5>
        <a:srgbClr val="ADADFF"/>
      </a:accent5>
      <a:accent6>
        <a:srgbClr val="E7E75C"/>
      </a:accent6>
      <a:hlink>
        <a:srgbClr val="CCFFFF"/>
      </a:hlink>
      <a:folHlink>
        <a:srgbClr val="FF9966"/>
      </a:folHlink>
    </a:clrScheme>
    <a:fontScheme name="Double Lin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5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Helvetica" pitchFamily="57" charset="0"/>
          </a:defRPr>
        </a:defPPr>
      </a:lstStyle>
    </a:lnDef>
  </a:objectDefaults>
  <a:extraClrSchemeLst>
    <a:extraClrScheme>
      <a:clrScheme name="Double Lines 1">
        <a:dk1>
          <a:srgbClr val="000000"/>
        </a:dk1>
        <a:lt1>
          <a:srgbClr val="FFFF66"/>
        </a:lt1>
        <a:dk2>
          <a:srgbClr val="9600FA"/>
        </a:dk2>
        <a:lt2>
          <a:srgbClr val="66FFFF"/>
        </a:lt2>
        <a:accent1>
          <a:srgbClr val="D60093"/>
        </a:accent1>
        <a:accent2>
          <a:srgbClr val="FFFF66"/>
        </a:accent2>
        <a:accent3>
          <a:srgbClr val="C9AAFC"/>
        </a:accent3>
        <a:accent4>
          <a:srgbClr val="DADA56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2">
        <a:dk1>
          <a:srgbClr val="000000"/>
        </a:dk1>
        <a:lt1>
          <a:srgbClr val="FFFFFF"/>
        </a:lt1>
        <a:dk2>
          <a:srgbClr val="990066"/>
        </a:dk2>
        <a:lt2>
          <a:srgbClr val="00CCCC"/>
        </a:lt2>
        <a:accent1>
          <a:srgbClr val="D60093"/>
        </a:accent1>
        <a:accent2>
          <a:srgbClr val="FFFF66"/>
        </a:accent2>
        <a:accent3>
          <a:srgbClr val="CAAAB8"/>
        </a:accent3>
        <a:accent4>
          <a:srgbClr val="DADADA"/>
        </a:accent4>
        <a:accent5>
          <a:srgbClr val="E8AAC8"/>
        </a:accent5>
        <a:accent6>
          <a:srgbClr val="E7E75C"/>
        </a:accent6>
        <a:hlink>
          <a:srgbClr val="FF9933"/>
        </a:hlink>
        <a:folHlink>
          <a:srgbClr val="FF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ouble Lines 3">
        <a:dk1>
          <a:srgbClr val="000000"/>
        </a:dk1>
        <a:lt1>
          <a:srgbClr val="FFFFCC"/>
        </a:lt1>
        <a:dk2>
          <a:srgbClr val="996600"/>
        </a:dk2>
        <a:lt2>
          <a:srgbClr val="FFFFCC"/>
        </a:lt2>
        <a:accent1>
          <a:srgbClr val="FFCC00"/>
        </a:accent1>
        <a:accent2>
          <a:srgbClr val="6666FF"/>
        </a:accent2>
        <a:accent3>
          <a:srgbClr val="FFFFE2"/>
        </a:accent3>
        <a:accent4>
          <a:srgbClr val="000000"/>
        </a:accent4>
        <a:accent5>
          <a:srgbClr val="FFE2AA"/>
        </a:accent5>
        <a:accent6>
          <a:srgbClr val="5C5CE7"/>
        </a:accent6>
        <a:hlink>
          <a:srgbClr val="999933"/>
        </a:hlink>
        <a:folHlink>
          <a:srgbClr val="9900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ouble Lines 4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878787"/>
        </a:accent6>
        <a:hlink>
          <a:srgbClr val="5F5F5F"/>
        </a:hlink>
        <a:folHlink>
          <a:srgbClr val="CBCBC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</TotalTime>
  <Words>743</Words>
  <Application>Microsoft Office PowerPoint</Application>
  <PresentationFormat>Widescreen</PresentationFormat>
  <Paragraphs>88</Paragraphs>
  <Slides>27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27</vt:i4>
      </vt:variant>
    </vt:vector>
  </HeadingPairs>
  <TitlesOfParts>
    <vt:vector size="38" baseType="lpstr">
      <vt:lpstr>Arial</vt:lpstr>
      <vt:lpstr>Calibri</vt:lpstr>
      <vt:lpstr>Calibri Light</vt:lpstr>
      <vt:lpstr>Helvetica</vt:lpstr>
      <vt:lpstr>Monotype Sorts</vt:lpstr>
      <vt:lpstr>Times</vt:lpstr>
      <vt:lpstr>Times New Roman</vt:lpstr>
      <vt:lpstr>Tema di Office</vt:lpstr>
      <vt:lpstr>Presentazione vuota</vt:lpstr>
      <vt:lpstr>1_Tema di Office</vt:lpstr>
      <vt:lpstr>Double Lines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GABAB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Cannabinoidi</vt:lpstr>
      <vt:lpstr>Similirità conformazionale fra anandamide e THC</vt:lpstr>
      <vt:lpstr>Recettori cannabinoidi</vt:lpstr>
      <vt:lpstr>Recettori cannabinoidi</vt:lpstr>
      <vt:lpstr>Presentazione standard di PowerPoint</vt:lpstr>
      <vt:lpstr>Recettore cannabinoidi CB1</vt:lpstr>
      <vt:lpstr>Presentazione standard di PowerPoint</vt:lpstr>
      <vt:lpstr>Farmacocinetica cannabinoidi</vt:lpstr>
      <vt:lpstr>Effetti «positivi» cannabinoidi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Gabriele</dc:creator>
  <cp:lastModifiedBy>Gabriele</cp:lastModifiedBy>
  <cp:revision>12</cp:revision>
  <dcterms:created xsi:type="dcterms:W3CDTF">2019-12-02T13:05:37Z</dcterms:created>
  <dcterms:modified xsi:type="dcterms:W3CDTF">2019-12-15T10:54:54Z</dcterms:modified>
</cp:coreProperties>
</file>