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494" r:id="rId2"/>
    <p:sldId id="495" r:id="rId3"/>
    <p:sldId id="356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515" r:id="rId24"/>
    <p:sldId id="516" r:id="rId25"/>
    <p:sldId id="517" r:id="rId26"/>
    <p:sldId id="518" r:id="rId27"/>
    <p:sldId id="519" r:id="rId28"/>
    <p:sldId id="520" r:id="rId29"/>
    <p:sldId id="522" r:id="rId30"/>
    <p:sldId id="521" r:id="rId31"/>
    <p:sldId id="271" r:id="rId32"/>
    <p:sldId id="272" r:id="rId33"/>
    <p:sldId id="273" r:id="rId34"/>
    <p:sldId id="455" r:id="rId35"/>
    <p:sldId id="438" r:id="rId36"/>
    <p:sldId id="359" r:id="rId37"/>
    <p:sldId id="360" r:id="rId38"/>
    <p:sldId id="361" r:id="rId39"/>
    <p:sldId id="260" r:id="rId40"/>
    <p:sldId id="285" r:id="rId41"/>
    <p:sldId id="335" r:id="rId42"/>
    <p:sldId id="445" r:id="rId43"/>
    <p:sldId id="324" r:id="rId44"/>
    <p:sldId id="446" r:id="rId45"/>
    <p:sldId id="317" r:id="rId46"/>
    <p:sldId id="318" r:id="rId47"/>
    <p:sldId id="295" r:id="rId48"/>
    <p:sldId id="296" r:id="rId49"/>
    <p:sldId id="297" r:id="rId50"/>
    <p:sldId id="298" r:id="rId51"/>
    <p:sldId id="447" r:id="rId52"/>
    <p:sldId id="302" r:id="rId53"/>
    <p:sldId id="287" r:id="rId54"/>
    <p:sldId id="266" r:id="rId55"/>
    <p:sldId id="306" r:id="rId56"/>
    <p:sldId id="448" r:id="rId57"/>
    <p:sldId id="288" r:id="rId58"/>
    <p:sldId id="312" r:id="rId59"/>
    <p:sldId id="314" r:id="rId60"/>
    <p:sldId id="316" r:id="rId61"/>
    <p:sldId id="328" r:id="rId62"/>
    <p:sldId id="323" r:id="rId63"/>
    <p:sldId id="263" r:id="rId64"/>
    <p:sldId id="336" r:id="rId65"/>
    <p:sldId id="270" r:id="rId66"/>
  </p:sldIdLst>
  <p:sldSz cx="12995275" cy="10044113"/>
  <p:notesSz cx="6858000" cy="9144000"/>
  <p:defaultTextStyle>
    <a:defPPr>
      <a:defRPr lang="it-IT"/>
    </a:defPPr>
    <a:lvl1pPr marL="0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1pPr>
    <a:lvl2pPr marL="552938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2pPr>
    <a:lvl3pPr marL="1105875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3pPr>
    <a:lvl4pPr marL="1658813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4pPr>
    <a:lvl5pPr marL="2211751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5pPr>
    <a:lvl6pPr marL="2764688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6pPr>
    <a:lvl7pPr marL="3317626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7pPr>
    <a:lvl8pPr marL="3870564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8pPr>
    <a:lvl9pPr marL="4423501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16"/>
    <p:restoredTop sz="95988"/>
  </p:normalViewPr>
  <p:slideViewPr>
    <p:cSldViewPr snapToGrid="0" snapToObjects="1">
      <p:cViewPr varScale="1">
        <p:scale>
          <a:sx n="81" d="100"/>
          <a:sy n="81" d="100"/>
        </p:scale>
        <p:origin x="1152" y="184"/>
      </p:cViewPr>
      <p:guideLst/>
    </p:cSldViewPr>
  </p:slideViewPr>
  <p:outlineViewPr>
    <p:cViewPr>
      <p:scale>
        <a:sx n="33" d="100"/>
        <a:sy n="33" d="100"/>
      </p:scale>
      <p:origin x="0" y="-5368"/>
    </p:cViewPr>
    <p:sldLst>
      <p:sld r:id="rId1" collapse="1"/>
    </p:sldLst>
  </p:outlin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C697-E0A7-6349-B039-45D0D7FC27A1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1D7A-E69F-CA49-A970-0EED14762E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4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1pPr>
    <a:lvl2pPr marL="552938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2pPr>
    <a:lvl3pPr marL="1105875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3pPr>
    <a:lvl4pPr marL="1658813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4pPr>
    <a:lvl5pPr marL="2211751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5pPr>
    <a:lvl6pPr marL="2764688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6pPr>
    <a:lvl7pPr marL="3317626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7pPr>
    <a:lvl8pPr marL="3870564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8pPr>
    <a:lvl9pPr marL="4423501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65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58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57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35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88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400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427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217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62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306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37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4361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315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070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404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6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749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676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349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322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42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09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024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406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498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023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380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368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374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598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573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1064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32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508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851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675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016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340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101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3739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271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898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76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47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74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42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1D7A-E69F-CA49-A970-0EED14762E7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26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646" y="1643794"/>
            <a:ext cx="11045984" cy="3496839"/>
          </a:xfrm>
        </p:spPr>
        <p:txBody>
          <a:bodyPr anchor="b"/>
          <a:lstStyle>
            <a:lvl1pPr algn="ctr">
              <a:defRPr sz="8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410" y="5275485"/>
            <a:ext cx="9746456" cy="2425002"/>
          </a:xfrm>
        </p:spPr>
        <p:txBody>
          <a:bodyPr/>
          <a:lstStyle>
            <a:lvl1pPr marL="0" indent="0" algn="ctr">
              <a:buNone/>
              <a:defRPr sz="3411"/>
            </a:lvl1pPr>
            <a:lvl2pPr marL="649773" indent="0" algn="ctr">
              <a:buNone/>
              <a:defRPr sz="2842"/>
            </a:lvl2pPr>
            <a:lvl3pPr marL="1299545" indent="0" algn="ctr">
              <a:buNone/>
              <a:defRPr sz="2558"/>
            </a:lvl3pPr>
            <a:lvl4pPr marL="1949318" indent="0" algn="ctr">
              <a:buNone/>
              <a:defRPr sz="2274"/>
            </a:lvl4pPr>
            <a:lvl5pPr marL="2599091" indent="0" algn="ctr">
              <a:buNone/>
              <a:defRPr sz="2274"/>
            </a:lvl5pPr>
            <a:lvl6pPr marL="3248863" indent="0" algn="ctr">
              <a:buNone/>
              <a:defRPr sz="2274"/>
            </a:lvl6pPr>
            <a:lvl7pPr marL="3898636" indent="0" algn="ctr">
              <a:buNone/>
              <a:defRPr sz="2274"/>
            </a:lvl7pPr>
            <a:lvl8pPr marL="4548408" indent="0" algn="ctr">
              <a:buNone/>
              <a:defRPr sz="2274"/>
            </a:lvl8pPr>
            <a:lvl9pPr marL="5198181" indent="0" algn="ctr">
              <a:buNone/>
              <a:defRPr sz="227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93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24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9744" y="534756"/>
            <a:ext cx="2802106" cy="85119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426" y="534756"/>
            <a:ext cx="8243878" cy="851192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57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79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657" y="2504056"/>
            <a:ext cx="11208425" cy="4178071"/>
          </a:xfrm>
        </p:spPr>
        <p:txBody>
          <a:bodyPr anchor="b"/>
          <a:lstStyle>
            <a:lvl1pPr>
              <a:defRPr sz="8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6657" y="6721654"/>
            <a:ext cx="11208425" cy="2197149"/>
          </a:xfrm>
        </p:spPr>
        <p:txBody>
          <a:bodyPr/>
          <a:lstStyle>
            <a:lvl1pPr marL="0" indent="0">
              <a:buNone/>
              <a:defRPr sz="3411">
                <a:solidFill>
                  <a:schemeClr val="tx1"/>
                </a:solidFill>
              </a:defRPr>
            </a:lvl1pPr>
            <a:lvl2pPr marL="649773" indent="0">
              <a:buNone/>
              <a:defRPr sz="2842">
                <a:solidFill>
                  <a:schemeClr val="tx1">
                    <a:tint val="75000"/>
                  </a:schemeClr>
                </a:solidFill>
              </a:defRPr>
            </a:lvl2pPr>
            <a:lvl3pPr marL="1299545" indent="0">
              <a:buNone/>
              <a:defRPr sz="2558">
                <a:solidFill>
                  <a:schemeClr val="tx1">
                    <a:tint val="75000"/>
                  </a:schemeClr>
                </a:solidFill>
              </a:defRPr>
            </a:lvl3pPr>
            <a:lvl4pPr marL="1949318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4pPr>
            <a:lvl5pPr marL="2599091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5pPr>
            <a:lvl6pPr marL="3248863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6pPr>
            <a:lvl7pPr marL="3898636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7pPr>
            <a:lvl8pPr marL="4548408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8pPr>
            <a:lvl9pPr marL="5198181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98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425" y="2673780"/>
            <a:ext cx="5522992" cy="63728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858" y="2673780"/>
            <a:ext cx="5522992" cy="63728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96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8" y="534758"/>
            <a:ext cx="11208425" cy="19413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119" y="2462203"/>
            <a:ext cx="5497610" cy="1206688"/>
          </a:xfrm>
        </p:spPr>
        <p:txBody>
          <a:bodyPr anchor="b"/>
          <a:lstStyle>
            <a:lvl1pPr marL="0" indent="0">
              <a:buNone/>
              <a:defRPr sz="3411" b="1"/>
            </a:lvl1pPr>
            <a:lvl2pPr marL="649773" indent="0">
              <a:buNone/>
              <a:defRPr sz="2842" b="1"/>
            </a:lvl2pPr>
            <a:lvl3pPr marL="1299545" indent="0">
              <a:buNone/>
              <a:defRPr sz="2558" b="1"/>
            </a:lvl3pPr>
            <a:lvl4pPr marL="1949318" indent="0">
              <a:buNone/>
              <a:defRPr sz="2274" b="1"/>
            </a:lvl4pPr>
            <a:lvl5pPr marL="2599091" indent="0">
              <a:buNone/>
              <a:defRPr sz="2274" b="1"/>
            </a:lvl5pPr>
            <a:lvl6pPr marL="3248863" indent="0">
              <a:buNone/>
              <a:defRPr sz="2274" b="1"/>
            </a:lvl6pPr>
            <a:lvl7pPr marL="3898636" indent="0">
              <a:buNone/>
              <a:defRPr sz="2274" b="1"/>
            </a:lvl7pPr>
            <a:lvl8pPr marL="4548408" indent="0">
              <a:buNone/>
              <a:defRPr sz="2274" b="1"/>
            </a:lvl8pPr>
            <a:lvl9pPr marL="5198181" indent="0">
              <a:buNone/>
              <a:defRPr sz="227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119" y="3668891"/>
            <a:ext cx="5497610" cy="53963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8858" y="2462203"/>
            <a:ext cx="5524685" cy="1206688"/>
          </a:xfrm>
        </p:spPr>
        <p:txBody>
          <a:bodyPr anchor="b"/>
          <a:lstStyle>
            <a:lvl1pPr marL="0" indent="0">
              <a:buNone/>
              <a:defRPr sz="3411" b="1"/>
            </a:lvl1pPr>
            <a:lvl2pPr marL="649773" indent="0">
              <a:buNone/>
              <a:defRPr sz="2842" b="1"/>
            </a:lvl2pPr>
            <a:lvl3pPr marL="1299545" indent="0">
              <a:buNone/>
              <a:defRPr sz="2558" b="1"/>
            </a:lvl3pPr>
            <a:lvl4pPr marL="1949318" indent="0">
              <a:buNone/>
              <a:defRPr sz="2274" b="1"/>
            </a:lvl4pPr>
            <a:lvl5pPr marL="2599091" indent="0">
              <a:buNone/>
              <a:defRPr sz="2274" b="1"/>
            </a:lvl5pPr>
            <a:lvl6pPr marL="3248863" indent="0">
              <a:buNone/>
              <a:defRPr sz="2274" b="1"/>
            </a:lvl6pPr>
            <a:lvl7pPr marL="3898636" indent="0">
              <a:buNone/>
              <a:defRPr sz="2274" b="1"/>
            </a:lvl7pPr>
            <a:lvl8pPr marL="4548408" indent="0">
              <a:buNone/>
              <a:defRPr sz="2274" b="1"/>
            </a:lvl8pPr>
            <a:lvl9pPr marL="5198181" indent="0">
              <a:buNone/>
              <a:defRPr sz="227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8858" y="3668891"/>
            <a:ext cx="5524685" cy="53963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90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99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7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8" y="669608"/>
            <a:ext cx="4191314" cy="2343626"/>
          </a:xfrm>
        </p:spPr>
        <p:txBody>
          <a:bodyPr anchor="b"/>
          <a:lstStyle>
            <a:lvl1pPr>
              <a:defRPr sz="454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684" y="1446169"/>
            <a:ext cx="6578858" cy="7137830"/>
          </a:xfrm>
        </p:spPr>
        <p:txBody>
          <a:bodyPr/>
          <a:lstStyle>
            <a:lvl1pPr>
              <a:defRPr sz="4548"/>
            </a:lvl1pPr>
            <a:lvl2pPr>
              <a:defRPr sz="3979"/>
            </a:lvl2pPr>
            <a:lvl3pPr>
              <a:defRPr sz="3411"/>
            </a:lvl3pPr>
            <a:lvl4pPr>
              <a:defRPr sz="2842"/>
            </a:lvl4pPr>
            <a:lvl5pPr>
              <a:defRPr sz="2842"/>
            </a:lvl5pPr>
            <a:lvl6pPr>
              <a:defRPr sz="2842"/>
            </a:lvl6pPr>
            <a:lvl7pPr>
              <a:defRPr sz="2842"/>
            </a:lvl7pPr>
            <a:lvl8pPr>
              <a:defRPr sz="2842"/>
            </a:lvl8pPr>
            <a:lvl9pPr>
              <a:defRPr sz="284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118" y="3013234"/>
            <a:ext cx="4191314" cy="5582389"/>
          </a:xfrm>
        </p:spPr>
        <p:txBody>
          <a:bodyPr/>
          <a:lstStyle>
            <a:lvl1pPr marL="0" indent="0">
              <a:buNone/>
              <a:defRPr sz="2274"/>
            </a:lvl1pPr>
            <a:lvl2pPr marL="649773" indent="0">
              <a:buNone/>
              <a:defRPr sz="1990"/>
            </a:lvl2pPr>
            <a:lvl3pPr marL="1299545" indent="0">
              <a:buNone/>
              <a:defRPr sz="1705"/>
            </a:lvl3pPr>
            <a:lvl4pPr marL="1949318" indent="0">
              <a:buNone/>
              <a:defRPr sz="1421"/>
            </a:lvl4pPr>
            <a:lvl5pPr marL="2599091" indent="0">
              <a:buNone/>
              <a:defRPr sz="1421"/>
            </a:lvl5pPr>
            <a:lvl6pPr marL="3248863" indent="0">
              <a:buNone/>
              <a:defRPr sz="1421"/>
            </a:lvl6pPr>
            <a:lvl7pPr marL="3898636" indent="0">
              <a:buNone/>
              <a:defRPr sz="1421"/>
            </a:lvl7pPr>
            <a:lvl8pPr marL="4548408" indent="0">
              <a:buNone/>
              <a:defRPr sz="1421"/>
            </a:lvl8pPr>
            <a:lvl9pPr marL="5198181" indent="0">
              <a:buNone/>
              <a:defRPr sz="142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1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8" y="669608"/>
            <a:ext cx="4191314" cy="2343626"/>
          </a:xfrm>
        </p:spPr>
        <p:txBody>
          <a:bodyPr anchor="b"/>
          <a:lstStyle>
            <a:lvl1pPr>
              <a:defRPr sz="454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4684" y="1446169"/>
            <a:ext cx="6578858" cy="7137830"/>
          </a:xfrm>
        </p:spPr>
        <p:txBody>
          <a:bodyPr anchor="t"/>
          <a:lstStyle>
            <a:lvl1pPr marL="0" indent="0">
              <a:buNone/>
              <a:defRPr sz="4548"/>
            </a:lvl1pPr>
            <a:lvl2pPr marL="649773" indent="0">
              <a:buNone/>
              <a:defRPr sz="3979"/>
            </a:lvl2pPr>
            <a:lvl3pPr marL="1299545" indent="0">
              <a:buNone/>
              <a:defRPr sz="3411"/>
            </a:lvl3pPr>
            <a:lvl4pPr marL="1949318" indent="0">
              <a:buNone/>
              <a:defRPr sz="2842"/>
            </a:lvl4pPr>
            <a:lvl5pPr marL="2599091" indent="0">
              <a:buNone/>
              <a:defRPr sz="2842"/>
            </a:lvl5pPr>
            <a:lvl6pPr marL="3248863" indent="0">
              <a:buNone/>
              <a:defRPr sz="2842"/>
            </a:lvl6pPr>
            <a:lvl7pPr marL="3898636" indent="0">
              <a:buNone/>
              <a:defRPr sz="2842"/>
            </a:lvl7pPr>
            <a:lvl8pPr marL="4548408" indent="0">
              <a:buNone/>
              <a:defRPr sz="2842"/>
            </a:lvl8pPr>
            <a:lvl9pPr marL="5198181" indent="0">
              <a:buNone/>
              <a:defRPr sz="284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118" y="3013234"/>
            <a:ext cx="4191314" cy="5582389"/>
          </a:xfrm>
        </p:spPr>
        <p:txBody>
          <a:bodyPr/>
          <a:lstStyle>
            <a:lvl1pPr marL="0" indent="0">
              <a:buNone/>
              <a:defRPr sz="2274"/>
            </a:lvl1pPr>
            <a:lvl2pPr marL="649773" indent="0">
              <a:buNone/>
              <a:defRPr sz="1990"/>
            </a:lvl2pPr>
            <a:lvl3pPr marL="1299545" indent="0">
              <a:buNone/>
              <a:defRPr sz="1705"/>
            </a:lvl3pPr>
            <a:lvl4pPr marL="1949318" indent="0">
              <a:buNone/>
              <a:defRPr sz="1421"/>
            </a:lvl4pPr>
            <a:lvl5pPr marL="2599091" indent="0">
              <a:buNone/>
              <a:defRPr sz="1421"/>
            </a:lvl5pPr>
            <a:lvl6pPr marL="3248863" indent="0">
              <a:buNone/>
              <a:defRPr sz="1421"/>
            </a:lvl6pPr>
            <a:lvl7pPr marL="3898636" indent="0">
              <a:buNone/>
              <a:defRPr sz="1421"/>
            </a:lvl7pPr>
            <a:lvl8pPr marL="4548408" indent="0">
              <a:buNone/>
              <a:defRPr sz="1421"/>
            </a:lvl8pPr>
            <a:lvl9pPr marL="5198181" indent="0">
              <a:buNone/>
              <a:defRPr sz="142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19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425" y="534758"/>
            <a:ext cx="11208425" cy="1941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425" y="2673780"/>
            <a:ext cx="11208425" cy="637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425" y="9309407"/>
            <a:ext cx="2923937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11544-E1E8-1541-B076-02C136295E0B}" type="datetimeFigureOut">
              <a:rPr lang="it-IT" smtClean="0"/>
              <a:t>12/12/19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4685" y="9309407"/>
            <a:ext cx="4385905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7913" y="9309407"/>
            <a:ext cx="2923937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2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99545" rtl="0" eaLnBrk="1" latinLnBrk="0" hangingPunct="1">
        <a:lnSpc>
          <a:spcPct val="90000"/>
        </a:lnSpc>
        <a:spcBef>
          <a:spcPct val="0"/>
        </a:spcBef>
        <a:buNone/>
        <a:defRPr sz="62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886" indent="-324886" algn="l" defTabSz="1299545" rtl="0" eaLnBrk="1" latinLnBrk="0" hangingPunct="1">
        <a:lnSpc>
          <a:spcPct val="90000"/>
        </a:lnSpc>
        <a:spcBef>
          <a:spcPts val="1421"/>
        </a:spcBef>
        <a:buFont typeface="Arial" panose="020B0604020202020204" pitchFamily="34" charset="0"/>
        <a:buChar char="•"/>
        <a:defRPr sz="3979" kern="1200">
          <a:solidFill>
            <a:schemeClr val="tx1"/>
          </a:solidFill>
          <a:latin typeface="+mn-lt"/>
          <a:ea typeface="+mn-ea"/>
          <a:cs typeface="+mn-cs"/>
        </a:defRPr>
      </a:lvl1pPr>
      <a:lvl2pPr marL="974659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1" kern="1200">
          <a:solidFill>
            <a:schemeClr val="tx1"/>
          </a:solidFill>
          <a:latin typeface="+mn-lt"/>
          <a:ea typeface="+mn-ea"/>
          <a:cs typeface="+mn-cs"/>
        </a:defRPr>
      </a:lvl2pPr>
      <a:lvl3pPr marL="1624432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3pPr>
      <a:lvl4pPr marL="2274204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4pPr>
      <a:lvl5pPr marL="2923977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5pPr>
      <a:lvl6pPr marL="3573750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6pPr>
      <a:lvl7pPr marL="4223522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7pPr>
      <a:lvl8pPr marL="4873295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8pPr>
      <a:lvl9pPr marL="5523067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1pPr>
      <a:lvl2pPr marL="649773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2pPr>
      <a:lvl3pPr marL="1299545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3pPr>
      <a:lvl4pPr marL="1949318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4pPr>
      <a:lvl5pPr marL="2599091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5pPr>
      <a:lvl6pPr marL="3248863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6pPr>
      <a:lvl7pPr marL="3898636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7pPr>
      <a:lvl8pPr marL="4548408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8pPr>
      <a:lvl9pPr marL="5198181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10" Type="http://schemas.openxmlformats.org/officeDocument/2006/relationships/image" Target="../media/image66.tiff"/><Relationship Id="rId4" Type="http://schemas.openxmlformats.org/officeDocument/2006/relationships/image" Target="../media/image60.tiff"/><Relationship Id="rId9" Type="http://schemas.openxmlformats.org/officeDocument/2006/relationships/image" Target="../media/image6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6.tiff"/><Relationship Id="rId7" Type="http://schemas.openxmlformats.org/officeDocument/2006/relationships/image" Target="../media/image8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Relationship Id="rId9" Type="http://schemas.openxmlformats.org/officeDocument/2006/relationships/image" Target="../media/image8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f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89.tiff"/><Relationship Id="rId7" Type="http://schemas.openxmlformats.org/officeDocument/2006/relationships/image" Target="../media/image93.tiff"/><Relationship Id="rId12" Type="http://schemas.openxmlformats.org/officeDocument/2006/relationships/image" Target="../media/image9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tiff"/><Relationship Id="rId11" Type="http://schemas.openxmlformats.org/officeDocument/2006/relationships/image" Target="../media/image97.tiff"/><Relationship Id="rId5" Type="http://schemas.openxmlformats.org/officeDocument/2006/relationships/image" Target="../media/image91.tiff"/><Relationship Id="rId10" Type="http://schemas.openxmlformats.org/officeDocument/2006/relationships/image" Target="../media/image96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iff"/><Relationship Id="rId3" Type="http://schemas.openxmlformats.org/officeDocument/2006/relationships/image" Target="../media/image99.tiff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10" Type="http://schemas.openxmlformats.org/officeDocument/2006/relationships/image" Target="../media/image106.tiff"/><Relationship Id="rId4" Type="http://schemas.openxmlformats.org/officeDocument/2006/relationships/image" Target="../media/image100.tiff"/><Relationship Id="rId9" Type="http://schemas.openxmlformats.org/officeDocument/2006/relationships/image" Target="../media/image10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7" Type="http://schemas.openxmlformats.org/officeDocument/2006/relationships/image" Target="../media/image1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tiff"/><Relationship Id="rId5" Type="http://schemas.openxmlformats.org/officeDocument/2006/relationships/image" Target="../media/image109.tiff"/><Relationship Id="rId4" Type="http://schemas.openxmlformats.org/officeDocument/2006/relationships/image" Target="../media/image10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tiff"/><Relationship Id="rId13" Type="http://schemas.openxmlformats.org/officeDocument/2006/relationships/image" Target="../media/image122.tiff"/><Relationship Id="rId3" Type="http://schemas.openxmlformats.org/officeDocument/2006/relationships/image" Target="../media/image112.tiff"/><Relationship Id="rId7" Type="http://schemas.openxmlformats.org/officeDocument/2006/relationships/image" Target="../media/image116.tiff"/><Relationship Id="rId12" Type="http://schemas.openxmlformats.org/officeDocument/2006/relationships/image" Target="../media/image1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tiff"/><Relationship Id="rId11" Type="http://schemas.openxmlformats.org/officeDocument/2006/relationships/image" Target="../media/image120.tiff"/><Relationship Id="rId5" Type="http://schemas.openxmlformats.org/officeDocument/2006/relationships/image" Target="../media/image114.tiff"/><Relationship Id="rId10" Type="http://schemas.openxmlformats.org/officeDocument/2006/relationships/image" Target="../media/image119.tiff"/><Relationship Id="rId4" Type="http://schemas.openxmlformats.org/officeDocument/2006/relationships/image" Target="../media/image113.tiff"/><Relationship Id="rId9" Type="http://schemas.openxmlformats.org/officeDocument/2006/relationships/image" Target="../media/image118.tiff"/><Relationship Id="rId14" Type="http://schemas.openxmlformats.org/officeDocument/2006/relationships/image" Target="../media/image12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tiff"/><Relationship Id="rId3" Type="http://schemas.openxmlformats.org/officeDocument/2006/relationships/image" Target="../media/image125.tiff"/><Relationship Id="rId7" Type="http://schemas.openxmlformats.org/officeDocument/2006/relationships/image" Target="../media/image129.tiff"/><Relationship Id="rId12" Type="http://schemas.openxmlformats.org/officeDocument/2006/relationships/image" Target="../media/image134.tiff"/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tiff"/><Relationship Id="rId11" Type="http://schemas.openxmlformats.org/officeDocument/2006/relationships/image" Target="../media/image133.tiff"/><Relationship Id="rId5" Type="http://schemas.openxmlformats.org/officeDocument/2006/relationships/image" Target="../media/image127.tiff"/><Relationship Id="rId10" Type="http://schemas.openxmlformats.org/officeDocument/2006/relationships/image" Target="../media/image132.tiff"/><Relationship Id="rId4" Type="http://schemas.openxmlformats.org/officeDocument/2006/relationships/image" Target="../media/image126.tiff"/><Relationship Id="rId9" Type="http://schemas.openxmlformats.org/officeDocument/2006/relationships/image" Target="../media/image13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tiff"/><Relationship Id="rId3" Type="http://schemas.openxmlformats.org/officeDocument/2006/relationships/image" Target="../media/image136.tiff"/><Relationship Id="rId7" Type="http://schemas.openxmlformats.org/officeDocument/2006/relationships/image" Target="../media/image140.tiff"/><Relationship Id="rId12" Type="http://schemas.openxmlformats.org/officeDocument/2006/relationships/image" Target="../media/image145.tiff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tiff"/><Relationship Id="rId11" Type="http://schemas.openxmlformats.org/officeDocument/2006/relationships/image" Target="../media/image144.tiff"/><Relationship Id="rId5" Type="http://schemas.openxmlformats.org/officeDocument/2006/relationships/image" Target="../media/image138.tiff"/><Relationship Id="rId10" Type="http://schemas.openxmlformats.org/officeDocument/2006/relationships/image" Target="../media/image143.tiff"/><Relationship Id="rId4" Type="http://schemas.openxmlformats.org/officeDocument/2006/relationships/image" Target="../media/image137.tiff"/><Relationship Id="rId9" Type="http://schemas.openxmlformats.org/officeDocument/2006/relationships/image" Target="../media/image14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tiff"/><Relationship Id="rId13" Type="http://schemas.openxmlformats.org/officeDocument/2006/relationships/image" Target="../media/image157.tiff"/><Relationship Id="rId3" Type="http://schemas.openxmlformats.org/officeDocument/2006/relationships/image" Target="../media/image147.tiff"/><Relationship Id="rId7" Type="http://schemas.openxmlformats.org/officeDocument/2006/relationships/image" Target="../media/image151.tiff"/><Relationship Id="rId12" Type="http://schemas.openxmlformats.org/officeDocument/2006/relationships/image" Target="../media/image156.tiff"/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tiff"/><Relationship Id="rId11" Type="http://schemas.openxmlformats.org/officeDocument/2006/relationships/image" Target="../media/image155.tiff"/><Relationship Id="rId5" Type="http://schemas.openxmlformats.org/officeDocument/2006/relationships/image" Target="../media/image149.tiff"/><Relationship Id="rId10" Type="http://schemas.openxmlformats.org/officeDocument/2006/relationships/image" Target="../media/image154.tiff"/><Relationship Id="rId4" Type="http://schemas.openxmlformats.org/officeDocument/2006/relationships/image" Target="../media/image148.tiff"/><Relationship Id="rId9" Type="http://schemas.openxmlformats.org/officeDocument/2006/relationships/image" Target="../media/image153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tiff"/><Relationship Id="rId3" Type="http://schemas.openxmlformats.org/officeDocument/2006/relationships/image" Target="../media/image159.tiff"/><Relationship Id="rId7" Type="http://schemas.openxmlformats.org/officeDocument/2006/relationships/image" Target="../media/image163.tiff"/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tiff"/><Relationship Id="rId5" Type="http://schemas.openxmlformats.org/officeDocument/2006/relationships/image" Target="../media/image161.tiff"/><Relationship Id="rId4" Type="http://schemas.openxmlformats.org/officeDocument/2006/relationships/image" Target="../media/image160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tiff"/><Relationship Id="rId3" Type="http://schemas.openxmlformats.org/officeDocument/2006/relationships/image" Target="../media/image166.tiff"/><Relationship Id="rId7" Type="http://schemas.openxmlformats.org/officeDocument/2006/relationships/image" Target="../media/image170.tiff"/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tiff"/><Relationship Id="rId5" Type="http://schemas.openxmlformats.org/officeDocument/2006/relationships/image" Target="../media/image168.tiff"/><Relationship Id="rId10" Type="http://schemas.openxmlformats.org/officeDocument/2006/relationships/image" Target="../media/image173.tiff"/><Relationship Id="rId4" Type="http://schemas.openxmlformats.org/officeDocument/2006/relationships/image" Target="../media/image167.tiff"/><Relationship Id="rId9" Type="http://schemas.openxmlformats.org/officeDocument/2006/relationships/image" Target="../media/image172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tiff"/><Relationship Id="rId3" Type="http://schemas.openxmlformats.org/officeDocument/2006/relationships/image" Target="../media/image175.tiff"/><Relationship Id="rId7" Type="http://schemas.openxmlformats.org/officeDocument/2006/relationships/image" Target="../media/image179.tiff"/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tiff"/><Relationship Id="rId5" Type="http://schemas.openxmlformats.org/officeDocument/2006/relationships/image" Target="../media/image177.tiff"/><Relationship Id="rId4" Type="http://schemas.openxmlformats.org/officeDocument/2006/relationships/image" Target="../media/image17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tiff"/><Relationship Id="rId3" Type="http://schemas.openxmlformats.org/officeDocument/2006/relationships/image" Target="../media/image182.tiff"/><Relationship Id="rId7" Type="http://schemas.openxmlformats.org/officeDocument/2006/relationships/image" Target="../media/image186.tiff"/><Relationship Id="rId2" Type="http://schemas.openxmlformats.org/officeDocument/2006/relationships/image" Target="../media/image18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tiff"/><Relationship Id="rId5" Type="http://schemas.openxmlformats.org/officeDocument/2006/relationships/image" Target="../media/image184.tiff"/><Relationship Id="rId10" Type="http://schemas.openxmlformats.org/officeDocument/2006/relationships/image" Target="../media/image189.tiff"/><Relationship Id="rId4" Type="http://schemas.openxmlformats.org/officeDocument/2006/relationships/image" Target="../media/image183.tiff"/><Relationship Id="rId9" Type="http://schemas.openxmlformats.org/officeDocument/2006/relationships/image" Target="../media/image18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tiff"/><Relationship Id="rId13" Type="http://schemas.openxmlformats.org/officeDocument/2006/relationships/image" Target="../media/image200.tiff"/><Relationship Id="rId3" Type="http://schemas.openxmlformats.org/officeDocument/2006/relationships/image" Target="../media/image191.tiff"/><Relationship Id="rId7" Type="http://schemas.openxmlformats.org/officeDocument/2006/relationships/image" Target="../media/image194.tiff"/><Relationship Id="rId12" Type="http://schemas.openxmlformats.org/officeDocument/2006/relationships/image" Target="../media/image199.tiff"/><Relationship Id="rId2" Type="http://schemas.openxmlformats.org/officeDocument/2006/relationships/image" Target="../media/image19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tiff"/><Relationship Id="rId11" Type="http://schemas.openxmlformats.org/officeDocument/2006/relationships/image" Target="../media/image198.tiff"/><Relationship Id="rId5" Type="http://schemas.openxmlformats.org/officeDocument/2006/relationships/image" Target="../media/image192.tiff"/><Relationship Id="rId10" Type="http://schemas.openxmlformats.org/officeDocument/2006/relationships/image" Target="../media/image197.tiff"/><Relationship Id="rId4" Type="http://schemas.openxmlformats.org/officeDocument/2006/relationships/image" Target="../media/image185.tiff"/><Relationship Id="rId9" Type="http://schemas.openxmlformats.org/officeDocument/2006/relationships/image" Target="../media/image196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tiff"/><Relationship Id="rId13" Type="http://schemas.openxmlformats.org/officeDocument/2006/relationships/image" Target="../media/image212.tiff"/><Relationship Id="rId3" Type="http://schemas.openxmlformats.org/officeDocument/2006/relationships/image" Target="../media/image202.tiff"/><Relationship Id="rId7" Type="http://schemas.openxmlformats.org/officeDocument/2006/relationships/image" Target="../media/image206.tiff"/><Relationship Id="rId12" Type="http://schemas.openxmlformats.org/officeDocument/2006/relationships/image" Target="../media/image211.tiff"/><Relationship Id="rId2" Type="http://schemas.openxmlformats.org/officeDocument/2006/relationships/image" Target="../media/image20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tiff"/><Relationship Id="rId11" Type="http://schemas.openxmlformats.org/officeDocument/2006/relationships/image" Target="../media/image210.tiff"/><Relationship Id="rId5" Type="http://schemas.openxmlformats.org/officeDocument/2006/relationships/image" Target="../media/image204.tiff"/><Relationship Id="rId10" Type="http://schemas.openxmlformats.org/officeDocument/2006/relationships/image" Target="../media/image209.tiff"/><Relationship Id="rId4" Type="http://schemas.openxmlformats.org/officeDocument/2006/relationships/image" Target="../media/image203.tiff"/><Relationship Id="rId9" Type="http://schemas.openxmlformats.org/officeDocument/2006/relationships/image" Target="../media/image208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tiff"/><Relationship Id="rId3" Type="http://schemas.openxmlformats.org/officeDocument/2006/relationships/image" Target="../media/image214.tiff"/><Relationship Id="rId7" Type="http://schemas.openxmlformats.org/officeDocument/2006/relationships/image" Target="../media/image218.tiff"/><Relationship Id="rId12" Type="http://schemas.openxmlformats.org/officeDocument/2006/relationships/image" Target="../media/image223.tiff"/><Relationship Id="rId2" Type="http://schemas.openxmlformats.org/officeDocument/2006/relationships/image" Target="../media/image2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tiff"/><Relationship Id="rId11" Type="http://schemas.openxmlformats.org/officeDocument/2006/relationships/image" Target="../media/image222.tiff"/><Relationship Id="rId5" Type="http://schemas.openxmlformats.org/officeDocument/2006/relationships/image" Target="../media/image216.tiff"/><Relationship Id="rId10" Type="http://schemas.openxmlformats.org/officeDocument/2006/relationships/image" Target="../media/image221.tiff"/><Relationship Id="rId4" Type="http://schemas.openxmlformats.org/officeDocument/2006/relationships/image" Target="../media/image215.tiff"/><Relationship Id="rId9" Type="http://schemas.openxmlformats.org/officeDocument/2006/relationships/image" Target="../media/image22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tiff"/><Relationship Id="rId7" Type="http://schemas.openxmlformats.org/officeDocument/2006/relationships/image" Target="../media/image229.tiff"/><Relationship Id="rId2" Type="http://schemas.openxmlformats.org/officeDocument/2006/relationships/image" Target="../media/image2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tiff"/><Relationship Id="rId5" Type="http://schemas.openxmlformats.org/officeDocument/2006/relationships/image" Target="../media/image227.tiff"/><Relationship Id="rId4" Type="http://schemas.openxmlformats.org/officeDocument/2006/relationships/image" Target="../media/image22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tiff"/><Relationship Id="rId13" Type="http://schemas.openxmlformats.org/officeDocument/2006/relationships/image" Target="../media/image241.tiff"/><Relationship Id="rId3" Type="http://schemas.openxmlformats.org/officeDocument/2006/relationships/image" Target="../media/image231.tiff"/><Relationship Id="rId7" Type="http://schemas.openxmlformats.org/officeDocument/2006/relationships/image" Target="../media/image235.tiff"/><Relationship Id="rId12" Type="http://schemas.openxmlformats.org/officeDocument/2006/relationships/image" Target="../media/image240.tiff"/><Relationship Id="rId2" Type="http://schemas.openxmlformats.org/officeDocument/2006/relationships/image" Target="../media/image2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tiff"/><Relationship Id="rId11" Type="http://schemas.openxmlformats.org/officeDocument/2006/relationships/image" Target="../media/image239.tiff"/><Relationship Id="rId5" Type="http://schemas.openxmlformats.org/officeDocument/2006/relationships/image" Target="../media/image233.tiff"/><Relationship Id="rId10" Type="http://schemas.openxmlformats.org/officeDocument/2006/relationships/image" Target="../media/image238.tiff"/><Relationship Id="rId4" Type="http://schemas.openxmlformats.org/officeDocument/2006/relationships/image" Target="../media/image232.tiff"/><Relationship Id="rId9" Type="http://schemas.openxmlformats.org/officeDocument/2006/relationships/image" Target="../media/image237.tiff"/><Relationship Id="rId14" Type="http://schemas.openxmlformats.org/officeDocument/2006/relationships/image" Target="../media/image24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tiff"/><Relationship Id="rId9" Type="http://schemas.openxmlformats.org/officeDocument/2006/relationships/image" Target="../media/image2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11" Type="http://schemas.openxmlformats.org/officeDocument/2006/relationships/image" Target="../media/image53.tiff"/><Relationship Id="rId5" Type="http://schemas.openxmlformats.org/officeDocument/2006/relationships/image" Target="../media/image47.tiff"/><Relationship Id="rId15" Type="http://schemas.openxmlformats.org/officeDocument/2006/relationships/image" Target="../media/image57.tiff"/><Relationship Id="rId10" Type="http://schemas.openxmlformats.org/officeDocument/2006/relationships/image" Target="../media/image52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Relationship Id="rId14" Type="http://schemas.openxmlformats.org/officeDocument/2006/relationships/image" Target="../media/image5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C24E-8BE9-FA4F-9265-1AB6D705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Interazione radiazione materia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B4552-6BC3-9140-8FEB-26B2FCA2F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Formulazione classica</a:t>
            </a:r>
          </a:p>
          <a:p>
            <a:r>
              <a:rPr lang="it-IT" dirty="0"/>
              <a:t>Riepilogo onde elettromagnetiche</a:t>
            </a:r>
          </a:p>
          <a:p>
            <a:r>
              <a:rPr lang="it-IT" dirty="0"/>
              <a:t>Emissione di radiazione, radiazione di dipolo</a:t>
            </a:r>
          </a:p>
          <a:p>
            <a:r>
              <a:rPr lang="it-IT" dirty="0"/>
              <a:t>Polarizzazione, fattore di diffrazione</a:t>
            </a:r>
          </a:p>
          <a:p>
            <a:r>
              <a:rPr lang="it-IT" dirty="0" err="1"/>
              <a:t>Scattering</a:t>
            </a:r>
            <a:r>
              <a:rPr lang="it-IT" dirty="0"/>
              <a:t> Thomson e </a:t>
            </a:r>
            <a:r>
              <a:rPr lang="it-IT" dirty="0" err="1"/>
              <a:t>Rayleigh</a:t>
            </a:r>
            <a:endParaRPr lang="it-IT" dirty="0"/>
          </a:p>
          <a:p>
            <a:r>
              <a:rPr lang="it-IT" dirty="0"/>
              <a:t>Funzione dielettrica</a:t>
            </a:r>
          </a:p>
          <a:p>
            <a:r>
              <a:rPr lang="it-IT" dirty="0"/>
              <a:t>Riflessione e rifrazione, Formule di </a:t>
            </a:r>
            <a:r>
              <a:rPr lang="it-IT" dirty="0" err="1"/>
              <a:t>Fresnel</a:t>
            </a:r>
            <a:r>
              <a:rPr lang="it-IT" dirty="0"/>
              <a:t> angolo di </a:t>
            </a:r>
            <a:r>
              <a:rPr lang="it-IT" dirty="0" err="1"/>
              <a:t>Brewster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8436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84A0CF-6D56-CA4F-BB02-FEBA07FBD505}"/>
              </a:ext>
            </a:extLst>
          </p:cNvPr>
          <p:cNvSpPr txBox="1"/>
          <p:nvPr/>
        </p:nvSpPr>
        <p:spPr>
          <a:xfrm>
            <a:off x="1449238" y="1242204"/>
            <a:ext cx="498251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Flusso di energia della radiazione di dipolo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306CE-D55D-6C40-B1BE-2050DE08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58" y="1948656"/>
            <a:ext cx="51816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52417-A9B8-3649-BEE6-0D39D21B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38" y="2888147"/>
            <a:ext cx="7137400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B33856-B638-3246-ABDC-EEC9545BB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58" y="3865738"/>
            <a:ext cx="52832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463AB-DCAC-AD46-85F6-1878ED559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958" y="4856029"/>
            <a:ext cx="70231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72D20-50A5-744F-A51B-040F34825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958" y="6951529"/>
            <a:ext cx="23876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556CB-42E1-6C4B-AB80-A12B207D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6443" y="7077406"/>
            <a:ext cx="4999069" cy="611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B9ED1-6A67-1F46-80B9-F09B14380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2107" y="7903411"/>
            <a:ext cx="3368667" cy="7691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507252-CBF8-5847-9493-F46C87A6C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4507" y="7985961"/>
            <a:ext cx="3395649" cy="6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7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7CF9E-6129-4844-BACF-D3874FEF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945" y="961649"/>
            <a:ext cx="6298653" cy="109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AF7BC-3A79-6142-BBC8-CE8A6675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42" y="2469595"/>
            <a:ext cx="1679846" cy="4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89274D-BCF3-B946-8AAD-0816C87C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270" y="2550508"/>
            <a:ext cx="1122450" cy="3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DC040-A0B2-FC48-B068-7A3B590D6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304" y="3911926"/>
            <a:ext cx="7402968" cy="1207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AEAC5-A81D-9E44-B5A0-2E236B839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304" y="5368834"/>
            <a:ext cx="7607632" cy="892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C43F4-03BE-5849-B0D1-6ECC0397D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04" y="6759332"/>
            <a:ext cx="4898924" cy="11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2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1206F9-DEB6-AE4E-94F9-B302AE80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5" y="1335319"/>
            <a:ext cx="2473766" cy="581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0047D-FA2E-8045-94F5-9A8458077C3D}"/>
              </a:ext>
            </a:extLst>
          </p:cNvPr>
          <p:cNvSpPr txBox="1"/>
          <p:nvPr/>
        </p:nvSpPr>
        <p:spPr>
          <a:xfrm>
            <a:off x="3282462" y="1365650"/>
            <a:ext cx="6941516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Onda piana progressiva polarizzata linearmente, parte reale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24F1F-A69C-BB4D-876E-92B2436F2472}"/>
              </a:ext>
            </a:extLst>
          </p:cNvPr>
          <p:cNvSpPr txBox="1"/>
          <p:nvPr/>
        </p:nvSpPr>
        <p:spPr>
          <a:xfrm>
            <a:off x="785446" y="2192215"/>
            <a:ext cx="4690066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Fronti d’onda, superfici a fase constante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4423C-86D6-C546-8462-E7919C93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45" y="3185929"/>
            <a:ext cx="4730573" cy="377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31784-B489-B743-A703-453971FEACAC}"/>
              </a:ext>
            </a:extLst>
          </p:cNvPr>
          <p:cNvSpPr txBox="1"/>
          <p:nvPr/>
        </p:nvSpPr>
        <p:spPr>
          <a:xfrm>
            <a:off x="5475513" y="3185929"/>
            <a:ext cx="6329626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Forma generale dell’onda piana; </a:t>
            </a:r>
            <a:r>
              <a:rPr lang="it-IT" b="1" dirty="0"/>
              <a:t>E</a:t>
            </a:r>
            <a:r>
              <a:rPr lang="it-IT" baseline="-25000" dirty="0"/>
              <a:t>1</a:t>
            </a:r>
            <a:r>
              <a:rPr lang="it-IT" dirty="0"/>
              <a:t> e </a:t>
            </a:r>
            <a:r>
              <a:rPr lang="it-IT" b="1" dirty="0"/>
              <a:t>E</a:t>
            </a:r>
            <a:r>
              <a:rPr lang="it-IT" baseline="-25000" dirty="0"/>
              <a:t>2</a:t>
            </a:r>
            <a:r>
              <a:rPr lang="it-IT" dirty="0"/>
              <a:t> vettori costanti e perpendicolari tra loro e a </a:t>
            </a:r>
            <a:r>
              <a:rPr lang="it-IT" b="1" dirty="0"/>
              <a:t>k</a:t>
            </a:r>
            <a:r>
              <a:rPr lang="it-IT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A7310-77EE-294B-AEF4-0CF45B5D6EDF}"/>
              </a:ext>
            </a:extLst>
          </p:cNvPr>
          <p:cNvSpPr txBox="1"/>
          <p:nvPr/>
        </p:nvSpPr>
        <p:spPr>
          <a:xfrm>
            <a:off x="926122" y="4012494"/>
            <a:ext cx="10152186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itchFamily="2" charset="2"/>
              <a:buChar char="a"/>
            </a:pPr>
            <a:r>
              <a:rPr lang="it-IT" dirty="0"/>
              <a:t>= 0 o </a:t>
            </a:r>
            <a:r>
              <a:rPr lang="it-IT" dirty="0" err="1">
                <a:latin typeface="Symbol" pitchFamily="2" charset="2"/>
              </a:rPr>
              <a:t>p</a:t>
            </a:r>
            <a:r>
              <a:rPr lang="it-IT" dirty="0"/>
              <a:t> onda polarizzata linearmente; </a:t>
            </a:r>
            <a:r>
              <a:rPr lang="it-IT" dirty="0">
                <a:latin typeface="Symbol" pitchFamily="2" charset="2"/>
              </a:rPr>
              <a:t>a</a:t>
            </a:r>
            <a:r>
              <a:rPr lang="it-IT" dirty="0"/>
              <a:t> = </a:t>
            </a:r>
            <a:r>
              <a:rPr lang="it-IT" dirty="0">
                <a:latin typeface="Abadi MT Condensed Light" panose="020B0306030101010103" pitchFamily="34" charset="77"/>
              </a:rPr>
              <a:t>± </a:t>
            </a:r>
            <a:r>
              <a:rPr lang="it-IT" dirty="0" err="1">
                <a:latin typeface="Symbol" pitchFamily="2" charset="2"/>
              </a:rPr>
              <a:t>p</a:t>
            </a:r>
            <a:r>
              <a:rPr lang="it-IT" dirty="0">
                <a:latin typeface="Symbol" pitchFamily="2" charset="2"/>
              </a:rPr>
              <a:t>/2</a:t>
            </a:r>
            <a:r>
              <a:rPr lang="it-IT" dirty="0"/>
              <a:t> onda polarizzata </a:t>
            </a:r>
            <a:r>
              <a:rPr lang="it-IT" dirty="0" err="1"/>
              <a:t>elitticamente</a:t>
            </a:r>
            <a:r>
              <a:rPr lang="it-IT" dirty="0"/>
              <a:t>.</a:t>
            </a:r>
          </a:p>
          <a:p>
            <a:r>
              <a:rPr lang="it-IT" dirty="0"/>
              <a:t>Se E</a:t>
            </a:r>
            <a:r>
              <a:rPr lang="it-IT" baseline="-25000" dirty="0"/>
              <a:t>1</a:t>
            </a:r>
            <a:r>
              <a:rPr lang="it-IT" dirty="0"/>
              <a:t> = E</a:t>
            </a:r>
            <a:r>
              <a:rPr lang="it-IT" baseline="-25000" dirty="0"/>
              <a:t>2</a:t>
            </a:r>
            <a:r>
              <a:rPr lang="it-IT" dirty="0"/>
              <a:t> onda polarizza circolarmente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A0780-ABD3-B848-9525-716E53BD6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644" y="5238874"/>
            <a:ext cx="6477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6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F56FA-BF64-A445-A2CC-EC9161B94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6" y="1565702"/>
            <a:ext cx="1607409" cy="392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89D3B-F4CE-0347-879D-0F8FC7B0AAE6}"/>
              </a:ext>
            </a:extLst>
          </p:cNvPr>
          <p:cNvSpPr txBox="1"/>
          <p:nvPr/>
        </p:nvSpPr>
        <p:spPr>
          <a:xfrm>
            <a:off x="890954" y="750277"/>
            <a:ext cx="321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Fattore di diffrazione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07F67-5BBD-EC48-BF42-98A79121B324}"/>
              </a:ext>
            </a:extLst>
          </p:cNvPr>
          <p:cNvSpPr txBox="1"/>
          <p:nvPr/>
        </p:nvSpPr>
        <p:spPr>
          <a:xfrm>
            <a:off x="2919046" y="1688123"/>
            <a:ext cx="827649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Filo percorso da corrente  uniforme di spessore trascurabile rispetto a </a:t>
            </a:r>
            <a:r>
              <a:rPr lang="it-IT" dirty="0">
                <a:latin typeface="Symbol" pitchFamily="2" charset="2"/>
              </a:rPr>
              <a:t>l</a:t>
            </a:r>
            <a:r>
              <a:rPr lang="it-IT" dirty="0"/>
              <a:t> e lunghezza arbitraria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A898B-3908-5F45-901F-9F49440BF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136" y="2111909"/>
            <a:ext cx="1283123" cy="338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94803-5DC4-FF4D-AD88-3F6FDD25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36" y="2865137"/>
            <a:ext cx="46101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72E14-1174-6B45-8581-A3EAD6946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186" y="3970037"/>
            <a:ext cx="7409689" cy="963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15DD1-D10F-424D-9549-0DD84D9E6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647" y="2905473"/>
            <a:ext cx="4577309" cy="810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D7CD5-D4B3-9B4A-BA2B-FBF50790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3347" y="5688749"/>
            <a:ext cx="8607792" cy="1157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7D224-E7FD-904D-811D-F0AA6B30C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3839" y="7290774"/>
            <a:ext cx="4967607" cy="8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68718-6115-8749-BF0E-996806AB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08" y="1270700"/>
            <a:ext cx="5938230" cy="1095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193AD-C494-1C43-8B2A-74AA6B3BE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80" y="2622176"/>
            <a:ext cx="5461249" cy="2345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A308B-E181-D04E-835B-9D7C9322A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576" y="5473651"/>
            <a:ext cx="1230125" cy="416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A3E92-0015-C74D-950D-64BA0098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367" y="5491070"/>
            <a:ext cx="2773640" cy="399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2F918-1FB4-5A45-A1C6-BC9ECA769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799" y="5473651"/>
            <a:ext cx="1899678" cy="365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7B01F9-C427-0447-9F59-280E5D340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437" y="6308846"/>
            <a:ext cx="5397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3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9F8C8-77C9-E244-9CA6-CA85A8A9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82" y="1720803"/>
            <a:ext cx="2372520" cy="350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D0F19-768E-D24D-AA24-C8FD7DAA8F93}"/>
              </a:ext>
            </a:extLst>
          </p:cNvPr>
          <p:cNvSpPr txBox="1"/>
          <p:nvPr/>
        </p:nvSpPr>
        <p:spPr>
          <a:xfrm>
            <a:off x="1223682" y="1035424"/>
            <a:ext cx="5154809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Radiazione emessa da cariche in moto lento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2616B-ABB0-FD4A-B653-FD9B56EA9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81" y="2328865"/>
            <a:ext cx="2480171" cy="37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6E96E-D74C-D243-A3A0-7662A8B70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81" y="2833876"/>
            <a:ext cx="2377442" cy="371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68D13-3C4E-FB4F-B1D8-5F125085615F}"/>
              </a:ext>
            </a:extLst>
          </p:cNvPr>
          <p:cNvSpPr txBox="1"/>
          <p:nvPr/>
        </p:nvSpPr>
        <p:spPr>
          <a:xfrm>
            <a:off x="1344706" y="3576918"/>
            <a:ext cx="158729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</a:t>
            </a:r>
            <a:r>
              <a:rPr lang="it-IT" baseline="-25000" dirty="0"/>
              <a:t>0</a:t>
            </a:r>
            <a:r>
              <a:rPr lang="it-IT" dirty="0"/>
              <a:t> = </a:t>
            </a:r>
            <a:r>
              <a:rPr lang="it-IT" dirty="0">
                <a:latin typeface="Symbol" pitchFamily="2" charset="2"/>
              </a:rPr>
              <a:t>w</a:t>
            </a:r>
            <a:r>
              <a:rPr lang="it-IT" dirty="0"/>
              <a:t>s</a:t>
            </a:r>
            <a:r>
              <a:rPr lang="it-IT" baseline="-25000" dirty="0"/>
              <a:t>0</a:t>
            </a:r>
            <a:r>
              <a:rPr lang="it-IT" dirty="0"/>
              <a:t> &lt;&lt;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7FEE44-15C2-7942-9D59-E1DF9D0F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615" y="4255196"/>
            <a:ext cx="2084237" cy="316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7B6CC-E792-0F40-8AD5-ACFBF9819C85}"/>
              </a:ext>
            </a:extLst>
          </p:cNvPr>
          <p:cNvSpPr txBox="1"/>
          <p:nvPr/>
        </p:nvSpPr>
        <p:spPr>
          <a:xfrm>
            <a:off x="3596202" y="4187588"/>
            <a:ext cx="66717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&lt;&lt;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9A6E1-4D38-2143-B3CE-F1C27CDB649D}"/>
              </a:ext>
            </a:extLst>
          </p:cNvPr>
          <p:cNvSpPr txBox="1"/>
          <p:nvPr/>
        </p:nvSpPr>
        <p:spPr>
          <a:xfrm>
            <a:off x="1344706" y="4908176"/>
            <a:ext cx="720101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Carica oscillante equivalente a un dipolo armonico nell’origine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EA714C-ECA8-9E43-A1A2-CF1CEE037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614" y="5418644"/>
            <a:ext cx="1140667" cy="337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500072-F8E2-E54C-964C-8BAB2199EC72}"/>
              </a:ext>
            </a:extLst>
          </p:cNvPr>
          <p:cNvSpPr txBox="1"/>
          <p:nvPr/>
        </p:nvSpPr>
        <p:spPr>
          <a:xfrm>
            <a:off x="5569415" y="5938700"/>
            <a:ext cx="227434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Formula di </a:t>
            </a:r>
            <a:r>
              <a:rPr lang="it-IT" dirty="0" err="1"/>
              <a:t>Larmor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2E22B-D7D0-4545-8D36-01FFAB358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687" y="6500482"/>
            <a:ext cx="5743369" cy="87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9D6D36-BFCF-9647-9EB7-D517EE9308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3637" y="6226872"/>
            <a:ext cx="1714500" cy="142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799773-6D5F-C146-80A1-D52E5E402D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771" y="7557532"/>
            <a:ext cx="6299200" cy="45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79111D-ECE8-6349-AFE4-9E1871DCA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0637" y="8350806"/>
            <a:ext cx="1638300" cy="647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A35D5-BCC6-F349-A8F2-9DAB19F15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832" y="5779894"/>
            <a:ext cx="2960785" cy="7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78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DB2CBB-92A8-9A47-A05A-94873A138BE8}"/>
              </a:ext>
            </a:extLst>
          </p:cNvPr>
          <p:cNvSpPr txBox="1"/>
          <p:nvPr/>
        </p:nvSpPr>
        <p:spPr>
          <a:xfrm>
            <a:off x="1619250" y="609600"/>
            <a:ext cx="6895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Onda piana in interazione con particella carica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5081-7C7F-254A-9535-93A330E6A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86" y="1582326"/>
            <a:ext cx="1998663" cy="407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CBD70-88FB-7942-89F4-49A50962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836" y="1697361"/>
            <a:ext cx="2005013" cy="346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EBEB9-A927-E344-AD3D-F4A2B189945D}"/>
              </a:ext>
            </a:extLst>
          </p:cNvPr>
          <p:cNvSpPr txBox="1"/>
          <p:nvPr/>
        </p:nvSpPr>
        <p:spPr>
          <a:xfrm>
            <a:off x="457200" y="1562100"/>
            <a:ext cx="270093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</a:t>
            </a:r>
            <a:r>
              <a:rPr lang="it-IT" dirty="0"/>
              <a:t> diretto lungo l’asse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622DC-F2FA-9141-B872-D54F742D9FA6}"/>
              </a:ext>
            </a:extLst>
          </p:cNvPr>
          <p:cNvSpPr txBox="1"/>
          <p:nvPr/>
        </p:nvSpPr>
        <p:spPr>
          <a:xfrm>
            <a:off x="5980500" y="1582326"/>
            <a:ext cx="272337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</a:t>
            </a:r>
            <a:r>
              <a:rPr lang="it-IT" dirty="0"/>
              <a:t> diretto lungo l’asse 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F8825-97F8-E24A-9EAF-CB7F0155A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188" y="2438966"/>
            <a:ext cx="5689912" cy="65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CAAC2-5F9E-8044-9ED5-7D2C0A98A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86" y="3523333"/>
            <a:ext cx="10228263" cy="829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FA944-28A8-E74E-96F4-A5C2BC0DF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32" y="4725160"/>
            <a:ext cx="2861668" cy="937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8AA38-0F4A-7041-9716-154102CFF05F}"/>
              </a:ext>
            </a:extLst>
          </p:cNvPr>
          <p:cNvSpPr txBox="1"/>
          <p:nvPr/>
        </p:nvSpPr>
        <p:spPr>
          <a:xfrm>
            <a:off x="4286250" y="4953380"/>
            <a:ext cx="5886996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Potenza assorbita dalla particella, fornita dall’onda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DECC0-C810-5348-B78D-14DCACC48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881" y="5771428"/>
            <a:ext cx="6388661" cy="667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D685D-6440-6349-A084-A125E63BA7FA}"/>
              </a:ext>
            </a:extLst>
          </p:cNvPr>
          <p:cNvSpPr txBox="1"/>
          <p:nvPr/>
        </p:nvSpPr>
        <p:spPr>
          <a:xfrm>
            <a:off x="367988" y="6653729"/>
            <a:ext cx="1244631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particella assorbe energia </a:t>
            </a:r>
            <a:r>
              <a:rPr lang="it-IT" dirty="0">
                <a:latin typeface="Edwardian Script ITC" panose="030303020407070D0804" pitchFamily="66" charset="77"/>
              </a:rPr>
              <a:t>E</a:t>
            </a:r>
            <a:r>
              <a:rPr lang="it-IT" dirty="0"/>
              <a:t>  e momento </a:t>
            </a:r>
            <a:r>
              <a:rPr lang="it-IT" dirty="0">
                <a:latin typeface="Edwardian Script ITC" panose="030303020407070D0804" pitchFamily="66" charset="77"/>
              </a:rPr>
              <a:t>E </a:t>
            </a:r>
            <a:r>
              <a:rPr lang="it-IT" dirty="0"/>
              <a:t>/c quindi onda elettromagnetica trasporta energia e momento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565E75-A02F-9749-939D-C8C2E2BFF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531" y="7460612"/>
            <a:ext cx="3752557" cy="893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218B0F-4EEE-AB49-8F83-FCDE995B59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988" y="7589844"/>
            <a:ext cx="2629212" cy="8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13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BAFB14-706D-BC42-A52D-695B9916691C}"/>
              </a:ext>
            </a:extLst>
          </p:cNvPr>
          <p:cNvSpPr txBox="1"/>
          <p:nvPr/>
        </p:nvSpPr>
        <p:spPr>
          <a:xfrm>
            <a:off x="582168" y="1117600"/>
            <a:ext cx="9937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Carica interagente con onda EM, moto indotto dal campo dell’onda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76B8B-0B1D-1045-9398-0BC1F5A0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59" y="2686156"/>
            <a:ext cx="6873489" cy="80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A8C00-A624-984C-B693-E98DF3E3E958}"/>
              </a:ext>
            </a:extLst>
          </p:cNvPr>
          <p:cNvSpPr txBox="1"/>
          <p:nvPr/>
        </p:nvSpPr>
        <p:spPr>
          <a:xfrm>
            <a:off x="1028699" y="2037823"/>
            <a:ext cx="5222905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Carica in moto attorno all’origine con v(t)&lt;&lt;c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2F27E-2595-7249-B14D-A984C338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" y="3816334"/>
            <a:ext cx="7512031" cy="483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995BB-AB38-0E47-AB7C-6D6463D12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34" y="4722203"/>
            <a:ext cx="6270738" cy="6047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CAD80-1AA7-0347-A245-99B8EFBD1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68" y="5749331"/>
            <a:ext cx="9491318" cy="734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C0F19-DF0E-964D-91F2-0F89078FDA1E}"/>
              </a:ext>
            </a:extLst>
          </p:cNvPr>
          <p:cNvSpPr txBox="1"/>
          <p:nvPr/>
        </p:nvSpPr>
        <p:spPr>
          <a:xfrm>
            <a:off x="728133" y="7010400"/>
            <a:ext cx="466993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Potenza ceduta dall’onda alla particella: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8CA6A-A03A-E145-806A-D4ED40763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33" y="7603313"/>
            <a:ext cx="7223855" cy="643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18464D-236B-C048-9784-3DA08E67E62A}"/>
              </a:ext>
            </a:extLst>
          </p:cNvPr>
          <p:cNvSpPr txBox="1"/>
          <p:nvPr/>
        </p:nvSpPr>
        <p:spPr>
          <a:xfrm>
            <a:off x="883633" y="8449733"/>
            <a:ext cx="11003567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Siccome la particella emette radiazione EM e quindi energia sarebbe violato il principio di conservazione dell’energia, si deve introdurre </a:t>
            </a:r>
            <a:r>
              <a:rPr lang="it-IT" dirty="0">
                <a:solidFill>
                  <a:srgbClr val="FF0000"/>
                </a:solidFill>
              </a:rPr>
              <a:t>forza di frenamento radiativo</a:t>
            </a:r>
          </a:p>
        </p:txBody>
      </p:sp>
    </p:spTree>
    <p:extLst>
      <p:ext uri="{BB962C8B-B14F-4D97-AF65-F5344CB8AC3E}">
        <p14:creationId xmlns:p14="http://schemas.microsoft.com/office/powerpoint/2010/main" val="2231813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2F9FB-7429-474C-A2CD-D31E11931D73}"/>
              </a:ext>
            </a:extLst>
          </p:cNvPr>
          <p:cNvSpPr txBox="1"/>
          <p:nvPr/>
        </p:nvSpPr>
        <p:spPr>
          <a:xfrm>
            <a:off x="1524000" y="457201"/>
            <a:ext cx="4644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Forza di frenamento di </a:t>
            </a:r>
            <a:r>
              <a:rPr lang="it-IT" sz="2800" dirty="0" err="1"/>
              <a:t>Lorentz</a:t>
            </a:r>
            <a:endParaRPr lang="it-IT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356E-2846-EB41-8C93-FC48AAE9D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32" y="1218406"/>
            <a:ext cx="5955055" cy="83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3C0FA-A296-F743-830E-16BDBFB79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67" y="2049851"/>
            <a:ext cx="4139670" cy="1024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9E1CA-A6A1-4843-91EC-A4FF92E42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32" y="3143174"/>
            <a:ext cx="8268506" cy="73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7640F-ED31-2543-B042-71E4A53F9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042" y="3983282"/>
            <a:ext cx="5469749" cy="6784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05825A-1E04-6941-A1A5-275B33DE3101}"/>
              </a:ext>
            </a:extLst>
          </p:cNvPr>
          <p:cNvGrpSpPr/>
          <p:nvPr/>
        </p:nvGrpSpPr>
        <p:grpSpPr>
          <a:xfrm>
            <a:off x="1106042" y="4894579"/>
            <a:ext cx="1431267" cy="461665"/>
            <a:chOff x="1106042" y="6545826"/>
            <a:chExt cx="1431267" cy="4616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E0449-430F-C648-A0E8-74A01E06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6042" y="6596047"/>
              <a:ext cx="604225" cy="4100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922E8-1069-DC47-8E97-A9E143E81CFD}"/>
                </a:ext>
              </a:extLst>
            </p:cNvPr>
            <p:cNvSpPr txBox="1"/>
            <p:nvPr/>
          </p:nvSpPr>
          <p:spPr>
            <a:xfrm>
              <a:off x="1710267" y="6545826"/>
              <a:ext cx="827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&lt;&lt; 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93347A-4E44-124A-9D5C-C153361F5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129" y="4864249"/>
            <a:ext cx="3815662" cy="499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A630C-EC28-A644-9F9F-CEAC71EE3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599" y="5757762"/>
            <a:ext cx="4548383" cy="925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BF47D-5BC5-D646-8EFA-B83C93CCCE54}"/>
              </a:ext>
            </a:extLst>
          </p:cNvPr>
          <p:cNvSpPr txBox="1"/>
          <p:nvPr/>
        </p:nvSpPr>
        <p:spPr>
          <a:xfrm>
            <a:off x="7382935" y="4558278"/>
            <a:ext cx="5232400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 conseguenza </a:t>
            </a:r>
            <a:r>
              <a:rPr lang="it-IT" dirty="0" err="1"/>
              <a:t>a</a:t>
            </a:r>
            <a:r>
              <a:rPr lang="it-IT" baseline="-25000" dirty="0" err="1"/>
              <a:t>x</a:t>
            </a:r>
            <a:r>
              <a:rPr lang="it-IT" baseline="-25000" dirty="0"/>
              <a:t> </a:t>
            </a:r>
            <a:r>
              <a:rPr lang="it-IT" dirty="0"/>
              <a:t>non molto diverso da quello previsto dalle equazioni prima di introdurre forza di frenamento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71E3C0-E0D9-FA4A-8594-935B78FE5F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042" y="5964166"/>
            <a:ext cx="2679629" cy="730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CC7DBD-8BA0-9F48-887A-9A17F8C04A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888" y="6792049"/>
            <a:ext cx="3871072" cy="510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72A4E-B0E0-204B-97D7-87BDE10AD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9527" y="6730399"/>
            <a:ext cx="3514196" cy="695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893BA7-5452-0A4E-971A-818AAC9534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769" y="8086486"/>
            <a:ext cx="6054294" cy="809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2DC04-2369-3E4E-89E4-1E6E293227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1785" y="7478838"/>
            <a:ext cx="6023372" cy="257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6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A74A6-084B-7147-A2DB-DC73FCBF9831}"/>
              </a:ext>
            </a:extLst>
          </p:cNvPr>
          <p:cNvSpPr txBox="1"/>
          <p:nvPr/>
        </p:nvSpPr>
        <p:spPr>
          <a:xfrm>
            <a:off x="1473197" y="880534"/>
            <a:ext cx="377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Scattering</a:t>
            </a:r>
            <a:r>
              <a:rPr lang="it-IT" sz="2800" dirty="0"/>
              <a:t> Thomson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0D240-940D-4A47-A7A1-94FB995CF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20" y="1762388"/>
            <a:ext cx="4123450" cy="574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D3F2F-974B-0141-ACB2-F25D059B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19" y="2695433"/>
            <a:ext cx="2330981" cy="713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D771D-EC6E-0E42-977D-0739CBCFE80A}"/>
              </a:ext>
            </a:extLst>
          </p:cNvPr>
          <p:cNvSpPr txBox="1"/>
          <p:nvPr/>
        </p:nvSpPr>
        <p:spPr>
          <a:xfrm>
            <a:off x="4013200" y="2861735"/>
            <a:ext cx="2286000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complesso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F2030-0E41-484D-A543-B9150B80D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18" y="3536103"/>
            <a:ext cx="9194489" cy="91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AE2E93-897E-3C44-A13C-68067E3B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167" y="2618555"/>
            <a:ext cx="6235919" cy="789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06A53-DCD6-574A-83D7-19F609418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101" y="4700474"/>
            <a:ext cx="4930602" cy="963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392CA-5E8F-D446-A1C7-7FE4129F3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018" y="4700474"/>
            <a:ext cx="1800166" cy="920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018B69-4A52-4640-981E-945E60F0CF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951" y="5911357"/>
            <a:ext cx="9034346" cy="92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3C0F88-AB4A-0E43-9CF4-8BBA30E69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5908" y="7308055"/>
            <a:ext cx="2428779" cy="498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0252A-4264-CE4E-ABA5-6A3490E25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7201" y="7298266"/>
            <a:ext cx="4120265" cy="777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63AC9F-4031-6A47-AD75-1E0CEEBB974B}"/>
              </a:ext>
            </a:extLst>
          </p:cNvPr>
          <p:cNvSpPr txBox="1"/>
          <p:nvPr/>
        </p:nvSpPr>
        <p:spPr>
          <a:xfrm>
            <a:off x="1067152" y="8298956"/>
            <a:ext cx="323793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Symbol" pitchFamily="2" charset="2"/>
              </a:rPr>
              <a:t>s</a:t>
            </a:r>
            <a:r>
              <a:rPr lang="it-IT" i="1" baseline="-25000" dirty="0" err="1"/>
              <a:t>T</a:t>
            </a:r>
            <a:r>
              <a:rPr lang="it-IT" dirty="0"/>
              <a:t> sezione d’urto Thomson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FCC6C2-A550-1C4C-9C88-2135BC4124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503" y="8142116"/>
            <a:ext cx="3680887" cy="798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E3D87-D14A-DB43-8CDC-35C7B8503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8732" y="8993222"/>
            <a:ext cx="4694212" cy="5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DFAF-B630-4348-AF11-B86249AB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Tecniche sperimentali per lo studio dei materiali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B24DC-B989-7D40-850A-4BA4C155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Tecniche per lo studio della struttura cristallina e la morfologia dei materiali basate su </a:t>
            </a:r>
            <a:r>
              <a:rPr lang="it-IT" dirty="0" err="1"/>
              <a:t>scattering</a:t>
            </a:r>
            <a:r>
              <a:rPr lang="it-IT" dirty="0"/>
              <a:t> di raggi X.</a:t>
            </a:r>
          </a:p>
          <a:p>
            <a:r>
              <a:rPr lang="it-IT" dirty="0"/>
              <a:t>Diffrazione di raggi X, </a:t>
            </a:r>
            <a:r>
              <a:rPr lang="it-IT" dirty="0" err="1"/>
              <a:t>scattering</a:t>
            </a:r>
            <a:r>
              <a:rPr lang="it-IT" dirty="0"/>
              <a:t> a piccolo angolo </a:t>
            </a:r>
          </a:p>
          <a:p>
            <a:r>
              <a:rPr lang="it-IT" dirty="0"/>
              <a:t>Tecniche per lo studio della struttura elettronica dei materiali.</a:t>
            </a:r>
          </a:p>
          <a:p>
            <a:r>
              <a:rPr lang="it-IT" dirty="0"/>
              <a:t>Tecniche di fotoemissione e di assorbimento di raggi X.</a:t>
            </a:r>
          </a:p>
          <a:p>
            <a:r>
              <a:rPr lang="it-IT" dirty="0"/>
              <a:t>Fotoemissione da livelli di valenza, struttura a bande, superficie di Fermi.</a:t>
            </a:r>
          </a:p>
          <a:p>
            <a:r>
              <a:rPr lang="it-IT" dirty="0"/>
              <a:t>Fotoemissione da livelli profondi, analisi dello stato stato chimico delle specie atomiche </a:t>
            </a:r>
          </a:p>
          <a:p>
            <a:r>
              <a:rPr lang="it-IT" dirty="0"/>
              <a:t>Assorbimento di raggi X per lo studio degli stati non occupati di sistemi molecolari.</a:t>
            </a:r>
          </a:p>
          <a:p>
            <a:r>
              <a:rPr lang="it-IT" dirty="0"/>
              <a:t>Cenni alla radiazione di sincrotrone: sua generazione, caratteristiche e modalità di utilizzo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1285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5BEDC-3BCE-104E-B489-07CEA3C21DC9}"/>
              </a:ext>
            </a:extLst>
          </p:cNvPr>
          <p:cNvSpPr txBox="1"/>
          <p:nvPr/>
        </p:nvSpPr>
        <p:spPr>
          <a:xfrm>
            <a:off x="1202267" y="846667"/>
            <a:ext cx="4574457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Interazione di onde con elettroni legati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5FCB0-07C4-9941-B24C-5CC4ED4CB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7" y="1607872"/>
            <a:ext cx="2914040" cy="627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076D3-A94B-844F-969E-A65805EE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67" y="2569044"/>
            <a:ext cx="3831032" cy="8030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E4A18C4-7D8F-4F41-9180-592A7DF9C756}"/>
              </a:ext>
            </a:extLst>
          </p:cNvPr>
          <p:cNvGrpSpPr/>
          <p:nvPr/>
        </p:nvGrpSpPr>
        <p:grpSpPr>
          <a:xfrm>
            <a:off x="5535082" y="2767348"/>
            <a:ext cx="1381142" cy="427361"/>
            <a:chOff x="5535082" y="2767348"/>
            <a:chExt cx="1381142" cy="4273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1AC2C0-4768-E541-A056-0086AD74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5082" y="2812232"/>
              <a:ext cx="483283" cy="3166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593077-D9A6-E144-A052-2FC5BCC59D53}"/>
                </a:ext>
              </a:extLst>
            </p:cNvPr>
            <p:cNvSpPr txBox="1"/>
            <p:nvPr/>
          </p:nvSpPr>
          <p:spPr>
            <a:xfrm>
              <a:off x="5967566" y="2767348"/>
              <a:ext cx="324128" cy="427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=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BE148-58FC-444B-875A-A21DF911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5598" y="2798995"/>
              <a:ext cx="710626" cy="32798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B55BC5-9658-8D4E-A318-D352BAD34F8A}"/>
              </a:ext>
            </a:extLst>
          </p:cNvPr>
          <p:cNvGrpSpPr/>
          <p:nvPr/>
        </p:nvGrpSpPr>
        <p:grpSpPr>
          <a:xfrm>
            <a:off x="7450137" y="2710068"/>
            <a:ext cx="1626132" cy="460144"/>
            <a:chOff x="7450137" y="2710068"/>
            <a:chExt cx="1626132" cy="4601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8809AE-5A60-0546-89FF-51DF710B0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0137" y="2812232"/>
              <a:ext cx="566755" cy="3269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EFB8AC-1A2E-8848-8666-7FD2F797623C}"/>
                </a:ext>
              </a:extLst>
            </p:cNvPr>
            <p:cNvSpPr txBox="1"/>
            <p:nvPr/>
          </p:nvSpPr>
          <p:spPr>
            <a:xfrm>
              <a:off x="7975601" y="2742851"/>
              <a:ext cx="324128" cy="427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=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29E57-1121-F84A-AB95-23D354B3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4395" y="2710068"/>
              <a:ext cx="811874" cy="41690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3E834A9-BF0C-9A48-AD1F-BCD712151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15" y="3705899"/>
            <a:ext cx="7745480" cy="745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0A2C2-C414-8E4B-B33D-961DBC6CC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9729" y="3710939"/>
            <a:ext cx="3552142" cy="740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E432A-47D7-194C-85DE-943DC4E9B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376" y="4910259"/>
            <a:ext cx="7197289" cy="835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617E67-50F8-9348-87D6-0B45D12802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2266" y="5937299"/>
            <a:ext cx="5739687" cy="7852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B3FC7F-0A74-B04E-BD91-8E7A6F0114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0332" y="4992487"/>
            <a:ext cx="2169922" cy="7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0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F2555-CFD6-9B4B-AACE-AAC53171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31" y="3192938"/>
            <a:ext cx="6121400" cy="213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67216-67AC-4242-B391-4A089741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86" y="906165"/>
            <a:ext cx="1236848" cy="477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88C52-4427-D343-AB3E-BBF2DBBD2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975" y="828448"/>
            <a:ext cx="1773257" cy="6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3CA26-2083-E24D-9DAA-09BB7BCB9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071" y="743648"/>
            <a:ext cx="4722829" cy="638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3273B4-9C79-7F44-B7E8-785F48BE9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73" y="869989"/>
            <a:ext cx="1749658" cy="386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0F281-FDBB-1E4F-B0C1-851DD19B1C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65" y="1832398"/>
            <a:ext cx="6220625" cy="784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CAF27-CD5E-B244-8BE5-2C494583E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6102" y="2804994"/>
            <a:ext cx="1435631" cy="547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4958D-A44D-1C4A-9A5B-CBE898956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384" y="2773838"/>
            <a:ext cx="2157949" cy="578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E27427-6301-524C-93CC-B46D5D0C2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2434" y="3739037"/>
            <a:ext cx="3113209" cy="697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395709-6E58-0A4C-8312-EBE4A78B2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1287" y="6031705"/>
            <a:ext cx="5494942" cy="758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F24F21-A23E-9349-BB1D-4738280700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1286" y="6912490"/>
            <a:ext cx="8527076" cy="9615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9D8E43-CC26-214C-8E20-D1FAD2004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6534" y="5766186"/>
            <a:ext cx="1377420" cy="4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2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72CFA-C652-AC4F-A84C-4950DC74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81" y="1448912"/>
            <a:ext cx="6062980" cy="1355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984B2-8C40-3440-AF66-AD695C2CAB60}"/>
              </a:ext>
            </a:extLst>
          </p:cNvPr>
          <p:cNvSpPr txBox="1"/>
          <p:nvPr/>
        </p:nvSpPr>
        <p:spPr>
          <a:xfrm>
            <a:off x="1490133" y="677333"/>
            <a:ext cx="403661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Sezioni d’urto di atomi e molecole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12C7F-3A10-AA4B-ACCD-619EFDFA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189" y="3032279"/>
            <a:ext cx="3924192" cy="675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4369-BFC2-0F46-B5DB-2CE97E8AF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949" y="3824915"/>
            <a:ext cx="7515388" cy="747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C16E2-1006-D74B-8EB8-93CF3D755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834" y="4620907"/>
            <a:ext cx="2588175" cy="684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C8B71-96FB-9D4C-A88A-1D0B1B7BB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87" y="4524655"/>
            <a:ext cx="2659987" cy="866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8E907-42DF-CB47-8389-16D0C8BD4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871" y="5428136"/>
            <a:ext cx="5638800" cy="151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3EC97-980A-AC48-9AA2-8AA1916B7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1949" y="7035671"/>
            <a:ext cx="54483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8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1FA935-40CB-3B40-A910-779EDAC663B3}"/>
              </a:ext>
            </a:extLst>
          </p:cNvPr>
          <p:cNvSpPr txBox="1"/>
          <p:nvPr/>
        </p:nvSpPr>
        <p:spPr>
          <a:xfrm>
            <a:off x="1301262" y="896815"/>
            <a:ext cx="305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Funzione dielettrica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BCF59-8321-5143-9964-BD2992E475C8}"/>
              </a:ext>
            </a:extLst>
          </p:cNvPr>
          <p:cNvSpPr txBox="1"/>
          <p:nvPr/>
        </p:nvSpPr>
        <p:spPr>
          <a:xfrm>
            <a:off x="1582615" y="1758462"/>
            <a:ext cx="658205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Propagazione di un’onda piana EM PMPL in un materiale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1CC72-5FAC-1245-990C-03CFAC96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2524250"/>
            <a:ext cx="4669325" cy="606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F43E2-B8F6-5B4B-8D52-135B247A9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93" y="3469521"/>
            <a:ext cx="4762133" cy="1084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4FC90-6DF2-CF4E-9518-B91F0E57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4892122"/>
            <a:ext cx="5122544" cy="531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8A52C-171C-8940-BAA6-E90468707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1" y="5518466"/>
            <a:ext cx="7983334" cy="487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495B0-B762-0F4E-8464-F6D9212F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242" y="6214048"/>
            <a:ext cx="3702569" cy="788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F05F2-C549-8147-946E-9C5FFE3A6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1" y="7091478"/>
            <a:ext cx="5682403" cy="7948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88DFA-3E2A-C74C-843C-AA6A4774C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93" y="7886338"/>
            <a:ext cx="6341968" cy="794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E0B46-417E-F748-BA2B-113483E9DE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8670" y="8048818"/>
            <a:ext cx="2170602" cy="632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D238B-2257-0347-9134-CA1D44353E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059" y="7562961"/>
            <a:ext cx="2651823" cy="5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6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D23F7-20EB-5B4A-987E-2526D7A1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22" y="772092"/>
            <a:ext cx="5588000" cy="173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E614E-3AFD-E04C-9451-6388C27A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744" y="3242241"/>
            <a:ext cx="2836578" cy="333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6F38B-F120-8E4F-B9A5-7A08642B8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862" y="3064742"/>
            <a:ext cx="3642919" cy="688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D6FB4-F31C-CF40-9968-9A8C27C76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47" y="3879056"/>
            <a:ext cx="2470973" cy="591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E9920-C6FC-B54A-96F2-A2AEFBA3D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322" y="3753453"/>
            <a:ext cx="2102675" cy="627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99F82-A1C9-D449-8CDA-73DDE3CF5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89" y="4683667"/>
            <a:ext cx="7952854" cy="568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95727-1479-8849-9ECE-47AED1B65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744" y="5622028"/>
            <a:ext cx="5246903" cy="11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9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D89AC-A7D0-924D-A2EC-3067893E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65" y="1287944"/>
            <a:ext cx="7283905" cy="2054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B47CC-5FDC-434C-A7D0-0D5765826FBB}"/>
              </a:ext>
            </a:extLst>
          </p:cNvPr>
          <p:cNvSpPr txBox="1"/>
          <p:nvPr/>
        </p:nvSpPr>
        <p:spPr>
          <a:xfrm>
            <a:off x="1289154" y="929390"/>
            <a:ext cx="504157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Riflessione e rifrazione della radiazione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917A5-D6F2-2344-9AC2-9A7916B5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48" y="3565514"/>
            <a:ext cx="4485416" cy="443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01A0F-3F71-514F-9FD1-8DCD21D3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648" y="3963547"/>
            <a:ext cx="4981328" cy="513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F70F-B065-FA4D-AB9A-96A7A380E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502" y="2888375"/>
            <a:ext cx="3688179" cy="2663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15845-EA4A-CE47-B5E1-B93B8A5C8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322" y="7038857"/>
            <a:ext cx="3954061" cy="2715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2C5F7-2AB4-B741-B994-CF140F403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87" y="5731307"/>
            <a:ext cx="6650647" cy="103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D0006-D40B-5F44-8437-4F847021F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73" y="7059840"/>
            <a:ext cx="6060815" cy="450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A9E1B-9182-FA43-88B2-8E3926C5E7C7}"/>
              </a:ext>
            </a:extLst>
          </p:cNvPr>
          <p:cNvSpPr txBox="1"/>
          <p:nvPr/>
        </p:nvSpPr>
        <p:spPr>
          <a:xfrm>
            <a:off x="662507" y="4738273"/>
            <a:ext cx="5918142" cy="78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Conservazione delle componenti parallele e perpendicolare di B all’interfaccia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BB6A3-B40A-0A42-A1AA-B495753C53E6}"/>
              </a:ext>
            </a:extLst>
          </p:cNvPr>
          <p:cNvSpPr txBox="1"/>
          <p:nvPr/>
        </p:nvSpPr>
        <p:spPr>
          <a:xfrm>
            <a:off x="662507" y="8019738"/>
            <a:ext cx="101425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 </a:t>
            </a:r>
            <a:r>
              <a:rPr lang="it-IT" dirty="0" err="1"/>
              <a:t>z</a:t>
            </a:r>
            <a:r>
              <a:rPr lang="it-IT" dirty="0"/>
              <a:t>=0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4E869-77EF-0D4E-8A9C-552E96825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030" y="7961670"/>
            <a:ext cx="2865596" cy="485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668C0-57C2-834A-A6F9-FFAC03A2D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377" y="8736032"/>
            <a:ext cx="1762754" cy="6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3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98C6D-BF38-5745-933D-7F6E4EAC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94" y="565711"/>
            <a:ext cx="5537317" cy="45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FE5DE-2D7F-C54A-8FC3-B1EDB47E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94" y="1676337"/>
            <a:ext cx="5646841" cy="1120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CFD01-97CB-5D4F-8E6E-A2666BB4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836" y="637210"/>
            <a:ext cx="3657121" cy="251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5D884-8A05-9842-9416-55E442FB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869" y="3094099"/>
            <a:ext cx="4729165" cy="767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8424C-9D55-DD45-9DC9-F5A583253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108" y="3951414"/>
            <a:ext cx="2485165" cy="595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C386D-C797-8640-BD24-4F9C49ABF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512" y="3951414"/>
            <a:ext cx="2557881" cy="605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7EA10-5211-FA4E-B4B0-B3D969207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2124" y="5247947"/>
            <a:ext cx="3570333" cy="609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68D40-D843-7A49-B007-F6226930C864}"/>
              </a:ext>
            </a:extLst>
          </p:cNvPr>
          <p:cNvSpPr txBox="1"/>
          <p:nvPr/>
        </p:nvSpPr>
        <p:spPr>
          <a:xfrm>
            <a:off x="620379" y="5324453"/>
            <a:ext cx="224274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K</a:t>
            </a:r>
            <a:r>
              <a:rPr lang="it-IT" b="1" baseline="-25000" dirty="0"/>
              <a:t>0</a:t>
            </a:r>
            <a:r>
              <a:rPr lang="it-IT" dirty="0"/>
              <a:t> sempre reale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4BB69-11C6-F549-A8FE-F0DF2E1F5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271" y="5228391"/>
            <a:ext cx="6823250" cy="483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5BC0AD-A8D8-0E49-B768-108EF165C768}"/>
              </a:ext>
            </a:extLst>
          </p:cNvPr>
          <p:cNvSpPr txBox="1"/>
          <p:nvPr/>
        </p:nvSpPr>
        <p:spPr>
          <a:xfrm>
            <a:off x="4139606" y="4715911"/>
            <a:ext cx="383516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Polarizzazione TE e TM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C300C0-9E55-1445-9DF7-3D78A0577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9250" y="6635151"/>
            <a:ext cx="2422793" cy="2000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C7901F-E371-C743-8026-AE45B84572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9108" y="5909691"/>
            <a:ext cx="1861540" cy="485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3C046-F620-1948-98DE-7ADFC696D7A3}"/>
              </a:ext>
            </a:extLst>
          </p:cNvPr>
          <p:cNvSpPr txBox="1"/>
          <p:nvPr/>
        </p:nvSpPr>
        <p:spPr>
          <a:xfrm>
            <a:off x="1125793" y="8827177"/>
            <a:ext cx="287848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E</a:t>
            </a:r>
            <a:r>
              <a:rPr lang="it-IT" b="1" baseline="-25000" dirty="0" err="1"/>
              <a:t>z</a:t>
            </a:r>
            <a:r>
              <a:rPr lang="it-IT" dirty="0"/>
              <a:t> =0 Trasversa Elettrica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E4946-45D6-5D4D-811A-63DC6AB8F2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9739" y="5930333"/>
            <a:ext cx="1949314" cy="453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0D720-A753-284D-8286-0C5F70238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7737" y="6809663"/>
            <a:ext cx="2581316" cy="20714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F04794-5EA5-5D45-AF4D-E9D48AE91864}"/>
              </a:ext>
            </a:extLst>
          </p:cNvPr>
          <p:cNvSpPr txBox="1"/>
          <p:nvPr/>
        </p:nvSpPr>
        <p:spPr>
          <a:xfrm>
            <a:off x="7297737" y="9024402"/>
            <a:ext cx="312611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B</a:t>
            </a:r>
            <a:r>
              <a:rPr lang="it-IT" b="1" baseline="-25000" dirty="0" err="1"/>
              <a:t>z</a:t>
            </a:r>
            <a:r>
              <a:rPr lang="it-IT" dirty="0"/>
              <a:t> =0 Trasversa Magnetica</a:t>
            </a:r>
          </a:p>
        </p:txBody>
      </p:sp>
    </p:spTree>
    <p:extLst>
      <p:ext uri="{BB962C8B-B14F-4D97-AF65-F5344CB8AC3E}">
        <p14:creationId xmlns:p14="http://schemas.microsoft.com/office/powerpoint/2010/main" val="360460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6854A-8196-4D4B-BE09-67103C18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33" y="1562972"/>
            <a:ext cx="2933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D4C73-A954-364E-9730-514BE67A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430" y="1562972"/>
            <a:ext cx="23876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AF43F-D1C0-4343-BD0F-CD7A28D74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299" y="4226849"/>
            <a:ext cx="1547968" cy="432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95B2E-B7E7-CE4C-9263-A743D668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457" y="4872146"/>
            <a:ext cx="1159652" cy="353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1B0F3-6D4E-2D4A-A669-C83261EC2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133" y="4720417"/>
            <a:ext cx="1734408" cy="328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89A28-83E1-0743-961A-1E472E6CC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187" y="4659369"/>
            <a:ext cx="2682506" cy="501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367DC-5A2F-2F4A-AEF3-B2905F2DD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312" y="3925150"/>
            <a:ext cx="2219375" cy="462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10BC5-4E8B-AA42-AD2D-7D640379C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670" y="4474178"/>
            <a:ext cx="2197101" cy="686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E4CAC-D428-CF47-B99D-37039FFDA0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7006" y="5634002"/>
            <a:ext cx="4387526" cy="576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BF259-316C-D94C-A5DA-1641E190A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693" y="6327394"/>
            <a:ext cx="2989518" cy="703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9F55D-15E8-1248-B4F4-6E0E14B1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756" y="6464971"/>
            <a:ext cx="4902861" cy="428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B178C-1A12-8740-A3ED-0B9F9719FA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1130" y="7439212"/>
            <a:ext cx="59563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A9E673-5FC6-1847-AAB8-692947D77A5B}"/>
              </a:ext>
            </a:extLst>
          </p:cNvPr>
          <p:cNvSpPr txBox="1"/>
          <p:nvPr/>
        </p:nvSpPr>
        <p:spPr>
          <a:xfrm>
            <a:off x="2053652" y="944380"/>
            <a:ext cx="4096827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Funzione dielettrica dei conduttori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3A2B3-770A-5642-B22A-D076C2E9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31" y="1487309"/>
            <a:ext cx="2818151" cy="771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E58D8-E1D2-1D42-9D00-2521E810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892" y="1674975"/>
            <a:ext cx="1801968" cy="583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1D350-1AF9-2344-84CB-D9434D1E6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84" y="2562180"/>
            <a:ext cx="1938961" cy="460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B2386-4A65-7F43-9E8E-98FF6222E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065" y="2562180"/>
            <a:ext cx="5323014" cy="654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E5536-321E-014A-B8BD-D267A4C3D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43" y="3658619"/>
            <a:ext cx="4901522" cy="748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96C9E-9812-EB42-B327-FD12668B1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765" y="1452543"/>
            <a:ext cx="3403949" cy="722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04DCB-0A33-AE4B-A2B8-0D728C071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704" y="4671892"/>
            <a:ext cx="3652795" cy="741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B7A04-3AC7-104C-8B25-58839C414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3536" y="4761706"/>
            <a:ext cx="3116201" cy="769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2B2A6-FE3E-E940-94A3-1C60FEF68D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704" y="5678815"/>
            <a:ext cx="2953195" cy="942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AD42F2-ACF9-4746-8249-EDB7C7486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7090" y="5768629"/>
            <a:ext cx="3749091" cy="942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8F79A1-C41F-DC46-BA4F-2644F4E52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6902" y="4934201"/>
            <a:ext cx="1588124" cy="357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C02D88-4F5B-154F-A313-394379A5E7E8}"/>
              </a:ext>
            </a:extLst>
          </p:cNvPr>
          <p:cNvSpPr txBox="1"/>
          <p:nvPr/>
        </p:nvSpPr>
        <p:spPr>
          <a:xfrm>
            <a:off x="1663908" y="7390151"/>
            <a:ext cx="490307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Symbol" pitchFamily="2" charset="2"/>
              </a:rPr>
              <a:t>t</a:t>
            </a:r>
            <a:r>
              <a:rPr lang="it-IT" dirty="0"/>
              <a:t> 10</a:t>
            </a:r>
            <a:r>
              <a:rPr lang="it-IT" baseline="30000" dirty="0"/>
              <a:t>-14</a:t>
            </a:r>
            <a:r>
              <a:rPr lang="it-IT" dirty="0"/>
              <a:t> </a:t>
            </a:r>
            <a:r>
              <a:rPr lang="it-IT" dirty="0" err="1"/>
              <a:t>s</a:t>
            </a:r>
            <a:r>
              <a:rPr lang="it-IT" dirty="0"/>
              <a:t> </a:t>
            </a:r>
            <a:r>
              <a:rPr lang="it-IT" dirty="0" err="1">
                <a:latin typeface="Symbol" pitchFamily="2" charset="2"/>
              </a:rPr>
              <a:t>w</a:t>
            </a:r>
            <a:r>
              <a:rPr lang="it-IT" baseline="-25000" dirty="0" err="1"/>
              <a:t>p</a:t>
            </a:r>
            <a:r>
              <a:rPr lang="it-IT" dirty="0"/>
              <a:t> 10</a:t>
            </a:r>
            <a:r>
              <a:rPr lang="it-IT" baseline="30000" dirty="0"/>
              <a:t>16</a:t>
            </a:r>
            <a:r>
              <a:rPr lang="it-IT" dirty="0"/>
              <a:t> s</a:t>
            </a:r>
            <a:r>
              <a:rPr lang="it-IT" baseline="30000" dirty="0"/>
              <a:t>-1</a:t>
            </a:r>
            <a:r>
              <a:rPr lang="it-IT" dirty="0"/>
              <a:t> per argento rame  oro</a:t>
            </a:r>
          </a:p>
        </p:txBody>
      </p:sp>
    </p:spTree>
    <p:extLst>
      <p:ext uri="{BB962C8B-B14F-4D97-AF65-F5344CB8AC3E}">
        <p14:creationId xmlns:p14="http://schemas.microsoft.com/office/powerpoint/2010/main" val="223454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3578D-3E48-4E47-A12A-3117D1D8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75" y="3221831"/>
            <a:ext cx="43307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97C9CA-4B2C-E74C-AECC-E5F0DEF0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76" y="4542630"/>
            <a:ext cx="1771649" cy="391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00014-6E98-774B-A87B-00C870FD7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599" y="5151656"/>
            <a:ext cx="2959701" cy="37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93ACA-3C5F-FB4D-8AED-5DE3C2233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45" y="6029366"/>
            <a:ext cx="3813807" cy="1029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57A0A-69E1-C94C-A30D-4667E2E5B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637" y="6029366"/>
            <a:ext cx="2848614" cy="956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37B35-7A5B-0240-A2B3-B73FE3B2A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907" y="7461507"/>
            <a:ext cx="2462230" cy="7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70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14D5C0-FCFF-FF47-810C-074F4CC00A5D}"/>
              </a:ext>
            </a:extLst>
          </p:cNvPr>
          <p:cNvSpPr txBox="1"/>
          <p:nvPr/>
        </p:nvSpPr>
        <p:spPr>
          <a:xfrm>
            <a:off x="628674" y="221055"/>
            <a:ext cx="11707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Interazione radiazione elettromagnetica  con la materia.</a:t>
            </a:r>
          </a:p>
          <a:p>
            <a:r>
              <a:rPr lang="it-IT" sz="2800" dirty="0">
                <a:solidFill>
                  <a:srgbClr val="FF0000"/>
                </a:solidFill>
              </a:rPr>
              <a:t>Trattazione classica .</a:t>
            </a:r>
          </a:p>
          <a:p>
            <a:r>
              <a:rPr lang="it-IT" sz="2800" dirty="0"/>
              <a:t>Breve riepilogo</a:t>
            </a:r>
          </a:p>
          <a:p>
            <a:r>
              <a:rPr lang="it-IT" sz="2800" dirty="0"/>
              <a:t>Onda elettromagnetica piana progressiva polarizzata linearmente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17E09-BD6A-5A4E-9A4F-ABFAC64C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74" y="2575841"/>
            <a:ext cx="6871352" cy="261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A1F56-E034-DD41-8998-7650D527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7" y="2883877"/>
            <a:ext cx="6761415" cy="269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31E3-B3F7-4944-8DD9-0711A47D5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6" y="3272967"/>
            <a:ext cx="6761415" cy="230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8C15F-58A8-F347-A016-6E1E0A30E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31" y="3941008"/>
            <a:ext cx="5474184" cy="611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D7A002-6065-E441-85A4-4B6B3CAE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76" y="5657051"/>
            <a:ext cx="6547954" cy="837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D2EA4-FC77-8643-8806-8493B4EEF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348" y="3721818"/>
            <a:ext cx="4070651" cy="2186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CCBA1-DF03-D54C-9712-B141C2010AAE}"/>
              </a:ext>
            </a:extLst>
          </p:cNvPr>
          <p:cNvSpPr txBox="1"/>
          <p:nvPr/>
        </p:nvSpPr>
        <p:spPr>
          <a:xfrm>
            <a:off x="1160585" y="4814863"/>
            <a:ext cx="442217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Flusso di energia, vettore di </a:t>
            </a:r>
            <a:r>
              <a:rPr lang="it-IT" dirty="0" err="1"/>
              <a:t>Poynting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918A1-2FBD-CD41-894D-91754A7E8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153" y="7156144"/>
            <a:ext cx="3844970" cy="14751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1CC906-DA37-8C4A-99B0-8723EA69A384}"/>
              </a:ext>
            </a:extLst>
          </p:cNvPr>
          <p:cNvSpPr txBox="1"/>
          <p:nvPr/>
        </p:nvSpPr>
        <p:spPr>
          <a:xfrm>
            <a:off x="5046550" y="6633216"/>
            <a:ext cx="5706794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Radiazione emessa ad esempio da dipolo oscillante armonico (lobo dipolare)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94AD32-C61F-2540-A714-875BB7679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9115" y="7530533"/>
            <a:ext cx="57912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0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0CFD55-E2AC-7847-91B4-7DD460364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462" y="1026344"/>
            <a:ext cx="4192739" cy="547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2CD495-DCF2-9C49-B1A8-E2A4674D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85" y="2042343"/>
            <a:ext cx="1261906" cy="360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9C9B1-D820-8047-BF35-780B2A8F3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511" y="1907319"/>
            <a:ext cx="1994030" cy="630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B2A68-E6BD-C745-8AA3-67AD9346F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85" y="3164629"/>
            <a:ext cx="3864573" cy="833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939E0-92CF-F94F-B61C-DD73FBBE5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99" y="4365376"/>
            <a:ext cx="1737984" cy="394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480AD-D6D6-724A-BC0D-8EE58B8E8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999" y="5414402"/>
            <a:ext cx="4723813" cy="731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6082F-BE60-7F4F-9EAD-E768A9F6A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038" y="4965028"/>
            <a:ext cx="1706198" cy="324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11536-A0AC-7F40-B617-5BACDB20A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595" y="7146673"/>
            <a:ext cx="6286442" cy="38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D35EB-8644-6D44-A1BE-F7CF4544D2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133" y="7559619"/>
            <a:ext cx="2035809" cy="765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08643-90D4-F146-B00C-989A010AEA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4911" y="7669980"/>
            <a:ext cx="2683259" cy="659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569C40-5D3E-1741-A473-CADF603232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4085" y="8602145"/>
            <a:ext cx="5651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67752-52CB-5744-AEE6-3694CD88D1B4}"/>
              </a:ext>
            </a:extLst>
          </p:cNvPr>
          <p:cNvSpPr txBox="1"/>
          <p:nvPr/>
        </p:nvSpPr>
        <p:spPr>
          <a:xfrm>
            <a:off x="3792511" y="4243384"/>
            <a:ext cx="206255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 </a:t>
            </a:r>
            <a:r>
              <a:rPr lang="it-IT" dirty="0" err="1"/>
              <a:t>Au</a:t>
            </a:r>
            <a:r>
              <a:rPr lang="it-IT" dirty="0"/>
              <a:t>, Ag, Cu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6CC888-283B-F944-B20D-1084FBA26305}"/>
              </a:ext>
            </a:extLst>
          </p:cNvPr>
          <p:cNvSpPr txBox="1"/>
          <p:nvPr/>
        </p:nvSpPr>
        <p:spPr>
          <a:xfrm>
            <a:off x="6510812" y="5572125"/>
            <a:ext cx="422897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 </a:t>
            </a:r>
            <a:r>
              <a:rPr lang="it-IT" dirty="0" err="1">
                <a:latin typeface="Symbol" pitchFamily="2" charset="2"/>
              </a:rPr>
              <a:t>w</a:t>
            </a:r>
            <a:r>
              <a:rPr lang="it-IT" dirty="0"/>
              <a:t> &lt; 5x10</a:t>
            </a:r>
            <a:r>
              <a:rPr lang="it-IT" baseline="30000" dirty="0"/>
              <a:t>15</a:t>
            </a:r>
            <a:r>
              <a:rPr lang="it-IT" dirty="0"/>
              <a:t> s</a:t>
            </a:r>
            <a:r>
              <a:rPr lang="it-IT" baseline="30000" dirty="0"/>
              <a:t>-1</a:t>
            </a:r>
            <a:r>
              <a:rPr lang="it-IT" dirty="0"/>
              <a:t> infrarosso, visibile</a:t>
            </a:r>
            <a:endParaRPr lang="it-IT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7C67A-3179-1244-8122-E1875F4A3F23}"/>
              </a:ext>
            </a:extLst>
          </p:cNvPr>
          <p:cNvSpPr txBox="1"/>
          <p:nvPr/>
        </p:nvSpPr>
        <p:spPr>
          <a:xfrm>
            <a:off x="742950" y="6145966"/>
            <a:ext cx="381578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W2&lt;&lt;wp2, </a:t>
            </a:r>
            <a:r>
              <a:rPr lang="it-IT" dirty="0" err="1"/>
              <a:t>Kz</a:t>
            </a:r>
            <a:r>
              <a:rPr lang="it-IT" dirty="0"/>
              <a:t> immaginario puro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F746C-71C5-9A4C-BB37-9B3B01EEFF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0456" y="6281473"/>
            <a:ext cx="671512" cy="377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71779-5687-3846-A3FE-FDECF0A2E8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7092" y="6164001"/>
            <a:ext cx="4516418" cy="5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65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43" y="2995791"/>
            <a:ext cx="8627419" cy="13175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168121" y="669881"/>
            <a:ext cx="5810886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94" dirty="0"/>
              <a:t>Indice di rifrazione nei raggi X e UV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00" y="5338111"/>
            <a:ext cx="8201107" cy="34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8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44445"/>
            <a:ext cx="12995275" cy="853679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372850" y="1265368"/>
            <a:ext cx="1246728" cy="63270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  <p:sp>
        <p:nvSpPr>
          <p:cNvPr id="7" name="Rettangolo 6"/>
          <p:cNvSpPr/>
          <p:nvPr/>
        </p:nvSpPr>
        <p:spPr>
          <a:xfrm>
            <a:off x="4589438" y="1544502"/>
            <a:ext cx="1246728" cy="57015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  <p:sp>
        <p:nvSpPr>
          <p:cNvPr id="8" name="Rettangolo 7"/>
          <p:cNvSpPr/>
          <p:nvPr/>
        </p:nvSpPr>
        <p:spPr>
          <a:xfrm>
            <a:off x="10816254" y="1295867"/>
            <a:ext cx="1246728" cy="57015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  <p:sp>
        <p:nvSpPr>
          <p:cNvPr id="9" name="Rettangolo 8"/>
          <p:cNvSpPr/>
          <p:nvPr/>
        </p:nvSpPr>
        <p:spPr>
          <a:xfrm>
            <a:off x="10809551" y="2647600"/>
            <a:ext cx="1246728" cy="57015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</p:spTree>
    <p:extLst>
      <p:ext uri="{BB962C8B-B14F-4D97-AF65-F5344CB8AC3E}">
        <p14:creationId xmlns:p14="http://schemas.microsoft.com/office/powerpoint/2010/main" val="3984381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25" y="1849783"/>
            <a:ext cx="11946256" cy="719299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273110" y="2567995"/>
            <a:ext cx="992925" cy="30528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  <p:sp>
        <p:nvSpPr>
          <p:cNvPr id="6" name="Rettangolo 5"/>
          <p:cNvSpPr/>
          <p:nvPr/>
        </p:nvSpPr>
        <p:spPr>
          <a:xfrm>
            <a:off x="4285015" y="4626867"/>
            <a:ext cx="992925" cy="30528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  <p:sp>
        <p:nvSpPr>
          <p:cNvPr id="7" name="Rettangolo 6"/>
          <p:cNvSpPr/>
          <p:nvPr/>
        </p:nvSpPr>
        <p:spPr>
          <a:xfrm>
            <a:off x="4296920" y="6964874"/>
            <a:ext cx="992925" cy="30528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094"/>
          </a:p>
        </p:txBody>
      </p:sp>
    </p:spTree>
    <p:extLst>
      <p:ext uri="{BB962C8B-B14F-4D97-AF65-F5344CB8AC3E}">
        <p14:creationId xmlns:p14="http://schemas.microsoft.com/office/powerpoint/2010/main" val="1457005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6C12A9-9B50-AE4E-979B-82E4228C8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89" y="2951747"/>
            <a:ext cx="8554848" cy="3060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A01B7-FEBA-8D4D-A587-B7678878D56D}"/>
              </a:ext>
            </a:extLst>
          </p:cNvPr>
          <p:cNvSpPr txBox="1"/>
          <p:nvPr/>
        </p:nvSpPr>
        <p:spPr>
          <a:xfrm>
            <a:off x="1171074" y="1042737"/>
            <a:ext cx="5608138" cy="1097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Effetto fotoelettrico </a:t>
            </a:r>
          </a:p>
          <a:p>
            <a:endParaRPr lang="it-IT" dirty="0"/>
          </a:p>
          <a:p>
            <a:r>
              <a:rPr lang="it-IT" dirty="0"/>
              <a:t>Esperimento di </a:t>
            </a:r>
            <a:r>
              <a:rPr lang="it-IT" dirty="0" err="1"/>
              <a:t>Lenard</a:t>
            </a:r>
            <a:r>
              <a:rPr lang="it-IT" dirty="0"/>
              <a:t> interpretato da Einstein.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39236-8753-5E47-B501-EA684D82CEB5}"/>
              </a:ext>
            </a:extLst>
          </p:cNvPr>
          <p:cNvSpPr txBox="1"/>
          <p:nvPr/>
        </p:nvSpPr>
        <p:spPr>
          <a:xfrm>
            <a:off x="1443789" y="6753726"/>
            <a:ext cx="404495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Fotone di energia </a:t>
            </a:r>
            <a:r>
              <a:rPr lang="it-IT" dirty="0" err="1"/>
              <a:t>h</a:t>
            </a:r>
            <a:r>
              <a:rPr lang="it-IT" dirty="0" err="1">
                <a:latin typeface="Symbol" pitchFamily="2" charset="2"/>
              </a:rPr>
              <a:t>n</a:t>
            </a:r>
            <a:r>
              <a:rPr lang="it-IT" dirty="0">
                <a:latin typeface="Symbol" pitchFamily="2" charset="2"/>
              </a:rPr>
              <a:t> </a:t>
            </a:r>
            <a:r>
              <a:rPr lang="it-IT" dirty="0"/>
              <a:t>momento </a:t>
            </a:r>
            <a:r>
              <a:rPr lang="it-IT" dirty="0" err="1"/>
              <a:t>hk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7816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44" y="1283336"/>
            <a:ext cx="10472766" cy="78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0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9763" y="539139"/>
            <a:ext cx="11695748" cy="614585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3" y="1892008"/>
            <a:ext cx="5539068" cy="744081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509758" y="2594453"/>
            <a:ext cx="6497638" cy="3901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094" dirty="0" err="1"/>
              <a:t>Wavelength</a:t>
            </a:r>
            <a:endParaRPr lang="it-IT" sz="3094" dirty="0"/>
          </a:p>
          <a:p>
            <a:r>
              <a:rPr lang="it-IT" sz="3094" dirty="0"/>
              <a:t>≈</a:t>
            </a:r>
          </a:p>
          <a:p>
            <a:r>
              <a:rPr lang="it-IT" sz="3094" dirty="0"/>
              <a:t>Object </a:t>
            </a:r>
            <a:r>
              <a:rPr lang="it-IT" sz="3094" dirty="0" err="1"/>
              <a:t>Size</a:t>
            </a:r>
            <a:endParaRPr lang="it-IT" sz="3094" dirty="0"/>
          </a:p>
          <a:p>
            <a:r>
              <a:rPr lang="it-IT" sz="3094" dirty="0"/>
              <a:t>≈</a:t>
            </a:r>
          </a:p>
          <a:p>
            <a:r>
              <a:rPr lang="it-IT" sz="3094" dirty="0" err="1"/>
              <a:t>Angstroms</a:t>
            </a:r>
            <a:endParaRPr lang="it-IT" sz="3094" dirty="0"/>
          </a:p>
          <a:p>
            <a:r>
              <a:rPr lang="it-IT" sz="3094" dirty="0"/>
              <a:t>for </a:t>
            </a:r>
            <a:r>
              <a:rPr lang="it-IT" sz="3094" dirty="0" err="1"/>
              <a:t>Condensed</a:t>
            </a:r>
            <a:endParaRPr lang="it-IT" sz="3094" dirty="0"/>
          </a:p>
          <a:p>
            <a:r>
              <a:rPr lang="it-IT" sz="3094" dirty="0" err="1"/>
              <a:t>Matter</a:t>
            </a:r>
            <a:r>
              <a:rPr lang="it-IT" sz="3094" dirty="0"/>
              <a:t> </a:t>
            </a:r>
            <a:r>
              <a:rPr lang="it-IT" sz="3094" dirty="0" err="1"/>
              <a:t>Research</a:t>
            </a:r>
            <a:endParaRPr lang="it-IT" sz="3094" dirty="0"/>
          </a:p>
          <a:p>
            <a:endParaRPr lang="it-IT" sz="3094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11" y="6154723"/>
            <a:ext cx="6407393" cy="276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93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38128"/>
            <a:ext cx="12995275" cy="43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40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9763" y="539138"/>
            <a:ext cx="11695748" cy="1004237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80" y="2093871"/>
            <a:ext cx="11690364" cy="73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84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9763" y="148828"/>
            <a:ext cx="11695748" cy="1209976"/>
          </a:xfrm>
        </p:spPr>
        <p:txBody>
          <a:bodyPr>
            <a:normAutofit/>
          </a:bodyPr>
          <a:lstStyle/>
          <a:p>
            <a:r>
              <a:rPr lang="it-IT" sz="3411" b="1" dirty="0" err="1">
                <a:solidFill>
                  <a:srgbClr val="FF0000"/>
                </a:solidFill>
              </a:rPr>
              <a:t>Ionization</a:t>
            </a:r>
            <a:r>
              <a:rPr lang="it-IT" sz="3411" b="1" dirty="0">
                <a:solidFill>
                  <a:srgbClr val="FF0000"/>
                </a:solidFill>
              </a:rPr>
              <a:t> and </a:t>
            </a:r>
            <a:r>
              <a:rPr lang="it-IT" sz="3411" b="1" dirty="0" err="1">
                <a:solidFill>
                  <a:srgbClr val="FF0000"/>
                </a:solidFill>
              </a:rPr>
              <a:t>emission</a:t>
            </a:r>
            <a:r>
              <a:rPr lang="it-IT" sz="3411" b="1" dirty="0">
                <a:solidFill>
                  <a:srgbClr val="FF0000"/>
                </a:solidFill>
              </a:rPr>
              <a:t> </a:t>
            </a:r>
            <a:r>
              <a:rPr lang="it-IT" sz="3411" b="1" dirty="0" err="1">
                <a:solidFill>
                  <a:srgbClr val="FF0000"/>
                </a:solidFill>
              </a:rPr>
              <a:t>processes</a:t>
            </a:r>
            <a:r>
              <a:rPr lang="it-IT" sz="3411" b="1" dirty="0">
                <a:solidFill>
                  <a:srgbClr val="FF0000"/>
                </a:solidFill>
              </a:rPr>
              <a:t> in </a:t>
            </a:r>
            <a:r>
              <a:rPr lang="it-IT" sz="3411" b="1" dirty="0" err="1">
                <a:solidFill>
                  <a:srgbClr val="FF0000"/>
                </a:solidFill>
              </a:rPr>
              <a:t>isolated</a:t>
            </a:r>
            <a:r>
              <a:rPr lang="it-IT" sz="3411" b="1" dirty="0">
                <a:solidFill>
                  <a:srgbClr val="FF0000"/>
                </a:solidFill>
              </a:rPr>
              <a:t> </a:t>
            </a:r>
            <a:r>
              <a:rPr lang="it-IT" sz="3411" b="1" dirty="0" err="1">
                <a:solidFill>
                  <a:srgbClr val="FF0000"/>
                </a:solidFill>
              </a:rPr>
              <a:t>atoms</a:t>
            </a:r>
            <a:endParaRPr lang="it-IT" sz="3411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81" y="1588555"/>
            <a:ext cx="12613287" cy="80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2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6906-1EDD-1E45-9AAA-44ED3B59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425" y="534758"/>
            <a:ext cx="11208425" cy="1158575"/>
          </a:xfrm>
        </p:spPr>
        <p:txBody>
          <a:bodyPr>
            <a:normAutofit/>
          </a:bodyPr>
          <a:lstStyle/>
          <a:p>
            <a:pPr lvl="0" defTabSz="1105875">
              <a:lnSpc>
                <a:spcPct val="100000"/>
              </a:lnSpc>
              <a:spcBef>
                <a:spcPts val="0"/>
              </a:spcBef>
            </a:pPr>
            <a:r>
              <a:rPr lang="it-IT" sz="28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Interazione radiazione elettromagnetica  con la materia.</a:t>
            </a:r>
            <a:br>
              <a:rPr lang="it-IT" sz="28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it-IT" sz="28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Trattazione classica. Emissione di radiazione.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EECFE-E6CB-CF49-80BE-ACF476CFC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32" y="1693333"/>
            <a:ext cx="11787575" cy="7883664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/>
              <a:t>	Emissione di dipolo elettrico: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Equazione di d’Alembert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A7923-E96A-B84E-BCFE-441E70F2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04" y="3930907"/>
            <a:ext cx="6147367" cy="1028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E22B0-6790-5944-A0D4-CD721077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4" y="5430563"/>
            <a:ext cx="4482570" cy="1147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91772-B89F-3F4F-BFF4-13486BB37E16}"/>
              </a:ext>
            </a:extLst>
          </p:cNvPr>
          <p:cNvSpPr txBox="1"/>
          <p:nvPr/>
        </p:nvSpPr>
        <p:spPr>
          <a:xfrm>
            <a:off x="2675466" y="5077764"/>
            <a:ext cx="1205779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Soluzioni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87A46-9A03-6B43-A56F-2FA9AF2D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87" y="6830192"/>
            <a:ext cx="4754616" cy="985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540C7-B628-8447-94DB-72935B74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385" y="8035660"/>
            <a:ext cx="7492937" cy="926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37E72-B95B-7947-A287-20C26D89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536" y="7105800"/>
            <a:ext cx="3116263" cy="1038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49B6B-8659-FC4B-8D27-C755F6BD1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171" y="2040828"/>
            <a:ext cx="2875802" cy="1164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7FA31-CB39-C348-A257-467BC60246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3684" y="2435211"/>
            <a:ext cx="4576809" cy="551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30354-1C02-1B4F-8BFA-DA912C413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4499" y="5355610"/>
            <a:ext cx="4357749" cy="1112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CA53FC-8267-B748-97F5-6248A594B6F0}"/>
              </a:ext>
            </a:extLst>
          </p:cNvPr>
          <p:cNvSpPr txBox="1"/>
          <p:nvPr/>
        </p:nvSpPr>
        <p:spPr>
          <a:xfrm>
            <a:off x="707366" y="6418055"/>
            <a:ext cx="1730025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Dimostriamo: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21C79-E79A-7843-9F73-B18D399C0AFE}"/>
              </a:ext>
            </a:extLst>
          </p:cNvPr>
          <p:cNvSpPr txBox="1"/>
          <p:nvPr/>
        </p:nvSpPr>
        <p:spPr>
          <a:xfrm>
            <a:off x="9087321" y="8144554"/>
            <a:ext cx="3200585" cy="143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Quindi in punti diversi dall’origine il primo membro dell’equazione è zero</a:t>
            </a:r>
          </a:p>
        </p:txBody>
      </p:sp>
    </p:spTree>
    <p:extLst>
      <p:ext uri="{BB962C8B-B14F-4D97-AF65-F5344CB8AC3E}">
        <p14:creationId xmlns:p14="http://schemas.microsoft.com/office/powerpoint/2010/main" val="594203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4690"/>
            <a:ext cx="12995275" cy="83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62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829"/>
            <a:ext cx="12995275" cy="97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1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35" y="1025494"/>
            <a:ext cx="11036104" cy="83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1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97" y="148828"/>
            <a:ext cx="11079190" cy="974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0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8" y="836409"/>
            <a:ext cx="11952444" cy="82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45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33" y="1594566"/>
            <a:ext cx="11533540" cy="7847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9" y="310127"/>
            <a:ext cx="4809586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94" dirty="0"/>
              <a:t>Secondary electron emission</a:t>
            </a:r>
          </a:p>
        </p:txBody>
      </p:sp>
    </p:spTree>
    <p:extLst>
      <p:ext uri="{BB962C8B-B14F-4D97-AF65-F5344CB8AC3E}">
        <p14:creationId xmlns:p14="http://schemas.microsoft.com/office/powerpoint/2010/main" val="3600578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26396"/>
            <a:ext cx="12995275" cy="85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9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3955"/>
            <a:ext cx="12995275" cy="88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96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26397"/>
            <a:ext cx="12995275" cy="8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92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88837"/>
            <a:ext cx="12995275" cy="82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66C27-DAB5-404A-B63B-1A9AE7AC3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262" y="1815765"/>
            <a:ext cx="6385251" cy="803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F101-C824-6E4A-B26A-D3DDA6BB64F2}"/>
              </a:ext>
            </a:extLst>
          </p:cNvPr>
          <p:cNvSpPr txBox="1"/>
          <p:nvPr/>
        </p:nvSpPr>
        <p:spPr>
          <a:xfrm>
            <a:off x="724620" y="897149"/>
            <a:ext cx="1159390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dimostrare che la soluzione soddisfa l’equazione anche nell’origine dobbiamo integrare nel suo intorno (uso teorema della divergenza)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FE116-D4E6-6844-A18D-AB15BB1F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52" y="3150006"/>
            <a:ext cx="10060233" cy="1007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462CA3-539A-0D4F-A417-37E90D93F0D5}"/>
              </a:ext>
            </a:extLst>
          </p:cNvPr>
          <p:cNvSpPr txBox="1"/>
          <p:nvPr/>
        </p:nvSpPr>
        <p:spPr>
          <a:xfrm>
            <a:off x="876262" y="2618818"/>
            <a:ext cx="394967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Sostituisco la soluzione proposta: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47DE5-AE0E-8C40-8276-8718AFC4FB50}"/>
              </a:ext>
            </a:extLst>
          </p:cNvPr>
          <p:cNvSpPr txBox="1"/>
          <p:nvPr/>
        </p:nvSpPr>
        <p:spPr>
          <a:xfrm>
            <a:off x="1102652" y="4537494"/>
            <a:ext cx="284738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 la sfera di raggio r</a:t>
            </a:r>
            <a:r>
              <a:rPr lang="it-IT" baseline="-25000" dirty="0"/>
              <a:t>0</a:t>
            </a:r>
            <a:r>
              <a:rPr lang="it-IT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1D63-5146-C94B-9AD0-D5651AB5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946" y="5158596"/>
            <a:ext cx="7603949" cy="952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F8E25-5540-F147-8FE0-3CFA5933B176}"/>
              </a:ext>
            </a:extLst>
          </p:cNvPr>
          <p:cNvSpPr txBox="1"/>
          <p:nvPr/>
        </p:nvSpPr>
        <p:spPr>
          <a:xfrm>
            <a:off x="1102652" y="6676845"/>
            <a:ext cx="250126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Faccio tendere r</a:t>
            </a:r>
            <a:r>
              <a:rPr lang="it-IT" baseline="-25000" dirty="0"/>
              <a:t>0</a:t>
            </a:r>
            <a:r>
              <a:rPr lang="it-IT" dirty="0"/>
              <a:t> a 0</a:t>
            </a:r>
          </a:p>
        </p:txBody>
      </p:sp>
    </p:spTree>
    <p:extLst>
      <p:ext uri="{BB962C8B-B14F-4D97-AF65-F5344CB8AC3E}">
        <p14:creationId xmlns:p14="http://schemas.microsoft.com/office/powerpoint/2010/main" val="276331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4200"/>
            <a:ext cx="12995275" cy="87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0" y="1266146"/>
            <a:ext cx="11800099" cy="83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50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5661"/>
            <a:ext cx="12995275" cy="91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1594"/>
            <a:ext cx="12995275" cy="478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2296"/>
            <a:ext cx="12778687" cy="509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3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75" y="1589427"/>
            <a:ext cx="10161299" cy="614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9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7857"/>
            <a:ext cx="12995275" cy="89775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895" y="148829"/>
            <a:ext cx="3234380" cy="333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0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24" y="1125247"/>
            <a:ext cx="10429515" cy="7837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4774" y="148829"/>
            <a:ext cx="3076356" cy="34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7" y="417336"/>
            <a:ext cx="4855746" cy="3616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5" y="148828"/>
            <a:ext cx="12995275" cy="871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06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90298"/>
            <a:ext cx="12995275" cy="86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1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5906"/>
            <a:ext cx="12995275" cy="8935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668" y="1935678"/>
            <a:ext cx="3393211" cy="12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4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07753-A4EA-C94A-B358-0B99E53F4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425" y="586596"/>
            <a:ext cx="11208425" cy="912674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Potenziale vettore: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EF625-68F3-F348-83EA-1C4725FD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36" y="1652483"/>
            <a:ext cx="2786303" cy="609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DD9BF-2324-C648-AB6A-0D758486AD3E}"/>
              </a:ext>
            </a:extLst>
          </p:cNvPr>
          <p:cNvSpPr txBox="1"/>
          <p:nvPr/>
        </p:nvSpPr>
        <p:spPr>
          <a:xfrm>
            <a:off x="3899139" y="1659627"/>
            <a:ext cx="158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implica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B8A74-ED29-E047-973D-AD5FBCDF9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525" y="1518249"/>
            <a:ext cx="3845334" cy="741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A89FC-687C-2549-939B-3A1E5D0B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325" y="3341582"/>
            <a:ext cx="4876800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1315D-344F-C24B-B8DB-03334E85D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979" y="2351822"/>
            <a:ext cx="2667000" cy="64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19155-2A8A-F34B-BB3A-C5FB0CBB8644}"/>
              </a:ext>
            </a:extLst>
          </p:cNvPr>
          <p:cNvSpPr txBox="1"/>
          <p:nvPr/>
        </p:nvSpPr>
        <p:spPr>
          <a:xfrm>
            <a:off x="1112836" y="2536166"/>
            <a:ext cx="2890278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Dalla legge d’induzione: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576C9-6CFA-8345-AAEB-EB97D5504163}"/>
              </a:ext>
            </a:extLst>
          </p:cNvPr>
          <p:cNvSpPr txBox="1"/>
          <p:nvPr/>
        </p:nvSpPr>
        <p:spPr>
          <a:xfrm>
            <a:off x="1552755" y="4209690"/>
            <a:ext cx="1072025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Implica: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03AA1-4B2F-4E44-9765-4C4B80CC6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838" y="4122262"/>
            <a:ext cx="3060700" cy="58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6042F-04FC-6E44-98FB-F5BE578DBE00}"/>
              </a:ext>
            </a:extLst>
          </p:cNvPr>
          <p:cNvSpPr txBox="1"/>
          <p:nvPr/>
        </p:nvSpPr>
        <p:spPr>
          <a:xfrm>
            <a:off x="1397479" y="4899804"/>
            <a:ext cx="376154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Applico l’operatore divergenza: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9AC4F4-E62D-3E4F-B2B7-D5BF3DBD6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1516" y="4679156"/>
            <a:ext cx="36195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63B271-49F9-4C48-8764-FACD2CA985D5}"/>
              </a:ext>
            </a:extLst>
          </p:cNvPr>
          <p:cNvSpPr txBox="1"/>
          <p:nvPr/>
        </p:nvSpPr>
        <p:spPr>
          <a:xfrm>
            <a:off x="1397479" y="5803789"/>
            <a:ext cx="627095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5FE478-6F1A-C44E-BC05-0C967B0C1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574" y="5740850"/>
            <a:ext cx="2311400" cy="635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3FD2B4-2918-2E4A-9B20-9B163D043B00}"/>
              </a:ext>
            </a:extLst>
          </p:cNvPr>
          <p:cNvSpPr txBox="1"/>
          <p:nvPr/>
        </p:nvSpPr>
        <p:spPr>
          <a:xfrm>
            <a:off x="4335974" y="5803789"/>
            <a:ext cx="461986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C10BEA-04C3-7B47-88D5-51E63D564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280" y="5825810"/>
            <a:ext cx="4572000" cy="38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C195C-8071-FB4E-86B6-2F7C79CA6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3379" y="6765299"/>
            <a:ext cx="6654800" cy="546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3BD303-D43B-3D4C-970D-20D64E9A991F}"/>
              </a:ext>
            </a:extLst>
          </p:cNvPr>
          <p:cNvSpPr txBox="1"/>
          <p:nvPr/>
        </p:nvSpPr>
        <p:spPr>
          <a:xfrm>
            <a:off x="1397479" y="7784594"/>
            <a:ext cx="277050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Condizione di </a:t>
            </a:r>
            <a:r>
              <a:rPr lang="it-IT" dirty="0" err="1"/>
              <a:t>Lorentz</a:t>
            </a:r>
            <a:r>
              <a:rPr lang="it-IT" dirty="0"/>
              <a:t>: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B56598-FCA7-714C-90D5-746F814ED9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0615" y="7778354"/>
            <a:ext cx="26162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6A786C-E5EA-294C-BE2B-4BA5A4F051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8774" y="8311511"/>
            <a:ext cx="3683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3580"/>
            <a:ext cx="11165492" cy="342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94" dirty="0"/>
              <a:t>Screening effects</a:t>
            </a:r>
          </a:p>
          <a:p>
            <a:r>
              <a:rPr lang="en-US" sz="3094" dirty="0"/>
              <a:t>	Final state effects -  the core hole is screened by environment</a:t>
            </a:r>
          </a:p>
          <a:p>
            <a:r>
              <a:rPr lang="en-US" sz="3094" dirty="0"/>
              <a:t>	DE can be </a:t>
            </a:r>
            <a:r>
              <a:rPr lang="en-US" sz="3094" dirty="0" err="1"/>
              <a:t>modelled</a:t>
            </a:r>
            <a:r>
              <a:rPr lang="en-US" sz="3094" dirty="0"/>
              <a:t> – (</a:t>
            </a:r>
            <a:r>
              <a:rPr lang="en-US" sz="3094" dirty="0" err="1"/>
              <a:t>polarizability</a:t>
            </a:r>
            <a:r>
              <a:rPr lang="en-US" sz="3094" dirty="0"/>
              <a:t>, image plane z0)</a:t>
            </a:r>
          </a:p>
          <a:p>
            <a:endParaRPr lang="en-US" sz="3094" dirty="0"/>
          </a:p>
          <a:p>
            <a:r>
              <a:rPr lang="en-US" sz="3094" dirty="0"/>
              <a:t>Final state effects :</a:t>
            </a:r>
          </a:p>
          <a:p>
            <a:r>
              <a:rPr lang="en-US" sz="3094" dirty="0"/>
              <a:t>	Photoelectron diffraction</a:t>
            </a:r>
          </a:p>
          <a:p>
            <a:r>
              <a:rPr lang="en-US" sz="3094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67" y="3311252"/>
            <a:ext cx="7466314" cy="5124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666" y="5954596"/>
            <a:ext cx="4367856" cy="3772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19244" y="6468676"/>
            <a:ext cx="1675459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94" dirty="0"/>
              <a:t>Ni 2p 3/2</a:t>
            </a:r>
          </a:p>
        </p:txBody>
      </p:sp>
    </p:spTree>
    <p:extLst>
      <p:ext uri="{BB962C8B-B14F-4D97-AF65-F5344CB8AC3E}">
        <p14:creationId xmlns:p14="http://schemas.microsoft.com/office/powerpoint/2010/main" val="1541102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717" y="685845"/>
            <a:ext cx="5541041" cy="4151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308" y="5245092"/>
            <a:ext cx="3681995" cy="4458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915" y="1729486"/>
            <a:ext cx="3460232" cy="3460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77345" y="1068108"/>
            <a:ext cx="2329612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94" dirty="0"/>
              <a:t>Rh(111) MVV</a:t>
            </a:r>
          </a:p>
        </p:txBody>
      </p:sp>
    </p:spTree>
    <p:extLst>
      <p:ext uri="{BB962C8B-B14F-4D97-AF65-F5344CB8AC3E}">
        <p14:creationId xmlns:p14="http://schemas.microsoft.com/office/powerpoint/2010/main" val="2002024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828"/>
            <a:ext cx="7429709" cy="5086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441" y="5070912"/>
            <a:ext cx="4061023" cy="4061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6726" y="4647727"/>
            <a:ext cx="2637260" cy="56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94" dirty="0"/>
              <a:t>(Ni(100) 2p 3/2</a:t>
            </a:r>
          </a:p>
        </p:txBody>
      </p:sp>
    </p:spTree>
    <p:extLst>
      <p:ext uri="{BB962C8B-B14F-4D97-AF65-F5344CB8AC3E}">
        <p14:creationId xmlns:p14="http://schemas.microsoft.com/office/powerpoint/2010/main" val="1844506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90" y="956735"/>
            <a:ext cx="12103324" cy="87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183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69327"/>
            <a:ext cx="12995275" cy="78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83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0" y="297998"/>
            <a:ext cx="6863242" cy="5211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290" y="3139837"/>
            <a:ext cx="6401100" cy="675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8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2981D1-6295-1648-8B90-D63F0375A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0416" y="520896"/>
            <a:ext cx="2413000" cy="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0ACE3A-156D-A44F-ACFF-61121CE87E65}"/>
              </a:ext>
            </a:extLst>
          </p:cNvPr>
          <p:cNvSpPr txBox="1"/>
          <p:nvPr/>
        </p:nvSpPr>
        <p:spPr>
          <a:xfrm>
            <a:off x="1362974" y="638355"/>
            <a:ext cx="142744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Nel vuoto: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ACB02-F13B-F14D-8730-C0F8C6C81BCC}"/>
              </a:ext>
            </a:extLst>
          </p:cNvPr>
          <p:cNvSpPr txBox="1"/>
          <p:nvPr/>
        </p:nvSpPr>
        <p:spPr>
          <a:xfrm>
            <a:off x="5469147" y="679508"/>
            <a:ext cx="6676845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Quindi è sufficiente determinare </a:t>
            </a:r>
            <a:r>
              <a:rPr lang="it-IT" b="1" dirty="0"/>
              <a:t>A </a:t>
            </a:r>
          </a:p>
          <a:p>
            <a:r>
              <a:rPr lang="it-IT" dirty="0" err="1"/>
              <a:t>phi</a:t>
            </a:r>
            <a:r>
              <a:rPr lang="it-IT" dirty="0"/>
              <a:t> si determina da condizione di </a:t>
            </a:r>
            <a:r>
              <a:rPr lang="it-IT" dirty="0" err="1"/>
              <a:t>Lorentz</a:t>
            </a:r>
            <a:r>
              <a:rPr lang="it-IT" dirty="0"/>
              <a:t>.</a:t>
            </a:r>
            <a:endParaRPr lang="it-IT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D459A-E89F-EA45-8139-EAFA56C63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27" y="2115453"/>
            <a:ext cx="3021439" cy="512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6148D-865A-0E4F-A52B-FC25798F5C76}"/>
              </a:ext>
            </a:extLst>
          </p:cNvPr>
          <p:cNvSpPr txBox="1"/>
          <p:nvPr/>
        </p:nvSpPr>
        <p:spPr>
          <a:xfrm>
            <a:off x="4451230" y="1846053"/>
            <a:ext cx="2540696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 il nostro </a:t>
            </a:r>
            <a:r>
              <a:rPr lang="it-IT" dirty="0" err="1"/>
              <a:t>dipolino</a:t>
            </a:r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2132E-30CC-134D-9670-0528C40FDBA9}"/>
              </a:ext>
            </a:extLst>
          </p:cNvPr>
          <p:cNvSpPr txBox="1"/>
          <p:nvPr/>
        </p:nvSpPr>
        <p:spPr>
          <a:xfrm>
            <a:off x="1406116" y="2794958"/>
            <a:ext cx="6513514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Dalla soluzione dell’equazione di D’</a:t>
            </a:r>
            <a:r>
              <a:rPr lang="it-IT" dirty="0" err="1"/>
              <a:t>Alambert</a:t>
            </a:r>
            <a:r>
              <a:rPr lang="it-IT" dirty="0"/>
              <a:t> otteniamo: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795A4D-1600-C34A-B8B4-AE810C5AE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630" y="2794958"/>
            <a:ext cx="3911600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454069-8CEB-7A43-B6AE-85B59FBBB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919" y="3765247"/>
            <a:ext cx="3797300" cy="698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EB202-A92C-D845-9CE3-A9EF219E12F1}"/>
              </a:ext>
            </a:extLst>
          </p:cNvPr>
          <p:cNvSpPr txBox="1"/>
          <p:nvPr/>
        </p:nvSpPr>
        <p:spPr>
          <a:xfrm>
            <a:off x="1406116" y="3890482"/>
            <a:ext cx="425796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 per una distribuzione qualsiasi di </a:t>
            </a:r>
            <a:r>
              <a:rPr lang="it-IT" b="1" dirty="0" err="1"/>
              <a:t>J</a:t>
            </a:r>
            <a:endParaRPr lang="it-IT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50AD3-F422-0F42-96CF-9DEB281E5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766" y="4986006"/>
            <a:ext cx="2273300" cy="69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61BFC5-084C-9345-847F-89E3D411E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30" y="5819349"/>
            <a:ext cx="6261100" cy="73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5340DF-B60F-0D48-B0FB-6AA279D5E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5043" y="5895549"/>
            <a:ext cx="6565900" cy="58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FA74F-7B27-6E4E-AD25-5A9378D38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716" y="7068596"/>
            <a:ext cx="3962400" cy="673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D41ABB-C1B9-5749-AF70-045BD992B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115" y="1452751"/>
            <a:ext cx="2768601" cy="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03DD7-4344-5744-AD3E-9D044884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9" y="2253457"/>
            <a:ext cx="6832600" cy="370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83DFFE-2ED1-1D43-9615-FFACD45735A2}"/>
              </a:ext>
            </a:extLst>
          </p:cNvPr>
          <p:cNvSpPr txBox="1"/>
          <p:nvPr/>
        </p:nvSpPr>
        <p:spPr>
          <a:xfrm>
            <a:off x="3500571" y="879893"/>
            <a:ext cx="2854115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vicino e lontano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3612B-CD83-254A-A8E3-625B688D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700" y="6908060"/>
            <a:ext cx="1923900" cy="555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F429C-E005-A440-9B19-5B9ABB9C3FFE}"/>
              </a:ext>
            </a:extLst>
          </p:cNvPr>
          <p:cNvSpPr txBox="1"/>
          <p:nvPr/>
        </p:nvSpPr>
        <p:spPr>
          <a:xfrm>
            <a:off x="1656272" y="6289661"/>
            <a:ext cx="2879891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Caso corrente armonica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6E6E3-2D44-5D49-B0E6-96386FE61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28" y="7869012"/>
            <a:ext cx="6044635" cy="598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A3A252-4434-0740-971E-D388AA08AC44}"/>
              </a:ext>
            </a:extLst>
          </p:cNvPr>
          <p:cNvSpPr txBox="1"/>
          <p:nvPr/>
        </p:nvSpPr>
        <p:spPr>
          <a:xfrm>
            <a:off x="8039818" y="7949439"/>
            <a:ext cx="870495" cy="470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k=</a:t>
            </a:r>
            <a:r>
              <a:rPr lang="it-IT" dirty="0" err="1">
                <a:latin typeface="Symbol" pitchFamily="2" charset="2"/>
              </a:rPr>
              <a:t>w</a:t>
            </a:r>
            <a:r>
              <a:rPr lang="it-IT" dirty="0"/>
              <a:t>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7627E-7935-5747-8CF4-1FF237E2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471" y="8624177"/>
            <a:ext cx="3486692" cy="885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DB0DEE-FB15-D542-8DA5-FC9890346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056" y="8624177"/>
            <a:ext cx="4265493" cy="7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D7F48-9AD4-654A-9064-69FE9AF3FB78}"/>
              </a:ext>
            </a:extLst>
          </p:cNvPr>
          <p:cNvSpPr txBox="1"/>
          <p:nvPr/>
        </p:nvSpPr>
        <p:spPr>
          <a:xfrm>
            <a:off x="1121434" y="879894"/>
            <a:ext cx="3300455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nella regione vicina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AB3A3-96E4-F747-928A-3F8D69C97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51" y="1574365"/>
            <a:ext cx="11811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88F28-0E77-0644-918A-97AD7518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451" y="1656915"/>
            <a:ext cx="203200" cy="13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6BC8E-DC57-4342-AAC9-A875D2DA9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15" y="1656915"/>
            <a:ext cx="203200" cy="13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44E41-58EE-BC4B-BC02-4F731CF89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651" y="1574365"/>
            <a:ext cx="1651000" cy="3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A39E5-70AA-4D45-8038-11320271E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997" y="1639662"/>
            <a:ext cx="139700" cy="21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E155B-72A8-4742-8B34-4FE3D0F08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731" y="1479115"/>
            <a:ext cx="36576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92C28-28B4-944A-A9D1-8F013A77B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651" y="2228825"/>
            <a:ext cx="2286000" cy="76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F2A4ED-9817-7C48-AEC1-E8BAF0C530C3}"/>
              </a:ext>
            </a:extLst>
          </p:cNvPr>
          <p:cNvSpPr txBox="1"/>
          <p:nvPr/>
        </p:nvSpPr>
        <p:spPr>
          <a:xfrm>
            <a:off x="2011901" y="3377840"/>
            <a:ext cx="5239639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nella regione lontana o di radiazione.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B72DC4-8348-004D-8059-83299AC11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897" y="4120930"/>
            <a:ext cx="3721100" cy="57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2A544-D734-F348-9464-74B13CA81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4369" y="3743625"/>
            <a:ext cx="3556000" cy="143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3EEBDD-D1C5-6A49-84D3-8873801F5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928" y="5359590"/>
            <a:ext cx="3644900" cy="317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704161-5AE9-854A-AECB-458D2A2D9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8731" y="5398807"/>
            <a:ext cx="4660900" cy="368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3D00A-D889-A145-B279-EE90B6EB4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434" y="6345176"/>
            <a:ext cx="2171700" cy="3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6DE3E-00E1-CD40-A050-53983C199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4980" y="6108714"/>
            <a:ext cx="6604000" cy="546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44E14-4F8C-414D-B9F0-ED6956F0EA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8628" y="6934195"/>
            <a:ext cx="3632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88F7EE-25D7-3E49-8DAA-582B447EC9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5331" y="7086438"/>
            <a:ext cx="31877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1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89961</TotalTime>
  <Words>758</Words>
  <Application>Microsoft Macintosh PowerPoint</Application>
  <PresentationFormat>Custom</PresentationFormat>
  <Paragraphs>172</Paragraphs>
  <Slides>65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Abadi MT Condensed Light</vt:lpstr>
      <vt:lpstr>Arial</vt:lpstr>
      <vt:lpstr>Calibri</vt:lpstr>
      <vt:lpstr>Calibri Light</vt:lpstr>
      <vt:lpstr>Edwardian Script ITC</vt:lpstr>
      <vt:lpstr>Symbol</vt:lpstr>
      <vt:lpstr>Office Theme</vt:lpstr>
      <vt:lpstr>Interazione radiazione materia</vt:lpstr>
      <vt:lpstr>Tecniche sperimentali per lo studio dei materiali</vt:lpstr>
      <vt:lpstr>PowerPoint Presentation</vt:lpstr>
      <vt:lpstr>Interazione radiazione elettromagnetica  con la materia. Trattazione classica. Emissione di radiazione.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Ionization and emission processes in isolated 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Morgante</dc:creator>
  <cp:lastModifiedBy>Alberto Morgante</cp:lastModifiedBy>
  <cp:revision>137</cp:revision>
  <dcterms:created xsi:type="dcterms:W3CDTF">2018-11-12T17:11:28Z</dcterms:created>
  <dcterms:modified xsi:type="dcterms:W3CDTF">2019-12-16T18:50:02Z</dcterms:modified>
</cp:coreProperties>
</file>