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37" r:id="rId2"/>
    <p:sldId id="841" r:id="rId3"/>
    <p:sldId id="844" r:id="rId4"/>
    <p:sldId id="846" r:id="rId5"/>
    <p:sldId id="847" r:id="rId6"/>
    <p:sldId id="848" r:id="rId7"/>
    <p:sldId id="849" r:id="rId8"/>
    <p:sldId id="850" r:id="rId9"/>
    <p:sldId id="853" r:id="rId10"/>
    <p:sldId id="855" r:id="rId11"/>
    <p:sldId id="851" r:id="rId12"/>
    <p:sldId id="85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5465F0-1CB0-4CBC-AC38-A9637068A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E19497-D22A-4300-B33E-BFABCFCF2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72CA9A-2DA9-406B-89D7-D09F15AD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F1C2-0203-4035-B09C-2DFC63003368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35FD90-0FEE-4984-BA9B-7ED96F4A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5500F6-6366-4FF8-8E5E-CC3B13CE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8E1-0DBA-4946-B204-0C123194D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83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13669-D182-4022-AA68-BA34CB65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597ABB-756B-4B94-8316-23F59C893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77B832-F551-473B-BF3C-8ED29C54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F1C2-0203-4035-B09C-2DFC63003368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E8DC64-F317-4F00-B50C-0028101B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8CBF8-0EB2-428D-9FA2-CC6D480E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8E1-0DBA-4946-B204-0C123194D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74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D0630B1-4D77-41FE-BAC2-A2E95837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57CCE5-B0DB-46C5-9C98-FE79975D3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2DAE0A-E8B6-4618-89F5-EB9F4AFA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F1C2-0203-4035-B09C-2DFC63003368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ED837C-613C-4E58-BE30-6ADEDC04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F5B18E-D0FE-4904-965A-AC680BAD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8E1-0DBA-4946-B204-0C123194D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7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7FB10D-A765-4271-B8AF-526DE87F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02C388-1C22-4456-ADF0-1013E54C5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956D24-A7F9-4682-B2DA-4A5FC446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F1C2-0203-4035-B09C-2DFC63003368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6C3573-9104-4933-9071-762B9AA2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5F0286-3443-4F38-A390-A2DED5F5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8E1-0DBA-4946-B204-0C123194D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18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0931C-B548-4885-B579-C4D6C2F5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B8CD1F-3C29-414D-85A1-556209002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87D42-088B-4F5F-B717-C6027C65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F1C2-0203-4035-B09C-2DFC63003368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FC7A27-D675-4B9C-9BAE-7A0C2DE5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01002D-61A3-4558-9D21-0373B190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8E1-0DBA-4946-B204-0C123194D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45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08CF44-C23D-42CA-A026-E2A6E41A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00AE89-8172-4842-A087-E77D0B0B8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0020B9-2065-49CB-BB36-73C21B404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14D82A-4903-4AFD-89D3-4C3872F0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F1C2-0203-4035-B09C-2DFC63003368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5684D6-457D-4CCF-8F71-50366994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3E92C-7EA7-4E09-B8A2-839494A5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8E1-0DBA-4946-B204-0C123194D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34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CD85D4-7318-4E65-94B7-3C6C2095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38686D-9008-4933-B003-F98D1C4AD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7B165E-C932-4C8E-B59D-6EA200E09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211D916-6E26-41FB-88F9-2B392FBC9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FB2240-BC41-43F9-B6C1-EF048E0C6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1D6830D-AAFD-410E-B051-5B110FDA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F1C2-0203-4035-B09C-2DFC63003368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544CD04-1C65-443F-8E71-45AB5695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25778A-F61D-4DC1-8117-1E021891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8E1-0DBA-4946-B204-0C123194D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52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75B7C-EE88-43A1-8A6A-40B8B438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46D54E-1137-46FE-A61C-CCA569DA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F1C2-0203-4035-B09C-2DFC63003368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6B594D-F726-45CB-8CA1-900FD384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DA3FEE-2C12-4325-9681-3B776F85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8E1-0DBA-4946-B204-0C123194D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10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E88E17-77C8-4EFA-9EFC-856E5C05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F1C2-0203-4035-B09C-2DFC63003368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B4427A-63B9-43D0-A7DB-5C93BD8F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2AA67E-0BFB-4861-893C-E4E89CA4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8E1-0DBA-4946-B204-0C123194D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6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AC05E1-BEFA-43CD-AF81-DA3C5499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491B41-B772-4859-B8A6-C40694931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C1B512-3E6B-4943-B790-989F5B482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FF7134-2985-47EC-99B4-C66A0159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F1C2-0203-4035-B09C-2DFC63003368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C336D0-6E71-4418-9F1F-88F9A05A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A38168-078E-46D8-8AF3-296EA7EF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8E1-0DBA-4946-B204-0C123194D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27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DA4685-CCE6-4710-B865-F8638BF1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EAB18B2-F4D5-4776-97E0-EE73F2731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6F8F96-CCC1-4808-B4EF-913A1DC3C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D5558C-F443-4A8F-9908-943569F7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F1C2-0203-4035-B09C-2DFC63003368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997A8C-943C-4486-919D-EDF45C2A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41EAB6-A021-42A1-B5AE-3A7CA190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8E1-0DBA-4946-B204-0C123194D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75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46F0851-16F1-4631-BED8-F218D956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8D8C56-6EF1-4B1B-8345-53CC22D89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A04751-717B-4F16-AD53-A929615D6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AF1C2-0203-4035-B09C-2DFC63003368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85D65C-0D15-4BE0-8A9F-25F3CA305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8324B8-C452-4316-9CBE-641AE98C6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268E1-0DBA-4946-B204-0C123194DA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5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Immagine 1">
            <a:extLst>
              <a:ext uri="{FF2B5EF4-FFF2-40B4-BE49-F238E27FC236}">
                <a16:creationId xmlns:a16="http://schemas.microsoft.com/office/drawing/2014/main" id="{4E933881-381B-456D-B250-D35D26D4B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28600"/>
            <a:ext cx="72009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CasellaDiTesto 5">
            <a:extLst>
              <a:ext uri="{FF2B5EF4-FFF2-40B4-BE49-F238E27FC236}">
                <a16:creationId xmlns:a16="http://schemas.microsoft.com/office/drawing/2014/main" id="{5AB5EE2E-E000-475B-8F4F-C13D0338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1052513"/>
            <a:ext cx="2808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 da alte concentrazioni di G6P</a:t>
            </a:r>
          </a:p>
        </p:txBody>
      </p:sp>
      <p:sp>
        <p:nvSpPr>
          <p:cNvPr id="103428" name="CasellaDiTesto 3">
            <a:extLst>
              <a:ext uri="{FF2B5EF4-FFF2-40B4-BE49-F238E27FC236}">
                <a16:creationId xmlns:a16="http://schemas.microsoft.com/office/drawing/2014/main" id="{21A4AE5C-2E8F-405E-9316-9134D3D9F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4" y="2492376"/>
            <a:ext cx="5164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 da alte concentrazioni di ATP e citrato ed attivata da AMP e fosfato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Immagine 1">
            <a:extLst>
              <a:ext uri="{FF2B5EF4-FFF2-40B4-BE49-F238E27FC236}">
                <a16:creationId xmlns:a16="http://schemas.microsoft.com/office/drawing/2014/main" id="{C4F4B378-2CC5-4342-8DFD-D96706BB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Immagine 1">
            <a:extLst>
              <a:ext uri="{FF2B5EF4-FFF2-40B4-BE49-F238E27FC236}">
                <a16:creationId xmlns:a16="http://schemas.microsoft.com/office/drawing/2014/main" id="{1620039D-28A1-43C3-8EC8-ABD9DCD64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16383" r="25587" b="7980"/>
          <a:stretch>
            <a:fillRect/>
          </a:stretch>
        </p:blipFill>
        <p:spPr bwMode="auto">
          <a:xfrm>
            <a:off x="2063751" y="333376"/>
            <a:ext cx="7777163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Immagine 2">
            <a:extLst>
              <a:ext uri="{FF2B5EF4-FFF2-40B4-BE49-F238E27FC236}">
                <a16:creationId xmlns:a16="http://schemas.microsoft.com/office/drawing/2014/main" id="{56DCC05A-58A9-4B93-B96F-C1046473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1296989"/>
            <a:ext cx="266541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Immagine 1">
            <a:extLst>
              <a:ext uri="{FF2B5EF4-FFF2-40B4-BE49-F238E27FC236}">
                <a16:creationId xmlns:a16="http://schemas.microsoft.com/office/drawing/2014/main" id="{4B8E1B4C-5585-4357-A7CA-201A4694F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12183" r="22438" b="12183"/>
          <a:stretch>
            <a:fillRect/>
          </a:stretch>
        </p:blipFill>
        <p:spPr bwMode="auto">
          <a:xfrm>
            <a:off x="2051050" y="395289"/>
            <a:ext cx="80899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CasellaDiTesto 1">
            <a:extLst>
              <a:ext uri="{FF2B5EF4-FFF2-40B4-BE49-F238E27FC236}">
                <a16:creationId xmlns:a16="http://schemas.microsoft.com/office/drawing/2014/main" id="{77370DF7-8897-4C02-9AD5-54FA8F2F0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132090"/>
            <a:ext cx="3613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/>
              <a:t>GLUCONEOGENESI</a:t>
            </a:r>
          </a:p>
        </p:txBody>
      </p:sp>
      <p:pic>
        <p:nvPicPr>
          <p:cNvPr id="173059" name="Immagine 2">
            <a:extLst>
              <a:ext uri="{FF2B5EF4-FFF2-40B4-BE49-F238E27FC236}">
                <a16:creationId xmlns:a16="http://schemas.microsoft.com/office/drawing/2014/main" id="{C960D97C-EB14-46D4-817F-175A8AB3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3750" r="12201" b="13251"/>
          <a:stretch>
            <a:fillRect/>
          </a:stretch>
        </p:blipFill>
        <p:spPr bwMode="auto">
          <a:xfrm>
            <a:off x="4997162" y="1518108"/>
            <a:ext cx="6169602" cy="49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Immagine 3">
            <a:extLst>
              <a:ext uri="{FF2B5EF4-FFF2-40B4-BE49-F238E27FC236}">
                <a16:creationId xmlns:a16="http://schemas.microsoft.com/office/drawing/2014/main" id="{41979990-8F50-498F-9D1C-DD65834D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7" r="50000" b="10474"/>
          <a:stretch>
            <a:fillRect/>
          </a:stretch>
        </p:blipFill>
        <p:spPr bwMode="auto">
          <a:xfrm>
            <a:off x="809646" y="2798619"/>
            <a:ext cx="3472985" cy="32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Immagine 6">
            <a:extLst>
              <a:ext uri="{FF2B5EF4-FFF2-40B4-BE49-F238E27FC236}">
                <a16:creationId xmlns:a16="http://schemas.microsoft.com/office/drawing/2014/main" id="{EACEF3AA-6786-492E-8CD6-EC7F83F7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6383" r="48425" b="5177"/>
          <a:stretch>
            <a:fillRect/>
          </a:stretch>
        </p:blipFill>
        <p:spPr bwMode="auto">
          <a:xfrm>
            <a:off x="1919288" y="104775"/>
            <a:ext cx="4392612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Rettangolo 7">
            <a:extLst>
              <a:ext uri="{FF2B5EF4-FFF2-40B4-BE49-F238E27FC236}">
                <a16:creationId xmlns:a16="http://schemas.microsoft.com/office/drawing/2014/main" id="{298297C2-C779-4814-AEE7-784EF7955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4" y="1011238"/>
            <a:ext cx="4040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7 ENZIMI COMUNI ALLA GLICOLISI</a:t>
            </a:r>
          </a:p>
        </p:txBody>
      </p:sp>
      <p:sp>
        <p:nvSpPr>
          <p:cNvPr id="174084" name="Rettangolo 8">
            <a:extLst>
              <a:ext uri="{FF2B5EF4-FFF2-40B4-BE49-F238E27FC236}">
                <a16:creationId xmlns:a16="http://schemas.microsoft.com/office/drawing/2014/main" id="{A03D477E-1C26-4D68-AE40-AA4412D07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1663701"/>
            <a:ext cx="43561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 </a:t>
            </a:r>
            <a:r>
              <a:rPr lang="it-IT" altLang="it-IT" sz="1800" b="1">
                <a:solidFill>
                  <a:srgbClr val="FF0000"/>
                </a:solidFill>
              </a:rPr>
              <a:t>4 ENZIMI DIVERSI </a:t>
            </a:r>
            <a:r>
              <a:rPr lang="it-IT" altLang="it-IT" sz="1800"/>
              <a:t>che catalizzano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3 reazione enzimatiche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74085" name="Rettangolo 9">
            <a:extLst>
              <a:ext uri="{FF2B5EF4-FFF2-40B4-BE49-F238E27FC236}">
                <a16:creationId xmlns:a16="http://schemas.microsoft.com/office/drawing/2014/main" id="{FF25BEB7-4C59-40EC-929A-0F3D0D88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2413000"/>
            <a:ext cx="40259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SPINTA TERMODINAMICA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(∆G NEGATIVO) e hanno siti di regolazione</a:t>
            </a:r>
          </a:p>
        </p:txBody>
      </p:sp>
      <p:sp>
        <p:nvSpPr>
          <p:cNvPr id="174086" name="CasellaDiTesto 10">
            <a:extLst>
              <a:ext uri="{FF2B5EF4-FFF2-40B4-BE49-F238E27FC236}">
                <a16:creationId xmlns:a16="http://schemas.microsoft.com/office/drawing/2014/main" id="{78E0AFF9-542B-45E6-A7A2-9CF6FC26F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3716338"/>
            <a:ext cx="4716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Queste 3 reazioni enzimatiche nella glicolisi sono irreversibili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Immagine 3">
            <a:extLst>
              <a:ext uri="{FF2B5EF4-FFF2-40B4-BE49-F238E27FC236}">
                <a16:creationId xmlns:a16="http://schemas.microsoft.com/office/drawing/2014/main" id="{A150695A-1CD3-4272-9F04-4760BD41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t="20586" r="23225" b="7980"/>
          <a:stretch>
            <a:fillRect/>
          </a:stretch>
        </p:blipFill>
        <p:spPr bwMode="auto">
          <a:xfrm>
            <a:off x="2424114" y="692150"/>
            <a:ext cx="77247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1C3FD01-B0CE-4806-A476-24F0F4EF9B00}"/>
              </a:ext>
            </a:extLst>
          </p:cNvPr>
          <p:cNvSpPr/>
          <p:nvPr/>
        </p:nvSpPr>
        <p:spPr>
          <a:xfrm>
            <a:off x="1847850" y="260351"/>
            <a:ext cx="82804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it-IT" b="1" dirty="0"/>
              <a:t>PIRUVATO CARBOSSILASI</a:t>
            </a:r>
          </a:p>
          <a:p>
            <a:pPr>
              <a:defRPr/>
            </a:pPr>
            <a:endParaRPr lang="it-IT" dirty="0"/>
          </a:p>
          <a:p>
            <a:pPr algn="ctr">
              <a:defRPr/>
            </a:pPr>
            <a:r>
              <a:rPr lang="it-IT" dirty="0"/>
              <a:t>DA PIRUVATO A OSSALACETATO 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•RICHIESTI  ATP E BICARBONATO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•   BIOTINA: COENZIMA ESSENZIALE COVALENTEMENTE LEGATA  AL SITO ATTIVO DELL’ENZIMA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•   ACETIL-</a:t>
            </a:r>
            <a:r>
              <a:rPr lang="it-IT" dirty="0" err="1"/>
              <a:t>CoA</a:t>
            </a:r>
            <a:r>
              <a:rPr lang="it-IT" dirty="0"/>
              <a:t> e ATP: EFFETTORI ALLOSTERICI POSITIVI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•SE I LIVELLI DI  ATP O ACETIL-</a:t>
            </a:r>
            <a:r>
              <a:rPr lang="it-IT" dirty="0" err="1"/>
              <a:t>CoA</a:t>
            </a:r>
            <a:r>
              <a:rPr lang="it-IT" dirty="0"/>
              <a:t> SONO  ELEVATI, IL PIRUVATO ENTRA NELLA GLUCONEOGENESI</a:t>
            </a:r>
          </a:p>
        </p:txBody>
      </p:sp>
      <p:pic>
        <p:nvPicPr>
          <p:cNvPr id="176131" name="Immagine 2">
            <a:extLst>
              <a:ext uri="{FF2B5EF4-FFF2-40B4-BE49-F238E27FC236}">
                <a16:creationId xmlns:a16="http://schemas.microsoft.com/office/drawing/2014/main" id="{E577C18A-6620-4D88-9D2E-3DEF25DEA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45798" r="40939" b="30389"/>
          <a:stretch>
            <a:fillRect/>
          </a:stretch>
        </p:blipFill>
        <p:spPr bwMode="auto">
          <a:xfrm>
            <a:off x="2363789" y="3965575"/>
            <a:ext cx="74644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D7DE502-3100-4EB2-BC15-F8280243B924}"/>
              </a:ext>
            </a:extLst>
          </p:cNvPr>
          <p:cNvSpPr/>
          <p:nvPr/>
        </p:nvSpPr>
        <p:spPr>
          <a:xfrm>
            <a:off x="1992314" y="333375"/>
            <a:ext cx="82073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it-IT" b="1" dirty="0"/>
              <a:t>PEP CARBOSSICHINASI- FOSFOENOLPIRUVATO CARBOSSICHINASI</a:t>
            </a:r>
          </a:p>
          <a:p>
            <a:pPr marL="342900" indent="-342900">
              <a:buFontTx/>
              <a:buAutoNum type="arabicPeriod" startAt="2"/>
              <a:defRPr/>
            </a:pPr>
            <a:endParaRPr lang="it-IT" b="1" dirty="0"/>
          </a:p>
          <a:p>
            <a:pPr marL="342900" indent="-342900">
              <a:buFontTx/>
              <a:buAutoNum type="arabicPeriod" startAt="2"/>
              <a:defRPr/>
            </a:pPr>
            <a:endParaRPr lang="it-IT" dirty="0"/>
          </a:p>
          <a:p>
            <a:pPr algn="ctr">
              <a:defRPr/>
            </a:pPr>
            <a:r>
              <a:rPr lang="it-IT" dirty="0"/>
              <a:t>DA OSSALACETATO A PEP</a:t>
            </a:r>
          </a:p>
        </p:txBody>
      </p:sp>
      <p:pic>
        <p:nvPicPr>
          <p:cNvPr id="177155" name="Immagine 2">
            <a:extLst>
              <a:ext uri="{FF2B5EF4-FFF2-40B4-BE49-F238E27FC236}">
                <a16:creationId xmlns:a16="http://schemas.microsoft.com/office/drawing/2014/main" id="{0DF0C5B8-0BDD-4DCA-A456-570137E6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45798" r="24013" b="24788"/>
          <a:stretch>
            <a:fillRect/>
          </a:stretch>
        </p:blipFill>
        <p:spPr bwMode="auto">
          <a:xfrm>
            <a:off x="2173288" y="3068638"/>
            <a:ext cx="73517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6" name="Rettangolo 3">
            <a:extLst>
              <a:ext uri="{FF2B5EF4-FFF2-40B4-BE49-F238E27FC236}">
                <a16:creationId xmlns:a16="http://schemas.microsoft.com/office/drawing/2014/main" id="{44E1955A-1116-409C-B145-878703C2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2003425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REAZIONE AD ALTA RICHIESTA ENERGETICA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ttangolo 1">
            <a:extLst>
              <a:ext uri="{FF2B5EF4-FFF2-40B4-BE49-F238E27FC236}">
                <a16:creationId xmlns:a16="http://schemas.microsoft.com/office/drawing/2014/main" id="{2B3A624F-2E6B-4BBB-B06E-C2EA9ED12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404814"/>
            <a:ext cx="86042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/>
              <a:t>3. FRUTTOSIO-1,6-BIFOSFATASI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DA FRUTTOSIO-1,6-P A FRUTTOSIO-6-P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•    REAZIONE CON ∆G NEGATIVO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•    SITI DI REGOLAZIONE ALLOSTERICA: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–   EFFETTORE ALLOSTERICO POSITIVO: CITRATO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–   EFFETTORI ALLOSTERICI NEGATIVI: FRUTTOSIO-2,6-P E AMP </a:t>
            </a:r>
          </a:p>
        </p:txBody>
      </p:sp>
      <p:pic>
        <p:nvPicPr>
          <p:cNvPr id="178179" name="Immagine 2">
            <a:extLst>
              <a:ext uri="{FF2B5EF4-FFF2-40B4-BE49-F238E27FC236}">
                <a16:creationId xmlns:a16="http://schemas.microsoft.com/office/drawing/2014/main" id="{ADE76A70-A428-4F31-BB57-D7813C7B6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61205" r="22438" b="16383"/>
          <a:stretch>
            <a:fillRect/>
          </a:stretch>
        </p:blipFill>
        <p:spPr bwMode="auto">
          <a:xfrm>
            <a:off x="1924050" y="4005263"/>
            <a:ext cx="83439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475F237-EF17-42D3-B0C6-5BD55197CF2D}"/>
              </a:ext>
            </a:extLst>
          </p:cNvPr>
          <p:cNvSpPr/>
          <p:nvPr/>
        </p:nvSpPr>
        <p:spPr>
          <a:xfrm>
            <a:off x="1703388" y="260350"/>
            <a:ext cx="84963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4"/>
              <a:defRPr/>
            </a:pPr>
            <a:r>
              <a:rPr lang="it-IT" b="1" dirty="0"/>
              <a:t>GLUCOSIO-6-FOSFATASI</a:t>
            </a:r>
          </a:p>
          <a:p>
            <a:pPr>
              <a:defRPr/>
            </a:pPr>
            <a:endParaRPr lang="it-IT" b="1" dirty="0"/>
          </a:p>
          <a:p>
            <a:pPr algn="ctr">
              <a:defRPr/>
            </a:pPr>
            <a:r>
              <a:rPr lang="it-IT" dirty="0"/>
              <a:t>DA  GLUCOSIO-6-P A GLUCOSIO</a:t>
            </a:r>
          </a:p>
          <a:p>
            <a:pPr algn="ctr">
              <a:defRPr/>
            </a:pPr>
            <a:endParaRPr lang="it-IT" dirty="0"/>
          </a:p>
          <a:p>
            <a:pPr algn="just">
              <a:defRPr/>
            </a:pPr>
            <a:r>
              <a:rPr lang="it-IT" dirty="0"/>
              <a:t>•    LOCALIZZAZIONE:  RETICOLO ENDOPLASMATICO DI FEGATO E </a:t>
            </a:r>
          </a:p>
          <a:p>
            <a:pPr algn="just">
              <a:defRPr/>
            </a:pPr>
            <a:r>
              <a:rPr lang="it-IT" dirty="0"/>
              <a:t>RENI</a:t>
            </a:r>
          </a:p>
          <a:p>
            <a:pPr algn="just">
              <a:defRPr/>
            </a:pPr>
            <a:endParaRPr lang="it-IT" dirty="0"/>
          </a:p>
          <a:p>
            <a:pPr algn="just">
              <a:defRPr/>
            </a:pPr>
            <a:r>
              <a:rPr lang="it-IT" dirty="0"/>
              <a:t>•    RILASCIO DI GLUCOSIO LIBERO NEL RETICOLO E SUCCESSIVO </a:t>
            </a:r>
          </a:p>
          <a:p>
            <a:pPr algn="just">
              <a:defRPr/>
            </a:pPr>
            <a:r>
              <a:rPr lang="it-IT" dirty="0"/>
              <a:t>TRASPORTO VERSO LA MEMBRANA PLASMATICA</a:t>
            </a:r>
          </a:p>
          <a:p>
            <a:pPr algn="just">
              <a:defRPr/>
            </a:pPr>
            <a:endParaRPr lang="it-IT" dirty="0"/>
          </a:p>
          <a:p>
            <a:pPr algn="just">
              <a:defRPr/>
            </a:pPr>
            <a:r>
              <a:rPr lang="it-IT" dirty="0"/>
              <a:t>•    LE VESCICOLE SI FONDONO CON LA MEMBRANA PLASMATICA E  RILASCIANO IL GLUCOSIO NELLA CIRCOLAZIONE EMATICA</a:t>
            </a:r>
          </a:p>
        </p:txBody>
      </p:sp>
      <p:pic>
        <p:nvPicPr>
          <p:cNvPr id="179203" name="Immagine 2">
            <a:extLst>
              <a:ext uri="{FF2B5EF4-FFF2-40B4-BE49-F238E27FC236}">
                <a16:creationId xmlns:a16="http://schemas.microsoft.com/office/drawing/2014/main" id="{EB1AD767-1284-4661-85BB-2C1369CB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50000" r="22438" b="20586"/>
          <a:stretch>
            <a:fillRect/>
          </a:stretch>
        </p:blipFill>
        <p:spPr bwMode="auto">
          <a:xfrm>
            <a:off x="2782888" y="4149726"/>
            <a:ext cx="70231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ttangolo 1">
            <a:extLst>
              <a:ext uri="{FF2B5EF4-FFF2-40B4-BE49-F238E27FC236}">
                <a16:creationId xmlns:a16="http://schemas.microsoft.com/office/drawing/2014/main" id="{A72D2596-5553-4BF1-9248-18BBC7D82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2349501"/>
            <a:ext cx="83534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/>
              <a:t>l fruttosio 2,6-bisfosfato è un derivato del fruttosio che pur non essendo un composto intermedio del metabolismo dei carboidrati ne regola le dinamiche.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/>
              <a:t>Il fruttosio 2,6-bisfosfato si forma da una piccola parte di fruttosio 6-fosfato prodotto nella glicolisi e sottratto grazie all'azione di un enzima bifunzionale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/>
              <a:t>La concentrazione del F2,6P dipende dalla sua velocità di sintesi e degradazione da parte degli enzimi PFK-2 (sintesi) e FBPasi-2(degradazione), che si trovano in domini differenti sulla stessa proteina. Enzima bifunzionale regolato da un processo di fosforilazione/defosforilazione catalizzato da protein-chinasi A (PKA) e dalla fosfoproteina fosfatasi (PP1) rispettivamente.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/>
              <a:t>Il fruttosio 2,6-bisfosfato oltre ad essere un attivatore della fosfofruttochinasi PFK (enzima glicolitico) è un potente inibitore della fruttosio bisfosfatasi FBPasi (enzima gluconeogenico). </a:t>
            </a:r>
          </a:p>
        </p:txBody>
      </p:sp>
      <p:pic>
        <p:nvPicPr>
          <p:cNvPr id="180227" name="Immagine 1">
            <a:extLst>
              <a:ext uri="{FF2B5EF4-FFF2-40B4-BE49-F238E27FC236}">
                <a16:creationId xmlns:a16="http://schemas.microsoft.com/office/drawing/2014/main" id="{0AFB8DF9-ED32-4A35-BD7F-1A532D98B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404813"/>
            <a:ext cx="28797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326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ELEONORA</dc:creator>
  <cp:lastModifiedBy>ELEONORA</cp:lastModifiedBy>
  <cp:revision>1</cp:revision>
  <dcterms:created xsi:type="dcterms:W3CDTF">2019-12-17T08:38:02Z</dcterms:created>
  <dcterms:modified xsi:type="dcterms:W3CDTF">2019-12-17T08:39:56Z</dcterms:modified>
</cp:coreProperties>
</file>