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Lst>
  <p:sldSz cy="5143500" cx="9144000"/>
  <p:notesSz cx="6858000" cy="9144000"/>
  <p:embeddedFontLst>
    <p:embeddedFont>
      <p:font typeface="Gill Sans"/>
      <p:regular r:id="rId67"/>
      <p:bold r:id="rId6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font" Target="fonts/GillSans-bold.fntdata"/><Relationship Id="rId23" Type="http://schemas.openxmlformats.org/officeDocument/2006/relationships/slide" Target="slides/slide18.xml"/><Relationship Id="rId67" Type="http://schemas.openxmlformats.org/officeDocument/2006/relationships/font" Target="fonts/GillSans-regular.fntdata"/><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6bc6bfb8c4_0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6bc6bfb8c4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6bc6bfb8c4_0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6bc6bfb8c4_0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6bc6bfb8c4_0_2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6bc6bfb8c4_0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6bc6bfb8c4_0_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6bc6bfb8c4_0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6bc6bfb8c4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6bc6bfb8c4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6bc6bfb8c4_0_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6bc6bfb8c4_0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6b8b73c302_0_2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6b8b73c302_0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6bc6bfb8c4_0_3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6bc6bfb8c4_0_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6b8b73c302_0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6b8b73c302_0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6b8b73c302_0_2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6b8b73c302_0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6bc6bfb8c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6bc6bfb8c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6b8b73c302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6b8b73c302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6bc6bfb8c4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6bc6bfb8c4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6bc6bfb8c4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6bc6bfb8c4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6bc6bfb8c4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6bc6bfb8c4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6b8b73c302_0_3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6b8b73c302_0_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6b8b73c302_0_3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6b8b73c302_0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6b8b73c302_0_3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6b8b73c302_0_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6bc6bfb8c4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6bc6bfb8c4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g6bc6bfb8c4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6bc6bfb8c4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g6bc6bfb8c4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6bc6bfb8c4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6b8b73c302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6b8b73c302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g6b8b73c302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6b8b73c302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g6bc6bfb8c4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6bc6bfb8c4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g6b8b73c302_0_3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6b8b73c302_0_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g6bc6bfb8c4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6bc6bfb8c4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g6bc6bfb8c4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6bc6bfb8c4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g6bc6bfb8c4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6bc6bfb8c4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g6bc6bfb8c4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6bc6bfb8c4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g6b8b73c302_0_3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6b8b73c302_0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g6bc6bfb8c4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6bc6bfb8c4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g6bc6bfb8c4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6bc6bfb8c4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6b8b73c302_0_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g6b8b73c302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Google Shape;297;g6bc6bfb8c4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6bc6bfb8c4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Google Shape;303;g6bc6bfb8c4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6bc6bfb8c4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Google Shape;309;g6bc6bfb8c4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6bc6bfb8c4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g6bc6bfb8c4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6bc6bfb8c4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g6bc6bfb8c4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6bc6bfb8c4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Google Shape;327;g6bc6bfb8c4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6bc6bfb8c4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Google Shape;333;g6bc6bfb8c4_0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6bc6bfb8c4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Google Shape;339;g6bc6bfb8c4_0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6bc6bfb8c4_0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g6bc6bfb8c4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6bc6bfb8c4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Google Shape;351;g6bc6bfb8c4_0_3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6bc6bfb8c4_0_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6bc6bfb8c4_0_1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g6bc6bfb8c4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Google Shape;357;g6bc6bfb8c4_0_3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6bc6bfb8c4_0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2" name="Shape 362"/>
        <p:cNvGrpSpPr/>
        <p:nvPr/>
      </p:nvGrpSpPr>
      <p:grpSpPr>
        <a:xfrm>
          <a:off x="0" y="0"/>
          <a:ext cx="0" cy="0"/>
          <a:chOff x="0" y="0"/>
          <a:chExt cx="0" cy="0"/>
        </a:xfrm>
      </p:grpSpPr>
      <p:sp>
        <p:nvSpPr>
          <p:cNvPr id="363" name="Google Shape;363;g6bc6bfb8c4_0_3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6bc6bfb8c4_0_3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Google Shape;369;g6bc6bfb8c4_0_3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6bc6bfb8c4_0_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4" name="Shape 374"/>
        <p:cNvGrpSpPr/>
        <p:nvPr/>
      </p:nvGrpSpPr>
      <p:grpSpPr>
        <a:xfrm>
          <a:off x="0" y="0"/>
          <a:ext cx="0" cy="0"/>
          <a:chOff x="0" y="0"/>
          <a:chExt cx="0" cy="0"/>
        </a:xfrm>
      </p:grpSpPr>
      <p:sp>
        <p:nvSpPr>
          <p:cNvPr id="375" name="Google Shape;375;g6bc6bfb8c4_0_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6bc6bfb8c4_0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0" name="Shape 380"/>
        <p:cNvGrpSpPr/>
        <p:nvPr/>
      </p:nvGrpSpPr>
      <p:grpSpPr>
        <a:xfrm>
          <a:off x="0" y="0"/>
          <a:ext cx="0" cy="0"/>
          <a:chOff x="0" y="0"/>
          <a:chExt cx="0" cy="0"/>
        </a:xfrm>
      </p:grpSpPr>
      <p:sp>
        <p:nvSpPr>
          <p:cNvPr id="381" name="Google Shape;381;g6bc6bfb8c4_0_3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6bc6bfb8c4_0_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6" name="Shape 386"/>
        <p:cNvGrpSpPr/>
        <p:nvPr/>
      </p:nvGrpSpPr>
      <p:grpSpPr>
        <a:xfrm>
          <a:off x="0" y="0"/>
          <a:ext cx="0" cy="0"/>
          <a:chOff x="0" y="0"/>
          <a:chExt cx="0" cy="0"/>
        </a:xfrm>
      </p:grpSpPr>
      <p:sp>
        <p:nvSpPr>
          <p:cNvPr id="387" name="Google Shape;387;g6bc6bfb8c4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6bc6bfb8c4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2" name="Shape 392"/>
        <p:cNvGrpSpPr/>
        <p:nvPr/>
      </p:nvGrpSpPr>
      <p:grpSpPr>
        <a:xfrm>
          <a:off x="0" y="0"/>
          <a:ext cx="0" cy="0"/>
          <a:chOff x="0" y="0"/>
          <a:chExt cx="0" cy="0"/>
        </a:xfrm>
      </p:grpSpPr>
      <p:sp>
        <p:nvSpPr>
          <p:cNvPr id="393" name="Google Shape;393;g6bc6bfb8c4_0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6bc6bfb8c4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8" name="Shape 398"/>
        <p:cNvGrpSpPr/>
        <p:nvPr/>
      </p:nvGrpSpPr>
      <p:grpSpPr>
        <a:xfrm>
          <a:off x="0" y="0"/>
          <a:ext cx="0" cy="0"/>
          <a:chOff x="0" y="0"/>
          <a:chExt cx="0" cy="0"/>
        </a:xfrm>
      </p:grpSpPr>
      <p:sp>
        <p:nvSpPr>
          <p:cNvPr id="399" name="Google Shape;399;g6bc6bfb8c4_0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6bc6bfb8c4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4" name="Shape 404"/>
        <p:cNvGrpSpPr/>
        <p:nvPr/>
      </p:nvGrpSpPr>
      <p:grpSpPr>
        <a:xfrm>
          <a:off x="0" y="0"/>
          <a:ext cx="0" cy="0"/>
          <a:chOff x="0" y="0"/>
          <a:chExt cx="0" cy="0"/>
        </a:xfrm>
      </p:grpSpPr>
      <p:sp>
        <p:nvSpPr>
          <p:cNvPr id="405" name="Google Shape;405;g6bc6bfb8c4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6bc6bfb8c4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0" name="Shape 410"/>
        <p:cNvGrpSpPr/>
        <p:nvPr/>
      </p:nvGrpSpPr>
      <p:grpSpPr>
        <a:xfrm>
          <a:off x="0" y="0"/>
          <a:ext cx="0" cy="0"/>
          <a:chOff x="0" y="0"/>
          <a:chExt cx="0" cy="0"/>
        </a:xfrm>
      </p:grpSpPr>
      <p:sp>
        <p:nvSpPr>
          <p:cNvPr id="411" name="Google Shape;411;g6bc6bfb8c4_0_2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6bc6bfb8c4_0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6b8b73c302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6b8b73c302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6" name="Shape 416"/>
        <p:cNvGrpSpPr/>
        <p:nvPr/>
      </p:nvGrpSpPr>
      <p:grpSpPr>
        <a:xfrm>
          <a:off x="0" y="0"/>
          <a:ext cx="0" cy="0"/>
          <a:chOff x="0" y="0"/>
          <a:chExt cx="0" cy="0"/>
        </a:xfrm>
      </p:grpSpPr>
      <p:sp>
        <p:nvSpPr>
          <p:cNvPr id="417" name="Google Shape;417;g6bc6bfb8c4_0_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6bc6bfb8c4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2" name="Shape 422"/>
        <p:cNvGrpSpPr/>
        <p:nvPr/>
      </p:nvGrpSpPr>
      <p:grpSpPr>
        <a:xfrm>
          <a:off x="0" y="0"/>
          <a:ext cx="0" cy="0"/>
          <a:chOff x="0" y="0"/>
          <a:chExt cx="0" cy="0"/>
        </a:xfrm>
      </p:grpSpPr>
      <p:sp>
        <p:nvSpPr>
          <p:cNvPr id="423" name="Google Shape;423;g6bc6bfb8c4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6bc6bfb8c4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6b8b73c302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6b8b73c302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6b8b73c302_0_3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6b8b73c302_0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6bc6bfb8c4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6bc6bfb8c4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p:cSld name="TITLE_AND_BODY_1">
    <p:bg>
      <p:bgPr>
        <a:blipFill rotWithShape="1">
          <a:blip r:embed="rId2">
            <a:alphaModFix/>
          </a:blip>
          <a:tile algn="tl" flip="none" tx="0" sx="99997" ty="0" sy="99997"/>
        </a:blipFill>
      </p:bgPr>
    </p:bg>
    <p:spTree>
      <p:nvGrpSpPr>
        <p:cNvPr id="50" name="Shape 50"/>
        <p:cNvGrpSpPr/>
        <p:nvPr/>
      </p:nvGrpSpPr>
      <p:grpSpPr>
        <a:xfrm>
          <a:off x="0" y="0"/>
          <a:ext cx="0" cy="0"/>
          <a:chOff x="0" y="0"/>
          <a:chExt cx="0" cy="0"/>
        </a:xfrm>
      </p:grpSpPr>
      <p:grpSp>
        <p:nvGrpSpPr>
          <p:cNvPr id="51" name="Google Shape;51;p13"/>
          <p:cNvGrpSpPr/>
          <p:nvPr/>
        </p:nvGrpSpPr>
        <p:grpSpPr>
          <a:xfrm>
            <a:off x="609600" y="1175147"/>
            <a:ext cx="7957756" cy="82101"/>
            <a:chOff x="0" y="0"/>
            <a:chExt cx="11318100" cy="155700"/>
          </a:xfrm>
        </p:grpSpPr>
        <p:sp>
          <p:nvSpPr>
            <p:cNvPr id="52" name="Google Shape;52;p13"/>
            <p:cNvSpPr/>
            <p:nvPr/>
          </p:nvSpPr>
          <p:spPr>
            <a:xfrm>
              <a:off x="0" y="0"/>
              <a:ext cx="6621300" cy="155700"/>
            </a:xfrm>
            <a:prstGeom prst="rect">
              <a:avLst/>
            </a:prstGeom>
            <a:solidFill>
              <a:srgbClr val="CC0000"/>
            </a:solidFill>
            <a:ln>
              <a:noFill/>
            </a:ln>
          </p:spPr>
          <p:txBody>
            <a:bodyPr anchorCtr="0" anchor="t" bIns="41900" lIns="41900" spcFirstLastPara="1" rIns="41900" wrap="square" tIns="41900">
              <a:noAutofit/>
            </a:bodyPr>
            <a:lstStyle/>
            <a:p>
              <a:pPr indent="0" lvl="0" marL="0" marR="0" rtl="0" algn="l">
                <a:lnSpc>
                  <a:spcPct val="100000"/>
                </a:lnSpc>
                <a:spcBef>
                  <a:spcPts val="0"/>
                </a:spcBef>
                <a:spcAft>
                  <a:spcPts val="0"/>
                </a:spcAft>
                <a:buClr>
                  <a:srgbClr val="000000"/>
                </a:buClr>
                <a:buSzPts val="1500"/>
                <a:buFont typeface="Times New Roman"/>
                <a:buNone/>
              </a:pPr>
              <a:r>
                <a:t/>
              </a:r>
              <a:endParaRPr b="0" i="0" sz="1500" u="none" cap="none" strike="noStrike">
                <a:solidFill>
                  <a:srgbClr val="000000"/>
                </a:solidFill>
                <a:latin typeface="Times New Roman"/>
                <a:ea typeface="Times New Roman"/>
                <a:cs typeface="Times New Roman"/>
                <a:sym typeface="Times New Roman"/>
              </a:endParaRPr>
            </a:p>
          </p:txBody>
        </p:sp>
        <p:cxnSp>
          <p:nvCxnSpPr>
            <p:cNvPr id="53" name="Google Shape;53;p13"/>
            <p:cNvCxnSpPr/>
            <p:nvPr/>
          </p:nvCxnSpPr>
          <p:spPr>
            <a:xfrm>
              <a:off x="0" y="0"/>
              <a:ext cx="11318100" cy="0"/>
            </a:xfrm>
            <a:prstGeom prst="straightConnector1">
              <a:avLst/>
            </a:prstGeom>
            <a:noFill/>
            <a:ln cap="flat" cmpd="sng" w="12700">
              <a:solidFill>
                <a:srgbClr val="CC0000"/>
              </a:solidFill>
              <a:prstDash val="solid"/>
              <a:round/>
              <a:headEnd len="sm" w="sm" type="none"/>
              <a:tailEnd len="sm" w="sm" type="none"/>
            </a:ln>
          </p:spPr>
        </p:cxnSp>
      </p:grpSp>
      <p:cxnSp>
        <p:nvCxnSpPr>
          <p:cNvPr id="54" name="Google Shape;54;p13"/>
          <p:cNvCxnSpPr/>
          <p:nvPr/>
        </p:nvCxnSpPr>
        <p:spPr>
          <a:xfrm>
            <a:off x="609600" y="4630102"/>
            <a:ext cx="7924800" cy="0"/>
          </a:xfrm>
          <a:prstGeom prst="straightConnector1">
            <a:avLst/>
          </a:prstGeom>
          <a:noFill/>
          <a:ln cap="flat" cmpd="sng" w="9525">
            <a:solidFill>
              <a:srgbClr val="CC0000"/>
            </a:solidFill>
            <a:prstDash val="solid"/>
            <a:round/>
            <a:headEnd len="sm" w="sm" type="none"/>
            <a:tailEnd len="sm" w="sm" type="none"/>
          </a:ln>
        </p:spPr>
      </p:cxnSp>
      <p:sp>
        <p:nvSpPr>
          <p:cNvPr id="55" name="Google Shape;55;p13"/>
          <p:cNvSpPr txBox="1"/>
          <p:nvPr>
            <p:ph idx="12" type="sldNum"/>
          </p:nvPr>
        </p:nvSpPr>
        <p:spPr>
          <a:xfrm>
            <a:off x="8252367" y="4683918"/>
            <a:ext cx="282000" cy="195900"/>
          </a:xfrm>
          <a:prstGeom prst="rect">
            <a:avLst/>
          </a:prstGeom>
          <a:noFill/>
          <a:ln>
            <a:noFill/>
          </a:ln>
        </p:spPr>
        <p:txBody>
          <a:bodyPr anchorCtr="0" anchor="t" bIns="41900" lIns="41900" spcFirstLastPara="1" rIns="41900" wrap="square" tIns="41900">
            <a:noAutofit/>
          </a:bodyPr>
          <a:lstStyle>
            <a:lvl1pPr indent="0" lvl="0" marL="0" marR="0" rtl="0" algn="r">
              <a:lnSpc>
                <a:spcPct val="100000"/>
              </a:lnSpc>
              <a:spcBef>
                <a:spcPts val="0"/>
              </a:spcBef>
              <a:spcAft>
                <a:spcPts val="0"/>
              </a:spcAft>
              <a:buClr>
                <a:srgbClr val="000000"/>
              </a:buClr>
              <a:buSzPts val="1000"/>
              <a:buFont typeface="Verdana"/>
              <a:buNone/>
              <a:defRPr>
                <a:latin typeface="Verdana"/>
                <a:ea typeface="Verdana"/>
                <a:cs typeface="Verdana"/>
                <a:sym typeface="Verdana"/>
              </a:defRPr>
            </a:lvl1pPr>
            <a:lvl2pPr indent="0" lvl="1" marL="0" marR="0" rtl="0" algn="r">
              <a:lnSpc>
                <a:spcPct val="100000"/>
              </a:lnSpc>
              <a:spcBef>
                <a:spcPts val="0"/>
              </a:spcBef>
              <a:spcAft>
                <a:spcPts val="0"/>
              </a:spcAft>
              <a:buClr>
                <a:srgbClr val="000000"/>
              </a:buClr>
              <a:buSzPts val="1000"/>
              <a:buFont typeface="Verdana"/>
              <a:buNone/>
              <a:defRPr>
                <a:latin typeface="Verdana"/>
                <a:ea typeface="Verdana"/>
                <a:cs typeface="Verdana"/>
                <a:sym typeface="Verdana"/>
              </a:defRPr>
            </a:lvl2pPr>
            <a:lvl3pPr indent="0" lvl="2" marL="0" marR="0" rtl="0" algn="r">
              <a:lnSpc>
                <a:spcPct val="100000"/>
              </a:lnSpc>
              <a:spcBef>
                <a:spcPts val="0"/>
              </a:spcBef>
              <a:spcAft>
                <a:spcPts val="0"/>
              </a:spcAft>
              <a:buClr>
                <a:srgbClr val="000000"/>
              </a:buClr>
              <a:buSzPts val="1000"/>
              <a:buFont typeface="Verdana"/>
              <a:buNone/>
              <a:defRPr>
                <a:latin typeface="Verdana"/>
                <a:ea typeface="Verdana"/>
                <a:cs typeface="Verdana"/>
                <a:sym typeface="Verdana"/>
              </a:defRPr>
            </a:lvl3pPr>
            <a:lvl4pPr indent="0" lvl="3" marL="0" marR="0" rtl="0" algn="r">
              <a:lnSpc>
                <a:spcPct val="100000"/>
              </a:lnSpc>
              <a:spcBef>
                <a:spcPts val="0"/>
              </a:spcBef>
              <a:spcAft>
                <a:spcPts val="0"/>
              </a:spcAft>
              <a:buClr>
                <a:srgbClr val="000000"/>
              </a:buClr>
              <a:buSzPts val="1000"/>
              <a:buFont typeface="Verdana"/>
              <a:buNone/>
              <a:defRPr>
                <a:latin typeface="Verdana"/>
                <a:ea typeface="Verdana"/>
                <a:cs typeface="Verdana"/>
                <a:sym typeface="Verdana"/>
              </a:defRPr>
            </a:lvl4pPr>
            <a:lvl5pPr indent="0" lvl="4" marL="0" marR="0" rtl="0" algn="r">
              <a:lnSpc>
                <a:spcPct val="100000"/>
              </a:lnSpc>
              <a:spcBef>
                <a:spcPts val="0"/>
              </a:spcBef>
              <a:spcAft>
                <a:spcPts val="0"/>
              </a:spcAft>
              <a:buClr>
                <a:srgbClr val="000000"/>
              </a:buClr>
              <a:buSzPts val="1000"/>
              <a:buFont typeface="Verdana"/>
              <a:buNone/>
              <a:defRPr>
                <a:latin typeface="Verdana"/>
                <a:ea typeface="Verdana"/>
                <a:cs typeface="Verdana"/>
                <a:sym typeface="Verdana"/>
              </a:defRPr>
            </a:lvl5pPr>
            <a:lvl6pPr indent="0" lvl="5" marL="0" marR="0" rtl="0" algn="r">
              <a:lnSpc>
                <a:spcPct val="100000"/>
              </a:lnSpc>
              <a:spcBef>
                <a:spcPts val="0"/>
              </a:spcBef>
              <a:spcAft>
                <a:spcPts val="0"/>
              </a:spcAft>
              <a:buClr>
                <a:srgbClr val="000000"/>
              </a:buClr>
              <a:buSzPts val="1000"/>
              <a:buFont typeface="Verdana"/>
              <a:buNone/>
              <a:defRPr>
                <a:latin typeface="Verdana"/>
                <a:ea typeface="Verdana"/>
                <a:cs typeface="Verdana"/>
                <a:sym typeface="Verdana"/>
              </a:defRPr>
            </a:lvl6pPr>
            <a:lvl7pPr indent="0" lvl="6" marL="0" marR="0" rtl="0" algn="r">
              <a:lnSpc>
                <a:spcPct val="100000"/>
              </a:lnSpc>
              <a:spcBef>
                <a:spcPts val="0"/>
              </a:spcBef>
              <a:spcAft>
                <a:spcPts val="0"/>
              </a:spcAft>
              <a:buClr>
                <a:srgbClr val="000000"/>
              </a:buClr>
              <a:buSzPts val="1000"/>
              <a:buFont typeface="Verdana"/>
              <a:buNone/>
              <a:defRPr>
                <a:latin typeface="Verdana"/>
                <a:ea typeface="Verdana"/>
                <a:cs typeface="Verdana"/>
                <a:sym typeface="Verdana"/>
              </a:defRPr>
            </a:lvl7pPr>
            <a:lvl8pPr indent="0" lvl="7" marL="0" marR="0" rtl="0" algn="r">
              <a:lnSpc>
                <a:spcPct val="100000"/>
              </a:lnSpc>
              <a:spcBef>
                <a:spcPts val="0"/>
              </a:spcBef>
              <a:spcAft>
                <a:spcPts val="0"/>
              </a:spcAft>
              <a:buClr>
                <a:srgbClr val="000000"/>
              </a:buClr>
              <a:buSzPts val="1000"/>
              <a:buFont typeface="Verdana"/>
              <a:buNone/>
              <a:defRPr>
                <a:latin typeface="Verdana"/>
                <a:ea typeface="Verdana"/>
                <a:cs typeface="Verdana"/>
                <a:sym typeface="Verdana"/>
              </a:defRPr>
            </a:lvl8pPr>
            <a:lvl9pPr indent="0" lvl="8" marL="0" marR="0" rtl="0" algn="r">
              <a:lnSpc>
                <a:spcPct val="100000"/>
              </a:lnSpc>
              <a:spcBef>
                <a:spcPts val="0"/>
              </a:spcBef>
              <a:spcAft>
                <a:spcPts val="0"/>
              </a:spcAft>
              <a:buClr>
                <a:srgbClr val="000000"/>
              </a:buClr>
              <a:buSzPts val="1000"/>
              <a:buFont typeface="Verdana"/>
              <a:buNone/>
              <a:defRPr>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it"/>
              <a:t>‹#›</a:t>
            </a:fld>
            <a:endParaRPr>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7.jpg"/><Relationship Id="rId4" Type="http://schemas.openxmlformats.org/officeDocument/2006/relationships/image" Target="../media/image9.jpg"/><Relationship Id="rId5" Type="http://schemas.openxmlformats.org/officeDocument/2006/relationships/image" Target="../media/image3.png"/><Relationship Id="rId6"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s://www.lavoro.gov.it/temi-e-priorita/poverta-ed-esclusione-sociale/focus-on/Programmi-comunitari/Pagine/default.aspx"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hyperlink" Target="https://www.fiopsd.org/housing-first/www.housingfirstitalia.org"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2.jpg"/><Relationship Id="rId4" Type="http://schemas.openxmlformats.org/officeDocument/2006/relationships/image" Target="../media/image14.jpg"/><Relationship Id="rId5" Type="http://schemas.openxmlformats.org/officeDocument/2006/relationships/image" Target="../media/image4.jpg"/><Relationship Id="rId6" Type="http://schemas.openxmlformats.org/officeDocument/2006/relationships/image" Target="../media/image15.jpg"/><Relationship Id="rId7"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ph type="ctrTitle"/>
          </p:nvPr>
        </p:nvSpPr>
        <p:spPr>
          <a:xfrm>
            <a:off x="277200" y="744575"/>
            <a:ext cx="8520600" cy="2052600"/>
          </a:xfrm>
          <a:prstGeom prst="rect">
            <a:avLst/>
          </a:prstGeom>
        </p:spPr>
        <p:txBody>
          <a:bodyPr anchorCtr="0" anchor="ctr" bIns="0" lIns="0" spcFirstLastPara="1" rIns="0" wrap="square" tIns="54000">
            <a:noAutofit/>
          </a:bodyPr>
          <a:lstStyle/>
          <a:p>
            <a:pPr indent="0" lvl="0" marL="0" rtl="0" algn="ctr">
              <a:spcBef>
                <a:spcPts val="0"/>
              </a:spcBef>
              <a:spcAft>
                <a:spcPts val="0"/>
              </a:spcAft>
              <a:buNone/>
            </a:pPr>
            <a:r>
              <a:rPr lang="it" sz="3600"/>
              <a:t>Politiche e interventi di contrasto all'emarginazione e all'homelessness</a:t>
            </a:r>
            <a:endParaRPr sz="3600"/>
          </a:p>
        </p:txBody>
      </p:sp>
      <p:sp>
        <p:nvSpPr>
          <p:cNvPr id="61" name="Google Shape;61;p14"/>
          <p:cNvSpPr txBox="1"/>
          <p:nvPr>
            <p:ph idx="1" type="subTitle"/>
          </p:nvPr>
        </p:nvSpPr>
        <p:spPr>
          <a:xfrm>
            <a:off x="311700" y="2986525"/>
            <a:ext cx="8520600" cy="1122000"/>
          </a:xfrm>
          <a:prstGeom prst="rect">
            <a:avLst/>
          </a:prstGeom>
        </p:spPr>
        <p:txBody>
          <a:bodyPr anchorCtr="0" anchor="ctr" bIns="54000" lIns="54000" spcFirstLastPara="1" rIns="54000" wrap="square" tIns="54000">
            <a:noAutofit/>
          </a:bodyPr>
          <a:lstStyle/>
          <a:p>
            <a:pPr indent="0" lvl="0" marL="0" rtl="0" algn="ctr">
              <a:spcBef>
                <a:spcPts val="0"/>
              </a:spcBef>
              <a:spcAft>
                <a:spcPts val="0"/>
              </a:spcAft>
              <a:buNone/>
            </a:pPr>
            <a:r>
              <a:rPr lang="it" sz="2400">
                <a:solidFill>
                  <a:srgbClr val="000000"/>
                </a:solidFill>
              </a:rPr>
              <a:t>Chiara Calabria</a:t>
            </a:r>
            <a:endParaRPr sz="2400">
              <a:solidFill>
                <a:srgbClr val="000000"/>
              </a:solidFill>
            </a:endParaRPr>
          </a:p>
          <a:p>
            <a:pPr indent="0" lvl="0" marL="0" rtl="0" algn="ctr">
              <a:spcBef>
                <a:spcPts val="0"/>
              </a:spcBef>
              <a:spcAft>
                <a:spcPts val="0"/>
              </a:spcAft>
              <a:buNone/>
            </a:pPr>
            <a:r>
              <a:rPr lang="it" sz="2400">
                <a:solidFill>
                  <a:srgbClr val="000000"/>
                </a:solidFill>
              </a:rPr>
              <a:t>Dipartimento Servizi e Politiche Sociali</a:t>
            </a:r>
            <a:endParaRPr sz="2400">
              <a:solidFill>
                <a:srgbClr val="000000"/>
              </a:solidFill>
            </a:endParaRPr>
          </a:p>
          <a:p>
            <a:pPr indent="0" lvl="0" marL="0" rtl="0" algn="ctr">
              <a:spcBef>
                <a:spcPts val="0"/>
              </a:spcBef>
              <a:spcAft>
                <a:spcPts val="0"/>
              </a:spcAft>
              <a:buNone/>
            </a:pPr>
            <a:r>
              <a:rPr lang="it" sz="2400">
                <a:solidFill>
                  <a:srgbClr val="000000"/>
                </a:solidFill>
              </a:rPr>
              <a:t>Comune di Trieste</a:t>
            </a:r>
            <a:endParaRPr sz="240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La casa</a:t>
            </a:r>
            <a:endParaRPr/>
          </a:p>
        </p:txBody>
      </p:sp>
      <p:sp>
        <p:nvSpPr>
          <p:cNvPr id="118" name="Google Shape;118;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55600" lvl="0" marL="457200" rtl="0" algn="l">
              <a:spcBef>
                <a:spcPts val="1200"/>
              </a:spcBef>
              <a:spcAft>
                <a:spcPts val="0"/>
              </a:spcAft>
              <a:buClr>
                <a:schemeClr val="dk1"/>
              </a:buClr>
              <a:buSzPts val="2000"/>
              <a:buChar char="□"/>
            </a:pPr>
            <a:r>
              <a:rPr lang="it" sz="2000">
                <a:solidFill>
                  <a:schemeClr val="dk1"/>
                </a:solidFill>
              </a:rPr>
              <a:t>Non solo disporre di una casa, ma una </a:t>
            </a:r>
            <a:r>
              <a:rPr b="1" lang="it" sz="2000">
                <a:solidFill>
                  <a:schemeClr val="dk1"/>
                </a:solidFill>
              </a:rPr>
              <a:t>buona qualità</a:t>
            </a:r>
            <a:r>
              <a:rPr lang="it" sz="2000">
                <a:solidFill>
                  <a:schemeClr val="dk1"/>
                </a:solidFill>
              </a:rPr>
              <a:t> dell'abitazione porta al miglioramento delle condizioni fisiche e mentali delle persone.</a:t>
            </a:r>
            <a:endParaRPr sz="2000">
              <a:solidFill>
                <a:schemeClr val="dk1"/>
              </a:solidFill>
            </a:endParaRPr>
          </a:p>
          <a:p>
            <a:pPr indent="-355600" lvl="0" marL="457200" rtl="0" algn="l">
              <a:spcBef>
                <a:spcPts val="0"/>
              </a:spcBef>
              <a:spcAft>
                <a:spcPts val="0"/>
              </a:spcAft>
              <a:buClr>
                <a:schemeClr val="dk1"/>
              </a:buClr>
              <a:buSzPts val="2000"/>
              <a:buChar char="□"/>
            </a:pPr>
            <a:r>
              <a:rPr lang="it" sz="2000">
                <a:solidFill>
                  <a:srgbClr val="222222"/>
                </a:solidFill>
                <a:highlight>
                  <a:srgbClr val="FFFFFF"/>
                </a:highlight>
              </a:rPr>
              <a:t>Un'abitazione scadente, soprattutto se caratterizzata da freddo e umidità, porta a problemi respiratori e dolori di vario genere, mentre l'eccessivo affollamento dell'abitazione genera problemi di ansia e depressione.</a:t>
            </a:r>
            <a:endParaRPr sz="2000">
              <a:solidFill>
                <a:srgbClr val="222222"/>
              </a:solidFill>
              <a:highlight>
                <a:srgbClr val="FFFFFF"/>
              </a:highlight>
            </a:endParaRPr>
          </a:p>
          <a:p>
            <a:pPr indent="-355600" lvl="0" marL="457200" rtl="0" algn="l">
              <a:lnSpc>
                <a:spcPct val="100000"/>
              </a:lnSpc>
              <a:spcBef>
                <a:spcPts val="600"/>
              </a:spcBef>
              <a:spcAft>
                <a:spcPts val="0"/>
              </a:spcAft>
              <a:buClr>
                <a:schemeClr val="dk1"/>
              </a:buClr>
              <a:buSzPts val="2000"/>
              <a:buChar char="□"/>
            </a:pPr>
            <a:r>
              <a:rPr lang="it" sz="2000">
                <a:solidFill>
                  <a:schemeClr val="dk1"/>
                </a:solidFill>
              </a:rPr>
              <a:t>Troppo spesso costituisce un obiettivo irraggiungibile per chi presenta situazioni di forte fragilità sociale ed economica. </a:t>
            </a:r>
            <a:endParaRPr sz="2000">
              <a:solidFill>
                <a:srgbClr val="000000"/>
              </a:solidFill>
            </a:endParaRPr>
          </a:p>
          <a:p>
            <a:pPr indent="0" lvl="0" marL="457200" rtl="0" algn="l">
              <a:lnSpc>
                <a:spcPct val="100000"/>
              </a:lnSpc>
              <a:spcBef>
                <a:spcPts val="600"/>
              </a:spcBef>
              <a:spcAft>
                <a:spcPts val="0"/>
              </a:spcAft>
              <a:buNone/>
            </a:pPr>
            <a:r>
              <a:t/>
            </a:r>
            <a:endParaRPr sz="200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Disagio abitativo</a:t>
            </a:r>
            <a:endParaRPr/>
          </a:p>
        </p:txBody>
      </p:sp>
      <p:sp>
        <p:nvSpPr>
          <p:cNvPr id="124" name="Google Shape;124;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solidFill>
                  <a:srgbClr val="000000"/>
                </a:solidFill>
              </a:rPr>
              <a:t>Solo un aspetto di una più complessa e multiforme situazione di esclusione sociale.</a:t>
            </a:r>
            <a:endParaRPr>
              <a:solidFill>
                <a:srgbClr val="000000"/>
              </a:solidFill>
            </a:endParaRPr>
          </a:p>
          <a:p>
            <a:pPr indent="0" lvl="0" marL="0" rtl="0" algn="l">
              <a:spcBef>
                <a:spcPts val="0"/>
              </a:spcBef>
              <a:spcAft>
                <a:spcPts val="0"/>
              </a:spcAft>
              <a:buNone/>
            </a:pPr>
            <a:r>
              <a:rPr lang="it">
                <a:solidFill>
                  <a:srgbClr val="000000"/>
                </a:solidFill>
              </a:rPr>
              <a:t>Possibili causa:</a:t>
            </a:r>
            <a:endParaRPr>
              <a:solidFill>
                <a:srgbClr val="000000"/>
              </a:solidFill>
            </a:endParaRPr>
          </a:p>
          <a:p>
            <a:pPr indent="-342900" lvl="0" marL="457200" rtl="0" algn="l">
              <a:spcBef>
                <a:spcPts val="0"/>
              </a:spcBef>
              <a:spcAft>
                <a:spcPts val="0"/>
              </a:spcAft>
              <a:buClr>
                <a:srgbClr val="000000"/>
              </a:buClr>
              <a:buSzPts val="1800"/>
              <a:buChar char="●"/>
            </a:pPr>
            <a:r>
              <a:rPr lang="it">
                <a:solidFill>
                  <a:srgbClr val="000000"/>
                </a:solidFill>
              </a:rPr>
              <a:t>assenza di requisiti per stipulare un contratto di locazione a prezzi di mercato;</a:t>
            </a:r>
            <a:endParaRPr>
              <a:solidFill>
                <a:srgbClr val="000000"/>
              </a:solidFill>
            </a:endParaRPr>
          </a:p>
          <a:p>
            <a:pPr indent="-342900" lvl="0" marL="457200" rtl="0" algn="l">
              <a:spcBef>
                <a:spcPts val="0"/>
              </a:spcBef>
              <a:spcAft>
                <a:spcPts val="0"/>
              </a:spcAft>
              <a:buClr>
                <a:srgbClr val="000000"/>
              </a:buClr>
              <a:buSzPts val="1800"/>
              <a:buChar char="●"/>
            </a:pPr>
            <a:r>
              <a:rPr lang="it">
                <a:solidFill>
                  <a:srgbClr val="000000"/>
                </a:solidFill>
              </a:rPr>
              <a:t>condizioni economiche tali da costringere ad accettare alloggi inadeguati (troppo piccoli, in cattivo stato di manutenzione, decentrati); </a:t>
            </a:r>
            <a:endParaRPr>
              <a:solidFill>
                <a:srgbClr val="000000"/>
              </a:solidFill>
            </a:endParaRPr>
          </a:p>
          <a:p>
            <a:pPr indent="-342900" lvl="0" marL="457200" rtl="0" algn="l">
              <a:spcBef>
                <a:spcPts val="0"/>
              </a:spcBef>
              <a:spcAft>
                <a:spcPts val="0"/>
              </a:spcAft>
              <a:buClr>
                <a:srgbClr val="000000"/>
              </a:buClr>
              <a:buSzPts val="1800"/>
              <a:buChar char="●"/>
            </a:pPr>
            <a:r>
              <a:rPr lang="it">
                <a:solidFill>
                  <a:srgbClr val="000000"/>
                </a:solidFill>
              </a:rPr>
              <a:t>sopravvenuta incapacità a sostenere il mutuo;</a:t>
            </a:r>
            <a:endParaRPr>
              <a:solidFill>
                <a:srgbClr val="000000"/>
              </a:solidFill>
            </a:endParaRPr>
          </a:p>
          <a:p>
            <a:pPr indent="-342900" lvl="0" marL="457200" rtl="0" algn="l">
              <a:spcBef>
                <a:spcPts val="0"/>
              </a:spcBef>
              <a:spcAft>
                <a:spcPts val="0"/>
              </a:spcAft>
              <a:buClr>
                <a:srgbClr val="000000"/>
              </a:buClr>
              <a:buSzPts val="1800"/>
              <a:buChar char="●"/>
            </a:pPr>
            <a:r>
              <a:rPr lang="it">
                <a:solidFill>
                  <a:srgbClr val="000000"/>
                </a:solidFill>
              </a:rPr>
              <a:t>procedure di sfratto per morosità a causa di peggioramenti delle condizioni di reddito. </a:t>
            </a:r>
            <a:endParaRPr>
              <a:solidFill>
                <a:srgbClr val="000000"/>
              </a:solidFill>
            </a:endParaRPr>
          </a:p>
          <a:p>
            <a:pPr indent="0" lvl="0" marL="457200" rtl="0" algn="l">
              <a:lnSpc>
                <a:spcPct val="100000"/>
              </a:lnSpc>
              <a:spcBef>
                <a:spcPts val="600"/>
              </a:spcBef>
              <a:spcAft>
                <a:spcPts val="0"/>
              </a:spcAft>
              <a:buNone/>
            </a:pPr>
            <a:r>
              <a:t/>
            </a:r>
            <a:endParaRPr>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Disagio abitativo</a:t>
            </a:r>
            <a:endParaRPr/>
          </a:p>
        </p:txBody>
      </p:sp>
      <p:sp>
        <p:nvSpPr>
          <p:cNvPr id="130" name="Google Shape;130;p25"/>
          <p:cNvSpPr txBox="1"/>
          <p:nvPr>
            <p:ph idx="1" type="body"/>
          </p:nvPr>
        </p:nvSpPr>
        <p:spPr>
          <a:xfrm>
            <a:off x="311700" y="12286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solidFill>
                  <a:srgbClr val="000000"/>
                </a:solidFill>
              </a:rPr>
              <a:t>Chi coinvolge?</a:t>
            </a:r>
            <a:endParaRPr>
              <a:solidFill>
                <a:srgbClr val="000000"/>
              </a:solidFill>
            </a:endParaRPr>
          </a:p>
          <a:p>
            <a:pPr indent="-342900" lvl="0" marL="457200" rtl="0" algn="l">
              <a:spcBef>
                <a:spcPts val="0"/>
              </a:spcBef>
              <a:spcAft>
                <a:spcPts val="0"/>
              </a:spcAft>
              <a:buClr>
                <a:srgbClr val="000000"/>
              </a:buClr>
              <a:buSzPts val="1800"/>
              <a:buChar char="●"/>
            </a:pPr>
            <a:r>
              <a:rPr lang="it">
                <a:solidFill>
                  <a:srgbClr val="000000"/>
                </a:solidFill>
              </a:rPr>
              <a:t>famiglie a basso reddito; </a:t>
            </a:r>
            <a:endParaRPr>
              <a:solidFill>
                <a:srgbClr val="000000"/>
              </a:solidFill>
            </a:endParaRPr>
          </a:p>
          <a:p>
            <a:pPr indent="-342900" lvl="0" marL="457200" rtl="0" algn="l">
              <a:spcBef>
                <a:spcPts val="0"/>
              </a:spcBef>
              <a:spcAft>
                <a:spcPts val="0"/>
              </a:spcAft>
              <a:buClr>
                <a:srgbClr val="000000"/>
              </a:buClr>
              <a:buSzPts val="1800"/>
              <a:buChar char="●"/>
            </a:pPr>
            <a:r>
              <a:rPr lang="it">
                <a:solidFill>
                  <a:srgbClr val="000000"/>
                </a:solidFill>
              </a:rPr>
              <a:t>famiglie a bassa patrimonializzazione, a causa o della brevità della vita lavorativa (giovani, giovani coppie) e/o dell’assenza di una rete di aiuti familiari; </a:t>
            </a:r>
            <a:endParaRPr>
              <a:solidFill>
                <a:srgbClr val="000000"/>
              </a:solidFill>
            </a:endParaRPr>
          </a:p>
          <a:p>
            <a:pPr indent="-342900" lvl="0" marL="457200" rtl="0" algn="l">
              <a:spcBef>
                <a:spcPts val="0"/>
              </a:spcBef>
              <a:spcAft>
                <a:spcPts val="0"/>
              </a:spcAft>
              <a:buClr>
                <a:srgbClr val="000000"/>
              </a:buClr>
              <a:buSzPts val="1800"/>
              <a:buChar char="●"/>
            </a:pPr>
            <a:r>
              <a:rPr lang="it">
                <a:solidFill>
                  <a:srgbClr val="000000"/>
                </a:solidFill>
              </a:rPr>
              <a:t>famiglie di dimensioni estreme (persone sole o famiglie numerose); </a:t>
            </a:r>
            <a:endParaRPr>
              <a:solidFill>
                <a:srgbClr val="000000"/>
              </a:solidFill>
            </a:endParaRPr>
          </a:p>
          <a:p>
            <a:pPr indent="-342900" lvl="0" marL="457200" rtl="0" algn="l">
              <a:spcBef>
                <a:spcPts val="0"/>
              </a:spcBef>
              <a:spcAft>
                <a:spcPts val="0"/>
              </a:spcAft>
              <a:buClr>
                <a:srgbClr val="000000"/>
              </a:buClr>
              <a:buSzPts val="1800"/>
              <a:buChar char="●"/>
            </a:pPr>
            <a:r>
              <a:rPr lang="it">
                <a:solidFill>
                  <a:srgbClr val="000000"/>
                </a:solidFill>
              </a:rPr>
              <a:t>persone che, pur con un reddito, hanno difficoltà nel far fronte alle spese per l'abitazione;</a:t>
            </a:r>
            <a:endParaRPr>
              <a:solidFill>
                <a:srgbClr val="000000"/>
              </a:solidFill>
            </a:endParaRPr>
          </a:p>
          <a:p>
            <a:pPr indent="-342900" lvl="0" marL="457200" rtl="0" algn="l">
              <a:spcBef>
                <a:spcPts val="0"/>
              </a:spcBef>
              <a:spcAft>
                <a:spcPts val="0"/>
              </a:spcAft>
              <a:buClr>
                <a:srgbClr val="000000"/>
              </a:buClr>
              <a:buSzPts val="1800"/>
              <a:buChar char="●"/>
            </a:pPr>
            <a:r>
              <a:rPr lang="it">
                <a:solidFill>
                  <a:srgbClr val="000000"/>
                </a:solidFill>
              </a:rPr>
              <a:t>soggetti senza dimora</a:t>
            </a:r>
            <a:endParaRPr>
              <a:solidFill>
                <a:srgbClr val="000000"/>
              </a:solidFill>
            </a:endParaRPr>
          </a:p>
          <a:p>
            <a:pPr indent="0" lvl="0" marL="457200" rtl="0" algn="l">
              <a:lnSpc>
                <a:spcPct val="100000"/>
              </a:lnSpc>
              <a:spcBef>
                <a:spcPts val="600"/>
              </a:spcBef>
              <a:spcAft>
                <a:spcPts val="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Disagio abitativo</a:t>
            </a:r>
            <a:endParaRPr/>
          </a:p>
        </p:txBody>
      </p:sp>
      <p:sp>
        <p:nvSpPr>
          <p:cNvPr id="136" name="Google Shape;136;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it">
                <a:solidFill>
                  <a:srgbClr val="000000"/>
                </a:solidFill>
              </a:rPr>
              <a:t>S</a:t>
            </a:r>
            <a:r>
              <a:rPr lang="it">
                <a:solidFill>
                  <a:srgbClr val="000000"/>
                </a:solidFill>
              </a:rPr>
              <a:t>proporzione tra le risorse economiche disponibili e i costi dell’abitare. </a:t>
            </a:r>
            <a:endParaRPr>
              <a:solidFill>
                <a:srgbClr val="000000"/>
              </a:solidFill>
            </a:endParaRPr>
          </a:p>
          <a:p>
            <a:pPr indent="0" lvl="0" marL="0" rtl="0" algn="l">
              <a:spcBef>
                <a:spcPts val="1600"/>
              </a:spcBef>
              <a:spcAft>
                <a:spcPts val="0"/>
              </a:spcAft>
              <a:buClr>
                <a:schemeClr val="dk1"/>
              </a:buClr>
              <a:buSzPts val="1100"/>
              <a:buFont typeface="Arial"/>
              <a:buNone/>
            </a:pPr>
            <a:r>
              <a:rPr lang="it">
                <a:solidFill>
                  <a:srgbClr val="000000"/>
                </a:solidFill>
              </a:rPr>
              <a:t>Dinamiche del mercato del lavoro: chi fa fatica a sostenere le spese per l’abitazione spesso è disoccupato, con una bassa scolarizzazione, con contratti di lavoro precari, una bassa retribuzione e scarse opportunità di crescita e carriera. </a:t>
            </a:r>
            <a:endParaRPr>
              <a:solidFill>
                <a:srgbClr val="000000"/>
              </a:solidFill>
            </a:endParaRPr>
          </a:p>
          <a:p>
            <a:pPr indent="0" lvl="0" marL="0" rtl="0" algn="l">
              <a:spcBef>
                <a:spcPts val="1600"/>
              </a:spcBef>
              <a:spcAft>
                <a:spcPts val="0"/>
              </a:spcAft>
              <a:buClr>
                <a:schemeClr val="dk1"/>
              </a:buClr>
              <a:buSzPts val="1100"/>
              <a:buFont typeface="Arial"/>
              <a:buNone/>
            </a:pPr>
            <a:r>
              <a:rPr lang="it">
                <a:solidFill>
                  <a:srgbClr val="000000"/>
                </a:solidFill>
              </a:rPr>
              <a:t>2018: in provincia di Trieste emessi  381 provvedimenti di sfratto (259 per morosità) e eseguiti 200 sfratti, con un aumento del 5,26% rispetto al 2017 (dati Ministero dell’Interno).</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pic>
        <p:nvPicPr>
          <p:cNvPr id="141" name="Google Shape;141;p27"/>
          <p:cNvPicPr preferRelativeResize="0"/>
          <p:nvPr/>
        </p:nvPicPr>
        <p:blipFill>
          <a:blip r:embed="rId3">
            <a:alphaModFix/>
          </a:blip>
          <a:stretch>
            <a:fillRect/>
          </a:stretch>
        </p:blipFill>
        <p:spPr>
          <a:xfrm>
            <a:off x="0" y="0"/>
            <a:ext cx="3945674" cy="2959250"/>
          </a:xfrm>
          <a:prstGeom prst="rect">
            <a:avLst/>
          </a:prstGeom>
          <a:noFill/>
          <a:ln>
            <a:noFill/>
          </a:ln>
        </p:spPr>
      </p:pic>
      <p:pic>
        <p:nvPicPr>
          <p:cNvPr id="142" name="Google Shape;142;p27"/>
          <p:cNvPicPr preferRelativeResize="0"/>
          <p:nvPr/>
        </p:nvPicPr>
        <p:blipFill>
          <a:blip r:embed="rId4">
            <a:alphaModFix/>
          </a:blip>
          <a:stretch>
            <a:fillRect/>
          </a:stretch>
        </p:blipFill>
        <p:spPr>
          <a:xfrm>
            <a:off x="4572000" y="0"/>
            <a:ext cx="4139776" cy="2749075"/>
          </a:xfrm>
          <a:prstGeom prst="rect">
            <a:avLst/>
          </a:prstGeom>
          <a:noFill/>
          <a:ln>
            <a:noFill/>
          </a:ln>
        </p:spPr>
      </p:pic>
      <p:pic>
        <p:nvPicPr>
          <p:cNvPr id="143" name="Google Shape;143;p27"/>
          <p:cNvPicPr preferRelativeResize="0"/>
          <p:nvPr/>
        </p:nvPicPr>
        <p:blipFill>
          <a:blip r:embed="rId5">
            <a:alphaModFix/>
          </a:blip>
          <a:stretch>
            <a:fillRect/>
          </a:stretch>
        </p:blipFill>
        <p:spPr>
          <a:xfrm>
            <a:off x="4720240" y="2910728"/>
            <a:ext cx="3282343" cy="2184250"/>
          </a:xfrm>
          <a:prstGeom prst="rect">
            <a:avLst/>
          </a:prstGeom>
          <a:noFill/>
          <a:ln>
            <a:noFill/>
          </a:ln>
        </p:spPr>
      </p:pic>
      <p:pic>
        <p:nvPicPr>
          <p:cNvPr id="144" name="Google Shape;144;p27"/>
          <p:cNvPicPr preferRelativeResize="0"/>
          <p:nvPr/>
        </p:nvPicPr>
        <p:blipFill>
          <a:blip r:embed="rId6">
            <a:alphaModFix/>
          </a:blip>
          <a:stretch>
            <a:fillRect/>
          </a:stretch>
        </p:blipFill>
        <p:spPr>
          <a:xfrm>
            <a:off x="458026" y="3007763"/>
            <a:ext cx="3136525" cy="20872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HOMELESS</a:t>
            </a:r>
            <a:endParaRPr/>
          </a:p>
        </p:txBody>
      </p:sp>
      <p:sp>
        <p:nvSpPr>
          <p:cNvPr id="150" name="Google Shape;150;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solidFill>
                  <a:srgbClr val="000000"/>
                </a:solidFill>
                <a:highlight>
                  <a:srgbClr val="FFFFFF"/>
                </a:highlight>
                <a:latin typeface="Verdana"/>
                <a:ea typeface="Verdana"/>
                <a:cs typeface="Verdana"/>
                <a:sym typeface="Verdana"/>
              </a:rPr>
              <a:t>Chi sono?</a:t>
            </a:r>
            <a:endParaRPr>
              <a:solidFill>
                <a:srgbClr val="000000"/>
              </a:solidFill>
              <a:highlight>
                <a:srgbClr val="FFFFFF"/>
              </a:highlight>
              <a:latin typeface="Verdana"/>
              <a:ea typeface="Verdana"/>
              <a:cs typeface="Verdana"/>
              <a:sym typeface="Verdana"/>
            </a:endParaRPr>
          </a:p>
          <a:p>
            <a:pPr indent="0" lvl="0" marL="0" rtl="0" algn="l">
              <a:spcBef>
                <a:spcPts val="1600"/>
              </a:spcBef>
              <a:spcAft>
                <a:spcPts val="0"/>
              </a:spcAft>
              <a:buNone/>
            </a:pPr>
            <a:r>
              <a:rPr lang="it">
                <a:solidFill>
                  <a:srgbClr val="000000"/>
                </a:solidFill>
                <a:highlight>
                  <a:srgbClr val="FFFFFF"/>
                </a:highlight>
                <a:latin typeface="Verdana"/>
                <a:ea typeface="Verdana"/>
                <a:cs typeface="Verdana"/>
                <a:sym typeface="Verdana"/>
              </a:rPr>
              <a:t>FEANTSA (Federazione Europea delle organizzazioni che lavorano con persone senza dimora): </a:t>
            </a:r>
            <a:r>
              <a:rPr b="1" lang="it">
                <a:solidFill>
                  <a:srgbClr val="11354E"/>
                </a:solidFill>
                <a:latin typeface="Verdana"/>
                <a:ea typeface="Verdana"/>
                <a:cs typeface="Verdana"/>
                <a:sym typeface="Verdana"/>
              </a:rPr>
              <a:t>ONG europea </a:t>
            </a:r>
            <a:r>
              <a:rPr lang="it">
                <a:solidFill>
                  <a:srgbClr val="292929"/>
                </a:solidFill>
                <a:latin typeface="Verdana"/>
                <a:ea typeface="Verdana"/>
                <a:cs typeface="Verdana"/>
                <a:sym typeface="Verdana"/>
              </a:rPr>
              <a:t>fondata nel 1989 </a:t>
            </a:r>
            <a:r>
              <a:rPr b="1" lang="it">
                <a:solidFill>
                  <a:srgbClr val="11354E"/>
                </a:solidFill>
                <a:latin typeface="Verdana"/>
                <a:ea typeface="Verdana"/>
                <a:cs typeface="Verdana"/>
                <a:sym typeface="Verdana"/>
              </a:rPr>
              <a:t> che si concentra esclusivamente sulla questione dei senza dimora con l’obiettivo di porre un termine al problema in Europa.</a:t>
            </a:r>
            <a:endParaRPr b="1">
              <a:solidFill>
                <a:srgbClr val="11354E"/>
              </a:solidFill>
              <a:latin typeface="Verdana"/>
              <a:ea typeface="Verdana"/>
              <a:cs typeface="Verdana"/>
              <a:sym typeface="Verdana"/>
            </a:endParaRPr>
          </a:p>
          <a:p>
            <a:pPr indent="0" lvl="0" marL="0" rtl="0" algn="l">
              <a:spcBef>
                <a:spcPts val="1600"/>
              </a:spcBef>
              <a:spcAft>
                <a:spcPts val="0"/>
              </a:spcAft>
              <a:buNone/>
            </a:pPr>
            <a:r>
              <a:rPr lang="it">
                <a:solidFill>
                  <a:srgbClr val="292929"/>
                </a:solidFill>
                <a:latin typeface="Verdana"/>
                <a:ea typeface="Verdana"/>
                <a:cs typeface="Verdana"/>
                <a:sym typeface="Verdana"/>
              </a:rPr>
              <a:t>H</a:t>
            </a:r>
            <a:r>
              <a:rPr lang="it">
                <a:solidFill>
                  <a:srgbClr val="000000"/>
                </a:solidFill>
                <a:highlight>
                  <a:srgbClr val="FFFFFF"/>
                </a:highlight>
                <a:latin typeface="Verdana"/>
                <a:ea typeface="Verdana"/>
                <a:cs typeface="Verdana"/>
                <a:sym typeface="Verdana"/>
              </a:rPr>
              <a:t>a sviluppato la Classificazione ETHOS, acronimo inglese traducibile con “Tipologia europea sulla condizione di senza dimora e sull’esclusione abitativa”, che rappresenta al momento attuale il punto di riferimento maggiormente condiviso a livello internazionale. </a:t>
            </a:r>
            <a:endParaRPr>
              <a:solidFill>
                <a:srgbClr val="000000"/>
              </a:solidFill>
              <a:highlight>
                <a:srgbClr val="FFFFFF"/>
              </a:highlight>
              <a:latin typeface="Verdana"/>
              <a:ea typeface="Verdana"/>
              <a:cs typeface="Verdana"/>
              <a:sym typeface="Verdana"/>
            </a:endParaRPr>
          </a:p>
          <a:p>
            <a:pPr indent="0" lvl="0" marL="0" rtl="0" algn="l">
              <a:spcBef>
                <a:spcPts val="1600"/>
              </a:spcBef>
              <a:spcAft>
                <a:spcPts val="1600"/>
              </a:spcAft>
              <a:buNone/>
            </a:pPr>
            <a:r>
              <a:t/>
            </a:r>
            <a:endParaRPr sz="1200">
              <a:solidFill>
                <a:srgbClr val="000000"/>
              </a:solidFill>
              <a:latin typeface="Verdana"/>
              <a:ea typeface="Verdana"/>
              <a:cs typeface="Verdana"/>
              <a:sym typeface="Verdan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it"/>
              <a:t>Classificazione ETHOS</a:t>
            </a:r>
            <a:endParaRPr/>
          </a:p>
          <a:p>
            <a:pPr indent="0" lvl="0" marL="0" rtl="0" algn="l">
              <a:spcBef>
                <a:spcPts val="0"/>
              </a:spcBef>
              <a:spcAft>
                <a:spcPts val="0"/>
              </a:spcAft>
              <a:buNone/>
            </a:pPr>
            <a:r>
              <a:t/>
            </a:r>
            <a:endParaRPr/>
          </a:p>
        </p:txBody>
      </p:sp>
      <p:sp>
        <p:nvSpPr>
          <p:cNvPr id="156" name="Google Shape;156;p29"/>
          <p:cNvSpPr txBox="1"/>
          <p:nvPr>
            <p:ph idx="1" type="body"/>
          </p:nvPr>
        </p:nvSpPr>
        <p:spPr>
          <a:xfrm>
            <a:off x="311700" y="1152475"/>
            <a:ext cx="8520600" cy="364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solidFill>
                  <a:schemeClr val="dk1"/>
                </a:solidFill>
                <a:highlight>
                  <a:srgbClr val="FFFFFF"/>
                </a:highlight>
                <a:latin typeface="Verdana"/>
                <a:ea typeface="Verdana"/>
                <a:cs typeface="Verdana"/>
                <a:sym typeface="Verdana"/>
              </a:rPr>
              <a:t>E</a:t>
            </a:r>
            <a:r>
              <a:rPr lang="it">
                <a:solidFill>
                  <a:schemeClr val="dk1"/>
                </a:solidFill>
                <a:highlight>
                  <a:srgbClr val="FFFFFF"/>
                </a:highlight>
                <a:latin typeface="Verdana"/>
                <a:ea typeface="Verdana"/>
                <a:cs typeface="Verdana"/>
                <a:sym typeface="Verdana"/>
              </a:rPr>
              <a:t>lementi oggettivi: </a:t>
            </a:r>
            <a:r>
              <a:rPr b="1" lang="it">
                <a:solidFill>
                  <a:srgbClr val="FF0000"/>
                </a:solidFill>
                <a:highlight>
                  <a:srgbClr val="FFFFFF"/>
                </a:highlight>
                <a:latin typeface="Verdana"/>
                <a:ea typeface="Verdana"/>
                <a:cs typeface="Verdana"/>
                <a:sym typeface="Verdana"/>
              </a:rPr>
              <a:t>disponibilità o meno di un alloggio</a:t>
            </a:r>
            <a:r>
              <a:rPr lang="it">
                <a:solidFill>
                  <a:schemeClr val="dk1"/>
                </a:solidFill>
                <a:highlight>
                  <a:srgbClr val="FFFFFF"/>
                </a:highlight>
                <a:latin typeface="Verdana"/>
                <a:ea typeface="Verdana"/>
                <a:cs typeface="Verdana"/>
                <a:sym typeface="Verdana"/>
              </a:rPr>
              <a:t> e </a:t>
            </a:r>
            <a:r>
              <a:rPr b="1" lang="it">
                <a:solidFill>
                  <a:srgbClr val="FF0000"/>
                </a:solidFill>
                <a:highlight>
                  <a:srgbClr val="FFFFFF"/>
                </a:highlight>
                <a:latin typeface="Verdana"/>
                <a:ea typeface="Verdana"/>
                <a:cs typeface="Verdana"/>
                <a:sym typeface="Verdana"/>
              </a:rPr>
              <a:t>tipo di alloggio di cui si dispone</a:t>
            </a:r>
            <a:r>
              <a:rPr lang="it">
                <a:solidFill>
                  <a:schemeClr val="dk1"/>
                </a:solidFill>
                <a:highlight>
                  <a:srgbClr val="FFFFFF"/>
                </a:highlight>
                <a:latin typeface="Verdana"/>
                <a:ea typeface="Verdana"/>
                <a:cs typeface="Verdana"/>
                <a:sym typeface="Verdana"/>
              </a:rPr>
              <a:t>. </a:t>
            </a:r>
            <a:endParaRPr>
              <a:solidFill>
                <a:schemeClr val="dk1"/>
              </a:solidFill>
              <a:highlight>
                <a:srgbClr val="FFFFFF"/>
              </a:highlight>
              <a:latin typeface="Verdana"/>
              <a:ea typeface="Verdana"/>
              <a:cs typeface="Verdana"/>
              <a:sym typeface="Verdana"/>
            </a:endParaRPr>
          </a:p>
          <a:p>
            <a:pPr indent="0" lvl="0" marL="0" rtl="0" algn="l">
              <a:spcBef>
                <a:spcPts val="0"/>
              </a:spcBef>
              <a:spcAft>
                <a:spcPts val="0"/>
              </a:spcAft>
              <a:buNone/>
            </a:pPr>
            <a:r>
              <a:rPr lang="it">
                <a:solidFill>
                  <a:schemeClr val="dk1"/>
                </a:solidFill>
                <a:highlight>
                  <a:srgbClr val="FFFFFF"/>
                </a:highlight>
                <a:latin typeface="Verdana"/>
                <a:ea typeface="Verdana"/>
                <a:cs typeface="Verdana"/>
                <a:sym typeface="Verdana"/>
              </a:rPr>
              <a:t>Finalità: </a:t>
            </a:r>
            <a:endParaRPr>
              <a:solidFill>
                <a:schemeClr val="dk1"/>
              </a:solidFill>
              <a:highlight>
                <a:srgbClr val="FFFFFF"/>
              </a:highlight>
              <a:latin typeface="Verdana"/>
              <a:ea typeface="Verdana"/>
              <a:cs typeface="Verdana"/>
              <a:sym typeface="Verdana"/>
            </a:endParaRPr>
          </a:p>
          <a:p>
            <a:pPr indent="-342900" lvl="0" marL="457200" rtl="0" algn="l">
              <a:spcBef>
                <a:spcPts val="0"/>
              </a:spcBef>
              <a:spcAft>
                <a:spcPts val="0"/>
              </a:spcAft>
              <a:buClr>
                <a:schemeClr val="dk1"/>
              </a:buClr>
              <a:buSzPts val="1800"/>
              <a:buFont typeface="Verdana"/>
              <a:buChar char="●"/>
            </a:pPr>
            <a:r>
              <a:rPr lang="it">
                <a:solidFill>
                  <a:schemeClr val="dk1"/>
                </a:solidFill>
                <a:highlight>
                  <a:srgbClr val="FFFFFF"/>
                </a:highlight>
                <a:latin typeface="Verdana"/>
                <a:ea typeface="Verdana"/>
                <a:cs typeface="Verdana"/>
                <a:sym typeface="Verdana"/>
              </a:rPr>
              <a:t>dare una conoscenza chiara dei percorsi e dei processi che conducono all’esclusione abitativa (multidimensionalità e dinamicità della povertà estrema) </a:t>
            </a:r>
            <a:endParaRPr>
              <a:solidFill>
                <a:schemeClr val="dk1"/>
              </a:solidFill>
              <a:highlight>
                <a:srgbClr val="FFFFFF"/>
              </a:highlight>
              <a:latin typeface="Verdana"/>
              <a:ea typeface="Verdana"/>
              <a:cs typeface="Verdana"/>
              <a:sym typeface="Verdana"/>
            </a:endParaRPr>
          </a:p>
          <a:p>
            <a:pPr indent="-342900" lvl="0" marL="457200" rtl="0" algn="l">
              <a:spcBef>
                <a:spcPts val="0"/>
              </a:spcBef>
              <a:spcAft>
                <a:spcPts val="0"/>
              </a:spcAft>
              <a:buClr>
                <a:schemeClr val="dk1"/>
              </a:buClr>
              <a:buSzPts val="1800"/>
              <a:buFont typeface="Verdana"/>
              <a:buChar char="●"/>
            </a:pPr>
            <a:r>
              <a:rPr lang="it">
                <a:solidFill>
                  <a:schemeClr val="dk1"/>
                </a:solidFill>
                <a:highlight>
                  <a:srgbClr val="FFFFFF"/>
                </a:highlight>
                <a:latin typeface="Verdana"/>
                <a:ea typeface="Verdana"/>
                <a:cs typeface="Verdana"/>
                <a:sym typeface="Verdana"/>
              </a:rPr>
              <a:t>offrire una definizione concettuale misurabile, comune ai vari paesi europei, e che può essere aggiornata annualmente per tenere conto delle evoluzioni del fenomeno. </a:t>
            </a:r>
            <a:endParaRPr>
              <a:solidFill>
                <a:schemeClr val="dk1"/>
              </a:solidFill>
              <a:highlight>
                <a:srgbClr val="FFFFFF"/>
              </a:highlight>
              <a:latin typeface="Verdana"/>
              <a:ea typeface="Verdana"/>
              <a:cs typeface="Verdana"/>
              <a:sym typeface="Verdana"/>
            </a:endParaRPr>
          </a:p>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it"/>
              <a:t>Classificazione ETHOS</a:t>
            </a:r>
            <a:endParaRPr/>
          </a:p>
          <a:p>
            <a:pPr indent="0" lvl="0" marL="0" rtl="0" algn="l">
              <a:spcBef>
                <a:spcPts val="0"/>
              </a:spcBef>
              <a:spcAft>
                <a:spcPts val="0"/>
              </a:spcAft>
              <a:buNone/>
            </a:pPr>
            <a:r>
              <a:t/>
            </a:r>
            <a:endParaRPr/>
          </a:p>
        </p:txBody>
      </p:sp>
      <p:sp>
        <p:nvSpPr>
          <p:cNvPr id="162" name="Google Shape;162;p30"/>
          <p:cNvSpPr txBox="1"/>
          <p:nvPr>
            <p:ph idx="1" type="body"/>
          </p:nvPr>
        </p:nvSpPr>
        <p:spPr>
          <a:xfrm>
            <a:off x="311700" y="1152475"/>
            <a:ext cx="8520600" cy="3642600"/>
          </a:xfrm>
          <a:prstGeom prst="rect">
            <a:avLst/>
          </a:prstGeom>
        </p:spPr>
        <p:txBody>
          <a:bodyPr anchorCtr="0" anchor="t" bIns="91425" lIns="91425" spcFirstLastPara="1" rIns="91425" wrap="square" tIns="91425">
            <a:noAutofit/>
          </a:bodyPr>
          <a:lstStyle/>
          <a:p>
            <a:pPr indent="0" lvl="0" marL="0" marR="73025" rtl="0" algn="just">
              <a:lnSpc>
                <a:spcPct val="100000"/>
              </a:lnSpc>
              <a:spcBef>
                <a:spcPts val="205"/>
              </a:spcBef>
              <a:spcAft>
                <a:spcPts val="0"/>
              </a:spcAft>
              <a:buNone/>
            </a:pPr>
            <a:r>
              <a:rPr lang="it">
                <a:solidFill>
                  <a:schemeClr val="dk1"/>
                </a:solidFill>
                <a:highlight>
                  <a:srgbClr val="FFFFFF"/>
                </a:highlight>
                <a:latin typeface="Verdana"/>
                <a:ea typeface="Verdana"/>
                <a:cs typeface="Verdana"/>
                <a:sym typeface="Verdana"/>
              </a:rPr>
              <a:t>Per definire una condizione di </a:t>
            </a:r>
            <a:r>
              <a:rPr b="1" lang="it">
                <a:solidFill>
                  <a:schemeClr val="dk1"/>
                </a:solidFill>
                <a:highlight>
                  <a:srgbClr val="FFFFFF"/>
                </a:highlight>
                <a:latin typeface="Verdana"/>
                <a:ea typeface="Verdana"/>
                <a:cs typeface="Verdana"/>
                <a:sym typeface="Verdana"/>
              </a:rPr>
              <a:t>piena abitabilità</a:t>
            </a:r>
            <a:r>
              <a:rPr lang="it">
                <a:solidFill>
                  <a:schemeClr val="dk1"/>
                </a:solidFill>
                <a:highlight>
                  <a:srgbClr val="FFFFFF"/>
                </a:highlight>
                <a:latin typeface="Verdana"/>
                <a:ea typeface="Verdana"/>
                <a:cs typeface="Verdana"/>
                <a:sym typeface="Verdana"/>
              </a:rPr>
              <a:t> è necessario: </a:t>
            </a:r>
            <a:endParaRPr>
              <a:solidFill>
                <a:schemeClr val="dk1"/>
              </a:solidFill>
              <a:highlight>
                <a:srgbClr val="FFFFFF"/>
              </a:highlight>
              <a:latin typeface="Verdana"/>
              <a:ea typeface="Verdana"/>
              <a:cs typeface="Verdana"/>
              <a:sym typeface="Verdana"/>
            </a:endParaRPr>
          </a:p>
          <a:p>
            <a:pPr indent="-304800" lvl="0" marL="457200" marR="77470" rtl="0" algn="just">
              <a:lnSpc>
                <a:spcPct val="100000"/>
              </a:lnSpc>
              <a:spcBef>
                <a:spcPts val="0"/>
              </a:spcBef>
              <a:spcAft>
                <a:spcPts val="0"/>
              </a:spcAft>
              <a:buClr>
                <a:schemeClr val="dk1"/>
              </a:buClr>
              <a:buSzPts val="1200"/>
              <a:buFont typeface="Gill Sans"/>
              <a:buChar char="●"/>
            </a:pPr>
            <a:r>
              <a:rPr lang="it">
                <a:solidFill>
                  <a:schemeClr val="dk1"/>
                </a:solidFill>
                <a:highlight>
                  <a:srgbClr val="FFFFFF"/>
                </a:highlight>
                <a:latin typeface="Verdana"/>
                <a:ea typeface="Verdana"/>
                <a:cs typeface="Verdana"/>
                <a:sym typeface="Verdana"/>
              </a:rPr>
              <a:t>possedere uno spazio abitativo adeguato sul quale una persona e la sua famiglia possano esercitare un </a:t>
            </a:r>
            <a:r>
              <a:rPr b="1" lang="it">
                <a:solidFill>
                  <a:schemeClr val="dk1"/>
                </a:solidFill>
                <a:highlight>
                  <a:srgbClr val="FFFFFF"/>
                </a:highlight>
                <a:latin typeface="Verdana"/>
                <a:ea typeface="Verdana"/>
                <a:cs typeface="Verdana"/>
                <a:sym typeface="Verdana"/>
              </a:rPr>
              <a:t>diritto di esclusività</a:t>
            </a:r>
            <a:r>
              <a:rPr lang="it">
                <a:solidFill>
                  <a:schemeClr val="dk1"/>
                </a:solidFill>
                <a:highlight>
                  <a:srgbClr val="FFFFFF"/>
                </a:highlight>
                <a:latin typeface="Verdana"/>
                <a:ea typeface="Verdana"/>
                <a:cs typeface="Verdana"/>
                <a:sym typeface="Verdana"/>
              </a:rPr>
              <a:t> (</a:t>
            </a:r>
            <a:r>
              <a:rPr b="1" lang="it">
                <a:solidFill>
                  <a:srgbClr val="FF0000"/>
                </a:solidFill>
                <a:highlight>
                  <a:srgbClr val="FFFFFF"/>
                </a:highlight>
                <a:latin typeface="Verdana"/>
                <a:ea typeface="Verdana"/>
                <a:cs typeface="Verdana"/>
                <a:sym typeface="Verdana"/>
              </a:rPr>
              <a:t>area fisica</a:t>
            </a:r>
            <a:r>
              <a:rPr lang="it">
                <a:solidFill>
                  <a:schemeClr val="dk1"/>
                </a:solidFill>
                <a:highlight>
                  <a:srgbClr val="FFFFFF"/>
                </a:highlight>
                <a:latin typeface="Verdana"/>
                <a:ea typeface="Verdana"/>
                <a:cs typeface="Verdana"/>
                <a:sym typeface="Verdana"/>
              </a:rPr>
              <a:t>); </a:t>
            </a:r>
            <a:endParaRPr>
              <a:solidFill>
                <a:schemeClr val="dk1"/>
              </a:solidFill>
              <a:highlight>
                <a:srgbClr val="FFFFFF"/>
              </a:highlight>
              <a:latin typeface="Verdana"/>
              <a:ea typeface="Verdana"/>
              <a:cs typeface="Verdana"/>
              <a:sym typeface="Verdana"/>
            </a:endParaRPr>
          </a:p>
          <a:p>
            <a:pPr indent="-304800" lvl="0" marL="457200" marR="77470" rtl="0" algn="just">
              <a:lnSpc>
                <a:spcPct val="100000"/>
              </a:lnSpc>
              <a:spcBef>
                <a:spcPts val="0"/>
              </a:spcBef>
              <a:spcAft>
                <a:spcPts val="0"/>
              </a:spcAft>
              <a:buClr>
                <a:schemeClr val="dk1"/>
              </a:buClr>
              <a:buSzPts val="1200"/>
              <a:buFont typeface="Gill Sans"/>
              <a:buChar char="●"/>
            </a:pPr>
            <a:r>
              <a:rPr lang="it">
                <a:solidFill>
                  <a:schemeClr val="dk1"/>
                </a:solidFill>
                <a:highlight>
                  <a:srgbClr val="FFFFFF"/>
                </a:highlight>
                <a:latin typeface="Verdana"/>
                <a:ea typeface="Verdana"/>
                <a:cs typeface="Verdana"/>
                <a:sym typeface="Verdana"/>
              </a:rPr>
              <a:t>avere la possibilità di mantenere in quello spazio </a:t>
            </a:r>
            <a:r>
              <a:rPr b="1" lang="it">
                <a:solidFill>
                  <a:schemeClr val="dk1"/>
                </a:solidFill>
                <a:highlight>
                  <a:srgbClr val="FFFFFF"/>
                </a:highlight>
                <a:latin typeface="Verdana"/>
                <a:ea typeface="Verdana"/>
                <a:cs typeface="Verdana"/>
                <a:sym typeface="Verdana"/>
              </a:rPr>
              <a:t>relazioni</a:t>
            </a:r>
            <a:r>
              <a:rPr lang="it">
                <a:solidFill>
                  <a:schemeClr val="dk1"/>
                </a:solidFill>
                <a:highlight>
                  <a:srgbClr val="FFFFFF"/>
                </a:highlight>
                <a:latin typeface="Verdana"/>
                <a:ea typeface="Verdana"/>
                <a:cs typeface="Verdana"/>
                <a:sym typeface="Verdana"/>
              </a:rPr>
              <a:t> soddisfacenti e riservate (</a:t>
            </a:r>
            <a:r>
              <a:rPr b="1" lang="it">
                <a:solidFill>
                  <a:srgbClr val="FF0000"/>
                </a:solidFill>
                <a:highlight>
                  <a:srgbClr val="FFFFFF"/>
                </a:highlight>
                <a:latin typeface="Verdana"/>
                <a:ea typeface="Verdana"/>
                <a:cs typeface="Verdana"/>
                <a:sym typeface="Verdana"/>
              </a:rPr>
              <a:t>area sociale</a:t>
            </a:r>
            <a:r>
              <a:rPr lang="it">
                <a:solidFill>
                  <a:schemeClr val="dk1"/>
                </a:solidFill>
                <a:highlight>
                  <a:srgbClr val="FFFFFF"/>
                </a:highlight>
                <a:latin typeface="Verdana"/>
                <a:ea typeface="Verdana"/>
                <a:cs typeface="Verdana"/>
                <a:sym typeface="Verdana"/>
              </a:rPr>
              <a:t>); </a:t>
            </a:r>
            <a:endParaRPr>
              <a:solidFill>
                <a:schemeClr val="dk1"/>
              </a:solidFill>
              <a:highlight>
                <a:srgbClr val="FFFFFF"/>
              </a:highlight>
              <a:latin typeface="Verdana"/>
              <a:ea typeface="Verdana"/>
              <a:cs typeface="Verdana"/>
              <a:sym typeface="Verdana"/>
            </a:endParaRPr>
          </a:p>
          <a:p>
            <a:pPr indent="-304800" lvl="0" marL="457200" marR="77470" rtl="0" algn="just">
              <a:lnSpc>
                <a:spcPct val="100000"/>
              </a:lnSpc>
              <a:spcBef>
                <a:spcPts val="0"/>
              </a:spcBef>
              <a:spcAft>
                <a:spcPts val="0"/>
              </a:spcAft>
              <a:buClr>
                <a:schemeClr val="dk1"/>
              </a:buClr>
              <a:buSzPts val="1200"/>
              <a:buFont typeface="Gill Sans"/>
              <a:buChar char="●"/>
            </a:pPr>
            <a:r>
              <a:rPr lang="it">
                <a:solidFill>
                  <a:schemeClr val="dk1"/>
                </a:solidFill>
                <a:highlight>
                  <a:srgbClr val="FFFFFF"/>
                </a:highlight>
                <a:latin typeface="Verdana"/>
                <a:ea typeface="Verdana"/>
                <a:cs typeface="Verdana"/>
                <a:sym typeface="Verdana"/>
              </a:rPr>
              <a:t>avere un </a:t>
            </a:r>
            <a:r>
              <a:rPr b="1" lang="it">
                <a:solidFill>
                  <a:schemeClr val="dk1"/>
                </a:solidFill>
                <a:highlight>
                  <a:srgbClr val="FFFFFF"/>
                </a:highlight>
                <a:latin typeface="Verdana"/>
                <a:ea typeface="Verdana"/>
                <a:cs typeface="Verdana"/>
                <a:sym typeface="Verdana"/>
              </a:rPr>
              <a:t>titolo legale</a:t>
            </a:r>
            <a:r>
              <a:rPr lang="it">
                <a:solidFill>
                  <a:schemeClr val="dk1"/>
                </a:solidFill>
                <a:highlight>
                  <a:srgbClr val="FFFFFF"/>
                </a:highlight>
                <a:latin typeface="Verdana"/>
                <a:ea typeface="Verdana"/>
                <a:cs typeface="Verdana"/>
                <a:sym typeface="Verdana"/>
              </a:rPr>
              <a:t> riconosciuto che ne permetta il pieno godimento (</a:t>
            </a:r>
            <a:r>
              <a:rPr b="1" lang="it">
                <a:solidFill>
                  <a:srgbClr val="FF0000"/>
                </a:solidFill>
                <a:highlight>
                  <a:srgbClr val="FFFFFF"/>
                </a:highlight>
                <a:latin typeface="Verdana"/>
                <a:ea typeface="Verdana"/>
                <a:cs typeface="Verdana"/>
                <a:sym typeface="Verdana"/>
              </a:rPr>
              <a:t>area giuridica</a:t>
            </a:r>
            <a:r>
              <a:rPr lang="it">
                <a:solidFill>
                  <a:schemeClr val="dk1"/>
                </a:solidFill>
                <a:highlight>
                  <a:srgbClr val="FFFFFF"/>
                </a:highlight>
                <a:latin typeface="Verdana"/>
                <a:ea typeface="Verdana"/>
                <a:cs typeface="Verdana"/>
                <a:sym typeface="Verdana"/>
              </a:rPr>
              <a:t>).</a:t>
            </a:r>
            <a:endParaRPr>
              <a:solidFill>
                <a:schemeClr val="dk1"/>
              </a:solidFill>
              <a:highlight>
                <a:srgbClr val="FFFFFF"/>
              </a:highlight>
              <a:latin typeface="Verdana"/>
              <a:ea typeface="Verdana"/>
              <a:cs typeface="Verdana"/>
              <a:sym typeface="Verdana"/>
            </a:endParaRPr>
          </a:p>
          <a:p>
            <a:pPr indent="0" lvl="0" marL="0" rtl="0" algn="l">
              <a:spcBef>
                <a:spcPts val="0"/>
              </a:spcBef>
              <a:spcAft>
                <a:spcPts val="0"/>
              </a:spcAft>
              <a:buNone/>
            </a:pPr>
            <a:r>
              <a:rPr lang="it">
                <a:solidFill>
                  <a:schemeClr val="dk1"/>
                </a:solidFill>
                <a:highlight>
                  <a:srgbClr val="FFFFFF"/>
                </a:highlight>
                <a:latin typeface="Verdana"/>
                <a:ea typeface="Verdana"/>
                <a:cs typeface="Verdana"/>
                <a:sym typeface="Verdana"/>
              </a:rPr>
              <a:t>L’assenza di queste condizioni permette di individuare 4 categorie di grave esclusione abitativa</a:t>
            </a:r>
            <a:r>
              <a:rPr lang="it">
                <a:solidFill>
                  <a:schemeClr val="dk1"/>
                </a:solidFill>
                <a:highlight>
                  <a:srgbClr val="FFFFFF"/>
                </a:highlight>
                <a:latin typeface="Verdana"/>
                <a:ea typeface="Verdana"/>
                <a:cs typeface="Verdana"/>
                <a:sym typeface="Verdana"/>
              </a:rPr>
              <a:t>: </a:t>
            </a:r>
            <a:r>
              <a:rPr b="1" lang="it">
                <a:solidFill>
                  <a:schemeClr val="dk1"/>
                </a:solidFill>
                <a:highlight>
                  <a:srgbClr val="FFFFFF"/>
                </a:highlight>
                <a:latin typeface="Verdana"/>
                <a:ea typeface="Verdana"/>
                <a:cs typeface="Verdana"/>
                <a:sym typeface="Verdana"/>
              </a:rPr>
              <a:t>senza tetto, senza casa, sistemazione insicura, sistemazione inadeguata</a:t>
            </a:r>
            <a:r>
              <a:rPr lang="it">
                <a:solidFill>
                  <a:schemeClr val="dk1"/>
                </a:solidFill>
                <a:highlight>
                  <a:srgbClr val="FFFFFF"/>
                </a:highlight>
                <a:latin typeface="Verdana"/>
                <a:ea typeface="Verdana"/>
                <a:cs typeface="Verdana"/>
                <a:sym typeface="Verdana"/>
              </a:rPr>
              <a:t> </a:t>
            </a:r>
            <a:endParaRPr>
              <a:solidFill>
                <a:schemeClr val="dk1"/>
              </a:solidFill>
              <a:highlight>
                <a:srgbClr val="FFFFFF"/>
              </a:highlight>
              <a:latin typeface="Verdana"/>
              <a:ea typeface="Verdana"/>
              <a:cs typeface="Verdana"/>
              <a:sym typeface="Verdana"/>
            </a:endParaRPr>
          </a:p>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pic>
        <p:nvPicPr>
          <p:cNvPr id="167" name="Google Shape;167;p31"/>
          <p:cNvPicPr preferRelativeResize="0"/>
          <p:nvPr/>
        </p:nvPicPr>
        <p:blipFill>
          <a:blip r:embed="rId3">
            <a:alphaModFix/>
          </a:blip>
          <a:stretch>
            <a:fillRect/>
          </a:stretch>
        </p:blipFill>
        <p:spPr>
          <a:xfrm>
            <a:off x="108000" y="0"/>
            <a:ext cx="8921725" cy="51434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pic>
        <p:nvPicPr>
          <p:cNvPr id="172" name="Google Shape;172;p32"/>
          <p:cNvPicPr preferRelativeResize="0"/>
          <p:nvPr/>
        </p:nvPicPr>
        <p:blipFill>
          <a:blip r:embed="rId3">
            <a:alphaModFix/>
          </a:blip>
          <a:stretch>
            <a:fillRect/>
          </a:stretch>
        </p:blipFill>
        <p:spPr>
          <a:xfrm>
            <a:off x="51050" y="89325"/>
            <a:ext cx="8781251" cy="4964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pic>
        <p:nvPicPr>
          <p:cNvPr id="66" name="Google Shape;66;p15"/>
          <p:cNvPicPr preferRelativeResize="0"/>
          <p:nvPr/>
        </p:nvPicPr>
        <p:blipFill>
          <a:blip r:embed="rId3">
            <a:alphaModFix/>
          </a:blip>
          <a:stretch>
            <a:fillRect/>
          </a:stretch>
        </p:blipFill>
        <p:spPr>
          <a:xfrm>
            <a:off x="152400" y="54400"/>
            <a:ext cx="8857124" cy="502517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La situazione italiana</a:t>
            </a:r>
            <a:endParaRPr/>
          </a:p>
        </p:txBody>
      </p:sp>
      <p:sp>
        <p:nvSpPr>
          <p:cNvPr id="178" name="Google Shape;178;p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sz="1600">
                <a:solidFill>
                  <a:srgbClr val="000000"/>
                </a:solidFill>
              </a:rPr>
              <a:t>L’Istat ha utilizzato que</a:t>
            </a:r>
            <a:r>
              <a:rPr lang="it" sz="1600">
                <a:solidFill>
                  <a:srgbClr val="000000"/>
                </a:solidFill>
              </a:rPr>
              <a:t>sta classificazione come base definitoria per la </a:t>
            </a:r>
            <a:r>
              <a:rPr b="1" lang="it" sz="1600">
                <a:solidFill>
                  <a:srgbClr val="000000"/>
                </a:solidFill>
              </a:rPr>
              <a:t>prima indagine nazionale sulle persone senza dimora</a:t>
            </a:r>
            <a:r>
              <a:rPr lang="it" sz="1600">
                <a:solidFill>
                  <a:srgbClr val="000000"/>
                </a:solidFill>
              </a:rPr>
              <a:t> (2011), realizzata a seguito di una convenzione tra l’Istat, il Ministero del Lavoro e delle Politiche Sociali, la Federazione italiana degli organismi per le persone senza dimora (fio.PSD) e la Caritas Italiana.</a:t>
            </a:r>
            <a:endParaRPr sz="1600">
              <a:solidFill>
                <a:srgbClr val="000000"/>
              </a:solidFill>
            </a:endParaRPr>
          </a:p>
          <a:p>
            <a:pPr indent="0" lvl="0" marL="0" rtl="0" algn="l">
              <a:spcBef>
                <a:spcPts val="0"/>
              </a:spcBef>
              <a:spcAft>
                <a:spcPts val="0"/>
              </a:spcAft>
              <a:buNone/>
            </a:pPr>
            <a:r>
              <a:t/>
            </a:r>
            <a:endParaRPr sz="1600">
              <a:solidFill>
                <a:srgbClr val="000000"/>
              </a:solidFill>
            </a:endParaRPr>
          </a:p>
          <a:p>
            <a:pPr indent="0" lvl="0" marL="0" rtl="0" algn="l">
              <a:spcBef>
                <a:spcPts val="0"/>
              </a:spcBef>
              <a:spcAft>
                <a:spcPts val="0"/>
              </a:spcAft>
              <a:buNone/>
            </a:pPr>
            <a:r>
              <a:rPr lang="it" sz="1600">
                <a:solidFill>
                  <a:srgbClr val="000000"/>
                </a:solidFill>
              </a:rPr>
              <a:t>Nel </a:t>
            </a:r>
            <a:r>
              <a:rPr b="1" lang="it" sz="1600">
                <a:solidFill>
                  <a:srgbClr val="000000"/>
                </a:solidFill>
              </a:rPr>
              <a:t>2014 seconda indagine</a:t>
            </a:r>
            <a:r>
              <a:rPr lang="it" sz="1600">
                <a:solidFill>
                  <a:srgbClr val="000000"/>
                </a:solidFill>
              </a:rPr>
              <a:t>. Cosa è emerso? </a:t>
            </a:r>
            <a:endParaRPr sz="1600">
              <a:solidFill>
                <a:srgbClr val="000000"/>
              </a:solidFill>
            </a:endParaRPr>
          </a:p>
          <a:p>
            <a:pPr indent="0" lvl="0" marL="0" rtl="0" algn="l">
              <a:spcBef>
                <a:spcPts val="0"/>
              </a:spcBef>
              <a:spcAft>
                <a:spcPts val="0"/>
              </a:spcAft>
              <a:buNone/>
            </a:pPr>
            <a:r>
              <a:rPr b="1" lang="it" sz="1600">
                <a:solidFill>
                  <a:srgbClr val="FF0000"/>
                </a:solidFill>
              </a:rPr>
              <a:t>50 mila 724</a:t>
            </a:r>
            <a:r>
              <a:rPr lang="it" sz="1600">
                <a:solidFill>
                  <a:srgbClr val="000000"/>
                </a:solidFill>
              </a:rPr>
              <a:t> persone senza dimora, nei mesi di novembre e dicembre 2014, hanno utilizzato almeno un servizio di mensa o accoglienza notturna nei 158 comuni italiani in cui è stata condotta l’indagine 		    </a:t>
            </a:r>
            <a:r>
              <a:rPr b="1" lang="it" sz="1600">
                <a:solidFill>
                  <a:srgbClr val="000000"/>
                </a:solidFill>
              </a:rPr>
              <a:t>2,43 per mille</a:t>
            </a:r>
            <a:r>
              <a:rPr lang="it" sz="1600">
                <a:solidFill>
                  <a:srgbClr val="000000"/>
                </a:solidFill>
              </a:rPr>
              <a:t> della popolazione iscritta presso i comuni considerati dall’indagine, </a:t>
            </a:r>
            <a:r>
              <a:rPr b="1" lang="it" sz="1600">
                <a:solidFill>
                  <a:srgbClr val="000000"/>
                </a:solidFill>
              </a:rPr>
              <a:t>valore in aumento</a:t>
            </a:r>
            <a:r>
              <a:rPr lang="it" sz="1600">
                <a:solidFill>
                  <a:srgbClr val="000000"/>
                </a:solidFill>
              </a:rPr>
              <a:t> rispetto a tre anni prima, quando era il 2,31 per mille (47 mila 648 persone).  </a:t>
            </a:r>
            <a:endParaRPr sz="1600">
              <a:solidFill>
                <a:srgbClr val="000000"/>
              </a:solidFill>
            </a:endParaRPr>
          </a:p>
        </p:txBody>
      </p:sp>
      <p:sp>
        <p:nvSpPr>
          <p:cNvPr id="179" name="Google Shape;179;p33"/>
          <p:cNvSpPr/>
          <p:nvPr/>
        </p:nvSpPr>
        <p:spPr>
          <a:xfrm>
            <a:off x="2251200" y="3523375"/>
            <a:ext cx="572400" cy="165300"/>
          </a:xfrm>
          <a:prstGeom prst="rightArrow">
            <a:avLst>
              <a:gd fmla="val 50000" name="adj1"/>
              <a:gd fmla="val 50000" name="adj2"/>
            </a:avLst>
          </a:prstGeom>
          <a:solidFill>
            <a:srgbClr val="FF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it"/>
              <a:t>La situazione italiana</a:t>
            </a:r>
            <a:endParaRPr/>
          </a:p>
        </p:txBody>
      </p:sp>
      <p:sp>
        <p:nvSpPr>
          <p:cNvPr id="185" name="Google Shape;185;p3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sz="1600">
                <a:solidFill>
                  <a:srgbClr val="363636"/>
                </a:solidFill>
                <a:highlight>
                  <a:srgbClr val="FFFFFF"/>
                </a:highlight>
              </a:rPr>
              <a:t>Distribuzione territoriale:  </a:t>
            </a:r>
            <a:r>
              <a:rPr b="1" lang="it" sz="1600">
                <a:solidFill>
                  <a:srgbClr val="363636"/>
                </a:solidFill>
                <a:highlight>
                  <a:srgbClr val="FFFFFF"/>
                </a:highlight>
              </a:rPr>
              <a:t>Nord-ovest (38%)</a:t>
            </a:r>
            <a:r>
              <a:rPr lang="it" sz="1600">
                <a:solidFill>
                  <a:srgbClr val="363636"/>
                </a:solidFill>
                <a:highlight>
                  <a:srgbClr val="FFFFFF"/>
                </a:highlight>
              </a:rPr>
              <a:t> è del tutto simile a quella stimata nel 2011, così come quella del </a:t>
            </a:r>
            <a:r>
              <a:rPr b="1" lang="it" sz="1600">
                <a:solidFill>
                  <a:srgbClr val="363636"/>
                </a:solidFill>
                <a:highlight>
                  <a:srgbClr val="FFFFFF"/>
                </a:highlight>
              </a:rPr>
              <a:t>Centro (23,7%) </a:t>
            </a:r>
            <a:r>
              <a:rPr lang="it" sz="1600">
                <a:solidFill>
                  <a:srgbClr val="363636"/>
                </a:solidFill>
                <a:highlight>
                  <a:srgbClr val="FFFFFF"/>
                </a:highlight>
              </a:rPr>
              <a:t>e delle </a:t>
            </a:r>
            <a:r>
              <a:rPr b="1" lang="it" sz="1600">
                <a:solidFill>
                  <a:srgbClr val="363636"/>
                </a:solidFill>
                <a:highlight>
                  <a:srgbClr val="FFFFFF"/>
                </a:highlight>
              </a:rPr>
              <a:t>Isole (9,2%)</a:t>
            </a:r>
            <a:r>
              <a:rPr lang="it" sz="1600">
                <a:solidFill>
                  <a:srgbClr val="363636"/>
                </a:solidFill>
                <a:highlight>
                  <a:srgbClr val="FFFFFF"/>
                </a:highlight>
              </a:rPr>
              <a:t>; nel </a:t>
            </a:r>
            <a:r>
              <a:rPr b="1" lang="it" sz="1600">
                <a:solidFill>
                  <a:srgbClr val="363636"/>
                </a:solidFill>
                <a:highlight>
                  <a:srgbClr val="FFFFFF"/>
                </a:highlight>
              </a:rPr>
              <a:t>Nord-est</a:t>
            </a:r>
            <a:r>
              <a:rPr lang="it" sz="1600">
                <a:solidFill>
                  <a:srgbClr val="363636"/>
                </a:solidFill>
                <a:highlight>
                  <a:srgbClr val="FFFFFF"/>
                </a:highlight>
              </a:rPr>
              <a:t> diminuzione (dal 19,7% al </a:t>
            </a:r>
            <a:r>
              <a:rPr b="1" lang="it" sz="1600">
                <a:solidFill>
                  <a:srgbClr val="363636"/>
                </a:solidFill>
                <a:highlight>
                  <a:srgbClr val="FFFFFF"/>
                </a:highlight>
              </a:rPr>
              <a:t>18%</a:t>
            </a:r>
            <a:r>
              <a:rPr lang="it" sz="1600">
                <a:solidFill>
                  <a:srgbClr val="363636"/>
                </a:solidFill>
                <a:highlight>
                  <a:srgbClr val="FFFFFF"/>
                </a:highlight>
              </a:rPr>
              <a:t>) che si contrappone all’aumento nel </a:t>
            </a:r>
            <a:r>
              <a:rPr b="1" lang="it" sz="1600">
                <a:solidFill>
                  <a:srgbClr val="363636"/>
                </a:solidFill>
                <a:highlight>
                  <a:srgbClr val="FFFFFF"/>
                </a:highlight>
              </a:rPr>
              <a:t>Sud</a:t>
            </a:r>
            <a:r>
              <a:rPr lang="it" sz="1600">
                <a:solidFill>
                  <a:srgbClr val="363636"/>
                </a:solidFill>
                <a:highlight>
                  <a:srgbClr val="FFFFFF"/>
                </a:highlight>
              </a:rPr>
              <a:t> (dall’8,7% all’</a:t>
            </a:r>
            <a:r>
              <a:rPr b="1" lang="it" sz="1600">
                <a:solidFill>
                  <a:srgbClr val="363636"/>
                </a:solidFill>
                <a:highlight>
                  <a:srgbClr val="FFFFFF"/>
                </a:highlight>
              </a:rPr>
              <a:t>11,1%</a:t>
            </a:r>
            <a:r>
              <a:rPr lang="it" sz="1600">
                <a:solidFill>
                  <a:srgbClr val="363636"/>
                </a:solidFill>
                <a:highlight>
                  <a:srgbClr val="FFFFFF"/>
                </a:highlight>
              </a:rPr>
              <a:t>). </a:t>
            </a:r>
            <a:endParaRPr sz="1600">
              <a:solidFill>
                <a:srgbClr val="363636"/>
              </a:solidFill>
              <a:highlight>
                <a:srgbClr val="FFFFFF"/>
              </a:highlight>
            </a:endParaRPr>
          </a:p>
          <a:p>
            <a:pPr indent="0" lvl="0" marL="0" rtl="0" algn="l">
              <a:spcBef>
                <a:spcPts val="0"/>
              </a:spcBef>
              <a:spcAft>
                <a:spcPts val="0"/>
              </a:spcAft>
              <a:buNone/>
            </a:pPr>
            <a:r>
              <a:rPr lang="it" sz="1600">
                <a:solidFill>
                  <a:srgbClr val="363636"/>
                </a:solidFill>
                <a:highlight>
                  <a:srgbClr val="FFFFFF"/>
                </a:highlight>
              </a:rPr>
              <a:t>Rispetto al 2011, confermate le principali caratteristiche: </a:t>
            </a:r>
            <a:r>
              <a:rPr b="1" lang="it" sz="1600">
                <a:solidFill>
                  <a:srgbClr val="363636"/>
                </a:solidFill>
                <a:highlight>
                  <a:srgbClr val="FFFFFF"/>
                </a:highlight>
              </a:rPr>
              <a:t>uomini (85,7%)</a:t>
            </a:r>
            <a:r>
              <a:rPr lang="it" sz="1600">
                <a:solidFill>
                  <a:srgbClr val="363636"/>
                </a:solidFill>
                <a:highlight>
                  <a:srgbClr val="FFFFFF"/>
                </a:highlight>
              </a:rPr>
              <a:t>, </a:t>
            </a:r>
            <a:r>
              <a:rPr b="1" lang="it" sz="1600">
                <a:solidFill>
                  <a:srgbClr val="363636"/>
                </a:solidFill>
                <a:highlight>
                  <a:srgbClr val="FFFFFF"/>
                </a:highlight>
              </a:rPr>
              <a:t>stranieri (58,2%)</a:t>
            </a:r>
            <a:r>
              <a:rPr lang="it" sz="1600">
                <a:solidFill>
                  <a:srgbClr val="363636"/>
                </a:solidFill>
                <a:highlight>
                  <a:srgbClr val="FFFFFF"/>
                </a:highlight>
              </a:rPr>
              <a:t>, con meno di 54 anni (75,8%), l’</a:t>
            </a:r>
            <a:r>
              <a:rPr b="1" lang="it" sz="1600">
                <a:solidFill>
                  <a:srgbClr val="363636"/>
                </a:solidFill>
                <a:highlight>
                  <a:srgbClr val="FFFFFF"/>
                </a:highlight>
              </a:rPr>
              <a:t>età media</a:t>
            </a:r>
            <a:r>
              <a:rPr lang="it" sz="1600">
                <a:solidFill>
                  <a:srgbClr val="363636"/>
                </a:solidFill>
                <a:highlight>
                  <a:srgbClr val="FFFFFF"/>
                </a:highlight>
              </a:rPr>
              <a:t> è leggermente aumentata (da 42,1 a </a:t>
            </a:r>
            <a:r>
              <a:rPr b="1" lang="it" sz="1600">
                <a:solidFill>
                  <a:srgbClr val="363636"/>
                </a:solidFill>
                <a:highlight>
                  <a:srgbClr val="FFFFFF"/>
                </a:highlight>
              </a:rPr>
              <a:t>44,0</a:t>
            </a:r>
            <a:r>
              <a:rPr lang="it" sz="1600">
                <a:solidFill>
                  <a:srgbClr val="363636"/>
                </a:solidFill>
                <a:highlight>
                  <a:srgbClr val="FFFFFF"/>
                </a:highlight>
              </a:rPr>
              <a:t>) – o con </a:t>
            </a:r>
            <a:r>
              <a:rPr b="1" lang="it" sz="1600">
                <a:solidFill>
                  <a:srgbClr val="363636"/>
                </a:solidFill>
                <a:highlight>
                  <a:srgbClr val="FFFFFF"/>
                </a:highlight>
              </a:rPr>
              <a:t>basso titolo di studio </a:t>
            </a:r>
            <a:r>
              <a:rPr lang="it" sz="1600">
                <a:solidFill>
                  <a:srgbClr val="363636"/>
                </a:solidFill>
                <a:highlight>
                  <a:srgbClr val="FFFFFF"/>
                </a:highlight>
              </a:rPr>
              <a:t>(solo un terzo raggiunge almeno il diploma di scuola media superiore).  </a:t>
            </a:r>
            <a:endParaRPr sz="1600">
              <a:solidFill>
                <a:srgbClr val="363636"/>
              </a:solidFill>
              <a:highlight>
                <a:srgbClr val="FFFFFF"/>
              </a:highlight>
            </a:endParaRPr>
          </a:p>
          <a:p>
            <a:pPr indent="0" lvl="0" marL="0" rtl="0" algn="l">
              <a:spcBef>
                <a:spcPts val="0"/>
              </a:spcBef>
              <a:spcAft>
                <a:spcPts val="0"/>
              </a:spcAft>
              <a:buNone/>
            </a:pPr>
            <a:r>
              <a:rPr lang="it" sz="1600">
                <a:solidFill>
                  <a:srgbClr val="363636"/>
                </a:solidFill>
                <a:highlight>
                  <a:srgbClr val="FFFFFF"/>
                </a:highlight>
              </a:rPr>
              <a:t>Cresce la percentuale di chi </a:t>
            </a:r>
            <a:r>
              <a:rPr b="1" lang="it" sz="1600">
                <a:solidFill>
                  <a:srgbClr val="363636"/>
                </a:solidFill>
                <a:highlight>
                  <a:srgbClr val="FFFFFF"/>
                </a:highlight>
              </a:rPr>
              <a:t>vive solo</a:t>
            </a:r>
            <a:r>
              <a:rPr lang="it" sz="1600">
                <a:solidFill>
                  <a:srgbClr val="363636"/>
                </a:solidFill>
                <a:highlight>
                  <a:srgbClr val="FFFFFF"/>
                </a:highlight>
              </a:rPr>
              <a:t> (da 72,9% a </a:t>
            </a:r>
            <a:r>
              <a:rPr b="1" lang="it" sz="1600">
                <a:solidFill>
                  <a:srgbClr val="363636"/>
                </a:solidFill>
                <a:highlight>
                  <a:srgbClr val="FFFFFF"/>
                </a:highlight>
              </a:rPr>
              <a:t>76,5%</a:t>
            </a:r>
            <a:r>
              <a:rPr lang="it" sz="1600">
                <a:solidFill>
                  <a:srgbClr val="363636"/>
                </a:solidFill>
                <a:highlight>
                  <a:srgbClr val="FFFFFF"/>
                </a:highlight>
              </a:rPr>
              <a:t>); poco più della metà (il 51%) dichiara di non essersi mai sposato.  </a:t>
            </a:r>
            <a:endParaRPr sz="1600">
              <a:solidFill>
                <a:srgbClr val="363636"/>
              </a:solidFill>
              <a:highlight>
                <a:srgbClr val="FFFFFF"/>
              </a:highlight>
            </a:endParaRPr>
          </a:p>
          <a:p>
            <a:pPr indent="0" lvl="0" marL="0" rtl="0" algn="l">
              <a:spcBef>
                <a:spcPts val="0"/>
              </a:spcBef>
              <a:spcAft>
                <a:spcPts val="0"/>
              </a:spcAft>
              <a:buNone/>
            </a:pPr>
            <a:r>
              <a:rPr b="1" lang="it" sz="1600">
                <a:solidFill>
                  <a:srgbClr val="363636"/>
                </a:solidFill>
                <a:highlight>
                  <a:srgbClr val="FFFFFF"/>
                </a:highlight>
              </a:rPr>
              <a:t>Durata</a:t>
            </a:r>
            <a:r>
              <a:rPr lang="it" sz="1600">
                <a:solidFill>
                  <a:srgbClr val="363636"/>
                </a:solidFill>
                <a:highlight>
                  <a:srgbClr val="FFFFFF"/>
                </a:highlight>
              </a:rPr>
              <a:t> rispetto al 2011 </a:t>
            </a:r>
            <a:r>
              <a:rPr b="1" lang="it" sz="1600">
                <a:solidFill>
                  <a:srgbClr val="363636"/>
                </a:solidFill>
                <a:highlight>
                  <a:srgbClr val="FFFFFF"/>
                </a:highlight>
              </a:rPr>
              <a:t>si allunga</a:t>
            </a:r>
            <a:r>
              <a:rPr lang="it" sz="1600">
                <a:solidFill>
                  <a:srgbClr val="363636"/>
                </a:solidFill>
                <a:highlight>
                  <a:srgbClr val="FFFFFF"/>
                </a:highlight>
              </a:rPr>
              <a:t>: </a:t>
            </a:r>
            <a:r>
              <a:rPr lang="it" sz="1600">
                <a:solidFill>
                  <a:srgbClr val="363636"/>
                </a:solidFill>
                <a:highlight>
                  <a:srgbClr val="FFFFFF"/>
                </a:highlight>
              </a:rPr>
              <a:t>da meno di tre mesi </a:t>
            </a:r>
            <a:r>
              <a:rPr lang="it" sz="1600">
                <a:solidFill>
                  <a:srgbClr val="363636"/>
                </a:solidFill>
                <a:highlight>
                  <a:srgbClr val="FFFFFF"/>
                </a:highlight>
              </a:rPr>
              <a:t>dal 28,5% al 17,4%, mentre aumentano le quote di chi lo è da più di due anni (dal 27,4% al 41,1%) e di chi lo è da oltre 4 anni (dal 16% sale al 21,4%). </a:t>
            </a:r>
            <a:endParaRPr sz="1600">
              <a:solidFill>
                <a:srgbClr val="363636"/>
              </a:solidFill>
              <a:highlight>
                <a:srgbClr val="FFFFFF"/>
              </a:high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it"/>
              <a:t>La situazione italiana</a:t>
            </a:r>
            <a:endParaRPr/>
          </a:p>
          <a:p>
            <a:pPr indent="0" lvl="0" marL="0" rtl="0" algn="l">
              <a:spcBef>
                <a:spcPts val="0"/>
              </a:spcBef>
              <a:spcAft>
                <a:spcPts val="0"/>
              </a:spcAft>
              <a:buNone/>
            </a:pPr>
            <a:r>
              <a:t/>
            </a:r>
            <a:endParaRPr/>
          </a:p>
        </p:txBody>
      </p:sp>
      <p:sp>
        <p:nvSpPr>
          <p:cNvPr id="191" name="Google Shape;191;p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solidFill>
                  <a:srgbClr val="363636"/>
                </a:solidFill>
                <a:highlight>
                  <a:srgbClr val="FFFFFF"/>
                </a:highlight>
              </a:rPr>
              <a:t>Occupazione: il </a:t>
            </a:r>
            <a:r>
              <a:rPr b="1" lang="it">
                <a:solidFill>
                  <a:srgbClr val="363636"/>
                </a:solidFill>
                <a:highlight>
                  <a:srgbClr val="FFFFFF"/>
                </a:highlight>
              </a:rPr>
              <a:t>28% delle persone senza dimora dichiara di lavorare</a:t>
            </a:r>
            <a:r>
              <a:rPr lang="it">
                <a:solidFill>
                  <a:srgbClr val="363636"/>
                </a:solidFill>
                <a:highlight>
                  <a:srgbClr val="FFFFFF"/>
                </a:highlight>
              </a:rPr>
              <a:t>. Valore stabile rispetto a quanto rilevato nel 2011. </a:t>
            </a:r>
            <a:endParaRPr>
              <a:solidFill>
                <a:srgbClr val="363636"/>
              </a:solidFill>
              <a:highlight>
                <a:srgbClr val="FFFFFF"/>
              </a:highlight>
            </a:endParaRPr>
          </a:p>
          <a:p>
            <a:pPr indent="0" lvl="0" marL="0" rtl="0" algn="l">
              <a:spcBef>
                <a:spcPts val="1600"/>
              </a:spcBef>
              <a:spcAft>
                <a:spcPts val="0"/>
              </a:spcAft>
              <a:buNone/>
            </a:pPr>
            <a:r>
              <a:rPr lang="it">
                <a:solidFill>
                  <a:srgbClr val="363636"/>
                </a:solidFill>
                <a:highlight>
                  <a:srgbClr val="FFFFFF"/>
                </a:highlight>
              </a:rPr>
              <a:t>Diminuiscono quanti dichiarano di avere un lavoro stabile (dal 3,8% al 2,3%), mentre si conferma che i </a:t>
            </a:r>
            <a:r>
              <a:rPr b="1" lang="it">
                <a:solidFill>
                  <a:srgbClr val="363636"/>
                </a:solidFill>
                <a:highlight>
                  <a:srgbClr val="FFFFFF"/>
                </a:highlight>
              </a:rPr>
              <a:t>lavori</a:t>
            </a:r>
            <a:r>
              <a:rPr lang="it">
                <a:solidFill>
                  <a:srgbClr val="363636"/>
                </a:solidFill>
                <a:highlight>
                  <a:srgbClr val="FFFFFF"/>
                </a:highlight>
              </a:rPr>
              <a:t> dei senza fissa dimora sono prevalentemente </a:t>
            </a:r>
            <a:r>
              <a:rPr b="1" lang="it">
                <a:solidFill>
                  <a:srgbClr val="363636"/>
                </a:solidFill>
                <a:highlight>
                  <a:srgbClr val="FFFFFF"/>
                </a:highlight>
              </a:rPr>
              <a:t>a termine, saltuari e a bassa qualifica</a:t>
            </a:r>
            <a:r>
              <a:rPr lang="it">
                <a:solidFill>
                  <a:srgbClr val="363636"/>
                </a:solidFill>
                <a:highlight>
                  <a:srgbClr val="FFFFFF"/>
                </a:highlight>
              </a:rPr>
              <a:t> nel settore dei servizi (es. pulizie, facchino, trasportatore, addetto al carico e scarico merci o alla raccolta dei rifiuti, giardiniere, lavavetri, lavapiatti ecc.), nell’edilizia (es. manovale, muratore, operaio edile) e nei diversi settori produttivi (es. bracciante, falegname, fabbro, fornaio). </a:t>
            </a:r>
            <a:endParaRPr>
              <a:solidFill>
                <a:srgbClr val="363636"/>
              </a:solidFill>
              <a:highlight>
                <a:srgbClr val="FFFFFF"/>
              </a:highlight>
            </a:endParaRPr>
          </a:p>
          <a:p>
            <a:pPr indent="0" lvl="0" marL="0" rtl="0" algn="l">
              <a:spcBef>
                <a:spcPts val="1600"/>
              </a:spcBef>
              <a:spcAft>
                <a:spcPts val="1600"/>
              </a:spcAft>
              <a:buNone/>
            </a:pPr>
            <a:r>
              <a:rPr lang="it">
                <a:solidFill>
                  <a:srgbClr val="363636"/>
                </a:solidFill>
                <a:highlight>
                  <a:srgbClr val="FFFFFF"/>
                </a:highlight>
              </a:rPr>
              <a:t>È aumentata la quota di chi </a:t>
            </a:r>
            <a:r>
              <a:rPr b="1" lang="it">
                <a:solidFill>
                  <a:srgbClr val="363636"/>
                </a:solidFill>
                <a:highlight>
                  <a:srgbClr val="FFFFFF"/>
                </a:highlight>
              </a:rPr>
              <a:t>non ha mai svolto un’attività lavorativa</a:t>
            </a:r>
            <a:r>
              <a:rPr lang="it">
                <a:solidFill>
                  <a:srgbClr val="363636"/>
                </a:solidFill>
                <a:highlight>
                  <a:srgbClr val="FFFFFF"/>
                </a:highlight>
              </a:rPr>
              <a:t> (dal </a:t>
            </a:r>
            <a:r>
              <a:rPr b="1" lang="it">
                <a:solidFill>
                  <a:srgbClr val="363636"/>
                </a:solidFill>
                <a:highlight>
                  <a:srgbClr val="FFFFFF"/>
                </a:highlight>
              </a:rPr>
              <a:t>6,7% all’8,7%</a:t>
            </a:r>
            <a:r>
              <a:rPr lang="it">
                <a:solidFill>
                  <a:srgbClr val="363636"/>
                </a:solidFill>
                <a:highlight>
                  <a:srgbClr val="FFFFFF"/>
                </a:highlight>
              </a:rPr>
              <a:t>), soprattutto fra gli stranieri (dal 7,7% al 10,4%).</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La situazione italiana</a:t>
            </a:r>
            <a:endParaRPr/>
          </a:p>
          <a:p>
            <a:pPr indent="0" lvl="0" marL="0" rtl="0" algn="l">
              <a:spcBef>
                <a:spcPts val="0"/>
              </a:spcBef>
              <a:spcAft>
                <a:spcPts val="0"/>
              </a:spcAft>
              <a:buNone/>
            </a:pPr>
            <a:r>
              <a:t/>
            </a:r>
            <a:endParaRPr/>
          </a:p>
        </p:txBody>
      </p:sp>
      <p:sp>
        <p:nvSpPr>
          <p:cNvPr id="197" name="Google Shape;197;p3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solidFill>
                  <a:srgbClr val="363636"/>
                </a:solidFill>
                <a:highlight>
                  <a:srgbClr val="FFFFFF"/>
                </a:highlight>
              </a:rPr>
              <a:t>Stabile il numero dei senza dimora che dichiarano di non avere </a:t>
            </a:r>
            <a:r>
              <a:rPr b="1" lang="it">
                <a:solidFill>
                  <a:srgbClr val="363636"/>
                </a:solidFill>
                <a:highlight>
                  <a:srgbClr val="FFFFFF"/>
                </a:highlight>
              </a:rPr>
              <a:t>alcuna fonte di reddito (17,</a:t>
            </a:r>
            <a:r>
              <a:rPr b="1" lang="it">
                <a:solidFill>
                  <a:srgbClr val="363636"/>
                </a:solidFill>
                <a:highlight>
                  <a:srgbClr val="FFFFFF"/>
                </a:highlight>
              </a:rPr>
              <a:t>4%)</a:t>
            </a:r>
            <a:r>
              <a:rPr lang="it">
                <a:solidFill>
                  <a:srgbClr val="363636"/>
                </a:solidFill>
                <a:highlight>
                  <a:srgbClr val="FFFFFF"/>
                </a:highlight>
              </a:rPr>
              <a:t>: </a:t>
            </a:r>
            <a:r>
              <a:rPr lang="it">
                <a:solidFill>
                  <a:srgbClr val="363636"/>
                </a:solidFill>
                <a:highlight>
                  <a:srgbClr val="FFFFFF"/>
                </a:highlight>
              </a:rPr>
              <a:t>gli stranieri (22,2%) sono il doppio degli italiani (11,2%). </a:t>
            </a:r>
            <a:endParaRPr>
              <a:solidFill>
                <a:srgbClr val="363636"/>
              </a:solidFill>
              <a:highlight>
                <a:srgbClr val="FFFFFF"/>
              </a:highlight>
            </a:endParaRPr>
          </a:p>
          <a:p>
            <a:pPr indent="0" lvl="0" marL="0" rtl="0" algn="l">
              <a:spcBef>
                <a:spcPts val="0"/>
              </a:spcBef>
              <a:spcAft>
                <a:spcPts val="0"/>
              </a:spcAft>
              <a:buClr>
                <a:schemeClr val="dk1"/>
              </a:buClr>
              <a:buSzPts val="1100"/>
              <a:buFont typeface="Arial"/>
              <a:buNone/>
            </a:pPr>
            <a:r>
              <a:rPr lang="it">
                <a:solidFill>
                  <a:srgbClr val="363636"/>
                </a:solidFill>
                <a:highlight>
                  <a:srgbClr val="FFFFFF"/>
                </a:highlight>
              </a:rPr>
              <a:t>Si riduce la percentuale di chi ha come unica fonte di reddito il lavoro (dal 17% a 14,2% tra gli stranieri e dal 15,8% al 13,6% tra gli italiani), ma aumenta la quota di coloro che </a:t>
            </a:r>
            <a:r>
              <a:rPr b="1" lang="it">
                <a:solidFill>
                  <a:srgbClr val="363636"/>
                </a:solidFill>
                <a:highlight>
                  <a:srgbClr val="FFFFFF"/>
                </a:highlight>
              </a:rPr>
              <a:t>ricevono aiuti in denaro da familiari, amici o parent</a:t>
            </a:r>
            <a:r>
              <a:rPr lang="it">
                <a:solidFill>
                  <a:srgbClr val="363636"/>
                </a:solidFill>
                <a:highlight>
                  <a:srgbClr val="FFFFFF"/>
                </a:highlight>
              </a:rPr>
              <a:t>i (dal 27,2% al </a:t>
            </a:r>
            <a:r>
              <a:rPr b="1" lang="it">
                <a:solidFill>
                  <a:srgbClr val="363636"/>
                </a:solidFill>
                <a:highlight>
                  <a:srgbClr val="FFFFFF"/>
                </a:highlight>
              </a:rPr>
              <a:t>32,1%</a:t>
            </a:r>
            <a:r>
              <a:rPr lang="it">
                <a:solidFill>
                  <a:srgbClr val="363636"/>
                </a:solidFill>
                <a:highlight>
                  <a:srgbClr val="FFFFFF"/>
                </a:highlight>
              </a:rPr>
              <a:t>). Tra gli stranieri aumenta poi il peso (dal 37,3% al 40,7%) di chi riceve reddito da estranei (colletta, associazioni di volontariato o altro). Questo valore diminuisce invece tra gli italiani (da 36,5% a 33,8%).</a:t>
            </a:r>
            <a:endParaRPr>
              <a:solidFill>
                <a:schemeClr val="dk1"/>
              </a:solidFill>
            </a:endParaRPr>
          </a:p>
          <a:p>
            <a:pPr indent="0" lvl="0" marL="0" rtl="0" algn="l">
              <a:spcBef>
                <a:spcPts val="0"/>
              </a:spcBef>
              <a:spcAft>
                <a:spcPts val="0"/>
              </a:spcAft>
              <a:buNone/>
            </a:pPr>
            <a:r>
              <a:rPr lang="it">
                <a:solidFill>
                  <a:srgbClr val="363636"/>
                </a:solidFill>
                <a:highlight>
                  <a:srgbClr val="FFFFFF"/>
                </a:highlight>
              </a:rPr>
              <a:t>Ragioni che portano alla condizione di senza dimora: sempre più rilevante la </a:t>
            </a:r>
            <a:r>
              <a:rPr b="1" lang="it">
                <a:solidFill>
                  <a:srgbClr val="363636"/>
                </a:solidFill>
                <a:highlight>
                  <a:srgbClr val="FFFFFF"/>
                </a:highlight>
              </a:rPr>
              <a:t>perdita di un lavoro stabile</a:t>
            </a:r>
            <a:r>
              <a:rPr lang="it">
                <a:solidFill>
                  <a:srgbClr val="363636"/>
                </a:solidFill>
                <a:highlight>
                  <a:srgbClr val="FFFFFF"/>
                </a:highlight>
              </a:rPr>
              <a:t> e la </a:t>
            </a:r>
            <a:r>
              <a:rPr b="1" lang="it">
                <a:solidFill>
                  <a:srgbClr val="363636"/>
                </a:solidFill>
                <a:highlight>
                  <a:srgbClr val="FFFFFF"/>
                </a:highlight>
              </a:rPr>
              <a:t>separazione dal coniuge e/o dai figli</a:t>
            </a:r>
            <a:r>
              <a:rPr lang="it">
                <a:solidFill>
                  <a:srgbClr val="363636"/>
                </a:solidFill>
                <a:highlight>
                  <a:srgbClr val="FFFFFF"/>
                </a:highlight>
              </a:rPr>
              <a:t>.  </a:t>
            </a:r>
            <a:endParaRPr>
              <a:solidFill>
                <a:srgbClr val="363636"/>
              </a:solidFill>
              <a:highlight>
                <a:srgbClr val="FFFFFF"/>
              </a:high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pic>
        <p:nvPicPr>
          <p:cNvPr id="202" name="Google Shape;202;p37"/>
          <p:cNvPicPr preferRelativeResize="0"/>
          <p:nvPr/>
        </p:nvPicPr>
        <p:blipFill>
          <a:blip r:embed="rId3">
            <a:alphaModFix/>
          </a:blip>
          <a:stretch>
            <a:fillRect/>
          </a:stretch>
        </p:blipFill>
        <p:spPr>
          <a:xfrm>
            <a:off x="152400" y="990600"/>
            <a:ext cx="8839200" cy="2921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pic>
        <p:nvPicPr>
          <p:cNvPr id="207" name="Google Shape;207;p38"/>
          <p:cNvPicPr preferRelativeResize="0"/>
          <p:nvPr/>
        </p:nvPicPr>
        <p:blipFill>
          <a:blip r:embed="rId3">
            <a:alphaModFix/>
          </a:blip>
          <a:stretch>
            <a:fillRect/>
          </a:stretch>
        </p:blipFill>
        <p:spPr>
          <a:xfrm>
            <a:off x="725076" y="-1901800"/>
            <a:ext cx="7605175" cy="8931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39"/>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it"/>
              <a:t>Homelessness e politiche</a:t>
            </a:r>
            <a:endParaRPr/>
          </a:p>
        </p:txBody>
      </p:sp>
      <p:sp>
        <p:nvSpPr>
          <p:cNvPr id="213" name="Google Shape;213;p3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solidFill>
                  <a:srgbClr val="000000"/>
                </a:solidFill>
              </a:rPr>
              <a:t>Dal punto di vista delle politiche sociali a connotare i senza dimora è la presenza di un </a:t>
            </a:r>
            <a:r>
              <a:rPr b="1" lang="it">
                <a:solidFill>
                  <a:srgbClr val="000000"/>
                </a:solidFill>
              </a:rPr>
              <a:t>bisogno indifferibile e urgente</a:t>
            </a:r>
            <a:r>
              <a:rPr lang="it">
                <a:solidFill>
                  <a:srgbClr val="000000"/>
                </a:solidFill>
              </a:rPr>
              <a:t>, ossia tale da compromettere, se non soddisfatto, la sopravvivenza della persona secondo standard di dignità minimi.</a:t>
            </a:r>
            <a:endParaRPr>
              <a:solidFill>
                <a:srgbClr val="000000"/>
              </a:solidFill>
            </a:endParaRPr>
          </a:p>
          <a:p>
            <a:pPr indent="0" lvl="0" marL="0" rtl="0" algn="l">
              <a:spcBef>
                <a:spcPts val="1600"/>
              </a:spcBef>
              <a:spcAft>
                <a:spcPts val="1600"/>
              </a:spcAft>
              <a:buNone/>
            </a:pPr>
            <a:r>
              <a:rPr lang="it">
                <a:solidFill>
                  <a:srgbClr val="000000"/>
                </a:solidFill>
              </a:rPr>
              <a:t>L’esposizione prolungata alla vita in strada o in sistemazioni alloggiative inadeguate comporta conseguenze gravi e difficilmente reversibili nella vita delle persone, con un forte impatto anche in termini di </a:t>
            </a:r>
            <a:r>
              <a:rPr b="1" lang="it">
                <a:solidFill>
                  <a:srgbClr val="000000"/>
                </a:solidFill>
              </a:rPr>
              <a:t>costi sociali</a:t>
            </a:r>
            <a:r>
              <a:rPr lang="it">
                <a:solidFill>
                  <a:srgbClr val="000000"/>
                </a:solidFill>
              </a:rPr>
              <a:t>: tassi di malattia più elevati, una speranza di vita più bassa, maggiori tassi di incarcerazione. </a:t>
            </a:r>
            <a:endParaRPr>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Homelessness e politiche</a:t>
            </a:r>
            <a:r>
              <a:rPr lang="it"/>
              <a:t> in Italia</a:t>
            </a:r>
            <a:endParaRPr/>
          </a:p>
        </p:txBody>
      </p:sp>
      <p:sp>
        <p:nvSpPr>
          <p:cNvPr id="219" name="Google Shape;219;p40"/>
          <p:cNvSpPr txBox="1"/>
          <p:nvPr>
            <p:ph idx="1" type="body"/>
          </p:nvPr>
        </p:nvSpPr>
        <p:spPr>
          <a:xfrm>
            <a:off x="311700" y="1152475"/>
            <a:ext cx="8520600" cy="3550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it">
                <a:solidFill>
                  <a:srgbClr val="000000"/>
                </a:solidFill>
              </a:rPr>
              <a:t>R</a:t>
            </a:r>
            <a:r>
              <a:rPr lang="it">
                <a:solidFill>
                  <a:srgbClr val="000000"/>
                </a:solidFill>
              </a:rPr>
              <a:t>iforma del Titolo V della Costituzione (l. cost. n. 3/2001)</a:t>
            </a:r>
            <a:endParaRPr>
              <a:solidFill>
                <a:srgbClr val="000000"/>
              </a:solidFill>
            </a:endParaRPr>
          </a:p>
          <a:p>
            <a:pPr indent="0" lvl="0" marL="0" rtl="0" algn="l">
              <a:lnSpc>
                <a:spcPct val="100000"/>
              </a:lnSpc>
              <a:spcBef>
                <a:spcPts val="0"/>
              </a:spcBef>
              <a:spcAft>
                <a:spcPts val="0"/>
              </a:spcAft>
              <a:buNone/>
            </a:pPr>
            <a:r>
              <a:rPr lang="it">
                <a:solidFill>
                  <a:srgbClr val="000000"/>
                </a:solidFill>
              </a:rPr>
              <a:t> </a:t>
            </a:r>
            <a:endParaRPr>
              <a:solidFill>
                <a:srgbClr val="000000"/>
              </a:solidFill>
            </a:endParaRPr>
          </a:p>
          <a:p>
            <a:pPr indent="0" lvl="0" marL="0" rtl="0" algn="l">
              <a:lnSpc>
                <a:spcPct val="100000"/>
              </a:lnSpc>
              <a:spcBef>
                <a:spcPts val="0"/>
              </a:spcBef>
              <a:spcAft>
                <a:spcPts val="0"/>
              </a:spcAft>
              <a:buNone/>
            </a:pPr>
            <a:r>
              <a:rPr lang="it">
                <a:solidFill>
                  <a:srgbClr val="000000"/>
                </a:solidFill>
              </a:rPr>
              <a:t>Stato: determinazione dei livelli essenziali delle prestazioni concernenti i diritti civili e sociali che devono essere garantiti su tutto il territorio nazionale; disposizioni generali e comuni per le politiche sociali. </a:t>
            </a:r>
            <a:endParaRPr>
              <a:solidFill>
                <a:srgbClr val="000000"/>
              </a:solidFill>
            </a:endParaRPr>
          </a:p>
          <a:p>
            <a:pPr indent="0" lvl="0" marL="0" rtl="0" algn="l">
              <a:lnSpc>
                <a:spcPct val="100000"/>
              </a:lnSpc>
              <a:spcBef>
                <a:spcPts val="0"/>
              </a:spcBef>
              <a:spcAft>
                <a:spcPts val="0"/>
              </a:spcAft>
              <a:buNone/>
            </a:pPr>
            <a:r>
              <a:t/>
            </a:r>
            <a:endParaRPr>
              <a:solidFill>
                <a:srgbClr val="000000"/>
              </a:solidFill>
            </a:endParaRPr>
          </a:p>
          <a:p>
            <a:pPr indent="0" lvl="0" marL="0" rtl="0" algn="l">
              <a:lnSpc>
                <a:spcPct val="100000"/>
              </a:lnSpc>
              <a:spcBef>
                <a:spcPts val="0"/>
              </a:spcBef>
              <a:spcAft>
                <a:spcPts val="0"/>
              </a:spcAft>
              <a:buNone/>
            </a:pPr>
            <a:r>
              <a:rPr lang="it">
                <a:solidFill>
                  <a:srgbClr val="000000"/>
                </a:solidFill>
              </a:rPr>
              <a:t>Regioni: programmazione e organizzazione dei servizi sanitari e sociali. </a:t>
            </a:r>
            <a:endParaRPr>
              <a:solidFill>
                <a:srgbClr val="000000"/>
              </a:solidFill>
            </a:endParaRPr>
          </a:p>
          <a:p>
            <a:pPr indent="0" lvl="0" marL="0" rtl="0" algn="l">
              <a:lnSpc>
                <a:spcPct val="100000"/>
              </a:lnSpc>
              <a:spcBef>
                <a:spcPts val="0"/>
              </a:spcBef>
              <a:spcAft>
                <a:spcPts val="0"/>
              </a:spcAft>
              <a:buNone/>
            </a:pPr>
            <a:r>
              <a:t/>
            </a:r>
            <a:endParaRPr>
              <a:solidFill>
                <a:srgbClr val="000000"/>
              </a:solidFill>
            </a:endParaRPr>
          </a:p>
          <a:p>
            <a:pPr indent="0" lvl="0" marL="0" rtl="0" algn="l">
              <a:lnSpc>
                <a:spcPct val="100000"/>
              </a:lnSpc>
              <a:spcBef>
                <a:spcPts val="0"/>
              </a:spcBef>
              <a:spcAft>
                <a:spcPts val="0"/>
              </a:spcAft>
              <a:buClr>
                <a:schemeClr val="dk1"/>
              </a:buClr>
              <a:buSzPts val="1100"/>
              <a:buFont typeface="Arial"/>
              <a:buNone/>
            </a:pPr>
            <a:r>
              <a:rPr lang="it">
                <a:solidFill>
                  <a:srgbClr val="000000"/>
                </a:solidFill>
              </a:rPr>
              <a:t>Comuni: progettazione, gestione ed erogazione di servizi e interventi. </a:t>
            </a:r>
            <a:endParaRPr>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Le politiche sociali per i senza dimora in Italia</a:t>
            </a:r>
            <a:endParaRPr/>
          </a:p>
        </p:txBody>
      </p:sp>
      <p:sp>
        <p:nvSpPr>
          <p:cNvPr id="225" name="Google Shape;225;p41"/>
          <p:cNvSpPr txBox="1"/>
          <p:nvPr>
            <p:ph idx="1" type="body"/>
          </p:nvPr>
        </p:nvSpPr>
        <p:spPr>
          <a:xfrm>
            <a:off x="311700" y="1152475"/>
            <a:ext cx="8520600" cy="3550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it">
                <a:solidFill>
                  <a:srgbClr val="000000"/>
                </a:solidFill>
              </a:rPr>
              <a:t>Spesso sono solo gli </a:t>
            </a:r>
            <a:r>
              <a:rPr b="1" lang="it">
                <a:solidFill>
                  <a:srgbClr val="000000"/>
                </a:solidFill>
              </a:rPr>
              <a:t>enti non profit </a:t>
            </a:r>
            <a:r>
              <a:rPr lang="it">
                <a:solidFill>
                  <a:srgbClr val="000000"/>
                </a:solidFill>
              </a:rPr>
              <a:t>(associazionismo e privato sociale) attraverso un’assunzione di responsabilità che si manifesta spesso come surroga e non – come dovrebbe – articolazione di una competenza pubblica. </a:t>
            </a:r>
            <a:endParaRPr>
              <a:solidFill>
                <a:srgbClr val="000000"/>
              </a:solidFill>
            </a:endParaRPr>
          </a:p>
          <a:p>
            <a:pPr indent="0" lvl="0" marL="0" rtl="0" algn="l">
              <a:lnSpc>
                <a:spcPct val="100000"/>
              </a:lnSpc>
              <a:spcBef>
                <a:spcPts val="0"/>
              </a:spcBef>
              <a:spcAft>
                <a:spcPts val="0"/>
              </a:spcAft>
              <a:buNone/>
            </a:pPr>
            <a:r>
              <a:t/>
            </a:r>
            <a:endParaRPr>
              <a:solidFill>
                <a:srgbClr val="000000"/>
              </a:solidFill>
            </a:endParaRPr>
          </a:p>
          <a:p>
            <a:pPr indent="0" lvl="0" marL="0" rtl="0" algn="l">
              <a:lnSpc>
                <a:spcPct val="100000"/>
              </a:lnSpc>
              <a:spcBef>
                <a:spcPts val="0"/>
              </a:spcBef>
              <a:spcAft>
                <a:spcPts val="0"/>
              </a:spcAft>
              <a:buNone/>
            </a:pPr>
            <a:r>
              <a:rPr lang="it">
                <a:solidFill>
                  <a:schemeClr val="dk1"/>
                </a:solidFill>
              </a:rPr>
              <a:t>Ente locale:</a:t>
            </a:r>
            <a:r>
              <a:rPr lang="it">
                <a:solidFill>
                  <a:srgbClr val="000000"/>
                </a:solidFill>
              </a:rPr>
              <a:t> </a:t>
            </a:r>
            <a:r>
              <a:rPr b="1" lang="it">
                <a:solidFill>
                  <a:srgbClr val="000000"/>
                </a:solidFill>
              </a:rPr>
              <a:t>funzione programmatoria e di coordinamento</a:t>
            </a:r>
            <a:r>
              <a:rPr lang="it">
                <a:solidFill>
                  <a:srgbClr val="000000"/>
                </a:solidFill>
              </a:rPr>
              <a:t> come fattore determinante per costruire un sistema capace di valorizzare le risorse delle comunità locali (umane, economiche, progettuali ed esperienziali) e mettere a profitto le (limitate) risorse pubbliche. </a:t>
            </a:r>
            <a:endParaRPr>
              <a:solidFill>
                <a:srgbClr val="000000"/>
              </a:solidFill>
            </a:endParaRPr>
          </a:p>
          <a:p>
            <a:pPr indent="0" lvl="0" marL="0" rtl="0" algn="l">
              <a:lnSpc>
                <a:spcPct val="100000"/>
              </a:lnSpc>
              <a:spcBef>
                <a:spcPts val="0"/>
              </a:spcBef>
              <a:spcAft>
                <a:spcPts val="0"/>
              </a:spcAft>
              <a:buNone/>
            </a:pPr>
            <a:r>
              <a:t/>
            </a:r>
            <a:endParaRPr>
              <a:solidFill>
                <a:srgbClr val="000000"/>
              </a:solidFill>
            </a:endParaRPr>
          </a:p>
          <a:p>
            <a:pPr indent="0" lvl="0" marL="0" rtl="0" algn="l">
              <a:lnSpc>
                <a:spcPct val="100000"/>
              </a:lnSpc>
              <a:spcBef>
                <a:spcPts val="0"/>
              </a:spcBef>
              <a:spcAft>
                <a:spcPts val="0"/>
              </a:spcAft>
              <a:buNone/>
            </a:pPr>
            <a:r>
              <a:t/>
            </a:r>
            <a:endParaRPr>
              <a:solidFill>
                <a:srgbClr val="000000"/>
              </a:solidFill>
            </a:endParaRPr>
          </a:p>
          <a:p>
            <a:pPr indent="0" lvl="0" marL="0" rtl="0" algn="l">
              <a:lnSpc>
                <a:spcPct val="100000"/>
              </a:lnSpc>
              <a:spcBef>
                <a:spcPts val="0"/>
              </a:spcBef>
              <a:spcAft>
                <a:spcPts val="0"/>
              </a:spcAft>
              <a:buNone/>
            </a:pPr>
            <a:r>
              <a:rPr lang="it">
                <a:solidFill>
                  <a:srgbClr val="000000"/>
                </a:solidFill>
              </a:rPr>
              <a:t>L’importanza delle reti territoriali.</a:t>
            </a:r>
            <a:endParaRPr>
              <a:solidFill>
                <a:srgbClr val="000000"/>
              </a:solidFill>
            </a:endParaRPr>
          </a:p>
        </p:txBody>
      </p:sp>
      <p:sp>
        <p:nvSpPr>
          <p:cNvPr id="226" name="Google Shape;226;p41"/>
          <p:cNvSpPr/>
          <p:nvPr/>
        </p:nvSpPr>
        <p:spPr>
          <a:xfrm>
            <a:off x="1767925" y="3459625"/>
            <a:ext cx="278100" cy="511500"/>
          </a:xfrm>
          <a:prstGeom prst="downArrow">
            <a:avLst>
              <a:gd fmla="val 50000" name="adj1"/>
              <a:gd fmla="val 50000" name="adj2"/>
            </a:avLst>
          </a:prstGeom>
          <a:solidFill>
            <a:srgbClr val="FF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0000"/>
              </a:solidFill>
              <a:highlight>
                <a:srgbClr val="FF0000"/>
              </a:high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it"/>
              <a:t>Le politiche sociali per i senza dimora in Italia</a:t>
            </a:r>
            <a:endParaRPr/>
          </a:p>
        </p:txBody>
      </p:sp>
      <p:sp>
        <p:nvSpPr>
          <p:cNvPr id="232" name="Google Shape;232;p4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sz="2200">
                <a:solidFill>
                  <a:srgbClr val="000000"/>
                </a:solidFill>
              </a:rPr>
              <a:t>I servizi pubblici fanno fatica a progettare interventi capaci di farsi carico della grave marginalità e troppo spesso l’approccio che governa l’azione diventa di </a:t>
            </a:r>
            <a:r>
              <a:rPr b="1" lang="it" sz="2200">
                <a:solidFill>
                  <a:srgbClr val="000000"/>
                </a:solidFill>
              </a:rPr>
              <a:t>natura emergenziale</a:t>
            </a:r>
            <a:r>
              <a:rPr lang="it" sz="2200">
                <a:solidFill>
                  <a:srgbClr val="000000"/>
                </a:solidFill>
              </a:rPr>
              <a:t>. </a:t>
            </a:r>
            <a:endParaRPr sz="2200">
              <a:solidFill>
                <a:srgbClr val="000000"/>
              </a:solidFill>
            </a:endParaRPr>
          </a:p>
          <a:p>
            <a:pPr indent="0" lvl="0" marL="0" rtl="0" algn="l">
              <a:spcBef>
                <a:spcPts val="1600"/>
              </a:spcBef>
              <a:spcAft>
                <a:spcPts val="1600"/>
              </a:spcAft>
              <a:buNone/>
            </a:pPr>
            <a:r>
              <a:rPr lang="it" sz="2200">
                <a:solidFill>
                  <a:srgbClr val="000000"/>
                </a:solidFill>
              </a:rPr>
              <a:t>È necessario un </a:t>
            </a:r>
            <a:r>
              <a:rPr b="1" lang="it" sz="2200">
                <a:solidFill>
                  <a:srgbClr val="000000"/>
                </a:solidFill>
              </a:rPr>
              <a:t>approccio strategico</a:t>
            </a:r>
            <a:r>
              <a:rPr lang="it" sz="2200">
                <a:solidFill>
                  <a:srgbClr val="000000"/>
                </a:solidFill>
              </a:rPr>
              <a:t> per sviluppare interventi organici e strutturati in grado di programmare e assicurare prestazioni appropriate, oltre che uniformi a livello nazionale con un orizzonte di lungo periodo.  </a:t>
            </a:r>
            <a:endParaRPr sz="22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Costituzione italiana</a:t>
            </a:r>
            <a:endParaRPr/>
          </a:p>
        </p:txBody>
      </p:sp>
      <p:sp>
        <p:nvSpPr>
          <p:cNvPr id="72" name="Google Shape;72;p16"/>
          <p:cNvSpPr txBox="1"/>
          <p:nvPr>
            <p:ph idx="1" type="body"/>
          </p:nvPr>
        </p:nvSpPr>
        <p:spPr>
          <a:xfrm>
            <a:off x="311700" y="1152475"/>
            <a:ext cx="8520600" cy="3416400"/>
          </a:xfrm>
          <a:prstGeom prst="rect">
            <a:avLst/>
          </a:prstGeom>
        </p:spPr>
        <p:txBody>
          <a:bodyPr anchorCtr="0" anchor="t" bIns="54000" lIns="54000" spcFirstLastPara="1" rIns="54000" wrap="square" tIns="54000">
            <a:noAutofit/>
          </a:bodyPr>
          <a:lstStyle/>
          <a:p>
            <a:pPr indent="0" lvl="0" marL="0" rtl="0" algn="l">
              <a:lnSpc>
                <a:spcPct val="127636"/>
              </a:lnSpc>
              <a:spcBef>
                <a:spcPts val="400"/>
              </a:spcBef>
              <a:spcAft>
                <a:spcPts val="0"/>
              </a:spcAft>
              <a:buClr>
                <a:schemeClr val="dk1"/>
              </a:buClr>
              <a:buSzPts val="1100"/>
              <a:buFont typeface="Arial"/>
              <a:buNone/>
            </a:pPr>
            <a:r>
              <a:rPr b="1" lang="it">
                <a:solidFill>
                  <a:srgbClr val="000000"/>
                </a:solidFill>
                <a:highlight>
                  <a:srgbClr val="FFFFFF"/>
                </a:highlight>
                <a:latin typeface="Verdana"/>
                <a:ea typeface="Verdana"/>
                <a:cs typeface="Verdana"/>
                <a:sym typeface="Verdana"/>
              </a:rPr>
              <a:t>Articolo 3</a:t>
            </a:r>
            <a:endParaRPr b="1">
              <a:solidFill>
                <a:srgbClr val="000000"/>
              </a:solidFill>
              <a:highlight>
                <a:srgbClr val="FFFFFF"/>
              </a:highlight>
              <a:latin typeface="Verdana"/>
              <a:ea typeface="Verdana"/>
              <a:cs typeface="Verdana"/>
              <a:sym typeface="Verdana"/>
            </a:endParaRPr>
          </a:p>
          <a:p>
            <a:pPr indent="0" lvl="0" marL="0" rtl="0" algn="just">
              <a:lnSpc>
                <a:spcPct val="100000"/>
              </a:lnSpc>
              <a:spcBef>
                <a:spcPts val="800"/>
              </a:spcBef>
              <a:spcAft>
                <a:spcPts val="0"/>
              </a:spcAft>
              <a:buNone/>
            </a:pPr>
            <a:r>
              <a:rPr lang="it">
                <a:solidFill>
                  <a:srgbClr val="000000"/>
                </a:solidFill>
                <a:highlight>
                  <a:srgbClr val="FFFFFF"/>
                </a:highlight>
                <a:latin typeface="Verdana"/>
                <a:ea typeface="Verdana"/>
                <a:cs typeface="Verdana"/>
                <a:sym typeface="Verdana"/>
              </a:rPr>
              <a:t>Tutti i cittadini hanno pari dignità sociale e sono eguali davanti alla legge, senza distinzione di sesso, di razza, di lingua, di religione, di opinioni politiche, di condizioni personali e sociali.</a:t>
            </a:r>
            <a:endParaRPr>
              <a:solidFill>
                <a:srgbClr val="000000"/>
              </a:solidFill>
              <a:highlight>
                <a:srgbClr val="FFFFFF"/>
              </a:highlight>
              <a:latin typeface="Verdana"/>
              <a:ea typeface="Verdana"/>
              <a:cs typeface="Verdana"/>
              <a:sym typeface="Verdana"/>
            </a:endParaRPr>
          </a:p>
          <a:p>
            <a:pPr indent="0" lvl="0" marL="0" rtl="0" algn="just">
              <a:lnSpc>
                <a:spcPct val="100000"/>
              </a:lnSpc>
              <a:spcBef>
                <a:spcPts val="800"/>
              </a:spcBef>
              <a:spcAft>
                <a:spcPts val="0"/>
              </a:spcAft>
              <a:buClr>
                <a:schemeClr val="dk1"/>
              </a:buClr>
              <a:buSzPts val="1100"/>
              <a:buFont typeface="Arial"/>
              <a:buNone/>
            </a:pPr>
            <a:r>
              <a:rPr lang="it">
                <a:solidFill>
                  <a:srgbClr val="000000"/>
                </a:solidFill>
                <a:highlight>
                  <a:srgbClr val="FFFFFF"/>
                </a:highlight>
                <a:latin typeface="Verdana"/>
                <a:ea typeface="Verdana"/>
                <a:cs typeface="Verdana"/>
                <a:sym typeface="Verdana"/>
              </a:rPr>
              <a:t>È compito della Repubblica rimuovere gli ostacoli di ordine economico e sociale, che, limitando di fatto la libertà e l'eguaglianza dei cittadini, impediscono il pieno sviluppo della persona umana e l'effettiva partecipazione di tutti i lavoratori all'organizzazione politica, economica e sociale del Paese.</a:t>
            </a:r>
            <a:endParaRPr>
              <a:solidFill>
                <a:srgbClr val="000000"/>
              </a:solidFill>
              <a:highlight>
                <a:srgbClr val="FFFFFF"/>
              </a:highlight>
              <a:latin typeface="Verdana"/>
              <a:ea typeface="Verdana"/>
              <a:cs typeface="Verdana"/>
              <a:sym typeface="Verdana"/>
            </a:endParaRPr>
          </a:p>
          <a:p>
            <a:pPr indent="0" lvl="0" marL="0" rtl="0" algn="l">
              <a:spcBef>
                <a:spcPts val="800"/>
              </a:spcBef>
              <a:spcAft>
                <a:spcPts val="1600"/>
              </a:spcAft>
              <a:buNone/>
            </a:pPr>
            <a:r>
              <a:t/>
            </a:r>
            <a:endParaRPr sz="1400">
              <a:latin typeface="Verdana"/>
              <a:ea typeface="Verdana"/>
              <a:cs typeface="Verdana"/>
              <a:sym typeface="Verdana"/>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43"/>
          <p:cNvSpPr txBox="1"/>
          <p:nvPr>
            <p:ph type="title"/>
          </p:nvPr>
        </p:nvSpPr>
        <p:spPr>
          <a:xfrm>
            <a:off x="311700" y="445025"/>
            <a:ext cx="8520600" cy="572700"/>
          </a:xfrm>
          <a:prstGeom prst="rect">
            <a:avLst/>
          </a:prstGeom>
        </p:spPr>
        <p:txBody>
          <a:bodyPr anchorCtr="0" anchor="ctr" bIns="54000" lIns="54000" spcFirstLastPara="1" rIns="54000" wrap="square" tIns="54000">
            <a:noAutofit/>
          </a:bodyPr>
          <a:lstStyle/>
          <a:p>
            <a:pPr indent="0" lvl="0" marL="0" marR="0" rtl="0" algn="l">
              <a:lnSpc>
                <a:spcPct val="100000"/>
              </a:lnSpc>
              <a:spcBef>
                <a:spcPts val="0"/>
              </a:spcBef>
              <a:spcAft>
                <a:spcPts val="0"/>
              </a:spcAft>
              <a:buNone/>
            </a:pPr>
            <a:r>
              <a:rPr lang="it" sz="2400"/>
              <a:t>L</a:t>
            </a:r>
            <a:r>
              <a:rPr lang="it" sz="2400"/>
              <a:t>inee di indirizzo per il contrasto alla grave emarginazione adulta in italia</a:t>
            </a:r>
            <a:endParaRPr sz="2400"/>
          </a:p>
        </p:txBody>
      </p:sp>
      <p:sp>
        <p:nvSpPr>
          <p:cNvPr id="238" name="Google Shape;238;p43"/>
          <p:cNvSpPr txBox="1"/>
          <p:nvPr>
            <p:ph idx="1" type="body"/>
          </p:nvPr>
        </p:nvSpPr>
        <p:spPr>
          <a:xfrm>
            <a:off x="362575" y="116520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solidFill>
                  <a:srgbClr val="000000"/>
                </a:solidFill>
                <a:highlight>
                  <a:srgbClr val="FFFFFF"/>
                </a:highlight>
              </a:rPr>
              <a:t>2015</a:t>
            </a:r>
            <a:endParaRPr>
              <a:solidFill>
                <a:srgbClr val="000000"/>
              </a:solidFill>
              <a:highlight>
                <a:srgbClr val="FFFFFF"/>
              </a:highlight>
            </a:endParaRPr>
          </a:p>
          <a:p>
            <a:pPr indent="0" lvl="0" marL="0" rtl="0" algn="l">
              <a:spcBef>
                <a:spcPts val="800"/>
              </a:spcBef>
              <a:spcAft>
                <a:spcPts val="0"/>
              </a:spcAft>
              <a:buNone/>
            </a:pPr>
            <a:r>
              <a:rPr lang="it">
                <a:solidFill>
                  <a:srgbClr val="000000"/>
                </a:solidFill>
                <a:highlight>
                  <a:srgbClr val="FFFFFF"/>
                </a:highlight>
              </a:rPr>
              <a:t>Frutto di un gruppo di lavoro coordinato dal Ministero del lavoro e delle politiche sociali, Direzione Generale per l’Inclusione e le Politiche Sociali. </a:t>
            </a:r>
            <a:endParaRPr>
              <a:solidFill>
                <a:srgbClr val="000000"/>
              </a:solidFill>
              <a:highlight>
                <a:srgbClr val="FFFFFF"/>
              </a:highlight>
            </a:endParaRPr>
          </a:p>
          <a:p>
            <a:pPr indent="0" lvl="0" marL="0" rtl="0" algn="l">
              <a:spcBef>
                <a:spcPts val="800"/>
              </a:spcBef>
              <a:spcAft>
                <a:spcPts val="0"/>
              </a:spcAft>
              <a:buNone/>
            </a:pPr>
            <a:r>
              <a:rPr lang="it">
                <a:solidFill>
                  <a:srgbClr val="000000"/>
                </a:solidFill>
                <a:highlight>
                  <a:srgbClr val="FFFFFF"/>
                </a:highlight>
              </a:rPr>
              <a:t>Il gruppo si è avvalso della Segreteria Tecnica della fio.PSD (Federazione Italiana Organismi per le Persone Senza Dimora) e ha coinvolto le 12 città con più di 250 mila abitanti dove il fenomeno è più diffuso. </a:t>
            </a:r>
            <a:endParaRPr>
              <a:solidFill>
                <a:srgbClr val="000000"/>
              </a:solidFill>
              <a:highlight>
                <a:srgbClr val="FFFFFF"/>
              </a:highlight>
            </a:endParaRPr>
          </a:p>
          <a:p>
            <a:pPr indent="0" lvl="0" marL="0" rtl="0" algn="l">
              <a:spcBef>
                <a:spcPts val="800"/>
              </a:spcBef>
              <a:spcAft>
                <a:spcPts val="0"/>
              </a:spcAft>
              <a:buNone/>
            </a:pPr>
            <a:r>
              <a:rPr lang="it">
                <a:solidFill>
                  <a:srgbClr val="000000"/>
                </a:solidFill>
                <a:highlight>
                  <a:srgbClr val="FFFFFF"/>
                </a:highlight>
              </a:rPr>
              <a:t>Del tavolo hanno fatto parte i diversi livelli di governo, rappresentati dalla Commissione Politiche Sociali della Conferenza delle Regioni e delle Province Autonome e dall’ANCI, oltre al Ministero delle Infrastrutture (DG per le Politiche Abitative).</a:t>
            </a:r>
            <a:endParaRPr>
              <a:solidFill>
                <a:srgbClr val="000000"/>
              </a:solidFill>
              <a:highlight>
                <a:srgbClr val="FFFFFF"/>
              </a:highlight>
            </a:endParaRPr>
          </a:p>
          <a:p>
            <a:pPr indent="0" lvl="0" marL="0" rtl="0" algn="l">
              <a:spcBef>
                <a:spcPts val="800"/>
              </a:spcBef>
              <a:spcAft>
                <a:spcPts val="1600"/>
              </a:spcAft>
              <a:buNone/>
            </a:pPr>
            <a:r>
              <a:t/>
            </a:r>
            <a:endParaRPr>
              <a:solidFill>
                <a:srgbClr val="0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Google Shape;243;p44"/>
          <p:cNvSpPr txBox="1"/>
          <p:nvPr>
            <p:ph type="title"/>
          </p:nvPr>
        </p:nvSpPr>
        <p:spPr>
          <a:xfrm>
            <a:off x="311700" y="445025"/>
            <a:ext cx="8520600" cy="572700"/>
          </a:xfrm>
          <a:prstGeom prst="rect">
            <a:avLst/>
          </a:prstGeom>
        </p:spPr>
        <p:txBody>
          <a:bodyPr anchorCtr="0" anchor="ctr" bIns="54000" lIns="54000" spcFirstLastPara="1" rIns="54000" wrap="square" tIns="54000">
            <a:noAutofit/>
          </a:bodyPr>
          <a:lstStyle/>
          <a:p>
            <a:pPr indent="0" lvl="0" marL="0" rtl="0" algn="l">
              <a:spcBef>
                <a:spcPts val="0"/>
              </a:spcBef>
              <a:spcAft>
                <a:spcPts val="0"/>
              </a:spcAft>
              <a:buNone/>
            </a:pPr>
            <a:r>
              <a:t/>
            </a:r>
            <a:endParaRPr sz="2400"/>
          </a:p>
          <a:p>
            <a:pPr indent="0" lvl="0" marL="0" rtl="0" algn="l">
              <a:spcBef>
                <a:spcPts val="0"/>
              </a:spcBef>
              <a:spcAft>
                <a:spcPts val="0"/>
              </a:spcAft>
              <a:buClr>
                <a:schemeClr val="dk1"/>
              </a:buClr>
              <a:buSzPts val="1100"/>
              <a:buFont typeface="Arial"/>
              <a:buNone/>
            </a:pPr>
            <a:r>
              <a:rPr lang="it" sz="2400"/>
              <a:t>Linee di indirizzo per il contrasto alla grave emarginazione adulta in italia</a:t>
            </a:r>
            <a:endParaRPr sz="2400"/>
          </a:p>
          <a:p>
            <a:pPr indent="0" lvl="0" marL="0" marR="0" rtl="0" algn="l">
              <a:lnSpc>
                <a:spcPct val="100000"/>
              </a:lnSpc>
              <a:spcBef>
                <a:spcPts val="0"/>
              </a:spcBef>
              <a:spcAft>
                <a:spcPts val="0"/>
              </a:spcAft>
              <a:buNone/>
            </a:pPr>
            <a:r>
              <a:t/>
            </a:r>
            <a:endParaRPr/>
          </a:p>
        </p:txBody>
      </p:sp>
      <p:sp>
        <p:nvSpPr>
          <p:cNvPr id="244" name="Google Shape;244;p4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it">
                <a:solidFill>
                  <a:srgbClr val="000000"/>
                </a:solidFill>
                <a:highlight>
                  <a:srgbClr val="FFFFFF"/>
                </a:highlight>
              </a:rPr>
              <a:t>Il documento raccoglie le migliori esperienze locali, nazionali ed europee con l'obiettivo di qualificare gli interventi in favore delle persone in condizione di grave emarginazione e senza dimora su tutto il territorio nazionale, e in particolare nelle grandi città, dove il fenomeno è maggiormente concentrato. </a:t>
            </a:r>
            <a:endParaRPr>
              <a:solidFill>
                <a:srgbClr val="000000"/>
              </a:solidFill>
              <a:highlight>
                <a:srgbClr val="FFFFFF"/>
              </a:highlight>
            </a:endParaRPr>
          </a:p>
          <a:p>
            <a:pPr indent="0" lvl="0" marL="0" rtl="0" algn="l">
              <a:spcBef>
                <a:spcPts val="800"/>
              </a:spcBef>
              <a:spcAft>
                <a:spcPts val="0"/>
              </a:spcAft>
              <a:buClr>
                <a:schemeClr val="dk1"/>
              </a:buClr>
              <a:buSzPts val="1100"/>
              <a:buFont typeface="Arial"/>
              <a:buNone/>
            </a:pPr>
            <a:r>
              <a:rPr lang="it">
                <a:solidFill>
                  <a:srgbClr val="000000"/>
                </a:solidFill>
                <a:highlight>
                  <a:srgbClr val="FFFFFF"/>
                </a:highlight>
              </a:rPr>
              <a:t>Sono il risultato di un confronto che nasce dal basso, dalle attività dei servizi e dall'animazione dei territori. </a:t>
            </a:r>
            <a:endParaRPr>
              <a:solidFill>
                <a:srgbClr val="000000"/>
              </a:solidFill>
              <a:highlight>
                <a:srgbClr val="FFFFFF"/>
              </a:highlight>
            </a:endParaRPr>
          </a:p>
          <a:p>
            <a:pPr indent="0" lvl="0" marL="0" rtl="0" algn="l">
              <a:spcBef>
                <a:spcPts val="800"/>
              </a:spcBef>
              <a:spcAft>
                <a:spcPts val="0"/>
              </a:spcAft>
              <a:buClr>
                <a:schemeClr val="dk1"/>
              </a:buClr>
              <a:buSzPts val="1100"/>
              <a:buFont typeface="Arial"/>
              <a:buNone/>
            </a:pPr>
            <a:r>
              <a:rPr lang="it">
                <a:solidFill>
                  <a:srgbClr val="000000"/>
                </a:solidFill>
                <a:highlight>
                  <a:srgbClr val="FFFFFF"/>
                </a:highlight>
              </a:rPr>
              <a:t>L'approccio adottato è orientato al cosiddetto</a:t>
            </a:r>
            <a:r>
              <a:rPr b="1" lang="it">
                <a:solidFill>
                  <a:srgbClr val="000000"/>
                </a:solidFill>
                <a:highlight>
                  <a:srgbClr val="FFFFFF"/>
                </a:highlight>
              </a:rPr>
              <a:t> Housing First</a:t>
            </a:r>
            <a:r>
              <a:rPr lang="it">
                <a:solidFill>
                  <a:srgbClr val="000000"/>
                </a:solidFill>
                <a:highlight>
                  <a:srgbClr val="FFFFFF"/>
                </a:highlight>
              </a:rPr>
              <a:t>,</a:t>
            </a:r>
            <a:r>
              <a:rPr i="1" lang="it">
                <a:solidFill>
                  <a:srgbClr val="000000"/>
                </a:solidFill>
                <a:highlight>
                  <a:srgbClr val="FFFFFF"/>
                </a:highlight>
              </a:rPr>
              <a:t> </a:t>
            </a:r>
            <a:r>
              <a:rPr lang="it">
                <a:solidFill>
                  <a:srgbClr val="000000"/>
                </a:solidFill>
                <a:highlight>
                  <a:srgbClr val="FFFFFF"/>
                </a:highlight>
              </a:rPr>
              <a:t>che identifica la "casa" come diritto e come punto di partenza da cui la persona senza dimora deve ripartire per avviare un percorso di inclusione sociale.</a:t>
            </a:r>
            <a:endParaRPr>
              <a:solidFill>
                <a:srgbClr val="000000"/>
              </a:solidFill>
              <a:highlight>
                <a:srgbClr val="FFFFFF"/>
              </a:highlight>
            </a:endParaRPr>
          </a:p>
          <a:p>
            <a:pPr indent="0" lvl="0" marL="0" rtl="0" algn="l">
              <a:spcBef>
                <a:spcPts val="800"/>
              </a:spcBef>
              <a:spcAft>
                <a:spcPts val="1600"/>
              </a:spcAft>
              <a:buNone/>
            </a:pPr>
            <a:r>
              <a:t/>
            </a:r>
            <a:endParaRPr>
              <a:solidFill>
                <a:srgbClr val="0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45"/>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sz="2400"/>
          </a:p>
          <a:p>
            <a:pPr indent="0" lvl="0" marL="0" rtl="0" algn="l">
              <a:spcBef>
                <a:spcPts val="0"/>
              </a:spcBef>
              <a:spcAft>
                <a:spcPts val="0"/>
              </a:spcAft>
              <a:buClr>
                <a:schemeClr val="dk1"/>
              </a:buClr>
              <a:buSzPts val="1100"/>
              <a:buFont typeface="Arial"/>
              <a:buNone/>
            </a:pPr>
            <a:r>
              <a:rPr lang="it" sz="2400"/>
              <a:t>Linee di indirizzo per il contrasto alla grave emarginazione adulta in italia</a:t>
            </a:r>
            <a:endParaRPr sz="2400"/>
          </a:p>
          <a:p>
            <a:pPr indent="0" lvl="0" marL="0" marR="0" rtl="0" algn="l">
              <a:lnSpc>
                <a:spcPct val="100000"/>
              </a:lnSpc>
              <a:spcBef>
                <a:spcPts val="0"/>
              </a:spcBef>
              <a:spcAft>
                <a:spcPts val="0"/>
              </a:spcAft>
              <a:buNone/>
            </a:pPr>
            <a:r>
              <a:t/>
            </a:r>
            <a:endParaRPr/>
          </a:p>
        </p:txBody>
      </p:sp>
      <p:sp>
        <p:nvSpPr>
          <p:cNvPr id="250" name="Google Shape;250;p4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it">
                <a:solidFill>
                  <a:srgbClr val="000000"/>
                </a:solidFill>
                <a:highlight>
                  <a:srgbClr val="FFFFFF"/>
                </a:highlight>
              </a:rPr>
              <a:t>R</a:t>
            </a:r>
            <a:r>
              <a:rPr lang="it">
                <a:solidFill>
                  <a:srgbClr val="000000"/>
                </a:solidFill>
                <a:highlight>
                  <a:srgbClr val="FFFFFF"/>
                </a:highlight>
              </a:rPr>
              <a:t>iferimento per progettare gli interventi finanziati grazie ai </a:t>
            </a:r>
            <a:r>
              <a:rPr lang="it">
                <a:solidFill>
                  <a:srgbClr val="000000"/>
                </a:solidFill>
                <a:highlight>
                  <a:srgbClr val="FFFFFF"/>
                </a:highlight>
                <a:uFill>
                  <a:noFill/>
                </a:uFill>
                <a:hlinkClick r:id="rId3"/>
              </a:rPr>
              <a:t>programmi comunitari</a:t>
            </a:r>
            <a:r>
              <a:rPr lang="it">
                <a:solidFill>
                  <a:srgbClr val="000000"/>
                </a:solidFill>
                <a:highlight>
                  <a:srgbClr val="FFFFFF"/>
                </a:highlight>
              </a:rPr>
              <a:t> di cui il Ministero è titolare (</a:t>
            </a:r>
            <a:r>
              <a:rPr b="1" lang="it">
                <a:solidFill>
                  <a:srgbClr val="000000"/>
                </a:solidFill>
                <a:highlight>
                  <a:srgbClr val="FFFFFF"/>
                </a:highlight>
              </a:rPr>
              <a:t>PON inclusione e Programma Operativo I FEAD</a:t>
            </a:r>
            <a:r>
              <a:rPr lang="it">
                <a:solidFill>
                  <a:srgbClr val="000000"/>
                </a:solidFill>
                <a:highlight>
                  <a:srgbClr val="FFFFFF"/>
                </a:highlight>
              </a:rPr>
              <a:t> relativo al Fondo di aiuti europei agli indigenti), che a tale scopo mettono a disposizione complessivamente 100 milioni di euro per l'intero periodo di programmazione 2014-2020. </a:t>
            </a:r>
            <a:endParaRPr>
              <a:solidFill>
                <a:srgbClr val="000000"/>
              </a:solidFill>
              <a:highlight>
                <a:srgbClr val="FFFFFF"/>
              </a:highlight>
            </a:endParaRPr>
          </a:p>
          <a:p>
            <a:pPr indent="0" lvl="0" marL="0" rtl="0" algn="l">
              <a:spcBef>
                <a:spcPts val="800"/>
              </a:spcBef>
              <a:spcAft>
                <a:spcPts val="800"/>
              </a:spcAft>
              <a:buClr>
                <a:schemeClr val="dk1"/>
              </a:buClr>
              <a:buSzPts val="1100"/>
              <a:buFont typeface="Arial"/>
              <a:buNone/>
            </a:pPr>
            <a:r>
              <a:rPr lang="it">
                <a:solidFill>
                  <a:srgbClr val="000000"/>
                </a:solidFill>
                <a:highlight>
                  <a:srgbClr val="FFFFFF"/>
                </a:highlight>
              </a:rPr>
              <a:t>Le risorse sono state attribuite sulla base della diversa numerosità delle persone senza dimora presenti sul territorio: il 50% alle Città metropolitane o con più di 250mila abitanti, l'altro 50% alle Regioni o Province autonome. </a:t>
            </a:r>
            <a:endParaRPr>
              <a:solidFill>
                <a:srgbClr val="00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Google Shape;255;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Fondo povertà</a:t>
            </a:r>
            <a:endParaRPr/>
          </a:p>
        </p:txBody>
      </p:sp>
      <p:sp>
        <p:nvSpPr>
          <p:cNvPr id="256" name="Google Shape;256;p4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sz="1400">
                <a:solidFill>
                  <a:srgbClr val="000000"/>
                </a:solidFill>
              </a:rPr>
              <a:t>Presso il Ministero del lavoro e delle politiche sociali, con la Legge di Stabilità 2016 - Legge 28 dicembre 2015, n. 208, art. 1, comma 386 – è stato istituito il </a:t>
            </a:r>
            <a:r>
              <a:rPr b="1" lang="it" sz="1400">
                <a:solidFill>
                  <a:srgbClr val="000000"/>
                </a:solidFill>
              </a:rPr>
              <a:t>Fondo per la lotta alla povertà e all’esclusione sociale (Fondo povertà)</a:t>
            </a:r>
            <a:r>
              <a:rPr lang="it" sz="1400">
                <a:solidFill>
                  <a:srgbClr val="000000"/>
                </a:solidFill>
              </a:rPr>
              <a:t>.</a:t>
            </a:r>
            <a:endParaRPr sz="1400">
              <a:solidFill>
                <a:srgbClr val="000000"/>
              </a:solidFill>
            </a:endParaRPr>
          </a:p>
          <a:p>
            <a:pPr indent="0" lvl="0" marL="0" rtl="0" algn="l">
              <a:spcBef>
                <a:spcPts val="1600"/>
              </a:spcBef>
              <a:spcAft>
                <a:spcPts val="0"/>
              </a:spcAft>
              <a:buNone/>
            </a:pPr>
            <a:r>
              <a:rPr lang="it" sz="1400">
                <a:solidFill>
                  <a:srgbClr val="000000"/>
                </a:solidFill>
              </a:rPr>
              <a:t>L’art. 1, comma 255 della legge 30 dicembre 2018 n. 145 (Legge di bilancio 2019) istituisce il Fondo per il Reddito di Cittadinanza, riducendo contestualmente la dotazione del Fondo Povertà, ma facendo salva la Quota del Fondo povertà dedicata al rafforzamento degli interventi e dei servizi sociali, prevista dall’art. 7, comma 2, del Decreto legislativo 147/2017. Questa Quota del Fondo, denominata Quota Servizi, viene destinata, anche per il tramite delle Regioni, agli Ambiti territoriali per garantire il graduale raggiungimento di livelli essenziali delle prestazioni e degli interventi riferiti alle politiche di contrasto alla povertà. </a:t>
            </a:r>
            <a:endParaRPr sz="1400">
              <a:solidFill>
                <a:srgbClr val="000000"/>
              </a:solidFill>
            </a:endParaRPr>
          </a:p>
          <a:p>
            <a:pPr indent="0" lvl="0" marL="0" rtl="0" algn="l">
              <a:spcBef>
                <a:spcPts val="1600"/>
              </a:spcBef>
              <a:spcAft>
                <a:spcPts val="1600"/>
              </a:spcAft>
              <a:buNone/>
            </a:pPr>
            <a:r>
              <a:rPr lang="it" sz="1400">
                <a:solidFill>
                  <a:srgbClr val="000000"/>
                </a:solidFill>
              </a:rPr>
              <a:t>In particolare, l’articolo 7, comma 9, del Decreto Legislativo n. 147/2017, prevede che una parte della Quota (20 milioni di euro annui) venga riservata per sostenere gli interventi e i servizi in favore di persone in condizione di povertà estrema e senza dimora</a:t>
            </a:r>
            <a:endParaRPr sz="1400">
              <a:solidFill>
                <a:srgbClr val="00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p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Fondo povertà</a:t>
            </a:r>
            <a:endParaRPr/>
          </a:p>
        </p:txBody>
      </p:sp>
      <p:sp>
        <p:nvSpPr>
          <p:cNvPr id="262" name="Google Shape;262;p4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sz="1400">
                <a:solidFill>
                  <a:srgbClr val="000000"/>
                </a:solidFill>
              </a:rPr>
              <a:t>Decreto Ministeriale 18 maggio 2018, “Criteri di riparto del Fondo per la lotta alla povertà e all'esclusione sociale e l'adozione del Piano per gli interventi e i servizi sociali di contrasto alla povertà” relativo al  triennio  2018-2020 definisce</a:t>
            </a:r>
            <a:endParaRPr sz="1200">
              <a:solidFill>
                <a:srgbClr val="444444"/>
              </a:solidFill>
            </a:endParaRPr>
          </a:p>
          <a:p>
            <a:pPr indent="-317500" lvl="0" marL="457200" rtl="0" algn="l">
              <a:spcBef>
                <a:spcPts val="0"/>
              </a:spcBef>
              <a:spcAft>
                <a:spcPts val="0"/>
              </a:spcAft>
              <a:buClr>
                <a:srgbClr val="000000"/>
              </a:buClr>
              <a:buSzPts val="1400"/>
              <a:buChar char="●"/>
            </a:pPr>
            <a:r>
              <a:rPr lang="it" sz="1400">
                <a:solidFill>
                  <a:srgbClr val="000000"/>
                </a:solidFill>
              </a:rPr>
              <a:t>le condizioni di povertà estrema per l’identificazione dei soggetti destinatari degli interventi:</a:t>
            </a:r>
            <a:endParaRPr sz="1400">
              <a:solidFill>
                <a:srgbClr val="000000"/>
              </a:solidFill>
            </a:endParaRPr>
          </a:p>
          <a:p>
            <a:pPr indent="-317500" lvl="1" marL="914400" rtl="0" algn="l">
              <a:spcBef>
                <a:spcPts val="0"/>
              </a:spcBef>
              <a:spcAft>
                <a:spcPts val="0"/>
              </a:spcAft>
              <a:buClr>
                <a:srgbClr val="000000"/>
              </a:buClr>
              <a:buSzPts val="1400"/>
              <a:buChar char="○"/>
            </a:pPr>
            <a:r>
              <a:rPr lang="it" sz="1200">
                <a:solidFill>
                  <a:srgbClr val="000000"/>
                </a:solidFill>
              </a:rPr>
              <a:t>vivono in strada o in sistemazioni di fortuna; </a:t>
            </a:r>
            <a:endParaRPr sz="1200">
              <a:solidFill>
                <a:srgbClr val="000000"/>
              </a:solidFill>
            </a:endParaRPr>
          </a:p>
          <a:p>
            <a:pPr indent="-317500" lvl="1" marL="914400" rtl="0" algn="l">
              <a:spcBef>
                <a:spcPts val="0"/>
              </a:spcBef>
              <a:spcAft>
                <a:spcPts val="0"/>
              </a:spcAft>
              <a:buClr>
                <a:srgbClr val="000000"/>
              </a:buClr>
              <a:buSzPts val="1400"/>
              <a:buChar char="○"/>
            </a:pPr>
            <a:r>
              <a:rPr lang="it" sz="1200">
                <a:solidFill>
                  <a:srgbClr val="000000"/>
                </a:solidFill>
              </a:rPr>
              <a:t>ricorrono a dormitori o strutture di accoglienza notturna; </a:t>
            </a:r>
            <a:endParaRPr sz="1200">
              <a:solidFill>
                <a:srgbClr val="000000"/>
              </a:solidFill>
            </a:endParaRPr>
          </a:p>
          <a:p>
            <a:pPr indent="-317500" lvl="1" marL="914400" rtl="0" algn="l">
              <a:spcBef>
                <a:spcPts val="0"/>
              </a:spcBef>
              <a:spcAft>
                <a:spcPts val="0"/>
              </a:spcAft>
              <a:buClr>
                <a:srgbClr val="000000"/>
              </a:buClr>
              <a:buSzPts val="1400"/>
              <a:buChar char="○"/>
            </a:pPr>
            <a:r>
              <a:rPr lang="it" sz="1200">
                <a:solidFill>
                  <a:srgbClr val="000000"/>
                </a:solidFill>
              </a:rPr>
              <a:t>sono ospiti di strutture, anche per soggiorni di  lunga  durata, per persone senza dimora; </a:t>
            </a:r>
            <a:endParaRPr sz="1200">
              <a:solidFill>
                <a:srgbClr val="000000"/>
              </a:solidFill>
            </a:endParaRPr>
          </a:p>
          <a:p>
            <a:pPr indent="-317500" lvl="1" marL="914400" rtl="0" algn="l">
              <a:spcBef>
                <a:spcPts val="0"/>
              </a:spcBef>
              <a:spcAft>
                <a:spcPts val="0"/>
              </a:spcAft>
              <a:buClr>
                <a:srgbClr val="000000"/>
              </a:buClr>
              <a:buSzPts val="1400"/>
              <a:buChar char="○"/>
            </a:pPr>
            <a:r>
              <a:rPr lang="it" sz="1200">
                <a:solidFill>
                  <a:srgbClr val="000000"/>
                </a:solidFill>
              </a:rPr>
              <a:t>sono in procinto di uscire da strutture di  protezione,  cura  o detenzione, e non dispongono di una soluzione abitativa</a:t>
            </a:r>
            <a:r>
              <a:rPr lang="it" sz="1400">
                <a:solidFill>
                  <a:srgbClr val="000000"/>
                </a:solidFill>
              </a:rPr>
              <a:t>;  </a:t>
            </a:r>
            <a:endParaRPr sz="1400">
              <a:solidFill>
                <a:srgbClr val="000000"/>
              </a:solidFill>
            </a:endParaRPr>
          </a:p>
          <a:p>
            <a:pPr indent="-317500" lvl="0" marL="457200" rtl="0" algn="l">
              <a:spcBef>
                <a:spcPts val="0"/>
              </a:spcBef>
              <a:spcAft>
                <a:spcPts val="0"/>
              </a:spcAft>
              <a:buClr>
                <a:srgbClr val="000000"/>
              </a:buClr>
              <a:buSzPts val="1400"/>
              <a:buChar char="●"/>
            </a:pPr>
            <a:r>
              <a:rPr lang="it" sz="1400">
                <a:solidFill>
                  <a:srgbClr val="000000"/>
                </a:solidFill>
              </a:rPr>
              <a:t>in coerenza con le “Linee di indirizzo per il contrasto alla grave emarginazione adulta in Italia” priorità all’avvio o al rafforzamento anche in via sperimentale di interventi secondo l’approccio cosiddetto dell’housing first. </a:t>
            </a:r>
            <a:endParaRPr sz="1400">
              <a:solidFill>
                <a:srgbClr val="000000"/>
              </a:solidFill>
            </a:endParaRPr>
          </a:p>
          <a:p>
            <a:pPr indent="0" lvl="0" marL="0" rtl="0" algn="l">
              <a:spcBef>
                <a:spcPts val="0"/>
              </a:spcBef>
              <a:spcAft>
                <a:spcPts val="0"/>
              </a:spcAft>
              <a:buNone/>
            </a:pPr>
            <a:r>
              <a:t/>
            </a:r>
            <a:endParaRPr sz="1400">
              <a:solidFill>
                <a:srgbClr val="00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4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it" sz="1800"/>
              <a:t>Azioni finanziabili con la Quota Povertà Estrema</a:t>
            </a:r>
            <a:endParaRPr sz="1800"/>
          </a:p>
        </p:txBody>
      </p:sp>
      <p:sp>
        <p:nvSpPr>
          <p:cNvPr id="268" name="Google Shape;268;p4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it">
                <a:solidFill>
                  <a:schemeClr val="dk1"/>
                </a:solidFill>
              </a:rPr>
              <a:t>1. Sperimentazione dell’integrazione tra interventi infrastrutturali riguardanti le strutture abitative e socio sanitarie e misure di sostegno alle persone senza dimora nel percorso verso l’autonomia; </a:t>
            </a:r>
            <a:endParaRPr>
              <a:solidFill>
                <a:schemeClr val="dk1"/>
              </a:solidFill>
            </a:endParaRPr>
          </a:p>
          <a:p>
            <a:pPr indent="0" lvl="0" marL="0" rtl="0" algn="l">
              <a:spcBef>
                <a:spcPts val="0"/>
              </a:spcBef>
              <a:spcAft>
                <a:spcPts val="0"/>
              </a:spcAft>
              <a:buClr>
                <a:schemeClr val="dk1"/>
              </a:buClr>
              <a:buSzPts val="1100"/>
              <a:buFont typeface="Arial"/>
              <a:buNone/>
            </a:pPr>
            <a:r>
              <a:rPr lang="it">
                <a:solidFill>
                  <a:schemeClr val="dk1"/>
                </a:solidFill>
              </a:rPr>
              <a:t>2. Prevenzione della condizione di senza dimora intervenendo nella fase di de-istituzionalizzazione delle persone a rischio di emarginazione; </a:t>
            </a:r>
            <a:endParaRPr>
              <a:solidFill>
                <a:schemeClr val="dk1"/>
              </a:solidFill>
            </a:endParaRPr>
          </a:p>
          <a:p>
            <a:pPr indent="0" lvl="0" marL="0" rtl="0" algn="l">
              <a:spcBef>
                <a:spcPts val="0"/>
              </a:spcBef>
              <a:spcAft>
                <a:spcPts val="0"/>
              </a:spcAft>
              <a:buClr>
                <a:schemeClr val="dk1"/>
              </a:buClr>
              <a:buSzPts val="1100"/>
              <a:buFont typeface="Arial"/>
              <a:buNone/>
            </a:pPr>
            <a:r>
              <a:rPr lang="it">
                <a:solidFill>
                  <a:schemeClr val="dk1"/>
                </a:solidFill>
              </a:rPr>
              <a:t>3. Interventi di pronto intervento sociale volti al rafforzamento dei servizi a bassa soglia quali la distribuzione di beni di prima necessità e di altri beni materiali nell’ambito di progetti di accompagnamento all’autonomia. </a:t>
            </a:r>
            <a:endParaRPr>
              <a:solidFill>
                <a:schemeClr val="dk1"/>
              </a:solidFill>
            </a:endParaRPr>
          </a:p>
          <a:p>
            <a:pPr indent="0" lvl="0" marL="0" rtl="0" algn="l">
              <a:spcBef>
                <a:spcPts val="0"/>
              </a:spcBef>
              <a:spcAft>
                <a:spcPts val="0"/>
              </a:spcAft>
              <a:buClr>
                <a:schemeClr val="dk1"/>
              </a:buClr>
              <a:buSzPts val="1100"/>
              <a:buFont typeface="Arial"/>
              <a:buNone/>
            </a:pPr>
            <a:r>
              <a:rPr lang="it">
                <a:solidFill>
                  <a:schemeClr val="dk1"/>
                </a:solidFill>
              </a:rPr>
              <a:t>4. Misure di accompagnamento all’autonomia.</a:t>
            </a:r>
            <a:endParaRPr>
              <a:solidFill>
                <a:schemeClr val="dk1"/>
              </a:solidFill>
            </a:endParaRPr>
          </a:p>
          <a:p>
            <a:pPr indent="0" lvl="0" marL="0" rtl="0" algn="l">
              <a:spcBef>
                <a:spcPts val="0"/>
              </a:spcBef>
              <a:spcAft>
                <a:spcPts val="160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Google Shape;273;p4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Quota per la Regione FVG</a:t>
            </a:r>
            <a:endParaRPr/>
          </a:p>
        </p:txBody>
      </p:sp>
      <p:sp>
        <p:nvSpPr>
          <p:cNvPr id="274" name="Google Shape;274;p49"/>
          <p:cNvSpPr txBox="1"/>
          <p:nvPr>
            <p:ph idx="1" type="body"/>
          </p:nvPr>
        </p:nvSpPr>
        <p:spPr>
          <a:xfrm>
            <a:off x="311700" y="1210725"/>
            <a:ext cx="8520600" cy="3563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it">
                <a:solidFill>
                  <a:srgbClr val="000000"/>
                </a:solidFill>
              </a:rPr>
              <a:t>€ 403.000,00</a:t>
            </a:r>
            <a:r>
              <a:rPr lang="it">
                <a:solidFill>
                  <a:srgbClr val="000000"/>
                </a:solidFill>
              </a:rPr>
              <a:t> per gli interventi e i servizi sociali di contrasto alla povertà, previsti dal Decreto interministeriale del 18 maggio 2018, in favore degli ambiti territoriali selezionati dalla Regione Friuli Venezia Giulia:</a:t>
            </a:r>
            <a:endParaRPr>
              <a:solidFill>
                <a:srgbClr val="000000"/>
              </a:solidFill>
            </a:endParaRPr>
          </a:p>
        </p:txBody>
      </p:sp>
      <p:pic>
        <p:nvPicPr>
          <p:cNvPr id="275" name="Google Shape;275;p49"/>
          <p:cNvPicPr preferRelativeResize="0"/>
          <p:nvPr/>
        </p:nvPicPr>
        <p:blipFill>
          <a:blip r:embed="rId3">
            <a:alphaModFix/>
          </a:blip>
          <a:stretch>
            <a:fillRect/>
          </a:stretch>
        </p:blipFill>
        <p:spPr>
          <a:xfrm>
            <a:off x="350082" y="2309354"/>
            <a:ext cx="8520599" cy="2094150"/>
          </a:xfrm>
          <a:prstGeom prst="rect">
            <a:avLst/>
          </a:prstGeom>
          <a:noFill/>
          <a:ln>
            <a:noFill/>
          </a:ln>
        </p:spPr>
      </p:pic>
      <p:sp>
        <p:nvSpPr>
          <p:cNvPr id="276" name="Google Shape;276;p49"/>
          <p:cNvSpPr/>
          <p:nvPr/>
        </p:nvSpPr>
        <p:spPr>
          <a:xfrm>
            <a:off x="394950" y="2992250"/>
            <a:ext cx="7017300" cy="3051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Google Shape;281;p5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Servizi e interventi del Comune di Trieste</a:t>
            </a:r>
            <a:endParaRPr/>
          </a:p>
        </p:txBody>
      </p:sp>
      <p:sp>
        <p:nvSpPr>
          <p:cNvPr id="282" name="Google Shape;282;p5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solidFill>
                  <a:srgbClr val="000000"/>
                </a:solidFill>
              </a:rPr>
              <a:t>Accoglienze in strutture di tipo comunitario</a:t>
            </a:r>
            <a:endParaRPr>
              <a:solidFill>
                <a:srgbClr val="000000"/>
              </a:solidFill>
            </a:endParaRPr>
          </a:p>
          <a:p>
            <a:pPr indent="0" lvl="0" marL="0" rtl="0" algn="l">
              <a:spcBef>
                <a:spcPts val="1600"/>
              </a:spcBef>
              <a:spcAft>
                <a:spcPts val="0"/>
              </a:spcAft>
              <a:buNone/>
            </a:pPr>
            <a:r>
              <a:rPr lang="it">
                <a:solidFill>
                  <a:srgbClr val="000000"/>
                </a:solidFill>
              </a:rPr>
              <a:t>Servizio mensa</a:t>
            </a:r>
            <a:endParaRPr>
              <a:solidFill>
                <a:srgbClr val="000000"/>
              </a:solidFill>
            </a:endParaRPr>
          </a:p>
          <a:p>
            <a:pPr indent="0" lvl="0" marL="0" rtl="0" algn="l">
              <a:spcBef>
                <a:spcPts val="1600"/>
              </a:spcBef>
              <a:spcAft>
                <a:spcPts val="0"/>
              </a:spcAft>
              <a:buNone/>
            </a:pPr>
            <a:r>
              <a:rPr lang="it">
                <a:solidFill>
                  <a:srgbClr val="000000"/>
                </a:solidFill>
              </a:rPr>
              <a:t>Help Center</a:t>
            </a:r>
            <a:endParaRPr>
              <a:solidFill>
                <a:srgbClr val="000000"/>
              </a:solidFill>
            </a:endParaRPr>
          </a:p>
          <a:p>
            <a:pPr indent="0" lvl="0" marL="0" rtl="0" algn="l">
              <a:spcBef>
                <a:spcPts val="1600"/>
              </a:spcBef>
              <a:spcAft>
                <a:spcPts val="0"/>
              </a:spcAft>
              <a:buClr>
                <a:schemeClr val="dk1"/>
              </a:buClr>
              <a:buSzPts val="1100"/>
              <a:buFont typeface="Arial"/>
              <a:buNone/>
            </a:pPr>
            <a:r>
              <a:rPr lang="it">
                <a:solidFill>
                  <a:schemeClr val="dk1"/>
                </a:solidFill>
              </a:rPr>
              <a:t>Piano emergenza freddo</a:t>
            </a:r>
            <a:endParaRPr>
              <a:solidFill>
                <a:schemeClr val="dk1"/>
              </a:solidFill>
            </a:endParaRPr>
          </a:p>
          <a:p>
            <a:pPr indent="0" lvl="0" marL="0" rtl="0" algn="l">
              <a:spcBef>
                <a:spcPts val="1600"/>
              </a:spcBef>
              <a:spcAft>
                <a:spcPts val="0"/>
              </a:spcAft>
              <a:buNone/>
            </a:pPr>
            <a:r>
              <a:rPr lang="it">
                <a:solidFill>
                  <a:schemeClr val="dk1"/>
                </a:solidFill>
              </a:rPr>
              <a:t>Alloggi sociali</a:t>
            </a:r>
            <a:endParaRPr>
              <a:solidFill>
                <a:schemeClr val="dk1"/>
              </a:solidFill>
            </a:endParaRPr>
          </a:p>
          <a:p>
            <a:pPr indent="0" lvl="0" marL="0" rtl="0" algn="l">
              <a:spcBef>
                <a:spcPts val="1600"/>
              </a:spcBef>
              <a:spcAft>
                <a:spcPts val="1600"/>
              </a:spcAft>
              <a:buNone/>
            </a:pPr>
            <a:r>
              <a:rPr lang="it">
                <a:solidFill>
                  <a:schemeClr val="dk1"/>
                </a:solidFill>
              </a:rPr>
              <a:t>Progetti speciali</a:t>
            </a:r>
            <a:endParaRPr>
              <a:solidFill>
                <a:schemeClr val="dk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Google Shape;287;p5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Strutture di tipo comunitario</a:t>
            </a:r>
            <a:endParaRPr/>
          </a:p>
        </p:txBody>
      </p:sp>
      <p:sp>
        <p:nvSpPr>
          <p:cNvPr id="288" name="Google Shape;288;p51"/>
          <p:cNvSpPr txBox="1"/>
          <p:nvPr>
            <p:ph idx="1" type="body"/>
          </p:nvPr>
        </p:nvSpPr>
        <p:spPr>
          <a:xfrm>
            <a:off x="311700" y="1228675"/>
            <a:ext cx="8520600" cy="3416400"/>
          </a:xfrm>
          <a:prstGeom prst="rect">
            <a:avLst/>
          </a:prstGeom>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Clr>
                <a:srgbClr val="000000"/>
              </a:buClr>
              <a:buSzPts val="1400"/>
              <a:buChar char="●"/>
            </a:pPr>
            <a:r>
              <a:rPr lang="it" sz="1400">
                <a:solidFill>
                  <a:srgbClr val="000000"/>
                </a:solidFill>
              </a:rPr>
              <a:t>Casa di accoglienza Teresiano</a:t>
            </a:r>
            <a:endParaRPr sz="1400">
              <a:solidFill>
                <a:srgbClr val="000000"/>
              </a:solidFill>
            </a:endParaRPr>
          </a:p>
          <a:p>
            <a:pPr indent="0" lvl="0" marL="457200" rtl="0" algn="l">
              <a:lnSpc>
                <a:spcPct val="100000"/>
              </a:lnSpc>
              <a:spcBef>
                <a:spcPts val="0"/>
              </a:spcBef>
              <a:spcAft>
                <a:spcPts val="0"/>
              </a:spcAft>
              <a:buNone/>
            </a:pPr>
            <a:r>
              <a:rPr lang="it" sz="1400">
                <a:solidFill>
                  <a:srgbClr val="000000"/>
                </a:solidFill>
              </a:rPr>
              <a:t>via Dell’Istria 71</a:t>
            </a:r>
            <a:endParaRPr sz="1400">
              <a:solidFill>
                <a:srgbClr val="000000"/>
              </a:solidFill>
            </a:endParaRPr>
          </a:p>
          <a:p>
            <a:pPr indent="0" lvl="0" marL="457200" rtl="0" algn="l">
              <a:lnSpc>
                <a:spcPct val="100000"/>
              </a:lnSpc>
              <a:spcBef>
                <a:spcPts val="0"/>
              </a:spcBef>
              <a:spcAft>
                <a:spcPts val="0"/>
              </a:spcAft>
              <a:buNone/>
            </a:pPr>
            <a:r>
              <a:rPr lang="it" sz="1400">
                <a:solidFill>
                  <a:srgbClr val="000000"/>
                </a:solidFill>
              </a:rPr>
              <a:t>gestita da Caritas</a:t>
            </a:r>
            <a:endParaRPr sz="1400">
              <a:solidFill>
                <a:srgbClr val="000000"/>
              </a:solidFill>
            </a:endParaRPr>
          </a:p>
          <a:p>
            <a:pPr indent="0" lvl="0" marL="457200" rtl="0" algn="l">
              <a:lnSpc>
                <a:spcPct val="100000"/>
              </a:lnSpc>
              <a:spcBef>
                <a:spcPts val="0"/>
              </a:spcBef>
              <a:spcAft>
                <a:spcPts val="0"/>
              </a:spcAft>
              <a:buNone/>
            </a:pPr>
            <a:r>
              <a:rPr lang="it" sz="1400">
                <a:solidFill>
                  <a:srgbClr val="000000"/>
                </a:solidFill>
              </a:rPr>
              <a:t>68 posti, di cui 45 in convenzione con il Comune di Trieste</a:t>
            </a:r>
            <a:endParaRPr sz="1400">
              <a:solidFill>
                <a:srgbClr val="000000"/>
              </a:solidFill>
            </a:endParaRPr>
          </a:p>
          <a:p>
            <a:pPr indent="0" lvl="0" marL="457200" rtl="0" algn="l">
              <a:lnSpc>
                <a:spcPct val="100000"/>
              </a:lnSpc>
              <a:spcBef>
                <a:spcPts val="0"/>
              </a:spcBef>
              <a:spcAft>
                <a:spcPts val="0"/>
              </a:spcAft>
              <a:buNone/>
            </a:pPr>
            <a:r>
              <a:rPr lang="it" sz="1400">
                <a:solidFill>
                  <a:srgbClr val="000000"/>
                </a:solidFill>
              </a:rPr>
              <a:t>retta giornaliera di 54 euro</a:t>
            </a:r>
            <a:endParaRPr sz="1400">
              <a:solidFill>
                <a:srgbClr val="000000"/>
              </a:solidFill>
            </a:endParaRPr>
          </a:p>
          <a:p>
            <a:pPr indent="0" lvl="0" marL="457200" rtl="0" algn="l">
              <a:lnSpc>
                <a:spcPct val="100000"/>
              </a:lnSpc>
              <a:spcBef>
                <a:spcPts val="0"/>
              </a:spcBef>
              <a:spcAft>
                <a:spcPts val="0"/>
              </a:spcAft>
              <a:buNone/>
            </a:pPr>
            <a:r>
              <a:t/>
            </a:r>
            <a:endParaRPr sz="1400">
              <a:solidFill>
                <a:srgbClr val="000000"/>
              </a:solidFill>
            </a:endParaRPr>
          </a:p>
          <a:p>
            <a:pPr indent="-317500" lvl="0" marL="457200" rtl="0" algn="l">
              <a:lnSpc>
                <a:spcPct val="100000"/>
              </a:lnSpc>
              <a:spcBef>
                <a:spcPts val="0"/>
              </a:spcBef>
              <a:spcAft>
                <a:spcPts val="0"/>
              </a:spcAft>
              <a:buClr>
                <a:srgbClr val="000000"/>
              </a:buClr>
              <a:buSzPts val="1400"/>
              <a:buChar char="●"/>
            </a:pPr>
            <a:r>
              <a:rPr lang="it" sz="1400">
                <a:solidFill>
                  <a:srgbClr val="000000"/>
                </a:solidFill>
              </a:rPr>
              <a:t>Casa di accoglienza Villa Stella Mattutina</a:t>
            </a:r>
            <a:endParaRPr sz="1400">
              <a:solidFill>
                <a:srgbClr val="000000"/>
              </a:solidFill>
            </a:endParaRPr>
          </a:p>
          <a:p>
            <a:pPr indent="0" lvl="0" marL="457200" rtl="0" algn="l">
              <a:lnSpc>
                <a:spcPct val="100000"/>
              </a:lnSpc>
              <a:spcBef>
                <a:spcPts val="0"/>
              </a:spcBef>
              <a:spcAft>
                <a:spcPts val="0"/>
              </a:spcAft>
              <a:buNone/>
            </a:pPr>
            <a:r>
              <a:rPr lang="it" sz="1400">
                <a:solidFill>
                  <a:srgbClr val="000000"/>
                </a:solidFill>
              </a:rPr>
              <a:t>Opicina</a:t>
            </a:r>
            <a:endParaRPr sz="1400">
              <a:solidFill>
                <a:srgbClr val="000000"/>
              </a:solidFill>
            </a:endParaRPr>
          </a:p>
          <a:p>
            <a:pPr indent="0" lvl="0" marL="457200" rtl="0" algn="l">
              <a:lnSpc>
                <a:spcPct val="100000"/>
              </a:lnSpc>
              <a:spcBef>
                <a:spcPts val="0"/>
              </a:spcBef>
              <a:spcAft>
                <a:spcPts val="0"/>
              </a:spcAft>
              <a:buNone/>
            </a:pPr>
            <a:r>
              <a:rPr lang="it" sz="1400">
                <a:solidFill>
                  <a:srgbClr val="000000"/>
                </a:solidFill>
              </a:rPr>
              <a:t>gestita dalla Comunità di San Martino al Campo</a:t>
            </a:r>
            <a:endParaRPr sz="1400">
              <a:solidFill>
                <a:srgbClr val="000000"/>
              </a:solidFill>
            </a:endParaRPr>
          </a:p>
          <a:p>
            <a:pPr indent="0" lvl="0" marL="457200" rtl="0" algn="l">
              <a:lnSpc>
                <a:spcPct val="100000"/>
              </a:lnSpc>
              <a:spcBef>
                <a:spcPts val="0"/>
              </a:spcBef>
              <a:spcAft>
                <a:spcPts val="0"/>
              </a:spcAft>
              <a:buNone/>
            </a:pPr>
            <a:r>
              <a:rPr lang="it" sz="1400">
                <a:solidFill>
                  <a:srgbClr val="000000"/>
                </a:solidFill>
              </a:rPr>
              <a:t>15 posti, di cui 10 </a:t>
            </a:r>
            <a:r>
              <a:rPr lang="it" sz="1400">
                <a:solidFill>
                  <a:schemeClr val="dk1"/>
                </a:solidFill>
              </a:rPr>
              <a:t>in convenzione con il Comune di Trieste</a:t>
            </a:r>
            <a:endParaRPr sz="1400">
              <a:solidFill>
                <a:schemeClr val="dk1"/>
              </a:solidFill>
            </a:endParaRPr>
          </a:p>
          <a:p>
            <a:pPr indent="0" lvl="0" marL="457200" rtl="0" algn="l">
              <a:lnSpc>
                <a:spcPct val="100000"/>
              </a:lnSpc>
              <a:spcBef>
                <a:spcPts val="0"/>
              </a:spcBef>
              <a:spcAft>
                <a:spcPts val="0"/>
              </a:spcAft>
              <a:buNone/>
            </a:pPr>
            <a:r>
              <a:rPr lang="it" sz="1400">
                <a:solidFill>
                  <a:schemeClr val="dk1"/>
                </a:solidFill>
              </a:rPr>
              <a:t>rette giornaliera 50,11 euro</a:t>
            </a:r>
            <a:endParaRPr sz="1400">
              <a:solidFill>
                <a:schemeClr val="dk1"/>
              </a:solidFill>
            </a:endParaRPr>
          </a:p>
          <a:p>
            <a:pPr indent="0" lvl="0" marL="457200" rtl="0" algn="l">
              <a:lnSpc>
                <a:spcPct val="100000"/>
              </a:lnSpc>
              <a:spcBef>
                <a:spcPts val="0"/>
              </a:spcBef>
              <a:spcAft>
                <a:spcPts val="0"/>
              </a:spcAft>
              <a:buNone/>
            </a:pPr>
            <a:r>
              <a:t/>
            </a:r>
            <a:endParaRPr sz="1400">
              <a:solidFill>
                <a:srgbClr val="000000"/>
              </a:solidFill>
            </a:endParaRPr>
          </a:p>
          <a:p>
            <a:pPr indent="-317500" lvl="0" marL="457200" rtl="0" algn="l">
              <a:lnSpc>
                <a:spcPct val="100000"/>
              </a:lnSpc>
              <a:spcBef>
                <a:spcPts val="0"/>
              </a:spcBef>
              <a:spcAft>
                <a:spcPts val="0"/>
              </a:spcAft>
              <a:buClr>
                <a:srgbClr val="000000"/>
              </a:buClr>
              <a:buSzPts val="1400"/>
              <a:buChar char="●"/>
            </a:pPr>
            <a:r>
              <a:rPr lang="it" sz="1400">
                <a:solidFill>
                  <a:srgbClr val="000000"/>
                </a:solidFill>
              </a:rPr>
              <a:t>Foresteria “La casetta”</a:t>
            </a:r>
            <a:endParaRPr sz="1400">
              <a:solidFill>
                <a:srgbClr val="000000"/>
              </a:solidFill>
            </a:endParaRPr>
          </a:p>
          <a:p>
            <a:pPr indent="0" lvl="0" marL="457200" rtl="0" algn="l">
              <a:lnSpc>
                <a:spcPct val="100000"/>
              </a:lnSpc>
              <a:spcBef>
                <a:spcPts val="0"/>
              </a:spcBef>
              <a:spcAft>
                <a:spcPts val="0"/>
              </a:spcAft>
              <a:buNone/>
            </a:pPr>
            <a:r>
              <a:rPr lang="it" sz="1400">
                <a:solidFill>
                  <a:srgbClr val="000000"/>
                </a:solidFill>
              </a:rPr>
              <a:t>via dell’Istria 59</a:t>
            </a:r>
            <a:endParaRPr sz="1400">
              <a:solidFill>
                <a:srgbClr val="000000"/>
              </a:solidFill>
            </a:endParaRPr>
          </a:p>
          <a:p>
            <a:pPr indent="0" lvl="0" marL="457200" rtl="0" algn="l">
              <a:lnSpc>
                <a:spcPct val="100000"/>
              </a:lnSpc>
              <a:spcBef>
                <a:spcPts val="0"/>
              </a:spcBef>
              <a:spcAft>
                <a:spcPts val="0"/>
              </a:spcAft>
              <a:buNone/>
            </a:pPr>
            <a:r>
              <a:rPr lang="it" sz="1400">
                <a:solidFill>
                  <a:srgbClr val="000000"/>
                </a:solidFill>
              </a:rPr>
              <a:t>gestita dalla cooperativa La Quercia</a:t>
            </a:r>
            <a:endParaRPr sz="1400">
              <a:solidFill>
                <a:srgbClr val="000000"/>
              </a:solidFill>
            </a:endParaRPr>
          </a:p>
          <a:p>
            <a:pPr indent="0" lvl="0" marL="457200" rtl="0" algn="l">
              <a:lnSpc>
                <a:spcPct val="100000"/>
              </a:lnSpc>
              <a:spcBef>
                <a:spcPts val="0"/>
              </a:spcBef>
              <a:spcAft>
                <a:spcPts val="0"/>
              </a:spcAft>
              <a:buNone/>
            </a:pPr>
            <a:r>
              <a:rPr lang="it" sz="1400">
                <a:solidFill>
                  <a:srgbClr val="000000"/>
                </a:solidFill>
              </a:rPr>
              <a:t>24 posti per famiglie e donne sole</a:t>
            </a:r>
            <a:endParaRPr sz="1400">
              <a:solidFill>
                <a:srgbClr val="000000"/>
              </a:solidFill>
            </a:endParaRPr>
          </a:p>
          <a:p>
            <a:pPr indent="0" lvl="0" marL="457200" rtl="0" algn="l">
              <a:lnSpc>
                <a:spcPct val="100000"/>
              </a:lnSpc>
              <a:spcBef>
                <a:spcPts val="0"/>
              </a:spcBef>
              <a:spcAft>
                <a:spcPts val="0"/>
              </a:spcAft>
              <a:buNone/>
            </a:pPr>
            <a:r>
              <a:rPr lang="it" sz="1400">
                <a:solidFill>
                  <a:srgbClr val="000000"/>
                </a:solidFill>
              </a:rPr>
              <a:t>finanziata dal Comune di Trieste con il fondo povertà</a:t>
            </a:r>
            <a:endParaRPr sz="1400">
              <a:solidFill>
                <a:srgbClr val="000000"/>
              </a:solidFill>
            </a:endParaRPr>
          </a:p>
          <a:p>
            <a:pPr indent="0" lvl="0" marL="457200" rtl="0" algn="l">
              <a:lnSpc>
                <a:spcPct val="100000"/>
              </a:lnSpc>
              <a:spcBef>
                <a:spcPts val="0"/>
              </a:spcBef>
              <a:spcAft>
                <a:spcPts val="0"/>
              </a:spcAft>
              <a:buNone/>
            </a:pPr>
            <a:r>
              <a:t/>
            </a:r>
            <a:endParaRPr sz="1400">
              <a:solidFill>
                <a:srgbClr val="000000"/>
              </a:solidFill>
            </a:endParaRPr>
          </a:p>
        </p:txBody>
      </p:sp>
      <p:sp>
        <p:nvSpPr>
          <p:cNvPr id="289" name="Google Shape;289;p51"/>
          <p:cNvSpPr txBox="1"/>
          <p:nvPr/>
        </p:nvSpPr>
        <p:spPr>
          <a:xfrm>
            <a:off x="5998850" y="2135800"/>
            <a:ext cx="2894100" cy="97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t" sz="2400"/>
              <a:t>107 totali</a:t>
            </a:r>
            <a:endParaRPr sz="2400"/>
          </a:p>
          <a:p>
            <a:pPr indent="0" lvl="0" marL="0" rtl="0" algn="l">
              <a:spcBef>
                <a:spcPts val="0"/>
              </a:spcBef>
              <a:spcAft>
                <a:spcPts val="0"/>
              </a:spcAft>
              <a:buNone/>
            </a:pPr>
            <a:r>
              <a:rPr lang="it" sz="2400"/>
              <a:t>  </a:t>
            </a:r>
            <a:r>
              <a:rPr lang="it" sz="2400">
                <a:highlight>
                  <a:srgbClr val="FFFF00"/>
                </a:highlight>
              </a:rPr>
              <a:t>79 in convenzione</a:t>
            </a:r>
            <a:endParaRPr sz="2400">
              <a:highlight>
                <a:srgbClr val="FFFF00"/>
              </a:highlight>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Google Shape;294;p5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Mensa</a:t>
            </a:r>
            <a:endParaRPr/>
          </a:p>
        </p:txBody>
      </p:sp>
      <p:sp>
        <p:nvSpPr>
          <p:cNvPr id="295" name="Google Shape;295;p5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it">
                <a:solidFill>
                  <a:srgbClr val="000000"/>
                </a:solidFill>
              </a:rPr>
              <a:t>Refettorio Caritas di via dell’Istria</a:t>
            </a:r>
            <a:endParaRPr>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7"/>
          <p:cNvSpPr txBox="1"/>
          <p:nvPr>
            <p:ph type="title"/>
          </p:nvPr>
        </p:nvSpPr>
        <p:spPr>
          <a:xfrm>
            <a:off x="277200" y="445025"/>
            <a:ext cx="8520600" cy="572700"/>
          </a:xfrm>
          <a:prstGeom prst="rect">
            <a:avLst/>
          </a:prstGeom>
        </p:spPr>
        <p:txBody>
          <a:bodyPr anchorCtr="0" anchor="t" bIns="54000" lIns="54000" spcFirstLastPara="1" rIns="54000" wrap="square" tIns="54000">
            <a:noAutofit/>
          </a:bodyPr>
          <a:lstStyle/>
          <a:p>
            <a:pPr indent="0" lvl="0" marL="61200" rtl="0" algn="l">
              <a:spcBef>
                <a:spcPts val="0"/>
              </a:spcBef>
              <a:spcAft>
                <a:spcPts val="0"/>
              </a:spcAft>
              <a:buClr>
                <a:schemeClr val="dk1"/>
              </a:buClr>
              <a:buSzPts val="1100"/>
              <a:buFont typeface="Arial"/>
              <a:buNone/>
            </a:pPr>
            <a:r>
              <a:rPr lang="it" sz="2400">
                <a:solidFill>
                  <a:srgbClr val="000000"/>
                </a:solidFill>
                <a:latin typeface="Verdana"/>
                <a:ea typeface="Verdana"/>
                <a:cs typeface="Verdana"/>
                <a:sym typeface="Verdana"/>
              </a:rPr>
              <a:t>Carta di Ottawa per la promozione della salute (1986)</a:t>
            </a:r>
            <a:endParaRPr sz="2400">
              <a:solidFill>
                <a:srgbClr val="000000"/>
              </a:solidFill>
            </a:endParaRPr>
          </a:p>
          <a:p>
            <a:pPr indent="0" lvl="0" marL="0" rtl="0" algn="l">
              <a:spcBef>
                <a:spcPts val="0"/>
              </a:spcBef>
              <a:spcAft>
                <a:spcPts val="0"/>
              </a:spcAft>
              <a:buNone/>
            </a:pPr>
            <a:r>
              <a:t/>
            </a:r>
            <a:endParaRPr sz="2400">
              <a:solidFill>
                <a:srgbClr val="000000"/>
              </a:solidFill>
            </a:endParaRPr>
          </a:p>
        </p:txBody>
      </p:sp>
      <p:sp>
        <p:nvSpPr>
          <p:cNvPr id="78" name="Google Shape;78;p17"/>
          <p:cNvSpPr txBox="1"/>
          <p:nvPr>
            <p:ph idx="1" type="body"/>
          </p:nvPr>
        </p:nvSpPr>
        <p:spPr>
          <a:xfrm>
            <a:off x="370675" y="1121975"/>
            <a:ext cx="8520600" cy="3416400"/>
          </a:xfrm>
          <a:prstGeom prst="rect">
            <a:avLst/>
          </a:prstGeom>
        </p:spPr>
        <p:txBody>
          <a:bodyPr anchorCtr="0" anchor="t" bIns="54000" lIns="54000" spcFirstLastPara="1" rIns="54000" wrap="square" tIns="54000">
            <a:noAutofit/>
          </a:bodyPr>
          <a:lstStyle/>
          <a:p>
            <a:pPr indent="-393700" lvl="0" marL="419100" rtl="0" algn="l">
              <a:lnSpc>
                <a:spcPct val="100000"/>
              </a:lnSpc>
              <a:spcBef>
                <a:spcPts val="0"/>
              </a:spcBef>
              <a:spcAft>
                <a:spcPts val="0"/>
              </a:spcAft>
              <a:buClr>
                <a:srgbClr val="000000"/>
              </a:buClr>
              <a:buSzPts val="2400"/>
              <a:buFont typeface="Verdana"/>
              <a:buChar char="□"/>
            </a:pPr>
            <a:r>
              <a:rPr lang="it" sz="2400">
                <a:solidFill>
                  <a:srgbClr val="000000"/>
                </a:solidFill>
                <a:latin typeface="Verdana"/>
                <a:ea typeface="Verdana"/>
                <a:cs typeface="Verdana"/>
                <a:sym typeface="Verdana"/>
              </a:rPr>
              <a:t>Processo che mette le persone in condizioni di aumentare il proprio controllo sulla salute e di migliorarla. </a:t>
            </a:r>
            <a:endParaRPr sz="2400">
              <a:solidFill>
                <a:srgbClr val="000000"/>
              </a:solidFill>
              <a:latin typeface="Verdana"/>
              <a:ea typeface="Verdana"/>
              <a:cs typeface="Verdana"/>
              <a:sym typeface="Verdana"/>
            </a:endParaRPr>
          </a:p>
          <a:p>
            <a:pPr indent="-393700" lvl="0" marL="419100" rtl="0" algn="l">
              <a:lnSpc>
                <a:spcPct val="100000"/>
              </a:lnSpc>
              <a:spcBef>
                <a:spcPts val="0"/>
              </a:spcBef>
              <a:spcAft>
                <a:spcPts val="0"/>
              </a:spcAft>
              <a:buClr>
                <a:srgbClr val="000000"/>
              </a:buClr>
              <a:buSzPts val="2400"/>
              <a:buFont typeface="Verdana"/>
              <a:buChar char="□"/>
            </a:pPr>
            <a:r>
              <a:rPr lang="it" sz="2400">
                <a:solidFill>
                  <a:srgbClr val="000000"/>
                </a:solidFill>
                <a:latin typeface="Verdana"/>
                <a:ea typeface="Verdana"/>
                <a:cs typeface="Verdana"/>
                <a:sym typeface="Verdana"/>
              </a:rPr>
              <a:t>Salute come risorsa per la vita quotidiana, concetto positivo che valorizza le risorse personali dell’individuo. </a:t>
            </a:r>
            <a:endParaRPr sz="2400">
              <a:solidFill>
                <a:srgbClr val="000000"/>
              </a:solidFill>
              <a:latin typeface="Verdana"/>
              <a:ea typeface="Verdana"/>
              <a:cs typeface="Verdana"/>
              <a:sym typeface="Verdana"/>
            </a:endParaRPr>
          </a:p>
          <a:p>
            <a:pPr indent="-393700" lvl="0" marL="419100" rtl="0" algn="l">
              <a:lnSpc>
                <a:spcPct val="100000"/>
              </a:lnSpc>
              <a:spcBef>
                <a:spcPts val="0"/>
              </a:spcBef>
              <a:spcAft>
                <a:spcPts val="0"/>
              </a:spcAft>
              <a:buClr>
                <a:srgbClr val="000000"/>
              </a:buClr>
              <a:buSzPts val="2400"/>
              <a:buFont typeface="Verdana"/>
              <a:buChar char="□"/>
            </a:pPr>
            <a:r>
              <a:rPr lang="it" sz="2400">
                <a:solidFill>
                  <a:srgbClr val="000000"/>
                </a:solidFill>
                <a:latin typeface="Verdana"/>
                <a:ea typeface="Verdana"/>
                <a:cs typeface="Verdana"/>
                <a:sym typeface="Verdana"/>
              </a:rPr>
              <a:t>Non si limita al settore sanitario ma punta al </a:t>
            </a:r>
            <a:r>
              <a:rPr b="1" lang="it" sz="2400">
                <a:solidFill>
                  <a:srgbClr val="000000"/>
                </a:solidFill>
                <a:latin typeface="Verdana"/>
                <a:ea typeface="Verdana"/>
                <a:cs typeface="Verdana"/>
                <a:sym typeface="Verdana"/>
              </a:rPr>
              <a:t>benessere complessivo della persona</a:t>
            </a:r>
            <a:r>
              <a:rPr lang="it" sz="2400">
                <a:solidFill>
                  <a:srgbClr val="000000"/>
                </a:solidFill>
                <a:latin typeface="Verdana"/>
                <a:ea typeface="Verdana"/>
                <a:cs typeface="Verdana"/>
                <a:sym typeface="Verdana"/>
              </a:rPr>
              <a:t>: fisico, materiale e sociale. </a:t>
            </a:r>
            <a:endParaRPr sz="2400">
              <a:solidFill>
                <a:srgbClr val="000000"/>
              </a:solidFill>
              <a:latin typeface="Verdana"/>
              <a:ea typeface="Verdana"/>
              <a:cs typeface="Verdana"/>
              <a:sym typeface="Verdana"/>
            </a:endParaRPr>
          </a:p>
          <a:p>
            <a:pPr indent="0" lvl="0" marL="457200" rtl="0" algn="l">
              <a:lnSpc>
                <a:spcPct val="100000"/>
              </a:lnSpc>
              <a:spcBef>
                <a:spcPts val="600"/>
              </a:spcBef>
              <a:spcAft>
                <a:spcPts val="0"/>
              </a:spcAft>
              <a:buClr>
                <a:schemeClr val="dk1"/>
              </a:buClr>
              <a:buSzPts val="1100"/>
              <a:buFont typeface="Arial"/>
              <a:buNone/>
            </a:pPr>
            <a:r>
              <a:t/>
            </a:r>
            <a:endParaRPr sz="2400">
              <a:solidFill>
                <a:srgbClr val="000000"/>
              </a:solidFill>
            </a:endParaRPr>
          </a:p>
          <a:p>
            <a:pPr indent="0" lvl="0" marL="0" rtl="0" algn="l">
              <a:spcBef>
                <a:spcPts val="0"/>
              </a:spcBef>
              <a:spcAft>
                <a:spcPts val="1600"/>
              </a:spcAft>
              <a:buNone/>
            </a:pPr>
            <a:r>
              <a:t/>
            </a:r>
            <a:endParaRPr>
              <a:solidFill>
                <a:srgbClr val="00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sp>
        <p:nvSpPr>
          <p:cNvPr id="300" name="Google Shape;300;p5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Help Center</a:t>
            </a:r>
            <a:endParaRPr/>
          </a:p>
        </p:txBody>
      </p:sp>
      <p:sp>
        <p:nvSpPr>
          <p:cNvPr id="301" name="Google Shape;301;p5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sz="1400">
                <a:solidFill>
                  <a:srgbClr val="000000"/>
                </a:solidFill>
                <a:latin typeface="Trebuchet MS"/>
                <a:ea typeface="Trebuchet MS"/>
                <a:cs typeface="Trebuchet MS"/>
                <a:sym typeface="Trebuchet MS"/>
              </a:rPr>
              <a:t>Attivato a partire dall’aprile del 2016 presso la Stazione Ferroviaria di Trieste, </a:t>
            </a:r>
            <a:r>
              <a:rPr lang="it" sz="1400">
                <a:solidFill>
                  <a:srgbClr val="000000"/>
                </a:solidFill>
                <a:highlight>
                  <a:srgbClr val="FFFFFF"/>
                </a:highlight>
                <a:latin typeface="Trebuchet MS"/>
                <a:ea typeface="Trebuchet MS"/>
                <a:cs typeface="Trebuchet MS"/>
                <a:sym typeface="Trebuchet MS"/>
              </a:rPr>
              <a:t>Viale Miramare 1 </a:t>
            </a:r>
            <a:endParaRPr sz="1400">
              <a:solidFill>
                <a:srgbClr val="000000"/>
              </a:solidFill>
              <a:latin typeface="Trebuchet MS"/>
              <a:ea typeface="Trebuchet MS"/>
              <a:cs typeface="Trebuchet MS"/>
              <a:sym typeface="Trebuchet MS"/>
            </a:endParaRPr>
          </a:p>
          <a:p>
            <a:pPr indent="0" lvl="0" marL="0" rtl="0" algn="l">
              <a:spcBef>
                <a:spcPts val="1600"/>
              </a:spcBef>
              <a:spcAft>
                <a:spcPts val="0"/>
              </a:spcAft>
              <a:buNone/>
            </a:pPr>
            <a:r>
              <a:rPr lang="it" sz="1400">
                <a:solidFill>
                  <a:srgbClr val="000000"/>
                </a:solidFill>
                <a:latin typeface="Trebuchet MS"/>
                <a:ea typeface="Trebuchet MS"/>
                <a:cs typeface="Trebuchet MS"/>
                <a:sym typeface="Trebuchet MS"/>
              </a:rPr>
              <a:t>Gestito dall’Associazione Temporanea d’Impresa che raggruppa le cooperative sociali La Quercia e Agenzia Sociale 2001 sotto il coordinamento del Consorzio Interland per l’Integrazione e il Lavoro.</a:t>
            </a:r>
            <a:endParaRPr sz="1400">
              <a:solidFill>
                <a:srgbClr val="000000"/>
              </a:solidFill>
              <a:latin typeface="Trebuchet MS"/>
              <a:ea typeface="Trebuchet MS"/>
              <a:cs typeface="Trebuchet MS"/>
              <a:sym typeface="Trebuchet MS"/>
            </a:endParaRPr>
          </a:p>
          <a:p>
            <a:pPr indent="0" lvl="0" marL="0" rtl="0" algn="l">
              <a:spcBef>
                <a:spcPts val="1600"/>
              </a:spcBef>
              <a:spcAft>
                <a:spcPts val="0"/>
              </a:spcAft>
              <a:buNone/>
            </a:pPr>
            <a:r>
              <a:rPr lang="it" sz="1400">
                <a:solidFill>
                  <a:srgbClr val="000000"/>
                </a:solidFill>
                <a:latin typeface="Trebuchet MS"/>
                <a:ea typeface="Trebuchet MS"/>
                <a:cs typeface="Trebuchet MS"/>
                <a:sym typeface="Trebuchet MS"/>
              </a:rPr>
              <a:t>Tutti i giorni dalle 18 alle 20</a:t>
            </a:r>
            <a:endParaRPr sz="1400">
              <a:solidFill>
                <a:srgbClr val="000000"/>
              </a:solidFill>
              <a:latin typeface="Trebuchet MS"/>
              <a:ea typeface="Trebuchet MS"/>
              <a:cs typeface="Trebuchet MS"/>
              <a:sym typeface="Trebuchet MS"/>
            </a:endParaRPr>
          </a:p>
          <a:p>
            <a:pPr indent="0" lvl="0" marL="0" rtl="0" algn="l">
              <a:spcBef>
                <a:spcPts val="1600"/>
              </a:spcBef>
              <a:spcAft>
                <a:spcPts val="1600"/>
              </a:spcAft>
              <a:buNone/>
            </a:pPr>
            <a:r>
              <a:t/>
            </a:r>
            <a:endParaRPr sz="1000">
              <a:solidFill>
                <a:srgbClr val="000000"/>
              </a:solidFill>
              <a:latin typeface="Trebuchet MS"/>
              <a:ea typeface="Trebuchet MS"/>
              <a:cs typeface="Trebuchet MS"/>
              <a:sym typeface="Trebuchet MS"/>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sp>
        <p:nvSpPr>
          <p:cNvPr id="306" name="Google Shape;306;p5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Piano emergenza freddo</a:t>
            </a:r>
            <a:endParaRPr/>
          </a:p>
        </p:txBody>
      </p:sp>
      <p:sp>
        <p:nvSpPr>
          <p:cNvPr id="307" name="Google Shape;307;p5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sz="1400">
                <a:solidFill>
                  <a:srgbClr val="000000"/>
                </a:solidFill>
              </a:rPr>
              <a:t>D</a:t>
            </a:r>
            <a:r>
              <a:rPr lang="it" sz="1400">
                <a:solidFill>
                  <a:srgbClr val="000000"/>
                </a:solidFill>
              </a:rPr>
              <a:t>al 1 dicembre al 31 marzo</a:t>
            </a:r>
            <a:endParaRPr sz="14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rPr lang="it" sz="1400">
                <a:solidFill>
                  <a:srgbClr val="000000"/>
                </a:solidFill>
              </a:rPr>
              <a:t>60 posti letto in strutture con servizio di vigilanza dalle 20:00 alle 08:00, svolto da operatori sociali:</a:t>
            </a:r>
            <a:endParaRPr sz="1400">
              <a:solidFill>
                <a:srgbClr val="000000"/>
              </a:solidFill>
            </a:endParaRPr>
          </a:p>
          <a:p>
            <a:pPr indent="-317500" lvl="0" marL="457200" rtl="0" algn="l">
              <a:spcBef>
                <a:spcPts val="0"/>
              </a:spcBef>
              <a:spcAft>
                <a:spcPts val="0"/>
              </a:spcAft>
              <a:buClr>
                <a:srgbClr val="000000"/>
              </a:buClr>
              <a:buSzPts val="1400"/>
              <a:buChar char="●"/>
            </a:pPr>
            <a:r>
              <a:rPr lang="it" sz="1400">
                <a:solidFill>
                  <a:srgbClr val="000000"/>
                </a:solidFill>
              </a:rPr>
              <a:t>Parrocchia di via S. Anastasio: 22 posti</a:t>
            </a:r>
            <a:endParaRPr sz="1400">
              <a:solidFill>
                <a:srgbClr val="000000"/>
              </a:solidFill>
            </a:endParaRPr>
          </a:p>
          <a:p>
            <a:pPr indent="-317500" lvl="0" marL="457200" rtl="0" algn="l">
              <a:spcBef>
                <a:spcPts val="0"/>
              </a:spcBef>
              <a:spcAft>
                <a:spcPts val="0"/>
              </a:spcAft>
              <a:buClr>
                <a:srgbClr val="000000"/>
              </a:buClr>
              <a:buSzPts val="1400"/>
              <a:buChar char="●"/>
            </a:pPr>
            <a:r>
              <a:rPr lang="it" sz="1400">
                <a:solidFill>
                  <a:srgbClr val="000000"/>
                </a:solidFill>
              </a:rPr>
              <a:t>Teresiano: 28 posti</a:t>
            </a:r>
            <a:endParaRPr sz="1400">
              <a:solidFill>
                <a:srgbClr val="000000"/>
              </a:solidFill>
            </a:endParaRPr>
          </a:p>
          <a:p>
            <a:pPr indent="-317500" lvl="0" marL="457200" rtl="0" algn="l">
              <a:spcBef>
                <a:spcPts val="0"/>
              </a:spcBef>
              <a:spcAft>
                <a:spcPts val="0"/>
              </a:spcAft>
              <a:buClr>
                <a:srgbClr val="000000"/>
              </a:buClr>
              <a:buSzPts val="1400"/>
              <a:buChar char="●"/>
            </a:pPr>
            <a:r>
              <a:rPr lang="it" sz="1400">
                <a:solidFill>
                  <a:srgbClr val="000000"/>
                </a:solidFill>
              </a:rPr>
              <a:t>Dormitorio: 10 posti</a:t>
            </a:r>
            <a:endParaRPr sz="1400">
              <a:solidFill>
                <a:srgbClr val="000000"/>
              </a:solidFill>
            </a:endParaRPr>
          </a:p>
          <a:p>
            <a:pPr indent="0" lvl="0" marL="0" rtl="0" algn="l">
              <a:spcBef>
                <a:spcPts val="0"/>
              </a:spcBef>
              <a:spcAft>
                <a:spcPts val="0"/>
              </a:spcAft>
              <a:buNone/>
            </a:pPr>
            <a:r>
              <a:rPr lang="it" sz="1400">
                <a:solidFill>
                  <a:srgbClr val="000000"/>
                </a:solidFill>
              </a:rPr>
              <a:t>Il posto letto è assegnato a rotazione per un periodo medio di 4 notti consecutive fino ad un massimo di 7 notti, salvo particolari esigenze segnalate dal Servizio Sociale.</a:t>
            </a:r>
            <a:endParaRPr sz="1400">
              <a:solidFill>
                <a:srgbClr val="000000"/>
              </a:solidFill>
            </a:endParaRPr>
          </a:p>
          <a:p>
            <a:pPr indent="0" lvl="0" marL="0" rtl="0" algn="l">
              <a:spcBef>
                <a:spcPts val="0"/>
              </a:spcBef>
              <a:spcAft>
                <a:spcPts val="0"/>
              </a:spcAft>
              <a:buNone/>
            </a:pPr>
            <a:r>
              <a:rPr lang="it" sz="1400">
                <a:solidFill>
                  <a:srgbClr val="000000"/>
                </a:solidFill>
              </a:rPr>
              <a:t>Ad ogni ospite sono garantiti: servizio giornaliero di doccia comprensivo di prodotti per l'igiene; colazione e cena; lavanderia almeno una volta nell’arco del periodo di accoglienza. </a:t>
            </a:r>
            <a:endParaRPr sz="1400">
              <a:solidFill>
                <a:srgbClr val="000000"/>
              </a:solidFill>
            </a:endParaRPr>
          </a:p>
          <a:p>
            <a:pPr indent="0" lvl="0" marL="0" rtl="0" algn="l">
              <a:spcBef>
                <a:spcPts val="0"/>
              </a:spcBef>
              <a:spcAft>
                <a:spcPts val="0"/>
              </a:spcAft>
              <a:buNone/>
            </a:pPr>
            <a:r>
              <a:rPr lang="it" sz="1400">
                <a:solidFill>
                  <a:srgbClr val="000000"/>
                </a:solidFill>
              </a:rPr>
              <a:t>In caso di condizioni meteorologiche particolarmente ostili struttura messa a disposizione per l’occorrenza per un numero indicativo di 12 notti complessive nel periodo 20 posti letto d’emergenza.</a:t>
            </a:r>
            <a:endParaRPr sz="1400">
              <a:solidFill>
                <a:srgbClr val="000000"/>
              </a:solidFill>
            </a:endParaRPr>
          </a:p>
          <a:p>
            <a:pPr indent="0" lvl="0" marL="0" rtl="0" algn="l">
              <a:spcBef>
                <a:spcPts val="0"/>
              </a:spcBef>
              <a:spcAft>
                <a:spcPts val="0"/>
              </a:spcAft>
              <a:buNone/>
            </a:pPr>
            <a:r>
              <a:rPr lang="it" sz="1400">
                <a:solidFill>
                  <a:srgbClr val="000000"/>
                </a:solidFill>
              </a:rPr>
              <a:t>Costo: € 186.000 </a:t>
            </a:r>
            <a:endParaRPr sz="1400">
              <a:solidFill>
                <a:srgbClr val="00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sp>
        <p:nvSpPr>
          <p:cNvPr id="312" name="Google Shape;312;p5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Piano emergenza freddo</a:t>
            </a:r>
            <a:endParaRPr/>
          </a:p>
        </p:txBody>
      </p:sp>
      <p:sp>
        <p:nvSpPr>
          <p:cNvPr id="313" name="Google Shape;313;p5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sz="1400">
                <a:solidFill>
                  <a:srgbClr val="000000"/>
                </a:solidFill>
              </a:rPr>
              <a:t>Rete territoriale:</a:t>
            </a:r>
            <a:endParaRPr sz="1400">
              <a:solidFill>
                <a:srgbClr val="000000"/>
              </a:solidFill>
            </a:endParaRPr>
          </a:p>
          <a:p>
            <a:pPr indent="0" lvl="0" marL="0" rtl="0" algn="l">
              <a:spcBef>
                <a:spcPts val="0"/>
              </a:spcBef>
              <a:spcAft>
                <a:spcPts val="0"/>
              </a:spcAft>
              <a:buNone/>
            </a:pPr>
            <a:r>
              <a:rPr lang="it" sz="1400">
                <a:solidFill>
                  <a:srgbClr val="000000"/>
                </a:solidFill>
              </a:rPr>
              <a:t>Comunità di Sant’Egidio</a:t>
            </a:r>
            <a:endParaRPr sz="1400">
              <a:solidFill>
                <a:srgbClr val="000000"/>
              </a:solidFill>
            </a:endParaRPr>
          </a:p>
          <a:p>
            <a:pPr indent="0" lvl="0" marL="0" rtl="0" algn="l">
              <a:spcBef>
                <a:spcPts val="0"/>
              </a:spcBef>
              <a:spcAft>
                <a:spcPts val="0"/>
              </a:spcAft>
              <a:buNone/>
            </a:pPr>
            <a:r>
              <a:rPr lang="it" sz="1400">
                <a:solidFill>
                  <a:srgbClr val="000000"/>
                </a:solidFill>
              </a:rPr>
              <a:t>Associazione Don Kisciotte</a:t>
            </a:r>
            <a:endParaRPr sz="1400">
              <a:solidFill>
                <a:srgbClr val="000000"/>
              </a:solidFill>
            </a:endParaRPr>
          </a:p>
          <a:p>
            <a:pPr indent="0" lvl="0" marL="0" rtl="0" algn="l">
              <a:spcBef>
                <a:spcPts val="0"/>
              </a:spcBef>
              <a:spcAft>
                <a:spcPts val="0"/>
              </a:spcAft>
              <a:buNone/>
            </a:pPr>
            <a:r>
              <a:rPr lang="it" sz="1400">
                <a:solidFill>
                  <a:srgbClr val="000000"/>
                </a:solidFill>
              </a:rPr>
              <a:t>ICS - Consorzio Italiano di Solidarietà – Ufficio Rifugiati Onlus</a:t>
            </a:r>
            <a:endParaRPr sz="14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rPr lang="it" sz="1400">
                <a:solidFill>
                  <a:srgbClr val="000000"/>
                </a:solidFill>
              </a:rPr>
              <a:t>Criticità:</a:t>
            </a:r>
            <a:endParaRPr sz="1400">
              <a:solidFill>
                <a:srgbClr val="000000"/>
              </a:solidFill>
            </a:endParaRPr>
          </a:p>
          <a:p>
            <a:pPr indent="0" lvl="0" marL="0" rtl="0" algn="l">
              <a:spcBef>
                <a:spcPts val="0"/>
              </a:spcBef>
              <a:spcAft>
                <a:spcPts val="0"/>
              </a:spcAft>
              <a:buNone/>
            </a:pPr>
            <a:r>
              <a:rPr lang="it" sz="1400">
                <a:solidFill>
                  <a:srgbClr val="000000"/>
                </a:solidFill>
              </a:rPr>
              <a:t>difficoltà della presa in carico</a:t>
            </a:r>
            <a:endParaRPr sz="1400">
              <a:solidFill>
                <a:srgbClr val="000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sp>
        <p:nvSpPr>
          <p:cNvPr id="318" name="Google Shape;318;p5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Alloggi sociali</a:t>
            </a:r>
            <a:endParaRPr/>
          </a:p>
        </p:txBody>
      </p:sp>
      <p:sp>
        <p:nvSpPr>
          <p:cNvPr id="319" name="Google Shape;319;p5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it">
                <a:solidFill>
                  <a:schemeClr val="dk1"/>
                </a:solidFill>
              </a:rPr>
              <a:t>2</a:t>
            </a:r>
            <a:r>
              <a:rPr lang="it">
                <a:solidFill>
                  <a:schemeClr val="dk1"/>
                </a:solidFill>
                <a:latin typeface="Gill Sans"/>
                <a:ea typeface="Gill Sans"/>
                <a:cs typeface="Gill Sans"/>
                <a:sym typeface="Gill Sans"/>
              </a:rPr>
              <a:t> tipologie di alloggi:</a:t>
            </a:r>
            <a:endParaRPr>
              <a:solidFill>
                <a:schemeClr val="dk1"/>
              </a:solidFill>
              <a:latin typeface="Gill Sans"/>
              <a:ea typeface="Gill Sans"/>
              <a:cs typeface="Gill Sans"/>
              <a:sym typeface="Gill Sans"/>
            </a:endParaRPr>
          </a:p>
          <a:p>
            <a:pPr indent="-342900" lvl="0" marL="457200" rtl="0" algn="l">
              <a:lnSpc>
                <a:spcPct val="100000"/>
              </a:lnSpc>
              <a:spcBef>
                <a:spcPts val="0"/>
              </a:spcBef>
              <a:spcAft>
                <a:spcPts val="0"/>
              </a:spcAft>
              <a:buClr>
                <a:schemeClr val="dk1"/>
              </a:buClr>
              <a:buSzPts val="1800"/>
              <a:buFont typeface="Gill Sans"/>
              <a:buChar char="●"/>
            </a:pPr>
            <a:r>
              <a:rPr lang="it">
                <a:solidFill>
                  <a:schemeClr val="dk1"/>
                </a:solidFill>
                <a:latin typeface="Gill Sans"/>
                <a:ea typeface="Gill Sans"/>
                <a:cs typeface="Gill Sans"/>
                <a:sym typeface="Gill Sans"/>
              </a:rPr>
              <a:t>quelli di proprietà del Comune;</a:t>
            </a:r>
            <a:endParaRPr>
              <a:solidFill>
                <a:schemeClr val="dk1"/>
              </a:solidFill>
              <a:latin typeface="Gill Sans"/>
              <a:ea typeface="Gill Sans"/>
              <a:cs typeface="Gill Sans"/>
              <a:sym typeface="Gill Sans"/>
            </a:endParaRPr>
          </a:p>
          <a:p>
            <a:pPr indent="-342900" lvl="0" marL="457200" rtl="0" algn="l">
              <a:lnSpc>
                <a:spcPct val="100000"/>
              </a:lnSpc>
              <a:spcBef>
                <a:spcPts val="0"/>
              </a:spcBef>
              <a:spcAft>
                <a:spcPts val="0"/>
              </a:spcAft>
              <a:buClr>
                <a:schemeClr val="dk1"/>
              </a:buClr>
              <a:buSzPts val="1800"/>
              <a:buFont typeface="Gill Sans"/>
              <a:buChar char="●"/>
            </a:pPr>
            <a:r>
              <a:rPr lang="it">
                <a:solidFill>
                  <a:schemeClr val="dk1"/>
                </a:solidFill>
                <a:latin typeface="Gill Sans"/>
                <a:ea typeface="Gill Sans"/>
                <a:cs typeface="Gill Sans"/>
                <a:sym typeface="Gill Sans"/>
              </a:rPr>
              <a:t>quelli in gestione per progetti socio assistenziali, di proprietà dell'Ater o della Fondazione Caccia Burlo.</a:t>
            </a:r>
            <a:endParaRPr>
              <a:solidFill>
                <a:schemeClr val="dk1"/>
              </a:solidFill>
              <a:latin typeface="Gill Sans"/>
              <a:ea typeface="Gill Sans"/>
              <a:cs typeface="Gill Sans"/>
              <a:sym typeface="Gill Sans"/>
            </a:endParaRPr>
          </a:p>
          <a:p>
            <a:pPr indent="0" lvl="0" marL="0" rtl="0" algn="l">
              <a:lnSpc>
                <a:spcPct val="100000"/>
              </a:lnSpc>
              <a:spcBef>
                <a:spcPts val="1200"/>
              </a:spcBef>
              <a:spcAft>
                <a:spcPts val="0"/>
              </a:spcAft>
              <a:buNone/>
            </a:pPr>
            <a:r>
              <a:rPr lang="it">
                <a:solidFill>
                  <a:schemeClr val="dk1"/>
                </a:solidFill>
                <a:latin typeface="Gill Sans"/>
                <a:ea typeface="Gill Sans"/>
                <a:cs typeface="Gill Sans"/>
                <a:sym typeface="Gill Sans"/>
              </a:rPr>
              <a:t>40 alloggi ex L.R. 15/2004</a:t>
            </a:r>
            <a:br>
              <a:rPr lang="it">
                <a:solidFill>
                  <a:schemeClr val="dk1"/>
                </a:solidFill>
                <a:latin typeface="Gill Sans"/>
                <a:ea typeface="Gill Sans"/>
                <a:cs typeface="Gill Sans"/>
                <a:sym typeface="Gill Sans"/>
              </a:rPr>
            </a:br>
            <a:r>
              <a:rPr lang="it">
                <a:solidFill>
                  <a:schemeClr val="dk1"/>
                </a:solidFill>
                <a:latin typeface="Gill Sans"/>
                <a:ea typeface="Gill Sans"/>
                <a:cs typeface="Gill Sans"/>
                <a:sym typeface="Gill Sans"/>
              </a:rPr>
              <a:t>6 alloggi della Fondazione Caccia Burlo per il progetto “Abitazione assistita” riservato ai 	disabili</a:t>
            </a:r>
            <a:br>
              <a:rPr lang="it">
                <a:solidFill>
                  <a:schemeClr val="dk1"/>
                </a:solidFill>
                <a:latin typeface="Gill Sans"/>
                <a:ea typeface="Gill Sans"/>
                <a:cs typeface="Gill Sans"/>
                <a:sym typeface="Gill Sans"/>
              </a:rPr>
            </a:br>
            <a:r>
              <a:rPr lang="it">
                <a:solidFill>
                  <a:schemeClr val="dk1"/>
                </a:solidFill>
                <a:latin typeface="Gill Sans"/>
                <a:ea typeface="Gill Sans"/>
                <a:cs typeface="Gill Sans"/>
                <a:sym typeface="Gill Sans"/>
              </a:rPr>
              <a:t>30 alloggi di emergenza</a:t>
            </a:r>
            <a:br>
              <a:rPr lang="it">
                <a:solidFill>
                  <a:schemeClr val="dk1"/>
                </a:solidFill>
                <a:latin typeface="Gill Sans"/>
                <a:ea typeface="Gill Sans"/>
                <a:cs typeface="Gill Sans"/>
                <a:sym typeface="Gill Sans"/>
              </a:rPr>
            </a:br>
            <a:r>
              <a:rPr lang="it">
                <a:solidFill>
                  <a:schemeClr val="dk1"/>
                </a:solidFill>
                <a:latin typeface="Gill Sans"/>
                <a:ea typeface="Gill Sans"/>
                <a:cs typeface="Gill Sans"/>
                <a:sym typeface="Gill Sans"/>
              </a:rPr>
              <a:t>18 alloggi al condominio solidale di via Dei Soncini 102</a:t>
            </a:r>
            <a:br>
              <a:rPr lang="it">
                <a:solidFill>
                  <a:schemeClr val="dk1"/>
                </a:solidFill>
                <a:latin typeface="Gill Sans"/>
                <a:ea typeface="Gill Sans"/>
                <a:cs typeface="Gill Sans"/>
                <a:sym typeface="Gill Sans"/>
              </a:rPr>
            </a:br>
            <a:r>
              <a:rPr lang="it">
                <a:solidFill>
                  <a:schemeClr val="dk1"/>
                </a:solidFill>
                <a:latin typeface="Gill Sans"/>
                <a:ea typeface="Gill Sans"/>
                <a:cs typeface="Gill Sans"/>
                <a:sym typeface="Gill Sans"/>
              </a:rPr>
              <a:t>6 alloggi al condominio solidale di via Dell’Istria 89</a:t>
            </a:r>
            <a:endParaRPr>
              <a:solidFill>
                <a:schemeClr val="dk1"/>
              </a:solidFill>
              <a:latin typeface="Gill Sans"/>
              <a:ea typeface="Gill Sans"/>
              <a:cs typeface="Gill Sans"/>
              <a:sym typeface="Gill Sans"/>
            </a:endParaRPr>
          </a:p>
          <a:p>
            <a:pPr indent="0" lvl="0" marL="0" rtl="0" algn="l">
              <a:lnSpc>
                <a:spcPct val="100000"/>
              </a:lnSpc>
              <a:spcBef>
                <a:spcPts val="1200"/>
              </a:spcBef>
              <a:spcAft>
                <a:spcPts val="0"/>
              </a:spcAft>
              <a:buNone/>
            </a:pPr>
            <a:r>
              <a:rPr lang="it">
                <a:solidFill>
                  <a:schemeClr val="dk1"/>
                </a:solidFill>
                <a:latin typeface="Gill Sans"/>
                <a:ea typeface="Gill Sans"/>
                <a:cs typeface="Gill Sans"/>
                <a:sym typeface="Gill Sans"/>
              </a:rPr>
              <a:t>84 alloggi al CAD</a:t>
            </a:r>
            <a:br>
              <a:rPr lang="it">
                <a:solidFill>
                  <a:schemeClr val="dk1"/>
                </a:solidFill>
                <a:latin typeface="Gill Sans"/>
                <a:ea typeface="Gill Sans"/>
                <a:cs typeface="Gill Sans"/>
                <a:sym typeface="Gill Sans"/>
              </a:rPr>
            </a:br>
            <a:endParaRPr>
              <a:solidFill>
                <a:schemeClr val="dk1"/>
              </a:solidFill>
              <a:latin typeface="Gill Sans"/>
              <a:ea typeface="Gill Sans"/>
              <a:cs typeface="Gill Sans"/>
              <a:sym typeface="Gill Sans"/>
            </a:endParaRPr>
          </a:p>
          <a:p>
            <a:pPr indent="0" lvl="0" marL="0" rtl="0" algn="l">
              <a:lnSpc>
                <a:spcPct val="100000"/>
              </a:lnSpc>
              <a:spcBef>
                <a:spcPts val="1200"/>
              </a:spcBef>
              <a:spcAft>
                <a:spcPts val="0"/>
              </a:spcAft>
              <a:buNone/>
            </a:pPr>
            <a:r>
              <a:t/>
            </a:r>
            <a:endParaRPr/>
          </a:p>
          <a:p>
            <a:pPr indent="0" lvl="0" marL="0" rtl="0" algn="l">
              <a:lnSpc>
                <a:spcPct val="100000"/>
              </a:lnSpc>
              <a:spcBef>
                <a:spcPts val="1600"/>
              </a:spcBef>
              <a:spcAft>
                <a:spcPts val="1600"/>
              </a:spcAft>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Google Shape;324;p5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Progetti speciali</a:t>
            </a:r>
            <a:endParaRPr/>
          </a:p>
        </p:txBody>
      </p:sp>
      <p:sp>
        <p:nvSpPr>
          <p:cNvPr id="325" name="Google Shape;325;p5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solidFill>
                  <a:srgbClr val="262626"/>
                </a:solidFill>
                <a:highlight>
                  <a:srgbClr val="FFFFFF"/>
                </a:highlight>
              </a:rPr>
              <a:t>Strategia Europa 2020 per una crescita intelligente, sostenibile e inclusiva, approvata nel 2010, pone tra gli obiettivi strategici la riduzione di 20 milioni entro il 2020 del numero delle persone in condizione di povertà o esclusione sociale. </a:t>
            </a:r>
            <a:endParaRPr>
              <a:solidFill>
                <a:srgbClr val="262626"/>
              </a:solidFill>
              <a:highlight>
                <a:srgbClr val="FFFFFF"/>
              </a:highlight>
            </a:endParaRPr>
          </a:p>
          <a:p>
            <a:pPr indent="0" lvl="0" marL="0" rtl="0" algn="l">
              <a:spcBef>
                <a:spcPts val="800"/>
              </a:spcBef>
              <a:spcAft>
                <a:spcPts val="0"/>
              </a:spcAft>
              <a:buNone/>
            </a:pPr>
            <a:r>
              <a:rPr lang="it">
                <a:solidFill>
                  <a:srgbClr val="262626"/>
                </a:solidFill>
                <a:highlight>
                  <a:srgbClr val="FFFFFF"/>
                </a:highlight>
              </a:rPr>
              <a:t>Le persone senza dimora sono tra le principali popolazioni target della Strategia Europa 2020, con riferimento all’obiettivo del contrasto alla povertà.</a:t>
            </a:r>
            <a:endParaRPr>
              <a:solidFill>
                <a:srgbClr val="262626"/>
              </a:solidFill>
              <a:highlight>
                <a:srgbClr val="FFFFFF"/>
              </a:highlight>
            </a:endParaRPr>
          </a:p>
          <a:p>
            <a:pPr indent="0" lvl="0" marL="0" rtl="0" algn="l">
              <a:spcBef>
                <a:spcPts val="800"/>
              </a:spcBef>
              <a:spcAft>
                <a:spcPts val="0"/>
              </a:spcAft>
              <a:buNone/>
            </a:pPr>
            <a:r>
              <a:rPr lang="it">
                <a:solidFill>
                  <a:srgbClr val="262626"/>
                </a:solidFill>
                <a:highlight>
                  <a:srgbClr val="FFFFFF"/>
                </a:highlight>
              </a:rPr>
              <a:t>La Commissione ha raccomandato agli Stati membri l’adozione di strategie integrate e di lungo termine per il contrasto al fenomeno dei senza dimora a livello nazionale, regionale e locale.</a:t>
            </a:r>
            <a:endParaRPr>
              <a:solidFill>
                <a:srgbClr val="262626"/>
              </a:solidFill>
              <a:highlight>
                <a:srgbClr val="FFFFFF"/>
              </a:highlight>
            </a:endParaRPr>
          </a:p>
          <a:p>
            <a:pPr indent="0" lvl="0" marL="0" rtl="0" algn="l">
              <a:spcBef>
                <a:spcPts val="800"/>
              </a:spcBef>
              <a:spcAft>
                <a:spcPts val="1600"/>
              </a:spcAft>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sp>
        <p:nvSpPr>
          <p:cNvPr id="330" name="Google Shape;330;p5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Progetti speciali</a:t>
            </a:r>
            <a:endParaRPr/>
          </a:p>
        </p:txBody>
      </p:sp>
      <p:sp>
        <p:nvSpPr>
          <p:cNvPr id="331" name="Google Shape;331;p5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solidFill>
                  <a:srgbClr val="262626"/>
                </a:solidFill>
                <a:highlight>
                  <a:srgbClr val="FFFFFF"/>
                </a:highlight>
              </a:rPr>
              <a:t>Programma Operativo Nazionale (PON) “Inclusione”, approvato nel dicembre 2014, a titolarità del Ministero del Lavoro e delle Politiche Sociali: sostenere la riduzione della marginalità estrema nelle aree urbane attraverso il </a:t>
            </a:r>
            <a:r>
              <a:rPr b="1" lang="it">
                <a:solidFill>
                  <a:srgbClr val="262626"/>
                </a:solidFill>
                <a:highlight>
                  <a:srgbClr val="FFFFFF"/>
                </a:highlight>
              </a:rPr>
              <a:t>potenziamento dei servizi rivolti alle persone senza dimora</a:t>
            </a:r>
            <a:r>
              <a:rPr lang="it">
                <a:solidFill>
                  <a:srgbClr val="262626"/>
                </a:solidFill>
                <a:highlight>
                  <a:srgbClr val="FFFFFF"/>
                </a:highlight>
              </a:rPr>
              <a:t>. </a:t>
            </a:r>
            <a:endParaRPr>
              <a:solidFill>
                <a:srgbClr val="262626"/>
              </a:solidFill>
              <a:highlight>
                <a:srgbClr val="FFFFFF"/>
              </a:highlight>
            </a:endParaRPr>
          </a:p>
          <a:p>
            <a:pPr indent="0" lvl="0" marL="0" rtl="0" algn="l">
              <a:spcBef>
                <a:spcPts val="800"/>
              </a:spcBef>
              <a:spcAft>
                <a:spcPts val="0"/>
              </a:spcAft>
              <a:buNone/>
            </a:pPr>
            <a:r>
              <a:rPr b="1" lang="it">
                <a:solidFill>
                  <a:srgbClr val="262626"/>
                </a:solidFill>
                <a:highlight>
                  <a:srgbClr val="FFFFFF"/>
                </a:highlight>
              </a:rPr>
              <a:t>Fondo di Aiuti Europei agli Indigenti</a:t>
            </a:r>
            <a:r>
              <a:rPr lang="it">
                <a:solidFill>
                  <a:srgbClr val="262626"/>
                </a:solidFill>
                <a:highlight>
                  <a:srgbClr val="FFFFFF"/>
                </a:highlight>
              </a:rPr>
              <a:t>: interventi a bassa soglia per rispondere ai </a:t>
            </a:r>
            <a:r>
              <a:rPr b="1" lang="it">
                <a:solidFill>
                  <a:srgbClr val="262626"/>
                </a:solidFill>
                <a:highlight>
                  <a:srgbClr val="FFFFFF"/>
                </a:highlight>
              </a:rPr>
              <a:t>bisogni materiali immediati </a:t>
            </a:r>
            <a:r>
              <a:rPr lang="it">
                <a:solidFill>
                  <a:srgbClr val="262626"/>
                </a:solidFill>
                <a:highlight>
                  <a:srgbClr val="FFFFFF"/>
                </a:highlight>
              </a:rPr>
              <a:t>delle persone senza dimora. </a:t>
            </a:r>
            <a:endParaRPr>
              <a:solidFill>
                <a:srgbClr val="262626"/>
              </a:solidFill>
              <a:highlight>
                <a:srgbClr val="FFFFFF"/>
              </a:highlight>
            </a:endParaRPr>
          </a:p>
          <a:p>
            <a:pPr indent="0" lvl="0" marL="0" rtl="0" algn="l">
              <a:spcBef>
                <a:spcPts val="800"/>
              </a:spcBef>
              <a:spcAft>
                <a:spcPts val="0"/>
              </a:spcAft>
              <a:buNone/>
            </a:pPr>
            <a:r>
              <a:rPr lang="it">
                <a:solidFill>
                  <a:srgbClr val="262626"/>
                </a:solidFill>
                <a:highlight>
                  <a:srgbClr val="FFFFFF"/>
                </a:highlight>
              </a:rPr>
              <a:t>Bandi non competitivi per la selezione di proposte progettuali formulate secondo linee di indirizzo nazionali: città metropolitane, città con più di 250 mila abitanti ovvero dalle Regioni. </a:t>
            </a:r>
            <a:endParaRPr>
              <a:solidFill>
                <a:srgbClr val="262626"/>
              </a:solidFill>
              <a:highlight>
                <a:srgbClr val="FFFFFF"/>
              </a:highlight>
            </a:endParaRPr>
          </a:p>
          <a:p>
            <a:pPr indent="0" lvl="0" marL="0" rtl="0" algn="l">
              <a:spcBef>
                <a:spcPts val="800"/>
              </a:spcBef>
              <a:spcAft>
                <a:spcPts val="0"/>
              </a:spcAft>
              <a:buNone/>
            </a:pPr>
            <a:r>
              <a:t/>
            </a:r>
            <a:endParaRPr>
              <a:solidFill>
                <a:srgbClr val="262626"/>
              </a:solidFill>
              <a:highlight>
                <a:srgbClr val="FFFFFF"/>
              </a:highlight>
            </a:endParaRPr>
          </a:p>
          <a:p>
            <a:pPr indent="0" lvl="0" marL="0" rtl="0" algn="l">
              <a:spcBef>
                <a:spcPts val="800"/>
              </a:spcBef>
              <a:spcAft>
                <a:spcPts val="0"/>
              </a:spcAft>
              <a:buNone/>
            </a:pPr>
            <a:r>
              <a:t/>
            </a:r>
            <a:endParaRPr/>
          </a:p>
          <a:p>
            <a:pPr indent="0" lvl="0" marL="0" rtl="0" algn="l">
              <a:spcBef>
                <a:spcPts val="1600"/>
              </a:spcBef>
              <a:spcAft>
                <a:spcPts val="0"/>
              </a:spcAft>
              <a:buNone/>
            </a:pPr>
            <a:r>
              <a:t/>
            </a:r>
            <a:endParaRPr sz="1300">
              <a:solidFill>
                <a:srgbClr val="262626"/>
              </a:solidFill>
              <a:highlight>
                <a:srgbClr val="FFFFFF"/>
              </a:highlight>
            </a:endParaRPr>
          </a:p>
          <a:p>
            <a:pPr indent="0" lvl="0" marL="0" rtl="0" algn="l">
              <a:spcBef>
                <a:spcPts val="800"/>
              </a:spcBef>
              <a:spcAft>
                <a:spcPts val="1600"/>
              </a:spcAft>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Google Shape;336;p5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Progetti speciali	</a:t>
            </a:r>
            <a:endParaRPr/>
          </a:p>
        </p:txBody>
      </p:sp>
      <p:sp>
        <p:nvSpPr>
          <p:cNvPr id="337" name="Google Shape;337;p59"/>
          <p:cNvSpPr txBox="1"/>
          <p:nvPr>
            <p:ph idx="1" type="body"/>
          </p:nvPr>
        </p:nvSpPr>
        <p:spPr>
          <a:xfrm>
            <a:off x="311700" y="1125550"/>
            <a:ext cx="8520600" cy="34164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000000"/>
              </a:buClr>
              <a:buSzPts val="2400"/>
              <a:buAutoNum type="arabicPeriod"/>
            </a:pPr>
            <a:r>
              <a:rPr lang="it" sz="2400">
                <a:solidFill>
                  <a:srgbClr val="000000"/>
                </a:solidFill>
              </a:rPr>
              <a:t>Servizio distribuzione Kit</a:t>
            </a:r>
            <a:endParaRPr sz="2400">
              <a:solidFill>
                <a:srgbClr val="000000"/>
              </a:solidFill>
            </a:endParaRPr>
          </a:p>
          <a:p>
            <a:pPr indent="0" lvl="0" marL="0" rtl="0" algn="l">
              <a:spcBef>
                <a:spcPts val="0"/>
              </a:spcBef>
              <a:spcAft>
                <a:spcPts val="0"/>
              </a:spcAft>
              <a:buNone/>
            </a:pPr>
            <a:r>
              <a:t/>
            </a:r>
            <a:endParaRPr sz="2400">
              <a:solidFill>
                <a:srgbClr val="000000"/>
              </a:solidFill>
            </a:endParaRPr>
          </a:p>
          <a:p>
            <a:pPr indent="-381000" lvl="0" marL="457200" rtl="0" algn="l">
              <a:spcBef>
                <a:spcPts val="0"/>
              </a:spcBef>
              <a:spcAft>
                <a:spcPts val="0"/>
              </a:spcAft>
              <a:buClr>
                <a:srgbClr val="000000"/>
              </a:buClr>
              <a:buSzPts val="2400"/>
              <a:buAutoNum type="arabicPeriod" startAt="2"/>
            </a:pPr>
            <a:r>
              <a:rPr lang="it" sz="2400">
                <a:solidFill>
                  <a:srgbClr val="000000"/>
                </a:solidFill>
              </a:rPr>
              <a:t>Progetto housing first</a:t>
            </a:r>
            <a:endParaRPr sz="2400">
              <a:solidFill>
                <a:srgbClr val="000000"/>
              </a:solidFill>
            </a:endParaRPr>
          </a:p>
          <a:p>
            <a:pPr indent="0" lvl="0" marL="0" rtl="0" algn="l">
              <a:spcBef>
                <a:spcPts val="0"/>
              </a:spcBef>
              <a:spcAft>
                <a:spcPts val="1600"/>
              </a:spcAft>
              <a:buNone/>
            </a:pPr>
            <a:r>
              <a:t/>
            </a:r>
            <a:endParaRPr>
              <a:solidFill>
                <a:srgbClr val="0000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1" name="Shape 341"/>
        <p:cNvGrpSpPr/>
        <p:nvPr/>
      </p:nvGrpSpPr>
      <p:grpSpPr>
        <a:xfrm>
          <a:off x="0" y="0"/>
          <a:ext cx="0" cy="0"/>
          <a:chOff x="0" y="0"/>
          <a:chExt cx="0" cy="0"/>
        </a:xfrm>
      </p:grpSpPr>
      <p:sp>
        <p:nvSpPr>
          <p:cNvPr id="342" name="Google Shape;342;p6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Progetti speciali	</a:t>
            </a:r>
            <a:endParaRPr/>
          </a:p>
        </p:txBody>
      </p:sp>
      <p:sp>
        <p:nvSpPr>
          <p:cNvPr id="343" name="Google Shape;343;p60"/>
          <p:cNvSpPr txBox="1"/>
          <p:nvPr>
            <p:ph idx="1" type="body"/>
          </p:nvPr>
        </p:nvSpPr>
        <p:spPr>
          <a:xfrm>
            <a:off x="311700" y="11255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sz="2400">
                <a:solidFill>
                  <a:srgbClr val="000000"/>
                </a:solidFill>
              </a:rPr>
              <a:t>Servizio distribuzione Kit</a:t>
            </a:r>
            <a:endParaRPr sz="2400">
              <a:solidFill>
                <a:srgbClr val="000000"/>
              </a:solidFill>
            </a:endParaRPr>
          </a:p>
          <a:p>
            <a:pPr indent="0" lvl="0" marL="0" rtl="0" algn="l">
              <a:spcBef>
                <a:spcPts val="1600"/>
              </a:spcBef>
              <a:spcAft>
                <a:spcPts val="0"/>
              </a:spcAft>
              <a:buNone/>
            </a:pPr>
            <a:r>
              <a:rPr lang="it" sz="2400">
                <a:solidFill>
                  <a:schemeClr val="dk1"/>
                </a:solidFill>
              </a:rPr>
              <a:t>Costo complessivo: 207.350 euro</a:t>
            </a:r>
            <a:endParaRPr sz="2400">
              <a:solidFill>
                <a:schemeClr val="dk1"/>
              </a:solidFill>
            </a:endParaRPr>
          </a:p>
          <a:p>
            <a:pPr indent="0" lvl="0" marL="0" rtl="0" algn="l">
              <a:spcBef>
                <a:spcPts val="0"/>
              </a:spcBef>
              <a:spcAft>
                <a:spcPts val="0"/>
              </a:spcAft>
              <a:buNone/>
            </a:pPr>
            <a:r>
              <a:rPr lang="it" sz="2400">
                <a:solidFill>
                  <a:schemeClr val="dk1"/>
                </a:solidFill>
              </a:rPr>
              <a:t>Servizio affidato a Fondazione Caritas</a:t>
            </a:r>
            <a:endParaRPr sz="2400">
              <a:solidFill>
                <a:schemeClr val="dk1"/>
              </a:solidFill>
            </a:endParaRPr>
          </a:p>
          <a:p>
            <a:pPr indent="0" lvl="0" marL="0" rtl="0" algn="l">
              <a:spcBef>
                <a:spcPts val="0"/>
              </a:spcBef>
              <a:spcAft>
                <a:spcPts val="0"/>
              </a:spcAft>
              <a:buClr>
                <a:schemeClr val="dk1"/>
              </a:buClr>
              <a:buSzPts val="1100"/>
              <a:buFont typeface="Arial"/>
              <a:buNone/>
            </a:pPr>
            <a:r>
              <a:rPr lang="it" sz="2400">
                <a:solidFill>
                  <a:schemeClr val="dk1"/>
                </a:solidFill>
              </a:rPr>
              <a:t>varie tipologie di kit </a:t>
            </a:r>
            <a:endParaRPr sz="2400">
              <a:solidFill>
                <a:schemeClr val="dk1"/>
              </a:solidFill>
            </a:endParaRPr>
          </a:p>
          <a:p>
            <a:pPr indent="0" lvl="0" marL="0" rtl="0" algn="l">
              <a:spcBef>
                <a:spcPts val="0"/>
              </a:spcBef>
              <a:spcAft>
                <a:spcPts val="0"/>
              </a:spcAft>
              <a:buNone/>
            </a:pPr>
            <a:r>
              <a:t/>
            </a:r>
            <a:endParaRPr>
              <a:solidFill>
                <a:srgbClr val="000000"/>
              </a:solidFill>
            </a:endParaRPr>
          </a:p>
          <a:p>
            <a:pPr indent="0" lvl="0" marL="0" rtl="0" algn="l">
              <a:lnSpc>
                <a:spcPct val="100000"/>
              </a:lnSpc>
              <a:spcBef>
                <a:spcPts val="1600"/>
              </a:spcBef>
              <a:spcAft>
                <a:spcPts val="0"/>
              </a:spcAft>
              <a:buClr>
                <a:schemeClr val="dk1"/>
              </a:buClr>
              <a:buSzPts val="1100"/>
              <a:buFont typeface="Arial"/>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sp>
        <p:nvSpPr>
          <p:cNvPr id="348" name="Google Shape;348;p6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L’Housing First:</a:t>
            </a:r>
            <a:r>
              <a:rPr lang="it"/>
              <a:t> la casa è un diritto umano primario</a:t>
            </a:r>
            <a:endParaRPr/>
          </a:p>
        </p:txBody>
      </p:sp>
      <p:sp>
        <p:nvSpPr>
          <p:cNvPr id="349" name="Google Shape;349;p61"/>
          <p:cNvSpPr txBox="1"/>
          <p:nvPr>
            <p:ph idx="1" type="body"/>
          </p:nvPr>
        </p:nvSpPr>
        <p:spPr>
          <a:xfrm>
            <a:off x="311700" y="1152475"/>
            <a:ext cx="8520600" cy="3585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it" sz="1400">
                <a:solidFill>
                  <a:schemeClr val="dk1"/>
                </a:solidFill>
                <a:highlight>
                  <a:srgbClr val="FFFFFF"/>
                </a:highlight>
              </a:rPr>
              <a:t>Sistema innovativo di riduzione dell’homelessness per persone che presentano problematiche complesse. </a:t>
            </a:r>
            <a:r>
              <a:rPr lang="it" sz="1400">
                <a:solidFill>
                  <a:schemeClr val="dk1"/>
                </a:solidFill>
                <a:highlight>
                  <a:srgbClr val="FFFFFF"/>
                </a:highlight>
              </a:rPr>
              <a:t>Prevede l’</a:t>
            </a:r>
            <a:r>
              <a:rPr b="1" lang="it" sz="1400">
                <a:solidFill>
                  <a:schemeClr val="dk1"/>
                </a:solidFill>
                <a:highlight>
                  <a:srgbClr val="FFFFFF"/>
                </a:highlight>
              </a:rPr>
              <a:t>inserimento diretto</a:t>
            </a:r>
            <a:r>
              <a:rPr lang="it" sz="1400">
                <a:solidFill>
                  <a:schemeClr val="dk1"/>
                </a:solidFill>
                <a:highlight>
                  <a:srgbClr val="FFFFFF"/>
                </a:highlight>
              </a:rPr>
              <a:t> delle persone che vivono per strada in appartamenti indipendenti, sicuri e confortevoli a loro disposizione </a:t>
            </a:r>
            <a:r>
              <a:rPr b="1" lang="it" sz="1400">
                <a:solidFill>
                  <a:schemeClr val="dk1"/>
                </a:solidFill>
                <a:highlight>
                  <a:srgbClr val="FFFFFF"/>
                </a:highlight>
              </a:rPr>
              <a:t>senza limiti di tempo</a:t>
            </a:r>
            <a:r>
              <a:rPr lang="it" sz="1400">
                <a:solidFill>
                  <a:schemeClr val="dk1"/>
                </a:solidFill>
                <a:highlight>
                  <a:srgbClr val="FFFFFF"/>
                </a:highlight>
              </a:rPr>
              <a:t>. Le persone vengono prese in carico dai servizi (trattamento sanitario e/o di cura) ad integrazione del percorso di inserimento abitativo.</a:t>
            </a:r>
            <a:endParaRPr sz="1400">
              <a:solidFill>
                <a:schemeClr val="dk1"/>
              </a:solidFill>
              <a:highlight>
                <a:srgbClr val="FFFFFF"/>
              </a:highlight>
            </a:endParaRPr>
          </a:p>
          <a:p>
            <a:pPr indent="0" lvl="0" marL="0" rtl="0" algn="l">
              <a:lnSpc>
                <a:spcPct val="100000"/>
              </a:lnSpc>
              <a:spcBef>
                <a:spcPts val="0"/>
              </a:spcBef>
              <a:spcAft>
                <a:spcPts val="0"/>
              </a:spcAft>
              <a:buNone/>
            </a:pPr>
            <a:r>
              <a:t/>
            </a:r>
            <a:endParaRPr sz="1400">
              <a:solidFill>
                <a:schemeClr val="dk1"/>
              </a:solidFill>
              <a:highlight>
                <a:srgbClr val="FFFFFF"/>
              </a:highlight>
            </a:endParaRPr>
          </a:p>
          <a:p>
            <a:pPr indent="0" lvl="0" marL="0" rtl="0" algn="l">
              <a:lnSpc>
                <a:spcPct val="100000"/>
              </a:lnSpc>
              <a:spcBef>
                <a:spcPts val="0"/>
              </a:spcBef>
              <a:spcAft>
                <a:spcPts val="0"/>
              </a:spcAft>
              <a:buNone/>
            </a:pPr>
            <a:r>
              <a:rPr lang="it" sz="1400">
                <a:solidFill>
                  <a:schemeClr val="dk1"/>
                </a:solidFill>
                <a:highlight>
                  <a:srgbClr val="FFFFFF"/>
                </a:highlight>
              </a:rPr>
              <a:t>Inizialmente sviluppato dal Dr. Sam Tsemberis </a:t>
            </a:r>
            <a:r>
              <a:rPr lang="it" sz="1400">
                <a:solidFill>
                  <a:schemeClr val="dk1"/>
                </a:solidFill>
                <a:highlight>
                  <a:srgbClr val="FFFFFF"/>
                </a:highlight>
              </a:rPr>
              <a:t>a New York negli anni Novanta, adesso </a:t>
            </a:r>
            <a:r>
              <a:rPr lang="it" sz="1400">
                <a:solidFill>
                  <a:schemeClr val="dk1"/>
                </a:solidFill>
                <a:highlight>
                  <a:srgbClr val="FFFFFF"/>
                </a:highlight>
              </a:rPr>
              <a:t>è usato in molti paesi europei. Il modello si è rivelato di successo. </a:t>
            </a:r>
            <a:endParaRPr sz="1400">
              <a:solidFill>
                <a:schemeClr val="dk1"/>
              </a:solidFill>
              <a:highlight>
                <a:srgbClr val="FFFFFF"/>
              </a:highlight>
            </a:endParaRPr>
          </a:p>
          <a:p>
            <a:pPr indent="0" lvl="0" marL="0" rtl="0" algn="l">
              <a:lnSpc>
                <a:spcPct val="100000"/>
              </a:lnSpc>
              <a:spcBef>
                <a:spcPts val="0"/>
              </a:spcBef>
              <a:spcAft>
                <a:spcPts val="0"/>
              </a:spcAft>
              <a:buNone/>
            </a:pPr>
            <a:r>
              <a:rPr lang="it" sz="1400">
                <a:solidFill>
                  <a:schemeClr val="dk1"/>
                </a:solidFill>
                <a:highlight>
                  <a:srgbClr val="FFFFFF"/>
                </a:highlight>
              </a:rPr>
              <a:t>Originariamente nasce per aiutare persone senza dimora con problemi di salute mentale; molte di queste persone avevano avuto esperienze di ricoveri in ospedali psichiatrici. </a:t>
            </a:r>
            <a:endParaRPr sz="1400">
              <a:solidFill>
                <a:schemeClr val="dk1"/>
              </a:solidFill>
              <a:highlight>
                <a:srgbClr val="FFFFFF"/>
              </a:highlight>
            </a:endParaRPr>
          </a:p>
          <a:p>
            <a:pPr indent="0" lvl="0" marL="0" rtl="0" algn="l">
              <a:lnSpc>
                <a:spcPct val="100000"/>
              </a:lnSpc>
              <a:spcBef>
                <a:spcPts val="0"/>
              </a:spcBef>
              <a:spcAft>
                <a:spcPts val="0"/>
              </a:spcAft>
              <a:buNone/>
            </a:pPr>
            <a:r>
              <a:t/>
            </a:r>
            <a:endParaRPr sz="1400">
              <a:solidFill>
                <a:schemeClr val="dk1"/>
              </a:solidFill>
              <a:highlight>
                <a:srgbClr val="FFFFFF"/>
              </a:highlight>
            </a:endParaRPr>
          </a:p>
          <a:p>
            <a:pPr indent="0" lvl="0" marL="0" rtl="0" algn="l">
              <a:lnSpc>
                <a:spcPct val="100000"/>
              </a:lnSpc>
              <a:spcBef>
                <a:spcPts val="0"/>
              </a:spcBef>
              <a:spcAft>
                <a:spcPts val="0"/>
              </a:spcAft>
              <a:buNone/>
            </a:pPr>
            <a:r>
              <a:rPr lang="it" sz="1400">
                <a:solidFill>
                  <a:schemeClr val="dk1"/>
                </a:solidFill>
                <a:highlight>
                  <a:srgbClr val="FFFFFF"/>
                </a:highlight>
              </a:rPr>
              <a:t>In Nord America, prima dell’HF, l’inserimento in alloggio (con assegnazione o locazione “permanente” ovvero senza una scadenza precostituita) e l’accompagnamento erano offerti solo a quelle persone che avessero seguito un percorso di inserimento graduale, costituito da una serie di step, che cominciavano con la disponibilità al trattamento sanitario e una certa moderazione nell’utilizzo di sostanze. Ogni passo su questa scala di intervento era organizzato per preparare la persona a vivere indipendentemente nella sua futura casa. </a:t>
            </a:r>
            <a:endParaRPr sz="1400">
              <a:solidFill>
                <a:schemeClr val="dk1"/>
              </a:solidFill>
              <a:highlight>
                <a:srgbClr val="FFFFFF"/>
              </a:highlight>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 name="Shape 353"/>
        <p:cNvGrpSpPr/>
        <p:nvPr/>
      </p:nvGrpSpPr>
      <p:grpSpPr>
        <a:xfrm>
          <a:off x="0" y="0"/>
          <a:ext cx="0" cy="0"/>
          <a:chOff x="0" y="0"/>
          <a:chExt cx="0" cy="0"/>
        </a:xfrm>
      </p:grpSpPr>
      <p:sp>
        <p:nvSpPr>
          <p:cNvPr id="354" name="Google Shape;354;p6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6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A</a:t>
            </a:r>
            <a:r>
              <a:rPr lang="it"/>
              <a:t>pproccio staircase:</a:t>
            </a:r>
            <a:endParaRPr/>
          </a:p>
          <a:p>
            <a:pPr indent="0" lvl="0" marL="0" rtl="0" algn="l">
              <a:spcBef>
                <a:spcPts val="1600"/>
              </a:spcBef>
              <a:spcAft>
                <a:spcPts val="0"/>
              </a:spcAft>
              <a:buNone/>
            </a:pPr>
            <a:r>
              <a:rPr lang="it"/>
              <a:t>preparare le persone alla vita in casa dopo aver vissuto in strada o in ospedale.</a:t>
            </a:r>
            <a:endParaRPr/>
          </a:p>
          <a:p>
            <a:pPr indent="0" lvl="0" marL="0" rtl="0" algn="l">
              <a:spcBef>
                <a:spcPts val="1600"/>
              </a:spcBef>
              <a:spcAft>
                <a:spcPts val="0"/>
              </a:spcAft>
              <a:buNone/>
            </a:pPr>
            <a:r>
              <a:rPr lang="it"/>
              <a:t>assicurarsi che la persona ricevesse cure mediche e accompagnamento per ogni tipo di problema mentale in corso</a:t>
            </a:r>
            <a:endParaRPr/>
          </a:p>
          <a:p>
            <a:pPr indent="0" lvl="0" marL="0" rtl="0" algn="l">
              <a:spcBef>
                <a:spcPts val="1600"/>
              </a:spcBef>
              <a:spcAft>
                <a:spcPts val="1600"/>
              </a:spcAft>
              <a:buNone/>
            </a:pPr>
            <a:r>
              <a:rPr lang="it"/>
              <a:t>assicurarsi che la persona non fosse coinvolta in comportamenti che potessero mettere a rischio la salute, il benessere e la stabilità abitativa, in particolare che non facesse uso di droga o alcool (astinenza e sobrietà).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8"/>
          <p:cNvSpPr txBox="1"/>
          <p:nvPr>
            <p:ph type="title"/>
          </p:nvPr>
        </p:nvSpPr>
        <p:spPr>
          <a:xfrm>
            <a:off x="277200" y="445025"/>
            <a:ext cx="8520600" cy="572700"/>
          </a:xfrm>
          <a:prstGeom prst="rect">
            <a:avLst/>
          </a:prstGeom>
        </p:spPr>
        <p:txBody>
          <a:bodyPr anchorCtr="0" anchor="t" bIns="54000" lIns="54000" spcFirstLastPara="1" rIns="54000" wrap="square" tIns="54000">
            <a:noAutofit/>
          </a:bodyPr>
          <a:lstStyle/>
          <a:p>
            <a:pPr indent="0" lvl="0" marL="61200" rtl="0" algn="l">
              <a:spcBef>
                <a:spcPts val="0"/>
              </a:spcBef>
              <a:spcAft>
                <a:spcPts val="0"/>
              </a:spcAft>
              <a:buClr>
                <a:schemeClr val="dk1"/>
              </a:buClr>
              <a:buSzPts val="1100"/>
              <a:buFont typeface="Arial"/>
              <a:buNone/>
            </a:pPr>
            <a:r>
              <a:rPr lang="it" sz="2400">
                <a:solidFill>
                  <a:srgbClr val="000000"/>
                </a:solidFill>
                <a:latin typeface="Verdana"/>
                <a:ea typeface="Verdana"/>
                <a:cs typeface="Verdana"/>
                <a:sym typeface="Verdana"/>
              </a:rPr>
              <a:t>Carta di Ottawa per la promozione della salute (1986)</a:t>
            </a:r>
            <a:endParaRPr sz="2400">
              <a:solidFill>
                <a:srgbClr val="000000"/>
              </a:solidFill>
            </a:endParaRPr>
          </a:p>
          <a:p>
            <a:pPr indent="0" lvl="0" marL="0" rtl="0" algn="l">
              <a:spcBef>
                <a:spcPts val="0"/>
              </a:spcBef>
              <a:spcAft>
                <a:spcPts val="0"/>
              </a:spcAft>
              <a:buNone/>
            </a:pPr>
            <a:r>
              <a:t/>
            </a:r>
            <a:endParaRPr sz="2400">
              <a:solidFill>
                <a:srgbClr val="000000"/>
              </a:solidFill>
            </a:endParaRPr>
          </a:p>
        </p:txBody>
      </p:sp>
      <p:sp>
        <p:nvSpPr>
          <p:cNvPr id="84" name="Google Shape;84;p18"/>
          <p:cNvSpPr txBox="1"/>
          <p:nvPr>
            <p:ph idx="1" type="body"/>
          </p:nvPr>
        </p:nvSpPr>
        <p:spPr>
          <a:xfrm>
            <a:off x="370675" y="1121975"/>
            <a:ext cx="8520600" cy="3416400"/>
          </a:xfrm>
          <a:prstGeom prst="rect">
            <a:avLst/>
          </a:prstGeom>
        </p:spPr>
        <p:txBody>
          <a:bodyPr anchorCtr="0" anchor="t" bIns="54000" lIns="54000" spcFirstLastPara="1" rIns="54000" wrap="square" tIns="54000">
            <a:noAutofit/>
          </a:bodyPr>
          <a:lstStyle/>
          <a:p>
            <a:pPr indent="-393700" lvl="0" marL="419100" rtl="0" algn="l">
              <a:lnSpc>
                <a:spcPct val="100000"/>
              </a:lnSpc>
              <a:spcBef>
                <a:spcPts val="0"/>
              </a:spcBef>
              <a:spcAft>
                <a:spcPts val="0"/>
              </a:spcAft>
              <a:buClr>
                <a:srgbClr val="000000"/>
              </a:buClr>
              <a:buSzPts val="2400"/>
              <a:buFont typeface="Verdana"/>
              <a:buChar char="□"/>
            </a:pPr>
            <a:r>
              <a:rPr lang="it" sz="2400">
                <a:solidFill>
                  <a:srgbClr val="000000"/>
                </a:solidFill>
                <a:latin typeface="Verdana"/>
                <a:ea typeface="Verdana"/>
                <a:cs typeface="Verdana"/>
                <a:sym typeface="Verdana"/>
              </a:rPr>
              <a:t>Condizioni e risorse fondamentali per la salute: casa, pace, istruzione, cibo, reddito, ecosistema stabile, risorse sostenibili, giustizia sociale, equità. </a:t>
            </a:r>
            <a:endParaRPr sz="2400">
              <a:solidFill>
                <a:srgbClr val="000000"/>
              </a:solidFill>
              <a:latin typeface="Verdana"/>
              <a:ea typeface="Verdana"/>
              <a:cs typeface="Verdana"/>
              <a:sym typeface="Verdana"/>
            </a:endParaRPr>
          </a:p>
          <a:p>
            <a:pPr indent="-393700" lvl="0" marL="419100" rtl="0" algn="l">
              <a:lnSpc>
                <a:spcPct val="100000"/>
              </a:lnSpc>
              <a:spcBef>
                <a:spcPts val="0"/>
              </a:spcBef>
              <a:spcAft>
                <a:spcPts val="0"/>
              </a:spcAft>
              <a:buClr>
                <a:srgbClr val="000000"/>
              </a:buClr>
              <a:buSzPts val="2400"/>
              <a:buFont typeface="Verdana"/>
              <a:buChar char="□"/>
            </a:pPr>
            <a:r>
              <a:rPr lang="it" sz="2400">
                <a:solidFill>
                  <a:srgbClr val="000000"/>
                </a:solidFill>
                <a:latin typeface="Verdana"/>
                <a:ea typeface="Verdana"/>
                <a:cs typeface="Verdana"/>
                <a:sym typeface="Verdana"/>
              </a:rPr>
              <a:t>Qualsiasi miglioramento dei livelli di salute deve basarsi su questi prerequisiti. </a:t>
            </a:r>
            <a:endParaRPr sz="2400">
              <a:solidFill>
                <a:srgbClr val="000000"/>
              </a:solidFill>
              <a:latin typeface="Verdana"/>
              <a:ea typeface="Verdana"/>
              <a:cs typeface="Verdana"/>
              <a:sym typeface="Verdana"/>
            </a:endParaRPr>
          </a:p>
          <a:p>
            <a:pPr indent="-393700" lvl="0" marL="419100" rtl="0" algn="l">
              <a:lnSpc>
                <a:spcPct val="100000"/>
              </a:lnSpc>
              <a:spcBef>
                <a:spcPts val="0"/>
              </a:spcBef>
              <a:spcAft>
                <a:spcPts val="0"/>
              </a:spcAft>
              <a:buClr>
                <a:srgbClr val="000000"/>
              </a:buClr>
              <a:buSzPts val="2400"/>
              <a:buFont typeface="Verdana"/>
              <a:buChar char="□"/>
            </a:pPr>
            <a:r>
              <a:rPr lang="it" sz="2400">
                <a:solidFill>
                  <a:srgbClr val="000000"/>
                </a:solidFill>
                <a:latin typeface="Verdana"/>
                <a:ea typeface="Verdana"/>
                <a:cs typeface="Verdana"/>
                <a:sym typeface="Verdana"/>
              </a:rPr>
              <a:t>Salute intesa a 360°</a:t>
            </a:r>
            <a:endParaRPr sz="2400">
              <a:solidFill>
                <a:srgbClr val="000000"/>
              </a:solidFill>
              <a:latin typeface="Verdana"/>
              <a:ea typeface="Verdana"/>
              <a:cs typeface="Verdana"/>
              <a:sym typeface="Verdana"/>
            </a:endParaRPr>
          </a:p>
          <a:p>
            <a:pPr indent="0" lvl="0" marL="457200" rtl="0" algn="l">
              <a:lnSpc>
                <a:spcPct val="100000"/>
              </a:lnSpc>
              <a:spcBef>
                <a:spcPts val="600"/>
              </a:spcBef>
              <a:spcAft>
                <a:spcPts val="0"/>
              </a:spcAft>
              <a:buClr>
                <a:schemeClr val="dk1"/>
              </a:buClr>
              <a:buSzPts val="1100"/>
              <a:buFont typeface="Arial"/>
              <a:buNone/>
            </a:pPr>
            <a:r>
              <a:t/>
            </a:r>
            <a:endParaRPr sz="2400">
              <a:solidFill>
                <a:srgbClr val="000000"/>
              </a:solidFill>
            </a:endParaRPr>
          </a:p>
          <a:p>
            <a:pPr indent="0" lvl="0" marL="0" rtl="0" algn="l">
              <a:spcBef>
                <a:spcPts val="0"/>
              </a:spcBef>
              <a:spcAft>
                <a:spcPts val="1600"/>
              </a:spcAft>
              <a:buNone/>
            </a:pPr>
            <a:r>
              <a:t/>
            </a:r>
            <a:endParaRPr>
              <a:solidFill>
                <a:srgbClr val="00000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9" name="Shape 359"/>
        <p:cNvGrpSpPr/>
        <p:nvPr/>
      </p:nvGrpSpPr>
      <p:grpSpPr>
        <a:xfrm>
          <a:off x="0" y="0"/>
          <a:ext cx="0" cy="0"/>
          <a:chOff x="0" y="0"/>
          <a:chExt cx="0" cy="0"/>
        </a:xfrm>
      </p:grpSpPr>
      <p:sp>
        <p:nvSpPr>
          <p:cNvPr id="360" name="Google Shape;360;p6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6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solidFill>
                  <a:srgbClr val="000000"/>
                </a:solidFill>
              </a:rPr>
              <a:t>I partecipanti non sempre erano in grado di completare tutti i compiti necessari per avanzare da uno step ad un altro. </a:t>
            </a:r>
            <a:endParaRPr>
              <a:solidFill>
                <a:srgbClr val="000000"/>
              </a:solidFill>
            </a:endParaRPr>
          </a:p>
          <a:p>
            <a:pPr indent="0" lvl="0" marL="0" rtl="0" algn="l">
              <a:spcBef>
                <a:spcPts val="1600"/>
              </a:spcBef>
              <a:spcAft>
                <a:spcPts val="0"/>
              </a:spcAft>
              <a:buNone/>
            </a:pPr>
            <a:r>
              <a:rPr lang="it">
                <a:solidFill>
                  <a:srgbClr val="000000"/>
                </a:solidFill>
              </a:rPr>
              <a:t>Spesso sfrattati da un alloggio temporaneo o permanente a causa delle regole rigide loro imposte, come la richiesta di astinenza totale da droghe o alcool e la richiesta di rendersi disponibili ad un trattamento psichiatrico. </a:t>
            </a:r>
            <a:endParaRPr>
              <a:solidFill>
                <a:srgbClr val="000000"/>
              </a:solidFill>
            </a:endParaRPr>
          </a:p>
          <a:p>
            <a:pPr indent="0" lvl="0" marL="0" rtl="0" algn="l">
              <a:spcBef>
                <a:spcPts val="1600"/>
              </a:spcBef>
              <a:spcAft>
                <a:spcPts val="1600"/>
              </a:spcAft>
              <a:buNone/>
            </a:pPr>
            <a:r>
              <a:rPr lang="it">
                <a:solidFill>
                  <a:srgbClr val="000000"/>
                </a:solidFill>
              </a:rPr>
              <a:t>Standards non attendibili nelle richieste fatte ai partecipanti, ai quali veniva chiesto di comportarsi in maniera “più corretta” rispetto ad altre persone; ovvero in qualche modo veniva chiesto loro di essere cittadini perfetti invece di cittadini ordinari. </a:t>
            </a:r>
            <a:endParaRPr>
              <a:solidFill>
                <a:srgbClr val="00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5" name="Shape 365"/>
        <p:cNvGrpSpPr/>
        <p:nvPr/>
      </p:nvGrpSpPr>
      <p:grpSpPr>
        <a:xfrm>
          <a:off x="0" y="0"/>
          <a:ext cx="0" cy="0"/>
          <a:chOff x="0" y="0"/>
          <a:chExt cx="0" cy="0"/>
        </a:xfrm>
      </p:grpSpPr>
      <p:sp>
        <p:nvSpPr>
          <p:cNvPr id="366" name="Google Shape;366;p6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6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sz="1400">
                <a:solidFill>
                  <a:srgbClr val="000000"/>
                </a:solidFill>
              </a:rPr>
              <a:t>I servizi di accompagnamento all’abitare del Nord </a:t>
            </a:r>
            <a:r>
              <a:rPr lang="it" sz="1400">
                <a:solidFill>
                  <a:srgbClr val="000000"/>
                </a:solidFill>
              </a:rPr>
              <a:t>America</a:t>
            </a:r>
            <a:r>
              <a:rPr lang="it" sz="1400">
                <a:solidFill>
                  <a:srgbClr val="000000"/>
                </a:solidFill>
              </a:rPr>
              <a:t>: alternativa al sistema staircase. </a:t>
            </a:r>
            <a:endParaRPr sz="14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rPr lang="it" sz="1400">
                <a:solidFill>
                  <a:srgbClr val="000000"/>
                </a:solidFill>
              </a:rPr>
              <a:t>Ai pazienti psichiatrici veniva immediatamente, o molto velocemente, data una casa “ordinaria” in una comunità “ordinaria” e ricevevano un aiuto flessibile e, nel caso fossero d’accordo, trattamento medico-sanitario da un team mobile di supporto (unità di strada), all’interno di un quadro di intervento in cui il partecipante aveva un ampio margine di scelta e controllo. </a:t>
            </a:r>
            <a:endParaRPr sz="14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rPr lang="it" sz="1400">
                <a:solidFill>
                  <a:srgbClr val="000000"/>
                </a:solidFill>
              </a:rPr>
              <a:t>Accompagnamento e supporto “erogati” per tutto il tempo necessario. Non richiedevano astinenza da droghe o alcool, e non si aspettavano dal partecipante un totale coinvolgimento nel percorso medico come condizione imprescindibile per accedere ad una casa. </a:t>
            </a:r>
            <a:endParaRPr sz="1400">
              <a:solidFill>
                <a:srgbClr val="000000"/>
              </a:solidFill>
            </a:endParaRPr>
          </a:p>
          <a:p>
            <a:pPr indent="0" lvl="0" marL="0" rtl="0" algn="l">
              <a:spcBef>
                <a:spcPts val="0"/>
              </a:spcBef>
              <a:spcAft>
                <a:spcPts val="0"/>
              </a:spcAft>
              <a:buNone/>
            </a:pPr>
            <a:r>
              <a:rPr lang="it" sz="1400">
                <a:solidFill>
                  <a:srgbClr val="000000"/>
                </a:solidFill>
              </a:rPr>
              <a:t>Dare a queste persone una reale possibilità di scelta circa la loro vita, incoraggiando cambiamenti positivi e dando aiuto solo quando richiesto, è risultato più efficace rispetto a quanto fatto dallo staircase approach. Questo modello di accompagnamento è la base dell’Housing First . </a:t>
            </a:r>
            <a:endParaRPr sz="1400">
              <a:solidFill>
                <a:srgbClr val="00000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1" name="Shape 371"/>
        <p:cNvGrpSpPr/>
        <p:nvPr/>
      </p:nvGrpSpPr>
      <p:grpSpPr>
        <a:xfrm>
          <a:off x="0" y="0"/>
          <a:ext cx="0" cy="0"/>
          <a:chOff x="0" y="0"/>
          <a:chExt cx="0" cy="0"/>
        </a:xfrm>
      </p:grpSpPr>
      <p:sp>
        <p:nvSpPr>
          <p:cNvPr id="372" name="Google Shape;372;p6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it" sz="1800">
                <a:solidFill>
                  <a:schemeClr val="dk2"/>
                </a:solidFill>
              </a:rPr>
              <a:t>Motivi economici a favore dell’Housing First </a:t>
            </a:r>
            <a:endParaRPr sz="1800">
              <a:solidFill>
                <a:schemeClr val="dk2"/>
              </a:solidFill>
            </a:endParaRPr>
          </a:p>
          <a:p>
            <a:pPr indent="0" lvl="0" marL="0" rtl="0" algn="l">
              <a:spcBef>
                <a:spcPts val="1600"/>
              </a:spcBef>
              <a:spcAft>
                <a:spcPts val="0"/>
              </a:spcAft>
              <a:buNone/>
            </a:pPr>
            <a:r>
              <a:t/>
            </a:r>
            <a:endParaRPr sz="1800">
              <a:solidFill>
                <a:schemeClr val="dk2"/>
              </a:solidFill>
            </a:endParaRPr>
          </a:p>
        </p:txBody>
      </p:sp>
      <p:sp>
        <p:nvSpPr>
          <p:cNvPr id="373" name="Google Shape;373;p6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Costi relativamente alti delle frequenti ospedalizzazioni e incarcerazioni associate all’homelessness di lungo periodo: le persone senza dimora fanno un uso frequente dei servizi medici di pronto soccorso, hanno una quantità elevata di contatti con i servizi di salute mentale e possono avere frequenti contatti con il sistema giudiziario e di polizia. </a:t>
            </a:r>
            <a:endParaRPr/>
          </a:p>
          <a:p>
            <a:pPr indent="0" lvl="0" marL="0" rtl="0" algn="l">
              <a:spcBef>
                <a:spcPts val="1600"/>
              </a:spcBef>
              <a:spcAft>
                <a:spcPts val="1600"/>
              </a:spcAft>
              <a:buNone/>
            </a:pPr>
            <a:r>
              <a:rPr lang="it"/>
              <a:t>Questo perché le persone con disagio multifattoriale, se accolti in alloggio con il giusto accompagnamento e supporto, non accedono ai servizi sopracitati con la stessa frequenza come quando erano homeless e possono smettere di usarli tutti insieme.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7" name="Shape 377"/>
        <p:cNvGrpSpPr/>
        <p:nvPr/>
      </p:nvGrpSpPr>
      <p:grpSpPr>
        <a:xfrm>
          <a:off x="0" y="0"/>
          <a:ext cx="0" cy="0"/>
          <a:chOff x="0" y="0"/>
          <a:chExt cx="0" cy="0"/>
        </a:xfrm>
      </p:grpSpPr>
      <p:sp>
        <p:nvSpPr>
          <p:cNvPr id="378" name="Google Shape;378;p6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L’Housing First: la casa è un diritto umano primario</a:t>
            </a:r>
            <a:endParaRPr/>
          </a:p>
        </p:txBody>
      </p:sp>
      <p:sp>
        <p:nvSpPr>
          <p:cNvPr id="379" name="Google Shape;379;p66"/>
          <p:cNvSpPr txBox="1"/>
          <p:nvPr>
            <p:ph idx="1" type="body"/>
          </p:nvPr>
        </p:nvSpPr>
        <p:spPr>
          <a:xfrm>
            <a:off x="311700" y="1152475"/>
            <a:ext cx="8520600" cy="3585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it" sz="1400">
                <a:solidFill>
                  <a:schemeClr val="dk1"/>
                </a:solidFill>
                <a:highlight>
                  <a:srgbClr val="FFFFFF"/>
                </a:highlight>
              </a:rPr>
              <a:t>La popolazione target in seguito è cresciuta fino ad includere persone che avevano esperienze di lunghe permanenze nei dormitori e persone a rischio homelessness, dimesse dall’ospedale psichiatrico o uscite dal carcere. Con alcune modifiche rispetto ai servizi di supporto, i progetti di Housing First sono adesso utilizzati per accogliere famiglie e giovani senza dimora. </a:t>
            </a:r>
            <a:endParaRPr sz="1400">
              <a:solidFill>
                <a:schemeClr val="dk1"/>
              </a:solidFill>
              <a:highlight>
                <a:srgbClr val="FFFFFF"/>
              </a:highlight>
            </a:endParaRPr>
          </a:p>
          <a:p>
            <a:pPr indent="0" lvl="0" marL="0" rtl="0" algn="just">
              <a:lnSpc>
                <a:spcPct val="100000"/>
              </a:lnSpc>
              <a:spcBef>
                <a:spcPts val="0"/>
              </a:spcBef>
              <a:spcAft>
                <a:spcPts val="0"/>
              </a:spcAft>
              <a:buNone/>
            </a:pPr>
            <a:r>
              <a:t/>
            </a:r>
            <a:endParaRPr sz="1400">
              <a:solidFill>
                <a:schemeClr val="dk1"/>
              </a:solidFill>
              <a:highlight>
                <a:srgbClr val="FFFFFF"/>
              </a:highlight>
            </a:endParaRPr>
          </a:p>
          <a:p>
            <a:pPr indent="0" lvl="0" marL="0" rtl="0" algn="just">
              <a:lnSpc>
                <a:spcPct val="100000"/>
              </a:lnSpc>
              <a:spcBef>
                <a:spcPts val="0"/>
              </a:spcBef>
              <a:spcAft>
                <a:spcPts val="0"/>
              </a:spcAft>
              <a:buNone/>
            </a:pPr>
            <a:r>
              <a:rPr lang="it" sz="1400">
                <a:solidFill>
                  <a:schemeClr val="dk1"/>
                </a:solidFill>
                <a:highlight>
                  <a:srgbClr val="FFFFFF"/>
                </a:highlight>
              </a:rPr>
              <a:t>Dal 2014 anche in </a:t>
            </a:r>
            <a:r>
              <a:rPr b="1" lang="it" sz="1400">
                <a:solidFill>
                  <a:schemeClr val="dk1"/>
                </a:solidFill>
                <a:highlight>
                  <a:srgbClr val="FFFFFF"/>
                </a:highlight>
              </a:rPr>
              <a:t>Italia </a:t>
            </a:r>
            <a:r>
              <a:rPr lang="it" sz="1400">
                <a:solidFill>
                  <a:schemeClr val="dk1"/>
                </a:solidFill>
                <a:highlight>
                  <a:srgbClr val="FFFFFF"/>
                </a:highlight>
              </a:rPr>
              <a:t>è stata avviata la sperimentazione. Oltre 50 organizzazioni che lavorano con le persone senza dimora nel settore pubblico, privato e privato sociale hanno deciso di applicare il modello come innovazione dei propri servizi e hanno aderito al programma del </a:t>
            </a:r>
            <a:r>
              <a:rPr lang="it" sz="1400">
                <a:solidFill>
                  <a:schemeClr val="dk1"/>
                </a:solidFill>
                <a:highlight>
                  <a:srgbClr val="FFFFFF"/>
                </a:highlight>
                <a:uFill>
                  <a:noFill/>
                </a:uFill>
                <a:hlinkClick r:id="rId3"/>
              </a:rPr>
              <a:t>Network Housing First Italia</a:t>
            </a:r>
            <a:r>
              <a:rPr lang="it" sz="1400">
                <a:solidFill>
                  <a:schemeClr val="dk1"/>
                </a:solidFill>
                <a:highlight>
                  <a:srgbClr val="FFFFFF"/>
                </a:highlight>
              </a:rPr>
              <a:t>, fondato e coordinato da fio.PSD</a:t>
            </a:r>
            <a:endParaRPr sz="1400">
              <a:solidFill>
                <a:schemeClr val="dk1"/>
              </a:solidFill>
              <a:highlight>
                <a:srgbClr val="FFFFFF"/>
              </a:highlight>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3" name="Shape 383"/>
        <p:cNvGrpSpPr/>
        <p:nvPr/>
      </p:nvGrpSpPr>
      <p:grpSpPr>
        <a:xfrm>
          <a:off x="0" y="0"/>
          <a:ext cx="0" cy="0"/>
          <a:chOff x="0" y="0"/>
          <a:chExt cx="0" cy="0"/>
        </a:xfrm>
      </p:grpSpPr>
      <p:sp>
        <p:nvSpPr>
          <p:cNvPr id="384" name="Google Shape;384;p6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L’Housing First: la casa è un diritto umano primario</a:t>
            </a:r>
            <a:endParaRPr/>
          </a:p>
        </p:txBody>
      </p:sp>
      <p:sp>
        <p:nvSpPr>
          <p:cNvPr id="385" name="Google Shape;385;p67"/>
          <p:cNvSpPr txBox="1"/>
          <p:nvPr>
            <p:ph idx="1" type="body"/>
          </p:nvPr>
        </p:nvSpPr>
        <p:spPr>
          <a:xfrm>
            <a:off x="311700" y="1152475"/>
            <a:ext cx="8520600" cy="358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it" sz="2400">
                <a:solidFill>
                  <a:schemeClr val="dk1"/>
                </a:solidFill>
                <a:highlight>
                  <a:srgbClr val="FFFFFF"/>
                </a:highlight>
              </a:rPr>
              <a:t>Abitare è un diritto umano; </a:t>
            </a:r>
            <a:endParaRPr sz="2400">
              <a:solidFill>
                <a:schemeClr val="dk1"/>
              </a:solidFill>
              <a:highlight>
                <a:srgbClr val="FFFFFF"/>
              </a:highlight>
            </a:endParaRPr>
          </a:p>
          <a:p>
            <a:pPr indent="0" lvl="0" marL="0" rtl="0" algn="l">
              <a:spcBef>
                <a:spcPts val="0"/>
              </a:spcBef>
              <a:spcAft>
                <a:spcPts val="0"/>
              </a:spcAft>
              <a:buClr>
                <a:schemeClr val="dk1"/>
              </a:buClr>
              <a:buSzPts val="1100"/>
              <a:buFont typeface="Arial"/>
              <a:buNone/>
            </a:pPr>
            <a:r>
              <a:rPr lang="it" sz="2400">
                <a:solidFill>
                  <a:schemeClr val="dk1"/>
                </a:solidFill>
                <a:highlight>
                  <a:srgbClr val="FFFFFF"/>
                </a:highlight>
              </a:rPr>
              <a:t>I partecipanti hanno diritto di scelta e controllo; </a:t>
            </a:r>
            <a:endParaRPr sz="2400">
              <a:solidFill>
                <a:schemeClr val="dk1"/>
              </a:solidFill>
              <a:highlight>
                <a:srgbClr val="FFFFFF"/>
              </a:highlight>
            </a:endParaRPr>
          </a:p>
          <a:p>
            <a:pPr indent="0" lvl="0" marL="0" rtl="0" algn="l">
              <a:spcBef>
                <a:spcPts val="0"/>
              </a:spcBef>
              <a:spcAft>
                <a:spcPts val="0"/>
              </a:spcAft>
              <a:buClr>
                <a:schemeClr val="dk1"/>
              </a:buClr>
              <a:buSzPts val="1100"/>
              <a:buFont typeface="Arial"/>
              <a:buNone/>
            </a:pPr>
            <a:r>
              <a:rPr lang="it" sz="2400">
                <a:solidFill>
                  <a:schemeClr val="dk1"/>
                </a:solidFill>
                <a:highlight>
                  <a:srgbClr val="FFFFFF"/>
                </a:highlight>
              </a:rPr>
              <a:t>Distinzione tra abitare e trattamento terapeutico; </a:t>
            </a:r>
            <a:endParaRPr sz="2400">
              <a:solidFill>
                <a:schemeClr val="dk1"/>
              </a:solidFill>
              <a:highlight>
                <a:srgbClr val="FFFFFF"/>
              </a:highlight>
            </a:endParaRPr>
          </a:p>
          <a:p>
            <a:pPr indent="0" lvl="0" marL="0" rtl="0" algn="l">
              <a:spcBef>
                <a:spcPts val="0"/>
              </a:spcBef>
              <a:spcAft>
                <a:spcPts val="0"/>
              </a:spcAft>
              <a:buClr>
                <a:schemeClr val="dk1"/>
              </a:buClr>
              <a:buSzPts val="1100"/>
              <a:buFont typeface="Arial"/>
              <a:buNone/>
            </a:pPr>
            <a:r>
              <a:rPr lang="it" sz="2400">
                <a:solidFill>
                  <a:schemeClr val="dk1"/>
                </a:solidFill>
                <a:highlight>
                  <a:srgbClr val="FFFFFF"/>
                </a:highlight>
              </a:rPr>
              <a:t>Orientamento al Recovery; </a:t>
            </a:r>
            <a:endParaRPr sz="2400">
              <a:solidFill>
                <a:schemeClr val="dk1"/>
              </a:solidFill>
              <a:highlight>
                <a:srgbClr val="FFFFFF"/>
              </a:highlight>
            </a:endParaRPr>
          </a:p>
          <a:p>
            <a:pPr indent="0" lvl="0" marL="0" rtl="0" algn="l">
              <a:spcBef>
                <a:spcPts val="0"/>
              </a:spcBef>
              <a:spcAft>
                <a:spcPts val="0"/>
              </a:spcAft>
              <a:buClr>
                <a:schemeClr val="dk1"/>
              </a:buClr>
              <a:buSzPts val="1100"/>
              <a:buFont typeface="Arial"/>
              <a:buNone/>
            </a:pPr>
            <a:r>
              <a:rPr lang="it" sz="2400">
                <a:solidFill>
                  <a:schemeClr val="dk1"/>
                </a:solidFill>
                <a:highlight>
                  <a:srgbClr val="FFFFFF"/>
                </a:highlight>
              </a:rPr>
              <a:t>Riduzione del danno; </a:t>
            </a:r>
            <a:endParaRPr sz="2400">
              <a:solidFill>
                <a:schemeClr val="dk1"/>
              </a:solidFill>
              <a:highlight>
                <a:srgbClr val="FFFFFF"/>
              </a:highlight>
            </a:endParaRPr>
          </a:p>
          <a:p>
            <a:pPr indent="0" lvl="0" marL="0" rtl="0" algn="l">
              <a:spcBef>
                <a:spcPts val="0"/>
              </a:spcBef>
              <a:spcAft>
                <a:spcPts val="0"/>
              </a:spcAft>
              <a:buClr>
                <a:schemeClr val="dk1"/>
              </a:buClr>
              <a:buSzPts val="1100"/>
              <a:buFont typeface="Arial"/>
              <a:buNone/>
            </a:pPr>
            <a:r>
              <a:rPr lang="it" sz="2400">
                <a:solidFill>
                  <a:schemeClr val="dk1"/>
                </a:solidFill>
                <a:highlight>
                  <a:srgbClr val="FFFFFF"/>
                </a:highlight>
              </a:rPr>
              <a:t>Coinvolgimento attivo e non coercitivo; </a:t>
            </a:r>
            <a:endParaRPr sz="2400">
              <a:solidFill>
                <a:schemeClr val="dk1"/>
              </a:solidFill>
              <a:highlight>
                <a:srgbClr val="FFFFFF"/>
              </a:highlight>
            </a:endParaRPr>
          </a:p>
          <a:p>
            <a:pPr indent="0" lvl="0" marL="0" rtl="0" algn="l">
              <a:spcBef>
                <a:spcPts val="0"/>
              </a:spcBef>
              <a:spcAft>
                <a:spcPts val="0"/>
              </a:spcAft>
              <a:buClr>
                <a:schemeClr val="dk1"/>
              </a:buClr>
              <a:buSzPts val="1100"/>
              <a:buFont typeface="Arial"/>
              <a:buNone/>
            </a:pPr>
            <a:r>
              <a:rPr lang="it" sz="2400">
                <a:solidFill>
                  <a:schemeClr val="dk1"/>
                </a:solidFill>
                <a:highlight>
                  <a:srgbClr val="FFFFFF"/>
                </a:highlight>
              </a:rPr>
              <a:t>Progettazione centrata sulla persona; </a:t>
            </a:r>
            <a:endParaRPr sz="2400">
              <a:solidFill>
                <a:schemeClr val="dk1"/>
              </a:solidFill>
              <a:highlight>
                <a:srgbClr val="FFFFFF"/>
              </a:highlight>
            </a:endParaRPr>
          </a:p>
          <a:p>
            <a:pPr indent="0" lvl="0" marL="0" rtl="0" algn="l">
              <a:spcBef>
                <a:spcPts val="0"/>
              </a:spcBef>
              <a:spcAft>
                <a:spcPts val="0"/>
              </a:spcAft>
              <a:buClr>
                <a:schemeClr val="dk1"/>
              </a:buClr>
              <a:buSzPts val="1100"/>
              <a:buFont typeface="Arial"/>
              <a:buNone/>
            </a:pPr>
            <a:r>
              <a:rPr lang="it" sz="2400">
                <a:solidFill>
                  <a:schemeClr val="dk1"/>
                </a:solidFill>
                <a:highlight>
                  <a:srgbClr val="FFFFFF"/>
                </a:highlight>
              </a:rPr>
              <a:t>Supporto flessibile per tutto il tempo necessario</a:t>
            </a:r>
            <a:endParaRPr sz="2400">
              <a:solidFill>
                <a:schemeClr val="dk1"/>
              </a:solidFill>
              <a:highlight>
                <a:srgbClr val="FFFFFF"/>
              </a:highlight>
            </a:endParaRPr>
          </a:p>
          <a:p>
            <a:pPr indent="0" lvl="0" marL="0" rtl="0" algn="l">
              <a:spcBef>
                <a:spcPts val="0"/>
              </a:spcBef>
              <a:spcAft>
                <a:spcPts val="0"/>
              </a:spcAft>
              <a:buNone/>
            </a:pPr>
            <a:r>
              <a:t/>
            </a:r>
            <a:endParaRPr sz="2400">
              <a:solidFill>
                <a:schemeClr val="dk1"/>
              </a:solidFill>
              <a:highlight>
                <a:srgbClr val="FFFFFF"/>
              </a:highlight>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9" name="Shape 389"/>
        <p:cNvGrpSpPr/>
        <p:nvPr/>
      </p:nvGrpSpPr>
      <p:grpSpPr>
        <a:xfrm>
          <a:off x="0" y="0"/>
          <a:ext cx="0" cy="0"/>
          <a:chOff x="0" y="0"/>
          <a:chExt cx="0" cy="0"/>
        </a:xfrm>
      </p:grpSpPr>
      <p:sp>
        <p:nvSpPr>
          <p:cNvPr id="390" name="Google Shape;390;p6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L’Housing First</a:t>
            </a:r>
            <a:endParaRPr/>
          </a:p>
        </p:txBody>
      </p:sp>
      <p:sp>
        <p:nvSpPr>
          <p:cNvPr id="391" name="Google Shape;391;p68"/>
          <p:cNvSpPr txBox="1"/>
          <p:nvPr>
            <p:ph idx="1" type="body"/>
          </p:nvPr>
        </p:nvSpPr>
        <p:spPr>
          <a:xfrm>
            <a:off x="311700" y="1152475"/>
            <a:ext cx="8520600" cy="3585900"/>
          </a:xfrm>
          <a:prstGeom prst="rect">
            <a:avLst/>
          </a:prstGeom>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lang="it" sz="1150">
                <a:solidFill>
                  <a:schemeClr val="dk1"/>
                </a:solidFill>
                <a:highlight>
                  <a:srgbClr val="FFFFFF"/>
                </a:highlight>
              </a:rPr>
              <a:t>Orientamento alla </a:t>
            </a:r>
            <a:r>
              <a:rPr b="1" lang="it" sz="1150">
                <a:solidFill>
                  <a:schemeClr val="dk1"/>
                </a:solidFill>
                <a:highlight>
                  <a:srgbClr val="FFFFFF"/>
                </a:highlight>
              </a:rPr>
              <a:t>personalizzazione dell’intervento </a:t>
            </a:r>
            <a:r>
              <a:rPr lang="it" sz="1150">
                <a:solidFill>
                  <a:schemeClr val="dk1"/>
                </a:solidFill>
                <a:highlight>
                  <a:srgbClr val="FFFFFF"/>
                </a:highlight>
              </a:rPr>
              <a:t>e alla </a:t>
            </a:r>
            <a:r>
              <a:rPr b="1" lang="it" sz="1150">
                <a:solidFill>
                  <a:schemeClr val="dk1"/>
                </a:solidFill>
                <a:highlight>
                  <a:srgbClr val="FFFFFF"/>
                </a:highlight>
              </a:rPr>
              <a:t>centralità della persona</a:t>
            </a:r>
            <a:endParaRPr b="1" sz="1150">
              <a:solidFill>
                <a:schemeClr val="dk1"/>
              </a:solidFill>
              <a:highlight>
                <a:srgbClr val="FFFFFF"/>
              </a:highlight>
            </a:endParaRPr>
          </a:p>
          <a:p>
            <a:pPr indent="0" lvl="0" marL="0" rtl="0" algn="just">
              <a:lnSpc>
                <a:spcPct val="100000"/>
              </a:lnSpc>
              <a:spcBef>
                <a:spcPts val="1800"/>
              </a:spcBef>
              <a:spcAft>
                <a:spcPts val="0"/>
              </a:spcAft>
              <a:buClr>
                <a:schemeClr val="dk1"/>
              </a:buClr>
              <a:buSzPts val="1100"/>
              <a:buFont typeface="Arial"/>
              <a:buNone/>
            </a:pPr>
            <a:r>
              <a:rPr lang="it" sz="1150">
                <a:solidFill>
                  <a:schemeClr val="dk1"/>
                </a:solidFill>
                <a:highlight>
                  <a:srgbClr val="FFFFFF"/>
                </a:highlight>
              </a:rPr>
              <a:t>L’housing First è strutturato per assicurare alle persone senza dimora un ampio margine di </a:t>
            </a:r>
            <a:r>
              <a:rPr b="1" lang="it" sz="1150">
                <a:solidFill>
                  <a:schemeClr val="dk1"/>
                </a:solidFill>
                <a:highlight>
                  <a:srgbClr val="FFFFFF"/>
                </a:highlight>
              </a:rPr>
              <a:t>scelta</a:t>
            </a:r>
            <a:r>
              <a:rPr lang="it" sz="1150">
                <a:solidFill>
                  <a:schemeClr val="dk1"/>
                </a:solidFill>
                <a:highlight>
                  <a:srgbClr val="FFFFFF"/>
                </a:highlight>
              </a:rPr>
              <a:t> e </a:t>
            </a:r>
            <a:r>
              <a:rPr b="1" lang="it" sz="1150">
                <a:solidFill>
                  <a:schemeClr val="dk1"/>
                </a:solidFill>
                <a:highlight>
                  <a:srgbClr val="FFFFFF"/>
                </a:highlight>
              </a:rPr>
              <a:t>controllo</a:t>
            </a:r>
            <a:r>
              <a:rPr lang="it" sz="1150">
                <a:solidFill>
                  <a:schemeClr val="dk1"/>
                </a:solidFill>
                <a:highlight>
                  <a:srgbClr val="FFFFFF"/>
                </a:highlight>
              </a:rPr>
              <a:t>. </a:t>
            </a:r>
            <a:endParaRPr sz="1150">
              <a:solidFill>
                <a:schemeClr val="dk1"/>
              </a:solidFill>
              <a:highlight>
                <a:srgbClr val="FFFFFF"/>
              </a:highlight>
            </a:endParaRPr>
          </a:p>
          <a:p>
            <a:pPr indent="0" lvl="0" marL="0" rtl="0" algn="just">
              <a:lnSpc>
                <a:spcPct val="100000"/>
              </a:lnSpc>
              <a:spcBef>
                <a:spcPts val="1800"/>
              </a:spcBef>
              <a:spcAft>
                <a:spcPts val="0"/>
              </a:spcAft>
              <a:buNone/>
            </a:pPr>
            <a:r>
              <a:rPr lang="it" sz="1150">
                <a:solidFill>
                  <a:schemeClr val="dk1"/>
                </a:solidFill>
                <a:highlight>
                  <a:srgbClr val="FFFFFF"/>
                </a:highlight>
              </a:rPr>
              <a:t>In questo approccio le priorità sono dare accesso alla casa, mettere la persona nelle condizioni ottimali per poter agire/reagire/scegliere guidate da un ambiente supportato, intimo e sicuro, promuovere la riduzione del danno e offrire un accompagnamento per tutto il tempo necessario.</a:t>
            </a:r>
            <a:endParaRPr sz="1150">
              <a:solidFill>
                <a:schemeClr val="dk1"/>
              </a:solidFill>
              <a:highlight>
                <a:srgbClr val="FFFFFF"/>
              </a:highlight>
            </a:endParaRPr>
          </a:p>
          <a:p>
            <a:pPr indent="0" lvl="0" marL="0" rtl="0" algn="l">
              <a:lnSpc>
                <a:spcPct val="100000"/>
              </a:lnSpc>
              <a:spcBef>
                <a:spcPts val="1800"/>
              </a:spcBef>
              <a:spcAft>
                <a:spcPts val="0"/>
              </a:spcAft>
              <a:buNone/>
            </a:pPr>
            <a:r>
              <a:t/>
            </a:r>
            <a:endParaRPr sz="1150">
              <a:solidFill>
                <a:schemeClr val="dk1"/>
              </a:solidFill>
              <a:highlight>
                <a:srgbClr val="FFFFFF"/>
              </a:highlight>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5" name="Shape 395"/>
        <p:cNvGrpSpPr/>
        <p:nvPr/>
      </p:nvGrpSpPr>
      <p:grpSpPr>
        <a:xfrm>
          <a:off x="0" y="0"/>
          <a:ext cx="0" cy="0"/>
          <a:chOff x="0" y="0"/>
          <a:chExt cx="0" cy="0"/>
        </a:xfrm>
      </p:grpSpPr>
      <p:sp>
        <p:nvSpPr>
          <p:cNvPr id="396" name="Google Shape;396;p6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L’Housing First è sostenibile?</a:t>
            </a:r>
            <a:endParaRPr/>
          </a:p>
        </p:txBody>
      </p:sp>
      <p:sp>
        <p:nvSpPr>
          <p:cNvPr id="397" name="Google Shape;397;p69"/>
          <p:cNvSpPr txBox="1"/>
          <p:nvPr>
            <p:ph idx="1" type="body"/>
          </p:nvPr>
        </p:nvSpPr>
        <p:spPr>
          <a:xfrm>
            <a:off x="311700" y="1152475"/>
            <a:ext cx="8520600" cy="3585900"/>
          </a:xfrm>
          <a:prstGeom prst="rect">
            <a:avLst/>
          </a:prstGeom>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lang="it" sz="1400">
                <a:solidFill>
                  <a:schemeClr val="dk1"/>
                </a:solidFill>
                <a:highlight>
                  <a:srgbClr val="FFFFFF"/>
                </a:highlight>
              </a:rPr>
              <a:t>U</a:t>
            </a:r>
            <a:r>
              <a:rPr lang="it" sz="1400">
                <a:solidFill>
                  <a:schemeClr val="dk1"/>
                </a:solidFill>
                <a:highlight>
                  <a:srgbClr val="FFFFFF"/>
                </a:highlight>
              </a:rPr>
              <a:t>n progetto può essere considerato sostenibile se: </a:t>
            </a:r>
            <a:endParaRPr sz="1400">
              <a:solidFill>
                <a:schemeClr val="dk1"/>
              </a:solidFill>
              <a:highlight>
                <a:srgbClr val="FFFFFF"/>
              </a:highlight>
            </a:endParaRPr>
          </a:p>
          <a:p>
            <a:pPr indent="0" lvl="0" marL="0" rtl="0" algn="just">
              <a:lnSpc>
                <a:spcPct val="100000"/>
              </a:lnSpc>
              <a:spcBef>
                <a:spcPts val="0"/>
              </a:spcBef>
              <a:spcAft>
                <a:spcPts val="0"/>
              </a:spcAft>
              <a:buNone/>
            </a:pPr>
            <a:r>
              <a:rPr lang="it" sz="1400">
                <a:solidFill>
                  <a:schemeClr val="dk1"/>
                </a:solidFill>
                <a:highlight>
                  <a:srgbClr val="FFFFFF"/>
                </a:highlight>
              </a:rPr>
              <a:t>- comprende le risorse per il mantenimento permanente dell’alloggio, quali che ne siano le fonti </a:t>
            </a:r>
            <a:endParaRPr sz="1400">
              <a:solidFill>
                <a:schemeClr val="dk1"/>
              </a:solidFill>
              <a:highlight>
                <a:srgbClr val="FFFFFF"/>
              </a:highlight>
            </a:endParaRPr>
          </a:p>
          <a:p>
            <a:pPr indent="0" lvl="0" marL="0" rtl="0" algn="just">
              <a:lnSpc>
                <a:spcPct val="100000"/>
              </a:lnSpc>
              <a:spcBef>
                <a:spcPts val="0"/>
              </a:spcBef>
              <a:spcAft>
                <a:spcPts val="0"/>
              </a:spcAft>
              <a:buNone/>
            </a:pPr>
            <a:r>
              <a:rPr lang="it" sz="1400">
                <a:solidFill>
                  <a:schemeClr val="dk1"/>
                </a:solidFill>
                <a:highlight>
                  <a:srgbClr val="FFFFFF"/>
                </a:highlight>
              </a:rPr>
              <a:t>- la persona inserita è in grado di mantenere l’alloggio in buone condizioni </a:t>
            </a:r>
            <a:endParaRPr sz="1400">
              <a:solidFill>
                <a:schemeClr val="dk1"/>
              </a:solidFill>
              <a:highlight>
                <a:srgbClr val="FFFFFF"/>
              </a:highlight>
            </a:endParaRPr>
          </a:p>
          <a:p>
            <a:pPr indent="0" lvl="0" marL="0" rtl="0" algn="just">
              <a:lnSpc>
                <a:spcPct val="100000"/>
              </a:lnSpc>
              <a:spcBef>
                <a:spcPts val="0"/>
              </a:spcBef>
              <a:spcAft>
                <a:spcPts val="0"/>
              </a:spcAft>
              <a:buNone/>
            </a:pPr>
            <a:r>
              <a:rPr lang="it" sz="1400">
                <a:solidFill>
                  <a:schemeClr val="dk1"/>
                </a:solidFill>
                <a:highlight>
                  <a:srgbClr val="FFFFFF"/>
                </a:highlight>
              </a:rPr>
              <a:t>- la permanenza in alloggio ha effetti positivi sul benessere della persona inserita </a:t>
            </a:r>
            <a:endParaRPr sz="1400">
              <a:solidFill>
                <a:schemeClr val="dk1"/>
              </a:solidFill>
              <a:highlight>
                <a:srgbClr val="FFFFFF"/>
              </a:highlight>
            </a:endParaRPr>
          </a:p>
          <a:p>
            <a:pPr indent="0" lvl="0" marL="0" rtl="0" algn="just">
              <a:lnSpc>
                <a:spcPct val="100000"/>
              </a:lnSpc>
              <a:spcBef>
                <a:spcPts val="0"/>
              </a:spcBef>
              <a:spcAft>
                <a:spcPts val="0"/>
              </a:spcAft>
              <a:buNone/>
            </a:pPr>
            <a:r>
              <a:rPr lang="it" sz="1400">
                <a:solidFill>
                  <a:schemeClr val="dk1"/>
                </a:solidFill>
                <a:highlight>
                  <a:srgbClr val="FFFFFF"/>
                </a:highlight>
              </a:rPr>
              <a:t>- si struttura o mantiene una rete di supporto intorno all’alloggio e ai suoi occupanti </a:t>
            </a:r>
            <a:endParaRPr sz="1400">
              <a:solidFill>
                <a:schemeClr val="dk1"/>
              </a:solidFill>
              <a:highlight>
                <a:srgbClr val="FFFFFF"/>
              </a:highlight>
            </a:endParaRPr>
          </a:p>
          <a:p>
            <a:pPr indent="0" lvl="0" marL="0" rtl="0" algn="just">
              <a:lnSpc>
                <a:spcPct val="100000"/>
              </a:lnSpc>
              <a:spcBef>
                <a:spcPts val="0"/>
              </a:spcBef>
              <a:spcAft>
                <a:spcPts val="0"/>
              </a:spcAft>
              <a:buNone/>
            </a:pPr>
            <a:r>
              <a:t/>
            </a:r>
            <a:endParaRPr sz="1400">
              <a:solidFill>
                <a:schemeClr val="dk1"/>
              </a:solidFill>
              <a:highlight>
                <a:srgbClr val="FFFFFF"/>
              </a:highlight>
            </a:endParaRPr>
          </a:p>
          <a:p>
            <a:pPr indent="0" lvl="0" marL="0" rtl="0" algn="just">
              <a:lnSpc>
                <a:spcPct val="100000"/>
              </a:lnSpc>
              <a:spcBef>
                <a:spcPts val="0"/>
              </a:spcBef>
              <a:spcAft>
                <a:spcPts val="0"/>
              </a:spcAft>
              <a:buNone/>
            </a:pPr>
            <a:r>
              <a:rPr lang="it" sz="1400">
                <a:solidFill>
                  <a:schemeClr val="dk1"/>
                </a:solidFill>
                <a:highlight>
                  <a:srgbClr val="FFFFFF"/>
                </a:highlight>
              </a:rPr>
              <a:t>Il tema della sostenibilità economica degli alloggi rappresenta, nella pratica attuale, la maggior criticità per l’implementazione di un approccio di questo tipo. </a:t>
            </a:r>
            <a:endParaRPr sz="1400">
              <a:solidFill>
                <a:schemeClr val="dk1"/>
              </a:solidFill>
              <a:highlight>
                <a:srgbClr val="FFFFFF"/>
              </a:highlight>
            </a:endParaRPr>
          </a:p>
          <a:p>
            <a:pPr indent="0" lvl="0" marL="0" rtl="0" algn="just">
              <a:lnSpc>
                <a:spcPct val="100000"/>
              </a:lnSpc>
              <a:spcBef>
                <a:spcPts val="1800"/>
              </a:spcBef>
              <a:spcAft>
                <a:spcPts val="0"/>
              </a:spcAft>
              <a:buNone/>
            </a:pPr>
            <a:r>
              <a:rPr lang="it" sz="1400">
                <a:solidFill>
                  <a:schemeClr val="dk1"/>
                </a:solidFill>
                <a:highlight>
                  <a:srgbClr val="FFFFFF"/>
                </a:highlight>
              </a:rPr>
              <a:t>In realtà tali perplessità non tengono conto del fatto che le attuali accoglienze notturne hanno mediamente costi pro capite per die che, raffrontati con i costi di una soluzione housing led (ad esempio un co-housing tra 2-3 persone senza dimora) risultano pari se non superiori. Il problema è quindi essenzialmente culturale ed organizzativo, anche se non si può nascondere che le soluzioni housing led e housing first al momento della loro attivazione comportano la necessità di investimenti iniziali che possono essere problematici in situazione di scarsità di risorse. (Linee di indirizzo) </a:t>
            </a:r>
            <a:endParaRPr sz="1400">
              <a:solidFill>
                <a:schemeClr val="dk1"/>
              </a:solidFill>
              <a:highlight>
                <a:srgbClr val="FFFFFF"/>
              </a:highlight>
            </a:endParaRPr>
          </a:p>
          <a:p>
            <a:pPr indent="0" lvl="0" marL="0" rtl="0" algn="l">
              <a:lnSpc>
                <a:spcPct val="100000"/>
              </a:lnSpc>
              <a:spcBef>
                <a:spcPts val="1800"/>
              </a:spcBef>
              <a:spcAft>
                <a:spcPts val="0"/>
              </a:spcAft>
              <a:buNone/>
            </a:pPr>
            <a:r>
              <a:t/>
            </a:r>
            <a:endParaRPr sz="1400">
              <a:solidFill>
                <a:schemeClr val="dk1"/>
              </a:solidFill>
              <a:highlight>
                <a:srgbClr val="FFFFFF"/>
              </a:highlight>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1" name="Shape 401"/>
        <p:cNvGrpSpPr/>
        <p:nvPr/>
      </p:nvGrpSpPr>
      <p:grpSpPr>
        <a:xfrm>
          <a:off x="0" y="0"/>
          <a:ext cx="0" cy="0"/>
          <a:chOff x="0" y="0"/>
          <a:chExt cx="0" cy="0"/>
        </a:xfrm>
      </p:grpSpPr>
      <p:sp>
        <p:nvSpPr>
          <p:cNvPr id="402" name="Google Shape;402;p7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Indicatori di risultato</a:t>
            </a:r>
            <a:endParaRPr/>
          </a:p>
        </p:txBody>
      </p:sp>
      <p:sp>
        <p:nvSpPr>
          <p:cNvPr id="403" name="Google Shape;403;p70"/>
          <p:cNvSpPr txBox="1"/>
          <p:nvPr>
            <p:ph idx="1" type="body"/>
          </p:nvPr>
        </p:nvSpPr>
        <p:spPr>
          <a:xfrm>
            <a:off x="311700" y="1152475"/>
            <a:ext cx="8520600" cy="3585900"/>
          </a:xfrm>
          <a:prstGeom prst="rect">
            <a:avLst/>
          </a:prstGeom>
        </p:spPr>
        <p:txBody>
          <a:bodyPr anchorCtr="0" anchor="t" bIns="91425" lIns="91425" spcFirstLastPara="1" rIns="91425" wrap="square" tIns="91425">
            <a:noAutofit/>
          </a:bodyPr>
          <a:lstStyle/>
          <a:p>
            <a:pPr indent="-317500" lvl="0" marL="457200" rtl="0" algn="just">
              <a:lnSpc>
                <a:spcPct val="100000"/>
              </a:lnSpc>
              <a:spcBef>
                <a:spcPts val="0"/>
              </a:spcBef>
              <a:spcAft>
                <a:spcPts val="0"/>
              </a:spcAft>
              <a:buClr>
                <a:schemeClr val="dk1"/>
              </a:buClr>
              <a:buSzPts val="1400"/>
              <a:buChar char="●"/>
            </a:pPr>
            <a:r>
              <a:rPr lang="it" sz="1400">
                <a:solidFill>
                  <a:schemeClr val="dk1"/>
                </a:solidFill>
                <a:highlight>
                  <a:srgbClr val="FFFFFF"/>
                </a:highlight>
              </a:rPr>
              <a:t>rapporto costo pro capite per die accoglienza in alloggio rispetto ad accoglienza notturna tradizionale; </a:t>
            </a:r>
            <a:endParaRPr sz="1400">
              <a:solidFill>
                <a:schemeClr val="dk1"/>
              </a:solidFill>
              <a:highlight>
                <a:srgbClr val="FFFFFF"/>
              </a:highlight>
            </a:endParaRPr>
          </a:p>
          <a:p>
            <a:pPr indent="-317500" lvl="0" marL="457200" rtl="0" algn="just">
              <a:lnSpc>
                <a:spcPct val="100000"/>
              </a:lnSpc>
              <a:spcBef>
                <a:spcPts val="0"/>
              </a:spcBef>
              <a:spcAft>
                <a:spcPts val="0"/>
              </a:spcAft>
              <a:buClr>
                <a:schemeClr val="dk1"/>
              </a:buClr>
              <a:buSzPts val="1400"/>
              <a:buChar char="●"/>
            </a:pPr>
            <a:r>
              <a:rPr lang="it" sz="1400">
                <a:solidFill>
                  <a:schemeClr val="dk1"/>
                </a:solidFill>
                <a:highlight>
                  <a:srgbClr val="FFFFFF"/>
                </a:highlight>
              </a:rPr>
              <a:t>frequenza di uso dei servizi assistenziali della rete da parte delle persone inserite in housing led rispetto alle persone inserite in percorsi tradizionali; </a:t>
            </a:r>
            <a:endParaRPr sz="1400">
              <a:solidFill>
                <a:schemeClr val="dk1"/>
              </a:solidFill>
              <a:highlight>
                <a:srgbClr val="FFFFFF"/>
              </a:highlight>
            </a:endParaRPr>
          </a:p>
          <a:p>
            <a:pPr indent="-317500" lvl="0" marL="457200" rtl="0" algn="just">
              <a:lnSpc>
                <a:spcPct val="100000"/>
              </a:lnSpc>
              <a:spcBef>
                <a:spcPts val="0"/>
              </a:spcBef>
              <a:spcAft>
                <a:spcPts val="0"/>
              </a:spcAft>
              <a:buClr>
                <a:schemeClr val="dk1"/>
              </a:buClr>
              <a:buSzPts val="1400"/>
              <a:buChar char="●"/>
            </a:pPr>
            <a:r>
              <a:rPr lang="it" sz="1400">
                <a:solidFill>
                  <a:schemeClr val="dk1"/>
                </a:solidFill>
                <a:highlight>
                  <a:srgbClr val="FFFFFF"/>
                </a:highlight>
              </a:rPr>
              <a:t>stato di salute complessivo e frequenza dell’accesso ai servizi sanitari delle persone inserite in housing led rispetto alle persone inserite in percorsi tradizionali; </a:t>
            </a:r>
            <a:endParaRPr sz="1400">
              <a:solidFill>
                <a:schemeClr val="dk1"/>
              </a:solidFill>
              <a:highlight>
                <a:srgbClr val="FFFFFF"/>
              </a:highlight>
            </a:endParaRPr>
          </a:p>
          <a:p>
            <a:pPr indent="-317500" lvl="0" marL="457200" rtl="0" algn="just">
              <a:lnSpc>
                <a:spcPct val="100000"/>
              </a:lnSpc>
              <a:spcBef>
                <a:spcPts val="0"/>
              </a:spcBef>
              <a:spcAft>
                <a:spcPts val="0"/>
              </a:spcAft>
              <a:buClr>
                <a:schemeClr val="dk1"/>
              </a:buClr>
              <a:buSzPts val="1400"/>
              <a:buChar char="●"/>
            </a:pPr>
            <a:r>
              <a:rPr lang="it" sz="1400">
                <a:solidFill>
                  <a:schemeClr val="dk1"/>
                </a:solidFill>
                <a:highlight>
                  <a:srgbClr val="FFFFFF"/>
                </a:highlight>
              </a:rPr>
              <a:t>impatto sul benessere personale complessivo del beneficiario; </a:t>
            </a:r>
            <a:endParaRPr sz="1400">
              <a:solidFill>
                <a:schemeClr val="dk1"/>
              </a:solidFill>
              <a:highlight>
                <a:srgbClr val="FFFFFF"/>
              </a:highlight>
            </a:endParaRPr>
          </a:p>
          <a:p>
            <a:pPr indent="-317500" lvl="0" marL="457200" rtl="0" algn="just">
              <a:lnSpc>
                <a:spcPct val="100000"/>
              </a:lnSpc>
              <a:spcBef>
                <a:spcPts val="0"/>
              </a:spcBef>
              <a:spcAft>
                <a:spcPts val="0"/>
              </a:spcAft>
              <a:buClr>
                <a:schemeClr val="dk1"/>
              </a:buClr>
              <a:buSzPts val="1400"/>
              <a:buChar char="●"/>
            </a:pPr>
            <a:r>
              <a:rPr lang="it" sz="1400">
                <a:solidFill>
                  <a:schemeClr val="dk1"/>
                </a:solidFill>
                <a:highlight>
                  <a:srgbClr val="FFFFFF"/>
                </a:highlight>
              </a:rPr>
              <a:t>frequenza degli interventi manutentivi necessari in alloggio; </a:t>
            </a:r>
            <a:endParaRPr sz="1400">
              <a:solidFill>
                <a:schemeClr val="dk1"/>
              </a:solidFill>
              <a:highlight>
                <a:srgbClr val="FFFFFF"/>
              </a:highlight>
            </a:endParaRPr>
          </a:p>
          <a:p>
            <a:pPr indent="-317500" lvl="0" marL="457200" rtl="0" algn="just">
              <a:lnSpc>
                <a:spcPct val="100000"/>
              </a:lnSpc>
              <a:spcBef>
                <a:spcPts val="0"/>
              </a:spcBef>
              <a:spcAft>
                <a:spcPts val="0"/>
              </a:spcAft>
              <a:buClr>
                <a:schemeClr val="dk1"/>
              </a:buClr>
              <a:buSzPts val="1400"/>
              <a:buChar char="●"/>
            </a:pPr>
            <a:r>
              <a:rPr lang="it" sz="1400">
                <a:solidFill>
                  <a:schemeClr val="dk1"/>
                </a:solidFill>
                <a:highlight>
                  <a:srgbClr val="FFFFFF"/>
                </a:highlight>
              </a:rPr>
              <a:t>percentuale di partecipazione effettiva ai costi dell’accoglienza coperti dal beneficiario; </a:t>
            </a:r>
            <a:endParaRPr sz="1400">
              <a:solidFill>
                <a:schemeClr val="dk1"/>
              </a:solidFill>
              <a:highlight>
                <a:srgbClr val="FFFFFF"/>
              </a:highlight>
            </a:endParaRPr>
          </a:p>
          <a:p>
            <a:pPr indent="-317500" lvl="0" marL="457200" rtl="0" algn="just">
              <a:lnSpc>
                <a:spcPct val="100000"/>
              </a:lnSpc>
              <a:spcBef>
                <a:spcPts val="0"/>
              </a:spcBef>
              <a:spcAft>
                <a:spcPts val="0"/>
              </a:spcAft>
              <a:buClr>
                <a:schemeClr val="dk1"/>
              </a:buClr>
              <a:buSzPts val="1400"/>
              <a:buChar char="●"/>
            </a:pPr>
            <a:r>
              <a:rPr lang="it" sz="1400">
                <a:solidFill>
                  <a:schemeClr val="dk1"/>
                </a:solidFill>
                <a:highlight>
                  <a:srgbClr val="FFFFFF"/>
                </a:highlight>
              </a:rPr>
              <a:t>tasso di occupazione e reddito percepito dai beneficiari rispetto a chi è accolto in strutture tradizionali; </a:t>
            </a:r>
            <a:endParaRPr sz="1400">
              <a:solidFill>
                <a:schemeClr val="dk1"/>
              </a:solidFill>
              <a:highlight>
                <a:srgbClr val="FFFFFF"/>
              </a:highlight>
            </a:endParaRPr>
          </a:p>
          <a:p>
            <a:pPr indent="-317500" lvl="0" marL="457200" rtl="0" algn="just">
              <a:lnSpc>
                <a:spcPct val="100000"/>
              </a:lnSpc>
              <a:spcBef>
                <a:spcPts val="0"/>
              </a:spcBef>
              <a:spcAft>
                <a:spcPts val="0"/>
              </a:spcAft>
              <a:buClr>
                <a:schemeClr val="dk1"/>
              </a:buClr>
              <a:buSzPts val="1400"/>
              <a:buChar char="●"/>
            </a:pPr>
            <a:r>
              <a:rPr lang="it" sz="1400">
                <a:solidFill>
                  <a:schemeClr val="dk1"/>
                </a:solidFill>
                <a:highlight>
                  <a:srgbClr val="FFFFFF"/>
                </a:highlight>
              </a:rPr>
              <a:t>durata della permanenza in alloggio dei singoli beneficiari; </a:t>
            </a:r>
            <a:endParaRPr sz="1400">
              <a:solidFill>
                <a:schemeClr val="dk1"/>
              </a:solidFill>
              <a:highlight>
                <a:srgbClr val="FFFFFF"/>
              </a:highlight>
            </a:endParaRPr>
          </a:p>
          <a:p>
            <a:pPr indent="-317500" lvl="0" marL="457200" rtl="0" algn="just">
              <a:lnSpc>
                <a:spcPct val="100000"/>
              </a:lnSpc>
              <a:spcBef>
                <a:spcPts val="0"/>
              </a:spcBef>
              <a:spcAft>
                <a:spcPts val="0"/>
              </a:spcAft>
              <a:buClr>
                <a:schemeClr val="dk1"/>
              </a:buClr>
              <a:buSzPts val="1400"/>
              <a:buChar char="●"/>
            </a:pPr>
            <a:r>
              <a:rPr lang="it" sz="1400">
                <a:solidFill>
                  <a:schemeClr val="dk1"/>
                </a:solidFill>
                <a:highlight>
                  <a:srgbClr val="FFFFFF"/>
                </a:highlight>
              </a:rPr>
              <a:t>densità dei reticoli relazionali costituitisi intorno ai beneficiari nel territorio ove l’alloggio è collocato; </a:t>
            </a:r>
            <a:endParaRPr sz="1400">
              <a:solidFill>
                <a:schemeClr val="dk1"/>
              </a:solidFill>
              <a:highlight>
                <a:srgbClr val="FFFFFF"/>
              </a:highlight>
            </a:endParaRPr>
          </a:p>
          <a:p>
            <a:pPr indent="-317500" lvl="0" marL="457200" rtl="0" algn="just">
              <a:lnSpc>
                <a:spcPct val="100000"/>
              </a:lnSpc>
              <a:spcBef>
                <a:spcPts val="0"/>
              </a:spcBef>
              <a:spcAft>
                <a:spcPts val="0"/>
              </a:spcAft>
              <a:buClr>
                <a:schemeClr val="dk1"/>
              </a:buClr>
              <a:buSzPts val="1400"/>
              <a:buChar char="●"/>
            </a:pPr>
            <a:r>
              <a:rPr lang="it" sz="1400">
                <a:solidFill>
                  <a:schemeClr val="dk1"/>
                </a:solidFill>
                <a:highlight>
                  <a:srgbClr val="FFFFFF"/>
                </a:highlight>
              </a:rPr>
              <a:t>impatto sulla percezione del fenomeno dell’emarginazione e dell’allarme sociale che esso comporta nella comunità ove il problema è trattato con approccio housing led rispetto a quelle dove è trattato con approccio tradizionale. </a:t>
            </a:r>
            <a:endParaRPr sz="1400">
              <a:solidFill>
                <a:schemeClr val="dk1"/>
              </a:solidFill>
              <a:highlight>
                <a:srgbClr val="FFFFFF"/>
              </a:highlight>
            </a:endParaRPr>
          </a:p>
          <a:p>
            <a:pPr indent="0" lvl="0" marL="0" rtl="0" algn="l">
              <a:lnSpc>
                <a:spcPct val="100000"/>
              </a:lnSpc>
              <a:spcBef>
                <a:spcPts val="0"/>
              </a:spcBef>
              <a:spcAft>
                <a:spcPts val="0"/>
              </a:spcAft>
              <a:buNone/>
            </a:pPr>
            <a:r>
              <a:t/>
            </a:r>
            <a:endParaRPr sz="1200">
              <a:solidFill>
                <a:schemeClr val="dk1"/>
              </a:solidFill>
              <a:highlight>
                <a:srgbClr val="FFFFFF"/>
              </a:highlight>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7" name="Shape 407"/>
        <p:cNvGrpSpPr/>
        <p:nvPr/>
      </p:nvGrpSpPr>
      <p:grpSpPr>
        <a:xfrm>
          <a:off x="0" y="0"/>
          <a:ext cx="0" cy="0"/>
          <a:chOff x="0" y="0"/>
          <a:chExt cx="0" cy="0"/>
        </a:xfrm>
      </p:grpSpPr>
      <p:sp>
        <p:nvSpPr>
          <p:cNvPr id="408" name="Google Shape;408;p7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Il progetto HF di Trieste</a:t>
            </a:r>
            <a:endParaRPr/>
          </a:p>
        </p:txBody>
      </p:sp>
      <p:sp>
        <p:nvSpPr>
          <p:cNvPr id="409" name="Google Shape;409;p7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solidFill>
                  <a:srgbClr val="000000"/>
                </a:solidFill>
              </a:rPr>
              <a:t>Gara di appalto vinta dall’</a:t>
            </a:r>
            <a:r>
              <a:rPr lang="it">
                <a:solidFill>
                  <a:srgbClr val="000000"/>
                </a:solidFill>
              </a:rPr>
              <a:t>ATI Fondazione Caritas e Cooperativa Lybra</a:t>
            </a:r>
            <a:endParaRPr>
              <a:solidFill>
                <a:srgbClr val="000000"/>
              </a:solidFill>
            </a:endParaRPr>
          </a:p>
          <a:p>
            <a:pPr indent="0" lvl="0" marL="0" rtl="0" algn="l">
              <a:spcBef>
                <a:spcPts val="1600"/>
              </a:spcBef>
              <a:spcAft>
                <a:spcPts val="0"/>
              </a:spcAft>
              <a:buNone/>
            </a:pPr>
            <a:r>
              <a:rPr lang="it">
                <a:solidFill>
                  <a:srgbClr val="000000"/>
                </a:solidFill>
              </a:rPr>
              <a:t>Durata del progetto: ottobre 2019 - 31.12.2020</a:t>
            </a:r>
            <a:endParaRPr>
              <a:solidFill>
                <a:srgbClr val="000000"/>
              </a:solidFill>
            </a:endParaRPr>
          </a:p>
          <a:p>
            <a:pPr indent="0" lvl="0" marL="0" rtl="0" algn="l">
              <a:spcBef>
                <a:spcPts val="1600"/>
              </a:spcBef>
              <a:spcAft>
                <a:spcPts val="0"/>
              </a:spcAft>
              <a:buNone/>
            </a:pPr>
            <a:r>
              <a:rPr lang="it">
                <a:solidFill>
                  <a:srgbClr val="000000"/>
                </a:solidFill>
              </a:rPr>
              <a:t>10 alloggi messi a disposizione dal Comune </a:t>
            </a:r>
            <a:endParaRPr>
              <a:solidFill>
                <a:srgbClr val="000000"/>
              </a:solidFill>
            </a:endParaRPr>
          </a:p>
          <a:p>
            <a:pPr indent="0" lvl="0" marL="0" rtl="0" algn="l">
              <a:spcBef>
                <a:spcPts val="0"/>
              </a:spcBef>
              <a:spcAft>
                <a:spcPts val="0"/>
              </a:spcAft>
              <a:buNone/>
            </a:pPr>
            <a:r>
              <a:rPr lang="it" sz="1200">
                <a:solidFill>
                  <a:srgbClr val="000000"/>
                </a:solidFill>
              </a:rPr>
              <a:t>2 Cunicoli</a:t>
            </a:r>
            <a:endParaRPr sz="1200">
              <a:solidFill>
                <a:srgbClr val="000000"/>
              </a:solidFill>
            </a:endParaRPr>
          </a:p>
          <a:p>
            <a:pPr indent="0" lvl="0" marL="0" rtl="0" algn="l">
              <a:spcBef>
                <a:spcPts val="0"/>
              </a:spcBef>
              <a:spcAft>
                <a:spcPts val="0"/>
              </a:spcAft>
              <a:buNone/>
            </a:pPr>
            <a:r>
              <a:rPr lang="it" sz="1200">
                <a:solidFill>
                  <a:srgbClr val="000000"/>
                </a:solidFill>
              </a:rPr>
              <a:t>2 Soncini</a:t>
            </a:r>
            <a:endParaRPr sz="1200">
              <a:solidFill>
                <a:srgbClr val="000000"/>
              </a:solidFill>
            </a:endParaRPr>
          </a:p>
          <a:p>
            <a:pPr indent="0" lvl="0" marL="0" rtl="0" algn="l">
              <a:spcBef>
                <a:spcPts val="0"/>
              </a:spcBef>
              <a:spcAft>
                <a:spcPts val="0"/>
              </a:spcAft>
              <a:buNone/>
            </a:pPr>
            <a:r>
              <a:rPr lang="it" sz="1200">
                <a:solidFill>
                  <a:srgbClr val="000000"/>
                </a:solidFill>
              </a:rPr>
              <a:t>1 Istria</a:t>
            </a:r>
            <a:endParaRPr sz="1200">
              <a:solidFill>
                <a:srgbClr val="000000"/>
              </a:solidFill>
            </a:endParaRPr>
          </a:p>
          <a:p>
            <a:pPr indent="0" lvl="0" marL="0" rtl="0" algn="l">
              <a:spcBef>
                <a:spcPts val="0"/>
              </a:spcBef>
              <a:spcAft>
                <a:spcPts val="0"/>
              </a:spcAft>
              <a:buNone/>
            </a:pPr>
            <a:r>
              <a:rPr lang="it" sz="1200">
                <a:solidFill>
                  <a:srgbClr val="000000"/>
                </a:solidFill>
              </a:rPr>
              <a:t>2 CAD</a:t>
            </a:r>
            <a:endParaRPr sz="1200">
              <a:solidFill>
                <a:srgbClr val="000000"/>
              </a:solidFill>
            </a:endParaRPr>
          </a:p>
          <a:p>
            <a:pPr indent="0" lvl="0" marL="0" rtl="0" algn="l">
              <a:spcBef>
                <a:spcPts val="0"/>
              </a:spcBef>
              <a:spcAft>
                <a:spcPts val="0"/>
              </a:spcAft>
              <a:buNone/>
            </a:pPr>
            <a:r>
              <a:rPr lang="it" sz="1200">
                <a:solidFill>
                  <a:srgbClr val="000000"/>
                </a:solidFill>
              </a:rPr>
              <a:t>1 Barriera</a:t>
            </a:r>
            <a:endParaRPr sz="1200">
              <a:solidFill>
                <a:srgbClr val="000000"/>
              </a:solidFill>
            </a:endParaRPr>
          </a:p>
          <a:p>
            <a:pPr indent="0" lvl="0" marL="0" rtl="0" algn="l">
              <a:spcBef>
                <a:spcPts val="0"/>
              </a:spcBef>
              <a:spcAft>
                <a:spcPts val="0"/>
              </a:spcAft>
              <a:buNone/>
            </a:pPr>
            <a:r>
              <a:rPr lang="it" sz="1200">
                <a:solidFill>
                  <a:srgbClr val="000000"/>
                </a:solidFill>
              </a:rPr>
              <a:t>1 Grego</a:t>
            </a:r>
            <a:endParaRPr sz="1200">
              <a:solidFill>
                <a:srgbClr val="000000"/>
              </a:solidFill>
            </a:endParaRPr>
          </a:p>
          <a:p>
            <a:pPr indent="0" lvl="0" marL="0" rtl="0" algn="l">
              <a:spcBef>
                <a:spcPts val="0"/>
              </a:spcBef>
              <a:spcAft>
                <a:spcPts val="0"/>
              </a:spcAft>
              <a:buNone/>
            </a:pPr>
            <a:r>
              <a:rPr lang="it" sz="1200">
                <a:solidFill>
                  <a:srgbClr val="000000"/>
                </a:solidFill>
              </a:rPr>
              <a:t>1 Papaveri </a:t>
            </a:r>
            <a:endParaRPr sz="1200">
              <a:solidFill>
                <a:srgbClr val="000000"/>
              </a:solidFill>
            </a:endParaRPr>
          </a:p>
          <a:p>
            <a:pPr indent="0" lvl="0" marL="0" rtl="0" algn="l">
              <a:spcBef>
                <a:spcPts val="0"/>
              </a:spcBef>
              <a:spcAft>
                <a:spcPts val="0"/>
              </a:spcAft>
              <a:buNone/>
            </a:pPr>
            <a:r>
              <a:t/>
            </a:r>
            <a:endParaRPr sz="1200">
              <a:solidFill>
                <a:srgbClr val="000000"/>
              </a:solidFill>
            </a:endParaRPr>
          </a:p>
          <a:p>
            <a:pPr indent="0" lvl="0" marL="0" rtl="0" algn="l">
              <a:spcBef>
                <a:spcPts val="0"/>
              </a:spcBef>
              <a:spcAft>
                <a:spcPts val="0"/>
              </a:spcAft>
              <a:buNone/>
            </a:pPr>
            <a:r>
              <a:rPr lang="it">
                <a:solidFill>
                  <a:srgbClr val="000000"/>
                </a:solidFill>
              </a:rPr>
              <a:t>Utenze a carico del Comune </a:t>
            </a:r>
            <a:endParaRPr>
              <a:solidFill>
                <a:srgbClr val="00000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3" name="Shape 413"/>
        <p:cNvGrpSpPr/>
        <p:nvPr/>
      </p:nvGrpSpPr>
      <p:grpSpPr>
        <a:xfrm>
          <a:off x="0" y="0"/>
          <a:ext cx="0" cy="0"/>
          <a:chOff x="0" y="0"/>
          <a:chExt cx="0" cy="0"/>
        </a:xfrm>
      </p:grpSpPr>
      <p:sp>
        <p:nvSpPr>
          <p:cNvPr id="414" name="Google Shape;414;p7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it"/>
              <a:t>Il progetto HF di Trieste</a:t>
            </a:r>
            <a:endParaRPr/>
          </a:p>
          <a:p>
            <a:pPr indent="0" lvl="0" marL="0" rtl="0" algn="l">
              <a:spcBef>
                <a:spcPts val="0"/>
              </a:spcBef>
              <a:spcAft>
                <a:spcPts val="0"/>
              </a:spcAft>
              <a:buNone/>
            </a:pPr>
            <a:r>
              <a:t/>
            </a:r>
            <a:endParaRPr/>
          </a:p>
        </p:txBody>
      </p:sp>
      <p:sp>
        <p:nvSpPr>
          <p:cNvPr id="415" name="Google Shape;415;p7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it">
                <a:solidFill>
                  <a:srgbClr val="000000"/>
                </a:solidFill>
              </a:rPr>
              <a:t>Target: 25 persone tra famiglie e singoli senza dimora</a:t>
            </a:r>
            <a:endParaRPr>
              <a:solidFill>
                <a:srgbClr val="000000"/>
              </a:solidFill>
            </a:endParaRPr>
          </a:p>
          <a:p>
            <a:pPr indent="0" lvl="0" marL="0" rtl="0" algn="l">
              <a:lnSpc>
                <a:spcPct val="100000"/>
              </a:lnSpc>
              <a:spcBef>
                <a:spcPts val="1600"/>
              </a:spcBef>
              <a:spcAft>
                <a:spcPts val="0"/>
              </a:spcAft>
              <a:buNone/>
            </a:pPr>
            <a:r>
              <a:rPr lang="it">
                <a:solidFill>
                  <a:srgbClr val="000000"/>
                </a:solidFill>
              </a:rPr>
              <a:t>Nella valutazione si tiene conto che l’adesione al progetto prevede alcuni impegni per il beneficiario: </a:t>
            </a:r>
            <a:endParaRPr>
              <a:solidFill>
                <a:srgbClr val="000000"/>
              </a:solidFill>
            </a:endParaRPr>
          </a:p>
          <a:p>
            <a:pPr indent="-342900" lvl="0" marL="457200" rtl="0" algn="l">
              <a:lnSpc>
                <a:spcPct val="100000"/>
              </a:lnSpc>
              <a:spcBef>
                <a:spcPts val="1600"/>
              </a:spcBef>
              <a:spcAft>
                <a:spcPts val="0"/>
              </a:spcAft>
              <a:buClr>
                <a:srgbClr val="000000"/>
              </a:buClr>
              <a:buSzPts val="1800"/>
              <a:buChar char="●"/>
            </a:pPr>
            <a:r>
              <a:rPr lang="it">
                <a:solidFill>
                  <a:srgbClr val="000000"/>
                </a:solidFill>
              </a:rPr>
              <a:t>la compartecipazione alle spese di progetto attraverso la corresponsione del 30% delle entrate del nucleo familiare; </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it">
                <a:solidFill>
                  <a:srgbClr val="000000"/>
                </a:solidFill>
              </a:rPr>
              <a:t>la disponibilità alle visite e/o ai contatti con gli operatori; </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it">
                <a:solidFill>
                  <a:srgbClr val="000000"/>
                </a:solidFill>
              </a:rPr>
              <a:t>la disponibilità a vivere la dimensione di comunità presente nel territorio di riferimento.</a:t>
            </a:r>
            <a:endParaRPr>
              <a:solidFill>
                <a:srgbClr val="000000"/>
              </a:solidFill>
            </a:endParaRPr>
          </a:p>
          <a:p>
            <a:pPr indent="0" lvl="0" marL="0" rtl="0" algn="l">
              <a:lnSpc>
                <a:spcPct val="100000"/>
              </a:lnSpc>
              <a:spcBef>
                <a:spcPts val="0"/>
              </a:spcBef>
              <a:spcAft>
                <a:spcPts val="0"/>
              </a:spcAft>
              <a:buNone/>
            </a:pPr>
            <a:r>
              <a:t/>
            </a:r>
            <a:endParaRPr>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61200" marR="0" rtl="0" algn="l">
              <a:lnSpc>
                <a:spcPct val="100000"/>
              </a:lnSpc>
              <a:spcBef>
                <a:spcPts val="0"/>
              </a:spcBef>
              <a:spcAft>
                <a:spcPts val="0"/>
              </a:spcAft>
              <a:buClr>
                <a:schemeClr val="dk1"/>
              </a:buClr>
              <a:buSzPts val="1100"/>
              <a:buFont typeface="Arial"/>
              <a:buNone/>
            </a:pPr>
            <a:r>
              <a:rPr lang="it" sz="2400">
                <a:solidFill>
                  <a:srgbClr val="000000"/>
                </a:solidFill>
                <a:latin typeface="Verdana"/>
                <a:ea typeface="Verdana"/>
                <a:cs typeface="Verdana"/>
                <a:sym typeface="Verdana"/>
              </a:rPr>
              <a:t>Codice</a:t>
            </a:r>
            <a:r>
              <a:rPr lang="it"/>
              <a:t> deontologico dell’assistente sociale</a:t>
            </a:r>
            <a:endParaRPr/>
          </a:p>
        </p:txBody>
      </p:sp>
      <p:sp>
        <p:nvSpPr>
          <p:cNvPr id="90" name="Google Shape;90;p19"/>
          <p:cNvSpPr txBox="1"/>
          <p:nvPr>
            <p:ph idx="1" type="body"/>
          </p:nvPr>
        </p:nvSpPr>
        <p:spPr>
          <a:xfrm>
            <a:off x="277200" y="1080000"/>
            <a:ext cx="8520600" cy="3416400"/>
          </a:xfrm>
          <a:prstGeom prst="rect">
            <a:avLst/>
          </a:prstGeom>
        </p:spPr>
        <p:txBody>
          <a:bodyPr anchorCtr="0" anchor="t" bIns="0" lIns="72000" spcFirstLastPara="1" rIns="72000" wrap="square" tIns="36000">
            <a:noAutofit/>
          </a:bodyPr>
          <a:lstStyle/>
          <a:p>
            <a:pPr indent="0" lvl="0" marL="0" marR="0" rtl="0" algn="just">
              <a:lnSpc>
                <a:spcPct val="100000"/>
              </a:lnSpc>
              <a:spcBef>
                <a:spcPts val="800"/>
              </a:spcBef>
              <a:spcAft>
                <a:spcPts val="0"/>
              </a:spcAft>
              <a:buNone/>
            </a:pPr>
            <a:r>
              <a:rPr b="1" lang="it">
                <a:solidFill>
                  <a:srgbClr val="000000"/>
                </a:solidFill>
                <a:highlight>
                  <a:srgbClr val="FFFFFF"/>
                </a:highlight>
                <a:latin typeface="Verdana"/>
                <a:ea typeface="Verdana"/>
                <a:cs typeface="Verdana"/>
                <a:sym typeface="Verdana"/>
              </a:rPr>
              <a:t>Titolo IV </a:t>
            </a:r>
            <a:r>
              <a:rPr lang="it">
                <a:solidFill>
                  <a:srgbClr val="000000"/>
                </a:solidFill>
                <a:highlight>
                  <a:srgbClr val="FFFFFF"/>
                </a:highlight>
                <a:latin typeface="Verdana"/>
                <a:ea typeface="Verdana"/>
                <a:cs typeface="Verdana"/>
                <a:sym typeface="Verdana"/>
              </a:rPr>
              <a:t>RESPONSABILITÀ DELL’ASSISTENTE SOCIALE NEI CONFRONTI DELLA SOCIETÀ </a:t>
            </a:r>
            <a:endParaRPr>
              <a:solidFill>
                <a:srgbClr val="000000"/>
              </a:solidFill>
              <a:highlight>
                <a:srgbClr val="FFFFFF"/>
              </a:highlight>
              <a:latin typeface="Verdana"/>
              <a:ea typeface="Verdana"/>
              <a:cs typeface="Verdana"/>
              <a:sym typeface="Verdana"/>
            </a:endParaRPr>
          </a:p>
          <a:p>
            <a:pPr indent="0" lvl="0" marL="0" marR="0" rtl="0" algn="just">
              <a:lnSpc>
                <a:spcPct val="100000"/>
              </a:lnSpc>
              <a:spcBef>
                <a:spcPts val="800"/>
              </a:spcBef>
              <a:spcAft>
                <a:spcPts val="0"/>
              </a:spcAft>
              <a:buNone/>
            </a:pPr>
            <a:r>
              <a:rPr b="1" lang="it">
                <a:solidFill>
                  <a:srgbClr val="000000"/>
                </a:solidFill>
                <a:highlight>
                  <a:srgbClr val="FFFFFF"/>
                </a:highlight>
                <a:latin typeface="Verdana"/>
                <a:ea typeface="Verdana"/>
                <a:cs typeface="Verdana"/>
                <a:sym typeface="Verdana"/>
              </a:rPr>
              <a:t>Capo I</a:t>
            </a:r>
            <a:r>
              <a:rPr lang="it">
                <a:solidFill>
                  <a:srgbClr val="000000"/>
                </a:solidFill>
                <a:highlight>
                  <a:srgbClr val="FFFFFF"/>
                </a:highlight>
                <a:latin typeface="Verdana"/>
                <a:ea typeface="Verdana"/>
                <a:cs typeface="Verdana"/>
                <a:sym typeface="Verdana"/>
              </a:rPr>
              <a:t> Partecipazione e promozione del benessere sociale </a:t>
            </a:r>
            <a:endParaRPr>
              <a:solidFill>
                <a:srgbClr val="000000"/>
              </a:solidFill>
              <a:highlight>
                <a:srgbClr val="FFFFFF"/>
              </a:highlight>
              <a:latin typeface="Verdana"/>
              <a:ea typeface="Verdana"/>
              <a:cs typeface="Verdana"/>
              <a:sym typeface="Verdana"/>
            </a:endParaRPr>
          </a:p>
          <a:p>
            <a:pPr indent="0" lvl="0" marL="0" marR="0" rtl="0" algn="just">
              <a:lnSpc>
                <a:spcPct val="100000"/>
              </a:lnSpc>
              <a:spcBef>
                <a:spcPts val="800"/>
              </a:spcBef>
              <a:spcAft>
                <a:spcPts val="0"/>
              </a:spcAft>
              <a:buNone/>
            </a:pPr>
            <a:r>
              <a:rPr b="1" lang="it">
                <a:solidFill>
                  <a:srgbClr val="000000"/>
                </a:solidFill>
                <a:highlight>
                  <a:srgbClr val="FFFFFF"/>
                </a:highlight>
                <a:latin typeface="Verdana"/>
                <a:ea typeface="Verdana"/>
                <a:cs typeface="Verdana"/>
                <a:sym typeface="Verdana"/>
              </a:rPr>
              <a:t>36.</a:t>
            </a:r>
            <a:r>
              <a:rPr lang="it">
                <a:solidFill>
                  <a:srgbClr val="000000"/>
                </a:solidFill>
                <a:highlight>
                  <a:srgbClr val="FFFFFF"/>
                </a:highlight>
                <a:latin typeface="Verdana"/>
                <a:ea typeface="Verdana"/>
                <a:cs typeface="Verdana"/>
                <a:sym typeface="Verdana"/>
              </a:rPr>
              <a:t> L’assistente sociale deve contribuire alla promozione, allo sviluppo e al sostegno di politiche sociali integrate favorevoli alla maturazione, emancipazione e responsabilizzazione sociale e civica di comunità e gruppi marginali e di programmi finalizzati al miglioramento della loro qualità di vita favorendo, ove necessario, pratiche di mediazione e di integrazione. </a:t>
            </a:r>
            <a:endParaRPr>
              <a:solidFill>
                <a:srgbClr val="000000"/>
              </a:solidFill>
              <a:highlight>
                <a:srgbClr val="FFFFFF"/>
              </a:highlight>
              <a:latin typeface="Verdana"/>
              <a:ea typeface="Verdana"/>
              <a:cs typeface="Verdana"/>
              <a:sym typeface="Verdana"/>
            </a:endParaRPr>
          </a:p>
          <a:p>
            <a:pPr indent="0" lvl="0" marL="0" marR="0" rtl="0" algn="just">
              <a:lnSpc>
                <a:spcPct val="100000"/>
              </a:lnSpc>
              <a:spcBef>
                <a:spcPts val="800"/>
              </a:spcBef>
              <a:spcAft>
                <a:spcPts val="800"/>
              </a:spcAft>
              <a:buNone/>
            </a:pPr>
            <a:r>
              <a:rPr b="1" lang="it">
                <a:solidFill>
                  <a:srgbClr val="000000"/>
                </a:solidFill>
                <a:highlight>
                  <a:srgbClr val="FFFFFF"/>
                </a:highlight>
                <a:latin typeface="Verdana"/>
                <a:ea typeface="Verdana"/>
                <a:cs typeface="Verdana"/>
                <a:sym typeface="Verdana"/>
              </a:rPr>
              <a:t>37. </a:t>
            </a:r>
            <a:r>
              <a:rPr lang="it">
                <a:solidFill>
                  <a:srgbClr val="000000"/>
                </a:solidFill>
                <a:highlight>
                  <a:srgbClr val="FFFFFF"/>
                </a:highlight>
                <a:latin typeface="Verdana"/>
                <a:ea typeface="Verdana"/>
                <a:cs typeface="Verdana"/>
                <a:sym typeface="Verdana"/>
              </a:rPr>
              <a:t>L’assistente sociale ha il dovere di porre all’attenzione delle istituzioni che ne hanno la responsabilità e della stessa opinione pubblica situazioni di deprivazione e gravi stati di disagio non sufficientemente tutelati, o di iniquità e ineguaglianza. </a:t>
            </a:r>
            <a:endParaRPr>
              <a:solidFill>
                <a:srgbClr val="000000"/>
              </a:solidFill>
              <a:highlight>
                <a:srgbClr val="FFFFFF"/>
              </a:highlight>
              <a:latin typeface="Verdana"/>
              <a:ea typeface="Verdana"/>
              <a:cs typeface="Verdana"/>
              <a:sym typeface="Verdana"/>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9" name="Shape 419"/>
        <p:cNvGrpSpPr/>
        <p:nvPr/>
      </p:nvGrpSpPr>
      <p:grpSpPr>
        <a:xfrm>
          <a:off x="0" y="0"/>
          <a:ext cx="0" cy="0"/>
          <a:chOff x="0" y="0"/>
          <a:chExt cx="0" cy="0"/>
        </a:xfrm>
      </p:grpSpPr>
      <p:sp>
        <p:nvSpPr>
          <p:cNvPr id="420" name="Google Shape;420;p7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Il progetto HF di Trieste</a:t>
            </a:r>
            <a:endParaRPr/>
          </a:p>
          <a:p>
            <a:pPr indent="0" lvl="0" marL="0" rtl="0" algn="l">
              <a:spcBef>
                <a:spcPts val="0"/>
              </a:spcBef>
              <a:spcAft>
                <a:spcPts val="0"/>
              </a:spcAft>
              <a:buNone/>
            </a:pPr>
            <a:r>
              <a:t/>
            </a:r>
            <a:endParaRPr/>
          </a:p>
        </p:txBody>
      </p:sp>
      <p:sp>
        <p:nvSpPr>
          <p:cNvPr id="421" name="Google Shape;421;p7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it">
                <a:solidFill>
                  <a:schemeClr val="dk1"/>
                </a:solidFill>
              </a:rPr>
              <a:t>Équipe del progetto:</a:t>
            </a:r>
            <a:endParaRPr>
              <a:solidFill>
                <a:schemeClr val="dk1"/>
              </a:solidFill>
            </a:endParaRPr>
          </a:p>
          <a:p>
            <a:pPr indent="0" lvl="0" marL="0" rtl="0" algn="l">
              <a:lnSpc>
                <a:spcPct val="100000"/>
              </a:lnSpc>
              <a:spcBef>
                <a:spcPts val="0"/>
              </a:spcBef>
              <a:spcAft>
                <a:spcPts val="0"/>
              </a:spcAft>
              <a:buNone/>
            </a:pPr>
            <a:r>
              <a:rPr lang="it">
                <a:solidFill>
                  <a:srgbClr val="000000"/>
                </a:solidFill>
              </a:rPr>
              <a:t>1 coordinatore, 18 h</a:t>
            </a:r>
            <a:endParaRPr>
              <a:solidFill>
                <a:srgbClr val="000000"/>
              </a:solidFill>
            </a:endParaRPr>
          </a:p>
          <a:p>
            <a:pPr indent="0" lvl="0" marL="0" rtl="0" algn="l">
              <a:lnSpc>
                <a:spcPct val="100000"/>
              </a:lnSpc>
              <a:spcBef>
                <a:spcPts val="0"/>
              </a:spcBef>
              <a:spcAft>
                <a:spcPts val="0"/>
              </a:spcAft>
              <a:buNone/>
            </a:pPr>
            <a:r>
              <a:rPr lang="it">
                <a:solidFill>
                  <a:srgbClr val="000000"/>
                </a:solidFill>
              </a:rPr>
              <a:t>1 educatore, 36 h</a:t>
            </a:r>
            <a:endParaRPr>
              <a:solidFill>
                <a:srgbClr val="000000"/>
              </a:solidFill>
            </a:endParaRPr>
          </a:p>
          <a:p>
            <a:pPr indent="0" lvl="0" marL="0" rtl="0" algn="l">
              <a:lnSpc>
                <a:spcPct val="100000"/>
              </a:lnSpc>
              <a:spcBef>
                <a:spcPts val="0"/>
              </a:spcBef>
              <a:spcAft>
                <a:spcPts val="0"/>
              </a:spcAft>
              <a:buNone/>
            </a:pPr>
            <a:r>
              <a:rPr lang="it">
                <a:solidFill>
                  <a:srgbClr val="000000"/>
                </a:solidFill>
              </a:rPr>
              <a:t>4 animatori sociali, 120 h di cui 18 h in orario prefestivo e festivo</a:t>
            </a:r>
            <a:endParaRPr>
              <a:solidFill>
                <a:srgbClr val="000000"/>
              </a:solidFill>
            </a:endParaRPr>
          </a:p>
          <a:p>
            <a:pPr indent="0" lvl="0" marL="0" rtl="0" algn="l">
              <a:lnSpc>
                <a:spcPct val="100000"/>
              </a:lnSpc>
              <a:spcBef>
                <a:spcPts val="0"/>
              </a:spcBef>
              <a:spcAft>
                <a:spcPts val="0"/>
              </a:spcAft>
              <a:buNone/>
            </a:pPr>
            <a:r>
              <a:t/>
            </a:r>
            <a:endParaRPr>
              <a:solidFill>
                <a:srgbClr val="000000"/>
              </a:solidFill>
            </a:endParaRPr>
          </a:p>
          <a:p>
            <a:pPr indent="0" lvl="0" marL="0" rtl="0" algn="l">
              <a:lnSpc>
                <a:spcPct val="100000"/>
              </a:lnSpc>
              <a:spcBef>
                <a:spcPts val="0"/>
              </a:spcBef>
              <a:spcAft>
                <a:spcPts val="0"/>
              </a:spcAft>
              <a:buNone/>
            </a:pPr>
            <a:r>
              <a:rPr lang="it">
                <a:solidFill>
                  <a:srgbClr val="000000"/>
                </a:solidFill>
              </a:rPr>
              <a:t>Costo complessivo: 207.350 euro</a:t>
            </a:r>
            <a:endParaRPr>
              <a:solidFill>
                <a:srgbClr val="000000"/>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5" name="Shape 425"/>
        <p:cNvGrpSpPr/>
        <p:nvPr/>
      </p:nvGrpSpPr>
      <p:grpSpPr>
        <a:xfrm>
          <a:off x="0" y="0"/>
          <a:ext cx="0" cy="0"/>
          <a:chOff x="0" y="0"/>
          <a:chExt cx="0" cy="0"/>
        </a:xfrm>
      </p:grpSpPr>
      <p:sp>
        <p:nvSpPr>
          <p:cNvPr id="426" name="Google Shape;426;p7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Il progetto HF di Trieste</a:t>
            </a:r>
            <a:endParaRPr/>
          </a:p>
          <a:p>
            <a:pPr indent="0" lvl="0" marL="0" rtl="0" algn="l">
              <a:spcBef>
                <a:spcPts val="0"/>
              </a:spcBef>
              <a:spcAft>
                <a:spcPts val="0"/>
              </a:spcAft>
              <a:buNone/>
            </a:pPr>
            <a:r>
              <a:t/>
            </a:r>
            <a:endParaRPr/>
          </a:p>
        </p:txBody>
      </p:sp>
      <p:sp>
        <p:nvSpPr>
          <p:cNvPr id="427" name="Google Shape;427;p7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it">
                <a:solidFill>
                  <a:schemeClr val="dk1"/>
                </a:solidFill>
              </a:rPr>
              <a:t>Criticità principali:</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it">
                <a:solidFill>
                  <a:schemeClr val="dk1"/>
                </a:solidFill>
              </a:rPr>
              <a:t>le persone non scelgono l’alloggio</a:t>
            </a:r>
            <a:endParaRPr>
              <a:solidFill>
                <a:schemeClr val="dk1"/>
              </a:solidFill>
            </a:endParaRPr>
          </a:p>
          <a:p>
            <a:pPr indent="0" lvl="0" marL="0" rtl="0" algn="l">
              <a:lnSpc>
                <a:spcPct val="100000"/>
              </a:lnSpc>
              <a:spcBef>
                <a:spcPts val="0"/>
              </a:spcBef>
              <a:spcAft>
                <a:spcPts val="0"/>
              </a:spcAft>
              <a:buNone/>
            </a:pPr>
            <a:r>
              <a:rPr lang="it">
                <a:solidFill>
                  <a:schemeClr val="dk1"/>
                </a:solidFill>
              </a:rPr>
              <a:t>la casa non è per sempre</a:t>
            </a:r>
            <a:endParaRPr>
              <a:solidFill>
                <a:schemeClr val="dk1"/>
              </a:solidFill>
            </a:endParaRPr>
          </a:p>
          <a:p>
            <a:pPr indent="0" lvl="0" marL="0" rtl="0" algn="l">
              <a:lnSpc>
                <a:spcPct val="100000"/>
              </a:lnSpc>
              <a:spcBef>
                <a:spcPts val="0"/>
              </a:spcBef>
              <a:spcAft>
                <a:spcPts val="0"/>
              </a:spcAft>
              <a:buNone/>
            </a:pPr>
            <a:r>
              <a:rPr lang="it">
                <a:solidFill>
                  <a:schemeClr val="dk1"/>
                </a:solidFill>
              </a:rPr>
              <a:t>il servizio di accompagnamento educativo non è permanente</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None/>
            </a:pPr>
            <a:r>
              <a:t/>
            </a:r>
            <a:endParaRPr>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HOMELESSNESS</a:t>
            </a:r>
            <a:endParaRPr/>
          </a:p>
        </p:txBody>
      </p:sp>
      <p:sp>
        <p:nvSpPr>
          <p:cNvPr id="96" name="Google Shape;96;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sz="2400">
                <a:solidFill>
                  <a:srgbClr val="000000"/>
                </a:solidFill>
                <a:latin typeface="Verdana"/>
                <a:ea typeface="Verdana"/>
                <a:cs typeface="Verdana"/>
                <a:sym typeface="Verdana"/>
              </a:rPr>
              <a:t>Esclusione sociale</a:t>
            </a:r>
            <a:endParaRPr sz="2400">
              <a:solidFill>
                <a:srgbClr val="000000"/>
              </a:solidFill>
              <a:latin typeface="Verdana"/>
              <a:ea typeface="Verdana"/>
              <a:cs typeface="Verdana"/>
              <a:sym typeface="Verdana"/>
            </a:endParaRPr>
          </a:p>
          <a:p>
            <a:pPr indent="0" lvl="0" marL="0" rtl="0" algn="l">
              <a:spcBef>
                <a:spcPts val="1600"/>
              </a:spcBef>
              <a:spcAft>
                <a:spcPts val="0"/>
              </a:spcAft>
              <a:buNone/>
            </a:pPr>
            <a:r>
              <a:rPr lang="it" sz="2400">
                <a:solidFill>
                  <a:srgbClr val="000000"/>
                </a:solidFill>
                <a:latin typeface="Verdana"/>
                <a:ea typeface="Verdana"/>
                <a:cs typeface="Verdana"/>
                <a:sym typeface="Verdana"/>
              </a:rPr>
              <a:t>processo multidimensionale: non solo povertà </a:t>
            </a:r>
            <a:endParaRPr sz="2400">
              <a:solidFill>
                <a:srgbClr val="000000"/>
              </a:solidFill>
              <a:latin typeface="Verdana"/>
              <a:ea typeface="Verdana"/>
              <a:cs typeface="Verdana"/>
              <a:sym typeface="Verdana"/>
            </a:endParaRPr>
          </a:p>
          <a:p>
            <a:pPr indent="0" lvl="0" marL="0" rtl="0" algn="l">
              <a:spcBef>
                <a:spcPts val="1600"/>
              </a:spcBef>
              <a:spcAft>
                <a:spcPts val="0"/>
              </a:spcAft>
              <a:buNone/>
            </a:pPr>
            <a:r>
              <a:rPr lang="it" sz="2400">
                <a:solidFill>
                  <a:srgbClr val="000000"/>
                </a:solidFill>
                <a:latin typeface="Verdana"/>
                <a:ea typeface="Verdana"/>
                <a:cs typeface="Verdana"/>
                <a:sym typeface="Verdana"/>
              </a:rPr>
              <a:t>mancanza di accesso alle risorse e al sistema dei diritti</a:t>
            </a:r>
            <a:endParaRPr sz="2400">
              <a:solidFill>
                <a:srgbClr val="000000"/>
              </a:solidFill>
              <a:latin typeface="Verdana"/>
              <a:ea typeface="Verdana"/>
              <a:cs typeface="Verdana"/>
              <a:sym typeface="Verdana"/>
            </a:endParaRPr>
          </a:p>
          <a:p>
            <a:pPr indent="0" lvl="0" marL="0" rtl="0" algn="l">
              <a:spcBef>
                <a:spcPts val="1600"/>
              </a:spcBef>
              <a:spcAft>
                <a:spcPts val="1600"/>
              </a:spcAft>
              <a:buNone/>
            </a:pPr>
            <a:r>
              <a:rPr lang="it" sz="2400">
                <a:solidFill>
                  <a:srgbClr val="000000"/>
                </a:solidFill>
                <a:latin typeface="Verdana"/>
                <a:ea typeface="Verdana"/>
                <a:cs typeface="Verdana"/>
                <a:sym typeface="Verdana"/>
              </a:rPr>
              <a:t>assenza di reti sociali</a:t>
            </a:r>
            <a:endParaRPr sz="2400">
              <a:solidFill>
                <a:srgbClr val="000000"/>
              </a:solidFill>
              <a:latin typeface="Verdana"/>
              <a:ea typeface="Verdana"/>
              <a:cs typeface="Verdana"/>
              <a:sym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La casa</a:t>
            </a:r>
            <a:endParaRPr/>
          </a:p>
        </p:txBody>
      </p:sp>
      <p:sp>
        <p:nvSpPr>
          <p:cNvPr id="102" name="Google Shape;102;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sz="2400">
                <a:solidFill>
                  <a:srgbClr val="000000"/>
                </a:solidFill>
              </a:rPr>
              <a:t>Luogo stabile, personale, riservato ed intimo dove la persona può esprimere liberamente </a:t>
            </a:r>
            <a:r>
              <a:rPr lang="it" sz="2400">
                <a:solidFill>
                  <a:srgbClr val="000000"/>
                </a:solidFill>
              </a:rPr>
              <a:t>il proprio sé</a:t>
            </a:r>
            <a:r>
              <a:rPr lang="it" sz="2400">
                <a:solidFill>
                  <a:srgbClr val="000000"/>
                </a:solidFill>
              </a:rPr>
              <a:t> in condizioni di dignità e sicurezza. </a:t>
            </a:r>
            <a:endParaRPr sz="2400">
              <a:solidFill>
                <a:srgbClr val="000000"/>
              </a:solidFill>
            </a:endParaRPr>
          </a:p>
          <a:p>
            <a:pPr indent="0" lvl="0" marL="0" rtl="0" algn="l">
              <a:spcBef>
                <a:spcPts val="1600"/>
              </a:spcBef>
              <a:spcAft>
                <a:spcPts val="0"/>
              </a:spcAft>
              <a:buNone/>
            </a:pPr>
            <a:r>
              <a:rPr lang="it" sz="2400">
                <a:solidFill>
                  <a:srgbClr val="000000"/>
                </a:solidFill>
              </a:rPr>
              <a:t>Specchio della propria cultura e delle proprie tradizioni</a:t>
            </a:r>
            <a:endParaRPr sz="2400">
              <a:solidFill>
                <a:srgbClr val="000000"/>
              </a:solidFill>
            </a:endParaRPr>
          </a:p>
          <a:p>
            <a:pPr indent="0" lvl="0" marL="0" rtl="0" algn="l">
              <a:spcBef>
                <a:spcPts val="1600"/>
              </a:spcBef>
              <a:spcAft>
                <a:spcPts val="0"/>
              </a:spcAft>
              <a:buNone/>
            </a:pPr>
            <a:r>
              <a:t/>
            </a:r>
            <a:endParaRPr sz="2400">
              <a:solidFill>
                <a:srgbClr val="000000"/>
              </a:solidFill>
            </a:endParaRPr>
          </a:p>
          <a:p>
            <a:pPr indent="0" lvl="0" marL="0" rtl="0" algn="l">
              <a:spcBef>
                <a:spcPts val="1600"/>
              </a:spcBef>
              <a:spcAft>
                <a:spcPts val="0"/>
              </a:spcAft>
              <a:buNone/>
            </a:pPr>
            <a:r>
              <a:rPr lang="it" sz="2400">
                <a:solidFill>
                  <a:srgbClr val="000000"/>
                </a:solidFill>
              </a:rPr>
              <a:t>L’importanza della visita domiciliare</a:t>
            </a:r>
            <a:endParaRPr sz="2400">
              <a:solidFill>
                <a:srgbClr val="000000"/>
              </a:solidFill>
            </a:endParaRPr>
          </a:p>
          <a:p>
            <a:pPr indent="0" lvl="0" marL="457200" rtl="0" algn="l">
              <a:lnSpc>
                <a:spcPct val="100000"/>
              </a:lnSpc>
              <a:spcBef>
                <a:spcPts val="1600"/>
              </a:spcBef>
              <a:spcAft>
                <a:spcPts val="0"/>
              </a:spcAft>
              <a:buNone/>
            </a:pPr>
            <a:r>
              <a:t/>
            </a:r>
            <a:endParaRPr sz="2400">
              <a:solidFill>
                <a:srgbClr val="000000"/>
              </a:solidFill>
            </a:endParaRPr>
          </a:p>
        </p:txBody>
      </p:sp>
      <p:sp>
        <p:nvSpPr>
          <p:cNvPr id="103" name="Google Shape;103;p21"/>
          <p:cNvSpPr/>
          <p:nvPr/>
        </p:nvSpPr>
        <p:spPr>
          <a:xfrm>
            <a:off x="1348250" y="3243575"/>
            <a:ext cx="470400" cy="648600"/>
          </a:xfrm>
          <a:prstGeom prst="down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pic>
        <p:nvPicPr>
          <p:cNvPr id="108" name="Google Shape;108;p22"/>
          <p:cNvPicPr preferRelativeResize="0"/>
          <p:nvPr/>
        </p:nvPicPr>
        <p:blipFill>
          <a:blip r:embed="rId3">
            <a:alphaModFix/>
          </a:blip>
          <a:stretch>
            <a:fillRect/>
          </a:stretch>
        </p:blipFill>
        <p:spPr>
          <a:xfrm>
            <a:off x="152400" y="152400"/>
            <a:ext cx="3225792" cy="2419349"/>
          </a:xfrm>
          <a:prstGeom prst="rect">
            <a:avLst/>
          </a:prstGeom>
          <a:noFill/>
          <a:ln>
            <a:noFill/>
          </a:ln>
        </p:spPr>
      </p:pic>
      <p:pic>
        <p:nvPicPr>
          <p:cNvPr id="109" name="Google Shape;109;p22"/>
          <p:cNvPicPr preferRelativeResize="0"/>
          <p:nvPr/>
        </p:nvPicPr>
        <p:blipFill>
          <a:blip r:embed="rId4">
            <a:alphaModFix/>
          </a:blip>
          <a:stretch>
            <a:fillRect/>
          </a:stretch>
        </p:blipFill>
        <p:spPr>
          <a:xfrm>
            <a:off x="3634700" y="152400"/>
            <a:ext cx="4312744" cy="2419350"/>
          </a:xfrm>
          <a:prstGeom prst="rect">
            <a:avLst/>
          </a:prstGeom>
          <a:noFill/>
          <a:ln>
            <a:noFill/>
          </a:ln>
        </p:spPr>
      </p:pic>
      <p:pic>
        <p:nvPicPr>
          <p:cNvPr id="110" name="Google Shape;110;p22"/>
          <p:cNvPicPr preferRelativeResize="0"/>
          <p:nvPr/>
        </p:nvPicPr>
        <p:blipFill>
          <a:blip r:embed="rId5">
            <a:alphaModFix/>
          </a:blip>
          <a:stretch>
            <a:fillRect/>
          </a:stretch>
        </p:blipFill>
        <p:spPr>
          <a:xfrm>
            <a:off x="152400" y="2724150"/>
            <a:ext cx="2830774" cy="1888650"/>
          </a:xfrm>
          <a:prstGeom prst="rect">
            <a:avLst/>
          </a:prstGeom>
          <a:noFill/>
          <a:ln>
            <a:noFill/>
          </a:ln>
        </p:spPr>
      </p:pic>
      <p:pic>
        <p:nvPicPr>
          <p:cNvPr id="111" name="Google Shape;111;p22"/>
          <p:cNvPicPr preferRelativeResize="0"/>
          <p:nvPr/>
        </p:nvPicPr>
        <p:blipFill>
          <a:blip r:embed="rId6">
            <a:alphaModFix/>
          </a:blip>
          <a:stretch>
            <a:fillRect/>
          </a:stretch>
        </p:blipFill>
        <p:spPr>
          <a:xfrm>
            <a:off x="3253900" y="2724150"/>
            <a:ext cx="2518210" cy="1888650"/>
          </a:xfrm>
          <a:prstGeom prst="rect">
            <a:avLst/>
          </a:prstGeom>
          <a:noFill/>
          <a:ln>
            <a:noFill/>
          </a:ln>
        </p:spPr>
      </p:pic>
      <p:pic>
        <p:nvPicPr>
          <p:cNvPr id="112" name="Google Shape;112;p22"/>
          <p:cNvPicPr preferRelativeResize="0"/>
          <p:nvPr/>
        </p:nvPicPr>
        <p:blipFill>
          <a:blip r:embed="rId7">
            <a:alphaModFix/>
          </a:blip>
          <a:stretch>
            <a:fillRect/>
          </a:stretch>
        </p:blipFill>
        <p:spPr>
          <a:xfrm>
            <a:off x="6090275" y="2724150"/>
            <a:ext cx="2760328" cy="18886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