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3762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12/16/2019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EAD254-F654-4EB7-99F8-FA345837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/>
              <a:t>La </a:t>
            </a:r>
            <a:r>
              <a:rPr lang="en-GB" sz="2800" dirty="0" err="1"/>
              <a:t>professione</a:t>
            </a:r>
            <a:r>
              <a:rPr lang="en-GB" sz="2800" dirty="0"/>
              <a:t> di </a:t>
            </a:r>
            <a:r>
              <a:rPr lang="en-GB" sz="2800" dirty="0" err="1"/>
              <a:t>assistente</a:t>
            </a:r>
            <a:r>
              <a:rPr lang="en-GB" sz="2800" dirty="0"/>
              <a:t> </a:t>
            </a:r>
            <a:r>
              <a:rPr lang="en-GB" sz="2800" dirty="0" err="1"/>
              <a:t>sociale</a:t>
            </a:r>
            <a:r>
              <a:rPr lang="en-GB" sz="2800" dirty="0"/>
              <a:t> </a:t>
            </a:r>
            <a:r>
              <a:rPr lang="en-GB" sz="2800" dirty="0" err="1"/>
              <a:t>promuove</a:t>
            </a:r>
            <a:r>
              <a:rPr lang="en-GB" sz="2800" dirty="0"/>
              <a:t>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cambiamento</a:t>
            </a:r>
            <a:r>
              <a:rPr lang="en-GB" sz="2800" dirty="0"/>
              <a:t> </a:t>
            </a:r>
            <a:r>
              <a:rPr lang="en-GB" sz="2800" dirty="0" err="1"/>
              <a:t>sociale</a:t>
            </a:r>
            <a:r>
              <a:rPr lang="en-GB" sz="2800" dirty="0"/>
              <a:t>, </a:t>
            </a:r>
            <a:r>
              <a:rPr lang="en-GB" sz="2800" dirty="0" err="1"/>
              <a:t>il</a:t>
            </a:r>
            <a:r>
              <a:rPr lang="en-GB" sz="2800" dirty="0"/>
              <a:t> problem solving </a:t>
            </a:r>
            <a:r>
              <a:rPr lang="en-GB" sz="2800" dirty="0" err="1"/>
              <a:t>nelle</a:t>
            </a:r>
            <a:r>
              <a:rPr lang="en-GB" sz="2800" dirty="0"/>
              <a:t> </a:t>
            </a:r>
            <a:r>
              <a:rPr lang="en-GB" sz="2800" dirty="0" err="1"/>
              <a:t>relazioni</a:t>
            </a:r>
            <a:r>
              <a:rPr lang="en-GB" sz="2800" dirty="0"/>
              <a:t> </a:t>
            </a:r>
            <a:r>
              <a:rPr lang="en-GB" sz="2800" dirty="0" err="1"/>
              <a:t>umane</a:t>
            </a:r>
            <a:r>
              <a:rPr lang="en-GB" sz="2800" dirty="0"/>
              <a:t>  </a:t>
            </a:r>
            <a:r>
              <a:rPr lang="en-GB" sz="2800" dirty="0" err="1"/>
              <a:t>l'empowerment</a:t>
            </a:r>
            <a:r>
              <a:rPr lang="en-GB" sz="2800" dirty="0"/>
              <a:t> e la </a:t>
            </a:r>
            <a:r>
              <a:rPr lang="en-GB" sz="2800" dirty="0" err="1"/>
              <a:t>liberazione</a:t>
            </a:r>
            <a:r>
              <a:rPr lang="en-GB" sz="2800" dirty="0"/>
              <a:t> </a:t>
            </a:r>
            <a:r>
              <a:rPr lang="en-GB" sz="2800" dirty="0" err="1"/>
              <a:t>delle</a:t>
            </a:r>
            <a:r>
              <a:rPr lang="en-GB" sz="2800" dirty="0"/>
              <a:t> </a:t>
            </a:r>
            <a:r>
              <a:rPr lang="en-GB" sz="2800" dirty="0" err="1"/>
              <a:t>persone</a:t>
            </a:r>
            <a:r>
              <a:rPr lang="en-GB" sz="2800" dirty="0"/>
              <a:t> e la </a:t>
            </a:r>
            <a:r>
              <a:rPr lang="en-GB" sz="2800" dirty="0" err="1"/>
              <a:t>promozione</a:t>
            </a:r>
            <a:r>
              <a:rPr lang="en-GB" sz="2800" dirty="0"/>
              <a:t> del </a:t>
            </a:r>
            <a:r>
              <a:rPr lang="en-GB" sz="2800" dirty="0" err="1"/>
              <a:t>benessere</a:t>
            </a:r>
            <a:r>
              <a:rPr lang="en-GB" sz="2800" dirty="0"/>
              <a:t>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 err="1"/>
              <a:t>Utilizzando</a:t>
            </a:r>
            <a:r>
              <a:rPr lang="en-GB" sz="2800" dirty="0"/>
              <a:t> le </a:t>
            </a:r>
            <a:r>
              <a:rPr lang="en-GB" sz="2800" dirty="0" err="1"/>
              <a:t>teorie</a:t>
            </a:r>
            <a:r>
              <a:rPr lang="en-GB" sz="2800" dirty="0"/>
              <a:t> del </a:t>
            </a:r>
            <a:r>
              <a:rPr lang="en-GB" sz="2800" dirty="0" err="1"/>
              <a:t>comportamento</a:t>
            </a:r>
            <a:r>
              <a:rPr lang="en-GB" sz="2800" dirty="0"/>
              <a:t> </a:t>
            </a:r>
            <a:r>
              <a:rPr lang="en-GB" sz="2800" dirty="0" err="1"/>
              <a:t>umano</a:t>
            </a:r>
            <a:r>
              <a:rPr lang="en-GB" sz="2800" dirty="0"/>
              <a:t> e </a:t>
            </a:r>
            <a:r>
              <a:rPr lang="en-GB" sz="2800" dirty="0" err="1"/>
              <a:t>dei</a:t>
            </a:r>
            <a:r>
              <a:rPr lang="en-GB" sz="2800" dirty="0"/>
              <a:t> </a:t>
            </a:r>
            <a:r>
              <a:rPr lang="en-GB" sz="2800" dirty="0" err="1"/>
              <a:t>sistemi</a:t>
            </a:r>
            <a:r>
              <a:rPr lang="en-GB" sz="2800" dirty="0"/>
              <a:t> </a:t>
            </a:r>
            <a:r>
              <a:rPr lang="en-GB" sz="2800" dirty="0" err="1"/>
              <a:t>sociali</a:t>
            </a:r>
            <a:r>
              <a:rPr lang="en-GB" sz="2800" dirty="0"/>
              <a:t>,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servizio</a:t>
            </a:r>
            <a:r>
              <a:rPr lang="en-GB" sz="2800" dirty="0"/>
              <a:t> </a:t>
            </a:r>
            <a:r>
              <a:rPr lang="en-GB" sz="2800" dirty="0" err="1"/>
              <a:t>sociale</a:t>
            </a:r>
            <a:r>
              <a:rPr lang="en-GB" sz="2800" dirty="0"/>
              <a:t> </a:t>
            </a:r>
            <a:r>
              <a:rPr lang="en-GB" sz="2800" dirty="0" err="1"/>
              <a:t>interviene</a:t>
            </a:r>
            <a:r>
              <a:rPr lang="en-GB" sz="2800" dirty="0"/>
              <a:t> </a:t>
            </a:r>
            <a:r>
              <a:rPr lang="en-GB" sz="2800" dirty="0" err="1"/>
              <a:t>nel</a:t>
            </a:r>
            <a:r>
              <a:rPr lang="en-GB" sz="2800" dirty="0"/>
              <a:t> punto </a:t>
            </a:r>
            <a:r>
              <a:rPr lang="en-GB" sz="2800" dirty="0" err="1"/>
              <a:t>i</a:t>
            </a:r>
            <a:r>
              <a:rPr lang="en-GB" sz="2800" dirty="0"/>
              <a:t> cui  le </a:t>
            </a:r>
            <a:r>
              <a:rPr lang="en-GB" sz="2800" dirty="0" err="1"/>
              <a:t>persone</a:t>
            </a:r>
            <a:r>
              <a:rPr lang="en-GB" sz="2800" dirty="0"/>
              <a:t> </a:t>
            </a:r>
            <a:r>
              <a:rPr lang="en-GB" sz="2800" dirty="0" err="1"/>
              <a:t>interagiscono</a:t>
            </a:r>
            <a:r>
              <a:rPr lang="en-GB" sz="2800" dirty="0"/>
              <a:t> con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loro</a:t>
            </a:r>
            <a:r>
              <a:rPr lang="en-GB" sz="2800" dirty="0"/>
              <a:t> </a:t>
            </a:r>
            <a:r>
              <a:rPr lang="en-GB" sz="2800" dirty="0" err="1"/>
              <a:t>ambiente</a:t>
            </a:r>
            <a:r>
              <a:rPr lang="en-GB" sz="2800" dirty="0"/>
              <a:t>.  I </a:t>
            </a:r>
            <a:r>
              <a:rPr lang="en-GB" sz="2800" dirty="0" err="1"/>
              <a:t>principi</a:t>
            </a:r>
            <a:r>
              <a:rPr lang="en-GB" sz="2800" dirty="0"/>
              <a:t> </a:t>
            </a:r>
            <a:r>
              <a:rPr lang="en-GB" sz="2800" dirty="0" err="1"/>
              <a:t>dei</a:t>
            </a:r>
            <a:r>
              <a:rPr lang="en-GB" sz="2800" dirty="0"/>
              <a:t> </a:t>
            </a:r>
            <a:r>
              <a:rPr lang="en-GB" sz="2800" dirty="0" err="1"/>
              <a:t>diritti</a:t>
            </a:r>
            <a:r>
              <a:rPr lang="en-GB" sz="2800" dirty="0"/>
              <a:t> </a:t>
            </a:r>
            <a:r>
              <a:rPr lang="en-GB" sz="2800" dirty="0" err="1"/>
              <a:t>umani</a:t>
            </a:r>
            <a:r>
              <a:rPr lang="en-GB" sz="2800" dirty="0"/>
              <a:t> e </a:t>
            </a:r>
            <a:r>
              <a:rPr lang="en-GB" sz="2800" dirty="0" err="1"/>
              <a:t>della</a:t>
            </a:r>
            <a:r>
              <a:rPr lang="en-GB" sz="2800" dirty="0"/>
              <a:t> </a:t>
            </a:r>
            <a:r>
              <a:rPr lang="en-GB" sz="2800" dirty="0" err="1"/>
              <a:t>giustizia</a:t>
            </a:r>
            <a:r>
              <a:rPr lang="en-GB" sz="2800" dirty="0"/>
              <a:t> </a:t>
            </a:r>
            <a:r>
              <a:rPr lang="en-GB" sz="2800" dirty="0" err="1"/>
              <a:t>sociale</a:t>
            </a:r>
            <a:r>
              <a:rPr lang="en-GB" sz="2800" dirty="0"/>
              <a:t> </a:t>
            </a:r>
            <a:r>
              <a:rPr lang="en-GB" sz="2800" dirty="0" err="1"/>
              <a:t>sono</a:t>
            </a:r>
            <a:r>
              <a:rPr lang="en-GB" sz="2800" dirty="0"/>
              <a:t> </a:t>
            </a:r>
            <a:r>
              <a:rPr lang="en-GB" sz="2800" dirty="0" err="1"/>
              <a:t>fondamentali</a:t>
            </a:r>
            <a:r>
              <a:rPr lang="en-GB" sz="2800" dirty="0"/>
              <a:t> per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servizio</a:t>
            </a:r>
            <a:r>
              <a:rPr lang="en-GB" sz="2800" dirty="0"/>
              <a:t> </a:t>
            </a:r>
            <a:r>
              <a:rPr lang="en-GB" sz="2800" dirty="0" err="1"/>
              <a:t>sociale</a:t>
            </a:r>
            <a:r>
              <a:rPr lang="en-GB" sz="2800" dirty="0"/>
              <a:t>. </a:t>
            </a:r>
            <a:br>
              <a:rPr lang="en-GB" sz="2800" dirty="0"/>
            </a:br>
            <a:endParaRPr lang="it-IT" sz="2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121BB5-557E-4A58-9608-72C0F18B2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IFSW - 2001</a:t>
            </a:r>
          </a:p>
        </p:txBody>
      </p:sp>
    </p:spTree>
    <p:extLst>
      <p:ext uri="{BB962C8B-B14F-4D97-AF65-F5344CB8AC3E}">
        <p14:creationId xmlns:p14="http://schemas.microsoft.com/office/powerpoint/2010/main" val="358689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CDE0A9-42C4-4D64-9030-C7733A70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828" y="-498762"/>
            <a:ext cx="9281160" cy="6317672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Il servizio sociale è una professione basata sulla pratica e una disciplina accademica che promuove il </a:t>
            </a:r>
            <a:r>
              <a:rPr lang="it-IT" sz="2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cambiamento sociale e lo sviluppo</a:t>
            </a:r>
            <a:r>
              <a:rPr lang="it-IT" sz="2800" dirty="0"/>
              <a:t>, la coesione e l'emancipazione sociale, </a:t>
            </a:r>
            <a:r>
              <a:rPr lang="it-IT" sz="2800" dirty="0" err="1"/>
              <a:t>nonchè</a:t>
            </a:r>
            <a:r>
              <a:rPr lang="it-IT" sz="2800" dirty="0"/>
              <a:t> la liberazione delle persone. Principi di giustizia sociale, diritti umani, responsabilità collettiva e </a:t>
            </a:r>
            <a:r>
              <a:rPr lang="it-IT" sz="2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rispetto delle diversità </a:t>
            </a:r>
            <a:r>
              <a:rPr lang="it-IT" sz="2800" dirty="0"/>
              <a:t>sono fondamentali per il servizio sociale. Sostenuto dalle teorie del servizio sociale, delle scienze sociali, umanistiche e dai </a:t>
            </a:r>
            <a:r>
              <a:rPr lang="it-IT" sz="2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saperi indigeni</a:t>
            </a:r>
            <a:r>
              <a:rPr lang="it-IT" sz="2800" dirty="0"/>
              <a:t>, il servizio sociale coinvolge persone e strutture per affrontare le sfide della vita e per migliorarne il benessere.</a:t>
            </a:r>
            <a:br>
              <a:rPr lang="it-IT" sz="2800" dirty="0"/>
            </a:br>
            <a:br>
              <a:rPr lang="it-IT" sz="2800" dirty="0"/>
            </a:br>
            <a:r>
              <a:rPr lang="it-IT" sz="3100" dirty="0"/>
              <a:t>La definizione di cui sopra può essere ampliata a livello nazionale e/o regionale.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80526E-A91F-45A7-A79C-ABF2093D7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7128" y="5374573"/>
            <a:ext cx="9052560" cy="1066800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IFSW - 2014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43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68ACA2A-2118-4F36-BF3B-C807DB262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5" t="31402" r="11082" b="6087"/>
          <a:stretch/>
        </p:blipFill>
        <p:spPr>
          <a:xfrm>
            <a:off x="2327564" y="301628"/>
            <a:ext cx="8890770" cy="60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1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F4316607-4125-4F0E-B48C-9098351FE79E}"/>
              </a:ext>
            </a:extLst>
          </p:cNvPr>
          <p:cNvSpPr/>
          <p:nvPr/>
        </p:nvSpPr>
        <p:spPr>
          <a:xfrm>
            <a:off x="4712525" y="356260"/>
            <a:ext cx="276695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26C7831-C6B3-4640-AD4C-8E5E117FC9A9}"/>
              </a:ext>
            </a:extLst>
          </p:cNvPr>
          <p:cNvSpPr/>
          <p:nvPr/>
        </p:nvSpPr>
        <p:spPr>
          <a:xfrm>
            <a:off x="3629891" y="2057400"/>
            <a:ext cx="276695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021F53A-E8C1-4D70-B1C8-604D942423DF}"/>
              </a:ext>
            </a:extLst>
          </p:cNvPr>
          <p:cNvSpPr/>
          <p:nvPr/>
        </p:nvSpPr>
        <p:spPr>
          <a:xfrm>
            <a:off x="5719783" y="2007596"/>
            <a:ext cx="276695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1D1644-F7C7-4688-94FE-278CFE4D2F51}"/>
              </a:ext>
            </a:extLst>
          </p:cNvPr>
          <p:cNvSpPr txBox="1"/>
          <p:nvPr/>
        </p:nvSpPr>
        <p:spPr>
          <a:xfrm>
            <a:off x="5048250" y="762001"/>
            <a:ext cx="2139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SISTEMA</a:t>
            </a:r>
          </a:p>
          <a:p>
            <a:pPr algn="ctr"/>
            <a:r>
              <a:rPr lang="it-IT" sz="1400" dirty="0"/>
              <a:t>(istituzioni, leggi, politica ed economia </a:t>
            </a:r>
          </a:p>
          <a:p>
            <a:pPr algn="ctr"/>
            <a:r>
              <a:rPr lang="it-IT" sz="1400" dirty="0"/>
              <a:t>di uno Stato)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DC1619-6DE3-4368-A55C-F5237734E43A}"/>
              </a:ext>
            </a:extLst>
          </p:cNvPr>
          <p:cNvSpPr txBox="1"/>
          <p:nvPr/>
        </p:nvSpPr>
        <p:spPr>
          <a:xfrm>
            <a:off x="3432958" y="2528896"/>
            <a:ext cx="233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MONDO</a:t>
            </a:r>
          </a:p>
          <a:p>
            <a:pPr algn="ctr"/>
            <a:r>
              <a:rPr lang="it-IT" dirty="0"/>
              <a:t>VITALE</a:t>
            </a:r>
          </a:p>
          <a:p>
            <a:pPr marL="361950">
              <a:tabLst>
                <a:tab pos="177800" algn="l"/>
              </a:tabLst>
            </a:pPr>
            <a:r>
              <a:rPr lang="it-IT" sz="1200" dirty="0"/>
              <a:t>(Associazioni, </a:t>
            </a:r>
          </a:p>
          <a:p>
            <a:pPr marL="361950">
              <a:tabLst>
                <a:tab pos="266700" algn="l"/>
              </a:tabLst>
            </a:pPr>
            <a:r>
              <a:rPr lang="it-IT" sz="1200" dirty="0"/>
              <a:t>gruppi, comunità religiose, associazioni culturali, luoghi di cura, aggregazione e relazione)</a:t>
            </a:r>
          </a:p>
        </p:txBody>
      </p:sp>
      <p:sp>
        <p:nvSpPr>
          <p:cNvPr id="13" name="Rettangolo ad angolo ripiegato 12">
            <a:extLst>
              <a:ext uri="{FF2B5EF4-FFF2-40B4-BE49-F238E27FC236}">
                <a16:creationId xmlns:a16="http://schemas.microsoft.com/office/drawing/2014/main" id="{13D03E6C-6C37-4425-B473-3F45293A2EC5}"/>
              </a:ext>
            </a:extLst>
          </p:cNvPr>
          <p:cNvSpPr/>
          <p:nvPr/>
        </p:nvSpPr>
        <p:spPr>
          <a:xfrm>
            <a:off x="2216150" y="952500"/>
            <a:ext cx="1907391" cy="637326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1A8944F-7F47-4A01-A7B5-9716C2296A53}"/>
              </a:ext>
            </a:extLst>
          </p:cNvPr>
          <p:cNvSpPr txBox="1"/>
          <p:nvPr/>
        </p:nvSpPr>
        <p:spPr>
          <a:xfrm>
            <a:off x="2216150" y="952500"/>
            <a:ext cx="199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SERVIZIO SOCIALE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62A5A02-7A6E-4D86-934A-4B4A77C09BFE}"/>
              </a:ext>
            </a:extLst>
          </p:cNvPr>
          <p:cNvSpPr txBox="1"/>
          <p:nvPr/>
        </p:nvSpPr>
        <p:spPr>
          <a:xfrm>
            <a:off x="6638924" y="3182035"/>
            <a:ext cx="168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DIBATTITI </a:t>
            </a:r>
          </a:p>
          <a:p>
            <a:pPr algn="ctr"/>
            <a:r>
              <a:rPr lang="it-IT" dirty="0"/>
              <a:t>ACCADEMICI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9403737-433E-40F7-B665-31D7E38809C8}"/>
              </a:ext>
            </a:extLst>
          </p:cNvPr>
          <p:cNvCxnSpPr/>
          <p:nvPr/>
        </p:nvCxnSpPr>
        <p:spPr>
          <a:xfrm flipH="1">
            <a:off x="6051550" y="901700"/>
            <a:ext cx="2349500" cy="194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A86FE25-A9FB-4E97-B5D0-D7706727C1A0}"/>
              </a:ext>
            </a:extLst>
          </p:cNvPr>
          <p:cNvCxnSpPr/>
          <p:nvPr/>
        </p:nvCxnSpPr>
        <p:spPr>
          <a:xfrm>
            <a:off x="4123541" y="1589826"/>
            <a:ext cx="1204109" cy="886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d angolo ripiegato 21">
            <a:extLst>
              <a:ext uri="{FF2B5EF4-FFF2-40B4-BE49-F238E27FC236}">
                <a16:creationId xmlns:a16="http://schemas.microsoft.com/office/drawing/2014/main" id="{3D4B875C-B4BF-4544-BD02-863BC5C4945A}"/>
              </a:ext>
            </a:extLst>
          </p:cNvPr>
          <p:cNvSpPr/>
          <p:nvPr/>
        </p:nvSpPr>
        <p:spPr>
          <a:xfrm>
            <a:off x="8562109" y="679426"/>
            <a:ext cx="1959841" cy="1377974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61E0303-84E5-4772-B6A9-A46B62FF1A87}"/>
              </a:ext>
            </a:extLst>
          </p:cNvPr>
          <p:cNvSpPr txBox="1"/>
          <p:nvPr/>
        </p:nvSpPr>
        <p:spPr>
          <a:xfrm>
            <a:off x="8822188" y="768351"/>
            <a:ext cx="1322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SERVIZIO </a:t>
            </a:r>
          </a:p>
          <a:p>
            <a:pPr algn="ctr"/>
            <a:r>
              <a:rPr lang="it-IT" dirty="0"/>
              <a:t>SOCIALE </a:t>
            </a:r>
          </a:p>
          <a:p>
            <a:pPr algn="ctr"/>
            <a:r>
              <a:rPr lang="it-IT" dirty="0"/>
              <a:t>EUROPEO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3790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Legno</Template>
  <TotalTime>738</TotalTime>
  <Words>230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Legno</vt:lpstr>
      <vt:lpstr>La professione di assistente sociale promuove il cambiamento sociale, il problem solving nelle relazioni umane  l'empowerment e la liberazione delle persone e la promozione del benessere.  Utilizzando le teorie del comportamento umano e dei sistemi sociali, il servizio sociale interviene nel punto i cui  le persone interagiscono con il loro ambiente.  I principi dei diritti umani e della giustizia sociale sono fondamentali per il servizio sociale.  </vt:lpstr>
      <vt:lpstr>Il servizio sociale è una professione basata sulla pratica e una disciplina accademica che promuove il cambiamento sociale e lo sviluppo, la coesione e l'emancipazione sociale, nonchè la liberazione delle persone. Principi di giustizia sociale, diritti umani, responsabilità collettiva e rispetto delle diversità sono fondamentali per il servizio sociale. Sostenuto dalle teorie del servizio sociale, delle scienze sociali, umanistiche e dai saperi indigeni, il servizio sociale coinvolge persone e strutture per affrontare le sfide della vita e per migliorarne il benessere.  La definizione di cui sopra può essere ampliata a livello nazionale e/o regionale.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professione di assistente sociale promuove il cambiamento sociale, il problem solving nelle relazioni umane  l'empowerment e la liberazione delle persone e la promozione del benessere.  Utilizzando le teorie del comportamento umano e dei sistemi sociali, il servizio sociale interviene nel punto i cui  le persone interagiscono con il loro ambiente.  I principi dei diritti umani e della giustizia sociale sono fondamentali per il servizio sociale.</dc:title>
  <dc:creator>Matteo Maria Giordano</dc:creator>
  <cp:lastModifiedBy>Matteo Maria Giordano</cp:lastModifiedBy>
  <cp:revision>12</cp:revision>
  <dcterms:created xsi:type="dcterms:W3CDTF">2019-12-15T20:18:17Z</dcterms:created>
  <dcterms:modified xsi:type="dcterms:W3CDTF">2019-12-16T20:43:33Z</dcterms:modified>
</cp:coreProperties>
</file>