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Default Extension="docx" ContentType="application/vnd.openxmlformats-officedocument.wordprocessingml.document"/>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11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7" name="Rettangolo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olo 7"/>
          <p:cNvSpPr>
            <a:spLocks noGrp="1"/>
          </p:cNvSpPr>
          <p:nvPr>
            <p:ph type="ctrTitle"/>
          </p:nvPr>
        </p:nvSpPr>
        <p:spPr>
          <a:xfrm>
            <a:off x="2362200" y="4038600"/>
            <a:ext cx="6477000" cy="1828800"/>
          </a:xfrm>
        </p:spPr>
        <p:txBody>
          <a:bodyPr anchor="b"/>
          <a:lstStyle>
            <a:lvl1pPr>
              <a:defRPr cap="all" baseline="0"/>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F49D355-16BD-4E45-BD9A-5EA878CF7CBD}" type="datetimeFigureOut">
              <a:rPr lang="it-IT" smtClean="0"/>
              <a:pPr/>
              <a:t>17/12/2019</a:t>
            </a:fld>
            <a:endParaRPr lang="it-IT"/>
          </a:p>
        </p:txBody>
      </p:sp>
      <p:sp>
        <p:nvSpPr>
          <p:cNvPr id="17" name="Segnaposto piè di pagina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it-IT"/>
          </a:p>
        </p:txBody>
      </p:sp>
      <p:sp>
        <p:nvSpPr>
          <p:cNvPr id="29" name="Segnaposto numero diapositiva 28"/>
          <p:cNvSpPr>
            <a:spLocks noGrp="1"/>
          </p:cNvSpPr>
          <p:nvPr>
            <p:ph type="sldNum" sz="quarter" idx="12"/>
          </p:nvPr>
        </p:nvSpPr>
        <p:spPr>
          <a:xfrm>
            <a:off x="8001000" y="228600"/>
            <a:ext cx="838200" cy="381000"/>
          </a:xfrm>
        </p:spPr>
        <p:txBody>
          <a:bodyPr/>
          <a:lstStyle>
            <a:lvl1pPr>
              <a:defRPr>
                <a:solidFill>
                  <a:schemeClr val="tx2"/>
                </a:solidFill>
              </a:defRPr>
            </a:lvl1pPr>
          </a:lstStyle>
          <a:p>
            <a:fld id="{E7A41E1B-4F70-4964-A407-84C68BE8251C}"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F49D355-16BD-4E45-BD9A-5EA878CF7CBD}" type="datetimeFigureOut">
              <a:rPr lang="it-IT" smtClean="0"/>
              <a:pPr/>
              <a:t>17/12/2019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1"/>
      </p:bgRef>
    </p:bg>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53200" y="609600"/>
            <a:ext cx="2057400" cy="55165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609600"/>
            <a:ext cx="5562600" cy="5516564"/>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a:xfrm>
            <a:off x="6553200" y="6248402"/>
            <a:ext cx="2209800" cy="365125"/>
          </a:xfrm>
        </p:spPr>
        <p:txBody>
          <a:bodyPr/>
          <a:lstStyle/>
          <a:p>
            <a:fld id="{7F49D355-16BD-4E45-BD9A-5EA878CF7CBD}" type="datetimeFigureOut">
              <a:rPr lang="it-IT" smtClean="0"/>
              <a:pPr/>
              <a:t>17/12/2019</a:t>
            </a:fld>
            <a:endParaRPr lang="it-IT"/>
          </a:p>
        </p:txBody>
      </p:sp>
      <p:sp>
        <p:nvSpPr>
          <p:cNvPr id="5" name="Segnaposto piè di pagina 4"/>
          <p:cNvSpPr>
            <a:spLocks noGrp="1"/>
          </p:cNvSpPr>
          <p:nvPr>
            <p:ph type="ftr" sz="quarter" idx="11"/>
          </p:nvPr>
        </p:nvSpPr>
        <p:spPr>
          <a:xfrm>
            <a:off x="457201" y="6248207"/>
            <a:ext cx="5573483" cy="365125"/>
          </a:xfrm>
        </p:spPr>
        <p:txBody>
          <a:bodyPr/>
          <a:lstStyle/>
          <a:p>
            <a:endParaRPr lang="it-IT"/>
          </a:p>
        </p:txBody>
      </p:sp>
      <p:sp>
        <p:nvSpPr>
          <p:cNvPr id="7" name="Rettangolo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ttangolo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ttangolo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egnaposto numero diapositiva 5"/>
          <p:cNvSpPr>
            <a:spLocks noGrp="1"/>
          </p:cNvSpPr>
          <p:nvPr>
            <p:ph type="sldNum" sz="quarter" idx="12"/>
          </p:nvPr>
        </p:nvSpPr>
        <p:spPr>
          <a:xfrm rot="5400000">
            <a:off x="5989638" y="144462"/>
            <a:ext cx="533400" cy="244476"/>
          </a:xfrm>
        </p:spPr>
        <p:txBody>
          <a:bodyPr/>
          <a:lstStyle/>
          <a:p>
            <a:fld id="{E7A41E1B-4F70-4964-A407-84C68BE8251C}"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smtClean="0"/>
              <a:t>Fare clic per modificare lo stile del titolo</a:t>
            </a:r>
            <a:endParaRPr lang="it-IT"/>
          </a:p>
        </p:txBody>
      </p:sp>
      <p:sp>
        <p:nvSpPr>
          <p:cNvPr id="3" name="Segnaposto tabella 2"/>
          <p:cNvSpPr>
            <a:spLocks noGrp="1"/>
          </p:cNvSpPr>
          <p:nvPr>
            <p:ph type="tbl" idx="1"/>
          </p:nvPr>
        </p:nvSpPr>
        <p:spPr>
          <a:xfrm>
            <a:off x="457200" y="1600200"/>
            <a:ext cx="8229600" cy="4530725"/>
          </a:xfrm>
        </p:spPr>
        <p:txBody>
          <a:bodyPr/>
          <a:lstStyle/>
          <a:p>
            <a:pPr lvl="0"/>
            <a:endParaRPr lang="it-IT" noProof="0" smtClean="0"/>
          </a:p>
        </p:txBody>
      </p:sp>
      <p:sp>
        <p:nvSpPr>
          <p:cNvPr id="4" name="Rectangle 9"/>
          <p:cNvSpPr>
            <a:spLocks noGrp="1" noChangeArrowheads="1"/>
          </p:cNvSpPr>
          <p:nvPr>
            <p:ph type="dt" sz="half" idx="10"/>
          </p:nvPr>
        </p:nvSpPr>
        <p:spPr>
          <a:ln/>
        </p:spPr>
        <p:txBody>
          <a:bodyPr/>
          <a:lstStyle>
            <a:lvl1pPr>
              <a:defRPr/>
            </a:lvl1pPr>
          </a:lstStyle>
          <a:p>
            <a:pPr>
              <a:defRPr/>
            </a:pPr>
            <a:endParaRPr lang="it-IT"/>
          </a:p>
        </p:txBody>
      </p:sp>
      <p:sp>
        <p:nvSpPr>
          <p:cNvPr id="5" name="Rectangle 10"/>
          <p:cNvSpPr>
            <a:spLocks noGrp="1" noChangeArrowheads="1"/>
          </p:cNvSpPr>
          <p:nvPr>
            <p:ph type="ftr" sz="quarter" idx="11"/>
          </p:nvPr>
        </p:nvSpPr>
        <p:spPr>
          <a:ln/>
        </p:spPr>
        <p:txBody>
          <a:bodyPr/>
          <a:lstStyle>
            <a:lvl1pPr>
              <a:defRPr/>
            </a:lvl1pPr>
          </a:lstStyle>
          <a:p>
            <a:pPr>
              <a:defRPr/>
            </a:pPr>
            <a:endParaRPr lang="it-IT"/>
          </a:p>
        </p:txBody>
      </p:sp>
      <p:sp>
        <p:nvSpPr>
          <p:cNvPr id="6" name="Rectangle 11"/>
          <p:cNvSpPr>
            <a:spLocks noGrp="1" noChangeArrowheads="1"/>
          </p:cNvSpPr>
          <p:nvPr>
            <p:ph type="sldNum" sz="quarter" idx="12"/>
          </p:nvPr>
        </p:nvSpPr>
        <p:spPr>
          <a:ln/>
        </p:spPr>
        <p:txBody>
          <a:bodyPr/>
          <a:lstStyle>
            <a:lvl1pPr>
              <a:defRPr/>
            </a:lvl1pPr>
          </a:lstStyle>
          <a:p>
            <a:pPr>
              <a:defRPr/>
            </a:pPr>
            <a:fld id="{8452A312-240E-4DC7-8FDA-62DFC00B297C}" type="slidenum">
              <a:rPr lang="it-IT"/>
              <a:pPr>
                <a:defRPr/>
              </a:pPr>
              <a:t>‹N›</a:t>
            </a:fld>
            <a:endParaRPr lang="it-IT"/>
          </a:p>
        </p:txBody>
      </p:sp>
    </p:spTree>
    <p:extLst>
      <p:ext uri="{BB962C8B-B14F-4D97-AF65-F5344CB8AC3E}">
        <p14:creationId xmlns:p14="http://schemas.microsoft.com/office/powerpoint/2010/main" xmlns="" val="742751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12648" y="228600"/>
            <a:ext cx="8153400" cy="990600"/>
          </a:xfrm>
        </p:spPr>
        <p:txBody>
          <a:body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7F49D355-16BD-4E45-BD9A-5EA878CF7CBD}" type="datetimeFigureOut">
              <a:rPr lang="it-IT" smtClean="0"/>
              <a:pPr/>
              <a:t>17/12/2019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lvl1pPr>
              <a:defRPr>
                <a:solidFill>
                  <a:srgbClr val="FFFFFF"/>
                </a:solidFill>
              </a:defRPr>
            </a:lvl1pPr>
          </a:lstStyle>
          <a:p>
            <a:fld id="{E7A41E1B-4F70-4964-A407-84C68BE8251C}" type="slidenum">
              <a:rPr lang="it-IT" smtClean="0"/>
              <a:pPr/>
              <a:t>‹N›</a:t>
            </a:fld>
            <a:endParaRPr lang="it-IT"/>
          </a:p>
        </p:txBody>
      </p:sp>
      <p:sp>
        <p:nvSpPr>
          <p:cNvPr id="8" name="Segnaposto contenuto 7"/>
          <p:cNvSpPr>
            <a:spLocks noGrp="1"/>
          </p:cNvSpPr>
          <p:nvPr>
            <p:ph sz="quarter" idx="1"/>
          </p:nvPr>
        </p:nvSpPr>
        <p:spPr>
          <a:xfrm>
            <a:off x="612648" y="1600200"/>
            <a:ext cx="8153400" cy="44958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1"/>
      </p:bgRef>
    </p:bg>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7" name="Rettangolo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it-IT" smtClean="0"/>
              <a:t>Fare clic per modificare lo stile del titolo</a:t>
            </a:r>
            <a:endParaRPr kumimoji="0" lang="en-US"/>
          </a:p>
        </p:txBody>
      </p:sp>
      <p:sp>
        <p:nvSpPr>
          <p:cNvPr id="12" name="Segnaposto data 11"/>
          <p:cNvSpPr>
            <a:spLocks noGrp="1"/>
          </p:cNvSpPr>
          <p:nvPr>
            <p:ph type="dt" sz="half" idx="10"/>
          </p:nvPr>
        </p:nvSpPr>
        <p:spPr/>
        <p:txBody>
          <a:bodyPr/>
          <a:lstStyle/>
          <a:p>
            <a:fld id="{7F49D355-16BD-4E45-BD9A-5EA878CF7CBD}" type="datetimeFigureOut">
              <a:rPr lang="it-IT" smtClean="0"/>
              <a:pPr/>
              <a:t>17/12/2019</a:t>
            </a:fld>
            <a:endParaRPr lang="it-IT"/>
          </a:p>
        </p:txBody>
      </p:sp>
      <p:sp>
        <p:nvSpPr>
          <p:cNvPr id="13" name="Segnaposto numero diapositiva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7A41E1B-4F70-4964-A407-84C68BE8251C}" type="slidenum">
              <a:rPr lang="it-IT" smtClean="0"/>
              <a:pPr/>
              <a:t>‹N›</a:t>
            </a:fld>
            <a:endParaRPr lang="it-IT"/>
          </a:p>
        </p:txBody>
      </p:sp>
      <p:sp>
        <p:nvSpPr>
          <p:cNvPr id="14" name="Segnaposto piè di pagina 13"/>
          <p:cNvSpPr>
            <a:spLocks noGrp="1"/>
          </p:cNvSpPr>
          <p:nvPr>
            <p:ph type="ftr" sz="quarter" idx="12"/>
          </p:nvPr>
        </p:nvSpPr>
        <p:spPr/>
        <p:txBody>
          <a:bodyPr/>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9" name="Segnaposto contenuto 8"/>
          <p:cNvSpPr>
            <a:spLocks noGrp="1"/>
          </p:cNvSpPr>
          <p:nvPr>
            <p:ph sz="quarter" idx="1"/>
          </p:nvPr>
        </p:nvSpPr>
        <p:spPr>
          <a:xfrm>
            <a:off x="609600" y="1589567"/>
            <a:ext cx="38862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844901" y="1589567"/>
            <a:ext cx="38862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8" name="Segnaposto data 7"/>
          <p:cNvSpPr>
            <a:spLocks noGrp="1"/>
          </p:cNvSpPr>
          <p:nvPr>
            <p:ph type="dt" sz="half" idx="15"/>
          </p:nvPr>
        </p:nvSpPr>
        <p:spPr/>
        <p:txBody>
          <a:bodyPr rtlCol="0"/>
          <a:lstStyle/>
          <a:p>
            <a:fld id="{7F49D355-16BD-4E45-BD9A-5EA878CF7CBD}" type="datetimeFigureOut">
              <a:rPr lang="it-IT" smtClean="0"/>
              <a:pPr/>
              <a:t>17/12/2019</a:t>
            </a:fld>
            <a:endParaRPr lang="it-IT"/>
          </a:p>
        </p:txBody>
      </p:sp>
      <p:sp>
        <p:nvSpPr>
          <p:cNvPr id="10" name="Segnaposto numero diapositiva 9"/>
          <p:cNvSpPr>
            <a:spLocks noGrp="1"/>
          </p:cNvSpPr>
          <p:nvPr>
            <p:ph type="sldNum" sz="quarter" idx="16"/>
          </p:nvPr>
        </p:nvSpPr>
        <p:spPr/>
        <p:txBody>
          <a:bodyPr rtlCol="0"/>
          <a:lstStyle/>
          <a:p>
            <a:fld id="{E7A41E1B-4F70-4964-A407-84C68BE8251C}" type="slidenum">
              <a:rPr lang="it-IT" smtClean="0"/>
              <a:pPr/>
              <a:t>‹N›</a:t>
            </a:fld>
            <a:endParaRPr lang="it-IT"/>
          </a:p>
        </p:txBody>
      </p:sp>
      <p:sp>
        <p:nvSpPr>
          <p:cNvPr id="12" name="Segnaposto piè di pagina 11"/>
          <p:cNvSpPr>
            <a:spLocks noGrp="1"/>
          </p:cNvSpPr>
          <p:nvPr>
            <p:ph type="ftr" sz="quarter" idx="17"/>
          </p:nvPr>
        </p:nvSpPr>
        <p:spPr/>
        <p:txBody>
          <a:bodyPr rtlCol="0"/>
          <a:lstStyle/>
          <a:p>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33400" y="273050"/>
            <a:ext cx="8153400" cy="869950"/>
          </a:xfrm>
        </p:spPr>
        <p:txBody>
          <a:bodyPr anchor="ctr"/>
          <a:lstStyle>
            <a:lvl1pPr>
              <a:defRPr/>
            </a:lvl1pPr>
          </a:lstStyle>
          <a:p>
            <a:r>
              <a:rPr kumimoji="0" lang="it-IT" smtClean="0"/>
              <a:t>Fare clic per modificare lo stile del titolo</a:t>
            </a:r>
            <a:endParaRPr kumimoji="0" lang="en-US"/>
          </a:p>
        </p:txBody>
      </p:sp>
      <p:sp>
        <p:nvSpPr>
          <p:cNvPr id="11" name="Segnaposto contenuto 10"/>
          <p:cNvSpPr>
            <a:spLocks noGrp="1"/>
          </p:cNvSpPr>
          <p:nvPr>
            <p:ph sz="quarter" idx="2"/>
          </p:nvPr>
        </p:nvSpPr>
        <p:spPr>
          <a:xfrm>
            <a:off x="609600" y="2438400"/>
            <a:ext cx="3886200" cy="35814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800600" y="2438400"/>
            <a:ext cx="3886200" cy="35814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Segnaposto data 9"/>
          <p:cNvSpPr>
            <a:spLocks noGrp="1"/>
          </p:cNvSpPr>
          <p:nvPr>
            <p:ph type="dt" sz="half" idx="15"/>
          </p:nvPr>
        </p:nvSpPr>
        <p:spPr/>
        <p:txBody>
          <a:bodyPr rtlCol="0"/>
          <a:lstStyle/>
          <a:p>
            <a:fld id="{7F49D355-16BD-4E45-BD9A-5EA878CF7CBD}" type="datetimeFigureOut">
              <a:rPr lang="it-IT" smtClean="0"/>
              <a:pPr/>
              <a:t>17/12/2019</a:t>
            </a:fld>
            <a:endParaRPr lang="it-IT"/>
          </a:p>
        </p:txBody>
      </p:sp>
      <p:sp>
        <p:nvSpPr>
          <p:cNvPr id="12" name="Segnaposto numero diapositiva 11"/>
          <p:cNvSpPr>
            <a:spLocks noGrp="1"/>
          </p:cNvSpPr>
          <p:nvPr>
            <p:ph type="sldNum" sz="quarter" idx="16"/>
          </p:nvPr>
        </p:nvSpPr>
        <p:spPr/>
        <p:txBody>
          <a:bodyPr rtlCol="0"/>
          <a:lstStyle/>
          <a:p>
            <a:fld id="{E7A41E1B-4F70-4964-A407-84C68BE8251C}" type="slidenum">
              <a:rPr lang="it-IT" smtClean="0"/>
              <a:pPr/>
              <a:t>‹N›</a:t>
            </a:fld>
            <a:endParaRPr lang="it-IT"/>
          </a:p>
        </p:txBody>
      </p:sp>
      <p:sp>
        <p:nvSpPr>
          <p:cNvPr id="14" name="Segnaposto piè di pagina 13"/>
          <p:cNvSpPr>
            <a:spLocks noGrp="1"/>
          </p:cNvSpPr>
          <p:nvPr>
            <p:ph type="ftr" sz="quarter" idx="17"/>
          </p:nvPr>
        </p:nvSpPr>
        <p:spPr/>
        <p:txBody>
          <a:bodyPr rtlCol="0"/>
          <a:lstStyle/>
          <a:p>
            <a:endParaRPr lang="it-IT"/>
          </a:p>
        </p:txBody>
      </p:sp>
      <p:sp>
        <p:nvSpPr>
          <p:cNvPr id="16" name="Segnaposto testo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5" name="Segnaposto testo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7F49D355-16BD-4E45-BD9A-5EA878CF7CBD}" type="datetimeFigureOut">
              <a:rPr lang="it-IT" smtClean="0"/>
              <a:pPr/>
              <a:t>17/12/2019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lvl1pPr>
              <a:defRPr>
                <a:solidFill>
                  <a:srgbClr val="FFFFFF"/>
                </a:solidFill>
              </a:defRPr>
            </a:lvl1pPr>
          </a:lstStyle>
          <a:p>
            <a:fld id="{E7A41E1B-4F70-4964-A407-84C68BE8251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F49D355-16BD-4E45-BD9A-5EA878CF7CBD}" type="datetimeFigureOut">
              <a:rPr lang="it-IT" smtClean="0"/>
              <a:pPr/>
              <a:t>17/12/2019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a:xfrm>
            <a:off x="0" y="6248400"/>
            <a:ext cx="533400" cy="381000"/>
          </a:xfrm>
        </p:spPr>
        <p:txBody>
          <a:bodyPr/>
          <a:lstStyle>
            <a:lvl1pPr>
              <a:defRPr>
                <a:solidFill>
                  <a:schemeClr val="tx2"/>
                </a:solidFill>
              </a:defRPr>
            </a:lvl1pPr>
          </a:lstStyle>
          <a:p>
            <a:fld id="{E7A41E1B-4F70-4964-A407-84C68BE8251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0" y="273050"/>
            <a:ext cx="8077200" cy="869950"/>
          </a:xfrm>
        </p:spPr>
        <p:txBody>
          <a:bodyPr anchor="ctr"/>
          <a:lstStyle>
            <a:lvl1pPr algn="l">
              <a:buNone/>
              <a:defRPr sz="4400" b="0"/>
            </a:lvl1p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7F49D355-16BD-4E45-BD9A-5EA878CF7CBD}" type="datetimeFigureOut">
              <a:rPr lang="it-IT" smtClean="0"/>
              <a:pPr/>
              <a:t>17/12/2019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lvl1pPr>
              <a:defRPr>
                <a:solidFill>
                  <a:srgbClr val="FFFFFF"/>
                </a:solidFill>
              </a:defRPr>
            </a:lvl1pPr>
          </a:lstStyle>
          <a:p>
            <a:fld id="{E7A41E1B-4F70-4964-A407-84C68BE8251C}" type="slidenum">
              <a:rPr lang="it-IT" smtClean="0"/>
              <a:pPr/>
              <a:t>‹N›</a:t>
            </a:fld>
            <a:endParaRPr lang="it-IT"/>
          </a:p>
        </p:txBody>
      </p:sp>
      <p:sp>
        <p:nvSpPr>
          <p:cNvPr id="3" name="Segnaposto testo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9" name="Segnaposto contenuto 8"/>
          <p:cNvSpPr>
            <a:spLocks noGrp="1"/>
          </p:cNvSpPr>
          <p:nvPr>
            <p:ph sz="quarter" idx="1"/>
          </p:nvPr>
        </p:nvSpPr>
        <p:spPr>
          <a:xfrm>
            <a:off x="2362200" y="1752600"/>
            <a:ext cx="6400800" cy="44196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3">
        <a:schemeClr val="bg2"/>
      </p:bgRef>
    </p:bg>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it-IT" smtClean="0"/>
              <a:t>Fare clic per modificare stili del testo dello schema</a:t>
            </a:r>
          </a:p>
        </p:txBody>
      </p:sp>
      <p:sp>
        <p:nvSpPr>
          <p:cNvPr id="8" name="Rettangolo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it-IT" smtClean="0"/>
              <a:t>Fare clic per modificare lo stile del titolo</a:t>
            </a:r>
            <a:endParaRPr kumimoji="0" lang="en-US"/>
          </a:p>
        </p:txBody>
      </p:sp>
      <p:sp>
        <p:nvSpPr>
          <p:cNvPr id="11" name="Rettangolo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egnaposto data 11"/>
          <p:cNvSpPr>
            <a:spLocks noGrp="1"/>
          </p:cNvSpPr>
          <p:nvPr>
            <p:ph type="dt" sz="half" idx="10"/>
          </p:nvPr>
        </p:nvSpPr>
        <p:spPr>
          <a:xfrm>
            <a:off x="6248400" y="6248400"/>
            <a:ext cx="2667000" cy="365125"/>
          </a:xfrm>
        </p:spPr>
        <p:txBody>
          <a:bodyPr rtlCol="0"/>
          <a:lstStyle/>
          <a:p>
            <a:fld id="{7F49D355-16BD-4E45-BD9A-5EA878CF7CBD}" type="datetimeFigureOut">
              <a:rPr lang="it-IT" smtClean="0"/>
              <a:pPr/>
              <a:t>17/12/2019</a:t>
            </a:fld>
            <a:endParaRPr lang="it-IT"/>
          </a:p>
        </p:txBody>
      </p:sp>
      <p:sp>
        <p:nvSpPr>
          <p:cNvPr id="13" name="Segnaposto numero diapositiva 12"/>
          <p:cNvSpPr>
            <a:spLocks noGrp="1"/>
          </p:cNvSpPr>
          <p:nvPr>
            <p:ph type="sldNum" sz="quarter" idx="11"/>
          </p:nvPr>
        </p:nvSpPr>
        <p:spPr>
          <a:xfrm>
            <a:off x="0" y="4667249"/>
            <a:ext cx="1447800" cy="663578"/>
          </a:xfrm>
        </p:spPr>
        <p:txBody>
          <a:bodyPr rtlCol="0"/>
          <a:lstStyle>
            <a:lvl1pPr>
              <a:defRPr sz="2800"/>
            </a:lvl1pPr>
          </a:lstStyle>
          <a:p>
            <a:fld id="{E7A41E1B-4F70-4964-A407-84C68BE8251C}" type="slidenum">
              <a:rPr lang="it-IT" smtClean="0"/>
              <a:pPr/>
              <a:t>‹N›</a:t>
            </a:fld>
            <a:endParaRPr lang="it-IT"/>
          </a:p>
        </p:txBody>
      </p:sp>
      <p:sp>
        <p:nvSpPr>
          <p:cNvPr id="14" name="Segnaposto piè di pagina 13"/>
          <p:cNvSpPr>
            <a:spLocks noGrp="1"/>
          </p:cNvSpPr>
          <p:nvPr>
            <p:ph type="ftr" sz="quarter" idx="12"/>
          </p:nvPr>
        </p:nvSpPr>
        <p:spPr>
          <a:xfrm>
            <a:off x="1600200" y="6248206"/>
            <a:ext cx="4572000" cy="365125"/>
          </a:xfrm>
        </p:spPr>
        <p:txBody>
          <a:bodyPr rtlCol="0"/>
          <a:lstStyle/>
          <a:p>
            <a:endParaRPr lang="it-IT"/>
          </a:p>
        </p:txBody>
      </p:sp>
      <p:sp>
        <p:nvSpPr>
          <p:cNvPr id="3" name="Segnaposto immagin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it-IT" smtClean="0"/>
              <a:t>Fare clic sull'icona per inserire un'immagine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Segnaposto titolo 21"/>
          <p:cNvSpPr>
            <a:spLocks noGrp="1"/>
          </p:cNvSpPr>
          <p:nvPr>
            <p:ph type="title"/>
          </p:nvPr>
        </p:nvSpPr>
        <p:spPr>
          <a:xfrm>
            <a:off x="609600" y="228600"/>
            <a:ext cx="8153400" cy="990600"/>
          </a:xfrm>
          <a:prstGeom prst="rect">
            <a:avLst/>
          </a:prstGeom>
        </p:spPr>
        <p:txBody>
          <a:bodyPr vert="horz" anchor="ctr">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F49D355-16BD-4E45-BD9A-5EA878CF7CBD}" type="datetimeFigureOut">
              <a:rPr lang="it-IT" smtClean="0"/>
              <a:pPr/>
              <a:t>17/12/2019</a:t>
            </a:fld>
            <a:endParaRPr lang="it-IT"/>
          </a:p>
        </p:txBody>
      </p:sp>
      <p:sp>
        <p:nvSpPr>
          <p:cNvPr id="3" name="Segnaposto piè di pagina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it-IT"/>
          </a:p>
        </p:txBody>
      </p:sp>
      <p:sp>
        <p:nvSpPr>
          <p:cNvPr id="7" name="Rettangolo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7A41E1B-4F70-4964-A407-84C68BE8251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answers.com/topic/moby-dick" TargetMode="External"/><Relationship Id="rId2" Type="http://schemas.openxmlformats.org/officeDocument/2006/relationships/hyperlink" Target="http://www.answers.com/topic/richard-basehart"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package" Target="../embeddings/Microsoft_Office_Word_Document2.docx"/><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Re-</a:t>
            </a:r>
            <a:r>
              <a:rPr lang="it-IT" dirty="0" err="1" smtClean="0"/>
              <a:t>speaking</a:t>
            </a:r>
            <a:endParaRPr lang="it-IT" dirty="0"/>
          </a:p>
        </p:txBody>
      </p:sp>
      <p:sp>
        <p:nvSpPr>
          <p:cNvPr id="3" name="Sottotitolo 2"/>
          <p:cNvSpPr>
            <a:spLocks noGrp="1"/>
          </p:cNvSpPr>
          <p:nvPr>
            <p:ph type="subTitle" idx="1"/>
          </p:nvPr>
        </p:nvSpPr>
        <p:spPr/>
        <p:txBody>
          <a:bodyPr/>
          <a:lstStyle/>
          <a:p>
            <a:r>
              <a:rPr lang="it-IT" dirty="0" smtClean="0"/>
              <a:t>‘</a:t>
            </a:r>
            <a:r>
              <a:rPr lang="it-IT" dirty="0" err="1" smtClean="0"/>
              <a:t>Simultaneous</a:t>
            </a:r>
            <a:r>
              <a:rPr lang="it-IT" dirty="0" smtClean="0"/>
              <a:t> </a:t>
            </a:r>
            <a:r>
              <a:rPr lang="it-IT" dirty="0" err="1" smtClean="0"/>
              <a:t>subtitling</a:t>
            </a:r>
            <a:r>
              <a:rPr lang="it-IT" dirty="0" smtClean="0"/>
              <a:t>’</a:t>
            </a:r>
            <a:endParaRPr lang="it-IT" dirty="0"/>
          </a:p>
        </p:txBody>
      </p:sp>
    </p:spTree>
    <p:extLst>
      <p:ext uri="{BB962C8B-B14F-4D97-AF65-F5344CB8AC3E}">
        <p14:creationId xmlns:p14="http://schemas.microsoft.com/office/powerpoint/2010/main" xmlns="" val="257357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ggetto 3"/>
          <p:cNvGraphicFramePr>
            <a:graphicFrameLocks noChangeAspect="1"/>
          </p:cNvGraphicFramePr>
          <p:nvPr>
            <p:extLst>
              <p:ext uri="{D42A27DB-BD31-4B8C-83A1-F6EECF244321}">
                <p14:modId xmlns:p14="http://schemas.microsoft.com/office/powerpoint/2010/main" xmlns="" val="1357438776"/>
              </p:ext>
            </p:extLst>
          </p:nvPr>
        </p:nvGraphicFramePr>
        <p:xfrm>
          <a:off x="1403648" y="1988840"/>
          <a:ext cx="6105525" cy="2952328"/>
        </p:xfrm>
        <a:graphic>
          <a:graphicData uri="http://schemas.openxmlformats.org/presentationml/2006/ole">
            <p:oleObj spid="_x0000_s1032" name="Documento" r:id="rId3" imgW="6105609" imgH="1687090" progId="Word.Document.12">
              <p:embed/>
            </p:oleObj>
          </a:graphicData>
        </a:graphic>
      </p:graphicFrame>
    </p:spTree>
    <p:extLst>
      <p:ext uri="{BB962C8B-B14F-4D97-AF65-F5344CB8AC3E}">
        <p14:creationId xmlns:p14="http://schemas.microsoft.com/office/powerpoint/2010/main" xmlns="" val="383227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Uses</a:t>
            </a:r>
            <a:endParaRPr lang="it-IT" dirty="0"/>
          </a:p>
        </p:txBody>
      </p:sp>
      <p:sp>
        <p:nvSpPr>
          <p:cNvPr id="3" name="Segnaposto contenuto 2"/>
          <p:cNvSpPr>
            <a:spLocks noGrp="1"/>
          </p:cNvSpPr>
          <p:nvPr>
            <p:ph sz="quarter" idx="1"/>
          </p:nvPr>
        </p:nvSpPr>
        <p:spPr/>
        <p:txBody>
          <a:bodyPr/>
          <a:lstStyle/>
          <a:p>
            <a:r>
              <a:rPr lang="it-IT" dirty="0" err="1" smtClean="0"/>
              <a:t>Apart</a:t>
            </a:r>
            <a:r>
              <a:rPr lang="it-IT" dirty="0" smtClean="0"/>
              <a:t> from for </a:t>
            </a:r>
            <a:r>
              <a:rPr lang="it-IT" dirty="0" err="1" smtClean="0"/>
              <a:t>subtitles</a:t>
            </a:r>
            <a:r>
              <a:rPr lang="it-IT" dirty="0" smtClean="0"/>
              <a:t> for TV (</a:t>
            </a:r>
            <a:r>
              <a:rPr lang="it-IT" dirty="0" err="1" smtClean="0"/>
              <a:t>eg</a:t>
            </a:r>
            <a:r>
              <a:rPr lang="it-IT" dirty="0" smtClean="0"/>
              <a:t>. </a:t>
            </a:r>
            <a:r>
              <a:rPr lang="it-IT" dirty="0" err="1" smtClean="0"/>
              <a:t>weather</a:t>
            </a:r>
            <a:r>
              <a:rPr lang="it-IT" dirty="0" smtClean="0"/>
              <a:t> </a:t>
            </a:r>
            <a:r>
              <a:rPr lang="it-IT" dirty="0" err="1" smtClean="0"/>
              <a:t>forecast</a:t>
            </a:r>
            <a:r>
              <a:rPr lang="it-IT" smtClean="0"/>
              <a:t>), respeaking</a:t>
            </a:r>
            <a:r>
              <a:rPr lang="it-IT" dirty="0" smtClean="0"/>
              <a:t> </a:t>
            </a:r>
            <a:r>
              <a:rPr lang="it-IT" dirty="0" err="1" smtClean="0"/>
              <a:t>is</a:t>
            </a:r>
            <a:r>
              <a:rPr lang="it-IT" dirty="0" smtClean="0"/>
              <a:t> </a:t>
            </a:r>
            <a:r>
              <a:rPr lang="it-IT" dirty="0" err="1" smtClean="0"/>
              <a:t>used</a:t>
            </a:r>
            <a:r>
              <a:rPr lang="it-IT" dirty="0" smtClean="0"/>
              <a:t> in medicine (reporting </a:t>
            </a:r>
            <a:r>
              <a:rPr lang="it-IT" dirty="0" err="1" smtClean="0"/>
              <a:t>clinical</a:t>
            </a:r>
            <a:r>
              <a:rPr lang="it-IT" dirty="0" smtClean="0"/>
              <a:t> </a:t>
            </a:r>
            <a:r>
              <a:rPr lang="it-IT" dirty="0" err="1" smtClean="0"/>
              <a:t>charts</a:t>
            </a:r>
            <a:r>
              <a:rPr lang="it-IT" dirty="0" smtClean="0"/>
              <a:t>) and for the </a:t>
            </a:r>
            <a:r>
              <a:rPr lang="it-IT" dirty="0" err="1" smtClean="0"/>
              <a:t>deaf</a:t>
            </a:r>
            <a:r>
              <a:rPr lang="it-IT" dirty="0" smtClean="0"/>
              <a:t> in </a:t>
            </a:r>
            <a:r>
              <a:rPr lang="it-IT" dirty="0" err="1" smtClean="0"/>
              <a:t>contexts</a:t>
            </a:r>
            <a:r>
              <a:rPr lang="it-IT" dirty="0" smtClean="0"/>
              <a:t> </a:t>
            </a:r>
            <a:r>
              <a:rPr lang="it-IT" dirty="0" err="1" smtClean="0"/>
              <a:t>such</a:t>
            </a:r>
            <a:r>
              <a:rPr lang="it-IT" dirty="0" smtClean="0"/>
              <a:t> </a:t>
            </a:r>
            <a:r>
              <a:rPr lang="it-IT" dirty="0" err="1" smtClean="0"/>
              <a:t>as</a:t>
            </a:r>
            <a:r>
              <a:rPr lang="it-IT" dirty="0" smtClean="0"/>
              <a:t> </a:t>
            </a:r>
            <a:r>
              <a:rPr lang="it-IT" dirty="0" err="1" smtClean="0"/>
              <a:t>university</a:t>
            </a:r>
            <a:r>
              <a:rPr lang="it-IT" dirty="0" smtClean="0"/>
              <a:t> </a:t>
            </a:r>
            <a:r>
              <a:rPr lang="it-IT" dirty="0" err="1" smtClean="0"/>
              <a:t>lectures</a:t>
            </a:r>
            <a:r>
              <a:rPr lang="it-IT" dirty="0" smtClean="0"/>
              <a:t>, </a:t>
            </a:r>
            <a:r>
              <a:rPr lang="it-IT" dirty="0" err="1" smtClean="0"/>
              <a:t>congresses</a:t>
            </a:r>
            <a:r>
              <a:rPr lang="it-IT" dirty="0" smtClean="0"/>
              <a:t>, etc.</a:t>
            </a:r>
            <a:endParaRPr lang="it-IT" dirty="0"/>
          </a:p>
        </p:txBody>
      </p:sp>
    </p:spTree>
    <p:extLst>
      <p:ext uri="{BB962C8B-B14F-4D97-AF65-F5344CB8AC3E}">
        <p14:creationId xmlns:p14="http://schemas.microsoft.com/office/powerpoint/2010/main" xmlns="" val="3641159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a:t>Lambourne</a:t>
            </a:r>
            <a:r>
              <a:rPr lang="it-IT" dirty="0"/>
              <a:t> (2007): </a:t>
            </a:r>
            <a:br>
              <a:rPr lang="it-IT" dirty="0"/>
            </a:br>
            <a:endParaRPr lang="it-IT" dirty="0"/>
          </a:p>
        </p:txBody>
      </p:sp>
      <p:sp>
        <p:nvSpPr>
          <p:cNvPr id="3" name="Segnaposto contenuto 2"/>
          <p:cNvSpPr>
            <a:spLocks noGrp="1"/>
          </p:cNvSpPr>
          <p:nvPr>
            <p:ph sz="quarter" idx="1"/>
          </p:nvPr>
        </p:nvSpPr>
        <p:spPr/>
        <p:txBody>
          <a:bodyPr/>
          <a:lstStyle/>
          <a:p>
            <a:pPr marL="0" indent="0">
              <a:buNone/>
            </a:pPr>
            <a:r>
              <a:rPr lang="it-IT" dirty="0"/>
              <a:t> </a:t>
            </a:r>
          </a:p>
          <a:p>
            <a:pPr marL="0" indent="0">
              <a:buNone/>
            </a:pPr>
            <a:r>
              <a:rPr lang="en-GB" dirty="0" smtClean="0"/>
              <a:t>“Real-time </a:t>
            </a:r>
            <a:r>
              <a:rPr lang="en-GB" dirty="0"/>
              <a:t>transcription using speaker-dependent speech recognition of the voice of a trained narrating interpreter in order to provide near simultaneous subtitles with the minimum of </a:t>
            </a:r>
            <a:r>
              <a:rPr lang="en-GB" dirty="0" smtClean="0"/>
              <a:t>errors”. </a:t>
            </a:r>
            <a:endParaRPr lang="it-IT" dirty="0"/>
          </a:p>
          <a:p>
            <a:r>
              <a:rPr lang="it-IT" dirty="0" smtClean="0"/>
              <a:t>He </a:t>
            </a:r>
            <a:r>
              <a:rPr lang="it-IT" dirty="0" err="1" smtClean="0"/>
              <a:t>speaks</a:t>
            </a:r>
            <a:r>
              <a:rPr lang="it-IT" dirty="0" smtClean="0"/>
              <a:t> of the </a:t>
            </a:r>
            <a:r>
              <a:rPr lang="it-IT" dirty="0" err="1" smtClean="0"/>
              <a:t>product</a:t>
            </a:r>
            <a:r>
              <a:rPr lang="it-IT" dirty="0" smtClean="0"/>
              <a:t> </a:t>
            </a:r>
            <a:r>
              <a:rPr lang="it-IT" dirty="0" err="1" smtClean="0"/>
              <a:t>rather</a:t>
            </a:r>
            <a:r>
              <a:rPr lang="it-IT" dirty="0" smtClean="0"/>
              <a:t> </a:t>
            </a:r>
            <a:r>
              <a:rPr lang="it-IT" dirty="0" err="1" smtClean="0"/>
              <a:t>than</a:t>
            </a:r>
            <a:r>
              <a:rPr lang="it-IT" dirty="0" smtClean="0"/>
              <a:t> the </a:t>
            </a:r>
            <a:r>
              <a:rPr lang="it-IT" dirty="0" err="1" smtClean="0"/>
              <a:t>process</a:t>
            </a:r>
            <a:r>
              <a:rPr lang="it-IT" dirty="0" smtClean="0"/>
              <a:t> (</a:t>
            </a:r>
            <a:r>
              <a:rPr lang="it-IT" dirty="0" err="1" smtClean="0"/>
              <a:t>his</a:t>
            </a:r>
            <a:r>
              <a:rPr lang="it-IT" dirty="0" smtClean="0"/>
              <a:t> company </a:t>
            </a:r>
            <a:r>
              <a:rPr lang="it-IT" dirty="0" err="1" smtClean="0"/>
              <a:t>makes</a:t>
            </a:r>
            <a:r>
              <a:rPr lang="it-IT" dirty="0" smtClean="0"/>
              <a:t> the </a:t>
            </a:r>
            <a:r>
              <a:rPr lang="it-IT" dirty="0" err="1" smtClean="0"/>
              <a:t>subtitles</a:t>
            </a:r>
            <a:r>
              <a:rPr lang="it-IT" dirty="0" smtClean="0"/>
              <a:t>)</a:t>
            </a:r>
            <a:endParaRPr lang="it-IT" dirty="0"/>
          </a:p>
        </p:txBody>
      </p:sp>
    </p:spTree>
    <p:extLst>
      <p:ext uri="{BB962C8B-B14F-4D97-AF65-F5344CB8AC3E}">
        <p14:creationId xmlns:p14="http://schemas.microsoft.com/office/powerpoint/2010/main" xmlns="" val="3935561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Eugeni</a:t>
            </a:r>
            <a:endParaRPr lang="it-IT" dirty="0"/>
          </a:p>
        </p:txBody>
      </p:sp>
      <p:sp>
        <p:nvSpPr>
          <p:cNvPr id="3" name="Segnaposto contenuto 2"/>
          <p:cNvSpPr>
            <a:spLocks noGrp="1"/>
          </p:cNvSpPr>
          <p:nvPr>
            <p:ph sz="quarter" idx="1"/>
          </p:nvPr>
        </p:nvSpPr>
        <p:spPr/>
        <p:txBody>
          <a:bodyPr>
            <a:normAutofit/>
          </a:bodyPr>
          <a:lstStyle/>
          <a:p>
            <a:pPr marL="0" indent="0">
              <a:buNone/>
            </a:pPr>
            <a:r>
              <a:rPr lang="it-IT" dirty="0" smtClean="0"/>
              <a:t>«Una </a:t>
            </a:r>
            <a:r>
              <a:rPr lang="it-IT" dirty="0"/>
              <a:t>riformulazione, una traduzione o una trascrizione di un testo [...] prodotta dal </a:t>
            </a:r>
            <a:r>
              <a:rPr lang="it-IT" dirty="0" err="1"/>
              <a:t>rispeaker</a:t>
            </a:r>
            <a:r>
              <a:rPr lang="it-IT" dirty="0"/>
              <a:t> ed elaborata dal computer in contemporanea con la produzione del testo di partenza [...]. Il software di riconoscimento del parlato procede alla trasformazione dell’input </a:t>
            </a:r>
            <a:r>
              <a:rPr lang="it-IT" dirty="0" smtClean="0"/>
              <a:t>oral</a:t>
            </a:r>
            <a:r>
              <a:rPr lang="it-IT" dirty="0"/>
              <a:t>e in testo scritto».</a:t>
            </a:r>
          </a:p>
          <a:p>
            <a:pPr marL="0" indent="0">
              <a:buNone/>
            </a:pPr>
            <a:endParaRPr lang="it-IT" dirty="0" smtClean="0"/>
          </a:p>
          <a:p>
            <a:pPr marL="0" indent="0">
              <a:buNone/>
            </a:pPr>
            <a:r>
              <a:rPr lang="it-IT" dirty="0" smtClean="0"/>
              <a:t>He </a:t>
            </a:r>
            <a:r>
              <a:rPr lang="it-IT" dirty="0" err="1" smtClean="0"/>
              <a:t>is</a:t>
            </a:r>
            <a:r>
              <a:rPr lang="it-IT" dirty="0" smtClean="0"/>
              <a:t> a </a:t>
            </a:r>
            <a:r>
              <a:rPr lang="it-IT" dirty="0" err="1" smtClean="0"/>
              <a:t>respeaker</a:t>
            </a:r>
            <a:r>
              <a:rPr lang="it-IT" dirty="0" smtClean="0"/>
              <a:t>. </a:t>
            </a:r>
            <a:endParaRPr lang="it-IT" dirty="0"/>
          </a:p>
        </p:txBody>
      </p:sp>
    </p:spTree>
    <p:extLst>
      <p:ext uri="{BB962C8B-B14F-4D97-AF65-F5344CB8AC3E}">
        <p14:creationId xmlns:p14="http://schemas.microsoft.com/office/powerpoint/2010/main" xmlns="" val="379533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Eugeni</a:t>
            </a:r>
            <a:r>
              <a:rPr lang="it-IT" dirty="0" smtClean="0"/>
              <a:t> </a:t>
            </a:r>
            <a:r>
              <a:rPr lang="it-IT" dirty="0" err="1" smtClean="0"/>
              <a:t>cont</a:t>
            </a:r>
            <a:r>
              <a:rPr lang="it-IT" dirty="0" smtClean="0"/>
              <a:t>.</a:t>
            </a:r>
            <a:endParaRPr lang="it-IT" dirty="0"/>
          </a:p>
        </p:txBody>
      </p:sp>
      <p:sp>
        <p:nvSpPr>
          <p:cNvPr id="3" name="Segnaposto contenuto 2"/>
          <p:cNvSpPr>
            <a:spLocks noGrp="1"/>
          </p:cNvSpPr>
          <p:nvPr>
            <p:ph sz="quarter" idx="1"/>
          </p:nvPr>
        </p:nvSpPr>
        <p:spPr/>
        <p:txBody>
          <a:bodyPr/>
          <a:lstStyle/>
          <a:p>
            <a:r>
              <a:rPr lang="it-IT" dirty="0" smtClean="0"/>
              <a:t>The </a:t>
            </a:r>
            <a:r>
              <a:rPr lang="it-IT" i="1" dirty="0" err="1" smtClean="0"/>
              <a:t>respeaker</a:t>
            </a:r>
            <a:r>
              <a:rPr lang="it-IT" dirty="0" smtClean="0"/>
              <a:t> </a:t>
            </a:r>
            <a:r>
              <a:rPr lang="it-IT" dirty="0" err="1" smtClean="0"/>
              <a:t>riformulates</a:t>
            </a:r>
            <a:r>
              <a:rPr lang="it-IT" dirty="0" smtClean="0"/>
              <a:t>, </a:t>
            </a:r>
            <a:r>
              <a:rPr lang="it-IT" dirty="0" err="1" smtClean="0"/>
              <a:t>translates</a:t>
            </a:r>
            <a:r>
              <a:rPr lang="it-IT" dirty="0" smtClean="0"/>
              <a:t> or </a:t>
            </a:r>
            <a:r>
              <a:rPr lang="it-IT" dirty="0" err="1" smtClean="0"/>
              <a:t>transcribes</a:t>
            </a:r>
            <a:r>
              <a:rPr lang="it-IT" dirty="0" smtClean="0"/>
              <a:t> a text in a </a:t>
            </a:r>
            <a:r>
              <a:rPr lang="it-IT" dirty="0" err="1" smtClean="0"/>
              <a:t>context</a:t>
            </a:r>
            <a:r>
              <a:rPr lang="it-IT" dirty="0" smtClean="0"/>
              <a:t> of </a:t>
            </a:r>
            <a:r>
              <a:rPr lang="it-IT" dirty="0" err="1" smtClean="0"/>
              <a:t>simultaneity</a:t>
            </a:r>
            <a:r>
              <a:rPr lang="it-IT" dirty="0" smtClean="0"/>
              <a:t>, </a:t>
            </a:r>
            <a:r>
              <a:rPr lang="it-IT" dirty="0" err="1" smtClean="0"/>
              <a:t>dividing</a:t>
            </a:r>
            <a:r>
              <a:rPr lang="it-IT" dirty="0" smtClean="0"/>
              <a:t> </a:t>
            </a:r>
            <a:r>
              <a:rPr lang="it-IT" dirty="0" err="1" smtClean="0"/>
              <a:t>his</a:t>
            </a:r>
            <a:r>
              <a:rPr lang="it-IT" dirty="0" smtClean="0"/>
              <a:t>/</a:t>
            </a:r>
            <a:r>
              <a:rPr lang="it-IT" dirty="0" err="1" smtClean="0"/>
              <a:t>her</a:t>
            </a:r>
            <a:r>
              <a:rPr lang="it-IT" dirty="0" smtClean="0"/>
              <a:t> </a:t>
            </a:r>
            <a:r>
              <a:rPr lang="it-IT" dirty="0" err="1" smtClean="0"/>
              <a:t>attention</a:t>
            </a:r>
            <a:r>
              <a:rPr lang="it-IT" dirty="0" smtClean="0"/>
              <a:t> </a:t>
            </a:r>
            <a:r>
              <a:rPr lang="it-IT" dirty="0" err="1" smtClean="0"/>
              <a:t>between</a:t>
            </a:r>
            <a:r>
              <a:rPr lang="it-IT" dirty="0" smtClean="0"/>
              <a:t> </a:t>
            </a:r>
            <a:r>
              <a:rPr lang="it-IT" dirty="0" err="1" smtClean="0"/>
              <a:t>listening</a:t>
            </a:r>
            <a:r>
              <a:rPr lang="it-IT" dirty="0" smtClean="0"/>
              <a:t> and </a:t>
            </a:r>
            <a:r>
              <a:rPr lang="it-IT" dirty="0" err="1" smtClean="0"/>
              <a:t>understanding</a:t>
            </a:r>
            <a:r>
              <a:rPr lang="it-IT" dirty="0" smtClean="0"/>
              <a:t> the source text and </a:t>
            </a:r>
            <a:r>
              <a:rPr lang="it-IT" dirty="0" err="1" smtClean="0"/>
              <a:t>reproducing</a:t>
            </a:r>
            <a:r>
              <a:rPr lang="it-IT" dirty="0" smtClean="0"/>
              <a:t> </a:t>
            </a:r>
            <a:r>
              <a:rPr lang="it-IT" dirty="0" err="1" smtClean="0"/>
              <a:t>orally</a:t>
            </a:r>
            <a:r>
              <a:rPr lang="it-IT" dirty="0" smtClean="0"/>
              <a:t> the intermediate text. </a:t>
            </a:r>
            <a:endParaRPr lang="it-IT" dirty="0"/>
          </a:p>
        </p:txBody>
      </p:sp>
    </p:spTree>
    <p:extLst>
      <p:ext uri="{BB962C8B-B14F-4D97-AF65-F5344CB8AC3E}">
        <p14:creationId xmlns:p14="http://schemas.microsoft.com/office/powerpoint/2010/main" xmlns="" val="1696219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And…</a:t>
            </a:r>
            <a:endParaRPr lang="it-IT" dirty="0"/>
          </a:p>
        </p:txBody>
      </p:sp>
      <p:sp>
        <p:nvSpPr>
          <p:cNvPr id="3" name="Segnaposto contenuto 2"/>
          <p:cNvSpPr>
            <a:spLocks noGrp="1"/>
          </p:cNvSpPr>
          <p:nvPr>
            <p:ph sz="quarter" idx="1"/>
          </p:nvPr>
        </p:nvSpPr>
        <p:spPr/>
        <p:txBody>
          <a:bodyPr/>
          <a:lstStyle/>
          <a:p>
            <a:r>
              <a:rPr lang="it-IT" dirty="0" smtClean="0"/>
              <a:t>… the intermediate text, more or </a:t>
            </a:r>
            <a:r>
              <a:rPr lang="it-IT" dirty="0" err="1" smtClean="0"/>
              <a:t>less</a:t>
            </a:r>
            <a:r>
              <a:rPr lang="it-IT" dirty="0" smtClean="0"/>
              <a:t> </a:t>
            </a:r>
            <a:r>
              <a:rPr lang="it-IT" dirty="0" err="1" smtClean="0"/>
              <a:t>correct</a:t>
            </a:r>
            <a:r>
              <a:rPr lang="it-IT" dirty="0" smtClean="0"/>
              <a:t>, </a:t>
            </a:r>
            <a:r>
              <a:rPr lang="it-IT" dirty="0" err="1" smtClean="0"/>
              <a:t>is</a:t>
            </a:r>
            <a:r>
              <a:rPr lang="it-IT" dirty="0" smtClean="0"/>
              <a:t> </a:t>
            </a:r>
            <a:r>
              <a:rPr lang="it-IT" dirty="0" err="1" smtClean="0"/>
              <a:t>then</a:t>
            </a:r>
            <a:r>
              <a:rPr lang="it-IT" dirty="0" smtClean="0"/>
              <a:t> </a:t>
            </a:r>
            <a:r>
              <a:rPr lang="it-IT" dirty="0" err="1" smtClean="0"/>
              <a:t>processed</a:t>
            </a:r>
            <a:r>
              <a:rPr lang="it-IT" dirty="0" smtClean="0"/>
              <a:t> by the computer, more or </a:t>
            </a:r>
            <a:r>
              <a:rPr lang="it-IT" dirty="0" err="1" smtClean="0"/>
              <a:t>less</a:t>
            </a:r>
            <a:r>
              <a:rPr lang="it-IT" dirty="0" smtClean="0"/>
              <a:t> </a:t>
            </a:r>
            <a:r>
              <a:rPr lang="it-IT" dirty="0" err="1" smtClean="0"/>
              <a:t>correctly</a:t>
            </a:r>
            <a:r>
              <a:rPr lang="it-IT" dirty="0" smtClean="0"/>
              <a:t>, </a:t>
            </a:r>
            <a:r>
              <a:rPr lang="it-IT" dirty="0" err="1" smtClean="0"/>
              <a:t>thereby</a:t>
            </a:r>
            <a:r>
              <a:rPr lang="it-IT" dirty="0" smtClean="0"/>
              <a:t> </a:t>
            </a:r>
            <a:r>
              <a:rPr lang="it-IT" dirty="0" err="1" smtClean="0"/>
              <a:t>producing</a:t>
            </a:r>
            <a:r>
              <a:rPr lang="it-IT" dirty="0" smtClean="0"/>
              <a:t> a more or </a:t>
            </a:r>
            <a:r>
              <a:rPr lang="it-IT" dirty="0" err="1" smtClean="0"/>
              <a:t>less</a:t>
            </a:r>
            <a:r>
              <a:rPr lang="it-IT" dirty="0" smtClean="0"/>
              <a:t> accurate </a:t>
            </a:r>
            <a:r>
              <a:rPr lang="it-IT" smtClean="0"/>
              <a:t>target text.</a:t>
            </a:r>
            <a:endParaRPr lang="it-IT" dirty="0"/>
          </a:p>
          <a:p>
            <a:r>
              <a:rPr lang="it-IT" dirty="0"/>
              <a:t> </a:t>
            </a:r>
          </a:p>
          <a:p>
            <a:endParaRPr lang="it-IT" dirty="0"/>
          </a:p>
        </p:txBody>
      </p:sp>
    </p:spTree>
    <p:extLst>
      <p:ext uri="{BB962C8B-B14F-4D97-AF65-F5344CB8AC3E}">
        <p14:creationId xmlns:p14="http://schemas.microsoft.com/office/powerpoint/2010/main" xmlns="" val="3057493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it-IT" altLang="it-IT" dirty="0" err="1" smtClean="0"/>
              <a:t>Lesson</a:t>
            </a:r>
            <a:r>
              <a:rPr lang="it-IT" altLang="it-IT" dirty="0" smtClean="0"/>
              <a:t> Nine Part </a:t>
            </a:r>
            <a:r>
              <a:rPr lang="it-IT" altLang="it-IT" dirty="0" err="1" smtClean="0"/>
              <a:t>two</a:t>
            </a:r>
            <a:endParaRPr lang="it-IT" altLang="it-IT" dirty="0" smtClean="0"/>
          </a:p>
        </p:txBody>
      </p:sp>
      <p:sp>
        <p:nvSpPr>
          <p:cNvPr id="3075" name="Rectangle 3"/>
          <p:cNvSpPr>
            <a:spLocks noGrp="1" noChangeArrowheads="1"/>
          </p:cNvSpPr>
          <p:nvPr>
            <p:ph type="subTitle" idx="1"/>
          </p:nvPr>
        </p:nvSpPr>
        <p:spPr/>
        <p:txBody>
          <a:bodyPr/>
          <a:lstStyle/>
          <a:p>
            <a:pPr eaLnBrk="1" hangingPunct="1"/>
            <a:r>
              <a:rPr lang="it-IT" altLang="it-IT" smtClean="0"/>
              <a:t>Voice-over</a:t>
            </a:r>
          </a:p>
        </p:txBody>
      </p:sp>
    </p:spTree>
    <p:extLst>
      <p:ext uri="{BB962C8B-B14F-4D97-AF65-F5344CB8AC3E}">
        <p14:creationId xmlns:p14="http://schemas.microsoft.com/office/powerpoint/2010/main" xmlns="" val="21263648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title"/>
          </p:nvPr>
        </p:nvSpPr>
        <p:spPr/>
        <p:txBody>
          <a:bodyPr/>
          <a:lstStyle/>
          <a:p>
            <a:pPr eaLnBrk="1" hangingPunct="1"/>
            <a:r>
              <a:rPr lang="it-IT" altLang="it-IT" smtClean="0"/>
              <a:t>AVT methods</a:t>
            </a:r>
          </a:p>
        </p:txBody>
      </p:sp>
      <p:sp>
        <p:nvSpPr>
          <p:cNvPr id="4099" name="Segnaposto contenuto 2"/>
          <p:cNvSpPr>
            <a:spLocks noGrp="1"/>
          </p:cNvSpPr>
          <p:nvPr>
            <p:ph idx="1"/>
          </p:nvPr>
        </p:nvSpPr>
        <p:spPr/>
        <p:txBody>
          <a:bodyPr/>
          <a:lstStyle/>
          <a:p>
            <a:pPr eaLnBrk="1" hangingPunct="1"/>
            <a:r>
              <a:rPr lang="it-IT" altLang="it-IT" sz="2000" smtClean="0"/>
              <a:t>Interlingual subtitling</a:t>
            </a:r>
          </a:p>
          <a:p>
            <a:pPr eaLnBrk="1" hangingPunct="1"/>
            <a:r>
              <a:rPr lang="it-IT" altLang="it-IT" sz="2000" smtClean="0"/>
              <a:t>Intralingual subtitling</a:t>
            </a:r>
          </a:p>
          <a:p>
            <a:pPr eaLnBrk="1" hangingPunct="1"/>
            <a:r>
              <a:rPr lang="it-IT" altLang="it-IT" sz="2000" smtClean="0"/>
              <a:t>Dubbing</a:t>
            </a:r>
          </a:p>
          <a:p>
            <a:pPr eaLnBrk="1" hangingPunct="1"/>
            <a:r>
              <a:rPr lang="it-IT" altLang="it-IT" sz="2000" smtClean="0">
                <a:solidFill>
                  <a:srgbClr val="FF0000"/>
                </a:solidFill>
              </a:rPr>
              <a:t>Voice-over</a:t>
            </a:r>
          </a:p>
          <a:p>
            <a:pPr eaLnBrk="1" hangingPunct="1"/>
            <a:r>
              <a:rPr lang="it-IT" altLang="it-IT" sz="2000" smtClean="0"/>
              <a:t>Real time subtitling</a:t>
            </a:r>
          </a:p>
          <a:p>
            <a:pPr eaLnBrk="1" hangingPunct="1"/>
            <a:r>
              <a:rPr lang="it-IT" altLang="it-IT" sz="2000" smtClean="0"/>
              <a:t>Interpreting</a:t>
            </a:r>
          </a:p>
          <a:p>
            <a:pPr eaLnBrk="1" hangingPunct="1"/>
            <a:r>
              <a:rPr lang="it-IT" altLang="it-IT" sz="2000" smtClean="0"/>
              <a:t>Narration</a:t>
            </a:r>
          </a:p>
          <a:p>
            <a:pPr eaLnBrk="1" hangingPunct="1"/>
            <a:r>
              <a:rPr lang="it-IT" altLang="it-IT" sz="2000" smtClean="0"/>
              <a:t>Comment</a:t>
            </a:r>
          </a:p>
          <a:p>
            <a:pPr eaLnBrk="1" hangingPunct="1"/>
            <a:r>
              <a:rPr lang="it-IT" altLang="it-IT" sz="2000" smtClean="0"/>
              <a:t>Multilingual production</a:t>
            </a:r>
          </a:p>
          <a:p>
            <a:pPr eaLnBrk="1" hangingPunct="1"/>
            <a:r>
              <a:rPr lang="it-IT" altLang="it-IT" sz="2000" smtClean="0"/>
              <a:t>Surtitling</a:t>
            </a:r>
          </a:p>
          <a:p>
            <a:pPr eaLnBrk="1" hangingPunct="1"/>
            <a:r>
              <a:rPr lang="it-IT" altLang="it-IT" sz="2000" smtClean="0"/>
              <a:t>Audiodescription (audio-subtitling)</a:t>
            </a:r>
          </a:p>
        </p:txBody>
      </p:sp>
    </p:spTree>
    <p:extLst>
      <p:ext uri="{BB962C8B-B14F-4D97-AF65-F5344CB8AC3E}">
        <p14:creationId xmlns:p14="http://schemas.microsoft.com/office/powerpoint/2010/main" xmlns="" val="3564183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1"/>
          <p:cNvSpPr>
            <a:spLocks noGrp="1"/>
          </p:cNvSpPr>
          <p:nvPr>
            <p:ph type="title"/>
          </p:nvPr>
        </p:nvSpPr>
        <p:spPr/>
        <p:txBody>
          <a:bodyPr/>
          <a:lstStyle/>
          <a:p>
            <a:r>
              <a:rPr lang="it-IT" altLang="it-IT" smtClean="0"/>
              <a:t>Voice-over (intralingual)</a:t>
            </a:r>
          </a:p>
        </p:txBody>
      </p:sp>
      <p:sp>
        <p:nvSpPr>
          <p:cNvPr id="5123" name="Segnaposto contenuto 2"/>
          <p:cNvSpPr>
            <a:spLocks noGrp="1"/>
          </p:cNvSpPr>
          <p:nvPr>
            <p:ph idx="1"/>
          </p:nvPr>
        </p:nvSpPr>
        <p:spPr/>
        <p:txBody>
          <a:bodyPr/>
          <a:lstStyle/>
          <a:p>
            <a:r>
              <a:rPr lang="en-US" altLang="it-IT" sz="2800" smtClean="0"/>
              <a:t>For example </a:t>
            </a:r>
            <a:r>
              <a:rPr lang="en-US" altLang="it-IT" sz="2800" smtClean="0">
                <a:hlinkClick r:id="rId2"/>
              </a:rPr>
              <a:t>Richard Basehart</a:t>
            </a:r>
            <a:r>
              <a:rPr lang="en-US" altLang="it-IT" sz="2800" smtClean="0"/>
              <a:t>, in the 1956 film version of </a:t>
            </a:r>
            <a:r>
              <a:rPr lang="en-US" altLang="it-IT" sz="2800" i="1" smtClean="0">
                <a:hlinkClick r:id="rId3"/>
              </a:rPr>
              <a:t>Moby Dick</a:t>
            </a:r>
            <a:r>
              <a:rPr lang="en-US" altLang="it-IT" sz="2800" i="1" smtClean="0"/>
              <a:t>,</a:t>
            </a:r>
            <a:r>
              <a:rPr lang="en-US" altLang="it-IT" sz="2800" smtClean="0"/>
              <a:t> narrates the story as Ishmael. Kubrick’s </a:t>
            </a:r>
            <a:r>
              <a:rPr lang="en-US" altLang="it-IT" sz="2800" i="1" smtClean="0"/>
              <a:t>Barry Lyndon</a:t>
            </a:r>
            <a:r>
              <a:rPr lang="en-US" altLang="it-IT" sz="2800" smtClean="0"/>
              <a:t> is similarly narrated from off screen. Voice-over technique is also used to give voices and personalities to animated characters. Robin Williams in the original, and Gigi Proietti in the Italian version, voiced over the Genie in the Walt Disney film of </a:t>
            </a:r>
            <a:r>
              <a:rPr lang="en-US" altLang="it-IT" sz="2800" i="1" smtClean="0"/>
              <a:t>Aladdin</a:t>
            </a:r>
            <a:r>
              <a:rPr lang="en-US" altLang="it-IT" sz="2800" smtClean="0"/>
              <a:t>. </a:t>
            </a:r>
            <a:endParaRPr lang="it-IT" altLang="it-IT" sz="2800" smtClean="0"/>
          </a:p>
        </p:txBody>
      </p:sp>
    </p:spTree>
    <p:extLst>
      <p:ext uri="{BB962C8B-B14F-4D97-AF65-F5344CB8AC3E}">
        <p14:creationId xmlns:p14="http://schemas.microsoft.com/office/powerpoint/2010/main" xmlns="" val="1137453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en-US" altLang="it-IT" smtClean="0"/>
              <a:t>Grigaravičiūtè and Gottlieb (2005: 91) </a:t>
            </a:r>
            <a:endParaRPr lang="it-IT" altLang="it-IT" smtClean="0"/>
          </a:p>
        </p:txBody>
      </p:sp>
      <p:sp>
        <p:nvSpPr>
          <p:cNvPr id="6147" name="Rectangle 3"/>
          <p:cNvSpPr>
            <a:spLocks noGrp="1" noChangeArrowheads="1"/>
          </p:cNvSpPr>
          <p:nvPr>
            <p:ph type="body" idx="1"/>
          </p:nvPr>
        </p:nvSpPr>
        <p:spPr/>
        <p:txBody>
          <a:bodyPr/>
          <a:lstStyle/>
          <a:p>
            <a:pPr eaLnBrk="1" hangingPunct="1"/>
            <a:r>
              <a:rPr lang="it-IT" altLang="it-IT" smtClean="0"/>
              <a:t>“…the monumental lack of professional and academic interest”</a:t>
            </a:r>
          </a:p>
        </p:txBody>
      </p:sp>
    </p:spTree>
    <p:extLst>
      <p:ext uri="{BB962C8B-B14F-4D97-AF65-F5344CB8AC3E}">
        <p14:creationId xmlns:p14="http://schemas.microsoft.com/office/powerpoint/2010/main" xmlns="" val="2211257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What</a:t>
            </a:r>
            <a:r>
              <a:rPr lang="it-IT" dirty="0" smtClean="0"/>
              <a:t> </a:t>
            </a:r>
            <a:r>
              <a:rPr lang="it-IT" dirty="0" err="1" smtClean="0"/>
              <a:t>is</a:t>
            </a:r>
            <a:r>
              <a:rPr lang="it-IT" dirty="0" smtClean="0"/>
              <a:t> re-</a:t>
            </a:r>
            <a:r>
              <a:rPr lang="it-IT" dirty="0" err="1" smtClean="0"/>
              <a:t>speaking</a:t>
            </a:r>
            <a:r>
              <a:rPr lang="it-IT" dirty="0" smtClean="0"/>
              <a:t>?</a:t>
            </a:r>
            <a:endParaRPr lang="it-IT" dirty="0"/>
          </a:p>
        </p:txBody>
      </p:sp>
      <p:sp>
        <p:nvSpPr>
          <p:cNvPr id="3" name="Segnaposto contenuto 2"/>
          <p:cNvSpPr>
            <a:spLocks noGrp="1"/>
          </p:cNvSpPr>
          <p:nvPr>
            <p:ph sz="quarter" idx="1"/>
          </p:nvPr>
        </p:nvSpPr>
        <p:spPr/>
        <p:txBody>
          <a:bodyPr>
            <a:normAutofit/>
          </a:bodyPr>
          <a:lstStyle/>
          <a:p>
            <a:r>
              <a:rPr lang="it-IT" dirty="0" smtClean="0"/>
              <a:t>The </a:t>
            </a:r>
            <a:r>
              <a:rPr lang="it-IT" dirty="0" err="1" smtClean="0"/>
              <a:t>techniques</a:t>
            </a:r>
            <a:r>
              <a:rPr lang="it-IT" dirty="0" smtClean="0"/>
              <a:t> </a:t>
            </a:r>
            <a:r>
              <a:rPr lang="it-IT" dirty="0" err="1" smtClean="0"/>
              <a:t>used</a:t>
            </a:r>
            <a:r>
              <a:rPr lang="it-IT" dirty="0" smtClean="0"/>
              <a:t> to </a:t>
            </a:r>
            <a:r>
              <a:rPr lang="it-IT" dirty="0" err="1" smtClean="0"/>
              <a:t>subtitle</a:t>
            </a:r>
            <a:r>
              <a:rPr lang="it-IT" dirty="0" smtClean="0"/>
              <a:t> </a:t>
            </a:r>
            <a:r>
              <a:rPr lang="it-IT" dirty="0" err="1" smtClean="0"/>
              <a:t>television</a:t>
            </a:r>
            <a:r>
              <a:rPr lang="it-IT" dirty="0" smtClean="0"/>
              <a:t> </a:t>
            </a:r>
            <a:r>
              <a:rPr lang="it-IT" dirty="0" err="1" smtClean="0"/>
              <a:t>programmes</a:t>
            </a:r>
            <a:r>
              <a:rPr lang="it-IT" dirty="0" smtClean="0"/>
              <a:t> live.</a:t>
            </a:r>
          </a:p>
          <a:p>
            <a:endParaRPr lang="it-IT" dirty="0"/>
          </a:p>
          <a:p>
            <a:r>
              <a:rPr lang="it-IT" dirty="0" smtClean="0"/>
              <a:t>An innovative </a:t>
            </a:r>
            <a:r>
              <a:rPr lang="it-IT" dirty="0" err="1" smtClean="0"/>
              <a:t>process</a:t>
            </a:r>
            <a:r>
              <a:rPr lang="it-IT" dirty="0" smtClean="0"/>
              <a:t> and </a:t>
            </a:r>
            <a:r>
              <a:rPr lang="it-IT" dirty="0" err="1" smtClean="0"/>
              <a:t>product</a:t>
            </a:r>
            <a:r>
              <a:rPr lang="it-IT" dirty="0" smtClean="0"/>
              <a:t>.</a:t>
            </a:r>
          </a:p>
          <a:p>
            <a:endParaRPr lang="it-IT" dirty="0"/>
          </a:p>
          <a:p>
            <a:r>
              <a:rPr lang="it-IT" dirty="0" smtClean="0"/>
              <a:t>Collaboration of man and machine.</a:t>
            </a:r>
          </a:p>
          <a:p>
            <a:endParaRPr lang="it-IT" dirty="0"/>
          </a:p>
          <a:p>
            <a:r>
              <a:rPr lang="it-IT" dirty="0" err="1" smtClean="0"/>
              <a:t>Eugeni</a:t>
            </a:r>
            <a:r>
              <a:rPr lang="it-IT" dirty="0" smtClean="0"/>
              <a:t> </a:t>
            </a:r>
            <a:r>
              <a:rPr lang="it-IT" dirty="0"/>
              <a:t>(2006) </a:t>
            </a:r>
            <a:r>
              <a:rPr lang="it-IT" dirty="0" smtClean="0"/>
              <a:t>“</a:t>
            </a:r>
            <a:r>
              <a:rPr lang="it-IT" dirty="0" err="1"/>
              <a:t>rispeakeraggio</a:t>
            </a:r>
            <a:r>
              <a:rPr lang="it-IT" dirty="0"/>
              <a:t>” e “</a:t>
            </a:r>
            <a:r>
              <a:rPr lang="it-IT" dirty="0" err="1"/>
              <a:t>rispeaker</a:t>
            </a:r>
            <a:r>
              <a:rPr lang="it-IT" dirty="0" smtClean="0"/>
              <a:t>” </a:t>
            </a:r>
            <a:endParaRPr lang="it-IT" dirty="0"/>
          </a:p>
        </p:txBody>
      </p:sp>
    </p:spTree>
    <p:extLst>
      <p:ext uri="{BB962C8B-B14F-4D97-AF65-F5344CB8AC3E}">
        <p14:creationId xmlns:p14="http://schemas.microsoft.com/office/powerpoint/2010/main" xmlns="" val="15099916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p:txBody>
          <a:bodyPr/>
          <a:lstStyle/>
          <a:p>
            <a:r>
              <a:rPr lang="it-IT" altLang="it-IT" smtClean="0"/>
              <a:t>The theory is …</a:t>
            </a:r>
          </a:p>
        </p:txBody>
      </p:sp>
      <p:sp>
        <p:nvSpPr>
          <p:cNvPr id="7171" name="Segnaposto contenuto 2"/>
          <p:cNvSpPr>
            <a:spLocks noGrp="1"/>
          </p:cNvSpPr>
          <p:nvPr>
            <p:ph idx="1"/>
          </p:nvPr>
        </p:nvSpPr>
        <p:spPr/>
        <p:txBody>
          <a:bodyPr/>
          <a:lstStyle/>
          <a:p>
            <a:r>
              <a:rPr lang="en-US" altLang="it-IT" sz="2800" smtClean="0"/>
              <a:t>… the translation of films and television series involves the use of creative imagination and cultural sensitivity, in the long-established literary tradition, while news broadcasts and nature documentaries such as David Attenborough’s series for the BBC (translated into all major languages), involve objective, factual information and are thus theoretically less challenging. </a:t>
            </a:r>
            <a:endParaRPr lang="it-IT" altLang="it-IT" sz="2800" smtClean="0"/>
          </a:p>
        </p:txBody>
      </p:sp>
    </p:spTree>
    <p:extLst>
      <p:ext uri="{BB962C8B-B14F-4D97-AF65-F5344CB8AC3E}">
        <p14:creationId xmlns:p14="http://schemas.microsoft.com/office/powerpoint/2010/main" xmlns="" val="16036415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it-IT" altLang="it-IT" smtClean="0"/>
              <a:t>Gambier</a:t>
            </a:r>
          </a:p>
        </p:txBody>
      </p:sp>
      <p:sp>
        <p:nvSpPr>
          <p:cNvPr id="8195" name="Rectangle 3"/>
          <p:cNvSpPr>
            <a:spLocks noGrp="1" noChangeArrowheads="1"/>
          </p:cNvSpPr>
          <p:nvPr>
            <p:ph type="body" idx="1"/>
          </p:nvPr>
        </p:nvSpPr>
        <p:spPr/>
        <p:txBody>
          <a:bodyPr/>
          <a:lstStyle/>
          <a:p>
            <a:pPr eaLnBrk="1" hangingPunct="1"/>
            <a:r>
              <a:rPr lang="it-IT" altLang="it-IT" smtClean="0"/>
              <a:t>Voice-over: simultaneous interpreting… approximately synchronous delivery. Applied mainly to spontaneous speech.</a:t>
            </a:r>
          </a:p>
          <a:p>
            <a:pPr eaLnBrk="1" hangingPunct="1">
              <a:buFont typeface="Wingdings" pitchFamily="2" charset="2"/>
              <a:buNone/>
            </a:pPr>
            <a:endParaRPr lang="it-IT" altLang="it-IT" smtClean="0"/>
          </a:p>
          <a:p>
            <a:pPr eaLnBrk="1" hangingPunct="1"/>
            <a:endParaRPr lang="it-IT" altLang="it-IT" smtClean="0"/>
          </a:p>
          <a:p>
            <a:pPr eaLnBrk="1" hangingPunct="1"/>
            <a:r>
              <a:rPr lang="it-IT" altLang="it-IT" smtClean="0"/>
              <a:t>Narration: the original speech is prepared, translated and possibly condensed in advance and then read.</a:t>
            </a:r>
          </a:p>
        </p:txBody>
      </p:sp>
    </p:spTree>
    <p:extLst>
      <p:ext uri="{BB962C8B-B14F-4D97-AF65-F5344CB8AC3E}">
        <p14:creationId xmlns:p14="http://schemas.microsoft.com/office/powerpoint/2010/main" xmlns="" val="42329843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it-IT" altLang="it-IT" smtClean="0"/>
              <a:t>Franco</a:t>
            </a:r>
          </a:p>
        </p:txBody>
      </p:sp>
      <p:sp>
        <p:nvSpPr>
          <p:cNvPr id="9219" name="Rectangle 3"/>
          <p:cNvSpPr>
            <a:spLocks noGrp="1" noChangeArrowheads="1"/>
          </p:cNvSpPr>
          <p:nvPr>
            <p:ph type="body" idx="1"/>
          </p:nvPr>
        </p:nvSpPr>
        <p:spPr/>
        <p:txBody>
          <a:bodyPr/>
          <a:lstStyle/>
          <a:p>
            <a:pPr eaLnBrk="1" hangingPunct="1"/>
            <a:r>
              <a:rPr lang="it-IT" altLang="it-IT" smtClean="0"/>
              <a:t>Voice-over narration</a:t>
            </a:r>
          </a:p>
          <a:p>
            <a:pPr eaLnBrk="1" hangingPunct="1"/>
            <a:r>
              <a:rPr lang="it-IT" altLang="it-IT" smtClean="0"/>
              <a:t>“oral statements spoken by an unseen speaker situated in space and time other than that simultaneously being presented on the screen”.</a:t>
            </a:r>
          </a:p>
        </p:txBody>
      </p:sp>
    </p:spTree>
    <p:extLst>
      <p:ext uri="{BB962C8B-B14F-4D97-AF65-F5344CB8AC3E}">
        <p14:creationId xmlns:p14="http://schemas.microsoft.com/office/powerpoint/2010/main" xmlns="" val="24611386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it-IT" altLang="it-IT" smtClean="0"/>
              <a:t>Orero</a:t>
            </a:r>
          </a:p>
        </p:txBody>
      </p:sp>
      <p:sp>
        <p:nvSpPr>
          <p:cNvPr id="10243" name="Rectangle 3"/>
          <p:cNvSpPr>
            <a:spLocks noGrp="1" noChangeArrowheads="1"/>
          </p:cNvSpPr>
          <p:nvPr>
            <p:ph type="body" idx="1"/>
          </p:nvPr>
        </p:nvSpPr>
        <p:spPr/>
        <p:txBody>
          <a:bodyPr/>
          <a:lstStyle/>
          <a:p>
            <a:pPr eaLnBrk="1" hangingPunct="1"/>
            <a:r>
              <a:rPr lang="it-IT" altLang="it-IT" smtClean="0"/>
              <a:t>The target language voice that we can hear has to start reading the translation some two seconds after the original speech has started…. the translation tends to finish a couple of seconds before the end of the original dialogue so that the orignal soundtrack can be heard.</a:t>
            </a:r>
          </a:p>
        </p:txBody>
      </p:sp>
    </p:spTree>
    <p:extLst>
      <p:ext uri="{BB962C8B-B14F-4D97-AF65-F5344CB8AC3E}">
        <p14:creationId xmlns:p14="http://schemas.microsoft.com/office/powerpoint/2010/main" xmlns="" val="30721072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it-IT" altLang="it-IT" smtClean="0"/>
              <a:t>Mailhac</a:t>
            </a:r>
          </a:p>
        </p:txBody>
      </p:sp>
      <p:sp>
        <p:nvSpPr>
          <p:cNvPr id="11267" name="Rectangle 3"/>
          <p:cNvSpPr>
            <a:spLocks noGrp="1" noChangeArrowheads="1"/>
          </p:cNvSpPr>
          <p:nvPr>
            <p:ph type="body" idx="1"/>
          </p:nvPr>
        </p:nvSpPr>
        <p:spPr/>
        <p:txBody>
          <a:bodyPr/>
          <a:lstStyle/>
          <a:p>
            <a:pPr eaLnBrk="1" hangingPunct="1"/>
            <a:r>
              <a:rPr lang="it-IT" altLang="it-IT" smtClean="0"/>
              <a:t>This type of translation is not properly recognised by professional translators, by translation companies, by professional organisations, by translator training institutions or by translation studies.</a:t>
            </a:r>
          </a:p>
        </p:txBody>
      </p:sp>
    </p:spTree>
    <p:extLst>
      <p:ext uri="{BB962C8B-B14F-4D97-AF65-F5344CB8AC3E}">
        <p14:creationId xmlns:p14="http://schemas.microsoft.com/office/powerpoint/2010/main" xmlns="" val="30884961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p:txBody>
          <a:bodyPr/>
          <a:lstStyle/>
          <a:p>
            <a:r>
              <a:rPr lang="it-IT" altLang="it-IT" smtClean="0"/>
              <a:t>UAB course (Matamala)</a:t>
            </a:r>
          </a:p>
        </p:txBody>
      </p:sp>
      <p:sp>
        <p:nvSpPr>
          <p:cNvPr id="12291" name="Segnaposto contenuto 2"/>
          <p:cNvSpPr>
            <a:spLocks noGrp="1"/>
          </p:cNvSpPr>
          <p:nvPr>
            <p:ph idx="1"/>
          </p:nvPr>
        </p:nvSpPr>
        <p:spPr/>
        <p:txBody>
          <a:bodyPr/>
          <a:lstStyle/>
          <a:p>
            <a:r>
              <a:rPr lang="en-US" altLang="it-IT" i="1" smtClean="0"/>
              <a:t>“to make sure that students are familiar with the specific features of this AV transfer mode, that they are able to produce translations adapted to the requirements of the industry, and that they are also able to perform under different working conditions”.</a:t>
            </a:r>
            <a:endParaRPr lang="it-IT" altLang="it-IT" smtClean="0"/>
          </a:p>
          <a:p>
            <a:endParaRPr lang="it-IT" altLang="it-IT" smtClean="0"/>
          </a:p>
        </p:txBody>
      </p:sp>
    </p:spTree>
    <p:extLst>
      <p:ext uri="{BB962C8B-B14F-4D97-AF65-F5344CB8AC3E}">
        <p14:creationId xmlns:p14="http://schemas.microsoft.com/office/powerpoint/2010/main" xmlns="" val="24071234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it-IT" altLang="it-IT" smtClean="0"/>
              <a:t>Voice-over for documentaries</a:t>
            </a:r>
          </a:p>
        </p:txBody>
      </p:sp>
      <p:sp>
        <p:nvSpPr>
          <p:cNvPr id="13315" name="Rectangle 3"/>
          <p:cNvSpPr>
            <a:spLocks noGrp="1" noChangeArrowheads="1"/>
          </p:cNvSpPr>
          <p:nvPr>
            <p:ph type="body" idx="1"/>
          </p:nvPr>
        </p:nvSpPr>
        <p:spPr/>
        <p:txBody>
          <a:bodyPr/>
          <a:lstStyle/>
          <a:p>
            <a:pPr eaLnBrk="1" hangingPunct="1"/>
            <a:r>
              <a:rPr lang="it-IT" altLang="it-IT" smtClean="0"/>
              <a:t>Difficulties</a:t>
            </a:r>
          </a:p>
          <a:p>
            <a:pPr lvl="1" eaLnBrk="1" hangingPunct="1"/>
            <a:r>
              <a:rPr lang="it-IT" altLang="it-IT" smtClean="0"/>
              <a:t> inadequate information provided;</a:t>
            </a:r>
          </a:p>
          <a:p>
            <a:pPr lvl="1" eaLnBrk="1" hangingPunct="1"/>
            <a:r>
              <a:rPr lang="it-IT" altLang="it-IT" smtClean="0"/>
              <a:t> length of text;</a:t>
            </a:r>
          </a:p>
          <a:p>
            <a:pPr lvl="1" eaLnBrk="1" hangingPunct="1"/>
            <a:r>
              <a:rPr lang="it-IT" altLang="it-IT" smtClean="0"/>
              <a:t> orality (foreign speakers);</a:t>
            </a:r>
          </a:p>
          <a:p>
            <a:pPr lvl="1" eaLnBrk="1" hangingPunct="1"/>
            <a:r>
              <a:rPr lang="it-IT" altLang="it-IT" smtClean="0"/>
              <a:t> culture-bound terms;</a:t>
            </a:r>
          </a:p>
          <a:p>
            <a:pPr lvl="1" eaLnBrk="1" hangingPunct="1"/>
            <a:r>
              <a:rPr lang="it-IT" altLang="it-IT" smtClean="0"/>
              <a:t> plays on words;</a:t>
            </a:r>
          </a:p>
          <a:p>
            <a:pPr lvl="1" eaLnBrk="1" hangingPunct="1"/>
            <a:r>
              <a:rPr lang="it-IT" altLang="it-IT" smtClean="0"/>
              <a:t> commissioner’s intervention eg. political, 	business.</a:t>
            </a:r>
          </a:p>
          <a:p>
            <a:pPr lvl="1" eaLnBrk="1" hangingPunct="1"/>
            <a:endParaRPr lang="it-IT" altLang="it-IT" smtClean="0"/>
          </a:p>
          <a:p>
            <a:pPr lvl="1" eaLnBrk="1" hangingPunct="1"/>
            <a:endParaRPr lang="it-IT" altLang="it-IT" smtClean="0"/>
          </a:p>
        </p:txBody>
      </p:sp>
    </p:spTree>
    <p:extLst>
      <p:ext uri="{BB962C8B-B14F-4D97-AF65-F5344CB8AC3E}">
        <p14:creationId xmlns:p14="http://schemas.microsoft.com/office/powerpoint/2010/main" xmlns="" val="10332454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p:cNvSpPr>
            <a:spLocks noGrp="1"/>
          </p:cNvSpPr>
          <p:nvPr>
            <p:ph type="title"/>
          </p:nvPr>
        </p:nvSpPr>
        <p:spPr/>
        <p:txBody>
          <a:bodyPr/>
          <a:lstStyle/>
          <a:p>
            <a:r>
              <a:rPr lang="it-IT" altLang="it-IT" smtClean="0"/>
              <a:t>Register</a:t>
            </a:r>
          </a:p>
        </p:txBody>
      </p:sp>
      <p:sp>
        <p:nvSpPr>
          <p:cNvPr id="14339" name="Segnaposto contenuto 2"/>
          <p:cNvSpPr>
            <a:spLocks noGrp="1"/>
          </p:cNvSpPr>
          <p:nvPr>
            <p:ph idx="1"/>
          </p:nvPr>
        </p:nvSpPr>
        <p:spPr/>
        <p:txBody>
          <a:bodyPr/>
          <a:lstStyle/>
          <a:p>
            <a:r>
              <a:rPr lang="en-US" altLang="it-IT" smtClean="0"/>
              <a:t>It is important to know something of the potential audience as it may be that a programme is aimed at the general public, therefore requiring a ‘middle’ register satisfying the majority of listener-viewers, or at experts in the field where such an approach may be seen as condescending. </a:t>
            </a:r>
            <a:endParaRPr lang="it-IT" altLang="it-IT" smtClean="0"/>
          </a:p>
          <a:p>
            <a:endParaRPr lang="it-IT" altLang="it-IT" smtClean="0"/>
          </a:p>
        </p:txBody>
      </p:sp>
    </p:spTree>
    <p:extLst>
      <p:ext uri="{BB962C8B-B14F-4D97-AF65-F5344CB8AC3E}">
        <p14:creationId xmlns:p14="http://schemas.microsoft.com/office/powerpoint/2010/main" xmlns="" val="12316351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p:txBody>
          <a:bodyPr/>
          <a:lstStyle/>
          <a:p>
            <a:r>
              <a:rPr lang="it-IT" altLang="it-IT" smtClean="0"/>
              <a:t>Attenborough</a:t>
            </a:r>
          </a:p>
        </p:txBody>
      </p:sp>
      <p:sp>
        <p:nvSpPr>
          <p:cNvPr id="15363" name="Segnaposto contenuto 2"/>
          <p:cNvSpPr>
            <a:spLocks noGrp="1"/>
          </p:cNvSpPr>
          <p:nvPr>
            <p:ph idx="1"/>
          </p:nvPr>
        </p:nvSpPr>
        <p:spPr/>
        <p:txBody>
          <a:bodyPr/>
          <a:lstStyle/>
          <a:p>
            <a:r>
              <a:rPr lang="en-US" altLang="it-IT" smtClean="0"/>
              <a:t>The afore-mentioned David Attenborough nature documentaries (Planet Earth, The Blue Planet, etc.) use an educated but not specialist register which is sufficiently ’scientific’ to give the programmes prestige and credence and sufficiently accessible to gain a massive world-wide audience. This style and register is what translators and speakers must try to emulate.</a:t>
            </a:r>
            <a:endParaRPr lang="it-IT" altLang="it-IT" smtClean="0"/>
          </a:p>
        </p:txBody>
      </p:sp>
    </p:spTree>
    <p:extLst>
      <p:ext uri="{BB962C8B-B14F-4D97-AF65-F5344CB8AC3E}">
        <p14:creationId xmlns:p14="http://schemas.microsoft.com/office/powerpoint/2010/main" xmlns="" val="15223770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olo 1"/>
          <p:cNvSpPr>
            <a:spLocks noGrp="1"/>
          </p:cNvSpPr>
          <p:nvPr>
            <p:ph type="title"/>
          </p:nvPr>
        </p:nvSpPr>
        <p:spPr/>
        <p:txBody>
          <a:bodyPr/>
          <a:lstStyle/>
          <a:p>
            <a:r>
              <a:rPr lang="it-IT" altLang="it-IT" smtClean="0"/>
              <a:t>Condensation</a:t>
            </a:r>
          </a:p>
        </p:txBody>
      </p:sp>
      <p:sp>
        <p:nvSpPr>
          <p:cNvPr id="16387" name="Segnaposto contenuto 2"/>
          <p:cNvSpPr>
            <a:spLocks noGrp="1"/>
          </p:cNvSpPr>
          <p:nvPr>
            <p:ph idx="1"/>
          </p:nvPr>
        </p:nvSpPr>
        <p:spPr/>
        <p:txBody>
          <a:bodyPr/>
          <a:lstStyle/>
          <a:p>
            <a:r>
              <a:rPr lang="en-US" altLang="it-IT" smtClean="0"/>
              <a:t>The need to condense, especially if the original speaker has a rapid delivery, and because of the need to start later and finish earlier than the original, is a constant constraint and requires expertise.</a:t>
            </a:r>
            <a:endParaRPr lang="it-IT" altLang="it-IT" smtClean="0"/>
          </a:p>
        </p:txBody>
      </p:sp>
    </p:spTree>
    <p:extLst>
      <p:ext uri="{BB962C8B-B14F-4D97-AF65-F5344CB8AC3E}">
        <p14:creationId xmlns:p14="http://schemas.microsoft.com/office/powerpoint/2010/main" xmlns="" val="3663265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Definition</a:t>
            </a:r>
            <a:endParaRPr lang="it-IT" dirty="0"/>
          </a:p>
        </p:txBody>
      </p:sp>
      <p:sp>
        <p:nvSpPr>
          <p:cNvPr id="3" name="Segnaposto contenuto 2"/>
          <p:cNvSpPr>
            <a:spLocks noGrp="1"/>
          </p:cNvSpPr>
          <p:nvPr>
            <p:ph sz="quarter" idx="1"/>
          </p:nvPr>
        </p:nvSpPr>
        <p:spPr/>
        <p:txBody>
          <a:bodyPr/>
          <a:lstStyle/>
          <a:p>
            <a:r>
              <a:rPr lang="it-IT" dirty="0" err="1" smtClean="0"/>
              <a:t>Simultaeous</a:t>
            </a:r>
            <a:r>
              <a:rPr lang="it-IT" dirty="0" smtClean="0"/>
              <a:t> </a:t>
            </a:r>
            <a:r>
              <a:rPr lang="it-IT" dirty="0" err="1" smtClean="0"/>
              <a:t>subtitling</a:t>
            </a:r>
            <a:r>
              <a:rPr lang="it-IT" dirty="0" smtClean="0"/>
              <a:t> </a:t>
            </a:r>
            <a:r>
              <a:rPr lang="it-IT" dirty="0" err="1" smtClean="0"/>
              <a:t>using</a:t>
            </a:r>
            <a:r>
              <a:rPr lang="it-IT" dirty="0" smtClean="0"/>
              <a:t> </a:t>
            </a:r>
            <a:r>
              <a:rPr lang="it-IT" dirty="0" err="1" smtClean="0"/>
              <a:t>speech</a:t>
            </a:r>
            <a:r>
              <a:rPr lang="it-IT" dirty="0" smtClean="0"/>
              <a:t> </a:t>
            </a:r>
            <a:r>
              <a:rPr lang="it-IT" dirty="0" err="1" smtClean="0"/>
              <a:t>recognition</a:t>
            </a:r>
            <a:r>
              <a:rPr lang="it-IT" dirty="0" smtClean="0"/>
              <a:t> software.</a:t>
            </a:r>
          </a:p>
          <a:p>
            <a:r>
              <a:rPr lang="it-IT" dirty="0" err="1" smtClean="0"/>
              <a:t>Through</a:t>
            </a:r>
            <a:r>
              <a:rPr lang="it-IT" dirty="0" smtClean="0"/>
              <a:t> </a:t>
            </a:r>
            <a:r>
              <a:rPr lang="it-IT" i="1" dirty="0" err="1" smtClean="0"/>
              <a:t>respeaking</a:t>
            </a:r>
            <a:r>
              <a:rPr lang="it-IT" dirty="0"/>
              <a:t>, </a:t>
            </a:r>
            <a:r>
              <a:rPr lang="it-IT" dirty="0" smtClean="0"/>
              <a:t>an </a:t>
            </a:r>
            <a:r>
              <a:rPr lang="it-IT" dirty="0" err="1" smtClean="0"/>
              <a:t>oral</a:t>
            </a:r>
            <a:r>
              <a:rPr lang="it-IT" dirty="0" smtClean="0"/>
              <a:t> text </a:t>
            </a:r>
            <a:r>
              <a:rPr lang="it-IT" dirty="0" err="1" smtClean="0"/>
              <a:t>is</a:t>
            </a:r>
            <a:r>
              <a:rPr lang="it-IT" dirty="0" smtClean="0"/>
              <a:t> </a:t>
            </a:r>
            <a:r>
              <a:rPr lang="it-IT" dirty="0" err="1" smtClean="0"/>
              <a:t>translated</a:t>
            </a:r>
            <a:r>
              <a:rPr lang="it-IT" dirty="0" smtClean="0"/>
              <a:t> </a:t>
            </a:r>
            <a:r>
              <a:rPr lang="it-IT" dirty="0" err="1" smtClean="0"/>
              <a:t>simultaneously</a:t>
            </a:r>
            <a:r>
              <a:rPr lang="it-IT" dirty="0" smtClean="0"/>
              <a:t> </a:t>
            </a:r>
            <a:r>
              <a:rPr lang="it-IT" dirty="0" err="1" smtClean="0"/>
              <a:t>into</a:t>
            </a:r>
            <a:r>
              <a:rPr lang="it-IT" dirty="0" smtClean="0"/>
              <a:t> a </a:t>
            </a:r>
            <a:r>
              <a:rPr lang="it-IT" dirty="0" err="1" smtClean="0"/>
              <a:t>written</a:t>
            </a:r>
            <a:r>
              <a:rPr lang="it-IT" dirty="0" smtClean="0"/>
              <a:t> text. </a:t>
            </a:r>
            <a:endParaRPr lang="it-IT" dirty="0"/>
          </a:p>
        </p:txBody>
      </p:sp>
    </p:spTree>
    <p:extLst>
      <p:ext uri="{BB962C8B-B14F-4D97-AF65-F5344CB8AC3E}">
        <p14:creationId xmlns:p14="http://schemas.microsoft.com/office/powerpoint/2010/main" xmlns="" val="42549244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olo 1"/>
          <p:cNvSpPr>
            <a:spLocks noGrp="1"/>
          </p:cNvSpPr>
          <p:nvPr>
            <p:ph type="title"/>
          </p:nvPr>
        </p:nvSpPr>
        <p:spPr/>
        <p:txBody>
          <a:bodyPr/>
          <a:lstStyle/>
          <a:p>
            <a:r>
              <a:rPr lang="it-IT" altLang="it-IT" smtClean="0"/>
              <a:t>Foreignisation/Localisation</a:t>
            </a:r>
          </a:p>
        </p:txBody>
      </p:sp>
      <p:sp>
        <p:nvSpPr>
          <p:cNvPr id="17411" name="Segnaposto contenuto 2"/>
          <p:cNvSpPr>
            <a:spLocks noGrp="1"/>
          </p:cNvSpPr>
          <p:nvPr>
            <p:ph idx="1"/>
          </p:nvPr>
        </p:nvSpPr>
        <p:spPr/>
        <p:txBody>
          <a:bodyPr/>
          <a:lstStyle/>
          <a:p>
            <a:r>
              <a:rPr lang="en-US" altLang="it-IT" smtClean="0"/>
              <a:t>The question of foreignisation or localization must be dealt with, often on the fly, especially where names of people, places, etc. are involved. Documentary coverage of events such as the Burmese elections will be full of often unpronounceable names of towns, tribes and so on, and the translator must be careful not to confuse the target audience.</a:t>
            </a:r>
            <a:endParaRPr lang="it-IT" altLang="it-IT" smtClean="0"/>
          </a:p>
        </p:txBody>
      </p:sp>
    </p:spTree>
    <p:extLst>
      <p:ext uri="{BB962C8B-B14F-4D97-AF65-F5344CB8AC3E}">
        <p14:creationId xmlns:p14="http://schemas.microsoft.com/office/powerpoint/2010/main" xmlns="" val="37043733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p:cNvSpPr>
            <a:spLocks noGrp="1"/>
          </p:cNvSpPr>
          <p:nvPr>
            <p:ph type="title"/>
          </p:nvPr>
        </p:nvSpPr>
        <p:spPr/>
        <p:txBody>
          <a:bodyPr/>
          <a:lstStyle/>
          <a:p>
            <a:r>
              <a:rPr lang="it-IT" altLang="it-IT" smtClean="0"/>
              <a:t>Idiomatic language, etc.</a:t>
            </a:r>
          </a:p>
        </p:txBody>
      </p:sp>
      <p:sp>
        <p:nvSpPr>
          <p:cNvPr id="18435" name="Segnaposto contenuto 2"/>
          <p:cNvSpPr>
            <a:spLocks noGrp="1"/>
          </p:cNvSpPr>
          <p:nvPr>
            <p:ph idx="1"/>
          </p:nvPr>
        </p:nvSpPr>
        <p:spPr/>
        <p:txBody>
          <a:bodyPr/>
          <a:lstStyle/>
          <a:p>
            <a:r>
              <a:rPr lang="en-US" altLang="it-IT" smtClean="0"/>
              <a:t>The same applies to plays on words, proverbial expressions, colloquialisms and idiomatic language in general. Even President Obama’s speech to the American nation, though less culturally diverse for, say, an Italian audience, will be full of rhetoric dictated by the protocols of American government practice and this must be conveyed.</a:t>
            </a:r>
            <a:endParaRPr lang="it-IT" altLang="it-IT" smtClean="0"/>
          </a:p>
        </p:txBody>
      </p:sp>
    </p:spTree>
    <p:extLst>
      <p:ext uri="{BB962C8B-B14F-4D97-AF65-F5344CB8AC3E}">
        <p14:creationId xmlns:p14="http://schemas.microsoft.com/office/powerpoint/2010/main" xmlns="" val="38211409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olo 1"/>
          <p:cNvSpPr>
            <a:spLocks noGrp="1"/>
          </p:cNvSpPr>
          <p:nvPr>
            <p:ph type="title"/>
          </p:nvPr>
        </p:nvSpPr>
        <p:spPr/>
        <p:txBody>
          <a:bodyPr/>
          <a:lstStyle/>
          <a:p>
            <a:r>
              <a:rPr lang="it-IT" altLang="it-IT" smtClean="0"/>
              <a:t>Censorship</a:t>
            </a:r>
          </a:p>
        </p:txBody>
      </p:sp>
      <p:sp>
        <p:nvSpPr>
          <p:cNvPr id="19459" name="Segnaposto contenuto 2"/>
          <p:cNvSpPr>
            <a:spLocks noGrp="1"/>
          </p:cNvSpPr>
          <p:nvPr>
            <p:ph idx="1"/>
          </p:nvPr>
        </p:nvSpPr>
        <p:spPr/>
        <p:txBody>
          <a:bodyPr/>
          <a:lstStyle/>
          <a:p>
            <a:r>
              <a:rPr lang="en-US" altLang="it-IT" smtClean="0"/>
              <a:t>All of these difficulties are compounded if the television company or other commissioner of the translation lays down ground rules that basically censor certain elements or dictate a certain attitude towards events.</a:t>
            </a:r>
          </a:p>
          <a:p>
            <a:r>
              <a:rPr lang="en-US" altLang="it-IT" smtClean="0"/>
              <a:t>Eg. Fox News</a:t>
            </a:r>
            <a:endParaRPr lang="it-IT" altLang="it-IT" smtClean="0"/>
          </a:p>
        </p:txBody>
      </p:sp>
    </p:spTree>
    <p:extLst>
      <p:ext uri="{BB962C8B-B14F-4D97-AF65-F5344CB8AC3E}">
        <p14:creationId xmlns:p14="http://schemas.microsoft.com/office/powerpoint/2010/main" xmlns="" val="15776422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olo 1"/>
          <p:cNvSpPr>
            <a:spLocks noGrp="1"/>
          </p:cNvSpPr>
          <p:nvPr>
            <p:ph type="title"/>
          </p:nvPr>
        </p:nvSpPr>
        <p:spPr/>
        <p:txBody>
          <a:bodyPr/>
          <a:lstStyle/>
          <a:p>
            <a:r>
              <a:rPr lang="it-IT" altLang="it-IT" smtClean="0"/>
              <a:t>Errors</a:t>
            </a:r>
          </a:p>
        </p:txBody>
      </p:sp>
      <p:sp>
        <p:nvSpPr>
          <p:cNvPr id="20483" name="Segnaposto contenuto 2"/>
          <p:cNvSpPr>
            <a:spLocks noGrp="1"/>
          </p:cNvSpPr>
          <p:nvPr>
            <p:ph idx="1"/>
          </p:nvPr>
        </p:nvSpPr>
        <p:spPr/>
        <p:txBody>
          <a:bodyPr/>
          <a:lstStyle/>
          <a:p>
            <a:r>
              <a:rPr lang="en-US" altLang="it-IT" sz="2800" smtClean="0"/>
              <a:t>There may even by errors in the original which the translator, ignoring the pressures for equivalent effect, may wish to correct. For example, if an original text identifies Birmingham as the state capital of Alabama, and this is a real example dealt with by a colleague, the translator can be seen to be doing a favour to the original writer by substituting the actual capital which is Montgomery.</a:t>
            </a:r>
            <a:endParaRPr lang="it-IT" altLang="it-IT" sz="2800" smtClean="0"/>
          </a:p>
          <a:p>
            <a:endParaRPr lang="it-IT" altLang="it-IT" smtClean="0"/>
          </a:p>
        </p:txBody>
      </p:sp>
    </p:spTree>
    <p:extLst>
      <p:ext uri="{BB962C8B-B14F-4D97-AF65-F5344CB8AC3E}">
        <p14:creationId xmlns:p14="http://schemas.microsoft.com/office/powerpoint/2010/main" xmlns="" val="5949219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it-IT" altLang="it-IT" smtClean="0"/>
              <a:t>Voice-over for interviews</a:t>
            </a:r>
          </a:p>
        </p:txBody>
      </p:sp>
      <p:sp>
        <p:nvSpPr>
          <p:cNvPr id="21507" name="Rectangle 3"/>
          <p:cNvSpPr>
            <a:spLocks noGrp="1" noChangeArrowheads="1"/>
          </p:cNvSpPr>
          <p:nvPr>
            <p:ph type="body" idx="1"/>
          </p:nvPr>
        </p:nvSpPr>
        <p:spPr/>
        <p:txBody>
          <a:bodyPr/>
          <a:lstStyle/>
          <a:p>
            <a:pPr eaLnBrk="1" hangingPunct="1"/>
            <a:r>
              <a:rPr lang="it-IT" altLang="it-IT" smtClean="0"/>
              <a:t>Difficulties</a:t>
            </a:r>
          </a:p>
          <a:p>
            <a:pPr lvl="1" eaLnBrk="1" hangingPunct="1"/>
            <a:r>
              <a:rPr lang="it-IT" altLang="it-IT" smtClean="0"/>
              <a:t> speed of delivery differs from person to person;</a:t>
            </a:r>
          </a:p>
          <a:p>
            <a:pPr lvl="1" eaLnBrk="1" hangingPunct="1"/>
            <a:r>
              <a:rPr lang="it-IT" altLang="it-IT" smtClean="0"/>
              <a:t> accent and linguistic competence;</a:t>
            </a:r>
          </a:p>
          <a:p>
            <a:pPr lvl="1" eaLnBrk="1" hangingPunct="1"/>
            <a:r>
              <a:rPr lang="it-IT" altLang="it-IT" smtClean="0"/>
              <a:t> body language;</a:t>
            </a:r>
          </a:p>
          <a:p>
            <a:pPr lvl="1" eaLnBrk="1" hangingPunct="1"/>
            <a:r>
              <a:rPr lang="it-IT" altLang="it-IT" smtClean="0"/>
              <a:t> idiosyncrasies;</a:t>
            </a:r>
          </a:p>
          <a:p>
            <a:pPr lvl="1" eaLnBrk="1" hangingPunct="1"/>
            <a:r>
              <a:rPr lang="it-IT" altLang="it-IT" smtClean="0"/>
              <a:t> subject matter;</a:t>
            </a:r>
          </a:p>
          <a:p>
            <a:pPr lvl="1" eaLnBrk="1" hangingPunct="1"/>
            <a:r>
              <a:rPr lang="it-IT" altLang="it-IT" smtClean="0"/>
              <a:t> length (2 seconds at beginning and end)</a:t>
            </a:r>
          </a:p>
        </p:txBody>
      </p:sp>
    </p:spTree>
    <p:extLst>
      <p:ext uri="{BB962C8B-B14F-4D97-AF65-F5344CB8AC3E}">
        <p14:creationId xmlns:p14="http://schemas.microsoft.com/office/powerpoint/2010/main" xmlns="" val="37719560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olo 1"/>
          <p:cNvSpPr>
            <a:spLocks noGrp="1"/>
          </p:cNvSpPr>
          <p:nvPr>
            <p:ph type="title"/>
          </p:nvPr>
        </p:nvSpPr>
        <p:spPr/>
        <p:txBody>
          <a:bodyPr/>
          <a:lstStyle/>
          <a:p>
            <a:r>
              <a:rPr lang="it-IT" altLang="it-IT" smtClean="0"/>
              <a:t>Revoicing</a:t>
            </a:r>
          </a:p>
        </p:txBody>
      </p:sp>
      <p:sp>
        <p:nvSpPr>
          <p:cNvPr id="22531" name="Segnaposto contenuto 2"/>
          <p:cNvSpPr>
            <a:spLocks noGrp="1"/>
          </p:cNvSpPr>
          <p:nvPr>
            <p:ph idx="1"/>
          </p:nvPr>
        </p:nvSpPr>
        <p:spPr/>
        <p:txBody>
          <a:bodyPr/>
          <a:lstStyle/>
          <a:p>
            <a:r>
              <a:rPr lang="en-US" altLang="it-IT" sz="2800" smtClean="0"/>
              <a:t>The kind of interviews that are revoiced are typically those that appear on news broadcasts or current affairs programmes, even light entertainment shows and sports broadcasts. The interviewees are not usually pre-prepared and therefore they display all the hallmarks of genuine spontaneous conversation.</a:t>
            </a:r>
          </a:p>
          <a:p>
            <a:r>
              <a:rPr lang="en-US" altLang="it-IT" sz="2800" smtClean="0"/>
              <a:t>The translator has therefore to weave a path through false starts, incomplete sentences, hesitations, pauses, incoherent stretches of discourse and so on.</a:t>
            </a:r>
            <a:endParaRPr lang="it-IT" altLang="it-IT" sz="2800" smtClean="0"/>
          </a:p>
        </p:txBody>
      </p:sp>
    </p:spTree>
    <p:extLst>
      <p:ext uri="{BB962C8B-B14F-4D97-AF65-F5344CB8AC3E}">
        <p14:creationId xmlns:p14="http://schemas.microsoft.com/office/powerpoint/2010/main" xmlns="" val="31477467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olo 1"/>
          <p:cNvSpPr>
            <a:spLocks noGrp="1"/>
          </p:cNvSpPr>
          <p:nvPr>
            <p:ph type="title"/>
          </p:nvPr>
        </p:nvSpPr>
        <p:spPr/>
        <p:txBody>
          <a:bodyPr/>
          <a:lstStyle/>
          <a:p>
            <a:r>
              <a:rPr lang="it-IT" altLang="it-IT" smtClean="0"/>
              <a:t>Synchrony</a:t>
            </a:r>
          </a:p>
        </p:txBody>
      </p:sp>
      <p:sp>
        <p:nvSpPr>
          <p:cNvPr id="23555" name="Segnaposto contenuto 2"/>
          <p:cNvSpPr>
            <a:spLocks noGrp="1"/>
          </p:cNvSpPr>
          <p:nvPr>
            <p:ph idx="1"/>
          </p:nvPr>
        </p:nvSpPr>
        <p:spPr/>
        <p:txBody>
          <a:bodyPr/>
          <a:lstStyle/>
          <a:p>
            <a:r>
              <a:rPr lang="en-US" altLang="it-IT" smtClean="0"/>
              <a:t>The interviewees are usually shown in close-up and thus, unlike documentary comment, require a certain amount of synchrony to be believable.</a:t>
            </a:r>
            <a:endParaRPr lang="it-IT" altLang="it-IT" smtClean="0"/>
          </a:p>
        </p:txBody>
      </p:sp>
    </p:spTree>
    <p:extLst>
      <p:ext uri="{BB962C8B-B14F-4D97-AF65-F5344CB8AC3E}">
        <p14:creationId xmlns:p14="http://schemas.microsoft.com/office/powerpoint/2010/main" xmlns="" val="8062985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olo 1"/>
          <p:cNvSpPr>
            <a:spLocks noGrp="1"/>
          </p:cNvSpPr>
          <p:nvPr>
            <p:ph type="title"/>
          </p:nvPr>
        </p:nvSpPr>
        <p:spPr/>
        <p:txBody>
          <a:bodyPr/>
          <a:lstStyle/>
          <a:p>
            <a:r>
              <a:rPr lang="it-IT" altLang="it-IT" smtClean="0"/>
              <a:t>Smoothing over …</a:t>
            </a:r>
          </a:p>
        </p:txBody>
      </p:sp>
      <p:sp>
        <p:nvSpPr>
          <p:cNvPr id="24579" name="Segnaposto contenuto 2"/>
          <p:cNvSpPr>
            <a:spLocks noGrp="1"/>
          </p:cNvSpPr>
          <p:nvPr>
            <p:ph idx="1"/>
          </p:nvPr>
        </p:nvSpPr>
        <p:spPr/>
        <p:txBody>
          <a:bodyPr/>
          <a:lstStyle/>
          <a:p>
            <a:r>
              <a:rPr lang="en-US" altLang="it-IT" sz="2800" smtClean="0"/>
              <a:t>However, generally speaking, translators tend to smooth over all the fault-lines thereby giving the impression that the interviewee is totally coherent and sticks constantly to the subject, answering the questions he is posed in the most efficacious manner.</a:t>
            </a:r>
          </a:p>
          <a:p>
            <a:r>
              <a:rPr lang="en-US" altLang="it-IT" sz="2800" smtClean="0"/>
              <a:t>Some rock musicians, for example, who are, or feign to be, inarticulate in interviews come over as erudite orators.</a:t>
            </a:r>
            <a:endParaRPr lang="it-IT" altLang="it-IT" sz="2800" smtClean="0"/>
          </a:p>
        </p:txBody>
      </p:sp>
    </p:spTree>
    <p:extLst>
      <p:ext uri="{BB962C8B-B14F-4D97-AF65-F5344CB8AC3E}">
        <p14:creationId xmlns:p14="http://schemas.microsoft.com/office/powerpoint/2010/main" xmlns="" val="35566855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olo 1"/>
          <p:cNvSpPr>
            <a:spLocks noGrp="1"/>
          </p:cNvSpPr>
          <p:nvPr>
            <p:ph type="title"/>
          </p:nvPr>
        </p:nvSpPr>
        <p:spPr/>
        <p:txBody>
          <a:bodyPr/>
          <a:lstStyle/>
          <a:p>
            <a:r>
              <a:rPr lang="it-IT" altLang="it-IT" smtClean="0"/>
              <a:t>… or not?</a:t>
            </a:r>
          </a:p>
        </p:txBody>
      </p:sp>
      <p:sp>
        <p:nvSpPr>
          <p:cNvPr id="25603" name="Segnaposto contenuto 2"/>
          <p:cNvSpPr>
            <a:spLocks noGrp="1"/>
          </p:cNvSpPr>
          <p:nvPr>
            <p:ph idx="1"/>
          </p:nvPr>
        </p:nvSpPr>
        <p:spPr/>
        <p:txBody>
          <a:bodyPr/>
          <a:lstStyle/>
          <a:p>
            <a:r>
              <a:rPr lang="en-US" altLang="it-IT" smtClean="0"/>
              <a:t>There is an argument to suggest that the revoicer could attempt to re-evoke the incoherences present in the original interview, thereby reinforcing the interpersonal element in the discourse (see Kovacic on the interpersonal element in subtitling), though the risk of seeming incompetent probably discourages revoicers from entering too far into this terrain.</a:t>
            </a:r>
            <a:endParaRPr lang="it-IT" altLang="it-IT" smtClean="0"/>
          </a:p>
        </p:txBody>
      </p:sp>
    </p:spTree>
    <p:extLst>
      <p:ext uri="{BB962C8B-B14F-4D97-AF65-F5344CB8AC3E}">
        <p14:creationId xmlns:p14="http://schemas.microsoft.com/office/powerpoint/2010/main" xmlns="" val="32945865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olo 1"/>
          <p:cNvSpPr>
            <a:spLocks noGrp="1"/>
          </p:cNvSpPr>
          <p:nvPr>
            <p:ph type="title"/>
          </p:nvPr>
        </p:nvSpPr>
        <p:spPr/>
        <p:txBody>
          <a:bodyPr/>
          <a:lstStyle/>
          <a:p>
            <a:r>
              <a:rPr lang="it-IT" altLang="it-IT" smtClean="0"/>
              <a:t>Idiolect</a:t>
            </a:r>
          </a:p>
        </p:txBody>
      </p:sp>
      <p:sp>
        <p:nvSpPr>
          <p:cNvPr id="26627" name="Segnaposto contenuto 2"/>
          <p:cNvSpPr>
            <a:spLocks noGrp="1"/>
          </p:cNvSpPr>
          <p:nvPr>
            <p:ph idx="1"/>
          </p:nvPr>
        </p:nvSpPr>
        <p:spPr/>
        <p:txBody>
          <a:bodyPr/>
          <a:lstStyle/>
          <a:p>
            <a:r>
              <a:rPr lang="en-US" altLang="it-IT" smtClean="0"/>
              <a:t>The quirks and oddities associated with the idiolect of any particular individual can be challenging. </a:t>
            </a:r>
          </a:p>
          <a:p>
            <a:r>
              <a:rPr lang="en-US" altLang="it-IT" smtClean="0"/>
              <a:t>Strong regional accents can also prove an obstacle. Kenny Dalglish, the former Liverpool footballer, was notoriously difficult to understand with his thick Glasgow accent. </a:t>
            </a:r>
            <a:endParaRPr lang="it-IT" altLang="it-IT" smtClean="0"/>
          </a:p>
        </p:txBody>
      </p:sp>
    </p:spTree>
    <p:extLst>
      <p:ext uri="{BB962C8B-B14F-4D97-AF65-F5344CB8AC3E}">
        <p14:creationId xmlns:p14="http://schemas.microsoft.com/office/powerpoint/2010/main" xmlns="" val="37707036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Man and Machine</a:t>
            </a:r>
            <a:endParaRPr lang="it-IT" dirty="0"/>
          </a:p>
        </p:txBody>
      </p:sp>
      <p:sp>
        <p:nvSpPr>
          <p:cNvPr id="3" name="Segnaposto contenuto 2"/>
          <p:cNvSpPr>
            <a:spLocks noGrp="1"/>
          </p:cNvSpPr>
          <p:nvPr>
            <p:ph sz="quarter" idx="1"/>
          </p:nvPr>
        </p:nvSpPr>
        <p:spPr/>
        <p:txBody>
          <a:bodyPr/>
          <a:lstStyle/>
          <a:p>
            <a:pPr marL="0" indent="0">
              <a:buNone/>
            </a:pPr>
            <a:endParaRPr lang="it-IT" dirty="0" smtClean="0"/>
          </a:p>
          <a:p>
            <a:pPr marL="0" indent="0">
              <a:buNone/>
            </a:pPr>
            <a:endParaRPr lang="it-IT" dirty="0"/>
          </a:p>
          <a:p>
            <a:pPr marL="0" indent="0">
              <a:buNone/>
            </a:pPr>
            <a:endParaRPr lang="it-IT" dirty="0" smtClean="0"/>
          </a:p>
          <a:p>
            <a:pPr marL="0" indent="0">
              <a:buNone/>
            </a:pPr>
            <a:r>
              <a:rPr lang="it-IT" dirty="0" err="1" smtClean="0"/>
              <a:t>Respeaker</a:t>
            </a:r>
            <a:r>
              <a:rPr lang="it-IT" dirty="0" smtClean="0"/>
              <a:t>				</a:t>
            </a:r>
            <a:r>
              <a:rPr lang="it-IT" dirty="0"/>
              <a:t>S</a:t>
            </a:r>
            <a:r>
              <a:rPr lang="it-IT" dirty="0" smtClean="0"/>
              <a:t>peech 							</a:t>
            </a:r>
            <a:r>
              <a:rPr lang="it-IT" dirty="0" err="1" smtClean="0"/>
              <a:t>recognition</a:t>
            </a:r>
            <a:r>
              <a:rPr lang="it-IT" dirty="0" smtClean="0"/>
              <a:t> software</a:t>
            </a:r>
            <a:endParaRPr lang="it-IT" dirty="0"/>
          </a:p>
        </p:txBody>
      </p:sp>
    </p:spTree>
    <p:extLst>
      <p:ext uri="{BB962C8B-B14F-4D97-AF65-F5344CB8AC3E}">
        <p14:creationId xmlns:p14="http://schemas.microsoft.com/office/powerpoint/2010/main" xmlns="" val="14243189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olo 1"/>
          <p:cNvSpPr>
            <a:spLocks noGrp="1"/>
          </p:cNvSpPr>
          <p:nvPr>
            <p:ph type="title"/>
          </p:nvPr>
        </p:nvSpPr>
        <p:spPr/>
        <p:txBody>
          <a:bodyPr/>
          <a:lstStyle/>
          <a:p>
            <a:r>
              <a:rPr lang="it-IT" altLang="it-IT" smtClean="0"/>
              <a:t>Specialisation</a:t>
            </a:r>
          </a:p>
        </p:txBody>
      </p:sp>
      <p:sp>
        <p:nvSpPr>
          <p:cNvPr id="27651" name="Segnaposto contenuto 2"/>
          <p:cNvSpPr>
            <a:spLocks noGrp="1"/>
          </p:cNvSpPr>
          <p:nvPr>
            <p:ph idx="1"/>
          </p:nvPr>
        </p:nvSpPr>
        <p:spPr/>
        <p:txBody>
          <a:bodyPr/>
          <a:lstStyle/>
          <a:p>
            <a:r>
              <a:rPr lang="en-US" altLang="it-IT" dirty="0" smtClean="0"/>
              <a:t>In all specialized sectors, from </a:t>
            </a:r>
            <a:r>
              <a:rPr lang="en-US" altLang="it-IT" smtClean="0"/>
              <a:t>nuclear </a:t>
            </a:r>
            <a:r>
              <a:rPr lang="en-US" altLang="it-IT" smtClean="0"/>
              <a:t>physics </a:t>
            </a:r>
            <a:r>
              <a:rPr lang="en-US" altLang="it-IT" dirty="0" smtClean="0"/>
              <a:t>to football, a translator not familiar with the technical terminology or the history, traditions, etc. of the field, will experience obvious difficulty. The time and opportunity to read up on the subject in question are rarely found. </a:t>
            </a:r>
            <a:endParaRPr lang="it-IT" altLang="it-IT" dirty="0" smtClean="0"/>
          </a:p>
        </p:txBody>
      </p:sp>
    </p:spTree>
    <p:extLst>
      <p:ext uri="{BB962C8B-B14F-4D97-AF65-F5344CB8AC3E}">
        <p14:creationId xmlns:p14="http://schemas.microsoft.com/office/powerpoint/2010/main" xmlns="" val="12515527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olo 1"/>
          <p:cNvSpPr>
            <a:spLocks noGrp="1"/>
          </p:cNvSpPr>
          <p:nvPr>
            <p:ph type="title"/>
          </p:nvPr>
        </p:nvSpPr>
        <p:spPr/>
        <p:txBody>
          <a:bodyPr/>
          <a:lstStyle/>
          <a:p>
            <a:r>
              <a:rPr lang="it-IT" altLang="it-IT" smtClean="0"/>
              <a:t>The commercial video</a:t>
            </a:r>
          </a:p>
        </p:txBody>
      </p:sp>
      <p:sp>
        <p:nvSpPr>
          <p:cNvPr id="28675" name="Segnaposto contenuto 2"/>
          <p:cNvSpPr>
            <a:spLocks noGrp="1"/>
          </p:cNvSpPr>
          <p:nvPr>
            <p:ph idx="1"/>
          </p:nvPr>
        </p:nvSpPr>
        <p:spPr/>
        <p:txBody>
          <a:bodyPr/>
          <a:lstStyle/>
          <a:p>
            <a:r>
              <a:rPr lang="en-US" altLang="it-IT" smtClean="0"/>
              <a:t>Promotional material for the vast array of products and services on the world market make up an enormous potential corpus of original and translated videos. </a:t>
            </a:r>
          </a:p>
          <a:p>
            <a:r>
              <a:rPr lang="en-US" altLang="it-IT" smtClean="0"/>
              <a:t>Eg. the translating and revoicing of product promotions on video (e.g., cruise ships built by Fincantieri in Monfalcone) and tourist material (e.g., video promotions for the Friuli-Venezia-Giulia region).</a:t>
            </a:r>
            <a:endParaRPr lang="it-IT" altLang="it-IT" smtClean="0"/>
          </a:p>
        </p:txBody>
      </p:sp>
    </p:spTree>
    <p:extLst>
      <p:ext uri="{BB962C8B-B14F-4D97-AF65-F5344CB8AC3E}">
        <p14:creationId xmlns:p14="http://schemas.microsoft.com/office/powerpoint/2010/main" xmlns="" val="30651075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olo 1"/>
          <p:cNvSpPr>
            <a:spLocks noGrp="1"/>
          </p:cNvSpPr>
          <p:nvPr>
            <p:ph type="title"/>
          </p:nvPr>
        </p:nvSpPr>
        <p:spPr/>
        <p:txBody>
          <a:bodyPr/>
          <a:lstStyle/>
          <a:p>
            <a:r>
              <a:rPr lang="it-IT" altLang="it-IT" smtClean="0"/>
              <a:t>A commercial enterprise</a:t>
            </a:r>
          </a:p>
        </p:txBody>
      </p:sp>
      <p:sp>
        <p:nvSpPr>
          <p:cNvPr id="29699" name="Segnaposto contenuto 2"/>
          <p:cNvSpPr>
            <a:spLocks noGrp="1"/>
          </p:cNvSpPr>
          <p:nvPr>
            <p:ph idx="1"/>
          </p:nvPr>
        </p:nvSpPr>
        <p:spPr/>
        <p:txBody>
          <a:bodyPr/>
          <a:lstStyle/>
          <a:p>
            <a:r>
              <a:rPr lang="en-US" altLang="it-IT" smtClean="0"/>
              <a:t>The target public must receive an attractive and understandable product, hence potentially confusing or controversial elements need to be tempered if promotional material is to be successful. the focus on localization strategies.</a:t>
            </a:r>
            <a:endParaRPr lang="it-IT" altLang="it-IT" smtClean="0"/>
          </a:p>
        </p:txBody>
      </p:sp>
    </p:spTree>
    <p:extLst>
      <p:ext uri="{BB962C8B-B14F-4D97-AF65-F5344CB8AC3E}">
        <p14:creationId xmlns:p14="http://schemas.microsoft.com/office/powerpoint/2010/main" xmlns="" val="388390206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22" name="Object 2"/>
          <p:cNvGraphicFramePr>
            <a:graphicFrameLocks noChangeAspect="1"/>
          </p:cNvGraphicFramePr>
          <p:nvPr/>
        </p:nvGraphicFramePr>
        <p:xfrm>
          <a:off x="1443038" y="1358900"/>
          <a:ext cx="6257925" cy="4138613"/>
        </p:xfrm>
        <a:graphic>
          <a:graphicData uri="http://schemas.openxmlformats.org/presentationml/2006/ole">
            <p:oleObj spid="_x0000_s2050" name="Document" r:id="rId3" imgW="6257891" imgH="4138553" progId="Word.Document.12">
              <p:embed/>
            </p:oleObj>
          </a:graphicData>
        </a:graphic>
      </p:graphicFrame>
    </p:spTree>
    <p:extLst>
      <p:ext uri="{BB962C8B-B14F-4D97-AF65-F5344CB8AC3E}">
        <p14:creationId xmlns:p14="http://schemas.microsoft.com/office/powerpoint/2010/main" xmlns="" val="265951057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p:txBody>
          <a:bodyPr/>
          <a:lstStyle/>
          <a:p>
            <a:pPr>
              <a:defRPr/>
            </a:pPr>
            <a:r>
              <a:rPr lang="en-US" dirty="0" smtClean="0">
                <a:solidFill>
                  <a:schemeClr val="tx1"/>
                </a:solidFill>
                <a:latin typeface="+mn-lt"/>
                <a:ea typeface="+mn-ea"/>
                <a:cs typeface="+mn-cs"/>
              </a:rPr>
              <a:t>Pre-recorded voice-over</a:t>
            </a:r>
            <a:endParaRPr lang="it-IT" dirty="0"/>
          </a:p>
        </p:txBody>
      </p:sp>
      <p:sp>
        <p:nvSpPr>
          <p:cNvPr id="31747" name="Segnaposto contenuto 7"/>
          <p:cNvSpPr>
            <a:spLocks noGrp="1"/>
          </p:cNvSpPr>
          <p:nvPr>
            <p:ph idx="1"/>
          </p:nvPr>
        </p:nvSpPr>
        <p:spPr/>
        <p:txBody>
          <a:bodyPr/>
          <a:lstStyle/>
          <a:p>
            <a:r>
              <a:rPr lang="en-US" altLang="it-IT" smtClean="0"/>
              <a:t>the first phase in the process is that of the registration of the necessary information. The video must then be monitored and, if possible, checked against a script. A time-coded copy of the video is then produced and the entries ‘spotted’, to use a term familiar from subtitling.</a:t>
            </a:r>
            <a:endParaRPr lang="it-IT" altLang="it-IT" smtClean="0"/>
          </a:p>
          <a:p>
            <a:endParaRPr lang="it-IT" altLang="it-IT" smtClean="0"/>
          </a:p>
        </p:txBody>
      </p:sp>
    </p:spTree>
    <p:extLst>
      <p:ext uri="{BB962C8B-B14F-4D97-AF65-F5344CB8AC3E}">
        <p14:creationId xmlns:p14="http://schemas.microsoft.com/office/powerpoint/2010/main" xmlns="" val="176965682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olo 1"/>
          <p:cNvSpPr>
            <a:spLocks noGrp="1"/>
          </p:cNvSpPr>
          <p:nvPr>
            <p:ph type="title"/>
          </p:nvPr>
        </p:nvSpPr>
        <p:spPr/>
        <p:txBody>
          <a:bodyPr/>
          <a:lstStyle/>
          <a:p>
            <a:r>
              <a:rPr lang="it-IT" altLang="it-IT" smtClean="0"/>
              <a:t>Then …</a:t>
            </a:r>
          </a:p>
        </p:txBody>
      </p:sp>
      <p:sp>
        <p:nvSpPr>
          <p:cNvPr id="32771" name="Segnaposto contenuto 2"/>
          <p:cNvSpPr>
            <a:spLocks noGrp="1"/>
          </p:cNvSpPr>
          <p:nvPr>
            <p:ph idx="1"/>
          </p:nvPr>
        </p:nvSpPr>
        <p:spPr/>
        <p:txBody>
          <a:bodyPr/>
          <a:lstStyle/>
          <a:p>
            <a:r>
              <a:rPr lang="en-US" altLang="it-IT" smtClean="0"/>
              <a:t>The text is then translated and a revoicer chosen. The voice-over director supervises the recording of the translated text which then has to be mixed and edited to fit in with the visuals and the other sounds in the video, for example music. The finished product must then be approved and broadcast, and hopefully appreciated by the audience.</a:t>
            </a:r>
            <a:endParaRPr lang="it-IT" altLang="it-IT" smtClean="0"/>
          </a:p>
        </p:txBody>
      </p:sp>
    </p:spTree>
    <p:extLst>
      <p:ext uri="{BB962C8B-B14F-4D97-AF65-F5344CB8AC3E}">
        <p14:creationId xmlns:p14="http://schemas.microsoft.com/office/powerpoint/2010/main" xmlns="" val="267550608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it-IT" altLang="it-IT" smtClean="0"/>
              <a:t>Voice-over for films</a:t>
            </a:r>
          </a:p>
        </p:txBody>
      </p:sp>
      <p:sp>
        <p:nvSpPr>
          <p:cNvPr id="33795" name="Rectangle 3"/>
          <p:cNvSpPr>
            <a:spLocks noGrp="1" noChangeArrowheads="1"/>
          </p:cNvSpPr>
          <p:nvPr>
            <p:ph type="body" idx="1"/>
          </p:nvPr>
        </p:nvSpPr>
        <p:spPr/>
        <p:txBody>
          <a:bodyPr/>
          <a:lstStyle/>
          <a:p>
            <a:pPr eaLnBrk="1" hangingPunct="1"/>
            <a:r>
              <a:rPr lang="it-IT" altLang="it-IT" smtClean="0"/>
              <a:t>Voice-over is used for foreign film translation in many countries in eastern Europe eg. Poland, Estonia, Latvia.</a:t>
            </a:r>
          </a:p>
        </p:txBody>
      </p:sp>
    </p:spTree>
    <p:extLst>
      <p:ext uri="{BB962C8B-B14F-4D97-AF65-F5344CB8AC3E}">
        <p14:creationId xmlns:p14="http://schemas.microsoft.com/office/powerpoint/2010/main" xmlns="" val="312399928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en-US" dirty="0" err="1" smtClean="0">
                <a:solidFill>
                  <a:schemeClr val="tx1"/>
                </a:solidFill>
                <a:latin typeface="+mn-lt"/>
                <a:ea typeface="+mn-ea"/>
                <a:cs typeface="+mn-cs"/>
              </a:rPr>
              <a:t>Vitkus</a:t>
            </a:r>
            <a:r>
              <a:rPr lang="en-US" dirty="0" smtClean="0">
                <a:solidFill>
                  <a:schemeClr val="tx1"/>
                </a:solidFill>
                <a:latin typeface="+mn-lt"/>
                <a:ea typeface="+mn-ea"/>
                <a:cs typeface="+mn-cs"/>
              </a:rPr>
              <a:t> (1995: 316)</a:t>
            </a:r>
            <a:endParaRPr lang="it-IT" dirty="0"/>
          </a:p>
        </p:txBody>
      </p:sp>
      <p:sp>
        <p:nvSpPr>
          <p:cNvPr id="34819" name="Segnaposto contenuto 2"/>
          <p:cNvSpPr>
            <a:spLocks noGrp="1"/>
          </p:cNvSpPr>
          <p:nvPr>
            <p:ph idx="1"/>
          </p:nvPr>
        </p:nvSpPr>
        <p:spPr/>
        <p:txBody>
          <a:bodyPr/>
          <a:lstStyle/>
          <a:p>
            <a:r>
              <a:rPr lang="en-US" altLang="it-IT" smtClean="0"/>
              <a:t>… like subtitling in Scandinavia and dubbing in Italy, the long tradition and peoples’ expectations also play an important role in the continuation of this practice. </a:t>
            </a:r>
          </a:p>
          <a:p>
            <a:r>
              <a:rPr lang="en-US" altLang="it-IT" smtClean="0"/>
              <a:t>“in Latvia, there is “a long standing tradition that cannot and </a:t>
            </a:r>
            <a:r>
              <a:rPr lang="en-US" altLang="it-IT" i="1" smtClean="0"/>
              <a:t>will</a:t>
            </a:r>
            <a:r>
              <a:rPr lang="en-US" altLang="it-IT" smtClean="0"/>
              <a:t> not be changed” (my italics). </a:t>
            </a:r>
            <a:endParaRPr lang="it-IT" altLang="it-IT" smtClean="0"/>
          </a:p>
        </p:txBody>
      </p:sp>
    </p:spTree>
    <p:extLst>
      <p:ext uri="{BB962C8B-B14F-4D97-AF65-F5344CB8AC3E}">
        <p14:creationId xmlns:p14="http://schemas.microsoft.com/office/powerpoint/2010/main" xmlns="" val="3830534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olo 1"/>
          <p:cNvSpPr>
            <a:spLocks noGrp="1"/>
          </p:cNvSpPr>
          <p:nvPr>
            <p:ph type="title"/>
          </p:nvPr>
        </p:nvSpPr>
        <p:spPr/>
        <p:txBody>
          <a:bodyPr/>
          <a:lstStyle/>
          <a:p>
            <a:r>
              <a:rPr lang="it-IT" altLang="it-IT" smtClean="0"/>
              <a:t>Lambert and Delabatista (Imberti)</a:t>
            </a:r>
          </a:p>
        </p:txBody>
      </p:sp>
      <p:sp>
        <p:nvSpPr>
          <p:cNvPr id="35843" name="Segnaposto contenuto 2"/>
          <p:cNvSpPr>
            <a:spLocks noGrp="1"/>
          </p:cNvSpPr>
          <p:nvPr>
            <p:ph idx="1"/>
          </p:nvPr>
        </p:nvSpPr>
        <p:spPr>
          <a:xfrm>
            <a:off x="250825" y="1484313"/>
            <a:ext cx="8229600" cy="4530725"/>
          </a:xfrm>
        </p:spPr>
        <p:txBody>
          <a:bodyPr/>
          <a:lstStyle/>
          <a:p>
            <a:r>
              <a:rPr lang="en-US" altLang="it-IT" sz="1400" i="1" smtClean="0"/>
              <a:t>Repetitio</a:t>
            </a:r>
            <a:r>
              <a:rPr lang="en-US" altLang="it-IT" sz="1400" smtClean="0"/>
              <a:t>: the sign is repeated with no change in form;</a:t>
            </a:r>
            <a:endParaRPr lang="it-IT" altLang="it-IT" sz="1400" smtClean="0"/>
          </a:p>
          <a:p>
            <a:r>
              <a:rPr lang="en-US" altLang="it-IT" sz="1400" i="1" smtClean="0"/>
              <a:t>Adjectio</a:t>
            </a:r>
            <a:r>
              <a:rPr lang="en-US" altLang="it-IT" sz="1400" smtClean="0"/>
              <a:t>: with additions or modifications;</a:t>
            </a:r>
            <a:endParaRPr lang="it-IT" altLang="it-IT" sz="1400" smtClean="0"/>
          </a:p>
          <a:p>
            <a:r>
              <a:rPr lang="en-US" altLang="it-IT" sz="1400" i="1" smtClean="0"/>
              <a:t>Detractio</a:t>
            </a:r>
            <a:r>
              <a:rPr lang="en-US" altLang="it-IT" sz="1400" smtClean="0"/>
              <a:t>: incomplete;</a:t>
            </a:r>
            <a:endParaRPr lang="it-IT" altLang="it-IT" sz="1400" smtClean="0"/>
          </a:p>
          <a:p>
            <a:r>
              <a:rPr lang="en-US" altLang="it-IT" sz="1400" i="1" smtClean="0"/>
              <a:t>Transmutatio</a:t>
            </a:r>
            <a:r>
              <a:rPr lang="en-US" altLang="it-IT" sz="1400" smtClean="0"/>
              <a:t>: repetition in a different order;</a:t>
            </a:r>
            <a:endParaRPr lang="it-IT" altLang="it-IT" sz="1400" smtClean="0"/>
          </a:p>
          <a:p>
            <a:r>
              <a:rPr lang="en-US" altLang="it-IT" sz="1400" i="1" smtClean="0"/>
              <a:t>Substitutio</a:t>
            </a:r>
            <a:r>
              <a:rPr lang="en-US" altLang="it-IT" sz="1400" smtClean="0"/>
              <a:t>: substitution by another sign</a:t>
            </a:r>
            <a:endParaRPr lang="it-IT" altLang="it-IT" sz="1400" smtClean="0"/>
          </a:p>
          <a:p>
            <a:endParaRPr lang="en-US" altLang="it-IT" smtClean="0"/>
          </a:p>
          <a:p>
            <a:r>
              <a:rPr lang="en-US" altLang="it-IT" sz="2000" smtClean="0"/>
              <a:t>In a film employing voice-over, the images remain the same (repetitio), the original soundtrack is curtailed to some extent (detractio) and the voice-over itself is an example of adjectio. </a:t>
            </a:r>
            <a:endParaRPr lang="it-IT" altLang="it-IT" sz="2000" smtClean="0"/>
          </a:p>
        </p:txBody>
      </p:sp>
    </p:spTree>
    <p:extLst>
      <p:ext uri="{BB962C8B-B14F-4D97-AF65-F5344CB8AC3E}">
        <p14:creationId xmlns:p14="http://schemas.microsoft.com/office/powerpoint/2010/main" xmlns="" val="4117796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p:txBody>
          <a:bodyPr/>
          <a:lstStyle/>
          <a:p>
            <a:pPr eaLnBrk="1" hangingPunct="1"/>
            <a:r>
              <a:rPr lang="it-IT" altLang="it-IT" smtClean="0"/>
              <a:t>Level of constraint</a:t>
            </a:r>
          </a:p>
        </p:txBody>
      </p:sp>
      <p:graphicFrame>
        <p:nvGraphicFramePr>
          <p:cNvPr id="16486" name="Group 102"/>
          <p:cNvGraphicFramePr>
            <a:graphicFrameLocks noGrp="1"/>
          </p:cNvGraphicFramePr>
          <p:nvPr>
            <p:ph idx="1"/>
          </p:nvPr>
        </p:nvGraphicFramePr>
        <p:xfrm>
          <a:off x="457200" y="1600200"/>
          <a:ext cx="8229600" cy="4751388"/>
        </p:xfrm>
        <a:graphic>
          <a:graphicData uri="http://schemas.openxmlformats.org/drawingml/2006/table">
            <a:tbl>
              <a:tblPr/>
              <a:tblGrid>
                <a:gridCol w="1028700"/>
                <a:gridCol w="1028700"/>
                <a:gridCol w="1028700"/>
                <a:gridCol w="1028700"/>
                <a:gridCol w="1028700"/>
                <a:gridCol w="1028700"/>
                <a:gridCol w="1028700"/>
                <a:gridCol w="1028700"/>
              </a:tblGrid>
              <a:tr h="820804">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it-IT" sz="1400" b="0" i="0" u="none" strike="noStrike" cap="none" normalizeH="0" baseline="0" smtClean="0">
                        <a:ln>
                          <a:noFill/>
                        </a:ln>
                        <a:solidFill>
                          <a:schemeClr val="folHlink"/>
                        </a:solidFill>
                        <a:effectLst/>
                        <a:latin typeface="Arial" charset="0"/>
                      </a:endParaRP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rgbClr val="FF0000"/>
                          </a:solidFill>
                          <a:effectLst/>
                          <a:latin typeface="Arial" charset="0"/>
                        </a:rPr>
                        <a:t>Music</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rgbClr val="FF0000"/>
                          </a:solidFill>
                          <a:effectLst/>
                          <a:latin typeface="Arial" charset="0"/>
                        </a:rPr>
                        <a:t>Image</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rgbClr val="FF0000"/>
                          </a:solidFill>
                          <a:effectLst/>
                          <a:latin typeface="Arial" charset="0"/>
                        </a:rPr>
                        <a:t>Spatial</a:t>
                      </a:r>
                    </a:p>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rgbClr val="FF0000"/>
                          </a:solidFill>
                          <a:effectLst/>
                          <a:latin typeface="Arial" charset="0"/>
                        </a:rPr>
                        <a:t>synchrony</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rgbClr val="FF0000"/>
                          </a:solidFill>
                          <a:effectLst/>
                          <a:latin typeface="Arial" charset="0"/>
                        </a:rPr>
                        <a:t>Temporal</a:t>
                      </a:r>
                    </a:p>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rgbClr val="FF0000"/>
                          </a:solidFill>
                          <a:effectLst/>
                          <a:latin typeface="Arial" charset="0"/>
                        </a:rPr>
                        <a:t>sunchrony</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rgbClr val="FF0000"/>
                          </a:solidFill>
                          <a:effectLst/>
                          <a:latin typeface="Arial" charset="0"/>
                        </a:rPr>
                        <a:t>Phonetic synchrony</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rgbClr val="FF0000"/>
                          </a:solidFill>
                          <a:effectLst/>
                          <a:latin typeface="Arial" charset="0"/>
                        </a:rPr>
                        <a:t>Spoken language</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rgbClr val="FF0000"/>
                          </a:solidFill>
                          <a:effectLst/>
                          <a:latin typeface="Arial" charset="0"/>
                        </a:rPr>
                        <a:t>Level of constraint</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65">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600" b="0" i="0" u="none" strike="noStrike" cap="none" normalizeH="0" baseline="0" smtClean="0">
                          <a:ln>
                            <a:noFill/>
                          </a:ln>
                          <a:solidFill>
                            <a:schemeClr val="folHlink"/>
                          </a:solidFill>
                          <a:effectLst/>
                          <a:latin typeface="Arial" charset="0"/>
                        </a:rPr>
                        <a:t>Text</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0</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50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600" b="0" i="0" u="none" strike="noStrike" cap="none" normalizeH="0" baseline="0" smtClean="0">
                          <a:ln>
                            <a:noFill/>
                          </a:ln>
                          <a:solidFill>
                            <a:schemeClr val="folHlink"/>
                          </a:solidFill>
                          <a:effectLst/>
                          <a:latin typeface="Arial" charset="0"/>
                        </a:rPr>
                        <a:t>Ads</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800" b="0" i="0" u="none" strike="noStrike" cap="none" normalizeH="0" baseline="0" smtClean="0">
                          <a:ln>
                            <a:noFill/>
                          </a:ln>
                          <a:solidFill>
                            <a:schemeClr val="tx1"/>
                          </a:solidFill>
                          <a:effectLst/>
                          <a:latin typeface="Arial" charset="0"/>
                        </a:rPr>
                        <a:t>Static</a:t>
                      </a:r>
                    </a:p>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800" b="0" i="0" u="none" strike="noStrike" cap="none" normalizeH="0" baseline="0" smtClean="0">
                          <a:ln>
                            <a:noFill/>
                          </a:ln>
                          <a:solidFill>
                            <a:schemeClr val="tx1"/>
                          </a:solidFill>
                          <a:effectLst/>
                          <a:latin typeface="Arial" charset="0"/>
                        </a:rPr>
                        <a:t>image</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x</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1-2</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52">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600" b="0" i="0" u="none" strike="noStrike" cap="none" normalizeH="0" baseline="0" smtClean="0">
                          <a:ln>
                            <a:noFill/>
                          </a:ln>
                          <a:solidFill>
                            <a:schemeClr val="folHlink"/>
                          </a:solidFill>
                          <a:effectLst/>
                          <a:latin typeface="Arial" charset="0"/>
                        </a:rPr>
                        <a:t>Comic</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600" b="0" i="0" u="none" strike="noStrike" cap="none" normalizeH="0" baseline="0" smtClean="0">
                          <a:ln>
                            <a:noFill/>
                          </a:ln>
                          <a:solidFill>
                            <a:schemeClr val="tx1"/>
                          </a:solidFill>
                          <a:effectLst/>
                          <a:latin typeface="Arial" charset="0"/>
                        </a:rPr>
                        <a:t>Series of</a:t>
                      </a:r>
                    </a:p>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600" b="0" i="0" u="none" strike="noStrike" cap="none" normalizeH="0" baseline="0" smtClean="0">
                          <a:ln>
                            <a:noFill/>
                          </a:ln>
                          <a:solidFill>
                            <a:schemeClr val="tx1"/>
                          </a:solidFill>
                          <a:effectLst/>
                          <a:latin typeface="Arial" charset="0"/>
                        </a:rPr>
                        <a:t>images</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x</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2</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52">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600" b="0" i="0" u="none" strike="noStrike" cap="none" normalizeH="0" baseline="0" smtClean="0">
                          <a:ln>
                            <a:noFill/>
                          </a:ln>
                          <a:solidFill>
                            <a:schemeClr val="folHlink"/>
                          </a:solidFill>
                          <a:effectLst/>
                          <a:latin typeface="Arial" charset="0"/>
                        </a:rPr>
                        <a:t>Song</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x</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x</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x</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x</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4</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65">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600" b="0" i="0" u="none" strike="noStrike" cap="none" normalizeH="0" baseline="0" smtClean="0">
                          <a:ln>
                            <a:noFill/>
                          </a:ln>
                          <a:solidFill>
                            <a:schemeClr val="folHlink"/>
                          </a:solidFill>
                          <a:effectLst/>
                          <a:latin typeface="Arial" charset="0"/>
                        </a:rPr>
                        <a:t>Subtitles</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x</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600" b="0" i="0" u="none" strike="noStrike" cap="none" normalizeH="0" baseline="0" smtClean="0">
                          <a:ln>
                            <a:noFill/>
                          </a:ln>
                          <a:solidFill>
                            <a:schemeClr val="tx1"/>
                          </a:solidFill>
                          <a:effectLst/>
                          <a:latin typeface="Arial" charset="0"/>
                        </a:rPr>
                        <a:t>Dynamic</a:t>
                      </a:r>
                    </a:p>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600" b="0" i="0" u="none" strike="noStrike" cap="none" normalizeH="0" baseline="0" smtClean="0">
                          <a:ln>
                            <a:noFill/>
                          </a:ln>
                          <a:solidFill>
                            <a:schemeClr val="tx1"/>
                          </a:solidFill>
                          <a:effectLst/>
                          <a:latin typeface="Arial" charset="0"/>
                        </a:rPr>
                        <a:t>images</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x</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x</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3-4</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52">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600" b="0" i="0" u="none" strike="noStrike" cap="none" normalizeH="0" baseline="0" smtClean="0">
                          <a:ln>
                            <a:noFill/>
                          </a:ln>
                          <a:solidFill>
                            <a:schemeClr val="folHlink"/>
                          </a:solidFill>
                          <a:effectLst/>
                          <a:latin typeface="Arial" charset="0"/>
                        </a:rPr>
                        <a:t>Dubbing</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x</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600" b="0" i="0" u="none" strike="noStrike" cap="none" normalizeH="0" baseline="0" smtClean="0">
                          <a:ln>
                            <a:noFill/>
                          </a:ln>
                          <a:solidFill>
                            <a:schemeClr val="tx1"/>
                          </a:solidFill>
                          <a:effectLst/>
                          <a:latin typeface="Arial" charset="0"/>
                        </a:rPr>
                        <a:t>Dynamic</a:t>
                      </a:r>
                    </a:p>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600" b="0" i="0" u="none" strike="noStrike" cap="none" normalizeH="0" baseline="0" smtClean="0">
                          <a:ln>
                            <a:noFill/>
                          </a:ln>
                          <a:solidFill>
                            <a:schemeClr val="tx1"/>
                          </a:solidFill>
                          <a:effectLst/>
                          <a:latin typeface="Arial" charset="0"/>
                        </a:rPr>
                        <a:t>images</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x</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x</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x</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4-5</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xmlns="" val="1447890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V</a:t>
            </a:r>
            <a:r>
              <a:rPr lang="it-IT" dirty="0" smtClean="0"/>
              <a:t>oice </a:t>
            </a:r>
            <a:r>
              <a:rPr lang="it-IT" dirty="0" err="1"/>
              <a:t>recognition</a:t>
            </a:r>
            <a:r>
              <a:rPr lang="it-IT" dirty="0"/>
              <a:t> -</a:t>
            </a:r>
            <a:r>
              <a:rPr lang="it-IT" dirty="0" smtClean="0"/>
              <a:t> Speech </a:t>
            </a:r>
            <a:r>
              <a:rPr lang="it-IT" dirty="0" err="1"/>
              <a:t>recognition</a:t>
            </a:r>
            <a:endParaRPr lang="it-IT" dirty="0"/>
          </a:p>
        </p:txBody>
      </p:sp>
      <p:sp>
        <p:nvSpPr>
          <p:cNvPr id="3" name="Segnaposto contenuto 2"/>
          <p:cNvSpPr>
            <a:spLocks noGrp="1"/>
          </p:cNvSpPr>
          <p:nvPr>
            <p:ph sz="quarter" idx="1"/>
          </p:nvPr>
        </p:nvSpPr>
        <p:spPr/>
        <p:txBody>
          <a:bodyPr/>
          <a:lstStyle/>
          <a:p>
            <a:r>
              <a:rPr lang="it-IT" dirty="0"/>
              <a:t>V</a:t>
            </a:r>
            <a:r>
              <a:rPr lang="it-IT" dirty="0" smtClean="0"/>
              <a:t>oice </a:t>
            </a:r>
            <a:r>
              <a:rPr lang="it-IT" dirty="0" err="1" smtClean="0"/>
              <a:t>recognition</a:t>
            </a:r>
            <a:r>
              <a:rPr lang="it-IT" dirty="0" smtClean="0"/>
              <a:t> – </a:t>
            </a:r>
            <a:r>
              <a:rPr lang="it-IT" dirty="0" err="1" smtClean="0"/>
              <a:t>recognise</a:t>
            </a:r>
            <a:r>
              <a:rPr lang="it-IT" dirty="0" smtClean="0"/>
              <a:t> single </a:t>
            </a:r>
            <a:r>
              <a:rPr lang="it-IT" dirty="0" err="1" smtClean="0"/>
              <a:t>commands</a:t>
            </a:r>
            <a:r>
              <a:rPr lang="it-IT" dirty="0" smtClean="0"/>
              <a:t> </a:t>
            </a:r>
            <a:r>
              <a:rPr lang="it-IT" dirty="0" err="1" smtClean="0"/>
              <a:t>eg</a:t>
            </a:r>
            <a:r>
              <a:rPr lang="it-IT" dirty="0" smtClean="0"/>
              <a:t>. SIRI</a:t>
            </a:r>
          </a:p>
          <a:p>
            <a:endParaRPr lang="it-IT" dirty="0"/>
          </a:p>
          <a:p>
            <a:r>
              <a:rPr lang="it-IT" dirty="0" smtClean="0"/>
              <a:t>Speech </a:t>
            </a:r>
            <a:r>
              <a:rPr lang="it-IT" dirty="0" err="1" smtClean="0"/>
              <a:t>recognition</a:t>
            </a:r>
            <a:r>
              <a:rPr lang="it-IT" dirty="0" smtClean="0"/>
              <a:t> – </a:t>
            </a:r>
            <a:r>
              <a:rPr lang="it-IT" dirty="0" err="1" smtClean="0"/>
              <a:t>recognise</a:t>
            </a:r>
            <a:r>
              <a:rPr lang="it-IT" dirty="0" smtClean="0"/>
              <a:t> more </a:t>
            </a:r>
            <a:r>
              <a:rPr lang="it-IT" dirty="0" err="1" smtClean="0"/>
              <a:t>complex</a:t>
            </a:r>
            <a:r>
              <a:rPr lang="it-IT" dirty="0" smtClean="0"/>
              <a:t> </a:t>
            </a:r>
            <a:r>
              <a:rPr lang="it-IT" dirty="0" err="1" smtClean="0"/>
              <a:t>texts</a:t>
            </a:r>
            <a:r>
              <a:rPr lang="it-IT" dirty="0" smtClean="0"/>
              <a:t> </a:t>
            </a:r>
            <a:r>
              <a:rPr lang="it-IT" dirty="0" err="1" smtClean="0"/>
              <a:t>eg</a:t>
            </a:r>
            <a:r>
              <a:rPr lang="it-IT" dirty="0" smtClean="0"/>
              <a:t> for </a:t>
            </a:r>
            <a:r>
              <a:rPr lang="it-IT" dirty="0" err="1" smtClean="0"/>
              <a:t>letter</a:t>
            </a:r>
            <a:r>
              <a:rPr lang="it-IT" dirty="0" smtClean="0"/>
              <a:t> </a:t>
            </a:r>
            <a:r>
              <a:rPr lang="it-IT" dirty="0" err="1" smtClean="0"/>
              <a:t>writing</a:t>
            </a:r>
            <a:r>
              <a:rPr lang="it-IT" dirty="0" smtClean="0"/>
              <a:t> or, with </a:t>
            </a:r>
            <a:r>
              <a:rPr lang="it-IT" dirty="0" err="1" smtClean="0"/>
              <a:t>subtitles</a:t>
            </a:r>
            <a:r>
              <a:rPr lang="it-IT" dirty="0" smtClean="0"/>
              <a:t>, for </a:t>
            </a:r>
            <a:r>
              <a:rPr lang="it-IT" dirty="0" err="1" smtClean="0"/>
              <a:t>audiovisual</a:t>
            </a:r>
            <a:r>
              <a:rPr lang="it-IT" dirty="0" smtClean="0"/>
              <a:t> </a:t>
            </a:r>
            <a:r>
              <a:rPr lang="it-IT" dirty="0" err="1" smtClean="0"/>
              <a:t>translation</a:t>
            </a:r>
            <a:r>
              <a:rPr lang="it-IT" dirty="0"/>
              <a:t>.</a:t>
            </a:r>
          </a:p>
        </p:txBody>
      </p:sp>
    </p:spTree>
    <p:extLst>
      <p:ext uri="{BB962C8B-B14F-4D97-AF65-F5344CB8AC3E}">
        <p14:creationId xmlns:p14="http://schemas.microsoft.com/office/powerpoint/2010/main" xmlns="" val="35574283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it-IT" altLang="it-IT" smtClean="0"/>
              <a:t>Level of constraint for voice-over</a:t>
            </a:r>
          </a:p>
        </p:txBody>
      </p:sp>
      <p:graphicFrame>
        <p:nvGraphicFramePr>
          <p:cNvPr id="22575" name="Group 47"/>
          <p:cNvGraphicFramePr>
            <a:graphicFrameLocks noGrp="1"/>
          </p:cNvGraphicFramePr>
          <p:nvPr>
            <p:ph idx="1"/>
          </p:nvPr>
        </p:nvGraphicFramePr>
        <p:xfrm>
          <a:off x="250825" y="1600200"/>
          <a:ext cx="8435975" cy="2405063"/>
        </p:xfrm>
        <a:graphic>
          <a:graphicData uri="http://schemas.openxmlformats.org/drawingml/2006/table">
            <a:tbl>
              <a:tblPr/>
              <a:tblGrid>
                <a:gridCol w="1235075"/>
                <a:gridCol w="1028700"/>
                <a:gridCol w="1028700"/>
                <a:gridCol w="1028700"/>
                <a:gridCol w="1028700"/>
                <a:gridCol w="1028700"/>
                <a:gridCol w="1028700"/>
                <a:gridCol w="1028700"/>
              </a:tblGrid>
              <a:tr h="125253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it-IT" sz="1400" b="0" i="0" u="none" strike="noStrike" cap="none" normalizeH="0" baseline="0" smtClean="0">
                        <a:ln>
                          <a:noFill/>
                        </a:ln>
                        <a:solidFill>
                          <a:srgbClr val="FF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rgbClr val="FF0000"/>
                          </a:solidFill>
                          <a:effectLst/>
                          <a:latin typeface="Arial" charset="0"/>
                        </a:rPr>
                        <a:t>Music</a:t>
                      </a:r>
                    </a:p>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it-IT" sz="14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rgbClr val="FF0000"/>
                          </a:solidFill>
                          <a:effectLst/>
                          <a:latin typeface="Arial" charset="0"/>
                        </a:rPr>
                        <a:t>Image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rgbClr val="FF0000"/>
                          </a:solidFill>
                          <a:effectLst/>
                          <a:latin typeface="Arial" charset="0"/>
                        </a:rPr>
                        <a:t>Spatial synchrony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rgbClr val="FF0000"/>
                          </a:solidFill>
                          <a:effectLst/>
                          <a:latin typeface="Arial" charset="0"/>
                        </a:rPr>
                        <a:t>Temporal synchrony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rgbClr val="FF0000"/>
                          </a:solidFill>
                          <a:effectLst/>
                          <a:latin typeface="Arial" charset="0"/>
                        </a:rPr>
                        <a:t>Phonetic synchrony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rgbClr val="FF0000"/>
                          </a:solidFill>
                          <a:effectLst/>
                          <a:latin typeface="Arial" charset="0"/>
                        </a:rPr>
                        <a:t>Spoken language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rgbClr val="FF0000"/>
                          </a:solidFill>
                          <a:effectLst/>
                          <a:latin typeface="Arial" charset="0"/>
                        </a:rPr>
                        <a:t>Level of constraint</a:t>
                      </a:r>
                    </a:p>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it-IT" sz="14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2525">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folHlink"/>
                          </a:solidFill>
                          <a:effectLst/>
                          <a:latin typeface="Arial" charset="0"/>
                        </a:rPr>
                        <a:t>Voice-over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600" b="0" i="0" u="none" strike="noStrike" cap="none" normalizeH="0" baseline="0" smtClean="0">
                          <a:ln>
                            <a:noFill/>
                          </a:ln>
                          <a:solidFill>
                            <a:schemeClr val="tx1"/>
                          </a:solidFill>
                          <a:effectLst/>
                          <a:latin typeface="Arial" charset="0"/>
                        </a:rPr>
                        <a:t>Dynamic images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3-4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xmlns="" val="135848888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it-IT" altLang="it-IT" sz="3400" smtClean="0"/>
              <a:t>Subtitling – an example of constrained translation</a:t>
            </a:r>
          </a:p>
        </p:txBody>
      </p:sp>
      <p:sp>
        <p:nvSpPr>
          <p:cNvPr id="38915" name="Rectangle 3"/>
          <p:cNvSpPr>
            <a:spLocks noGrp="1" noChangeArrowheads="1"/>
          </p:cNvSpPr>
          <p:nvPr>
            <p:ph type="body" idx="1"/>
          </p:nvPr>
        </p:nvSpPr>
        <p:spPr/>
        <p:txBody>
          <a:bodyPr/>
          <a:lstStyle/>
          <a:p>
            <a:pPr eaLnBrk="1" hangingPunct="1">
              <a:buFont typeface="Wingdings" pitchFamily="2" charset="2"/>
              <a:buNone/>
            </a:pPr>
            <a:r>
              <a:rPr lang="it-IT" altLang="it-IT" sz="2000" smtClean="0"/>
              <a:t>visual channel	 	&gt;	visual channel</a:t>
            </a:r>
          </a:p>
          <a:p>
            <a:pPr eaLnBrk="1" hangingPunct="1">
              <a:buFont typeface="Wingdings" pitchFamily="2" charset="2"/>
              <a:buNone/>
            </a:pPr>
            <a:r>
              <a:rPr lang="it-IT" altLang="it-IT" sz="2000" smtClean="0"/>
              <a:t>source images		&gt;	source images</a:t>
            </a:r>
          </a:p>
          <a:p>
            <a:pPr eaLnBrk="1" hangingPunct="1">
              <a:buFont typeface="Wingdings" pitchFamily="2" charset="2"/>
              <a:buNone/>
            </a:pPr>
            <a:r>
              <a:rPr lang="it-IT" altLang="it-IT" sz="2000" smtClean="0"/>
              <a:t>					</a:t>
            </a:r>
            <a:r>
              <a:rPr lang="it-IT" altLang="it-IT" sz="2000" smtClean="0">
                <a:solidFill>
                  <a:srgbClr val="0000FF"/>
                </a:solidFill>
              </a:rPr>
              <a:t>SUBTITLES</a:t>
            </a:r>
          </a:p>
          <a:p>
            <a:pPr eaLnBrk="1" hangingPunct="1">
              <a:buFont typeface="Wingdings" pitchFamily="2" charset="2"/>
              <a:buNone/>
            </a:pPr>
            <a:r>
              <a:rPr lang="it-IT" altLang="it-IT" sz="2000" smtClean="0"/>
              <a:t>aural channel		&gt;	aural channel</a:t>
            </a:r>
          </a:p>
          <a:p>
            <a:pPr eaLnBrk="1" hangingPunct="1">
              <a:buFont typeface="Wingdings" pitchFamily="2" charset="2"/>
              <a:buNone/>
            </a:pPr>
            <a:r>
              <a:rPr lang="it-IT" altLang="it-IT" sz="2000" smtClean="0"/>
              <a:t>source spoken		&gt;	source spoken</a:t>
            </a:r>
          </a:p>
          <a:p>
            <a:pPr eaLnBrk="1" hangingPunct="1">
              <a:buFont typeface="Wingdings" pitchFamily="2" charset="2"/>
              <a:buNone/>
            </a:pPr>
            <a:r>
              <a:rPr lang="it-IT" altLang="it-IT" sz="2000" smtClean="0"/>
              <a:t>source music		&gt;	source music</a:t>
            </a:r>
          </a:p>
          <a:p>
            <a:pPr eaLnBrk="1" hangingPunct="1">
              <a:buFont typeface="Wingdings" pitchFamily="2" charset="2"/>
              <a:buNone/>
            </a:pPr>
            <a:r>
              <a:rPr lang="it-IT" altLang="it-IT" sz="2000" smtClean="0"/>
              <a:t>source sounds		&gt;	source sounds</a:t>
            </a:r>
          </a:p>
        </p:txBody>
      </p:sp>
    </p:spTree>
    <p:extLst>
      <p:ext uri="{BB962C8B-B14F-4D97-AF65-F5344CB8AC3E}">
        <p14:creationId xmlns:p14="http://schemas.microsoft.com/office/powerpoint/2010/main" xmlns="" val="212568295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it-IT" altLang="it-IT" sz="3400" smtClean="0"/>
              <a:t>Voice-over: an example of constrained translation</a:t>
            </a:r>
          </a:p>
        </p:txBody>
      </p:sp>
      <p:sp>
        <p:nvSpPr>
          <p:cNvPr id="39939" name="Rectangle 3"/>
          <p:cNvSpPr>
            <a:spLocks noGrp="1" noChangeArrowheads="1"/>
          </p:cNvSpPr>
          <p:nvPr>
            <p:ph type="body" idx="1"/>
          </p:nvPr>
        </p:nvSpPr>
        <p:spPr/>
        <p:txBody>
          <a:bodyPr/>
          <a:lstStyle/>
          <a:p>
            <a:pPr eaLnBrk="1" hangingPunct="1">
              <a:buFont typeface="Wingdings" pitchFamily="2" charset="2"/>
              <a:buNone/>
            </a:pPr>
            <a:r>
              <a:rPr lang="it-IT" altLang="it-IT" sz="2000" smtClean="0"/>
              <a:t>visual channel	 	&gt;	visual channel</a:t>
            </a:r>
          </a:p>
          <a:p>
            <a:pPr eaLnBrk="1" hangingPunct="1">
              <a:buFont typeface="Wingdings" pitchFamily="2" charset="2"/>
              <a:buNone/>
            </a:pPr>
            <a:r>
              <a:rPr lang="it-IT" altLang="it-IT" sz="2000" smtClean="0"/>
              <a:t>source images		&gt;	source images</a:t>
            </a:r>
          </a:p>
          <a:p>
            <a:pPr eaLnBrk="1" hangingPunct="1">
              <a:buFont typeface="Wingdings" pitchFamily="2" charset="2"/>
              <a:buNone/>
            </a:pPr>
            <a:r>
              <a:rPr lang="it-IT" altLang="it-IT" sz="2000" smtClean="0"/>
              <a:t>aural channel 		&gt;	aural channel</a:t>
            </a:r>
          </a:p>
          <a:p>
            <a:pPr eaLnBrk="1" hangingPunct="1">
              <a:buFont typeface="Wingdings" pitchFamily="2" charset="2"/>
              <a:buNone/>
            </a:pPr>
            <a:r>
              <a:rPr lang="it-IT" altLang="it-IT" sz="2000" smtClean="0"/>
              <a:t>					</a:t>
            </a:r>
            <a:r>
              <a:rPr lang="it-IT" altLang="it-IT" sz="2000" smtClean="0">
                <a:solidFill>
                  <a:srgbClr val="0000FF"/>
                </a:solidFill>
              </a:rPr>
              <a:t>TARGET SPOKEN</a:t>
            </a:r>
          </a:p>
          <a:p>
            <a:pPr eaLnBrk="1" hangingPunct="1">
              <a:buFont typeface="Wingdings" pitchFamily="2" charset="2"/>
              <a:buNone/>
            </a:pPr>
            <a:r>
              <a:rPr lang="it-IT" altLang="it-IT" sz="2000" smtClean="0"/>
              <a:t>source spoken		&gt;	source spoken</a:t>
            </a:r>
          </a:p>
          <a:p>
            <a:pPr eaLnBrk="1" hangingPunct="1">
              <a:buFont typeface="Wingdings" pitchFamily="2" charset="2"/>
              <a:buNone/>
            </a:pPr>
            <a:r>
              <a:rPr lang="it-IT" altLang="it-IT" sz="2000" smtClean="0"/>
              <a:t>source music		&gt;	source music</a:t>
            </a:r>
          </a:p>
          <a:p>
            <a:pPr eaLnBrk="1" hangingPunct="1">
              <a:buFont typeface="Wingdings" pitchFamily="2" charset="2"/>
              <a:buNone/>
            </a:pPr>
            <a:r>
              <a:rPr lang="it-IT" altLang="it-IT" sz="2000" smtClean="0"/>
              <a:t>source sounds		&gt;	source sounds</a:t>
            </a:r>
          </a:p>
        </p:txBody>
      </p:sp>
    </p:spTree>
    <p:extLst>
      <p:ext uri="{BB962C8B-B14F-4D97-AF65-F5344CB8AC3E}">
        <p14:creationId xmlns:p14="http://schemas.microsoft.com/office/powerpoint/2010/main" xmlns="" val="120050937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it-IT" altLang="it-IT" smtClean="0"/>
              <a:t>Semiotic composition</a:t>
            </a:r>
          </a:p>
        </p:txBody>
      </p:sp>
      <p:sp>
        <p:nvSpPr>
          <p:cNvPr id="40963" name="Rectangle 3"/>
          <p:cNvSpPr>
            <a:spLocks noGrp="1" noChangeArrowheads="1"/>
          </p:cNvSpPr>
          <p:nvPr>
            <p:ph type="body" idx="1"/>
          </p:nvPr>
        </p:nvSpPr>
        <p:spPr/>
        <p:txBody>
          <a:bodyPr/>
          <a:lstStyle/>
          <a:p>
            <a:pPr eaLnBrk="1" hangingPunct="1"/>
            <a:r>
              <a:rPr lang="it-IT" altLang="it-IT" sz="2800" smtClean="0"/>
              <a:t>Monosemiotic: one communication channel;</a:t>
            </a:r>
          </a:p>
          <a:p>
            <a:pPr eaLnBrk="1" hangingPunct="1"/>
            <a:endParaRPr lang="it-IT" altLang="it-IT" sz="2800" smtClean="0"/>
          </a:p>
          <a:p>
            <a:pPr eaLnBrk="1" hangingPunct="1"/>
            <a:r>
              <a:rPr lang="it-IT" altLang="it-IT" sz="2800" smtClean="0"/>
              <a:t>Isosemiotic: one communication channel for original and translation;</a:t>
            </a:r>
          </a:p>
          <a:p>
            <a:pPr eaLnBrk="1" hangingPunct="1"/>
            <a:endParaRPr lang="it-IT" altLang="it-IT" sz="2800" smtClean="0"/>
          </a:p>
          <a:p>
            <a:pPr eaLnBrk="1" hangingPunct="1"/>
            <a:r>
              <a:rPr lang="it-IT" altLang="it-IT" sz="2800" smtClean="0"/>
              <a:t>Diasemiotic: different channels of communication;</a:t>
            </a:r>
          </a:p>
          <a:p>
            <a:pPr eaLnBrk="1" hangingPunct="1"/>
            <a:endParaRPr lang="it-IT" altLang="it-IT" sz="2800" smtClean="0"/>
          </a:p>
          <a:p>
            <a:pPr eaLnBrk="1" hangingPunct="1"/>
            <a:r>
              <a:rPr lang="it-IT" altLang="it-IT" sz="2800" smtClean="0"/>
              <a:t>Polysemiotic: speech + image + music, etc.</a:t>
            </a:r>
          </a:p>
        </p:txBody>
      </p:sp>
    </p:spTree>
    <p:extLst>
      <p:ext uri="{BB962C8B-B14F-4D97-AF65-F5344CB8AC3E}">
        <p14:creationId xmlns:p14="http://schemas.microsoft.com/office/powerpoint/2010/main" xmlns="" val="210826687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it-IT" altLang="it-IT" smtClean="0"/>
              <a:t>Voice-over</a:t>
            </a:r>
          </a:p>
        </p:txBody>
      </p:sp>
      <p:sp>
        <p:nvSpPr>
          <p:cNvPr id="41987" name="Rectangle 3"/>
          <p:cNvSpPr>
            <a:spLocks noGrp="1" noChangeArrowheads="1"/>
          </p:cNvSpPr>
          <p:nvPr>
            <p:ph type="body" idx="1"/>
          </p:nvPr>
        </p:nvSpPr>
        <p:spPr/>
        <p:txBody>
          <a:bodyPr/>
          <a:lstStyle/>
          <a:p>
            <a:pPr eaLnBrk="1" hangingPunct="1">
              <a:buFont typeface="Wingdings" pitchFamily="2" charset="2"/>
              <a:buNone/>
            </a:pPr>
            <a:r>
              <a:rPr lang="it-IT" altLang="it-IT" smtClean="0"/>
              <a:t>Isosemiotic and delayed </a:t>
            </a:r>
          </a:p>
        </p:txBody>
      </p:sp>
    </p:spTree>
    <p:extLst>
      <p:ext uri="{BB962C8B-B14F-4D97-AF65-F5344CB8AC3E}">
        <p14:creationId xmlns:p14="http://schemas.microsoft.com/office/powerpoint/2010/main" xmlns="" val="27272154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0"/>
            <a:ext cx="8229600" cy="549275"/>
          </a:xfrm>
        </p:spPr>
        <p:txBody>
          <a:bodyPr/>
          <a:lstStyle/>
          <a:p>
            <a:pPr eaLnBrk="1" hangingPunct="1"/>
            <a:r>
              <a:rPr lang="it-IT" altLang="it-IT" sz="3400" smtClean="0"/>
              <a:t>Types of Translation</a:t>
            </a:r>
          </a:p>
        </p:txBody>
      </p:sp>
      <p:graphicFrame>
        <p:nvGraphicFramePr>
          <p:cNvPr id="29809" name="Group 113"/>
          <p:cNvGraphicFramePr>
            <a:graphicFrameLocks noGrp="1"/>
          </p:cNvGraphicFramePr>
          <p:nvPr>
            <p:ph idx="1"/>
          </p:nvPr>
        </p:nvGraphicFramePr>
        <p:xfrm>
          <a:off x="468313" y="606425"/>
          <a:ext cx="8229600" cy="5737225"/>
        </p:xfrm>
        <a:graphic>
          <a:graphicData uri="http://schemas.openxmlformats.org/drawingml/2006/table">
            <a:tbl>
              <a:tblPr/>
              <a:tblGrid>
                <a:gridCol w="1450975"/>
                <a:gridCol w="1292225"/>
                <a:gridCol w="1371600"/>
                <a:gridCol w="1371600"/>
                <a:gridCol w="1371600"/>
                <a:gridCol w="1371600"/>
              </a:tblGrid>
              <a:tr h="77426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chemeClr val="tx1"/>
                          </a:solidFill>
                          <a:effectLst/>
                          <a:latin typeface="Arial" charset="0"/>
                        </a:rPr>
                        <a:t>Medium &amp; type</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chemeClr val="tx1"/>
                          </a:solidFill>
                          <a:effectLst/>
                          <a:latin typeface="Arial" charset="0"/>
                        </a:rPr>
                        <a:t>Book/printed</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chemeClr val="tx1"/>
                          </a:solidFill>
                          <a:effectLst/>
                          <a:latin typeface="Arial" charset="0"/>
                        </a:rPr>
                        <a:t>Opera/performed</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chemeClr val="tx1"/>
                          </a:solidFill>
                          <a:effectLst/>
                          <a:latin typeface="Arial" charset="0"/>
                        </a:rPr>
                        <a:t>Subtitles</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chemeClr val="tx1"/>
                          </a:solidFill>
                          <a:effectLst/>
                          <a:latin typeface="Arial" charset="0"/>
                        </a:rPr>
                        <a:t>Dubbing</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chemeClr val="tx1"/>
                          </a:solidFill>
                          <a:effectLst/>
                          <a:latin typeface="Arial" charset="0"/>
                        </a:rPr>
                        <a:t>Conference</a:t>
                      </a:r>
                    </a:p>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chemeClr val="tx1"/>
                          </a:solidFill>
                          <a:effectLst/>
                          <a:latin typeface="Arial" charset="0"/>
                        </a:rPr>
                        <a:t>Consecutive interpreting</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0602">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chemeClr val="tx1"/>
                          </a:solidFill>
                          <a:effectLst/>
                          <a:latin typeface="Arial" charset="0"/>
                        </a:rPr>
                        <a:t>Polysemy</a:t>
                      </a:r>
                    </a:p>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it-IT" sz="1400" b="0" i="0" u="none" strike="noStrike" cap="none" normalizeH="0" baseline="0" smtClean="0">
                        <a:ln>
                          <a:noFill/>
                        </a:ln>
                        <a:solidFill>
                          <a:schemeClr val="tx1"/>
                        </a:solidFill>
                        <a:effectLst/>
                        <a:latin typeface="Arial" charset="0"/>
                      </a:endParaRP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614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chemeClr val="tx1"/>
                          </a:solidFill>
                          <a:effectLst/>
                          <a:latin typeface="Arial" charset="0"/>
                        </a:rPr>
                        <a:t>Isosemy</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614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chemeClr val="tx1"/>
                          </a:solidFill>
                          <a:effectLst/>
                          <a:latin typeface="Arial" charset="0"/>
                        </a:rPr>
                        <a:t>Improvisation</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7736">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chemeClr val="tx1"/>
                          </a:solidFill>
                          <a:effectLst/>
                          <a:latin typeface="Arial" charset="0"/>
                        </a:rPr>
                        <a:t>Immediacy</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614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chemeClr val="tx1"/>
                          </a:solidFill>
                          <a:effectLst/>
                          <a:latin typeface="Arial" charset="0"/>
                        </a:rPr>
                        <a:t>Spoken original</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614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chemeClr val="tx1"/>
                          </a:solidFill>
                          <a:effectLst/>
                          <a:latin typeface="Arial" charset="0"/>
                        </a:rPr>
                        <a:t>Spoken translation</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7736">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chemeClr val="tx1"/>
                          </a:solidFill>
                          <a:effectLst/>
                          <a:latin typeface="Arial" charset="0"/>
                        </a:rPr>
                        <a:t>Condensation</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614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chemeClr val="tx1"/>
                          </a:solidFill>
                          <a:effectLst/>
                          <a:latin typeface="Arial" charset="0"/>
                        </a:rPr>
                        <a:t>Direct translation</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614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1400" b="0" i="0" u="none" strike="noStrike" cap="none" normalizeH="0" baseline="0" smtClean="0">
                          <a:ln>
                            <a:noFill/>
                          </a:ln>
                          <a:solidFill>
                            <a:schemeClr val="tx1"/>
                          </a:solidFill>
                          <a:effectLst/>
                          <a:latin typeface="Arial" charset="0"/>
                        </a:rPr>
                        <a:t>Known destination</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xmlns="" val="337072371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0"/>
            <a:ext cx="8229600" cy="260350"/>
          </a:xfrm>
        </p:spPr>
        <p:txBody>
          <a:bodyPr/>
          <a:lstStyle/>
          <a:p>
            <a:pPr eaLnBrk="1" hangingPunct="1"/>
            <a:r>
              <a:rPr lang="it-IT" altLang="it-IT" sz="3400" smtClean="0"/>
              <a:t>Voice-over</a:t>
            </a:r>
          </a:p>
        </p:txBody>
      </p:sp>
      <p:graphicFrame>
        <p:nvGraphicFramePr>
          <p:cNvPr id="31792" name="Group 48"/>
          <p:cNvGraphicFramePr>
            <a:graphicFrameLocks noGrp="1"/>
          </p:cNvGraphicFramePr>
          <p:nvPr>
            <p:ph idx="1"/>
          </p:nvPr>
        </p:nvGraphicFramePr>
        <p:xfrm>
          <a:off x="457200" y="404813"/>
          <a:ext cx="8229600" cy="5857875"/>
        </p:xfrm>
        <a:graphic>
          <a:graphicData uri="http://schemas.openxmlformats.org/drawingml/2006/table">
            <a:tbl>
              <a:tblPr/>
              <a:tblGrid>
                <a:gridCol w="4114800"/>
                <a:gridCol w="4114800"/>
              </a:tblGrid>
              <a:tr h="51815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Medium and type</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Film/TV voice-over</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3655">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Polysemy</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206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Isosemy</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3655">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Improvisation</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3655">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Immediacy</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3655">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Spoken original</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3655">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Spoken translation</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3655">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Condensation</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Sì</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206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Direct translation</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3655">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Known destination</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it-IT" sz="2800" b="0" i="0" u="none" strike="noStrike" cap="none" normalizeH="0" baseline="0" smtClean="0">
                          <a:ln>
                            <a:noFill/>
                          </a:ln>
                          <a:solidFill>
                            <a:schemeClr val="tx1"/>
                          </a:solidFill>
                          <a:effectLst/>
                          <a:latin typeface="Arial" charset="0"/>
                        </a:rPr>
                        <a:t>No</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xmlns="" val="219779096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en-US" i="1" dirty="0" smtClean="0">
                <a:solidFill>
                  <a:schemeClr val="tx1"/>
                </a:solidFill>
                <a:latin typeface="+mn-lt"/>
                <a:ea typeface="+mn-ea"/>
                <a:cs typeface="+mn-cs"/>
              </a:rPr>
              <a:t>Bowling for Columbine</a:t>
            </a:r>
            <a:r>
              <a:rPr lang="en-US" dirty="0" smtClean="0">
                <a:solidFill>
                  <a:schemeClr val="tx1"/>
                </a:solidFill>
                <a:latin typeface="+mn-lt"/>
                <a:ea typeface="+mn-ea"/>
                <a:cs typeface="+mn-cs"/>
              </a:rPr>
              <a:t> (M. Moore, 2002) </a:t>
            </a:r>
            <a:endParaRPr lang="it-IT" dirty="0"/>
          </a:p>
        </p:txBody>
      </p:sp>
      <p:sp>
        <p:nvSpPr>
          <p:cNvPr id="45059" name="Segnaposto contenuto 2"/>
          <p:cNvSpPr>
            <a:spLocks noGrp="1"/>
          </p:cNvSpPr>
          <p:nvPr>
            <p:ph idx="1"/>
          </p:nvPr>
        </p:nvSpPr>
        <p:spPr/>
        <p:txBody>
          <a:bodyPr/>
          <a:lstStyle/>
          <a:p>
            <a:r>
              <a:rPr lang="en-US" altLang="it-IT" smtClean="0"/>
              <a:t>The following examples of voice-over (see Morandini, 2009) are taken from the film and illustrate the strategies discussed above. The film is a documentary style feature on the killings that took place at the Columbine School and consists of off screen narration and interviews. A clear case of condensation is represented by the interview between protagonist Michael Moore and Denny Fennell, safety consultant.</a:t>
            </a:r>
            <a:endParaRPr lang="it-IT" altLang="it-IT" smtClean="0"/>
          </a:p>
        </p:txBody>
      </p:sp>
    </p:spTree>
    <p:extLst>
      <p:ext uri="{BB962C8B-B14F-4D97-AF65-F5344CB8AC3E}">
        <p14:creationId xmlns:p14="http://schemas.microsoft.com/office/powerpoint/2010/main" xmlns="" val="380242168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olo 3"/>
          <p:cNvSpPr>
            <a:spLocks noGrp="1"/>
          </p:cNvSpPr>
          <p:nvPr>
            <p:ph type="title"/>
          </p:nvPr>
        </p:nvSpPr>
        <p:spPr/>
        <p:txBody>
          <a:bodyPr/>
          <a:lstStyle/>
          <a:p>
            <a:r>
              <a:rPr lang="it-IT" altLang="it-IT" smtClean="0"/>
              <a:t>English original</a:t>
            </a:r>
          </a:p>
        </p:txBody>
      </p:sp>
      <p:sp>
        <p:nvSpPr>
          <p:cNvPr id="46083" name="Segnaposto contenuto 4"/>
          <p:cNvSpPr>
            <a:spLocks noGrp="1"/>
          </p:cNvSpPr>
          <p:nvPr>
            <p:ph idx="1"/>
          </p:nvPr>
        </p:nvSpPr>
        <p:spPr/>
        <p:txBody>
          <a:bodyPr/>
          <a:lstStyle/>
          <a:p>
            <a:r>
              <a:rPr lang="en-US" altLang="it-IT" sz="1800" smtClean="0"/>
              <a:t> </a:t>
            </a:r>
            <a:r>
              <a:rPr lang="en-US" altLang="it-IT" sz="1800" b="1" i="1" smtClean="0"/>
              <a:t>DF: I think that Columbine did a couple of things. One is that it changed how we talk. That’s the first thing</a:t>
            </a:r>
            <a:endParaRPr lang="it-IT" altLang="it-IT" sz="1800" smtClean="0"/>
          </a:p>
          <a:p>
            <a:r>
              <a:rPr lang="en-US" altLang="it-IT" sz="1800" b="1" i="1" smtClean="0"/>
              <a:t>MM: How’s that?</a:t>
            </a:r>
            <a:endParaRPr lang="it-IT" altLang="it-IT" sz="1800" smtClean="0"/>
          </a:p>
          <a:p>
            <a:r>
              <a:rPr lang="en-US" altLang="it-IT" sz="1800" b="1" i="1" smtClean="0"/>
              <a:t>DF: Well, for instance, if I say “Columbine”, everybody knows what it means. I don’t have to explain to you that Columbine…</a:t>
            </a:r>
            <a:endParaRPr lang="it-IT" altLang="it-IT" sz="1800" smtClean="0"/>
          </a:p>
          <a:p>
            <a:r>
              <a:rPr lang="en-US" altLang="it-IT" sz="1800" b="1" i="1" smtClean="0"/>
              <a:t>MM: Is… What’s wrong?</a:t>
            </a:r>
            <a:endParaRPr lang="it-IT" altLang="it-IT" sz="1800" smtClean="0"/>
          </a:p>
          <a:p>
            <a:r>
              <a:rPr lang="en-US" altLang="it-IT" sz="1800" b="1" i="1" smtClean="0"/>
              <a:t>DF: Nothing, I just…</a:t>
            </a:r>
            <a:endParaRPr lang="it-IT" altLang="it-IT" sz="1800" smtClean="0"/>
          </a:p>
          <a:p>
            <a:r>
              <a:rPr lang="en-US" altLang="it-IT" sz="1800" b="1" i="1" smtClean="0"/>
              <a:t>MM: What’s wrong?</a:t>
            </a:r>
            <a:endParaRPr lang="it-IT" altLang="it-IT" sz="1800" smtClean="0"/>
          </a:p>
          <a:p>
            <a:r>
              <a:rPr lang="en-US" altLang="it-IT" sz="1800" b="1" i="1" smtClean="0"/>
              <a:t>DF: I.. just… Sometimes Columbine bothers me. I’ll be fine. Just a minute:</a:t>
            </a:r>
            <a:endParaRPr lang="it-IT" altLang="it-IT" sz="1800" smtClean="0"/>
          </a:p>
          <a:p>
            <a:r>
              <a:rPr lang="en-US" altLang="it-IT" sz="1800" b="1" i="1" smtClean="0"/>
              <a:t>MM: That’s okay. That’s okay.</a:t>
            </a:r>
            <a:endParaRPr lang="it-IT" altLang="it-IT" sz="1800" smtClean="0"/>
          </a:p>
          <a:p>
            <a:r>
              <a:rPr lang="en-US" altLang="it-IT" sz="1800" b="1" i="1" smtClean="0"/>
              <a:t>DF: Um… there… there’s something, um… something overwhelming about that kind of… viciousness, that kind of predatory action, that kind of indiscriminate, uh, killing.</a:t>
            </a:r>
            <a:endParaRPr lang="it-IT" altLang="it-IT" sz="1800" smtClean="0"/>
          </a:p>
          <a:p>
            <a:endParaRPr lang="it-IT" altLang="it-IT" smtClean="0"/>
          </a:p>
        </p:txBody>
      </p:sp>
    </p:spTree>
    <p:extLst>
      <p:ext uri="{BB962C8B-B14F-4D97-AF65-F5344CB8AC3E}">
        <p14:creationId xmlns:p14="http://schemas.microsoft.com/office/powerpoint/2010/main" xmlns="" val="297331714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olo 1"/>
          <p:cNvSpPr>
            <a:spLocks noGrp="1"/>
          </p:cNvSpPr>
          <p:nvPr>
            <p:ph type="title"/>
          </p:nvPr>
        </p:nvSpPr>
        <p:spPr/>
        <p:txBody>
          <a:bodyPr/>
          <a:lstStyle/>
          <a:p>
            <a:r>
              <a:rPr lang="it-IT" altLang="it-IT" smtClean="0"/>
              <a:t>Italian translation</a:t>
            </a:r>
          </a:p>
        </p:txBody>
      </p:sp>
      <p:sp>
        <p:nvSpPr>
          <p:cNvPr id="47107" name="Segnaposto contenuto 2"/>
          <p:cNvSpPr>
            <a:spLocks noGrp="1"/>
          </p:cNvSpPr>
          <p:nvPr>
            <p:ph idx="1"/>
          </p:nvPr>
        </p:nvSpPr>
        <p:spPr/>
        <p:txBody>
          <a:bodyPr/>
          <a:lstStyle/>
          <a:p>
            <a:r>
              <a:rPr lang="it-IT" altLang="it-IT" sz="1800" i="1" smtClean="0"/>
              <a:t>DF: Io penso un paio di cose, Columbine ha fatto un paio di cose. Uno, è cambiato il modo di parlare. Questa è la prima cosa perché…</a:t>
            </a:r>
            <a:endParaRPr lang="it-IT" altLang="it-IT" sz="1800" smtClean="0"/>
          </a:p>
          <a:p>
            <a:r>
              <a:rPr lang="it-IT" altLang="it-IT" sz="1800" i="1" smtClean="0"/>
              <a:t>MM: Come?</a:t>
            </a:r>
            <a:endParaRPr lang="it-IT" altLang="it-IT" sz="1800" smtClean="0"/>
          </a:p>
          <a:p>
            <a:r>
              <a:rPr lang="it-IT" altLang="it-IT" sz="1800" i="1" smtClean="0"/>
              <a:t>DF: Perché oggi se dico Columbine tutti sanno cosa significa. Non devo spiegarti che Columbine è…</a:t>
            </a:r>
            <a:endParaRPr lang="it-IT" altLang="it-IT" sz="1800" smtClean="0"/>
          </a:p>
          <a:p>
            <a:r>
              <a:rPr lang="it-IT" altLang="it-IT" sz="1800" i="1" smtClean="0"/>
              <a:t>MM: Cosa c’è che non va?</a:t>
            </a:r>
            <a:endParaRPr lang="it-IT" altLang="it-IT" sz="1800" smtClean="0"/>
          </a:p>
          <a:p>
            <a:r>
              <a:rPr lang="it-IT" altLang="it-IT" sz="1800" i="1" smtClean="0"/>
              <a:t>DF: A volte Columbine mi innervosisce. Sto bene, solo un minuto. C’è qualcosa di opprimente in quel tipo di malvagità, in quel tipo di azione predatoria, in quel tipo di assassinio indiscriminato.</a:t>
            </a:r>
          </a:p>
          <a:p>
            <a:endParaRPr lang="it-IT" altLang="it-IT" sz="1800" i="1" smtClean="0"/>
          </a:p>
          <a:p>
            <a:r>
              <a:rPr lang="it-IT" altLang="it-IT" sz="1800" i="1" smtClean="0">
                <a:solidFill>
                  <a:srgbClr val="FF0000"/>
                </a:solidFill>
              </a:rPr>
              <a:t>(99 versus 83 words)</a:t>
            </a:r>
          </a:p>
          <a:p>
            <a:r>
              <a:rPr lang="it-IT" altLang="it-IT" sz="1800" i="1" smtClean="0">
                <a:solidFill>
                  <a:srgbClr val="FF0000"/>
                </a:solidFill>
              </a:rPr>
              <a:t>(483 versus 380 characters)</a:t>
            </a:r>
          </a:p>
          <a:p>
            <a:r>
              <a:rPr lang="it-IT" altLang="it-IT" sz="1800" i="1" smtClean="0">
                <a:solidFill>
                  <a:srgbClr val="FF0000"/>
                </a:solidFill>
              </a:rPr>
              <a:t>Last four exchanges reduced to two.</a:t>
            </a:r>
            <a:endParaRPr lang="it-IT" altLang="it-IT" sz="1800" smtClean="0">
              <a:solidFill>
                <a:srgbClr val="FF0000"/>
              </a:solidFill>
            </a:endParaRPr>
          </a:p>
          <a:p>
            <a:endParaRPr lang="it-IT" altLang="it-IT" smtClean="0"/>
          </a:p>
        </p:txBody>
      </p:sp>
    </p:spTree>
    <p:extLst>
      <p:ext uri="{BB962C8B-B14F-4D97-AF65-F5344CB8AC3E}">
        <p14:creationId xmlns:p14="http://schemas.microsoft.com/office/powerpoint/2010/main" xmlns="" val="5771525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Speaker </a:t>
            </a:r>
            <a:r>
              <a:rPr lang="it-IT" dirty="0" err="1" smtClean="0"/>
              <a:t>independent</a:t>
            </a:r>
            <a:r>
              <a:rPr lang="it-IT" dirty="0" smtClean="0"/>
              <a:t> </a:t>
            </a:r>
            <a:r>
              <a:rPr lang="it-IT" dirty="0" err="1" smtClean="0"/>
              <a:t>system</a:t>
            </a:r>
            <a:endParaRPr lang="it-IT" dirty="0"/>
          </a:p>
        </p:txBody>
      </p:sp>
      <p:sp>
        <p:nvSpPr>
          <p:cNvPr id="3" name="Segnaposto contenuto 2"/>
          <p:cNvSpPr>
            <a:spLocks noGrp="1"/>
          </p:cNvSpPr>
          <p:nvPr>
            <p:ph sz="quarter" idx="1"/>
          </p:nvPr>
        </p:nvSpPr>
        <p:spPr/>
        <p:txBody>
          <a:bodyPr/>
          <a:lstStyle/>
          <a:p>
            <a:r>
              <a:rPr lang="it-IT" dirty="0" smtClean="0"/>
              <a:t>Speech </a:t>
            </a:r>
            <a:r>
              <a:rPr lang="it-IT" dirty="0" err="1" smtClean="0"/>
              <a:t>recognition</a:t>
            </a:r>
            <a:r>
              <a:rPr lang="it-IT" dirty="0" smtClean="0"/>
              <a:t> of </a:t>
            </a:r>
            <a:r>
              <a:rPr lang="it-IT" dirty="0" err="1" smtClean="0"/>
              <a:t>any</a:t>
            </a:r>
            <a:r>
              <a:rPr lang="it-IT" dirty="0" smtClean="0"/>
              <a:t> voice.</a:t>
            </a:r>
            <a:endParaRPr lang="it-IT" dirty="0"/>
          </a:p>
        </p:txBody>
      </p:sp>
    </p:spTree>
    <p:extLst>
      <p:ext uri="{BB962C8B-B14F-4D97-AF65-F5344CB8AC3E}">
        <p14:creationId xmlns:p14="http://schemas.microsoft.com/office/powerpoint/2010/main" xmlns="" val="280401419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olo 1"/>
          <p:cNvSpPr>
            <a:spLocks noGrp="1"/>
          </p:cNvSpPr>
          <p:nvPr>
            <p:ph type="title"/>
          </p:nvPr>
        </p:nvSpPr>
        <p:spPr/>
        <p:txBody>
          <a:bodyPr/>
          <a:lstStyle/>
          <a:p>
            <a:r>
              <a:rPr lang="it-IT" altLang="it-IT" smtClean="0"/>
              <a:t>English &amp; Italian</a:t>
            </a:r>
          </a:p>
        </p:txBody>
      </p:sp>
      <p:sp>
        <p:nvSpPr>
          <p:cNvPr id="48131" name="Segnaposto contenuto 2"/>
          <p:cNvSpPr>
            <a:spLocks noGrp="1"/>
          </p:cNvSpPr>
          <p:nvPr>
            <p:ph idx="1"/>
          </p:nvPr>
        </p:nvSpPr>
        <p:spPr/>
        <p:txBody>
          <a:bodyPr/>
          <a:lstStyle/>
          <a:p>
            <a:r>
              <a:rPr lang="en-US" altLang="it-IT" b="1" i="1" smtClean="0"/>
              <a:t>MM: Where’s the ammunition at?</a:t>
            </a:r>
            <a:endParaRPr lang="it-IT" altLang="it-IT" smtClean="0"/>
          </a:p>
          <a:p>
            <a:r>
              <a:rPr lang="en-US" altLang="it-IT" b="1" i="1" smtClean="0"/>
              <a:t>Girl: Where’s the ammunition?</a:t>
            </a:r>
            <a:endParaRPr lang="it-IT" altLang="it-IT" smtClean="0"/>
          </a:p>
          <a:p>
            <a:r>
              <a:rPr lang="en-US" altLang="it-IT" b="1" i="1" smtClean="0"/>
              <a:t>MM: Yeah.</a:t>
            </a:r>
            <a:endParaRPr lang="it-IT" altLang="it-IT" smtClean="0"/>
          </a:p>
          <a:p>
            <a:r>
              <a:rPr lang="en-US" altLang="it-IT" b="1" i="1" smtClean="0"/>
              <a:t>Girl: Back here.</a:t>
            </a:r>
            <a:endParaRPr lang="it-IT" altLang="it-IT" smtClean="0"/>
          </a:p>
          <a:p>
            <a:r>
              <a:rPr lang="en-US" altLang="it-IT" i="1" smtClean="0"/>
              <a:t> </a:t>
            </a:r>
            <a:endParaRPr lang="it-IT" altLang="it-IT" smtClean="0"/>
          </a:p>
          <a:p>
            <a:r>
              <a:rPr lang="it-IT" altLang="it-IT" i="1" smtClean="0"/>
              <a:t>MM: Dove stanno le munizioni?</a:t>
            </a:r>
            <a:endParaRPr lang="it-IT" altLang="it-IT" smtClean="0"/>
          </a:p>
          <a:p>
            <a:r>
              <a:rPr lang="en-US" altLang="it-IT" i="1" smtClean="0"/>
              <a:t>Girl: Qui dietro.</a:t>
            </a:r>
            <a:endParaRPr lang="it-IT" altLang="it-IT" smtClean="0"/>
          </a:p>
          <a:p>
            <a:endParaRPr lang="it-IT" altLang="it-IT" smtClean="0"/>
          </a:p>
        </p:txBody>
      </p:sp>
    </p:spTree>
    <p:extLst>
      <p:ext uri="{BB962C8B-B14F-4D97-AF65-F5344CB8AC3E}">
        <p14:creationId xmlns:p14="http://schemas.microsoft.com/office/powerpoint/2010/main" xmlns="" val="137888746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olo 1"/>
          <p:cNvSpPr>
            <a:spLocks noGrp="1"/>
          </p:cNvSpPr>
          <p:nvPr>
            <p:ph type="title"/>
          </p:nvPr>
        </p:nvSpPr>
        <p:spPr/>
        <p:txBody>
          <a:bodyPr/>
          <a:lstStyle/>
          <a:p>
            <a:r>
              <a:rPr lang="it-IT" altLang="it-IT" smtClean="0"/>
              <a:t>Smoothing</a:t>
            </a:r>
          </a:p>
        </p:txBody>
      </p:sp>
      <p:sp>
        <p:nvSpPr>
          <p:cNvPr id="49155" name="Segnaposto contenuto 2"/>
          <p:cNvSpPr>
            <a:spLocks noGrp="1"/>
          </p:cNvSpPr>
          <p:nvPr>
            <p:ph idx="1"/>
          </p:nvPr>
        </p:nvSpPr>
        <p:spPr/>
        <p:txBody>
          <a:bodyPr/>
          <a:lstStyle/>
          <a:p>
            <a:r>
              <a:rPr lang="en-US" altLang="it-IT" sz="2800" b="1" i="1" smtClean="0"/>
              <a:t>MM: You haven’t been, you know… Why would you… So why not… Why don’t you unload the gun?</a:t>
            </a:r>
            <a:endParaRPr lang="it-IT" altLang="it-IT" sz="2800" smtClean="0"/>
          </a:p>
          <a:p>
            <a:r>
              <a:rPr lang="en-US" altLang="it-IT" sz="2800" b="1" i="1" smtClean="0"/>
              <a:t>CH: Because the second amendment gives me the right to have it loaded.</a:t>
            </a:r>
            <a:endParaRPr lang="it-IT" altLang="it-IT" sz="2800" smtClean="0"/>
          </a:p>
          <a:p>
            <a:r>
              <a:rPr lang="en-US" altLang="it-IT" sz="2800" i="1" smtClean="0"/>
              <a:t> </a:t>
            </a:r>
            <a:endParaRPr lang="it-IT" altLang="it-IT" sz="2800" smtClean="0"/>
          </a:p>
          <a:p>
            <a:r>
              <a:rPr lang="it-IT" altLang="it-IT" sz="2800" i="1" smtClean="0"/>
              <a:t>MM: Dunque perché non scaricare il fucile?</a:t>
            </a:r>
            <a:endParaRPr lang="it-IT" altLang="it-IT" sz="2800" smtClean="0"/>
          </a:p>
          <a:p>
            <a:r>
              <a:rPr lang="it-IT" altLang="it-IT" sz="2800" i="1" smtClean="0"/>
              <a:t>CH: Perché il secondo emendamento mi dà il diritto di tenerlo carico.</a:t>
            </a:r>
            <a:endParaRPr lang="it-IT" altLang="it-IT" sz="2800" smtClean="0"/>
          </a:p>
          <a:p>
            <a:endParaRPr lang="it-IT" altLang="it-IT" smtClean="0"/>
          </a:p>
        </p:txBody>
      </p:sp>
    </p:spTree>
    <p:extLst>
      <p:ext uri="{BB962C8B-B14F-4D97-AF65-F5344CB8AC3E}">
        <p14:creationId xmlns:p14="http://schemas.microsoft.com/office/powerpoint/2010/main" xmlns="" val="81761783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dirty="0" smtClean="0">
                <a:solidFill>
                  <a:schemeClr val="tx1"/>
                </a:solidFill>
                <a:latin typeface="+mn-lt"/>
                <a:ea typeface="+mn-ea"/>
                <a:cs typeface="+mn-cs"/>
              </a:rPr>
              <a:t>(</a:t>
            </a:r>
            <a:r>
              <a:rPr lang="it-IT" dirty="0" err="1" smtClean="0">
                <a:solidFill>
                  <a:schemeClr val="tx1"/>
                </a:solidFill>
                <a:latin typeface="+mn-lt"/>
                <a:ea typeface="+mn-ea"/>
                <a:cs typeface="+mn-cs"/>
              </a:rPr>
              <a:t>Morandini</a:t>
            </a:r>
            <a:r>
              <a:rPr lang="it-IT" dirty="0" smtClean="0">
                <a:solidFill>
                  <a:schemeClr val="tx1"/>
                </a:solidFill>
                <a:latin typeface="+mn-lt"/>
                <a:ea typeface="+mn-ea"/>
                <a:cs typeface="+mn-cs"/>
              </a:rPr>
              <a:t>, 2009) </a:t>
            </a:r>
            <a:endParaRPr lang="it-IT" dirty="0"/>
          </a:p>
        </p:txBody>
      </p:sp>
      <p:sp>
        <p:nvSpPr>
          <p:cNvPr id="50179" name="Segnaposto contenuto 2"/>
          <p:cNvSpPr>
            <a:spLocks noGrp="1"/>
          </p:cNvSpPr>
          <p:nvPr>
            <p:ph idx="1"/>
          </p:nvPr>
        </p:nvSpPr>
        <p:spPr/>
        <p:txBody>
          <a:bodyPr/>
          <a:lstStyle/>
          <a:p>
            <a:r>
              <a:rPr lang="it-IT" altLang="it-IT" smtClean="0"/>
              <a:t>In some cases the translator omits whole lines, as in the following example where three Canadian teenagers are interviewed. Two of them, a boy and a girl (respectively RO e RA) begin speaking at the same time, but while the boy ends his line first, the girl continues to speak for another few seconds. </a:t>
            </a:r>
          </a:p>
        </p:txBody>
      </p:sp>
    </p:spTree>
    <p:extLst>
      <p:ext uri="{BB962C8B-B14F-4D97-AF65-F5344CB8AC3E}">
        <p14:creationId xmlns:p14="http://schemas.microsoft.com/office/powerpoint/2010/main" xmlns="" val="388391969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olo 1"/>
          <p:cNvSpPr>
            <a:spLocks noGrp="1"/>
          </p:cNvSpPr>
          <p:nvPr>
            <p:ph type="title"/>
          </p:nvPr>
        </p:nvSpPr>
        <p:spPr/>
        <p:txBody>
          <a:bodyPr/>
          <a:lstStyle/>
          <a:p>
            <a:r>
              <a:rPr lang="it-IT" altLang="it-IT" smtClean="0"/>
              <a:t>English</a:t>
            </a:r>
          </a:p>
        </p:txBody>
      </p:sp>
      <p:sp>
        <p:nvSpPr>
          <p:cNvPr id="51203" name="Segnaposto contenuto 2"/>
          <p:cNvSpPr>
            <a:spLocks noGrp="1"/>
          </p:cNvSpPr>
          <p:nvPr>
            <p:ph idx="1"/>
          </p:nvPr>
        </p:nvSpPr>
        <p:spPr/>
        <p:txBody>
          <a:bodyPr/>
          <a:lstStyle/>
          <a:p>
            <a:r>
              <a:rPr lang="en-US" altLang="it-IT" sz="2400" smtClean="0"/>
              <a:t> RA:  I just think the States, their view of things is fighting: That’s how they resolve everything. If there’s... there’s something going on in another country, they send people over to fight it and...</a:t>
            </a:r>
            <a:endParaRPr lang="it-IT" altLang="it-IT" sz="2400" smtClean="0"/>
          </a:p>
          <a:p>
            <a:r>
              <a:rPr lang="en-US" altLang="it-IT" sz="2400" smtClean="0"/>
              <a:t>RO:	They are the most powerful country in the world though.</a:t>
            </a:r>
            <a:endParaRPr lang="it-IT" altLang="it-IT" sz="2400" smtClean="0"/>
          </a:p>
          <a:p>
            <a:r>
              <a:rPr lang="en-US" altLang="it-IT" sz="2400" smtClean="0"/>
              <a:t>RA:	Canada’s more just, like, "Let’s negotiate, let’s work something out". Where the States is "Well kill you and that will be the end of that".</a:t>
            </a:r>
            <a:endParaRPr lang="it-IT" altLang="it-IT" sz="2400" smtClean="0"/>
          </a:p>
          <a:p>
            <a:endParaRPr lang="it-IT" altLang="it-IT" smtClean="0"/>
          </a:p>
        </p:txBody>
      </p:sp>
    </p:spTree>
    <p:extLst>
      <p:ext uri="{BB962C8B-B14F-4D97-AF65-F5344CB8AC3E}">
        <p14:creationId xmlns:p14="http://schemas.microsoft.com/office/powerpoint/2010/main" xmlns="" val="127953893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olo 1"/>
          <p:cNvSpPr>
            <a:spLocks noGrp="1"/>
          </p:cNvSpPr>
          <p:nvPr>
            <p:ph type="title"/>
          </p:nvPr>
        </p:nvSpPr>
        <p:spPr/>
        <p:txBody>
          <a:bodyPr/>
          <a:lstStyle/>
          <a:p>
            <a:r>
              <a:rPr lang="it-IT" altLang="it-IT" smtClean="0"/>
              <a:t>Italian</a:t>
            </a:r>
          </a:p>
        </p:txBody>
      </p:sp>
      <p:sp>
        <p:nvSpPr>
          <p:cNvPr id="52227" name="Segnaposto contenuto 2"/>
          <p:cNvSpPr>
            <a:spLocks noGrp="1"/>
          </p:cNvSpPr>
          <p:nvPr>
            <p:ph idx="1"/>
          </p:nvPr>
        </p:nvSpPr>
        <p:spPr/>
        <p:txBody>
          <a:bodyPr/>
          <a:lstStyle/>
          <a:p>
            <a:r>
              <a:rPr lang="it-IT" altLang="it-IT" smtClean="0"/>
              <a:t>RA: Credo che negli Stati Uniti il modo di vedere le cose è combattere.. Risolvono tutto così. Se succede qualcosa in un altro paese gli mandano subito qualcuno a combattere. In Canada è più "Negoziamo, troviamo un accordo". Negli Stati Uniti è "Beh, ti uccido e basta, e abbiamo risolto".</a:t>
            </a:r>
          </a:p>
          <a:p>
            <a:pPr>
              <a:buFont typeface="Wingdings" pitchFamily="2" charset="2"/>
              <a:buNone/>
            </a:pPr>
            <a:r>
              <a:rPr lang="it-IT" altLang="it-IT" smtClean="0"/>
              <a:t>	</a:t>
            </a:r>
            <a:r>
              <a:rPr lang="it-IT" altLang="it-IT" smtClean="0">
                <a:solidFill>
                  <a:srgbClr val="FF0000"/>
                </a:solidFill>
              </a:rPr>
              <a:t>(only the girl speaks)</a:t>
            </a:r>
          </a:p>
          <a:p>
            <a:endParaRPr lang="it-IT" altLang="it-IT" smtClean="0"/>
          </a:p>
        </p:txBody>
      </p:sp>
    </p:spTree>
    <p:extLst>
      <p:ext uri="{BB962C8B-B14F-4D97-AF65-F5344CB8AC3E}">
        <p14:creationId xmlns:p14="http://schemas.microsoft.com/office/powerpoint/2010/main" xmlns="" val="294698736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olo 1"/>
          <p:cNvSpPr>
            <a:spLocks noGrp="1"/>
          </p:cNvSpPr>
          <p:nvPr>
            <p:ph type="title"/>
          </p:nvPr>
        </p:nvSpPr>
        <p:spPr/>
        <p:txBody>
          <a:bodyPr/>
          <a:lstStyle/>
          <a:p>
            <a:r>
              <a:rPr lang="it-IT" altLang="it-IT" smtClean="0"/>
              <a:t>Kovacic (don’t ignore interpersonal elements eg. repetition)</a:t>
            </a:r>
          </a:p>
        </p:txBody>
      </p:sp>
      <p:sp>
        <p:nvSpPr>
          <p:cNvPr id="53251" name="Segnaposto contenuto 2"/>
          <p:cNvSpPr>
            <a:spLocks noGrp="1"/>
          </p:cNvSpPr>
          <p:nvPr>
            <p:ph idx="1"/>
          </p:nvPr>
        </p:nvSpPr>
        <p:spPr/>
        <p:txBody>
          <a:bodyPr/>
          <a:lstStyle/>
          <a:p>
            <a:r>
              <a:rPr lang="en-US" altLang="it-IT" smtClean="0"/>
              <a:t>JH: The children are doing well. The faculty and staff are doing well. But we don’t forget. But we don’t forget. </a:t>
            </a:r>
            <a:endParaRPr lang="it-IT" altLang="it-IT" smtClean="0"/>
          </a:p>
          <a:p>
            <a:r>
              <a:rPr lang="en-US" altLang="it-IT" smtClean="0"/>
              <a:t> </a:t>
            </a:r>
            <a:endParaRPr lang="it-IT" altLang="it-IT" smtClean="0"/>
          </a:p>
          <a:p>
            <a:r>
              <a:rPr lang="en-US" altLang="it-IT" smtClean="0"/>
              <a:t>JH: I bambini se la cavano bene. </a:t>
            </a:r>
            <a:r>
              <a:rPr lang="it-IT" altLang="it-IT" smtClean="0"/>
              <a:t>Gli insegnanti e il personale stanno bene. Ma non dimentichiamo. Non lo dimentichiamo.</a:t>
            </a:r>
          </a:p>
          <a:p>
            <a:endParaRPr lang="it-IT" altLang="it-IT" smtClean="0"/>
          </a:p>
        </p:txBody>
      </p:sp>
    </p:spTree>
    <p:extLst>
      <p:ext uri="{BB962C8B-B14F-4D97-AF65-F5344CB8AC3E}">
        <p14:creationId xmlns:p14="http://schemas.microsoft.com/office/powerpoint/2010/main" xmlns="" val="322961738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olo 1"/>
          <p:cNvSpPr>
            <a:spLocks noGrp="1"/>
          </p:cNvSpPr>
          <p:nvPr>
            <p:ph type="title"/>
          </p:nvPr>
        </p:nvSpPr>
        <p:spPr/>
        <p:txBody>
          <a:bodyPr/>
          <a:lstStyle/>
          <a:p>
            <a:r>
              <a:rPr lang="it-IT" altLang="it-IT" smtClean="0"/>
              <a:t>Voice-over vs. Subtitles</a:t>
            </a:r>
          </a:p>
        </p:txBody>
      </p:sp>
      <p:sp>
        <p:nvSpPr>
          <p:cNvPr id="54275" name="Segnaposto contenuto 2"/>
          <p:cNvSpPr>
            <a:spLocks noGrp="1"/>
          </p:cNvSpPr>
          <p:nvPr>
            <p:ph idx="1"/>
          </p:nvPr>
        </p:nvSpPr>
        <p:spPr/>
        <p:txBody>
          <a:bodyPr/>
          <a:lstStyle/>
          <a:p>
            <a:endParaRPr lang="it-IT" altLang="it-IT" smtClean="0"/>
          </a:p>
        </p:txBody>
      </p:sp>
    </p:spTree>
    <p:extLst>
      <p:ext uri="{BB962C8B-B14F-4D97-AF65-F5344CB8AC3E}">
        <p14:creationId xmlns:p14="http://schemas.microsoft.com/office/powerpoint/2010/main" xmlns="" val="286374169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Immagine 2"/>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47888" y="0"/>
            <a:ext cx="4848225"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981882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Speaker </a:t>
            </a:r>
            <a:r>
              <a:rPr lang="it-IT" dirty="0" err="1" smtClean="0"/>
              <a:t>dependent</a:t>
            </a:r>
            <a:r>
              <a:rPr lang="it-IT" dirty="0" smtClean="0"/>
              <a:t> </a:t>
            </a:r>
            <a:r>
              <a:rPr lang="it-IT" dirty="0" err="1" smtClean="0"/>
              <a:t>system</a:t>
            </a:r>
            <a:endParaRPr lang="it-IT" dirty="0"/>
          </a:p>
        </p:txBody>
      </p:sp>
      <p:sp>
        <p:nvSpPr>
          <p:cNvPr id="3" name="Segnaposto contenuto 2"/>
          <p:cNvSpPr>
            <a:spLocks noGrp="1"/>
          </p:cNvSpPr>
          <p:nvPr>
            <p:ph sz="quarter" idx="1"/>
          </p:nvPr>
        </p:nvSpPr>
        <p:spPr/>
        <p:txBody>
          <a:bodyPr/>
          <a:lstStyle/>
          <a:p>
            <a:r>
              <a:rPr lang="it-IT" dirty="0" smtClean="0"/>
              <a:t>For a </a:t>
            </a:r>
            <a:r>
              <a:rPr lang="it-IT" dirty="0" err="1" smtClean="0"/>
              <a:t>specific</a:t>
            </a:r>
            <a:r>
              <a:rPr lang="it-IT" dirty="0" smtClean="0"/>
              <a:t> speaker for </a:t>
            </a:r>
            <a:r>
              <a:rPr lang="it-IT" dirty="0" err="1" smtClean="0"/>
              <a:t>whom</a:t>
            </a:r>
            <a:r>
              <a:rPr lang="it-IT" dirty="0" smtClean="0"/>
              <a:t> a </a:t>
            </a:r>
            <a:r>
              <a:rPr lang="it-IT" dirty="0" err="1" smtClean="0"/>
              <a:t>personalised</a:t>
            </a:r>
            <a:r>
              <a:rPr lang="it-IT" dirty="0" smtClean="0"/>
              <a:t> voice </a:t>
            </a:r>
            <a:r>
              <a:rPr lang="it-IT" dirty="0" err="1" smtClean="0"/>
              <a:t>profile</a:t>
            </a:r>
            <a:r>
              <a:rPr lang="it-IT" dirty="0" smtClean="0"/>
              <a:t> must be </a:t>
            </a:r>
            <a:r>
              <a:rPr lang="it-IT" dirty="0" err="1" smtClean="0"/>
              <a:t>formed</a:t>
            </a:r>
            <a:r>
              <a:rPr lang="it-IT" dirty="0" smtClean="0"/>
              <a:t>. The software must be ‘</a:t>
            </a:r>
            <a:r>
              <a:rPr lang="it-IT" dirty="0" err="1" smtClean="0"/>
              <a:t>trained</a:t>
            </a:r>
            <a:r>
              <a:rPr lang="it-IT" dirty="0" smtClean="0"/>
              <a:t>’ to </a:t>
            </a:r>
            <a:r>
              <a:rPr lang="it-IT" dirty="0" err="1" smtClean="0"/>
              <a:t>recognise</a:t>
            </a:r>
            <a:r>
              <a:rPr lang="it-IT" dirty="0" smtClean="0"/>
              <a:t> a </a:t>
            </a:r>
            <a:r>
              <a:rPr lang="it-IT" dirty="0" err="1" smtClean="0"/>
              <a:t>particular</a:t>
            </a:r>
            <a:r>
              <a:rPr lang="it-IT" dirty="0" smtClean="0"/>
              <a:t> voice.</a:t>
            </a:r>
          </a:p>
          <a:p>
            <a:r>
              <a:rPr lang="it-IT" dirty="0" smtClean="0"/>
              <a:t>(voice timbre, </a:t>
            </a:r>
            <a:r>
              <a:rPr lang="it-IT" dirty="0" err="1" smtClean="0"/>
              <a:t>speech</a:t>
            </a:r>
            <a:r>
              <a:rPr lang="it-IT" dirty="0" smtClean="0"/>
              <a:t> </a:t>
            </a:r>
            <a:r>
              <a:rPr lang="it-IT" dirty="0" err="1" smtClean="0"/>
              <a:t>speed</a:t>
            </a:r>
            <a:r>
              <a:rPr lang="it-IT" dirty="0" smtClean="0"/>
              <a:t>, </a:t>
            </a:r>
            <a:r>
              <a:rPr lang="it-IT" dirty="0" err="1" smtClean="0"/>
              <a:t>articulation</a:t>
            </a:r>
            <a:r>
              <a:rPr lang="it-IT" dirty="0" smtClean="0"/>
              <a:t>)</a:t>
            </a:r>
          </a:p>
          <a:p>
            <a:endParaRPr lang="it-IT" dirty="0" smtClean="0"/>
          </a:p>
          <a:p>
            <a:r>
              <a:rPr lang="it-IT" dirty="0" err="1"/>
              <a:t>This</a:t>
            </a:r>
            <a:r>
              <a:rPr lang="it-IT" dirty="0"/>
              <a:t> </a:t>
            </a:r>
            <a:r>
              <a:rPr lang="it-IT" dirty="0" err="1"/>
              <a:t>sytem</a:t>
            </a:r>
            <a:r>
              <a:rPr lang="it-IT" dirty="0"/>
              <a:t> </a:t>
            </a:r>
            <a:r>
              <a:rPr lang="it-IT" dirty="0" err="1"/>
              <a:t>reduces</a:t>
            </a:r>
            <a:r>
              <a:rPr lang="it-IT" dirty="0"/>
              <a:t> the </a:t>
            </a:r>
            <a:r>
              <a:rPr lang="it-IT" dirty="0" err="1"/>
              <a:t>margin</a:t>
            </a:r>
            <a:r>
              <a:rPr lang="it-IT" dirty="0"/>
              <a:t> of </a:t>
            </a:r>
            <a:r>
              <a:rPr lang="it-IT" dirty="0" err="1" smtClean="0"/>
              <a:t>error</a:t>
            </a:r>
            <a:r>
              <a:rPr lang="it-IT" dirty="0" smtClean="0"/>
              <a:t>.</a:t>
            </a:r>
            <a:endParaRPr lang="it-IT" dirty="0"/>
          </a:p>
        </p:txBody>
      </p:sp>
    </p:spTree>
    <p:extLst>
      <p:ext uri="{BB962C8B-B14F-4D97-AF65-F5344CB8AC3E}">
        <p14:creationId xmlns:p14="http://schemas.microsoft.com/office/powerpoint/2010/main" xmlns="" val="1698067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How </a:t>
            </a:r>
            <a:r>
              <a:rPr lang="it-IT" dirty="0" err="1" smtClean="0"/>
              <a:t>does</a:t>
            </a:r>
            <a:r>
              <a:rPr lang="it-IT" dirty="0" smtClean="0"/>
              <a:t> </a:t>
            </a:r>
            <a:r>
              <a:rPr lang="it-IT" dirty="0" err="1" smtClean="0"/>
              <a:t>it</a:t>
            </a:r>
            <a:r>
              <a:rPr lang="it-IT" dirty="0" smtClean="0"/>
              <a:t> work?</a:t>
            </a:r>
            <a:endParaRPr lang="it-IT" dirty="0"/>
          </a:p>
        </p:txBody>
      </p:sp>
      <p:sp>
        <p:nvSpPr>
          <p:cNvPr id="3" name="Segnaposto contenuto 2"/>
          <p:cNvSpPr>
            <a:spLocks noGrp="1"/>
          </p:cNvSpPr>
          <p:nvPr>
            <p:ph sz="quarter" idx="1"/>
          </p:nvPr>
        </p:nvSpPr>
        <p:spPr/>
        <p:txBody>
          <a:bodyPr/>
          <a:lstStyle/>
          <a:p>
            <a:r>
              <a:rPr lang="it-IT" dirty="0" smtClean="0"/>
              <a:t>A set of </a:t>
            </a:r>
            <a:r>
              <a:rPr lang="it-IT" dirty="0" err="1" smtClean="0"/>
              <a:t>algorhythms</a:t>
            </a:r>
            <a:r>
              <a:rPr lang="it-IT" dirty="0" smtClean="0"/>
              <a:t> </a:t>
            </a:r>
            <a:r>
              <a:rPr lang="it-IT" dirty="0" err="1" smtClean="0"/>
              <a:t>keep</a:t>
            </a:r>
            <a:r>
              <a:rPr lang="it-IT" dirty="0" smtClean="0"/>
              <a:t> </a:t>
            </a:r>
            <a:r>
              <a:rPr lang="it-IT" dirty="0" err="1" smtClean="0"/>
              <a:t>track</a:t>
            </a:r>
            <a:r>
              <a:rPr lang="it-IT" dirty="0" smtClean="0"/>
              <a:t> of </a:t>
            </a:r>
            <a:r>
              <a:rPr lang="it-IT" dirty="0" err="1" smtClean="0"/>
              <a:t>errors</a:t>
            </a:r>
            <a:r>
              <a:rPr lang="it-IT" dirty="0" smtClean="0"/>
              <a:t> and </a:t>
            </a:r>
            <a:r>
              <a:rPr lang="it-IT" dirty="0" err="1" smtClean="0"/>
              <a:t>corrections</a:t>
            </a:r>
            <a:r>
              <a:rPr lang="it-IT" dirty="0" smtClean="0"/>
              <a:t>, </a:t>
            </a:r>
            <a:r>
              <a:rPr lang="it-IT" dirty="0" err="1" smtClean="0"/>
              <a:t>enabling</a:t>
            </a:r>
            <a:r>
              <a:rPr lang="it-IT" dirty="0" smtClean="0"/>
              <a:t> the </a:t>
            </a:r>
            <a:r>
              <a:rPr lang="it-IT" dirty="0" err="1" smtClean="0"/>
              <a:t>programme</a:t>
            </a:r>
            <a:r>
              <a:rPr lang="it-IT" dirty="0" smtClean="0"/>
              <a:t> to </a:t>
            </a:r>
            <a:r>
              <a:rPr lang="it-IT" dirty="0" err="1" smtClean="0"/>
              <a:t>improve</a:t>
            </a:r>
            <a:r>
              <a:rPr lang="it-IT" dirty="0" smtClean="0"/>
              <a:t> by </a:t>
            </a:r>
            <a:r>
              <a:rPr lang="it-IT" dirty="0" err="1" smtClean="0"/>
              <a:t>taking</a:t>
            </a:r>
            <a:r>
              <a:rPr lang="it-IT" dirty="0" smtClean="0"/>
              <a:t> note of the </a:t>
            </a:r>
            <a:r>
              <a:rPr lang="it-IT" dirty="0" err="1" smtClean="0"/>
              <a:t>preceding</a:t>
            </a:r>
            <a:r>
              <a:rPr lang="it-IT" dirty="0" smtClean="0"/>
              <a:t> </a:t>
            </a:r>
            <a:r>
              <a:rPr lang="it-IT" dirty="0" err="1" smtClean="0"/>
              <a:t>corrections</a:t>
            </a:r>
            <a:r>
              <a:rPr lang="it-IT" dirty="0" smtClean="0"/>
              <a:t>.</a:t>
            </a:r>
            <a:endParaRPr lang="it-IT" dirty="0"/>
          </a:p>
        </p:txBody>
      </p:sp>
    </p:spTree>
    <p:extLst>
      <p:ext uri="{BB962C8B-B14F-4D97-AF65-F5344CB8AC3E}">
        <p14:creationId xmlns:p14="http://schemas.microsoft.com/office/powerpoint/2010/main" xmlns="" val="4154523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Interdependence</a:t>
            </a:r>
            <a:endParaRPr lang="it-IT" dirty="0"/>
          </a:p>
        </p:txBody>
      </p:sp>
      <p:sp>
        <p:nvSpPr>
          <p:cNvPr id="3" name="Segnaposto contenuto 2"/>
          <p:cNvSpPr>
            <a:spLocks noGrp="1"/>
          </p:cNvSpPr>
          <p:nvPr>
            <p:ph sz="quarter" idx="1"/>
          </p:nvPr>
        </p:nvSpPr>
        <p:spPr/>
        <p:txBody>
          <a:bodyPr/>
          <a:lstStyle/>
          <a:p>
            <a:r>
              <a:rPr lang="it-IT" dirty="0" err="1" smtClean="0"/>
              <a:t>Ribas</a:t>
            </a:r>
            <a:r>
              <a:rPr lang="it-IT" dirty="0" smtClean="0"/>
              <a:t> </a:t>
            </a:r>
            <a:r>
              <a:rPr lang="it-IT" dirty="0"/>
              <a:t>e Romero Fresco (</a:t>
            </a:r>
            <a:r>
              <a:rPr lang="it-IT" dirty="0" smtClean="0"/>
              <a:t>2008) </a:t>
            </a:r>
            <a:r>
              <a:rPr lang="it-IT" dirty="0" err="1" smtClean="0"/>
              <a:t>point</a:t>
            </a:r>
            <a:r>
              <a:rPr lang="it-IT" dirty="0" smtClean="0"/>
              <a:t> out </a:t>
            </a:r>
            <a:r>
              <a:rPr lang="it-IT" dirty="0" err="1" smtClean="0"/>
              <a:t>that</a:t>
            </a:r>
            <a:r>
              <a:rPr lang="it-IT" dirty="0" smtClean="0"/>
              <a:t>, </a:t>
            </a:r>
            <a:r>
              <a:rPr lang="it-IT" dirty="0" err="1" smtClean="0"/>
              <a:t>if</a:t>
            </a:r>
            <a:r>
              <a:rPr lang="it-IT" dirty="0" smtClean="0"/>
              <a:t> the software </a:t>
            </a:r>
            <a:r>
              <a:rPr lang="it-IT" dirty="0" err="1" smtClean="0"/>
              <a:t>is</a:t>
            </a:r>
            <a:r>
              <a:rPr lang="it-IT" dirty="0" smtClean="0"/>
              <a:t> </a:t>
            </a:r>
            <a:r>
              <a:rPr lang="it-IT" dirty="0" err="1" smtClean="0"/>
              <a:t>dependent</a:t>
            </a:r>
            <a:r>
              <a:rPr lang="it-IT" dirty="0" smtClean="0"/>
              <a:t> on the </a:t>
            </a:r>
            <a:r>
              <a:rPr lang="it-IT" i="1" dirty="0" err="1" smtClean="0"/>
              <a:t>respeaker</a:t>
            </a:r>
            <a:r>
              <a:rPr lang="it-IT" dirty="0" smtClean="0"/>
              <a:t> </a:t>
            </a:r>
            <a:r>
              <a:rPr lang="it-IT" dirty="0"/>
              <a:t>(</a:t>
            </a:r>
            <a:r>
              <a:rPr lang="it-IT" i="1" dirty="0"/>
              <a:t>speaker </a:t>
            </a:r>
            <a:r>
              <a:rPr lang="it-IT" i="1" dirty="0" err="1"/>
              <a:t>dependent</a:t>
            </a:r>
            <a:r>
              <a:rPr lang="it-IT" dirty="0"/>
              <a:t>), </a:t>
            </a:r>
            <a:r>
              <a:rPr lang="it-IT" dirty="0" smtClean="0"/>
              <a:t>the </a:t>
            </a:r>
            <a:r>
              <a:rPr lang="it-IT" i="1" dirty="0" err="1" smtClean="0"/>
              <a:t>respeaker</a:t>
            </a:r>
            <a:r>
              <a:rPr lang="it-IT" dirty="0" smtClean="0"/>
              <a:t> </a:t>
            </a:r>
            <a:r>
              <a:rPr lang="it-IT" dirty="0" err="1" smtClean="0"/>
              <a:t>is</a:t>
            </a:r>
            <a:r>
              <a:rPr lang="it-IT" dirty="0" smtClean="0"/>
              <a:t> </a:t>
            </a:r>
            <a:r>
              <a:rPr lang="it-IT" dirty="0" err="1" smtClean="0"/>
              <a:t>also</a:t>
            </a:r>
            <a:r>
              <a:rPr lang="it-IT" dirty="0" smtClean="0"/>
              <a:t> “</a:t>
            </a:r>
            <a:r>
              <a:rPr lang="it-IT" dirty="0"/>
              <a:t>software </a:t>
            </a:r>
            <a:r>
              <a:rPr lang="it-IT" i="1" dirty="0" err="1"/>
              <a:t>dependent</a:t>
            </a:r>
            <a:r>
              <a:rPr lang="it-IT" i="1" dirty="0" smtClean="0"/>
              <a:t>”</a:t>
            </a:r>
            <a:r>
              <a:rPr lang="it-IT" dirty="0" smtClean="0"/>
              <a:t>.</a:t>
            </a:r>
          </a:p>
          <a:p>
            <a:r>
              <a:rPr lang="it-IT" dirty="0" err="1" smtClean="0"/>
              <a:t>Both</a:t>
            </a:r>
            <a:r>
              <a:rPr lang="it-IT" dirty="0" smtClean="0"/>
              <a:t> </a:t>
            </a:r>
            <a:r>
              <a:rPr lang="it-IT" dirty="0" err="1" smtClean="0"/>
              <a:t>have</a:t>
            </a:r>
            <a:r>
              <a:rPr lang="it-IT" dirty="0" smtClean="0"/>
              <a:t> to work </a:t>
            </a:r>
            <a:r>
              <a:rPr lang="it-IT" dirty="0" err="1" smtClean="0"/>
              <a:t>well</a:t>
            </a:r>
            <a:r>
              <a:rPr lang="it-IT" dirty="0" smtClean="0"/>
              <a:t>.</a:t>
            </a:r>
            <a:endParaRPr lang="it-IT" dirty="0"/>
          </a:p>
        </p:txBody>
      </p:sp>
    </p:spTree>
    <p:extLst>
      <p:ext uri="{BB962C8B-B14F-4D97-AF65-F5344CB8AC3E}">
        <p14:creationId xmlns:p14="http://schemas.microsoft.com/office/powerpoint/2010/main" xmlns="" val="59660952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una">
  <a:themeElements>
    <a:clrScheme name="Lun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Lun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Lun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55</TotalTime>
  <Words>2633</Words>
  <Application>Microsoft Office PowerPoint</Application>
  <PresentationFormat>Presentazione su schermo (4:3)</PresentationFormat>
  <Paragraphs>388</Paragraphs>
  <Slides>67</Slides>
  <Notes>0</Notes>
  <HiddenSlides>0</HiddenSlides>
  <MMClips>0</MMClips>
  <ScaleCrop>false</ScaleCrop>
  <HeadingPairs>
    <vt:vector size="6" baseType="variant">
      <vt:variant>
        <vt:lpstr>Tema</vt:lpstr>
      </vt:variant>
      <vt:variant>
        <vt:i4>1</vt:i4>
      </vt:variant>
      <vt:variant>
        <vt:lpstr>Server OLE incorporati</vt:lpstr>
      </vt:variant>
      <vt:variant>
        <vt:i4>2</vt:i4>
      </vt:variant>
      <vt:variant>
        <vt:lpstr>Titoli diapositive</vt:lpstr>
      </vt:variant>
      <vt:variant>
        <vt:i4>67</vt:i4>
      </vt:variant>
    </vt:vector>
  </HeadingPairs>
  <TitlesOfParts>
    <vt:vector size="70" baseType="lpstr">
      <vt:lpstr>Luna</vt:lpstr>
      <vt:lpstr>Documento</vt:lpstr>
      <vt:lpstr>Document</vt:lpstr>
      <vt:lpstr>Re-speaking</vt:lpstr>
      <vt:lpstr>What is re-speaking?</vt:lpstr>
      <vt:lpstr>Definition</vt:lpstr>
      <vt:lpstr>Man and Machine</vt:lpstr>
      <vt:lpstr>Voice recognition - Speech recognition</vt:lpstr>
      <vt:lpstr>Speaker independent system</vt:lpstr>
      <vt:lpstr>Speaker dependent system</vt:lpstr>
      <vt:lpstr>How does it work?</vt:lpstr>
      <vt:lpstr>Interdependence</vt:lpstr>
      <vt:lpstr>Diapositiva 10</vt:lpstr>
      <vt:lpstr>Uses</vt:lpstr>
      <vt:lpstr>Lambourne (2007):  </vt:lpstr>
      <vt:lpstr>Eugeni</vt:lpstr>
      <vt:lpstr>Eugeni cont.</vt:lpstr>
      <vt:lpstr>And…</vt:lpstr>
      <vt:lpstr>Lesson Nine Part two</vt:lpstr>
      <vt:lpstr>AVT methods</vt:lpstr>
      <vt:lpstr>Voice-over (intralingual)</vt:lpstr>
      <vt:lpstr>Grigaravičiūtè and Gottlieb (2005: 91) </vt:lpstr>
      <vt:lpstr>The theory is …</vt:lpstr>
      <vt:lpstr>Gambier</vt:lpstr>
      <vt:lpstr>Franco</vt:lpstr>
      <vt:lpstr>Orero</vt:lpstr>
      <vt:lpstr>Mailhac</vt:lpstr>
      <vt:lpstr>UAB course (Matamala)</vt:lpstr>
      <vt:lpstr>Voice-over for documentaries</vt:lpstr>
      <vt:lpstr>Register</vt:lpstr>
      <vt:lpstr>Attenborough</vt:lpstr>
      <vt:lpstr>Condensation</vt:lpstr>
      <vt:lpstr>Foreignisation/Localisation</vt:lpstr>
      <vt:lpstr>Idiomatic language, etc.</vt:lpstr>
      <vt:lpstr>Censorship</vt:lpstr>
      <vt:lpstr>Errors</vt:lpstr>
      <vt:lpstr>Voice-over for interviews</vt:lpstr>
      <vt:lpstr>Revoicing</vt:lpstr>
      <vt:lpstr>Synchrony</vt:lpstr>
      <vt:lpstr>Smoothing over …</vt:lpstr>
      <vt:lpstr>… or not?</vt:lpstr>
      <vt:lpstr>Idiolect</vt:lpstr>
      <vt:lpstr>Specialisation</vt:lpstr>
      <vt:lpstr>The commercial video</vt:lpstr>
      <vt:lpstr>A commercial enterprise</vt:lpstr>
      <vt:lpstr>Diapositiva 43</vt:lpstr>
      <vt:lpstr>Pre-recorded voice-over</vt:lpstr>
      <vt:lpstr>Then …</vt:lpstr>
      <vt:lpstr>Voice-over for films</vt:lpstr>
      <vt:lpstr>Vitkus (1995: 316)</vt:lpstr>
      <vt:lpstr>Lambert and Delabatista (Imberti)</vt:lpstr>
      <vt:lpstr>Level of constraint</vt:lpstr>
      <vt:lpstr>Level of constraint for voice-over</vt:lpstr>
      <vt:lpstr>Subtitling – an example of constrained translation</vt:lpstr>
      <vt:lpstr>Voice-over: an example of constrained translation</vt:lpstr>
      <vt:lpstr>Semiotic composition</vt:lpstr>
      <vt:lpstr>Voice-over</vt:lpstr>
      <vt:lpstr>Types of Translation</vt:lpstr>
      <vt:lpstr>Voice-over</vt:lpstr>
      <vt:lpstr>Bowling for Columbine (M. Moore, 2002) </vt:lpstr>
      <vt:lpstr>English original</vt:lpstr>
      <vt:lpstr>Italian translation</vt:lpstr>
      <vt:lpstr>English &amp; Italian</vt:lpstr>
      <vt:lpstr>Smoothing</vt:lpstr>
      <vt:lpstr>(Morandini, 2009) </vt:lpstr>
      <vt:lpstr>English</vt:lpstr>
      <vt:lpstr>Italian</vt:lpstr>
      <vt:lpstr>Kovacic (don’t ignore interpersonal elements eg. repetition)</vt:lpstr>
      <vt:lpstr>Voice-over vs. Subtitles</vt:lpstr>
      <vt:lpstr>Diapositiva 67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Re-speaking</dc:title>
  <dc:creator>Taylor</dc:creator>
  <cp:lastModifiedBy>3256</cp:lastModifiedBy>
  <cp:revision>17</cp:revision>
  <dcterms:created xsi:type="dcterms:W3CDTF">2014-05-26T16:50:05Z</dcterms:created>
  <dcterms:modified xsi:type="dcterms:W3CDTF">2019-12-17T08:11:08Z</dcterms:modified>
</cp:coreProperties>
</file>