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4" r:id="rId2"/>
  </p:sldMasterIdLst>
  <p:notesMasterIdLst>
    <p:notesMasterId r:id="rId34"/>
  </p:notesMasterIdLst>
  <p:handoutMasterIdLst>
    <p:handoutMasterId r:id="rId35"/>
  </p:handoutMasterIdLst>
  <p:sldIdLst>
    <p:sldId id="408" r:id="rId3"/>
    <p:sldId id="515" r:id="rId4"/>
    <p:sldId id="409" r:id="rId5"/>
    <p:sldId id="410" r:id="rId6"/>
    <p:sldId id="508" r:id="rId7"/>
    <p:sldId id="516" r:id="rId8"/>
    <p:sldId id="411" r:id="rId9"/>
    <p:sldId id="413" r:id="rId10"/>
    <p:sldId id="415" r:id="rId11"/>
    <p:sldId id="417" r:id="rId12"/>
    <p:sldId id="419" r:id="rId13"/>
    <p:sldId id="421" r:id="rId14"/>
    <p:sldId id="482" r:id="rId15"/>
    <p:sldId id="423" r:id="rId16"/>
    <p:sldId id="424" r:id="rId17"/>
    <p:sldId id="425" r:id="rId18"/>
    <p:sldId id="426" r:id="rId19"/>
    <p:sldId id="496" r:id="rId20"/>
    <p:sldId id="474" r:id="rId21"/>
    <p:sldId id="455" r:id="rId22"/>
    <p:sldId id="457" r:id="rId23"/>
    <p:sldId id="517" r:id="rId24"/>
    <p:sldId id="518" r:id="rId25"/>
    <p:sldId id="519" r:id="rId26"/>
    <p:sldId id="520" r:id="rId27"/>
    <p:sldId id="521" r:id="rId28"/>
    <p:sldId id="522" r:id="rId29"/>
    <p:sldId id="523" r:id="rId30"/>
    <p:sldId id="524" r:id="rId31"/>
    <p:sldId id="525" r:id="rId32"/>
    <p:sldId id="526"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17" autoAdjust="0"/>
    <p:restoredTop sz="99616" autoAdjust="0"/>
  </p:normalViewPr>
  <p:slideViewPr>
    <p:cSldViewPr snapToGrid="0" snapToObjects="1">
      <p:cViewPr varScale="1">
        <p:scale>
          <a:sx n="91" d="100"/>
          <a:sy n="91" d="100"/>
        </p:scale>
        <p:origin x="128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en-US" sz="1100">
                        <a:solidFill>
                          <a:schemeClr val="bg1"/>
                        </a:solidFill>
                      </a:rPr>
                      <a:t>Oncology
27%</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5987-4E84-9BCB-FEE6A65861C4}"/>
                </c:ext>
              </c:extLst>
            </c:dLbl>
            <c:dLbl>
              <c:idx val="1"/>
              <c:layout/>
              <c:tx>
                <c:rich>
                  <a:bodyPr/>
                  <a:lstStyle/>
                  <a:p>
                    <a:r>
                      <a:rPr lang="en-US" sz="1100">
                        <a:solidFill>
                          <a:schemeClr val="bg1"/>
                        </a:solidFill>
                      </a:rPr>
                      <a:t>Inflammation/Immunology
12%</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987-4E84-9BCB-FEE6A65861C4}"/>
                </c:ext>
              </c:extLst>
            </c:dLbl>
            <c:dLbl>
              <c:idx val="2"/>
              <c:layout/>
              <c:tx>
                <c:rich>
                  <a:bodyPr/>
                  <a:lstStyle/>
                  <a:p>
                    <a:r>
                      <a:rPr lang="en-US" sz="1100">
                        <a:solidFill>
                          <a:schemeClr val="bg1"/>
                        </a:solidFill>
                      </a:rPr>
                      <a:t>Neuroscience
9%</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5987-4E84-9BCB-FEE6A65861C4}"/>
                </c:ext>
              </c:extLst>
            </c:dLbl>
            <c:dLbl>
              <c:idx val="3"/>
              <c:layout/>
              <c:tx>
                <c:rich>
                  <a:bodyPr/>
                  <a:lstStyle/>
                  <a:p>
                    <a:r>
                      <a:rPr lang="en-US" sz="1100">
                        <a:solidFill>
                          <a:schemeClr val="bg1"/>
                        </a:solidFill>
                      </a:rPr>
                      <a:t>Infectious Disease
7%</a:t>
                    </a:r>
                    <a:endParaRPr lang="en-US">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987-4E84-9BCB-FEE6A65861C4}"/>
                </c:ext>
              </c:extLst>
            </c:dLbl>
            <c:dLbl>
              <c:idx val="7"/>
              <c:layout/>
              <c:tx>
                <c:rich>
                  <a:bodyPr/>
                  <a:lstStyle/>
                  <a:p>
                    <a:r>
                      <a:rPr lang="en-US" sz="1100">
                        <a:solidFill>
                          <a:sysClr val="windowText" lastClr="000000"/>
                        </a:solidFill>
                      </a:rPr>
                      <a:t>Hematology
4%</a:t>
                    </a:r>
                    <a:endParaRPr lang="en-US">
                      <a:solidFill>
                        <a:sysClr val="windowText" lastClr="000000"/>
                      </a:solidFill>
                    </a:endParaRP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5987-4E84-9BCB-FEE6A65861C4}"/>
                </c:ext>
              </c:extLst>
            </c:dLbl>
            <c:dLbl>
              <c:idx val="8"/>
              <c:layout>
                <c:manualLayout>
                  <c:x val="3.45797444333561E-4"/>
                  <c:y val="2.456051375081E-3"/>
                </c:manualLayout>
              </c:layout>
              <c:tx>
                <c:rich>
                  <a:bodyPr/>
                  <a:lstStyle/>
                  <a:p>
                    <a:r>
                      <a:rPr lang="en-US" sz="1100">
                        <a:solidFill>
                          <a:sysClr val="windowText" lastClr="000000"/>
                        </a:solidFill>
                      </a:rPr>
                      <a:t>Genetics
4%</a:t>
                    </a:r>
                    <a:endParaRPr lang="en-US">
                      <a:solidFill>
                        <a:sysClr val="windowText" lastClr="000000"/>
                      </a:solidFill>
                    </a:endParaRP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5987-4E84-9BCB-FEE6A65861C4}"/>
                </c:ext>
              </c:extLst>
            </c:dLbl>
            <c:dLbl>
              <c:idx val="11"/>
              <c:layout>
                <c:manualLayout>
                  <c:x val="-7.1005737847437897E-2"/>
                  <c:y val="5.092643576895539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5987-4E84-9BCB-FEE6A65861C4}"/>
                </c:ext>
              </c:extLst>
            </c:dLbl>
            <c:spPr>
              <a:noFill/>
              <a:ln>
                <a:noFill/>
              </a:ln>
              <a:effectLst/>
            </c:spPr>
            <c:txPr>
              <a:bodyPr/>
              <a:lstStyle/>
              <a:p>
                <a:pPr>
                  <a:defRPr sz="11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Sheet1!$A$5:$A$24</c:f>
              <c:strCache>
                <c:ptCount val="20"/>
                <c:pt idx="0">
                  <c:v>Oncology</c:v>
                </c:pt>
                <c:pt idx="1">
                  <c:v>Inflammation/Immunology</c:v>
                </c:pt>
                <c:pt idx="2">
                  <c:v>Neuroscience</c:v>
                </c:pt>
                <c:pt idx="3">
                  <c:v>Infectious Disease</c:v>
                </c:pt>
                <c:pt idx="4">
                  <c:v>Bioinformatics/General Methods</c:v>
                </c:pt>
                <c:pt idx="5">
                  <c:v>Toxicity/Safety Assessment</c:v>
                </c:pt>
                <c:pt idx="6">
                  <c:v>Reproductive Biology</c:v>
                </c:pt>
                <c:pt idx="7">
                  <c:v>Hematology</c:v>
                </c:pt>
                <c:pt idx="8">
                  <c:v>Genetics</c:v>
                </c:pt>
                <c:pt idx="9">
                  <c:v>Metabolic Disease</c:v>
                </c:pt>
                <c:pt idx="10">
                  <c:v>Cardiovascular Disease</c:v>
                </c:pt>
                <c:pt idx="11">
                  <c:v>Developmental Biology</c:v>
                </c:pt>
                <c:pt idx="12">
                  <c:v>Stem Cell Biology</c:v>
                </c:pt>
                <c:pt idx="13">
                  <c:v>Wound Healing/Injury</c:v>
                </c:pt>
                <c:pt idx="14">
                  <c:v>Eye Disease</c:v>
                </c:pt>
                <c:pt idx="15">
                  <c:v>Nutritional Sciences</c:v>
                </c:pt>
                <c:pt idx="16">
                  <c:v>Renal Disorders</c:v>
                </c:pt>
                <c:pt idx="17">
                  <c:v>Aging</c:v>
                </c:pt>
                <c:pt idx="18">
                  <c:v>Bone Development</c:v>
                </c:pt>
                <c:pt idx="19">
                  <c:v>Liver Disease</c:v>
                </c:pt>
              </c:strCache>
            </c:strRef>
          </c:cat>
          <c:val>
            <c:numRef>
              <c:f>Sheet1!$B$5:$B$24</c:f>
              <c:numCache>
                <c:formatCode>General</c:formatCode>
                <c:ptCount val="20"/>
                <c:pt idx="0">
                  <c:v>3054</c:v>
                </c:pt>
                <c:pt idx="1">
                  <c:v>1168</c:v>
                </c:pt>
                <c:pt idx="2">
                  <c:v>1010</c:v>
                </c:pt>
                <c:pt idx="3">
                  <c:v>811</c:v>
                </c:pt>
                <c:pt idx="4">
                  <c:v>617</c:v>
                </c:pt>
                <c:pt idx="5">
                  <c:v>548</c:v>
                </c:pt>
                <c:pt idx="6">
                  <c:v>486</c:v>
                </c:pt>
                <c:pt idx="7">
                  <c:v>401</c:v>
                </c:pt>
                <c:pt idx="8">
                  <c:v>523</c:v>
                </c:pt>
                <c:pt idx="9">
                  <c:v>376</c:v>
                </c:pt>
                <c:pt idx="10">
                  <c:v>408</c:v>
                </c:pt>
                <c:pt idx="11">
                  <c:v>295</c:v>
                </c:pt>
                <c:pt idx="12">
                  <c:v>423</c:v>
                </c:pt>
                <c:pt idx="13">
                  <c:v>328</c:v>
                </c:pt>
                <c:pt idx="14">
                  <c:v>180</c:v>
                </c:pt>
                <c:pt idx="15">
                  <c:v>235</c:v>
                </c:pt>
                <c:pt idx="16">
                  <c:v>135</c:v>
                </c:pt>
                <c:pt idx="17">
                  <c:v>135</c:v>
                </c:pt>
                <c:pt idx="18">
                  <c:v>93</c:v>
                </c:pt>
                <c:pt idx="19">
                  <c:v>158</c:v>
                </c:pt>
              </c:numCache>
            </c:numRef>
          </c:val>
          <c:extLst>
            <c:ext xmlns:c16="http://schemas.microsoft.com/office/drawing/2014/chart" uri="{C3380CC4-5D6E-409C-BE32-E72D297353CC}">
              <c16:uniqueId val="{00000007-5987-4E84-9BCB-FEE6A65861C4}"/>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41CCD7-9E4E-9244-96A7-192EE352BFA0}" type="datetimeFigureOut">
              <a:rPr lang="en-US" smtClean="0"/>
              <a:t>12/18/2019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FD248-7780-0248-B48D-ABE95ACF736D}" type="slidenum">
              <a:rPr lang="en-US" smtClean="0"/>
              <a:t>‹N›</a:t>
            </a:fld>
            <a:endParaRPr lang="en-US"/>
          </a:p>
        </p:txBody>
      </p:sp>
    </p:spTree>
    <p:extLst>
      <p:ext uri="{BB962C8B-B14F-4D97-AF65-F5344CB8AC3E}">
        <p14:creationId xmlns:p14="http://schemas.microsoft.com/office/powerpoint/2010/main" val="850853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A39DF-3EC9-EA46-AF17-C956008E3749}" type="datetimeFigureOut">
              <a:rPr lang="en-US" smtClean="0"/>
              <a:t>12/18/2019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06000-7C47-B14D-B4F1-1C0972D02D88}" type="slidenum">
              <a:rPr lang="en-US" smtClean="0"/>
              <a:t>‹N›</a:t>
            </a:fld>
            <a:endParaRPr lang="en-US"/>
          </a:p>
        </p:txBody>
      </p:sp>
    </p:spTree>
    <p:extLst>
      <p:ext uri="{BB962C8B-B14F-4D97-AF65-F5344CB8AC3E}">
        <p14:creationId xmlns:p14="http://schemas.microsoft.com/office/powerpoint/2010/main" val="313801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is Ingenuity? What is </a:t>
            </a:r>
            <a:r>
              <a:rPr lang="en-US" b="1" dirty="0" smtClean="0">
                <a:solidFill>
                  <a:schemeClr val="accent1">
                    <a:lumMod val="60000"/>
                    <a:lumOff val="40000"/>
                  </a:schemeClr>
                </a:solidFill>
              </a:rPr>
              <a:t>Ingenuity Pathway Analysis [IPA]</a:t>
            </a:r>
            <a:r>
              <a:rPr lang="en-US" dirty="0" smtClean="0">
                <a:solidFill>
                  <a:schemeClr val="tx1">
                    <a:lumMod val="95000"/>
                    <a:lumOff val="5000"/>
                  </a:schemeClr>
                </a:solidFill>
              </a:rPr>
              <a:t>?</a:t>
            </a:r>
          </a:p>
          <a:p>
            <a:r>
              <a:rPr lang="en-US" b="1" dirty="0" smtClean="0"/>
              <a:t>What IPA is:</a:t>
            </a:r>
          </a:p>
          <a:p>
            <a:r>
              <a:rPr lang="en-US" dirty="0" smtClean="0"/>
              <a:t>For those not familiar, </a:t>
            </a:r>
            <a:r>
              <a:rPr lang="en-US" baseline="0" dirty="0" smtClean="0"/>
              <a:t>IPA, is a tool created for ’tertiary’ data analysis stage of –</a:t>
            </a:r>
            <a:r>
              <a:rPr lang="en-US" baseline="0" dirty="0" err="1" smtClean="0"/>
              <a:t>omics</a:t>
            </a:r>
            <a:r>
              <a:rPr lang="en-US" baseline="0" dirty="0" smtClean="0"/>
              <a:t> data- that is when one has already compiled a set of differentially expressed genes or affected proteins or genetic variants and they need to biologically interpret that set- create hypothesis/make sense of it.</a:t>
            </a:r>
          </a:p>
          <a:p>
            <a:r>
              <a:rPr lang="en-US" baseline="0" dirty="0" smtClean="0"/>
              <a:t>[Whether case vs. control or treated vs. untreated. ]</a:t>
            </a:r>
          </a:p>
          <a:p>
            <a:r>
              <a:rPr lang="en-US" sz="1200" kern="1200" dirty="0" smtClean="0">
                <a:solidFill>
                  <a:schemeClr val="tx1"/>
                </a:solidFill>
                <a:latin typeface="+mn-lt"/>
                <a:ea typeface="+mn-ea"/>
                <a:cs typeface="+mn-cs"/>
              </a:rPr>
              <a:t>Specifically, the tool</a:t>
            </a:r>
            <a:r>
              <a:rPr lang="en-US" sz="1200" kern="1200" baseline="0" dirty="0" smtClean="0">
                <a:solidFill>
                  <a:schemeClr val="tx1"/>
                </a:solidFill>
                <a:latin typeface="+mn-lt"/>
                <a:ea typeface="+mn-ea"/>
                <a:cs typeface="+mn-cs"/>
              </a:rPr>
              <a:t> allows you to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Leverage current scientific knowledge [stored in our KB] to answer questions like…..</a:t>
            </a:r>
            <a:endParaRPr lang="en-US" dirty="0" smtClean="0"/>
          </a:p>
          <a:p>
            <a:pPr marL="285750" indent="-285750">
              <a:buFont typeface="Arial"/>
              <a:buChar char="•"/>
            </a:pPr>
            <a:r>
              <a:rPr lang="en-US" sz="1600" dirty="0" smtClean="0"/>
              <a:t>Given a large set of gene/proteins that are activated/inhibited affected</a:t>
            </a:r>
          </a:p>
          <a:p>
            <a:pPr marL="742950" lvl="1" indent="-285750">
              <a:buFont typeface="Arial"/>
              <a:buChar char="•"/>
            </a:pPr>
            <a:r>
              <a:rPr lang="en-US" sz="1600" dirty="0" smtClean="0"/>
              <a:t>What are likely downstream effects? </a:t>
            </a:r>
          </a:p>
          <a:p>
            <a:pPr marL="1200150" lvl="2" indent="-285750">
              <a:buFont typeface="Arial"/>
              <a:buChar char="•"/>
            </a:pPr>
            <a:r>
              <a:rPr lang="en-US" sz="1600" dirty="0" smtClean="0"/>
              <a:t>disease phenotypes, impact on cell functionality</a:t>
            </a:r>
          </a:p>
          <a:p>
            <a:pPr marL="742950" lvl="1" indent="-285750">
              <a:buFont typeface="Arial"/>
              <a:buChar char="•"/>
            </a:pPr>
            <a:r>
              <a:rPr lang="en-US" sz="1600" dirty="0" smtClean="0"/>
              <a:t>What specific pathways are likely being affected?</a:t>
            </a:r>
          </a:p>
          <a:p>
            <a:pPr marL="742950" lvl="1" indent="-285750">
              <a:buFont typeface="Arial"/>
              <a:buChar char="•"/>
            </a:pPr>
            <a:r>
              <a:rPr lang="en-US" sz="1600" dirty="0" smtClean="0"/>
              <a:t>What upstream regulators are involved?  </a:t>
            </a:r>
            <a:endParaRPr lang="en-US" sz="1600" i="1" dirty="0" smtClean="0"/>
          </a:p>
          <a:p>
            <a:pPr marL="0" lvl="1"/>
            <a:endParaRPr lang="en-US" i="1"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1</a:t>
            </a:fld>
            <a:endParaRPr lang="de-DE"/>
          </a:p>
        </p:txBody>
      </p:sp>
    </p:spTree>
    <p:extLst>
      <p:ext uri="{BB962C8B-B14F-4D97-AF65-F5344CB8AC3E}">
        <p14:creationId xmlns:p14="http://schemas.microsoft.com/office/powerpoint/2010/main" val="367338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one can access all the genes that map to the any</a:t>
            </a:r>
            <a:r>
              <a:rPr lang="en-US" baseline="0" dirty="0" smtClean="0"/>
              <a:t> given pathway and even</a:t>
            </a:r>
          </a:p>
          <a:p>
            <a:r>
              <a:rPr lang="en-US" dirty="0" smtClean="0"/>
              <a:t>View expression data </a:t>
            </a:r>
            <a:r>
              <a:rPr lang="en-US" dirty="0" err="1" smtClean="0"/>
              <a:t>overlayed</a:t>
            </a:r>
            <a:r>
              <a:rPr lang="en-US" baseline="0" dirty="0" smtClean="0"/>
              <a:t> on to pathway,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Canonical pathways: Role of IL17A in Arthritis</a:t>
            </a:r>
          </a:p>
          <a:p>
            <a:r>
              <a:rPr lang="en-US" baseline="0" dirty="0" smtClean="0"/>
              <a:t> See that this is a S&amp;E window, so can…</a:t>
            </a:r>
          </a:p>
          <a:p>
            <a:r>
              <a:rPr lang="en-US" baseline="0" dirty="0" smtClean="0"/>
              <a:t>Can even predict the expression values of unmeasured genes.</a:t>
            </a:r>
          </a:p>
        </p:txBody>
      </p:sp>
      <p:sp>
        <p:nvSpPr>
          <p:cNvPr id="4" name="Slide Number Placeholder 3"/>
          <p:cNvSpPr>
            <a:spLocks noGrp="1"/>
          </p:cNvSpPr>
          <p:nvPr>
            <p:ph type="sldNum" sz="quarter" idx="10"/>
          </p:nvPr>
        </p:nvSpPr>
        <p:spPr/>
        <p:txBody>
          <a:bodyPr/>
          <a:lstStyle/>
          <a:p>
            <a:fld id="{9C22EDDC-E720-7840-8317-9DE1A8197EC5}" type="slidenum">
              <a:rPr lang="en-US" smtClean="0"/>
              <a:pPr/>
              <a:t>11</a:t>
            </a:fld>
            <a:endParaRPr lang="en-US"/>
          </a:p>
        </p:txBody>
      </p:sp>
    </p:spTree>
    <p:extLst>
      <p:ext uri="{BB962C8B-B14F-4D97-AF65-F5344CB8AC3E}">
        <p14:creationId xmlns:p14="http://schemas.microsoft.com/office/powerpoint/2010/main" val="107573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an Upstream Analysis returns a table of upstream factors- TF, microRNAs, </a:t>
            </a:r>
            <a:r>
              <a:rPr lang="en-US" baseline="0" dirty="0" err="1" smtClean="0"/>
              <a:t>compunds</a:t>
            </a:r>
            <a:r>
              <a:rPr lang="en-US" baseline="0" dirty="0" smtClean="0"/>
              <a:t>, biological drugs that are predicted to be involved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As well as whether act/</a:t>
            </a:r>
            <a:r>
              <a:rPr lang="en-US" sz="1200" kern="1200" dirty="0" err="1" smtClean="0">
                <a:solidFill>
                  <a:schemeClr val="tx1"/>
                </a:solidFill>
                <a:latin typeface="+mn-lt"/>
                <a:ea typeface="+mn-ea"/>
                <a:cs typeface="+mn-cs"/>
              </a:rPr>
              <a:t>inh</a:t>
            </a:r>
            <a:r>
              <a:rPr lang="en-US" sz="1200" kern="1200" dirty="0" smtClean="0">
                <a:solidFill>
                  <a:schemeClr val="tx1"/>
                </a:solidFill>
                <a:latin typeface="+mn-lt"/>
                <a:ea typeface="+mn-ea"/>
                <a:cs typeface="+mn-cs"/>
              </a:rPr>
              <a:t> depending on expression of its known </a:t>
            </a:r>
            <a:r>
              <a:rPr lang="en-US" sz="1200" kern="1200" dirty="0" err="1" smtClean="0">
                <a:solidFill>
                  <a:schemeClr val="tx1"/>
                </a:solidFill>
                <a:latin typeface="+mn-lt"/>
                <a:ea typeface="+mn-ea"/>
                <a:cs typeface="+mn-cs"/>
              </a:rPr>
              <a:t>tgt</a:t>
            </a:r>
            <a:r>
              <a:rPr lang="en-US" sz="1200" kern="1200" dirty="0" smtClean="0">
                <a:solidFill>
                  <a:schemeClr val="tx1"/>
                </a:solidFill>
                <a:latin typeface="+mn-lt"/>
                <a:ea typeface="+mn-ea"/>
                <a:cs typeface="+mn-cs"/>
              </a:rPr>
              <a:t> genes in your set.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very unique to IPA and only possible with our KB.</a:t>
            </a:r>
          </a:p>
          <a:p>
            <a:r>
              <a:rPr lang="en-US" sz="1200" kern="1200" dirty="0" smtClean="0">
                <a:solidFill>
                  <a:schemeClr val="tx1"/>
                </a:solidFill>
                <a:latin typeface="+mn-lt"/>
                <a:ea typeface="+mn-ea"/>
                <a:cs typeface="+mn-cs"/>
              </a:rPr>
              <a:t>Not exciting</a:t>
            </a:r>
            <a:r>
              <a:rPr lang="en-US" sz="1200" kern="1200" baseline="0" dirty="0" smtClean="0">
                <a:solidFill>
                  <a:schemeClr val="tx1"/>
                </a:solidFill>
                <a:latin typeface="+mn-lt"/>
                <a:ea typeface="+mn-ea"/>
                <a:cs typeface="+mn-cs"/>
              </a:rPr>
              <a:t> that TNF coming up, but also give Mechanistic Network.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one can also access</a:t>
            </a:r>
            <a:r>
              <a:rPr lang="en-US" sz="1200" kern="1200" baseline="0" dirty="0" smtClean="0">
                <a:solidFill>
                  <a:schemeClr val="tx1"/>
                </a:solidFill>
                <a:latin typeface="+mn-lt"/>
                <a:ea typeface="+mn-ea"/>
                <a:cs typeface="+mn-cs"/>
              </a:rPr>
              <a:t> a network of how each predicted regulator interacts with other regulators likely to be involved to </a:t>
            </a:r>
            <a:r>
              <a:rPr lang="en-US" sz="1200" kern="1200" dirty="0" smtClean="0">
                <a:solidFill>
                  <a:schemeClr val="tx1"/>
                </a:solidFill>
                <a:latin typeface="+mn-lt"/>
                <a:ea typeface="+mn-ea"/>
                <a:cs typeface="+mn-cs"/>
              </a:rPr>
              <a:t>answer the question: ‘’</a:t>
            </a:r>
            <a:r>
              <a:rPr lang="en-US" dirty="0" smtClean="0">
                <a:latin typeface="Arial" pitchFamily="-65" charset="0"/>
              </a:rPr>
              <a:t> How might the upstream molecule drive the observed expression changes?</a:t>
            </a:r>
            <a:r>
              <a:rPr lang="en-US" sz="1200" kern="1200" dirty="0" smtClean="0">
                <a:solidFill>
                  <a:schemeClr val="tx1"/>
                </a:solidFill>
                <a:latin typeface="+mn-lt"/>
                <a:ea typeface="+mn-ea"/>
                <a:cs typeface="+mn-cs"/>
              </a:rPr>
              <a:t>’ in the molecules</a:t>
            </a:r>
            <a:r>
              <a:rPr lang="en-US" sz="1200" kern="1200" baseline="0" dirty="0" smtClean="0">
                <a:solidFill>
                  <a:schemeClr val="tx1"/>
                </a:solidFill>
                <a:latin typeface="+mn-lt"/>
                <a:ea typeface="+mn-ea"/>
                <a:cs typeface="+mn-cs"/>
              </a:rPr>
              <a:t> it does target in my dataset?</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done by finding other regulators that significant overlap in target genes in your dataset and reporting their relationships based</a:t>
            </a:r>
            <a:r>
              <a:rPr lang="en-US" sz="1200" kern="1200" baseline="0" dirty="0" smtClean="0">
                <a:solidFill>
                  <a:schemeClr val="tx1"/>
                </a:solidFill>
                <a:latin typeface="+mn-lt"/>
                <a:ea typeface="+mn-ea"/>
                <a:cs typeface="+mn-cs"/>
              </a:rPr>
              <a:t> on current literature</a:t>
            </a:r>
            <a:r>
              <a:rPr lang="en-US" sz="1200" kern="1200" dirty="0" smtClean="0">
                <a:solidFill>
                  <a:schemeClr val="tx1"/>
                </a:solidFill>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One</a:t>
            </a:r>
            <a:r>
              <a:rPr lang="en-US" sz="1200" kern="1200" baseline="0" dirty="0" smtClean="0">
                <a:solidFill>
                  <a:schemeClr val="tx1"/>
                </a:solidFill>
                <a:latin typeface="+mn-lt"/>
                <a:ea typeface="+mn-ea"/>
                <a:cs typeface="+mn-cs"/>
              </a:rPr>
              <a:t> click can get for any upstream regulator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latin typeface="+mn-lt"/>
                <a:ea typeface="+mn-ea"/>
                <a:cs typeface="+mn-cs"/>
              </a:rPr>
              <a:t>Add target molecules</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206000-7C47-B14D-B4F1-1C0972D02D88}" type="slidenum">
              <a:rPr lang="en-US" smtClean="0"/>
              <a:t>12</a:t>
            </a:fld>
            <a:endParaRPr lang="en-US"/>
          </a:p>
        </p:txBody>
      </p:sp>
    </p:spTree>
    <p:extLst>
      <p:ext uri="{BB962C8B-B14F-4D97-AF65-F5344CB8AC3E}">
        <p14:creationId xmlns:p14="http://schemas.microsoft.com/office/powerpoint/2010/main" val="5441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Filter: Not so interested that TNF comes up, but what drugs would have a similar or opposite effect?</a:t>
            </a:r>
          </a:p>
          <a:p>
            <a:r>
              <a:rPr lang="en-US" sz="1200" kern="1200" dirty="0" smtClean="0">
                <a:solidFill>
                  <a:schemeClr val="tx1"/>
                </a:solidFill>
                <a:effectLst/>
                <a:latin typeface="+mn-lt"/>
                <a:ea typeface="+mn-ea"/>
                <a:cs typeface="+mn-cs"/>
              </a:rPr>
              <a:t>Or which TF’s is it acting through? Orr </a:t>
            </a:r>
            <a:r>
              <a:rPr lang="en-US" sz="1200" kern="1200" dirty="0" err="1" smtClean="0">
                <a:solidFill>
                  <a:schemeClr val="tx1"/>
                </a:solidFill>
                <a:effectLst/>
                <a:latin typeface="+mn-lt"/>
                <a:ea typeface="+mn-ea"/>
                <a:cs typeface="+mn-cs"/>
              </a:rPr>
              <a:t>wihc</a:t>
            </a:r>
            <a:r>
              <a:rPr lang="en-US" sz="1200" kern="1200" dirty="0" smtClean="0">
                <a:solidFill>
                  <a:schemeClr val="tx1"/>
                </a:solidFill>
                <a:effectLst/>
                <a:latin typeface="+mn-lt"/>
                <a:ea typeface="+mn-ea"/>
                <a:cs typeface="+mn-cs"/>
              </a:rPr>
              <a:t> microRNAs may be involved?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note that can open any of these in a S&amp;E window. </a:t>
            </a:r>
          </a:p>
          <a:p>
            <a:r>
              <a:rPr lang="en-US" sz="1200" kern="1200" dirty="0" smtClean="0">
                <a:solidFill>
                  <a:schemeClr val="tx1"/>
                </a:solidFill>
                <a:effectLst/>
                <a:latin typeface="+mn-lt"/>
                <a:ea typeface="+mn-ea"/>
                <a:cs typeface="+mn-cs"/>
              </a:rPr>
              <a:t>Then if see something</a:t>
            </a:r>
            <a:r>
              <a:rPr lang="en-US" sz="1200" kern="1200" baseline="0" dirty="0" smtClean="0">
                <a:solidFill>
                  <a:schemeClr val="tx1"/>
                </a:solidFill>
                <a:effectLst/>
                <a:latin typeface="+mn-lt"/>
                <a:ea typeface="+mn-ea"/>
                <a:cs typeface="+mn-cs"/>
              </a:rPr>
              <a:t> interesting, can see what affects and build a network of molecules IN your datasets.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13</a:t>
            </a:fld>
            <a:endParaRPr lang="en-US"/>
          </a:p>
        </p:txBody>
      </p:sp>
    </p:spTree>
    <p:extLst>
      <p:ext uri="{BB962C8B-B14F-4D97-AF65-F5344CB8AC3E}">
        <p14:creationId xmlns:p14="http://schemas.microsoft.com/office/powerpoint/2010/main" val="54413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Predict what downstream phenotypes might occur in your system bases on disease/functions that are enriched in your set and whether they are increased or decreased</a:t>
            </a:r>
          </a:p>
          <a:p>
            <a:r>
              <a:rPr lang="en-US" sz="1200" kern="1200" dirty="0" smtClean="0">
                <a:solidFill>
                  <a:schemeClr val="tx1"/>
                </a:solidFill>
                <a:latin typeface="+mn-lt"/>
                <a:ea typeface="+mn-ea"/>
                <a:cs typeface="+mn-cs"/>
              </a:rPr>
              <a:t>Again, based on pattern matching with the genes for which experimental evidence has linked them to the phenotype. </a:t>
            </a:r>
          </a:p>
          <a:p>
            <a:r>
              <a:rPr lang="en-US" sz="1200" kern="1200" dirty="0" smtClean="0">
                <a:solidFill>
                  <a:schemeClr val="tx1"/>
                </a:solidFill>
                <a:latin typeface="+mn-lt"/>
                <a:ea typeface="+mn-ea"/>
                <a:cs typeface="+mn-cs"/>
              </a:rPr>
              <a:t>Then with one click see how the genes are reported to affect the phenotype in a search and explore window. </a:t>
            </a:r>
          </a:p>
          <a:p>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DS: construct from one DS effect, the genes you can measure and preliminary predicted perturbation effect</a:t>
            </a:r>
          </a:p>
          <a:p>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heatmap</a:t>
            </a:r>
            <a:r>
              <a:rPr lang="en-US" sz="1200" kern="1200" dirty="0" smtClean="0">
                <a:solidFill>
                  <a:schemeClr val="tx1"/>
                </a:solidFill>
                <a:effectLst/>
                <a:latin typeface="+mn-lt"/>
                <a:ea typeface="+mn-ea"/>
                <a:cs typeface="+mn-cs"/>
              </a:rPr>
              <a:t>, get a global sense of what is happening. </a:t>
            </a:r>
          </a:p>
          <a:p>
            <a:r>
              <a:rPr lang="en-US" sz="1200" kern="1200" dirty="0" smtClean="0">
                <a:solidFill>
                  <a:schemeClr val="tx1"/>
                </a:solidFill>
                <a:effectLst/>
                <a:latin typeface="+mn-lt"/>
                <a:ea typeface="+mn-ea"/>
                <a:cs typeface="+mn-cs"/>
              </a:rPr>
              <a:t>-Increase in immune cell trafficking. </a:t>
            </a:r>
          </a:p>
          <a:p>
            <a:r>
              <a:rPr lang="en-US" sz="1200" kern="1200" dirty="0" smtClean="0">
                <a:solidFill>
                  <a:schemeClr val="tx1"/>
                </a:solidFill>
                <a:effectLst/>
                <a:latin typeface="+mn-lt"/>
                <a:ea typeface="+mn-ea"/>
                <a:cs typeface="+mn-cs"/>
              </a:rPr>
              <a:t>Interesting that see decrease in organ inflammation</a:t>
            </a:r>
          </a:p>
          <a:p>
            <a:r>
              <a:rPr lang="en-US" sz="1200" kern="1200" dirty="0" smtClean="0">
                <a:solidFill>
                  <a:schemeClr val="tx1"/>
                </a:solidFill>
                <a:effectLst/>
                <a:latin typeface="+mn-lt"/>
                <a:ea typeface="+mn-ea"/>
                <a:cs typeface="+mn-cs"/>
              </a:rPr>
              <a:t>May be tempted to look for which upstream regulator here have targets in this part of the </a:t>
            </a:r>
            <a:r>
              <a:rPr lang="en-US" sz="1200" kern="1200" dirty="0" err="1" smtClean="0">
                <a:solidFill>
                  <a:schemeClr val="tx1"/>
                </a:solidFill>
                <a:effectLst/>
                <a:latin typeface="+mn-lt"/>
                <a:ea typeface="+mn-ea"/>
                <a:cs typeface="+mn-cs"/>
              </a:rPr>
              <a:t>transcriptome</a:t>
            </a:r>
            <a:r>
              <a:rPr lang="en-US" sz="1200" kern="1200" dirty="0" smtClean="0">
                <a:solidFill>
                  <a:schemeClr val="tx1"/>
                </a:solidFill>
                <a:effectLst/>
                <a:latin typeface="+mn-lt"/>
                <a:ea typeface="+mn-ea"/>
                <a:cs typeface="+mn-cs"/>
              </a:rPr>
              <a:t> that could lead to increased immune cell trafficking…</a:t>
            </a:r>
          </a:p>
          <a:p>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14</a:t>
            </a:fld>
            <a:endParaRPr lang="en-US"/>
          </a:p>
        </p:txBody>
      </p:sp>
    </p:spTree>
    <p:extLst>
      <p:ext uri="{BB962C8B-B14F-4D97-AF65-F5344CB8AC3E}">
        <p14:creationId xmlns:p14="http://schemas.microsoft.com/office/powerpoint/2010/main" val="218269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Finally, identify which of the upstream regulators predicted to be involved are causing which predicted downstream effect. Each row in this table is such a network</a:t>
            </a:r>
          </a:p>
          <a:p>
            <a:endParaRPr lang="en-US" sz="1200" kern="1200" dirty="0" smtClean="0">
              <a:solidFill>
                <a:schemeClr val="tx1"/>
              </a:solidFill>
              <a:latin typeface="+mn-lt"/>
              <a:ea typeface="+mn-ea"/>
              <a:cs typeface="+mn-cs"/>
            </a:endParaRPr>
          </a:p>
          <a:p>
            <a:r>
              <a:rPr lang="en-US" sz="1200" kern="1200" dirty="0" err="1" smtClean="0">
                <a:solidFill>
                  <a:schemeClr val="tx1"/>
                </a:solidFill>
                <a:effectLst/>
                <a:latin typeface="+mn-lt"/>
                <a:ea typeface="+mn-ea"/>
                <a:cs typeface="+mn-cs"/>
              </a:rPr>
              <a:t>Reg</a:t>
            </a:r>
            <a:r>
              <a:rPr lang="en-US" sz="1200" kern="1200" dirty="0" smtClean="0">
                <a:solidFill>
                  <a:schemeClr val="tx1"/>
                </a:solidFill>
                <a:effectLst/>
                <a:latin typeface="+mn-lt"/>
                <a:ea typeface="+mn-ea"/>
                <a:cs typeface="+mn-cs"/>
              </a:rPr>
              <a:t> effects: Any of the wiring diagrams reported. Specify the type of network want</a:t>
            </a:r>
          </a:p>
          <a:p>
            <a:r>
              <a:rPr lang="en-US" sz="1200" kern="1200" dirty="0" smtClean="0">
                <a:solidFill>
                  <a:schemeClr val="tx1"/>
                </a:solidFill>
                <a:effectLst/>
                <a:latin typeface="+mn-lt"/>
                <a:ea typeface="+mn-ea"/>
                <a:cs typeface="+mn-cs"/>
              </a:rPr>
              <a:t>Search for *T lymphocytes*, sort by % known, take the top</a:t>
            </a:r>
          </a:p>
          <a:p>
            <a:r>
              <a:rPr lang="en-US" sz="1200" kern="1200" dirty="0" smtClean="0">
                <a:solidFill>
                  <a:schemeClr val="tx1"/>
                </a:solidFill>
                <a:effectLst/>
                <a:latin typeface="+mn-lt"/>
                <a:ea typeface="+mn-ea"/>
                <a:cs typeface="+mn-cs"/>
              </a:rPr>
              <a:t>Way in which TNF treatment leads to these cells expressing genes associated with </a:t>
            </a:r>
            <a:r>
              <a:rPr lang="en-US" sz="1200" kern="1200" dirty="0" err="1" smtClean="0">
                <a:solidFill>
                  <a:schemeClr val="tx1"/>
                </a:solidFill>
                <a:effectLst/>
                <a:latin typeface="+mn-lt"/>
                <a:ea typeface="+mn-ea"/>
                <a:cs typeface="+mn-cs"/>
              </a:rPr>
              <a:t>incrased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quanityt</a:t>
            </a:r>
            <a:r>
              <a:rPr lang="en-US" sz="1200" kern="1200" dirty="0" smtClean="0">
                <a:solidFill>
                  <a:schemeClr val="tx1"/>
                </a:solidFill>
                <a:effectLst/>
                <a:latin typeface="+mn-lt"/>
                <a:ea typeface="+mn-ea"/>
                <a:cs typeface="+mn-cs"/>
              </a:rPr>
              <a:t> of T </a:t>
            </a:r>
            <a:r>
              <a:rPr lang="en-US" sz="1200" kern="1200" dirty="0" err="1" smtClean="0">
                <a:solidFill>
                  <a:schemeClr val="tx1"/>
                </a:solidFill>
                <a:effectLst/>
                <a:latin typeface="+mn-lt"/>
                <a:ea typeface="+mn-ea"/>
                <a:cs typeface="+mn-cs"/>
              </a:rPr>
              <a:t>lumphocytes</a:t>
            </a:r>
            <a:r>
              <a:rPr lang="en-US" sz="1200" kern="1200" dirty="0" smtClean="0">
                <a:solidFill>
                  <a:schemeClr val="tx1"/>
                </a:solidFill>
                <a:effectLst/>
                <a:latin typeface="+mn-lt"/>
                <a:ea typeface="+mn-ea"/>
                <a:cs typeface="+mn-cs"/>
              </a:rPr>
              <a:t> in tissue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206000-7C47-B14D-B4F1-1C0972D02D88}" type="slidenum">
              <a:rPr lang="en-US" smtClean="0"/>
              <a:t>15</a:t>
            </a:fld>
            <a:endParaRPr lang="en-US"/>
          </a:p>
        </p:txBody>
      </p:sp>
    </p:spTree>
    <p:extLst>
      <p:ext uri="{BB962C8B-B14F-4D97-AF65-F5344CB8AC3E}">
        <p14:creationId xmlns:p14="http://schemas.microsoft.com/office/powerpoint/2010/main" val="167120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and the algorithm can be customized to ask your specific question- Only look for transcription factor may be affecting DS effects associated with </a:t>
            </a:r>
            <a:r>
              <a:rPr lang="en-US" sz="1200" kern="1200" dirty="0" err="1" smtClean="0">
                <a:solidFill>
                  <a:schemeClr val="tx1"/>
                </a:solidFill>
                <a:latin typeface="+mn-lt"/>
                <a:ea typeface="+mn-ea"/>
                <a:cs typeface="+mn-cs"/>
              </a:rPr>
              <a:t>Cardia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Arrythmia</a:t>
            </a:r>
            <a:r>
              <a:rPr lang="en-US" sz="1200" kern="120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16</a:t>
            </a:fld>
            <a:endParaRPr lang="en-US"/>
          </a:p>
        </p:txBody>
      </p:sp>
    </p:spTree>
    <p:extLst>
      <p:ext uri="{BB962C8B-B14F-4D97-AF65-F5344CB8AC3E}">
        <p14:creationId xmlns:p14="http://schemas.microsoft.com/office/powerpoint/2010/main" val="150052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Allowing you to decide</a:t>
            </a:r>
            <a:r>
              <a:rPr lang="en-US" baseline="0" dirty="0" smtClean="0"/>
              <a:t> what sort of networks you want to be reported to you. </a:t>
            </a:r>
            <a:endParaRPr lang="en-US" dirty="0"/>
          </a:p>
        </p:txBody>
      </p:sp>
      <p:sp>
        <p:nvSpPr>
          <p:cNvPr id="4" name="Slide Number Placeholder 3"/>
          <p:cNvSpPr>
            <a:spLocks noGrp="1"/>
          </p:cNvSpPr>
          <p:nvPr>
            <p:ph type="sldNum" sz="quarter" idx="10"/>
          </p:nvPr>
        </p:nvSpPr>
        <p:spPr/>
        <p:txBody>
          <a:bodyPr/>
          <a:lstStyle/>
          <a:p>
            <a:fld id="{915BAFEE-E08A-4969-966A-6DABD3046C50}" type="slidenum">
              <a:rPr lang="de-DE" smtClean="0"/>
              <a:t>17</a:t>
            </a:fld>
            <a:endParaRPr lang="de-DE"/>
          </a:p>
        </p:txBody>
      </p:sp>
    </p:spTree>
    <p:extLst>
      <p:ext uri="{BB962C8B-B14F-4D97-AF65-F5344CB8AC3E}">
        <p14:creationId xmlns:p14="http://schemas.microsoft.com/office/powerpoint/2010/main" val="10801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will poke</a:t>
            </a:r>
            <a:r>
              <a:rPr lang="en-US" baseline="0" dirty="0" smtClean="0"/>
              <a:t> around in the tool together to use these features of the core analysis to construct a network</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18</a:t>
            </a:fld>
            <a:endParaRPr lang="de-DE"/>
          </a:p>
        </p:txBody>
      </p:sp>
    </p:spTree>
    <p:extLst>
      <p:ext uri="{BB962C8B-B14F-4D97-AF65-F5344CB8AC3E}">
        <p14:creationId xmlns:p14="http://schemas.microsoft.com/office/powerpoint/2010/main" val="240811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EDDC-E720-7840-8317-9DE1A8197EC5}" type="slidenum">
              <a:rPr lang="en-US" smtClean="0"/>
              <a:pPr/>
              <a:t>19</a:t>
            </a:fld>
            <a:endParaRPr lang="en-US"/>
          </a:p>
        </p:txBody>
      </p:sp>
    </p:spTree>
    <p:extLst>
      <p:ext uri="{BB962C8B-B14F-4D97-AF65-F5344CB8AC3E}">
        <p14:creationId xmlns:p14="http://schemas.microsoft.com/office/powerpoint/2010/main" val="37841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6000-7C47-B14D-B4F1-1C0972D02D88}" type="slidenum">
              <a:rPr lang="en-US" smtClean="0"/>
              <a:t>20</a:t>
            </a:fld>
            <a:endParaRPr lang="en-US"/>
          </a:p>
        </p:txBody>
      </p:sp>
    </p:spTree>
    <p:extLst>
      <p:ext uri="{BB962C8B-B14F-4D97-AF65-F5344CB8AC3E}">
        <p14:creationId xmlns:p14="http://schemas.microsoft.com/office/powerpoint/2010/main" val="133473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marL="224325" indent="-224325" defTabSz="897301" eaLnBrk="0" fontAlgn="base" hangingPunct="0">
              <a:spcBef>
                <a:spcPct val="30000"/>
              </a:spcBef>
              <a:spcAft>
                <a:spcPct val="0"/>
              </a:spcAft>
              <a:defRPr/>
            </a:pPr>
            <a:r>
              <a:rPr lang="en-US" baseline="0" dirty="0" smtClean="0"/>
              <a:t>[Just to dispel mysticism right off the bat: It does this by using information stored in The Ingenuity Knowledge Base.</a:t>
            </a:r>
          </a:p>
          <a:p>
            <a:pPr marL="224325" indent="-224325" defTabSz="897301" eaLnBrk="0" fontAlgn="base" hangingPunct="0">
              <a:spcBef>
                <a:spcPct val="30000"/>
              </a:spcBef>
              <a:spcAft>
                <a:spcPct val="0"/>
              </a:spcAft>
              <a:defRPr/>
            </a:pPr>
            <a:r>
              <a:rPr lang="en-US" baseline="0" dirty="0" smtClean="0"/>
              <a:t>This is an in-house DB composed of millions of experimental findings taken from peer-reviewed journals and further curated by MD/PhD level </a:t>
            </a:r>
            <a:r>
              <a:rPr lang="en-US" baseline="0" dirty="0" err="1" smtClean="0"/>
              <a:t>scienstists</a:t>
            </a:r>
            <a:r>
              <a:rPr lang="en-US" baseline="0" dirty="0" smtClean="0"/>
              <a:t> plus information from commonly used third party databases.</a:t>
            </a:r>
          </a:p>
          <a:p>
            <a:pPr marL="224325" indent="-224325" defTabSz="897301" eaLnBrk="0" fontAlgn="base" hangingPunct="0">
              <a:spcBef>
                <a:spcPct val="30000"/>
              </a:spcBef>
              <a:spcAft>
                <a:spcPct val="0"/>
              </a:spcAft>
              <a:defRPr/>
            </a:pPr>
            <a:endParaRPr lang="en-US" baseline="0" dirty="0" smtClean="0"/>
          </a:p>
          <a:p>
            <a:pPr marL="224325" indent="-224325" defTabSz="897301" eaLnBrk="0" fontAlgn="base" hangingPunct="0">
              <a:spcBef>
                <a:spcPct val="30000"/>
              </a:spcBef>
              <a:spcAft>
                <a:spcPct val="0"/>
              </a:spcAft>
              <a:defRPr/>
            </a:pPr>
            <a:r>
              <a:rPr lang="en-US" baseline="0" dirty="0" smtClean="0"/>
              <a:t>All this information is pulled together to make connections between diseases, </a:t>
            </a:r>
            <a:r>
              <a:rPr lang="en-US" baseline="0" dirty="0" err="1" smtClean="0"/>
              <a:t>genes,drugs</a:t>
            </a:r>
            <a:r>
              <a:rPr lang="en-US" baseline="0" dirty="0" smtClean="0"/>
              <a:t>/</a:t>
            </a:r>
            <a:r>
              <a:rPr lang="en-US" baseline="0" dirty="0" err="1" smtClean="0"/>
              <a:t>compunds</a:t>
            </a:r>
            <a:r>
              <a:rPr lang="en-US" baseline="0" dirty="0" smtClean="0"/>
              <a:t>, pathways,  and pathway regulators.</a:t>
            </a:r>
          </a:p>
          <a:p>
            <a:pPr marL="224325" indent="-224325" defTabSz="897301" eaLnBrk="0" fontAlgn="base" hangingPunct="0">
              <a:spcBef>
                <a:spcPct val="30000"/>
              </a:spcBef>
              <a:spcAft>
                <a:spcPct val="0"/>
              </a:spcAft>
              <a:defRPr/>
            </a:pPr>
            <a:r>
              <a:rPr lang="en-US" baseline="0" dirty="0" smtClean="0"/>
              <a:t>Our trained scientists use data from each finding to create a connection between disease phenotypes, pathways, genes/protein, drugs/</a:t>
            </a:r>
            <a:r>
              <a:rPr lang="en-US" baseline="0" dirty="0" err="1" smtClean="0"/>
              <a:t>comopunds</a:t>
            </a:r>
            <a:r>
              <a:rPr lang="en-US" baseline="0" dirty="0" smtClean="0"/>
              <a:t>. These are all pooled together in to the knowledge base that can be seen as a master network of all the relationships that exist in the literature </a:t>
            </a:r>
            <a:r>
              <a:rPr lang="en-US" baseline="0" dirty="0" err="1" smtClean="0"/>
              <a:t>labelled</a:t>
            </a:r>
            <a:r>
              <a:rPr lang="en-US" baseline="0" dirty="0" smtClean="0"/>
              <a:t> by the context of the finding [the species it was found in, the </a:t>
            </a:r>
            <a:r>
              <a:rPr lang="en-US" baseline="0" dirty="0" err="1" smtClean="0"/>
              <a:t>experienmental</a:t>
            </a:r>
            <a:r>
              <a:rPr lang="en-US" baseline="0" dirty="0" smtClean="0"/>
              <a:t> </a:t>
            </a:r>
            <a:r>
              <a:rPr lang="en-US" baseline="0" dirty="0" err="1" smtClean="0"/>
              <a:t>evidemce</a:t>
            </a:r>
            <a:r>
              <a:rPr lang="en-US" baseline="0" dirty="0" smtClean="0"/>
              <a:t>, etc. ]]</a:t>
            </a:r>
          </a:p>
          <a:p>
            <a:pPr marL="224325" indent="-224325" defTabSz="897301" eaLnBrk="0" fontAlgn="base" hangingPunct="0">
              <a:spcBef>
                <a:spcPct val="30000"/>
              </a:spcBef>
              <a:spcAft>
                <a:spcPct val="0"/>
              </a:spcAft>
              <a:defRPr/>
            </a:pPr>
            <a:endParaRPr lang="en-US" baseline="0" dirty="0" smtClean="0"/>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dirty="0" smtClean="0"/>
              <a:t>IPA</a:t>
            </a:r>
            <a:r>
              <a:rPr lang="en-US" baseline="0" dirty="0" smtClean="0"/>
              <a:t> then uses this information to run its predictive </a:t>
            </a:r>
            <a:r>
              <a:rPr lang="en-US" baseline="0" dirty="0" err="1" smtClean="0"/>
              <a:t>aglorithms</a:t>
            </a:r>
            <a:r>
              <a:rPr lang="en-US" baseline="0" dirty="0" smtClean="0"/>
              <a:t> and the user can directly pull out relevant information. </a:t>
            </a:r>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baseline="0" dirty="0" smtClean="0"/>
              <a:t>***</a:t>
            </a:r>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baseline="0" dirty="0" smtClean="0"/>
              <a:t>It does this based on the KB and takes advantage </a:t>
            </a:r>
            <a:r>
              <a:rPr lang="en-US" baseline="0" dirty="0" err="1" smtClean="0"/>
              <a:t>fo</a:t>
            </a:r>
            <a:r>
              <a:rPr lang="en-US" baseline="0" dirty="0" smtClean="0"/>
              <a:t> the fact that each of these relationships in the KB is </a:t>
            </a:r>
            <a:r>
              <a:rPr lang="en-US" baseline="0" dirty="0" err="1" smtClean="0"/>
              <a:t>labelled</a:t>
            </a:r>
            <a:r>
              <a:rPr lang="en-US" baseline="0" dirty="0" smtClean="0"/>
              <a:t> with the species and experimental systems that the finding came from. </a:t>
            </a:r>
          </a:p>
          <a:p>
            <a:pPr marL="224325" marR="0" indent="-224325" algn="l" defTabSz="897301" rtl="0" eaLnBrk="0" fontAlgn="base" latinLnBrk="0" hangingPunct="0">
              <a:lnSpc>
                <a:spcPct val="100000"/>
              </a:lnSpc>
              <a:spcBef>
                <a:spcPct val="30000"/>
              </a:spcBef>
              <a:spcAft>
                <a:spcPct val="0"/>
              </a:spcAft>
              <a:buClrTx/>
              <a:buSzTx/>
              <a:buFontTx/>
              <a:buNone/>
              <a:tabLst/>
              <a:defRPr/>
            </a:pPr>
            <a:endParaRPr lang="en-US" baseline="0" dirty="0" smtClean="0"/>
          </a:p>
          <a:p>
            <a:pPr marL="224325" marR="0" indent="-224325" algn="l" defTabSz="897301" rtl="0" eaLnBrk="0" fontAlgn="base" latinLnBrk="0" hangingPunct="0">
              <a:lnSpc>
                <a:spcPct val="100000"/>
              </a:lnSpc>
              <a:spcBef>
                <a:spcPct val="30000"/>
              </a:spcBef>
              <a:spcAft>
                <a:spcPct val="0"/>
              </a:spcAft>
              <a:buClrTx/>
              <a:buSzTx/>
              <a:buFontTx/>
              <a:buNone/>
              <a:tabLst/>
              <a:defRPr/>
            </a:pPr>
            <a:r>
              <a:rPr lang="en-US" baseline="0" dirty="0" smtClean="0"/>
              <a:t>[Just as a refresher or for those who </a:t>
            </a:r>
            <a:r>
              <a:rPr lang="en-US" baseline="0" dirty="0" err="1" smtClean="0"/>
              <a:t>didn</a:t>
            </a:r>
            <a:r>
              <a:rPr lang="fr-FR" baseline="0" dirty="0" smtClean="0"/>
              <a:t>’</a:t>
            </a:r>
            <a:r>
              <a:rPr lang="en-US" baseline="0" dirty="0" smtClean="0"/>
              <a:t>t catch it], the KB is a network constructed from curated peer-reviewed experimental findings that links associated  diseases, This master network of all the relationships is </a:t>
            </a:r>
            <a:r>
              <a:rPr lang="en-US" baseline="0" dirty="0" err="1" smtClean="0"/>
              <a:t>labelled</a:t>
            </a:r>
            <a:r>
              <a:rPr lang="en-US" baseline="0" dirty="0" smtClean="0"/>
              <a:t> by the context of the finding [the species it was found in, the experimental </a:t>
            </a:r>
            <a:r>
              <a:rPr lang="en-US" baseline="0" dirty="0" err="1" smtClean="0"/>
              <a:t>evidemce</a:t>
            </a:r>
            <a:r>
              <a:rPr lang="en-US" baseline="0" dirty="0" smtClean="0"/>
              <a:t>, etc. </a:t>
            </a:r>
          </a:p>
          <a:p>
            <a:pPr marL="224325" marR="0" indent="-224325" algn="l" defTabSz="897301" rtl="0" eaLnBrk="0" fontAlgn="base" latinLnBrk="0" hangingPunct="0">
              <a:lnSpc>
                <a:spcPct val="100000"/>
              </a:lnSpc>
              <a:spcBef>
                <a:spcPct val="30000"/>
              </a:spcBef>
              <a:spcAft>
                <a:spcPct val="0"/>
              </a:spcAft>
              <a:buClrTx/>
              <a:buSzTx/>
              <a:buFontTx/>
              <a:buNone/>
              <a:tabLst/>
              <a:defRPr/>
            </a:pPr>
            <a:endParaRPr lang="en-US" dirty="0" smtClean="0"/>
          </a:p>
          <a:p>
            <a:pPr marL="224325" indent="-224325" defTabSz="897301" eaLnBrk="0" fontAlgn="base" hangingPunct="0">
              <a:spcBef>
                <a:spcPct val="30000"/>
              </a:spcBef>
              <a:spcAft>
                <a:spcPct val="0"/>
              </a:spcAft>
              <a:defRPr/>
            </a:pPr>
            <a:endParaRPr lang="en-US" baseline="0" dirty="0" smtClean="0"/>
          </a:p>
          <a:p>
            <a:pPr marL="224325" indent="-224325" defTabSz="897301" eaLnBrk="0" fontAlgn="base" hangingPunct="0">
              <a:spcBef>
                <a:spcPct val="30000"/>
              </a:spcBef>
              <a:spcAft>
                <a:spcPct val="0"/>
              </a:spcAft>
              <a:defRPr/>
            </a:pPr>
            <a:endParaRPr lang="en-US" baseline="0"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1B6B0A30-8341-43CD-96DF-5C5B5C5C7D18}" type="slidenum">
              <a:rPr lang="en-US" smtClean="0">
                <a:latin typeface="Calibri" pitchFamily="34" charset="0"/>
                <a:ea typeface="Geneva"/>
                <a:cs typeface="Geneva"/>
              </a:rPr>
              <a:pPr/>
              <a:t>3</a:t>
            </a:fld>
            <a:endParaRPr lang="en-US" smtClean="0">
              <a:latin typeface="Calibri" pitchFamily="34" charset="0"/>
              <a:ea typeface="Geneva"/>
              <a:cs typeface="Geneva"/>
            </a:endParaRPr>
          </a:p>
        </p:txBody>
      </p:sp>
    </p:spTree>
    <p:extLst>
      <p:ext uri="{BB962C8B-B14F-4D97-AF65-F5344CB8AC3E}">
        <p14:creationId xmlns:p14="http://schemas.microsoft.com/office/powerpoint/2010/main" val="48485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 it looks</a:t>
            </a:r>
            <a:r>
              <a:rPr lang="en-US" baseline="0" dirty="0" smtClean="0"/>
              <a:t> for DS effects and </a:t>
            </a:r>
            <a:r>
              <a:rPr lang="en-US" baseline="0" dirty="0" err="1" smtClean="0"/>
              <a:t>Urs</a:t>
            </a:r>
            <a:r>
              <a:rPr lang="en-US" baseline="0" dirty="0" smtClean="0"/>
              <a:t> with a significant overlap in target molecules and whose edges are most consistent with the data- fewest yellow edges</a:t>
            </a:r>
          </a:p>
          <a:p>
            <a:r>
              <a:rPr lang="en-US" baseline="0" dirty="0" smtClean="0"/>
              <a:t>A UR may ultimately be predicted to be activated even if X/Y of its target gene states in the data are not concordant with this. The network of them together would be penalized. Similarly some of THESE downstream edges may be inconsistent in that Dis/</a:t>
            </a:r>
            <a:r>
              <a:rPr lang="en-US" baseline="0" dirty="0" err="1" smtClean="0"/>
              <a:t>Fn</a:t>
            </a:r>
            <a:r>
              <a:rPr lang="en-US" baseline="0" dirty="0" smtClean="0"/>
              <a:t> is ultimately predicted to be increased/decreased, </a:t>
            </a:r>
            <a:r>
              <a:rPr lang="en-US" baseline="0" dirty="0" err="1" smtClean="0"/>
              <a:t>eventhough</a:t>
            </a:r>
            <a:r>
              <a:rPr lang="en-US" baseline="0" dirty="0" smtClean="0"/>
              <a:t> Q/Y target genes </a:t>
            </a:r>
            <a:r>
              <a:rPr lang="en-US" baseline="0" dirty="0" err="1" smtClean="0"/>
              <a:t>measued</a:t>
            </a:r>
            <a:r>
              <a:rPr lang="en-US" baseline="0" dirty="0" smtClean="0"/>
              <a:t> state is not consistent with that. </a:t>
            </a:r>
          </a:p>
        </p:txBody>
      </p:sp>
      <p:sp>
        <p:nvSpPr>
          <p:cNvPr id="4" name="Slide Number Placeholder 3"/>
          <p:cNvSpPr>
            <a:spLocks noGrp="1"/>
          </p:cNvSpPr>
          <p:nvPr>
            <p:ph type="sldNum" sz="quarter" idx="10"/>
          </p:nvPr>
        </p:nvSpPr>
        <p:spPr/>
        <p:txBody>
          <a:bodyPr/>
          <a:lstStyle/>
          <a:p>
            <a:fld id="{915BAFEE-E08A-4969-966A-6DABD3046C50}" type="slidenum">
              <a:rPr lang="de-DE" smtClean="0"/>
              <a:t>21</a:t>
            </a:fld>
            <a:endParaRPr lang="de-DE"/>
          </a:p>
        </p:txBody>
      </p:sp>
    </p:spTree>
    <p:extLst>
      <p:ext uri="{BB962C8B-B14F-4D97-AF65-F5344CB8AC3E}">
        <p14:creationId xmlns:p14="http://schemas.microsoft.com/office/powerpoint/2010/main" val="103576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a:t>
            </a:r>
            <a:r>
              <a:rPr lang="en-US" dirty="0" smtClean="0"/>
              <a:t>IPA is a suite of tools to answer a variety of questions about your dataset and generate</a:t>
            </a:r>
            <a:r>
              <a:rPr lang="en-US" baseline="0" dirty="0" smtClean="0"/>
              <a:t> plausible hypothesis from your data</a:t>
            </a:r>
            <a:r>
              <a:rPr lang="en-US" dirty="0" smtClean="0"/>
              <a:t>.</a:t>
            </a:r>
          </a:p>
          <a:p>
            <a:r>
              <a:rPr lang="en-US" baseline="0" dirty="0" smtClean="0"/>
              <a:t>Large set: IPA is a suite of tools to address these questions in your dataset. </a:t>
            </a:r>
          </a:p>
          <a:p>
            <a:endParaRPr lang="en-US"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4</a:t>
            </a:fld>
            <a:endParaRPr lang="de-DE"/>
          </a:p>
        </p:txBody>
      </p:sp>
    </p:spTree>
    <p:extLst>
      <p:ext uri="{BB962C8B-B14F-4D97-AF65-F5344CB8AC3E}">
        <p14:creationId xmlns:p14="http://schemas.microsoft.com/office/powerpoint/2010/main" val="382407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So, you all </a:t>
            </a:r>
            <a:r>
              <a:rPr lang="en-US" sz="1200" b="0" i="0" kern="1200" dirty="0" smtClean="0">
                <a:solidFill>
                  <a:schemeClr val="tx1"/>
                </a:solidFill>
                <a:latin typeface="+mn-lt"/>
                <a:ea typeface="+mn-ea"/>
                <a:cs typeface="+mn-cs"/>
              </a:rPr>
              <a:t>are the choir when it comes to the benefits of models and why you are here.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Where</a:t>
            </a:r>
            <a:r>
              <a:rPr lang="en-US" sz="1200" b="0" i="0" kern="1200" baseline="0" dirty="0" smtClean="0">
                <a:solidFill>
                  <a:schemeClr val="tx1"/>
                </a:solidFill>
                <a:latin typeface="+mn-lt"/>
                <a:ea typeface="+mn-ea"/>
                <a:cs typeface="+mn-cs"/>
              </a:rPr>
              <a:t> can IPA help you in making these models?</a:t>
            </a:r>
            <a:r>
              <a:rPr lang="en-US" sz="1200" b="0"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So,</a:t>
            </a:r>
            <a:r>
              <a:rPr lang="en-US" sz="1200" b="1" i="1" kern="1200" baseline="0" dirty="0" smtClean="0">
                <a:solidFill>
                  <a:schemeClr val="tx1"/>
                </a:solidFill>
                <a:latin typeface="+mn-lt"/>
                <a:ea typeface="+mn-ea"/>
                <a:cs typeface="+mn-cs"/>
              </a:rPr>
              <a:t> where does IPA </a:t>
            </a:r>
            <a:r>
              <a:rPr lang="en-US" sz="1200" b="1" i="0" kern="1200" baseline="0" dirty="0" smtClean="0">
                <a:solidFill>
                  <a:schemeClr val="tx1"/>
                </a:solidFill>
                <a:latin typeface="+mn-lt"/>
                <a:ea typeface="+mn-ea"/>
                <a:cs typeface="+mn-cs"/>
              </a:rPr>
              <a:t> fit in to the modeling workflow- </a:t>
            </a:r>
            <a:r>
              <a:rPr lang="en-US" sz="1200" b="0" kern="1200" dirty="0" smtClean="0">
                <a:solidFill>
                  <a:schemeClr val="tx1"/>
                </a:solidFill>
                <a:effectLst/>
                <a:latin typeface="+mn-lt"/>
                <a:ea typeface="+mn-ea"/>
                <a:cs typeface="+mn-cs"/>
              </a:rPr>
              <a:t>to create </a:t>
            </a:r>
            <a:r>
              <a:rPr lang="en-US" sz="1200" b="1" kern="1200" dirty="0" smtClean="0">
                <a:solidFill>
                  <a:schemeClr val="tx1"/>
                </a:solidFill>
                <a:effectLst/>
                <a:latin typeface="+mn-lt"/>
                <a:ea typeface="+mn-ea"/>
                <a:cs typeface="+mn-cs"/>
              </a:rPr>
              <a:t>data-driven</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predictive</a:t>
            </a:r>
            <a:r>
              <a:rPr lang="en-US" sz="1200" b="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comprehensive </a:t>
            </a:r>
            <a:r>
              <a:rPr lang="en-US" sz="1200" b="0" kern="1200" dirty="0" smtClean="0">
                <a:solidFill>
                  <a:schemeClr val="tx1"/>
                </a:solidFill>
                <a:effectLst/>
                <a:latin typeface="+mn-lt"/>
                <a:ea typeface="+mn-ea"/>
                <a:cs typeface="+mn-cs"/>
              </a:rPr>
              <a:t>computational models.</a:t>
            </a:r>
            <a:r>
              <a:rPr lang="en-US" sz="1200" b="0" i="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15BAFEE-E08A-4969-966A-6DABD3046C50}" type="slidenum">
              <a:rPr lang="de-DE" smtClean="0"/>
              <a:t>5</a:t>
            </a:fld>
            <a:endParaRPr lang="de-DE"/>
          </a:p>
        </p:txBody>
      </p:sp>
    </p:spTree>
    <p:extLst>
      <p:ext uri="{BB962C8B-B14F-4D97-AF65-F5344CB8AC3E}">
        <p14:creationId xmlns:p14="http://schemas.microsoft.com/office/powerpoint/2010/main" val="21718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So, you all </a:t>
            </a:r>
            <a:r>
              <a:rPr lang="en-US" sz="1200" b="0" i="0" kern="1200" dirty="0" smtClean="0">
                <a:solidFill>
                  <a:schemeClr val="tx1"/>
                </a:solidFill>
                <a:latin typeface="+mn-lt"/>
                <a:ea typeface="+mn-ea"/>
                <a:cs typeface="+mn-cs"/>
              </a:rPr>
              <a:t>are the choir when it comes to the benefits of models and why you are here.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Where</a:t>
            </a:r>
            <a:r>
              <a:rPr lang="en-US" sz="1200" b="0" i="0" kern="1200" baseline="0" dirty="0" smtClean="0">
                <a:solidFill>
                  <a:schemeClr val="tx1"/>
                </a:solidFill>
                <a:latin typeface="+mn-lt"/>
                <a:ea typeface="+mn-ea"/>
                <a:cs typeface="+mn-cs"/>
              </a:rPr>
              <a:t> can IPA help you in making these models?</a:t>
            </a:r>
            <a:r>
              <a:rPr lang="en-US" sz="1200" b="0"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So,</a:t>
            </a:r>
            <a:r>
              <a:rPr lang="en-US" sz="1200" b="1" i="1" kern="1200" baseline="0" dirty="0" smtClean="0">
                <a:solidFill>
                  <a:schemeClr val="tx1"/>
                </a:solidFill>
                <a:latin typeface="+mn-lt"/>
                <a:ea typeface="+mn-ea"/>
                <a:cs typeface="+mn-cs"/>
              </a:rPr>
              <a:t> where does IPA </a:t>
            </a:r>
            <a:r>
              <a:rPr lang="en-US" sz="1200" b="1" i="0" kern="1200" baseline="0" dirty="0" smtClean="0">
                <a:solidFill>
                  <a:schemeClr val="tx1"/>
                </a:solidFill>
                <a:latin typeface="+mn-lt"/>
                <a:ea typeface="+mn-ea"/>
                <a:cs typeface="+mn-cs"/>
              </a:rPr>
              <a:t> fit in to the modeling workflow- </a:t>
            </a:r>
            <a:r>
              <a:rPr lang="en-US" sz="1200" b="0" kern="1200" dirty="0" smtClean="0">
                <a:solidFill>
                  <a:schemeClr val="tx1"/>
                </a:solidFill>
                <a:effectLst/>
                <a:latin typeface="+mn-lt"/>
                <a:ea typeface="+mn-ea"/>
                <a:cs typeface="+mn-cs"/>
              </a:rPr>
              <a:t>to create </a:t>
            </a:r>
            <a:r>
              <a:rPr lang="en-US" sz="1200" b="1" kern="1200" dirty="0" smtClean="0">
                <a:solidFill>
                  <a:schemeClr val="tx1"/>
                </a:solidFill>
                <a:effectLst/>
                <a:latin typeface="+mn-lt"/>
                <a:ea typeface="+mn-ea"/>
                <a:cs typeface="+mn-cs"/>
              </a:rPr>
              <a:t>data-driven</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predictive</a:t>
            </a:r>
            <a:r>
              <a:rPr lang="en-US" sz="1200" b="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comprehensive </a:t>
            </a:r>
            <a:r>
              <a:rPr lang="en-US" sz="1200" b="0" kern="1200" dirty="0" smtClean="0">
                <a:solidFill>
                  <a:schemeClr val="tx1"/>
                </a:solidFill>
                <a:effectLst/>
                <a:latin typeface="+mn-lt"/>
                <a:ea typeface="+mn-ea"/>
                <a:cs typeface="+mn-cs"/>
              </a:rPr>
              <a:t>computational models.</a:t>
            </a:r>
            <a:r>
              <a:rPr lang="en-US" sz="1200" b="0" i="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15BAFEE-E08A-4969-966A-6DABD3046C50}" type="slidenum">
              <a:rPr lang="de-DE" smtClean="0"/>
              <a:t>6</a:t>
            </a:fld>
            <a:endParaRPr lang="de-DE"/>
          </a:p>
        </p:txBody>
      </p:sp>
    </p:spTree>
    <p:extLst>
      <p:ext uri="{BB962C8B-B14F-4D97-AF65-F5344CB8AC3E}">
        <p14:creationId xmlns:p14="http://schemas.microsoft.com/office/powerpoint/2010/main" val="112914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 is an established tool in a variety</a:t>
            </a:r>
            <a:r>
              <a:rPr lang="en-US" baseline="0" dirty="0" smtClean="0"/>
              <a:t> of research areas having been cited in over 10k peer reviewed </a:t>
            </a:r>
            <a:r>
              <a:rPr lang="en-US" baseline="0" dirty="0" err="1" smtClean="0"/>
              <a:t>studiesany</a:t>
            </a:r>
            <a:r>
              <a:rPr lang="en-US" baseline="0" dirty="0" smtClean="0"/>
              <a:t> many different fields</a:t>
            </a:r>
            <a:endParaRPr lang="en-US" dirty="0"/>
          </a:p>
        </p:txBody>
      </p:sp>
      <p:sp>
        <p:nvSpPr>
          <p:cNvPr id="4" name="Slide Number Placeholder 3"/>
          <p:cNvSpPr>
            <a:spLocks noGrp="1"/>
          </p:cNvSpPr>
          <p:nvPr>
            <p:ph type="sldNum" sz="quarter" idx="10"/>
          </p:nvPr>
        </p:nvSpPr>
        <p:spPr/>
        <p:txBody>
          <a:bodyPr/>
          <a:lstStyle/>
          <a:p>
            <a:fld id="{915BAFEE-E08A-4969-966A-6DABD3046C50}" type="slidenum">
              <a:rPr lang="de-DE" smtClean="0"/>
              <a:t>7</a:t>
            </a:fld>
            <a:endParaRPr lang="de-DE"/>
          </a:p>
        </p:txBody>
      </p:sp>
    </p:spTree>
    <p:extLst>
      <p:ext uri="{BB962C8B-B14F-4D97-AF65-F5344CB8AC3E}">
        <p14:creationId xmlns:p14="http://schemas.microsoft.com/office/powerpoint/2010/main" val="99387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06000-7C47-B14D-B4F1-1C0972D02D88}" type="slidenum">
              <a:rPr lang="en-US" smtClean="0"/>
              <a:t>8</a:t>
            </a:fld>
            <a:endParaRPr lang="en-US"/>
          </a:p>
        </p:txBody>
      </p:sp>
    </p:spTree>
    <p:extLst>
      <p:ext uri="{BB962C8B-B14F-4D97-AF65-F5344CB8AC3E}">
        <p14:creationId xmlns:p14="http://schemas.microsoft.com/office/powerpoint/2010/main" val="344295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xfrm>
            <a:off x="686422" y="4344025"/>
            <a:ext cx="5485158" cy="41144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At setup  the user has</a:t>
            </a:r>
            <a:r>
              <a:rPr lang="en-US" baseline="0" dirty="0" smtClean="0"/>
              <a:t> the option to </a:t>
            </a:r>
            <a:r>
              <a:rPr lang="en-US" dirty="0" smtClean="0"/>
              <a:t>filter the KB findings to be used. </a:t>
            </a:r>
          </a:p>
          <a:p>
            <a:r>
              <a:rPr lang="en-US" dirty="0" smtClean="0"/>
              <a:t>Options</a:t>
            </a:r>
            <a:r>
              <a:rPr lang="en-US" baseline="0" dirty="0" smtClean="0"/>
              <a:t> include</a:t>
            </a:r>
          </a:p>
          <a:p>
            <a:r>
              <a:rPr lang="en-US" baseline="0" dirty="0" smtClean="0"/>
              <a:t>Species [mouse, rate human] specific tissues or cell lines to include or EXCLUDE </a:t>
            </a:r>
          </a:p>
          <a:p>
            <a:r>
              <a:rPr lang="en-US" baseline="0" dirty="0" smtClean="0"/>
              <a:t>Here is the dataset with the values, if had other measurements corrected vs. uncorrected or RPKM </a:t>
            </a:r>
            <a:r>
              <a:rPr lang="en-US" baseline="0" dirty="0" err="1" smtClean="0"/>
              <a:t>fo</a:t>
            </a:r>
            <a:r>
              <a:rPr lang="en-US" baseline="0" dirty="0" smtClean="0"/>
              <a:t> </a:t>
            </a:r>
            <a:r>
              <a:rPr lang="en-US" baseline="0" dirty="0" err="1" smtClean="0"/>
              <a:t>rRNAseq</a:t>
            </a:r>
            <a:r>
              <a:rPr lang="en-US" baseline="0" dirty="0" smtClean="0"/>
              <a:t>..</a:t>
            </a:r>
            <a:endParaRPr lang="en-US" dirty="0" smtClean="0"/>
          </a:p>
        </p:txBody>
      </p:sp>
      <p:sp>
        <p:nvSpPr>
          <p:cNvPr id="75780" name="Slide Number Placeholder 3"/>
          <p:cNvSpPr>
            <a:spLocks noGrp="1"/>
          </p:cNvSpPr>
          <p:nvPr>
            <p:ph type="sldNum" sz="quarter" idx="5"/>
          </p:nvPr>
        </p:nvSpPr>
        <p:spPr>
          <a:xfrm>
            <a:off x="3884028" y="8684927"/>
            <a:ext cx="2972421" cy="457513"/>
          </a:xfrm>
          <a:prstGeom prst="rect">
            <a:avLst/>
          </a:prstGeom>
        </p:spPr>
        <p:txBody>
          <a:bodyPr/>
          <a:lstStyle/>
          <a:p>
            <a:pPr>
              <a:defRPr/>
            </a:pPr>
            <a:fld id="{795F64DE-E593-42B4-B80B-30239027A28D}" type="slidenum">
              <a:rPr lang="en-US" smtClean="0"/>
              <a:pPr>
                <a:defRPr/>
              </a:pPr>
              <a:t>9</a:t>
            </a:fld>
            <a:endParaRPr lang="en-US" smtClean="0"/>
          </a:p>
        </p:txBody>
      </p:sp>
    </p:spTree>
    <p:extLst>
      <p:ext uri="{BB962C8B-B14F-4D97-AF65-F5344CB8AC3E}">
        <p14:creationId xmlns:p14="http://schemas.microsoft.com/office/powerpoint/2010/main" val="43676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 Core Overview</a:t>
            </a:r>
          </a:p>
          <a:p>
            <a:endParaRPr lang="en-US" dirty="0" smtClean="0"/>
          </a:p>
          <a:p>
            <a:r>
              <a:rPr lang="en-US" dirty="0" smtClean="0"/>
              <a:t>When</a:t>
            </a:r>
            <a:r>
              <a:rPr lang="en-US" baseline="0" dirty="0" smtClean="0"/>
              <a:t> finished the report is available in your account. </a:t>
            </a:r>
            <a:r>
              <a:rPr lang="en-US" dirty="0" smtClean="0"/>
              <a:t>When you open</a:t>
            </a:r>
            <a:r>
              <a:rPr lang="en-US" baseline="0" dirty="0" smtClean="0"/>
              <a:t> the analysis that has multiple tabs, each is a separate analysis that has been done automatically.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15BAFEE-E08A-4969-966A-6DABD3046C50}" type="slidenum">
              <a:rPr lang="de-DE" smtClean="0"/>
              <a:t>10</a:t>
            </a:fld>
            <a:endParaRPr lang="de-DE"/>
          </a:p>
        </p:txBody>
      </p:sp>
    </p:spTree>
    <p:extLst>
      <p:ext uri="{BB962C8B-B14F-4D97-AF65-F5344CB8AC3E}">
        <p14:creationId xmlns:p14="http://schemas.microsoft.com/office/powerpoint/2010/main" val="97221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Bildplatzhalter 7"/>
          <p:cNvSpPr>
            <a:spLocks noGrp="1"/>
          </p:cNvSpPr>
          <p:nvPr>
            <p:ph type="pic" sz="quarter" idx="13" hasCustomPrompt="1"/>
          </p:nvPr>
        </p:nvSpPr>
        <p:spPr>
          <a:xfrm>
            <a:off x="-1" y="471600"/>
            <a:ext cx="9144000" cy="5004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5770" y="5517290"/>
            <a:ext cx="6048000" cy="450000"/>
          </a:xfrm>
        </p:spPr>
        <p:txBody>
          <a:bodyPr anchor="t"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6007020"/>
            <a:ext cx="3024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or author</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1" name="Textplatzhalter 10"/>
          <p:cNvSpPr>
            <a:spLocks noGrp="1"/>
          </p:cNvSpPr>
          <p:nvPr>
            <p:ph type="body" sz="quarter" idx="14" hasCustomPrompt="1"/>
          </p:nvPr>
        </p:nvSpPr>
        <p:spPr>
          <a:xfrm>
            <a:off x="536400" y="6007020"/>
            <a:ext cx="1800000" cy="468000"/>
          </a:xfrm>
        </p:spPr>
        <p:txBody>
          <a:bodyPr anchor="b" anchorCtr="0"/>
          <a:lstStyle>
            <a:lvl1pPr>
              <a:defRPr sz="1400" baseline="0"/>
            </a:lvl1pPr>
          </a:lstStyle>
          <a:p>
            <a:pPr lvl="0"/>
            <a:r>
              <a:rPr lang="en-GB" dirty="0" smtClean="0"/>
              <a:t>Click to add date</a:t>
            </a:r>
            <a:endParaRPr lang="en-GB" dirty="0"/>
          </a:p>
        </p:txBody>
      </p:sp>
    </p:spTree>
    <p:extLst>
      <p:ext uri="{BB962C8B-B14F-4D97-AF65-F5344CB8AC3E}">
        <p14:creationId xmlns:p14="http://schemas.microsoft.com/office/powerpoint/2010/main" val="18473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 name="Rechteck 9"/>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8" name="Bildplatzhalter 7"/>
          <p:cNvSpPr>
            <a:spLocks noGrp="1"/>
          </p:cNvSpPr>
          <p:nvPr>
            <p:ph type="pic" sz="quarter" idx="14" hasCustomPrompt="1"/>
          </p:nvPr>
        </p:nvSpPr>
        <p:spPr>
          <a:xfrm>
            <a:off x="684610" y="1268700"/>
            <a:ext cx="8280000" cy="5040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7" name="Textplatzhalter 6"/>
          <p:cNvSpPr>
            <a:spLocks noGrp="1"/>
          </p:cNvSpPr>
          <p:nvPr>
            <p:ph type="body" sz="quarter" idx="15" hasCustomPrompt="1"/>
          </p:nvPr>
        </p:nvSpPr>
        <p:spPr>
          <a:xfrm>
            <a:off x="5652000" y="3141140"/>
            <a:ext cx="3312000" cy="1296000"/>
          </a:xfrm>
          <a:solidFill>
            <a:srgbClr val="FFFFFF">
              <a:alpha val="50196"/>
            </a:srgbClr>
          </a:solidFill>
        </p:spPr>
        <p:txBody>
          <a:bodyPr anchor="ctr" anchorCtr="0"/>
          <a:lstStyle>
            <a:lvl1pPr algn="r">
              <a:defRPr baseline="0"/>
            </a:lvl1pPr>
          </a:lstStyle>
          <a:p>
            <a:pPr lvl="0"/>
            <a:r>
              <a:rPr lang="en-GB" smtClean="0"/>
              <a:t>Click to add text</a:t>
            </a:r>
            <a:endParaRPr lang="en-GB" dirty="0"/>
          </a:p>
        </p:txBody>
      </p:sp>
    </p:spTree>
    <p:extLst>
      <p:ext uri="{BB962C8B-B14F-4D97-AF65-F5344CB8AC3E}">
        <p14:creationId xmlns:p14="http://schemas.microsoft.com/office/powerpoint/2010/main" val="32750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7" name="Rechteck 6"/>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828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630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Rechteck 7"/>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1" name="Inhaltsplatzhalter 10"/>
          <p:cNvSpPr>
            <a:spLocks noGrp="1"/>
          </p:cNvSpPr>
          <p:nvPr>
            <p:ph sz="quarter" idx="14" hasCustomPrompt="1"/>
          </p:nvPr>
        </p:nvSpPr>
        <p:spPr>
          <a:xfrm>
            <a:off x="4896610" y="1268700"/>
            <a:ext cx="4068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5681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 name="Rechteck 9"/>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61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3" name="Inhaltsplatzhalter 12"/>
          <p:cNvSpPr>
            <a:spLocks noGrp="1"/>
          </p:cNvSpPr>
          <p:nvPr>
            <p:ph sz="quarter" idx="17" hasCustomPrompt="1"/>
          </p:nvPr>
        </p:nvSpPr>
        <p:spPr>
          <a:xfrm>
            <a:off x="4896610" y="1628750"/>
            <a:ext cx="4068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2814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2" name="Rechteck 11"/>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4896610" y="38614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7" hasCustomPrompt="1"/>
          </p:nvPr>
        </p:nvSpPr>
        <p:spPr>
          <a:xfrm>
            <a:off x="4896610" y="1268700"/>
            <a:ext cx="4068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62452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Rechteck 14"/>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683460" y="1268700"/>
            <a:ext cx="4068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4896000" y="1268700"/>
            <a:ext cx="4068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dirty="0" smtClean="0"/>
              <a:t>Click to add subtitle</a:t>
            </a:r>
            <a:endParaRPr lang="en-GB" dirty="0"/>
          </a:p>
        </p:txBody>
      </p:sp>
      <p:sp>
        <p:nvSpPr>
          <p:cNvPr id="10" name="Inhaltsplatzhalter 2"/>
          <p:cNvSpPr>
            <a:spLocks noGrp="1"/>
          </p:cNvSpPr>
          <p:nvPr>
            <p:ph idx="17" hasCustomPrompt="1"/>
          </p:nvPr>
        </p:nvSpPr>
        <p:spPr>
          <a:xfrm>
            <a:off x="68346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4896610" y="422111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110"/>
            <a:ext cx="4068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4895460" y="3861110"/>
            <a:ext cx="4068000" cy="360000"/>
          </a:xfrm>
        </p:spPr>
        <p:txBody>
          <a:bodyPr anchor="ctr" anchorCtr="0"/>
          <a:lstStyle>
            <a:lvl1pPr>
              <a:defRPr baseline="0"/>
            </a:lvl1pPr>
          </a:lstStyle>
          <a:p>
            <a:pPr lvl="0"/>
            <a:r>
              <a:rPr lang="en-GB" dirty="0" smtClean="0"/>
              <a:t>Headline</a:t>
            </a:r>
            <a:endParaRPr lang="en-GB" dirty="0"/>
          </a:p>
        </p:txBody>
      </p:sp>
      <p:sp>
        <p:nvSpPr>
          <p:cNvPr id="17" name="Inhaltsplatzhalter 16"/>
          <p:cNvSpPr>
            <a:spLocks noGrp="1"/>
          </p:cNvSpPr>
          <p:nvPr>
            <p:ph sz="quarter" idx="21" hasCustomPrompt="1"/>
          </p:nvPr>
        </p:nvSpPr>
        <p:spPr>
          <a:xfrm>
            <a:off x="4896610" y="1628750"/>
            <a:ext cx="4068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09667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Rechteck 13"/>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4068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4896610" y="126870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4896610" y="3213040"/>
            <a:ext cx="4068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4896610" y="3861060"/>
            <a:ext cx="4068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4896610" y="5805400"/>
            <a:ext cx="4068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4068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367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Rechteck 8"/>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2"/>
          <p:cNvSpPr>
            <a:spLocks noGrp="1"/>
          </p:cNvSpPr>
          <p:nvPr>
            <p:ph idx="14" hasCustomPrompt="1"/>
          </p:nvPr>
        </p:nvSpPr>
        <p:spPr>
          <a:xfrm>
            <a:off x="6300610"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11"/>
          <p:cNvSpPr>
            <a:spLocks noGrp="1"/>
          </p:cNvSpPr>
          <p:nvPr>
            <p:ph sz="quarter" idx="15" hasCustomPrompt="1"/>
          </p:nvPr>
        </p:nvSpPr>
        <p:spPr>
          <a:xfrm>
            <a:off x="3492035" y="1268700"/>
            <a:ext cx="266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9315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Rechteck 12"/>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3492035"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Textplatzhalter 7"/>
          <p:cNvSpPr>
            <a:spLocks noGrp="1"/>
          </p:cNvSpPr>
          <p:nvPr>
            <p:ph type="body" sz="quarter" idx="18"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14"/>
          <p:cNvSpPr>
            <a:spLocks noGrp="1"/>
          </p:cNvSpPr>
          <p:nvPr>
            <p:ph sz="quarter" idx="19" hasCustomPrompt="1"/>
          </p:nvPr>
        </p:nvSpPr>
        <p:spPr>
          <a:xfrm>
            <a:off x="6300610" y="1628700"/>
            <a:ext cx="266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3980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Rechteck 13"/>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68346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6300610"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2"/>
          <p:cNvSpPr>
            <a:spLocks noGrp="1"/>
          </p:cNvSpPr>
          <p:nvPr>
            <p:ph idx="17" hasCustomPrompt="1"/>
          </p:nvPr>
        </p:nvSpPr>
        <p:spPr>
          <a:xfrm>
            <a:off x="3492035"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Inhaltsplatzhalter 2"/>
          <p:cNvSpPr>
            <a:spLocks noGrp="1"/>
          </p:cNvSpPr>
          <p:nvPr>
            <p:ph idx="18" hasCustomPrompt="1"/>
          </p:nvPr>
        </p:nvSpPr>
        <p:spPr>
          <a:xfrm>
            <a:off x="3492035" y="38614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9" hasCustomPrompt="1"/>
          </p:nvPr>
        </p:nvSpPr>
        <p:spPr>
          <a:xfrm>
            <a:off x="6300610" y="1268700"/>
            <a:ext cx="266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3559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Bildplatzhalter 7"/>
          <p:cNvSpPr>
            <a:spLocks noGrp="1"/>
          </p:cNvSpPr>
          <p:nvPr>
            <p:ph type="pic" sz="quarter" idx="13" hasCustomPrompt="1"/>
          </p:nvPr>
        </p:nvSpPr>
        <p:spPr>
          <a:xfrm>
            <a:off x="-1" y="471600"/>
            <a:ext cx="9144000" cy="42912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2916000" y="5085230"/>
            <a:ext cx="6048000" cy="450000"/>
          </a:xfrm>
        </p:spPr>
        <p:txBody>
          <a:bodyPr anchor="b"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2916000" y="5661309"/>
            <a:ext cx="6048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author or date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Tree>
    <p:extLst>
      <p:ext uri="{BB962C8B-B14F-4D97-AF65-F5344CB8AC3E}">
        <p14:creationId xmlns:p14="http://schemas.microsoft.com/office/powerpoint/2010/main" val="17895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9" name="Rechteck 18"/>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4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683460" y="1268700"/>
            <a:ext cx="266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300610" y="1268700"/>
            <a:ext cx="266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630000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3861060"/>
            <a:ext cx="2664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6300610" y="3861060"/>
            <a:ext cx="2664000" cy="360000"/>
          </a:xfrm>
        </p:spPr>
        <p:txBody>
          <a:bodyPr anchor="ctr" anchorCtr="0"/>
          <a:lstStyle>
            <a:lvl1pPr>
              <a:defRPr baseline="0"/>
            </a:lvl1pPr>
          </a:lstStyle>
          <a:p>
            <a:pPr lvl="0"/>
            <a:r>
              <a:rPr lang="en-GB" dirty="0" smtClean="0"/>
              <a:t>Headline</a:t>
            </a:r>
            <a:endParaRPr lang="en-GB" dirty="0"/>
          </a:p>
        </p:txBody>
      </p:sp>
      <p:sp>
        <p:nvSpPr>
          <p:cNvPr id="15" name="Inhaltsplatzhalter 2"/>
          <p:cNvSpPr>
            <a:spLocks noGrp="1"/>
          </p:cNvSpPr>
          <p:nvPr>
            <p:ph idx="21" hasCustomPrompt="1"/>
          </p:nvPr>
        </p:nvSpPr>
        <p:spPr>
          <a:xfrm>
            <a:off x="3492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3492035" y="1268700"/>
            <a:ext cx="2664000" cy="360000"/>
          </a:xfrm>
        </p:spPr>
        <p:txBody>
          <a:bodyPr anchor="ctr" anchorCtr="0"/>
          <a:lstStyle>
            <a:lvl1pPr>
              <a:defRPr baseline="0"/>
            </a:lvl1pPr>
          </a:lstStyle>
          <a:p>
            <a:pPr lvl="0"/>
            <a:r>
              <a:rPr lang="en-GB" dirty="0" smtClean="0"/>
              <a:t>Headline</a:t>
            </a:r>
            <a:endParaRPr lang="en-GB" dirty="0"/>
          </a:p>
        </p:txBody>
      </p:sp>
      <p:sp>
        <p:nvSpPr>
          <p:cNvPr id="17" name="Inhaltsplatzhalter 2"/>
          <p:cNvSpPr>
            <a:spLocks noGrp="1"/>
          </p:cNvSpPr>
          <p:nvPr>
            <p:ph idx="23" hasCustomPrompt="1"/>
          </p:nvPr>
        </p:nvSpPr>
        <p:spPr>
          <a:xfrm>
            <a:off x="3491730" y="422106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3492035" y="3861060"/>
            <a:ext cx="2664000" cy="360000"/>
          </a:xfrm>
        </p:spPr>
        <p:txBody>
          <a:bodyPr anchor="ctr" anchorCtr="0"/>
          <a:lstStyle>
            <a:lvl1pPr>
              <a:defRPr baseline="0"/>
            </a:lvl1pPr>
          </a:lstStyle>
          <a:p>
            <a:pPr lvl="0"/>
            <a:r>
              <a:rPr lang="en-GB" dirty="0" smtClean="0"/>
              <a:t>Headline</a:t>
            </a:r>
            <a:endParaRPr lang="en-GB" dirty="0"/>
          </a:p>
        </p:txBody>
      </p:sp>
      <p:sp>
        <p:nvSpPr>
          <p:cNvPr id="21" name="Inhaltsplatzhalter 20"/>
          <p:cNvSpPr>
            <a:spLocks noGrp="1"/>
          </p:cNvSpPr>
          <p:nvPr>
            <p:ph sz="quarter" idx="25" hasCustomPrompt="1"/>
          </p:nvPr>
        </p:nvSpPr>
        <p:spPr>
          <a:xfrm>
            <a:off x="6300000" y="1628700"/>
            <a:ext cx="266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84726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3" name="Rechteck 22"/>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68346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683460" y="5805400"/>
            <a:ext cx="2664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6300610"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6300000" y="3213040"/>
            <a:ext cx="2664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6300610"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6300000" y="5805400"/>
            <a:ext cx="2664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683460" y="3213040"/>
            <a:ext cx="2664000" cy="504000"/>
          </a:xfrm>
        </p:spPr>
        <p:txBody>
          <a:bodyPr anchor="t" anchorCtr="0"/>
          <a:lstStyle>
            <a:lvl1pPr>
              <a:defRPr sz="1000" baseline="0"/>
            </a:lvl1pPr>
          </a:lstStyle>
          <a:p>
            <a:pPr lvl="0"/>
            <a:r>
              <a:rPr lang="en-GB" dirty="0" smtClean="0"/>
              <a:t>Comment</a:t>
            </a:r>
            <a:endParaRPr lang="en-GB" dirty="0"/>
          </a:p>
        </p:txBody>
      </p:sp>
      <p:sp>
        <p:nvSpPr>
          <p:cNvPr id="14" name="Inhaltsplatzhalter 2"/>
          <p:cNvSpPr>
            <a:spLocks noGrp="1"/>
          </p:cNvSpPr>
          <p:nvPr>
            <p:ph idx="27" hasCustomPrompt="1"/>
          </p:nvPr>
        </p:nvSpPr>
        <p:spPr>
          <a:xfrm>
            <a:off x="3492035" y="126870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9" name="Inhaltsplatzhalter 2"/>
          <p:cNvSpPr>
            <a:spLocks noGrp="1"/>
          </p:cNvSpPr>
          <p:nvPr>
            <p:ph idx="28" hasCustomPrompt="1"/>
          </p:nvPr>
        </p:nvSpPr>
        <p:spPr>
          <a:xfrm>
            <a:off x="3492035" y="3861060"/>
            <a:ext cx="266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20" name="Textplatzhalter 7"/>
          <p:cNvSpPr>
            <a:spLocks noGrp="1"/>
          </p:cNvSpPr>
          <p:nvPr>
            <p:ph type="body" sz="quarter" idx="29" hasCustomPrompt="1"/>
          </p:nvPr>
        </p:nvSpPr>
        <p:spPr>
          <a:xfrm>
            <a:off x="3491730" y="5805400"/>
            <a:ext cx="2664000" cy="504000"/>
          </a:xfrm>
        </p:spPr>
        <p:txBody>
          <a:bodyPr anchor="t" anchorCtr="0"/>
          <a:lstStyle>
            <a:lvl1pPr>
              <a:defRPr sz="1000" baseline="0"/>
            </a:lvl1pPr>
          </a:lstStyle>
          <a:p>
            <a:pPr lvl="0"/>
            <a:r>
              <a:rPr lang="en-GB" dirty="0" smtClean="0"/>
              <a:t>Comment</a:t>
            </a:r>
            <a:endParaRPr lang="en-GB" dirty="0"/>
          </a:p>
        </p:txBody>
      </p:sp>
      <p:sp>
        <p:nvSpPr>
          <p:cNvPr id="22" name="Textplatzhalter 7"/>
          <p:cNvSpPr>
            <a:spLocks noGrp="1"/>
          </p:cNvSpPr>
          <p:nvPr>
            <p:ph type="body" sz="quarter" idx="30" hasCustomPrompt="1"/>
          </p:nvPr>
        </p:nvSpPr>
        <p:spPr>
          <a:xfrm>
            <a:off x="3491730" y="3213040"/>
            <a:ext cx="2664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40526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_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5770" y="0"/>
            <a:ext cx="6048843" cy="450000"/>
          </a:xfrm>
        </p:spPr>
        <p:txBody>
          <a:bodyPr/>
          <a:lstStyle/>
          <a:p>
            <a:r>
              <a:rPr lang="en-GB" noProof="0" dirty="0" smtClean="0"/>
              <a:t>Click to add title</a:t>
            </a:r>
            <a:endParaRPr lang="en-GB" dirty="0"/>
          </a:p>
        </p:txBody>
      </p:sp>
      <p:sp>
        <p:nvSpPr>
          <p:cNvPr id="3" name="Fußzeilenplatzhalter 4"/>
          <p:cNvSpPr>
            <a:spLocks noGrp="1"/>
          </p:cNvSpPr>
          <p:nvPr>
            <p:ph type="ftr" sz="quarter" idx="3"/>
          </p:nvPr>
        </p:nvSpPr>
        <p:spPr>
          <a:xfrm>
            <a:off x="2916440" y="6642000"/>
            <a:ext cx="4860000" cy="216000"/>
          </a:xfrm>
          <a:prstGeom prst="rect">
            <a:avLst/>
          </a:prstGeom>
        </p:spPr>
        <p:txBody>
          <a:bodyPr vert="horz" lIns="0" tIns="0" rIns="0" bIns="0" rtlCol="0" anchor="ctr"/>
          <a:lstStyle>
            <a:lvl1pPr algn="l">
              <a:defRPr sz="800">
                <a:solidFill>
                  <a:schemeClr val="bg2"/>
                </a:solidFill>
              </a:defRPr>
            </a:lvl1pPr>
          </a:lstStyle>
          <a:p>
            <a:r>
              <a:rPr lang="en-GB" noProof="0" smtClean="0"/>
              <a:t>Qiagen, RWC </a:t>
            </a:r>
            <a:endParaRPr lang="en-GB" noProof="0"/>
          </a:p>
        </p:txBody>
      </p:sp>
      <p:sp>
        <p:nvSpPr>
          <p:cNvPr id="4"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36925752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12/18/2019</a:t>
            </a:fld>
            <a:endParaRPr lang="en-US" dirty="0"/>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202629818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12/18/2019</a:t>
            </a:fld>
            <a:endParaRPr lang="en-US" dirty="0"/>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412436392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ABB9B27-4D02-2940-AED5-BC8F2B3B1507}" type="datetimeFigureOut">
              <a:rPr lang="en-US" dirty="0"/>
              <a:t>12/18/2019</a:t>
            </a:fld>
            <a:endParaRPr lang="en-US" dirty="0"/>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3870392813"/>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12/18/2019</a:t>
            </a:fld>
            <a:endParaRPr lang="en-US" dirty="0"/>
          </a:p>
        </p:txBody>
      </p:sp>
      <p:sp>
        <p:nvSpPr>
          <p:cNvPr id="6" name="Footer Placeholder 5"/>
          <p:cNvSpPr>
            <a:spLocks noGrp="1"/>
          </p:cNvSpPr>
          <p:nvPr>
            <p:ph type="ftr" sz="quarter" idx="11"/>
          </p:nvPr>
        </p:nvSpPr>
        <p:spPr/>
        <p:txBody>
          <a:bodyPr/>
          <a:lstStyle/>
          <a:p>
            <a:r>
              <a:rPr lang="en-GB" noProof="0" smtClean="0"/>
              <a:t>Ingenuity Pathway Analysis – Finding The Connections</a:t>
            </a:r>
            <a:endParaRPr lang="en-GB" noProof="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52597564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12/18/2019</a:t>
            </a:fld>
            <a:endParaRPr lang="en-US" dirty="0"/>
          </a:p>
        </p:txBody>
      </p:sp>
      <p:sp>
        <p:nvSpPr>
          <p:cNvPr id="8" name="Footer Placeholder 7"/>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153133882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12/18/2019</a:t>
            </a:fld>
            <a:endParaRPr lang="en-US" dirty="0"/>
          </a:p>
        </p:txBody>
      </p:sp>
      <p:sp>
        <p:nvSpPr>
          <p:cNvPr id="4" name="Footer Placeholder 3"/>
          <p:cNvSpPr>
            <a:spLocks noGrp="1"/>
          </p:cNvSpPr>
          <p:nvPr>
            <p:ph type="ftr" sz="quarter" idx="11"/>
          </p:nvPr>
        </p:nvSpPr>
        <p:spPr/>
        <p:txBody>
          <a:bodyPr/>
          <a:lstStyle/>
          <a:p>
            <a:r>
              <a:rPr lang="en-GB" noProof="0" smtClean="0"/>
              <a:t>Ingenuity Pathway Analysis – Finding The Connections</a:t>
            </a:r>
            <a:endParaRPr lang="en-GB" noProof="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330394233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12/18/2019</a:t>
            </a:fld>
            <a:endParaRPr lang="en-US" dirty="0"/>
          </a:p>
        </p:txBody>
      </p:sp>
      <p:sp>
        <p:nvSpPr>
          <p:cNvPr id="3" name="Footer Placeholder 2"/>
          <p:cNvSpPr>
            <a:spLocks noGrp="1"/>
          </p:cNvSpPr>
          <p:nvPr>
            <p:ph type="ftr" sz="quarter" idx="11"/>
          </p:nvPr>
        </p:nvSpPr>
        <p:spPr/>
        <p:txBody>
          <a:bodyPr/>
          <a:lstStyle/>
          <a:p>
            <a:r>
              <a:rPr lang="en-GB" noProof="0" smtClean="0"/>
              <a:t>Ingenuity Pathway Analysis – Finding The Connections</a:t>
            </a:r>
            <a:endParaRPr lang="en-GB" noProof="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241601543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2443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1EB8CB6-48D8-4E47-B0D3-B56230F429D0}" type="datetimeFigureOut">
              <a:rPr lang="en-US" dirty="0"/>
              <a:t>12/18/2019</a:t>
            </a:fld>
            <a:endParaRPr lang="en-US" dirty="0"/>
          </a:p>
        </p:txBody>
      </p:sp>
      <p:sp>
        <p:nvSpPr>
          <p:cNvPr id="6" name="Footer Placeholder 5"/>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68915063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EF716D3-DCE8-CC45-8106-AE5DFCD073F9}" type="datetimeFigureOut">
              <a:rPr lang="en-US" dirty="0"/>
              <a:t>12/18/2019</a:t>
            </a:fld>
            <a:endParaRPr lang="en-US" dirty="0"/>
          </a:p>
        </p:txBody>
      </p:sp>
      <p:sp>
        <p:nvSpPr>
          <p:cNvPr id="6" name="Footer Placeholder 5"/>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3674731512"/>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44F351F-53B1-3B4C-8CD4-15B0457E8E3F}" type="datetimeFigureOut">
              <a:rPr lang="en-US" dirty="0"/>
              <a:t>12/18/2019</a:t>
            </a:fld>
            <a:endParaRPr lang="en-US" dirty="0"/>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215387267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AB1E8F6-4F69-E448-82E4-3FF8C30628E4}" type="datetimeFigureOut">
              <a:rPr lang="en-US" dirty="0"/>
              <a:t>12/18/2019</a:t>
            </a:fld>
            <a:endParaRPr lang="en-US" dirty="0"/>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D1E4346-5F76-40D0-9BC1-ECCF6BA4DB79}" type="slidenum">
              <a:rPr lang="en-GB" noProof="0" smtClean="0"/>
              <a:pPr/>
              <a:t>‹N›</a:t>
            </a:fld>
            <a:endParaRPr lang="en-GB" noProof="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9305446"/>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F790BAD4-EC93-8B4C-97AE-9AB5F3271B19}" type="datetimeFigureOut">
              <a:rPr lang="en-US" dirty="0"/>
              <a:t>12/18/2019</a:t>
            </a:fld>
            <a:endParaRPr lang="en-US" dirty="0"/>
          </a:p>
        </p:txBody>
      </p:sp>
      <p:sp>
        <p:nvSpPr>
          <p:cNvPr id="6" name="Footer Placeholder 5"/>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277332665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E6C9050E-E079-6441-81E7-806D30677343}" type="datetimeFigureOut">
              <a:rPr lang="en-US" dirty="0"/>
              <a:t>12/18/2019</a:t>
            </a:fld>
            <a:endParaRPr lang="en-US" dirty="0"/>
          </a:p>
        </p:txBody>
      </p:sp>
      <p:sp>
        <p:nvSpPr>
          <p:cNvPr id="6" name="Footer Placeholder 5"/>
          <p:cNvSpPr>
            <a:spLocks noGrp="1"/>
          </p:cNvSpPr>
          <p:nvPr>
            <p:ph type="ftr" sz="quarter" idx="11"/>
          </p:nvPr>
        </p:nvSpPr>
        <p:spPr/>
        <p:txBody>
          <a:bodyPr/>
          <a:lstStyle/>
          <a:p>
            <a:r>
              <a:rPr lang="en-GB" noProof="0" smtClean="0"/>
              <a:t>Ingenuity Pathway Analysis – Finding The Connections</a:t>
            </a:r>
            <a:endParaRPr lang="en-GB" noProof="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D1E4346-5F76-40D0-9BC1-ECCF6BA4DB79}" type="slidenum">
              <a:rPr lang="en-GB" noProof="0" smtClean="0"/>
              <a:pPr/>
              <a:t>‹N›</a:t>
            </a:fld>
            <a:endParaRPr lang="en-GB" noProof="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929189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99B230AF-FFB7-DE42-B481-AAC2589869DA}" type="datetimeFigureOut">
              <a:rPr lang="en-US" dirty="0"/>
              <a:t>12/18/2019</a:t>
            </a:fld>
            <a:endParaRPr lang="en-US" dirty="0"/>
          </a:p>
        </p:txBody>
      </p:sp>
      <p:sp>
        <p:nvSpPr>
          <p:cNvPr id="6" name="Footer Placeholder 5"/>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179806932"/>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12/18/2019</a:t>
            </a:fld>
            <a:endParaRPr lang="en-US" dirty="0"/>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154446627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12/18/2019</a:t>
            </a:fld>
            <a:endParaRPr lang="en-US" dirty="0"/>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3307236670"/>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Rechteck 8"/>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57501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2464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026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7" name="Rechteck 6"/>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828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191629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_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5770" y="0"/>
            <a:ext cx="6048843" cy="450000"/>
          </a:xfrm>
        </p:spPr>
        <p:txBody>
          <a:bodyPr/>
          <a:lstStyle/>
          <a:p>
            <a:r>
              <a:rPr lang="en-GB" noProof="0" dirty="0" smtClean="0"/>
              <a:t>Click to add title</a:t>
            </a:r>
            <a:endParaRPr lang="en-GB" dirty="0"/>
          </a:p>
        </p:txBody>
      </p:sp>
      <p:sp>
        <p:nvSpPr>
          <p:cNvPr id="3" name="Fußzeilenplatzhalter 4"/>
          <p:cNvSpPr>
            <a:spLocks noGrp="1"/>
          </p:cNvSpPr>
          <p:nvPr>
            <p:ph type="ftr" sz="quarter" idx="3"/>
          </p:nvPr>
        </p:nvSpPr>
        <p:spPr>
          <a:xfrm>
            <a:off x="2916440" y="6642000"/>
            <a:ext cx="4860000" cy="216000"/>
          </a:xfrm>
          <a:prstGeom prst="rect">
            <a:avLst/>
          </a:prstGeom>
        </p:spPr>
        <p:txBody>
          <a:bodyPr vert="horz" lIns="0" tIns="0" rIns="0" bIns="0" rtlCol="0" anchor="ctr"/>
          <a:lstStyle>
            <a:lvl1pPr algn="l">
              <a:defRPr sz="800">
                <a:solidFill>
                  <a:schemeClr val="bg2"/>
                </a:solidFill>
              </a:defRPr>
            </a:lvl1pPr>
          </a:lstStyle>
          <a:p>
            <a:r>
              <a:rPr lang="en-GB" noProof="0" smtClean="0"/>
              <a:t>Qiagen, RWC </a:t>
            </a:r>
            <a:endParaRPr lang="en-GB" noProof="0"/>
          </a:p>
        </p:txBody>
      </p:sp>
      <p:sp>
        <p:nvSpPr>
          <p:cNvPr id="4"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37341595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77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61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6012610" y="1268700"/>
            <a:ext cx="29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83690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17950"/>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2915816" y="1257950"/>
            <a:ext cx="2952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012610" y="1257950"/>
            <a:ext cx="2952000" cy="360000"/>
          </a:xfrm>
        </p:spPr>
        <p:txBody>
          <a:bodyPr anchor="ctr" anchorCtr="0"/>
          <a:lstStyle>
            <a:lvl1pPr>
              <a:defRPr baseline="0"/>
            </a:lvl1pPr>
          </a:lstStyle>
          <a:p>
            <a:pPr lvl="0"/>
            <a:r>
              <a:rPr lang="en-GB" dirty="0" smtClean="0"/>
              <a:t>Headline</a:t>
            </a:r>
            <a:endParaRPr lang="en-GB" dirty="0"/>
          </a:p>
        </p:txBody>
      </p:sp>
      <p:sp>
        <p:nvSpPr>
          <p:cNvPr id="11"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2"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10" name="Inhaltsplatzhalter 9"/>
          <p:cNvSpPr>
            <a:spLocks noGrp="1"/>
          </p:cNvSpPr>
          <p:nvPr>
            <p:ph sz="quarter" idx="17" hasCustomPrompt="1"/>
          </p:nvPr>
        </p:nvSpPr>
        <p:spPr>
          <a:xfrm>
            <a:off x="6012610" y="1617950"/>
            <a:ext cx="2952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40024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268700"/>
            <a:ext cx="6048000" cy="244763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2915770" y="3861735"/>
            <a:ext cx="6048000" cy="244766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28417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2915816" y="1628750"/>
            <a:ext cx="6048000" cy="208758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2915816" y="1268700"/>
            <a:ext cx="6048000" cy="360000"/>
          </a:xfrm>
        </p:spPr>
        <p:txBody>
          <a:bodyPr anchor="ctr" anchorCtr="0"/>
          <a:lstStyle>
            <a:lvl1pPr>
              <a:defRPr/>
            </a:lvl1pPr>
          </a:lstStyle>
          <a:p>
            <a:pPr lvl="0"/>
            <a:r>
              <a:rPr lang="en-GB" dirty="0" smtClean="0"/>
              <a:t>Headline</a:t>
            </a:r>
            <a:endParaRPr lang="en-GB" dirty="0"/>
          </a:p>
        </p:txBody>
      </p:sp>
      <p:sp>
        <p:nvSpPr>
          <p:cNvPr id="10" name="Textplatzhalter 9"/>
          <p:cNvSpPr>
            <a:spLocks noGrp="1"/>
          </p:cNvSpPr>
          <p:nvPr>
            <p:ph type="body" sz="quarter" idx="14" hasCustomPrompt="1"/>
          </p:nvPr>
        </p:nvSpPr>
        <p:spPr>
          <a:xfrm>
            <a:off x="2915770" y="3861060"/>
            <a:ext cx="6048000" cy="360000"/>
          </a:xfrm>
        </p:spPr>
        <p:txBody>
          <a:bodyPr anchor="ctr" anchorCtr="0"/>
          <a:lstStyle>
            <a:lvl1pPr>
              <a:defRPr/>
            </a:lvl1pPr>
          </a:lstStyle>
          <a:p>
            <a:pPr lvl="0"/>
            <a:r>
              <a:rPr lang="en-GB" dirty="0" smtClean="0"/>
              <a:t>Headline</a:t>
            </a:r>
            <a:endParaRPr lang="en-GB" dirty="0"/>
          </a:p>
        </p:txBody>
      </p:sp>
      <p:sp>
        <p:nvSpPr>
          <p:cNvPr id="12" name="Bildplatzhalter 7"/>
          <p:cNvSpPr>
            <a:spLocks noGrp="1"/>
          </p:cNvSpPr>
          <p:nvPr>
            <p:ph type="pic" sz="quarter" idx="15"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3" name="Textplatzhalter 6"/>
          <p:cNvSpPr>
            <a:spLocks noGrp="1"/>
          </p:cNvSpPr>
          <p:nvPr>
            <p:ph type="body" sz="quarter" idx="16" hasCustomPrompt="1"/>
          </p:nvPr>
        </p:nvSpPr>
        <p:spPr>
          <a:xfrm>
            <a:off x="2916000" y="795600"/>
            <a:ext cx="6048000" cy="288000"/>
          </a:xfrm>
        </p:spPr>
        <p:txBody>
          <a:bodyPr/>
          <a:lstStyle>
            <a:lvl1pPr>
              <a:defRPr/>
            </a:lvl1pPr>
          </a:lstStyle>
          <a:p>
            <a:pPr lvl="0"/>
            <a:r>
              <a:rPr lang="en-GB" smtClean="0"/>
              <a:t>Click to add subtitle</a:t>
            </a:r>
            <a:endParaRPr lang="en-GB" dirty="0"/>
          </a:p>
        </p:txBody>
      </p:sp>
      <p:sp>
        <p:nvSpPr>
          <p:cNvPr id="9" name="Inhaltsplatzhalter 8"/>
          <p:cNvSpPr>
            <a:spLocks noGrp="1"/>
          </p:cNvSpPr>
          <p:nvPr>
            <p:ph sz="quarter" idx="17" hasCustomPrompt="1"/>
          </p:nvPr>
        </p:nvSpPr>
        <p:spPr>
          <a:xfrm>
            <a:off x="2915770" y="4221109"/>
            <a:ext cx="6048000" cy="208761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7789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27432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Rechteck 8"/>
          <p:cNvSpPr/>
          <p:nvPr userDrawn="1"/>
        </p:nvSpPr>
        <p:spPr>
          <a:xfrm>
            <a:off x="540000" y="1112400"/>
            <a:ext cx="22032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26081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5770" y="0"/>
            <a:ext cx="6048843" cy="450000"/>
          </a:xfrm>
          <a:prstGeom prst="rect">
            <a:avLst/>
          </a:prstGeom>
        </p:spPr>
        <p:txBody>
          <a:bodyPr vert="horz" lIns="0" tIns="0" rIns="0" bIns="0" rtlCol="0" anchor="ctr">
            <a:no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2915770" y="1269089"/>
            <a:ext cx="6048843" cy="5040311"/>
          </a:xfrm>
          <a:prstGeom prst="rect">
            <a:avLst/>
          </a:prstGeom>
        </p:spPr>
        <p:txBody>
          <a:bodyPr vert="horz" lIns="0" tIns="0" rIns="0" bIns="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3"/>
          </p:nvPr>
        </p:nvSpPr>
        <p:spPr>
          <a:xfrm>
            <a:off x="2916440" y="6642000"/>
            <a:ext cx="4860000" cy="216000"/>
          </a:xfrm>
          <a:prstGeom prst="rect">
            <a:avLst/>
          </a:prstGeom>
        </p:spPr>
        <p:txBody>
          <a:bodyPr vert="horz" lIns="0" tIns="0" rIns="0" bIns="0" rtlCol="0" anchor="ctr"/>
          <a:lstStyle>
            <a:lvl1pPr algn="l">
              <a:defRPr sz="800">
                <a:solidFill>
                  <a:schemeClr val="bg2"/>
                </a:solidFill>
              </a:defRPr>
            </a:lvl1pPr>
          </a:lstStyle>
          <a:p>
            <a:r>
              <a:rPr lang="en-GB" noProof="0" smtClean="0"/>
              <a:t>Ingenuity Pathway Analysis – Finding The Connections</a:t>
            </a:r>
            <a:endParaRPr lang="en-GB" noProof="0"/>
          </a:p>
        </p:txBody>
      </p:sp>
      <p:sp>
        <p:nvSpPr>
          <p:cNvPr id="6" name="Foliennummernplatzhalter 5"/>
          <p:cNvSpPr>
            <a:spLocks noGrp="1"/>
          </p:cNvSpPr>
          <p:nvPr>
            <p:ph type="sldNum" sz="quarter" idx="4"/>
          </p:nvPr>
        </p:nvSpPr>
        <p:spPr>
          <a:xfrm>
            <a:off x="8503810" y="6642000"/>
            <a:ext cx="4608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‹N›</a:t>
            </a:fld>
            <a:endParaRPr lang="en-GB" noProof="0"/>
          </a:p>
        </p:txBody>
      </p:sp>
      <p:pic>
        <p:nvPicPr>
          <p:cNvPr id="7" name="Picture 8" descr="QLogo"/>
          <p:cNvPicPr>
            <a:picLocks noChangeAspect="1" noChangeArrowheads="1"/>
          </p:cNvPicPr>
          <p:nvPr/>
        </p:nvPicPr>
        <p:blipFill>
          <a:blip r:embed="rId25"/>
          <a:srcRect/>
          <a:stretch>
            <a:fillRect/>
          </a:stretch>
        </p:blipFill>
        <p:spPr bwMode="gray">
          <a:xfrm>
            <a:off x="0" y="0"/>
            <a:ext cx="533400" cy="450850"/>
          </a:xfrm>
          <a:prstGeom prst="rect">
            <a:avLst/>
          </a:prstGeom>
          <a:noFill/>
          <a:ln w="9525">
            <a:noFill/>
            <a:miter lim="800000"/>
            <a:headEnd/>
            <a:tailEnd/>
          </a:ln>
        </p:spPr>
      </p:pic>
      <p:sp>
        <p:nvSpPr>
          <p:cNvPr id="8" name="Rechteck 7"/>
          <p:cNvSpPr/>
          <p:nvPr/>
        </p:nvSpPr>
        <p:spPr>
          <a:xfrm>
            <a:off x="536400" y="0"/>
            <a:ext cx="22068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smtClean="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27432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4"/>
            </p:custDataLst>
          </p:nvPr>
        </p:nvSpPr>
        <p:spPr>
          <a:xfrm>
            <a:off x="684212" y="6642000"/>
            <a:ext cx="2058987" cy="219600"/>
          </a:xfrm>
          <a:prstGeom prst="rect">
            <a:avLst/>
          </a:prstGeom>
          <a:noFill/>
        </p:spPr>
        <p:txBody>
          <a:bodyPr wrap="square" lIns="0" tIns="0" rIns="0" bIns="0" rtlCol="0" anchor="ctr" anchorCtr="0">
            <a:noAutofit/>
          </a:bodyPr>
          <a:lstStyle/>
          <a:p>
            <a:pPr algn="l"/>
            <a:r>
              <a:rPr lang="en-GB" sz="800" dirty="0" smtClean="0">
                <a:solidFill>
                  <a:schemeClr val="bg1"/>
                </a:solidFill>
              </a:rPr>
              <a:t>For Internal Use Only</a:t>
            </a:r>
            <a:endParaRPr lang="en-GB" sz="800" dirty="0">
              <a:solidFill>
                <a:schemeClr val="bg1"/>
              </a:solidFill>
            </a:endParaRPr>
          </a:p>
        </p:txBody>
      </p:sp>
    </p:spTree>
    <p:extLst>
      <p:ext uri="{BB962C8B-B14F-4D97-AF65-F5344CB8AC3E}">
        <p14:creationId xmlns:p14="http://schemas.microsoft.com/office/powerpoint/2010/main" val="36353732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5" r:id="rId4"/>
    <p:sldLayoutId id="2147483661" r:id="rId5"/>
    <p:sldLayoutId id="2147483662" r:id="rId6"/>
    <p:sldLayoutId id="2147483663" r:id="rId7"/>
    <p:sldLayoutId id="2147483664"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12/18/2019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noProof="0" smtClean="0"/>
              <a:t>Ingenuity Pathway Analysis – Finding The Connections</a:t>
            </a:r>
            <a:endParaRPr lang="en-GB" noProof="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D1E4346-5F76-40D0-9BC1-ECCF6BA4DB79}" type="slidenum">
              <a:rPr lang="en-GB" noProof="0" smtClean="0"/>
              <a:pPr/>
              <a:t>‹N›</a:t>
            </a:fld>
            <a:endParaRPr lang="en-GB" noProof="0"/>
          </a:p>
        </p:txBody>
      </p:sp>
    </p:spTree>
    <p:extLst>
      <p:ext uri="{BB962C8B-B14F-4D97-AF65-F5344CB8AC3E}">
        <p14:creationId xmlns:p14="http://schemas.microsoft.com/office/powerpoint/2010/main" val="31409857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27610" y="7137224"/>
            <a:ext cx="460800" cy="216000"/>
          </a:xfrm>
        </p:spPr>
        <p:txBody>
          <a:bodyPr/>
          <a:lstStyle/>
          <a:p>
            <a:fld id="{8D1E4346-5F76-40D0-9BC1-ECCF6BA4DB79}" type="slidenum">
              <a:rPr lang="en-GB" smtClean="0"/>
              <a:t>1</a:t>
            </a:fld>
            <a:endParaRPr lang="en-GB"/>
          </a:p>
        </p:txBody>
      </p:sp>
      <p:pic>
        <p:nvPicPr>
          <p:cNvPr id="6" name="Picture 5"/>
          <p:cNvPicPr>
            <a:picLocks noChangeAspect="1"/>
          </p:cNvPicPr>
          <p:nvPr/>
        </p:nvPicPr>
        <p:blipFill>
          <a:blip r:embed="rId3"/>
          <a:stretch>
            <a:fillRect/>
          </a:stretch>
        </p:blipFill>
        <p:spPr>
          <a:xfrm>
            <a:off x="-78657" y="876224"/>
            <a:ext cx="9144000" cy="3845705"/>
          </a:xfrm>
          <a:prstGeom prst="rect">
            <a:avLst/>
          </a:prstGeom>
        </p:spPr>
      </p:pic>
      <p:sp>
        <p:nvSpPr>
          <p:cNvPr id="7" name="Text Placeholder 3"/>
          <p:cNvSpPr>
            <a:spLocks noGrp="1"/>
          </p:cNvSpPr>
          <p:nvPr>
            <p:ph type="body" sz="quarter" idx="13"/>
          </p:nvPr>
        </p:nvSpPr>
        <p:spPr>
          <a:xfrm>
            <a:off x="2916000" y="122479"/>
            <a:ext cx="6048000" cy="456651"/>
          </a:xfrm>
          <a:ln>
            <a:noFill/>
          </a:ln>
        </p:spPr>
        <p:txBody>
          <a:bodyPr/>
          <a:lstStyle/>
          <a:p>
            <a:r>
              <a:rPr lang="en-US" sz="2000" dirty="0" smtClean="0">
                <a:solidFill>
                  <a:schemeClr val="bg1">
                    <a:lumMod val="50000"/>
                  </a:schemeClr>
                </a:solidFill>
                <a:latin typeface="+mj-lt"/>
              </a:rPr>
              <a:t>Cosa è </a:t>
            </a:r>
            <a:r>
              <a:rPr lang="en-US" sz="2000" b="1" dirty="0" smtClean="0">
                <a:solidFill>
                  <a:schemeClr val="bg1">
                    <a:lumMod val="50000"/>
                  </a:schemeClr>
                </a:solidFill>
                <a:latin typeface="+mj-lt"/>
              </a:rPr>
              <a:t>Ingenuity Pathway Analysis [IPA]</a:t>
            </a:r>
            <a:r>
              <a:rPr lang="en-US" sz="2000" dirty="0" smtClean="0">
                <a:solidFill>
                  <a:schemeClr val="bg1">
                    <a:lumMod val="50000"/>
                  </a:schemeClr>
                </a:solidFill>
                <a:latin typeface="+mj-lt"/>
              </a:rPr>
              <a:t>?</a:t>
            </a:r>
            <a:endParaRPr lang="en-US" sz="2000" dirty="0">
              <a:solidFill>
                <a:schemeClr val="bg1">
                  <a:lumMod val="50000"/>
                </a:schemeClr>
              </a:solidFill>
              <a:latin typeface="+mj-lt"/>
            </a:endParaRPr>
          </a:p>
        </p:txBody>
      </p:sp>
      <p:sp>
        <p:nvSpPr>
          <p:cNvPr id="8" name="TextBox 7"/>
          <p:cNvSpPr txBox="1"/>
          <p:nvPr/>
        </p:nvSpPr>
        <p:spPr>
          <a:xfrm>
            <a:off x="1143000" y="5143424"/>
            <a:ext cx="914400" cy="914400"/>
          </a:xfrm>
          <a:prstGeom prst="rect">
            <a:avLst/>
          </a:prstGeom>
          <a:noFill/>
        </p:spPr>
        <p:txBody>
          <a:bodyPr wrap="none" lIns="0" tIns="0" rIns="0" bIns="0" rtlCol="0">
            <a:noAutofit/>
          </a:bodyPr>
          <a:lstStyle/>
          <a:p>
            <a:pPr marL="285750" indent="-285750">
              <a:buFont typeface="Arial"/>
              <a:buChar char="•"/>
            </a:pPr>
            <a:r>
              <a:rPr lang="it-IT" sz="1600" dirty="0" smtClean="0"/>
              <a:t>Dato un set di geni/</a:t>
            </a:r>
            <a:r>
              <a:rPr lang="it-IT" sz="1600" dirty="0" err="1" smtClean="0"/>
              <a:t>protein</a:t>
            </a:r>
            <a:r>
              <a:rPr lang="it-IT" sz="1600" dirty="0" smtClean="0"/>
              <a:t> che sono attivati/repressi…</a:t>
            </a:r>
          </a:p>
          <a:p>
            <a:pPr marL="742950" lvl="1" indent="-285750">
              <a:buFont typeface="Arial"/>
              <a:buChar char="•"/>
            </a:pPr>
            <a:r>
              <a:rPr lang="it-IT" sz="1600" dirty="0" smtClean="0"/>
              <a:t>Quali sono gli effetti a valle?</a:t>
            </a:r>
          </a:p>
          <a:p>
            <a:pPr marL="1200150" lvl="2" indent="-285750">
              <a:buFont typeface="Arial"/>
              <a:buChar char="•"/>
            </a:pPr>
            <a:r>
              <a:rPr lang="it-IT" sz="1600" dirty="0" smtClean="0"/>
              <a:t>Sul fenotipo di malattie o sulla funzionalità cellulare</a:t>
            </a:r>
          </a:p>
          <a:p>
            <a:pPr marL="742950" lvl="1" indent="-285750">
              <a:buFont typeface="Arial"/>
              <a:buChar char="•"/>
            </a:pPr>
            <a:r>
              <a:rPr lang="it-IT" sz="1600" dirty="0" smtClean="0"/>
              <a:t>Quali sono i </a:t>
            </a:r>
            <a:r>
              <a:rPr lang="it-IT" sz="1600" dirty="0" err="1" smtClean="0"/>
              <a:t>pathway</a:t>
            </a:r>
            <a:r>
              <a:rPr lang="it-IT" sz="1600" dirty="0" smtClean="0"/>
              <a:t> che vengono coinvolti?</a:t>
            </a:r>
          </a:p>
          <a:p>
            <a:pPr marL="742950" lvl="1" indent="-285750">
              <a:buFont typeface="Arial"/>
              <a:buChar char="•"/>
            </a:pPr>
            <a:r>
              <a:rPr lang="it-IT" sz="1600" dirty="0" smtClean="0"/>
              <a:t>Quali sono gli “</a:t>
            </a:r>
            <a:r>
              <a:rPr lang="it-IT" sz="1600" dirty="0" err="1" smtClean="0"/>
              <a:t>upstream</a:t>
            </a:r>
            <a:r>
              <a:rPr lang="it-IT" sz="1600" dirty="0" smtClean="0"/>
              <a:t> </a:t>
            </a:r>
            <a:r>
              <a:rPr lang="it-IT" sz="1600" dirty="0" err="1" smtClean="0"/>
              <a:t>regulators</a:t>
            </a:r>
            <a:r>
              <a:rPr lang="it-IT" sz="1600" dirty="0" smtClean="0"/>
              <a:t>” </a:t>
            </a:r>
            <a:r>
              <a:rPr lang="it-IT" sz="1600" dirty="0" err="1" smtClean="0"/>
              <a:t>convoilti</a:t>
            </a:r>
            <a:r>
              <a:rPr lang="it-IT" sz="1600" dirty="0" smtClean="0"/>
              <a:t>, cioè cosa scatena gli effetti?</a:t>
            </a:r>
            <a:endParaRPr lang="it-IT" sz="1600" i="1" dirty="0" smtClean="0"/>
          </a:p>
          <a:p>
            <a:pPr marL="285750" indent="-285750">
              <a:buFont typeface="Arial"/>
              <a:buChar char="•"/>
            </a:pPr>
            <a:endParaRPr lang="it-IT" sz="1600" dirty="0" smtClean="0"/>
          </a:p>
        </p:txBody>
      </p:sp>
      <p:sp>
        <p:nvSpPr>
          <p:cNvPr id="9" name="Rectangle 8"/>
          <p:cNvSpPr/>
          <p:nvPr/>
        </p:nvSpPr>
        <p:spPr>
          <a:xfrm>
            <a:off x="1752600" y="952424"/>
            <a:ext cx="1447800" cy="523220"/>
          </a:xfrm>
          <a:prstGeom prst="rect">
            <a:avLst/>
          </a:prstGeom>
          <a:solidFill>
            <a:srgbClr val="FFFFFF"/>
          </a:solidFill>
          <a:ln>
            <a:solidFill>
              <a:schemeClr val="accent6">
                <a:lumMod val="75000"/>
              </a:schemeClr>
            </a:solidFill>
          </a:ln>
        </p:spPr>
        <p:txBody>
          <a:bodyPr wrap="square">
            <a:spAutoFit/>
          </a:bodyPr>
          <a:lstStyle/>
          <a:p>
            <a:pPr lvl="0"/>
            <a:r>
              <a:rPr lang="en-US" sz="1400" b="1" dirty="0" err="1" smtClean="0">
                <a:solidFill>
                  <a:srgbClr val="800000"/>
                </a:solidFill>
                <a:latin typeface="Geneva"/>
                <a:cs typeface="Calibri" pitchFamily="34" charset="0"/>
              </a:rPr>
              <a:t>Geni</a:t>
            </a:r>
            <a:r>
              <a:rPr lang="en-US" sz="1400" b="1" dirty="0" smtClean="0">
                <a:solidFill>
                  <a:srgbClr val="800000"/>
                </a:solidFill>
                <a:latin typeface="Geneva"/>
                <a:cs typeface="Calibri" pitchFamily="34" charset="0"/>
              </a:rPr>
              <a:t>/</a:t>
            </a:r>
            <a:r>
              <a:rPr lang="en-US" sz="1400" b="1" dirty="0" err="1" smtClean="0">
                <a:solidFill>
                  <a:srgbClr val="800000"/>
                </a:solidFill>
                <a:latin typeface="Geneva"/>
                <a:cs typeface="Calibri" pitchFamily="34" charset="0"/>
              </a:rPr>
              <a:t>proteine</a:t>
            </a:r>
            <a:r>
              <a:rPr lang="en-US" sz="1400" b="1" dirty="0" smtClean="0">
                <a:solidFill>
                  <a:srgbClr val="800000"/>
                </a:solidFill>
                <a:latin typeface="Geneva"/>
                <a:cs typeface="Calibri" pitchFamily="34" charset="0"/>
              </a:rPr>
              <a:t> di </a:t>
            </a:r>
            <a:r>
              <a:rPr lang="en-US" sz="1400" b="1" dirty="0" err="1" smtClean="0">
                <a:solidFill>
                  <a:srgbClr val="800000"/>
                </a:solidFill>
                <a:latin typeface="Geneva"/>
                <a:cs typeface="Calibri" pitchFamily="34" charset="0"/>
              </a:rPr>
              <a:t>interesse</a:t>
            </a:r>
            <a:endParaRPr lang="en-US" sz="1400" b="1" dirty="0">
              <a:solidFill>
                <a:srgbClr val="800000"/>
              </a:solidFill>
              <a:latin typeface="Geneva"/>
              <a:cs typeface="Calibri" pitchFamily="34" charset="0"/>
            </a:endParaRPr>
          </a:p>
        </p:txBody>
      </p:sp>
      <p:sp>
        <p:nvSpPr>
          <p:cNvPr id="5" name="Rectangle 4"/>
          <p:cNvSpPr/>
          <p:nvPr/>
        </p:nvSpPr>
        <p:spPr>
          <a:xfrm>
            <a:off x="-76200" y="1409624"/>
            <a:ext cx="3581400" cy="3124200"/>
          </a:xfrm>
          <a:prstGeom prst="rect">
            <a:avLst/>
          </a:prstGeom>
          <a:solidFill>
            <a:schemeClr val="accent6">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3" name="Rectangle 12"/>
          <p:cNvSpPr/>
          <p:nvPr/>
        </p:nvSpPr>
        <p:spPr>
          <a:xfrm>
            <a:off x="3581400" y="1409624"/>
            <a:ext cx="5486400" cy="3124200"/>
          </a:xfrm>
          <a:prstGeom prst="rect">
            <a:avLst/>
          </a:prstGeom>
          <a:solidFill>
            <a:schemeClr val="accent1">
              <a:lumMod val="40000"/>
              <a:lumOff val="6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pic>
        <p:nvPicPr>
          <p:cNvPr id="12" name="Picture 11" descr="pathway-analysi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343248"/>
            <a:ext cx="2540000" cy="68580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423497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Risultati</a:t>
            </a:r>
            <a:r>
              <a:rPr lang="en-US" dirty="0" smtClean="0"/>
              <a:t> di </a:t>
            </a:r>
            <a:r>
              <a:rPr lang="en-US" dirty="0" err="1" smtClean="0"/>
              <a:t>una</a:t>
            </a:r>
            <a:r>
              <a:rPr lang="en-US" dirty="0" smtClean="0"/>
              <a:t> Core Analysis</a:t>
            </a:r>
            <a:endParaRPr lang="en-US" dirty="0"/>
          </a:p>
        </p:txBody>
      </p:sp>
      <p:sp>
        <p:nvSpPr>
          <p:cNvPr id="4" name="Footer Placeholder 3"/>
          <p:cNvSpPr>
            <a:spLocks noGrp="1"/>
          </p:cNvSpPr>
          <p:nvPr>
            <p:ph type="ftr" sz="quarter" idx="11"/>
          </p:nvPr>
        </p:nvSpPr>
        <p:spPr/>
        <p:txBody>
          <a:bodyPr/>
          <a:lstStyle/>
          <a:p>
            <a:r>
              <a:rPr lang="en-GB" smtClean="0"/>
              <a:t>INGENUITY PATHWAY ANALYSIS</a:t>
            </a:r>
            <a:endParaRPr lang="en-GB"/>
          </a:p>
        </p:txBody>
      </p:sp>
      <p:sp>
        <p:nvSpPr>
          <p:cNvPr id="5" name="Slide Number Placeholder 4"/>
          <p:cNvSpPr>
            <a:spLocks noGrp="1"/>
          </p:cNvSpPr>
          <p:nvPr>
            <p:ph type="sldNum" sz="quarter" idx="12"/>
          </p:nvPr>
        </p:nvSpPr>
        <p:spPr/>
        <p:txBody>
          <a:bodyPr/>
          <a:lstStyle/>
          <a:p>
            <a:fld id="{8D1E4346-5F76-40D0-9BC1-ECCF6BA4DB79}" type="slidenum">
              <a:rPr lang="en-GB" smtClean="0"/>
              <a:t>10</a:t>
            </a:fld>
            <a:endParaRPr lang="en-GB"/>
          </a:p>
        </p:txBody>
      </p:sp>
      <p:cxnSp>
        <p:nvCxnSpPr>
          <p:cNvPr id="10" name="Straight Arrow Connector 9"/>
          <p:cNvCxnSpPr/>
          <p:nvPr/>
        </p:nvCxnSpPr>
        <p:spPr>
          <a:xfrm>
            <a:off x="3124200" y="1447800"/>
            <a:ext cx="685800" cy="990600"/>
          </a:xfrm>
          <a:prstGeom prst="straightConnector1">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7396" y="599554"/>
            <a:ext cx="3280748" cy="1790180"/>
          </a:xfrm>
          <a:prstGeom prst="rect">
            <a:avLst/>
          </a:prstGeom>
          <a:ln>
            <a:solidFill>
              <a:schemeClr val="bg1">
                <a:lumMod val="50000"/>
              </a:schemeClr>
            </a:solidFill>
          </a:ln>
        </p:spPr>
      </p:pic>
      <p:pic>
        <p:nvPicPr>
          <p:cNvPr id="7" name="Picture 6"/>
          <p:cNvPicPr>
            <a:picLocks noChangeAspect="1"/>
          </p:cNvPicPr>
          <p:nvPr/>
        </p:nvPicPr>
        <p:blipFill>
          <a:blip r:embed="rId4"/>
          <a:stretch>
            <a:fillRect/>
          </a:stretch>
        </p:blipFill>
        <p:spPr>
          <a:xfrm>
            <a:off x="-17396" y="2710858"/>
            <a:ext cx="9144000" cy="3182718"/>
          </a:xfrm>
          <a:prstGeom prst="rect">
            <a:avLst/>
          </a:prstGeom>
        </p:spPr>
      </p:pic>
      <p:sp>
        <p:nvSpPr>
          <p:cNvPr id="12" name="Rectangle 11"/>
          <p:cNvSpPr/>
          <p:nvPr/>
        </p:nvSpPr>
        <p:spPr>
          <a:xfrm>
            <a:off x="3467862" y="709136"/>
            <a:ext cx="5658741" cy="1569660"/>
          </a:xfrm>
          <a:prstGeom prst="rect">
            <a:avLst/>
          </a:prstGeom>
          <a:ln>
            <a:noFill/>
          </a:ln>
        </p:spPr>
        <p:txBody>
          <a:bodyPr wrap="square">
            <a:spAutoFit/>
          </a:bodyPr>
          <a:lstStyle/>
          <a:p>
            <a:r>
              <a:rPr lang="it-IT" sz="1600" b="1" dirty="0" smtClean="0">
                <a:solidFill>
                  <a:schemeClr val="accent1">
                    <a:lumMod val="75000"/>
                  </a:schemeClr>
                </a:solidFill>
              </a:rPr>
              <a:t>I risultati vengono salvati in cartelle come nel CLC </a:t>
            </a:r>
            <a:r>
              <a:rPr lang="it-IT" sz="1600" b="1" dirty="0" err="1" smtClean="0">
                <a:solidFill>
                  <a:schemeClr val="accent1">
                    <a:lumMod val="75000"/>
                  </a:schemeClr>
                </a:solidFill>
              </a:rPr>
              <a:t>Genomics</a:t>
            </a:r>
            <a:r>
              <a:rPr lang="it-IT" sz="1600" b="1" dirty="0" smtClean="0">
                <a:solidFill>
                  <a:schemeClr val="accent1">
                    <a:lumMod val="75000"/>
                  </a:schemeClr>
                </a:solidFill>
              </a:rPr>
              <a:t> Workbench.</a:t>
            </a:r>
          </a:p>
          <a:p>
            <a:endParaRPr lang="it-IT" sz="1600" b="1" dirty="0" smtClean="0">
              <a:solidFill>
                <a:schemeClr val="accent1">
                  <a:lumMod val="75000"/>
                </a:schemeClr>
              </a:solidFill>
            </a:endParaRPr>
          </a:p>
          <a:p>
            <a:r>
              <a:rPr lang="it-IT" sz="1600" b="1" dirty="0" smtClean="0">
                <a:solidFill>
                  <a:schemeClr val="accent1">
                    <a:lumMod val="75000"/>
                  </a:schemeClr>
                </a:solidFill>
              </a:rPr>
              <a:t>Una core </a:t>
            </a:r>
            <a:r>
              <a:rPr lang="it-IT" sz="1600" b="1" dirty="0" err="1" smtClean="0">
                <a:solidFill>
                  <a:schemeClr val="accent1">
                    <a:lumMod val="75000"/>
                  </a:schemeClr>
                </a:solidFill>
              </a:rPr>
              <a:t>analysis</a:t>
            </a:r>
            <a:r>
              <a:rPr lang="it-IT" sz="1600" b="1" dirty="0" smtClean="0">
                <a:solidFill>
                  <a:schemeClr val="accent1">
                    <a:lumMod val="75000"/>
                  </a:schemeClr>
                </a:solidFill>
              </a:rPr>
              <a:t>, come vedremo, è composta da diverse analisi indipendenti</a:t>
            </a:r>
            <a:endParaRPr lang="it-IT" sz="1600" dirty="0" smtClean="0"/>
          </a:p>
          <a:p>
            <a:pPr marL="39600" lvl="1" indent="0">
              <a:buFont typeface="Wingdings" pitchFamily="2" charset="2"/>
              <a:buNone/>
            </a:pPr>
            <a:endParaRPr lang="en-US" sz="1600" dirty="0"/>
          </a:p>
        </p:txBody>
      </p:sp>
    </p:spTree>
    <p:extLst>
      <p:ext uri="{BB962C8B-B14F-4D97-AF65-F5344CB8AC3E}">
        <p14:creationId xmlns:p14="http://schemas.microsoft.com/office/powerpoint/2010/main" val="12653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94211" y="762868"/>
            <a:ext cx="8549789" cy="5040000"/>
          </a:xfrm>
          <a:solidFill>
            <a:schemeClr val="bg1"/>
          </a:solidFill>
        </p:spPr>
        <p:txBody>
          <a:bodyPr/>
          <a:lstStyle/>
          <a:p>
            <a:pPr lvl="1"/>
            <a:endParaRPr lang="en-US" dirty="0" smtClean="0"/>
          </a:p>
          <a:p>
            <a:pPr lvl="1"/>
            <a:r>
              <a:rPr lang="it-IT" dirty="0" smtClean="0"/>
              <a:t>Rivela quali sono I </a:t>
            </a:r>
            <a:r>
              <a:rPr lang="it-IT" dirty="0" err="1" smtClean="0"/>
              <a:t>pathway</a:t>
            </a:r>
            <a:r>
              <a:rPr lang="it-IT" dirty="0" smtClean="0"/>
              <a:t> biologici arricchiti nel subset di geni differenzialmente espressi</a:t>
            </a:r>
          </a:p>
          <a:p>
            <a:pPr lvl="1"/>
            <a:r>
              <a:rPr lang="it-IT" dirty="0" smtClean="0"/>
              <a:t>Concettualmente simile ad un test </a:t>
            </a:r>
            <a:r>
              <a:rPr lang="it-IT" dirty="0" err="1" smtClean="0"/>
              <a:t>ipergeometrico</a:t>
            </a:r>
            <a:r>
              <a:rPr lang="it-IT" dirty="0" smtClean="0"/>
              <a:t> ma permette la visualizzazione grafica del </a:t>
            </a:r>
            <a:r>
              <a:rPr lang="it-IT" dirty="0" err="1" smtClean="0"/>
              <a:t>pathway</a:t>
            </a:r>
            <a:r>
              <a:rPr lang="it-IT" dirty="0" smtClean="0"/>
              <a:t> e restituisce uno z-score (negativo = </a:t>
            </a:r>
            <a:r>
              <a:rPr lang="it-IT" dirty="0" err="1" smtClean="0"/>
              <a:t>repression</a:t>
            </a:r>
            <a:r>
              <a:rPr lang="it-IT" dirty="0" smtClean="0"/>
              <a:t>, positivo = attivazione)</a:t>
            </a:r>
          </a:p>
          <a:p>
            <a:endParaRPr lang="en-US" dirty="0"/>
          </a:p>
        </p:txBody>
      </p:sp>
      <p:pic>
        <p:nvPicPr>
          <p:cNvPr id="9" name="Picture 8"/>
          <p:cNvPicPr>
            <a:picLocks noChangeAspect="1"/>
          </p:cNvPicPr>
          <p:nvPr/>
        </p:nvPicPr>
        <p:blipFill>
          <a:blip r:embed="rId3"/>
          <a:stretch>
            <a:fillRect/>
          </a:stretch>
        </p:blipFill>
        <p:spPr>
          <a:xfrm>
            <a:off x="594211" y="2205145"/>
            <a:ext cx="8031925" cy="4652855"/>
          </a:xfrm>
          <a:prstGeom prst="rect">
            <a:avLst/>
          </a:prstGeom>
        </p:spPr>
      </p:pic>
      <p:sp>
        <p:nvSpPr>
          <p:cNvPr id="6" name="Title 5"/>
          <p:cNvSpPr>
            <a:spLocks noGrp="1"/>
          </p:cNvSpPr>
          <p:nvPr>
            <p:ph type="title"/>
          </p:nvPr>
        </p:nvSpPr>
        <p:spPr/>
        <p:txBody>
          <a:bodyPr/>
          <a:lstStyle/>
          <a:p>
            <a:r>
              <a:rPr lang="en-US" dirty="0" smtClean="0"/>
              <a:t>Canonical Pathway Analysis</a:t>
            </a:r>
            <a:endParaRPr lang="en-US" dirty="0"/>
          </a:p>
        </p:txBody>
      </p:sp>
      <p:sp>
        <p:nvSpPr>
          <p:cNvPr id="8" name="Oval 7"/>
          <p:cNvSpPr/>
          <p:nvPr/>
        </p:nvSpPr>
        <p:spPr>
          <a:xfrm>
            <a:off x="7658100" y="6253256"/>
            <a:ext cx="968036"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pic>
        <p:nvPicPr>
          <p:cNvPr id="5" name="Picture 4"/>
          <p:cNvPicPr>
            <a:picLocks noChangeAspect="1"/>
          </p:cNvPicPr>
          <p:nvPr/>
        </p:nvPicPr>
        <p:blipFill>
          <a:blip r:embed="rId4"/>
          <a:stretch>
            <a:fillRect/>
          </a:stretch>
        </p:blipFill>
        <p:spPr>
          <a:xfrm>
            <a:off x="1157566" y="1991843"/>
            <a:ext cx="7468570" cy="4136017"/>
          </a:xfrm>
          <a:prstGeom prst="rect">
            <a:avLst/>
          </a:prstGeom>
          <a:ln>
            <a:solidFill>
              <a:srgbClr val="7F7F7F"/>
            </a:solidFill>
          </a:ln>
        </p:spPr>
      </p:pic>
      <p:pic>
        <p:nvPicPr>
          <p:cNvPr id="4" name="Picture 3"/>
          <p:cNvPicPr>
            <a:picLocks noChangeAspect="1"/>
          </p:cNvPicPr>
          <p:nvPr/>
        </p:nvPicPr>
        <p:blipFill>
          <a:blip r:embed="rId5"/>
          <a:stretch>
            <a:fillRect/>
          </a:stretch>
        </p:blipFill>
        <p:spPr>
          <a:xfrm>
            <a:off x="1157566" y="1991843"/>
            <a:ext cx="7468570" cy="4184255"/>
          </a:xfrm>
          <a:prstGeom prst="rect">
            <a:avLst/>
          </a:prstGeom>
          <a:ln>
            <a:solidFill>
              <a:srgbClr val="7F7F7F"/>
            </a:solidFill>
          </a:ln>
        </p:spPr>
      </p:pic>
    </p:spTree>
    <p:extLst>
      <p:ext uri="{BB962C8B-B14F-4D97-AF65-F5344CB8AC3E}">
        <p14:creationId xmlns:p14="http://schemas.microsoft.com/office/powerpoint/2010/main" val="72747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Regulator Analysis </a:t>
            </a:r>
            <a:endParaRPr lang="en-US" i="1" dirty="0"/>
          </a:p>
        </p:txBody>
      </p:sp>
      <p:sp>
        <p:nvSpPr>
          <p:cNvPr id="3" name="Text Placeholder 2"/>
          <p:cNvSpPr>
            <a:spLocks noGrp="1"/>
          </p:cNvSpPr>
          <p:nvPr>
            <p:ph type="body" sz="quarter" idx="13"/>
          </p:nvPr>
        </p:nvSpPr>
        <p:spPr>
          <a:xfrm>
            <a:off x="2916000" y="526989"/>
            <a:ext cx="6048000" cy="288000"/>
          </a:xfrm>
        </p:spPr>
        <p:txBody>
          <a:bodyPr/>
          <a:lstStyle/>
          <a:p>
            <a:r>
              <a:rPr lang="en-US" dirty="0" err="1" smtClean="0"/>
              <a:t>Identifica</a:t>
            </a:r>
            <a:r>
              <a:rPr lang="en-US" dirty="0" smtClean="0"/>
              <a:t> </a:t>
            </a:r>
            <a:r>
              <a:rPr lang="en-US" dirty="0" err="1" smtClean="0"/>
              <a:t>i</a:t>
            </a:r>
            <a:r>
              <a:rPr lang="en-US" dirty="0" smtClean="0"/>
              <a:t> </a:t>
            </a:r>
            <a:r>
              <a:rPr lang="en-US" dirty="0" err="1" smtClean="0"/>
              <a:t>più</a:t>
            </a:r>
            <a:r>
              <a:rPr lang="en-US" dirty="0" smtClean="0"/>
              <a:t> </a:t>
            </a:r>
            <a:r>
              <a:rPr lang="en-US" dirty="0" err="1" smtClean="0"/>
              <a:t>probabili</a:t>
            </a:r>
            <a:r>
              <a:rPr lang="en-US" dirty="0" smtClean="0"/>
              <a:t> </a:t>
            </a:r>
            <a:r>
              <a:rPr lang="en-US" dirty="0" err="1" smtClean="0"/>
              <a:t>regolatori</a:t>
            </a:r>
            <a:r>
              <a:rPr lang="en-US" dirty="0" smtClean="0"/>
              <a:t> a monte (</a:t>
            </a:r>
            <a:r>
              <a:rPr lang="en-US" dirty="0" err="1" smtClean="0"/>
              <a:t>geni</a:t>
            </a:r>
            <a:r>
              <a:rPr lang="en-US" dirty="0" smtClean="0"/>
              <a:t> o molecule)</a:t>
            </a:r>
            <a:endParaRPr lang="en-US" dirty="0"/>
          </a:p>
        </p:txBody>
      </p:sp>
      <p:sp>
        <p:nvSpPr>
          <p:cNvPr id="7"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8"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12</a:t>
            </a:fld>
            <a:endParaRPr lang="en-GB"/>
          </a:p>
        </p:txBody>
      </p:sp>
      <p:pic>
        <p:nvPicPr>
          <p:cNvPr id="11" name="Picture 10"/>
          <p:cNvPicPr>
            <a:picLocks noChangeAspect="1"/>
          </p:cNvPicPr>
          <p:nvPr/>
        </p:nvPicPr>
        <p:blipFill>
          <a:blip r:embed="rId3"/>
          <a:stretch>
            <a:fillRect/>
          </a:stretch>
        </p:blipFill>
        <p:spPr>
          <a:xfrm>
            <a:off x="0" y="814989"/>
            <a:ext cx="9144000" cy="5526815"/>
          </a:xfrm>
          <a:prstGeom prst="rect">
            <a:avLst/>
          </a:prstGeom>
        </p:spPr>
      </p:pic>
      <p:pic>
        <p:nvPicPr>
          <p:cNvPr id="15" name="Picture 14"/>
          <p:cNvPicPr>
            <a:picLocks noChangeAspect="1"/>
          </p:cNvPicPr>
          <p:nvPr/>
        </p:nvPicPr>
        <p:blipFill>
          <a:blip r:embed="rId4"/>
          <a:stretch>
            <a:fillRect/>
          </a:stretch>
        </p:blipFill>
        <p:spPr>
          <a:xfrm>
            <a:off x="3879250" y="2028108"/>
            <a:ext cx="4798402" cy="4111705"/>
          </a:xfrm>
          <a:prstGeom prst="rect">
            <a:avLst/>
          </a:prstGeom>
          <a:ln>
            <a:solidFill>
              <a:srgbClr val="7F7F7F"/>
            </a:solidFill>
          </a:ln>
        </p:spPr>
      </p:pic>
      <p:grpSp>
        <p:nvGrpSpPr>
          <p:cNvPr id="27" name="Group 26"/>
          <p:cNvGrpSpPr/>
          <p:nvPr/>
        </p:nvGrpSpPr>
        <p:grpSpPr>
          <a:xfrm>
            <a:off x="1228324" y="1826178"/>
            <a:ext cx="7573905" cy="3970338"/>
            <a:chOff x="1228324" y="1826178"/>
            <a:chExt cx="7573905" cy="3970338"/>
          </a:xfrm>
        </p:grpSpPr>
        <p:grpSp>
          <p:nvGrpSpPr>
            <p:cNvPr id="14" name="Group 13"/>
            <p:cNvGrpSpPr/>
            <p:nvPr/>
          </p:nvGrpSpPr>
          <p:grpSpPr>
            <a:xfrm>
              <a:off x="2037526" y="1826178"/>
              <a:ext cx="6764703" cy="3970338"/>
              <a:chOff x="2037526" y="1826178"/>
              <a:chExt cx="6764703" cy="3970338"/>
            </a:xfrm>
          </p:grpSpPr>
          <p:sp>
            <p:nvSpPr>
              <p:cNvPr id="12" name="Rectangle 11"/>
              <p:cNvSpPr/>
              <p:nvPr/>
            </p:nvSpPr>
            <p:spPr>
              <a:xfrm>
                <a:off x="7984632" y="1826178"/>
                <a:ext cx="817597" cy="20193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2037526" y="2390695"/>
                <a:ext cx="5353525" cy="3405821"/>
              </a:xfrm>
              <a:prstGeom prst="rect">
                <a:avLst/>
              </a:prstGeom>
              <a:ln>
                <a:solidFill>
                  <a:srgbClr val="7F7F7F"/>
                </a:solidFill>
              </a:ln>
            </p:spPr>
          </p:pic>
        </p:grpSp>
        <p:grpSp>
          <p:nvGrpSpPr>
            <p:cNvPr id="26" name="Group 25"/>
            <p:cNvGrpSpPr/>
            <p:nvPr/>
          </p:nvGrpSpPr>
          <p:grpSpPr>
            <a:xfrm>
              <a:off x="1228324" y="2045749"/>
              <a:ext cx="310377" cy="1959541"/>
              <a:chOff x="1097763" y="2045749"/>
              <a:chExt cx="310377" cy="1959541"/>
            </a:xfrm>
          </p:grpSpPr>
          <p:sp>
            <p:nvSpPr>
              <p:cNvPr id="18" name="Left Arrow 17"/>
              <p:cNvSpPr/>
              <p:nvPr/>
            </p:nvSpPr>
            <p:spPr>
              <a:xfrm>
                <a:off x="1102995" y="3089910"/>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1102995" y="3879560"/>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1102995" y="3646304"/>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1112865" y="2424556"/>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a:off x="1122390" y="2045749"/>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1097763" y="2907594"/>
                <a:ext cx="285750" cy="125730"/>
              </a:xfrm>
              <a:prstGeom prst="lef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980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673100"/>
            <a:ext cx="9144000" cy="5504447"/>
          </a:xfrm>
          <a:prstGeom prst="rect">
            <a:avLst/>
          </a:prstGeom>
        </p:spPr>
      </p:pic>
      <p:sp>
        <p:nvSpPr>
          <p:cNvPr id="2" name="Title 1"/>
          <p:cNvSpPr>
            <a:spLocks noGrp="1"/>
          </p:cNvSpPr>
          <p:nvPr>
            <p:ph type="title"/>
          </p:nvPr>
        </p:nvSpPr>
        <p:spPr/>
        <p:txBody>
          <a:bodyPr/>
          <a:lstStyle/>
          <a:p>
            <a:r>
              <a:rPr lang="en-US" dirty="0"/>
              <a:t>Upstream Regulator Analysis </a:t>
            </a:r>
            <a:endParaRPr lang="en-US" i="1" dirty="0"/>
          </a:p>
        </p:txBody>
      </p:sp>
      <p:sp>
        <p:nvSpPr>
          <p:cNvPr id="3" name="Text Placeholder 2"/>
          <p:cNvSpPr>
            <a:spLocks noGrp="1"/>
          </p:cNvSpPr>
          <p:nvPr>
            <p:ph type="body" sz="quarter" idx="13"/>
          </p:nvPr>
        </p:nvSpPr>
        <p:spPr>
          <a:xfrm>
            <a:off x="2916000" y="526989"/>
            <a:ext cx="6048000" cy="288000"/>
          </a:xfrm>
        </p:spPr>
        <p:txBody>
          <a:bodyPr/>
          <a:lstStyle/>
          <a:p>
            <a:r>
              <a:rPr lang="en-US" dirty="0" err="1"/>
              <a:t>Identifica</a:t>
            </a:r>
            <a:r>
              <a:rPr lang="en-US" dirty="0"/>
              <a:t> </a:t>
            </a:r>
            <a:r>
              <a:rPr lang="en-US" dirty="0" smtClean="0"/>
              <a:t>Ii </a:t>
            </a:r>
            <a:r>
              <a:rPr lang="en-US" dirty="0" err="1"/>
              <a:t>più</a:t>
            </a:r>
            <a:r>
              <a:rPr lang="en-US" dirty="0"/>
              <a:t> </a:t>
            </a:r>
            <a:r>
              <a:rPr lang="en-US" dirty="0" err="1"/>
              <a:t>probabili</a:t>
            </a:r>
            <a:r>
              <a:rPr lang="en-US" dirty="0"/>
              <a:t> </a:t>
            </a:r>
            <a:r>
              <a:rPr lang="en-US" dirty="0" err="1"/>
              <a:t>regolatori</a:t>
            </a:r>
            <a:r>
              <a:rPr lang="en-US" dirty="0"/>
              <a:t> a monte (</a:t>
            </a:r>
            <a:r>
              <a:rPr lang="en-US" dirty="0" err="1"/>
              <a:t>geni</a:t>
            </a:r>
            <a:r>
              <a:rPr lang="en-US" dirty="0"/>
              <a:t> o </a:t>
            </a:r>
            <a:r>
              <a:rPr lang="en-US" dirty="0" err="1" smtClean="0"/>
              <a:t>molecole</a:t>
            </a:r>
            <a:r>
              <a:rPr lang="en-US" dirty="0"/>
              <a:t>)</a:t>
            </a:r>
          </a:p>
        </p:txBody>
      </p:sp>
      <p:sp>
        <p:nvSpPr>
          <p:cNvPr id="7"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8"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13</a:t>
            </a:fld>
            <a:endParaRPr lang="en-GB"/>
          </a:p>
        </p:txBody>
      </p:sp>
      <p:pic>
        <p:nvPicPr>
          <p:cNvPr id="10" name="Picture 9"/>
          <p:cNvPicPr>
            <a:picLocks noChangeAspect="1"/>
          </p:cNvPicPr>
          <p:nvPr/>
        </p:nvPicPr>
        <p:blipFill>
          <a:blip r:embed="rId4"/>
          <a:stretch>
            <a:fillRect/>
          </a:stretch>
        </p:blipFill>
        <p:spPr>
          <a:xfrm>
            <a:off x="2642302" y="1728833"/>
            <a:ext cx="3141565" cy="3325726"/>
          </a:xfrm>
          <a:prstGeom prst="rect">
            <a:avLst/>
          </a:prstGeom>
        </p:spPr>
      </p:pic>
      <p:sp>
        <p:nvSpPr>
          <p:cNvPr id="15" name="Rectangle 14"/>
          <p:cNvSpPr/>
          <p:nvPr/>
        </p:nvSpPr>
        <p:spPr>
          <a:xfrm>
            <a:off x="3475028" y="1232032"/>
            <a:ext cx="1287701" cy="2469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pic>
        <p:nvPicPr>
          <p:cNvPr id="6" name="Picture 5"/>
          <p:cNvPicPr>
            <a:picLocks noChangeAspect="1"/>
          </p:cNvPicPr>
          <p:nvPr/>
        </p:nvPicPr>
        <p:blipFill>
          <a:blip r:embed="rId5"/>
          <a:stretch>
            <a:fillRect/>
          </a:stretch>
        </p:blipFill>
        <p:spPr>
          <a:xfrm>
            <a:off x="2642302" y="1479009"/>
            <a:ext cx="5654191" cy="4633162"/>
          </a:xfrm>
          <a:prstGeom prst="rect">
            <a:avLst/>
          </a:prstGeom>
          <a:ln>
            <a:solidFill>
              <a:srgbClr val="7F7F7F"/>
            </a:solidFill>
          </a:ln>
        </p:spPr>
      </p:pic>
      <p:pic>
        <p:nvPicPr>
          <p:cNvPr id="16" name="Picture 15"/>
          <p:cNvPicPr>
            <a:picLocks noChangeAspect="1"/>
          </p:cNvPicPr>
          <p:nvPr/>
        </p:nvPicPr>
        <p:blipFill>
          <a:blip r:embed="rId6"/>
          <a:stretch>
            <a:fillRect/>
          </a:stretch>
        </p:blipFill>
        <p:spPr>
          <a:xfrm>
            <a:off x="4051489" y="3051920"/>
            <a:ext cx="2609505" cy="1621680"/>
          </a:xfrm>
          <a:prstGeom prst="rect">
            <a:avLst/>
          </a:prstGeom>
        </p:spPr>
      </p:pic>
    </p:spTree>
    <p:extLst>
      <p:ext uri="{BB962C8B-B14F-4D97-AF65-F5344CB8AC3E}">
        <p14:creationId xmlns:p14="http://schemas.microsoft.com/office/powerpoint/2010/main" val="39033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167765"/>
            <a:ext cx="9144000" cy="5474235"/>
          </a:xfrm>
          <a:prstGeom prst="rect">
            <a:avLst/>
          </a:prstGeom>
        </p:spPr>
      </p:pic>
      <p:sp>
        <p:nvSpPr>
          <p:cNvPr id="2" name="Title 1"/>
          <p:cNvSpPr>
            <a:spLocks noGrp="1"/>
          </p:cNvSpPr>
          <p:nvPr>
            <p:ph type="title"/>
          </p:nvPr>
        </p:nvSpPr>
        <p:spPr/>
        <p:txBody>
          <a:bodyPr/>
          <a:lstStyle/>
          <a:p>
            <a:r>
              <a:rPr lang="en-US" dirty="0" smtClean="0"/>
              <a:t>Downstream: </a:t>
            </a:r>
            <a:r>
              <a:rPr lang="en-US" dirty="0" err="1" smtClean="0"/>
              <a:t>Malattie</a:t>
            </a:r>
            <a:r>
              <a:rPr lang="en-US" dirty="0" smtClean="0"/>
              <a:t> </a:t>
            </a:r>
            <a:r>
              <a:rPr lang="en-US" dirty="0" smtClean="0"/>
              <a:t>e </a:t>
            </a:r>
            <a:r>
              <a:rPr lang="en-US" dirty="0" err="1" smtClean="0"/>
              <a:t>funzioni</a:t>
            </a:r>
            <a:endParaRPr lang="en-US" dirty="0"/>
          </a:p>
        </p:txBody>
      </p:sp>
      <p:sp>
        <p:nvSpPr>
          <p:cNvPr id="4" name="Text Placeholder 3"/>
          <p:cNvSpPr>
            <a:spLocks noGrp="1"/>
          </p:cNvSpPr>
          <p:nvPr>
            <p:ph type="body" sz="quarter" idx="13"/>
          </p:nvPr>
        </p:nvSpPr>
        <p:spPr/>
        <p:txBody>
          <a:bodyPr/>
          <a:lstStyle/>
          <a:p>
            <a:r>
              <a:rPr lang="en-GB" dirty="0" err="1" smtClean="0"/>
              <a:t>Interpreta</a:t>
            </a:r>
            <a:r>
              <a:rPr lang="en-GB" dirty="0" smtClean="0"/>
              <a:t> </a:t>
            </a:r>
            <a:r>
              <a:rPr lang="en-GB" dirty="0" err="1" smtClean="0"/>
              <a:t>gli</a:t>
            </a:r>
            <a:r>
              <a:rPr lang="en-GB" dirty="0" smtClean="0"/>
              <a:t> </a:t>
            </a:r>
            <a:r>
              <a:rPr lang="en-GB" dirty="0" err="1" smtClean="0"/>
              <a:t>effetti</a:t>
            </a:r>
            <a:r>
              <a:rPr lang="en-GB" dirty="0" smtClean="0"/>
              <a:t> “a </a:t>
            </a:r>
            <a:r>
              <a:rPr lang="en-GB" dirty="0" err="1" smtClean="0"/>
              <a:t>valle</a:t>
            </a:r>
            <a:r>
              <a:rPr lang="en-GB" dirty="0" smtClean="0"/>
              <a:t>”</a:t>
            </a:r>
            <a:endParaRPr lang="en-US" dirty="0"/>
          </a:p>
        </p:txBody>
      </p:sp>
      <p:sp>
        <p:nvSpPr>
          <p:cNvPr id="3" name="Rectangle 2"/>
          <p:cNvSpPr/>
          <p:nvPr/>
        </p:nvSpPr>
        <p:spPr>
          <a:xfrm>
            <a:off x="276377" y="6306346"/>
            <a:ext cx="1575795" cy="335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9"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14</a:t>
            </a:fld>
            <a:endParaRPr lang="en-GB"/>
          </a:p>
        </p:txBody>
      </p:sp>
      <p:pic>
        <p:nvPicPr>
          <p:cNvPr id="6" name="Picture 5"/>
          <p:cNvPicPr>
            <a:picLocks noChangeAspect="1"/>
          </p:cNvPicPr>
          <p:nvPr/>
        </p:nvPicPr>
        <p:blipFill>
          <a:blip r:embed="rId4"/>
          <a:stretch>
            <a:fillRect/>
          </a:stretch>
        </p:blipFill>
        <p:spPr>
          <a:xfrm>
            <a:off x="3288386" y="3706376"/>
            <a:ext cx="5382972" cy="2747469"/>
          </a:xfrm>
          <a:prstGeom prst="rect">
            <a:avLst/>
          </a:prstGeom>
          <a:ln>
            <a:solidFill>
              <a:schemeClr val="bg1">
                <a:lumMod val="50000"/>
              </a:schemeClr>
            </a:solidFill>
          </a:ln>
        </p:spPr>
      </p:pic>
      <p:pic>
        <p:nvPicPr>
          <p:cNvPr id="10" name="Picture 9"/>
          <p:cNvPicPr>
            <a:picLocks noChangeAspect="1"/>
          </p:cNvPicPr>
          <p:nvPr/>
        </p:nvPicPr>
        <p:blipFill>
          <a:blip r:embed="rId5"/>
          <a:stretch>
            <a:fillRect/>
          </a:stretch>
        </p:blipFill>
        <p:spPr>
          <a:xfrm>
            <a:off x="1333500" y="1847503"/>
            <a:ext cx="4622304" cy="4458843"/>
          </a:xfrm>
          <a:prstGeom prst="rect">
            <a:avLst/>
          </a:prstGeom>
        </p:spPr>
      </p:pic>
    </p:spTree>
    <p:extLst>
      <p:ext uri="{BB962C8B-B14F-4D97-AF65-F5344CB8AC3E}">
        <p14:creationId xmlns:p14="http://schemas.microsoft.com/office/powerpoint/2010/main" val="4202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655708"/>
            <a:ext cx="9144000" cy="3118037"/>
          </a:xfrm>
          <a:prstGeom prst="rect">
            <a:avLst/>
          </a:prstGeom>
        </p:spPr>
      </p:pic>
      <p:sp>
        <p:nvSpPr>
          <p:cNvPr id="2" name="Title 1"/>
          <p:cNvSpPr>
            <a:spLocks noGrp="1"/>
          </p:cNvSpPr>
          <p:nvPr>
            <p:ph type="title"/>
          </p:nvPr>
        </p:nvSpPr>
        <p:spPr/>
        <p:txBody>
          <a:bodyPr>
            <a:normAutofit/>
          </a:bodyPr>
          <a:lstStyle/>
          <a:p>
            <a:r>
              <a:rPr lang="en-US" dirty="0" err="1" smtClean="0">
                <a:solidFill>
                  <a:srgbClr val="5F5F5F"/>
                </a:solidFill>
              </a:rPr>
              <a:t>Effetti</a:t>
            </a:r>
            <a:r>
              <a:rPr lang="en-US" dirty="0" smtClean="0">
                <a:solidFill>
                  <a:srgbClr val="5F5F5F"/>
                </a:solidFill>
              </a:rPr>
              <a:t> di </a:t>
            </a:r>
            <a:r>
              <a:rPr lang="en-US" dirty="0" err="1" smtClean="0">
                <a:solidFill>
                  <a:srgbClr val="5F5F5F"/>
                </a:solidFill>
              </a:rPr>
              <a:t>regolazione</a:t>
            </a:r>
            <a:endParaRPr lang="en-US" dirty="0">
              <a:solidFill>
                <a:srgbClr val="000000"/>
              </a:solidFill>
            </a:endParaRPr>
          </a:p>
        </p:txBody>
      </p:sp>
      <p:sp>
        <p:nvSpPr>
          <p:cNvPr id="3" name="Footer Placeholder 2"/>
          <p:cNvSpPr>
            <a:spLocks noGrp="1"/>
          </p:cNvSpPr>
          <p:nvPr>
            <p:ph type="ftr" sz="quarter" idx="11"/>
          </p:nvPr>
        </p:nvSpPr>
        <p:spPr/>
        <p:txBody>
          <a:bodyPr/>
          <a:lstStyle/>
          <a:p>
            <a:r>
              <a:rPr lang="en-GB" noProof="0" smtClean="0"/>
              <a:t>Ingenuity Pathway Analysis – Finding The Connections</a:t>
            </a:r>
            <a:endParaRPr lang="en-GB" noProof="0" dirty="0"/>
          </a:p>
        </p:txBody>
      </p:sp>
      <p:sp>
        <p:nvSpPr>
          <p:cNvPr id="4" name="Slide Number Placeholder 3"/>
          <p:cNvSpPr>
            <a:spLocks noGrp="1"/>
          </p:cNvSpPr>
          <p:nvPr>
            <p:ph type="sldNum" sz="quarter" idx="12"/>
          </p:nvPr>
        </p:nvSpPr>
        <p:spPr/>
        <p:txBody>
          <a:bodyPr/>
          <a:lstStyle/>
          <a:p>
            <a:fld id="{8D1E4346-5F76-40D0-9BC1-ECCF6BA4DB79}" type="slidenum">
              <a:rPr lang="en-GB" noProof="0" smtClean="0"/>
              <a:pPr/>
              <a:t>15</a:t>
            </a:fld>
            <a:endParaRPr lang="en-GB" noProof="0"/>
          </a:p>
        </p:txBody>
      </p:sp>
      <p:sp>
        <p:nvSpPr>
          <p:cNvPr id="16" name="Text Placeholder 15"/>
          <p:cNvSpPr>
            <a:spLocks noGrp="1"/>
          </p:cNvSpPr>
          <p:nvPr>
            <p:ph type="body" sz="quarter" idx="13"/>
          </p:nvPr>
        </p:nvSpPr>
        <p:spPr/>
        <p:txBody>
          <a:bodyPr/>
          <a:lstStyle/>
          <a:p>
            <a:r>
              <a:rPr lang="it-IT" dirty="0" smtClean="0"/>
              <a:t>Gli </a:t>
            </a:r>
            <a:r>
              <a:rPr lang="it-IT" dirty="0" err="1" smtClean="0"/>
              <a:t>upstream</a:t>
            </a:r>
            <a:r>
              <a:rPr lang="it-IT" dirty="0" smtClean="0"/>
              <a:t> </a:t>
            </a:r>
            <a:r>
              <a:rPr lang="it-IT" dirty="0" err="1" smtClean="0"/>
              <a:t>regulators</a:t>
            </a:r>
            <a:r>
              <a:rPr lang="it-IT" dirty="0" smtClean="0"/>
              <a:t> probabilmente in qualche modo sono responsabili degli effetti osservati “a valle”</a:t>
            </a:r>
            <a:endParaRPr lang="it-IT" dirty="0"/>
          </a:p>
        </p:txBody>
      </p:sp>
      <p:sp>
        <p:nvSpPr>
          <p:cNvPr id="7" name="TextBox 6"/>
          <p:cNvSpPr txBox="1"/>
          <p:nvPr/>
        </p:nvSpPr>
        <p:spPr>
          <a:xfrm>
            <a:off x="2051106" y="4773745"/>
            <a:ext cx="988447" cy="369332"/>
          </a:xfrm>
          <a:prstGeom prst="rect">
            <a:avLst/>
          </a:prstGeom>
          <a:noFill/>
        </p:spPr>
        <p:txBody>
          <a:bodyPr wrap="none" lIns="91440" tIns="91440" rIns="91440" bIns="91440" rtlCol="0" anchor="ctr" anchorCtr="0">
            <a:spAutoFit/>
          </a:bodyPr>
          <a:lstStyle/>
          <a:p>
            <a:r>
              <a:rPr lang="en-US" sz="1200" b="1" dirty="0" smtClean="0"/>
              <a:t>Regulators</a:t>
            </a:r>
            <a:endParaRPr lang="en-US" sz="1200" b="1" dirty="0"/>
          </a:p>
        </p:txBody>
      </p:sp>
      <p:sp>
        <p:nvSpPr>
          <p:cNvPr id="8" name="TextBox 7"/>
          <p:cNvSpPr txBox="1"/>
          <p:nvPr/>
        </p:nvSpPr>
        <p:spPr>
          <a:xfrm>
            <a:off x="3965468" y="4773745"/>
            <a:ext cx="729136" cy="369332"/>
          </a:xfrm>
          <a:prstGeom prst="rect">
            <a:avLst/>
          </a:prstGeom>
          <a:noFill/>
        </p:spPr>
        <p:txBody>
          <a:bodyPr wrap="none" lIns="91440" tIns="91440" rIns="91440" bIns="91440" rtlCol="0" anchor="ctr" anchorCtr="0">
            <a:spAutoFit/>
          </a:bodyPr>
          <a:lstStyle/>
          <a:p>
            <a:r>
              <a:rPr lang="en-US" sz="1200" b="1" dirty="0" smtClean="0"/>
              <a:t>Targets</a:t>
            </a:r>
            <a:endParaRPr lang="en-US" sz="1200" b="1" dirty="0"/>
          </a:p>
        </p:txBody>
      </p:sp>
      <p:sp>
        <p:nvSpPr>
          <p:cNvPr id="9" name="TextBox 8"/>
          <p:cNvSpPr txBox="1"/>
          <p:nvPr/>
        </p:nvSpPr>
        <p:spPr>
          <a:xfrm>
            <a:off x="5623270" y="4773745"/>
            <a:ext cx="1783887" cy="369332"/>
          </a:xfrm>
          <a:prstGeom prst="rect">
            <a:avLst/>
          </a:prstGeom>
          <a:noFill/>
        </p:spPr>
        <p:txBody>
          <a:bodyPr wrap="none" lIns="91440" tIns="91440" rIns="91440" bIns="91440" rtlCol="0" anchor="ctr" anchorCtr="0">
            <a:spAutoFit/>
          </a:bodyPr>
          <a:lstStyle/>
          <a:p>
            <a:r>
              <a:rPr lang="en-US" sz="1200" b="1" dirty="0" smtClean="0"/>
              <a:t>Diseases &amp; Functions</a:t>
            </a:r>
            <a:endParaRPr lang="en-US" sz="1200" b="1" dirty="0"/>
          </a:p>
        </p:txBody>
      </p:sp>
      <p:sp>
        <p:nvSpPr>
          <p:cNvPr id="10" name="TextBox 9"/>
          <p:cNvSpPr txBox="1"/>
          <p:nvPr/>
        </p:nvSpPr>
        <p:spPr>
          <a:xfrm>
            <a:off x="618376" y="4773745"/>
            <a:ext cx="612367" cy="369332"/>
          </a:xfrm>
          <a:prstGeom prst="rect">
            <a:avLst/>
          </a:prstGeom>
          <a:noFill/>
        </p:spPr>
        <p:txBody>
          <a:bodyPr wrap="none" lIns="91440" tIns="91440" rIns="91440" bIns="91440" rtlCol="0" anchor="ctr" anchorCtr="0">
            <a:spAutoFit/>
          </a:bodyPr>
          <a:lstStyle/>
          <a:p>
            <a:r>
              <a:rPr lang="en-US" sz="1200" b="1" dirty="0" smtClean="0"/>
              <a:t>Score</a:t>
            </a:r>
            <a:endParaRPr lang="en-US" sz="1200" b="1" dirty="0"/>
          </a:p>
        </p:txBody>
      </p:sp>
      <p:sp>
        <p:nvSpPr>
          <p:cNvPr id="14" name="Right Arrow 13"/>
          <p:cNvSpPr/>
          <p:nvPr/>
        </p:nvSpPr>
        <p:spPr>
          <a:xfrm>
            <a:off x="3711468" y="3747550"/>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5" name="Right Arrow 14"/>
          <p:cNvSpPr/>
          <p:nvPr/>
        </p:nvSpPr>
        <p:spPr>
          <a:xfrm>
            <a:off x="5115270" y="3748721"/>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7" name="Footer Placeholder 2"/>
          <p:cNvSpPr txBox="1">
            <a:spLocks/>
          </p:cNvSpPr>
          <p:nvPr/>
        </p:nvSpPr>
        <p:spPr>
          <a:xfrm>
            <a:off x="4950120" y="6661072"/>
            <a:ext cx="4860000" cy="2160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Ingenuity Pathway Analysis – Finding The Connections</a:t>
            </a:r>
            <a:endParaRPr lang="en-GB" dirty="0"/>
          </a:p>
        </p:txBody>
      </p:sp>
      <p:pic>
        <p:nvPicPr>
          <p:cNvPr id="5" name="Picture 4"/>
          <p:cNvPicPr>
            <a:picLocks noChangeAspect="1"/>
          </p:cNvPicPr>
          <p:nvPr/>
        </p:nvPicPr>
        <p:blipFill>
          <a:blip r:embed="rId4"/>
          <a:stretch>
            <a:fillRect/>
          </a:stretch>
        </p:blipFill>
        <p:spPr>
          <a:xfrm>
            <a:off x="63912" y="3171403"/>
            <a:ext cx="6262108" cy="3204684"/>
          </a:xfrm>
          <a:prstGeom prst="rect">
            <a:avLst/>
          </a:prstGeom>
          <a:ln>
            <a:solidFill>
              <a:srgbClr val="1B3067"/>
            </a:solidFill>
          </a:ln>
        </p:spPr>
      </p:pic>
      <p:pic>
        <p:nvPicPr>
          <p:cNvPr id="6" name="Picture 5"/>
          <p:cNvPicPr>
            <a:picLocks noChangeAspect="1"/>
          </p:cNvPicPr>
          <p:nvPr/>
        </p:nvPicPr>
        <p:blipFill>
          <a:blip r:embed="rId5"/>
          <a:stretch>
            <a:fillRect/>
          </a:stretch>
        </p:blipFill>
        <p:spPr>
          <a:xfrm>
            <a:off x="6420864" y="2554332"/>
            <a:ext cx="2225005" cy="1224688"/>
          </a:xfrm>
          <a:prstGeom prst="rect">
            <a:avLst/>
          </a:prstGeom>
        </p:spPr>
      </p:pic>
    </p:spTree>
    <p:extLst>
      <p:ext uri="{BB962C8B-B14F-4D97-AF65-F5344CB8AC3E}">
        <p14:creationId xmlns:p14="http://schemas.microsoft.com/office/powerpoint/2010/main" val="244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0" y="1565181"/>
            <a:ext cx="9144000" cy="3118037"/>
          </a:xfrm>
          <a:prstGeom prst="rect">
            <a:avLst/>
          </a:prstGeom>
        </p:spPr>
      </p:pic>
      <p:sp>
        <p:nvSpPr>
          <p:cNvPr id="2" name="Title 1"/>
          <p:cNvSpPr>
            <a:spLocks noGrp="1"/>
          </p:cNvSpPr>
          <p:nvPr>
            <p:ph type="title"/>
          </p:nvPr>
        </p:nvSpPr>
        <p:spPr/>
        <p:txBody>
          <a:bodyPr>
            <a:normAutofit/>
          </a:bodyPr>
          <a:lstStyle/>
          <a:p>
            <a:r>
              <a:rPr lang="en-US" dirty="0" err="1" smtClean="0">
                <a:solidFill>
                  <a:srgbClr val="5F5F5F"/>
                </a:solidFill>
              </a:rPr>
              <a:t>Effetti</a:t>
            </a:r>
            <a:r>
              <a:rPr lang="en-US" dirty="0" smtClean="0">
                <a:solidFill>
                  <a:srgbClr val="5F5F5F"/>
                </a:solidFill>
              </a:rPr>
              <a:t> di </a:t>
            </a:r>
            <a:r>
              <a:rPr lang="en-US" dirty="0" err="1" smtClean="0">
                <a:solidFill>
                  <a:srgbClr val="5F5F5F"/>
                </a:solidFill>
              </a:rPr>
              <a:t>regolazione</a:t>
            </a:r>
            <a:endParaRPr lang="en-US" dirty="0">
              <a:solidFill>
                <a:srgbClr val="000000"/>
              </a:solidFill>
            </a:endParaRPr>
          </a:p>
        </p:txBody>
      </p:sp>
      <p:sp>
        <p:nvSpPr>
          <p:cNvPr id="3" name="Footer Placeholder 2"/>
          <p:cNvSpPr>
            <a:spLocks noGrp="1"/>
          </p:cNvSpPr>
          <p:nvPr>
            <p:ph type="ftr" sz="quarter" idx="11"/>
          </p:nvPr>
        </p:nvSpPr>
        <p:spPr/>
        <p:txBody>
          <a:bodyPr/>
          <a:lstStyle/>
          <a:p>
            <a:r>
              <a:rPr lang="en-GB" noProof="0" smtClean="0"/>
              <a:t>Ingenuity Pathway Analysis – Finding The Connections</a:t>
            </a:r>
            <a:endParaRPr lang="en-GB" noProof="0" dirty="0"/>
          </a:p>
        </p:txBody>
      </p:sp>
      <p:sp>
        <p:nvSpPr>
          <p:cNvPr id="4" name="Slide Number Placeholder 3"/>
          <p:cNvSpPr>
            <a:spLocks noGrp="1"/>
          </p:cNvSpPr>
          <p:nvPr>
            <p:ph type="sldNum" sz="quarter" idx="12"/>
          </p:nvPr>
        </p:nvSpPr>
        <p:spPr/>
        <p:txBody>
          <a:bodyPr/>
          <a:lstStyle/>
          <a:p>
            <a:fld id="{8D1E4346-5F76-40D0-9BC1-ECCF6BA4DB79}" type="slidenum">
              <a:rPr lang="en-GB" noProof="0" smtClean="0"/>
              <a:pPr/>
              <a:t>16</a:t>
            </a:fld>
            <a:endParaRPr lang="en-GB" noProof="0"/>
          </a:p>
        </p:txBody>
      </p:sp>
      <p:sp>
        <p:nvSpPr>
          <p:cNvPr id="16" name="Text Placeholder 15"/>
          <p:cNvSpPr>
            <a:spLocks noGrp="1"/>
          </p:cNvSpPr>
          <p:nvPr>
            <p:ph type="body" sz="quarter" idx="13"/>
          </p:nvPr>
        </p:nvSpPr>
        <p:spPr/>
        <p:txBody>
          <a:bodyPr/>
          <a:lstStyle/>
          <a:p>
            <a:r>
              <a:rPr lang="it-IT" dirty="0" smtClean="0"/>
              <a:t>Gli </a:t>
            </a:r>
            <a:r>
              <a:rPr lang="it-IT" dirty="0" err="1" smtClean="0"/>
              <a:t>upstream</a:t>
            </a:r>
            <a:r>
              <a:rPr lang="it-IT" dirty="0" smtClean="0"/>
              <a:t> </a:t>
            </a:r>
            <a:r>
              <a:rPr lang="it-IT" dirty="0" err="1" smtClean="0"/>
              <a:t>regulators</a:t>
            </a:r>
            <a:r>
              <a:rPr lang="it-IT" dirty="0" smtClean="0"/>
              <a:t> probabilmente in qualche modo sono responsabili degli effetti osservati “a valle”</a:t>
            </a:r>
            <a:endParaRPr lang="it-IT" dirty="0"/>
          </a:p>
        </p:txBody>
      </p:sp>
      <p:sp>
        <p:nvSpPr>
          <p:cNvPr id="7" name="TextBox 6"/>
          <p:cNvSpPr txBox="1"/>
          <p:nvPr/>
        </p:nvSpPr>
        <p:spPr>
          <a:xfrm>
            <a:off x="2421546" y="4589079"/>
            <a:ext cx="988447" cy="369332"/>
          </a:xfrm>
          <a:prstGeom prst="rect">
            <a:avLst/>
          </a:prstGeom>
          <a:noFill/>
        </p:spPr>
        <p:txBody>
          <a:bodyPr wrap="none" lIns="91440" tIns="91440" rIns="91440" bIns="91440" rtlCol="0" anchor="ctr" anchorCtr="0">
            <a:spAutoFit/>
          </a:bodyPr>
          <a:lstStyle/>
          <a:p>
            <a:r>
              <a:rPr lang="en-US" sz="1200" b="1" dirty="0" smtClean="0"/>
              <a:t>Regulators</a:t>
            </a:r>
            <a:endParaRPr lang="en-US" sz="1200" b="1" dirty="0"/>
          </a:p>
        </p:txBody>
      </p:sp>
      <p:sp>
        <p:nvSpPr>
          <p:cNvPr id="8" name="TextBox 7"/>
          <p:cNvSpPr txBox="1"/>
          <p:nvPr/>
        </p:nvSpPr>
        <p:spPr>
          <a:xfrm>
            <a:off x="4247708" y="4589079"/>
            <a:ext cx="729136" cy="369332"/>
          </a:xfrm>
          <a:prstGeom prst="rect">
            <a:avLst/>
          </a:prstGeom>
          <a:noFill/>
        </p:spPr>
        <p:txBody>
          <a:bodyPr wrap="none" lIns="91440" tIns="91440" rIns="91440" bIns="91440" rtlCol="0" anchor="ctr" anchorCtr="0">
            <a:spAutoFit/>
          </a:bodyPr>
          <a:lstStyle/>
          <a:p>
            <a:r>
              <a:rPr lang="en-US" sz="1200" b="1" dirty="0" smtClean="0"/>
              <a:t>Targets</a:t>
            </a:r>
            <a:endParaRPr lang="en-US" sz="1200" b="1" dirty="0"/>
          </a:p>
        </p:txBody>
      </p:sp>
      <p:sp>
        <p:nvSpPr>
          <p:cNvPr id="9" name="TextBox 8"/>
          <p:cNvSpPr txBox="1"/>
          <p:nvPr/>
        </p:nvSpPr>
        <p:spPr>
          <a:xfrm>
            <a:off x="5623270" y="4589079"/>
            <a:ext cx="1783887" cy="369332"/>
          </a:xfrm>
          <a:prstGeom prst="rect">
            <a:avLst/>
          </a:prstGeom>
          <a:noFill/>
        </p:spPr>
        <p:txBody>
          <a:bodyPr wrap="none" lIns="91440" tIns="91440" rIns="91440" bIns="91440" rtlCol="0" anchor="ctr" anchorCtr="0">
            <a:spAutoFit/>
          </a:bodyPr>
          <a:lstStyle/>
          <a:p>
            <a:r>
              <a:rPr lang="en-US" sz="1200" b="1" dirty="0" smtClean="0"/>
              <a:t>Diseases &amp; Functions</a:t>
            </a:r>
            <a:endParaRPr lang="en-US" sz="1200" b="1" dirty="0"/>
          </a:p>
        </p:txBody>
      </p:sp>
      <p:sp>
        <p:nvSpPr>
          <p:cNvPr id="10" name="TextBox 9"/>
          <p:cNvSpPr txBox="1"/>
          <p:nvPr/>
        </p:nvSpPr>
        <p:spPr>
          <a:xfrm>
            <a:off x="1230743" y="4589079"/>
            <a:ext cx="612367" cy="369332"/>
          </a:xfrm>
          <a:prstGeom prst="rect">
            <a:avLst/>
          </a:prstGeom>
          <a:noFill/>
        </p:spPr>
        <p:txBody>
          <a:bodyPr wrap="none" lIns="91440" tIns="91440" rIns="91440" bIns="91440" rtlCol="0" anchor="ctr" anchorCtr="0">
            <a:spAutoFit/>
          </a:bodyPr>
          <a:lstStyle/>
          <a:p>
            <a:r>
              <a:rPr lang="en-US" sz="1200" b="1" dirty="0" smtClean="0"/>
              <a:t>Score</a:t>
            </a:r>
            <a:endParaRPr lang="en-US" sz="1200" b="1" dirty="0"/>
          </a:p>
        </p:txBody>
      </p:sp>
      <p:sp>
        <p:nvSpPr>
          <p:cNvPr id="14" name="Right Arrow 13"/>
          <p:cNvSpPr/>
          <p:nvPr/>
        </p:nvSpPr>
        <p:spPr>
          <a:xfrm>
            <a:off x="3506399" y="3756086"/>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5" name="Right Arrow 14"/>
          <p:cNvSpPr/>
          <p:nvPr/>
        </p:nvSpPr>
        <p:spPr>
          <a:xfrm>
            <a:off x="5369270" y="3748721"/>
            <a:ext cx="508000" cy="169333"/>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17" name="Footer Placeholder 2"/>
          <p:cNvSpPr txBox="1">
            <a:spLocks/>
          </p:cNvSpPr>
          <p:nvPr/>
        </p:nvSpPr>
        <p:spPr>
          <a:xfrm>
            <a:off x="4950120" y="6661072"/>
            <a:ext cx="4860000" cy="2160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Ingenuity Pathway Analysis – Finding The Connections</a:t>
            </a:r>
            <a:endParaRPr lang="en-GB" dirty="0"/>
          </a:p>
        </p:txBody>
      </p:sp>
      <p:grpSp>
        <p:nvGrpSpPr>
          <p:cNvPr id="5" name="Group 4"/>
          <p:cNvGrpSpPr/>
          <p:nvPr/>
        </p:nvGrpSpPr>
        <p:grpSpPr>
          <a:xfrm>
            <a:off x="2590800" y="1102672"/>
            <a:ext cx="6146800" cy="5317200"/>
            <a:chOff x="2590800" y="1102672"/>
            <a:chExt cx="6146800" cy="5317200"/>
          </a:xfrm>
        </p:grpSpPr>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90800" y="1102672"/>
              <a:ext cx="4785480" cy="5317200"/>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5"/>
            <a:stretch>
              <a:fillRect/>
            </a:stretch>
          </p:blipFill>
          <p:spPr>
            <a:xfrm>
              <a:off x="4572000" y="3048000"/>
              <a:ext cx="4165600" cy="1104900"/>
            </a:xfrm>
            <a:prstGeom prst="rect">
              <a:avLst/>
            </a:prstGeom>
            <a:ln>
              <a:noFill/>
            </a:ln>
            <a:effectLst>
              <a:outerShdw blurRad="292100" dist="139700" dir="2700000" algn="tl" rotWithShape="0">
                <a:srgbClr val="333333">
                  <a:alpha val="65000"/>
                </a:srgbClr>
              </a:outerShdw>
            </a:effectLst>
          </p:spPr>
        </p:pic>
        <p:cxnSp>
          <p:nvCxnSpPr>
            <p:cNvPr id="20" name="Straight Connector 19"/>
            <p:cNvCxnSpPr/>
            <p:nvPr/>
          </p:nvCxnSpPr>
          <p:spPr>
            <a:xfrm>
              <a:off x="3607435" y="2215104"/>
              <a:ext cx="964565" cy="832896"/>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72070" y="2189704"/>
              <a:ext cx="2314730" cy="934496"/>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0" y="1940527"/>
            <a:ext cx="1230743" cy="274577"/>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Tree>
    <p:extLst>
      <p:ext uri="{BB962C8B-B14F-4D97-AF65-F5344CB8AC3E}">
        <p14:creationId xmlns:p14="http://schemas.microsoft.com/office/powerpoint/2010/main" val="97963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Il </a:t>
            </a:r>
            <a:r>
              <a:rPr lang="en-US" dirty="0" err="1" smtClean="0">
                <a:solidFill>
                  <a:srgbClr val="5F5F5F"/>
                </a:solidFill>
              </a:rPr>
              <a:t>concetto</a:t>
            </a:r>
            <a:r>
              <a:rPr lang="en-US" dirty="0" smtClean="0">
                <a:solidFill>
                  <a:srgbClr val="5F5F5F"/>
                </a:solidFill>
              </a:rPr>
              <a:t> </a:t>
            </a:r>
            <a:r>
              <a:rPr lang="en-US" dirty="0" err="1" smtClean="0">
                <a:solidFill>
                  <a:srgbClr val="5F5F5F"/>
                </a:solidFill>
              </a:rPr>
              <a:t>di“Regulator</a:t>
            </a:r>
            <a:r>
              <a:rPr lang="en-US" dirty="0" smtClean="0">
                <a:solidFill>
                  <a:srgbClr val="5F5F5F"/>
                </a:solidFill>
              </a:rPr>
              <a:t> Effects”</a:t>
            </a:r>
            <a:endParaRPr lang="en-US" dirty="0"/>
          </a:p>
        </p:txBody>
      </p:sp>
      <p:sp>
        <p:nvSpPr>
          <p:cNvPr id="3" name="Footer Placeholder 2"/>
          <p:cNvSpPr>
            <a:spLocks noGrp="1"/>
          </p:cNvSpPr>
          <p:nvPr>
            <p:ph type="ftr" sz="quarter" idx="11"/>
          </p:nvPr>
        </p:nvSpPr>
        <p:spPr/>
        <p:txBody>
          <a:bodyPr/>
          <a:lstStyle/>
          <a:p>
            <a:r>
              <a:rPr lang="en-GB" noProof="0" smtClean="0"/>
              <a:t>Ingenuity Pathway Analysis – Finding The Connections</a:t>
            </a:r>
            <a:endParaRPr lang="en-GB" noProof="0" dirty="0"/>
          </a:p>
        </p:txBody>
      </p:sp>
      <p:sp>
        <p:nvSpPr>
          <p:cNvPr id="4" name="Slide Number Placeholder 3"/>
          <p:cNvSpPr>
            <a:spLocks noGrp="1"/>
          </p:cNvSpPr>
          <p:nvPr>
            <p:ph type="sldNum" sz="quarter" idx="12"/>
          </p:nvPr>
        </p:nvSpPr>
        <p:spPr/>
        <p:txBody>
          <a:bodyPr/>
          <a:lstStyle/>
          <a:p>
            <a:fld id="{8D1E4346-5F76-40D0-9BC1-ECCF6BA4DB79}" type="slidenum">
              <a:rPr lang="en-GB" noProof="0" smtClean="0"/>
              <a:pPr/>
              <a:t>17</a:t>
            </a:fld>
            <a:endParaRPr lang="en-GB" noProof="0"/>
          </a:p>
        </p:txBody>
      </p:sp>
      <p:pic>
        <p:nvPicPr>
          <p:cNvPr id="5" name="Picture 4"/>
          <p:cNvPicPr>
            <a:picLocks noChangeAspect="1"/>
          </p:cNvPicPr>
          <p:nvPr/>
        </p:nvPicPr>
        <p:blipFill>
          <a:blip r:embed="rId3"/>
          <a:stretch>
            <a:fillRect/>
          </a:stretch>
        </p:blipFill>
        <p:spPr>
          <a:xfrm>
            <a:off x="1174933" y="1485515"/>
            <a:ext cx="7328877" cy="2362200"/>
          </a:xfrm>
          <a:prstGeom prst="rect">
            <a:avLst/>
          </a:prstGeom>
        </p:spPr>
      </p:pic>
      <p:sp>
        <p:nvSpPr>
          <p:cNvPr id="6" name="TextBox 5"/>
          <p:cNvSpPr txBox="1"/>
          <p:nvPr/>
        </p:nvSpPr>
        <p:spPr>
          <a:xfrm>
            <a:off x="3059342" y="1142241"/>
            <a:ext cx="3853427" cy="430887"/>
          </a:xfrm>
          <a:prstGeom prst="rect">
            <a:avLst/>
          </a:prstGeom>
          <a:noFill/>
        </p:spPr>
        <p:txBody>
          <a:bodyPr wrap="none" lIns="91440" tIns="91440" rIns="91440" bIns="91440" rtlCol="0" anchor="ctr" anchorCtr="0">
            <a:spAutoFit/>
          </a:bodyPr>
          <a:lstStyle/>
          <a:p>
            <a:r>
              <a:rPr lang="en-US" sz="1600" dirty="0" err="1" smtClean="0"/>
              <a:t>Fattori</a:t>
            </a:r>
            <a:r>
              <a:rPr lang="en-US" sz="1600" dirty="0" smtClean="0"/>
              <a:t> di </a:t>
            </a:r>
            <a:r>
              <a:rPr lang="en-US" sz="1600" dirty="0" err="1" smtClean="0"/>
              <a:t>trascrizione</a:t>
            </a:r>
            <a:r>
              <a:rPr lang="en-US" sz="1600" dirty="0" smtClean="0"/>
              <a:t> </a:t>
            </a:r>
            <a:r>
              <a:rPr lang="en-US" sz="1600" dirty="0" err="1" smtClean="0"/>
              <a:t>ed</a:t>
            </a:r>
            <a:r>
              <a:rPr lang="en-US" sz="1600" dirty="0" smtClean="0"/>
              <a:t> </a:t>
            </a:r>
            <a:r>
              <a:rPr lang="en-US" sz="1600" dirty="0" err="1" smtClean="0"/>
              <a:t>effetti</a:t>
            </a:r>
            <a:r>
              <a:rPr lang="en-US" sz="1600" dirty="0" smtClean="0"/>
              <a:t> </a:t>
            </a:r>
            <a:r>
              <a:rPr lang="en-US" sz="1600" dirty="0" err="1" smtClean="0"/>
              <a:t>funzionali</a:t>
            </a:r>
            <a:endParaRPr lang="en-US" sz="1600"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700" y="4229101"/>
            <a:ext cx="3079599" cy="2120899"/>
          </a:xfrm>
          <a:prstGeom prst="rect">
            <a:avLst/>
          </a:prstGeom>
        </p:spPr>
      </p:pic>
      <p:sp>
        <p:nvSpPr>
          <p:cNvPr id="8" name="TextBox 7"/>
          <p:cNvSpPr txBox="1"/>
          <p:nvPr/>
        </p:nvSpPr>
        <p:spPr>
          <a:xfrm>
            <a:off x="460103" y="3864715"/>
            <a:ext cx="3454792" cy="430887"/>
          </a:xfrm>
          <a:prstGeom prst="rect">
            <a:avLst/>
          </a:prstGeom>
          <a:noFill/>
        </p:spPr>
        <p:txBody>
          <a:bodyPr wrap="none" lIns="91440" tIns="91440" rIns="91440" bIns="91440" rtlCol="0" anchor="ctr" anchorCtr="0">
            <a:spAutoFit/>
          </a:bodyPr>
          <a:lstStyle/>
          <a:p>
            <a:r>
              <a:rPr lang="en-US" sz="1600" dirty="0" err="1" smtClean="0"/>
              <a:t>Molecole</a:t>
            </a:r>
            <a:r>
              <a:rPr lang="en-US" sz="1600" dirty="0" smtClean="0"/>
              <a:t> come </a:t>
            </a:r>
            <a:r>
              <a:rPr lang="en-US" sz="1600" dirty="0" err="1" smtClean="0"/>
              <a:t>regolatori</a:t>
            </a:r>
            <a:r>
              <a:rPr lang="en-US" sz="1600" dirty="0" smtClean="0"/>
              <a:t> di </a:t>
            </a:r>
            <a:r>
              <a:rPr lang="en-US" sz="1600" dirty="0" err="1" smtClean="0"/>
              <a:t>funzioni</a:t>
            </a:r>
            <a:endParaRPr lang="en-US" sz="160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7750" y="4245800"/>
            <a:ext cx="3632199" cy="2186976"/>
          </a:xfrm>
          <a:prstGeom prst="rect">
            <a:avLst/>
          </a:prstGeom>
        </p:spPr>
      </p:pic>
      <p:sp>
        <p:nvSpPr>
          <p:cNvPr id="10" name="TextBox 9"/>
          <p:cNvSpPr txBox="1"/>
          <p:nvPr/>
        </p:nvSpPr>
        <p:spPr>
          <a:xfrm>
            <a:off x="5267888" y="3867794"/>
            <a:ext cx="3271921" cy="430887"/>
          </a:xfrm>
          <a:prstGeom prst="rect">
            <a:avLst/>
          </a:prstGeom>
          <a:noFill/>
        </p:spPr>
        <p:txBody>
          <a:bodyPr wrap="none" lIns="91440" tIns="91440" rIns="91440" bIns="91440" rtlCol="0" anchor="ctr" anchorCtr="0">
            <a:spAutoFit/>
          </a:bodyPr>
          <a:lstStyle/>
          <a:p>
            <a:r>
              <a:rPr lang="en-US" sz="1600" dirty="0" smtClean="0"/>
              <a:t>miRNA come </a:t>
            </a:r>
            <a:r>
              <a:rPr lang="en-US" sz="1600" dirty="0" err="1" smtClean="0"/>
              <a:t>regolatori</a:t>
            </a:r>
            <a:r>
              <a:rPr lang="en-US" sz="1600" dirty="0" smtClean="0"/>
              <a:t> di </a:t>
            </a:r>
            <a:r>
              <a:rPr lang="en-US" sz="1600" dirty="0" err="1" smtClean="0"/>
              <a:t>funzioni</a:t>
            </a:r>
            <a:endParaRPr lang="en-US" sz="1600" dirty="0"/>
          </a:p>
        </p:txBody>
      </p:sp>
    </p:spTree>
    <p:extLst>
      <p:ext uri="{BB962C8B-B14F-4D97-AF65-F5344CB8AC3E}">
        <p14:creationId xmlns:p14="http://schemas.microsoft.com/office/powerpoint/2010/main" val="195229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55842" y="7089648"/>
            <a:ext cx="460800" cy="216000"/>
          </a:xfrm>
        </p:spPr>
        <p:txBody>
          <a:bodyPr/>
          <a:lstStyle/>
          <a:p>
            <a:fld id="{8D1E4346-5F76-40D0-9BC1-ECCF6BA4DB79}" type="slidenum">
              <a:rPr lang="en-GB" smtClean="0"/>
              <a:t>18</a:t>
            </a:fld>
            <a:endParaRPr lang="en-GB"/>
          </a:p>
        </p:txBody>
      </p:sp>
      <p:sp>
        <p:nvSpPr>
          <p:cNvPr id="5" name="Title 4"/>
          <p:cNvSpPr>
            <a:spLocks noGrp="1"/>
          </p:cNvSpPr>
          <p:nvPr>
            <p:ph type="title"/>
          </p:nvPr>
        </p:nvSpPr>
        <p:spPr>
          <a:xfrm>
            <a:off x="2895600" y="0"/>
            <a:ext cx="6048843" cy="595314"/>
          </a:xfrm>
        </p:spPr>
        <p:txBody>
          <a:bodyPr/>
          <a:lstStyle/>
          <a:p>
            <a:r>
              <a:rPr lang="en-US" dirty="0" smtClean="0"/>
              <a:t>Una </a:t>
            </a:r>
            <a:r>
              <a:rPr lang="en-US" dirty="0" err="1" smtClean="0"/>
              <a:t>visione</a:t>
            </a:r>
            <a:r>
              <a:rPr lang="en-US" dirty="0" smtClean="0"/>
              <a:t> </a:t>
            </a:r>
            <a:r>
              <a:rPr lang="en-US" dirty="0" err="1" smtClean="0"/>
              <a:t>d’insieme</a:t>
            </a:r>
            <a:r>
              <a:rPr lang="en-US" dirty="0" smtClean="0"/>
              <a:t>	</a:t>
            </a:r>
            <a:endParaRPr lang="en-US" dirty="0"/>
          </a:p>
        </p:txBody>
      </p:sp>
      <p:grpSp>
        <p:nvGrpSpPr>
          <p:cNvPr id="17" name="Group 16"/>
          <p:cNvGrpSpPr/>
          <p:nvPr/>
        </p:nvGrpSpPr>
        <p:grpSpPr>
          <a:xfrm>
            <a:off x="351090" y="1238790"/>
            <a:ext cx="4222275" cy="2560678"/>
            <a:chOff x="351090" y="1238790"/>
            <a:chExt cx="4222275" cy="2560678"/>
          </a:xfrm>
        </p:grpSpPr>
        <p:pic>
          <p:nvPicPr>
            <p:cNvPr id="7" name="Picture 6"/>
            <p:cNvPicPr>
              <a:picLocks noChangeAspect="1"/>
            </p:cNvPicPr>
            <p:nvPr/>
          </p:nvPicPr>
          <p:blipFill>
            <a:blip r:embed="rId3"/>
            <a:stretch>
              <a:fillRect/>
            </a:stretch>
          </p:blipFill>
          <p:spPr>
            <a:xfrm>
              <a:off x="351090" y="1433945"/>
              <a:ext cx="4222275" cy="2365523"/>
            </a:xfrm>
            <a:prstGeom prst="rect">
              <a:avLst/>
            </a:prstGeom>
            <a:ln>
              <a:solidFill>
                <a:srgbClr val="7F7F7F"/>
              </a:solidFill>
            </a:ln>
          </p:spPr>
        </p:pic>
        <p:sp>
          <p:nvSpPr>
            <p:cNvPr id="8" name="TextBox 7"/>
            <p:cNvSpPr txBox="1"/>
            <p:nvPr/>
          </p:nvSpPr>
          <p:spPr>
            <a:xfrm>
              <a:off x="675260" y="1238790"/>
              <a:ext cx="1958011" cy="310075"/>
            </a:xfrm>
            <a:prstGeom prst="rect">
              <a:avLst/>
            </a:prstGeom>
            <a:solidFill>
              <a:srgbClr val="FFFFFF"/>
            </a:solidFill>
            <a:ln>
              <a:noFill/>
            </a:ln>
          </p:spPr>
          <p:txBody>
            <a:bodyPr wrap="none" lIns="0" tIns="0" rIns="0" bIns="0" rtlCol="0">
              <a:noAutofit/>
            </a:bodyPr>
            <a:lstStyle/>
            <a:p>
              <a:r>
                <a:rPr lang="en-US" sz="1600" b="1" dirty="0" smtClean="0">
                  <a:solidFill>
                    <a:schemeClr val="accent1">
                      <a:lumMod val="60000"/>
                      <a:lumOff val="40000"/>
                    </a:schemeClr>
                  </a:solidFill>
                </a:rPr>
                <a:t>Pathway </a:t>
              </a:r>
              <a:r>
                <a:rPr lang="en-US" sz="1600" b="1" dirty="0" err="1" smtClean="0">
                  <a:solidFill>
                    <a:schemeClr val="accent1">
                      <a:lumMod val="60000"/>
                      <a:lumOff val="40000"/>
                    </a:schemeClr>
                  </a:solidFill>
                </a:rPr>
                <a:t>canonici</a:t>
              </a:r>
              <a:endParaRPr lang="en-US" sz="1600" b="1" dirty="0">
                <a:solidFill>
                  <a:schemeClr val="accent1">
                    <a:lumMod val="60000"/>
                    <a:lumOff val="40000"/>
                  </a:schemeClr>
                </a:solidFill>
              </a:endParaRPr>
            </a:p>
          </p:txBody>
        </p:sp>
      </p:grpSp>
      <p:grpSp>
        <p:nvGrpSpPr>
          <p:cNvPr id="18" name="Group 17"/>
          <p:cNvGrpSpPr/>
          <p:nvPr/>
        </p:nvGrpSpPr>
        <p:grpSpPr>
          <a:xfrm>
            <a:off x="5042688" y="1284007"/>
            <a:ext cx="3204973" cy="2515461"/>
            <a:chOff x="5042688" y="1284007"/>
            <a:chExt cx="3204973" cy="2515461"/>
          </a:xfrm>
        </p:grpSpPr>
        <p:pic>
          <p:nvPicPr>
            <p:cNvPr id="10" name="Picture 9"/>
            <p:cNvPicPr>
              <a:picLocks noChangeAspect="1"/>
            </p:cNvPicPr>
            <p:nvPr/>
          </p:nvPicPr>
          <p:blipFill>
            <a:blip r:embed="rId4"/>
            <a:stretch>
              <a:fillRect/>
            </a:stretch>
          </p:blipFill>
          <p:spPr>
            <a:xfrm>
              <a:off x="5042688" y="1760519"/>
              <a:ext cx="3204973" cy="2038949"/>
            </a:xfrm>
            <a:prstGeom prst="rect">
              <a:avLst/>
            </a:prstGeom>
            <a:ln>
              <a:solidFill>
                <a:srgbClr val="7F7F7F"/>
              </a:solidFill>
            </a:ln>
          </p:spPr>
        </p:pic>
        <p:sp>
          <p:nvSpPr>
            <p:cNvPr id="11" name="TextBox 10"/>
            <p:cNvSpPr txBox="1"/>
            <p:nvPr/>
          </p:nvSpPr>
          <p:spPr>
            <a:xfrm>
              <a:off x="5449271" y="1284007"/>
              <a:ext cx="2276935" cy="529715"/>
            </a:xfrm>
            <a:prstGeom prst="rect">
              <a:avLst/>
            </a:prstGeom>
            <a:solidFill>
              <a:srgbClr val="FFFFFF"/>
            </a:solidFill>
            <a:ln>
              <a:noFill/>
            </a:ln>
          </p:spPr>
          <p:txBody>
            <a:bodyPr wrap="none" lIns="0" tIns="0" rIns="0" bIns="0" rtlCol="0">
              <a:noAutofit/>
            </a:bodyPr>
            <a:lstStyle/>
            <a:p>
              <a:r>
                <a:rPr lang="en-US" sz="1600" b="1" dirty="0" smtClean="0">
                  <a:solidFill>
                    <a:schemeClr val="accent1">
                      <a:lumMod val="60000"/>
                      <a:lumOff val="40000"/>
                    </a:schemeClr>
                  </a:solidFill>
                </a:rPr>
                <a:t>Upstream Regulators</a:t>
              </a:r>
              <a:endParaRPr lang="en-US" sz="1600" b="1" dirty="0">
                <a:solidFill>
                  <a:schemeClr val="accent1">
                    <a:lumMod val="60000"/>
                    <a:lumOff val="40000"/>
                  </a:schemeClr>
                </a:solidFill>
              </a:endParaRPr>
            </a:p>
          </p:txBody>
        </p:sp>
      </p:grpSp>
      <p:grpSp>
        <p:nvGrpSpPr>
          <p:cNvPr id="20" name="Group 19"/>
          <p:cNvGrpSpPr/>
          <p:nvPr/>
        </p:nvGrpSpPr>
        <p:grpSpPr>
          <a:xfrm>
            <a:off x="1038576" y="3941383"/>
            <a:ext cx="4238522" cy="2953740"/>
            <a:chOff x="1038576" y="3941383"/>
            <a:chExt cx="4238522" cy="2953740"/>
          </a:xfrm>
        </p:grpSpPr>
        <p:sp>
          <p:nvSpPr>
            <p:cNvPr id="13" name="TextBox 12"/>
            <p:cNvSpPr txBox="1"/>
            <p:nvPr/>
          </p:nvSpPr>
          <p:spPr>
            <a:xfrm>
              <a:off x="1331025" y="3941383"/>
              <a:ext cx="3946073" cy="529715"/>
            </a:xfrm>
            <a:prstGeom prst="rect">
              <a:avLst/>
            </a:prstGeom>
            <a:solidFill>
              <a:srgbClr val="FFFFFF"/>
            </a:solidFill>
            <a:ln>
              <a:noFill/>
            </a:ln>
          </p:spPr>
          <p:txBody>
            <a:bodyPr wrap="none" lIns="0" tIns="0" rIns="0" bIns="0" rtlCol="0">
              <a:noAutofit/>
            </a:bodyPr>
            <a:lstStyle/>
            <a:p>
              <a:r>
                <a:rPr lang="en-US" sz="1600" b="1" dirty="0" err="1" smtClean="0">
                  <a:solidFill>
                    <a:schemeClr val="accent1">
                      <a:lumMod val="60000"/>
                      <a:lumOff val="40000"/>
                    </a:schemeClr>
                  </a:solidFill>
                </a:rPr>
                <a:t>Malattie</a:t>
              </a:r>
              <a:r>
                <a:rPr lang="en-US" sz="1600" b="1" dirty="0" smtClean="0">
                  <a:solidFill>
                    <a:schemeClr val="accent1">
                      <a:lumMod val="60000"/>
                      <a:lumOff val="40000"/>
                    </a:schemeClr>
                  </a:solidFill>
                </a:rPr>
                <a:t> e </a:t>
              </a:r>
              <a:r>
                <a:rPr lang="en-US" sz="1600" b="1" dirty="0" err="1" smtClean="0">
                  <a:solidFill>
                    <a:schemeClr val="accent1">
                      <a:lumMod val="60000"/>
                      <a:lumOff val="40000"/>
                    </a:schemeClr>
                  </a:solidFill>
                </a:rPr>
                <a:t>funzioni</a:t>
              </a:r>
              <a:endParaRPr lang="en-US" sz="1600" b="1" dirty="0">
                <a:solidFill>
                  <a:schemeClr val="accent1">
                    <a:lumMod val="60000"/>
                    <a:lumOff val="40000"/>
                  </a:schemeClr>
                </a:solidFill>
              </a:endParaRPr>
            </a:p>
          </p:txBody>
        </p:sp>
        <p:pic>
          <p:nvPicPr>
            <p:cNvPr id="12" name="Picture 11"/>
            <p:cNvPicPr>
              <a:picLocks noChangeAspect="1"/>
            </p:cNvPicPr>
            <p:nvPr/>
          </p:nvPicPr>
          <p:blipFill>
            <a:blip r:embed="rId5"/>
            <a:stretch>
              <a:fillRect/>
            </a:stretch>
          </p:blipFill>
          <p:spPr>
            <a:xfrm>
              <a:off x="1038576" y="4311061"/>
              <a:ext cx="2678794" cy="2584062"/>
            </a:xfrm>
            <a:prstGeom prst="rect">
              <a:avLst/>
            </a:prstGeom>
            <a:ln>
              <a:solidFill>
                <a:srgbClr val="606060"/>
              </a:solidFill>
            </a:ln>
          </p:spPr>
        </p:pic>
      </p:grpSp>
      <p:grpSp>
        <p:nvGrpSpPr>
          <p:cNvPr id="19" name="Group 18"/>
          <p:cNvGrpSpPr/>
          <p:nvPr/>
        </p:nvGrpSpPr>
        <p:grpSpPr>
          <a:xfrm>
            <a:off x="4287486" y="4090473"/>
            <a:ext cx="4808546" cy="2681400"/>
            <a:chOff x="4287486" y="4090473"/>
            <a:chExt cx="4808546" cy="2681400"/>
          </a:xfrm>
        </p:grpSpPr>
        <p:pic>
          <p:nvPicPr>
            <p:cNvPr id="14" name="Picture 13"/>
            <p:cNvPicPr>
              <a:picLocks noChangeAspect="1"/>
            </p:cNvPicPr>
            <p:nvPr/>
          </p:nvPicPr>
          <p:blipFill>
            <a:blip r:embed="rId6"/>
            <a:stretch>
              <a:fillRect/>
            </a:stretch>
          </p:blipFill>
          <p:spPr>
            <a:xfrm>
              <a:off x="4287486" y="4311061"/>
              <a:ext cx="4808546" cy="2460812"/>
            </a:xfrm>
            <a:prstGeom prst="rect">
              <a:avLst/>
            </a:prstGeom>
            <a:ln>
              <a:solidFill>
                <a:schemeClr val="accent5">
                  <a:lumMod val="50000"/>
                </a:schemeClr>
              </a:solidFill>
            </a:ln>
          </p:spPr>
        </p:pic>
        <p:sp>
          <p:nvSpPr>
            <p:cNvPr id="15" name="TextBox 14"/>
            <p:cNvSpPr txBox="1"/>
            <p:nvPr/>
          </p:nvSpPr>
          <p:spPr>
            <a:xfrm>
              <a:off x="5042688" y="4090473"/>
              <a:ext cx="2640733" cy="359675"/>
            </a:xfrm>
            <a:prstGeom prst="rect">
              <a:avLst/>
            </a:prstGeom>
            <a:solidFill>
              <a:srgbClr val="FFFFFF"/>
            </a:solidFill>
            <a:ln>
              <a:noFill/>
            </a:ln>
          </p:spPr>
          <p:txBody>
            <a:bodyPr wrap="none" lIns="0" tIns="0" rIns="0" bIns="0" rtlCol="0">
              <a:noAutofit/>
            </a:bodyPr>
            <a:lstStyle/>
            <a:p>
              <a:r>
                <a:rPr lang="en-US" sz="1600" b="1" dirty="0" smtClean="0">
                  <a:solidFill>
                    <a:schemeClr val="accent1">
                      <a:lumMod val="60000"/>
                      <a:lumOff val="40000"/>
                    </a:schemeClr>
                  </a:solidFill>
                </a:rPr>
                <a:t>Network di </a:t>
              </a:r>
              <a:r>
                <a:rPr lang="en-US" sz="1600" b="1" dirty="0" err="1" smtClean="0">
                  <a:solidFill>
                    <a:schemeClr val="accent1">
                      <a:lumMod val="60000"/>
                      <a:lumOff val="40000"/>
                    </a:schemeClr>
                  </a:solidFill>
                </a:rPr>
                <a:t>regolazione</a:t>
              </a:r>
              <a:r>
                <a:rPr lang="en-US" sz="1600" b="1" dirty="0" smtClean="0">
                  <a:solidFill>
                    <a:schemeClr val="accent1">
                      <a:lumMod val="60000"/>
                      <a:lumOff val="40000"/>
                    </a:schemeClr>
                  </a:solidFill>
                </a:rPr>
                <a:t> di </a:t>
              </a:r>
              <a:r>
                <a:rPr lang="en-US" sz="1600" b="1" dirty="0" err="1" smtClean="0">
                  <a:solidFill>
                    <a:schemeClr val="accent1">
                      <a:lumMod val="60000"/>
                      <a:lumOff val="40000"/>
                    </a:schemeClr>
                  </a:solidFill>
                </a:rPr>
                <a:t>funzioni</a:t>
              </a:r>
              <a:endParaRPr lang="en-US" sz="1600" b="1" dirty="0">
                <a:solidFill>
                  <a:schemeClr val="accent1">
                    <a:lumMod val="60000"/>
                    <a:lumOff val="40000"/>
                  </a:schemeClr>
                </a:solidFill>
              </a:endParaRPr>
            </a:p>
          </p:txBody>
        </p:sp>
      </p:grpSp>
    </p:spTree>
    <p:extLst>
      <p:ext uri="{BB962C8B-B14F-4D97-AF65-F5344CB8AC3E}">
        <p14:creationId xmlns:p14="http://schemas.microsoft.com/office/powerpoint/2010/main" val="316291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dirty="0" smtClean="0">
                <a:ea typeface="Geneva" charset="0"/>
              </a:rPr>
              <a:t>Come </a:t>
            </a:r>
            <a:r>
              <a:rPr lang="en-US" dirty="0" err="1" smtClean="0">
                <a:ea typeface="Geneva" charset="0"/>
              </a:rPr>
              <a:t>funziona</a:t>
            </a:r>
            <a:r>
              <a:rPr lang="en-US" dirty="0" smtClean="0">
                <a:ea typeface="Geneva" charset="0"/>
              </a:rPr>
              <a:t> </a:t>
            </a:r>
            <a:r>
              <a:rPr lang="en-US" dirty="0" err="1" smtClean="0">
                <a:ea typeface="Geneva" charset="0"/>
              </a:rPr>
              <a:t>una</a:t>
            </a:r>
            <a:r>
              <a:rPr lang="en-US" dirty="0" smtClean="0">
                <a:ea typeface="Geneva" charset="0"/>
              </a:rPr>
              <a:t> Upstream Analysis</a:t>
            </a:r>
            <a:endParaRPr lang="en-US" sz="2400" i="1" dirty="0">
              <a:ea typeface="Geneva" charset="0"/>
            </a:endParaRPr>
          </a:p>
        </p:txBody>
      </p:sp>
      <p:sp>
        <p:nvSpPr>
          <p:cNvPr id="5" name="Footer Placeholder 4"/>
          <p:cNvSpPr>
            <a:spLocks noGrp="1"/>
          </p:cNvSpPr>
          <p:nvPr>
            <p:ph type="ftr" sz="quarter" idx="11"/>
          </p:nvPr>
        </p:nvSpPr>
        <p:spPr/>
        <p:txBody>
          <a:bodyPr/>
          <a:lstStyle/>
          <a:p>
            <a:r>
              <a:rPr lang="en-GB" noProof="0" smtClean="0"/>
              <a:t>Ingenuity Pathway Analysis – Finding The Connections</a:t>
            </a:r>
            <a:endParaRPr lang="en-GB" noProof="0"/>
          </a:p>
        </p:txBody>
      </p:sp>
      <p:sp>
        <p:nvSpPr>
          <p:cNvPr id="6" name="Slide Number Placeholder 5"/>
          <p:cNvSpPr>
            <a:spLocks noGrp="1"/>
          </p:cNvSpPr>
          <p:nvPr>
            <p:ph type="sldNum" sz="quarter" idx="12"/>
          </p:nvPr>
        </p:nvSpPr>
        <p:spPr/>
        <p:txBody>
          <a:bodyPr/>
          <a:lstStyle/>
          <a:p>
            <a:fld id="{8D1E4346-5F76-40D0-9BC1-ECCF6BA4DB79}" type="slidenum">
              <a:rPr lang="en-GB" noProof="0" smtClean="0"/>
              <a:pPr/>
              <a:t>19</a:t>
            </a:fld>
            <a:endParaRPr lang="en-GB" noProof="0"/>
          </a:p>
        </p:txBody>
      </p:sp>
      <p:sp>
        <p:nvSpPr>
          <p:cNvPr id="7" name="Text Placeholder 6"/>
          <p:cNvSpPr>
            <a:spLocks noGrp="1"/>
          </p:cNvSpPr>
          <p:nvPr>
            <p:ph type="body" sz="quarter" idx="13"/>
          </p:nvPr>
        </p:nvSpPr>
        <p:spPr/>
        <p:txBody>
          <a:bodyPr/>
          <a:lstStyle/>
          <a:p>
            <a:r>
              <a:rPr lang="it-IT" dirty="0" smtClean="0"/>
              <a:t>Permette di spiegare in modo razionale i cambiamenti di gene </a:t>
            </a:r>
            <a:r>
              <a:rPr lang="it-IT" dirty="0" err="1" smtClean="0"/>
              <a:t>expression</a:t>
            </a:r>
            <a:endParaRPr lang="it-IT" dirty="0"/>
          </a:p>
        </p:txBody>
      </p:sp>
      <p:sp>
        <p:nvSpPr>
          <p:cNvPr id="137" name="TextBox 136"/>
          <p:cNvSpPr txBox="1"/>
          <p:nvPr/>
        </p:nvSpPr>
        <p:spPr>
          <a:xfrm>
            <a:off x="524490" y="1225374"/>
            <a:ext cx="2365627" cy="369332"/>
          </a:xfrm>
          <a:prstGeom prst="rect">
            <a:avLst/>
          </a:prstGeom>
          <a:noFill/>
        </p:spPr>
        <p:txBody>
          <a:bodyPr wrap="none" rtlCol="0">
            <a:spAutoFit/>
          </a:bodyPr>
          <a:lstStyle/>
          <a:p>
            <a:r>
              <a:rPr lang="en-US" sz="1800" dirty="0" smtClean="0"/>
              <a:t>Upstream Regulators</a:t>
            </a:r>
            <a:endParaRPr lang="en-US" sz="1800" dirty="0"/>
          </a:p>
        </p:txBody>
      </p:sp>
      <p:sp>
        <p:nvSpPr>
          <p:cNvPr id="138" name="Oval 137"/>
          <p:cNvSpPr/>
          <p:nvPr/>
        </p:nvSpPr>
        <p:spPr>
          <a:xfrm>
            <a:off x="1382621" y="1758774"/>
            <a:ext cx="438002" cy="394023"/>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rtlCol="0" anchor="ctr"/>
          <a:lstStyle/>
          <a:p>
            <a:pPr algn="ctr"/>
            <a:r>
              <a:rPr lang="en-US" sz="2000" dirty="0" smtClean="0">
                <a:solidFill>
                  <a:srgbClr val="000000"/>
                </a:solidFill>
              </a:rPr>
              <a:t>A</a:t>
            </a:r>
            <a:endParaRPr lang="en-US" sz="2000" dirty="0">
              <a:solidFill>
                <a:srgbClr val="000000"/>
              </a:solidFill>
            </a:endParaRPr>
          </a:p>
        </p:txBody>
      </p:sp>
      <p:sp>
        <p:nvSpPr>
          <p:cNvPr id="139" name="Oval 138"/>
          <p:cNvSpPr/>
          <p:nvPr/>
        </p:nvSpPr>
        <p:spPr>
          <a:xfrm>
            <a:off x="1014320" y="2741249"/>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40" name="Oval 139"/>
          <p:cNvSpPr/>
          <p:nvPr/>
        </p:nvSpPr>
        <p:spPr>
          <a:xfrm>
            <a:off x="1359878" y="2741249"/>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41" name="Oval 140"/>
          <p:cNvSpPr/>
          <p:nvPr/>
        </p:nvSpPr>
        <p:spPr>
          <a:xfrm>
            <a:off x="1705436" y="2741249"/>
            <a:ext cx="207335" cy="196150"/>
          </a:xfrm>
          <a:prstGeom prst="ellipse">
            <a:avLst/>
          </a:prstGeom>
          <a:solidFill>
            <a:srgbClr val="FF0000"/>
          </a:solidFill>
          <a:ln>
            <a:solidFill>
              <a:srgbClr val="595959"/>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142" name="Straight Arrow Connector 141"/>
          <p:cNvCxnSpPr>
            <a:stCxn id="138" idx="4"/>
            <a:endCxn id="139" idx="0"/>
          </p:cNvCxnSpPr>
          <p:nvPr/>
        </p:nvCxnSpPr>
        <p:spPr>
          <a:xfrm flipH="1">
            <a:off x="1117988" y="2152797"/>
            <a:ext cx="483634" cy="5884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38" idx="4"/>
            <a:endCxn id="140" idx="0"/>
          </p:cNvCxnSpPr>
          <p:nvPr/>
        </p:nvCxnSpPr>
        <p:spPr>
          <a:xfrm flipH="1">
            <a:off x="1463546" y="2152797"/>
            <a:ext cx="138076" cy="5884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38" idx="4"/>
            <a:endCxn id="141" idx="0"/>
          </p:cNvCxnSpPr>
          <p:nvPr/>
        </p:nvCxnSpPr>
        <p:spPr>
          <a:xfrm>
            <a:off x="1601622" y="2152797"/>
            <a:ext cx="207482" cy="5884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8" idx="4"/>
          </p:cNvCxnSpPr>
          <p:nvPr/>
        </p:nvCxnSpPr>
        <p:spPr>
          <a:xfrm>
            <a:off x="1601622" y="2152797"/>
            <a:ext cx="479736" cy="6171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7" name="Oval 146"/>
          <p:cNvSpPr/>
          <p:nvPr/>
        </p:nvSpPr>
        <p:spPr>
          <a:xfrm>
            <a:off x="2030320" y="2723974"/>
            <a:ext cx="207335" cy="196150"/>
          </a:xfrm>
          <a:prstGeom prst="ellipse">
            <a:avLst/>
          </a:prstGeom>
          <a:solidFill>
            <a:srgbClr val="54B847"/>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48" name="TextBox 147"/>
          <p:cNvSpPr txBox="1"/>
          <p:nvPr/>
        </p:nvSpPr>
        <p:spPr>
          <a:xfrm>
            <a:off x="624467" y="2964692"/>
            <a:ext cx="2107079" cy="307777"/>
          </a:xfrm>
          <a:prstGeom prst="rect">
            <a:avLst/>
          </a:prstGeom>
          <a:noFill/>
        </p:spPr>
        <p:txBody>
          <a:bodyPr wrap="square" rtlCol="0">
            <a:spAutoFit/>
          </a:bodyPr>
          <a:lstStyle/>
          <a:p>
            <a:r>
              <a:rPr lang="en-US" sz="1400" dirty="0" smtClean="0"/>
              <a:t>Targets </a:t>
            </a:r>
            <a:r>
              <a:rPr lang="en-US" sz="1400" dirty="0" err="1" smtClean="0"/>
              <a:t>nel</a:t>
            </a:r>
            <a:r>
              <a:rPr lang="en-US" sz="1400" dirty="0" smtClean="0"/>
              <a:t> dataset</a:t>
            </a:r>
            <a:endParaRPr lang="en-US" sz="1400" dirty="0"/>
          </a:p>
        </p:txBody>
      </p:sp>
      <p:sp>
        <p:nvSpPr>
          <p:cNvPr id="163" name="TextBox 162"/>
          <p:cNvSpPr txBox="1"/>
          <p:nvPr/>
        </p:nvSpPr>
        <p:spPr>
          <a:xfrm>
            <a:off x="1820623" y="1713761"/>
            <a:ext cx="1274964" cy="523220"/>
          </a:xfrm>
          <a:prstGeom prst="rect">
            <a:avLst/>
          </a:prstGeom>
          <a:noFill/>
        </p:spPr>
        <p:txBody>
          <a:bodyPr wrap="square" rtlCol="0">
            <a:spAutoFit/>
          </a:bodyPr>
          <a:lstStyle/>
          <a:p>
            <a:r>
              <a:rPr lang="en-US" sz="1400" dirty="0" smtClean="0"/>
              <a:t>Upstream Regulator</a:t>
            </a:r>
            <a:endParaRPr lang="en-US" sz="1400" dirty="0"/>
          </a:p>
        </p:txBody>
      </p:sp>
      <p:grpSp>
        <p:nvGrpSpPr>
          <p:cNvPr id="9" name="Group 8"/>
          <p:cNvGrpSpPr/>
          <p:nvPr/>
        </p:nvGrpSpPr>
        <p:grpSpPr>
          <a:xfrm>
            <a:off x="4380497" y="1232756"/>
            <a:ext cx="4133637" cy="2294754"/>
            <a:chOff x="4380497" y="1232756"/>
            <a:chExt cx="4133637" cy="2294754"/>
          </a:xfrm>
        </p:grpSpPr>
        <p:sp>
          <p:nvSpPr>
            <p:cNvPr id="136" name="TextBox 135"/>
            <p:cNvSpPr txBox="1"/>
            <p:nvPr/>
          </p:nvSpPr>
          <p:spPr>
            <a:xfrm>
              <a:off x="5034938" y="1232756"/>
              <a:ext cx="2719426" cy="369332"/>
            </a:xfrm>
            <a:prstGeom prst="rect">
              <a:avLst/>
            </a:prstGeom>
            <a:noFill/>
          </p:spPr>
          <p:txBody>
            <a:bodyPr wrap="square" rtlCol="0">
              <a:spAutoFit/>
            </a:bodyPr>
            <a:lstStyle/>
            <a:p>
              <a:r>
                <a:rPr lang="en-US" sz="1800" dirty="0" smtClean="0"/>
                <a:t>Mechanistic Network</a:t>
              </a:r>
              <a:endParaRPr lang="en-US" sz="1800" dirty="0"/>
            </a:p>
          </p:txBody>
        </p:sp>
        <p:grpSp>
          <p:nvGrpSpPr>
            <p:cNvPr id="8" name="Group 7"/>
            <p:cNvGrpSpPr/>
            <p:nvPr/>
          </p:nvGrpSpPr>
          <p:grpSpPr>
            <a:xfrm>
              <a:off x="4380497" y="1551157"/>
              <a:ext cx="4133637" cy="1976353"/>
              <a:chOff x="2921069" y="1506852"/>
              <a:chExt cx="4133637" cy="1976353"/>
            </a:xfrm>
          </p:grpSpPr>
          <p:cxnSp>
            <p:nvCxnSpPr>
              <p:cNvPr id="106" name="Straight Arrow Connector 105"/>
              <p:cNvCxnSpPr>
                <a:stCxn id="111" idx="4"/>
                <a:endCxn id="120" idx="0"/>
              </p:cNvCxnSpPr>
              <p:nvPr/>
            </p:nvCxnSpPr>
            <p:spPr>
              <a:xfrm>
                <a:off x="4845850" y="1939776"/>
                <a:ext cx="496992"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11" idx="4"/>
                <a:endCxn id="122" idx="0"/>
              </p:cNvCxnSpPr>
              <p:nvPr/>
            </p:nvCxnSpPr>
            <p:spPr>
              <a:xfrm>
                <a:off x="4845850" y="1939776"/>
                <a:ext cx="993985"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11" idx="4"/>
                <a:endCxn id="116" idx="7"/>
              </p:cNvCxnSpPr>
              <p:nvPr/>
            </p:nvCxnSpPr>
            <p:spPr>
              <a:xfrm flipH="1">
                <a:off x="4401572" y="1939776"/>
                <a:ext cx="444279" cy="1035169"/>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11" idx="4"/>
                <a:endCxn id="117" idx="0"/>
              </p:cNvCxnSpPr>
              <p:nvPr/>
            </p:nvCxnSpPr>
            <p:spPr>
              <a:xfrm flipH="1">
                <a:off x="4597354" y="1939776"/>
                <a:ext cx="248496"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11" idx="4"/>
                <a:endCxn id="118" idx="0"/>
              </p:cNvCxnSpPr>
              <p:nvPr/>
            </p:nvCxnSpPr>
            <p:spPr>
              <a:xfrm>
                <a:off x="4845850" y="1939776"/>
                <a:ext cx="0"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4671903" y="1630630"/>
                <a:ext cx="347895" cy="30914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solidFill>
                    <a:srgbClr val="000000"/>
                  </a:solidFill>
                </a:endParaRPr>
              </a:p>
            </p:txBody>
          </p:sp>
          <p:cxnSp>
            <p:nvCxnSpPr>
              <p:cNvPr id="112" name="Straight Arrow Connector 111"/>
              <p:cNvCxnSpPr>
                <a:stCxn id="111" idx="4"/>
                <a:endCxn id="113" idx="0"/>
              </p:cNvCxnSpPr>
              <p:nvPr/>
            </p:nvCxnSpPr>
            <p:spPr>
              <a:xfrm flipH="1">
                <a:off x="4299159" y="1939776"/>
                <a:ext cx="546692" cy="30914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3" name="Oval 112"/>
              <p:cNvSpPr/>
              <p:nvPr/>
            </p:nvSpPr>
            <p:spPr>
              <a:xfrm>
                <a:off x="4125211" y="2248922"/>
                <a:ext cx="347895" cy="309146"/>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solidFill>
                    <a:srgbClr val="FFFFFF"/>
                  </a:solidFill>
                </a:endParaRPr>
              </a:p>
            </p:txBody>
          </p:sp>
          <p:sp>
            <p:nvSpPr>
              <p:cNvPr id="114" name="Oval 113"/>
              <p:cNvSpPr/>
              <p:nvPr/>
            </p:nvSpPr>
            <p:spPr>
              <a:xfrm>
                <a:off x="3777317"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15" name="Oval 114"/>
              <p:cNvSpPr/>
              <p:nvPr/>
            </p:nvSpPr>
            <p:spPr>
              <a:xfrm>
                <a:off x="4025813"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16" name="Oval 115"/>
              <p:cNvSpPr/>
              <p:nvPr/>
            </p:nvSpPr>
            <p:spPr>
              <a:xfrm>
                <a:off x="4274309"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sp>
            <p:nvSpPr>
              <p:cNvPr id="117" name="Oval 116"/>
              <p:cNvSpPr/>
              <p:nvPr/>
            </p:nvSpPr>
            <p:spPr>
              <a:xfrm>
                <a:off x="4522805"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18" name="Oval 117"/>
              <p:cNvSpPr/>
              <p:nvPr/>
            </p:nvSpPr>
            <p:spPr>
              <a:xfrm>
                <a:off x="4771302"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sp>
            <p:nvSpPr>
              <p:cNvPr id="119" name="Oval 118"/>
              <p:cNvSpPr/>
              <p:nvPr/>
            </p:nvSpPr>
            <p:spPr>
              <a:xfrm>
                <a:off x="5019798"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20" name="Oval 119"/>
              <p:cNvSpPr/>
              <p:nvPr/>
            </p:nvSpPr>
            <p:spPr>
              <a:xfrm>
                <a:off x="5268294" y="2955542"/>
                <a:ext cx="149098" cy="132491"/>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solidFill>
                    <a:srgbClr val="FFFFFF"/>
                  </a:solidFill>
                </a:endParaRPr>
              </a:p>
            </p:txBody>
          </p:sp>
          <p:sp>
            <p:nvSpPr>
              <p:cNvPr id="121" name="Oval 120"/>
              <p:cNvSpPr/>
              <p:nvPr/>
            </p:nvSpPr>
            <p:spPr>
              <a:xfrm>
                <a:off x="5516790"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sp>
            <p:nvSpPr>
              <p:cNvPr id="122" name="Oval 121"/>
              <p:cNvSpPr/>
              <p:nvPr/>
            </p:nvSpPr>
            <p:spPr>
              <a:xfrm>
                <a:off x="5765286" y="2955542"/>
                <a:ext cx="149098" cy="13249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solidFill>
                    <a:srgbClr val="FFFFFF"/>
                  </a:solidFill>
                </a:endParaRPr>
              </a:p>
            </p:txBody>
          </p:sp>
          <p:cxnSp>
            <p:nvCxnSpPr>
              <p:cNvPr id="123" name="Straight Arrow Connector 122"/>
              <p:cNvCxnSpPr>
                <a:stCxn id="113" idx="4"/>
                <a:endCxn id="114" idx="0"/>
              </p:cNvCxnSpPr>
              <p:nvPr/>
            </p:nvCxnSpPr>
            <p:spPr>
              <a:xfrm flipH="1">
                <a:off x="3851866" y="2558068"/>
                <a:ext cx="447293"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11" idx="4"/>
                <a:endCxn id="115" idx="7"/>
              </p:cNvCxnSpPr>
              <p:nvPr/>
            </p:nvCxnSpPr>
            <p:spPr>
              <a:xfrm flipH="1">
                <a:off x="4153076" y="1939776"/>
                <a:ext cx="692775" cy="1035169"/>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3" idx="4"/>
                <a:endCxn id="115" idx="0"/>
              </p:cNvCxnSpPr>
              <p:nvPr/>
            </p:nvCxnSpPr>
            <p:spPr>
              <a:xfrm flipH="1">
                <a:off x="4100362" y="2558068"/>
                <a:ext cx="198797"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113" idx="4"/>
                <a:endCxn id="116" idx="0"/>
              </p:cNvCxnSpPr>
              <p:nvPr/>
            </p:nvCxnSpPr>
            <p:spPr>
              <a:xfrm>
                <a:off x="4299159" y="2558068"/>
                <a:ext cx="49699"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13" idx="4"/>
                <a:endCxn id="117" idx="1"/>
              </p:cNvCxnSpPr>
              <p:nvPr/>
            </p:nvCxnSpPr>
            <p:spPr>
              <a:xfrm>
                <a:off x="4299159" y="2558068"/>
                <a:ext cx="245482" cy="4168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11" idx="4"/>
                <a:endCxn id="119" idx="0"/>
              </p:cNvCxnSpPr>
              <p:nvPr/>
            </p:nvCxnSpPr>
            <p:spPr>
              <a:xfrm>
                <a:off x="4845850" y="1939776"/>
                <a:ext cx="248496" cy="1015766"/>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13" idx="4"/>
                <a:endCxn id="118" idx="1"/>
              </p:cNvCxnSpPr>
              <p:nvPr/>
            </p:nvCxnSpPr>
            <p:spPr>
              <a:xfrm>
                <a:off x="4299159" y="2558068"/>
                <a:ext cx="493978" cy="4168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a:stCxn id="113" idx="4"/>
                <a:endCxn id="119" idx="0"/>
              </p:cNvCxnSpPr>
              <p:nvPr/>
            </p:nvCxnSpPr>
            <p:spPr>
              <a:xfrm>
                <a:off x="4299159" y="2558068"/>
                <a:ext cx="795188" cy="39747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stCxn id="113" idx="4"/>
                <a:endCxn id="120" idx="1"/>
              </p:cNvCxnSpPr>
              <p:nvPr/>
            </p:nvCxnSpPr>
            <p:spPr>
              <a:xfrm>
                <a:off x="4299159" y="2558068"/>
                <a:ext cx="990970" cy="4168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111" idx="4"/>
                <a:endCxn id="121" idx="1"/>
              </p:cNvCxnSpPr>
              <p:nvPr/>
            </p:nvCxnSpPr>
            <p:spPr>
              <a:xfrm>
                <a:off x="4845850" y="1939776"/>
                <a:ext cx="692775" cy="1035169"/>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5" name="Left Bracket 134"/>
              <p:cNvSpPr/>
              <p:nvPr/>
            </p:nvSpPr>
            <p:spPr>
              <a:xfrm rot="16200000">
                <a:off x="4543431" y="2248288"/>
                <a:ext cx="64773" cy="175604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srgbClr val="000000"/>
                  </a:solidFill>
                </a:endParaRPr>
              </a:p>
            </p:txBody>
          </p:sp>
          <p:sp>
            <p:nvSpPr>
              <p:cNvPr id="104" name="Rectangle 103"/>
              <p:cNvSpPr/>
              <p:nvPr/>
            </p:nvSpPr>
            <p:spPr>
              <a:xfrm>
                <a:off x="4659253" y="1576858"/>
                <a:ext cx="286154" cy="399554"/>
              </a:xfrm>
              <a:prstGeom prst="rect">
                <a:avLst/>
              </a:prstGeom>
            </p:spPr>
            <p:txBody>
              <a:bodyPr wrap="square">
                <a:spAutoFit/>
              </a:bodyPr>
              <a:lstStyle/>
              <a:p>
                <a:pPr algn="ctr"/>
                <a:r>
                  <a:rPr lang="en-US" sz="2000" dirty="0">
                    <a:solidFill>
                      <a:srgbClr val="000000"/>
                    </a:solidFill>
                  </a:rPr>
                  <a:t>A</a:t>
                </a:r>
              </a:p>
            </p:txBody>
          </p:sp>
          <p:sp>
            <p:nvSpPr>
              <p:cNvPr id="105" name="Rectangle 104"/>
              <p:cNvSpPr/>
              <p:nvPr/>
            </p:nvSpPr>
            <p:spPr>
              <a:xfrm>
                <a:off x="4131205" y="2189216"/>
                <a:ext cx="286154" cy="39955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dirty="0">
                    <a:solidFill>
                      <a:srgbClr val="000000"/>
                    </a:solidFill>
                  </a:rPr>
                  <a:t>B</a:t>
                </a:r>
              </a:p>
            </p:txBody>
          </p:sp>
          <p:sp>
            <p:nvSpPr>
              <p:cNvPr id="164" name="TextBox 163"/>
              <p:cNvSpPr txBox="1"/>
              <p:nvPr/>
            </p:nvSpPr>
            <p:spPr>
              <a:xfrm>
                <a:off x="5006447" y="1506852"/>
                <a:ext cx="1274964" cy="523220"/>
              </a:xfrm>
              <a:prstGeom prst="rect">
                <a:avLst/>
              </a:prstGeom>
              <a:noFill/>
            </p:spPr>
            <p:txBody>
              <a:bodyPr wrap="square" rtlCol="0">
                <a:spAutoFit/>
              </a:bodyPr>
              <a:lstStyle/>
              <a:p>
                <a:r>
                  <a:rPr lang="en-US" sz="1400" dirty="0" smtClean="0"/>
                  <a:t>Upstream Regulator</a:t>
                </a:r>
                <a:endParaRPr lang="en-US" sz="1400" dirty="0"/>
              </a:p>
            </p:txBody>
          </p:sp>
          <p:sp>
            <p:nvSpPr>
              <p:cNvPr id="165" name="TextBox 164"/>
              <p:cNvSpPr txBox="1"/>
              <p:nvPr/>
            </p:nvSpPr>
            <p:spPr>
              <a:xfrm>
                <a:off x="2921069" y="2041141"/>
                <a:ext cx="1274964" cy="523220"/>
              </a:xfrm>
              <a:prstGeom prst="rect">
                <a:avLst/>
              </a:prstGeom>
              <a:noFill/>
            </p:spPr>
            <p:txBody>
              <a:bodyPr wrap="square" rtlCol="0">
                <a:spAutoFit/>
              </a:bodyPr>
              <a:lstStyle/>
              <a:p>
                <a:r>
                  <a:rPr lang="en-US" sz="1400" dirty="0" smtClean="0"/>
                  <a:t>Upstream </a:t>
                </a:r>
                <a:r>
                  <a:rPr lang="en-US" sz="1400" dirty="0" err="1" smtClean="0"/>
                  <a:t>Regulator:TF</a:t>
                </a:r>
                <a:endParaRPr lang="en-US" sz="1400" dirty="0"/>
              </a:p>
            </p:txBody>
          </p:sp>
          <p:sp>
            <p:nvSpPr>
              <p:cNvPr id="166" name="TextBox 165"/>
              <p:cNvSpPr txBox="1"/>
              <p:nvPr/>
            </p:nvSpPr>
            <p:spPr>
              <a:xfrm>
                <a:off x="2921069" y="3175428"/>
                <a:ext cx="4133637" cy="307777"/>
              </a:xfrm>
              <a:prstGeom prst="rect">
                <a:avLst/>
              </a:prstGeom>
              <a:noFill/>
            </p:spPr>
            <p:txBody>
              <a:bodyPr wrap="square" rtlCol="0">
                <a:spAutoFit/>
              </a:bodyPr>
              <a:lstStyle/>
              <a:p>
                <a:r>
                  <a:rPr lang="it-IT" sz="1400" dirty="0" smtClean="0"/>
                  <a:t>C’è un </a:t>
                </a:r>
                <a:r>
                  <a:rPr lang="it-IT" sz="1400" dirty="0" err="1" smtClean="0"/>
                  <a:t>overlap</a:t>
                </a:r>
                <a:r>
                  <a:rPr lang="it-IT" sz="1400" dirty="0" smtClean="0"/>
                  <a:t> significativo nella regolazione!</a:t>
                </a:r>
                <a:endParaRPr lang="it-IT" sz="1400" dirty="0"/>
              </a:p>
            </p:txBody>
          </p:sp>
        </p:grpSp>
      </p:grpSp>
      <p:grpSp>
        <p:nvGrpSpPr>
          <p:cNvPr id="191" name="Group 190"/>
          <p:cNvGrpSpPr/>
          <p:nvPr/>
        </p:nvGrpSpPr>
        <p:grpSpPr>
          <a:xfrm>
            <a:off x="2737704" y="4350909"/>
            <a:ext cx="2774835" cy="1426101"/>
            <a:chOff x="1887090" y="4442349"/>
            <a:chExt cx="2774835" cy="1426101"/>
          </a:xfrm>
        </p:grpSpPr>
        <p:sp>
          <p:nvSpPr>
            <p:cNvPr id="192" name="Rounded Rectangle 191"/>
            <p:cNvSpPr/>
            <p:nvPr/>
          </p:nvSpPr>
          <p:spPr>
            <a:xfrm>
              <a:off x="2925585" y="4442349"/>
              <a:ext cx="761999" cy="270934"/>
            </a:xfrm>
            <a:prstGeom prst="roundRect">
              <a:avLst/>
            </a:prstGeom>
            <a:solidFill>
              <a:srgbClr val="D4F0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1400" dirty="0" smtClean="0">
                  <a:solidFill>
                    <a:schemeClr val="tx1"/>
                  </a:solidFill>
                </a:rPr>
                <a:t> Scoring</a:t>
              </a:r>
              <a:endParaRPr lang="en-US" sz="1400" dirty="0">
                <a:solidFill>
                  <a:schemeClr val="tx1"/>
                </a:solidFill>
              </a:endParaRPr>
            </a:p>
          </p:txBody>
        </p:sp>
        <p:cxnSp>
          <p:nvCxnSpPr>
            <p:cNvPr id="193" name="Straight Arrow Connector 192"/>
            <p:cNvCxnSpPr>
              <a:stCxn id="168" idx="6"/>
              <a:endCxn id="192" idx="1"/>
            </p:cNvCxnSpPr>
            <p:nvPr/>
          </p:nvCxnSpPr>
          <p:spPr>
            <a:xfrm>
              <a:off x="1887090" y="4526609"/>
              <a:ext cx="1038495" cy="51207"/>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2875458" y="4668121"/>
              <a:ext cx="1786467" cy="1200329"/>
            </a:xfrm>
            <a:prstGeom prst="rect">
              <a:avLst/>
            </a:prstGeom>
            <a:solidFill>
              <a:schemeClr val="accent4">
                <a:lumMod val="40000"/>
                <a:lumOff val="60000"/>
              </a:schemeClr>
            </a:solidFill>
            <a:effectLst>
              <a:outerShdw blurRad="50800" dist="38100" dir="2700000" algn="tl" rotWithShape="0">
                <a:srgbClr val="000000">
                  <a:alpha val="43000"/>
                </a:srgbClr>
              </a:outerShdw>
            </a:effectLst>
          </p:spPr>
          <p:txBody>
            <a:bodyPr wrap="square" rtlCol="0">
              <a:spAutoFit/>
            </a:bodyPr>
            <a:lstStyle/>
            <a:p>
              <a:r>
                <a:rPr lang="it-IT" sz="1200" dirty="0" smtClean="0"/>
                <a:t>C’è una connessione causale tra master </a:t>
              </a:r>
              <a:r>
                <a:rPr lang="it-IT" sz="1200" dirty="0" err="1" smtClean="0"/>
                <a:t>regulator</a:t>
              </a:r>
              <a:r>
                <a:rPr lang="it-IT" sz="1200" dirty="0" smtClean="0"/>
                <a:t>, regolatori intermedi e target (geni differenzialmente espressi)</a:t>
              </a:r>
              <a:endParaRPr lang="it-IT" sz="1200" dirty="0"/>
            </a:p>
          </p:txBody>
        </p:sp>
      </p:grpSp>
      <p:grpSp>
        <p:nvGrpSpPr>
          <p:cNvPr id="3" name="Group 2"/>
          <p:cNvGrpSpPr/>
          <p:nvPr/>
        </p:nvGrpSpPr>
        <p:grpSpPr>
          <a:xfrm>
            <a:off x="590665" y="3669074"/>
            <a:ext cx="3135407" cy="2682880"/>
            <a:chOff x="1403449" y="3669074"/>
            <a:chExt cx="3135407" cy="2682880"/>
          </a:xfrm>
        </p:grpSpPr>
        <p:grpSp>
          <p:nvGrpSpPr>
            <p:cNvPr id="11" name="Group 10"/>
            <p:cNvGrpSpPr/>
            <p:nvPr/>
          </p:nvGrpSpPr>
          <p:grpSpPr>
            <a:xfrm>
              <a:off x="2178325" y="3669074"/>
              <a:ext cx="2360531" cy="2682880"/>
              <a:chOff x="4474183" y="3585514"/>
              <a:chExt cx="2360531" cy="2682880"/>
            </a:xfrm>
          </p:grpSpPr>
          <p:cxnSp>
            <p:nvCxnSpPr>
              <p:cNvPr id="167" name="Straight Arrow Connector 166"/>
              <p:cNvCxnSpPr>
                <a:stCxn id="168" idx="4"/>
                <a:endCxn id="171" idx="0"/>
              </p:cNvCxnSpPr>
              <p:nvPr/>
            </p:nvCxnSpPr>
            <p:spPr>
              <a:xfrm flipH="1">
                <a:off x="5268967" y="4568424"/>
                <a:ext cx="348202" cy="1503820"/>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8" name="Oval 167"/>
              <p:cNvSpPr/>
              <p:nvPr/>
            </p:nvSpPr>
            <p:spPr>
              <a:xfrm>
                <a:off x="5387991" y="4134794"/>
                <a:ext cx="458355" cy="433630"/>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2000" dirty="0">
                    <a:solidFill>
                      <a:srgbClr val="000000"/>
                    </a:solidFill>
                  </a:rPr>
                  <a:t>C</a:t>
                </a:r>
              </a:p>
            </p:txBody>
          </p:sp>
          <p:sp>
            <p:nvSpPr>
              <p:cNvPr id="169" name="Oval 168"/>
              <p:cNvSpPr/>
              <p:nvPr/>
            </p:nvSpPr>
            <p:spPr>
              <a:xfrm>
                <a:off x="4474183"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0" name="Oval 169"/>
              <p:cNvSpPr/>
              <p:nvPr/>
            </p:nvSpPr>
            <p:spPr>
              <a:xfrm>
                <a:off x="4819741"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1" name="Oval 170"/>
              <p:cNvSpPr/>
              <p:nvPr/>
            </p:nvSpPr>
            <p:spPr>
              <a:xfrm>
                <a:off x="5165299" y="6072244"/>
                <a:ext cx="207335" cy="196150"/>
              </a:xfrm>
              <a:prstGeom prst="ellipse">
                <a:avLst/>
              </a:prstGeom>
              <a:solidFill>
                <a:srgbClr val="FF0000"/>
              </a:solidFill>
              <a:ln>
                <a:solidFill>
                  <a:srgbClr val="595959"/>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172" name="Oval 171"/>
              <p:cNvSpPr/>
              <p:nvPr/>
            </p:nvSpPr>
            <p:spPr>
              <a:xfrm>
                <a:off x="5510857" y="6072244"/>
                <a:ext cx="207335" cy="196150"/>
              </a:xfrm>
              <a:prstGeom prst="ellipse">
                <a:avLst/>
              </a:prstGeom>
              <a:solidFill>
                <a:srgbClr val="54B847"/>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3" name="Oval 172"/>
              <p:cNvSpPr/>
              <p:nvPr/>
            </p:nvSpPr>
            <p:spPr>
              <a:xfrm>
                <a:off x="5856416" y="6072244"/>
                <a:ext cx="207335" cy="196150"/>
              </a:xfrm>
              <a:prstGeom prst="ellipse">
                <a:avLst/>
              </a:prstGeom>
              <a:solidFill>
                <a:srgbClr val="54B847"/>
              </a:solidFill>
              <a:ln>
                <a:solidFill>
                  <a:srgbClr val="595959"/>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174" name="Oval 173"/>
              <p:cNvSpPr/>
              <p:nvPr/>
            </p:nvSpPr>
            <p:spPr>
              <a:xfrm>
                <a:off x="6201974"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5" name="Oval 174"/>
              <p:cNvSpPr/>
              <p:nvPr/>
            </p:nvSpPr>
            <p:spPr>
              <a:xfrm>
                <a:off x="6547532" y="6072244"/>
                <a:ext cx="207335" cy="196150"/>
              </a:xfrm>
              <a:prstGeom prst="ellipse">
                <a:avLst/>
              </a:prstGeom>
              <a:solidFill>
                <a:srgbClr val="FF0000"/>
              </a:solidFill>
              <a:ln>
                <a:solidFill>
                  <a:srgbClr val="59595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76" name="TextBox 175"/>
              <p:cNvSpPr txBox="1"/>
              <p:nvPr/>
            </p:nvSpPr>
            <p:spPr>
              <a:xfrm>
                <a:off x="4905392" y="3585514"/>
                <a:ext cx="1929322" cy="369332"/>
              </a:xfrm>
              <a:prstGeom prst="rect">
                <a:avLst/>
              </a:prstGeom>
              <a:noFill/>
            </p:spPr>
            <p:txBody>
              <a:bodyPr wrap="none" rtlCol="0">
                <a:spAutoFit/>
              </a:bodyPr>
              <a:lstStyle/>
              <a:p>
                <a:r>
                  <a:rPr lang="en-US" sz="1800" dirty="0" smtClean="0"/>
                  <a:t>Causal Networks</a:t>
                </a:r>
                <a:endParaRPr lang="en-US" sz="1800" dirty="0"/>
              </a:p>
            </p:txBody>
          </p:sp>
          <p:cxnSp>
            <p:nvCxnSpPr>
              <p:cNvPr id="177" name="Straight Arrow Connector 176"/>
              <p:cNvCxnSpPr>
                <a:endCxn id="178" idx="0"/>
              </p:cNvCxnSpPr>
              <p:nvPr/>
            </p:nvCxnSpPr>
            <p:spPr>
              <a:xfrm flipH="1">
                <a:off x="5119225" y="4568424"/>
                <a:ext cx="457672" cy="610245"/>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78" name="Oval 177"/>
              <p:cNvSpPr/>
              <p:nvPr/>
            </p:nvSpPr>
            <p:spPr>
              <a:xfrm>
                <a:off x="4957964" y="5178669"/>
                <a:ext cx="322521" cy="3051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sp>
            <p:nvSpPr>
              <p:cNvPr id="179" name="Oval 178"/>
              <p:cNvSpPr/>
              <p:nvPr/>
            </p:nvSpPr>
            <p:spPr>
              <a:xfrm>
                <a:off x="5540392" y="5191369"/>
                <a:ext cx="322521" cy="3051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cxnSp>
            <p:nvCxnSpPr>
              <p:cNvPr id="180" name="Straight Arrow Connector 179"/>
              <p:cNvCxnSpPr>
                <a:endCxn id="179" idx="0"/>
              </p:cNvCxnSpPr>
              <p:nvPr/>
            </p:nvCxnSpPr>
            <p:spPr>
              <a:xfrm>
                <a:off x="5617169" y="4568424"/>
                <a:ext cx="84484" cy="622945"/>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a:stCxn id="178" idx="4"/>
              </p:cNvCxnSpPr>
              <p:nvPr/>
            </p:nvCxnSpPr>
            <p:spPr>
              <a:xfrm flipH="1">
                <a:off x="4577850" y="5483792"/>
                <a:ext cx="541374"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a:stCxn id="178" idx="4"/>
              </p:cNvCxnSpPr>
              <p:nvPr/>
            </p:nvCxnSpPr>
            <p:spPr>
              <a:xfrm flipH="1">
                <a:off x="4923409" y="5483792"/>
                <a:ext cx="195816"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178" idx="4"/>
              </p:cNvCxnSpPr>
              <p:nvPr/>
            </p:nvCxnSpPr>
            <p:spPr>
              <a:xfrm>
                <a:off x="5119225" y="5483792"/>
                <a:ext cx="149742"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78" idx="4"/>
              </p:cNvCxnSpPr>
              <p:nvPr/>
            </p:nvCxnSpPr>
            <p:spPr>
              <a:xfrm>
                <a:off x="5119225" y="5483792"/>
                <a:ext cx="421996" cy="61717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a:stCxn id="179" idx="4"/>
              </p:cNvCxnSpPr>
              <p:nvPr/>
            </p:nvCxnSpPr>
            <p:spPr>
              <a:xfrm flipH="1">
                <a:off x="5614525" y="5496492"/>
                <a:ext cx="87128" cy="5757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a:stCxn id="179" idx="4"/>
              </p:cNvCxnSpPr>
              <p:nvPr/>
            </p:nvCxnSpPr>
            <p:spPr>
              <a:xfrm>
                <a:off x="5701653" y="5496492"/>
                <a:ext cx="220330" cy="588451"/>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7" name="Oval 186"/>
              <p:cNvSpPr/>
              <p:nvPr/>
            </p:nvSpPr>
            <p:spPr>
              <a:xfrm>
                <a:off x="6022992" y="5216769"/>
                <a:ext cx="322521" cy="3051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cxnSp>
            <p:nvCxnSpPr>
              <p:cNvPr id="188" name="Straight Arrow Connector 187"/>
              <p:cNvCxnSpPr>
                <a:endCxn id="187" idx="0"/>
              </p:cNvCxnSpPr>
              <p:nvPr/>
            </p:nvCxnSpPr>
            <p:spPr>
              <a:xfrm>
                <a:off x="5617169" y="4568424"/>
                <a:ext cx="567084" cy="648345"/>
              </a:xfrm>
              <a:prstGeom prst="straightConnector1">
                <a:avLst/>
              </a:prstGeom>
              <a:ln w="38100"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a:stCxn id="187" idx="4"/>
              </p:cNvCxnSpPr>
              <p:nvPr/>
            </p:nvCxnSpPr>
            <p:spPr>
              <a:xfrm>
                <a:off x="6184253" y="5521892"/>
                <a:ext cx="121389" cy="5503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stCxn id="187" idx="4"/>
              </p:cNvCxnSpPr>
              <p:nvPr/>
            </p:nvCxnSpPr>
            <p:spPr>
              <a:xfrm>
                <a:off x="6184253" y="5521892"/>
                <a:ext cx="466947" cy="55035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403449" y="4311293"/>
              <a:ext cx="1569660" cy="307777"/>
            </a:xfrm>
            <a:prstGeom prst="rect">
              <a:avLst/>
            </a:prstGeom>
          </p:spPr>
          <p:txBody>
            <a:bodyPr wrap="none">
              <a:spAutoFit/>
            </a:bodyPr>
            <a:lstStyle/>
            <a:p>
              <a:r>
                <a:rPr lang="en-US" sz="1400" dirty="0" smtClean="0"/>
                <a:t>Master Regulator</a:t>
              </a:r>
              <a:endParaRPr lang="en-US" sz="1400" dirty="0"/>
            </a:p>
          </p:txBody>
        </p:sp>
        <p:sp>
          <p:nvSpPr>
            <p:cNvPr id="82" name="Rectangle 81"/>
            <p:cNvSpPr/>
            <p:nvPr/>
          </p:nvSpPr>
          <p:spPr>
            <a:xfrm>
              <a:off x="2133981" y="5253789"/>
              <a:ext cx="404002" cy="307777"/>
            </a:xfrm>
            <a:prstGeom prst="rect">
              <a:avLst/>
            </a:prstGeom>
          </p:spPr>
          <p:txBody>
            <a:bodyPr wrap="none">
              <a:spAutoFit/>
            </a:bodyPr>
            <a:lstStyle/>
            <a:p>
              <a:r>
                <a:rPr lang="en-US" sz="1400" dirty="0" smtClean="0"/>
                <a:t>TF</a:t>
              </a:r>
              <a:endParaRPr lang="en-US" sz="1400" dirty="0"/>
            </a:p>
          </p:txBody>
        </p:sp>
      </p:grpSp>
    </p:spTree>
    <p:extLst>
      <p:ext uri="{BB962C8B-B14F-4D97-AF65-F5344CB8AC3E}">
        <p14:creationId xmlns:p14="http://schemas.microsoft.com/office/powerpoint/2010/main" val="32064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blinds(horizontal)">
                                      <p:cBhvr>
                                        <p:cTn id="1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415637" y="422018"/>
            <a:ext cx="8208818" cy="450000"/>
          </a:xfrm>
        </p:spPr>
        <p:txBody>
          <a:bodyPr/>
          <a:lstStyle/>
          <a:p>
            <a:r>
              <a:rPr lang="it-IT" b="1" u="sng" dirty="0" smtClean="0"/>
              <a:t>Approccio in un organismo non modello</a:t>
            </a:r>
            <a:endParaRPr lang="it-IT" b="1" u="sng" dirty="0"/>
          </a:p>
        </p:txBody>
      </p:sp>
      <p:sp>
        <p:nvSpPr>
          <p:cNvPr id="4" name="Slide Number Placeholder 3"/>
          <p:cNvSpPr>
            <a:spLocks noGrp="1"/>
          </p:cNvSpPr>
          <p:nvPr>
            <p:ph type="sldNum" sz="quarter" idx="12"/>
          </p:nvPr>
        </p:nvSpPr>
        <p:spPr/>
        <p:txBody>
          <a:bodyPr/>
          <a:lstStyle/>
          <a:p>
            <a:fld id="{8D1E4346-5F76-40D0-9BC1-ECCF6BA4DB79}" type="slidenum">
              <a:rPr lang="en-GB" smtClean="0"/>
              <a:pPr/>
              <a:t>2</a:t>
            </a:fld>
            <a:endParaRPr lang="en-GB"/>
          </a:p>
        </p:txBody>
      </p:sp>
      <p:sp>
        <p:nvSpPr>
          <p:cNvPr id="10" name="Title 7"/>
          <p:cNvSpPr txBox="1">
            <a:spLocks/>
          </p:cNvSpPr>
          <p:nvPr/>
        </p:nvSpPr>
        <p:spPr>
          <a:xfrm>
            <a:off x="415637" y="1135527"/>
            <a:ext cx="8208818"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342900" indent="-342900">
              <a:buFont typeface="Wingdings" panose="05000000000000000000" pitchFamily="2" charset="2"/>
              <a:buChar char="ü"/>
            </a:pPr>
            <a:r>
              <a:rPr lang="it-IT" dirty="0" smtClean="0"/>
              <a:t>Nessun genoma disponibile (spesso solo trascrittoma </a:t>
            </a:r>
            <a:r>
              <a:rPr lang="it-IT" i="1" dirty="0" smtClean="0"/>
              <a:t>assemblato de novo</a:t>
            </a:r>
            <a:r>
              <a:rPr lang="it-IT" dirty="0" smtClean="0"/>
              <a:t>)</a:t>
            </a:r>
          </a:p>
          <a:p>
            <a:pPr marL="342900" indent="-342900">
              <a:buFont typeface="Wingdings" panose="05000000000000000000" pitchFamily="2" charset="2"/>
              <a:buChar char="ü"/>
            </a:pPr>
            <a:r>
              <a:rPr lang="it-IT" dirty="0" smtClean="0"/>
              <a:t>Scarsa conoscienza dei pathway biologici</a:t>
            </a:r>
          </a:p>
          <a:p>
            <a:pPr marL="342900" indent="-342900">
              <a:buFont typeface="Wingdings" panose="05000000000000000000" pitchFamily="2" charset="2"/>
              <a:buChar char="ü"/>
            </a:pPr>
            <a:r>
              <a:rPr lang="it-IT" dirty="0" smtClean="0"/>
              <a:t>Letteratura piuttosto limitata</a:t>
            </a:r>
          </a:p>
          <a:p>
            <a:pPr marL="342900" indent="-342900">
              <a:buFont typeface="Wingdings" panose="05000000000000000000" pitchFamily="2" charset="2"/>
              <a:buChar char="ü"/>
            </a:pPr>
            <a:r>
              <a:rPr lang="it-IT" dirty="0" smtClean="0"/>
              <a:t>Scarsa omologia di sequenza (e di funzione) con gli organismi modello più vicini</a:t>
            </a:r>
          </a:p>
        </p:txBody>
      </p:sp>
      <p:sp>
        <p:nvSpPr>
          <p:cNvPr id="11" name="Title 7"/>
          <p:cNvSpPr txBox="1">
            <a:spLocks/>
          </p:cNvSpPr>
          <p:nvPr/>
        </p:nvSpPr>
        <p:spPr>
          <a:xfrm>
            <a:off x="415637" y="4655972"/>
            <a:ext cx="8208818"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342900" indent="-342900">
              <a:buFont typeface="Wingdings" panose="05000000000000000000" pitchFamily="2" charset="2"/>
              <a:buChar char="ü"/>
            </a:pPr>
            <a:r>
              <a:rPr lang="it-IT" dirty="0" smtClean="0"/>
              <a:t>Si utilizza l’approccio visto nella scorsa lezione</a:t>
            </a:r>
          </a:p>
          <a:p>
            <a:pPr marL="342900" indent="-342900">
              <a:buFont typeface="Wingdings" panose="05000000000000000000" pitchFamily="2" charset="2"/>
              <a:buChar char="ü"/>
            </a:pPr>
            <a:r>
              <a:rPr lang="it-IT" dirty="0" smtClean="0"/>
              <a:t>Si sfruttano le annotazioni di Geno Ontology (inferiti per similarità di sequenza tramite BLAST) o domini conservati (InterPro/PFAM)</a:t>
            </a:r>
          </a:p>
          <a:p>
            <a:pPr marL="342900" indent="-342900">
              <a:buFont typeface="Wingdings" panose="05000000000000000000" pitchFamily="2" charset="2"/>
              <a:buChar char="ü"/>
            </a:pPr>
            <a:r>
              <a:rPr lang="it-IT" dirty="0" smtClean="0"/>
              <a:t>Senza evidenze sperimentali dirette si utilizza un metodo che permette di formulare una «best guess» hypothesis</a:t>
            </a:r>
          </a:p>
          <a:p>
            <a:pPr marL="342900" indent="-342900">
              <a:buFont typeface="Wingdings" panose="05000000000000000000" pitchFamily="2" charset="2"/>
              <a:buChar char="ü"/>
            </a:pPr>
            <a:r>
              <a:rPr lang="it-IT" dirty="0" smtClean="0">
                <a:solidFill>
                  <a:srgbClr val="FF0000"/>
                </a:solidFill>
              </a:rPr>
              <a:t>Test ipergeometrici/gene set enrichment analysis </a:t>
            </a:r>
            <a:r>
              <a:rPr lang="it-IT" dirty="0" smtClean="0"/>
              <a:t>-&gt; permette di identificare le annotazioni sovra-rappresentate rispetto alle attese</a:t>
            </a:r>
          </a:p>
        </p:txBody>
      </p:sp>
      <p:pic>
        <p:nvPicPr>
          <p:cNvPr id="1026" name="Picture 2" descr="http://gilwizen.com/wp-content/uploads/2013/03/Peripatoides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05834" y="2865532"/>
            <a:ext cx="2242780" cy="1495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nwave.it/images/foto_articoli/il-celacanto-e-altri-sopravvissuti-alle-estinzioni-di-massa/caelocanth_0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328" y="2865532"/>
            <a:ext cx="2502404" cy="1495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o2.ulg.ac.be/peace/objects/218-01.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408" b="23103"/>
          <a:stretch/>
        </p:blipFill>
        <p:spPr bwMode="auto">
          <a:xfrm>
            <a:off x="2891848" y="2865532"/>
            <a:ext cx="3213986" cy="149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2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Arrow Connector 92"/>
          <p:cNvCxnSpPr>
            <a:stCxn id="6" idx="4"/>
            <a:endCxn id="30" idx="0"/>
          </p:cNvCxnSpPr>
          <p:nvPr/>
        </p:nvCxnSpPr>
        <p:spPr>
          <a:xfrm>
            <a:off x="2247900" y="3248000"/>
            <a:ext cx="762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 idx="4"/>
            <a:endCxn id="32" idx="0"/>
          </p:cNvCxnSpPr>
          <p:nvPr/>
        </p:nvCxnSpPr>
        <p:spPr>
          <a:xfrm>
            <a:off x="2247900" y="3248000"/>
            <a:ext cx="1524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6" idx="4"/>
            <a:endCxn id="26" idx="7"/>
          </p:cNvCxnSpPr>
          <p:nvPr/>
        </p:nvCxnSpPr>
        <p:spPr>
          <a:xfrm flipH="1">
            <a:off x="1566722" y="3248000"/>
            <a:ext cx="681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6" idx="4"/>
            <a:endCxn id="27" idx="0"/>
          </p:cNvCxnSpPr>
          <p:nvPr/>
        </p:nvCxnSpPr>
        <p:spPr>
          <a:xfrm flipH="1">
            <a:off x="1866900" y="3248000"/>
            <a:ext cx="381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 idx="4"/>
            <a:endCxn id="28" idx="0"/>
          </p:cNvCxnSpPr>
          <p:nvPr/>
        </p:nvCxnSpPr>
        <p:spPr>
          <a:xfrm>
            <a:off x="2247900" y="3248000"/>
            <a:ext cx="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pPr algn="l"/>
            <a:r>
              <a:rPr lang="en-US" dirty="0" smtClean="0"/>
              <a:t>Mechanistic Network Algorithm</a:t>
            </a:r>
            <a:endParaRPr lang="en-US" dirty="0"/>
          </a:p>
        </p:txBody>
      </p:sp>
      <p:sp>
        <p:nvSpPr>
          <p:cNvPr id="5" name="Content Placeholder 4"/>
          <p:cNvSpPr>
            <a:spLocks noGrp="1"/>
          </p:cNvSpPr>
          <p:nvPr>
            <p:ph idx="4294967295"/>
          </p:nvPr>
        </p:nvSpPr>
        <p:spPr>
          <a:xfrm>
            <a:off x="439522" y="896938"/>
            <a:ext cx="8229600" cy="5351462"/>
          </a:xfrm>
        </p:spPr>
        <p:txBody>
          <a:bodyPr/>
          <a:lstStyle/>
          <a:p>
            <a:r>
              <a:rPr lang="it-IT" sz="1800" dirty="0" smtClean="0">
                <a:solidFill>
                  <a:schemeClr val="tx2"/>
                </a:solidFill>
              </a:rPr>
              <a:t>Come viene creato un network? Un algoritmo cerca le maggiori aree di sovrapposizione tra I target di un </a:t>
            </a:r>
            <a:r>
              <a:rPr lang="it-IT" sz="1800" dirty="0" err="1" smtClean="0">
                <a:solidFill>
                  <a:schemeClr val="tx2"/>
                </a:solidFill>
              </a:rPr>
              <a:t>upstream</a:t>
            </a:r>
            <a:r>
              <a:rPr lang="it-IT" sz="1800" dirty="0" smtClean="0">
                <a:solidFill>
                  <a:schemeClr val="tx2"/>
                </a:solidFill>
              </a:rPr>
              <a:t> </a:t>
            </a:r>
            <a:r>
              <a:rPr lang="it-IT" sz="1800" dirty="0" err="1" smtClean="0">
                <a:solidFill>
                  <a:schemeClr val="tx2"/>
                </a:solidFill>
              </a:rPr>
              <a:t>regulator</a:t>
            </a:r>
            <a:r>
              <a:rPr lang="it-IT" sz="1800" dirty="0" smtClean="0">
                <a:solidFill>
                  <a:schemeClr val="tx2"/>
                </a:solidFill>
              </a:rPr>
              <a:t> ed I target di altri </a:t>
            </a:r>
            <a:r>
              <a:rPr lang="it-IT" sz="1800" dirty="0" err="1" smtClean="0">
                <a:solidFill>
                  <a:schemeClr val="tx2"/>
                </a:solidFill>
              </a:rPr>
              <a:t>upstream</a:t>
            </a:r>
            <a:r>
              <a:rPr lang="it-IT" sz="1800" dirty="0" smtClean="0">
                <a:solidFill>
                  <a:schemeClr val="tx2"/>
                </a:solidFill>
              </a:rPr>
              <a:t> </a:t>
            </a:r>
            <a:r>
              <a:rPr lang="it-IT" sz="1800" dirty="0" err="1" smtClean="0">
                <a:solidFill>
                  <a:schemeClr val="tx2"/>
                </a:solidFill>
              </a:rPr>
              <a:t>regulators</a:t>
            </a:r>
            <a:r>
              <a:rPr lang="it-IT" sz="1800" dirty="0" smtClean="0">
                <a:solidFill>
                  <a:schemeClr val="tx2"/>
                </a:solidFill>
              </a:rPr>
              <a:t> a valle del primo</a:t>
            </a:r>
            <a:endParaRPr lang="it-IT" sz="1800" dirty="0" smtClean="0">
              <a:solidFill>
                <a:schemeClr val="tx2"/>
              </a:solidFill>
            </a:endParaRPr>
          </a:p>
        </p:txBody>
      </p:sp>
      <p:sp>
        <p:nvSpPr>
          <p:cNvPr id="6" name="Oval 5"/>
          <p:cNvSpPr/>
          <p:nvPr/>
        </p:nvSpPr>
        <p:spPr>
          <a:xfrm>
            <a:off x="1981200" y="27146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000000"/>
                </a:solidFill>
              </a:rPr>
              <a:t>A</a:t>
            </a:r>
            <a:endParaRPr lang="en-US" dirty="0">
              <a:solidFill>
                <a:srgbClr val="000000"/>
              </a:solidFill>
            </a:endParaRPr>
          </a:p>
        </p:txBody>
      </p:sp>
      <p:cxnSp>
        <p:nvCxnSpPr>
          <p:cNvPr id="9" name="Straight Arrow Connector 8"/>
          <p:cNvCxnSpPr>
            <a:stCxn id="6" idx="4"/>
            <a:endCxn id="10" idx="0"/>
          </p:cNvCxnSpPr>
          <p:nvPr/>
        </p:nvCxnSpPr>
        <p:spPr>
          <a:xfrm flipH="1">
            <a:off x="1409700" y="3248000"/>
            <a:ext cx="838200" cy="5334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143000" y="3781400"/>
            <a:ext cx="533400" cy="5334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FFFFFF"/>
                </a:solidFill>
              </a:rPr>
              <a:t>B</a:t>
            </a:r>
            <a:endParaRPr lang="en-US" dirty="0">
              <a:solidFill>
                <a:srgbClr val="FFFFFF"/>
              </a:solidFill>
            </a:endParaRPr>
          </a:p>
        </p:txBody>
      </p:sp>
      <p:sp>
        <p:nvSpPr>
          <p:cNvPr id="24" name="Oval 23"/>
          <p:cNvSpPr/>
          <p:nvPr/>
        </p:nvSpPr>
        <p:spPr>
          <a:xfrm>
            <a:off x="609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990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1371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1752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2133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2514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28956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31" name="Oval 30"/>
          <p:cNvSpPr/>
          <p:nvPr/>
        </p:nvSpPr>
        <p:spPr>
          <a:xfrm>
            <a:off x="3276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32" name="Oval 31"/>
          <p:cNvSpPr/>
          <p:nvPr/>
        </p:nvSpPr>
        <p:spPr>
          <a:xfrm>
            <a:off x="36576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33" name="Straight Arrow Connector 32"/>
          <p:cNvCxnSpPr>
            <a:stCxn id="10" idx="4"/>
            <a:endCxn id="24" idx="0"/>
          </p:cNvCxnSpPr>
          <p:nvPr/>
        </p:nvCxnSpPr>
        <p:spPr>
          <a:xfrm flipH="1">
            <a:off x="723900" y="4314800"/>
            <a:ext cx="685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4"/>
            <a:endCxn id="25" idx="7"/>
          </p:cNvCxnSpPr>
          <p:nvPr/>
        </p:nvCxnSpPr>
        <p:spPr>
          <a:xfrm flipH="1">
            <a:off x="1185722" y="3248000"/>
            <a:ext cx="1062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4"/>
            <a:endCxn id="25" idx="0"/>
          </p:cNvCxnSpPr>
          <p:nvPr/>
        </p:nvCxnSpPr>
        <p:spPr>
          <a:xfrm flipH="1">
            <a:off x="1104900" y="4314800"/>
            <a:ext cx="304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0" idx="4"/>
            <a:endCxn id="26" idx="0"/>
          </p:cNvCxnSpPr>
          <p:nvPr/>
        </p:nvCxnSpPr>
        <p:spPr>
          <a:xfrm>
            <a:off x="1409700" y="4314800"/>
            <a:ext cx="76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0" idx="4"/>
            <a:endCxn id="27" idx="1"/>
          </p:cNvCxnSpPr>
          <p:nvPr/>
        </p:nvCxnSpPr>
        <p:spPr>
          <a:xfrm>
            <a:off x="1409700" y="4314800"/>
            <a:ext cx="376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6" idx="4"/>
            <a:endCxn id="29" idx="0"/>
          </p:cNvCxnSpPr>
          <p:nvPr/>
        </p:nvCxnSpPr>
        <p:spPr>
          <a:xfrm>
            <a:off x="2247900" y="3248000"/>
            <a:ext cx="381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0" idx="4"/>
            <a:endCxn id="28" idx="1"/>
          </p:cNvCxnSpPr>
          <p:nvPr/>
        </p:nvCxnSpPr>
        <p:spPr>
          <a:xfrm>
            <a:off x="1409700" y="4314800"/>
            <a:ext cx="757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0" idx="4"/>
            <a:endCxn id="29" idx="0"/>
          </p:cNvCxnSpPr>
          <p:nvPr/>
        </p:nvCxnSpPr>
        <p:spPr>
          <a:xfrm>
            <a:off x="1409700" y="4314800"/>
            <a:ext cx="1219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0" idx="4"/>
            <a:endCxn id="30" idx="1"/>
          </p:cNvCxnSpPr>
          <p:nvPr/>
        </p:nvCxnSpPr>
        <p:spPr>
          <a:xfrm>
            <a:off x="1409700" y="4314800"/>
            <a:ext cx="1519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6" idx="4"/>
            <a:endCxn id="31" idx="1"/>
          </p:cNvCxnSpPr>
          <p:nvPr/>
        </p:nvCxnSpPr>
        <p:spPr>
          <a:xfrm>
            <a:off x="2247900" y="3248000"/>
            <a:ext cx="1062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25084" y="2040700"/>
            <a:ext cx="3762102" cy="584775"/>
          </a:xfrm>
          <a:prstGeom prst="rect">
            <a:avLst/>
          </a:prstGeom>
        </p:spPr>
        <p:txBody>
          <a:bodyPr wrap="square">
            <a:spAutoFit/>
          </a:bodyPr>
          <a:lstStyle/>
          <a:p>
            <a:pPr algn="ctr"/>
            <a:r>
              <a:rPr lang="it-IT" sz="1600" kern="0" dirty="0" smtClean="0">
                <a:solidFill>
                  <a:srgbClr val="000000"/>
                </a:solidFill>
                <a:latin typeface="Arial"/>
                <a:cs typeface="Arial"/>
              </a:rPr>
              <a:t>La molecola A </a:t>
            </a:r>
            <a:r>
              <a:rPr lang="it-IT" sz="1600" b="1" kern="0" dirty="0" smtClean="0">
                <a:solidFill>
                  <a:srgbClr val="000000"/>
                </a:solidFill>
                <a:latin typeface="Arial"/>
                <a:cs typeface="Arial"/>
              </a:rPr>
              <a:t>probabilmente</a:t>
            </a:r>
            <a:r>
              <a:rPr lang="it-IT" sz="1600" kern="0" dirty="0" smtClean="0">
                <a:solidFill>
                  <a:srgbClr val="000000"/>
                </a:solidFill>
                <a:latin typeface="Arial"/>
                <a:cs typeface="Arial"/>
              </a:rPr>
              <a:t> opera a monte della molecola B</a:t>
            </a:r>
            <a:endParaRPr lang="it-IT" sz="1600" dirty="0">
              <a:solidFill>
                <a:srgbClr val="000000"/>
              </a:solidFill>
            </a:endParaRPr>
          </a:p>
        </p:txBody>
      </p:sp>
      <p:cxnSp>
        <p:nvCxnSpPr>
          <p:cNvPr id="60" name="Straight Arrow Connector 59"/>
          <p:cNvCxnSpPr>
            <a:stCxn id="67" idx="4"/>
            <a:endCxn id="82" idx="0"/>
          </p:cNvCxnSpPr>
          <p:nvPr/>
        </p:nvCxnSpPr>
        <p:spPr>
          <a:xfrm>
            <a:off x="6743700" y="3248000"/>
            <a:ext cx="762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67" idx="4"/>
            <a:endCxn id="85" idx="0"/>
          </p:cNvCxnSpPr>
          <p:nvPr/>
        </p:nvCxnSpPr>
        <p:spPr>
          <a:xfrm>
            <a:off x="6743700" y="3248000"/>
            <a:ext cx="1524000" cy="17526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6477000" y="27146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000000"/>
                </a:solidFill>
              </a:rPr>
              <a:t>A</a:t>
            </a:r>
            <a:endParaRPr lang="en-US" dirty="0">
              <a:solidFill>
                <a:srgbClr val="000000"/>
              </a:solidFill>
            </a:endParaRPr>
          </a:p>
        </p:txBody>
      </p:sp>
      <p:cxnSp>
        <p:nvCxnSpPr>
          <p:cNvPr id="68" name="Straight Arrow Connector 67"/>
          <p:cNvCxnSpPr>
            <a:stCxn id="67" idx="4"/>
            <a:endCxn id="70" idx="0"/>
          </p:cNvCxnSpPr>
          <p:nvPr/>
        </p:nvCxnSpPr>
        <p:spPr>
          <a:xfrm flipH="1">
            <a:off x="5905500" y="3248000"/>
            <a:ext cx="838200" cy="5334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5638800" y="3781400"/>
            <a:ext cx="533400" cy="5334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FFFFFF"/>
                </a:solidFill>
              </a:rPr>
              <a:t>B</a:t>
            </a:r>
            <a:endParaRPr lang="en-US" dirty="0">
              <a:solidFill>
                <a:srgbClr val="000000"/>
              </a:solidFill>
            </a:endParaRPr>
          </a:p>
        </p:txBody>
      </p:sp>
      <p:sp>
        <p:nvSpPr>
          <p:cNvPr id="71" name="Oval 70"/>
          <p:cNvSpPr/>
          <p:nvPr/>
        </p:nvSpPr>
        <p:spPr>
          <a:xfrm>
            <a:off x="5105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2" name="Oval 71"/>
          <p:cNvSpPr/>
          <p:nvPr/>
        </p:nvSpPr>
        <p:spPr>
          <a:xfrm>
            <a:off x="5486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4" name="Oval 73"/>
          <p:cNvSpPr/>
          <p:nvPr/>
        </p:nvSpPr>
        <p:spPr>
          <a:xfrm>
            <a:off x="5867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75" name="Oval 74"/>
          <p:cNvSpPr/>
          <p:nvPr/>
        </p:nvSpPr>
        <p:spPr>
          <a:xfrm>
            <a:off x="6248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9" name="Oval 78"/>
          <p:cNvSpPr/>
          <p:nvPr/>
        </p:nvSpPr>
        <p:spPr>
          <a:xfrm>
            <a:off x="6629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80" name="Oval 79"/>
          <p:cNvSpPr/>
          <p:nvPr/>
        </p:nvSpPr>
        <p:spPr>
          <a:xfrm>
            <a:off x="7010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82" name="Oval 81"/>
          <p:cNvSpPr/>
          <p:nvPr/>
        </p:nvSpPr>
        <p:spPr>
          <a:xfrm>
            <a:off x="7391400" y="5000600"/>
            <a:ext cx="228600" cy="228600"/>
          </a:xfrm>
          <a:prstGeom prst="ellipse">
            <a:avLst/>
          </a:prstGeom>
          <a:solidFill>
            <a:srgbClr val="54B84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83" name="Oval 82"/>
          <p:cNvSpPr/>
          <p:nvPr/>
        </p:nvSpPr>
        <p:spPr>
          <a:xfrm>
            <a:off x="7772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85" name="Oval 84"/>
          <p:cNvSpPr/>
          <p:nvPr/>
        </p:nvSpPr>
        <p:spPr>
          <a:xfrm>
            <a:off x="8153400" y="5000600"/>
            <a:ext cx="228600" cy="2286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86" name="Straight Arrow Connector 85"/>
          <p:cNvCxnSpPr>
            <a:stCxn id="70" idx="4"/>
            <a:endCxn id="71" idx="0"/>
          </p:cNvCxnSpPr>
          <p:nvPr/>
        </p:nvCxnSpPr>
        <p:spPr>
          <a:xfrm flipH="1">
            <a:off x="5219700" y="4314800"/>
            <a:ext cx="685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70" idx="4"/>
            <a:endCxn id="72" idx="0"/>
          </p:cNvCxnSpPr>
          <p:nvPr/>
        </p:nvCxnSpPr>
        <p:spPr>
          <a:xfrm flipH="1">
            <a:off x="5600700" y="4314800"/>
            <a:ext cx="3048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70" idx="4"/>
            <a:endCxn id="74" idx="0"/>
          </p:cNvCxnSpPr>
          <p:nvPr/>
        </p:nvCxnSpPr>
        <p:spPr>
          <a:xfrm>
            <a:off x="5905500" y="4314800"/>
            <a:ext cx="76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70" idx="4"/>
            <a:endCxn id="75" idx="1"/>
          </p:cNvCxnSpPr>
          <p:nvPr/>
        </p:nvCxnSpPr>
        <p:spPr>
          <a:xfrm>
            <a:off x="5905500" y="4314800"/>
            <a:ext cx="376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70" idx="4"/>
            <a:endCxn id="79" idx="1"/>
          </p:cNvCxnSpPr>
          <p:nvPr/>
        </p:nvCxnSpPr>
        <p:spPr>
          <a:xfrm>
            <a:off x="5905500" y="4314800"/>
            <a:ext cx="757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70" idx="4"/>
            <a:endCxn id="80" idx="0"/>
          </p:cNvCxnSpPr>
          <p:nvPr/>
        </p:nvCxnSpPr>
        <p:spPr>
          <a:xfrm>
            <a:off x="5905500" y="4314800"/>
            <a:ext cx="1219200" cy="68580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70" idx="4"/>
            <a:endCxn id="82" idx="1"/>
          </p:cNvCxnSpPr>
          <p:nvPr/>
        </p:nvCxnSpPr>
        <p:spPr>
          <a:xfrm>
            <a:off x="5905500" y="4314800"/>
            <a:ext cx="1519378" cy="7192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67" idx="4"/>
            <a:endCxn id="83" idx="1"/>
          </p:cNvCxnSpPr>
          <p:nvPr/>
        </p:nvCxnSpPr>
        <p:spPr>
          <a:xfrm>
            <a:off x="6743700" y="3248000"/>
            <a:ext cx="1062178" cy="1786078"/>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Left Bracket 7"/>
          <p:cNvSpPr/>
          <p:nvPr/>
        </p:nvSpPr>
        <p:spPr>
          <a:xfrm rot="16200000">
            <a:off x="1778000" y="3949040"/>
            <a:ext cx="111760" cy="2692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62" name="Left Bracket 61"/>
          <p:cNvSpPr/>
          <p:nvPr/>
        </p:nvSpPr>
        <p:spPr>
          <a:xfrm rot="16200000">
            <a:off x="6289040" y="3949040"/>
            <a:ext cx="111760" cy="2692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63" name="Rectangle 62"/>
          <p:cNvSpPr/>
          <p:nvPr/>
        </p:nvSpPr>
        <p:spPr>
          <a:xfrm>
            <a:off x="4324811" y="2040700"/>
            <a:ext cx="4276578" cy="584775"/>
          </a:xfrm>
          <a:prstGeom prst="rect">
            <a:avLst/>
          </a:prstGeom>
        </p:spPr>
        <p:txBody>
          <a:bodyPr wrap="square">
            <a:spAutoFit/>
          </a:bodyPr>
          <a:lstStyle/>
          <a:p>
            <a:pPr algn="ctr"/>
            <a:r>
              <a:rPr lang="it-IT" sz="1600" kern="0" dirty="0" smtClean="0">
                <a:solidFill>
                  <a:srgbClr val="000000"/>
                </a:solidFill>
                <a:latin typeface="Arial"/>
                <a:cs typeface="Arial"/>
              </a:rPr>
              <a:t>In questo caso è meno probabile che I due regolatori facciano parte dello stesso network</a:t>
            </a:r>
            <a:endParaRPr lang="it-IT" sz="1600" dirty="0">
              <a:solidFill>
                <a:srgbClr val="000000"/>
              </a:solidFill>
            </a:endParaRPr>
          </a:p>
        </p:txBody>
      </p:sp>
      <p:sp>
        <p:nvSpPr>
          <p:cNvPr id="64" name="TextBox 63"/>
          <p:cNvSpPr txBox="1"/>
          <p:nvPr/>
        </p:nvSpPr>
        <p:spPr>
          <a:xfrm>
            <a:off x="5230836" y="5618620"/>
            <a:ext cx="3499171" cy="523220"/>
          </a:xfrm>
          <a:prstGeom prst="rect">
            <a:avLst/>
          </a:prstGeom>
          <a:noFill/>
        </p:spPr>
        <p:txBody>
          <a:bodyPr wrap="square" rtlCol="0">
            <a:spAutoFit/>
          </a:bodyPr>
          <a:lstStyle/>
          <a:p>
            <a:r>
              <a:rPr lang="it-IT" sz="1400" dirty="0" smtClean="0">
                <a:solidFill>
                  <a:srgbClr val="000000"/>
                </a:solidFill>
              </a:rPr>
              <a:t>Solo </a:t>
            </a:r>
            <a:r>
              <a:rPr lang="it-IT" sz="1400" b="1" dirty="0" smtClean="0">
                <a:solidFill>
                  <a:srgbClr val="000000"/>
                </a:solidFill>
              </a:rPr>
              <a:t>1 su 7 </a:t>
            </a:r>
            <a:r>
              <a:rPr lang="it-IT" sz="1400" dirty="0" smtClean="0">
                <a:solidFill>
                  <a:srgbClr val="000000"/>
                </a:solidFill>
              </a:rPr>
              <a:t>target sono condivisi dai due regolatori</a:t>
            </a:r>
            <a:endParaRPr lang="it-IT" sz="1400" dirty="0">
              <a:solidFill>
                <a:srgbClr val="000000"/>
              </a:solidFill>
            </a:endParaRPr>
          </a:p>
        </p:txBody>
      </p:sp>
      <p:sp>
        <p:nvSpPr>
          <p:cNvPr id="65" name="TextBox 64"/>
          <p:cNvSpPr txBox="1"/>
          <p:nvPr/>
        </p:nvSpPr>
        <p:spPr>
          <a:xfrm>
            <a:off x="713097" y="5618620"/>
            <a:ext cx="3499171" cy="523220"/>
          </a:xfrm>
          <a:prstGeom prst="rect">
            <a:avLst/>
          </a:prstGeom>
          <a:noFill/>
        </p:spPr>
        <p:txBody>
          <a:bodyPr wrap="square" rtlCol="0">
            <a:spAutoFit/>
          </a:bodyPr>
          <a:lstStyle/>
          <a:p>
            <a:r>
              <a:rPr lang="it-IT" sz="1400" b="1" dirty="0" smtClean="0">
                <a:solidFill>
                  <a:srgbClr val="000000"/>
                </a:solidFill>
              </a:rPr>
              <a:t>6 su 7 </a:t>
            </a:r>
            <a:r>
              <a:rPr lang="it-IT" sz="1400" dirty="0" smtClean="0">
                <a:solidFill>
                  <a:srgbClr val="000000"/>
                </a:solidFill>
              </a:rPr>
              <a:t>target sono condivisi dai due regolatori, ma A regola B</a:t>
            </a:r>
            <a:endParaRPr lang="it-IT" sz="1400" dirty="0">
              <a:solidFill>
                <a:srgbClr val="000000"/>
              </a:solidFill>
            </a:endParaRPr>
          </a:p>
        </p:txBody>
      </p:sp>
      <p:pic>
        <p:nvPicPr>
          <p:cNvPr id="59" name="Picture 58"/>
          <p:cNvPicPr>
            <a:picLocks noChangeAspect="1"/>
          </p:cNvPicPr>
          <p:nvPr/>
        </p:nvPicPr>
        <p:blipFill>
          <a:blip r:embed="rId3"/>
          <a:stretch>
            <a:fillRect/>
          </a:stretch>
        </p:blipFill>
        <p:spPr>
          <a:xfrm>
            <a:off x="8466809" y="6178493"/>
            <a:ext cx="631005" cy="262687"/>
          </a:xfrm>
          <a:prstGeom prst="rect">
            <a:avLst/>
          </a:prstGeom>
        </p:spPr>
      </p:pic>
      <p:sp>
        <p:nvSpPr>
          <p:cNvPr id="2" name="Footer Placeholder 1"/>
          <p:cNvSpPr>
            <a:spLocks noGrp="1"/>
          </p:cNvSpPr>
          <p:nvPr>
            <p:ph type="ftr" sz="quarter" idx="3"/>
          </p:nvPr>
        </p:nvSpPr>
        <p:spPr/>
        <p:txBody>
          <a:bodyPr/>
          <a:lstStyle/>
          <a:p>
            <a:r>
              <a:rPr lang="en-GB" noProof="0" smtClean="0"/>
              <a:t>Qiagen, RWC </a:t>
            </a:r>
            <a:endParaRPr lang="en-GB" noProof="0"/>
          </a:p>
        </p:txBody>
      </p:sp>
      <p:sp>
        <p:nvSpPr>
          <p:cNvPr id="3" name="Slide Number Placeholder 2"/>
          <p:cNvSpPr>
            <a:spLocks noGrp="1"/>
          </p:cNvSpPr>
          <p:nvPr>
            <p:ph type="sldNum" sz="quarter" idx="4"/>
          </p:nvPr>
        </p:nvSpPr>
        <p:spPr/>
        <p:txBody>
          <a:bodyPr/>
          <a:lstStyle/>
          <a:p>
            <a:fld id="{8D1E4346-5F76-40D0-9BC1-ECCF6BA4DB79}" type="slidenum">
              <a:rPr lang="en-GB" noProof="0" smtClean="0"/>
              <a:pPr/>
              <a:t>20</a:t>
            </a:fld>
            <a:endParaRPr lang="en-GB" noProof="0"/>
          </a:p>
        </p:txBody>
      </p:sp>
    </p:spTree>
    <p:extLst>
      <p:ext uri="{BB962C8B-B14F-4D97-AF65-F5344CB8AC3E}">
        <p14:creationId xmlns:p14="http://schemas.microsoft.com/office/powerpoint/2010/main" val="687335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64221" y="1744727"/>
            <a:ext cx="2404950" cy="510327"/>
            <a:chOff x="856324" y="1548577"/>
            <a:chExt cx="2404950" cy="510327"/>
          </a:xfrm>
        </p:grpSpPr>
        <p:sp>
          <p:nvSpPr>
            <p:cNvPr id="35" name="Oval 34"/>
            <p:cNvSpPr/>
            <p:nvPr/>
          </p:nvSpPr>
          <p:spPr>
            <a:xfrm>
              <a:off x="906445" y="1860986"/>
              <a:ext cx="207335" cy="196150"/>
            </a:xfrm>
            <a:prstGeom prst="ellipse">
              <a:avLst/>
            </a:prstGeom>
            <a:solidFill>
              <a:srgbClr val="54B84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36" name="Straight Arrow Connector 35"/>
            <p:cNvCxnSpPr>
              <a:endCxn id="35" idx="6"/>
            </p:cNvCxnSpPr>
            <p:nvPr/>
          </p:nvCxnSpPr>
          <p:spPr>
            <a:xfrm flipH="1">
              <a:off x="1113780" y="1820764"/>
              <a:ext cx="997763" cy="138297"/>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38" idx="6"/>
            </p:cNvCxnSpPr>
            <p:nvPr/>
          </p:nvCxnSpPr>
          <p:spPr>
            <a:xfrm flipH="1" flipV="1">
              <a:off x="1063659" y="1658306"/>
              <a:ext cx="1062777" cy="140641"/>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856324" y="1560231"/>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sp>
          <p:nvSpPr>
            <p:cNvPr id="39" name="Oval 38"/>
            <p:cNvSpPr/>
            <p:nvPr/>
          </p:nvSpPr>
          <p:spPr>
            <a:xfrm>
              <a:off x="3025607" y="1862754"/>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0" name="Straight Arrow Connector 39"/>
            <p:cNvCxnSpPr>
              <a:endCxn id="39" idx="2"/>
            </p:cNvCxnSpPr>
            <p:nvPr/>
          </p:nvCxnSpPr>
          <p:spPr>
            <a:xfrm>
              <a:off x="2009627" y="1768092"/>
              <a:ext cx="1015980" cy="192737"/>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3053939" y="1548577"/>
              <a:ext cx="207335" cy="196150"/>
            </a:xfrm>
            <a:prstGeom prst="ellipse">
              <a:avLst/>
            </a:prstGeom>
            <a:solidFill>
              <a:srgbClr val="54B84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2" name="Straight Arrow Connector 41"/>
            <p:cNvCxnSpPr>
              <a:endCxn id="41" idx="2"/>
            </p:cNvCxnSpPr>
            <p:nvPr/>
          </p:nvCxnSpPr>
          <p:spPr>
            <a:xfrm flipV="1">
              <a:off x="2046979" y="1646652"/>
              <a:ext cx="1006960" cy="152295"/>
            </a:xfrm>
            <a:prstGeom prst="straightConnector1">
              <a:avLst/>
            </a:prstGeom>
            <a:ln w="12700">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err="1" smtClean="0">
                <a:solidFill>
                  <a:srgbClr val="5F5F5F"/>
                </a:solidFill>
              </a:rPr>
              <a:t>Calcolo</a:t>
            </a:r>
            <a:r>
              <a:rPr lang="en-US" dirty="0" smtClean="0">
                <a:solidFill>
                  <a:srgbClr val="5F5F5F"/>
                </a:solidFill>
              </a:rPr>
              <a:t> </a:t>
            </a:r>
            <a:r>
              <a:rPr lang="en-US" dirty="0" err="1" smtClean="0">
                <a:solidFill>
                  <a:srgbClr val="5F5F5F"/>
                </a:solidFill>
              </a:rPr>
              <a:t>deui</a:t>
            </a:r>
            <a:r>
              <a:rPr lang="en-US" dirty="0" smtClean="0">
                <a:solidFill>
                  <a:srgbClr val="5F5F5F"/>
                </a:solidFill>
              </a:rPr>
              <a:t> Regulator effects</a:t>
            </a:r>
            <a:endParaRPr lang="en-US" dirty="0"/>
          </a:p>
        </p:txBody>
      </p:sp>
      <p:sp>
        <p:nvSpPr>
          <p:cNvPr id="3" name="Footer Placeholder 2"/>
          <p:cNvSpPr>
            <a:spLocks noGrp="1"/>
          </p:cNvSpPr>
          <p:nvPr>
            <p:ph type="ftr" sz="quarter" idx="11"/>
          </p:nvPr>
        </p:nvSpPr>
        <p:spPr/>
        <p:txBody>
          <a:bodyPr/>
          <a:lstStyle/>
          <a:p>
            <a:r>
              <a:rPr lang="en-GB" smtClean="0"/>
              <a:t>Ingenuity Pathway Analysis – Finding The Connections</a:t>
            </a:r>
            <a:endParaRPr lang="en-GB"/>
          </a:p>
        </p:txBody>
      </p:sp>
      <p:sp>
        <p:nvSpPr>
          <p:cNvPr id="4" name="Slide Number Placeholder 3"/>
          <p:cNvSpPr>
            <a:spLocks noGrp="1"/>
          </p:cNvSpPr>
          <p:nvPr>
            <p:ph type="sldNum" sz="quarter" idx="12"/>
          </p:nvPr>
        </p:nvSpPr>
        <p:spPr/>
        <p:txBody>
          <a:bodyPr/>
          <a:lstStyle/>
          <a:p>
            <a:fld id="{8D1E4346-5F76-40D0-9BC1-ECCF6BA4DB79}" type="slidenum">
              <a:rPr lang="en-GB" smtClean="0"/>
              <a:t>21</a:t>
            </a:fld>
            <a:endParaRPr lang="en-GB"/>
          </a:p>
        </p:txBody>
      </p:sp>
      <p:sp>
        <p:nvSpPr>
          <p:cNvPr id="5" name="Text Placeholder 4"/>
          <p:cNvSpPr>
            <a:spLocks noGrp="1"/>
          </p:cNvSpPr>
          <p:nvPr>
            <p:ph type="body" sz="quarter" idx="13"/>
          </p:nvPr>
        </p:nvSpPr>
        <p:spPr>
          <a:xfrm>
            <a:off x="2916000" y="616122"/>
            <a:ext cx="6048000" cy="288000"/>
          </a:xfrm>
        </p:spPr>
        <p:txBody>
          <a:bodyPr/>
          <a:lstStyle/>
          <a:p>
            <a:r>
              <a:rPr lang="en-US" dirty="0"/>
              <a:t>Hypotheses for how activated or inhibited upstream regulators cause downstream effects on </a:t>
            </a:r>
            <a:r>
              <a:rPr lang="en-US" dirty="0" smtClean="0"/>
              <a:t>biology</a:t>
            </a:r>
            <a:endParaRPr lang="en-US" dirty="0"/>
          </a:p>
        </p:txBody>
      </p:sp>
      <p:sp>
        <p:nvSpPr>
          <p:cNvPr id="6" name="TextBox 5"/>
          <p:cNvSpPr txBox="1"/>
          <p:nvPr/>
        </p:nvSpPr>
        <p:spPr>
          <a:xfrm>
            <a:off x="524490" y="1225374"/>
            <a:ext cx="2259853" cy="338554"/>
          </a:xfrm>
          <a:prstGeom prst="rect">
            <a:avLst/>
          </a:prstGeom>
          <a:noFill/>
        </p:spPr>
        <p:txBody>
          <a:bodyPr wrap="none" rtlCol="0">
            <a:spAutoFit/>
          </a:bodyPr>
          <a:lstStyle/>
          <a:p>
            <a:r>
              <a:rPr lang="en-US" sz="1600" b="1" dirty="0" smtClean="0"/>
              <a:t>Upstream Regulators</a:t>
            </a:r>
            <a:endParaRPr lang="en-US" sz="1600" b="1" dirty="0"/>
          </a:p>
        </p:txBody>
      </p:sp>
      <p:sp>
        <p:nvSpPr>
          <p:cNvPr id="7" name="Oval 6"/>
          <p:cNvSpPr/>
          <p:nvPr/>
        </p:nvSpPr>
        <p:spPr>
          <a:xfrm>
            <a:off x="1382621" y="1758774"/>
            <a:ext cx="438002" cy="394023"/>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rtlCol="0" anchor="ctr"/>
          <a:lstStyle/>
          <a:p>
            <a:pPr algn="ctr"/>
            <a:r>
              <a:rPr lang="en-US" sz="2000" dirty="0" smtClean="0">
                <a:solidFill>
                  <a:srgbClr val="000000"/>
                </a:solidFill>
              </a:rPr>
              <a:t>A</a:t>
            </a:r>
            <a:endParaRPr lang="en-US" sz="2000" dirty="0">
              <a:solidFill>
                <a:srgbClr val="000000"/>
              </a:solidFill>
            </a:endParaRPr>
          </a:p>
        </p:txBody>
      </p:sp>
      <p:sp>
        <p:nvSpPr>
          <p:cNvPr id="8" name="Oval 7"/>
          <p:cNvSpPr/>
          <p:nvPr/>
        </p:nvSpPr>
        <p:spPr>
          <a:xfrm>
            <a:off x="1014320" y="274124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1359878" y="274124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0" name="Oval 9"/>
          <p:cNvSpPr/>
          <p:nvPr/>
        </p:nvSpPr>
        <p:spPr>
          <a:xfrm>
            <a:off x="1705436" y="274124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11" name="Straight Arrow Connector 10"/>
          <p:cNvCxnSpPr>
            <a:stCxn id="7" idx="4"/>
            <a:endCxn id="8" idx="0"/>
          </p:cNvCxnSpPr>
          <p:nvPr/>
        </p:nvCxnSpPr>
        <p:spPr>
          <a:xfrm flipH="1">
            <a:off x="1117988" y="2152797"/>
            <a:ext cx="483634"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a:stCxn id="7" idx="4"/>
            <a:endCxn id="9" idx="0"/>
          </p:cNvCxnSpPr>
          <p:nvPr/>
        </p:nvCxnSpPr>
        <p:spPr>
          <a:xfrm flipH="1">
            <a:off x="1463546" y="2152797"/>
            <a:ext cx="138076"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7" idx="4"/>
            <a:endCxn id="10" idx="0"/>
          </p:cNvCxnSpPr>
          <p:nvPr/>
        </p:nvCxnSpPr>
        <p:spPr>
          <a:xfrm>
            <a:off x="1601622" y="2152797"/>
            <a:ext cx="207482"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p:cNvCxnSpPr>
          <p:nvPr/>
        </p:nvCxnSpPr>
        <p:spPr>
          <a:xfrm>
            <a:off x="1601622" y="2152797"/>
            <a:ext cx="479736" cy="61717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5" name="Oval 14"/>
          <p:cNvSpPr/>
          <p:nvPr/>
        </p:nvSpPr>
        <p:spPr>
          <a:xfrm>
            <a:off x="2030320" y="2723974"/>
            <a:ext cx="207335" cy="196150"/>
          </a:xfrm>
          <a:prstGeom prst="ellipse">
            <a:avLst/>
          </a:prstGeom>
          <a:solidFill>
            <a:srgbClr val="54B847"/>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624467" y="3461708"/>
            <a:ext cx="2107079" cy="307777"/>
          </a:xfrm>
          <a:prstGeom prst="rect">
            <a:avLst/>
          </a:prstGeom>
          <a:noFill/>
        </p:spPr>
        <p:txBody>
          <a:bodyPr wrap="square" rtlCol="0">
            <a:spAutoFit/>
          </a:bodyPr>
          <a:lstStyle/>
          <a:p>
            <a:r>
              <a:rPr lang="en-US" sz="1400" dirty="0" smtClean="0"/>
              <a:t>Targets </a:t>
            </a:r>
            <a:r>
              <a:rPr lang="en-US" sz="1400" dirty="0" err="1" smtClean="0"/>
              <a:t>nel</a:t>
            </a:r>
            <a:r>
              <a:rPr lang="en-US" sz="1400" dirty="0" smtClean="0"/>
              <a:t> database</a:t>
            </a:r>
            <a:endParaRPr lang="en-US" sz="1400" dirty="0"/>
          </a:p>
        </p:txBody>
      </p:sp>
      <p:sp>
        <p:nvSpPr>
          <p:cNvPr id="18" name="Oval 17"/>
          <p:cNvSpPr/>
          <p:nvPr/>
        </p:nvSpPr>
        <p:spPr>
          <a:xfrm>
            <a:off x="1014865" y="399812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1360423" y="399812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0" name="Oval 19"/>
          <p:cNvSpPr/>
          <p:nvPr/>
        </p:nvSpPr>
        <p:spPr>
          <a:xfrm>
            <a:off x="1705981" y="399812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sp>
        <p:nvSpPr>
          <p:cNvPr id="21" name="Oval 20"/>
          <p:cNvSpPr/>
          <p:nvPr/>
        </p:nvSpPr>
        <p:spPr>
          <a:xfrm>
            <a:off x="2030865" y="3980854"/>
            <a:ext cx="207335" cy="196150"/>
          </a:xfrm>
          <a:prstGeom prst="ellipse">
            <a:avLst/>
          </a:prstGeom>
          <a:solidFill>
            <a:srgbClr val="54B847"/>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2" name="Oval 21"/>
          <p:cNvSpPr/>
          <p:nvPr/>
        </p:nvSpPr>
        <p:spPr>
          <a:xfrm>
            <a:off x="837228" y="4715688"/>
            <a:ext cx="1656230" cy="504070"/>
          </a:xfrm>
          <a:prstGeom prst="ellipse">
            <a:avLst/>
          </a:prstGeom>
          <a:ln/>
        </p:spPr>
        <p:style>
          <a:lnRef idx="0">
            <a:schemeClr val="accent1"/>
          </a:lnRef>
          <a:fillRef idx="3">
            <a:schemeClr val="accent1"/>
          </a:fillRef>
          <a:effectRef idx="3">
            <a:schemeClr val="accent1"/>
          </a:effectRef>
          <a:fontRef idx="minor">
            <a:schemeClr val="lt1"/>
          </a:fontRef>
        </p:style>
        <p:txBody>
          <a:bodyPr lIns="0" tIns="45720" rIns="0" rtlCol="0" anchor="ctr"/>
          <a:lstStyle/>
          <a:p>
            <a:pPr algn="ctr"/>
            <a:r>
              <a:rPr lang="en-US" sz="1400" dirty="0" smtClean="0">
                <a:solidFill>
                  <a:schemeClr val="bg1"/>
                </a:solidFill>
              </a:rPr>
              <a:t>Disease or Function</a:t>
            </a:r>
            <a:endParaRPr lang="en-US" sz="1400" dirty="0">
              <a:solidFill>
                <a:schemeClr val="bg1"/>
              </a:solidFill>
            </a:endParaRPr>
          </a:p>
        </p:txBody>
      </p:sp>
      <p:cxnSp>
        <p:nvCxnSpPr>
          <p:cNvPr id="24" name="Straight Arrow Connector 23"/>
          <p:cNvCxnSpPr>
            <a:stCxn id="18" idx="4"/>
          </p:cNvCxnSpPr>
          <p:nvPr/>
        </p:nvCxnSpPr>
        <p:spPr>
          <a:xfrm>
            <a:off x="1118533" y="4194279"/>
            <a:ext cx="103667"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a:stCxn id="19" idx="4"/>
          </p:cNvCxnSpPr>
          <p:nvPr/>
        </p:nvCxnSpPr>
        <p:spPr>
          <a:xfrm flipH="1">
            <a:off x="1463546" y="4194279"/>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20" idx="4"/>
          </p:cNvCxnSpPr>
          <p:nvPr/>
        </p:nvCxnSpPr>
        <p:spPr>
          <a:xfrm flipH="1">
            <a:off x="1809104" y="4194279"/>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p:nvPr/>
        </p:nvCxnSpPr>
        <p:spPr>
          <a:xfrm flipH="1">
            <a:off x="1961295" y="4148278"/>
            <a:ext cx="177516" cy="5674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4" name="Oval 43"/>
          <p:cNvSpPr/>
          <p:nvPr/>
        </p:nvSpPr>
        <p:spPr>
          <a:xfrm>
            <a:off x="629893" y="4300767"/>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5" name="Straight Arrow Connector 44"/>
          <p:cNvCxnSpPr>
            <a:endCxn id="44" idx="5"/>
          </p:cNvCxnSpPr>
          <p:nvPr/>
        </p:nvCxnSpPr>
        <p:spPr>
          <a:xfrm flipH="1" flipV="1">
            <a:off x="806864" y="4468191"/>
            <a:ext cx="208001" cy="307510"/>
          </a:xfrm>
          <a:prstGeom prst="straightConnector1">
            <a:avLst/>
          </a:prstGeom>
          <a:ln w="12700" cmpd="sng">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710630" y="4398842"/>
            <a:ext cx="207335" cy="196150"/>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cxnSp>
        <p:nvCxnSpPr>
          <p:cNvPr id="49" name="Straight Arrow Connector 48"/>
          <p:cNvCxnSpPr>
            <a:endCxn id="48" idx="3"/>
          </p:cNvCxnSpPr>
          <p:nvPr/>
        </p:nvCxnSpPr>
        <p:spPr>
          <a:xfrm flipV="1">
            <a:off x="2264714" y="4566266"/>
            <a:ext cx="476280" cy="209435"/>
          </a:xfrm>
          <a:prstGeom prst="straightConnector1">
            <a:avLst/>
          </a:prstGeom>
          <a:ln w="12700" cmpd="sng">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62487" y="5508476"/>
            <a:ext cx="3050635" cy="338554"/>
          </a:xfrm>
          <a:prstGeom prst="rect">
            <a:avLst/>
          </a:prstGeom>
        </p:spPr>
        <p:txBody>
          <a:bodyPr wrap="none">
            <a:spAutoFit/>
          </a:bodyPr>
          <a:lstStyle/>
          <a:p>
            <a:r>
              <a:rPr lang="en-US" sz="1600" b="1" dirty="0">
                <a:solidFill>
                  <a:srgbClr val="000000"/>
                </a:solidFill>
              </a:rPr>
              <a:t>Downstream Effects Analysis</a:t>
            </a:r>
          </a:p>
        </p:txBody>
      </p:sp>
      <p:cxnSp>
        <p:nvCxnSpPr>
          <p:cNvPr id="52" name="Straight Arrow Connector 51"/>
          <p:cNvCxnSpPr/>
          <p:nvPr/>
        </p:nvCxnSpPr>
        <p:spPr>
          <a:xfrm>
            <a:off x="3525717" y="3309490"/>
            <a:ext cx="136819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3" name="TextBox 52"/>
          <p:cNvSpPr txBox="1"/>
          <p:nvPr/>
        </p:nvSpPr>
        <p:spPr>
          <a:xfrm>
            <a:off x="3597727" y="2949440"/>
            <a:ext cx="1008140" cy="307777"/>
          </a:xfrm>
          <a:prstGeom prst="rect">
            <a:avLst/>
          </a:prstGeom>
          <a:noFill/>
        </p:spPr>
        <p:txBody>
          <a:bodyPr wrap="square" rtlCol="0">
            <a:spAutoFit/>
          </a:bodyPr>
          <a:lstStyle/>
          <a:p>
            <a:r>
              <a:rPr lang="en-US" sz="1400" dirty="0" err="1" smtClean="0">
                <a:solidFill>
                  <a:srgbClr val="000000"/>
                </a:solidFill>
              </a:rPr>
              <a:t>Algoritmo</a:t>
            </a:r>
            <a:endParaRPr lang="en-US" sz="1400" dirty="0">
              <a:solidFill>
                <a:srgbClr val="000000"/>
              </a:solidFill>
            </a:endParaRPr>
          </a:p>
        </p:txBody>
      </p:sp>
      <p:sp>
        <p:nvSpPr>
          <p:cNvPr id="54" name="TextBox 53"/>
          <p:cNvSpPr txBox="1"/>
          <p:nvPr/>
        </p:nvSpPr>
        <p:spPr>
          <a:xfrm>
            <a:off x="3432727" y="3298720"/>
            <a:ext cx="1368190" cy="369332"/>
          </a:xfrm>
          <a:prstGeom prst="rect">
            <a:avLst/>
          </a:prstGeom>
          <a:noFill/>
        </p:spPr>
        <p:txBody>
          <a:bodyPr wrap="square" lIns="91440" tIns="91440" rIns="91440" bIns="91440" rtlCol="0" anchor="ctr" anchorCtr="0">
            <a:spAutoFit/>
          </a:bodyPr>
          <a:lstStyle/>
          <a:p>
            <a:pPr algn="ctr"/>
            <a:r>
              <a:rPr lang="en-US" sz="1200" b="1" dirty="0" smtClean="0">
                <a:solidFill>
                  <a:srgbClr val="000000"/>
                </a:solidFill>
              </a:rPr>
              <a:t>Prima </a:t>
            </a:r>
            <a:r>
              <a:rPr lang="en-US" sz="1200" b="1" dirty="0" err="1" smtClean="0">
                <a:solidFill>
                  <a:srgbClr val="000000"/>
                </a:solidFill>
              </a:rPr>
              <a:t>iterazione</a:t>
            </a:r>
            <a:endParaRPr lang="en-US" sz="1200" b="1" dirty="0">
              <a:solidFill>
                <a:srgbClr val="000000"/>
              </a:solidFill>
            </a:endParaRPr>
          </a:p>
        </p:txBody>
      </p:sp>
      <p:sp>
        <p:nvSpPr>
          <p:cNvPr id="55" name="Rectangle 54"/>
          <p:cNvSpPr/>
          <p:nvPr/>
        </p:nvSpPr>
        <p:spPr>
          <a:xfrm>
            <a:off x="5435082" y="1225360"/>
            <a:ext cx="3071675" cy="338554"/>
          </a:xfrm>
          <a:prstGeom prst="rect">
            <a:avLst/>
          </a:prstGeom>
        </p:spPr>
        <p:txBody>
          <a:bodyPr wrap="none">
            <a:spAutoFit/>
          </a:bodyPr>
          <a:lstStyle/>
          <a:p>
            <a:r>
              <a:rPr lang="en-US" sz="1600" b="1" dirty="0" smtClean="0"/>
              <a:t>Regulator Effect </a:t>
            </a:r>
            <a:r>
              <a:rPr lang="en-US" sz="1600" b="1" dirty="0" err="1" smtClean="0"/>
              <a:t>più</a:t>
            </a:r>
            <a:r>
              <a:rPr lang="en-US" sz="1600" b="1" dirty="0" smtClean="0"/>
              <a:t> </a:t>
            </a:r>
            <a:r>
              <a:rPr lang="en-US" sz="1600" b="1" dirty="0" err="1" smtClean="0"/>
              <a:t>semplice</a:t>
            </a:r>
            <a:endParaRPr lang="en-US" sz="1600" b="1" dirty="0"/>
          </a:p>
        </p:txBody>
      </p:sp>
      <p:sp>
        <p:nvSpPr>
          <p:cNvPr id="65" name="Oval 64"/>
          <p:cNvSpPr/>
          <p:nvPr/>
        </p:nvSpPr>
        <p:spPr>
          <a:xfrm>
            <a:off x="7029358" y="2161544"/>
            <a:ext cx="438002" cy="394023"/>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rtlCol="0" anchor="ctr"/>
          <a:lstStyle/>
          <a:p>
            <a:pPr algn="ctr"/>
            <a:r>
              <a:rPr lang="en-US" sz="2000" dirty="0" smtClean="0">
                <a:solidFill>
                  <a:srgbClr val="000000"/>
                </a:solidFill>
              </a:rPr>
              <a:t>A</a:t>
            </a:r>
            <a:endParaRPr lang="en-US" sz="2000" dirty="0">
              <a:solidFill>
                <a:srgbClr val="000000"/>
              </a:solidFill>
            </a:endParaRPr>
          </a:p>
        </p:txBody>
      </p:sp>
      <p:sp>
        <p:nvSpPr>
          <p:cNvPr id="66" name="Oval 65"/>
          <p:cNvSpPr/>
          <p:nvPr/>
        </p:nvSpPr>
        <p:spPr>
          <a:xfrm>
            <a:off x="6661057" y="314401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67" name="Oval 66"/>
          <p:cNvSpPr/>
          <p:nvPr/>
        </p:nvSpPr>
        <p:spPr>
          <a:xfrm>
            <a:off x="7006615" y="314401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68" name="Oval 67"/>
          <p:cNvSpPr/>
          <p:nvPr/>
        </p:nvSpPr>
        <p:spPr>
          <a:xfrm>
            <a:off x="7352173" y="3144019"/>
            <a:ext cx="207335" cy="196150"/>
          </a:xfrm>
          <a:prstGeom prst="ellipse">
            <a:avLst/>
          </a:prstGeom>
          <a:solidFill>
            <a:srgbClr val="FF0000"/>
          </a:solidFill>
          <a:ln>
            <a:solidFill>
              <a:srgbClr val="595959"/>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FF"/>
              </a:solidFill>
            </a:endParaRPr>
          </a:p>
        </p:txBody>
      </p:sp>
      <p:cxnSp>
        <p:nvCxnSpPr>
          <p:cNvPr id="69" name="Straight Arrow Connector 68"/>
          <p:cNvCxnSpPr>
            <a:stCxn id="65" idx="4"/>
            <a:endCxn id="66" idx="0"/>
          </p:cNvCxnSpPr>
          <p:nvPr/>
        </p:nvCxnSpPr>
        <p:spPr>
          <a:xfrm flipH="1">
            <a:off x="6764725" y="2555567"/>
            <a:ext cx="483634"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0" name="Straight Arrow Connector 69"/>
          <p:cNvCxnSpPr>
            <a:stCxn id="65" idx="4"/>
            <a:endCxn id="67" idx="0"/>
          </p:cNvCxnSpPr>
          <p:nvPr/>
        </p:nvCxnSpPr>
        <p:spPr>
          <a:xfrm flipH="1">
            <a:off x="7110283" y="2555567"/>
            <a:ext cx="138076"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stCxn id="65" idx="4"/>
            <a:endCxn id="68" idx="0"/>
          </p:cNvCxnSpPr>
          <p:nvPr/>
        </p:nvCxnSpPr>
        <p:spPr>
          <a:xfrm>
            <a:off x="7248359" y="2555567"/>
            <a:ext cx="207482" cy="5884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2" name="Straight Arrow Connector 71"/>
          <p:cNvCxnSpPr>
            <a:stCxn id="65" idx="4"/>
          </p:cNvCxnSpPr>
          <p:nvPr/>
        </p:nvCxnSpPr>
        <p:spPr>
          <a:xfrm>
            <a:off x="7248359" y="2555567"/>
            <a:ext cx="479736" cy="61717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73" name="Oval 72"/>
          <p:cNvSpPr/>
          <p:nvPr/>
        </p:nvSpPr>
        <p:spPr>
          <a:xfrm>
            <a:off x="7677057" y="3126744"/>
            <a:ext cx="207335" cy="196150"/>
          </a:xfrm>
          <a:prstGeom prst="ellipse">
            <a:avLst/>
          </a:prstGeom>
          <a:solidFill>
            <a:srgbClr val="54B847"/>
          </a:solidFill>
          <a:ln>
            <a:solidFill>
              <a:srgbClr val="595959"/>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4" name="Oval 73"/>
          <p:cNvSpPr/>
          <p:nvPr/>
        </p:nvSpPr>
        <p:spPr>
          <a:xfrm>
            <a:off x="6496024" y="3905299"/>
            <a:ext cx="1656230" cy="504070"/>
          </a:xfrm>
          <a:prstGeom prst="ellipse">
            <a:avLst/>
          </a:prstGeom>
          <a:ln/>
        </p:spPr>
        <p:style>
          <a:lnRef idx="0">
            <a:schemeClr val="accent1"/>
          </a:lnRef>
          <a:fillRef idx="3">
            <a:schemeClr val="accent1"/>
          </a:fillRef>
          <a:effectRef idx="3">
            <a:schemeClr val="accent1"/>
          </a:effectRef>
          <a:fontRef idx="minor">
            <a:schemeClr val="lt1"/>
          </a:fontRef>
        </p:style>
        <p:txBody>
          <a:bodyPr lIns="0" tIns="45720" rIns="0" rtlCol="0" anchor="ctr"/>
          <a:lstStyle/>
          <a:p>
            <a:pPr algn="ctr"/>
            <a:r>
              <a:rPr lang="en-US" sz="1400" dirty="0" smtClean="0">
                <a:solidFill>
                  <a:schemeClr val="bg1"/>
                </a:solidFill>
              </a:rPr>
              <a:t>Disease or Function</a:t>
            </a:r>
            <a:endParaRPr lang="en-US" sz="1400" dirty="0">
              <a:solidFill>
                <a:schemeClr val="bg1"/>
              </a:solidFill>
            </a:endParaRPr>
          </a:p>
        </p:txBody>
      </p:sp>
      <p:cxnSp>
        <p:nvCxnSpPr>
          <p:cNvPr id="75" name="Straight Arrow Connector 74"/>
          <p:cNvCxnSpPr/>
          <p:nvPr/>
        </p:nvCxnSpPr>
        <p:spPr>
          <a:xfrm>
            <a:off x="6777329" y="3383890"/>
            <a:ext cx="103667"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6" name="Straight Arrow Connector 75"/>
          <p:cNvCxnSpPr/>
          <p:nvPr/>
        </p:nvCxnSpPr>
        <p:spPr>
          <a:xfrm flipH="1">
            <a:off x="7122342" y="3383890"/>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7" name="Straight Arrow Connector 76"/>
          <p:cNvCxnSpPr/>
          <p:nvPr/>
        </p:nvCxnSpPr>
        <p:spPr>
          <a:xfrm flipH="1">
            <a:off x="7467900" y="3383890"/>
            <a:ext cx="545" cy="521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8" name="Straight Arrow Connector 77"/>
          <p:cNvCxnSpPr/>
          <p:nvPr/>
        </p:nvCxnSpPr>
        <p:spPr>
          <a:xfrm flipH="1">
            <a:off x="7620091" y="3337889"/>
            <a:ext cx="177516" cy="5674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0" name="Straight Arrow Connector 79"/>
          <p:cNvCxnSpPr>
            <a:stCxn id="65" idx="4"/>
            <a:endCxn id="74" idx="0"/>
          </p:cNvCxnSpPr>
          <p:nvPr/>
        </p:nvCxnSpPr>
        <p:spPr>
          <a:xfrm>
            <a:off x="7248359" y="2555567"/>
            <a:ext cx="75780" cy="1349732"/>
          </a:xfrm>
          <a:prstGeom prst="straightConnector1">
            <a:avLst/>
          </a:prstGeom>
          <a:ln>
            <a:prstDash val="dash"/>
            <a:tailEnd type="arrow"/>
          </a:ln>
        </p:spPr>
        <p:style>
          <a:lnRef idx="2">
            <a:schemeClr val="accent6"/>
          </a:lnRef>
          <a:fillRef idx="0">
            <a:schemeClr val="accent6"/>
          </a:fillRef>
          <a:effectRef idx="1">
            <a:schemeClr val="accent6"/>
          </a:effectRef>
          <a:fontRef idx="minor">
            <a:schemeClr val="tx1"/>
          </a:fontRef>
        </p:style>
      </p:cxnSp>
      <p:sp>
        <p:nvSpPr>
          <p:cNvPr id="81" name="TextBox 80"/>
          <p:cNvSpPr txBox="1"/>
          <p:nvPr/>
        </p:nvSpPr>
        <p:spPr>
          <a:xfrm>
            <a:off x="5897011" y="4418616"/>
            <a:ext cx="2937933" cy="692497"/>
          </a:xfrm>
          <a:prstGeom prst="rect">
            <a:avLst/>
          </a:prstGeom>
          <a:noFill/>
        </p:spPr>
        <p:txBody>
          <a:bodyPr wrap="square" lIns="91440" tIns="91440" rIns="91440" bIns="91440" rtlCol="0" anchor="ctr" anchorCtr="0">
            <a:spAutoFit/>
          </a:bodyPr>
          <a:lstStyle/>
          <a:p>
            <a:pPr algn="ctr"/>
            <a:r>
              <a:rPr lang="it-IT" sz="1100" dirty="0" smtClean="0">
                <a:solidFill>
                  <a:srgbClr val="000000"/>
                </a:solidFill>
              </a:rPr>
              <a:t>Mostra la connessione tra </a:t>
            </a:r>
            <a:r>
              <a:rPr lang="it-IT" sz="1100" dirty="0" err="1" smtClean="0">
                <a:solidFill>
                  <a:srgbClr val="000000"/>
                </a:solidFill>
              </a:rPr>
              <a:t>upstream</a:t>
            </a:r>
            <a:r>
              <a:rPr lang="it-IT" sz="1100" dirty="0" smtClean="0">
                <a:solidFill>
                  <a:srgbClr val="000000"/>
                </a:solidFill>
              </a:rPr>
              <a:t> </a:t>
            </a:r>
            <a:r>
              <a:rPr lang="it-IT" sz="1100" dirty="0" err="1" smtClean="0">
                <a:solidFill>
                  <a:srgbClr val="000000"/>
                </a:solidFill>
              </a:rPr>
              <a:t>regulator</a:t>
            </a:r>
            <a:r>
              <a:rPr lang="it-IT" sz="1100" dirty="0" smtClean="0">
                <a:solidFill>
                  <a:srgbClr val="000000"/>
                </a:solidFill>
              </a:rPr>
              <a:t> e funzione/malattia attraverso I target (geni differenzialmente espressi)</a:t>
            </a:r>
            <a:endParaRPr lang="it-IT" sz="1100" dirty="0">
              <a:solidFill>
                <a:srgbClr val="000000"/>
              </a:solidFill>
            </a:endParaRPr>
          </a:p>
        </p:txBody>
      </p:sp>
      <p:sp>
        <p:nvSpPr>
          <p:cNvPr id="82" name="TextBox 81"/>
          <p:cNvSpPr txBox="1"/>
          <p:nvPr/>
        </p:nvSpPr>
        <p:spPr>
          <a:xfrm>
            <a:off x="397934" y="5888551"/>
            <a:ext cx="8525933" cy="584775"/>
          </a:xfrm>
          <a:prstGeom prst="rect">
            <a:avLst/>
          </a:prstGeom>
          <a:noFill/>
        </p:spPr>
        <p:txBody>
          <a:bodyPr wrap="square" rtlCol="0">
            <a:spAutoFit/>
          </a:bodyPr>
          <a:lstStyle/>
          <a:p>
            <a:pPr algn="ctr"/>
            <a:r>
              <a:rPr lang="it-IT" sz="1600" dirty="0" smtClean="0">
                <a:solidFill>
                  <a:srgbClr val="000000"/>
                </a:solidFill>
              </a:rPr>
              <a:t>I network con relazioni causali consistenti ottengono uno score migliore</a:t>
            </a:r>
          </a:p>
          <a:p>
            <a:pPr algn="ctr"/>
            <a:r>
              <a:rPr lang="it-IT" sz="1600" dirty="0" smtClean="0">
                <a:solidFill>
                  <a:srgbClr val="000000"/>
                </a:solidFill>
              </a:rPr>
              <a:t> L’algoritmo opera iterativamente per riunire eventuali altri regolatori con malattie/funzioni</a:t>
            </a:r>
            <a:endParaRPr lang="it-IT" sz="1600" dirty="0">
              <a:solidFill>
                <a:srgbClr val="000000"/>
              </a:solidFill>
            </a:endParaRPr>
          </a:p>
        </p:txBody>
      </p:sp>
    </p:spTree>
    <p:extLst>
      <p:ext uri="{BB962C8B-B14F-4D97-AF65-F5344CB8AC3E}">
        <p14:creationId xmlns:p14="http://schemas.microsoft.com/office/powerpoint/2010/main" val="57309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par>
                                <p:cTn id="35" presetID="3" presetClass="entr" presetSubtype="1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par>
                                <p:cTn id="41" presetID="3" presetClass="entr" presetSubtype="1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linds(horizontal)">
                                      <p:cBhvr>
                                        <p:cTn id="43" dur="500"/>
                                        <p:tgtEl>
                                          <p:spTgt spid="4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blinds(horizontal)">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linds(horizontal)">
                                      <p:cBhvr>
                                        <p:cTn id="51" dur="500"/>
                                        <p:tgtEl>
                                          <p:spTgt spid="5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linds(horizontal)">
                                      <p:cBhvr>
                                        <p:cTn id="54" dur="500"/>
                                        <p:tgtEl>
                                          <p:spTgt spid="5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linds(horizontal)">
                                      <p:cBhvr>
                                        <p:cTn id="57" dur="500"/>
                                        <p:tgtEl>
                                          <p:spTgt spid="5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blinds(horizontal)">
                                      <p:cBhvr>
                                        <p:cTn id="60" dur="500"/>
                                        <p:tgtEl>
                                          <p:spTgt spid="6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blinds(horizontal)">
                                      <p:cBhvr>
                                        <p:cTn id="63" dur="500"/>
                                        <p:tgtEl>
                                          <p:spTgt spid="6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linds(horizontal)">
                                      <p:cBhvr>
                                        <p:cTn id="66" dur="500"/>
                                        <p:tgtEl>
                                          <p:spTgt spid="6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blinds(horizontal)">
                                      <p:cBhvr>
                                        <p:cTn id="69" dur="500"/>
                                        <p:tgtEl>
                                          <p:spTgt spid="68"/>
                                        </p:tgtEl>
                                      </p:cBhvr>
                                    </p:animEffect>
                                  </p:childTnLst>
                                </p:cTn>
                              </p:par>
                              <p:par>
                                <p:cTn id="70" presetID="3" presetClass="entr" presetSubtype="10"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blinds(horizontal)">
                                      <p:cBhvr>
                                        <p:cTn id="72" dur="500"/>
                                        <p:tgtEl>
                                          <p:spTgt spid="69"/>
                                        </p:tgtEl>
                                      </p:cBhvr>
                                    </p:animEffect>
                                  </p:childTnLst>
                                </p:cTn>
                              </p:par>
                              <p:par>
                                <p:cTn id="73" presetID="3" presetClass="entr" presetSubtype="1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blinds(horizontal)">
                                      <p:cBhvr>
                                        <p:cTn id="75" dur="500"/>
                                        <p:tgtEl>
                                          <p:spTgt spid="70"/>
                                        </p:tgtEl>
                                      </p:cBhvr>
                                    </p:animEffect>
                                  </p:childTnLst>
                                </p:cTn>
                              </p:par>
                              <p:par>
                                <p:cTn id="76" presetID="3" presetClass="entr" presetSubtype="10" fill="hold" nodeType="with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blinds(horizontal)">
                                      <p:cBhvr>
                                        <p:cTn id="78" dur="500"/>
                                        <p:tgtEl>
                                          <p:spTgt spid="71"/>
                                        </p:tgtEl>
                                      </p:cBhvr>
                                    </p:animEffect>
                                  </p:childTnLst>
                                </p:cTn>
                              </p:par>
                              <p:par>
                                <p:cTn id="79" presetID="3" presetClass="entr" presetSubtype="10"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blinds(horizontal)">
                                      <p:cBhvr>
                                        <p:cTn id="81" dur="500"/>
                                        <p:tgtEl>
                                          <p:spTgt spid="7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linds(horizontal)">
                                      <p:cBhvr>
                                        <p:cTn id="87" dur="500"/>
                                        <p:tgtEl>
                                          <p:spTgt spid="74"/>
                                        </p:tgtEl>
                                      </p:cBhvr>
                                    </p:animEffect>
                                  </p:childTnLst>
                                </p:cTn>
                              </p:par>
                              <p:par>
                                <p:cTn id="88" presetID="3" presetClass="entr" presetSubtype="1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linds(horizontal)">
                                      <p:cBhvr>
                                        <p:cTn id="90" dur="500"/>
                                        <p:tgtEl>
                                          <p:spTgt spid="75"/>
                                        </p:tgtEl>
                                      </p:cBhvr>
                                    </p:animEffect>
                                  </p:childTnLst>
                                </p:cTn>
                              </p:par>
                              <p:par>
                                <p:cTn id="91" presetID="3" presetClass="entr" presetSubtype="10" fill="hold"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blinds(horizontal)">
                                      <p:cBhvr>
                                        <p:cTn id="93" dur="500"/>
                                        <p:tgtEl>
                                          <p:spTgt spid="76"/>
                                        </p:tgtEl>
                                      </p:cBhvr>
                                    </p:animEffect>
                                  </p:childTnLst>
                                </p:cTn>
                              </p:par>
                              <p:par>
                                <p:cTn id="94" presetID="3" presetClass="entr" presetSubtype="10" fill="hold"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blinds(horizontal)">
                                      <p:cBhvr>
                                        <p:cTn id="96" dur="500"/>
                                        <p:tgtEl>
                                          <p:spTgt spid="77"/>
                                        </p:tgtEl>
                                      </p:cBhvr>
                                    </p:animEffect>
                                  </p:childTnLst>
                                </p:cTn>
                              </p:par>
                              <p:par>
                                <p:cTn id="97" presetID="3" presetClass="entr" presetSubtype="1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blinds(horizontal)">
                                      <p:cBhvr>
                                        <p:cTn id="99" dur="500"/>
                                        <p:tgtEl>
                                          <p:spTgt spid="78"/>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blinds(horizontal)">
                                      <p:cBhvr>
                                        <p:cTn id="102" dur="5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blinds(horizontal)">
                                      <p:cBhvr>
                                        <p:cTn id="107" dur="500"/>
                                        <p:tgtEl>
                                          <p:spTgt spid="8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blinds(horizontal)">
                                      <p:cBhvr>
                                        <p:cTn id="110" dur="500"/>
                                        <p:tgtEl>
                                          <p:spTgt spid="81"/>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linds(horizontal)">
                                      <p:cBhvr>
                                        <p:cTn id="11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44" grpId="0" animBg="1"/>
      <p:bldP spid="48" grpId="0" animBg="1"/>
      <p:bldP spid="51" grpId="0"/>
      <p:bldP spid="53" grpId="0"/>
      <p:bldP spid="54" grpId="0"/>
      <p:bldP spid="55" grpId="0"/>
      <p:bldP spid="65" grpId="0" animBg="1"/>
      <p:bldP spid="66" grpId="0" animBg="1"/>
      <p:bldP spid="67" grpId="0" animBg="1"/>
      <p:bldP spid="68" grpId="0" animBg="1"/>
      <p:bldP spid="73" grpId="0" animBg="1"/>
      <p:bldP spid="74" grpId="0" animBg="1"/>
      <p:bldP spid="81"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Alternative ad IPA - </a:t>
            </a:r>
            <a:r>
              <a:rPr lang="it-IT" sz="2400" b="1" dirty="0" err="1" smtClean="0"/>
              <a:t>iPathwayGuide</a:t>
            </a:r>
            <a:endParaRPr lang="en-US" sz="2400" b="1" dirty="0"/>
          </a:p>
        </p:txBody>
      </p:sp>
      <p:pic>
        <p:nvPicPr>
          <p:cNvPr id="10" name="Immagine 9"/>
          <p:cNvPicPr>
            <a:picLocks noChangeAspect="1"/>
          </p:cNvPicPr>
          <p:nvPr/>
        </p:nvPicPr>
        <p:blipFill>
          <a:blip r:embed="rId2"/>
          <a:stretch>
            <a:fillRect/>
          </a:stretch>
        </p:blipFill>
        <p:spPr>
          <a:xfrm>
            <a:off x="571007" y="1181757"/>
            <a:ext cx="5857875" cy="2476500"/>
          </a:xfrm>
          <a:prstGeom prst="rect">
            <a:avLst/>
          </a:prstGeom>
        </p:spPr>
      </p:pic>
      <p:sp>
        <p:nvSpPr>
          <p:cNvPr id="11" name="CasellaDiTesto 10"/>
          <p:cNvSpPr txBox="1"/>
          <p:nvPr/>
        </p:nvSpPr>
        <p:spPr>
          <a:xfrm>
            <a:off x="882869" y="3899338"/>
            <a:ext cx="776714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err="1" smtClean="0">
                <a:ln>
                  <a:noFill/>
                </a:ln>
                <a:solidFill>
                  <a:prstClr val="black"/>
                </a:solidFill>
                <a:effectLst/>
                <a:uLnTx/>
                <a:uFillTx/>
                <a:latin typeface="Century Gothic" panose="020B0502020202020204"/>
                <a:ea typeface="+mn-ea"/>
                <a:cs typeface="+mn-cs"/>
              </a:rPr>
              <a:t>iPathwayGuide</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è uno strumento sviluppato più recentemente ad IPA da parte di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Advaita</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Bioinformatics</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che permette di effettuare delle analisi simili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Può essere combinato con alti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tools</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come </a:t>
            </a:r>
            <a:r>
              <a:rPr kumimoji="0" lang="it-IT" sz="1800" b="1" i="0" u="sng" strike="noStrike" kern="1200" cap="none" spc="0" normalizeH="0" baseline="0" noProof="0" dirty="0" err="1" smtClean="0">
                <a:ln>
                  <a:noFill/>
                </a:ln>
                <a:solidFill>
                  <a:prstClr val="black"/>
                </a:solidFill>
                <a:effectLst/>
                <a:uLnTx/>
                <a:uFillTx/>
                <a:latin typeface="Century Gothic" panose="020B0502020202020204"/>
                <a:ea typeface="+mn-ea"/>
                <a:cs typeface="+mn-cs"/>
              </a:rPr>
              <a:t>iVariantGuide</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(per analisi di varianti genetiche, ed </a:t>
            </a:r>
            <a:r>
              <a:rPr kumimoji="0" lang="it-IT" sz="1800" b="1" i="0" u="sng" strike="noStrike" kern="1200" cap="none" spc="0" normalizeH="0" baseline="0" noProof="0" dirty="0" err="1" smtClean="0">
                <a:ln>
                  <a:noFill/>
                </a:ln>
                <a:solidFill>
                  <a:prstClr val="black"/>
                </a:solidFill>
                <a:effectLst/>
                <a:uLnTx/>
                <a:uFillTx/>
                <a:latin typeface="Century Gothic" panose="020B0502020202020204"/>
                <a:ea typeface="+mn-ea"/>
                <a:cs typeface="+mn-cs"/>
              </a:rPr>
              <a:t>iBioGuide</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che connette geni,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miRNA</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e malattie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3300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Alternative ad IPA - </a:t>
            </a:r>
            <a:r>
              <a:rPr lang="it-IT" sz="2400" b="1" dirty="0" err="1" smtClean="0"/>
              <a:t>iPathwayGuide</a:t>
            </a:r>
            <a:endParaRPr lang="en-US" sz="2400" b="1" dirty="0"/>
          </a:p>
        </p:txBody>
      </p:sp>
      <p:sp>
        <p:nvSpPr>
          <p:cNvPr id="11" name="CasellaDiTesto 10"/>
          <p:cNvSpPr txBox="1"/>
          <p:nvPr/>
        </p:nvSpPr>
        <p:spPr>
          <a:xfrm>
            <a:off x="704193" y="1429407"/>
            <a:ext cx="77671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err="1" smtClean="0">
                <a:ln>
                  <a:noFill/>
                </a:ln>
                <a:solidFill>
                  <a:prstClr val="black"/>
                </a:solidFill>
                <a:effectLst/>
                <a:uLnTx/>
                <a:uFillTx/>
                <a:latin typeface="Century Gothic" panose="020B0502020202020204"/>
                <a:ea typeface="+mn-ea"/>
                <a:cs typeface="+mn-cs"/>
              </a:rPr>
              <a:t>iPathwayGuide</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utilizza uno strumento statistico leggermente diverso dal gene set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enrichment</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di cui abbiamo precedentemente parlato (usato anche da IPA), cioè un cosiddetto «</a:t>
            </a:r>
            <a:r>
              <a:rPr kumimoji="0" lang="it-IT" sz="1800" b="0" i="0" u="sng" strike="noStrike" kern="1200" cap="none" spc="0" normalizeH="0" baseline="0" noProof="0" dirty="0" err="1" smtClean="0">
                <a:ln>
                  <a:noFill/>
                </a:ln>
                <a:solidFill>
                  <a:prstClr val="black"/>
                </a:solidFill>
                <a:effectLst/>
                <a:uLnTx/>
                <a:uFillTx/>
                <a:latin typeface="Century Gothic" panose="020B0502020202020204"/>
                <a:ea typeface="+mn-ea"/>
                <a:cs typeface="+mn-cs"/>
              </a:rPr>
              <a:t>topology</a:t>
            </a:r>
            <a:r>
              <a:rPr kumimoji="0" lang="it-IT" sz="1800" b="0" i="0" u="sng"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sng" strike="noStrike" kern="1200" cap="none" spc="0" normalizeH="0" baseline="0" noProof="0" dirty="0" err="1" smtClean="0">
                <a:ln>
                  <a:noFill/>
                </a:ln>
                <a:solidFill>
                  <a:prstClr val="black"/>
                </a:solidFill>
                <a:effectLst/>
                <a:uLnTx/>
                <a:uFillTx/>
                <a:latin typeface="Century Gothic" panose="020B0502020202020204"/>
                <a:ea typeface="+mn-ea"/>
                <a:cs typeface="+mn-cs"/>
              </a:rPr>
              <a:t>based</a:t>
            </a:r>
            <a:r>
              <a:rPr kumimoji="0" lang="it-IT" sz="1800" b="0" i="0" u="sng"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sng" strike="noStrike" kern="1200" cap="none" spc="0" normalizeH="0" baseline="0" noProof="0" dirty="0" err="1" smtClean="0">
                <a:ln>
                  <a:noFill/>
                </a:ln>
                <a:solidFill>
                  <a:prstClr val="black"/>
                </a:solidFill>
                <a:effectLst/>
                <a:uLnTx/>
                <a:uFillTx/>
                <a:latin typeface="Century Gothic" panose="020B0502020202020204"/>
                <a:ea typeface="+mn-ea"/>
                <a:cs typeface="+mn-cs"/>
              </a:rPr>
              <a:t>method</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(TBM). La differenza fondamentale tra i due metodi è che i metodi non-</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topology</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based</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trattano tutti i geni come membri di una «lista» in cui tutti i geni hanno lo stesso peso, mentre i metodi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topology-based</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considerano anche la posizione nel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pathway</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e ne possono dunque calcolare il peso o </a:t>
            </a:r>
            <a:r>
              <a:rPr kumimoji="0" lang="it-IT" sz="1800" b="0" i="0" u="sng" strike="noStrike" kern="1200" cap="none" spc="0" normalizeH="0" baseline="0" noProof="0" dirty="0" smtClean="0">
                <a:ln>
                  <a:noFill/>
                </a:ln>
                <a:solidFill>
                  <a:prstClr val="black"/>
                </a:solidFill>
                <a:effectLst/>
                <a:uLnTx/>
                <a:uFillTx/>
                <a:latin typeface="Century Gothic" panose="020B0502020202020204"/>
                <a:ea typeface="+mn-ea"/>
                <a:cs typeface="+mn-cs"/>
              </a:rPr>
              <a:t>impatto</a:t>
            </a:r>
            <a:endParaRPr kumimoji="0" lang="en-US"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 name="Immagine 1"/>
          <p:cNvPicPr>
            <a:picLocks noChangeAspect="1"/>
          </p:cNvPicPr>
          <p:nvPr/>
        </p:nvPicPr>
        <p:blipFill>
          <a:blip r:embed="rId2"/>
          <a:stretch>
            <a:fillRect/>
          </a:stretch>
        </p:blipFill>
        <p:spPr>
          <a:xfrm>
            <a:off x="3322925" y="3850928"/>
            <a:ext cx="5486400" cy="2857500"/>
          </a:xfrm>
          <a:prstGeom prst="rect">
            <a:avLst/>
          </a:prstGeom>
        </p:spPr>
      </p:pic>
      <p:sp>
        <p:nvSpPr>
          <p:cNvPr id="3" name="CasellaDiTesto 2"/>
          <p:cNvSpPr txBox="1"/>
          <p:nvPr/>
        </p:nvSpPr>
        <p:spPr>
          <a:xfrm>
            <a:off x="861848" y="4319752"/>
            <a:ext cx="33107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Un recente studio ha dimostrato una migliore performance dei metodi TBM nell’applicazione a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dataset</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reali</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187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Quale è il metodo «migliore»?</a:t>
            </a:r>
            <a:endParaRPr lang="en-US" sz="2400" b="1" dirty="0"/>
          </a:p>
        </p:txBody>
      </p:sp>
      <p:sp>
        <p:nvSpPr>
          <p:cNvPr id="3" name="CasellaDiTesto 2"/>
          <p:cNvSpPr txBox="1"/>
          <p:nvPr/>
        </p:nvSpPr>
        <p:spPr>
          <a:xfrm>
            <a:off x="861848" y="4162097"/>
            <a:ext cx="7683062"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prstClr val="black"/>
                </a:solidFill>
                <a:effectLst/>
                <a:uLnTx/>
                <a:uFillTx/>
                <a:latin typeface="Century Gothic" panose="020B0502020202020204"/>
                <a:ea typeface="+mn-ea"/>
                <a:cs typeface="+mn-cs"/>
              </a:rPr>
              <a:t>“Overall</a:t>
            </a:r>
            <a:r>
              <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rPr>
              <a:t>, the result shows that no method is perfect. In general, TB methods appear to perform better than non-TB methods. This is somewhat expected since the TB methods take into consideration the structure of the pathway which is meant to describe the underlying phenomena. We also discover that most, if not all, listed approaches are biased and can produce skewed results under the null</a:t>
            </a:r>
            <a:r>
              <a:rPr kumimoji="0" lang="en-US" sz="1800" b="0" i="1" u="none" strike="noStrike" kern="1200" cap="none" spc="0" normalizeH="0" baseline="0" noProof="0" dirty="0" smtClean="0">
                <a:ln>
                  <a:noFill/>
                </a:ln>
                <a:solidFill>
                  <a:prstClr val="black"/>
                </a:solidFill>
                <a:effectLst/>
                <a:uLnTx/>
                <a:uFillTx/>
                <a:latin typeface="Century Gothic" panose="020B0502020202020204"/>
                <a:ea typeface="+mn-ea"/>
                <a:cs typeface="+mn-cs"/>
              </a:rPr>
              <a:t>.”</a:t>
            </a:r>
            <a:endPar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434" y="1486516"/>
            <a:ext cx="5639587" cy="2286319"/>
          </a:xfrm>
          <a:prstGeom prst="rect">
            <a:avLst/>
          </a:prstGeom>
        </p:spPr>
      </p:pic>
    </p:spTree>
    <p:extLst>
      <p:ext uri="{BB962C8B-B14F-4D97-AF65-F5344CB8AC3E}">
        <p14:creationId xmlns:p14="http://schemas.microsoft.com/office/powerpoint/2010/main" val="398760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IPG – alcuni esempi</a:t>
            </a:r>
            <a:endParaRPr lang="en-US" sz="2400" b="1" dirty="0"/>
          </a:p>
        </p:txBody>
      </p:sp>
      <p:pic>
        <p:nvPicPr>
          <p:cNvPr id="2" name="Immagin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749039"/>
            <a:ext cx="9144000" cy="4705246"/>
          </a:xfrm>
          <a:prstGeom prst="rect">
            <a:avLst/>
          </a:prstGeom>
        </p:spPr>
      </p:pic>
      <p:sp>
        <p:nvSpPr>
          <p:cNvPr id="5" name="CasellaDiTesto 4"/>
          <p:cNvSpPr txBox="1"/>
          <p:nvPr/>
        </p:nvSpPr>
        <p:spPr>
          <a:xfrm>
            <a:off x="3037490" y="1328824"/>
            <a:ext cx="4623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Esempio del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main</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summary</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di un’analisi</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6248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IPG – alcuni esempi</a:t>
            </a:r>
            <a:endParaRPr lang="en-US" sz="2400" b="1" dirty="0"/>
          </a:p>
        </p:txBody>
      </p:sp>
      <p:sp>
        <p:nvSpPr>
          <p:cNvPr id="5" name="CasellaDiTesto 4"/>
          <p:cNvSpPr txBox="1"/>
          <p:nvPr/>
        </p:nvSpPr>
        <p:spPr>
          <a:xfrm>
            <a:off x="567559" y="1321929"/>
            <a:ext cx="82477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Predizione dei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miRNA</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coinvolti nella regolazione dell’espressione genica</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698156"/>
            <a:ext cx="9144000" cy="4912629"/>
          </a:xfrm>
          <a:prstGeom prst="rect">
            <a:avLst/>
          </a:prstGeom>
        </p:spPr>
      </p:pic>
    </p:spTree>
    <p:extLst>
      <p:ext uri="{BB962C8B-B14F-4D97-AF65-F5344CB8AC3E}">
        <p14:creationId xmlns:p14="http://schemas.microsoft.com/office/powerpoint/2010/main" val="200025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IPG – alcuni esempi</a:t>
            </a:r>
            <a:endParaRPr lang="en-US" sz="2400" b="1" dirty="0"/>
          </a:p>
        </p:txBody>
      </p:sp>
      <p:sp>
        <p:nvSpPr>
          <p:cNvPr id="5" name="CasellaDiTesto 4"/>
          <p:cNvSpPr txBox="1"/>
          <p:nvPr/>
        </p:nvSpPr>
        <p:spPr>
          <a:xfrm>
            <a:off x="567559" y="1321929"/>
            <a:ext cx="6801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Esplorazione dei processi biologici alterati (Gene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Ontology</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 name="Immagin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75733" y="1691261"/>
            <a:ext cx="7031421" cy="5076237"/>
          </a:xfrm>
          <a:prstGeom prst="rect">
            <a:avLst/>
          </a:prstGeom>
        </p:spPr>
      </p:pic>
    </p:spTree>
    <p:extLst>
      <p:ext uri="{BB962C8B-B14F-4D97-AF65-F5344CB8AC3E}">
        <p14:creationId xmlns:p14="http://schemas.microsoft.com/office/powerpoint/2010/main" val="120710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IPG – alcuni esempi</a:t>
            </a:r>
            <a:endParaRPr lang="en-US" sz="2400" b="1" dirty="0"/>
          </a:p>
        </p:txBody>
      </p:sp>
      <p:sp>
        <p:nvSpPr>
          <p:cNvPr id="5" name="CasellaDiTesto 4"/>
          <p:cNvSpPr txBox="1"/>
          <p:nvPr/>
        </p:nvSpPr>
        <p:spPr>
          <a:xfrm>
            <a:off x="567559" y="1321929"/>
            <a:ext cx="46810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Esplorazione dei network di regolazione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 name="Immagine 2"/>
          <p:cNvPicPr>
            <a:picLocks noChangeAspect="1"/>
          </p:cNvPicPr>
          <p:nvPr/>
        </p:nvPicPr>
        <p:blipFill>
          <a:blip r:embed="rId2"/>
          <a:stretch>
            <a:fillRect/>
          </a:stretch>
        </p:blipFill>
        <p:spPr>
          <a:xfrm>
            <a:off x="1213575" y="1775634"/>
            <a:ext cx="6952964" cy="5082366"/>
          </a:xfrm>
          <a:prstGeom prst="rect">
            <a:avLst/>
          </a:prstGeom>
        </p:spPr>
      </p:pic>
    </p:spTree>
    <p:extLst>
      <p:ext uri="{BB962C8B-B14F-4D97-AF65-F5344CB8AC3E}">
        <p14:creationId xmlns:p14="http://schemas.microsoft.com/office/powerpoint/2010/main" val="55704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IPG – alcuni esempi</a:t>
            </a:r>
            <a:endParaRPr lang="en-US" sz="2400" b="1" dirty="0"/>
          </a:p>
        </p:txBody>
      </p:sp>
      <p:sp>
        <p:nvSpPr>
          <p:cNvPr id="5" name="CasellaDiTesto 4"/>
          <p:cNvSpPr txBox="1"/>
          <p:nvPr/>
        </p:nvSpPr>
        <p:spPr>
          <a:xfrm>
            <a:off x="567559" y="1321929"/>
            <a:ext cx="81244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Analisi dei regolatori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upstream</a:t>
            </a: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Attivatori e repressori dell’espressione genica che mostrano il miglior grado di sovrapposizione con i DEG</a:t>
            </a:r>
          </a:p>
        </p:txBody>
      </p:sp>
      <p:pic>
        <p:nvPicPr>
          <p:cNvPr id="2" name="Immagine 1"/>
          <p:cNvPicPr>
            <a:picLocks noChangeAspect="1"/>
          </p:cNvPicPr>
          <p:nvPr/>
        </p:nvPicPr>
        <p:blipFill>
          <a:blip r:embed="rId2"/>
          <a:stretch>
            <a:fillRect/>
          </a:stretch>
        </p:blipFill>
        <p:spPr>
          <a:xfrm>
            <a:off x="451249" y="2672767"/>
            <a:ext cx="8377441" cy="3923169"/>
          </a:xfrm>
          <a:prstGeom prst="rect">
            <a:avLst/>
          </a:prstGeom>
        </p:spPr>
      </p:pic>
    </p:spTree>
    <p:extLst>
      <p:ext uri="{BB962C8B-B14F-4D97-AF65-F5344CB8AC3E}">
        <p14:creationId xmlns:p14="http://schemas.microsoft.com/office/powerpoint/2010/main" val="28350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209800"/>
            <a:ext cx="7155200" cy="3116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itle 10"/>
          <p:cNvSpPr>
            <a:spLocks noGrp="1"/>
          </p:cNvSpPr>
          <p:nvPr>
            <p:ph type="title"/>
          </p:nvPr>
        </p:nvSpPr>
        <p:spPr/>
        <p:txBody>
          <a:bodyPr/>
          <a:lstStyle/>
          <a:p>
            <a:pPr lvl="0"/>
            <a:r>
              <a:rPr lang="en-US" dirty="0" err="1"/>
              <a:t>S</a:t>
            </a:r>
            <a:r>
              <a:rPr lang="en-US" dirty="0" err="1" smtClean="0"/>
              <a:t>fruttamento</a:t>
            </a:r>
            <a:r>
              <a:rPr lang="en-US" dirty="0" smtClean="0"/>
              <a:t> di </a:t>
            </a:r>
            <a:r>
              <a:rPr lang="en-US" dirty="0" err="1" smtClean="0"/>
              <a:t>uno</a:t>
            </a:r>
            <a:r>
              <a:rPr lang="en-US" dirty="0" smtClean="0"/>
              <a:t> “knowledgebase” molto </a:t>
            </a:r>
            <a:r>
              <a:rPr lang="en-US" dirty="0" err="1" smtClean="0"/>
              <a:t>ricco</a:t>
            </a:r>
            <a:endParaRPr lang="en-US" dirty="0"/>
          </a:p>
        </p:txBody>
      </p:sp>
      <p:sp>
        <p:nvSpPr>
          <p:cNvPr id="46" name="Footer Placeholder 45"/>
          <p:cNvSpPr>
            <a:spLocks noGrp="1"/>
          </p:cNvSpPr>
          <p:nvPr>
            <p:ph type="ftr" sz="quarter" idx="11"/>
          </p:nvPr>
        </p:nvSpPr>
        <p:spPr/>
        <p:txBody>
          <a:bodyPr/>
          <a:lstStyle/>
          <a:p>
            <a:r>
              <a:rPr lang="en-US" dirty="0" smtClean="0"/>
              <a:t>Proprietary and Confidential</a:t>
            </a:r>
            <a:endParaRPr lang="en-US" dirty="0"/>
          </a:p>
        </p:txBody>
      </p:sp>
      <p:sp>
        <p:nvSpPr>
          <p:cNvPr id="45" name="Slide Number Placeholder 44"/>
          <p:cNvSpPr>
            <a:spLocks noGrp="1"/>
          </p:cNvSpPr>
          <p:nvPr>
            <p:ph type="sldNum" sz="quarter" idx="12"/>
          </p:nvPr>
        </p:nvSpPr>
        <p:spPr/>
        <p:txBody>
          <a:bodyPr/>
          <a:lstStyle/>
          <a:p>
            <a:fld id="{E37C6566-635F-4D81-9E5B-AFD1F1872893}" type="slidenum">
              <a:rPr lang="en-US" smtClean="0"/>
              <a:pPr/>
              <a:t>3</a:t>
            </a:fld>
            <a:endParaRPr lang="en-US" dirty="0"/>
          </a:p>
        </p:txBody>
      </p:sp>
      <p:sp>
        <p:nvSpPr>
          <p:cNvPr id="25" name="Content Placeholder 24"/>
          <p:cNvSpPr>
            <a:spLocks noGrp="1"/>
          </p:cNvSpPr>
          <p:nvPr>
            <p:ph type="body" sz="quarter" idx="13"/>
          </p:nvPr>
        </p:nvSpPr>
        <p:spPr/>
        <p:txBody>
          <a:bodyPr/>
          <a:lstStyle/>
          <a:p>
            <a:r>
              <a:rPr lang="en-US" dirty="0" err="1" smtClean="0"/>
              <a:t>Organizzazione</a:t>
            </a:r>
            <a:r>
              <a:rPr lang="en-US" dirty="0" smtClean="0"/>
              <a:t> </a:t>
            </a:r>
            <a:r>
              <a:rPr lang="en-US" dirty="0" err="1" smtClean="0"/>
              <a:t>multilivello</a:t>
            </a:r>
            <a:r>
              <a:rPr lang="en-US" dirty="0" smtClean="0"/>
              <a:t> di </a:t>
            </a:r>
            <a:r>
              <a:rPr lang="en-US" dirty="0" err="1" smtClean="0"/>
              <a:t>dati</a:t>
            </a:r>
            <a:r>
              <a:rPr lang="en-US" dirty="0" smtClean="0"/>
              <a:t> di </a:t>
            </a:r>
            <a:r>
              <a:rPr lang="en-US" dirty="0" err="1" smtClean="0"/>
              <a:t>letteratura</a:t>
            </a:r>
            <a:r>
              <a:rPr lang="en-US" dirty="0" smtClean="0"/>
              <a:t> </a:t>
            </a:r>
            <a:r>
              <a:rPr lang="en-US" dirty="0" err="1" smtClean="0"/>
              <a:t>scientifica</a:t>
            </a:r>
            <a:r>
              <a:rPr lang="en-US" dirty="0" smtClean="0"/>
              <a:t> </a:t>
            </a:r>
            <a:r>
              <a:rPr lang="en-US" dirty="0" err="1" smtClean="0"/>
              <a:t>biomedica</a:t>
            </a:r>
            <a:r>
              <a:rPr lang="en-US" dirty="0" smtClean="0"/>
              <a:t> -&gt; molto </a:t>
            </a:r>
            <a:r>
              <a:rPr lang="en-US" dirty="0" err="1" smtClean="0"/>
              <a:t>ampia</a:t>
            </a:r>
            <a:r>
              <a:rPr lang="en-US" dirty="0" smtClean="0"/>
              <a:t> in </a:t>
            </a:r>
            <a:r>
              <a:rPr lang="en-US" dirty="0" err="1" smtClean="0"/>
              <a:t>modello</a:t>
            </a:r>
            <a:r>
              <a:rPr lang="en-US" dirty="0" smtClean="0"/>
              <a:t> </a:t>
            </a:r>
            <a:r>
              <a:rPr lang="en-US" dirty="0" err="1" smtClean="0"/>
              <a:t>uomo</a:t>
            </a:r>
            <a:r>
              <a:rPr lang="en-US" dirty="0" smtClean="0"/>
              <a:t>/topo</a:t>
            </a:r>
            <a:endParaRPr lang="en-US" dirty="0"/>
          </a:p>
        </p:txBody>
      </p:sp>
      <p:pic>
        <p:nvPicPr>
          <p:cNvPr id="50" name="Picture 2" descr="C:\Documents and Settings\felciano\My Documents\LocalWorkspace\Customers And Collaborators\User Group Meeting\2008 UGM - US\PoweredbyIngenuity_logo_final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79343" y="5562600"/>
            <a:ext cx="2150594" cy="1092365"/>
          </a:xfrm>
          <a:prstGeom prst="rect">
            <a:avLst/>
          </a:prstGeom>
          <a:noFill/>
        </p:spPr>
      </p:pic>
      <p:pic>
        <p:nvPicPr>
          <p:cNvPr id="47" name="Picture 46"/>
          <p:cNvPicPr>
            <a:picLocks noChangeAspect="1"/>
          </p:cNvPicPr>
          <p:nvPr/>
        </p:nvPicPr>
        <p:blipFill>
          <a:blip r:embed="rId5" cstate="print"/>
          <a:stretch>
            <a:fillRect/>
          </a:stretch>
        </p:blipFill>
        <p:spPr>
          <a:xfrm>
            <a:off x="6928476" y="2438400"/>
            <a:ext cx="2215524" cy="2516078"/>
          </a:xfrm>
          <a:prstGeom prst="rect">
            <a:avLst/>
          </a:prstGeom>
        </p:spPr>
      </p:pic>
      <p:sp>
        <p:nvSpPr>
          <p:cNvPr id="48" name="TextBox 47"/>
          <p:cNvSpPr txBox="1"/>
          <p:nvPr/>
        </p:nvSpPr>
        <p:spPr>
          <a:xfrm>
            <a:off x="7467600" y="1828800"/>
            <a:ext cx="1219189" cy="430887"/>
          </a:xfrm>
          <a:prstGeom prst="rect">
            <a:avLst/>
          </a:prstGeom>
          <a:noFill/>
        </p:spPr>
        <p:txBody>
          <a:bodyPr wrap="square" lIns="0" tIns="0" rIns="0" bIns="0" rtlCol="0" anchor="ctr" anchorCtr="1">
            <a:spAutoFit/>
          </a:bodyPr>
          <a:lstStyle/>
          <a:p>
            <a:pPr algn="ctr"/>
            <a:r>
              <a:rPr lang="en-US" sz="1400" b="1" dirty="0" smtClean="0">
                <a:latin typeface="Calibri" pitchFamily="34" charset="0"/>
              </a:rPr>
              <a:t>The Ingenuity Knowledge Base</a:t>
            </a:r>
          </a:p>
        </p:txBody>
      </p:sp>
      <p:sp>
        <p:nvSpPr>
          <p:cNvPr id="51" name="TextBox 50"/>
          <p:cNvSpPr txBox="1"/>
          <p:nvPr/>
        </p:nvSpPr>
        <p:spPr>
          <a:xfrm>
            <a:off x="7010400" y="3200400"/>
            <a:ext cx="2133600" cy="215444"/>
          </a:xfrm>
          <a:prstGeom prst="rect">
            <a:avLst/>
          </a:prstGeom>
          <a:noFill/>
        </p:spPr>
        <p:txBody>
          <a:bodyPr wrap="square" lIns="0" tIns="0" rIns="0" bIns="0" rtlCol="0" anchor="ctr" anchorCtr="1">
            <a:spAutoFit/>
          </a:bodyPr>
          <a:lstStyle/>
          <a:p>
            <a:pPr algn="ctr"/>
            <a:r>
              <a:rPr lang="en-US" sz="1400" b="1" dirty="0" smtClean="0">
                <a:latin typeface="Calibri" pitchFamily="34" charset="0"/>
              </a:rPr>
              <a:t>The Ingenuity Ontology</a:t>
            </a:r>
          </a:p>
        </p:txBody>
      </p:sp>
      <p:sp>
        <p:nvSpPr>
          <p:cNvPr id="16" name="Rectangle 15"/>
          <p:cNvSpPr/>
          <p:nvPr/>
        </p:nvSpPr>
        <p:spPr>
          <a:xfrm>
            <a:off x="888143" y="5181600"/>
            <a:ext cx="426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tx1"/>
              </a:solidFill>
              <a:latin typeface="Arial"/>
            </a:endParaRPr>
          </a:p>
        </p:txBody>
      </p:sp>
      <p:sp>
        <p:nvSpPr>
          <p:cNvPr id="58" name="TextBox 57"/>
          <p:cNvSpPr txBox="1"/>
          <p:nvPr/>
        </p:nvSpPr>
        <p:spPr>
          <a:xfrm>
            <a:off x="3276600" y="1981200"/>
            <a:ext cx="2133600" cy="215444"/>
          </a:xfrm>
          <a:prstGeom prst="rect">
            <a:avLst/>
          </a:prstGeom>
          <a:noFill/>
        </p:spPr>
        <p:txBody>
          <a:bodyPr wrap="square" lIns="0" tIns="0" rIns="0" bIns="0" rtlCol="0" anchor="ctr" anchorCtr="1">
            <a:spAutoFit/>
          </a:bodyPr>
          <a:lstStyle/>
          <a:p>
            <a:pPr algn="ctr"/>
            <a:r>
              <a:rPr lang="en-US" sz="1400" b="1" dirty="0" smtClean="0">
                <a:latin typeface="Calibri" pitchFamily="34" charset="0"/>
              </a:rPr>
              <a:t>Biomedical Ontology</a:t>
            </a:r>
          </a:p>
        </p:txBody>
      </p:sp>
      <p:sp>
        <p:nvSpPr>
          <p:cNvPr id="59" name="TextBox 58"/>
          <p:cNvSpPr txBox="1"/>
          <p:nvPr/>
        </p:nvSpPr>
        <p:spPr>
          <a:xfrm>
            <a:off x="1524000" y="2057400"/>
            <a:ext cx="1219189" cy="430887"/>
          </a:xfrm>
          <a:prstGeom prst="rect">
            <a:avLst/>
          </a:prstGeom>
          <a:noFill/>
        </p:spPr>
        <p:txBody>
          <a:bodyPr wrap="square" lIns="0" tIns="0" rIns="0" bIns="0" rtlCol="0" anchor="ctr" anchorCtr="1">
            <a:spAutoFit/>
          </a:bodyPr>
          <a:lstStyle/>
          <a:p>
            <a:pPr algn="ctr"/>
            <a:r>
              <a:rPr lang="en-US" sz="1400" b="1" dirty="0" smtClean="0">
                <a:latin typeface="Calibri" pitchFamily="34" charset="0"/>
              </a:rPr>
              <a:t>MD/PhD level curators</a:t>
            </a:r>
          </a:p>
        </p:txBody>
      </p:sp>
      <p:sp>
        <p:nvSpPr>
          <p:cNvPr id="60" name="TextBox 59"/>
          <p:cNvSpPr txBox="1"/>
          <p:nvPr/>
        </p:nvSpPr>
        <p:spPr>
          <a:xfrm>
            <a:off x="-13952" y="1828800"/>
            <a:ext cx="1676400" cy="215444"/>
          </a:xfrm>
          <a:prstGeom prst="rect">
            <a:avLst/>
          </a:prstGeom>
          <a:noFill/>
        </p:spPr>
        <p:txBody>
          <a:bodyPr wrap="square" lIns="0" tIns="0" rIns="0" bIns="0" rtlCol="0" anchor="ctr" anchorCtr="1">
            <a:spAutoFit/>
          </a:bodyPr>
          <a:lstStyle/>
          <a:p>
            <a:r>
              <a:rPr lang="en-US" sz="1400" b="1" dirty="0" smtClean="0">
                <a:latin typeface="Calibri" pitchFamily="34" charset="0"/>
              </a:rPr>
              <a:t>Literature findings</a:t>
            </a:r>
          </a:p>
        </p:txBody>
      </p:sp>
    </p:spTree>
    <p:extLst>
      <p:ext uri="{BB962C8B-B14F-4D97-AF65-F5344CB8AC3E}">
        <p14:creationId xmlns:p14="http://schemas.microsoft.com/office/powerpoint/2010/main" val="5135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quarter" idx="13"/>
          </p:nvPr>
        </p:nvSpPr>
        <p:spPr>
          <a:xfrm>
            <a:off x="2916000" y="651600"/>
            <a:ext cx="6048000" cy="288000"/>
          </a:xfrm>
        </p:spPr>
        <p:txBody>
          <a:bodyPr>
            <a:noAutofit/>
          </a:bodyPr>
          <a:lstStyle/>
          <a:p>
            <a:pPr marL="0" indent="0">
              <a:buNone/>
            </a:pPr>
            <a:r>
              <a:rPr lang="it-IT" sz="2400" b="1" dirty="0" smtClean="0"/>
              <a:t>IPG – alcuni esempi</a:t>
            </a:r>
            <a:endParaRPr lang="en-US" sz="2400" b="1" dirty="0"/>
          </a:p>
        </p:txBody>
      </p:sp>
      <p:sp>
        <p:nvSpPr>
          <p:cNvPr id="5" name="CasellaDiTesto 4"/>
          <p:cNvSpPr txBox="1"/>
          <p:nvPr/>
        </p:nvSpPr>
        <p:spPr>
          <a:xfrm>
            <a:off x="567559" y="1321929"/>
            <a:ext cx="81244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Disease</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analysis</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come possono essere rapportati i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DEG,gli</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upstream</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1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regulators</a:t>
            </a:r>
            <a:r>
              <a:rPr kumimoji="0" lang="it-IT"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predetti ed i network di regolazione identificati allo sviluppo di patologie?</a:t>
            </a:r>
          </a:p>
        </p:txBody>
      </p:sp>
      <p:pic>
        <p:nvPicPr>
          <p:cNvPr id="3" name="Immagine 2"/>
          <p:cNvPicPr>
            <a:picLocks noChangeAspect="1"/>
          </p:cNvPicPr>
          <p:nvPr/>
        </p:nvPicPr>
        <p:blipFill>
          <a:blip r:embed="rId2"/>
          <a:stretch>
            <a:fillRect/>
          </a:stretch>
        </p:blipFill>
        <p:spPr>
          <a:xfrm>
            <a:off x="567558" y="2365571"/>
            <a:ext cx="8040413" cy="4262886"/>
          </a:xfrm>
          <a:prstGeom prst="rect">
            <a:avLst/>
          </a:prstGeom>
        </p:spPr>
      </p:pic>
    </p:spTree>
    <p:extLst>
      <p:ext uri="{BB962C8B-B14F-4D97-AF65-F5344CB8AC3E}">
        <p14:creationId xmlns:p14="http://schemas.microsoft.com/office/powerpoint/2010/main" val="187884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67559" y="1321929"/>
            <a:ext cx="812449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Più informazioni possono essere trovate, assieme a molti esempi pratici, nei due file pdf disponibili su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Moodle</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che mostrano: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Un esempio di un analisi completa effettuata con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Ingenuity</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Pathway</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Analysis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it-IT"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Un esempio di un’analisi completa effettuata con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iPathwayGuide</a:t>
            </a:r>
            <a:endPar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96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238" y="769546"/>
            <a:ext cx="1656783" cy="5540761"/>
            <a:chOff x="208238" y="769546"/>
            <a:chExt cx="1656783" cy="5540761"/>
          </a:xfrm>
        </p:grpSpPr>
        <p:sp>
          <p:nvSpPr>
            <p:cNvPr id="29" name="Rounded Rectangle 28"/>
            <p:cNvSpPr/>
            <p:nvPr/>
          </p:nvSpPr>
          <p:spPr>
            <a:xfrm>
              <a:off x="208238" y="769546"/>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Gene View </a:t>
              </a:r>
              <a:r>
                <a:rPr lang="en-GB" sz="1400" dirty="0" smtClean="0">
                  <a:solidFill>
                    <a:schemeClr val="bg1">
                      <a:lumMod val="50000"/>
                    </a:schemeClr>
                  </a:solidFill>
                </a:rPr>
                <a:t>Summaries</a:t>
              </a:r>
              <a:endParaRPr lang="en-GB" sz="1400" dirty="0">
                <a:solidFill>
                  <a:schemeClr val="bg1">
                    <a:lumMod val="50000"/>
                  </a:schemeClr>
                </a:solidFill>
              </a:endParaRPr>
            </a:p>
          </p:txBody>
        </p:sp>
        <p:sp>
          <p:nvSpPr>
            <p:cNvPr id="30" name="Rounded Rectangle 29"/>
            <p:cNvSpPr/>
            <p:nvPr/>
          </p:nvSpPr>
          <p:spPr>
            <a:xfrm>
              <a:off x="208238" y="1491242"/>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Human Isoform Views</a:t>
              </a:r>
            </a:p>
          </p:txBody>
        </p:sp>
        <p:sp>
          <p:nvSpPr>
            <p:cNvPr id="31" name="Rounded Rectangle 30"/>
            <p:cNvSpPr/>
            <p:nvPr/>
          </p:nvSpPr>
          <p:spPr>
            <a:xfrm>
              <a:off x="208238" y="2212938"/>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Interaction Networks</a:t>
              </a:r>
            </a:p>
          </p:txBody>
        </p:sp>
        <p:sp>
          <p:nvSpPr>
            <p:cNvPr id="32" name="Rounded Rectangle 31"/>
            <p:cNvSpPr/>
            <p:nvPr/>
          </p:nvSpPr>
          <p:spPr>
            <a:xfrm>
              <a:off x="208238" y="2934634"/>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Biological </a:t>
              </a:r>
              <a:r>
                <a:rPr lang="en-GB" sz="1400" dirty="0" smtClean="0">
                  <a:solidFill>
                    <a:schemeClr val="bg1">
                      <a:lumMod val="50000"/>
                    </a:schemeClr>
                  </a:solidFill>
                </a:rPr>
                <a:t>Functions</a:t>
              </a:r>
              <a:endParaRPr lang="en-GB" sz="1400" dirty="0">
                <a:solidFill>
                  <a:schemeClr val="bg1">
                    <a:lumMod val="50000"/>
                  </a:schemeClr>
                </a:solidFill>
              </a:endParaRPr>
            </a:p>
          </p:txBody>
        </p:sp>
        <p:sp>
          <p:nvSpPr>
            <p:cNvPr id="33" name="Rounded Rectangle 32"/>
            <p:cNvSpPr/>
            <p:nvPr/>
          </p:nvSpPr>
          <p:spPr>
            <a:xfrm>
              <a:off x="208238" y="3656330"/>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Canonical </a:t>
              </a:r>
              <a:r>
                <a:rPr lang="en-GB" sz="1400" dirty="0" smtClean="0">
                  <a:solidFill>
                    <a:schemeClr val="bg1">
                      <a:lumMod val="50000"/>
                    </a:schemeClr>
                  </a:solidFill>
                </a:rPr>
                <a:t>Pathways</a:t>
              </a:r>
              <a:endParaRPr lang="en-GB" sz="1400" dirty="0">
                <a:solidFill>
                  <a:schemeClr val="bg1">
                    <a:lumMod val="50000"/>
                  </a:schemeClr>
                </a:solidFill>
              </a:endParaRPr>
            </a:p>
          </p:txBody>
        </p:sp>
        <p:sp>
          <p:nvSpPr>
            <p:cNvPr id="34" name="Rounded Rectangle 33"/>
            <p:cNvSpPr/>
            <p:nvPr/>
          </p:nvSpPr>
          <p:spPr>
            <a:xfrm>
              <a:off x="208238" y="4378026"/>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dirty="0" smtClean="0">
                  <a:solidFill>
                    <a:schemeClr val="bg1">
                      <a:lumMod val="50000"/>
                    </a:schemeClr>
                  </a:solidFill>
                </a:rPr>
                <a:t>Upstream Regulator Analysis</a:t>
              </a:r>
              <a:endParaRPr lang="en-GB" sz="1400" dirty="0">
                <a:solidFill>
                  <a:schemeClr val="bg1">
                    <a:lumMod val="50000"/>
                  </a:schemeClr>
                </a:solidFill>
              </a:endParaRPr>
            </a:p>
          </p:txBody>
        </p:sp>
        <p:sp>
          <p:nvSpPr>
            <p:cNvPr id="35" name="Rounded Rectangle 34"/>
            <p:cNvSpPr/>
            <p:nvPr/>
          </p:nvSpPr>
          <p:spPr>
            <a:xfrm>
              <a:off x="208238" y="5821420"/>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miRNA-mRNA </a:t>
              </a:r>
              <a:r>
                <a:rPr lang="en-GB" sz="1400" dirty="0" smtClean="0">
                  <a:solidFill>
                    <a:schemeClr val="bg1">
                      <a:lumMod val="50000"/>
                    </a:schemeClr>
                  </a:solidFill>
                </a:rPr>
                <a:t>Relationships</a:t>
              </a:r>
              <a:endParaRPr lang="en-GB" sz="1400" dirty="0">
                <a:solidFill>
                  <a:schemeClr val="bg1">
                    <a:lumMod val="50000"/>
                  </a:schemeClr>
                </a:solidFill>
              </a:endParaRPr>
            </a:p>
          </p:txBody>
        </p:sp>
        <p:sp>
          <p:nvSpPr>
            <p:cNvPr id="36" name="Rounded Rectangle 35"/>
            <p:cNvSpPr/>
            <p:nvPr/>
          </p:nvSpPr>
          <p:spPr>
            <a:xfrm>
              <a:off x="208238" y="5099722"/>
              <a:ext cx="1656783" cy="488887"/>
            </a:xfrm>
            <a:prstGeom prst="roundRect">
              <a:avLst/>
            </a:prstGeom>
            <a:gradFill flip="none" rotWithShape="1">
              <a:gsLst>
                <a:gs pos="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lumMod val="50000"/>
                    </a:schemeClr>
                  </a:solidFill>
                </a:rPr>
                <a:t>Build &amp; Overlay Tools</a:t>
              </a:r>
            </a:p>
          </p:txBody>
        </p:sp>
      </p:grpSp>
      <p:sp>
        <p:nvSpPr>
          <p:cNvPr id="20" name="Title 19"/>
          <p:cNvSpPr>
            <a:spLocks noGrp="1"/>
          </p:cNvSpPr>
          <p:nvPr>
            <p:ph type="title"/>
          </p:nvPr>
        </p:nvSpPr>
        <p:spPr/>
        <p:txBody>
          <a:bodyPr/>
          <a:lstStyle/>
          <a:p>
            <a:r>
              <a:rPr lang="en-US" dirty="0" err="1" smtClean="0"/>
              <a:t>IPA:un</a:t>
            </a:r>
            <a:r>
              <a:rPr lang="en-US" dirty="0" smtClean="0"/>
              <a:t> tool per </a:t>
            </a:r>
            <a:r>
              <a:rPr lang="en-US" dirty="0" err="1" smtClean="0"/>
              <a:t>l’interpretazione</a:t>
            </a:r>
            <a:r>
              <a:rPr lang="en-US" dirty="0" smtClean="0"/>
              <a:t> di </a:t>
            </a:r>
            <a:r>
              <a:rPr lang="en-US" dirty="0" err="1" smtClean="0"/>
              <a:t>dati</a:t>
            </a:r>
            <a:r>
              <a:rPr lang="en-US" dirty="0" smtClean="0"/>
              <a:t> </a:t>
            </a:r>
            <a:r>
              <a:rPr lang="en-US" dirty="0" err="1" smtClean="0"/>
              <a:t>genomici</a:t>
            </a:r>
            <a:endParaRPr lang="en-US" dirty="0"/>
          </a:p>
        </p:txBody>
      </p:sp>
      <p:grpSp>
        <p:nvGrpSpPr>
          <p:cNvPr id="2" name="Group 1"/>
          <p:cNvGrpSpPr/>
          <p:nvPr/>
        </p:nvGrpSpPr>
        <p:grpSpPr>
          <a:xfrm>
            <a:off x="208238" y="680151"/>
            <a:ext cx="8673212" cy="3697875"/>
            <a:chOff x="208238" y="680151"/>
            <a:chExt cx="8673212" cy="3697875"/>
          </a:xfrm>
        </p:grpSpPr>
        <p:sp>
          <p:nvSpPr>
            <p:cNvPr id="12" name="Rounded Rectangle 11"/>
            <p:cNvSpPr/>
            <p:nvPr/>
          </p:nvSpPr>
          <p:spPr>
            <a:xfrm>
              <a:off x="208238" y="769546"/>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Gene View </a:t>
              </a:r>
              <a:r>
                <a:rPr lang="en-GB" sz="1400" dirty="0" smtClean="0"/>
                <a:t>Summaries</a:t>
              </a:r>
              <a:endParaRPr lang="en-GB" sz="1400" dirty="0"/>
            </a:p>
          </p:txBody>
        </p:sp>
        <p:pic>
          <p:nvPicPr>
            <p:cNvPr id="14"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87194" y="680151"/>
              <a:ext cx="6694256" cy="3697875"/>
            </a:xfrm>
            <a:prstGeom prst="rect">
              <a:avLst/>
            </a:prstGeom>
            <a:noFill/>
            <a:ln w="190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208238" y="1018535"/>
            <a:ext cx="8762205" cy="2180822"/>
            <a:chOff x="208238" y="1018535"/>
            <a:chExt cx="8762205" cy="2180822"/>
          </a:xfrm>
        </p:grpSpPr>
        <p:sp>
          <p:nvSpPr>
            <p:cNvPr id="11" name="Rounded Rectangle 10"/>
            <p:cNvSpPr/>
            <p:nvPr/>
          </p:nvSpPr>
          <p:spPr>
            <a:xfrm>
              <a:off x="208238" y="1491242"/>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Human Isoform Views</a:t>
              </a:r>
            </a:p>
          </p:txBody>
        </p:sp>
        <p:pic>
          <p:nvPicPr>
            <p:cNvPr id="1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49374" y="1018535"/>
              <a:ext cx="5521069" cy="2180822"/>
            </a:xfrm>
            <a:prstGeom prst="rect">
              <a:avLst/>
            </a:prstGeom>
            <a:noFill/>
            <a:ln w="190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208238" y="1188388"/>
            <a:ext cx="4023688" cy="2797306"/>
            <a:chOff x="208238" y="1188388"/>
            <a:chExt cx="4023688" cy="2797306"/>
          </a:xfrm>
        </p:grpSpPr>
        <p:sp>
          <p:nvSpPr>
            <p:cNvPr id="10" name="Rounded Rectangle 9"/>
            <p:cNvSpPr/>
            <p:nvPr/>
          </p:nvSpPr>
          <p:spPr>
            <a:xfrm>
              <a:off x="208238" y="2212938"/>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Interaction Networks</a:t>
              </a: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15953" y="1188388"/>
              <a:ext cx="2215973" cy="2797306"/>
            </a:xfrm>
            <a:prstGeom prst="rect">
              <a:avLst/>
            </a:prstGeom>
            <a:noFill/>
            <a:ln w="190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208238" y="2474045"/>
            <a:ext cx="8866254" cy="2185270"/>
            <a:chOff x="208238" y="2474045"/>
            <a:chExt cx="8866254" cy="2185270"/>
          </a:xfrm>
        </p:grpSpPr>
        <p:sp>
          <p:nvSpPr>
            <p:cNvPr id="8" name="Rounded Rectangle 7"/>
            <p:cNvSpPr/>
            <p:nvPr/>
          </p:nvSpPr>
          <p:spPr>
            <a:xfrm>
              <a:off x="208238" y="2934634"/>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Biological </a:t>
              </a:r>
              <a:r>
                <a:rPr lang="en-GB" sz="1400" dirty="0" smtClean="0"/>
                <a:t>Functions</a:t>
              </a:r>
              <a:endParaRPr lang="en-GB" sz="1400" dirty="0"/>
            </a:p>
          </p:txBody>
        </p:sp>
        <p:pic>
          <p:nvPicPr>
            <p:cNvPr id="1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42045" y="2474045"/>
              <a:ext cx="5932447" cy="2185270"/>
            </a:xfrm>
            <a:prstGeom prst="rect">
              <a:avLst/>
            </a:prstGeom>
            <a:noFill/>
            <a:ln w="190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208238" y="3656330"/>
            <a:ext cx="5663723" cy="2198302"/>
            <a:chOff x="208238" y="3656330"/>
            <a:chExt cx="5663723" cy="2198302"/>
          </a:xfrm>
        </p:grpSpPr>
        <p:sp>
          <p:nvSpPr>
            <p:cNvPr id="9" name="Rounded Rectangle 8"/>
            <p:cNvSpPr/>
            <p:nvPr/>
          </p:nvSpPr>
          <p:spPr>
            <a:xfrm>
              <a:off x="208238" y="3656330"/>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Canonical </a:t>
              </a:r>
              <a:r>
                <a:rPr lang="en-GB" sz="1400" dirty="0" smtClean="0"/>
                <a:t>Pathways</a:t>
              </a:r>
              <a:endParaRPr lang="en-GB" sz="1400" dirty="0"/>
            </a:p>
          </p:txBody>
        </p:sp>
        <p:pic>
          <p:nvPicPr>
            <p:cNvPr id="17" name="Picture 7"/>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37084"/>
            <a:stretch/>
          </p:blipFill>
          <p:spPr bwMode="auto">
            <a:xfrm>
              <a:off x="1975797" y="3810213"/>
              <a:ext cx="3896164" cy="2044419"/>
            </a:xfrm>
            <a:prstGeom prst="rect">
              <a:avLst/>
            </a:prstGeom>
            <a:noFill/>
            <a:ln w="190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208238" y="4378026"/>
            <a:ext cx="6845086" cy="2011962"/>
            <a:chOff x="208238" y="4378026"/>
            <a:chExt cx="6845086" cy="2011962"/>
          </a:xfrm>
        </p:grpSpPr>
        <p:sp>
          <p:nvSpPr>
            <p:cNvPr id="7" name="Rounded Rectangle 6"/>
            <p:cNvSpPr/>
            <p:nvPr/>
          </p:nvSpPr>
          <p:spPr>
            <a:xfrm>
              <a:off x="208238" y="4378026"/>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dirty="0" smtClean="0"/>
                <a:t>Upstream Regulator Analysis</a:t>
              </a:r>
              <a:endParaRPr lang="en-GB" sz="1400" dirty="0"/>
            </a:p>
          </p:txBody>
        </p:sp>
        <p:pic>
          <p:nvPicPr>
            <p:cNvPr id="2051"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99170" y="4815306"/>
              <a:ext cx="4054154" cy="15746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208238" y="3939431"/>
            <a:ext cx="8804852" cy="2413991"/>
            <a:chOff x="208238" y="3939431"/>
            <a:chExt cx="8804852" cy="2413991"/>
          </a:xfrm>
        </p:grpSpPr>
        <p:sp>
          <p:nvSpPr>
            <p:cNvPr id="5" name="Rounded Rectangle 4"/>
            <p:cNvSpPr/>
            <p:nvPr/>
          </p:nvSpPr>
          <p:spPr>
            <a:xfrm>
              <a:off x="208238" y="5821420"/>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miRNA-mRNA </a:t>
              </a:r>
              <a:r>
                <a:rPr lang="en-GB" sz="1400" dirty="0" smtClean="0"/>
                <a:t>Relationships</a:t>
              </a:r>
              <a:endParaRPr lang="en-GB" sz="1400" dirty="0"/>
            </a:p>
          </p:txBody>
        </p:sp>
        <p:sp>
          <p:nvSpPr>
            <p:cNvPr id="6" name="Rounded Rectangle 5"/>
            <p:cNvSpPr/>
            <p:nvPr/>
          </p:nvSpPr>
          <p:spPr>
            <a:xfrm>
              <a:off x="208238" y="5099722"/>
              <a:ext cx="1656783" cy="48888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Build &amp; Overlay Tools</a:t>
              </a:r>
            </a:p>
          </p:txBody>
        </p:sp>
        <p:pic>
          <p:nvPicPr>
            <p:cNvPr id="7172"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694631" y="3939431"/>
              <a:ext cx="3318459" cy="2413991"/>
            </a:xfrm>
            <a:prstGeom prst="rect">
              <a:avLst/>
            </a:prstGeom>
            <a:noFill/>
            <a:ln w="190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6738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8BD863-DCDC-5F43-A029-265BB7DA4A17}" type="slidenum">
              <a:rPr lang="en-US" smtClean="0">
                <a:solidFill>
                  <a:srgbClr val="FFFFFF"/>
                </a:solidFill>
              </a:rPr>
              <a:pPr/>
              <a:t>5</a:t>
            </a:fld>
            <a:endParaRPr lang="en-US">
              <a:solidFill>
                <a:srgbClr val="FFFFFF"/>
              </a:solidFill>
            </a:endParaRPr>
          </a:p>
        </p:txBody>
      </p:sp>
      <p:sp>
        <p:nvSpPr>
          <p:cNvPr id="18" name="Content Placeholder 4"/>
          <p:cNvSpPr txBox="1">
            <a:spLocks/>
          </p:cNvSpPr>
          <p:nvPr/>
        </p:nvSpPr>
        <p:spPr>
          <a:xfrm>
            <a:off x="9435747" y="2021700"/>
            <a:ext cx="5869740" cy="45987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9" name="Text Placeholder 5"/>
          <p:cNvSpPr txBox="1">
            <a:spLocks/>
          </p:cNvSpPr>
          <p:nvPr/>
        </p:nvSpPr>
        <p:spPr>
          <a:xfrm>
            <a:off x="8610600" y="1637330"/>
            <a:ext cx="6048000" cy="2880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1" name="Content Placeholder 2"/>
          <p:cNvSpPr>
            <a:spLocks noGrp="1"/>
          </p:cNvSpPr>
          <p:nvPr>
            <p:ph idx="1"/>
          </p:nvPr>
        </p:nvSpPr>
        <p:spPr>
          <a:xfrm>
            <a:off x="2915770" y="685850"/>
            <a:ext cx="5923542" cy="1902959"/>
          </a:xfrm>
          <a:solidFill>
            <a:srgbClr val="FFFFFF"/>
          </a:solidFill>
        </p:spPr>
        <p:txBody>
          <a:bodyPr/>
          <a:lstStyle/>
          <a:p>
            <a:pPr>
              <a:spcAft>
                <a:spcPts val="1200"/>
              </a:spcAft>
            </a:pPr>
            <a:r>
              <a:rPr lang="en-US" b="1" dirty="0" smtClean="0">
                <a:solidFill>
                  <a:srgbClr val="606060"/>
                </a:solidFill>
              </a:rPr>
              <a:t>I network </a:t>
            </a:r>
            <a:r>
              <a:rPr lang="en-US" b="1" dirty="0" err="1" smtClean="0">
                <a:solidFill>
                  <a:srgbClr val="606060"/>
                </a:solidFill>
              </a:rPr>
              <a:t>modello</a:t>
            </a:r>
            <a:r>
              <a:rPr lang="en-US" b="1" dirty="0" smtClean="0">
                <a:solidFill>
                  <a:srgbClr val="606060"/>
                </a:solidFill>
              </a:rPr>
              <a:t> </a:t>
            </a:r>
            <a:r>
              <a:rPr lang="en-US" b="1" dirty="0" err="1" smtClean="0">
                <a:solidFill>
                  <a:srgbClr val="606060"/>
                </a:solidFill>
              </a:rPr>
              <a:t>servono</a:t>
            </a:r>
            <a:r>
              <a:rPr lang="en-US" b="1" dirty="0" smtClean="0">
                <a:solidFill>
                  <a:srgbClr val="606060"/>
                </a:solidFill>
              </a:rPr>
              <a:t> per:</a:t>
            </a:r>
          </a:p>
          <a:p>
            <a:pPr lvl="1">
              <a:spcAft>
                <a:spcPts val="1200"/>
              </a:spcAft>
            </a:pPr>
            <a:r>
              <a:rPr lang="it-IT" dirty="0" smtClean="0"/>
              <a:t>Fornire un supporto per organizzare i dati esistenti </a:t>
            </a:r>
          </a:p>
          <a:p>
            <a:pPr lvl="1">
              <a:spcAft>
                <a:spcPts val="1200"/>
              </a:spcAft>
            </a:pPr>
            <a:r>
              <a:rPr lang="it-IT" dirty="0" smtClean="0"/>
              <a:t>Generare nuove ipotesi sui meccanismi di azione</a:t>
            </a:r>
          </a:p>
          <a:p>
            <a:pPr lvl="1">
              <a:spcAft>
                <a:spcPts val="1200"/>
              </a:spcAft>
            </a:pPr>
            <a:r>
              <a:rPr lang="it-IT" dirty="0" smtClean="0"/>
              <a:t>Determinare dove dovrebbe essere posto l’accento sulla validazione funzionale dei dati</a:t>
            </a:r>
          </a:p>
          <a:p>
            <a:endParaRPr lang="en-US" sz="2000" dirty="0" smtClean="0">
              <a:ea typeface="Geneva"/>
            </a:endParaRPr>
          </a:p>
          <a:p>
            <a:pPr eaLnBrk="1" hangingPunct="1"/>
            <a:endParaRPr lang="en-US" sz="2000" dirty="0" smtClean="0">
              <a:ea typeface="Geneva"/>
            </a:endParaRPr>
          </a:p>
          <a:p>
            <a:pPr eaLnBrk="1" hangingPunct="1"/>
            <a:endParaRPr lang="en-US" sz="2000" dirty="0" smtClean="0">
              <a:ea typeface="Geneva"/>
            </a:endParaRPr>
          </a:p>
          <a:p>
            <a:pPr marL="349250" lvl="2" indent="-177800">
              <a:buNone/>
            </a:pPr>
            <a:endParaRPr lang="en-US" sz="1800" dirty="0"/>
          </a:p>
          <a:p>
            <a:pPr eaLnBrk="1" hangingPunct="1"/>
            <a:endParaRPr lang="en-US" sz="1800" dirty="0"/>
          </a:p>
        </p:txBody>
      </p:sp>
      <p:sp>
        <p:nvSpPr>
          <p:cNvPr id="16" name="Title 2"/>
          <p:cNvSpPr>
            <a:spLocks noGrp="1"/>
          </p:cNvSpPr>
          <p:nvPr>
            <p:ph type="title"/>
          </p:nvPr>
        </p:nvSpPr>
        <p:spPr>
          <a:xfrm>
            <a:off x="2915770" y="0"/>
            <a:ext cx="6048843" cy="450000"/>
          </a:xfrm>
        </p:spPr>
        <p:txBody>
          <a:bodyPr/>
          <a:lstStyle/>
          <a:p>
            <a:r>
              <a:rPr lang="en-US" dirty="0" smtClean="0"/>
              <a:t>IPA e Network </a:t>
            </a:r>
            <a:r>
              <a:rPr lang="en-US" dirty="0" err="1" smtClean="0"/>
              <a:t>Modello</a:t>
            </a:r>
            <a:endParaRPr lang="en-US" dirty="0"/>
          </a:p>
        </p:txBody>
      </p:sp>
      <p:sp>
        <p:nvSpPr>
          <p:cNvPr id="7" name="Rectangle 6"/>
          <p:cNvSpPr/>
          <p:nvPr/>
        </p:nvSpPr>
        <p:spPr>
          <a:xfrm>
            <a:off x="2915770" y="3404744"/>
            <a:ext cx="1499378" cy="317542"/>
          </a:xfrm>
          <a:prstGeom prst="rect">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r>
              <a:rPr lang="en-US" sz="1600" b="1" dirty="0" err="1" smtClean="0">
                <a:solidFill>
                  <a:schemeClr val="accent1">
                    <a:lumMod val="75000"/>
                  </a:schemeClr>
                </a:solidFill>
                <a:latin typeface="Arial"/>
              </a:rPr>
              <a:t>Dati</a:t>
            </a:r>
            <a:r>
              <a:rPr lang="en-US" sz="1600" b="1" dirty="0" smtClean="0">
                <a:solidFill>
                  <a:schemeClr val="accent1">
                    <a:lumMod val="75000"/>
                  </a:schemeClr>
                </a:solidFill>
                <a:latin typeface="Arial"/>
              </a:rPr>
              <a:t> -</a:t>
            </a:r>
            <a:r>
              <a:rPr lang="en-US" sz="1600" b="1" dirty="0" err="1" smtClean="0">
                <a:solidFill>
                  <a:schemeClr val="accent1">
                    <a:lumMod val="75000"/>
                  </a:schemeClr>
                </a:solidFill>
                <a:latin typeface="Arial"/>
              </a:rPr>
              <a:t>omici</a:t>
            </a:r>
            <a:endParaRPr lang="en-US" sz="1600" b="1" dirty="0" smtClean="0">
              <a:solidFill>
                <a:schemeClr val="accent1">
                  <a:lumMod val="75000"/>
                </a:schemeClr>
              </a:solidFill>
              <a:latin typeface="Arial"/>
            </a:endParaRPr>
          </a:p>
        </p:txBody>
      </p:sp>
      <p:cxnSp>
        <p:nvCxnSpPr>
          <p:cNvPr id="10" name="Straight Arrow Connector 9"/>
          <p:cNvCxnSpPr/>
          <p:nvPr/>
        </p:nvCxnSpPr>
        <p:spPr>
          <a:xfrm>
            <a:off x="3651426" y="3722286"/>
            <a:ext cx="0" cy="540445"/>
          </a:xfrm>
          <a:prstGeom prst="straightConnector1">
            <a:avLst/>
          </a:prstGeom>
          <a:ln w="635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15770" y="4262731"/>
            <a:ext cx="4722237" cy="941412"/>
          </a:xfrm>
          <a:prstGeom prst="rect">
            <a:avLst/>
          </a:prstGeom>
          <a:solidFill>
            <a:schemeClr val="accent3"/>
          </a:solidFill>
          <a:ln>
            <a:solidFill>
              <a:srgbClr val="384D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a:solidFill>
                <a:schemeClr val="tx1"/>
              </a:solidFill>
              <a:latin typeface="Arial"/>
            </a:endParaRPr>
          </a:p>
          <a:p>
            <a:pPr algn="ctr">
              <a:spcBef>
                <a:spcPct val="20000"/>
              </a:spcBef>
              <a:buClr>
                <a:srgbClr val="000000"/>
              </a:buClr>
              <a:buSzPct val="100000"/>
            </a:pPr>
            <a:r>
              <a:rPr lang="en-US" sz="1600" b="1" dirty="0" err="1" smtClean="0">
                <a:solidFill>
                  <a:schemeClr val="tx1"/>
                </a:solidFill>
                <a:latin typeface="Arial"/>
              </a:rPr>
              <a:t>Modello</a:t>
            </a:r>
            <a:r>
              <a:rPr lang="en-US" sz="1600" b="1" dirty="0" smtClean="0">
                <a:solidFill>
                  <a:schemeClr val="tx1"/>
                </a:solidFill>
                <a:latin typeface="Arial"/>
              </a:rPr>
              <a:t> </a:t>
            </a:r>
            <a:r>
              <a:rPr lang="en-US" sz="1600" b="1" dirty="0" err="1" smtClean="0">
                <a:solidFill>
                  <a:schemeClr val="tx1"/>
                </a:solidFill>
                <a:latin typeface="Arial"/>
              </a:rPr>
              <a:t>computazionale</a:t>
            </a:r>
            <a:r>
              <a:rPr lang="en-US" sz="1600" b="1" dirty="0" smtClean="0">
                <a:solidFill>
                  <a:schemeClr val="tx1"/>
                </a:solidFill>
                <a:latin typeface="Arial"/>
              </a:rPr>
              <a:t>/</a:t>
            </a:r>
            <a:r>
              <a:rPr lang="en-US" sz="1600" b="1" dirty="0" err="1" smtClean="0">
                <a:solidFill>
                  <a:schemeClr val="tx1"/>
                </a:solidFill>
                <a:latin typeface="Arial"/>
              </a:rPr>
              <a:t>simulazione</a:t>
            </a:r>
            <a:endParaRPr lang="en-US" sz="1600" b="1" dirty="0" smtClean="0">
              <a:solidFill>
                <a:schemeClr val="tx1"/>
              </a:solidFill>
              <a:latin typeface="Arial"/>
            </a:endParaRPr>
          </a:p>
        </p:txBody>
      </p:sp>
      <p:sp>
        <p:nvSpPr>
          <p:cNvPr id="15" name="Rectangle 14"/>
          <p:cNvSpPr/>
          <p:nvPr/>
        </p:nvSpPr>
        <p:spPr>
          <a:xfrm>
            <a:off x="5325605" y="5744588"/>
            <a:ext cx="2965073" cy="747358"/>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r>
              <a:rPr lang="en-US" sz="1600" b="1" dirty="0" err="1" smtClean="0">
                <a:solidFill>
                  <a:schemeClr val="tx1"/>
                </a:solidFill>
                <a:latin typeface="Arial"/>
              </a:rPr>
              <a:t>Generazione</a:t>
            </a:r>
            <a:r>
              <a:rPr lang="en-US" sz="1600" b="1" dirty="0" smtClean="0">
                <a:solidFill>
                  <a:schemeClr val="tx1"/>
                </a:solidFill>
                <a:latin typeface="Arial"/>
              </a:rPr>
              <a:t> di</a:t>
            </a:r>
          </a:p>
          <a:p>
            <a:pPr algn="ctr">
              <a:spcBef>
                <a:spcPct val="20000"/>
              </a:spcBef>
              <a:buClr>
                <a:srgbClr val="000000"/>
              </a:buClr>
              <a:buSzPct val="100000"/>
            </a:pPr>
            <a:r>
              <a:rPr lang="en-US" sz="1600" b="1" dirty="0" err="1" smtClean="0">
                <a:solidFill>
                  <a:schemeClr val="tx1"/>
                </a:solidFill>
                <a:latin typeface="Arial"/>
              </a:rPr>
              <a:t>una</a:t>
            </a:r>
            <a:r>
              <a:rPr lang="en-US" sz="1600" b="1" dirty="0" smtClean="0">
                <a:solidFill>
                  <a:schemeClr val="tx1"/>
                </a:solidFill>
                <a:latin typeface="Arial"/>
              </a:rPr>
              <a:t> </a:t>
            </a:r>
            <a:r>
              <a:rPr lang="en-US" sz="1600" b="1" dirty="0" err="1" smtClean="0">
                <a:solidFill>
                  <a:schemeClr val="tx1"/>
                </a:solidFill>
                <a:latin typeface="Arial"/>
              </a:rPr>
              <a:t>ipotesi</a:t>
            </a:r>
            <a:r>
              <a:rPr lang="en-US" sz="1600" b="1" dirty="0" smtClean="0">
                <a:solidFill>
                  <a:schemeClr val="tx1"/>
                </a:solidFill>
                <a:latin typeface="Arial"/>
              </a:rPr>
              <a:t> per la </a:t>
            </a:r>
            <a:r>
              <a:rPr lang="en-US" sz="1600" b="1" dirty="0" err="1" smtClean="0">
                <a:solidFill>
                  <a:schemeClr val="tx1"/>
                </a:solidFill>
                <a:latin typeface="Arial"/>
              </a:rPr>
              <a:t>verifica</a:t>
            </a:r>
            <a:r>
              <a:rPr lang="en-US" sz="1600" b="1" dirty="0" smtClean="0">
                <a:solidFill>
                  <a:schemeClr val="tx1"/>
                </a:solidFill>
                <a:latin typeface="Arial"/>
              </a:rPr>
              <a:t> </a:t>
            </a:r>
            <a:r>
              <a:rPr lang="en-US" sz="1600" b="1" dirty="0" err="1" smtClean="0">
                <a:solidFill>
                  <a:schemeClr val="tx1"/>
                </a:solidFill>
                <a:latin typeface="Arial"/>
              </a:rPr>
              <a:t>sperimentale</a:t>
            </a:r>
            <a:endParaRPr lang="en-US" sz="1600" b="1" dirty="0" smtClean="0">
              <a:solidFill>
                <a:schemeClr val="tx1"/>
              </a:solidFill>
              <a:latin typeface="Arial"/>
            </a:endParaRPr>
          </a:p>
        </p:txBody>
      </p:sp>
      <p:cxnSp>
        <p:nvCxnSpPr>
          <p:cNvPr id="17" name="Straight Arrow Connector 16"/>
          <p:cNvCxnSpPr/>
          <p:nvPr/>
        </p:nvCxnSpPr>
        <p:spPr>
          <a:xfrm>
            <a:off x="6573265" y="5204143"/>
            <a:ext cx="0" cy="540445"/>
          </a:xfrm>
          <a:prstGeom prst="straightConnector1">
            <a:avLst/>
          </a:prstGeom>
          <a:ln w="635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4607" y="3157769"/>
            <a:ext cx="588969" cy="877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47815" y="3236020"/>
            <a:ext cx="555580" cy="798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09319" y="5506988"/>
            <a:ext cx="1052933" cy="111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54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8BD863-DCDC-5F43-A029-265BB7DA4A17}" type="slidenum">
              <a:rPr lang="en-US" smtClean="0">
                <a:solidFill>
                  <a:srgbClr val="FFFFFF"/>
                </a:solidFill>
              </a:rPr>
              <a:pPr/>
              <a:t>6</a:t>
            </a:fld>
            <a:endParaRPr lang="en-US">
              <a:solidFill>
                <a:srgbClr val="FFFFFF"/>
              </a:solidFill>
            </a:endParaRPr>
          </a:p>
        </p:txBody>
      </p:sp>
      <p:sp>
        <p:nvSpPr>
          <p:cNvPr id="18" name="Content Placeholder 4"/>
          <p:cNvSpPr txBox="1">
            <a:spLocks/>
          </p:cNvSpPr>
          <p:nvPr/>
        </p:nvSpPr>
        <p:spPr>
          <a:xfrm>
            <a:off x="9435747" y="2021700"/>
            <a:ext cx="5869740" cy="45987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9" name="Text Placeholder 5"/>
          <p:cNvSpPr txBox="1">
            <a:spLocks/>
          </p:cNvSpPr>
          <p:nvPr/>
        </p:nvSpPr>
        <p:spPr>
          <a:xfrm>
            <a:off x="8610600" y="1637330"/>
            <a:ext cx="6048000" cy="288000"/>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1" name="Content Placeholder 2"/>
          <p:cNvSpPr>
            <a:spLocks noGrp="1"/>
          </p:cNvSpPr>
          <p:nvPr>
            <p:ph idx="1"/>
          </p:nvPr>
        </p:nvSpPr>
        <p:spPr>
          <a:xfrm>
            <a:off x="2915770" y="685850"/>
            <a:ext cx="5923542" cy="1902959"/>
          </a:xfrm>
          <a:solidFill>
            <a:srgbClr val="FFFFFF"/>
          </a:solidFill>
        </p:spPr>
        <p:txBody>
          <a:bodyPr/>
          <a:lstStyle/>
          <a:p>
            <a:pPr>
              <a:spcAft>
                <a:spcPts val="1200"/>
              </a:spcAft>
            </a:pPr>
            <a:r>
              <a:rPr lang="en-US" b="1" dirty="0" smtClean="0">
                <a:solidFill>
                  <a:srgbClr val="606060"/>
                </a:solidFill>
              </a:rPr>
              <a:t>I network </a:t>
            </a:r>
            <a:r>
              <a:rPr lang="en-US" b="1" dirty="0" err="1" smtClean="0">
                <a:solidFill>
                  <a:srgbClr val="606060"/>
                </a:solidFill>
              </a:rPr>
              <a:t>modello</a:t>
            </a:r>
            <a:r>
              <a:rPr lang="en-US" b="1" dirty="0" smtClean="0">
                <a:solidFill>
                  <a:srgbClr val="606060"/>
                </a:solidFill>
              </a:rPr>
              <a:t> </a:t>
            </a:r>
            <a:r>
              <a:rPr lang="en-US" b="1" dirty="0" err="1" smtClean="0">
                <a:solidFill>
                  <a:srgbClr val="606060"/>
                </a:solidFill>
              </a:rPr>
              <a:t>servono</a:t>
            </a:r>
            <a:r>
              <a:rPr lang="en-US" b="1" dirty="0" smtClean="0">
                <a:solidFill>
                  <a:srgbClr val="606060"/>
                </a:solidFill>
              </a:rPr>
              <a:t> per:</a:t>
            </a:r>
          </a:p>
          <a:p>
            <a:pPr lvl="1">
              <a:spcAft>
                <a:spcPts val="1200"/>
              </a:spcAft>
            </a:pPr>
            <a:r>
              <a:rPr lang="it-IT" dirty="0" smtClean="0"/>
              <a:t>Fornire un supporto per organizzare i dati esistenti </a:t>
            </a:r>
          </a:p>
          <a:p>
            <a:pPr lvl="1">
              <a:spcAft>
                <a:spcPts val="1200"/>
              </a:spcAft>
            </a:pPr>
            <a:r>
              <a:rPr lang="it-IT" dirty="0" smtClean="0"/>
              <a:t>Generare nuove ipotesi sui meccanismi di azione</a:t>
            </a:r>
          </a:p>
          <a:p>
            <a:pPr lvl="1">
              <a:spcAft>
                <a:spcPts val="1200"/>
              </a:spcAft>
            </a:pPr>
            <a:r>
              <a:rPr lang="it-IT" dirty="0" smtClean="0"/>
              <a:t>Determinare dove dovrebbe essere posto l’accento sulla validazione funzionale dei dati</a:t>
            </a:r>
          </a:p>
          <a:p>
            <a:endParaRPr lang="en-US" sz="2000" dirty="0" smtClean="0">
              <a:ea typeface="Geneva"/>
            </a:endParaRPr>
          </a:p>
          <a:p>
            <a:pPr eaLnBrk="1" hangingPunct="1"/>
            <a:endParaRPr lang="en-US" sz="2000" dirty="0" smtClean="0">
              <a:ea typeface="Geneva"/>
            </a:endParaRPr>
          </a:p>
          <a:p>
            <a:pPr eaLnBrk="1" hangingPunct="1"/>
            <a:endParaRPr lang="en-US" sz="2000" dirty="0" smtClean="0">
              <a:ea typeface="Geneva"/>
            </a:endParaRPr>
          </a:p>
          <a:p>
            <a:pPr marL="349250" lvl="2" indent="-177800">
              <a:buNone/>
            </a:pPr>
            <a:endParaRPr lang="en-US" sz="1800" dirty="0"/>
          </a:p>
          <a:p>
            <a:pPr eaLnBrk="1" hangingPunct="1"/>
            <a:endParaRPr lang="en-US" sz="1800" dirty="0"/>
          </a:p>
        </p:txBody>
      </p:sp>
      <p:sp>
        <p:nvSpPr>
          <p:cNvPr id="16" name="Title 2"/>
          <p:cNvSpPr>
            <a:spLocks noGrp="1"/>
          </p:cNvSpPr>
          <p:nvPr>
            <p:ph type="title"/>
          </p:nvPr>
        </p:nvSpPr>
        <p:spPr>
          <a:xfrm>
            <a:off x="2915770" y="0"/>
            <a:ext cx="6048843" cy="450000"/>
          </a:xfrm>
        </p:spPr>
        <p:txBody>
          <a:bodyPr/>
          <a:lstStyle/>
          <a:p>
            <a:r>
              <a:rPr lang="en-US" dirty="0" smtClean="0"/>
              <a:t>IPA e Network </a:t>
            </a:r>
            <a:r>
              <a:rPr lang="en-US" dirty="0" err="1" smtClean="0"/>
              <a:t>Modello</a:t>
            </a:r>
            <a:endParaRPr lang="en-US" dirty="0"/>
          </a:p>
        </p:txBody>
      </p:sp>
      <p:pic>
        <p:nvPicPr>
          <p:cNvPr id="20" name="Picture 1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5933" y="2875510"/>
            <a:ext cx="4545840" cy="3387148"/>
          </a:xfrm>
          <a:prstGeom prst="rect">
            <a:avLst/>
          </a:prstGeom>
          <a:noFill/>
          <a:ln>
            <a:solidFill>
              <a:srgbClr val="466087"/>
            </a:solidFill>
          </a:ln>
        </p:spPr>
      </p:pic>
    </p:spTree>
    <p:extLst>
      <p:ext uri="{BB962C8B-B14F-4D97-AF65-F5344CB8AC3E}">
        <p14:creationId xmlns:p14="http://schemas.microsoft.com/office/powerpoint/2010/main" val="414479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Peer</a:t>
            </a:r>
            <a:r>
              <a:rPr lang="en-US" sz="1800" dirty="0" smtClean="0"/>
              <a:t>-reviewed </a:t>
            </a:r>
            <a:r>
              <a:rPr lang="en-US" sz="1800" dirty="0"/>
              <a:t>p</a:t>
            </a:r>
            <a:r>
              <a:rPr lang="en-US" sz="1800" dirty="0" smtClean="0"/>
              <a:t>ublications citing IPA</a:t>
            </a:r>
            <a:endParaRPr lang="en-US" dirty="0"/>
          </a:p>
        </p:txBody>
      </p:sp>
      <p:sp>
        <p:nvSpPr>
          <p:cNvPr id="5" name="Text Placeholder 4"/>
          <p:cNvSpPr>
            <a:spLocks noGrp="1"/>
          </p:cNvSpPr>
          <p:nvPr>
            <p:ph type="body" sz="quarter" idx="13"/>
          </p:nvPr>
        </p:nvSpPr>
        <p:spPr>
          <a:xfrm>
            <a:off x="2895600" y="609600"/>
            <a:ext cx="6048000" cy="288000"/>
          </a:xfrm>
        </p:spPr>
        <p:txBody>
          <a:bodyPr/>
          <a:lstStyle/>
          <a:p>
            <a:r>
              <a:rPr lang="en-US" dirty="0"/>
              <a:t>2</a:t>
            </a:r>
            <a:r>
              <a:rPr lang="en-US" dirty="0" smtClean="0"/>
              <a:t>0,000</a:t>
            </a:r>
            <a:r>
              <a:rPr lang="en-US" dirty="0"/>
              <a:t>+ Published Studies Citing IPA</a:t>
            </a:r>
          </a:p>
          <a:p>
            <a:r>
              <a:rPr lang="en-US" dirty="0" smtClean="0"/>
              <a:t>Sorted </a:t>
            </a:r>
            <a:r>
              <a:rPr lang="en-US" dirty="0"/>
              <a:t>by Research </a:t>
            </a:r>
            <a:r>
              <a:rPr lang="en-US" dirty="0" smtClean="0"/>
              <a:t>Area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3127449"/>
              </p:ext>
            </p:extLst>
          </p:nvPr>
        </p:nvGraphicFramePr>
        <p:xfrm>
          <a:off x="684213" y="1268413"/>
          <a:ext cx="8278812" cy="5040312"/>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2"/>
          <p:cNvSpPr>
            <a:spLocks noGrp="1"/>
          </p:cNvSpPr>
          <p:nvPr>
            <p:ph type="ftr" sz="quarter" idx="11"/>
          </p:nvPr>
        </p:nvSpPr>
        <p:spPr>
          <a:xfrm>
            <a:off x="2916440" y="6642000"/>
            <a:ext cx="4860000" cy="216000"/>
          </a:xfrm>
        </p:spPr>
        <p:txBody>
          <a:bodyPr/>
          <a:lstStyle/>
          <a:p>
            <a:r>
              <a:rPr lang="en-GB" smtClean="0"/>
              <a:t>INGENUITY PATHWAY ANALYSIS</a:t>
            </a:r>
            <a:endParaRPr lang="en-GB" dirty="0"/>
          </a:p>
        </p:txBody>
      </p:sp>
      <p:sp>
        <p:nvSpPr>
          <p:cNvPr id="10" name="Slide Number Placeholder 3"/>
          <p:cNvSpPr>
            <a:spLocks noGrp="1"/>
          </p:cNvSpPr>
          <p:nvPr>
            <p:ph type="sldNum" sz="quarter" idx="12"/>
          </p:nvPr>
        </p:nvSpPr>
        <p:spPr>
          <a:xfrm>
            <a:off x="8503810" y="6642000"/>
            <a:ext cx="460800" cy="216000"/>
          </a:xfrm>
        </p:spPr>
        <p:txBody>
          <a:bodyPr/>
          <a:lstStyle/>
          <a:p>
            <a:fld id="{8D1E4346-5F76-40D0-9BC1-ECCF6BA4DB79}" type="slidenum">
              <a:rPr lang="en-GB" smtClean="0"/>
              <a:t>7</a:t>
            </a:fld>
            <a:endParaRPr lang="en-GB"/>
          </a:p>
        </p:txBody>
      </p:sp>
    </p:spTree>
    <p:extLst>
      <p:ext uri="{BB962C8B-B14F-4D97-AF65-F5344CB8AC3E}">
        <p14:creationId xmlns:p14="http://schemas.microsoft.com/office/powerpoint/2010/main" val="353916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Dati</a:t>
            </a:r>
            <a:r>
              <a:rPr lang="en-US" dirty="0" smtClean="0"/>
              <a:t> di input</a:t>
            </a:r>
            <a:endParaRPr lang="en-US" dirty="0"/>
          </a:p>
        </p:txBody>
      </p:sp>
      <p:sp>
        <p:nvSpPr>
          <p:cNvPr id="7" name="Content Placeholder 2"/>
          <p:cNvSpPr>
            <a:spLocks noGrp="1"/>
          </p:cNvSpPr>
          <p:nvPr>
            <p:ph idx="1"/>
          </p:nvPr>
        </p:nvSpPr>
        <p:spPr>
          <a:xfrm>
            <a:off x="683460" y="760700"/>
            <a:ext cx="8280000" cy="5040000"/>
          </a:xfrm>
          <a:solidFill>
            <a:srgbClr val="FFFFFF"/>
          </a:solidFill>
        </p:spPr>
        <p:txBody>
          <a:bodyPr/>
          <a:lstStyle/>
          <a:p>
            <a:pPr lvl="1">
              <a:spcAft>
                <a:spcPts val="1200"/>
              </a:spcAft>
            </a:pPr>
            <a:r>
              <a:rPr lang="it-IT" dirty="0" smtClean="0"/>
              <a:t>Formati molto semplici che contengono i nomi dei geni e le osservazioni</a:t>
            </a:r>
          </a:p>
          <a:p>
            <a:pPr lvl="2">
              <a:spcAft>
                <a:spcPts val="1200"/>
              </a:spcAft>
            </a:pPr>
            <a:r>
              <a:rPr lang="it-IT" dirty="0" smtClean="0"/>
              <a:t>In format Excel</a:t>
            </a:r>
          </a:p>
          <a:p>
            <a:pPr lvl="2">
              <a:spcAft>
                <a:spcPts val="1200"/>
              </a:spcAft>
            </a:pPr>
            <a:r>
              <a:rPr lang="it-IT" dirty="0" smtClean="0"/>
              <a:t>In un qualsiasi altro format tabulare</a:t>
            </a:r>
          </a:p>
          <a:p>
            <a:pPr lvl="1">
              <a:spcAft>
                <a:spcPts val="1200"/>
              </a:spcAft>
            </a:pPr>
            <a:r>
              <a:rPr lang="it-IT" dirty="0" smtClean="0"/>
              <a:t>Posso facilmente trasferire i miei dati di osservazione da un esperimento di RNA-</a:t>
            </a:r>
            <a:r>
              <a:rPr lang="it-IT" dirty="0" err="1" smtClean="0"/>
              <a:t>sequencing</a:t>
            </a:r>
            <a:r>
              <a:rPr lang="it-IT" dirty="0" smtClean="0"/>
              <a:t> ad esempio (CLC </a:t>
            </a:r>
            <a:r>
              <a:rPr lang="it-IT" dirty="0" err="1" smtClean="0"/>
              <a:t>Genomics</a:t>
            </a:r>
            <a:r>
              <a:rPr lang="it-IT" dirty="0" smtClean="0"/>
              <a:t> Workbench), di </a:t>
            </a:r>
            <a:r>
              <a:rPr lang="it-IT" dirty="0" err="1" smtClean="0"/>
              <a:t>microarray</a:t>
            </a:r>
            <a:r>
              <a:rPr lang="it-IT" dirty="0" smtClean="0"/>
              <a:t>, ecc.</a:t>
            </a:r>
          </a:p>
          <a:p>
            <a:pPr lvl="1">
              <a:spcAft>
                <a:spcPts val="1200"/>
              </a:spcAft>
            </a:pPr>
            <a:r>
              <a:rPr lang="it-IT" dirty="0" smtClean="0">
                <a:ea typeface="Geneva"/>
              </a:rPr>
              <a:t>Fondamentalmente servono dati di </a:t>
            </a:r>
            <a:r>
              <a:rPr lang="it-IT" dirty="0" err="1" smtClean="0">
                <a:ea typeface="Geneva"/>
              </a:rPr>
              <a:t>Fold</a:t>
            </a:r>
            <a:r>
              <a:rPr lang="it-IT" dirty="0" smtClean="0">
                <a:ea typeface="Geneva"/>
              </a:rPr>
              <a:t> </a:t>
            </a:r>
            <a:r>
              <a:rPr lang="it-IT" dirty="0" err="1" smtClean="0">
                <a:ea typeface="Geneva"/>
              </a:rPr>
              <a:t>change</a:t>
            </a:r>
            <a:r>
              <a:rPr lang="it-IT" dirty="0" smtClean="0">
                <a:ea typeface="Geneva"/>
              </a:rPr>
              <a:t> e p-</a:t>
            </a:r>
            <a:r>
              <a:rPr lang="it-IT" dirty="0" err="1" smtClean="0">
                <a:ea typeface="Geneva"/>
              </a:rPr>
              <a:t>value</a:t>
            </a:r>
            <a:endParaRPr lang="it-IT" dirty="0" smtClean="0">
              <a:ea typeface="Geneva"/>
            </a:endParaRPr>
          </a:p>
          <a:p>
            <a:pPr eaLnBrk="1" hangingPunct="1"/>
            <a:endParaRPr lang="en-US" sz="2000" dirty="0" smtClean="0">
              <a:ea typeface="Geneva"/>
            </a:endParaRPr>
          </a:p>
          <a:p>
            <a:pPr eaLnBrk="1" hangingPunct="1"/>
            <a:endParaRPr lang="en-US" sz="2000" dirty="0" smtClean="0">
              <a:ea typeface="Geneva"/>
            </a:endParaRPr>
          </a:p>
          <a:p>
            <a:pPr marL="349250" lvl="2" indent="-177800">
              <a:buNone/>
            </a:pPr>
            <a:endParaRPr lang="en-US" sz="1800" dirty="0"/>
          </a:p>
          <a:p>
            <a:pPr eaLnBrk="1" hangingPunct="1"/>
            <a:endParaRPr lang="en-US" sz="1800" dirty="0"/>
          </a:p>
        </p:txBody>
      </p:sp>
      <p:sp>
        <p:nvSpPr>
          <p:cNvPr id="5" name="Footer Placeholder 4"/>
          <p:cNvSpPr>
            <a:spLocks noGrp="1"/>
          </p:cNvSpPr>
          <p:nvPr>
            <p:ph type="ftr" sz="quarter" idx="11"/>
          </p:nvPr>
        </p:nvSpPr>
        <p:spPr/>
        <p:txBody>
          <a:bodyPr/>
          <a:lstStyle/>
          <a:p>
            <a:r>
              <a:rPr lang="en-US" smtClean="0"/>
              <a:t>INGENUITY PATHWAY ANALYSIS</a:t>
            </a:r>
            <a:endParaRPr lang="en-US" dirty="0"/>
          </a:p>
        </p:txBody>
      </p:sp>
      <p:sp>
        <p:nvSpPr>
          <p:cNvPr id="2" name="Slide Number Placeholder 1"/>
          <p:cNvSpPr>
            <a:spLocks noGrp="1"/>
          </p:cNvSpPr>
          <p:nvPr>
            <p:ph type="sldNum" sz="quarter" idx="12"/>
          </p:nvPr>
        </p:nvSpPr>
        <p:spPr/>
        <p:txBody>
          <a:bodyPr/>
          <a:lstStyle/>
          <a:p>
            <a:fld id="{338BD863-DCDC-5F43-A029-265BB7DA4A17}" type="slidenum">
              <a:rPr lang="en-US" smtClean="0"/>
              <a:pPr/>
              <a:t>8</a:t>
            </a:fld>
            <a:endParaRPr lang="en-US"/>
          </a:p>
        </p:txBody>
      </p:sp>
      <p:pic>
        <p:nvPicPr>
          <p:cNvPr id="4" name="Picture 3"/>
          <p:cNvPicPr>
            <a:picLocks noChangeAspect="1"/>
          </p:cNvPicPr>
          <p:nvPr/>
        </p:nvPicPr>
        <p:blipFill>
          <a:blip r:embed="rId3"/>
          <a:stretch>
            <a:fillRect/>
          </a:stretch>
        </p:blipFill>
        <p:spPr>
          <a:xfrm>
            <a:off x="1166261" y="3280700"/>
            <a:ext cx="7246072" cy="3537556"/>
          </a:xfrm>
          <a:prstGeom prst="rect">
            <a:avLst/>
          </a:prstGeom>
        </p:spPr>
      </p:pic>
    </p:spTree>
    <p:extLst>
      <p:ext uri="{BB962C8B-B14F-4D97-AF65-F5344CB8AC3E}">
        <p14:creationId xmlns:p14="http://schemas.microsoft.com/office/powerpoint/2010/main" val="11787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25345" t="13333" r="7332" b="11111"/>
          <a:stretch>
            <a:fillRect/>
          </a:stretch>
        </p:blipFill>
        <p:spPr bwMode="auto">
          <a:xfrm>
            <a:off x="120650" y="830262"/>
            <a:ext cx="8943975" cy="5646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Title 2"/>
          <p:cNvSpPr>
            <a:spLocks noGrp="1"/>
          </p:cNvSpPr>
          <p:nvPr>
            <p:ph type="title"/>
          </p:nvPr>
        </p:nvSpPr>
        <p:spPr/>
        <p:txBody>
          <a:bodyPr/>
          <a:lstStyle/>
          <a:p>
            <a:r>
              <a:rPr lang="en-US" dirty="0" err="1" smtClean="0">
                <a:ea typeface="Geneva"/>
                <a:cs typeface="Geneva"/>
              </a:rPr>
              <a:t>Impostare</a:t>
            </a:r>
            <a:r>
              <a:rPr lang="en-US" dirty="0" smtClean="0">
                <a:ea typeface="Geneva"/>
                <a:cs typeface="Geneva"/>
              </a:rPr>
              <a:t> </a:t>
            </a:r>
            <a:r>
              <a:rPr lang="en-US" dirty="0" err="1" smtClean="0">
                <a:ea typeface="Geneva"/>
                <a:cs typeface="Geneva"/>
              </a:rPr>
              <a:t>una</a:t>
            </a:r>
            <a:r>
              <a:rPr lang="en-US" dirty="0" smtClean="0">
                <a:ea typeface="Geneva"/>
                <a:cs typeface="Geneva"/>
              </a:rPr>
              <a:t> “core analysis”</a:t>
            </a:r>
          </a:p>
        </p:txBody>
      </p:sp>
      <p:sp>
        <p:nvSpPr>
          <p:cNvPr id="5" name="Rounded Rectangular Callout 4"/>
          <p:cNvSpPr/>
          <p:nvPr/>
        </p:nvSpPr>
        <p:spPr>
          <a:xfrm>
            <a:off x="2209800" y="1295400"/>
            <a:ext cx="2209800" cy="685800"/>
          </a:xfrm>
          <a:prstGeom prst="wedgeRoundRectCallout">
            <a:avLst>
              <a:gd name="adj1" fmla="val -50617"/>
              <a:gd name="adj2" fmla="val 106909"/>
              <a:gd name="adj3" fmla="val 16667"/>
            </a:avLst>
          </a:prstGeom>
          <a:solidFill>
            <a:schemeClr val="tx2"/>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sz="1200" dirty="0" smtClean="0"/>
              <a:t>E’ possibile utilizzare diversi “filtri” per interrogare soltanto I database di nostro interesse</a:t>
            </a:r>
            <a:endParaRPr lang="it-IT" sz="1200" dirty="0"/>
          </a:p>
        </p:txBody>
      </p:sp>
      <p:sp>
        <p:nvSpPr>
          <p:cNvPr id="9" name="Right Brace 8"/>
          <p:cNvSpPr/>
          <p:nvPr/>
        </p:nvSpPr>
        <p:spPr>
          <a:xfrm>
            <a:off x="1447800" y="1676400"/>
            <a:ext cx="685800" cy="1371600"/>
          </a:xfrm>
          <a:prstGeom prst="rightBrace">
            <a:avLst>
              <a:gd name="adj1" fmla="val 8333"/>
              <a:gd name="adj2" fmla="val 51384"/>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Footer Placeholder 1"/>
          <p:cNvSpPr>
            <a:spLocks noGrp="1"/>
          </p:cNvSpPr>
          <p:nvPr>
            <p:ph type="ftr" sz="quarter" idx="11"/>
          </p:nvPr>
        </p:nvSpPr>
        <p:spPr/>
        <p:txBody>
          <a:bodyPr/>
          <a:lstStyle/>
          <a:p>
            <a:r>
              <a:rPr lang="en-GB" smtClean="0"/>
              <a:t>INGENUITY PATHWAY ANALYSIS</a:t>
            </a:r>
            <a:endParaRPr lang="en-GB"/>
          </a:p>
        </p:txBody>
      </p:sp>
      <p:sp>
        <p:nvSpPr>
          <p:cNvPr id="3" name="Slide Number Placeholder 2"/>
          <p:cNvSpPr>
            <a:spLocks noGrp="1"/>
          </p:cNvSpPr>
          <p:nvPr>
            <p:ph type="sldNum" sz="quarter" idx="12"/>
          </p:nvPr>
        </p:nvSpPr>
        <p:spPr/>
        <p:txBody>
          <a:bodyPr/>
          <a:lstStyle/>
          <a:p>
            <a:fld id="{8D1E4346-5F76-40D0-9BC1-ECCF6BA4DB79}" type="slidenum">
              <a:rPr lang="en-GB" smtClean="0"/>
              <a:t>9</a:t>
            </a:fld>
            <a:endParaRPr lang="en-GB"/>
          </a:p>
        </p:txBody>
      </p:sp>
      <p:sp>
        <p:nvSpPr>
          <p:cNvPr id="8" name="Rounded Rectangular Callout 7"/>
          <p:cNvSpPr/>
          <p:nvPr/>
        </p:nvSpPr>
        <p:spPr>
          <a:xfrm>
            <a:off x="1994560" y="2718953"/>
            <a:ext cx="1676400" cy="651164"/>
          </a:xfrm>
          <a:prstGeom prst="wedgeRoundRectCallout">
            <a:avLst>
              <a:gd name="adj1" fmla="val -38137"/>
              <a:gd name="adj2" fmla="val 150649"/>
              <a:gd name="adj3" fmla="val 16667"/>
            </a:avLst>
          </a:prstGeom>
          <a:solidFill>
            <a:schemeClr val="tx2"/>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sz="1200" dirty="0" smtClean="0"/>
              <a:t>E’ possibile settare delle soglie (di FC o p-</a:t>
            </a:r>
            <a:r>
              <a:rPr lang="it-IT" sz="1200" dirty="0" err="1" smtClean="0"/>
              <a:t>value</a:t>
            </a:r>
            <a:r>
              <a:rPr lang="it-IT" sz="1200" dirty="0" smtClean="0"/>
              <a:t>) per l’analisi</a:t>
            </a:r>
            <a:endParaRPr lang="it-IT" sz="1200" dirty="0"/>
          </a:p>
        </p:txBody>
      </p:sp>
    </p:spTree>
    <p:extLst>
      <p:ext uri="{BB962C8B-B14F-4D97-AF65-F5344CB8AC3E}">
        <p14:creationId xmlns:p14="http://schemas.microsoft.com/office/powerpoint/2010/main" val="318199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2.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21965</TotalTime>
  <Words>2679</Words>
  <Application>Microsoft Office PowerPoint</Application>
  <PresentationFormat>Presentazione su schermo (4:3)</PresentationFormat>
  <Paragraphs>316</Paragraphs>
  <Slides>31</Slides>
  <Notes>20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31</vt:i4>
      </vt:variant>
    </vt:vector>
  </HeadingPairs>
  <TitlesOfParts>
    <vt:vector size="39" baseType="lpstr">
      <vt:lpstr>Arial</vt:lpstr>
      <vt:lpstr>Calibri</vt:lpstr>
      <vt:lpstr>Century Gothic</vt:lpstr>
      <vt:lpstr>Geneva</vt:lpstr>
      <vt:lpstr>Wingdings</vt:lpstr>
      <vt:lpstr>Wingdings 3</vt:lpstr>
      <vt:lpstr>Default Theme</vt:lpstr>
      <vt:lpstr>Filo</vt:lpstr>
      <vt:lpstr>Presentazione standard di PowerPoint</vt:lpstr>
      <vt:lpstr>Approccio in un organismo non modello</vt:lpstr>
      <vt:lpstr>Sfruttamento di uno “knowledgebase” molto ricco</vt:lpstr>
      <vt:lpstr>IPA:un tool per l’interpretazione di dati genomici</vt:lpstr>
      <vt:lpstr>IPA e Network Modello</vt:lpstr>
      <vt:lpstr>IPA e Network Modello</vt:lpstr>
      <vt:lpstr>Peer-reviewed publications citing IPA</vt:lpstr>
      <vt:lpstr>Dati di input</vt:lpstr>
      <vt:lpstr>Impostare una “core analysis”</vt:lpstr>
      <vt:lpstr>Risultati di una Core Analysis</vt:lpstr>
      <vt:lpstr>Canonical Pathway Analysis</vt:lpstr>
      <vt:lpstr>Upstream Regulator Analysis </vt:lpstr>
      <vt:lpstr>Upstream Regulator Analysis </vt:lpstr>
      <vt:lpstr>Downstream: Malattie e funzioni</vt:lpstr>
      <vt:lpstr>Effetti di regolazione</vt:lpstr>
      <vt:lpstr>Effetti di regolazione</vt:lpstr>
      <vt:lpstr>Il concetto di“Regulator Effects”</vt:lpstr>
      <vt:lpstr>Una visione d’insieme </vt:lpstr>
      <vt:lpstr>Come funziona una Upstream Analysis</vt:lpstr>
      <vt:lpstr>Mechanistic Network Algorithm</vt:lpstr>
      <vt:lpstr>Calcolo deui Regulator effects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Deschenes</dc:creator>
  <cp:lastModifiedBy>marco gerdol</cp:lastModifiedBy>
  <cp:revision>358</cp:revision>
  <cp:lastPrinted>2014-05-14T00:55:58Z</cp:lastPrinted>
  <dcterms:created xsi:type="dcterms:W3CDTF">2014-04-05T18:46:16Z</dcterms:created>
  <dcterms:modified xsi:type="dcterms:W3CDTF">2019-12-18T15:08:36Z</dcterms:modified>
</cp:coreProperties>
</file>