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0" r:id="rId2"/>
    <p:sldId id="278" r:id="rId3"/>
    <p:sldId id="279" r:id="rId4"/>
    <p:sldId id="282" r:id="rId5"/>
    <p:sldId id="280" r:id="rId6"/>
    <p:sldId id="283" r:id="rId7"/>
    <p:sldId id="281" r:id="rId8"/>
    <p:sldId id="286" r:id="rId9"/>
    <p:sldId id="266" r:id="rId10"/>
    <p:sldId id="284" r:id="rId11"/>
    <p:sldId id="285" r:id="rId12"/>
    <p:sldId id="265" r:id="rId13"/>
    <p:sldId id="287" r:id="rId14"/>
    <p:sldId id="289" r:id="rId15"/>
    <p:sldId id="288" r:id="rId16"/>
    <p:sldId id="290" r:id="rId17"/>
    <p:sldId id="273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CF1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2197" autoAdjust="0"/>
  </p:normalViewPr>
  <p:slideViewPr>
    <p:cSldViewPr>
      <p:cViewPr>
        <p:scale>
          <a:sx n="110" d="100"/>
          <a:sy n="110" d="100"/>
        </p:scale>
        <p:origin x="-149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8739747375328095"/>
          <c:y val="3.4335875984252119E-2"/>
          <c:w val="0.76026394356955385"/>
          <c:h val="0.77642227504580807"/>
        </c:manualLayout>
      </c:layout>
      <c:scatterChart>
        <c:scatterStyle val="lineMarker"/>
        <c:ser>
          <c:idx val="0"/>
          <c:order val="0"/>
          <c:tx>
            <c:strRef>
              <c:f>Foglio1!$B$1</c:f>
              <c:strCache>
                <c:ptCount val="1"/>
                <c:pt idx="0">
                  <c:v>Valori Y</c:v>
                </c:pt>
              </c:strCache>
            </c:strRef>
          </c:tx>
          <c:xVal>
            <c:numRef>
              <c:f>Foglio1!$A$2:$A$5</c:f>
              <c:numCache>
                <c:formatCode>General</c:formatCode>
                <c:ptCount val="4"/>
              </c:numCache>
            </c:numRef>
          </c:xVal>
          <c:yVal>
            <c:numRef>
              <c:f>Foglio1!$B$2:$B$5</c:f>
              <c:numCache>
                <c:formatCode>General</c:formatCode>
                <c:ptCount val="4"/>
              </c:numCache>
            </c:numRef>
          </c:yVal>
        </c:ser>
        <c:axId val="77504896"/>
        <c:axId val="77507584"/>
      </c:scatterChart>
      <c:valAx>
        <c:axId val="77504896"/>
        <c:scaling>
          <c:orientation val="minMax"/>
          <c:max val="4"/>
          <c:min val="0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it-IT" sz="2000" dirty="0" err="1" smtClean="0"/>
                  <a:t>C</a:t>
                </a:r>
                <a:r>
                  <a:rPr lang="it-IT" sz="2000" baseline="-25000" dirty="0" err="1" smtClean="0"/>
                  <a:t>b</a:t>
                </a:r>
                <a:r>
                  <a:rPr lang="it-IT" sz="2000" dirty="0" smtClean="0"/>
                  <a:t>/C</a:t>
                </a:r>
                <a:r>
                  <a:rPr lang="it-IT" sz="2000" baseline="-25000" dirty="0" smtClean="0"/>
                  <a:t>a</a:t>
                </a:r>
                <a:endParaRPr lang="it-IT" sz="2000" baseline="-25000" dirty="0"/>
              </a:p>
            </c:rich>
          </c:tx>
          <c:layout>
            <c:manualLayout>
              <c:xMode val="edge"/>
              <c:yMode val="edge"/>
              <c:x val="0.42344603018372701"/>
              <c:y val="0.90749987619472183"/>
            </c:manualLayout>
          </c:layout>
        </c:title>
        <c:numFmt formatCode="General" sourceLinked="1"/>
        <c:minorTickMark val="out"/>
        <c:tickLblPos val="nextTo"/>
        <c:crossAx val="77507584"/>
        <c:crosses val="autoZero"/>
        <c:crossBetween val="midCat"/>
        <c:majorUnit val="1"/>
      </c:valAx>
      <c:valAx>
        <c:axId val="77507584"/>
        <c:scaling>
          <c:orientation val="minMax"/>
          <c:max val="5.0000000000000037E-2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it-IT" sz="2000" dirty="0" smtClean="0">
                    <a:latin typeface="Symbol" pitchFamily="18" charset="2"/>
                  </a:rPr>
                  <a:t>b</a:t>
                </a:r>
                <a:endParaRPr lang="it-IT" sz="2000" dirty="0"/>
              </a:p>
            </c:rich>
          </c:tx>
          <c:layout>
            <c:manualLayout>
              <c:xMode val="edge"/>
              <c:yMode val="edge"/>
              <c:x val="0"/>
              <c:y val="0.36279301294234778"/>
            </c:manualLayout>
          </c:layout>
        </c:title>
        <c:numFmt formatCode="General" sourceLinked="1"/>
        <c:minorTickMark val="out"/>
        <c:tickLblPos val="nextTo"/>
        <c:crossAx val="77504896"/>
        <c:crosses val="autoZero"/>
        <c:crossBetween val="midCat"/>
        <c:majorUnit val="1.0000000000000011E-2"/>
      </c:valAx>
      <c:spPr>
        <a:solidFill>
          <a:srgbClr val="ECF1F8"/>
        </a:solidFill>
      </c:spPr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A965F-58E2-4DBE-A6D6-C6163ED41AC1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07B40-864A-4C3A-BD4F-B93116CF3D8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BA5D-A2F7-464F-9035-4662F7AF197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BA5D-A2F7-464F-9035-4662F7AF197B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BA5D-A2F7-464F-9035-4662F7AF197B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BE1B-10C4-42EF-B4E0-0FC9E7D0EAFD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EBE1B-10C4-42EF-B4E0-0FC9E7D0EAFD}" type="datetimeFigureOut">
              <a:rPr lang="it-IT" smtClean="0"/>
              <a:pPr/>
              <a:t>15/12/2018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3EC65-15FF-42AB-BC18-F092EDAE0CA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835025"/>
            <a:ext cx="7010400" cy="536575"/>
          </a:xfrm>
        </p:spPr>
        <p:txBody>
          <a:bodyPr>
            <a:noAutofit/>
          </a:bodyPr>
          <a:lstStyle/>
          <a:p>
            <a:r>
              <a:rPr lang="it-IT" sz="3200" dirty="0" smtClean="0"/>
              <a:t>Esperienza 4:</a:t>
            </a:r>
            <a:br>
              <a:rPr lang="it-IT" sz="3200" dirty="0" smtClean="0"/>
            </a:br>
            <a:r>
              <a:rPr lang="it-IT" sz="3200" dirty="0" smtClean="0"/>
              <a:t>Preparazione di soluzioni tampone e verifica del potere tamponante</a:t>
            </a:r>
            <a:endParaRPr lang="it-IT" sz="3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09600" y="2076271"/>
            <a:ext cx="792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it-IT" sz="2200" b="1" dirty="0" smtClean="0"/>
              <a:t>Soluzione tampone</a:t>
            </a:r>
            <a:r>
              <a:rPr lang="it-IT" sz="2200" dirty="0" smtClean="0"/>
              <a:t>: soluzione il cui pH non varia in modo apprezzabile per piccole aggiunte di acidi o di basi. Inoltre, il pH di una soluzione tampone non varia quando viene diluita.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066800" y="3352800"/>
            <a:ext cx="7086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 smtClean="0"/>
              <a:t>Per ottenere una soluzione tampone, </a:t>
            </a:r>
          </a:p>
          <a:p>
            <a:pPr algn="ctr"/>
            <a:r>
              <a:rPr lang="it-IT" sz="2200" b="1" dirty="0" smtClean="0">
                <a:solidFill>
                  <a:srgbClr val="FF0000"/>
                </a:solidFill>
              </a:rPr>
              <a:t>un acido debole e la sua base coniugata</a:t>
            </a:r>
            <a:r>
              <a:rPr lang="it-IT" sz="2200" dirty="0" smtClean="0"/>
              <a:t>, </a:t>
            </a:r>
          </a:p>
          <a:p>
            <a:pPr algn="ctr"/>
            <a:r>
              <a:rPr lang="it-IT" sz="2200" dirty="0" smtClean="0"/>
              <a:t>oppure </a:t>
            </a:r>
            <a:r>
              <a:rPr lang="it-IT" sz="2200" b="1" dirty="0" smtClean="0">
                <a:solidFill>
                  <a:srgbClr val="0070C0"/>
                </a:solidFill>
              </a:rPr>
              <a:t>una base debole e il suo acido coniugato</a:t>
            </a:r>
            <a:r>
              <a:rPr lang="it-IT" sz="2200" dirty="0" smtClean="0"/>
              <a:t>, </a:t>
            </a:r>
          </a:p>
          <a:p>
            <a:pPr algn="ctr"/>
            <a:r>
              <a:rPr lang="it-IT" sz="2200" dirty="0" smtClean="0"/>
              <a:t>devono essere </a:t>
            </a:r>
            <a:r>
              <a:rPr lang="it-IT" sz="2200" b="1" dirty="0" smtClean="0"/>
              <a:t>contemporaneamente</a:t>
            </a:r>
            <a:r>
              <a:rPr lang="it-IT" sz="2200" dirty="0" smtClean="0"/>
              <a:t> presenti in soluzione, in equilibrio tra loro.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09600" y="5417403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/>
              <a:t>Una soluzione tampone si può ottenere sciogliendo un acido e un suo sale, oppure una base e un suo sale.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>
                <a:solidFill>
                  <a:srgbClr val="0070C0"/>
                </a:solidFill>
              </a:rPr>
              <a:t>2. Preparazione delle soluzioni tampone</a:t>
            </a:r>
            <a:endParaRPr lang="it-IT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33400" y="1066800"/>
          <a:ext cx="8153400" cy="5241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Soluzione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Volume 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it-IT" sz="20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r>
                        <a:rPr lang="it-IT" sz="20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sz="2000" b="1" baseline="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Volume 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HPO</a:t>
                      </a:r>
                      <a:r>
                        <a:rPr lang="it-IT" sz="20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chemeClr val="tx1"/>
                          </a:solidFill>
                        </a:rPr>
                        <a:t>2- 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sz="2000" b="1" baseline="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Volume 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it-IT" sz="20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it-IT" sz="2000" b="1" baseline="30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sz="2000" b="1" baseline="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750">
                <a:tc gridSpan="4"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Effetto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 del rapporto 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PO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HPO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endParaRPr lang="it-IT" sz="20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75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Effetto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 della concentrazione di 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PO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 e 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HPO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endParaRPr lang="it-IT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411162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>
                <a:solidFill>
                  <a:srgbClr val="0070C0"/>
                </a:solidFill>
              </a:rPr>
              <a:t>3. Verifica del potere tamponante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5800" y="1143000"/>
            <a:ext cx="7543800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  <a:spcAft>
                <a:spcPts val="2400"/>
              </a:spcAft>
              <a:buFont typeface="Wingdings" pitchFamily="2" charset="2"/>
              <a:buChar char="ü"/>
            </a:pPr>
            <a:r>
              <a:rPr lang="it-IT" sz="2200" dirty="0" smtClean="0"/>
              <a:t>Per ogni soluzione registrare i volumi reali impiegati</a:t>
            </a:r>
          </a:p>
          <a:p>
            <a:pPr marL="256032" indent="-256032">
              <a:lnSpc>
                <a:spcPct val="120000"/>
              </a:lnSpc>
              <a:spcAft>
                <a:spcPts val="2400"/>
              </a:spcAft>
              <a:buFont typeface="Wingdings" pitchFamily="2" charset="2"/>
              <a:buChar char="ü"/>
            </a:pPr>
            <a:r>
              <a:rPr lang="it-IT" sz="2200" dirty="0" smtClean="0"/>
              <a:t>Misurare con </a:t>
            </a:r>
            <a:r>
              <a:rPr lang="it-IT" sz="2200" dirty="0" err="1" smtClean="0"/>
              <a:t>pH-metro</a:t>
            </a:r>
            <a:r>
              <a:rPr lang="it-IT" sz="2200" dirty="0" smtClean="0"/>
              <a:t> il pH reale della soluzione</a:t>
            </a:r>
            <a:endParaRPr lang="it-IT" sz="2800" b="1" baseline="-250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2000" y="301625"/>
            <a:ext cx="5486400" cy="536575"/>
          </a:xfrm>
        </p:spPr>
        <p:txBody>
          <a:bodyPr>
            <a:noAutofit/>
          </a:bodyPr>
          <a:lstStyle/>
          <a:p>
            <a:pPr algn="l"/>
            <a:r>
              <a:rPr lang="it-IT" sz="3200" b="1" dirty="0" err="1" smtClean="0"/>
              <a:t>pH-metro</a:t>
            </a:r>
            <a:endParaRPr lang="it-IT" sz="3200" b="1" dirty="0"/>
          </a:p>
        </p:txBody>
      </p:sp>
      <p:grpSp>
        <p:nvGrpSpPr>
          <p:cNvPr id="20" name="Gruppo 19"/>
          <p:cNvGrpSpPr/>
          <p:nvPr/>
        </p:nvGrpSpPr>
        <p:grpSpPr>
          <a:xfrm>
            <a:off x="457200" y="1000720"/>
            <a:ext cx="4267200" cy="5476280"/>
            <a:chOff x="457200" y="1000720"/>
            <a:chExt cx="4267200" cy="5476280"/>
          </a:xfrm>
        </p:grpSpPr>
        <p:pic>
          <p:nvPicPr>
            <p:cNvPr id="7" name="Immagine 6" descr="elettrodoavetro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" y="1000720"/>
              <a:ext cx="3872729" cy="5476280"/>
            </a:xfrm>
            <a:prstGeom prst="rect">
              <a:avLst/>
            </a:prstGeom>
          </p:spPr>
        </p:pic>
        <p:sp>
          <p:nvSpPr>
            <p:cNvPr id="9" name="CasellaDiTesto 8"/>
            <p:cNvSpPr txBox="1"/>
            <p:nvPr/>
          </p:nvSpPr>
          <p:spPr>
            <a:xfrm>
              <a:off x="2362200" y="1371600"/>
              <a:ext cx="18288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cavo coassiale</a:t>
              </a:r>
              <a:endParaRPr lang="it-IT" dirty="0"/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2514600" y="2667000"/>
              <a:ext cx="19050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elettrolita interno</a:t>
              </a:r>
              <a:endParaRPr lang="it-IT" dirty="0"/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2590800" y="3059668"/>
              <a:ext cx="19050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elettrolita interno</a:t>
              </a:r>
              <a:endParaRPr lang="it-IT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2743200" y="3733800"/>
              <a:ext cx="19050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   fili di argento</a:t>
              </a:r>
            </a:p>
            <a:p>
              <a:r>
                <a:rPr lang="it-IT" dirty="0" smtClean="0"/>
                <a:t>   ricoperti di </a:t>
              </a:r>
              <a:r>
                <a:rPr lang="it-IT" dirty="0" err="1" smtClean="0"/>
                <a:t>AgCl</a:t>
              </a:r>
              <a:r>
                <a:rPr lang="it-IT" dirty="0" smtClean="0"/>
                <a:t> </a:t>
              </a:r>
              <a:endParaRPr lang="it-IT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667000" y="4343400"/>
              <a:ext cx="19050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elettrolita esterno</a:t>
              </a:r>
              <a:endParaRPr lang="it-IT" dirty="0"/>
            </a:p>
          </p:txBody>
        </p:sp>
        <p:sp>
          <p:nvSpPr>
            <p:cNvPr id="17" name="Parentesi graffa chiusa 16"/>
            <p:cNvSpPr/>
            <p:nvPr/>
          </p:nvSpPr>
          <p:spPr>
            <a:xfrm>
              <a:off x="2743200" y="3810000"/>
              <a:ext cx="152400" cy="533400"/>
            </a:xfrm>
            <a:prstGeom prst="rightBrace">
              <a:avLst>
                <a:gd name="adj1" fmla="val 49892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2743200" y="4736068"/>
              <a:ext cx="19050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setto poroso</a:t>
              </a:r>
              <a:endParaRPr lang="it-IT" dirty="0"/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2362200" y="5879068"/>
              <a:ext cx="2362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membrana di vetro</a:t>
              </a:r>
              <a:endParaRPr lang="it-IT" dirty="0"/>
            </a:p>
          </p:txBody>
        </p:sp>
      </p:grpSp>
      <p:sp>
        <p:nvSpPr>
          <p:cNvPr id="21" name="CasellaDiTesto 20"/>
          <p:cNvSpPr txBox="1"/>
          <p:nvPr/>
        </p:nvSpPr>
        <p:spPr>
          <a:xfrm>
            <a:off x="4572000" y="1092875"/>
            <a:ext cx="434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Misura della </a:t>
            </a:r>
            <a:r>
              <a:rPr lang="it-IT" b="1" dirty="0" smtClean="0"/>
              <a:t>differenza di potenziale </a:t>
            </a:r>
            <a:r>
              <a:rPr lang="it-IT" dirty="0" smtClean="0"/>
              <a:t>tra due elettrodi, uno dei quali (interno) è posto a contatto con la soluzione da misurare attraverso la membrana di vetro, mentre l’altro viene utilizzato come riferimento (elettrodo esterno).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572000" y="4302205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Elettrodo esterno</a:t>
            </a:r>
            <a:r>
              <a:rPr lang="it-IT" dirty="0" smtClean="0"/>
              <a:t>: </a:t>
            </a:r>
          </a:p>
          <a:p>
            <a:r>
              <a:rPr lang="it-IT" dirty="0" smtClean="0"/>
              <a:t>Filo di </a:t>
            </a:r>
            <a:r>
              <a:rPr lang="it-IT" dirty="0" err="1" smtClean="0"/>
              <a:t>Ag</a:t>
            </a:r>
            <a:r>
              <a:rPr lang="it-IT" dirty="0" smtClean="0"/>
              <a:t>, immerso in una soluzione di </a:t>
            </a:r>
            <a:r>
              <a:rPr lang="it-IT" dirty="0" err="1" smtClean="0"/>
              <a:t>KCl</a:t>
            </a:r>
            <a:r>
              <a:rPr lang="it-IT" dirty="0" smtClean="0"/>
              <a:t>, satura in </a:t>
            </a:r>
            <a:r>
              <a:rPr lang="it-IT" dirty="0" err="1" smtClean="0"/>
              <a:t>AgCl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572000" y="2923401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Elettrodo interno</a:t>
            </a:r>
            <a:r>
              <a:rPr lang="it-IT" dirty="0" smtClean="0"/>
              <a:t>: </a:t>
            </a:r>
          </a:p>
          <a:p>
            <a:r>
              <a:rPr lang="it-IT" dirty="0" smtClean="0"/>
              <a:t>Filo di </a:t>
            </a:r>
            <a:r>
              <a:rPr lang="it-IT" dirty="0" err="1" smtClean="0"/>
              <a:t>Ag</a:t>
            </a:r>
            <a:r>
              <a:rPr lang="it-IT" dirty="0" smtClean="0"/>
              <a:t>, immerso in una soluzione di </a:t>
            </a:r>
            <a:r>
              <a:rPr lang="it-IT" dirty="0" err="1" smtClean="0"/>
              <a:t>KCl</a:t>
            </a:r>
            <a:r>
              <a:rPr lang="it-IT" dirty="0" smtClean="0"/>
              <a:t>, satura in </a:t>
            </a:r>
            <a:r>
              <a:rPr lang="it-IT" dirty="0" err="1" smtClean="0"/>
              <a:t>AgCl</a:t>
            </a:r>
            <a:r>
              <a:rPr lang="it-IT" dirty="0" smtClean="0"/>
              <a:t>, con un pH definito da un sistema tampone  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572000" y="5352871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Membrana di vetro</a:t>
            </a:r>
            <a:r>
              <a:rPr lang="it-IT" dirty="0" smtClean="0"/>
              <a:t>: </a:t>
            </a:r>
          </a:p>
          <a:p>
            <a:r>
              <a:rPr lang="it-IT" dirty="0" smtClean="0"/>
              <a:t>Vetro molto sottile, attraverso il quale si forma una differenza di potenziale causata dai gruppi carichi che si formano sul vetro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724400" y="6096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Elettrodo a vetro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2000" y="301625"/>
            <a:ext cx="5486400" cy="536575"/>
          </a:xfrm>
        </p:spPr>
        <p:txBody>
          <a:bodyPr>
            <a:noAutofit/>
          </a:bodyPr>
          <a:lstStyle/>
          <a:p>
            <a:pPr algn="l"/>
            <a:r>
              <a:rPr lang="it-IT" sz="3200" b="1" dirty="0" err="1" smtClean="0"/>
              <a:t>pH-metro</a:t>
            </a:r>
            <a:endParaRPr lang="it-IT" sz="3200" b="1" dirty="0"/>
          </a:p>
        </p:txBody>
      </p:sp>
      <p:pic>
        <p:nvPicPr>
          <p:cNvPr id="20" name="Immagine 19" descr="ff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173" y="1143000"/>
            <a:ext cx="1343826" cy="5181600"/>
          </a:xfrm>
          <a:prstGeom prst="rect">
            <a:avLst/>
          </a:prstGeom>
        </p:spPr>
      </p:pic>
      <p:cxnSp>
        <p:nvCxnSpPr>
          <p:cNvPr id="27" name="Connettore 1 26"/>
          <p:cNvCxnSpPr/>
          <p:nvPr/>
        </p:nvCxnSpPr>
        <p:spPr>
          <a:xfrm rot="5400000" flipH="1" flipV="1">
            <a:off x="937641" y="3710559"/>
            <a:ext cx="3200400" cy="157048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1752600" y="6080760"/>
            <a:ext cx="3733800" cy="2286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 rot="5400000">
            <a:off x="4801394" y="1675606"/>
            <a:ext cx="457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6172200" y="1839089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OH 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4014216" y="183829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 smtClean="0">
                <a:solidFill>
                  <a:srgbClr val="0070C0"/>
                </a:solidFill>
              </a:rPr>
              <a:t>OH – Si</a:t>
            </a:r>
            <a:endParaRPr lang="it-IT" sz="2000" dirty="0">
              <a:solidFill>
                <a:srgbClr val="0070C0"/>
              </a:solidFill>
            </a:endParaRPr>
          </a:p>
        </p:txBody>
      </p:sp>
      <p:cxnSp>
        <p:nvCxnSpPr>
          <p:cNvPr id="42" name="Connettore 1 41"/>
          <p:cNvCxnSpPr/>
          <p:nvPr/>
        </p:nvCxnSpPr>
        <p:spPr>
          <a:xfrm rot="5400000">
            <a:off x="4801394" y="2399506"/>
            <a:ext cx="457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>
            <a:off x="6172200" y="2562989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OH 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4014216" y="256219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 smtClean="0">
                <a:solidFill>
                  <a:srgbClr val="0070C0"/>
                </a:solidFill>
              </a:rPr>
              <a:t>OH – Si</a:t>
            </a:r>
            <a:endParaRPr lang="it-IT" sz="2000" dirty="0">
              <a:solidFill>
                <a:srgbClr val="0070C0"/>
              </a:solidFill>
            </a:endParaRPr>
          </a:p>
        </p:txBody>
      </p:sp>
      <p:cxnSp>
        <p:nvCxnSpPr>
          <p:cNvPr id="46" name="Connettore 1 45"/>
          <p:cNvCxnSpPr/>
          <p:nvPr/>
        </p:nvCxnSpPr>
        <p:spPr>
          <a:xfrm rot="5400000">
            <a:off x="4801394" y="3123406"/>
            <a:ext cx="457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/>
          <p:cNvSpPr txBox="1"/>
          <p:nvPr/>
        </p:nvSpPr>
        <p:spPr>
          <a:xfrm>
            <a:off x="6172200" y="3286889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OH 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48" name="CasellaDiTesto 47"/>
          <p:cNvSpPr txBox="1"/>
          <p:nvPr/>
        </p:nvSpPr>
        <p:spPr>
          <a:xfrm>
            <a:off x="4014216" y="328609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 smtClean="0">
                <a:solidFill>
                  <a:srgbClr val="0070C0"/>
                </a:solidFill>
              </a:rPr>
              <a:t>OH – Si</a:t>
            </a:r>
            <a:endParaRPr lang="it-IT" sz="2000" dirty="0">
              <a:solidFill>
                <a:srgbClr val="0070C0"/>
              </a:solidFill>
            </a:endParaRPr>
          </a:p>
        </p:txBody>
      </p:sp>
      <p:cxnSp>
        <p:nvCxnSpPr>
          <p:cNvPr id="50" name="Connettore 1 49"/>
          <p:cNvCxnSpPr/>
          <p:nvPr/>
        </p:nvCxnSpPr>
        <p:spPr>
          <a:xfrm rot="5400000">
            <a:off x="4801394" y="3847306"/>
            <a:ext cx="457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/>
          <p:cNvSpPr txBox="1"/>
          <p:nvPr/>
        </p:nvSpPr>
        <p:spPr>
          <a:xfrm>
            <a:off x="6172200" y="4010789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OH 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4014216" y="400999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 smtClean="0">
                <a:solidFill>
                  <a:srgbClr val="0070C0"/>
                </a:solidFill>
              </a:rPr>
              <a:t>OH – Si</a:t>
            </a:r>
            <a:endParaRPr lang="it-IT" sz="2000" dirty="0">
              <a:solidFill>
                <a:srgbClr val="0070C0"/>
              </a:solidFill>
            </a:endParaRPr>
          </a:p>
        </p:txBody>
      </p:sp>
      <p:cxnSp>
        <p:nvCxnSpPr>
          <p:cNvPr id="54" name="Connettore 1 53"/>
          <p:cNvCxnSpPr/>
          <p:nvPr/>
        </p:nvCxnSpPr>
        <p:spPr>
          <a:xfrm rot="5400000">
            <a:off x="4801394" y="4571206"/>
            <a:ext cx="457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6172200" y="4734689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OH 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4014216" y="473389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 smtClean="0">
                <a:solidFill>
                  <a:srgbClr val="0070C0"/>
                </a:solidFill>
              </a:rPr>
              <a:t>OH – Si</a:t>
            </a:r>
            <a:endParaRPr lang="it-IT" sz="2000" dirty="0">
              <a:solidFill>
                <a:srgbClr val="0070C0"/>
              </a:solidFill>
            </a:endParaRPr>
          </a:p>
        </p:txBody>
      </p:sp>
      <p:cxnSp>
        <p:nvCxnSpPr>
          <p:cNvPr id="58" name="Connettore 1 57"/>
          <p:cNvCxnSpPr/>
          <p:nvPr/>
        </p:nvCxnSpPr>
        <p:spPr>
          <a:xfrm rot="5400000">
            <a:off x="4801394" y="5295106"/>
            <a:ext cx="457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/>
          <p:cNvSpPr txBox="1"/>
          <p:nvPr/>
        </p:nvSpPr>
        <p:spPr>
          <a:xfrm>
            <a:off x="6172200" y="5458589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OH 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4014216" y="545779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 smtClean="0">
                <a:solidFill>
                  <a:srgbClr val="0070C0"/>
                </a:solidFill>
              </a:rPr>
              <a:t>OH – Si</a:t>
            </a:r>
            <a:endParaRPr lang="it-IT" sz="2000" dirty="0">
              <a:solidFill>
                <a:srgbClr val="0070C0"/>
              </a:solidFill>
            </a:endParaRPr>
          </a:p>
        </p:txBody>
      </p:sp>
      <p:cxnSp>
        <p:nvCxnSpPr>
          <p:cNvPr id="62" name="Connettore 1 61"/>
          <p:cNvCxnSpPr/>
          <p:nvPr/>
        </p:nvCxnSpPr>
        <p:spPr>
          <a:xfrm rot="5400000">
            <a:off x="4801394" y="6019006"/>
            <a:ext cx="457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sellaDiTesto 64"/>
          <p:cNvSpPr txBox="1"/>
          <p:nvPr/>
        </p:nvSpPr>
        <p:spPr>
          <a:xfrm>
            <a:off x="3124200" y="32766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Soluzione interna:</a:t>
            </a:r>
          </a:p>
          <a:p>
            <a:pPr algn="ctr"/>
            <a:r>
              <a:rPr lang="it-IT" dirty="0" smtClean="0"/>
              <a:t>pH costante</a:t>
            </a:r>
            <a:endParaRPr lang="it-IT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7010400" y="32766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Soluzione esterna:</a:t>
            </a:r>
          </a:p>
          <a:p>
            <a:pPr algn="ctr"/>
            <a:r>
              <a:rPr lang="it-IT" dirty="0" smtClean="0"/>
              <a:t>pH variabile</a:t>
            </a:r>
            <a:endParaRPr lang="it-IT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5281136" y="2590800"/>
            <a:ext cx="738664" cy="2209800"/>
          </a:xfrm>
          <a:prstGeom prst="rect">
            <a:avLst/>
          </a:prstGeom>
          <a:noFill/>
        </p:spPr>
        <p:txBody>
          <a:bodyPr vert="vert270" wrap="square" rtlCol="0">
            <a:noAutofit/>
          </a:bodyPr>
          <a:lstStyle/>
          <a:p>
            <a:pPr algn="just"/>
            <a:r>
              <a:rPr lang="it-IT" sz="3600" b="1" dirty="0" smtClean="0">
                <a:solidFill>
                  <a:srgbClr val="0070C0"/>
                </a:solidFill>
              </a:rPr>
              <a:t>V E T R O</a:t>
            </a:r>
            <a:endParaRPr lang="it-IT" sz="3600" b="1" dirty="0">
              <a:solidFill>
                <a:srgbClr val="0070C0"/>
              </a:solidFill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6172200" y="3295590"/>
            <a:ext cx="1066800" cy="400110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</a:t>
            </a:r>
            <a:r>
              <a:rPr lang="it-IT" sz="2000" b="1" dirty="0" smtClean="0">
                <a:solidFill>
                  <a:srgbClr val="FF0000"/>
                </a:solidFill>
              </a:rPr>
              <a:t>OH</a:t>
            </a:r>
            <a:r>
              <a:rPr lang="it-IT" sz="2000" b="1" baseline="-25000" dirty="0" smtClean="0">
                <a:solidFill>
                  <a:srgbClr val="FF0000"/>
                </a:solidFill>
              </a:rPr>
              <a:t>2</a:t>
            </a:r>
            <a:r>
              <a:rPr lang="it-IT" sz="2000" b="1" baseline="30000" dirty="0" smtClean="0">
                <a:solidFill>
                  <a:srgbClr val="FF0000"/>
                </a:solidFill>
              </a:rPr>
              <a:t>+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68" name="CasellaDiTesto 67"/>
          <p:cNvSpPr txBox="1"/>
          <p:nvPr/>
        </p:nvSpPr>
        <p:spPr>
          <a:xfrm>
            <a:off x="7162800" y="3319272"/>
            <a:ext cx="914400" cy="110799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dirty="0" smtClean="0"/>
              <a:t>Soluzione esterna: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pH 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ACIDO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7162800" y="3311604"/>
            <a:ext cx="914400" cy="110799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dirty="0" smtClean="0"/>
              <a:t>Soluzione esterna:</a:t>
            </a:r>
          </a:p>
          <a:p>
            <a:pPr algn="ctr"/>
            <a:r>
              <a:rPr lang="it-IT" b="1" dirty="0" smtClean="0">
                <a:solidFill>
                  <a:srgbClr val="0000FF"/>
                </a:solidFill>
              </a:rPr>
              <a:t>pH </a:t>
            </a:r>
          </a:p>
          <a:p>
            <a:pPr algn="ctr"/>
            <a:r>
              <a:rPr lang="it-IT" b="1" dirty="0" smtClean="0">
                <a:solidFill>
                  <a:srgbClr val="0000FF"/>
                </a:solidFill>
              </a:rPr>
              <a:t>BASICO</a:t>
            </a:r>
            <a:endParaRPr lang="it-IT" b="1" dirty="0">
              <a:solidFill>
                <a:srgbClr val="0000FF"/>
              </a:solidFill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6172200" y="1847790"/>
            <a:ext cx="1066800" cy="400110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</a:t>
            </a:r>
            <a:r>
              <a:rPr lang="it-IT" sz="2000" b="1" dirty="0" smtClean="0">
                <a:solidFill>
                  <a:srgbClr val="FF0000"/>
                </a:solidFill>
              </a:rPr>
              <a:t>OH</a:t>
            </a:r>
            <a:r>
              <a:rPr lang="it-IT" sz="2000" b="1" baseline="-25000" dirty="0" smtClean="0">
                <a:solidFill>
                  <a:srgbClr val="FF0000"/>
                </a:solidFill>
              </a:rPr>
              <a:t>2</a:t>
            </a:r>
            <a:r>
              <a:rPr lang="it-IT" sz="2000" b="1" baseline="30000" dirty="0" smtClean="0">
                <a:solidFill>
                  <a:srgbClr val="FF0000"/>
                </a:solidFill>
              </a:rPr>
              <a:t>+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71" name="CasellaDiTesto 70"/>
          <p:cNvSpPr txBox="1"/>
          <p:nvPr/>
        </p:nvSpPr>
        <p:spPr>
          <a:xfrm>
            <a:off x="6172200" y="2571690"/>
            <a:ext cx="1143000" cy="400110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</a:t>
            </a:r>
            <a:r>
              <a:rPr lang="it-IT" sz="2000" b="1" dirty="0" smtClean="0">
                <a:solidFill>
                  <a:srgbClr val="FF0000"/>
                </a:solidFill>
              </a:rPr>
              <a:t>OH</a:t>
            </a:r>
            <a:r>
              <a:rPr lang="it-IT" sz="2000" b="1" baseline="-25000" dirty="0" smtClean="0">
                <a:solidFill>
                  <a:srgbClr val="FF0000"/>
                </a:solidFill>
              </a:rPr>
              <a:t>2</a:t>
            </a:r>
            <a:r>
              <a:rPr lang="it-IT" sz="2000" b="1" baseline="30000" dirty="0" smtClean="0">
                <a:solidFill>
                  <a:srgbClr val="FF0000"/>
                </a:solidFill>
              </a:rPr>
              <a:t>+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6172200" y="4019490"/>
            <a:ext cx="1066800" cy="400110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</a:t>
            </a:r>
            <a:r>
              <a:rPr lang="it-IT" sz="2000" b="1" dirty="0" smtClean="0">
                <a:solidFill>
                  <a:srgbClr val="FF0000"/>
                </a:solidFill>
              </a:rPr>
              <a:t>OH</a:t>
            </a:r>
            <a:r>
              <a:rPr lang="it-IT" sz="2000" b="1" baseline="-25000" dirty="0" smtClean="0">
                <a:solidFill>
                  <a:srgbClr val="FF0000"/>
                </a:solidFill>
              </a:rPr>
              <a:t>2</a:t>
            </a:r>
            <a:r>
              <a:rPr lang="it-IT" sz="2000" b="1" baseline="30000" dirty="0" smtClean="0">
                <a:solidFill>
                  <a:srgbClr val="FF0000"/>
                </a:solidFill>
              </a:rPr>
              <a:t>+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6172200" y="4743390"/>
            <a:ext cx="1143000" cy="400110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</a:t>
            </a:r>
            <a:r>
              <a:rPr lang="it-IT" sz="2000" b="1" dirty="0" smtClean="0">
                <a:solidFill>
                  <a:srgbClr val="FF0000"/>
                </a:solidFill>
              </a:rPr>
              <a:t>OH</a:t>
            </a:r>
            <a:r>
              <a:rPr lang="it-IT" sz="2000" b="1" baseline="-25000" dirty="0" smtClean="0">
                <a:solidFill>
                  <a:srgbClr val="FF0000"/>
                </a:solidFill>
              </a:rPr>
              <a:t>2</a:t>
            </a:r>
            <a:r>
              <a:rPr lang="it-IT" sz="2000" b="1" baseline="30000" dirty="0" smtClean="0">
                <a:solidFill>
                  <a:srgbClr val="FF0000"/>
                </a:solidFill>
              </a:rPr>
              <a:t>+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75" name="CasellaDiTesto 74"/>
          <p:cNvSpPr txBox="1"/>
          <p:nvPr/>
        </p:nvSpPr>
        <p:spPr>
          <a:xfrm>
            <a:off x="6172200" y="5467290"/>
            <a:ext cx="1219200" cy="400110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</a:t>
            </a:r>
            <a:r>
              <a:rPr lang="it-IT" sz="2000" b="1" dirty="0" smtClean="0">
                <a:solidFill>
                  <a:srgbClr val="FF0000"/>
                </a:solidFill>
              </a:rPr>
              <a:t>OH</a:t>
            </a:r>
            <a:r>
              <a:rPr lang="it-IT" sz="2000" b="1" baseline="-25000" dirty="0" smtClean="0">
                <a:solidFill>
                  <a:srgbClr val="FF0000"/>
                </a:solidFill>
              </a:rPr>
              <a:t>2</a:t>
            </a:r>
            <a:r>
              <a:rPr lang="it-IT" sz="2000" b="1" baseline="30000" dirty="0" smtClean="0">
                <a:solidFill>
                  <a:srgbClr val="FF0000"/>
                </a:solidFill>
              </a:rPr>
              <a:t>+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76" name="CasellaDiTesto 75"/>
          <p:cNvSpPr txBox="1"/>
          <p:nvPr/>
        </p:nvSpPr>
        <p:spPr>
          <a:xfrm>
            <a:off x="6172200" y="3295590"/>
            <a:ext cx="990600" cy="400110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</a:t>
            </a:r>
            <a:r>
              <a:rPr lang="it-IT" sz="2000" b="1" dirty="0" smtClean="0">
                <a:solidFill>
                  <a:srgbClr val="0000FF"/>
                </a:solidFill>
              </a:rPr>
              <a:t>O</a:t>
            </a:r>
            <a:r>
              <a:rPr lang="it-IT" sz="2000" b="1" baseline="30000" dirty="0" smtClean="0">
                <a:solidFill>
                  <a:srgbClr val="0000FF"/>
                </a:solidFill>
              </a:rPr>
              <a:t>-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77" name="CasellaDiTesto 76"/>
          <p:cNvSpPr txBox="1"/>
          <p:nvPr/>
        </p:nvSpPr>
        <p:spPr>
          <a:xfrm>
            <a:off x="6172200" y="1847790"/>
            <a:ext cx="1066800" cy="400110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</a:t>
            </a:r>
            <a:r>
              <a:rPr lang="it-IT" sz="2000" b="1" dirty="0" smtClean="0">
                <a:solidFill>
                  <a:srgbClr val="0000FF"/>
                </a:solidFill>
              </a:rPr>
              <a:t>O</a:t>
            </a:r>
            <a:r>
              <a:rPr lang="it-IT" sz="2000" b="1" baseline="30000" dirty="0" smtClean="0">
                <a:solidFill>
                  <a:srgbClr val="0000FF"/>
                </a:solidFill>
              </a:rPr>
              <a:t>-</a:t>
            </a:r>
            <a:r>
              <a:rPr lang="it-IT" sz="2000" dirty="0" smtClean="0">
                <a:solidFill>
                  <a:srgbClr val="0070C0"/>
                </a:solidFill>
              </a:rPr>
              <a:t> 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78" name="CasellaDiTesto 77"/>
          <p:cNvSpPr txBox="1"/>
          <p:nvPr/>
        </p:nvSpPr>
        <p:spPr>
          <a:xfrm>
            <a:off x="6172200" y="2571690"/>
            <a:ext cx="1061357" cy="400110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</a:t>
            </a:r>
            <a:r>
              <a:rPr lang="it-IT" sz="2000" b="1" dirty="0" smtClean="0">
                <a:solidFill>
                  <a:srgbClr val="0000FF"/>
                </a:solidFill>
              </a:rPr>
              <a:t>O</a:t>
            </a:r>
            <a:r>
              <a:rPr lang="it-IT" sz="2000" b="1" baseline="30000" dirty="0" smtClean="0">
                <a:solidFill>
                  <a:srgbClr val="0000FF"/>
                </a:solidFill>
              </a:rPr>
              <a:t>-</a:t>
            </a:r>
            <a:endParaRPr lang="it-IT" sz="2000" dirty="0">
              <a:solidFill>
                <a:srgbClr val="0000FF"/>
              </a:solidFill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6172200" y="4019490"/>
            <a:ext cx="1066800" cy="400110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</a:t>
            </a:r>
            <a:r>
              <a:rPr lang="it-IT" sz="2000" b="1" dirty="0" smtClean="0">
                <a:solidFill>
                  <a:srgbClr val="0000FF"/>
                </a:solidFill>
              </a:rPr>
              <a:t>O</a:t>
            </a:r>
            <a:r>
              <a:rPr lang="it-IT" sz="2000" b="1" baseline="30000" dirty="0" smtClean="0">
                <a:solidFill>
                  <a:srgbClr val="0000FF"/>
                </a:solidFill>
              </a:rPr>
              <a:t>-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6172200" y="4743390"/>
            <a:ext cx="1061357" cy="400110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</a:t>
            </a:r>
            <a:r>
              <a:rPr lang="it-IT" sz="2000" b="1" dirty="0" smtClean="0">
                <a:solidFill>
                  <a:srgbClr val="0000FF"/>
                </a:solidFill>
              </a:rPr>
              <a:t>O</a:t>
            </a:r>
            <a:r>
              <a:rPr lang="it-IT" sz="2000" b="1" baseline="30000" dirty="0" smtClean="0">
                <a:solidFill>
                  <a:srgbClr val="0000FF"/>
                </a:solidFill>
              </a:rPr>
              <a:t>-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81" name="CasellaDiTesto 80"/>
          <p:cNvSpPr txBox="1"/>
          <p:nvPr/>
        </p:nvSpPr>
        <p:spPr>
          <a:xfrm>
            <a:off x="6172200" y="5467290"/>
            <a:ext cx="1132114" cy="400110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r>
              <a:rPr lang="it-IT" sz="2000" dirty="0" smtClean="0">
                <a:solidFill>
                  <a:srgbClr val="0070C0"/>
                </a:solidFill>
              </a:rPr>
              <a:t>Si – </a:t>
            </a:r>
            <a:r>
              <a:rPr lang="it-IT" sz="2000" b="1" dirty="0" smtClean="0">
                <a:solidFill>
                  <a:srgbClr val="0000FF"/>
                </a:solidFill>
              </a:rPr>
              <a:t>O</a:t>
            </a:r>
            <a:r>
              <a:rPr lang="it-IT" sz="2000" b="1" baseline="30000" dirty="0" smtClean="0">
                <a:solidFill>
                  <a:srgbClr val="0000FF"/>
                </a:solidFill>
              </a:rPr>
              <a:t>-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25" name="Ovale 24"/>
          <p:cNvSpPr/>
          <p:nvPr/>
        </p:nvSpPr>
        <p:spPr>
          <a:xfrm>
            <a:off x="3124200" y="1371600"/>
            <a:ext cx="5181600" cy="495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5" name="Connettore 1 34"/>
          <p:cNvCxnSpPr/>
          <p:nvPr/>
        </p:nvCxnSpPr>
        <p:spPr>
          <a:xfrm rot="5400000">
            <a:off x="6096000" y="1676400"/>
            <a:ext cx="457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 rot="5400000">
            <a:off x="6096000" y="2400300"/>
            <a:ext cx="457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 rot="5400000">
            <a:off x="6096000" y="3124200"/>
            <a:ext cx="457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 rot="5400000">
            <a:off x="6096000" y="3848100"/>
            <a:ext cx="457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rot="5400000">
            <a:off x="6096000" y="4572000"/>
            <a:ext cx="457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 rot="5400000">
            <a:off x="6096000" y="5295900"/>
            <a:ext cx="457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 rot="5400000">
            <a:off x="6096000" y="6019800"/>
            <a:ext cx="457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68" grpId="0" animBg="1"/>
      <p:bldP spid="69" grpId="0" animBg="1"/>
      <p:bldP spid="70" grpId="0" animBg="1"/>
      <p:bldP spid="71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411162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>
                <a:solidFill>
                  <a:srgbClr val="0070C0"/>
                </a:solidFill>
              </a:rPr>
              <a:t>3. Verifica del potere tamponante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5800" y="1143000"/>
            <a:ext cx="7543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  <a:spcAft>
                <a:spcPts val="2400"/>
              </a:spcAft>
              <a:buFont typeface="Wingdings" pitchFamily="2" charset="2"/>
              <a:buChar char="ü"/>
            </a:pPr>
            <a:r>
              <a:rPr lang="it-IT" sz="2200" dirty="0" smtClean="0"/>
              <a:t>Per ogni soluzione registrare i volumi reali impiegati</a:t>
            </a:r>
          </a:p>
          <a:p>
            <a:pPr marL="256032" indent="-256032">
              <a:lnSpc>
                <a:spcPct val="120000"/>
              </a:lnSpc>
              <a:spcAft>
                <a:spcPts val="2400"/>
              </a:spcAft>
              <a:buFont typeface="Wingdings" pitchFamily="2" charset="2"/>
              <a:buChar char="ü"/>
            </a:pPr>
            <a:r>
              <a:rPr lang="it-IT" sz="2200" dirty="0" smtClean="0"/>
              <a:t>Misurare con </a:t>
            </a:r>
            <a:r>
              <a:rPr lang="it-IT" sz="2200" dirty="0" err="1" smtClean="0"/>
              <a:t>pH-metro</a:t>
            </a:r>
            <a:r>
              <a:rPr lang="it-IT" sz="2200" dirty="0" smtClean="0"/>
              <a:t> il pH reale della soluzione</a:t>
            </a:r>
            <a:endParaRPr lang="it-IT" sz="2800" b="1" baseline="-25000" dirty="0" smtClean="0">
              <a:solidFill>
                <a:srgbClr val="0070C0"/>
              </a:solidFill>
            </a:endParaRPr>
          </a:p>
          <a:p>
            <a:pPr marL="256032" indent="-256032">
              <a:lnSpc>
                <a:spcPct val="120000"/>
              </a:lnSpc>
              <a:spcAft>
                <a:spcPts val="2400"/>
              </a:spcAft>
              <a:buFont typeface="Wingdings" pitchFamily="2" charset="2"/>
              <a:buChar char="ü"/>
            </a:pPr>
            <a:r>
              <a:rPr lang="it-IT" sz="2200" dirty="0" smtClean="0"/>
              <a:t>Aggiungere 1.0 </a:t>
            </a:r>
            <a:r>
              <a:rPr lang="it-IT" sz="2200" dirty="0" err="1" smtClean="0"/>
              <a:t>mL</a:t>
            </a:r>
            <a:r>
              <a:rPr lang="it-IT" sz="2200" dirty="0" smtClean="0"/>
              <a:t> di soluzione di </a:t>
            </a:r>
            <a:r>
              <a:rPr lang="it-IT" sz="2200" b="1" dirty="0" err="1" smtClean="0"/>
              <a:t>NaOH</a:t>
            </a:r>
            <a:r>
              <a:rPr lang="it-IT" sz="2200" dirty="0" smtClean="0"/>
              <a:t> 0.100 M con la pipetta graduata in dotazione, mescolare, e misurare di nuovo il pH della soluzione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81000" y="457200"/>
            <a:ext cx="8534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</a:t>
            </a:r>
            <a:r>
              <a:rPr lang="it-IT" sz="2800" b="1" dirty="0" smtClean="0">
                <a:solidFill>
                  <a:srgbClr val="0070C0"/>
                </a:solidFill>
              </a:rPr>
              <a:t>Verifica del potere tamponante</a:t>
            </a: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33400" y="1066800"/>
          <a:ext cx="8153400" cy="5241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Soluzione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Volume 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it-IT" sz="20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r>
                        <a:rPr lang="it-IT" sz="20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sz="2000" b="1" baseline="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Volume 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HPO</a:t>
                      </a:r>
                      <a:r>
                        <a:rPr lang="it-IT" sz="20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chemeClr val="tx1"/>
                          </a:solidFill>
                        </a:rPr>
                        <a:t>2- 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sz="2000" b="1" baseline="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pH (prima dell’aggiunta)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pH (dopo l’aggiunta)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750">
                <a:tc gridSpan="4"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Effetto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 del rapporto 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PO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HPO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endParaRPr lang="it-IT" sz="20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275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Effetto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 della concentrazione di 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PO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 e 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HPO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endParaRPr lang="it-IT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4"/>
          <p:cNvSpPr txBox="1"/>
          <p:nvPr/>
        </p:nvSpPr>
        <p:spPr>
          <a:xfrm>
            <a:off x="6705600" y="2895600"/>
            <a:ext cx="22098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Riportare</a:t>
            </a:r>
            <a:r>
              <a:rPr lang="en-US" sz="2400" b="1" dirty="0" smtClean="0">
                <a:solidFill>
                  <a:srgbClr val="FF0000"/>
                </a:solidFill>
              </a:rPr>
              <a:t> in </a:t>
            </a:r>
            <a:r>
              <a:rPr lang="en-US" sz="2400" b="1" dirty="0" err="1" smtClean="0">
                <a:solidFill>
                  <a:srgbClr val="FF0000"/>
                </a:solidFill>
              </a:rPr>
              <a:t>modo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chiaro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calcoli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fatti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nella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relazione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411162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>
                <a:solidFill>
                  <a:srgbClr val="0070C0"/>
                </a:solidFill>
              </a:rPr>
              <a:t>4. Analisi dei dati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5800" y="1143000"/>
            <a:ext cx="7543800" cy="2025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  <a:spcAft>
                <a:spcPts val="2400"/>
              </a:spcAft>
              <a:buFont typeface="Wingdings" pitchFamily="2" charset="2"/>
              <a:buChar char="ü"/>
            </a:pPr>
            <a:r>
              <a:rPr lang="it-IT" sz="2200" dirty="0" smtClean="0"/>
              <a:t>Calcolare il potere tamponante reale di ciascuna soluzione</a:t>
            </a:r>
          </a:p>
          <a:p>
            <a:pPr marL="256032" indent="-256032">
              <a:lnSpc>
                <a:spcPct val="120000"/>
              </a:lnSpc>
              <a:spcAft>
                <a:spcPts val="2400"/>
              </a:spcAft>
              <a:buFont typeface="Wingdings" pitchFamily="2" charset="2"/>
              <a:buChar char="ü"/>
            </a:pPr>
            <a:r>
              <a:rPr lang="it-IT" sz="2200" dirty="0" smtClean="0"/>
              <a:t>Confrontare i risultati con quelli teorici sulla base del pH teorico per il tampone prima e dopo l’aggiunta di 1.0 </a:t>
            </a:r>
            <a:r>
              <a:rPr lang="it-IT" sz="2200" dirty="0" err="1" smtClean="0"/>
              <a:t>mL</a:t>
            </a:r>
            <a:r>
              <a:rPr lang="it-IT" sz="2200" dirty="0" smtClean="0"/>
              <a:t> di </a:t>
            </a:r>
            <a:r>
              <a:rPr lang="it-IT" sz="2200" dirty="0" err="1" smtClean="0"/>
              <a:t>NaOH</a:t>
            </a:r>
            <a:r>
              <a:rPr lang="it-IT" sz="2200" dirty="0" smtClean="0"/>
              <a:t> 0.100 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57200" y="6858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buFont typeface="Wingdings" pitchFamily="2" charset="2"/>
              <a:buChar char="ü"/>
            </a:pPr>
            <a:r>
              <a:rPr lang="it-IT" sz="2000" b="1" dirty="0" smtClean="0"/>
              <a:t>Qual è l’effetto del rapporto </a:t>
            </a:r>
            <a:r>
              <a:rPr lang="it-IT" sz="2000" b="1" dirty="0" err="1" smtClean="0"/>
              <a:t>C</a:t>
            </a:r>
            <a:r>
              <a:rPr lang="it-IT" sz="2000" b="1" baseline="-25000" dirty="0" err="1" smtClean="0"/>
              <a:t>b</a:t>
            </a:r>
            <a:r>
              <a:rPr lang="it-IT" sz="2000" b="1" dirty="0" smtClean="0"/>
              <a:t>/C</a:t>
            </a:r>
            <a:r>
              <a:rPr lang="it-IT" sz="2000" b="1" baseline="-25000" dirty="0" smtClean="0"/>
              <a:t>a</a:t>
            </a:r>
            <a:r>
              <a:rPr lang="it-IT" sz="2000" b="1" dirty="0" smtClean="0"/>
              <a:t> sul potere tamponante? </a:t>
            </a:r>
            <a:r>
              <a:rPr lang="it-IT" sz="2000" dirty="0" smtClean="0"/>
              <a:t>Riportare in grafico i valori ottenuti dalle soluzioni sperimentali 2, 3 e 4 e confrontarli con quelli ottenuti per via teorica. 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11162"/>
          </a:xfrm>
        </p:spPr>
        <p:txBody>
          <a:bodyPr>
            <a:noAutofit/>
          </a:bodyPr>
          <a:lstStyle/>
          <a:p>
            <a:pPr marL="320040" indent="-320040" algn="l"/>
            <a:r>
              <a:rPr lang="it-IT" sz="2600" b="1" dirty="0" smtClean="0">
                <a:solidFill>
                  <a:srgbClr val="0070C0"/>
                </a:solidFill>
              </a:rPr>
              <a:t>4. Analisi dei dati</a:t>
            </a:r>
            <a:endParaRPr lang="it-IT" sz="2600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Grafico 8"/>
          <p:cNvGraphicFramePr/>
          <p:nvPr/>
        </p:nvGraphicFramePr>
        <p:xfrm>
          <a:off x="1676400" y="1676400"/>
          <a:ext cx="5638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457200" y="54864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buFont typeface="Wingdings" pitchFamily="2" charset="2"/>
              <a:buChar char="ü"/>
            </a:pPr>
            <a:r>
              <a:rPr lang="it-IT" sz="2000" b="1" dirty="0" smtClean="0"/>
              <a:t>Qual è l’effetto della concentrazione di tampone sul potere tamponante? </a:t>
            </a:r>
            <a:r>
              <a:rPr lang="it-IT" sz="2000" dirty="0" smtClean="0"/>
              <a:t>Riportare in grafico i valori ottenuti dalle soluzioni sperimentali 3, 6 e 7 e confrontarli con quelli ottenuti per via teorica. </a:t>
            </a:r>
          </a:p>
        </p:txBody>
      </p:sp>
      <p:sp>
        <p:nvSpPr>
          <p:cNvPr id="8" name="TextBox 4"/>
          <p:cNvSpPr txBox="1"/>
          <p:nvPr/>
        </p:nvSpPr>
        <p:spPr>
          <a:xfrm>
            <a:off x="6553200" y="2895600"/>
            <a:ext cx="24384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LE SCALE </a:t>
            </a:r>
            <a:r>
              <a:rPr lang="en-US" sz="2400" b="1" dirty="0" smtClean="0">
                <a:solidFill>
                  <a:srgbClr val="FF0000"/>
                </a:solidFill>
              </a:rPr>
              <a:t>DEI GRAFICI </a:t>
            </a:r>
            <a:r>
              <a:rPr lang="en-US" sz="2400" b="1" dirty="0" smtClean="0">
                <a:solidFill>
                  <a:srgbClr val="FF0000"/>
                </a:solidFill>
              </a:rPr>
              <a:t>DEVONO ESSERE LINEARI!!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e 30"/>
          <p:cNvSpPr/>
          <p:nvPr/>
        </p:nvSpPr>
        <p:spPr>
          <a:xfrm>
            <a:off x="1295400" y="1143000"/>
            <a:ext cx="609600" cy="533400"/>
          </a:xfrm>
          <a:prstGeom prst="ellipse">
            <a:avLst/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3886200" y="1143000"/>
            <a:ext cx="533400" cy="533400"/>
          </a:xfrm>
          <a:prstGeom prst="ellipse">
            <a:avLst/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3886200" y="1143000"/>
            <a:ext cx="533400" cy="533400"/>
          </a:xfrm>
          <a:prstGeom prst="ellipse">
            <a:avLst/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1295400" y="1143000"/>
            <a:ext cx="609600" cy="533400"/>
          </a:xfrm>
          <a:prstGeom prst="ellipse">
            <a:avLst/>
          </a:prstGeom>
          <a:solidFill>
            <a:srgbClr val="FF0000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5" name="CasellaDiTesto 204"/>
          <p:cNvSpPr txBox="1"/>
          <p:nvPr/>
        </p:nvSpPr>
        <p:spPr>
          <a:xfrm>
            <a:off x="838200" y="1143000"/>
            <a:ext cx="5105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2800" dirty="0" smtClean="0"/>
              <a:t>HA + H</a:t>
            </a:r>
            <a:r>
              <a:rPr lang="it-IT" sz="2800" baseline="-25000" dirty="0" smtClean="0"/>
              <a:t>2</a:t>
            </a:r>
            <a:r>
              <a:rPr lang="it-IT" sz="2800" dirty="0" smtClean="0"/>
              <a:t>O                A</a:t>
            </a:r>
            <a:r>
              <a:rPr lang="it-IT" sz="2800" b="1" baseline="30000" dirty="0" smtClean="0"/>
              <a:t>-</a:t>
            </a:r>
            <a:r>
              <a:rPr lang="it-IT" sz="2800" dirty="0" smtClean="0"/>
              <a:t> + H</a:t>
            </a:r>
            <a:r>
              <a:rPr lang="it-IT" sz="2800" baseline="-25000" dirty="0" smtClean="0"/>
              <a:t>3</a:t>
            </a:r>
            <a:r>
              <a:rPr lang="it-IT" sz="2800" dirty="0" smtClean="0"/>
              <a:t>O</a:t>
            </a:r>
            <a:r>
              <a:rPr lang="it-IT" sz="2800" baseline="30000" dirty="0" smtClean="0"/>
              <a:t>+</a:t>
            </a:r>
          </a:p>
          <a:p>
            <a:pPr algn="ctr">
              <a:spcAft>
                <a:spcPts val="600"/>
              </a:spcAft>
            </a:pPr>
            <a:endParaRPr lang="it-IT" sz="2800" dirty="0" smtClean="0"/>
          </a:p>
          <a:p>
            <a:pPr algn="ctr">
              <a:spcAft>
                <a:spcPts val="600"/>
              </a:spcAft>
            </a:pPr>
            <a:r>
              <a:rPr lang="it-IT" sz="2800" dirty="0" smtClean="0"/>
              <a:t>2 H</a:t>
            </a:r>
            <a:r>
              <a:rPr lang="it-IT" sz="2800" baseline="-25000" dirty="0" smtClean="0"/>
              <a:t>2</a:t>
            </a:r>
            <a:r>
              <a:rPr lang="it-IT" sz="2800" dirty="0" smtClean="0"/>
              <a:t>O                 H</a:t>
            </a:r>
            <a:r>
              <a:rPr lang="it-IT" sz="2800" baseline="-25000" dirty="0" smtClean="0"/>
              <a:t>3</a:t>
            </a:r>
            <a:r>
              <a:rPr lang="it-IT" sz="2800" dirty="0" smtClean="0"/>
              <a:t>O</a:t>
            </a:r>
            <a:r>
              <a:rPr lang="it-IT" sz="2800" baseline="30000" dirty="0" smtClean="0"/>
              <a:t>+ </a:t>
            </a:r>
            <a:r>
              <a:rPr lang="it-IT" sz="2800" dirty="0" smtClean="0"/>
              <a:t>+ OH</a:t>
            </a:r>
            <a:r>
              <a:rPr lang="it-IT" sz="2800" b="1" baseline="30000" dirty="0" smtClean="0"/>
              <a:t>-</a:t>
            </a:r>
            <a:endParaRPr lang="it-IT" sz="2800" baseline="30000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305800" cy="411162"/>
          </a:xfrm>
        </p:spPr>
        <p:txBody>
          <a:bodyPr>
            <a:noAutofit/>
          </a:bodyPr>
          <a:lstStyle/>
          <a:p>
            <a:pPr algn="l"/>
            <a:r>
              <a:rPr lang="it-IT" sz="2400" b="1" dirty="0" smtClean="0"/>
              <a:t>Esempio: soluzione tampone di un acido debole e un suo sale</a:t>
            </a:r>
            <a:endParaRPr lang="it-IT" sz="2400" b="1" dirty="0"/>
          </a:p>
        </p:txBody>
      </p:sp>
      <p:grpSp>
        <p:nvGrpSpPr>
          <p:cNvPr id="3" name="Gruppo 41"/>
          <p:cNvGrpSpPr/>
          <p:nvPr/>
        </p:nvGrpSpPr>
        <p:grpSpPr>
          <a:xfrm>
            <a:off x="3023616" y="1335025"/>
            <a:ext cx="685801" cy="76200"/>
            <a:chOff x="6995159" y="4952999"/>
            <a:chExt cx="457201" cy="76200"/>
          </a:xfrm>
        </p:grpSpPr>
        <p:cxnSp>
          <p:nvCxnSpPr>
            <p:cNvPr id="43" name="Connettore 2 42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2 44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ttangolo 45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" name="Gruppo 46"/>
          <p:cNvGrpSpPr/>
          <p:nvPr/>
        </p:nvGrpSpPr>
        <p:grpSpPr>
          <a:xfrm>
            <a:off x="5943600" y="1337690"/>
            <a:ext cx="2743200" cy="1024510"/>
            <a:chOff x="457200" y="1783139"/>
            <a:chExt cx="2743200" cy="1024510"/>
          </a:xfrm>
        </p:grpSpPr>
        <p:sp>
          <p:nvSpPr>
            <p:cNvPr id="48" name="CasellaDiTesto 47"/>
            <p:cNvSpPr txBox="1"/>
            <p:nvPr/>
          </p:nvSpPr>
          <p:spPr>
            <a:xfrm>
              <a:off x="457200" y="1783139"/>
              <a:ext cx="76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400" dirty="0" smtClean="0"/>
            </a:p>
            <a:p>
              <a:r>
                <a:rPr lang="it-IT" sz="2400" dirty="0" err="1" smtClean="0"/>
                <a:t>K</a:t>
              </a:r>
              <a:r>
                <a:rPr lang="it-IT" sz="2400" baseline="-25000" dirty="0" err="1" smtClean="0"/>
                <a:t>a</a:t>
              </a:r>
              <a:r>
                <a:rPr lang="it-IT" sz="2400" dirty="0" smtClean="0"/>
                <a:t> =</a:t>
              </a:r>
              <a:endParaRPr lang="it-IT" sz="2400" baseline="30000" dirty="0"/>
            </a:p>
          </p:txBody>
        </p:sp>
        <p:grpSp>
          <p:nvGrpSpPr>
            <p:cNvPr id="5" name="Gruppo 19"/>
            <p:cNvGrpSpPr/>
            <p:nvPr/>
          </p:nvGrpSpPr>
          <p:grpSpPr>
            <a:xfrm>
              <a:off x="990600" y="1969449"/>
              <a:ext cx="2209800" cy="838200"/>
              <a:chOff x="1600200" y="1729181"/>
              <a:chExt cx="2209800" cy="838200"/>
            </a:xfrm>
          </p:grpSpPr>
          <p:sp>
            <p:nvSpPr>
              <p:cNvPr id="54" name="CasellaDiTesto 30"/>
              <p:cNvSpPr txBox="1"/>
              <p:nvPr/>
            </p:nvSpPr>
            <p:spPr>
              <a:xfrm>
                <a:off x="1905000" y="2105716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[HA]</a:t>
                </a:r>
                <a:endParaRPr lang="it-IT" sz="2400" i="1" baseline="30000" dirty="0"/>
              </a:p>
            </p:txBody>
          </p:sp>
          <p:sp>
            <p:nvSpPr>
              <p:cNvPr id="55" name="CasellaDiTesto 31"/>
              <p:cNvSpPr txBox="1"/>
              <p:nvPr/>
            </p:nvSpPr>
            <p:spPr>
              <a:xfrm>
                <a:off x="1600200" y="1729181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[A</a:t>
                </a:r>
                <a:r>
                  <a:rPr lang="it-IT" sz="2400" b="1" baseline="30000" dirty="0" smtClean="0"/>
                  <a:t>-</a:t>
                </a:r>
                <a:r>
                  <a:rPr lang="it-IT" sz="2400" dirty="0" smtClean="0"/>
                  <a:t>]∙[H</a:t>
                </a:r>
                <a:r>
                  <a:rPr lang="it-IT" sz="2400" baseline="-25000" dirty="0" smtClean="0"/>
                  <a:t>3</a:t>
                </a:r>
                <a:r>
                  <a:rPr lang="it-IT" sz="2400" dirty="0" smtClean="0"/>
                  <a:t>O</a:t>
                </a:r>
                <a:r>
                  <a:rPr lang="it-IT" sz="2400" baseline="30000" dirty="0" smtClean="0"/>
                  <a:t>+</a:t>
                </a:r>
                <a:r>
                  <a:rPr lang="it-IT" sz="2400" dirty="0" smtClean="0"/>
                  <a:t>]</a:t>
                </a:r>
                <a:endParaRPr lang="it-IT" sz="2400" i="1" baseline="30000" dirty="0"/>
              </a:p>
            </p:txBody>
          </p:sp>
          <p:cxnSp>
            <p:nvCxnSpPr>
              <p:cNvPr id="56" name="Connettore 1 32"/>
              <p:cNvCxnSpPr/>
              <p:nvPr/>
            </p:nvCxnSpPr>
            <p:spPr>
              <a:xfrm>
                <a:off x="1676400" y="2158949"/>
                <a:ext cx="128016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8" name="CasellaDiTesto 57"/>
          <p:cNvSpPr txBox="1"/>
          <p:nvPr/>
        </p:nvSpPr>
        <p:spPr>
          <a:xfrm>
            <a:off x="457200" y="3302675"/>
            <a:ext cx="396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/>
              <a:t>Cosa succede per aggiunta di una piccola quantità di una qualsiasi base?</a:t>
            </a:r>
          </a:p>
          <a:p>
            <a:r>
              <a:rPr lang="it-IT" sz="2000" dirty="0" smtClean="0"/>
              <a:t>La base sposta l’equilibrio di idrolisi dell’acqua, consumando 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O</a:t>
            </a:r>
            <a:r>
              <a:rPr lang="it-IT" sz="2000" baseline="30000" dirty="0" smtClean="0"/>
              <a:t>+</a:t>
            </a:r>
            <a:r>
              <a:rPr lang="it-IT" sz="2000" dirty="0" smtClean="0"/>
              <a:t>.</a:t>
            </a:r>
          </a:p>
          <a:p>
            <a:r>
              <a:rPr lang="it-IT" sz="2000" dirty="0" smtClean="0"/>
              <a:t>Allo stesso tempo, l’equilibrio del tampone si sposta a destra, producendo 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O</a:t>
            </a:r>
            <a:r>
              <a:rPr lang="it-IT" sz="2000" baseline="30000" dirty="0" smtClean="0"/>
              <a:t>+</a:t>
            </a:r>
            <a:r>
              <a:rPr lang="it-IT" sz="2000" dirty="0" smtClean="0"/>
              <a:t> e </a:t>
            </a:r>
            <a:r>
              <a:rPr lang="it-IT" sz="2000" b="1" dirty="0" smtClean="0"/>
              <a:t>mantenendo il pH costante</a:t>
            </a:r>
            <a:r>
              <a:rPr lang="it-IT" sz="2000" dirty="0" smtClean="0"/>
              <a:t>. </a:t>
            </a:r>
            <a:endParaRPr lang="it-IT" sz="2000" dirty="0"/>
          </a:p>
        </p:txBody>
      </p:sp>
      <p:grpSp>
        <p:nvGrpSpPr>
          <p:cNvPr id="6" name="Gruppo 58"/>
          <p:cNvGrpSpPr/>
          <p:nvPr/>
        </p:nvGrpSpPr>
        <p:grpSpPr>
          <a:xfrm>
            <a:off x="2667000" y="2438399"/>
            <a:ext cx="685801" cy="76200"/>
            <a:chOff x="6995159" y="4952999"/>
            <a:chExt cx="457201" cy="76200"/>
          </a:xfrm>
        </p:grpSpPr>
        <p:cxnSp>
          <p:nvCxnSpPr>
            <p:cNvPr id="60" name="Connettore 2 59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2 60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ttangolo 61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63" name="Freccia in giù 62"/>
          <p:cNvSpPr/>
          <p:nvPr/>
        </p:nvSpPr>
        <p:spPr>
          <a:xfrm rot="10800000">
            <a:off x="4800600" y="25908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Freccia a destra 63"/>
          <p:cNvSpPr/>
          <p:nvPr/>
        </p:nvSpPr>
        <p:spPr>
          <a:xfrm rot="10800000">
            <a:off x="2667002" y="2285999"/>
            <a:ext cx="609601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4800600" y="1676401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a destra 65"/>
          <p:cNvSpPr/>
          <p:nvPr/>
        </p:nvSpPr>
        <p:spPr>
          <a:xfrm>
            <a:off x="3124199" y="1219200"/>
            <a:ext cx="609601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Freccia in giù 66"/>
          <p:cNvSpPr/>
          <p:nvPr/>
        </p:nvSpPr>
        <p:spPr>
          <a:xfrm rot="10800000">
            <a:off x="3810000" y="19050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CasellaDiTesto 67"/>
          <p:cNvSpPr txBox="1"/>
          <p:nvPr/>
        </p:nvSpPr>
        <p:spPr>
          <a:xfrm>
            <a:off x="4876800" y="3302675"/>
            <a:ext cx="396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/>
              <a:t>Cosa succede per aggiunta di una piccola quantità di un qualsiasi acido?</a:t>
            </a:r>
          </a:p>
          <a:p>
            <a:r>
              <a:rPr lang="it-IT" sz="2000" dirty="0" smtClean="0"/>
              <a:t>L’acido aggiunto sposta l’equilibrio di idrolisi del tampone verso sinistra, reagendo con la base coniugata e consumando 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O</a:t>
            </a:r>
            <a:r>
              <a:rPr lang="it-IT" sz="2000" baseline="30000" dirty="0" smtClean="0"/>
              <a:t>+</a:t>
            </a:r>
            <a:r>
              <a:rPr lang="it-IT" sz="2000" dirty="0" smtClean="0"/>
              <a:t>. </a:t>
            </a:r>
            <a:r>
              <a:rPr lang="it-IT" sz="2000" b="1" dirty="0" smtClean="0"/>
              <a:t>Il pH rimane comunque costante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69" name="Freccia in giù 68"/>
          <p:cNvSpPr/>
          <p:nvPr/>
        </p:nvSpPr>
        <p:spPr>
          <a:xfrm rot="10800000">
            <a:off x="4800600" y="1676401"/>
            <a:ext cx="304800" cy="304800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Freccia a destra 70"/>
          <p:cNvSpPr/>
          <p:nvPr/>
        </p:nvSpPr>
        <p:spPr>
          <a:xfrm rot="10800000">
            <a:off x="3048000" y="1219200"/>
            <a:ext cx="609601" cy="30480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00"/>
                            </p:stCondLst>
                            <p:childTnLst>
                              <p:par>
                                <p:cTn id="9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  <p:bldP spid="32" grpId="1" animBg="1"/>
      <p:bldP spid="30" grpId="0" animBg="1"/>
      <p:bldP spid="30" grpId="2" animBg="1"/>
      <p:bldP spid="29" grpId="0" animBg="1"/>
      <p:bldP spid="29" grpId="2" animBg="1"/>
      <p:bldP spid="205" grpId="0" uiExpand="1" build="p"/>
      <p:bldP spid="58" grpId="0" uiExpand="1" build="allAtOnce"/>
      <p:bldP spid="58" grpId="1" uiExpand="1" build="p"/>
      <p:bldP spid="63" grpId="0" uiExpand="1" animBg="1"/>
      <p:bldP spid="63" grpId="1" uiExpand="1" animBg="1"/>
      <p:bldP spid="64" grpId="0" uiExpand="1" animBg="1"/>
      <p:bldP spid="64" grpId="1" uiExpand="1" animBg="1"/>
      <p:bldP spid="65" grpId="0" animBg="1"/>
      <p:bldP spid="65" grpId="1" uiExpand="1" animBg="1"/>
      <p:bldP spid="66" grpId="0" animBg="1"/>
      <p:bldP spid="66" grpId="1" uiExpand="1" animBg="1"/>
      <p:bldP spid="67" grpId="0" uiExpand="1" animBg="1"/>
      <p:bldP spid="67" grpId="1" uiExpand="1" animBg="1"/>
      <p:bldP spid="68" grpId="0" uiExpand="1" build="allAtOnce"/>
      <p:bldP spid="68" grpId="1" uiExpand="1" build="p"/>
      <p:bldP spid="69" grpId="0" animBg="1"/>
      <p:bldP spid="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ttangolo arrotondato 60"/>
          <p:cNvSpPr/>
          <p:nvPr/>
        </p:nvSpPr>
        <p:spPr>
          <a:xfrm>
            <a:off x="5334000" y="4419600"/>
            <a:ext cx="2362200" cy="990600"/>
          </a:xfrm>
          <a:prstGeom prst="roundRect">
            <a:avLst/>
          </a:prstGeom>
          <a:solidFill>
            <a:schemeClr val="tx2">
              <a:lumMod val="20000"/>
              <a:lumOff val="80000"/>
              <a:alpha val="35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5" name="CasellaDiTesto 204"/>
          <p:cNvSpPr txBox="1"/>
          <p:nvPr/>
        </p:nvSpPr>
        <p:spPr>
          <a:xfrm>
            <a:off x="609600" y="9906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2800" dirty="0" smtClean="0"/>
              <a:t>HA + H</a:t>
            </a:r>
            <a:r>
              <a:rPr lang="it-IT" sz="2800" baseline="-25000" dirty="0" smtClean="0"/>
              <a:t>2</a:t>
            </a:r>
            <a:r>
              <a:rPr lang="it-IT" sz="2800" dirty="0" smtClean="0"/>
              <a:t>O                A</a:t>
            </a:r>
            <a:r>
              <a:rPr lang="it-IT" sz="2800" b="1" baseline="30000" dirty="0" smtClean="0"/>
              <a:t>-</a:t>
            </a:r>
            <a:r>
              <a:rPr lang="it-IT" sz="2800" dirty="0" smtClean="0"/>
              <a:t> + H</a:t>
            </a:r>
            <a:r>
              <a:rPr lang="it-IT" sz="2800" baseline="-25000" dirty="0" smtClean="0"/>
              <a:t>3</a:t>
            </a:r>
            <a:r>
              <a:rPr lang="it-IT" sz="2800" dirty="0" smtClean="0"/>
              <a:t>O</a:t>
            </a:r>
            <a:r>
              <a:rPr lang="it-IT" sz="2800" baseline="30000" dirty="0" smtClean="0"/>
              <a:t>+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05800" cy="411162"/>
          </a:xfrm>
        </p:spPr>
        <p:txBody>
          <a:bodyPr>
            <a:noAutofit/>
          </a:bodyPr>
          <a:lstStyle/>
          <a:p>
            <a:pPr algn="l"/>
            <a:r>
              <a:rPr lang="it-IT" sz="2400" b="1" dirty="0" smtClean="0"/>
              <a:t>Calcolo del pH di una soluzione tampone</a:t>
            </a:r>
            <a:endParaRPr lang="it-IT" sz="2400" b="1" dirty="0"/>
          </a:p>
        </p:txBody>
      </p:sp>
      <p:grpSp>
        <p:nvGrpSpPr>
          <p:cNvPr id="3" name="Gruppo 41"/>
          <p:cNvGrpSpPr/>
          <p:nvPr/>
        </p:nvGrpSpPr>
        <p:grpSpPr>
          <a:xfrm>
            <a:off x="2795016" y="1182625"/>
            <a:ext cx="685801" cy="76200"/>
            <a:chOff x="6995159" y="4952999"/>
            <a:chExt cx="457201" cy="76200"/>
          </a:xfrm>
        </p:grpSpPr>
        <p:cxnSp>
          <p:nvCxnSpPr>
            <p:cNvPr id="43" name="Connettore 2 42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2 44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ttangolo 45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" name="Gruppo 46"/>
          <p:cNvGrpSpPr/>
          <p:nvPr/>
        </p:nvGrpSpPr>
        <p:grpSpPr>
          <a:xfrm>
            <a:off x="5867400" y="956690"/>
            <a:ext cx="2743200" cy="1024510"/>
            <a:chOff x="457200" y="1783139"/>
            <a:chExt cx="2743200" cy="1024510"/>
          </a:xfrm>
        </p:grpSpPr>
        <p:sp>
          <p:nvSpPr>
            <p:cNvPr id="48" name="CasellaDiTesto 47"/>
            <p:cNvSpPr txBox="1"/>
            <p:nvPr/>
          </p:nvSpPr>
          <p:spPr>
            <a:xfrm>
              <a:off x="457200" y="1783139"/>
              <a:ext cx="76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400" dirty="0" smtClean="0"/>
            </a:p>
            <a:p>
              <a:r>
                <a:rPr lang="it-IT" sz="2400" dirty="0" err="1" smtClean="0"/>
                <a:t>K</a:t>
              </a:r>
              <a:r>
                <a:rPr lang="it-IT" sz="2400" baseline="-25000" dirty="0" err="1" smtClean="0"/>
                <a:t>a</a:t>
              </a:r>
              <a:r>
                <a:rPr lang="it-IT" sz="2400" dirty="0" smtClean="0"/>
                <a:t> =</a:t>
              </a:r>
              <a:endParaRPr lang="it-IT" sz="2400" baseline="30000" dirty="0"/>
            </a:p>
          </p:txBody>
        </p:sp>
        <p:grpSp>
          <p:nvGrpSpPr>
            <p:cNvPr id="5" name="Gruppo 19"/>
            <p:cNvGrpSpPr/>
            <p:nvPr/>
          </p:nvGrpSpPr>
          <p:grpSpPr>
            <a:xfrm>
              <a:off x="990600" y="1969449"/>
              <a:ext cx="2209800" cy="838200"/>
              <a:chOff x="1600200" y="1729181"/>
              <a:chExt cx="2209800" cy="838200"/>
            </a:xfrm>
          </p:grpSpPr>
          <p:sp>
            <p:nvSpPr>
              <p:cNvPr id="54" name="CasellaDiTesto 30"/>
              <p:cNvSpPr txBox="1"/>
              <p:nvPr/>
            </p:nvSpPr>
            <p:spPr>
              <a:xfrm>
                <a:off x="1905000" y="2105716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[HA]</a:t>
                </a:r>
                <a:endParaRPr lang="it-IT" sz="2400" i="1" baseline="30000" dirty="0"/>
              </a:p>
            </p:txBody>
          </p:sp>
          <p:sp>
            <p:nvSpPr>
              <p:cNvPr id="55" name="CasellaDiTesto 31"/>
              <p:cNvSpPr txBox="1"/>
              <p:nvPr/>
            </p:nvSpPr>
            <p:spPr>
              <a:xfrm>
                <a:off x="1600200" y="1729181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[A</a:t>
                </a:r>
                <a:r>
                  <a:rPr lang="it-IT" sz="2400" b="1" baseline="30000" dirty="0" smtClean="0"/>
                  <a:t>-</a:t>
                </a:r>
                <a:r>
                  <a:rPr lang="it-IT" sz="2400" dirty="0" smtClean="0"/>
                  <a:t>]∙[H</a:t>
                </a:r>
                <a:r>
                  <a:rPr lang="it-IT" sz="2400" baseline="-25000" dirty="0" smtClean="0"/>
                  <a:t>3</a:t>
                </a:r>
                <a:r>
                  <a:rPr lang="it-IT" sz="2400" dirty="0" smtClean="0"/>
                  <a:t>O</a:t>
                </a:r>
                <a:r>
                  <a:rPr lang="it-IT" sz="2400" baseline="30000" dirty="0" smtClean="0"/>
                  <a:t>+</a:t>
                </a:r>
                <a:r>
                  <a:rPr lang="it-IT" sz="2400" dirty="0" smtClean="0"/>
                  <a:t>]</a:t>
                </a:r>
                <a:endParaRPr lang="it-IT" sz="2400" i="1" baseline="30000" dirty="0"/>
              </a:p>
            </p:txBody>
          </p:sp>
          <p:cxnSp>
            <p:nvCxnSpPr>
              <p:cNvPr id="56" name="Connettore 1 32"/>
              <p:cNvCxnSpPr/>
              <p:nvPr/>
            </p:nvCxnSpPr>
            <p:spPr>
              <a:xfrm>
                <a:off x="1676400" y="2158949"/>
                <a:ext cx="128016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uppo 103"/>
          <p:cNvGrpSpPr/>
          <p:nvPr/>
        </p:nvGrpSpPr>
        <p:grpSpPr>
          <a:xfrm>
            <a:off x="533400" y="1036717"/>
            <a:ext cx="4739640" cy="2163683"/>
            <a:chOff x="381000" y="2027317"/>
            <a:chExt cx="4739640" cy="2163683"/>
          </a:xfrm>
        </p:grpSpPr>
        <p:cxnSp>
          <p:nvCxnSpPr>
            <p:cNvPr id="34" name="Connettore 1 104"/>
            <p:cNvCxnSpPr/>
            <p:nvPr/>
          </p:nvCxnSpPr>
          <p:spPr>
            <a:xfrm>
              <a:off x="457200" y="2514600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105"/>
            <p:cNvCxnSpPr/>
            <p:nvPr/>
          </p:nvCxnSpPr>
          <p:spPr>
            <a:xfrm>
              <a:off x="457200" y="3072871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106"/>
            <p:cNvCxnSpPr/>
            <p:nvPr/>
          </p:nvCxnSpPr>
          <p:spPr>
            <a:xfrm>
              <a:off x="457200" y="3631142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107"/>
            <p:cNvCxnSpPr/>
            <p:nvPr/>
          </p:nvCxnSpPr>
          <p:spPr>
            <a:xfrm rot="5400000">
              <a:off x="-187849" y="3101340"/>
              <a:ext cx="2148840" cy="794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CasellaDiTesto 108"/>
            <p:cNvSpPr txBox="1"/>
            <p:nvPr/>
          </p:nvSpPr>
          <p:spPr>
            <a:xfrm>
              <a:off x="457200" y="2438400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600" b="1" dirty="0" smtClean="0">
                  <a:solidFill>
                    <a:srgbClr val="0070C0"/>
                  </a:solidFill>
                  <a:latin typeface="Blackadder ITC" pitchFamily="82" charset="0"/>
                </a:rPr>
                <a:t>i</a:t>
              </a:r>
              <a:endParaRPr lang="it-IT" sz="3600" b="1" dirty="0">
                <a:solidFill>
                  <a:srgbClr val="0070C0"/>
                </a:solidFill>
                <a:latin typeface="Blackadder ITC" pitchFamily="82" charset="0"/>
              </a:endParaRPr>
            </a:p>
          </p:txBody>
        </p:sp>
        <p:sp>
          <p:nvSpPr>
            <p:cNvPr id="39" name="CasellaDiTesto 109"/>
            <p:cNvSpPr txBox="1"/>
            <p:nvPr/>
          </p:nvSpPr>
          <p:spPr>
            <a:xfrm>
              <a:off x="381000" y="3544669"/>
              <a:ext cx="53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600" b="1" dirty="0" err="1" smtClean="0">
                  <a:solidFill>
                    <a:srgbClr val="0070C0"/>
                  </a:solidFill>
                  <a:latin typeface="Blackadder ITC" pitchFamily="82" charset="0"/>
                </a:rPr>
                <a:t>eq</a:t>
              </a:r>
              <a:endParaRPr lang="it-IT" sz="3600" b="1" dirty="0">
                <a:solidFill>
                  <a:srgbClr val="0070C0"/>
                </a:solidFill>
                <a:latin typeface="Blackadder ITC" pitchFamily="82" charset="0"/>
              </a:endParaRPr>
            </a:p>
          </p:txBody>
        </p:sp>
        <p:cxnSp>
          <p:nvCxnSpPr>
            <p:cNvPr id="40" name="Connettore 1 110"/>
            <p:cNvCxnSpPr/>
            <p:nvPr/>
          </p:nvCxnSpPr>
          <p:spPr>
            <a:xfrm>
              <a:off x="457200" y="4189412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asellaDiTesto 111"/>
            <p:cNvSpPr txBox="1"/>
            <p:nvPr/>
          </p:nvSpPr>
          <p:spPr>
            <a:xfrm>
              <a:off x="381000" y="3011269"/>
              <a:ext cx="53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600" b="1" dirty="0" smtClean="0">
                  <a:solidFill>
                    <a:srgbClr val="0070C0"/>
                  </a:solidFill>
                  <a:latin typeface="Symbol" pitchFamily="18" charset="2"/>
                </a:rPr>
                <a:t>D</a:t>
              </a:r>
              <a:endParaRPr lang="it-IT" sz="3600" b="1" dirty="0">
                <a:solidFill>
                  <a:srgbClr val="0070C0"/>
                </a:solidFill>
                <a:latin typeface="Symbol" pitchFamily="18" charset="2"/>
              </a:endParaRPr>
            </a:p>
          </p:txBody>
        </p:sp>
      </p:grpSp>
      <p:sp>
        <p:nvSpPr>
          <p:cNvPr id="42" name="CasellaDiTesto 41"/>
          <p:cNvSpPr txBox="1"/>
          <p:nvPr/>
        </p:nvSpPr>
        <p:spPr>
          <a:xfrm>
            <a:off x="1143000" y="1524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C</a:t>
            </a:r>
            <a:r>
              <a:rPr lang="it-IT" sz="2800" baseline="-25000" dirty="0" smtClean="0"/>
              <a:t>a</a:t>
            </a:r>
            <a:endParaRPr lang="it-IT" sz="2800" baseline="-25000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3733800" y="1524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C</a:t>
            </a:r>
            <a:r>
              <a:rPr lang="it-IT" sz="2800" baseline="-25000" dirty="0" err="1" smtClean="0"/>
              <a:t>b</a:t>
            </a:r>
            <a:endParaRPr lang="it-IT" sz="2800" baseline="-25000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1143000" y="20675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-x</a:t>
            </a:r>
            <a:endParaRPr lang="it-IT" sz="2800" baseline="-25000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3733800" y="2057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+x</a:t>
            </a:r>
            <a:endParaRPr lang="it-IT" sz="2800" baseline="-250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4572000" y="2057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+x</a:t>
            </a:r>
            <a:endParaRPr lang="it-IT" sz="2800" baseline="-25000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990600" y="26771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C</a:t>
            </a:r>
            <a:r>
              <a:rPr lang="it-IT" sz="2800" baseline="-25000" dirty="0" err="1" smtClean="0"/>
              <a:t>a</a:t>
            </a:r>
            <a:r>
              <a:rPr lang="it-IT" sz="2800" dirty="0" err="1" smtClean="0"/>
              <a:t>-x</a:t>
            </a:r>
            <a:endParaRPr lang="it-IT" sz="2800" baseline="-25000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3581400" y="2667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C</a:t>
            </a:r>
            <a:r>
              <a:rPr lang="it-IT" sz="2800" baseline="-25000" dirty="0" err="1" smtClean="0"/>
              <a:t>b</a:t>
            </a:r>
            <a:r>
              <a:rPr lang="it-IT" sz="2800" dirty="0" err="1" smtClean="0"/>
              <a:t>+x</a:t>
            </a:r>
            <a:endParaRPr lang="it-IT" sz="2800" baseline="-25000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4648200" y="26771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x</a:t>
            </a:r>
            <a:endParaRPr lang="it-IT" sz="2800" baseline="-25000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3048000" y="26771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rgbClr val="FF0000"/>
                </a:solidFill>
              </a:rPr>
              <a:t>C</a:t>
            </a:r>
            <a:r>
              <a:rPr lang="it-IT" sz="2800" baseline="-25000" dirty="0" err="1" smtClean="0">
                <a:solidFill>
                  <a:srgbClr val="FF0000"/>
                </a:solidFill>
              </a:rPr>
              <a:t>b</a:t>
            </a:r>
            <a:r>
              <a:rPr lang="it-IT" sz="2800" dirty="0" err="1" smtClean="0">
                <a:solidFill>
                  <a:srgbClr val="FF0000"/>
                </a:solidFill>
              </a:rPr>
              <a:t>≈</a:t>
            </a:r>
            <a:endParaRPr lang="it-IT" sz="2800" baseline="-25000" dirty="0">
              <a:solidFill>
                <a:srgbClr val="FF0000"/>
              </a:solidFill>
            </a:endParaRPr>
          </a:p>
        </p:txBody>
      </p:sp>
      <p:sp>
        <p:nvSpPr>
          <p:cNvPr id="59" name="CasellaDiTesto 58"/>
          <p:cNvSpPr txBox="1"/>
          <p:nvPr/>
        </p:nvSpPr>
        <p:spPr>
          <a:xfrm>
            <a:off x="1600200" y="2667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rgbClr val="FF0000"/>
                </a:solidFill>
              </a:rPr>
              <a:t>≈C</a:t>
            </a:r>
            <a:r>
              <a:rPr lang="it-IT" sz="2800" baseline="-25000" dirty="0" err="1" smtClean="0">
                <a:solidFill>
                  <a:srgbClr val="FF0000"/>
                </a:solidFill>
              </a:rPr>
              <a:t>a</a:t>
            </a:r>
            <a:endParaRPr lang="it-IT" sz="2800" baseline="-25000" dirty="0">
              <a:solidFill>
                <a:srgbClr val="FF0000"/>
              </a:solidFill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5638800" y="2184737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HA è un acido debole, poco dissociato: </a:t>
            </a:r>
          </a:p>
          <a:p>
            <a:r>
              <a:rPr lang="it-IT" sz="2000" dirty="0" smtClean="0"/>
              <a:t>x è piccolo rispetto a C</a:t>
            </a:r>
            <a:r>
              <a:rPr lang="it-IT" sz="2000" baseline="-25000" dirty="0" smtClean="0"/>
              <a:t>a</a:t>
            </a:r>
            <a:r>
              <a:rPr lang="it-IT" sz="2000" dirty="0" smtClean="0"/>
              <a:t> e </a:t>
            </a:r>
            <a:r>
              <a:rPr lang="it-IT" sz="2000" dirty="0" err="1" smtClean="0"/>
              <a:t>C</a:t>
            </a:r>
            <a:r>
              <a:rPr lang="it-IT" sz="2000" baseline="-25000" dirty="0" err="1" smtClean="0"/>
              <a:t>b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grpSp>
        <p:nvGrpSpPr>
          <p:cNvPr id="72" name="Gruppo 46"/>
          <p:cNvGrpSpPr/>
          <p:nvPr/>
        </p:nvGrpSpPr>
        <p:grpSpPr>
          <a:xfrm>
            <a:off x="533400" y="3429000"/>
            <a:ext cx="1905000" cy="1024510"/>
            <a:chOff x="457200" y="1783139"/>
            <a:chExt cx="1905000" cy="1024510"/>
          </a:xfrm>
        </p:grpSpPr>
        <p:sp>
          <p:nvSpPr>
            <p:cNvPr id="73" name="CasellaDiTesto 72"/>
            <p:cNvSpPr txBox="1"/>
            <p:nvPr/>
          </p:nvSpPr>
          <p:spPr>
            <a:xfrm>
              <a:off x="457200" y="1783139"/>
              <a:ext cx="76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400" dirty="0" smtClean="0"/>
            </a:p>
            <a:p>
              <a:r>
                <a:rPr lang="it-IT" sz="2400" dirty="0" err="1" smtClean="0"/>
                <a:t>K</a:t>
              </a:r>
              <a:r>
                <a:rPr lang="it-IT" sz="2400" baseline="-25000" dirty="0" err="1" smtClean="0"/>
                <a:t>a</a:t>
              </a:r>
              <a:r>
                <a:rPr lang="it-IT" sz="2400" dirty="0" smtClean="0"/>
                <a:t> =</a:t>
              </a:r>
              <a:endParaRPr lang="it-IT" sz="2400" baseline="30000" dirty="0"/>
            </a:p>
          </p:txBody>
        </p:sp>
        <p:grpSp>
          <p:nvGrpSpPr>
            <p:cNvPr id="74" name="Gruppo 19"/>
            <p:cNvGrpSpPr/>
            <p:nvPr/>
          </p:nvGrpSpPr>
          <p:grpSpPr>
            <a:xfrm>
              <a:off x="990600" y="1969449"/>
              <a:ext cx="1371600" cy="838200"/>
              <a:chOff x="1600200" y="1729181"/>
              <a:chExt cx="1371600" cy="838200"/>
            </a:xfrm>
          </p:grpSpPr>
          <p:sp>
            <p:nvSpPr>
              <p:cNvPr id="75" name="CasellaDiTesto 30"/>
              <p:cNvSpPr txBox="1"/>
              <p:nvPr/>
            </p:nvSpPr>
            <p:spPr>
              <a:xfrm>
                <a:off x="1905000" y="2105716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C</a:t>
                </a:r>
                <a:r>
                  <a:rPr lang="it-IT" sz="2400" baseline="-25000" dirty="0" smtClean="0"/>
                  <a:t>a</a:t>
                </a:r>
                <a:endParaRPr lang="it-IT" sz="2400" i="1" baseline="30000" dirty="0"/>
              </a:p>
            </p:txBody>
          </p:sp>
          <p:sp>
            <p:nvSpPr>
              <p:cNvPr id="76" name="CasellaDiTesto 31"/>
              <p:cNvSpPr txBox="1"/>
              <p:nvPr/>
            </p:nvSpPr>
            <p:spPr>
              <a:xfrm>
                <a:off x="1600200" y="1729181"/>
                <a:ext cx="1371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err="1" smtClean="0"/>
                  <a:t>C</a:t>
                </a:r>
                <a:r>
                  <a:rPr lang="it-IT" sz="2400" baseline="-25000" dirty="0" err="1" smtClean="0"/>
                  <a:t>b</a:t>
                </a:r>
                <a:r>
                  <a:rPr lang="it-IT" sz="2400" dirty="0" err="1" smtClean="0"/>
                  <a:t>∙</a:t>
                </a:r>
                <a:r>
                  <a:rPr lang="it-IT" sz="2400" dirty="0" smtClean="0"/>
                  <a:t>[H</a:t>
                </a:r>
                <a:r>
                  <a:rPr lang="it-IT" sz="2400" baseline="-25000" dirty="0" smtClean="0"/>
                  <a:t>3</a:t>
                </a:r>
                <a:r>
                  <a:rPr lang="it-IT" sz="2400" dirty="0" smtClean="0"/>
                  <a:t>O</a:t>
                </a:r>
                <a:r>
                  <a:rPr lang="it-IT" sz="2400" baseline="30000" dirty="0" smtClean="0"/>
                  <a:t>+</a:t>
                </a:r>
                <a:r>
                  <a:rPr lang="it-IT" sz="2400" dirty="0" smtClean="0"/>
                  <a:t>]</a:t>
                </a:r>
                <a:endParaRPr lang="it-IT" sz="2400" i="1" baseline="30000" dirty="0"/>
              </a:p>
            </p:txBody>
          </p:sp>
          <p:cxnSp>
            <p:nvCxnSpPr>
              <p:cNvPr id="77" name="Connettore 1 32"/>
              <p:cNvCxnSpPr/>
              <p:nvPr/>
            </p:nvCxnSpPr>
            <p:spPr>
              <a:xfrm>
                <a:off x="1676400" y="2158949"/>
                <a:ext cx="118872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uppo 46"/>
          <p:cNvGrpSpPr/>
          <p:nvPr/>
        </p:nvGrpSpPr>
        <p:grpSpPr>
          <a:xfrm>
            <a:off x="4648200" y="3429000"/>
            <a:ext cx="2209800" cy="1024510"/>
            <a:chOff x="457200" y="1783139"/>
            <a:chExt cx="2209800" cy="1024510"/>
          </a:xfrm>
        </p:grpSpPr>
        <p:sp>
          <p:nvSpPr>
            <p:cNvPr id="79" name="CasellaDiTesto 78"/>
            <p:cNvSpPr txBox="1"/>
            <p:nvPr/>
          </p:nvSpPr>
          <p:spPr>
            <a:xfrm>
              <a:off x="457200" y="1783139"/>
              <a:ext cx="2209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400" dirty="0" smtClean="0"/>
            </a:p>
            <a:p>
              <a:r>
                <a:rPr lang="it-IT" sz="2400" dirty="0" smtClean="0"/>
                <a:t>[H</a:t>
              </a:r>
              <a:r>
                <a:rPr lang="it-IT" sz="2400" baseline="-25000" dirty="0" smtClean="0"/>
                <a:t>3</a:t>
              </a:r>
              <a:r>
                <a:rPr lang="it-IT" sz="2400" dirty="0" smtClean="0"/>
                <a:t>O</a:t>
              </a:r>
              <a:r>
                <a:rPr lang="it-IT" sz="2400" baseline="30000" dirty="0" smtClean="0"/>
                <a:t>+</a:t>
              </a:r>
              <a:r>
                <a:rPr lang="it-IT" sz="2400" dirty="0" smtClean="0"/>
                <a:t>] =</a:t>
              </a:r>
              <a:endParaRPr lang="it-IT" sz="2400" baseline="30000" dirty="0"/>
            </a:p>
          </p:txBody>
        </p:sp>
        <p:grpSp>
          <p:nvGrpSpPr>
            <p:cNvPr id="80" name="Gruppo 19"/>
            <p:cNvGrpSpPr/>
            <p:nvPr/>
          </p:nvGrpSpPr>
          <p:grpSpPr>
            <a:xfrm>
              <a:off x="1524000" y="1969449"/>
              <a:ext cx="1066800" cy="838200"/>
              <a:chOff x="2133600" y="1729181"/>
              <a:chExt cx="1066800" cy="838200"/>
            </a:xfrm>
          </p:grpSpPr>
          <p:sp>
            <p:nvSpPr>
              <p:cNvPr id="81" name="CasellaDiTesto 30"/>
              <p:cNvSpPr txBox="1"/>
              <p:nvPr/>
            </p:nvSpPr>
            <p:spPr>
              <a:xfrm>
                <a:off x="2362200" y="2105716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err="1" smtClean="0"/>
                  <a:t>C</a:t>
                </a:r>
                <a:r>
                  <a:rPr lang="it-IT" sz="2400" baseline="-25000" dirty="0" err="1" smtClean="0"/>
                  <a:t>b</a:t>
                </a:r>
                <a:endParaRPr lang="it-IT" sz="2400" i="1" baseline="30000" dirty="0"/>
              </a:p>
            </p:txBody>
          </p:sp>
          <p:sp>
            <p:nvSpPr>
              <p:cNvPr id="82" name="CasellaDiTesto 31"/>
              <p:cNvSpPr txBox="1"/>
              <p:nvPr/>
            </p:nvSpPr>
            <p:spPr>
              <a:xfrm>
                <a:off x="2133600" y="1729181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err="1" smtClean="0"/>
                  <a:t>C</a:t>
                </a:r>
                <a:r>
                  <a:rPr lang="it-IT" sz="2400" baseline="-25000" dirty="0" err="1" smtClean="0"/>
                  <a:t>a</a:t>
                </a:r>
                <a:r>
                  <a:rPr lang="it-IT" sz="2400" dirty="0" err="1" smtClean="0"/>
                  <a:t>∙</a:t>
                </a:r>
                <a:r>
                  <a:rPr lang="it-IT" sz="2400" dirty="0" smtClean="0"/>
                  <a:t> </a:t>
                </a:r>
                <a:r>
                  <a:rPr lang="it-IT" sz="2400" dirty="0" err="1" smtClean="0"/>
                  <a:t>K</a:t>
                </a:r>
                <a:r>
                  <a:rPr lang="it-IT" sz="2400" baseline="-25000" dirty="0" err="1" smtClean="0"/>
                  <a:t>a</a:t>
                </a:r>
                <a:r>
                  <a:rPr lang="it-IT" sz="2400" dirty="0" smtClean="0"/>
                  <a:t> </a:t>
                </a:r>
                <a:endParaRPr lang="it-IT" sz="2400" i="1" baseline="30000" dirty="0"/>
              </a:p>
            </p:txBody>
          </p:sp>
          <p:cxnSp>
            <p:nvCxnSpPr>
              <p:cNvPr id="83" name="Connettore 1 32"/>
              <p:cNvCxnSpPr/>
              <p:nvPr/>
            </p:nvCxnSpPr>
            <p:spPr>
              <a:xfrm>
                <a:off x="2209800" y="2158949"/>
                <a:ext cx="73152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4" name="Right Arrow 3"/>
          <p:cNvSpPr/>
          <p:nvPr/>
        </p:nvSpPr>
        <p:spPr>
          <a:xfrm>
            <a:off x="3048000" y="3733800"/>
            <a:ext cx="990600" cy="533400"/>
          </a:xfrm>
          <a:prstGeom prst="rightArrow">
            <a:avLst>
              <a:gd name="adj1" fmla="val 37002"/>
              <a:gd name="adj2" fmla="val 4675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CasellaDiTesto 84"/>
          <p:cNvSpPr txBox="1"/>
          <p:nvPr/>
        </p:nvSpPr>
        <p:spPr>
          <a:xfrm>
            <a:off x="533400" y="4601445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Equazione di </a:t>
            </a:r>
            <a:r>
              <a:rPr lang="it-IT" sz="2400" dirty="0" err="1" smtClean="0"/>
              <a:t>Henderson-Hasselback</a:t>
            </a:r>
            <a:r>
              <a:rPr lang="it-IT" sz="2400" dirty="0" smtClean="0"/>
              <a:t>:</a:t>
            </a:r>
            <a:endParaRPr lang="it-IT" sz="2400" dirty="0"/>
          </a:p>
        </p:txBody>
      </p:sp>
      <p:grpSp>
        <p:nvGrpSpPr>
          <p:cNvPr id="86" name="Gruppo 46"/>
          <p:cNvGrpSpPr/>
          <p:nvPr/>
        </p:nvGrpSpPr>
        <p:grpSpPr>
          <a:xfrm>
            <a:off x="5410200" y="4267200"/>
            <a:ext cx="2286000" cy="1024510"/>
            <a:chOff x="457200" y="1783139"/>
            <a:chExt cx="2286000" cy="1024510"/>
          </a:xfrm>
        </p:grpSpPr>
        <p:sp>
          <p:nvSpPr>
            <p:cNvPr id="87" name="CasellaDiTesto 86"/>
            <p:cNvSpPr txBox="1"/>
            <p:nvPr/>
          </p:nvSpPr>
          <p:spPr>
            <a:xfrm>
              <a:off x="457200" y="1783139"/>
              <a:ext cx="2209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400" dirty="0" smtClean="0"/>
            </a:p>
            <a:p>
              <a:r>
                <a:rPr lang="it-IT" sz="2400" dirty="0" smtClean="0"/>
                <a:t>pH = </a:t>
              </a:r>
              <a:r>
                <a:rPr lang="it-IT" sz="2400" dirty="0" err="1" smtClean="0"/>
                <a:t>pK</a:t>
              </a:r>
              <a:r>
                <a:rPr lang="it-IT" sz="2400" baseline="-25000" dirty="0" err="1" smtClean="0"/>
                <a:t>a</a:t>
              </a:r>
              <a:r>
                <a:rPr lang="it-IT" sz="2400" dirty="0" smtClean="0"/>
                <a:t> + log</a:t>
              </a:r>
              <a:endParaRPr lang="it-IT" sz="2400" baseline="30000" dirty="0"/>
            </a:p>
          </p:txBody>
        </p:sp>
        <p:grpSp>
          <p:nvGrpSpPr>
            <p:cNvPr id="88" name="Gruppo 19"/>
            <p:cNvGrpSpPr/>
            <p:nvPr/>
          </p:nvGrpSpPr>
          <p:grpSpPr>
            <a:xfrm>
              <a:off x="2209800" y="1969449"/>
              <a:ext cx="533400" cy="838200"/>
              <a:chOff x="2819400" y="1729181"/>
              <a:chExt cx="533400" cy="838200"/>
            </a:xfrm>
          </p:grpSpPr>
          <p:sp>
            <p:nvSpPr>
              <p:cNvPr id="89" name="CasellaDiTesto 30"/>
              <p:cNvSpPr txBox="1"/>
              <p:nvPr/>
            </p:nvSpPr>
            <p:spPr>
              <a:xfrm>
                <a:off x="2819400" y="2105716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C</a:t>
                </a:r>
                <a:r>
                  <a:rPr lang="it-IT" sz="2400" baseline="-25000" dirty="0" smtClean="0"/>
                  <a:t>a</a:t>
                </a:r>
                <a:endParaRPr lang="it-IT" sz="2400" i="1" baseline="30000" dirty="0"/>
              </a:p>
            </p:txBody>
          </p:sp>
          <p:sp>
            <p:nvSpPr>
              <p:cNvPr id="90" name="CasellaDiTesto 31"/>
              <p:cNvSpPr txBox="1"/>
              <p:nvPr/>
            </p:nvSpPr>
            <p:spPr>
              <a:xfrm>
                <a:off x="2819400" y="172918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err="1" smtClean="0"/>
                  <a:t>C</a:t>
                </a:r>
                <a:r>
                  <a:rPr lang="it-IT" sz="2400" baseline="-25000" dirty="0" err="1" smtClean="0"/>
                  <a:t>b</a:t>
                </a:r>
                <a:endParaRPr lang="it-IT" sz="2400" i="1" baseline="30000" dirty="0"/>
              </a:p>
            </p:txBody>
          </p:sp>
          <p:cxnSp>
            <p:nvCxnSpPr>
              <p:cNvPr id="91" name="Connettore 1 32"/>
              <p:cNvCxnSpPr/>
              <p:nvPr/>
            </p:nvCxnSpPr>
            <p:spPr>
              <a:xfrm>
                <a:off x="2895600" y="2158949"/>
                <a:ext cx="36576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8" name="CasellaDiTesto 57"/>
          <p:cNvSpPr txBox="1"/>
          <p:nvPr/>
        </p:nvSpPr>
        <p:spPr>
          <a:xfrm>
            <a:off x="533400" y="5486400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 smtClean="0"/>
              <a:t>Per la massima efficienza del tampone, il </a:t>
            </a:r>
            <a:r>
              <a:rPr lang="it-IT" sz="2200" dirty="0" err="1" smtClean="0"/>
              <a:t>pK</a:t>
            </a:r>
            <a:r>
              <a:rPr lang="it-IT" sz="2200" baseline="-25000" dirty="0" err="1" smtClean="0"/>
              <a:t>a</a:t>
            </a:r>
            <a:r>
              <a:rPr lang="it-IT" sz="2200" dirty="0" smtClean="0"/>
              <a:t> deve essere più vicino possibile al pH desiderato, in modo che il rapporto tra acido e base coniugati sia prossimo a 1.  </a:t>
            </a:r>
            <a:endParaRPr lang="it-IT" sz="2200" dirty="0"/>
          </a:p>
        </p:txBody>
      </p:sp>
      <p:sp>
        <p:nvSpPr>
          <p:cNvPr id="60" name="Rettangolo arrotondato 59"/>
          <p:cNvSpPr/>
          <p:nvPr/>
        </p:nvSpPr>
        <p:spPr>
          <a:xfrm>
            <a:off x="7162800" y="4495800"/>
            <a:ext cx="457200" cy="838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42" grpId="0"/>
      <p:bldP spid="44" grpId="0"/>
      <p:bldP spid="47" grpId="0"/>
      <p:bldP spid="49" grpId="0"/>
      <p:bldP spid="50" grpId="0"/>
      <p:bldP spid="51" grpId="0"/>
      <p:bldP spid="52" grpId="0"/>
      <p:bldP spid="53" grpId="0"/>
      <p:bldP spid="57" grpId="0"/>
      <p:bldP spid="59" grpId="0"/>
      <p:bldP spid="70" grpId="0"/>
      <p:bldP spid="84" grpId="0" animBg="1"/>
      <p:bldP spid="85" grpId="0"/>
      <p:bldP spid="58" grpId="0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asellaDiTesto 204"/>
          <p:cNvSpPr txBox="1"/>
          <p:nvPr/>
        </p:nvSpPr>
        <p:spPr>
          <a:xfrm>
            <a:off x="457200" y="30480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2800" dirty="0" smtClean="0"/>
              <a:t>HA + H</a:t>
            </a:r>
            <a:r>
              <a:rPr lang="it-IT" sz="2800" baseline="-25000" dirty="0" smtClean="0"/>
              <a:t>2</a:t>
            </a:r>
            <a:r>
              <a:rPr lang="it-IT" sz="2800" dirty="0" smtClean="0"/>
              <a:t>O                A</a:t>
            </a:r>
            <a:r>
              <a:rPr lang="it-IT" sz="2800" b="1" baseline="30000" dirty="0" smtClean="0"/>
              <a:t>-</a:t>
            </a:r>
            <a:r>
              <a:rPr lang="it-IT" sz="2800" dirty="0" smtClean="0"/>
              <a:t> + H</a:t>
            </a:r>
            <a:r>
              <a:rPr lang="it-IT" sz="2800" baseline="-25000" dirty="0" smtClean="0"/>
              <a:t>3</a:t>
            </a:r>
            <a:r>
              <a:rPr lang="it-IT" sz="2800" dirty="0" smtClean="0"/>
              <a:t>O</a:t>
            </a:r>
            <a:r>
              <a:rPr lang="it-IT" sz="2800" baseline="30000" dirty="0" smtClean="0"/>
              <a:t>+</a:t>
            </a:r>
          </a:p>
        </p:txBody>
      </p:sp>
      <p:grpSp>
        <p:nvGrpSpPr>
          <p:cNvPr id="3" name="Gruppo 41"/>
          <p:cNvGrpSpPr/>
          <p:nvPr/>
        </p:nvGrpSpPr>
        <p:grpSpPr>
          <a:xfrm>
            <a:off x="2642616" y="3279494"/>
            <a:ext cx="685801" cy="76200"/>
            <a:chOff x="6995159" y="4952999"/>
            <a:chExt cx="457201" cy="76200"/>
          </a:xfrm>
        </p:grpSpPr>
        <p:cxnSp>
          <p:nvCxnSpPr>
            <p:cNvPr id="43" name="Connettore 2 42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2 44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ttangolo 45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" name="Gruppo 46"/>
          <p:cNvGrpSpPr/>
          <p:nvPr/>
        </p:nvGrpSpPr>
        <p:grpSpPr>
          <a:xfrm>
            <a:off x="5715000" y="3429000"/>
            <a:ext cx="2743200" cy="1024510"/>
            <a:chOff x="457200" y="1783139"/>
            <a:chExt cx="2743200" cy="1024510"/>
          </a:xfrm>
        </p:grpSpPr>
        <p:sp>
          <p:nvSpPr>
            <p:cNvPr id="48" name="CasellaDiTesto 47"/>
            <p:cNvSpPr txBox="1"/>
            <p:nvPr/>
          </p:nvSpPr>
          <p:spPr>
            <a:xfrm>
              <a:off x="457200" y="1783139"/>
              <a:ext cx="76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400" dirty="0" smtClean="0"/>
            </a:p>
            <a:p>
              <a:r>
                <a:rPr lang="it-IT" sz="2400" dirty="0" err="1" smtClean="0"/>
                <a:t>K</a:t>
              </a:r>
              <a:r>
                <a:rPr lang="it-IT" sz="2400" baseline="-25000" dirty="0" err="1" smtClean="0"/>
                <a:t>a</a:t>
              </a:r>
              <a:r>
                <a:rPr lang="it-IT" sz="2400" dirty="0" smtClean="0"/>
                <a:t> =</a:t>
              </a:r>
              <a:endParaRPr lang="it-IT" sz="2400" baseline="30000" dirty="0"/>
            </a:p>
          </p:txBody>
        </p:sp>
        <p:grpSp>
          <p:nvGrpSpPr>
            <p:cNvPr id="5" name="Gruppo 19"/>
            <p:cNvGrpSpPr/>
            <p:nvPr/>
          </p:nvGrpSpPr>
          <p:grpSpPr>
            <a:xfrm>
              <a:off x="990600" y="1969449"/>
              <a:ext cx="2209800" cy="838200"/>
              <a:chOff x="1600200" y="1729181"/>
              <a:chExt cx="2209800" cy="838200"/>
            </a:xfrm>
          </p:grpSpPr>
          <p:sp>
            <p:nvSpPr>
              <p:cNvPr id="54" name="CasellaDiTesto 30"/>
              <p:cNvSpPr txBox="1"/>
              <p:nvPr/>
            </p:nvSpPr>
            <p:spPr>
              <a:xfrm>
                <a:off x="1905000" y="2105716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[HA]</a:t>
                </a:r>
                <a:endParaRPr lang="it-IT" sz="2400" i="1" baseline="30000" dirty="0"/>
              </a:p>
            </p:txBody>
          </p:sp>
          <p:sp>
            <p:nvSpPr>
              <p:cNvPr id="55" name="CasellaDiTesto 31"/>
              <p:cNvSpPr txBox="1"/>
              <p:nvPr/>
            </p:nvSpPr>
            <p:spPr>
              <a:xfrm>
                <a:off x="1600200" y="1729181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[A</a:t>
                </a:r>
                <a:r>
                  <a:rPr lang="it-IT" sz="2400" b="1" baseline="30000" dirty="0" smtClean="0"/>
                  <a:t>-</a:t>
                </a:r>
                <a:r>
                  <a:rPr lang="it-IT" sz="2400" dirty="0" smtClean="0"/>
                  <a:t>]∙[H</a:t>
                </a:r>
                <a:r>
                  <a:rPr lang="it-IT" sz="2400" baseline="-25000" dirty="0" smtClean="0"/>
                  <a:t>3</a:t>
                </a:r>
                <a:r>
                  <a:rPr lang="it-IT" sz="2400" dirty="0" smtClean="0"/>
                  <a:t>O</a:t>
                </a:r>
                <a:r>
                  <a:rPr lang="it-IT" sz="2400" baseline="30000" dirty="0" smtClean="0"/>
                  <a:t>+</a:t>
                </a:r>
                <a:r>
                  <a:rPr lang="it-IT" sz="2400" dirty="0" smtClean="0"/>
                  <a:t>]</a:t>
                </a:r>
                <a:endParaRPr lang="it-IT" sz="2400" i="1" baseline="30000" dirty="0"/>
              </a:p>
            </p:txBody>
          </p:sp>
          <p:cxnSp>
            <p:nvCxnSpPr>
              <p:cNvPr id="56" name="Connettore 1 32"/>
              <p:cNvCxnSpPr/>
              <p:nvPr/>
            </p:nvCxnSpPr>
            <p:spPr>
              <a:xfrm>
                <a:off x="1676400" y="2158949"/>
                <a:ext cx="128016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uppo 103"/>
          <p:cNvGrpSpPr/>
          <p:nvPr/>
        </p:nvGrpSpPr>
        <p:grpSpPr>
          <a:xfrm>
            <a:off x="381000" y="3133586"/>
            <a:ext cx="4739640" cy="1057414"/>
            <a:chOff x="381000" y="2027317"/>
            <a:chExt cx="4739640" cy="1057414"/>
          </a:xfrm>
        </p:grpSpPr>
        <p:cxnSp>
          <p:nvCxnSpPr>
            <p:cNvPr id="34" name="Connettore 1 104"/>
            <p:cNvCxnSpPr/>
            <p:nvPr/>
          </p:nvCxnSpPr>
          <p:spPr>
            <a:xfrm>
              <a:off x="457200" y="2514600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105"/>
            <p:cNvCxnSpPr/>
            <p:nvPr/>
          </p:nvCxnSpPr>
          <p:spPr>
            <a:xfrm>
              <a:off x="457200" y="3072871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107"/>
            <p:cNvCxnSpPr/>
            <p:nvPr/>
          </p:nvCxnSpPr>
          <p:spPr>
            <a:xfrm rot="5400000">
              <a:off x="360791" y="2552700"/>
              <a:ext cx="1051560" cy="794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sellaDiTesto 109"/>
            <p:cNvSpPr txBox="1"/>
            <p:nvPr/>
          </p:nvSpPr>
          <p:spPr>
            <a:xfrm>
              <a:off x="381000" y="2438400"/>
              <a:ext cx="53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600" b="1" dirty="0" err="1" smtClean="0">
                  <a:solidFill>
                    <a:srgbClr val="0070C0"/>
                  </a:solidFill>
                  <a:latin typeface="Blackadder ITC" pitchFamily="82" charset="0"/>
                </a:rPr>
                <a:t>eq</a:t>
              </a:r>
              <a:endParaRPr lang="it-IT" sz="3600" b="1" dirty="0">
                <a:solidFill>
                  <a:srgbClr val="0070C0"/>
                </a:solidFill>
                <a:latin typeface="Blackadder ITC" pitchFamily="82" charset="0"/>
              </a:endParaRPr>
            </a:p>
          </p:txBody>
        </p:sp>
      </p:grpSp>
      <p:sp>
        <p:nvSpPr>
          <p:cNvPr id="42" name="CasellaDiTesto 41"/>
          <p:cNvSpPr txBox="1"/>
          <p:nvPr/>
        </p:nvSpPr>
        <p:spPr>
          <a:xfrm>
            <a:off x="838200" y="3620869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C</a:t>
            </a:r>
            <a:r>
              <a:rPr lang="it-IT" sz="2800" baseline="-25000" dirty="0" err="1" smtClean="0"/>
              <a:t>a</a:t>
            </a:r>
            <a:r>
              <a:rPr lang="it-IT" sz="2800" dirty="0" err="1" smtClean="0"/>
              <a:t>-C</a:t>
            </a:r>
            <a:r>
              <a:rPr lang="it-IT" sz="2800" baseline="-25000" dirty="0" err="1" smtClean="0"/>
              <a:t>OH</a:t>
            </a:r>
            <a:endParaRPr lang="it-IT" sz="2800" baseline="-25000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3200400" y="3620869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C</a:t>
            </a:r>
            <a:r>
              <a:rPr lang="it-IT" sz="2800" baseline="-25000" dirty="0" err="1" smtClean="0"/>
              <a:t>b</a:t>
            </a:r>
            <a:r>
              <a:rPr lang="it-IT" sz="2800" dirty="0" err="1" smtClean="0"/>
              <a:t>+C</a:t>
            </a:r>
            <a:r>
              <a:rPr lang="it-IT" sz="2800" baseline="-25000" dirty="0" err="1" smtClean="0"/>
              <a:t>OH</a:t>
            </a:r>
            <a:endParaRPr lang="it-IT" sz="2800" baseline="-250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4495800" y="3620869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x</a:t>
            </a:r>
            <a:endParaRPr lang="it-IT" sz="2800" baseline="-25000" dirty="0"/>
          </a:p>
        </p:txBody>
      </p:sp>
      <p:sp>
        <p:nvSpPr>
          <p:cNvPr id="63" name="CasellaDiTesto 62"/>
          <p:cNvSpPr txBox="1"/>
          <p:nvPr/>
        </p:nvSpPr>
        <p:spPr>
          <a:xfrm>
            <a:off x="609600" y="1066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2800" dirty="0" smtClean="0"/>
              <a:t>HA + OH</a:t>
            </a:r>
            <a:r>
              <a:rPr lang="it-IT" sz="2800" b="1" baseline="30000" dirty="0" smtClean="0"/>
              <a:t>-</a:t>
            </a:r>
            <a:r>
              <a:rPr lang="it-IT" sz="2800" dirty="0" smtClean="0"/>
              <a:t>                A</a:t>
            </a:r>
            <a:r>
              <a:rPr lang="it-IT" sz="2800" b="1" baseline="30000" dirty="0" smtClean="0"/>
              <a:t>-</a:t>
            </a:r>
            <a:r>
              <a:rPr lang="it-IT" sz="2800" dirty="0" smtClean="0"/>
              <a:t> + H</a:t>
            </a:r>
            <a:r>
              <a:rPr lang="it-IT" sz="2800" baseline="-25000" dirty="0" smtClean="0"/>
              <a:t>2</a:t>
            </a:r>
            <a:r>
              <a:rPr lang="it-IT" sz="2800" dirty="0" smtClean="0"/>
              <a:t>O</a:t>
            </a:r>
            <a:endParaRPr lang="it-IT" sz="2800" baseline="30000" dirty="0" smtClean="0"/>
          </a:p>
        </p:txBody>
      </p:sp>
      <p:cxnSp>
        <p:nvCxnSpPr>
          <p:cNvPr id="65" name="Connettore 2 64"/>
          <p:cNvCxnSpPr/>
          <p:nvPr/>
        </p:nvCxnSpPr>
        <p:spPr>
          <a:xfrm>
            <a:off x="2743200" y="1295400"/>
            <a:ext cx="6858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o 103"/>
          <p:cNvGrpSpPr/>
          <p:nvPr/>
        </p:nvGrpSpPr>
        <p:grpSpPr>
          <a:xfrm>
            <a:off x="381000" y="1066800"/>
            <a:ext cx="4739640" cy="1630283"/>
            <a:chOff x="381000" y="2027317"/>
            <a:chExt cx="4739640" cy="1630283"/>
          </a:xfrm>
        </p:grpSpPr>
        <p:cxnSp>
          <p:nvCxnSpPr>
            <p:cNvPr id="69" name="Connettore 1 104"/>
            <p:cNvCxnSpPr/>
            <p:nvPr/>
          </p:nvCxnSpPr>
          <p:spPr>
            <a:xfrm>
              <a:off x="457200" y="2514600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1 105"/>
            <p:cNvCxnSpPr/>
            <p:nvPr/>
          </p:nvCxnSpPr>
          <p:spPr>
            <a:xfrm>
              <a:off x="457200" y="3072871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1 106"/>
            <p:cNvCxnSpPr/>
            <p:nvPr/>
          </p:nvCxnSpPr>
          <p:spPr>
            <a:xfrm>
              <a:off x="457200" y="3631142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107"/>
            <p:cNvCxnSpPr/>
            <p:nvPr/>
          </p:nvCxnSpPr>
          <p:spPr>
            <a:xfrm rot="5400000">
              <a:off x="86471" y="2827020"/>
              <a:ext cx="1600200" cy="794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CasellaDiTesto 108"/>
            <p:cNvSpPr txBox="1"/>
            <p:nvPr/>
          </p:nvSpPr>
          <p:spPr>
            <a:xfrm>
              <a:off x="457200" y="2438400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600" b="1" dirty="0" smtClean="0">
                  <a:solidFill>
                    <a:srgbClr val="0070C0"/>
                  </a:solidFill>
                  <a:latin typeface="Blackadder ITC" pitchFamily="82" charset="0"/>
                </a:rPr>
                <a:t>i</a:t>
              </a:r>
              <a:endParaRPr lang="it-IT" sz="3600" b="1" dirty="0">
                <a:solidFill>
                  <a:srgbClr val="0070C0"/>
                </a:solidFill>
                <a:latin typeface="Blackadder ITC" pitchFamily="82" charset="0"/>
              </a:endParaRPr>
            </a:p>
          </p:txBody>
        </p:sp>
        <p:sp>
          <p:nvSpPr>
            <p:cNvPr id="88" name="CasellaDiTesto 111"/>
            <p:cNvSpPr txBox="1"/>
            <p:nvPr/>
          </p:nvSpPr>
          <p:spPr>
            <a:xfrm>
              <a:off x="381000" y="3011269"/>
              <a:ext cx="53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600" b="1" dirty="0" smtClean="0">
                  <a:solidFill>
                    <a:srgbClr val="0070C0"/>
                  </a:solidFill>
                  <a:latin typeface="Blackadder ITC" pitchFamily="82" charset="0"/>
                </a:rPr>
                <a:t>f</a:t>
              </a:r>
              <a:endParaRPr lang="it-IT" sz="3600" b="1" dirty="0">
                <a:solidFill>
                  <a:srgbClr val="0070C0"/>
                </a:solidFill>
                <a:latin typeface="Blackadder ITC" pitchFamily="82" charset="0"/>
              </a:endParaRPr>
            </a:p>
          </p:txBody>
        </p:sp>
      </p:grpSp>
      <p:sp>
        <p:nvSpPr>
          <p:cNvPr id="92" name="CasellaDiTesto 91"/>
          <p:cNvSpPr txBox="1"/>
          <p:nvPr/>
        </p:nvSpPr>
        <p:spPr>
          <a:xfrm>
            <a:off x="1066800" y="1524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C</a:t>
            </a:r>
            <a:r>
              <a:rPr lang="it-IT" sz="2800" baseline="-25000" dirty="0" smtClean="0"/>
              <a:t>a</a:t>
            </a:r>
            <a:endParaRPr lang="it-IT" sz="2800" baseline="-25000" dirty="0"/>
          </a:p>
        </p:txBody>
      </p:sp>
      <p:sp>
        <p:nvSpPr>
          <p:cNvPr id="93" name="CasellaDiTesto 92"/>
          <p:cNvSpPr txBox="1"/>
          <p:nvPr/>
        </p:nvSpPr>
        <p:spPr>
          <a:xfrm>
            <a:off x="3657600" y="1524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C</a:t>
            </a:r>
            <a:r>
              <a:rPr lang="it-IT" sz="2800" baseline="-25000" dirty="0" err="1" smtClean="0"/>
              <a:t>b</a:t>
            </a:r>
            <a:endParaRPr lang="it-IT" sz="2800" baseline="-25000" dirty="0"/>
          </a:p>
        </p:txBody>
      </p:sp>
      <p:sp>
        <p:nvSpPr>
          <p:cNvPr id="94" name="CasellaDiTesto 93"/>
          <p:cNvSpPr txBox="1"/>
          <p:nvPr/>
        </p:nvSpPr>
        <p:spPr>
          <a:xfrm>
            <a:off x="1828800" y="15341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C</a:t>
            </a:r>
            <a:r>
              <a:rPr lang="it-IT" sz="2800" baseline="-25000" dirty="0" smtClean="0"/>
              <a:t>OH</a:t>
            </a:r>
            <a:endParaRPr lang="it-IT" sz="2800" baseline="-25000" dirty="0"/>
          </a:p>
        </p:txBody>
      </p:sp>
      <p:sp>
        <p:nvSpPr>
          <p:cNvPr id="95" name="CasellaDiTesto 94"/>
          <p:cNvSpPr txBox="1"/>
          <p:nvPr/>
        </p:nvSpPr>
        <p:spPr>
          <a:xfrm>
            <a:off x="838200" y="21437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C</a:t>
            </a:r>
            <a:r>
              <a:rPr lang="it-IT" sz="2800" baseline="-25000" dirty="0" err="1" smtClean="0"/>
              <a:t>a</a:t>
            </a:r>
            <a:r>
              <a:rPr lang="it-IT" sz="2800" dirty="0" err="1" smtClean="0"/>
              <a:t>-C</a:t>
            </a:r>
            <a:r>
              <a:rPr lang="it-IT" sz="2800" baseline="-25000" dirty="0" err="1" smtClean="0"/>
              <a:t>OH</a:t>
            </a:r>
            <a:endParaRPr lang="it-IT" sz="2800" baseline="-25000" dirty="0"/>
          </a:p>
        </p:txBody>
      </p:sp>
      <p:sp>
        <p:nvSpPr>
          <p:cNvPr id="99" name="CasellaDiTesto 98"/>
          <p:cNvSpPr txBox="1"/>
          <p:nvPr/>
        </p:nvSpPr>
        <p:spPr>
          <a:xfrm>
            <a:off x="2057400" y="21437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-</a:t>
            </a:r>
            <a:endParaRPr lang="it-IT" sz="2800" baseline="-25000" dirty="0"/>
          </a:p>
        </p:txBody>
      </p:sp>
      <p:sp>
        <p:nvSpPr>
          <p:cNvPr id="100" name="CasellaDiTesto 99"/>
          <p:cNvSpPr txBox="1"/>
          <p:nvPr/>
        </p:nvSpPr>
        <p:spPr>
          <a:xfrm>
            <a:off x="3429000" y="2133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C</a:t>
            </a:r>
            <a:r>
              <a:rPr lang="it-IT" sz="2800" baseline="-25000" dirty="0" err="1" smtClean="0"/>
              <a:t>b</a:t>
            </a:r>
            <a:r>
              <a:rPr lang="it-IT" sz="2800" dirty="0" err="1" smtClean="0"/>
              <a:t>+C</a:t>
            </a:r>
            <a:r>
              <a:rPr lang="it-IT" sz="2800" baseline="-25000" dirty="0" err="1" smtClean="0"/>
              <a:t>OH</a:t>
            </a:r>
            <a:endParaRPr lang="it-IT" sz="2800" baseline="-25000" dirty="0"/>
          </a:p>
        </p:txBody>
      </p:sp>
      <p:grpSp>
        <p:nvGrpSpPr>
          <p:cNvPr id="8" name="Gruppo 46"/>
          <p:cNvGrpSpPr/>
          <p:nvPr/>
        </p:nvGrpSpPr>
        <p:grpSpPr>
          <a:xfrm>
            <a:off x="838200" y="4800600"/>
            <a:ext cx="3657600" cy="1024510"/>
            <a:chOff x="457200" y="1783139"/>
            <a:chExt cx="3657600" cy="1024510"/>
          </a:xfrm>
        </p:grpSpPr>
        <p:sp>
          <p:nvSpPr>
            <p:cNvPr id="49" name="CasellaDiTesto 48"/>
            <p:cNvSpPr txBox="1"/>
            <p:nvPr/>
          </p:nvSpPr>
          <p:spPr>
            <a:xfrm>
              <a:off x="457200" y="1783139"/>
              <a:ext cx="2209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400" dirty="0" smtClean="0"/>
            </a:p>
            <a:p>
              <a:r>
                <a:rPr lang="it-IT" sz="2400" dirty="0" smtClean="0"/>
                <a:t>[H</a:t>
              </a:r>
              <a:r>
                <a:rPr lang="it-IT" sz="2400" baseline="-25000" dirty="0" smtClean="0"/>
                <a:t>3</a:t>
              </a:r>
              <a:r>
                <a:rPr lang="it-IT" sz="2400" dirty="0" smtClean="0"/>
                <a:t>O</a:t>
              </a:r>
              <a:r>
                <a:rPr lang="it-IT" sz="2400" baseline="30000" dirty="0" smtClean="0"/>
                <a:t>+</a:t>
              </a:r>
              <a:r>
                <a:rPr lang="it-IT" sz="2400" dirty="0" smtClean="0"/>
                <a:t>] =</a:t>
              </a:r>
              <a:endParaRPr lang="it-IT" sz="2400" baseline="30000" dirty="0"/>
            </a:p>
          </p:txBody>
        </p:sp>
        <p:grpSp>
          <p:nvGrpSpPr>
            <p:cNvPr id="9" name="Gruppo 19"/>
            <p:cNvGrpSpPr/>
            <p:nvPr/>
          </p:nvGrpSpPr>
          <p:grpSpPr>
            <a:xfrm>
              <a:off x="1524000" y="1969449"/>
              <a:ext cx="2590800" cy="838200"/>
              <a:chOff x="2133600" y="1729181"/>
              <a:chExt cx="2590800" cy="838200"/>
            </a:xfrm>
          </p:grpSpPr>
          <p:sp>
            <p:nvSpPr>
              <p:cNvPr id="52" name="CasellaDiTesto 30"/>
              <p:cNvSpPr txBox="1"/>
              <p:nvPr/>
            </p:nvSpPr>
            <p:spPr>
              <a:xfrm>
                <a:off x="2286000" y="2105716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(</a:t>
                </a:r>
                <a:r>
                  <a:rPr lang="it-IT" sz="2400" dirty="0" err="1" smtClean="0"/>
                  <a:t>C</a:t>
                </a:r>
                <a:r>
                  <a:rPr lang="it-IT" sz="2400" baseline="-25000" dirty="0" err="1" smtClean="0"/>
                  <a:t>b</a:t>
                </a:r>
                <a:r>
                  <a:rPr lang="it-IT" sz="2400" dirty="0" err="1" smtClean="0"/>
                  <a:t>+C</a:t>
                </a:r>
                <a:r>
                  <a:rPr lang="it-IT" sz="2400" baseline="-25000" dirty="0" err="1" smtClean="0"/>
                  <a:t>OH</a:t>
                </a:r>
                <a:r>
                  <a:rPr lang="it-IT" sz="2400" dirty="0" smtClean="0"/>
                  <a:t>)</a:t>
                </a:r>
                <a:endParaRPr lang="it-IT" sz="2400" i="1" baseline="30000" dirty="0"/>
              </a:p>
            </p:txBody>
          </p:sp>
          <p:sp>
            <p:nvSpPr>
              <p:cNvPr id="53" name="CasellaDiTesto 31"/>
              <p:cNvSpPr txBox="1"/>
              <p:nvPr/>
            </p:nvSpPr>
            <p:spPr>
              <a:xfrm>
                <a:off x="2133600" y="1729181"/>
                <a:ext cx="2590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smtClean="0"/>
                  <a:t>(</a:t>
                </a:r>
                <a:r>
                  <a:rPr lang="it-IT" sz="2400" dirty="0" err="1" smtClean="0"/>
                  <a:t>C</a:t>
                </a:r>
                <a:r>
                  <a:rPr lang="it-IT" sz="2400" baseline="-25000" dirty="0" err="1" smtClean="0"/>
                  <a:t>a</a:t>
                </a:r>
                <a:r>
                  <a:rPr lang="it-IT" sz="2400" dirty="0" err="1" smtClean="0"/>
                  <a:t>-C</a:t>
                </a:r>
                <a:r>
                  <a:rPr lang="it-IT" sz="2400" baseline="-25000" dirty="0" err="1" smtClean="0"/>
                  <a:t>OH</a:t>
                </a:r>
                <a:r>
                  <a:rPr lang="it-IT" sz="2400" dirty="0" smtClean="0"/>
                  <a:t>) ∙ </a:t>
                </a:r>
                <a:r>
                  <a:rPr lang="it-IT" sz="2400" dirty="0" err="1" smtClean="0"/>
                  <a:t>K</a:t>
                </a:r>
                <a:r>
                  <a:rPr lang="it-IT" sz="2400" baseline="-25000" dirty="0" err="1" smtClean="0"/>
                  <a:t>a</a:t>
                </a:r>
                <a:r>
                  <a:rPr lang="it-IT" sz="2400" dirty="0" smtClean="0"/>
                  <a:t> </a:t>
                </a:r>
                <a:endParaRPr lang="it-IT" sz="2400" i="1" baseline="30000" dirty="0"/>
              </a:p>
            </p:txBody>
          </p:sp>
          <p:cxnSp>
            <p:nvCxnSpPr>
              <p:cNvPr id="57" name="Connettore 1 32"/>
              <p:cNvCxnSpPr/>
              <p:nvPr/>
            </p:nvCxnSpPr>
            <p:spPr>
              <a:xfrm>
                <a:off x="2209800" y="2158949"/>
                <a:ext cx="146304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uppo 46"/>
          <p:cNvGrpSpPr/>
          <p:nvPr/>
        </p:nvGrpSpPr>
        <p:grpSpPr>
          <a:xfrm>
            <a:off x="5105400" y="4842890"/>
            <a:ext cx="2971800" cy="1024510"/>
            <a:chOff x="457200" y="1783139"/>
            <a:chExt cx="2971800" cy="1024510"/>
          </a:xfrm>
        </p:grpSpPr>
        <p:sp>
          <p:nvSpPr>
            <p:cNvPr id="62" name="CasellaDiTesto 61"/>
            <p:cNvSpPr txBox="1"/>
            <p:nvPr/>
          </p:nvSpPr>
          <p:spPr>
            <a:xfrm>
              <a:off x="457200" y="1783139"/>
              <a:ext cx="2209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400" dirty="0" smtClean="0"/>
            </a:p>
            <a:p>
              <a:r>
                <a:rPr lang="it-IT" sz="2400" dirty="0" smtClean="0"/>
                <a:t>pH = </a:t>
              </a:r>
              <a:r>
                <a:rPr lang="it-IT" sz="2400" dirty="0" err="1" smtClean="0"/>
                <a:t>pK</a:t>
              </a:r>
              <a:r>
                <a:rPr lang="it-IT" sz="2400" baseline="-25000" dirty="0" err="1" smtClean="0"/>
                <a:t>a</a:t>
              </a:r>
              <a:r>
                <a:rPr lang="it-IT" sz="2400" dirty="0" smtClean="0"/>
                <a:t> + log</a:t>
              </a:r>
              <a:endParaRPr lang="it-IT" sz="2400" baseline="30000" dirty="0"/>
            </a:p>
          </p:txBody>
        </p:sp>
        <p:grpSp>
          <p:nvGrpSpPr>
            <p:cNvPr id="11" name="Gruppo 19"/>
            <p:cNvGrpSpPr/>
            <p:nvPr/>
          </p:nvGrpSpPr>
          <p:grpSpPr>
            <a:xfrm>
              <a:off x="2209800" y="1969449"/>
              <a:ext cx="1219200" cy="838200"/>
              <a:chOff x="2819400" y="1729181"/>
              <a:chExt cx="1219200" cy="838200"/>
            </a:xfrm>
          </p:grpSpPr>
          <p:sp>
            <p:nvSpPr>
              <p:cNvPr id="66" name="CasellaDiTesto 30"/>
              <p:cNvSpPr txBox="1"/>
              <p:nvPr/>
            </p:nvSpPr>
            <p:spPr>
              <a:xfrm>
                <a:off x="2895600" y="2105716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err="1" smtClean="0"/>
                  <a:t>C</a:t>
                </a:r>
                <a:r>
                  <a:rPr lang="it-IT" sz="2400" baseline="-25000" dirty="0" err="1" smtClean="0"/>
                  <a:t>a</a:t>
                </a:r>
                <a:r>
                  <a:rPr lang="it-IT" sz="2400" dirty="0" err="1" smtClean="0"/>
                  <a:t>-C</a:t>
                </a:r>
                <a:r>
                  <a:rPr lang="it-IT" sz="2400" baseline="-25000" dirty="0" err="1" smtClean="0"/>
                  <a:t>OH</a:t>
                </a:r>
                <a:endParaRPr lang="it-IT" sz="2400" i="1" baseline="30000" dirty="0"/>
              </a:p>
            </p:txBody>
          </p:sp>
          <p:sp>
            <p:nvSpPr>
              <p:cNvPr id="67" name="CasellaDiTesto 31"/>
              <p:cNvSpPr txBox="1"/>
              <p:nvPr/>
            </p:nvSpPr>
            <p:spPr>
              <a:xfrm>
                <a:off x="2819400" y="1729181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err="1" smtClean="0"/>
                  <a:t>C</a:t>
                </a:r>
                <a:r>
                  <a:rPr lang="it-IT" sz="2400" baseline="-25000" dirty="0" err="1" smtClean="0"/>
                  <a:t>b</a:t>
                </a:r>
                <a:r>
                  <a:rPr lang="it-IT" sz="2400" dirty="0" err="1" smtClean="0"/>
                  <a:t>+C</a:t>
                </a:r>
                <a:r>
                  <a:rPr lang="it-IT" sz="2400" baseline="-25000" dirty="0" err="1" smtClean="0"/>
                  <a:t>OH</a:t>
                </a:r>
                <a:endParaRPr lang="it-IT" sz="2400" i="1" baseline="30000" dirty="0"/>
              </a:p>
            </p:txBody>
          </p:sp>
          <p:cxnSp>
            <p:nvCxnSpPr>
              <p:cNvPr id="73" name="Connettore 1 32"/>
              <p:cNvCxnSpPr/>
              <p:nvPr/>
            </p:nvCxnSpPr>
            <p:spPr>
              <a:xfrm>
                <a:off x="2895600" y="2158949"/>
                <a:ext cx="9144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5" name="Right Arrow 3"/>
          <p:cNvSpPr/>
          <p:nvPr/>
        </p:nvSpPr>
        <p:spPr>
          <a:xfrm>
            <a:off x="3657600" y="5181600"/>
            <a:ext cx="990600" cy="533400"/>
          </a:xfrm>
          <a:prstGeom prst="rightArrow">
            <a:avLst>
              <a:gd name="adj1" fmla="val 37002"/>
              <a:gd name="adj2" fmla="val 4675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CasellaDiTesto 75"/>
          <p:cNvSpPr txBox="1"/>
          <p:nvPr/>
        </p:nvSpPr>
        <p:spPr>
          <a:xfrm>
            <a:off x="5486400" y="11430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REAZIONE A COMPLETEZZA</a:t>
            </a:r>
            <a:endParaRPr lang="it-IT" sz="2000" dirty="0"/>
          </a:p>
        </p:txBody>
      </p:sp>
      <p:sp>
        <p:nvSpPr>
          <p:cNvPr id="77" name="CasellaDiTesto 76"/>
          <p:cNvSpPr txBox="1"/>
          <p:nvPr/>
        </p:nvSpPr>
        <p:spPr>
          <a:xfrm>
            <a:off x="5715000" y="325749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REAZIONE ALL’EQUILIBRIO</a:t>
            </a:r>
            <a:endParaRPr lang="it-IT" sz="2000" dirty="0"/>
          </a:p>
        </p:txBody>
      </p:sp>
      <p:sp>
        <p:nvSpPr>
          <p:cNvPr id="59" name="Titolo 1"/>
          <p:cNvSpPr txBox="1">
            <a:spLocks/>
          </p:cNvSpPr>
          <p:nvPr/>
        </p:nvSpPr>
        <p:spPr>
          <a:xfrm>
            <a:off x="533400" y="304800"/>
            <a:ext cx="83058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it-IT" sz="2400" b="1" dirty="0" smtClean="0"/>
              <a:t>Aggiunta di una base forte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0"/>
      <p:bldP spid="42" grpId="0"/>
      <p:bldP spid="44" grpId="0"/>
      <p:bldP spid="50" grpId="0"/>
      <p:bldP spid="92" grpId="0"/>
      <p:bldP spid="93" grpId="0"/>
      <p:bldP spid="94" grpId="0"/>
      <p:bldP spid="95" grpId="0"/>
      <p:bldP spid="99" grpId="0"/>
      <p:bldP spid="100" grpId="0"/>
      <p:bldP spid="75" grpId="0" animBg="1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05800" cy="411162"/>
          </a:xfrm>
        </p:spPr>
        <p:txBody>
          <a:bodyPr>
            <a:noAutofit/>
          </a:bodyPr>
          <a:lstStyle/>
          <a:p>
            <a:pPr algn="l"/>
            <a:r>
              <a:rPr lang="it-IT" sz="2400" b="1" dirty="0" smtClean="0"/>
              <a:t>Preparazione di un tampone</a:t>
            </a:r>
            <a:endParaRPr lang="it-IT" sz="2400" b="1" dirty="0"/>
          </a:p>
        </p:txBody>
      </p:sp>
      <p:sp>
        <p:nvSpPr>
          <p:cNvPr id="80" name="CasellaDiTesto 79"/>
          <p:cNvSpPr txBox="1"/>
          <p:nvPr/>
        </p:nvSpPr>
        <p:spPr>
          <a:xfrm>
            <a:off x="457200" y="816114"/>
            <a:ext cx="8382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AutoNum type="arabicParenR"/>
            </a:pPr>
            <a:r>
              <a:rPr lang="it-IT" sz="2000" b="1" dirty="0" smtClean="0"/>
              <a:t>Soluzione di un acido debole e di un sale della sua base coniugata, in quantità (circa) </a:t>
            </a:r>
            <a:r>
              <a:rPr lang="it-IT" sz="2000" b="1" dirty="0" err="1" smtClean="0"/>
              <a:t>equimolari</a:t>
            </a:r>
            <a:r>
              <a:rPr lang="it-IT" sz="2000" b="1" dirty="0" smtClean="0"/>
              <a:t>.</a:t>
            </a:r>
          </a:p>
          <a:p>
            <a:pPr marL="342900" indent="-342900">
              <a:lnSpc>
                <a:spcPct val="110000"/>
              </a:lnSpc>
            </a:pPr>
            <a:r>
              <a:rPr lang="it-IT" sz="2000" dirty="0" smtClean="0"/>
              <a:t>	Esempio:  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CO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  e   NaHCO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  (tampone carbonato-bicarbonato)</a:t>
            </a:r>
          </a:p>
          <a:p>
            <a:pPr marL="342900" indent="-342900">
              <a:lnSpc>
                <a:spcPct val="110000"/>
              </a:lnSpc>
            </a:pPr>
            <a:r>
              <a:rPr lang="it-IT" sz="2000" dirty="0" smtClean="0"/>
              <a:t>	NaHCO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               </a:t>
            </a:r>
            <a:r>
              <a:rPr lang="it-IT" sz="2000" dirty="0" err="1" smtClean="0"/>
              <a:t>Na</a:t>
            </a:r>
            <a:r>
              <a:rPr lang="it-IT" sz="2000" baseline="30000" dirty="0" err="1" smtClean="0"/>
              <a:t>+</a:t>
            </a:r>
            <a:r>
              <a:rPr lang="it-IT" sz="2000" dirty="0" smtClean="0"/>
              <a:t> + HCO</a:t>
            </a:r>
            <a:r>
              <a:rPr lang="it-IT" sz="2000" baseline="-25000" dirty="0" smtClean="0"/>
              <a:t>3</a:t>
            </a:r>
            <a:r>
              <a:rPr lang="it-IT" sz="2000" b="1" baseline="30000" dirty="0" smtClean="0"/>
              <a:t>-</a:t>
            </a:r>
          </a:p>
          <a:p>
            <a:pPr marL="342900" indent="-342900">
              <a:lnSpc>
                <a:spcPct val="110000"/>
              </a:lnSpc>
            </a:pPr>
            <a:r>
              <a:rPr lang="it-IT" sz="2000" b="1" dirty="0" smtClean="0"/>
              <a:t>	H</a:t>
            </a:r>
            <a:r>
              <a:rPr lang="it-IT" sz="2000" b="1" baseline="-25000" dirty="0" smtClean="0"/>
              <a:t>2</a:t>
            </a:r>
            <a:r>
              <a:rPr lang="it-IT" sz="2000" b="1" dirty="0" smtClean="0"/>
              <a:t>CO</a:t>
            </a:r>
            <a:r>
              <a:rPr lang="it-IT" sz="2000" b="1" baseline="-25000" dirty="0" smtClean="0"/>
              <a:t>3 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                </a:t>
            </a:r>
            <a:r>
              <a:rPr lang="it-IT" sz="2000" b="1" dirty="0" smtClean="0"/>
              <a:t>HCO</a:t>
            </a:r>
            <a:r>
              <a:rPr lang="it-IT" sz="2000" b="1" baseline="-25000" dirty="0" smtClean="0"/>
              <a:t>3</a:t>
            </a:r>
            <a:r>
              <a:rPr lang="it-IT" sz="2000" b="1" baseline="30000" dirty="0" smtClean="0"/>
              <a:t>-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O</a:t>
            </a:r>
            <a:r>
              <a:rPr lang="it-IT" sz="2000" baseline="30000" dirty="0" smtClean="0"/>
              <a:t>+</a:t>
            </a:r>
          </a:p>
        </p:txBody>
      </p:sp>
      <p:grpSp>
        <p:nvGrpSpPr>
          <p:cNvPr id="81" name="Gruppo 41"/>
          <p:cNvGrpSpPr/>
          <p:nvPr/>
        </p:nvGrpSpPr>
        <p:grpSpPr>
          <a:xfrm>
            <a:off x="2438400" y="2362200"/>
            <a:ext cx="533400" cy="76200"/>
            <a:chOff x="6995159" y="4952999"/>
            <a:chExt cx="457201" cy="76200"/>
          </a:xfrm>
        </p:grpSpPr>
        <p:cxnSp>
          <p:nvCxnSpPr>
            <p:cNvPr id="82" name="Connettore 2 81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2 82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ttangolo 83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85" name="Connettore 2 84"/>
          <p:cNvCxnSpPr/>
          <p:nvPr/>
        </p:nvCxnSpPr>
        <p:spPr>
          <a:xfrm>
            <a:off x="1828800" y="2039112"/>
            <a:ext cx="6858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sellaDiTesto 85"/>
          <p:cNvSpPr txBox="1"/>
          <p:nvPr/>
        </p:nvSpPr>
        <p:spPr>
          <a:xfrm>
            <a:off x="457200" y="2863096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indent="-347472">
              <a:lnSpc>
                <a:spcPct val="110000"/>
              </a:lnSpc>
              <a:buFont typeface="+mj-lt"/>
              <a:buAutoNum type="arabicParenR" startAt="2"/>
            </a:pPr>
            <a:r>
              <a:rPr lang="it-IT" sz="2000" b="1" dirty="0" smtClean="0"/>
              <a:t>Soluzione di un acido debole e di una base forte, in rapporto di (circa) 2:1.</a:t>
            </a:r>
          </a:p>
          <a:p>
            <a:pPr marL="342900" indent="-342900">
              <a:lnSpc>
                <a:spcPct val="110000"/>
              </a:lnSpc>
            </a:pPr>
            <a:r>
              <a:rPr lang="it-IT" sz="2000" dirty="0" smtClean="0"/>
              <a:t>	Esempio:  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CO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 0.2 M   e    </a:t>
            </a:r>
            <a:r>
              <a:rPr lang="it-IT" sz="2000" dirty="0" err="1" smtClean="0"/>
              <a:t>NaOH</a:t>
            </a:r>
            <a:r>
              <a:rPr lang="it-IT" sz="2000" dirty="0" smtClean="0"/>
              <a:t>  0.1 M</a:t>
            </a:r>
          </a:p>
          <a:p>
            <a:pPr marL="342900" indent="-342900">
              <a:lnSpc>
                <a:spcPct val="110000"/>
              </a:lnSpc>
            </a:pPr>
            <a:r>
              <a:rPr lang="it-IT" sz="2000" dirty="0" smtClean="0"/>
              <a:t>	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CO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+ OH</a:t>
            </a:r>
            <a:r>
              <a:rPr lang="it-IT" sz="2000" b="1" baseline="30000" dirty="0" smtClean="0"/>
              <a:t>-</a:t>
            </a:r>
            <a:r>
              <a:rPr lang="it-IT" sz="2000" dirty="0" smtClean="0"/>
              <a:t>                 HCO</a:t>
            </a:r>
            <a:r>
              <a:rPr lang="it-IT" sz="2000" baseline="-25000" dirty="0" smtClean="0"/>
              <a:t>3</a:t>
            </a:r>
            <a:r>
              <a:rPr lang="it-IT" sz="2000" b="1" baseline="30000" dirty="0" smtClean="0"/>
              <a:t>-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</a:t>
            </a:r>
          </a:p>
          <a:p>
            <a:pPr marL="342900" indent="-342900">
              <a:lnSpc>
                <a:spcPct val="110000"/>
              </a:lnSpc>
            </a:pPr>
            <a:r>
              <a:rPr lang="it-IT" sz="2000" b="1" dirty="0" smtClean="0"/>
              <a:t>	H</a:t>
            </a:r>
            <a:r>
              <a:rPr lang="it-IT" sz="2000" b="1" baseline="-25000" dirty="0" smtClean="0"/>
              <a:t>2</a:t>
            </a:r>
            <a:r>
              <a:rPr lang="it-IT" sz="2000" b="1" dirty="0" smtClean="0"/>
              <a:t>CO</a:t>
            </a:r>
            <a:r>
              <a:rPr lang="it-IT" sz="2000" b="1" baseline="-25000" dirty="0" smtClean="0"/>
              <a:t>3 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                </a:t>
            </a:r>
            <a:r>
              <a:rPr lang="it-IT" sz="2000" b="1" dirty="0" smtClean="0"/>
              <a:t>HCO</a:t>
            </a:r>
            <a:r>
              <a:rPr lang="it-IT" sz="2000" b="1" baseline="-25000" dirty="0" smtClean="0"/>
              <a:t>3</a:t>
            </a:r>
            <a:r>
              <a:rPr lang="it-IT" sz="2000" b="1" baseline="30000" dirty="0" smtClean="0"/>
              <a:t>-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O</a:t>
            </a:r>
            <a:r>
              <a:rPr lang="it-IT" sz="2000" baseline="30000" dirty="0" smtClean="0"/>
              <a:t>+</a:t>
            </a:r>
          </a:p>
        </p:txBody>
      </p:sp>
      <p:grpSp>
        <p:nvGrpSpPr>
          <p:cNvPr id="96" name="Gruppo 41"/>
          <p:cNvGrpSpPr/>
          <p:nvPr/>
        </p:nvGrpSpPr>
        <p:grpSpPr>
          <a:xfrm>
            <a:off x="2438400" y="4056888"/>
            <a:ext cx="533400" cy="76200"/>
            <a:chOff x="6995159" y="4952999"/>
            <a:chExt cx="457201" cy="76200"/>
          </a:xfrm>
        </p:grpSpPr>
        <p:cxnSp>
          <p:nvCxnSpPr>
            <p:cNvPr id="97" name="Connettore 2 96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2 97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ttangolo 100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02" name="Connettore 2 101"/>
          <p:cNvCxnSpPr/>
          <p:nvPr/>
        </p:nvCxnSpPr>
        <p:spPr>
          <a:xfrm>
            <a:off x="2286000" y="3733800"/>
            <a:ext cx="6858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asellaDiTesto 102"/>
          <p:cNvSpPr txBox="1"/>
          <p:nvPr/>
        </p:nvSpPr>
        <p:spPr>
          <a:xfrm>
            <a:off x="457200" y="4573250"/>
            <a:ext cx="8382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indent="-347472">
              <a:lnSpc>
                <a:spcPct val="110000"/>
              </a:lnSpc>
              <a:buFont typeface="+mj-lt"/>
              <a:buAutoNum type="arabicParenR" startAt="3"/>
            </a:pPr>
            <a:r>
              <a:rPr lang="it-IT" sz="2000" b="1" dirty="0" smtClean="0"/>
              <a:t>Soluzione del sale di un acido debole e di una base forte, in rapporto di (circa) 2:1.</a:t>
            </a:r>
          </a:p>
          <a:p>
            <a:pPr marL="342900" indent="-342900">
              <a:lnSpc>
                <a:spcPct val="110000"/>
              </a:lnSpc>
            </a:pPr>
            <a:r>
              <a:rPr lang="it-IT" sz="2000" dirty="0" smtClean="0"/>
              <a:t>	Esempio:   NaHCO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 0.2 M   e    </a:t>
            </a:r>
            <a:r>
              <a:rPr lang="it-IT" sz="2000" dirty="0" err="1" smtClean="0"/>
              <a:t>HCl</a:t>
            </a:r>
            <a:r>
              <a:rPr lang="it-IT" sz="2000" dirty="0" smtClean="0"/>
              <a:t>  0.1 M</a:t>
            </a:r>
          </a:p>
          <a:p>
            <a:pPr marL="342900" indent="-342900">
              <a:lnSpc>
                <a:spcPct val="110000"/>
              </a:lnSpc>
            </a:pPr>
            <a:r>
              <a:rPr lang="it-IT" sz="2000" dirty="0" smtClean="0"/>
              <a:t>	NaHCO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O</a:t>
            </a:r>
            <a:r>
              <a:rPr lang="it-IT" sz="2000" baseline="30000" dirty="0" smtClean="0"/>
              <a:t>+</a:t>
            </a:r>
            <a:r>
              <a:rPr lang="it-IT" sz="2000" dirty="0" smtClean="0"/>
              <a:t>                  </a:t>
            </a:r>
            <a:r>
              <a:rPr lang="it-IT" sz="2000" dirty="0" err="1" smtClean="0"/>
              <a:t>Na</a:t>
            </a:r>
            <a:r>
              <a:rPr lang="it-IT" sz="2000" baseline="30000" dirty="0" err="1" smtClean="0"/>
              <a:t>+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CO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</a:t>
            </a:r>
            <a:endParaRPr lang="it-IT" sz="2000" b="1" baseline="30000" dirty="0" smtClean="0"/>
          </a:p>
          <a:p>
            <a:pPr marL="342900" indent="-342900">
              <a:lnSpc>
                <a:spcPct val="110000"/>
              </a:lnSpc>
            </a:pPr>
            <a:r>
              <a:rPr lang="it-IT" sz="2000" b="1" dirty="0" smtClean="0"/>
              <a:t>	H</a:t>
            </a:r>
            <a:r>
              <a:rPr lang="it-IT" sz="2000" b="1" baseline="-25000" dirty="0" smtClean="0"/>
              <a:t>2</a:t>
            </a:r>
            <a:r>
              <a:rPr lang="it-IT" sz="2000" b="1" dirty="0" smtClean="0"/>
              <a:t>CO</a:t>
            </a:r>
            <a:r>
              <a:rPr lang="it-IT" sz="2000" b="1" baseline="-25000" dirty="0" smtClean="0"/>
              <a:t>3 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                </a:t>
            </a:r>
            <a:r>
              <a:rPr lang="it-IT" sz="2000" b="1" dirty="0" smtClean="0"/>
              <a:t>HCO</a:t>
            </a:r>
            <a:r>
              <a:rPr lang="it-IT" sz="2000" b="1" baseline="-25000" dirty="0" smtClean="0"/>
              <a:t>3</a:t>
            </a:r>
            <a:r>
              <a:rPr lang="it-IT" sz="2000" b="1" baseline="30000" dirty="0" smtClean="0"/>
              <a:t>-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O</a:t>
            </a:r>
            <a:r>
              <a:rPr lang="it-IT" sz="2000" baseline="30000" dirty="0" smtClean="0"/>
              <a:t>+</a:t>
            </a:r>
          </a:p>
        </p:txBody>
      </p:sp>
      <p:grpSp>
        <p:nvGrpSpPr>
          <p:cNvPr id="104" name="Gruppo 41"/>
          <p:cNvGrpSpPr/>
          <p:nvPr/>
        </p:nvGrpSpPr>
        <p:grpSpPr>
          <a:xfrm>
            <a:off x="2438400" y="6114288"/>
            <a:ext cx="533400" cy="76200"/>
            <a:chOff x="6995159" y="4952999"/>
            <a:chExt cx="457201" cy="76200"/>
          </a:xfrm>
        </p:grpSpPr>
        <p:cxnSp>
          <p:nvCxnSpPr>
            <p:cNvPr id="105" name="Connettore 2 104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2 105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ttangolo 106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08" name="Connettore 2 107"/>
          <p:cNvCxnSpPr/>
          <p:nvPr/>
        </p:nvCxnSpPr>
        <p:spPr>
          <a:xfrm>
            <a:off x="2667000" y="5791200"/>
            <a:ext cx="6858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1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asellaDiTesto 79"/>
          <p:cNvSpPr txBox="1"/>
          <p:nvPr/>
        </p:nvSpPr>
        <p:spPr>
          <a:xfrm>
            <a:off x="457200" y="816114"/>
            <a:ext cx="8382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indent="-347472">
              <a:lnSpc>
                <a:spcPct val="110000"/>
              </a:lnSpc>
              <a:buFont typeface="+mj-lt"/>
              <a:buAutoNum type="arabicParenR" startAt="4"/>
            </a:pPr>
            <a:r>
              <a:rPr lang="it-IT" sz="2000" b="1" dirty="0" smtClean="0"/>
              <a:t>Soluzione di una base debole e di un sale del suo acido coniugato, in quantità (circa) </a:t>
            </a:r>
            <a:r>
              <a:rPr lang="it-IT" sz="2000" b="1" dirty="0" err="1" smtClean="0"/>
              <a:t>equimolari</a:t>
            </a:r>
            <a:r>
              <a:rPr lang="it-IT" sz="2000" b="1" dirty="0" smtClean="0"/>
              <a:t>.</a:t>
            </a:r>
          </a:p>
          <a:p>
            <a:pPr marL="342900" indent="-342900">
              <a:lnSpc>
                <a:spcPct val="110000"/>
              </a:lnSpc>
            </a:pPr>
            <a:r>
              <a:rPr lang="it-IT" sz="2000" dirty="0" smtClean="0"/>
              <a:t>	Esempio:   NH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  e   NH</a:t>
            </a:r>
            <a:r>
              <a:rPr lang="it-IT" sz="2000" baseline="-25000" dirty="0" smtClean="0"/>
              <a:t>4</a:t>
            </a:r>
            <a:r>
              <a:rPr lang="it-IT" sz="2000" dirty="0" smtClean="0"/>
              <a:t>Cl   (tampone ammoniacale)</a:t>
            </a:r>
          </a:p>
          <a:p>
            <a:pPr marL="342900" indent="-342900">
              <a:lnSpc>
                <a:spcPct val="110000"/>
              </a:lnSpc>
            </a:pPr>
            <a:r>
              <a:rPr lang="it-IT" sz="2000" dirty="0" smtClean="0"/>
              <a:t>	NH</a:t>
            </a:r>
            <a:r>
              <a:rPr lang="it-IT" sz="2000" baseline="-25000" dirty="0" smtClean="0"/>
              <a:t>4</a:t>
            </a:r>
            <a:r>
              <a:rPr lang="it-IT" sz="2000" dirty="0" smtClean="0"/>
              <a:t>Cl                NH</a:t>
            </a:r>
            <a:r>
              <a:rPr lang="it-IT" sz="2000" baseline="-25000" dirty="0" smtClean="0"/>
              <a:t>4</a:t>
            </a:r>
            <a:r>
              <a:rPr lang="it-IT" sz="2000" baseline="30000" dirty="0" smtClean="0"/>
              <a:t>+</a:t>
            </a:r>
            <a:r>
              <a:rPr lang="it-IT" sz="2000" dirty="0" smtClean="0"/>
              <a:t> + Cl</a:t>
            </a:r>
            <a:r>
              <a:rPr lang="it-IT" sz="2000" b="1" baseline="30000" dirty="0" smtClean="0"/>
              <a:t>-</a:t>
            </a:r>
          </a:p>
          <a:p>
            <a:pPr marL="342900" indent="-342900">
              <a:lnSpc>
                <a:spcPct val="110000"/>
              </a:lnSpc>
            </a:pPr>
            <a:r>
              <a:rPr lang="it-IT" sz="2000" b="1" dirty="0" smtClean="0"/>
              <a:t>	NH</a:t>
            </a:r>
            <a:r>
              <a:rPr lang="it-IT" sz="2000" b="1" baseline="-25000" dirty="0" smtClean="0"/>
              <a:t>3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                </a:t>
            </a:r>
            <a:r>
              <a:rPr lang="it-IT" sz="2000" b="1" dirty="0" smtClean="0"/>
              <a:t>NH</a:t>
            </a:r>
            <a:r>
              <a:rPr lang="it-IT" sz="2000" b="1" baseline="-25000" dirty="0" smtClean="0"/>
              <a:t>4</a:t>
            </a:r>
            <a:r>
              <a:rPr lang="it-IT" sz="2000" b="1" baseline="30000" dirty="0" smtClean="0"/>
              <a:t>+</a:t>
            </a:r>
            <a:r>
              <a:rPr lang="it-IT" sz="2000" dirty="0" smtClean="0"/>
              <a:t> + OH</a:t>
            </a:r>
            <a:r>
              <a:rPr lang="it-IT" sz="2000" b="1" baseline="30000" dirty="0" smtClean="0"/>
              <a:t>-</a:t>
            </a:r>
          </a:p>
        </p:txBody>
      </p:sp>
      <p:grpSp>
        <p:nvGrpSpPr>
          <p:cNvPr id="3" name="Gruppo 41"/>
          <p:cNvGrpSpPr/>
          <p:nvPr/>
        </p:nvGrpSpPr>
        <p:grpSpPr>
          <a:xfrm>
            <a:off x="2133600" y="2362200"/>
            <a:ext cx="533400" cy="76200"/>
            <a:chOff x="6995159" y="4952999"/>
            <a:chExt cx="457201" cy="76200"/>
          </a:xfrm>
        </p:grpSpPr>
        <p:cxnSp>
          <p:nvCxnSpPr>
            <p:cNvPr id="82" name="Connettore 2 81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2 82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ttangolo 83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85" name="Connettore 2 84"/>
          <p:cNvCxnSpPr/>
          <p:nvPr/>
        </p:nvCxnSpPr>
        <p:spPr>
          <a:xfrm>
            <a:off x="1600200" y="2039112"/>
            <a:ext cx="6858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sellaDiTesto 85"/>
          <p:cNvSpPr txBox="1"/>
          <p:nvPr/>
        </p:nvSpPr>
        <p:spPr>
          <a:xfrm>
            <a:off x="457200" y="2863096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indent="-347472">
              <a:lnSpc>
                <a:spcPct val="110000"/>
              </a:lnSpc>
              <a:buFont typeface="+mj-lt"/>
              <a:buAutoNum type="arabicParenR" startAt="5"/>
            </a:pPr>
            <a:r>
              <a:rPr lang="it-IT" sz="2000" b="1" dirty="0" smtClean="0"/>
              <a:t>Soluzione di una base debole e di un acido forte, in rapporto di (circa) 2:1.</a:t>
            </a:r>
          </a:p>
          <a:p>
            <a:pPr marL="342900" indent="-342900">
              <a:lnSpc>
                <a:spcPct val="110000"/>
              </a:lnSpc>
            </a:pPr>
            <a:r>
              <a:rPr lang="it-IT" sz="2000" dirty="0" smtClean="0"/>
              <a:t>	Esempio:   NH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 0.2 M   e    </a:t>
            </a:r>
            <a:r>
              <a:rPr lang="it-IT" sz="2000" dirty="0" err="1" smtClean="0"/>
              <a:t>HCl</a:t>
            </a:r>
            <a:r>
              <a:rPr lang="it-IT" sz="2000" dirty="0" smtClean="0"/>
              <a:t>  0.1M</a:t>
            </a:r>
          </a:p>
          <a:p>
            <a:pPr marL="342900" indent="-342900">
              <a:lnSpc>
                <a:spcPct val="110000"/>
              </a:lnSpc>
            </a:pPr>
            <a:r>
              <a:rPr lang="it-IT" sz="2000" dirty="0" smtClean="0"/>
              <a:t>	NH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O</a:t>
            </a:r>
            <a:r>
              <a:rPr lang="it-IT" sz="2000" baseline="30000" dirty="0" smtClean="0"/>
              <a:t>+</a:t>
            </a:r>
            <a:r>
              <a:rPr lang="it-IT" sz="2000" dirty="0" smtClean="0"/>
              <a:t>                 NH</a:t>
            </a:r>
            <a:r>
              <a:rPr lang="it-IT" sz="2000" baseline="-25000" dirty="0" smtClean="0"/>
              <a:t>4</a:t>
            </a:r>
            <a:r>
              <a:rPr lang="it-IT" sz="2000" baseline="30000" dirty="0" smtClean="0"/>
              <a:t>+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</a:t>
            </a:r>
          </a:p>
          <a:p>
            <a:pPr marL="342900" indent="-342900">
              <a:lnSpc>
                <a:spcPct val="110000"/>
              </a:lnSpc>
            </a:pPr>
            <a:r>
              <a:rPr lang="it-IT" sz="2000" b="1" dirty="0" smtClean="0"/>
              <a:t>	 NH</a:t>
            </a:r>
            <a:r>
              <a:rPr lang="it-IT" sz="2000" b="1" baseline="-25000" dirty="0" smtClean="0"/>
              <a:t>3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                </a:t>
            </a:r>
            <a:r>
              <a:rPr lang="it-IT" sz="2000" b="1" dirty="0" smtClean="0"/>
              <a:t>NH</a:t>
            </a:r>
            <a:r>
              <a:rPr lang="it-IT" sz="2000" b="1" baseline="-25000" dirty="0" smtClean="0"/>
              <a:t>4</a:t>
            </a:r>
            <a:r>
              <a:rPr lang="it-IT" sz="2000" b="1" baseline="30000" dirty="0" smtClean="0"/>
              <a:t>+</a:t>
            </a:r>
            <a:r>
              <a:rPr lang="it-IT" sz="2000" dirty="0" smtClean="0"/>
              <a:t> + OH</a:t>
            </a:r>
            <a:r>
              <a:rPr lang="it-IT" sz="2000" b="1" baseline="30000" dirty="0" smtClean="0"/>
              <a:t>-</a:t>
            </a:r>
            <a:endParaRPr lang="it-IT" sz="2000" baseline="30000" dirty="0" smtClean="0"/>
          </a:p>
        </p:txBody>
      </p:sp>
      <p:grpSp>
        <p:nvGrpSpPr>
          <p:cNvPr id="4" name="Gruppo 41"/>
          <p:cNvGrpSpPr/>
          <p:nvPr/>
        </p:nvGrpSpPr>
        <p:grpSpPr>
          <a:xfrm>
            <a:off x="2209800" y="4056888"/>
            <a:ext cx="533400" cy="76200"/>
            <a:chOff x="6995159" y="4952999"/>
            <a:chExt cx="457201" cy="76200"/>
          </a:xfrm>
        </p:grpSpPr>
        <p:cxnSp>
          <p:nvCxnSpPr>
            <p:cNvPr id="97" name="Connettore 2 96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2 97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ttangolo 100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02" name="Connettore 2 101"/>
          <p:cNvCxnSpPr/>
          <p:nvPr/>
        </p:nvCxnSpPr>
        <p:spPr>
          <a:xfrm>
            <a:off x="2209800" y="3733800"/>
            <a:ext cx="6858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asellaDiTesto 102"/>
          <p:cNvSpPr txBox="1"/>
          <p:nvPr/>
        </p:nvSpPr>
        <p:spPr>
          <a:xfrm>
            <a:off x="457200" y="4573250"/>
            <a:ext cx="8382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indent="-347472">
              <a:lnSpc>
                <a:spcPct val="110000"/>
              </a:lnSpc>
              <a:buFont typeface="+mj-lt"/>
              <a:buAutoNum type="arabicParenR" startAt="6"/>
            </a:pPr>
            <a:r>
              <a:rPr lang="it-IT" sz="2000" b="1" dirty="0" smtClean="0"/>
              <a:t>Soluzione del sale di una base debole e di un acido forte, in rapporto di (circa) 2:1.</a:t>
            </a:r>
          </a:p>
          <a:p>
            <a:pPr marL="342900" indent="-342900">
              <a:lnSpc>
                <a:spcPct val="110000"/>
              </a:lnSpc>
            </a:pPr>
            <a:r>
              <a:rPr lang="it-IT" sz="2000" dirty="0" smtClean="0"/>
              <a:t>	Esempio:   NH</a:t>
            </a:r>
            <a:r>
              <a:rPr lang="it-IT" sz="2000" baseline="-25000" dirty="0" smtClean="0"/>
              <a:t>4</a:t>
            </a:r>
            <a:r>
              <a:rPr lang="it-IT" sz="2000" dirty="0" smtClean="0"/>
              <a:t>Cl  0.2 M   e    </a:t>
            </a:r>
            <a:r>
              <a:rPr lang="it-IT" sz="2000" dirty="0" err="1" smtClean="0"/>
              <a:t>NaOH</a:t>
            </a:r>
            <a:r>
              <a:rPr lang="it-IT" sz="2000" dirty="0" smtClean="0"/>
              <a:t>  0.1 M</a:t>
            </a:r>
          </a:p>
          <a:p>
            <a:pPr marL="342900" indent="-342900">
              <a:lnSpc>
                <a:spcPct val="110000"/>
              </a:lnSpc>
            </a:pPr>
            <a:r>
              <a:rPr lang="it-IT" sz="2000" dirty="0" smtClean="0"/>
              <a:t>	NH</a:t>
            </a:r>
            <a:r>
              <a:rPr lang="it-IT" sz="2000" baseline="-25000" dirty="0" smtClean="0"/>
              <a:t>4</a:t>
            </a:r>
            <a:r>
              <a:rPr lang="it-IT" sz="2000" dirty="0" smtClean="0"/>
              <a:t>Cl + OH</a:t>
            </a:r>
            <a:r>
              <a:rPr lang="it-IT" sz="2000" b="1" baseline="30000" dirty="0" smtClean="0"/>
              <a:t>-</a:t>
            </a:r>
            <a:r>
              <a:rPr lang="it-IT" sz="2000" dirty="0" smtClean="0"/>
              <a:t>                  NH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 + Cl</a:t>
            </a:r>
            <a:r>
              <a:rPr lang="it-IT" sz="2000" b="1" baseline="30000" dirty="0" smtClean="0"/>
              <a:t>-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</a:t>
            </a:r>
            <a:endParaRPr lang="it-IT" sz="2000" b="1" baseline="30000" dirty="0" smtClean="0"/>
          </a:p>
          <a:p>
            <a:pPr marL="342900" indent="-342900">
              <a:lnSpc>
                <a:spcPct val="110000"/>
              </a:lnSpc>
            </a:pPr>
            <a:r>
              <a:rPr lang="it-IT" sz="2000" b="1" dirty="0" smtClean="0"/>
              <a:t>	 NH</a:t>
            </a:r>
            <a:r>
              <a:rPr lang="it-IT" sz="2000" b="1" baseline="-25000" dirty="0" smtClean="0"/>
              <a:t>3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                </a:t>
            </a:r>
            <a:r>
              <a:rPr lang="it-IT" sz="2000" b="1" dirty="0" smtClean="0"/>
              <a:t>NH</a:t>
            </a:r>
            <a:r>
              <a:rPr lang="it-IT" sz="2000" b="1" baseline="-25000" dirty="0" smtClean="0"/>
              <a:t>4</a:t>
            </a:r>
            <a:r>
              <a:rPr lang="it-IT" sz="2000" b="1" baseline="30000" dirty="0" smtClean="0"/>
              <a:t>+</a:t>
            </a:r>
            <a:r>
              <a:rPr lang="it-IT" sz="2000" dirty="0" smtClean="0"/>
              <a:t> + OH</a:t>
            </a:r>
            <a:r>
              <a:rPr lang="it-IT" sz="2000" b="1" baseline="30000" dirty="0" smtClean="0"/>
              <a:t>-</a:t>
            </a:r>
            <a:endParaRPr lang="it-IT" sz="2000" baseline="30000" dirty="0" smtClean="0"/>
          </a:p>
        </p:txBody>
      </p:sp>
      <p:grpSp>
        <p:nvGrpSpPr>
          <p:cNvPr id="5" name="Gruppo 41"/>
          <p:cNvGrpSpPr/>
          <p:nvPr/>
        </p:nvGrpSpPr>
        <p:grpSpPr>
          <a:xfrm>
            <a:off x="2209800" y="6114288"/>
            <a:ext cx="533400" cy="76200"/>
            <a:chOff x="6995159" y="4952999"/>
            <a:chExt cx="457201" cy="76200"/>
          </a:xfrm>
        </p:grpSpPr>
        <p:cxnSp>
          <p:nvCxnSpPr>
            <p:cNvPr id="105" name="Connettore 2 104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2 105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ttangolo 106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08" name="Connettore 2 107"/>
          <p:cNvCxnSpPr/>
          <p:nvPr/>
        </p:nvCxnSpPr>
        <p:spPr>
          <a:xfrm>
            <a:off x="2286000" y="5791200"/>
            <a:ext cx="6858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1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asellaDiTesto 96"/>
          <p:cNvSpPr txBox="1"/>
          <p:nvPr/>
        </p:nvSpPr>
        <p:spPr>
          <a:xfrm>
            <a:off x="304800" y="4697849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CH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COO</a:t>
            </a:r>
            <a:r>
              <a:rPr lang="it-IT" sz="2000" b="1" baseline="30000" dirty="0" smtClean="0"/>
              <a:t>-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O</a:t>
            </a:r>
            <a:r>
              <a:rPr lang="it-IT" sz="2000" baseline="30000" dirty="0" smtClean="0"/>
              <a:t>+</a:t>
            </a:r>
            <a:r>
              <a:rPr lang="it-IT" sz="2000" dirty="0" smtClean="0"/>
              <a:t>           CH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COOH +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 </a:t>
            </a:r>
            <a:endParaRPr lang="it-IT" sz="2000" baseline="30000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2057400"/>
          </a:xfrm>
        </p:spPr>
        <p:txBody>
          <a:bodyPr anchor="t" anchorCtr="0">
            <a:noAutofit/>
          </a:bodyPr>
          <a:lstStyle/>
          <a:p>
            <a:pPr algn="l"/>
            <a:r>
              <a:rPr lang="it-IT" sz="2000" dirty="0" smtClean="0"/>
              <a:t>Esempio:</a:t>
            </a:r>
            <a:br>
              <a:rPr lang="it-IT" sz="2000" dirty="0" smtClean="0"/>
            </a:br>
            <a:r>
              <a:rPr lang="it-IT" sz="2000" dirty="0" smtClean="0"/>
              <a:t>Calcolare il pH di una soluzione tampone di acido acetico (CH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COOH) 0.15 M e acetato di sodio (CH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COONa) 0.20 M. Che variazione di pH di ottiene se a 200 </a:t>
            </a:r>
            <a:r>
              <a:rPr lang="it-IT" sz="2000" dirty="0" err="1" smtClean="0"/>
              <a:t>mL</a:t>
            </a:r>
            <a:r>
              <a:rPr lang="it-IT" sz="2000" dirty="0" smtClean="0"/>
              <a:t> di questa soluzione viene aggiunto 1.00 </a:t>
            </a:r>
            <a:r>
              <a:rPr lang="it-IT" sz="2000" dirty="0" err="1" smtClean="0"/>
              <a:t>mL</a:t>
            </a:r>
            <a:r>
              <a:rPr lang="it-IT" sz="2000" dirty="0" smtClean="0"/>
              <a:t> di acido cloridrico 0.200 M?</a:t>
            </a:r>
            <a:endParaRPr lang="it-IT" sz="2000" dirty="0"/>
          </a:p>
        </p:txBody>
      </p:sp>
      <p:sp>
        <p:nvSpPr>
          <p:cNvPr id="205" name="CasellaDiTesto 204"/>
          <p:cNvSpPr txBox="1"/>
          <p:nvPr/>
        </p:nvSpPr>
        <p:spPr>
          <a:xfrm>
            <a:off x="762000" y="2126159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CH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COOH +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           CH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COO</a:t>
            </a:r>
            <a:r>
              <a:rPr lang="it-IT" sz="2000" b="1" baseline="30000" dirty="0" smtClean="0"/>
              <a:t>-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O</a:t>
            </a:r>
            <a:r>
              <a:rPr lang="it-IT" sz="2000" baseline="30000" dirty="0" smtClean="0"/>
              <a:t>+</a:t>
            </a:r>
          </a:p>
        </p:txBody>
      </p:sp>
      <p:grpSp>
        <p:nvGrpSpPr>
          <p:cNvPr id="3" name="Gruppo 41"/>
          <p:cNvGrpSpPr/>
          <p:nvPr/>
        </p:nvGrpSpPr>
        <p:grpSpPr>
          <a:xfrm>
            <a:off x="2590800" y="2294521"/>
            <a:ext cx="405384" cy="69708"/>
            <a:chOff x="6995159" y="4952999"/>
            <a:chExt cx="457201" cy="76200"/>
          </a:xfrm>
        </p:grpSpPr>
        <p:cxnSp>
          <p:nvCxnSpPr>
            <p:cNvPr id="43" name="Connettore 2 42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2 44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ttangolo 45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6" name="Gruppo 103"/>
          <p:cNvGrpSpPr/>
          <p:nvPr/>
        </p:nvGrpSpPr>
        <p:grpSpPr>
          <a:xfrm>
            <a:off x="228600" y="2202359"/>
            <a:ext cx="4739640" cy="764806"/>
            <a:chOff x="381000" y="2213642"/>
            <a:chExt cx="4739640" cy="764806"/>
          </a:xfrm>
        </p:grpSpPr>
        <p:cxnSp>
          <p:nvCxnSpPr>
            <p:cNvPr id="34" name="Connettore 1 104"/>
            <p:cNvCxnSpPr/>
            <p:nvPr/>
          </p:nvCxnSpPr>
          <p:spPr>
            <a:xfrm>
              <a:off x="457200" y="2514600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105"/>
            <p:cNvCxnSpPr/>
            <p:nvPr/>
          </p:nvCxnSpPr>
          <p:spPr>
            <a:xfrm>
              <a:off x="457200" y="2941717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107"/>
            <p:cNvCxnSpPr/>
            <p:nvPr/>
          </p:nvCxnSpPr>
          <p:spPr>
            <a:xfrm rot="5400000">
              <a:off x="520811" y="2579005"/>
              <a:ext cx="731520" cy="794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sellaDiTesto 109"/>
            <p:cNvSpPr txBox="1"/>
            <p:nvPr/>
          </p:nvSpPr>
          <p:spPr>
            <a:xfrm>
              <a:off x="381000" y="2332117"/>
              <a:ext cx="53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600" b="1" dirty="0" err="1" smtClean="0">
                  <a:solidFill>
                    <a:srgbClr val="0070C0"/>
                  </a:solidFill>
                  <a:latin typeface="Blackadder ITC" pitchFamily="82" charset="0"/>
                </a:rPr>
                <a:t>eq</a:t>
              </a:r>
              <a:endParaRPr lang="it-IT" sz="3600" b="1" dirty="0">
                <a:solidFill>
                  <a:srgbClr val="0070C0"/>
                </a:solidFill>
                <a:latin typeface="Blackadder ITC" pitchFamily="82" charset="0"/>
              </a:endParaRPr>
            </a:p>
          </p:txBody>
        </p:sp>
      </p:grpSp>
      <p:sp>
        <p:nvSpPr>
          <p:cNvPr id="42" name="CasellaDiTesto 41"/>
          <p:cNvSpPr txBox="1"/>
          <p:nvPr/>
        </p:nvSpPr>
        <p:spPr>
          <a:xfrm>
            <a:off x="685800" y="250331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0.15 M</a:t>
            </a:r>
            <a:endParaRPr lang="it-IT" sz="2400" baseline="-25000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3048000" y="250331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0.20 M</a:t>
            </a:r>
            <a:endParaRPr lang="it-IT" sz="2400" baseline="-250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4343400" y="250331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x</a:t>
            </a:r>
            <a:endParaRPr lang="it-IT" sz="2400" baseline="-25000" dirty="0"/>
          </a:p>
        </p:txBody>
      </p:sp>
      <p:sp>
        <p:nvSpPr>
          <p:cNvPr id="63" name="CasellaDiTesto 62"/>
          <p:cNvSpPr txBox="1"/>
          <p:nvPr/>
        </p:nvSpPr>
        <p:spPr>
          <a:xfrm>
            <a:off x="381000" y="4026694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Aggiunta di acido cloridrico:</a:t>
            </a:r>
            <a:endParaRPr lang="it-IT" sz="2000" baseline="30000" dirty="0" smtClean="0"/>
          </a:p>
        </p:txBody>
      </p:sp>
      <p:cxnSp>
        <p:nvCxnSpPr>
          <p:cNvPr id="65" name="Connettore 2 64"/>
          <p:cNvCxnSpPr/>
          <p:nvPr/>
        </p:nvCxnSpPr>
        <p:spPr>
          <a:xfrm>
            <a:off x="2057400" y="4902887"/>
            <a:ext cx="54864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uppo 46"/>
          <p:cNvGrpSpPr/>
          <p:nvPr/>
        </p:nvGrpSpPr>
        <p:grpSpPr>
          <a:xfrm>
            <a:off x="5334000" y="2244649"/>
            <a:ext cx="2209800" cy="948310"/>
            <a:chOff x="457200" y="1783139"/>
            <a:chExt cx="2209800" cy="948310"/>
          </a:xfrm>
        </p:grpSpPr>
        <p:sp>
          <p:nvSpPr>
            <p:cNvPr id="60" name="CasellaDiTesto 59"/>
            <p:cNvSpPr txBox="1"/>
            <p:nvPr/>
          </p:nvSpPr>
          <p:spPr>
            <a:xfrm>
              <a:off x="457200" y="1783139"/>
              <a:ext cx="2209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200" dirty="0" smtClean="0"/>
            </a:p>
            <a:p>
              <a:r>
                <a:rPr lang="it-IT" sz="2200" dirty="0" smtClean="0"/>
                <a:t>pH = </a:t>
              </a:r>
              <a:r>
                <a:rPr lang="it-IT" sz="2200" dirty="0" err="1" smtClean="0"/>
                <a:t>pK</a:t>
              </a:r>
              <a:r>
                <a:rPr lang="it-IT" sz="2200" baseline="-25000" dirty="0" err="1" smtClean="0"/>
                <a:t>a</a:t>
              </a:r>
              <a:r>
                <a:rPr lang="it-IT" sz="2200" dirty="0" smtClean="0"/>
                <a:t> + log</a:t>
              </a:r>
              <a:endParaRPr lang="it-IT" sz="2200" baseline="30000" dirty="0"/>
            </a:p>
          </p:txBody>
        </p:sp>
        <p:grpSp>
          <p:nvGrpSpPr>
            <p:cNvPr id="61" name="Gruppo 19"/>
            <p:cNvGrpSpPr/>
            <p:nvPr/>
          </p:nvGrpSpPr>
          <p:grpSpPr>
            <a:xfrm>
              <a:off x="2057400" y="1995762"/>
              <a:ext cx="609600" cy="735687"/>
              <a:chOff x="2667000" y="1755494"/>
              <a:chExt cx="609600" cy="735687"/>
            </a:xfrm>
          </p:grpSpPr>
          <p:sp>
            <p:nvSpPr>
              <p:cNvPr id="64" name="CasellaDiTesto 30"/>
              <p:cNvSpPr txBox="1"/>
              <p:nvPr/>
            </p:nvSpPr>
            <p:spPr>
              <a:xfrm>
                <a:off x="2743200" y="2060294"/>
                <a:ext cx="533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200" dirty="0" smtClean="0"/>
                  <a:t>C</a:t>
                </a:r>
                <a:r>
                  <a:rPr lang="it-IT" sz="2200" baseline="-25000" dirty="0" smtClean="0"/>
                  <a:t>a</a:t>
                </a:r>
                <a:endParaRPr lang="it-IT" sz="2200" i="1" baseline="30000" dirty="0"/>
              </a:p>
            </p:txBody>
          </p:sp>
          <p:sp>
            <p:nvSpPr>
              <p:cNvPr id="68" name="CasellaDiTesto 31"/>
              <p:cNvSpPr txBox="1"/>
              <p:nvPr/>
            </p:nvSpPr>
            <p:spPr>
              <a:xfrm>
                <a:off x="2667000" y="1755494"/>
                <a:ext cx="4572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200" dirty="0" err="1" smtClean="0"/>
                  <a:t>C</a:t>
                </a:r>
                <a:r>
                  <a:rPr lang="it-IT" sz="2200" baseline="-25000" dirty="0" err="1" smtClean="0"/>
                  <a:t>b</a:t>
                </a:r>
                <a:endParaRPr lang="it-IT" sz="2200" i="1" baseline="30000" dirty="0"/>
              </a:p>
            </p:txBody>
          </p:sp>
          <p:cxnSp>
            <p:nvCxnSpPr>
              <p:cNvPr id="70" name="Connettore 1 32"/>
              <p:cNvCxnSpPr/>
              <p:nvPr/>
            </p:nvCxnSpPr>
            <p:spPr>
              <a:xfrm>
                <a:off x="2743200" y="2158949"/>
                <a:ext cx="36576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9" name="CasellaDiTesto 78"/>
          <p:cNvSpPr txBox="1"/>
          <p:nvPr/>
        </p:nvSpPr>
        <p:spPr>
          <a:xfrm>
            <a:off x="5410200" y="17526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200" dirty="0" smtClean="0"/>
          </a:p>
          <a:p>
            <a:r>
              <a:rPr lang="it-IT" sz="2200" dirty="0" err="1" smtClean="0"/>
              <a:t>K</a:t>
            </a:r>
            <a:r>
              <a:rPr lang="it-IT" sz="2200" baseline="-25000" dirty="0" err="1" smtClean="0"/>
              <a:t>a</a:t>
            </a:r>
            <a:r>
              <a:rPr lang="it-IT" sz="2200" dirty="0" smtClean="0"/>
              <a:t> = 1.7∙10</a:t>
            </a:r>
            <a:r>
              <a:rPr lang="it-IT" sz="2200" baseline="30000" dirty="0" smtClean="0"/>
              <a:t>-5</a:t>
            </a:r>
            <a:endParaRPr lang="it-IT" sz="2200" baseline="30000" dirty="0"/>
          </a:p>
        </p:txBody>
      </p:sp>
      <p:grpSp>
        <p:nvGrpSpPr>
          <p:cNvPr id="86" name="Gruppo 46"/>
          <p:cNvGrpSpPr/>
          <p:nvPr/>
        </p:nvGrpSpPr>
        <p:grpSpPr>
          <a:xfrm>
            <a:off x="5334000" y="2811959"/>
            <a:ext cx="4114800" cy="948310"/>
            <a:chOff x="457200" y="1783139"/>
            <a:chExt cx="4114800" cy="948310"/>
          </a:xfrm>
        </p:grpSpPr>
        <p:sp>
          <p:nvSpPr>
            <p:cNvPr id="87" name="CasellaDiTesto 86"/>
            <p:cNvSpPr txBox="1"/>
            <p:nvPr/>
          </p:nvSpPr>
          <p:spPr>
            <a:xfrm>
              <a:off x="457200" y="1783139"/>
              <a:ext cx="4114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200" dirty="0" smtClean="0"/>
            </a:p>
            <a:p>
              <a:r>
                <a:rPr lang="it-IT" sz="2200" dirty="0" smtClean="0"/>
                <a:t>pH = 4.77 + log               = 4.894</a:t>
              </a:r>
              <a:endParaRPr lang="it-IT" sz="2200" baseline="30000" dirty="0"/>
            </a:p>
          </p:txBody>
        </p:sp>
        <p:grpSp>
          <p:nvGrpSpPr>
            <p:cNvPr id="89" name="Gruppo 19"/>
            <p:cNvGrpSpPr/>
            <p:nvPr/>
          </p:nvGrpSpPr>
          <p:grpSpPr>
            <a:xfrm>
              <a:off x="2209800" y="2038052"/>
              <a:ext cx="1447800" cy="693397"/>
              <a:chOff x="2819400" y="1797784"/>
              <a:chExt cx="1447800" cy="693397"/>
            </a:xfrm>
          </p:grpSpPr>
          <p:sp>
            <p:nvSpPr>
              <p:cNvPr id="90" name="CasellaDiTesto 30"/>
              <p:cNvSpPr txBox="1"/>
              <p:nvPr/>
            </p:nvSpPr>
            <p:spPr>
              <a:xfrm>
                <a:off x="2819400" y="2060294"/>
                <a:ext cx="11430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200" dirty="0" smtClean="0"/>
                  <a:t>0.15 M</a:t>
                </a:r>
                <a:endParaRPr lang="it-IT" sz="2200" i="1" baseline="30000" dirty="0"/>
              </a:p>
            </p:txBody>
          </p:sp>
          <p:sp>
            <p:nvSpPr>
              <p:cNvPr id="91" name="CasellaDiTesto 31"/>
              <p:cNvSpPr txBox="1"/>
              <p:nvPr/>
            </p:nvSpPr>
            <p:spPr>
              <a:xfrm>
                <a:off x="2819400" y="1797784"/>
                <a:ext cx="1447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200" dirty="0" smtClean="0"/>
                  <a:t>0.20 M</a:t>
                </a:r>
                <a:endParaRPr lang="it-IT" sz="2200" i="1" baseline="30000" dirty="0"/>
              </a:p>
            </p:txBody>
          </p:sp>
          <p:cxnSp>
            <p:nvCxnSpPr>
              <p:cNvPr id="96" name="Connettore 1 32"/>
              <p:cNvCxnSpPr/>
              <p:nvPr/>
            </p:nvCxnSpPr>
            <p:spPr>
              <a:xfrm>
                <a:off x="2895600" y="2158949"/>
                <a:ext cx="82296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9" name="Gruppo 108"/>
          <p:cNvGrpSpPr/>
          <p:nvPr/>
        </p:nvGrpSpPr>
        <p:grpSpPr>
          <a:xfrm>
            <a:off x="3352800" y="3726359"/>
            <a:ext cx="5791200" cy="964287"/>
            <a:chOff x="5410200" y="3276600"/>
            <a:chExt cx="5791200" cy="964287"/>
          </a:xfrm>
        </p:grpSpPr>
        <p:grpSp>
          <p:nvGrpSpPr>
            <p:cNvPr id="98" name="Gruppo 46"/>
            <p:cNvGrpSpPr/>
            <p:nvPr/>
          </p:nvGrpSpPr>
          <p:grpSpPr>
            <a:xfrm>
              <a:off x="5410200" y="3276600"/>
              <a:ext cx="5791200" cy="948310"/>
              <a:chOff x="457200" y="1783139"/>
              <a:chExt cx="5791200" cy="948310"/>
            </a:xfrm>
          </p:grpSpPr>
          <p:sp>
            <p:nvSpPr>
              <p:cNvPr id="101" name="CasellaDiTesto 100"/>
              <p:cNvSpPr txBox="1"/>
              <p:nvPr/>
            </p:nvSpPr>
            <p:spPr>
              <a:xfrm>
                <a:off x="457200" y="1783139"/>
                <a:ext cx="5791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2200" dirty="0" smtClean="0"/>
              </a:p>
              <a:p>
                <a:r>
                  <a:rPr lang="it-IT" sz="2200" dirty="0" smtClean="0"/>
                  <a:t>[</a:t>
                </a:r>
                <a:r>
                  <a:rPr lang="it-IT" sz="2200" dirty="0" err="1" smtClean="0"/>
                  <a:t>HCl</a:t>
                </a:r>
                <a:r>
                  <a:rPr lang="it-IT" sz="2200" dirty="0" smtClean="0"/>
                  <a:t>]</a:t>
                </a:r>
                <a:r>
                  <a:rPr lang="it-IT" sz="2200" baseline="-25000" dirty="0" smtClean="0"/>
                  <a:t>f</a:t>
                </a:r>
                <a:r>
                  <a:rPr lang="it-IT" sz="2200" dirty="0" smtClean="0"/>
                  <a:t> =                 =                                 = 9.95∙10</a:t>
                </a:r>
                <a:r>
                  <a:rPr lang="it-IT" sz="2200" baseline="30000" dirty="0" smtClean="0"/>
                  <a:t>-4</a:t>
                </a:r>
                <a:r>
                  <a:rPr lang="it-IT" sz="2200" dirty="0" smtClean="0"/>
                  <a:t>M</a:t>
                </a:r>
                <a:endParaRPr lang="it-IT" sz="2200" dirty="0"/>
              </a:p>
            </p:txBody>
          </p:sp>
          <p:grpSp>
            <p:nvGrpSpPr>
              <p:cNvPr id="102" name="Gruppo 19"/>
              <p:cNvGrpSpPr/>
              <p:nvPr/>
            </p:nvGrpSpPr>
            <p:grpSpPr>
              <a:xfrm>
                <a:off x="1371600" y="1995762"/>
                <a:ext cx="2362200" cy="735687"/>
                <a:chOff x="1981200" y="1755494"/>
                <a:chExt cx="2362200" cy="735687"/>
              </a:xfrm>
            </p:grpSpPr>
            <p:sp>
              <p:nvSpPr>
                <p:cNvPr id="103" name="CasellaDiTesto 30"/>
                <p:cNvSpPr txBox="1"/>
                <p:nvPr/>
              </p:nvSpPr>
              <p:spPr>
                <a:xfrm>
                  <a:off x="2057400" y="2060294"/>
                  <a:ext cx="12954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200" dirty="0" err="1" smtClean="0"/>
                    <a:t>V</a:t>
                  </a:r>
                  <a:r>
                    <a:rPr lang="it-IT" sz="2200" baseline="-25000" dirty="0" err="1" smtClean="0"/>
                    <a:t>t</a:t>
                  </a:r>
                  <a:r>
                    <a:rPr lang="it-IT" sz="2200" dirty="0" smtClean="0"/>
                    <a:t> + </a:t>
                  </a:r>
                  <a:r>
                    <a:rPr lang="it-IT" sz="2200" baseline="-25000" dirty="0" smtClean="0"/>
                    <a:t> </a:t>
                  </a:r>
                  <a:r>
                    <a:rPr lang="it-IT" sz="2200" dirty="0" smtClean="0"/>
                    <a:t>V</a:t>
                  </a:r>
                  <a:r>
                    <a:rPr lang="it-IT" sz="2200" baseline="-25000" dirty="0" smtClean="0"/>
                    <a:t>i</a:t>
                  </a:r>
                  <a:endParaRPr lang="it-IT" sz="2200" i="1" baseline="30000" dirty="0"/>
                </a:p>
              </p:txBody>
            </p:sp>
            <p:sp>
              <p:nvSpPr>
                <p:cNvPr id="104" name="CasellaDiTesto 31"/>
                <p:cNvSpPr txBox="1"/>
                <p:nvPr/>
              </p:nvSpPr>
              <p:spPr>
                <a:xfrm>
                  <a:off x="1981200" y="1755494"/>
                  <a:ext cx="23622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200" dirty="0" smtClean="0"/>
                    <a:t>[</a:t>
                  </a:r>
                  <a:r>
                    <a:rPr lang="it-IT" sz="2200" dirty="0" err="1" smtClean="0"/>
                    <a:t>HCl</a:t>
                  </a:r>
                  <a:r>
                    <a:rPr lang="it-IT" sz="2200" dirty="0" smtClean="0"/>
                    <a:t>]</a:t>
                  </a:r>
                  <a:r>
                    <a:rPr lang="it-IT" sz="2200" baseline="-25000" dirty="0" err="1" smtClean="0"/>
                    <a:t>i</a:t>
                  </a:r>
                  <a:r>
                    <a:rPr lang="it-IT" sz="2200" dirty="0" err="1" smtClean="0"/>
                    <a:t>∙V</a:t>
                  </a:r>
                  <a:r>
                    <a:rPr lang="it-IT" sz="2200" baseline="-25000" dirty="0" err="1" smtClean="0"/>
                    <a:t>i</a:t>
                  </a:r>
                  <a:endParaRPr lang="it-IT" sz="2200" i="1" baseline="-25000" dirty="0"/>
                </a:p>
              </p:txBody>
            </p:sp>
            <p:cxnSp>
              <p:nvCxnSpPr>
                <p:cNvPr id="105" name="Connettore 1 32"/>
                <p:cNvCxnSpPr/>
                <p:nvPr/>
              </p:nvCxnSpPr>
              <p:spPr>
                <a:xfrm>
                  <a:off x="2057400" y="2158949"/>
                  <a:ext cx="91440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6" name="CasellaDiTesto 30"/>
            <p:cNvSpPr txBox="1"/>
            <p:nvPr/>
          </p:nvSpPr>
          <p:spPr>
            <a:xfrm>
              <a:off x="7620000" y="3810000"/>
              <a:ext cx="2209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200" dirty="0" smtClean="0"/>
                <a:t>(200 + 1.00) </a:t>
              </a:r>
              <a:r>
                <a:rPr lang="it-IT" sz="2200" dirty="0" err="1" smtClean="0"/>
                <a:t>mL</a:t>
              </a:r>
              <a:endParaRPr lang="it-IT" sz="2200" i="1" baseline="30000" dirty="0"/>
            </a:p>
          </p:txBody>
        </p:sp>
        <p:sp>
          <p:nvSpPr>
            <p:cNvPr id="107" name="CasellaDiTesto 31"/>
            <p:cNvSpPr txBox="1"/>
            <p:nvPr/>
          </p:nvSpPr>
          <p:spPr>
            <a:xfrm>
              <a:off x="7543800" y="3505200"/>
              <a:ext cx="2362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200" dirty="0" smtClean="0"/>
                <a:t>0.200 M∙1.00 </a:t>
              </a:r>
              <a:r>
                <a:rPr lang="it-IT" sz="2200" dirty="0" err="1" smtClean="0"/>
                <a:t>mL</a:t>
              </a:r>
              <a:endParaRPr lang="it-IT" sz="2200" i="1" baseline="-25000" dirty="0"/>
            </a:p>
          </p:txBody>
        </p:sp>
        <p:cxnSp>
          <p:nvCxnSpPr>
            <p:cNvPr id="108" name="Connettore 1 32"/>
            <p:cNvCxnSpPr/>
            <p:nvPr/>
          </p:nvCxnSpPr>
          <p:spPr>
            <a:xfrm>
              <a:off x="7620000" y="3908655"/>
              <a:ext cx="192024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CasellaDiTesto 116"/>
          <p:cNvSpPr txBox="1"/>
          <p:nvPr/>
        </p:nvSpPr>
        <p:spPr>
          <a:xfrm>
            <a:off x="762000" y="5250359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CH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COOH + H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O           CH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COO</a:t>
            </a:r>
            <a:r>
              <a:rPr lang="it-IT" sz="2000" b="1" baseline="30000" dirty="0" smtClean="0"/>
              <a:t>-</a:t>
            </a:r>
            <a:r>
              <a:rPr lang="it-IT" sz="2000" dirty="0" smtClean="0"/>
              <a:t> + 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O</a:t>
            </a:r>
            <a:r>
              <a:rPr lang="it-IT" sz="2000" baseline="30000" dirty="0" smtClean="0"/>
              <a:t>+</a:t>
            </a:r>
          </a:p>
        </p:txBody>
      </p:sp>
      <p:grpSp>
        <p:nvGrpSpPr>
          <p:cNvPr id="118" name="Gruppo 41"/>
          <p:cNvGrpSpPr/>
          <p:nvPr/>
        </p:nvGrpSpPr>
        <p:grpSpPr>
          <a:xfrm>
            <a:off x="2590800" y="5418721"/>
            <a:ext cx="405384" cy="69708"/>
            <a:chOff x="6995159" y="4952999"/>
            <a:chExt cx="457201" cy="76200"/>
          </a:xfrm>
        </p:grpSpPr>
        <p:cxnSp>
          <p:nvCxnSpPr>
            <p:cNvPr id="119" name="Connettore 2 118"/>
            <p:cNvCxnSpPr/>
            <p:nvPr/>
          </p:nvCxnSpPr>
          <p:spPr>
            <a:xfrm>
              <a:off x="6995159" y="4952999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2 119"/>
            <p:cNvCxnSpPr/>
            <p:nvPr/>
          </p:nvCxnSpPr>
          <p:spPr>
            <a:xfrm rot="10800000">
              <a:off x="6995160" y="5027611"/>
              <a:ext cx="4572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ettangolo 120"/>
            <p:cNvSpPr/>
            <p:nvPr/>
          </p:nvSpPr>
          <p:spPr>
            <a:xfrm>
              <a:off x="6995160" y="4965191"/>
              <a:ext cx="457200" cy="457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22" name="Gruppo 103"/>
          <p:cNvGrpSpPr/>
          <p:nvPr/>
        </p:nvGrpSpPr>
        <p:grpSpPr>
          <a:xfrm>
            <a:off x="228600" y="5326559"/>
            <a:ext cx="4739640" cy="764806"/>
            <a:chOff x="381000" y="2213642"/>
            <a:chExt cx="4739640" cy="764806"/>
          </a:xfrm>
        </p:grpSpPr>
        <p:cxnSp>
          <p:nvCxnSpPr>
            <p:cNvPr id="123" name="Connettore 1 104"/>
            <p:cNvCxnSpPr/>
            <p:nvPr/>
          </p:nvCxnSpPr>
          <p:spPr>
            <a:xfrm>
              <a:off x="457200" y="2514600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1 105"/>
            <p:cNvCxnSpPr/>
            <p:nvPr/>
          </p:nvCxnSpPr>
          <p:spPr>
            <a:xfrm>
              <a:off x="457200" y="2941717"/>
              <a:ext cx="4663440" cy="1588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1 107"/>
            <p:cNvCxnSpPr/>
            <p:nvPr/>
          </p:nvCxnSpPr>
          <p:spPr>
            <a:xfrm rot="5400000">
              <a:off x="520811" y="2579005"/>
              <a:ext cx="731520" cy="794"/>
            </a:xfrm>
            <a:prstGeom prst="line">
              <a:avLst/>
            </a:prstGeom>
            <a:ln w="158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CasellaDiTesto 109"/>
            <p:cNvSpPr txBox="1"/>
            <p:nvPr/>
          </p:nvSpPr>
          <p:spPr>
            <a:xfrm>
              <a:off x="381000" y="2332117"/>
              <a:ext cx="53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600" b="1" dirty="0" err="1" smtClean="0">
                  <a:solidFill>
                    <a:srgbClr val="0070C0"/>
                  </a:solidFill>
                  <a:latin typeface="Blackadder ITC" pitchFamily="82" charset="0"/>
                </a:rPr>
                <a:t>eq</a:t>
              </a:r>
              <a:endParaRPr lang="it-IT" sz="3600" b="1" dirty="0">
                <a:solidFill>
                  <a:srgbClr val="0070C0"/>
                </a:solidFill>
                <a:latin typeface="Blackadder ITC" pitchFamily="82" charset="0"/>
              </a:endParaRPr>
            </a:p>
          </p:txBody>
        </p:sp>
      </p:grpSp>
      <p:sp>
        <p:nvSpPr>
          <p:cNvPr id="127" name="CasellaDiTesto 126"/>
          <p:cNvSpPr txBox="1"/>
          <p:nvPr/>
        </p:nvSpPr>
        <p:spPr>
          <a:xfrm>
            <a:off x="609600" y="562689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(0.15+9.95∙10</a:t>
            </a:r>
            <a:r>
              <a:rPr lang="it-IT" baseline="30000" dirty="0" smtClean="0"/>
              <a:t>-4</a:t>
            </a:r>
            <a:r>
              <a:rPr lang="it-IT" dirty="0" smtClean="0"/>
              <a:t>)M</a:t>
            </a:r>
            <a:endParaRPr lang="it-IT" baseline="-25000" dirty="0"/>
          </a:p>
        </p:txBody>
      </p:sp>
      <p:sp>
        <p:nvSpPr>
          <p:cNvPr id="129" name="CasellaDiTesto 128"/>
          <p:cNvSpPr txBox="1"/>
          <p:nvPr/>
        </p:nvSpPr>
        <p:spPr>
          <a:xfrm>
            <a:off x="4343400" y="562689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x</a:t>
            </a:r>
            <a:endParaRPr lang="it-IT" sz="2000" baseline="-25000" dirty="0"/>
          </a:p>
        </p:txBody>
      </p:sp>
      <p:sp>
        <p:nvSpPr>
          <p:cNvPr id="130" name="CasellaDiTesto 129"/>
          <p:cNvSpPr txBox="1"/>
          <p:nvPr/>
        </p:nvSpPr>
        <p:spPr>
          <a:xfrm>
            <a:off x="2590800" y="563135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(0.20-9.95∙10</a:t>
            </a:r>
            <a:r>
              <a:rPr lang="it-IT" baseline="30000" dirty="0" smtClean="0"/>
              <a:t>-4</a:t>
            </a:r>
            <a:r>
              <a:rPr lang="it-IT" dirty="0" smtClean="0"/>
              <a:t>)M</a:t>
            </a:r>
            <a:endParaRPr lang="it-IT" baseline="-25000" dirty="0"/>
          </a:p>
        </p:txBody>
      </p:sp>
      <p:grpSp>
        <p:nvGrpSpPr>
          <p:cNvPr id="131" name="Gruppo 46"/>
          <p:cNvGrpSpPr/>
          <p:nvPr/>
        </p:nvGrpSpPr>
        <p:grpSpPr>
          <a:xfrm>
            <a:off x="5181600" y="4911649"/>
            <a:ext cx="2209800" cy="948310"/>
            <a:chOff x="457200" y="1783139"/>
            <a:chExt cx="2209800" cy="948310"/>
          </a:xfrm>
        </p:grpSpPr>
        <p:sp>
          <p:nvSpPr>
            <p:cNvPr id="132" name="CasellaDiTesto 131"/>
            <p:cNvSpPr txBox="1"/>
            <p:nvPr/>
          </p:nvSpPr>
          <p:spPr>
            <a:xfrm>
              <a:off x="457200" y="1783139"/>
              <a:ext cx="2209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200" dirty="0" smtClean="0"/>
            </a:p>
            <a:p>
              <a:r>
                <a:rPr lang="it-IT" sz="2200" dirty="0" smtClean="0"/>
                <a:t>pH = </a:t>
              </a:r>
              <a:r>
                <a:rPr lang="it-IT" sz="2200" dirty="0" err="1" smtClean="0"/>
                <a:t>pK</a:t>
              </a:r>
              <a:r>
                <a:rPr lang="it-IT" sz="2200" baseline="-25000" dirty="0" err="1" smtClean="0"/>
                <a:t>a</a:t>
              </a:r>
              <a:r>
                <a:rPr lang="it-IT" sz="2200" dirty="0" smtClean="0"/>
                <a:t> + log</a:t>
              </a:r>
              <a:endParaRPr lang="it-IT" sz="2200" baseline="30000" dirty="0"/>
            </a:p>
          </p:txBody>
        </p:sp>
        <p:grpSp>
          <p:nvGrpSpPr>
            <p:cNvPr id="133" name="Gruppo 19"/>
            <p:cNvGrpSpPr/>
            <p:nvPr/>
          </p:nvGrpSpPr>
          <p:grpSpPr>
            <a:xfrm>
              <a:off x="2057400" y="1995762"/>
              <a:ext cx="609600" cy="735687"/>
              <a:chOff x="2667000" y="1755494"/>
              <a:chExt cx="609600" cy="735687"/>
            </a:xfrm>
          </p:grpSpPr>
          <p:sp>
            <p:nvSpPr>
              <p:cNvPr id="134" name="CasellaDiTesto 30"/>
              <p:cNvSpPr txBox="1"/>
              <p:nvPr/>
            </p:nvSpPr>
            <p:spPr>
              <a:xfrm>
                <a:off x="2743200" y="2060294"/>
                <a:ext cx="533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200" dirty="0" smtClean="0"/>
                  <a:t>C</a:t>
                </a:r>
                <a:r>
                  <a:rPr lang="it-IT" sz="2200" baseline="-25000" dirty="0" smtClean="0"/>
                  <a:t>a</a:t>
                </a:r>
                <a:endParaRPr lang="it-IT" sz="2200" i="1" baseline="30000" dirty="0"/>
              </a:p>
            </p:txBody>
          </p:sp>
          <p:sp>
            <p:nvSpPr>
              <p:cNvPr id="135" name="CasellaDiTesto 31"/>
              <p:cNvSpPr txBox="1"/>
              <p:nvPr/>
            </p:nvSpPr>
            <p:spPr>
              <a:xfrm>
                <a:off x="2667000" y="1755494"/>
                <a:ext cx="4572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200" dirty="0" err="1" smtClean="0"/>
                  <a:t>C</a:t>
                </a:r>
                <a:r>
                  <a:rPr lang="it-IT" sz="2200" baseline="-25000" dirty="0" err="1" smtClean="0"/>
                  <a:t>b</a:t>
                </a:r>
                <a:endParaRPr lang="it-IT" sz="2200" i="1" baseline="30000" dirty="0"/>
              </a:p>
            </p:txBody>
          </p:sp>
          <p:cxnSp>
            <p:nvCxnSpPr>
              <p:cNvPr id="136" name="Connettore 1 32"/>
              <p:cNvCxnSpPr/>
              <p:nvPr/>
            </p:nvCxnSpPr>
            <p:spPr>
              <a:xfrm>
                <a:off x="2743200" y="2158949"/>
                <a:ext cx="36576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8" name="CasellaDiTesto 137"/>
          <p:cNvSpPr txBox="1"/>
          <p:nvPr/>
        </p:nvSpPr>
        <p:spPr>
          <a:xfrm>
            <a:off x="5181600" y="5326559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200" dirty="0" smtClean="0"/>
          </a:p>
          <a:p>
            <a:r>
              <a:rPr lang="it-IT" sz="2200" dirty="0" smtClean="0"/>
              <a:t>pH = 4.890</a:t>
            </a:r>
            <a:endParaRPr lang="it-IT" sz="2200" baseline="30000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762000" y="165729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CH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COONa              CH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COO</a:t>
            </a:r>
            <a:r>
              <a:rPr lang="it-IT" sz="2000" b="1" baseline="30000" dirty="0" smtClean="0"/>
              <a:t>-</a:t>
            </a:r>
            <a:r>
              <a:rPr lang="it-IT" sz="2000" dirty="0" smtClean="0"/>
              <a:t> + </a:t>
            </a:r>
            <a:r>
              <a:rPr lang="it-IT" sz="2000" dirty="0" err="1" smtClean="0"/>
              <a:t>Na</a:t>
            </a:r>
            <a:r>
              <a:rPr lang="it-IT" sz="2000" baseline="30000" dirty="0" err="1" smtClean="0"/>
              <a:t>+</a:t>
            </a:r>
            <a:r>
              <a:rPr lang="it-IT" sz="2000" dirty="0" smtClean="0"/>
              <a:t> </a:t>
            </a:r>
            <a:endParaRPr lang="it-IT" sz="2000" baseline="30000" dirty="0" smtClean="0"/>
          </a:p>
        </p:txBody>
      </p:sp>
      <p:cxnSp>
        <p:nvCxnSpPr>
          <p:cNvPr id="66" name="Connettore 2 65"/>
          <p:cNvCxnSpPr/>
          <p:nvPr/>
        </p:nvCxnSpPr>
        <p:spPr>
          <a:xfrm>
            <a:off x="2118360" y="1862328"/>
            <a:ext cx="54864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66"/>
          <p:cNvSpPr txBox="1"/>
          <p:nvPr/>
        </p:nvSpPr>
        <p:spPr>
          <a:xfrm>
            <a:off x="4648200" y="4724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REAZIONE </a:t>
            </a:r>
            <a:r>
              <a:rPr lang="it-IT" b="1" dirty="0" err="1" smtClean="0"/>
              <a:t>DI</a:t>
            </a:r>
            <a:r>
              <a:rPr lang="it-IT" b="1" dirty="0" smtClean="0"/>
              <a:t> NEUTRALIZZAZIONE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205" grpId="0"/>
      <p:bldP spid="42" grpId="0"/>
      <p:bldP spid="44" grpId="0"/>
      <p:bldP spid="50" grpId="0"/>
      <p:bldP spid="63" grpId="0"/>
      <p:bldP spid="79" grpId="0"/>
      <p:bldP spid="117" grpId="0"/>
      <p:bldP spid="127" grpId="0"/>
      <p:bldP spid="129" grpId="0"/>
      <p:bldP spid="130" grpId="0"/>
      <p:bldP spid="138" grpId="0"/>
      <p:bldP spid="62" grpId="0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ttangolo arrotondato 64"/>
          <p:cNvSpPr/>
          <p:nvPr/>
        </p:nvSpPr>
        <p:spPr>
          <a:xfrm>
            <a:off x="3124200" y="1524000"/>
            <a:ext cx="2362200" cy="838200"/>
          </a:xfrm>
          <a:prstGeom prst="roundRect">
            <a:avLst/>
          </a:prstGeom>
          <a:solidFill>
            <a:schemeClr val="tx2">
              <a:lumMod val="20000"/>
              <a:lumOff val="80000"/>
              <a:alpha val="35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05800" cy="411162"/>
          </a:xfrm>
        </p:spPr>
        <p:txBody>
          <a:bodyPr>
            <a:noAutofit/>
          </a:bodyPr>
          <a:lstStyle/>
          <a:p>
            <a:pPr algn="l"/>
            <a:r>
              <a:rPr lang="it-IT" sz="2400" b="1" dirty="0" smtClean="0"/>
              <a:t>Quanto efficace è il tampone?</a:t>
            </a:r>
            <a:endParaRPr lang="it-IT" sz="2400" b="1" dirty="0"/>
          </a:p>
        </p:txBody>
      </p:sp>
      <p:sp>
        <p:nvSpPr>
          <p:cNvPr id="86" name="CasellaDiTesto 85"/>
          <p:cNvSpPr txBox="1"/>
          <p:nvPr/>
        </p:nvSpPr>
        <p:spPr>
          <a:xfrm>
            <a:off x="533400" y="2438400"/>
            <a:ext cx="8229600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7472" indent="-347472">
              <a:lnSpc>
                <a:spcPct val="110000"/>
              </a:lnSpc>
            </a:pPr>
            <a:r>
              <a:rPr lang="it-IT" sz="2000" dirty="0" smtClean="0"/>
              <a:t>Esempio:</a:t>
            </a:r>
          </a:p>
          <a:p>
            <a:pPr>
              <a:lnSpc>
                <a:spcPct val="110000"/>
              </a:lnSpc>
            </a:pPr>
            <a:r>
              <a:rPr lang="it-IT" sz="2000" dirty="0" smtClean="0"/>
              <a:t>Calcolare il potere tamponante di un tampone acetato (CH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COOH/CH</a:t>
            </a:r>
            <a:r>
              <a:rPr lang="it-IT" sz="2000" baseline="-25000" dirty="0" smtClean="0"/>
              <a:t>3</a:t>
            </a:r>
            <a:r>
              <a:rPr lang="it-IT" sz="2000" dirty="0" smtClean="0"/>
              <a:t>COO</a:t>
            </a:r>
            <a:r>
              <a:rPr lang="it-IT" sz="2000" b="1" baseline="30000" dirty="0" smtClean="0"/>
              <a:t>-</a:t>
            </a:r>
            <a:r>
              <a:rPr lang="it-IT" sz="2000" dirty="0" smtClean="0"/>
              <a:t>) preparato nell’esempio precedente. 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609600" y="7620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it-IT" sz="2200" b="1" dirty="0" smtClean="0"/>
              <a:t>Potere tamponante</a:t>
            </a:r>
            <a:r>
              <a:rPr lang="it-IT" sz="2200" dirty="0" smtClean="0"/>
              <a:t>: efficienza del tampone nel mantenere costante il pH della soluzione, misurata come</a:t>
            </a:r>
          </a:p>
        </p:txBody>
      </p:sp>
      <p:grpSp>
        <p:nvGrpSpPr>
          <p:cNvPr id="32" name="Gruppo 31"/>
          <p:cNvGrpSpPr/>
          <p:nvPr/>
        </p:nvGrpSpPr>
        <p:grpSpPr>
          <a:xfrm>
            <a:off x="3124200" y="1337690"/>
            <a:ext cx="3886200" cy="1024510"/>
            <a:chOff x="3276600" y="1337690"/>
            <a:chExt cx="3886200" cy="1024510"/>
          </a:xfrm>
        </p:grpSpPr>
        <p:grpSp>
          <p:nvGrpSpPr>
            <p:cNvPr id="23" name="Gruppo 46"/>
            <p:cNvGrpSpPr/>
            <p:nvPr/>
          </p:nvGrpSpPr>
          <p:grpSpPr>
            <a:xfrm>
              <a:off x="3276600" y="1337690"/>
              <a:ext cx="2971800" cy="1024510"/>
              <a:chOff x="457200" y="1783139"/>
              <a:chExt cx="2971800" cy="1024510"/>
            </a:xfrm>
          </p:grpSpPr>
          <p:sp>
            <p:nvSpPr>
              <p:cNvPr id="24" name="CasellaDiTesto 23"/>
              <p:cNvSpPr txBox="1"/>
              <p:nvPr/>
            </p:nvSpPr>
            <p:spPr>
              <a:xfrm>
                <a:off x="457200" y="1783139"/>
                <a:ext cx="2971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2400" dirty="0" smtClean="0"/>
              </a:p>
              <a:p>
                <a:r>
                  <a:rPr lang="it-IT" sz="2400" dirty="0" smtClean="0">
                    <a:latin typeface="Symbol" pitchFamily="18" charset="2"/>
                  </a:rPr>
                  <a:t>b</a:t>
                </a:r>
                <a:r>
                  <a:rPr lang="it-IT" sz="2400" dirty="0" smtClean="0"/>
                  <a:t> = –           =</a:t>
                </a:r>
                <a:endParaRPr lang="it-IT" sz="2400" baseline="30000" dirty="0"/>
              </a:p>
            </p:txBody>
          </p:sp>
          <p:grpSp>
            <p:nvGrpSpPr>
              <p:cNvPr id="25" name="Gruppo 19"/>
              <p:cNvGrpSpPr/>
              <p:nvPr/>
            </p:nvGrpSpPr>
            <p:grpSpPr>
              <a:xfrm>
                <a:off x="1143000" y="1969449"/>
                <a:ext cx="2209800" cy="838200"/>
                <a:chOff x="1752600" y="1729181"/>
                <a:chExt cx="2209800" cy="838200"/>
              </a:xfrm>
            </p:grpSpPr>
            <p:sp>
              <p:nvSpPr>
                <p:cNvPr id="26" name="CasellaDiTesto 30"/>
                <p:cNvSpPr txBox="1"/>
                <p:nvPr/>
              </p:nvSpPr>
              <p:spPr>
                <a:xfrm>
                  <a:off x="1752600" y="2105716"/>
                  <a:ext cx="1143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 err="1" smtClean="0"/>
                    <a:t>dpH</a:t>
                  </a:r>
                  <a:endParaRPr lang="it-IT" sz="2400" i="1" baseline="30000" dirty="0"/>
                </a:p>
              </p:txBody>
            </p:sp>
            <p:sp>
              <p:nvSpPr>
                <p:cNvPr id="27" name="CasellaDiTesto 31"/>
                <p:cNvSpPr txBox="1"/>
                <p:nvPr/>
              </p:nvSpPr>
              <p:spPr>
                <a:xfrm>
                  <a:off x="1752600" y="1729181"/>
                  <a:ext cx="22098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 err="1" smtClean="0"/>
                    <a:t>dC</a:t>
                  </a:r>
                  <a:r>
                    <a:rPr lang="it-IT" sz="2400" baseline="-25000" dirty="0" err="1" smtClean="0"/>
                    <a:t>A</a:t>
                  </a:r>
                  <a:endParaRPr lang="it-IT" sz="2400" i="1" baseline="-25000" dirty="0"/>
                </a:p>
              </p:txBody>
            </p:sp>
            <p:cxnSp>
              <p:nvCxnSpPr>
                <p:cNvPr id="28" name="Connettore 1 32"/>
                <p:cNvCxnSpPr/>
                <p:nvPr/>
              </p:nvCxnSpPr>
              <p:spPr>
                <a:xfrm>
                  <a:off x="1828800" y="2158949"/>
                  <a:ext cx="54864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9" name="CasellaDiTesto 30"/>
            <p:cNvSpPr txBox="1"/>
            <p:nvPr/>
          </p:nvSpPr>
          <p:spPr>
            <a:xfrm>
              <a:off x="4953000" y="1900535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 err="1" smtClean="0"/>
                <a:t>dpH</a:t>
              </a:r>
              <a:endParaRPr lang="it-IT" sz="2400" i="1" baseline="30000" dirty="0"/>
            </a:p>
          </p:txBody>
        </p:sp>
        <p:sp>
          <p:nvSpPr>
            <p:cNvPr id="30" name="CasellaDiTesto 31"/>
            <p:cNvSpPr txBox="1"/>
            <p:nvPr/>
          </p:nvSpPr>
          <p:spPr>
            <a:xfrm>
              <a:off x="4953000" y="15240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 err="1" smtClean="0"/>
                <a:t>dC</a:t>
              </a:r>
              <a:r>
                <a:rPr lang="it-IT" sz="2400" baseline="-25000" dirty="0" err="1" smtClean="0"/>
                <a:t>B</a:t>
              </a:r>
              <a:endParaRPr lang="it-IT" sz="2400" i="1" baseline="-25000" dirty="0"/>
            </a:p>
          </p:txBody>
        </p:sp>
        <p:cxnSp>
          <p:nvCxnSpPr>
            <p:cNvPr id="31" name="Connettore 1 32"/>
            <p:cNvCxnSpPr/>
            <p:nvPr/>
          </p:nvCxnSpPr>
          <p:spPr>
            <a:xfrm>
              <a:off x="4953000" y="1953768"/>
              <a:ext cx="64008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o 46"/>
          <p:cNvGrpSpPr/>
          <p:nvPr/>
        </p:nvGrpSpPr>
        <p:grpSpPr>
          <a:xfrm>
            <a:off x="457200" y="3427594"/>
            <a:ext cx="2971800" cy="1024510"/>
            <a:chOff x="457200" y="1783139"/>
            <a:chExt cx="2971800" cy="1024510"/>
          </a:xfrm>
        </p:grpSpPr>
        <p:sp>
          <p:nvSpPr>
            <p:cNvPr id="43" name="CasellaDiTesto 42"/>
            <p:cNvSpPr txBox="1"/>
            <p:nvPr/>
          </p:nvSpPr>
          <p:spPr>
            <a:xfrm>
              <a:off x="457200" y="1783139"/>
              <a:ext cx="2971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400" dirty="0" smtClean="0"/>
            </a:p>
            <a:p>
              <a:r>
                <a:rPr lang="it-IT" sz="2400" dirty="0" smtClean="0">
                  <a:latin typeface="Symbol" pitchFamily="18" charset="2"/>
                </a:rPr>
                <a:t>b</a:t>
              </a:r>
              <a:r>
                <a:rPr lang="it-IT" sz="2400" dirty="0" smtClean="0"/>
                <a:t> = –          </a:t>
              </a:r>
              <a:endParaRPr lang="it-IT" sz="2400" baseline="30000" dirty="0"/>
            </a:p>
          </p:txBody>
        </p:sp>
        <p:grpSp>
          <p:nvGrpSpPr>
            <p:cNvPr id="44" name="Gruppo 19"/>
            <p:cNvGrpSpPr/>
            <p:nvPr/>
          </p:nvGrpSpPr>
          <p:grpSpPr>
            <a:xfrm>
              <a:off x="1143000" y="1969449"/>
              <a:ext cx="2209800" cy="838200"/>
              <a:chOff x="1752600" y="1729181"/>
              <a:chExt cx="2209800" cy="838200"/>
            </a:xfrm>
          </p:grpSpPr>
          <p:sp>
            <p:nvSpPr>
              <p:cNvPr id="45" name="CasellaDiTesto 30"/>
              <p:cNvSpPr txBox="1"/>
              <p:nvPr/>
            </p:nvSpPr>
            <p:spPr>
              <a:xfrm>
                <a:off x="1752600" y="2105716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err="1" smtClean="0"/>
                  <a:t>dpH</a:t>
                </a:r>
                <a:endParaRPr lang="it-IT" sz="2400" i="1" baseline="30000" dirty="0"/>
              </a:p>
            </p:txBody>
          </p:sp>
          <p:sp>
            <p:nvSpPr>
              <p:cNvPr id="46" name="CasellaDiTesto 31"/>
              <p:cNvSpPr txBox="1"/>
              <p:nvPr/>
            </p:nvSpPr>
            <p:spPr>
              <a:xfrm>
                <a:off x="1752600" y="1729181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dirty="0" err="1" smtClean="0"/>
                  <a:t>dC</a:t>
                </a:r>
                <a:r>
                  <a:rPr lang="it-IT" sz="2400" baseline="-25000" dirty="0" err="1" smtClean="0"/>
                  <a:t>A</a:t>
                </a:r>
                <a:endParaRPr lang="it-IT" sz="2400" i="1" baseline="-25000" dirty="0"/>
              </a:p>
            </p:txBody>
          </p:sp>
          <p:cxnSp>
            <p:nvCxnSpPr>
              <p:cNvPr id="47" name="Connettore 1 32"/>
              <p:cNvCxnSpPr/>
              <p:nvPr/>
            </p:nvCxnSpPr>
            <p:spPr>
              <a:xfrm>
                <a:off x="1828800" y="2158949"/>
                <a:ext cx="54864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CasellaDiTesto 47"/>
          <p:cNvSpPr txBox="1"/>
          <p:nvPr/>
        </p:nvSpPr>
        <p:spPr>
          <a:xfrm>
            <a:off x="2286000" y="3461504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Aggiunta di acido cloridrico:</a:t>
            </a:r>
            <a:endParaRPr lang="it-IT" sz="2000" baseline="30000" dirty="0" smtClean="0"/>
          </a:p>
        </p:txBody>
      </p:sp>
      <p:sp>
        <p:nvSpPr>
          <p:cNvPr id="54" name="CasellaDiTesto 53"/>
          <p:cNvSpPr txBox="1"/>
          <p:nvPr/>
        </p:nvSpPr>
        <p:spPr>
          <a:xfrm>
            <a:off x="5334000" y="3461504"/>
            <a:ext cx="274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/>
              <a:t>[</a:t>
            </a:r>
            <a:r>
              <a:rPr lang="it-IT" sz="2200" dirty="0" err="1" smtClean="0"/>
              <a:t>HCl</a:t>
            </a:r>
            <a:r>
              <a:rPr lang="it-IT" sz="2200" dirty="0" smtClean="0"/>
              <a:t>]</a:t>
            </a:r>
            <a:r>
              <a:rPr lang="it-IT" sz="2200" baseline="-25000" dirty="0" smtClean="0"/>
              <a:t>f</a:t>
            </a:r>
            <a:r>
              <a:rPr lang="it-IT" sz="2200" dirty="0" smtClean="0"/>
              <a:t> = 9.95∙10</a:t>
            </a:r>
            <a:r>
              <a:rPr lang="it-IT" sz="2200" baseline="30000" dirty="0" smtClean="0"/>
              <a:t>-4</a:t>
            </a:r>
            <a:r>
              <a:rPr lang="it-IT" sz="2200" dirty="0" smtClean="0"/>
              <a:t> M</a:t>
            </a:r>
            <a:endParaRPr lang="it-IT" sz="2200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2286000" y="3918704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C</a:t>
            </a:r>
            <a:r>
              <a:rPr lang="it-IT" sz="2000" baseline="-25000" dirty="0" smtClean="0"/>
              <a:t>a</a:t>
            </a:r>
            <a:r>
              <a:rPr lang="it-IT" sz="2000" dirty="0" smtClean="0"/>
              <a:t> prima dell’aggiunta: C</a:t>
            </a:r>
            <a:r>
              <a:rPr lang="it-IT" sz="2000" baseline="-25000" dirty="0" smtClean="0"/>
              <a:t>a</a:t>
            </a:r>
            <a:r>
              <a:rPr lang="it-IT" sz="2000" dirty="0" smtClean="0"/>
              <a:t> = 0.15 M</a:t>
            </a:r>
          </a:p>
        </p:txBody>
      </p:sp>
      <p:sp>
        <p:nvSpPr>
          <p:cNvPr id="60" name="CasellaDiTesto 59"/>
          <p:cNvSpPr txBox="1"/>
          <p:nvPr/>
        </p:nvSpPr>
        <p:spPr>
          <a:xfrm>
            <a:off x="2286000" y="4337804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C</a:t>
            </a:r>
            <a:r>
              <a:rPr lang="it-IT" sz="2000" baseline="-25000" dirty="0" smtClean="0"/>
              <a:t>a</a:t>
            </a:r>
            <a:r>
              <a:rPr lang="it-IT" sz="2000" dirty="0" smtClean="0"/>
              <a:t> dopo l’aggiunta: C</a:t>
            </a:r>
            <a:r>
              <a:rPr lang="it-IT" sz="2000" baseline="-25000" dirty="0" smtClean="0"/>
              <a:t>a</a:t>
            </a:r>
            <a:r>
              <a:rPr lang="it-IT" sz="2000" dirty="0" smtClean="0"/>
              <a:t> = (0.15 + 9.95∙10</a:t>
            </a:r>
            <a:r>
              <a:rPr lang="it-IT" sz="2000" baseline="30000" dirty="0" smtClean="0"/>
              <a:t>-4</a:t>
            </a:r>
            <a:r>
              <a:rPr lang="it-IT" sz="2000" dirty="0" smtClean="0"/>
              <a:t>) M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7086600" y="4038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err="1" smtClean="0"/>
              <a:t>dC</a:t>
            </a:r>
            <a:r>
              <a:rPr lang="it-IT" sz="2000" baseline="-25000" dirty="0" err="1" smtClean="0"/>
              <a:t>A</a:t>
            </a:r>
            <a:r>
              <a:rPr lang="it-IT" sz="2000" dirty="0" smtClean="0"/>
              <a:t> = 9.95∙10</a:t>
            </a:r>
            <a:r>
              <a:rPr lang="it-IT" sz="2000" baseline="30000" dirty="0" smtClean="0"/>
              <a:t>-4</a:t>
            </a:r>
            <a:r>
              <a:rPr lang="it-IT" sz="2000" dirty="0" smtClean="0"/>
              <a:t> M</a:t>
            </a:r>
          </a:p>
        </p:txBody>
      </p:sp>
      <p:sp>
        <p:nvSpPr>
          <p:cNvPr id="62" name="CasellaDiTesto 61"/>
          <p:cNvSpPr txBox="1"/>
          <p:nvPr/>
        </p:nvSpPr>
        <p:spPr>
          <a:xfrm>
            <a:off x="2286000" y="48768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pH prima dell’aggiunta: pH = 4.894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2286000" y="52959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smtClean="0"/>
              <a:t>pH dopo l’aggiunta: pH = 4.890</a:t>
            </a:r>
          </a:p>
        </p:txBody>
      </p:sp>
      <p:sp>
        <p:nvSpPr>
          <p:cNvPr id="64" name="CasellaDiTesto 63"/>
          <p:cNvSpPr txBox="1"/>
          <p:nvPr/>
        </p:nvSpPr>
        <p:spPr>
          <a:xfrm>
            <a:off x="6400800" y="51054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 err="1" smtClean="0"/>
              <a:t>dpH</a:t>
            </a:r>
            <a:r>
              <a:rPr lang="it-IT" sz="2000" dirty="0" smtClean="0"/>
              <a:t> = -0.004</a:t>
            </a:r>
          </a:p>
        </p:txBody>
      </p:sp>
      <p:sp>
        <p:nvSpPr>
          <p:cNvPr id="66" name="Parentesi graffa chiusa 65"/>
          <p:cNvSpPr/>
          <p:nvPr/>
        </p:nvSpPr>
        <p:spPr>
          <a:xfrm>
            <a:off x="6858000" y="3886200"/>
            <a:ext cx="228600" cy="762000"/>
          </a:xfrm>
          <a:prstGeom prst="rightBrace">
            <a:avLst>
              <a:gd name="adj1" fmla="val 49892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Parentesi graffa chiusa 66"/>
          <p:cNvSpPr/>
          <p:nvPr/>
        </p:nvSpPr>
        <p:spPr>
          <a:xfrm>
            <a:off x="6096000" y="4920496"/>
            <a:ext cx="228600" cy="762000"/>
          </a:xfrm>
          <a:prstGeom prst="rightBrace">
            <a:avLst>
              <a:gd name="adj1" fmla="val 49892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8" name="Gruppo 46"/>
          <p:cNvGrpSpPr/>
          <p:nvPr/>
        </p:nvGrpSpPr>
        <p:grpSpPr>
          <a:xfrm>
            <a:off x="2743200" y="5528690"/>
            <a:ext cx="2971800" cy="891220"/>
            <a:chOff x="457200" y="1783139"/>
            <a:chExt cx="2971800" cy="891220"/>
          </a:xfrm>
        </p:grpSpPr>
        <p:sp>
          <p:nvSpPr>
            <p:cNvPr id="69" name="CasellaDiTesto 68"/>
            <p:cNvSpPr txBox="1"/>
            <p:nvPr/>
          </p:nvSpPr>
          <p:spPr>
            <a:xfrm>
              <a:off x="457200" y="1783139"/>
              <a:ext cx="2971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000" dirty="0" smtClean="0"/>
            </a:p>
            <a:p>
              <a:r>
                <a:rPr lang="it-IT" sz="2000" dirty="0" smtClean="0">
                  <a:latin typeface="Symbol" pitchFamily="18" charset="2"/>
                </a:rPr>
                <a:t>b</a:t>
              </a:r>
              <a:r>
                <a:rPr lang="it-IT" sz="2000" dirty="0" smtClean="0"/>
                <a:t> = –                        = 0.249</a:t>
              </a:r>
              <a:endParaRPr lang="it-IT" sz="2000" baseline="30000" dirty="0"/>
            </a:p>
          </p:txBody>
        </p:sp>
        <p:grpSp>
          <p:nvGrpSpPr>
            <p:cNvPr id="70" name="Gruppo 19"/>
            <p:cNvGrpSpPr/>
            <p:nvPr/>
          </p:nvGrpSpPr>
          <p:grpSpPr>
            <a:xfrm>
              <a:off x="1066800" y="2026539"/>
              <a:ext cx="1676400" cy="647820"/>
              <a:chOff x="1676400" y="1786271"/>
              <a:chExt cx="1676400" cy="647820"/>
            </a:xfrm>
          </p:grpSpPr>
          <p:sp>
            <p:nvSpPr>
              <p:cNvPr id="71" name="CasellaDiTesto 30"/>
              <p:cNvSpPr txBox="1"/>
              <p:nvPr/>
            </p:nvSpPr>
            <p:spPr>
              <a:xfrm>
                <a:off x="1828800" y="2033981"/>
                <a:ext cx="1143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 smtClean="0"/>
                  <a:t>-0.004</a:t>
                </a:r>
                <a:endParaRPr lang="it-IT" sz="2000" i="1" baseline="30000" dirty="0"/>
              </a:p>
            </p:txBody>
          </p:sp>
          <p:sp>
            <p:nvSpPr>
              <p:cNvPr id="72" name="CasellaDiTesto 31"/>
              <p:cNvSpPr txBox="1"/>
              <p:nvPr/>
            </p:nvSpPr>
            <p:spPr>
              <a:xfrm>
                <a:off x="1676400" y="1786271"/>
                <a:ext cx="1676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 smtClean="0"/>
                  <a:t>9.95∙10</a:t>
                </a:r>
                <a:r>
                  <a:rPr lang="it-IT" sz="2000" baseline="30000" dirty="0" smtClean="0"/>
                  <a:t>-4</a:t>
                </a:r>
                <a:r>
                  <a:rPr lang="it-IT" sz="2000" dirty="0" smtClean="0"/>
                  <a:t> M</a:t>
                </a:r>
                <a:endParaRPr lang="it-IT" sz="2000" i="1" baseline="-25000" dirty="0"/>
              </a:p>
            </p:txBody>
          </p:sp>
          <p:cxnSp>
            <p:nvCxnSpPr>
              <p:cNvPr id="73" name="Connettore 1 32"/>
              <p:cNvCxnSpPr/>
              <p:nvPr/>
            </p:nvCxnSpPr>
            <p:spPr>
              <a:xfrm>
                <a:off x="1752600" y="2110181"/>
                <a:ext cx="118872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48" grpId="0"/>
      <p:bldP spid="54" grpId="0"/>
      <p:bldP spid="59" grpId="0"/>
      <p:bldP spid="60" grpId="0"/>
      <p:bldP spid="61" grpId="0"/>
      <p:bldP spid="62" grpId="0"/>
      <p:bldP spid="63" grpId="0"/>
      <p:bldP spid="64" grpId="0"/>
      <p:bldP spid="66" grpId="0" animBg="1"/>
      <p:bldP spid="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>
                <a:solidFill>
                  <a:srgbClr val="0070C0"/>
                </a:solidFill>
              </a:rPr>
              <a:t>1. Preparazione dei reagenti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5800" y="1143000"/>
            <a:ext cx="7543800" cy="3958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lnSpc>
                <a:spcPct val="120000"/>
              </a:lnSpc>
              <a:spcAft>
                <a:spcPts val="2400"/>
              </a:spcAft>
              <a:buFont typeface="Wingdings" pitchFamily="2" charset="2"/>
              <a:buChar char="ü"/>
            </a:pPr>
            <a:r>
              <a:rPr lang="it-IT" sz="2200" dirty="0" smtClean="0"/>
              <a:t>Preparare 100 </a:t>
            </a:r>
            <a:r>
              <a:rPr lang="it-IT" sz="2200" dirty="0" err="1" smtClean="0"/>
              <a:t>mL</a:t>
            </a:r>
            <a:r>
              <a:rPr lang="it-IT" sz="2200" dirty="0" smtClean="0"/>
              <a:t> di una soluzione 0.100 M di H</a:t>
            </a:r>
            <a:r>
              <a:rPr lang="it-IT" sz="2200" baseline="-25000" dirty="0" smtClean="0"/>
              <a:t>2</a:t>
            </a:r>
            <a:r>
              <a:rPr lang="it-IT" sz="2200" dirty="0" smtClean="0"/>
              <a:t>PO</a:t>
            </a:r>
            <a:r>
              <a:rPr lang="it-IT" sz="2200" baseline="-25000" dirty="0" smtClean="0"/>
              <a:t>4</a:t>
            </a:r>
            <a:r>
              <a:rPr lang="it-IT" sz="2200" b="1" baseline="30000" dirty="0" smtClean="0"/>
              <a:t>-</a:t>
            </a:r>
            <a:r>
              <a:rPr lang="it-IT" sz="2200" dirty="0" smtClean="0"/>
              <a:t> a partire dal sale </a:t>
            </a:r>
            <a:r>
              <a:rPr lang="it-IT" sz="2200" b="1" dirty="0" smtClean="0"/>
              <a:t>NaH</a:t>
            </a:r>
            <a:r>
              <a:rPr lang="it-IT" sz="2200" b="1" baseline="-25000" dirty="0" smtClean="0"/>
              <a:t>2</a:t>
            </a:r>
            <a:r>
              <a:rPr lang="it-IT" sz="2200" b="1" dirty="0" smtClean="0"/>
              <a:t>PO</a:t>
            </a:r>
            <a:r>
              <a:rPr lang="it-IT" sz="2200" b="1" baseline="-25000" dirty="0" smtClean="0"/>
              <a:t>4</a:t>
            </a:r>
            <a:r>
              <a:rPr lang="it-IT" sz="2200" b="1" dirty="0" smtClean="0"/>
              <a:t>∙H</a:t>
            </a:r>
            <a:r>
              <a:rPr lang="it-IT" sz="2200" b="1" baseline="-25000" dirty="0" smtClean="0"/>
              <a:t>2</a:t>
            </a:r>
            <a:r>
              <a:rPr lang="it-IT" sz="2200" b="1" dirty="0" smtClean="0"/>
              <a:t>O</a:t>
            </a:r>
            <a:r>
              <a:rPr lang="it-IT" sz="2200" dirty="0" smtClean="0"/>
              <a:t>. Calcolare la concentrazione reale ottenuta.</a:t>
            </a:r>
          </a:p>
          <a:p>
            <a:pPr marL="256032" indent="-256032">
              <a:lnSpc>
                <a:spcPct val="120000"/>
              </a:lnSpc>
              <a:spcAft>
                <a:spcPts val="2400"/>
              </a:spcAft>
              <a:buFont typeface="Wingdings" pitchFamily="2" charset="2"/>
              <a:buChar char="ü"/>
            </a:pPr>
            <a:r>
              <a:rPr lang="it-IT" sz="2200" dirty="0" smtClean="0"/>
              <a:t>Preparare 100 </a:t>
            </a:r>
            <a:r>
              <a:rPr lang="it-IT" sz="2200" dirty="0" err="1" smtClean="0"/>
              <a:t>mL</a:t>
            </a:r>
            <a:r>
              <a:rPr lang="it-IT" sz="2200" dirty="0" smtClean="0"/>
              <a:t> di una soluzione 0.100 M di HPO</a:t>
            </a:r>
            <a:r>
              <a:rPr lang="it-IT" sz="2200" baseline="-25000" dirty="0" smtClean="0"/>
              <a:t>4</a:t>
            </a:r>
            <a:r>
              <a:rPr lang="it-IT" sz="2200" baseline="30000" dirty="0" smtClean="0"/>
              <a:t>2</a:t>
            </a:r>
            <a:r>
              <a:rPr lang="it-IT" sz="2200" b="1" baseline="30000" dirty="0" smtClean="0"/>
              <a:t>-</a:t>
            </a:r>
            <a:r>
              <a:rPr lang="it-IT" sz="2200" dirty="0" smtClean="0"/>
              <a:t> a partire dal sale </a:t>
            </a:r>
            <a:r>
              <a:rPr lang="it-IT" sz="2200" b="1" dirty="0" smtClean="0"/>
              <a:t>Na</a:t>
            </a:r>
            <a:r>
              <a:rPr lang="it-IT" sz="2200" b="1" baseline="-25000" dirty="0" smtClean="0"/>
              <a:t>2</a:t>
            </a:r>
            <a:r>
              <a:rPr lang="it-IT" sz="2200" b="1" dirty="0" smtClean="0"/>
              <a:t>HPO</a:t>
            </a:r>
            <a:r>
              <a:rPr lang="it-IT" sz="2200" b="1" baseline="-25000" dirty="0" smtClean="0"/>
              <a:t>4</a:t>
            </a:r>
            <a:r>
              <a:rPr lang="it-IT" sz="2200" b="1" dirty="0" smtClean="0"/>
              <a:t>∙2H</a:t>
            </a:r>
            <a:r>
              <a:rPr lang="it-IT" sz="2200" b="1" baseline="-25000" dirty="0" smtClean="0"/>
              <a:t>2</a:t>
            </a:r>
            <a:r>
              <a:rPr lang="it-IT" sz="2200" b="1" dirty="0" smtClean="0"/>
              <a:t>O</a:t>
            </a:r>
            <a:r>
              <a:rPr lang="it-IT" sz="2200" dirty="0" smtClean="0"/>
              <a:t>. Calcolare la concentrazione reale ottenuta.</a:t>
            </a:r>
          </a:p>
          <a:p>
            <a:pPr marL="256032" indent="-256032">
              <a:lnSpc>
                <a:spcPct val="120000"/>
              </a:lnSpc>
              <a:spcAft>
                <a:spcPts val="2400"/>
              </a:spcAft>
              <a:buFont typeface="Wingdings" pitchFamily="2" charset="2"/>
              <a:buChar char="ü"/>
            </a:pPr>
            <a:r>
              <a:rPr lang="it-IT" sz="2200" dirty="0" smtClean="0"/>
              <a:t>In un </a:t>
            </a:r>
            <a:r>
              <a:rPr lang="it-IT" sz="2200" dirty="0" err="1" smtClean="0"/>
              <a:t>becker</a:t>
            </a:r>
            <a:r>
              <a:rPr lang="it-IT" sz="2200" dirty="0" smtClean="0"/>
              <a:t> da 50 o 100 </a:t>
            </a:r>
            <a:r>
              <a:rPr lang="it-IT" sz="2200" dirty="0" err="1" smtClean="0"/>
              <a:t>mL</a:t>
            </a:r>
            <a:r>
              <a:rPr lang="it-IT" sz="2200" dirty="0" smtClean="0"/>
              <a:t> preparare le seguenti soluzioni tampone, avendo cura che il volume totale sia sempre 50 </a:t>
            </a:r>
            <a:r>
              <a:rPr lang="it-IT" sz="2200" dirty="0" err="1" smtClean="0"/>
              <a:t>mL</a:t>
            </a:r>
            <a:r>
              <a:rPr lang="it-IT" sz="2200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1421</Words>
  <Application>Microsoft Office PowerPoint</Application>
  <PresentationFormat>Presentazione su schermo (4:3)</PresentationFormat>
  <Paragraphs>327</Paragraphs>
  <Slides>17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Esperienza 4: Preparazione di soluzioni tampone e verifica del potere tamponante</vt:lpstr>
      <vt:lpstr>Esempio: soluzione tampone di un acido debole e un suo sale</vt:lpstr>
      <vt:lpstr>Calcolo del pH di una soluzione tampone</vt:lpstr>
      <vt:lpstr>Diapositiva 4</vt:lpstr>
      <vt:lpstr>Preparazione di un tampone</vt:lpstr>
      <vt:lpstr>Diapositiva 6</vt:lpstr>
      <vt:lpstr>Esempio: Calcolare il pH di una soluzione tampone di acido acetico (CH3COOH) 0.15 M e acetato di sodio (CH3COONa) 0.20 M. Che variazione di pH di ottiene se a 200 mL di questa soluzione viene aggiunto 1.00 mL di acido cloridrico 0.200 M?</vt:lpstr>
      <vt:lpstr>Quanto efficace è il tampone?</vt:lpstr>
      <vt:lpstr>1. Preparazione dei reagenti</vt:lpstr>
      <vt:lpstr>2. Preparazione delle soluzioni tampone</vt:lpstr>
      <vt:lpstr>3. Verifica del potere tamponante</vt:lpstr>
      <vt:lpstr>pH-metro</vt:lpstr>
      <vt:lpstr>pH-metro</vt:lpstr>
      <vt:lpstr>3. Verifica del potere tamponante</vt:lpstr>
      <vt:lpstr>Diapositiva 15</vt:lpstr>
      <vt:lpstr>4. Analisi dei dati</vt:lpstr>
      <vt:lpstr>4. Analisi dei dati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di  Chimica Generale</dc:title>
  <dc:creator>Rita</dc:creator>
  <cp:lastModifiedBy>Rita</cp:lastModifiedBy>
  <cp:revision>181</cp:revision>
  <dcterms:created xsi:type="dcterms:W3CDTF">2017-09-26T16:06:41Z</dcterms:created>
  <dcterms:modified xsi:type="dcterms:W3CDTF">2018-12-15T06:37:15Z</dcterms:modified>
</cp:coreProperties>
</file>