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9" r:id="rId2"/>
    <p:sldMasterId id="2147483671" r:id="rId3"/>
    <p:sldMasterId id="2147483683" r:id="rId4"/>
    <p:sldMasterId id="2147483695" r:id="rId5"/>
  </p:sldMasterIdLst>
  <p:notesMasterIdLst>
    <p:notesMasterId r:id="rId51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87" r:id="rId13"/>
    <p:sldId id="289" r:id="rId14"/>
    <p:sldId id="288" r:id="rId15"/>
    <p:sldId id="290" r:id="rId16"/>
    <p:sldId id="294" r:id="rId17"/>
    <p:sldId id="293" r:id="rId18"/>
    <p:sldId id="295" r:id="rId19"/>
    <p:sldId id="296" r:id="rId20"/>
    <p:sldId id="264" r:id="rId21"/>
    <p:sldId id="292" r:id="rId22"/>
    <p:sldId id="265" r:id="rId23"/>
    <p:sldId id="291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301" r:id="rId33"/>
    <p:sldId id="274" r:id="rId34"/>
    <p:sldId id="275" r:id="rId35"/>
    <p:sldId id="302" r:id="rId36"/>
    <p:sldId id="276" r:id="rId37"/>
    <p:sldId id="277" r:id="rId38"/>
    <p:sldId id="278" r:id="rId39"/>
    <p:sldId id="279" r:id="rId40"/>
    <p:sldId id="280" r:id="rId41"/>
    <p:sldId id="281" r:id="rId42"/>
    <p:sldId id="282" r:id="rId43"/>
    <p:sldId id="283" r:id="rId44"/>
    <p:sldId id="298" r:id="rId45"/>
    <p:sldId id="299" r:id="rId46"/>
    <p:sldId id="300" r:id="rId47"/>
    <p:sldId id="297" r:id="rId48"/>
    <p:sldId id="284" r:id="rId49"/>
    <p:sldId id="285" r:id="rId5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2" roundtripDataSignature="AMtx7mg8uWrXT4sldqaWrtFTEinetwFh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1054" autoAdjust="0"/>
    <p:restoredTop sz="94173" autoAdjust="0"/>
  </p:normalViewPr>
  <p:slideViewPr>
    <p:cSldViewPr snapToGrid="0">
      <p:cViewPr varScale="1">
        <p:scale>
          <a:sx n="31" d="100"/>
          <a:sy n="31" d="100"/>
        </p:scale>
        <p:origin x="66" y="8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customschemas.google.com/relationships/presentationmetadata" Target="meta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7a70fc7e09_2_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0" name="Google Shape;380;g7a70fc7e09_2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7a70fc7e09_2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g7a70fc7e09_2_1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426" name="Google Shape;426;g7a70fc7e09_2_1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53412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7a70fc7e09_2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g7a70fc7e09_2_1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426" name="Google Shape;426;g7a70fc7e09_2_1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5383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7a70fc7e09_2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0" name="Google Shape;440;g7a70fc7e09_2_1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441" name="Google Shape;441;g7a70fc7e09_2_1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17401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7a70fc7e09_2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0" name="Google Shape;440;g7a70fc7e09_2_1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441" name="Google Shape;441;g7a70fc7e09_2_1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52799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7a70fc7e09_2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0" name="Google Shape;440;g7a70fc7e09_2_1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441" name="Google Shape;441;g7a70fc7e09_2_1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11960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7a70fc7e09_2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0" name="Google Shape;440;g7a70fc7e09_2_1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441" name="Google Shape;441;g7a70fc7e09_2_1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5112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7a70fc7e09_2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2" name="Google Shape;452;g7a70fc7e09_2_1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453" name="Google Shape;453;g7a70fc7e09_2_1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7a70fc7e09_2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2" name="Google Shape;452;g7a70fc7e09_2_1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453" name="Google Shape;453;g7a70fc7e09_2_1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48140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7a70fc7e09_2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1" name="Google Shape;461;g7a70fc7e09_2_1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462" name="Google Shape;462;g7a70fc7e09_2_1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7a70fc7e09_2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1" name="Google Shape;461;g7a70fc7e09_2_1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462" name="Google Shape;462;g7a70fc7e09_2_1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888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758856740b_14_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8" name="Google Shape;388;g758856740b_14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2" name="Google Shape;47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3" name="Google Shape;4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0" name="Google Shape;4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9" name="Google Shape;49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6bbeb5e65c_2_1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6" name="Google Shape;506;g6bbeb5e65c_2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7a65d31565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7a65d31565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g7a65d31565_0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7a65d31565_7_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g7a65d31565_7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759c34de0f_6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2" name="Google Shape;532;g759c34de0f_6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33" name="Google Shape;533;g759c34de0f_6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7a70fc7e09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0" name="Google Shape;540;g7a70fc7e09_0_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group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decided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analyze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kinds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neurons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’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morphology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changes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between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fmr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-/-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zf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better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understand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cause of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hyperlocomotor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activity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phenotype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and the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abnormal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response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dark-to-light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stimuli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Thereby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studied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motor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neurons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sensory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neurons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also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glutamatergic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neurons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Motor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neurons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were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labelled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quantification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arbor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length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average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number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branches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were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measured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These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analyses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showed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statistically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significative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difference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between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fmr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-/-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embryos</a:t>
            </a:r>
            <a:b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Considering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fmrp1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inhibits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synaptic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translation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concluded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stabilizes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arborization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through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synapse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regulation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dirty="0"/>
          </a:p>
        </p:txBody>
      </p:sp>
      <p:sp>
        <p:nvSpPr>
          <p:cNvPr id="541" name="Google Shape;541;g7a70fc7e09_0_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75485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7a70fc7e09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0" name="Google Shape;540;g7a70fc7e09_0_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group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decided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analyze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kinds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neurons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’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morphology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changes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between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fmr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-/-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zf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better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understand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cause of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hyperlocomotor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activity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phenotype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and the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abnormal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response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dark-to-light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stimuli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Thereby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studied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motor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neurons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sensory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neurons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also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glutamatergic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neurons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Motor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neurons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were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labelled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quantification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arbor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length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average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number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branches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were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measured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These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analyses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showed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statistically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significative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difference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between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fmr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-/-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embryos</a:t>
            </a:r>
            <a:b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Considering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fmrp1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inhibits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synaptic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translation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concluded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stabilizes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arborization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through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synapse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regulation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dirty="0"/>
          </a:p>
        </p:txBody>
      </p:sp>
      <p:sp>
        <p:nvSpPr>
          <p:cNvPr id="541" name="Google Shape;541;g7a70fc7e09_0_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758856740b_14_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6" name="Google Shape;396;g758856740b_14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7a70fc7e09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2" name="Google Shape;552;g7a70fc7e09_0_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Since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zf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larvae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exhibited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abnormal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responses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dark-to-light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stimuli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hypothesized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sensory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neural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network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coul’ve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been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affected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by fmrp1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Rohob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-Beard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senrory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neurons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labelling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carried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out to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quantify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number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puncta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b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analysis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showed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significant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arborization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difference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satistically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significant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puncta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along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axonal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branches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change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concluded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again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fmrp1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somekind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role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also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sensory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neurons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autors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recalled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fmrp1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function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regulated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by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mGluR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so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analized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glutamatergic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hypocretin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orexin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neurons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these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hypothalamic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neurons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were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involved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behaviour-regulating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neuronal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circuits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In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these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circuits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mGluR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plays an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role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regulating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LTP and LTD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involved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memory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behaviour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analysis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showed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lack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fmrp1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synapse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formation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Taking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these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altogether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concluded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fmrp1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regulates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synapse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density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glutamatergic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cholinergic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neurons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553" name="Google Shape;553;g7a70fc7e09_0_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7a70fc7e09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2" name="Google Shape;552;g7a70fc7e09_0_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Since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zf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larvae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exhibited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abnormal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responses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dark-to-light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stimuli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hypothesized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sensory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neural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network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coul’ve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been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affected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by fmrp1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Rohob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-Beard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senrory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neurons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labelling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carried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out to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quantify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number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puncta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b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analysis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showed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significant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arborization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difference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satistically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significant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puncta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along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axonal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branches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change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concluded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again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fmrp1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somekind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role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also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sensory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neurons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autors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recalled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fmrp1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function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regulated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by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mGluR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so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analized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glutamatergic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hypocretin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orexin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neurons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these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hypothalamic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neurons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were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involved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behaviour-regulating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neuronal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circuits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In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these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circuits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mGluR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plays an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role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regulating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LTP and LTD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involved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memory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behaviour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analysis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showed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lack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fmrp1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synapse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formation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Taking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these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altogether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concluded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fmrp1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regulates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synapse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density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glutamatergic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cholinergic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neurons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553" name="Google Shape;553;g7a70fc7e09_0_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84555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6b9dd2e287_2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3" name="Google Shape;573;g6b9dd2e287_2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6b9dd2e287_2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2" name="Google Shape;582;g6b9dd2e287_2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6b9dd2e287_2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9" name="Google Shape;589;g6b9dd2e287_2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6b9dd2e287_2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6" name="Google Shape;596;g6b9dd2e287_2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6b9dd2e287_2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5" name="Google Shape;605;g6b9dd2e287_2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6b9dd2e287_2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4" name="Google Shape;614;g6b9dd2e287_2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7a65968020_2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7a65968020_2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g7a65968020_2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7a70fc7e09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3" name="Google Shape;633;g7a70fc7e09_0_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Since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elevated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levels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ADAR2 protein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were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found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the CNS of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fmrp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-/-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larvae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since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authors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found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clustered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editing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ZF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wanted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neuronal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underwent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differential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editing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upon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fmrp1 activity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absent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selected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48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conserved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editing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both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zebrafish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humans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amplified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target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sequences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with target-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specific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tagged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fusion primers in a two-step PCR strategy in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fraction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the 48 mRNA samples from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zebrafish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reacted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with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the 48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tagged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fusion primer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solutions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So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48 mini libraries from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sample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were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targeted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editing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were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amplified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The second PCR reaction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amplified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targeted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sequences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attached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barcode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sequences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sample and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adaptor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sequences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needed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Ion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Torrent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Sequencing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reactions.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Before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analyzing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Correlation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Test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performed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editing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levels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were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altered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due to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altered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transcription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levels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Upon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sequencing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were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filtered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out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according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3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criteria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b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be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least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36 out of the 48 samples,</a:t>
            </a:r>
            <a:b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site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account for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least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400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b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G/(A+G) ratio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be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least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2%.</a:t>
            </a:r>
            <a:b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10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fitted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these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requirements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were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differentially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edited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a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statistically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significant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way and of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these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7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belong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4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synaptic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are: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Calcium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channel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ionotropic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kainite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glutamate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receptor and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AMPA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glutamate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receptor.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634" name="Google Shape;634;g7a70fc7e09_0_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758856740b_14_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3" name="Google Shape;403;g758856740b_14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7a70fc7e09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3" name="Google Shape;633;g7a70fc7e09_0_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Since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elevated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levels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ADAR2 protein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were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found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the CNS of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fmrp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-/-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larvae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since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authors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found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clustered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editing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ZF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wanted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neuronal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underwent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differential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editing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upon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fmrp1 activity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absent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selected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48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conserved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editing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both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zebrafish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humans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amplified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target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sequences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with target-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specific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tagged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fusion primers in a two-step PCR strategy in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fraction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the 48 mRNA samples from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zebrafish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reacted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with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the 48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tagged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fusion primer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solutions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So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48 mini libraries from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sample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were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targeted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editing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were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amplified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The second PCR reaction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amplified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targeted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sequences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attached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barcode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sequences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sample and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adaptor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sequences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needed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Ion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Torrent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Sequencing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reactions.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Before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analyzing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Correlation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Test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performed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editing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levels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were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altered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due to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altered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transcription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levels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Upon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sequencing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were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filtered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out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according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3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criteria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b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be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least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36 out of the 48 samples,</a:t>
            </a:r>
            <a:b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site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account for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least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400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b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G/(A+G) ratio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be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least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2%.</a:t>
            </a:r>
            <a:b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10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fitted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these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requirements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were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differentially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edited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a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statistically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significant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way and of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these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7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belong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4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synaptic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are: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Calcium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channel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ionotropic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kainite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glutamate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receptor and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AMPA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glutamate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receptor.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634" name="Google Shape;634;g7a70fc7e09_0_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70736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7a70fc7e09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3" name="Google Shape;633;g7a70fc7e09_0_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Since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elevated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levels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ADAR2 protein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were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found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the CNS of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fmrp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-/-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larvae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since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authors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found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clustered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editing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ZF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wanted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neuronal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underwent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differential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editing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upon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fmrp1 activity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absent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selected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48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conserved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editing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both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zebrafish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humans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amplified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target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sequences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with target-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specific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tagged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fusion primers in a two-step PCR strategy in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fraction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the 48 mRNA samples from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zebrafish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reacted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with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the 48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tagged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fusion primer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solutions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So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48 mini libraries from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sample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were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targeted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editing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were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amplified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The second PCR reaction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amplified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targeted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sequences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attached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barcode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sequences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sample and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adaptor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sequences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needed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Ion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Torrent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Sequencing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reactions.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Before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analyzing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Correlation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Test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performed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editing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levels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were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altered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due to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altered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transcription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levels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Upon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sequencing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were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filtered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out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according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3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criteria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b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be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least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36 out of the 48 samples,</a:t>
            </a:r>
            <a:b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site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account for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least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400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b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G/(A+G) ratio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be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least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2%.</a:t>
            </a:r>
            <a:b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10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fitted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these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requirements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were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differentially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edited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a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statistically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significant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way and of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these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7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belong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4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synaptic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are: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Calcium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channel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ionotropic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kainite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glutamate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receptor and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AMPA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glutamate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receptor.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634" name="Google Shape;634;g7a70fc7e09_0_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88750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7a70fc7e09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3" name="Google Shape;633;g7a70fc7e09_0_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Since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elevated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levels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ADAR2 protein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were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found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the CNS of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fmrp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-/-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larvae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since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authors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found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clustered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editing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ZF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wanted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neuronal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underwent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differential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editing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upon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fmrp1 activity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absent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selected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48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conserved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editing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both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zebrafish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humans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amplified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target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sequences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with target-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specific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tagged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fusion primers in a two-step PCR strategy in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fraction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the 48 mRNA samples from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zebrafish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reacted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with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the 48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tagged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fusion primer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solutions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So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48 mini libraries from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sample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were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targeted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editing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were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amplified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The second PCR reaction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amplified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targeted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sequences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attached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barcode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sequences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sample and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adaptor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sequences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needed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Ion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Torrent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Sequencing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reactions.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Before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analyzing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Correlation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Test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performed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editing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levels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were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altered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due to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altered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transcription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levels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Upon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sequencing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were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filtered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out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according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3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criteria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b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be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least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36 out of the 48 samples,</a:t>
            </a:r>
            <a:b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site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account for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least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400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b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G/(A+G) ratio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be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least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2%.</a:t>
            </a:r>
            <a:b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10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fitted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these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requirements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were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differentially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edited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a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statistically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significant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way and of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these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7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belong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4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synaptic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are: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Calcium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channel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ionotropic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kainite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glutamate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receptor and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AMPA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glutamate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receptor.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634" name="Google Shape;634;g7a70fc7e09_0_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94750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7a70fc7e09_0_1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Since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editing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changes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whole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fmr1-/-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larvae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were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mild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authors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analized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difference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editing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level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brain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tissue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samples.</a:t>
            </a:r>
            <a:b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analysis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performed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3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selected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significantly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synapse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physiology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found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out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editing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differences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were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much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higher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usually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found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analysing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editing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levels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differences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whole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body mRNA and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interestingly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found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 of the 3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selected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exhibited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non significative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alteration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the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previous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mmPCR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targeted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amplification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analysis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Finally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authors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investigated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changes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editing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looking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specific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mRNA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variants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by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sequence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recoding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Their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findings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showed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gria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2a mRNA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mostly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the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unedited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recoding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site R/G,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while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gria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3a gene mRNA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mostly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common in the double-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edited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isoform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T/A and I/V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</p:txBody>
      </p:sp>
      <p:sp>
        <p:nvSpPr>
          <p:cNvPr id="644" name="Google Shape;644;g7a70fc7e09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5638190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7a70fc7e09_0_1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Since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editing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changes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whole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fmr1-/-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larvae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were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mild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authors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analized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difference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editing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level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brain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tissue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samples.</a:t>
            </a:r>
            <a:b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analysis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performed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3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selected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significantly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synapse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physiology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found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out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editing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differences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were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much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higher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usually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found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analysing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editing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levels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differences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whole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body mRNA and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interestingly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found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 of the 3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selected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exhibited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non significative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alteration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the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previous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mmPCR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targeted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amplification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analysis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Finally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authors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investigated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changes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editing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looking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specific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mRNA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variants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by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sequence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recoding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Their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findings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showed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gria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2a mRNA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mostly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the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unedited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recoding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site R/G,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while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gria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3a gene mRNA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mostly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common in the double-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edited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isoform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T/A and I/V </a:t>
            </a:r>
            <a:r>
              <a:rPr lang="it-IT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sites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</p:txBody>
      </p:sp>
      <p:sp>
        <p:nvSpPr>
          <p:cNvPr id="644" name="Google Shape;644;g7a70fc7e09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7a70fc7e09_0_1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dirty="0" err="1"/>
              <a:t>This</a:t>
            </a:r>
            <a:r>
              <a:rPr lang="it-IT" dirty="0"/>
              <a:t> work </a:t>
            </a:r>
            <a:r>
              <a:rPr lang="it-IT" dirty="0" err="1"/>
              <a:t>showed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zf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very</a:t>
            </a:r>
            <a:r>
              <a:rPr lang="it-IT" dirty="0"/>
              <a:t> good model system to study FXS </a:t>
            </a:r>
            <a:r>
              <a:rPr lang="it-IT" dirty="0" err="1"/>
              <a:t>because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: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dirty="0"/>
              <a:t>… and </a:t>
            </a:r>
            <a:r>
              <a:rPr lang="it-IT" dirty="0" err="1"/>
              <a:t>this</a:t>
            </a:r>
            <a:r>
              <a:rPr lang="it-IT" dirty="0"/>
              <a:t> work </a:t>
            </a:r>
            <a:r>
              <a:rPr lang="it-IT" dirty="0" err="1"/>
              <a:t>showed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strong </a:t>
            </a:r>
            <a:r>
              <a:rPr lang="it-IT" dirty="0" err="1"/>
              <a:t>functional</a:t>
            </a:r>
            <a:r>
              <a:rPr lang="it-IT" dirty="0"/>
              <a:t> </a:t>
            </a:r>
            <a:r>
              <a:rPr lang="it-IT" dirty="0" err="1"/>
              <a:t>similarities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mantained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ZF and man,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importantly</a:t>
            </a:r>
            <a:r>
              <a:rPr lang="it-IT" dirty="0"/>
              <a:t> Fmrp1 </a:t>
            </a:r>
            <a:r>
              <a:rPr lang="it-IT" dirty="0" err="1"/>
              <a:t>showed</a:t>
            </a:r>
            <a:r>
              <a:rPr lang="it-IT" dirty="0"/>
              <a:t> to </a:t>
            </a:r>
            <a:r>
              <a:rPr lang="it-IT" dirty="0" err="1"/>
              <a:t>have</a:t>
            </a:r>
            <a:r>
              <a:rPr lang="it-IT" dirty="0"/>
              <a:t> a </a:t>
            </a:r>
            <a:r>
              <a:rPr lang="it-IT" dirty="0" err="1"/>
              <a:t>role</a:t>
            </a:r>
            <a:r>
              <a:rPr lang="it-IT" dirty="0"/>
              <a:t> in </a:t>
            </a:r>
            <a:r>
              <a:rPr lang="it-IT" dirty="0" err="1"/>
              <a:t>synaptic</a:t>
            </a:r>
            <a:r>
              <a:rPr lang="it-IT" dirty="0"/>
              <a:t> </a:t>
            </a:r>
            <a:r>
              <a:rPr lang="it-IT" dirty="0" err="1"/>
              <a:t>plsticity</a:t>
            </a:r>
            <a:r>
              <a:rPr lang="it-IT" dirty="0"/>
              <a:t>, to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conserved</a:t>
            </a:r>
            <a:r>
              <a:rPr lang="it-IT" dirty="0"/>
              <a:t> downstream </a:t>
            </a:r>
            <a:r>
              <a:rPr lang="it-IT" dirty="0" err="1"/>
              <a:t>regulaed</a:t>
            </a:r>
            <a:r>
              <a:rPr lang="it-IT" dirty="0"/>
              <a:t> </a:t>
            </a:r>
            <a:r>
              <a:rPr lang="it-IT" dirty="0" err="1"/>
              <a:t>genes</a:t>
            </a:r>
            <a:r>
              <a:rPr lang="it-IT" dirty="0"/>
              <a:t>,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interacted</a:t>
            </a:r>
            <a:r>
              <a:rPr lang="it-IT" dirty="0"/>
              <a:t> with ADAR2 and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showed</a:t>
            </a:r>
            <a:r>
              <a:rPr lang="it-IT" dirty="0"/>
              <a:t> to </a:t>
            </a:r>
            <a:r>
              <a:rPr lang="it-IT" dirty="0" err="1"/>
              <a:t>regulate</a:t>
            </a:r>
            <a:r>
              <a:rPr lang="it-IT" dirty="0"/>
              <a:t> ADAR2 </a:t>
            </a:r>
            <a:r>
              <a:rPr lang="it-IT" dirty="0" err="1"/>
              <a:t>expression</a:t>
            </a:r>
            <a:r>
              <a:rPr lang="it-IT" dirty="0"/>
              <a:t>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an </a:t>
            </a:r>
            <a:r>
              <a:rPr lang="it-IT" dirty="0" err="1"/>
              <a:t>absent</a:t>
            </a:r>
            <a:r>
              <a:rPr lang="it-IT" dirty="0"/>
              <a:t> feature in Drosophila models.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dirty="0" err="1"/>
              <a:t>Also</a:t>
            </a:r>
            <a:r>
              <a:rPr lang="it-IT" dirty="0"/>
              <a:t> editing </a:t>
            </a:r>
            <a:r>
              <a:rPr lang="it-IT" dirty="0" err="1"/>
              <a:t>levels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mostly</a:t>
            </a:r>
            <a:r>
              <a:rPr lang="it-IT" dirty="0"/>
              <a:t> due to ADAR activity and </a:t>
            </a:r>
            <a:r>
              <a:rPr lang="it-IT" dirty="0" err="1"/>
              <a:t>theyinterestconserved</a:t>
            </a:r>
            <a:r>
              <a:rPr lang="it-IT" dirty="0"/>
              <a:t> </a:t>
            </a:r>
            <a:r>
              <a:rPr lang="it-IT" dirty="0" err="1"/>
              <a:t>synaptic</a:t>
            </a:r>
            <a:r>
              <a:rPr lang="it-IT" dirty="0"/>
              <a:t> </a:t>
            </a:r>
            <a:r>
              <a:rPr lang="it-IT" dirty="0" err="1"/>
              <a:t>genes</a:t>
            </a:r>
            <a:r>
              <a:rPr lang="it-IT" dirty="0"/>
              <a:t> and a </a:t>
            </a:r>
            <a:r>
              <a:rPr lang="it-IT" dirty="0" err="1"/>
              <a:t>differential</a:t>
            </a:r>
            <a:r>
              <a:rPr lang="it-IT" dirty="0"/>
              <a:t> editing </a:t>
            </a:r>
            <a:r>
              <a:rPr lang="it-IT" dirty="0" err="1"/>
              <a:t>level</a:t>
            </a:r>
            <a:r>
              <a:rPr lang="it-IT" dirty="0"/>
              <a:t> </a:t>
            </a:r>
            <a:r>
              <a:rPr lang="it-IT" dirty="0" err="1"/>
              <a:t>could</a:t>
            </a:r>
            <a:r>
              <a:rPr lang="it-IT" dirty="0"/>
              <a:t> be </a:t>
            </a:r>
            <a:r>
              <a:rPr lang="it-IT" dirty="0" err="1"/>
              <a:t>detected</a:t>
            </a:r>
            <a:r>
              <a:rPr lang="it-IT" dirty="0"/>
              <a:t> in </a:t>
            </a:r>
            <a:r>
              <a:rPr lang="it-IT" dirty="0" err="1"/>
              <a:t>those</a:t>
            </a:r>
            <a:r>
              <a:rPr lang="it-IT" dirty="0"/>
              <a:t> key </a:t>
            </a:r>
            <a:r>
              <a:rPr lang="it-IT" dirty="0" err="1"/>
              <a:t>genes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regulate</a:t>
            </a:r>
            <a:r>
              <a:rPr lang="it-IT" dirty="0"/>
              <a:t> </a:t>
            </a:r>
            <a:r>
              <a:rPr lang="it-IT" dirty="0" err="1"/>
              <a:t>synaptic</a:t>
            </a:r>
            <a:r>
              <a:rPr lang="it-IT" dirty="0"/>
              <a:t> </a:t>
            </a:r>
            <a:r>
              <a:rPr lang="it-IT" dirty="0" err="1"/>
              <a:t>plasticity</a:t>
            </a:r>
            <a:r>
              <a:rPr lang="it-IT" dirty="0"/>
              <a:t>, </a:t>
            </a:r>
            <a:r>
              <a:rPr lang="it-IT" dirty="0" err="1"/>
              <a:t>strenghth</a:t>
            </a:r>
            <a:r>
              <a:rPr lang="it-IT" dirty="0"/>
              <a:t>, </a:t>
            </a:r>
            <a:r>
              <a:rPr lang="it-IT" dirty="0" err="1"/>
              <a:t>morphology</a:t>
            </a:r>
            <a:r>
              <a:rPr lang="it-IT" dirty="0"/>
              <a:t> of </a:t>
            </a:r>
            <a:r>
              <a:rPr lang="it-IT" dirty="0" err="1"/>
              <a:t>neurons</a:t>
            </a:r>
            <a:r>
              <a:rPr lang="it-IT" dirty="0"/>
              <a:t> </a:t>
            </a:r>
            <a:r>
              <a:rPr lang="it-IT" dirty="0" err="1"/>
              <a:t>involved</a:t>
            </a:r>
            <a:r>
              <a:rPr lang="it-IT" dirty="0"/>
              <a:t> in </a:t>
            </a:r>
            <a:r>
              <a:rPr lang="it-IT" dirty="0" err="1"/>
              <a:t>behavioural</a:t>
            </a:r>
            <a:r>
              <a:rPr lang="it-IT" dirty="0"/>
              <a:t> networks </a:t>
            </a:r>
            <a:r>
              <a:rPr lang="it-IT" dirty="0" err="1"/>
              <a:t>that</a:t>
            </a:r>
            <a:r>
              <a:rPr lang="it-IT" dirty="0"/>
              <a:t> are </a:t>
            </a:r>
            <a:r>
              <a:rPr lang="it-IT" dirty="0" err="1"/>
              <a:t>impaired</a:t>
            </a:r>
            <a:r>
              <a:rPr lang="it-IT" dirty="0"/>
              <a:t> in the FXS.</a:t>
            </a:r>
            <a:br>
              <a:rPr lang="it-IT" dirty="0"/>
            </a:br>
            <a:endParaRPr dirty="0"/>
          </a:p>
        </p:txBody>
      </p:sp>
      <p:sp>
        <p:nvSpPr>
          <p:cNvPr id="652" name="Google Shape;652;g7a70fc7e09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758856776d_4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0" name="Google Shape;410;g758856776d_4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758856776d_4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7" name="Google Shape;417;g758856776d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7a70fc7e09_2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g7a70fc7e09_2_1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426" name="Google Shape;426;g7a70fc7e09_2_1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7a70fc7e09_2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g7a70fc7e09_2_1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426" name="Google Shape;426;g7a70fc7e09_2_1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216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7a70fc7e09_2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g7a70fc7e09_2_1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426" name="Google Shape;426;g7a70fc7e09_2_1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4927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6b9dd2e287_2_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g6b9dd2e287_2_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g6b9dd2e287_2_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g6b9dd2e287_2_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g6b9dd2e287_2_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6b9dd2e287_2_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g6b9dd2e287_2_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g6b9dd2e287_2_1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g6b9dd2e287_2_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g6b9dd2e287_2_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g6b9dd2e287_2_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6b9dd2e287_2_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g6b9dd2e287_2_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0" name="Google Shape;100;g6b9dd2e287_2_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g6b9dd2e287_2_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g6b9dd2e287_2_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6b9dd2e287_2_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g6b9dd2e287_2_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g6b9dd2e287_2_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g6b9dd2e287_2_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g6b9dd2e287_2_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6b9dd2e287_2_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g6b9dd2e287_2_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2" name="Google Shape;112;g6b9dd2e287_2_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g6b9dd2e287_2_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4" name="Google Shape;114;g6b9dd2e287_2_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g6b9dd2e287_2_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g6b9dd2e287_2_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g6b9dd2e287_2_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6b9dd2e287_2_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g6b9dd2e287_2_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g6b9dd2e287_2_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g6b9dd2e287_2_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6b9dd2e287_2_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g6b9dd2e287_2_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g6b9dd2e287_2_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6b9dd2e287_2_4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g6b9dd2e287_2_4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0" name="Google Shape;130;g6b9dd2e287_2_4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1" name="Google Shape;131;g6b9dd2e287_2_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g6b9dd2e287_2_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g6b9dd2e287_2_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6b9dd2e287_2_5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g6b9dd2e287_2_5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" name="Google Shape;137;g6b9dd2e287_2_5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8" name="Google Shape;138;g6b9dd2e287_2_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g6b9dd2e287_2_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g6b9dd2e287_2_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6b9dd2e287_2_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g6b9dd2e287_2_6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g6b9dd2e287_2_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g6b9dd2e287_2_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g6b9dd2e287_2_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6b9dd2e287_2_6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g6b9dd2e287_2_6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g6b9dd2e287_2_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g6b9dd2e287_2_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g6b9dd2e287_2_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7a65d31565_7_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g7a65d31565_7_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g7a65d31565_7_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g7a65d31565_7_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g7a65d31565_7_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7a65d31565_7_1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g7a65d31565_7_1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8" name="Google Shape;168;g7a65d31565_7_1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g7a65d31565_7_1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70" name="Google Shape;170;g7a65d31565_7_1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g7a65d31565_7_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g7a65d31565_7_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g7a65d31565_7_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7a65d31565_7_2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g7a65d31565_7_2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7" name="Google Shape;177;g7a65d31565_7_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g7a65d31565_7_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g7a65d31565_7_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7a65d31565_7_2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g7a65d31565_7_2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g7a65d31565_7_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g7a65d31565_7_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g7a65d31565_7_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7a65d31565_7_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g7a65d31565_7_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9" name="Google Shape;189;g7a65d31565_7_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g7a65d31565_7_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g7a65d31565_7_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g7a65d31565_7_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7a65d31565_7_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g7a65d31565_7_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g7a65d31565_7_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g7a65d31565_7_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7a65d31565_7_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g7a65d31565_7_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g7a65d31565_7_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7a65d31565_7_4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g7a65d31565_7_4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05" name="Google Shape;205;g7a65d31565_7_4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06" name="Google Shape;206;g7a65d31565_7_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g7a65d31565_7_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g7a65d31565_7_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7a65d31565_7_5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g7a65d31565_7_5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2" name="Google Shape;212;g7a65d31565_7_5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3" name="Google Shape;213;g7a65d31565_7_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g7a65d31565_7_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g7a65d31565_7_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7a65d31565_7_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g7a65d31565_7_6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g7a65d31565_7_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g7a65d31565_7_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g7a65d31565_7_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a65d31565_7_6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g7a65d31565_7_6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5" name="Google Shape;225;g7a65d31565_7_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g7a65d31565_7_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g7a65d31565_7_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6bbeb5e65c_2_8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g6bbeb5e65c_2_8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7" name="Google Shape;237;g6bbeb5e65c_2_8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8" name="Google Shape;238;g6bbeb5e65c_2_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g6bbeb5e65c_2_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g6bbeb5e65c_2_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6bbeb5e65c_2_9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g6bbeb5e65c_2_9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4" name="Google Shape;244;g6bbeb5e65c_2_9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g6bbeb5e65c_2_9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g6bbeb5e65c_2_9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6bbeb5e65c_2_10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g6bbeb5e65c_2_10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g6bbeb5e65c_2_10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g6bbeb5e65c_2_10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g6bbeb5e65c_2_10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6bbeb5e65c_2_10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g6bbeb5e65c_2_10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g6bbeb5e65c_2_10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g6bbeb5e65c_2_10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6bbeb5e65c_2_1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g6bbeb5e65c_2_1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g6bbeb5e65c_2_1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6bbeb5e65c_2_1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g6bbeb5e65c_2_11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65" name="Google Shape;265;g6bbeb5e65c_2_11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66" name="Google Shape;266;g6bbeb5e65c_2_1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g6bbeb5e65c_2_1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g6bbeb5e65c_2_1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6bbeb5e65c_2_1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g6bbeb5e65c_2_12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2" name="Google Shape;272;g6bbeb5e65c_2_12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73" name="Google Shape;273;g6bbeb5e65c_2_1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g6bbeb5e65c_2_1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g6bbeb5e65c_2_1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6bbeb5e65c_2_1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g6bbeb5e65c_2_12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9" name="Google Shape;279;g6bbeb5e65c_2_1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g6bbeb5e65c_2_1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g6bbeb5e65c_2_1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6bbeb5e65c_2_13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g6bbeb5e65c_2_13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5" name="Google Shape;285;g6bbeb5e65c_2_1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g6bbeb5e65c_2_1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g6bbeb5e65c_2_1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6bbeb5e7d0_0_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g6bbeb5e7d0_0_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1" name="Google Shape;291;g6bbeb5e7d0_0_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g6bbeb5e7d0_0_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g6bbeb5e7d0_0_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6bbeb5e7d0_0_1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g6bbeb5e7d0_0_1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97" name="Google Shape;297;g6bbeb5e7d0_0_1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8" name="Google Shape;298;g6bbeb5e7d0_0_1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99" name="Google Shape;299;g6bbeb5e7d0_0_1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g6bbeb5e7d0_0_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g6bbeb5e7d0_0_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g6bbeb5e7d0_0_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7a70fc7e09_2_8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g7a70fc7e09_2_8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2" name="Google Shape;312;g7a70fc7e09_2_8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3" name="Google Shape;313;g7a70fc7e09_2_8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g7a70fc7e09_2_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g7a70fc7e09_2_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a70fc7e09_2_8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g7a70fc7e09_2_8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19" name="Google Shape;319;g7a70fc7e09_2_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g7a70fc7e09_2_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g7a70fc7e09_2_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7a70fc7e09_2_9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g7a70fc7e09_2_9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5" name="Google Shape;325;g7a70fc7e09_2_9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g7a70fc7e09_2_9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g7a70fc7e09_2_9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7a70fc7e09_2_10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g7a70fc7e09_2_10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g7a70fc7e09_2_10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g7a70fc7e09_2_10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7a70fc7e09_2_10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g7a70fc7e09_2_10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g7a70fc7e09_2_10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7a70fc7e09_2_1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g7a70fc7e09_2_1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40" name="Google Shape;340;g7a70fc7e09_2_1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41" name="Google Shape;341;g7a70fc7e09_2_1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g7a70fc7e09_2_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g7a70fc7e09_2_1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7a70fc7e09_2_1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g7a70fc7e09_2_11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7" name="Google Shape;347;g7a70fc7e09_2_11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48" name="Google Shape;348;g7a70fc7e09_2_1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g7a70fc7e09_2_1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g7a70fc7e09_2_1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7a70fc7e09_2_1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g7a70fc7e09_2_12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4" name="Google Shape;354;g7a70fc7e09_2_1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g7a70fc7e09_2_1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g7a70fc7e09_2_1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7a70fc7e09_2_13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g7a70fc7e09_2_13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0" name="Google Shape;360;g7a70fc7e09_2_1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g7a70fc7e09_2_1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g7a70fc7e09_2_1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7a70fc7e09_0_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g7a70fc7e09_0_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6" name="Google Shape;366;g7a70fc7e09_0_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g7a70fc7e09_0_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g7a70fc7e09_0_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7a70fc7e09_0_4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g7a70fc7e09_0_4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2" name="Google Shape;372;g7a70fc7e09_0_4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3" name="Google Shape;373;g7a70fc7e09_0_4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4" name="Google Shape;374;g7a70fc7e09_0_4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5" name="Google Shape;375;g7a70fc7e09_0_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g7a70fc7e09_0_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g7a70fc7e09_0_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5" name="Google Shape;55;p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C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6b9dd2e287_2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g6b9dd2e287_2_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g6b9dd2e287_2_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g6b9dd2e287_2_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g6b9dd2e287_2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7a65d31565_7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5" name="Google Shape;155;g7a65d31565_7_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6" name="Google Shape;156;g7a65d31565_7_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7" name="Google Shape;157;g7a65d31565_7_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g7a65d31565_7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BF4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6bbeb5e65c_2_8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0" name="Google Shape;230;g6bbeb5e65c_2_8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1" name="Google Shape;231;g6bbeb5e65c_2_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2" name="Google Shape;232;g6bbeb5e65c_2_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3" name="Google Shape;233;g6bbeb5e65c_2_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7"/>
        </a:solid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7a70fc7e09_2_7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5" name="Google Shape;305;g7a70fc7e09_2_7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6" name="Google Shape;306;g7a70fc7e09_2_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7" name="Google Shape;307;g7a70fc7e09_2_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8" name="Google Shape;308;g7a70fc7e09_2_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7a70fc7e09_2_68"/>
          <p:cNvSpPr txBox="1">
            <a:spLocks noGrp="1"/>
          </p:cNvSpPr>
          <p:nvPr>
            <p:ph type="ctrTitle"/>
          </p:nvPr>
        </p:nvSpPr>
        <p:spPr>
          <a:xfrm>
            <a:off x="1525457" y="1612930"/>
            <a:ext cx="3363242" cy="239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</a:pPr>
            <a:r>
              <a:rPr lang="it-IT" sz="5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A-to-I </a:t>
            </a:r>
            <a:br>
              <a:rPr lang="it-IT" sz="5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5400" b="1">
                <a:solidFill>
                  <a:srgbClr val="B3004B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it-IT" sz="5400" b="1">
                <a:solidFill>
                  <a:srgbClr val="583A9C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it-IT" sz="5400" b="1">
                <a:solidFill>
                  <a:srgbClr val="006634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it-IT" sz="5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5400" b="1">
                <a:solidFill>
                  <a:srgbClr val="006634"/>
                </a:solidFill>
                <a:latin typeface="Arial"/>
                <a:ea typeface="Arial"/>
                <a:cs typeface="Arial"/>
                <a:sym typeface="Arial"/>
              </a:rPr>
              <a:t>Ed</a:t>
            </a:r>
            <a:r>
              <a:rPr lang="it-IT" sz="5400" b="1">
                <a:solidFill>
                  <a:srgbClr val="B3004B"/>
                </a:solidFill>
                <a:latin typeface="Arial"/>
                <a:ea typeface="Arial"/>
                <a:cs typeface="Arial"/>
                <a:sym typeface="Arial"/>
              </a:rPr>
              <a:t>iti</a:t>
            </a:r>
            <a:r>
              <a:rPr lang="it-IT" sz="5400" b="1">
                <a:solidFill>
                  <a:srgbClr val="583A9C"/>
                </a:solidFill>
                <a:latin typeface="Arial"/>
                <a:ea typeface="Arial"/>
                <a:cs typeface="Arial"/>
                <a:sym typeface="Arial"/>
              </a:rPr>
              <a:t>ng</a:t>
            </a:r>
            <a:endParaRPr/>
          </a:p>
        </p:txBody>
      </p:sp>
      <p:sp>
        <p:nvSpPr>
          <p:cNvPr id="383" name="Google Shape;383;g7a70fc7e09_2_68"/>
          <p:cNvSpPr txBox="1">
            <a:spLocks noGrp="1"/>
          </p:cNvSpPr>
          <p:nvPr>
            <p:ph type="subTitle" idx="1"/>
          </p:nvPr>
        </p:nvSpPr>
        <p:spPr>
          <a:xfrm>
            <a:off x="1525457" y="4438605"/>
            <a:ext cx="3363242" cy="161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it-IT" sz="222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C. Tucci</a:t>
            </a:r>
            <a:br>
              <a:rPr lang="it-IT" sz="2220" i="1">
                <a:solidFill>
                  <a:schemeClr val="dk1"/>
                </a:solidFill>
              </a:rPr>
            </a:br>
            <a:r>
              <a:rPr lang="it-IT" sz="222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C. </a:t>
            </a:r>
            <a:r>
              <a:rPr lang="it-IT" sz="2220" i="1">
                <a:solidFill>
                  <a:schemeClr val="dk1"/>
                </a:solidFill>
              </a:rPr>
              <a:t>Danubio</a:t>
            </a:r>
            <a:br>
              <a:rPr lang="it-IT" sz="2220" i="1">
                <a:solidFill>
                  <a:schemeClr val="dk1"/>
                </a:solidFill>
              </a:rPr>
            </a:br>
            <a:r>
              <a:rPr lang="it-IT" sz="2220" i="1">
                <a:solidFill>
                  <a:schemeClr val="dk1"/>
                </a:solidFill>
              </a:rPr>
              <a:t>M. Tonetti</a:t>
            </a:r>
            <a:endParaRPr sz="2220" i="1">
              <a:solidFill>
                <a:schemeClr val="dk1"/>
              </a:solidFill>
            </a:endParaRPr>
          </a:p>
        </p:txBody>
      </p:sp>
      <p:pic>
        <p:nvPicPr>
          <p:cNvPr id="384" name="Google Shape;384;g7a70fc7e09_2_68"/>
          <p:cNvPicPr preferRelativeResize="0"/>
          <p:nvPr/>
        </p:nvPicPr>
        <p:blipFill rotWithShape="1">
          <a:blip r:embed="rId3">
            <a:alphaModFix/>
          </a:blip>
          <a:srcRect l="1" r="-1979"/>
          <a:stretch/>
        </p:blipFill>
        <p:spPr>
          <a:xfrm>
            <a:off x="5624936" y="361613"/>
            <a:ext cx="4789925" cy="6134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g7a70fc7e09_2_68" descr="Immagine che contiene disegnando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26614" y="361613"/>
            <a:ext cx="1248967" cy="1612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g7a70fc7e09_2_136" descr="Immagine che contiene testo, mappa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 l="25822" t="11829" r="25725" b="40375"/>
          <a:stretch/>
        </p:blipFill>
        <p:spPr>
          <a:xfrm>
            <a:off x="5699951" y="1205415"/>
            <a:ext cx="4193809" cy="5542575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g7a70fc7e09_2_1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619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it-IT" sz="36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Recoding in repetitive elements</a:t>
            </a:r>
            <a:endParaRPr sz="3600"/>
          </a:p>
        </p:txBody>
      </p:sp>
      <p:sp>
        <p:nvSpPr>
          <p:cNvPr id="429" name="Google Shape;429;g7a70fc7e09_2_136"/>
          <p:cNvSpPr txBox="1">
            <a:spLocks noGrp="1"/>
          </p:cNvSpPr>
          <p:nvPr>
            <p:ph type="body" idx="1"/>
          </p:nvPr>
        </p:nvSpPr>
        <p:spPr>
          <a:xfrm>
            <a:off x="838200" y="1205415"/>
            <a:ext cx="4861751" cy="4971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it-IT" sz="1800" b="1" dirty="0">
                <a:latin typeface="Calibri"/>
                <a:ea typeface="Calibri"/>
                <a:cs typeface="Calibri"/>
                <a:sym typeface="Calibri"/>
              </a:rPr>
              <a:t>Mobile </a:t>
            </a:r>
            <a:r>
              <a:rPr lang="it-IT" sz="1800" b="1" dirty="0" err="1">
                <a:latin typeface="Calibri"/>
                <a:ea typeface="Calibri"/>
                <a:cs typeface="Calibri"/>
                <a:sym typeface="Calibri"/>
              </a:rPr>
              <a:t>Elements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(ME) are the </a:t>
            </a:r>
            <a:r>
              <a:rPr lang="it-IT" sz="1800" b="1" dirty="0">
                <a:latin typeface="Calibri"/>
                <a:ea typeface="Calibri"/>
                <a:cs typeface="Calibri"/>
                <a:sym typeface="Calibri"/>
              </a:rPr>
              <a:t>source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repeated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sequences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form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latin typeface="Calibri"/>
                <a:ea typeface="Calibri"/>
                <a:cs typeface="Calibri"/>
                <a:sym typeface="Calibri"/>
              </a:rPr>
              <a:t>dsRNA</a:t>
            </a:r>
            <a:r>
              <a:rPr lang="it-IT" sz="1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latin typeface="Calibri"/>
                <a:ea typeface="Calibri"/>
                <a:cs typeface="Calibri"/>
                <a:sym typeface="Calibri"/>
              </a:rPr>
              <a:t>structures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Repeats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families </a:t>
            </a:r>
            <a:r>
              <a:rPr lang="it-IT" sz="1800" b="1" dirty="0" err="1">
                <a:latin typeface="Calibri"/>
                <a:ea typeface="Calibri"/>
                <a:cs typeface="Calibri"/>
                <a:sym typeface="Calibri"/>
              </a:rPr>
              <a:t>vary</a:t>
            </a:r>
            <a:r>
              <a:rPr lang="it-IT" sz="1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latin typeface="Calibri"/>
                <a:ea typeface="Calibri"/>
                <a:cs typeface="Calibri"/>
                <a:sym typeface="Calibri"/>
              </a:rPr>
              <a:t>across</a:t>
            </a:r>
            <a:r>
              <a:rPr lang="it-IT" sz="1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latin typeface="Calibri"/>
                <a:ea typeface="Calibri"/>
                <a:cs typeface="Calibri"/>
                <a:sym typeface="Calibri"/>
              </a:rPr>
              <a:t>lineages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ADAR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response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MEs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b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promotes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genome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evolution</a:t>
            </a:r>
            <a:b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creates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novel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recoding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sites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800" dirty="0" err="1">
                <a:solidFill>
                  <a:srgbClr val="000000"/>
                </a:solidFill>
              </a:rPr>
              <a:t>allow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exonization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it-IT" sz="1800" b="1" i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Alu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can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become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cis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acting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sequences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(EIE)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selectively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inducing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distant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sites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editing</a:t>
            </a: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indent="-228600">
              <a:buClr>
                <a:srgbClr val="000000"/>
              </a:buClr>
              <a:buFont typeface="Noto Sans Symbols"/>
              <a:buChar char="⮚"/>
            </a:pP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EIE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recruit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 high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density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of ADAR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molecules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>
                <a:solidFill>
                  <a:srgbClr val="000000"/>
                </a:solidFill>
              </a:rPr>
              <a:t>(</a:t>
            </a:r>
            <a:r>
              <a:rPr lang="it-IT" sz="1800" dirty="0" err="1">
                <a:solidFill>
                  <a:srgbClr val="000000"/>
                </a:solidFill>
              </a:rPr>
              <a:t>higher</a:t>
            </a:r>
            <a:r>
              <a:rPr lang="it-IT" sz="1800" dirty="0">
                <a:solidFill>
                  <a:srgbClr val="000000"/>
                </a:solidFill>
              </a:rPr>
              <a:t> </a:t>
            </a:r>
            <a:r>
              <a:rPr lang="it-IT" sz="1800" b="1" dirty="0" err="1">
                <a:solidFill>
                  <a:srgbClr val="000000"/>
                </a:solidFill>
              </a:rPr>
              <a:t>local</a:t>
            </a:r>
            <a:r>
              <a:rPr lang="it-IT" sz="1800" b="1" dirty="0">
                <a:solidFill>
                  <a:srgbClr val="000000"/>
                </a:solidFill>
              </a:rPr>
              <a:t> </a:t>
            </a:r>
            <a:r>
              <a:rPr lang="it-IT" sz="1800" b="1" dirty="0" err="1">
                <a:solidFill>
                  <a:srgbClr val="000000"/>
                </a:solidFill>
              </a:rPr>
              <a:t>concentration</a:t>
            </a:r>
            <a:r>
              <a:rPr lang="it-IT" sz="1800" dirty="0">
                <a:solidFill>
                  <a:srgbClr val="000000"/>
                </a:solidFill>
              </a:rPr>
              <a:t>)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it-IT" sz="1800" b="1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Cis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acting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elements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are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also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ADAR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binding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sequence</a:t>
            </a: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Positive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correlation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between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editing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level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divergence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species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divergence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time</a:t>
            </a:r>
            <a:endParaRPr dirty="0"/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3103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7a70fc7e09_2_1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619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it-IT" sz="36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Recoding in repetitive elements</a:t>
            </a:r>
            <a:endParaRPr sz="3600"/>
          </a:p>
        </p:txBody>
      </p:sp>
      <p:sp>
        <p:nvSpPr>
          <p:cNvPr id="429" name="Google Shape;429;g7a70fc7e09_2_136"/>
          <p:cNvSpPr txBox="1">
            <a:spLocks noGrp="1"/>
          </p:cNvSpPr>
          <p:nvPr>
            <p:ph type="body" idx="1"/>
          </p:nvPr>
        </p:nvSpPr>
        <p:spPr>
          <a:xfrm>
            <a:off x="838200" y="1205415"/>
            <a:ext cx="4861751" cy="4971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it-IT" sz="1800" b="1" dirty="0">
                <a:latin typeface="Calibri"/>
                <a:ea typeface="Calibri"/>
                <a:cs typeface="Calibri"/>
                <a:sym typeface="Calibri"/>
              </a:rPr>
              <a:t>Mobile </a:t>
            </a:r>
            <a:r>
              <a:rPr lang="it-IT" sz="1800" b="1" dirty="0" err="1">
                <a:latin typeface="Calibri"/>
                <a:ea typeface="Calibri"/>
                <a:cs typeface="Calibri"/>
                <a:sym typeface="Calibri"/>
              </a:rPr>
              <a:t>Elements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(ME) are the </a:t>
            </a:r>
            <a:r>
              <a:rPr lang="it-IT" sz="1800" b="1" dirty="0">
                <a:latin typeface="Calibri"/>
                <a:ea typeface="Calibri"/>
                <a:cs typeface="Calibri"/>
                <a:sym typeface="Calibri"/>
              </a:rPr>
              <a:t>source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repeated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sequences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form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latin typeface="Calibri"/>
                <a:ea typeface="Calibri"/>
                <a:cs typeface="Calibri"/>
                <a:sym typeface="Calibri"/>
              </a:rPr>
              <a:t>dsRNA</a:t>
            </a:r>
            <a:r>
              <a:rPr lang="it-IT" sz="1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latin typeface="Calibri"/>
                <a:ea typeface="Calibri"/>
                <a:cs typeface="Calibri"/>
                <a:sym typeface="Calibri"/>
              </a:rPr>
              <a:t>structures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Repeats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families </a:t>
            </a:r>
            <a:r>
              <a:rPr lang="it-IT" sz="1800" b="1" dirty="0" err="1">
                <a:latin typeface="Calibri"/>
                <a:ea typeface="Calibri"/>
                <a:cs typeface="Calibri"/>
                <a:sym typeface="Calibri"/>
              </a:rPr>
              <a:t>vary</a:t>
            </a:r>
            <a:r>
              <a:rPr lang="it-IT" sz="1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latin typeface="Calibri"/>
                <a:ea typeface="Calibri"/>
                <a:cs typeface="Calibri"/>
                <a:sym typeface="Calibri"/>
              </a:rPr>
              <a:t>across</a:t>
            </a:r>
            <a:r>
              <a:rPr lang="it-IT" sz="1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latin typeface="Calibri"/>
                <a:ea typeface="Calibri"/>
                <a:cs typeface="Calibri"/>
                <a:sym typeface="Calibri"/>
              </a:rPr>
              <a:t>lineages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ADAR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response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MEs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b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promotes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genome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evolution</a:t>
            </a:r>
            <a:b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creates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novel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recoding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sites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800" dirty="0" err="1">
                <a:solidFill>
                  <a:srgbClr val="000000"/>
                </a:solidFill>
              </a:rPr>
              <a:t>allow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exonization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it-IT" sz="1800" b="1" i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Alu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can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become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cis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acting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sequences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(EIE)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selectively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inducing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distant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sites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editing</a:t>
            </a: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indent="-228600">
              <a:buClr>
                <a:srgbClr val="000000"/>
              </a:buClr>
              <a:buFont typeface="Noto Sans Symbols"/>
              <a:buChar char="⮚"/>
            </a:pP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EIE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recruit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 high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density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of ADAR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molecules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>
                <a:solidFill>
                  <a:srgbClr val="000000"/>
                </a:solidFill>
              </a:rPr>
              <a:t>(</a:t>
            </a:r>
            <a:r>
              <a:rPr lang="it-IT" sz="1800" dirty="0" err="1">
                <a:solidFill>
                  <a:srgbClr val="000000"/>
                </a:solidFill>
              </a:rPr>
              <a:t>higher</a:t>
            </a:r>
            <a:r>
              <a:rPr lang="it-IT" sz="1800" dirty="0">
                <a:solidFill>
                  <a:srgbClr val="000000"/>
                </a:solidFill>
              </a:rPr>
              <a:t> </a:t>
            </a:r>
            <a:r>
              <a:rPr lang="it-IT" sz="1800" b="1" dirty="0" err="1">
                <a:solidFill>
                  <a:srgbClr val="000000"/>
                </a:solidFill>
              </a:rPr>
              <a:t>local</a:t>
            </a:r>
            <a:r>
              <a:rPr lang="it-IT" sz="1800" b="1" dirty="0">
                <a:solidFill>
                  <a:srgbClr val="000000"/>
                </a:solidFill>
              </a:rPr>
              <a:t> </a:t>
            </a:r>
            <a:r>
              <a:rPr lang="it-IT" sz="1800" b="1" dirty="0" err="1">
                <a:solidFill>
                  <a:srgbClr val="000000"/>
                </a:solidFill>
              </a:rPr>
              <a:t>concentration</a:t>
            </a:r>
            <a:r>
              <a:rPr lang="it-IT" sz="1800" dirty="0">
                <a:solidFill>
                  <a:srgbClr val="000000"/>
                </a:solidFill>
              </a:rPr>
              <a:t>)</a:t>
            </a:r>
            <a:endParaRPr sz="18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it-IT" sz="1800" b="1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Cis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acting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elements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are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also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ADAR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binding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sequence</a:t>
            </a: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Positive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correlation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between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editing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level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divergence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species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divergence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time</a:t>
            </a:r>
            <a:endParaRPr dirty="0"/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32" name="Google Shape;432;g7a70fc7e09_2_136"/>
          <p:cNvGrpSpPr/>
          <p:nvPr/>
        </p:nvGrpSpPr>
        <p:grpSpPr>
          <a:xfrm>
            <a:off x="5701163" y="1191027"/>
            <a:ext cx="4757742" cy="2925917"/>
            <a:chOff x="6634333" y="2641598"/>
            <a:chExt cx="3260056" cy="1468963"/>
          </a:xfrm>
        </p:grpSpPr>
        <p:pic>
          <p:nvPicPr>
            <p:cNvPr id="433" name="Google Shape;433;g7a70fc7e09_2_136"/>
            <p:cNvPicPr preferRelativeResize="0"/>
            <p:nvPr/>
          </p:nvPicPr>
          <p:blipFill rotWithShape="1">
            <a:blip r:embed="rId3">
              <a:alphaModFix/>
            </a:blip>
            <a:srcRect l="55204" t="41860" r="10558" b="44172"/>
            <a:stretch/>
          </p:blipFill>
          <p:spPr>
            <a:xfrm>
              <a:off x="8080028" y="3152635"/>
              <a:ext cx="1814361" cy="9579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4" name="Google Shape;434;g7a70fc7e09_2_136"/>
            <p:cNvPicPr preferRelativeResize="0"/>
            <p:nvPr/>
          </p:nvPicPr>
          <p:blipFill rotWithShape="1">
            <a:blip r:embed="rId4">
              <a:alphaModFix/>
            </a:blip>
            <a:srcRect l="57565" t="9441" r="15153" b="69427"/>
            <a:stretch/>
          </p:blipFill>
          <p:spPr>
            <a:xfrm>
              <a:off x="6634333" y="2641598"/>
              <a:ext cx="1445695" cy="144927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896633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7a70fc7e09_2_150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519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it-IT" sz="36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The NARF4 recoding example</a:t>
            </a:r>
            <a:endParaRPr sz="3600"/>
          </a:p>
        </p:txBody>
      </p:sp>
      <p:pic>
        <p:nvPicPr>
          <p:cNvPr id="449" name="Google Shape;449;g7a70fc7e09_2_150"/>
          <p:cNvPicPr preferRelativeResize="0"/>
          <p:nvPr/>
        </p:nvPicPr>
        <p:blipFill rotWithShape="1">
          <a:blip r:embed="rId3">
            <a:alphaModFix/>
          </a:blip>
          <a:srcRect l="32324" t="47018" r="32950" b="11054"/>
          <a:stretch/>
        </p:blipFill>
        <p:spPr>
          <a:xfrm>
            <a:off x="6347849" y="3626797"/>
            <a:ext cx="3571067" cy="224698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g7a70fc7e09_2_150"/>
          <p:cNvSpPr txBox="1">
            <a:spLocks noGrp="1"/>
          </p:cNvSpPr>
          <p:nvPr>
            <p:ph type="body" idx="1"/>
          </p:nvPr>
        </p:nvSpPr>
        <p:spPr>
          <a:xfrm>
            <a:off x="838200" y="1076632"/>
            <a:ext cx="5181600" cy="5100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This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Ale-</a:t>
            </a:r>
            <a:r>
              <a:rPr lang="it-IT" sz="1800" b="1" dirty="0" err="1">
                <a:latin typeface="Calibri"/>
                <a:ea typeface="Calibri"/>
                <a:cs typeface="Calibri"/>
                <a:sym typeface="Calibri"/>
              </a:rPr>
              <a:t>exonization</a:t>
            </a:r>
            <a:r>
              <a:rPr lang="it-IT" sz="1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>
                <a:latin typeface="Calibri"/>
                <a:ea typeface="Calibri"/>
                <a:cs typeface="Calibri"/>
                <a:sym typeface="Calibri"/>
              </a:rPr>
              <a:t>editing-</a:t>
            </a:r>
            <a:r>
              <a:rPr lang="it-IT" sz="1800" b="1" dirty="0" err="1">
                <a:latin typeface="Calibri"/>
                <a:ea typeface="Calibri"/>
                <a:cs typeface="Calibri"/>
                <a:sym typeface="Calibri"/>
              </a:rPr>
              <a:t>dependent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leads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recoding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 (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column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2)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Proof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NARF4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exonization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evolutionarily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fixed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no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change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in E1 editing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upon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NMD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inhibition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puromycine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even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if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there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a STOP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codon</a:t>
            </a:r>
            <a:r>
              <a:rPr lang="it-IT" sz="1800" dirty="0"/>
              <a:t> so </a:t>
            </a:r>
            <a:r>
              <a:rPr lang="it-IT" sz="1800" dirty="0" err="1"/>
              <a:t>this</a:t>
            </a:r>
            <a:r>
              <a:rPr lang="it-IT" sz="1800" dirty="0"/>
              <a:t> premature stop </a:t>
            </a:r>
            <a:r>
              <a:rPr lang="it-IT" sz="1800" dirty="0" err="1"/>
              <a:t>codon</a:t>
            </a:r>
            <a:r>
              <a:rPr lang="it-IT" sz="1800" dirty="0"/>
              <a:t> </a:t>
            </a:r>
            <a:r>
              <a:rPr lang="it-IT" sz="1800" dirty="0" err="1"/>
              <a:t>is</a:t>
            </a:r>
            <a:r>
              <a:rPr lang="it-IT" sz="1800" dirty="0"/>
              <a:t> </a:t>
            </a:r>
            <a:r>
              <a:rPr lang="it-IT" sz="1800" dirty="0" err="1"/>
              <a:t>aways</a:t>
            </a:r>
            <a:r>
              <a:rPr lang="it-IT" sz="1800" dirty="0"/>
              <a:t> </a:t>
            </a:r>
            <a:r>
              <a:rPr lang="it-IT" sz="1800" dirty="0" err="1"/>
              <a:t>recoded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Editing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sites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Alu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element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itself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regulate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Alu-exon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inclusion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Differentially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regulated</a:t>
            </a:r>
            <a:r>
              <a:rPr lang="it-IT" sz="1800" dirty="0">
                <a:solidFill>
                  <a:srgbClr val="00C4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it-IT" sz="1800" b="1" dirty="0">
                <a:latin typeface="Calibri"/>
                <a:ea typeface="Calibri"/>
                <a:cs typeface="Calibri"/>
                <a:sym typeface="Calibri"/>
              </a:rPr>
              <a:t>Brain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 dirty="0"/>
          </a:p>
        </p:txBody>
      </p:sp>
      <p:pic>
        <p:nvPicPr>
          <p:cNvPr id="447" name="Google Shape;447;g7a70fc7e09_2_150"/>
          <p:cNvPicPr preferRelativeResize="0"/>
          <p:nvPr/>
        </p:nvPicPr>
        <p:blipFill rotWithShape="1">
          <a:blip r:embed="rId4">
            <a:alphaModFix/>
          </a:blip>
          <a:srcRect l="26144" t="16784" r="27925" b="42663"/>
          <a:stretch/>
        </p:blipFill>
        <p:spPr>
          <a:xfrm>
            <a:off x="6347849" y="1061423"/>
            <a:ext cx="5117949" cy="2540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5721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7a70fc7e09_2_150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519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it-IT" sz="36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The NARF4 recoding example</a:t>
            </a:r>
            <a:endParaRPr sz="3600"/>
          </a:p>
        </p:txBody>
      </p:sp>
      <p:sp>
        <p:nvSpPr>
          <p:cNvPr id="445" name="Google Shape;445;g7a70fc7e09_2_150"/>
          <p:cNvSpPr txBox="1">
            <a:spLocks noGrp="1"/>
          </p:cNvSpPr>
          <p:nvPr>
            <p:ph type="body" idx="1"/>
          </p:nvPr>
        </p:nvSpPr>
        <p:spPr>
          <a:xfrm>
            <a:off x="838200" y="1076632"/>
            <a:ext cx="5181600" cy="5100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indent="-228600">
              <a:spcBef>
                <a:spcPts val="0"/>
              </a:spcBef>
              <a:buFont typeface="Noto Sans Symbols"/>
              <a:buChar char="⮚"/>
            </a:pPr>
            <a:r>
              <a:rPr lang="en-GB" sz="1800" dirty="0"/>
              <a:t>This Ale-</a:t>
            </a:r>
            <a:r>
              <a:rPr lang="en-GB" sz="1800" b="1" dirty="0" err="1"/>
              <a:t>exonization</a:t>
            </a:r>
            <a:r>
              <a:rPr lang="en-GB" sz="1800" b="1" dirty="0"/>
              <a:t> </a:t>
            </a:r>
            <a:r>
              <a:rPr lang="en-GB" sz="1800" dirty="0"/>
              <a:t>is </a:t>
            </a:r>
            <a:r>
              <a:rPr lang="en-GB" sz="1800" b="1" dirty="0"/>
              <a:t>editing-dependent</a:t>
            </a:r>
            <a:r>
              <a:rPr lang="en-GB" sz="1800" dirty="0"/>
              <a:t> and leads to recoding  </a:t>
            </a:r>
            <a:r>
              <a:rPr lang="it-IT" sz="1800" dirty="0"/>
              <a:t>(</a:t>
            </a:r>
            <a:r>
              <a:rPr lang="it-IT" sz="1800" dirty="0" err="1"/>
              <a:t>column</a:t>
            </a:r>
            <a:r>
              <a:rPr lang="it-IT" sz="1800" dirty="0"/>
              <a:t> 2)</a:t>
            </a:r>
            <a:endParaRPr lang="en-GB" sz="1800" dirty="0"/>
          </a:p>
          <a:p>
            <a:pPr marL="228600" lvl="0" indent="-228600">
              <a:buFont typeface="Noto Sans Symbols"/>
              <a:buChar char="⮚"/>
            </a:pPr>
            <a:r>
              <a:rPr lang="en-GB" sz="1800" dirty="0"/>
              <a:t>Proof that NARF4 </a:t>
            </a:r>
            <a:r>
              <a:rPr lang="en-GB" sz="1800" dirty="0" err="1"/>
              <a:t>exonization</a:t>
            </a:r>
            <a:r>
              <a:rPr lang="en-GB" sz="1800" dirty="0"/>
              <a:t> is </a:t>
            </a:r>
            <a:r>
              <a:rPr lang="en-GB" sz="1800" b="1" dirty="0">
                <a:solidFill>
                  <a:srgbClr val="000000"/>
                </a:solidFill>
              </a:rPr>
              <a:t>evolutionarily</a:t>
            </a:r>
            <a:r>
              <a:rPr lang="en-GB" sz="1800" dirty="0">
                <a:solidFill>
                  <a:srgbClr val="000000"/>
                </a:solidFill>
              </a:rPr>
              <a:t> </a:t>
            </a:r>
            <a:r>
              <a:rPr lang="en-GB" sz="1800" b="1" dirty="0">
                <a:solidFill>
                  <a:srgbClr val="000000"/>
                </a:solidFill>
              </a:rPr>
              <a:t>fixed</a:t>
            </a:r>
            <a:r>
              <a:rPr lang="en-GB" sz="1800" dirty="0">
                <a:solidFill>
                  <a:srgbClr val="000000"/>
                </a:solidFill>
              </a:rPr>
              <a:t>:</a:t>
            </a:r>
            <a:r>
              <a:rPr lang="en-GB" sz="1800" dirty="0"/>
              <a:t> no change in E1 editing upon NMD inhibition (</a:t>
            </a:r>
            <a:r>
              <a:rPr lang="en-GB" sz="1800" dirty="0" err="1"/>
              <a:t>puromycine</a:t>
            </a:r>
            <a:r>
              <a:rPr lang="en-GB" sz="1800" dirty="0"/>
              <a:t>) even if there is a STOP codon so this premature stop codon is </a:t>
            </a:r>
            <a:r>
              <a:rPr lang="en-GB" sz="1800" dirty="0" err="1"/>
              <a:t>aways</a:t>
            </a:r>
            <a:r>
              <a:rPr lang="en-GB" sz="1800" dirty="0"/>
              <a:t> recoded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Editing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sites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Alu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element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itself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regulate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Alu-exon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inclusion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Differentially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regulated</a:t>
            </a:r>
            <a:r>
              <a:rPr lang="it-IT" sz="1800" dirty="0">
                <a:solidFill>
                  <a:srgbClr val="00C4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it-IT" sz="1800" b="1" dirty="0">
                <a:latin typeface="Calibri"/>
                <a:ea typeface="Calibri"/>
                <a:cs typeface="Calibri"/>
                <a:sym typeface="Calibri"/>
              </a:rPr>
              <a:t>Brain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 dirty="0"/>
          </a:p>
        </p:txBody>
      </p:sp>
      <p:pic>
        <p:nvPicPr>
          <p:cNvPr id="447" name="Google Shape;447;g7a70fc7e09_2_150"/>
          <p:cNvPicPr preferRelativeResize="0"/>
          <p:nvPr/>
        </p:nvPicPr>
        <p:blipFill rotWithShape="1">
          <a:blip r:embed="rId3">
            <a:alphaModFix/>
          </a:blip>
          <a:srcRect l="26144" t="16784" r="27925" b="42663"/>
          <a:stretch/>
        </p:blipFill>
        <p:spPr>
          <a:xfrm>
            <a:off x="6347849" y="1061423"/>
            <a:ext cx="5117949" cy="2540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g7a70fc7e09_2_150"/>
          <p:cNvPicPr preferRelativeResize="0"/>
          <p:nvPr/>
        </p:nvPicPr>
        <p:blipFill rotWithShape="1">
          <a:blip r:embed="rId4">
            <a:alphaModFix/>
          </a:blip>
          <a:srcRect l="31572" t="32034" r="54632" b="38059"/>
          <a:stretch/>
        </p:blipFill>
        <p:spPr>
          <a:xfrm>
            <a:off x="6376627" y="3601986"/>
            <a:ext cx="1835257" cy="22621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4456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g7a70fc7e09_2_150"/>
          <p:cNvPicPr preferRelativeResize="0"/>
          <p:nvPr/>
        </p:nvPicPr>
        <p:blipFill rotWithShape="1">
          <a:blip r:embed="rId3">
            <a:alphaModFix/>
          </a:blip>
          <a:srcRect l="21291" t="17310" r="10121" b="27947"/>
          <a:stretch/>
        </p:blipFill>
        <p:spPr>
          <a:xfrm>
            <a:off x="6376628" y="3626797"/>
            <a:ext cx="5117949" cy="2431107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g7a70fc7e09_2_150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519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it-IT" sz="36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The NARF4 recoding example</a:t>
            </a:r>
            <a:endParaRPr sz="3600"/>
          </a:p>
        </p:txBody>
      </p:sp>
      <p:sp>
        <p:nvSpPr>
          <p:cNvPr id="445" name="Google Shape;445;g7a70fc7e09_2_150"/>
          <p:cNvSpPr txBox="1">
            <a:spLocks noGrp="1"/>
          </p:cNvSpPr>
          <p:nvPr>
            <p:ph type="body" idx="1"/>
          </p:nvPr>
        </p:nvSpPr>
        <p:spPr>
          <a:xfrm>
            <a:off x="838200" y="1076632"/>
            <a:ext cx="5181600" cy="5100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indent="-228600">
              <a:spcBef>
                <a:spcPts val="0"/>
              </a:spcBef>
              <a:buFont typeface="Noto Sans Symbols"/>
              <a:buChar char="⮚"/>
            </a:pPr>
            <a:r>
              <a:rPr lang="en-GB" sz="1800" dirty="0"/>
              <a:t>This Ale-</a:t>
            </a:r>
            <a:r>
              <a:rPr lang="en-GB" sz="1800" b="1" dirty="0" err="1"/>
              <a:t>exonization</a:t>
            </a:r>
            <a:r>
              <a:rPr lang="en-GB" sz="1800" b="1" dirty="0"/>
              <a:t> </a:t>
            </a:r>
            <a:r>
              <a:rPr lang="en-GB" sz="1800" dirty="0"/>
              <a:t>is </a:t>
            </a:r>
            <a:r>
              <a:rPr lang="en-GB" sz="1800" b="1" dirty="0"/>
              <a:t>editing-dependent</a:t>
            </a:r>
            <a:r>
              <a:rPr lang="en-GB" sz="1800" dirty="0"/>
              <a:t> and leads to recoding  </a:t>
            </a:r>
            <a:r>
              <a:rPr lang="it-IT" sz="1800" dirty="0"/>
              <a:t>(</a:t>
            </a:r>
            <a:r>
              <a:rPr lang="it-IT" sz="1800" dirty="0" err="1"/>
              <a:t>column</a:t>
            </a:r>
            <a:r>
              <a:rPr lang="it-IT" sz="1800" dirty="0"/>
              <a:t> 2)</a:t>
            </a:r>
            <a:endParaRPr lang="en-GB" sz="1800" dirty="0"/>
          </a:p>
          <a:p>
            <a:pPr marL="228600" lvl="0" indent="-228600">
              <a:buFont typeface="Noto Sans Symbols"/>
              <a:buChar char="⮚"/>
            </a:pPr>
            <a:r>
              <a:rPr lang="en-GB" sz="1800" dirty="0"/>
              <a:t>Proof that NARF4 </a:t>
            </a:r>
            <a:r>
              <a:rPr lang="en-GB" sz="1800" dirty="0" err="1"/>
              <a:t>exonization</a:t>
            </a:r>
            <a:r>
              <a:rPr lang="en-GB" sz="1800" dirty="0"/>
              <a:t> is </a:t>
            </a:r>
            <a:r>
              <a:rPr lang="en-GB" sz="1800" b="1" dirty="0">
                <a:solidFill>
                  <a:srgbClr val="000000"/>
                </a:solidFill>
              </a:rPr>
              <a:t>evolutionarily</a:t>
            </a:r>
            <a:r>
              <a:rPr lang="en-GB" sz="1800" dirty="0">
                <a:solidFill>
                  <a:srgbClr val="000000"/>
                </a:solidFill>
              </a:rPr>
              <a:t> </a:t>
            </a:r>
            <a:r>
              <a:rPr lang="en-GB" sz="1800" b="1" dirty="0">
                <a:solidFill>
                  <a:srgbClr val="000000"/>
                </a:solidFill>
              </a:rPr>
              <a:t>fixed</a:t>
            </a:r>
            <a:r>
              <a:rPr lang="en-GB" sz="1800" dirty="0">
                <a:solidFill>
                  <a:srgbClr val="000000"/>
                </a:solidFill>
              </a:rPr>
              <a:t>:</a:t>
            </a:r>
            <a:r>
              <a:rPr lang="en-GB" sz="1800" dirty="0"/>
              <a:t> no change in E1 editing upon NMD inhibition (</a:t>
            </a:r>
            <a:r>
              <a:rPr lang="en-GB" sz="1800" dirty="0" err="1"/>
              <a:t>puromycine</a:t>
            </a:r>
            <a:r>
              <a:rPr lang="en-GB" sz="1800" dirty="0"/>
              <a:t>) even if there is a STOP codon so this premature stop codon is </a:t>
            </a:r>
            <a:r>
              <a:rPr lang="en-GB" sz="1800" dirty="0" err="1"/>
              <a:t>aways</a:t>
            </a:r>
            <a:r>
              <a:rPr lang="en-GB" sz="1800" dirty="0"/>
              <a:t> recoded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Editing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sites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Alu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element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itself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regulate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Alu-exon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inclusion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Differentially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regulated</a:t>
            </a:r>
            <a:r>
              <a:rPr lang="it-IT" sz="1800" dirty="0">
                <a:solidFill>
                  <a:srgbClr val="00C4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it-IT" sz="1800" b="1" dirty="0">
                <a:latin typeface="Calibri"/>
                <a:ea typeface="Calibri"/>
                <a:cs typeface="Calibri"/>
                <a:sym typeface="Calibri"/>
              </a:rPr>
              <a:t>Brain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 dirty="0"/>
          </a:p>
        </p:txBody>
      </p:sp>
      <p:pic>
        <p:nvPicPr>
          <p:cNvPr id="447" name="Google Shape;447;g7a70fc7e09_2_150"/>
          <p:cNvPicPr preferRelativeResize="0"/>
          <p:nvPr/>
        </p:nvPicPr>
        <p:blipFill rotWithShape="1">
          <a:blip r:embed="rId4">
            <a:alphaModFix/>
          </a:blip>
          <a:srcRect l="26144" t="16784" r="27925" b="42663"/>
          <a:stretch/>
        </p:blipFill>
        <p:spPr>
          <a:xfrm>
            <a:off x="6347849" y="1061423"/>
            <a:ext cx="5117949" cy="2540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6001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g7a70fc7e09_2_150"/>
          <p:cNvPicPr preferRelativeResize="0"/>
          <p:nvPr/>
        </p:nvPicPr>
        <p:blipFill rotWithShape="1">
          <a:blip r:embed="rId3">
            <a:alphaModFix/>
          </a:blip>
          <a:srcRect l="24299" t="30390" r="22451" b="28788"/>
          <a:stretch/>
        </p:blipFill>
        <p:spPr>
          <a:xfrm>
            <a:off x="6376629" y="3617195"/>
            <a:ext cx="5117949" cy="2828879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g7a70fc7e09_2_150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519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it-IT" sz="36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The NARF4 recoding example</a:t>
            </a:r>
            <a:endParaRPr sz="3600"/>
          </a:p>
        </p:txBody>
      </p:sp>
      <p:sp>
        <p:nvSpPr>
          <p:cNvPr id="445" name="Google Shape;445;g7a70fc7e09_2_150"/>
          <p:cNvSpPr txBox="1">
            <a:spLocks noGrp="1"/>
          </p:cNvSpPr>
          <p:nvPr>
            <p:ph type="body" idx="1"/>
          </p:nvPr>
        </p:nvSpPr>
        <p:spPr>
          <a:xfrm>
            <a:off x="838200" y="1076632"/>
            <a:ext cx="5181600" cy="5100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indent="-228600">
              <a:spcBef>
                <a:spcPts val="0"/>
              </a:spcBef>
              <a:buFont typeface="Noto Sans Symbols"/>
              <a:buChar char="⮚"/>
            </a:pPr>
            <a:r>
              <a:rPr lang="en-GB" sz="1800" dirty="0"/>
              <a:t>This Ale-</a:t>
            </a:r>
            <a:r>
              <a:rPr lang="en-GB" sz="1800" b="1" dirty="0" err="1"/>
              <a:t>exonization</a:t>
            </a:r>
            <a:r>
              <a:rPr lang="en-GB" sz="1800" b="1" dirty="0"/>
              <a:t> </a:t>
            </a:r>
            <a:r>
              <a:rPr lang="en-GB" sz="1800" dirty="0"/>
              <a:t>is </a:t>
            </a:r>
            <a:r>
              <a:rPr lang="en-GB" sz="1800" b="1" dirty="0"/>
              <a:t>editing-dependent</a:t>
            </a:r>
            <a:r>
              <a:rPr lang="en-GB" sz="1800" dirty="0"/>
              <a:t> and leads to recoding  </a:t>
            </a:r>
            <a:r>
              <a:rPr lang="it-IT" sz="1800" dirty="0"/>
              <a:t>(</a:t>
            </a:r>
            <a:r>
              <a:rPr lang="it-IT" sz="1800" dirty="0" err="1"/>
              <a:t>column</a:t>
            </a:r>
            <a:r>
              <a:rPr lang="it-IT" sz="1800" dirty="0"/>
              <a:t> 2)</a:t>
            </a:r>
            <a:endParaRPr lang="en-GB" sz="1800" dirty="0"/>
          </a:p>
          <a:p>
            <a:pPr marL="228600" lvl="0" indent="-228600">
              <a:buFont typeface="Noto Sans Symbols"/>
              <a:buChar char="⮚"/>
            </a:pPr>
            <a:r>
              <a:rPr lang="en-GB" sz="1800" dirty="0"/>
              <a:t>Proof that NARF4 </a:t>
            </a:r>
            <a:r>
              <a:rPr lang="en-GB" sz="1800" dirty="0" err="1"/>
              <a:t>exonization</a:t>
            </a:r>
            <a:r>
              <a:rPr lang="en-GB" sz="1800" dirty="0"/>
              <a:t> is </a:t>
            </a:r>
            <a:r>
              <a:rPr lang="en-GB" sz="1800" b="1" dirty="0">
                <a:solidFill>
                  <a:srgbClr val="000000"/>
                </a:solidFill>
              </a:rPr>
              <a:t>evolutionarily</a:t>
            </a:r>
            <a:r>
              <a:rPr lang="en-GB" sz="1800" dirty="0">
                <a:solidFill>
                  <a:srgbClr val="000000"/>
                </a:solidFill>
              </a:rPr>
              <a:t> </a:t>
            </a:r>
            <a:r>
              <a:rPr lang="en-GB" sz="1800" b="1" dirty="0">
                <a:solidFill>
                  <a:srgbClr val="000000"/>
                </a:solidFill>
              </a:rPr>
              <a:t>fixed</a:t>
            </a:r>
            <a:r>
              <a:rPr lang="en-GB" sz="1800" dirty="0">
                <a:solidFill>
                  <a:srgbClr val="000000"/>
                </a:solidFill>
              </a:rPr>
              <a:t>:</a:t>
            </a:r>
            <a:r>
              <a:rPr lang="en-GB" sz="1800" dirty="0"/>
              <a:t> no change in E1 editing upon NMD inhibition (</a:t>
            </a:r>
            <a:r>
              <a:rPr lang="en-GB" sz="1800" dirty="0" err="1"/>
              <a:t>puromycine</a:t>
            </a:r>
            <a:r>
              <a:rPr lang="en-GB" sz="1800" dirty="0"/>
              <a:t>) even if there is a STOP codon so this premature stop codon is </a:t>
            </a:r>
            <a:r>
              <a:rPr lang="en-GB" sz="1800" dirty="0" err="1"/>
              <a:t>aways</a:t>
            </a:r>
            <a:r>
              <a:rPr lang="en-GB" sz="1800" dirty="0"/>
              <a:t> recoded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Editing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sites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Alu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element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itself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regulate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Alu-exon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inclusion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Differentially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regulated</a:t>
            </a:r>
            <a:r>
              <a:rPr lang="it-IT" sz="1800" dirty="0">
                <a:solidFill>
                  <a:srgbClr val="00C4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it-IT" sz="1800" b="1" dirty="0">
                <a:latin typeface="Calibri"/>
                <a:ea typeface="Calibri"/>
                <a:cs typeface="Calibri"/>
                <a:sym typeface="Calibri"/>
              </a:rPr>
              <a:t>Brain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 dirty="0"/>
          </a:p>
        </p:txBody>
      </p:sp>
      <p:pic>
        <p:nvPicPr>
          <p:cNvPr id="447" name="Google Shape;447;g7a70fc7e09_2_150"/>
          <p:cNvPicPr preferRelativeResize="0"/>
          <p:nvPr/>
        </p:nvPicPr>
        <p:blipFill rotWithShape="1">
          <a:blip r:embed="rId4">
            <a:alphaModFix/>
          </a:blip>
          <a:srcRect l="26144" t="16784" r="27925" b="42663"/>
          <a:stretch/>
        </p:blipFill>
        <p:spPr>
          <a:xfrm>
            <a:off x="6347849" y="1061423"/>
            <a:ext cx="5117949" cy="2540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0985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7a70fc7e09_2_161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10515601" cy="921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it-IT" sz="36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RSs</a:t>
            </a:r>
            <a:r>
              <a:rPr lang="it-IT" sz="36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are </a:t>
            </a:r>
            <a:r>
              <a:rPr lang="it-IT" sz="3600" b="1" dirty="0" err="1">
                <a:solidFill>
                  <a:srgbClr val="C00000"/>
                </a:solidFill>
              </a:rPr>
              <a:t>lineage-specific</a:t>
            </a:r>
            <a:r>
              <a:rPr lang="it-IT" sz="3600" b="1" dirty="0">
                <a:solidFill>
                  <a:srgbClr val="C00000"/>
                </a:solidFill>
              </a:rPr>
              <a:t> </a:t>
            </a:r>
            <a:r>
              <a:rPr lang="it-IT" sz="3600" b="1" dirty="0" err="1">
                <a:solidFill>
                  <a:srgbClr val="C00000"/>
                </a:solidFill>
              </a:rPr>
              <a:t>while</a:t>
            </a:r>
            <a:r>
              <a:rPr lang="it-IT" sz="3600" b="1" dirty="0">
                <a:solidFill>
                  <a:srgbClr val="C00000"/>
                </a:solidFill>
              </a:rPr>
              <a:t> </a:t>
            </a:r>
            <a:r>
              <a:rPr lang="it-IT" sz="36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their</a:t>
            </a:r>
            <a:r>
              <a:rPr lang="it-IT" sz="36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editing </a:t>
            </a:r>
            <a:r>
              <a:rPr lang="it-IT" sz="36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levels</a:t>
            </a:r>
            <a:r>
              <a:rPr lang="it-IT" sz="36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are </a:t>
            </a:r>
            <a:r>
              <a:rPr lang="it-IT" sz="36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specie-specific</a:t>
            </a:r>
            <a:endParaRPr sz="3600" dirty="0"/>
          </a:p>
        </p:txBody>
      </p:sp>
      <p:sp>
        <p:nvSpPr>
          <p:cNvPr id="457" name="Google Shape;457;g7a70fc7e09_2_161"/>
          <p:cNvSpPr txBox="1">
            <a:spLocks noGrp="1"/>
          </p:cNvSpPr>
          <p:nvPr>
            <p:ph type="body" idx="1"/>
          </p:nvPr>
        </p:nvSpPr>
        <p:spPr>
          <a:xfrm>
            <a:off x="838200" y="1503336"/>
            <a:ext cx="4873052" cy="4587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it-IT" sz="1800" b="1">
                <a:solidFill>
                  <a:srgbClr val="000000"/>
                </a:solidFill>
              </a:rPr>
              <a:t>ESs</a:t>
            </a:r>
            <a:r>
              <a:rPr lang="it-IT" sz="1800">
                <a:solidFill>
                  <a:srgbClr val="000000"/>
                </a:solidFill>
              </a:rPr>
              <a:t> are </a:t>
            </a:r>
            <a:r>
              <a:rPr lang="it-IT" sz="1800" b="1">
                <a:solidFill>
                  <a:srgbClr val="000000"/>
                </a:solidFill>
              </a:rPr>
              <a:t>conserved</a:t>
            </a:r>
            <a:r>
              <a:rPr lang="it-IT" sz="1800">
                <a:solidFill>
                  <a:srgbClr val="000000"/>
                </a:solidFill>
              </a:rPr>
              <a:t> across different </a:t>
            </a:r>
            <a:r>
              <a:rPr lang="it-IT" sz="1800" b="1">
                <a:solidFill>
                  <a:srgbClr val="000000"/>
                </a:solidFill>
              </a:rPr>
              <a:t>species</a:t>
            </a:r>
            <a:r>
              <a:rPr lang="it-IT" sz="1800">
                <a:solidFill>
                  <a:srgbClr val="000000"/>
                </a:solidFill>
              </a:rPr>
              <a:t> of Drosophila, Cephalopods, Mammals…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it-IT" sz="1800">
                <a:solidFill>
                  <a:srgbClr val="000000"/>
                </a:solidFill>
              </a:rPr>
              <a:t>Conserved sites are </a:t>
            </a:r>
            <a:r>
              <a:rPr lang="it-IT" sz="1800" b="1">
                <a:solidFill>
                  <a:srgbClr val="000000"/>
                </a:solidFill>
              </a:rPr>
              <a:t>lineage-specific</a:t>
            </a:r>
            <a:r>
              <a:rPr lang="it-IT" sz="1800">
                <a:solidFill>
                  <a:srgbClr val="000000"/>
                </a:solidFill>
              </a:rPr>
              <a:t> (cis-regulation is specie-specific)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it-IT" sz="1800">
                <a:solidFill>
                  <a:srgbClr val="000000"/>
                </a:solidFill>
              </a:rPr>
              <a:t>Conserved sites are </a:t>
            </a:r>
            <a:r>
              <a:rPr lang="it-IT" sz="1800" b="1">
                <a:solidFill>
                  <a:srgbClr val="000000"/>
                </a:solidFill>
              </a:rPr>
              <a:t>enriched for non-synonoimous </a:t>
            </a:r>
            <a:r>
              <a:rPr lang="it-IT" sz="1800">
                <a:solidFill>
                  <a:srgbClr val="000000"/>
                </a:solidFill>
              </a:rPr>
              <a:t>substitution:</a:t>
            </a:r>
            <a:br>
              <a:rPr lang="it-IT" sz="1800">
                <a:solidFill>
                  <a:srgbClr val="000000"/>
                </a:solidFill>
              </a:rPr>
            </a:br>
            <a:r>
              <a:rPr lang="it-IT" sz="1800">
                <a:solidFill>
                  <a:srgbClr val="000000"/>
                </a:solidFill>
              </a:rPr>
              <a:t>so </a:t>
            </a:r>
            <a:r>
              <a:rPr lang="it-IT" sz="1800" b="1">
                <a:solidFill>
                  <a:srgbClr val="000000"/>
                </a:solidFill>
              </a:rPr>
              <a:t>positive selection </a:t>
            </a:r>
            <a:r>
              <a:rPr lang="it-IT" sz="1800">
                <a:solidFill>
                  <a:srgbClr val="000000"/>
                </a:solidFill>
              </a:rPr>
              <a:t>happened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it-IT" sz="1800">
                <a:solidFill>
                  <a:srgbClr val="000000"/>
                </a:solidFill>
              </a:rPr>
              <a:t>All this suggests that RSs were </a:t>
            </a:r>
            <a:r>
              <a:rPr lang="it-IT" sz="1800" b="1">
                <a:solidFill>
                  <a:srgbClr val="000000"/>
                </a:solidFill>
              </a:rPr>
              <a:t>exapted</a:t>
            </a:r>
            <a:r>
              <a:rPr lang="it-IT" sz="1800">
                <a:solidFill>
                  <a:srgbClr val="000000"/>
                </a:solidFill>
              </a:rPr>
              <a:t>:</a:t>
            </a:r>
            <a:br>
              <a:rPr lang="it-IT" sz="1800">
                <a:solidFill>
                  <a:srgbClr val="000000"/>
                </a:solidFill>
              </a:rPr>
            </a:br>
            <a:r>
              <a:rPr lang="it-IT" sz="1800" b="1">
                <a:solidFill>
                  <a:srgbClr val="000000"/>
                </a:solidFill>
              </a:rPr>
              <a:t>RSs had a different function </a:t>
            </a:r>
            <a:r>
              <a:rPr lang="it-IT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ancestral genes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/>
          </a:p>
        </p:txBody>
      </p:sp>
      <p:pic>
        <p:nvPicPr>
          <p:cNvPr id="458" name="Google Shape;458;g7a70fc7e09_2_161"/>
          <p:cNvPicPr preferRelativeResize="0"/>
          <p:nvPr/>
        </p:nvPicPr>
        <p:blipFill rotWithShape="1">
          <a:blip r:embed="rId3">
            <a:alphaModFix/>
          </a:blip>
          <a:srcRect l="2208" t="33106" r="49473" b="44127"/>
          <a:stretch/>
        </p:blipFill>
        <p:spPr>
          <a:xfrm>
            <a:off x="5968275" y="1047050"/>
            <a:ext cx="5385524" cy="3283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g7a70fc7e09_2_161"/>
          <p:cNvPicPr preferRelativeResize="0"/>
          <p:nvPr/>
        </p:nvPicPr>
        <p:blipFill rotWithShape="1">
          <a:blip r:embed="rId3">
            <a:alphaModFix/>
          </a:blip>
          <a:srcRect t="338" r="39514" b="50978"/>
          <a:stretch/>
        </p:blipFill>
        <p:spPr>
          <a:xfrm>
            <a:off x="5968266" y="1047040"/>
            <a:ext cx="5385534" cy="5801855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g7a70fc7e09_2_161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10515601" cy="921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it-IT" sz="36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RSs are </a:t>
            </a:r>
            <a:r>
              <a:rPr lang="it-IT" sz="3600" b="1">
                <a:solidFill>
                  <a:srgbClr val="C00000"/>
                </a:solidFill>
              </a:rPr>
              <a:t>lineage-specific while </a:t>
            </a:r>
            <a:r>
              <a:rPr lang="it-IT" sz="36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their editing levels are specie-specific</a:t>
            </a:r>
            <a:endParaRPr sz="3600"/>
          </a:p>
        </p:txBody>
      </p:sp>
      <p:sp>
        <p:nvSpPr>
          <p:cNvPr id="457" name="Google Shape;457;g7a70fc7e09_2_161"/>
          <p:cNvSpPr txBox="1">
            <a:spLocks noGrp="1"/>
          </p:cNvSpPr>
          <p:nvPr>
            <p:ph type="body" idx="1"/>
          </p:nvPr>
        </p:nvSpPr>
        <p:spPr>
          <a:xfrm>
            <a:off x="838200" y="1503336"/>
            <a:ext cx="4873052" cy="4587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it-IT" sz="1800" b="1">
                <a:solidFill>
                  <a:srgbClr val="000000"/>
                </a:solidFill>
              </a:rPr>
              <a:t>ESs</a:t>
            </a:r>
            <a:r>
              <a:rPr lang="it-IT" sz="1800">
                <a:solidFill>
                  <a:srgbClr val="000000"/>
                </a:solidFill>
              </a:rPr>
              <a:t> are </a:t>
            </a:r>
            <a:r>
              <a:rPr lang="it-IT" sz="1800" b="1">
                <a:solidFill>
                  <a:srgbClr val="000000"/>
                </a:solidFill>
              </a:rPr>
              <a:t>conserved</a:t>
            </a:r>
            <a:r>
              <a:rPr lang="it-IT" sz="1800">
                <a:solidFill>
                  <a:srgbClr val="000000"/>
                </a:solidFill>
              </a:rPr>
              <a:t> across different </a:t>
            </a:r>
            <a:r>
              <a:rPr lang="it-IT" sz="1800" b="1">
                <a:solidFill>
                  <a:srgbClr val="000000"/>
                </a:solidFill>
              </a:rPr>
              <a:t>species</a:t>
            </a:r>
            <a:r>
              <a:rPr lang="it-IT" sz="1800">
                <a:solidFill>
                  <a:srgbClr val="000000"/>
                </a:solidFill>
              </a:rPr>
              <a:t> of Drosophila, Cephalopods, Mammals…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it-IT" sz="1800">
                <a:solidFill>
                  <a:srgbClr val="000000"/>
                </a:solidFill>
              </a:rPr>
              <a:t>Conserved sites are </a:t>
            </a:r>
            <a:r>
              <a:rPr lang="it-IT" sz="1800" b="1">
                <a:solidFill>
                  <a:srgbClr val="000000"/>
                </a:solidFill>
              </a:rPr>
              <a:t>lineage-specific</a:t>
            </a:r>
            <a:r>
              <a:rPr lang="it-IT" sz="1800">
                <a:solidFill>
                  <a:srgbClr val="000000"/>
                </a:solidFill>
              </a:rPr>
              <a:t> (cis-regulation is specie-specific)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it-IT" sz="1800">
                <a:solidFill>
                  <a:srgbClr val="000000"/>
                </a:solidFill>
              </a:rPr>
              <a:t>Conserved sites are </a:t>
            </a:r>
            <a:r>
              <a:rPr lang="it-IT" sz="1800" b="1">
                <a:solidFill>
                  <a:srgbClr val="000000"/>
                </a:solidFill>
              </a:rPr>
              <a:t>enriched for non-synonoimous </a:t>
            </a:r>
            <a:r>
              <a:rPr lang="it-IT" sz="1800">
                <a:solidFill>
                  <a:srgbClr val="000000"/>
                </a:solidFill>
              </a:rPr>
              <a:t>substitution:</a:t>
            </a:r>
            <a:br>
              <a:rPr lang="it-IT" sz="1800">
                <a:solidFill>
                  <a:srgbClr val="000000"/>
                </a:solidFill>
              </a:rPr>
            </a:br>
            <a:r>
              <a:rPr lang="it-IT" sz="1800">
                <a:solidFill>
                  <a:srgbClr val="000000"/>
                </a:solidFill>
              </a:rPr>
              <a:t>so </a:t>
            </a:r>
            <a:r>
              <a:rPr lang="it-IT" sz="1800" b="1">
                <a:solidFill>
                  <a:srgbClr val="000000"/>
                </a:solidFill>
              </a:rPr>
              <a:t>positive selection </a:t>
            </a:r>
            <a:r>
              <a:rPr lang="it-IT" sz="1800">
                <a:solidFill>
                  <a:srgbClr val="000000"/>
                </a:solidFill>
              </a:rPr>
              <a:t>happened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it-IT" sz="1800">
                <a:solidFill>
                  <a:srgbClr val="000000"/>
                </a:solidFill>
              </a:rPr>
              <a:t>All this suggests that RSs were </a:t>
            </a:r>
            <a:r>
              <a:rPr lang="it-IT" sz="1800" b="1">
                <a:solidFill>
                  <a:srgbClr val="000000"/>
                </a:solidFill>
              </a:rPr>
              <a:t>exapted</a:t>
            </a:r>
            <a:r>
              <a:rPr lang="it-IT" sz="1800">
                <a:solidFill>
                  <a:srgbClr val="000000"/>
                </a:solidFill>
              </a:rPr>
              <a:t>:</a:t>
            </a:r>
            <a:br>
              <a:rPr lang="it-IT" sz="1800">
                <a:solidFill>
                  <a:srgbClr val="000000"/>
                </a:solidFill>
              </a:rPr>
            </a:br>
            <a:r>
              <a:rPr lang="it-IT" sz="1800" b="1">
                <a:solidFill>
                  <a:srgbClr val="000000"/>
                </a:solidFill>
              </a:rPr>
              <a:t>RSs had a different function </a:t>
            </a:r>
            <a:r>
              <a:rPr lang="it-IT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ancestral genes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568760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g7a70fc7e09_2_170" descr="Immagine che contiene screenshot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 l="9470" t="39425" r="43595" b="41442"/>
          <a:stretch/>
        </p:blipFill>
        <p:spPr>
          <a:xfrm>
            <a:off x="7129208" y="1154244"/>
            <a:ext cx="4348596" cy="230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g7a70fc7e09_2_170" descr="Immagine che contiene testo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 l="8400" t="8233" r="51599" b="80745"/>
          <a:stretch/>
        </p:blipFill>
        <p:spPr>
          <a:xfrm>
            <a:off x="7129208" y="1154244"/>
            <a:ext cx="3690583" cy="1316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g7a70fc7e09_2_170"/>
          <p:cNvPicPr preferRelativeResize="0"/>
          <p:nvPr/>
        </p:nvPicPr>
        <p:blipFill rotWithShape="1">
          <a:blip r:embed="rId5">
            <a:alphaModFix/>
          </a:blip>
          <a:srcRect l="23779" t="9931" r="7139" b="74769"/>
          <a:stretch/>
        </p:blipFill>
        <p:spPr>
          <a:xfrm>
            <a:off x="7129208" y="2470331"/>
            <a:ext cx="4199414" cy="1316086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g7a70fc7e09_2_170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591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it-IT" sz="36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Recoding</a:t>
            </a:r>
            <a:r>
              <a:rPr lang="it-IT" sz="36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: a </a:t>
            </a:r>
            <a:r>
              <a:rPr lang="it-IT" sz="36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constraining</a:t>
            </a:r>
            <a:r>
              <a:rPr lang="it-IT" sz="36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36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advantage</a:t>
            </a:r>
            <a:endParaRPr sz="3600" dirty="0"/>
          </a:p>
        </p:txBody>
      </p:sp>
      <p:sp>
        <p:nvSpPr>
          <p:cNvPr id="468" name="Google Shape;468;g7a70fc7e09_2_170"/>
          <p:cNvSpPr txBox="1">
            <a:spLocks noGrp="1"/>
          </p:cNvSpPr>
          <p:nvPr>
            <p:ph type="body" idx="1"/>
          </p:nvPr>
        </p:nvSpPr>
        <p:spPr>
          <a:xfrm>
            <a:off x="838200" y="1154244"/>
            <a:ext cx="5181600" cy="50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it-IT" sz="1800" b="1">
                <a:latin typeface="Calibri"/>
                <a:ea typeface="Calibri"/>
                <a:cs typeface="Calibri"/>
                <a:sym typeface="Calibri"/>
              </a:rPr>
              <a:t>Recoding</a:t>
            </a:r>
            <a:br>
              <a:rPr lang="it-IT" sz="1800" b="1">
                <a:latin typeface="Calibri"/>
                <a:ea typeface="Calibri"/>
                <a:cs typeface="Calibri"/>
                <a:sym typeface="Calibri"/>
              </a:rPr>
            </a:br>
            <a:r>
              <a:rPr lang="it-IT" sz="1800" b="1"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it-IT" sz="1800">
                <a:latin typeface="Calibri"/>
                <a:ea typeface="Calibri"/>
                <a:cs typeface="Calibri"/>
                <a:sym typeface="Calibri"/>
              </a:rPr>
              <a:t>Wider </a:t>
            </a:r>
            <a:r>
              <a:rPr lang="it-IT" sz="1800" b="1">
                <a:latin typeface="Calibri"/>
                <a:ea typeface="Calibri"/>
                <a:cs typeface="Calibri"/>
                <a:sym typeface="Calibri"/>
              </a:rPr>
              <a:t>adaptation capability</a:t>
            </a:r>
            <a:r>
              <a:rPr lang="it-IT" sz="1800">
                <a:latin typeface="Calibri"/>
                <a:ea typeface="Calibri"/>
                <a:cs typeface="Calibri"/>
                <a:sym typeface="Calibri"/>
              </a:rPr>
              <a:t> through:</a:t>
            </a:r>
            <a:br>
              <a:rPr lang="it-IT" sz="1800">
                <a:latin typeface="Calibri"/>
                <a:ea typeface="Calibri"/>
                <a:cs typeface="Calibri"/>
                <a:sym typeface="Calibri"/>
              </a:rPr>
            </a:br>
            <a:r>
              <a:rPr lang="it-IT" sz="1800" b="1">
                <a:latin typeface="Calibri"/>
                <a:ea typeface="Calibri"/>
                <a:cs typeface="Calibri"/>
                <a:sym typeface="Calibri"/>
              </a:rPr>
              <a:t>→ More diverse range</a:t>
            </a:r>
            <a:r>
              <a:rPr lang="it-IT" sz="1800">
                <a:latin typeface="Calibri"/>
                <a:ea typeface="Calibri"/>
                <a:cs typeface="Calibri"/>
                <a:sym typeface="Calibri"/>
              </a:rPr>
              <a:t> of</a:t>
            </a:r>
            <a:r>
              <a:rPr lang="it-IT" sz="1800" b="1">
                <a:latin typeface="Calibri"/>
                <a:ea typeface="Calibri"/>
                <a:cs typeface="Calibri"/>
                <a:sym typeface="Calibri"/>
              </a:rPr>
              <a:t> proteins</a:t>
            </a:r>
            <a:br>
              <a:rPr lang="it-IT" sz="1800">
                <a:latin typeface="Calibri"/>
                <a:ea typeface="Calibri"/>
                <a:cs typeface="Calibri"/>
                <a:sym typeface="Calibri"/>
              </a:rPr>
            </a:br>
            <a:r>
              <a:rPr lang="it-IT" sz="1800" b="1"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lang="it-IT" sz="18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>
                <a:latin typeface="Calibri"/>
                <a:ea typeface="Calibri"/>
                <a:cs typeface="Calibri"/>
                <a:sym typeface="Calibri"/>
              </a:rPr>
              <a:t>Adjusting </a:t>
            </a:r>
            <a:r>
              <a:rPr lang="it-IT" sz="1800"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it-IT" sz="1800" b="1">
                <a:latin typeface="Calibri"/>
                <a:ea typeface="Calibri"/>
                <a:cs typeface="Calibri"/>
                <a:sym typeface="Calibri"/>
              </a:rPr>
              <a:t>transcriptome</a:t>
            </a:r>
            <a:r>
              <a:rPr lang="it-IT" sz="1800">
                <a:latin typeface="Calibri"/>
                <a:ea typeface="Calibri"/>
                <a:cs typeface="Calibri"/>
                <a:sym typeface="Calibri"/>
              </a:rPr>
              <a:t> instead of the genome sequences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it-IT" sz="1800">
                <a:latin typeface="Calibri"/>
                <a:ea typeface="Calibri"/>
                <a:cs typeface="Calibri"/>
                <a:sym typeface="Calibri"/>
              </a:rPr>
              <a:t>Not all recoding sites are edited while there are multiple editing sites in every mRNA:</a:t>
            </a:r>
            <a:br>
              <a:rPr lang="it-IT" sz="1800">
                <a:latin typeface="Calibri"/>
                <a:ea typeface="Calibri"/>
                <a:cs typeface="Calibri"/>
                <a:sym typeface="Calibri"/>
              </a:rPr>
            </a:br>
            <a:r>
              <a:rPr lang="it-IT" sz="1800" b="1">
                <a:latin typeface="Calibri"/>
                <a:ea typeface="Calibri"/>
                <a:cs typeface="Calibri"/>
                <a:sym typeface="Calibri"/>
              </a:rPr>
              <a:t>→ Combinatorial Repertoire</a:t>
            </a:r>
            <a:r>
              <a:rPr lang="it-IT" sz="1800">
                <a:latin typeface="Calibri"/>
                <a:ea typeface="Calibri"/>
                <a:cs typeface="Calibri"/>
                <a:sym typeface="Calibri"/>
              </a:rPr>
              <a:t> depends on:</a:t>
            </a:r>
            <a:br>
              <a:rPr lang="it-IT" sz="1800">
                <a:latin typeface="Calibri"/>
                <a:ea typeface="Calibri"/>
                <a:cs typeface="Calibri"/>
                <a:sym typeface="Calibri"/>
              </a:rPr>
            </a:br>
            <a:r>
              <a:rPr lang="it-IT" sz="180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it-IT" sz="1800" b="1">
                <a:latin typeface="Calibri"/>
                <a:ea typeface="Calibri"/>
                <a:cs typeface="Calibri"/>
                <a:sym typeface="Calibri"/>
              </a:rPr>
              <a:t>tissue identity</a:t>
            </a:r>
            <a:br>
              <a:rPr lang="it-IT" sz="1800">
                <a:latin typeface="Calibri"/>
                <a:ea typeface="Calibri"/>
                <a:cs typeface="Calibri"/>
                <a:sym typeface="Calibri"/>
              </a:rPr>
            </a:br>
            <a:r>
              <a:rPr lang="it-IT" sz="180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it-IT" sz="1800" b="1">
                <a:latin typeface="Calibri"/>
                <a:ea typeface="Calibri"/>
                <a:cs typeface="Calibri"/>
                <a:sym typeface="Calibri"/>
              </a:rPr>
              <a:t>developmental-stage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it-IT" sz="1800">
                <a:latin typeface="Calibri"/>
                <a:ea typeface="Calibri"/>
                <a:cs typeface="Calibri"/>
                <a:sym typeface="Calibri"/>
              </a:rPr>
              <a:t>RNA-editing is a </a:t>
            </a:r>
            <a:r>
              <a:rPr lang="it-IT" sz="1800" b="1">
                <a:latin typeface="Calibri"/>
                <a:ea typeface="Calibri"/>
                <a:cs typeface="Calibri"/>
                <a:sym typeface="Calibri"/>
              </a:rPr>
              <a:t>heritable </a:t>
            </a:r>
            <a:r>
              <a:rPr lang="it-IT" sz="1800">
                <a:latin typeface="Calibri"/>
                <a:ea typeface="Calibri"/>
                <a:cs typeface="Calibri"/>
                <a:sym typeface="Calibri"/>
              </a:rPr>
              <a:t>mechanism for </a:t>
            </a:r>
            <a:r>
              <a:rPr lang="it-IT" sz="1800" b="1">
                <a:latin typeface="Calibri"/>
                <a:ea typeface="Calibri"/>
                <a:cs typeface="Calibri"/>
                <a:sym typeface="Calibri"/>
              </a:rPr>
              <a:t>protein diversification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it-IT" sz="1800">
                <a:latin typeface="Calibri"/>
                <a:ea typeface="Calibri"/>
                <a:cs typeface="Calibri"/>
                <a:sym typeface="Calibri"/>
              </a:rPr>
              <a:t>There is an </a:t>
            </a:r>
            <a:r>
              <a:rPr lang="it-IT" sz="1800" b="1">
                <a:latin typeface="Calibri"/>
                <a:ea typeface="Calibri"/>
                <a:cs typeface="Calibri"/>
                <a:sym typeface="Calibri"/>
              </a:rPr>
              <a:t>evolutionary constraint </a:t>
            </a:r>
            <a:r>
              <a:rPr lang="it-IT" sz="1800">
                <a:latin typeface="Calibri"/>
                <a:ea typeface="Calibri"/>
                <a:cs typeface="Calibri"/>
                <a:sym typeface="Calibri"/>
              </a:rPr>
              <a:t>on</a:t>
            </a:r>
            <a:r>
              <a:rPr lang="it-IT" sz="1800" b="1">
                <a:latin typeface="Calibri"/>
                <a:ea typeface="Calibri"/>
                <a:cs typeface="Calibri"/>
                <a:sym typeface="Calibri"/>
              </a:rPr>
              <a:t> genomic regions </a:t>
            </a:r>
            <a:r>
              <a:rPr lang="it-IT" sz="1800">
                <a:latin typeface="Calibri"/>
                <a:ea typeface="Calibri"/>
                <a:cs typeface="Calibri"/>
                <a:sym typeface="Calibri"/>
              </a:rPr>
              <a:t>encoding</a:t>
            </a:r>
            <a:r>
              <a:rPr lang="it-IT" sz="1800" b="1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it-IT" sz="1800" b="1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>
                <a:latin typeface="Calibri"/>
                <a:ea typeface="Calibri"/>
                <a:cs typeface="Calibri"/>
                <a:sym typeface="Calibri"/>
              </a:rPr>
              <a:t>dsRNA</a:t>
            </a:r>
            <a:r>
              <a:rPr lang="it-IT" sz="1800" b="1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>
                <a:latin typeface="Calibri"/>
                <a:ea typeface="Calibri"/>
                <a:cs typeface="Calibri"/>
                <a:sym typeface="Calibri"/>
              </a:rPr>
              <a:t>structures</a:t>
            </a:r>
            <a:endParaRPr/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/>
          </a:p>
        </p:txBody>
      </p:sp>
      <p:pic>
        <p:nvPicPr>
          <p:cNvPr id="469" name="Google Shape;469;g7a70fc7e09_2_170"/>
          <p:cNvPicPr preferRelativeResize="0"/>
          <p:nvPr/>
        </p:nvPicPr>
        <p:blipFill rotWithShape="1">
          <a:blip r:embed="rId6">
            <a:alphaModFix/>
          </a:blip>
          <a:srcRect l="16452" t="15896" r="34074" b="9911"/>
          <a:stretch/>
        </p:blipFill>
        <p:spPr>
          <a:xfrm>
            <a:off x="7131246" y="3786417"/>
            <a:ext cx="3811573" cy="3071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g7a70fc7e09_2_170" descr="Immagine che contiene screenshot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 l="9470" t="39425" r="43595" b="41442"/>
          <a:stretch/>
        </p:blipFill>
        <p:spPr>
          <a:xfrm>
            <a:off x="7129208" y="1154244"/>
            <a:ext cx="4348596" cy="2302111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g7a70fc7e09_2_170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591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it-IT" sz="36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Recoding: a constraining advantage</a:t>
            </a:r>
            <a:endParaRPr sz="3600"/>
          </a:p>
        </p:txBody>
      </p:sp>
      <p:sp>
        <p:nvSpPr>
          <p:cNvPr id="468" name="Google Shape;468;g7a70fc7e09_2_170"/>
          <p:cNvSpPr txBox="1">
            <a:spLocks noGrp="1"/>
          </p:cNvSpPr>
          <p:nvPr>
            <p:ph type="body" idx="1"/>
          </p:nvPr>
        </p:nvSpPr>
        <p:spPr>
          <a:xfrm>
            <a:off x="838200" y="1154244"/>
            <a:ext cx="5181600" cy="50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it-IT" sz="1800" b="1">
                <a:latin typeface="Calibri"/>
                <a:ea typeface="Calibri"/>
                <a:cs typeface="Calibri"/>
                <a:sym typeface="Calibri"/>
              </a:rPr>
              <a:t>Recoding</a:t>
            </a:r>
            <a:br>
              <a:rPr lang="it-IT" sz="1800" b="1">
                <a:latin typeface="Calibri"/>
                <a:ea typeface="Calibri"/>
                <a:cs typeface="Calibri"/>
                <a:sym typeface="Calibri"/>
              </a:rPr>
            </a:br>
            <a:r>
              <a:rPr lang="it-IT" sz="1800" b="1"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it-IT" sz="1800">
                <a:latin typeface="Calibri"/>
                <a:ea typeface="Calibri"/>
                <a:cs typeface="Calibri"/>
                <a:sym typeface="Calibri"/>
              </a:rPr>
              <a:t>Wider </a:t>
            </a:r>
            <a:r>
              <a:rPr lang="it-IT" sz="1800" b="1">
                <a:latin typeface="Calibri"/>
                <a:ea typeface="Calibri"/>
                <a:cs typeface="Calibri"/>
                <a:sym typeface="Calibri"/>
              </a:rPr>
              <a:t>adaptation capability</a:t>
            </a:r>
            <a:r>
              <a:rPr lang="it-IT" sz="1800">
                <a:latin typeface="Calibri"/>
                <a:ea typeface="Calibri"/>
                <a:cs typeface="Calibri"/>
                <a:sym typeface="Calibri"/>
              </a:rPr>
              <a:t> through:</a:t>
            </a:r>
            <a:br>
              <a:rPr lang="it-IT" sz="1800">
                <a:latin typeface="Calibri"/>
                <a:ea typeface="Calibri"/>
                <a:cs typeface="Calibri"/>
                <a:sym typeface="Calibri"/>
              </a:rPr>
            </a:br>
            <a:r>
              <a:rPr lang="it-IT" sz="1800" b="1">
                <a:latin typeface="Calibri"/>
                <a:ea typeface="Calibri"/>
                <a:cs typeface="Calibri"/>
                <a:sym typeface="Calibri"/>
              </a:rPr>
              <a:t>→ More diverse range</a:t>
            </a:r>
            <a:r>
              <a:rPr lang="it-IT" sz="1800">
                <a:latin typeface="Calibri"/>
                <a:ea typeface="Calibri"/>
                <a:cs typeface="Calibri"/>
                <a:sym typeface="Calibri"/>
              </a:rPr>
              <a:t> of</a:t>
            </a:r>
            <a:r>
              <a:rPr lang="it-IT" sz="1800" b="1">
                <a:latin typeface="Calibri"/>
                <a:ea typeface="Calibri"/>
                <a:cs typeface="Calibri"/>
                <a:sym typeface="Calibri"/>
              </a:rPr>
              <a:t> proteins</a:t>
            </a:r>
            <a:br>
              <a:rPr lang="it-IT" sz="1800">
                <a:latin typeface="Calibri"/>
                <a:ea typeface="Calibri"/>
                <a:cs typeface="Calibri"/>
                <a:sym typeface="Calibri"/>
              </a:rPr>
            </a:br>
            <a:r>
              <a:rPr lang="it-IT" sz="1800" b="1"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lang="it-IT" sz="18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>
                <a:latin typeface="Calibri"/>
                <a:ea typeface="Calibri"/>
                <a:cs typeface="Calibri"/>
                <a:sym typeface="Calibri"/>
              </a:rPr>
              <a:t>Adjusting </a:t>
            </a:r>
            <a:r>
              <a:rPr lang="it-IT" sz="1800"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it-IT" sz="1800" b="1">
                <a:latin typeface="Calibri"/>
                <a:ea typeface="Calibri"/>
                <a:cs typeface="Calibri"/>
                <a:sym typeface="Calibri"/>
              </a:rPr>
              <a:t>transcriptome</a:t>
            </a:r>
            <a:r>
              <a:rPr lang="it-IT" sz="1800">
                <a:latin typeface="Calibri"/>
                <a:ea typeface="Calibri"/>
                <a:cs typeface="Calibri"/>
                <a:sym typeface="Calibri"/>
              </a:rPr>
              <a:t> instead of the genome sequences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it-IT" sz="1800">
                <a:latin typeface="Calibri"/>
                <a:ea typeface="Calibri"/>
                <a:cs typeface="Calibri"/>
                <a:sym typeface="Calibri"/>
              </a:rPr>
              <a:t>Not all recoding sites are edited while there are multiple editing sites in every mRNA:</a:t>
            </a:r>
            <a:br>
              <a:rPr lang="it-IT" sz="1800">
                <a:latin typeface="Calibri"/>
                <a:ea typeface="Calibri"/>
                <a:cs typeface="Calibri"/>
                <a:sym typeface="Calibri"/>
              </a:rPr>
            </a:br>
            <a:r>
              <a:rPr lang="it-IT" sz="1800" b="1">
                <a:latin typeface="Calibri"/>
                <a:ea typeface="Calibri"/>
                <a:cs typeface="Calibri"/>
                <a:sym typeface="Calibri"/>
              </a:rPr>
              <a:t>→ Combinatorial Repertoire</a:t>
            </a:r>
            <a:r>
              <a:rPr lang="it-IT" sz="1800">
                <a:latin typeface="Calibri"/>
                <a:ea typeface="Calibri"/>
                <a:cs typeface="Calibri"/>
                <a:sym typeface="Calibri"/>
              </a:rPr>
              <a:t> depends on:</a:t>
            </a:r>
            <a:br>
              <a:rPr lang="it-IT" sz="1800">
                <a:latin typeface="Calibri"/>
                <a:ea typeface="Calibri"/>
                <a:cs typeface="Calibri"/>
                <a:sym typeface="Calibri"/>
              </a:rPr>
            </a:br>
            <a:r>
              <a:rPr lang="it-IT" sz="180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it-IT" sz="1800" b="1">
                <a:latin typeface="Calibri"/>
                <a:ea typeface="Calibri"/>
                <a:cs typeface="Calibri"/>
                <a:sym typeface="Calibri"/>
              </a:rPr>
              <a:t>tissue identity</a:t>
            </a:r>
            <a:br>
              <a:rPr lang="it-IT" sz="1800">
                <a:latin typeface="Calibri"/>
                <a:ea typeface="Calibri"/>
                <a:cs typeface="Calibri"/>
                <a:sym typeface="Calibri"/>
              </a:rPr>
            </a:br>
            <a:r>
              <a:rPr lang="it-IT" sz="180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it-IT" sz="1800" b="1">
                <a:latin typeface="Calibri"/>
                <a:ea typeface="Calibri"/>
                <a:cs typeface="Calibri"/>
                <a:sym typeface="Calibri"/>
              </a:rPr>
              <a:t>developmental-stage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it-IT" sz="1800">
                <a:latin typeface="Calibri"/>
                <a:ea typeface="Calibri"/>
                <a:cs typeface="Calibri"/>
                <a:sym typeface="Calibri"/>
              </a:rPr>
              <a:t>RNA-editing is a </a:t>
            </a:r>
            <a:r>
              <a:rPr lang="it-IT" sz="1800" b="1">
                <a:latin typeface="Calibri"/>
                <a:ea typeface="Calibri"/>
                <a:cs typeface="Calibri"/>
                <a:sym typeface="Calibri"/>
              </a:rPr>
              <a:t>heritable </a:t>
            </a:r>
            <a:r>
              <a:rPr lang="it-IT" sz="1800">
                <a:latin typeface="Calibri"/>
                <a:ea typeface="Calibri"/>
                <a:cs typeface="Calibri"/>
                <a:sym typeface="Calibri"/>
              </a:rPr>
              <a:t>mechanism for </a:t>
            </a:r>
            <a:r>
              <a:rPr lang="it-IT" sz="1800" b="1">
                <a:latin typeface="Calibri"/>
                <a:ea typeface="Calibri"/>
                <a:cs typeface="Calibri"/>
                <a:sym typeface="Calibri"/>
              </a:rPr>
              <a:t>protein diversification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it-IT" sz="1800">
                <a:latin typeface="Calibri"/>
                <a:ea typeface="Calibri"/>
                <a:cs typeface="Calibri"/>
                <a:sym typeface="Calibri"/>
              </a:rPr>
              <a:t>There is an </a:t>
            </a:r>
            <a:r>
              <a:rPr lang="it-IT" sz="1800" b="1">
                <a:latin typeface="Calibri"/>
                <a:ea typeface="Calibri"/>
                <a:cs typeface="Calibri"/>
                <a:sym typeface="Calibri"/>
              </a:rPr>
              <a:t>evolutionary constraint </a:t>
            </a:r>
            <a:r>
              <a:rPr lang="it-IT" sz="1800">
                <a:latin typeface="Calibri"/>
                <a:ea typeface="Calibri"/>
                <a:cs typeface="Calibri"/>
                <a:sym typeface="Calibri"/>
              </a:rPr>
              <a:t>on</a:t>
            </a:r>
            <a:r>
              <a:rPr lang="it-IT" sz="1800" b="1">
                <a:latin typeface="Calibri"/>
                <a:ea typeface="Calibri"/>
                <a:cs typeface="Calibri"/>
                <a:sym typeface="Calibri"/>
              </a:rPr>
              <a:t> genomic regions </a:t>
            </a:r>
            <a:r>
              <a:rPr lang="it-IT" sz="1800">
                <a:latin typeface="Calibri"/>
                <a:ea typeface="Calibri"/>
                <a:cs typeface="Calibri"/>
                <a:sym typeface="Calibri"/>
              </a:rPr>
              <a:t>encoding</a:t>
            </a:r>
            <a:r>
              <a:rPr lang="it-IT" sz="1800" b="1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it-IT" sz="1800" b="1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>
                <a:latin typeface="Calibri"/>
                <a:ea typeface="Calibri"/>
                <a:cs typeface="Calibri"/>
                <a:sym typeface="Calibri"/>
              </a:rPr>
              <a:t>dsRNA</a:t>
            </a:r>
            <a:r>
              <a:rPr lang="it-IT" sz="1800" b="1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>
                <a:latin typeface="Calibri"/>
                <a:ea typeface="Calibri"/>
                <a:cs typeface="Calibri"/>
                <a:sym typeface="Calibri"/>
              </a:rPr>
              <a:t>structures</a:t>
            </a:r>
            <a:endParaRPr/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982544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7"/>
        </a:solid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758856740b_14_7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mbria"/>
              <a:buNone/>
            </a:pPr>
            <a:r>
              <a:rPr lang="it-IT" sz="36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A-to-I RNA editing is catalysed by ADAR enzymes</a:t>
            </a:r>
            <a:endParaRPr sz="3600" b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1" name="Google Shape;391;g758856740b_14_7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2163" t="8022" r="5510" b="59064"/>
          <a:stretch/>
        </p:blipFill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g758856740b_14_75"/>
          <p:cNvSpPr txBox="1"/>
          <p:nvPr/>
        </p:nvSpPr>
        <p:spPr>
          <a:xfrm>
            <a:off x="6096000" y="1997839"/>
            <a:ext cx="5833403" cy="3693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93" name="Google Shape;393;g758856740b_14_75"/>
          <p:cNvSpPr txBox="1">
            <a:spLocks noGrp="1"/>
          </p:cNvSpPr>
          <p:nvPr>
            <p:ph type="body" idx="2"/>
          </p:nvPr>
        </p:nvSpPr>
        <p:spPr>
          <a:xfrm>
            <a:off x="838200" y="2154575"/>
            <a:ext cx="5181600" cy="36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+mj-lt"/>
              <a:buAutoNum type="alphaUcPeriod"/>
            </a:pP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A-to-I RNA editing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most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common in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Metazoa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performed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by ADAR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enzymes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’ family;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80010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endParaRPr sz="1800" dirty="0"/>
          </a:p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+mj-lt"/>
              <a:buAutoNum type="alphaUcPeriod"/>
            </a:pP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In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mammals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three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members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this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family are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encoded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: p150 and p110 ADAR1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isoforms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, ADAR2 and ADAR3;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➢"/>
            </a:pP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ADAR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enzymes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contain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a C-terminal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deaminase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domain and 3 or 2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dsRNA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binding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domain;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➢"/>
            </a:pP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ADAR1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isoforms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contain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1 or 2 Z-DNA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binding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domain.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7"/>
        </a:solidFill>
        <a:effectLst/>
      </p:bgPr>
    </p:bg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it-IT" sz="36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RNA editing regulation</a:t>
            </a:r>
            <a:endParaRPr sz="3600" b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8"/>
          <p:cNvSpPr txBox="1">
            <a:spLocks noGrp="1"/>
          </p:cNvSpPr>
          <p:nvPr>
            <p:ph type="body" idx="1"/>
          </p:nvPr>
        </p:nvSpPr>
        <p:spPr>
          <a:xfrm>
            <a:off x="838200" y="1437650"/>
            <a:ext cx="5181600" cy="47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 sz="1800"/>
              <a:t>Editing levels are regulated by 3 factors:</a:t>
            </a: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⮚"/>
            </a:pPr>
            <a:r>
              <a:rPr lang="it-IT" sz="1800" b="1"/>
              <a:t>Structural motifs surrounding each specific editing site</a:t>
            </a:r>
            <a:r>
              <a:rPr lang="it-IT" sz="1800"/>
              <a:t> </a:t>
            </a:r>
            <a:endParaRPr sz="1800"/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it-IT" sz="1800">
                <a:latin typeface="Calibri"/>
                <a:ea typeface="Calibri"/>
                <a:cs typeface="Calibri"/>
                <a:sym typeface="Calibri"/>
              </a:rPr>
              <a:t>depends from its encoded </a:t>
            </a:r>
            <a:r>
              <a:rPr lang="it-IT" sz="1800" b="1">
                <a:latin typeface="Calibri"/>
                <a:ea typeface="Calibri"/>
                <a:cs typeface="Calibri"/>
                <a:sym typeface="Calibri"/>
              </a:rPr>
              <a:t>genome sequence =&gt; </a:t>
            </a:r>
            <a:r>
              <a:rPr lang="it-IT" sz="1800"/>
              <a:t>effects are the same regardless of the cell type</a:t>
            </a: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⮚"/>
            </a:pPr>
            <a:r>
              <a:rPr lang="it-IT" sz="1800" b="1"/>
              <a:t>Expression level of ADAR proteins </a:t>
            </a:r>
            <a:endParaRPr sz="1800"/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it-IT" sz="1800"/>
              <a:t>ADAR expression could be different in </a:t>
            </a:r>
            <a:r>
              <a:rPr lang="it-IT" sz="1800" b="1"/>
              <a:t>different tissues </a:t>
            </a:r>
            <a:r>
              <a:rPr lang="it-IT" sz="1800"/>
              <a:t>and in </a:t>
            </a:r>
            <a:r>
              <a:rPr lang="it-IT" sz="1800" b="1"/>
              <a:t>different conditions =&gt; </a:t>
            </a:r>
            <a:r>
              <a:rPr lang="it-IT" sz="1800"/>
              <a:t>dynamic regulation of editing levels</a:t>
            </a:r>
            <a:endParaRPr sz="1800"/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800"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⮚"/>
            </a:pPr>
            <a:r>
              <a:rPr lang="it-IT" sz="1800" b="1"/>
              <a:t>Level of ADAR regulators</a:t>
            </a:r>
            <a:endParaRPr sz="1800" b="1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 b="1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 sz="1800"/>
              <a:t>ADAR regulators mainly affect editing globally but probably do not allow for site-specific control of editing levels</a:t>
            </a:r>
            <a:endParaRPr sz="1800" b="1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 b="1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800" b="1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/>
          </a:p>
          <a:p>
            <a:pPr marL="45720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8"/>
          <p:cNvSpPr txBox="1">
            <a:spLocks noGrp="1"/>
          </p:cNvSpPr>
          <p:nvPr>
            <p:ph type="body" idx="2"/>
          </p:nvPr>
        </p:nvSpPr>
        <p:spPr>
          <a:xfrm>
            <a:off x="6172200" y="2052601"/>
            <a:ext cx="5181600" cy="38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800" b="1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800"/>
          </a:p>
        </p:txBody>
      </p:sp>
      <p:sp>
        <p:nvSpPr>
          <p:cNvPr id="477" name="Google Shape;477;p8"/>
          <p:cNvSpPr txBox="1"/>
          <p:nvPr/>
        </p:nvSpPr>
        <p:spPr>
          <a:xfrm>
            <a:off x="838200" y="1683306"/>
            <a:ext cx="67797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8"/>
          <p:cNvSpPr txBox="1"/>
          <p:nvPr/>
        </p:nvSpPr>
        <p:spPr>
          <a:xfrm>
            <a:off x="6977413" y="5408972"/>
            <a:ext cx="405580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8"/>
          <p:cNvSpPr txBox="1"/>
          <p:nvPr/>
        </p:nvSpPr>
        <p:spPr>
          <a:xfrm>
            <a:off x="816520" y="5408972"/>
            <a:ext cx="51816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0" name="Google Shape;480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0200" y="1483100"/>
            <a:ext cx="5810250" cy="46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7"/>
        </a:solidFill>
        <a:effectLst/>
      </p:bgPr>
    </p:bg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it-IT" sz="3600" b="1">
                <a:solidFill>
                  <a:srgbClr val="C00000"/>
                </a:solidFill>
              </a:rPr>
              <a:t>Altered RNA editing and RNA mutations </a:t>
            </a:r>
            <a:endParaRPr sz="3600"/>
          </a:p>
        </p:txBody>
      </p:sp>
      <p:sp>
        <p:nvSpPr>
          <p:cNvPr id="486" name="Google Shape;486;p9"/>
          <p:cNvSpPr txBox="1">
            <a:spLocks noGrp="1"/>
          </p:cNvSpPr>
          <p:nvPr>
            <p:ph type="body" idx="1"/>
          </p:nvPr>
        </p:nvSpPr>
        <p:spPr>
          <a:xfrm>
            <a:off x="838200" y="1519063"/>
            <a:ext cx="5181600" cy="44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it-IT" sz="1800">
                <a:latin typeface="Calibri"/>
                <a:ea typeface="Calibri"/>
                <a:cs typeface="Calibri"/>
                <a:sym typeface="Calibri"/>
              </a:rPr>
              <a:t>Altered editing could be due to:</a:t>
            </a: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⮚"/>
            </a:pPr>
            <a:r>
              <a:rPr lang="it-IT" sz="1800" b="1"/>
              <a:t>Changes in the level</a:t>
            </a:r>
            <a:r>
              <a:rPr lang="it-IT" sz="1800"/>
              <a:t> of recoding at known sites</a:t>
            </a:r>
            <a:endParaRPr sz="1800"/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⮚"/>
            </a:pPr>
            <a:r>
              <a:rPr lang="it-IT" sz="1800"/>
              <a:t>Creation of </a:t>
            </a:r>
            <a:r>
              <a:rPr lang="it-IT" sz="1800" b="1"/>
              <a:t>novel</a:t>
            </a:r>
            <a:r>
              <a:rPr lang="it-IT" sz="1800"/>
              <a:t> disease-specific </a:t>
            </a:r>
            <a:r>
              <a:rPr lang="it-IT" sz="1800" b="1"/>
              <a:t>recoding events</a:t>
            </a:r>
            <a:endParaRPr sz="1800" b="1"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⮚"/>
            </a:pPr>
            <a:r>
              <a:rPr lang="it-IT" sz="1800"/>
              <a:t>Creation of </a:t>
            </a:r>
            <a:r>
              <a:rPr lang="it-IT" sz="1800" b="1"/>
              <a:t>novel </a:t>
            </a:r>
            <a:r>
              <a:rPr lang="it-IT" sz="1800"/>
              <a:t>editing-assisted </a:t>
            </a:r>
            <a:r>
              <a:rPr lang="it-IT" sz="1800" b="1"/>
              <a:t>splicing events</a:t>
            </a:r>
            <a:endParaRPr sz="1800" b="1"/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⮚"/>
            </a:pPr>
            <a:r>
              <a:rPr lang="it-IT" sz="1800" b="1"/>
              <a:t>Modified editing patterns</a:t>
            </a:r>
            <a:r>
              <a:rPr lang="it-IT" sz="1800"/>
              <a:t> of circRNAs, miRNAs and their targets</a:t>
            </a: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 sz="1800" b="1"/>
              <a:t>Genomic mutations: </a:t>
            </a:r>
            <a:endParaRPr sz="1800"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⮚"/>
            </a:pPr>
            <a:r>
              <a:rPr lang="it-IT" sz="1800"/>
              <a:t>Are present in </a:t>
            </a:r>
            <a:r>
              <a:rPr lang="it-IT" sz="1800" b="1"/>
              <a:t>every cell</a:t>
            </a:r>
            <a:endParaRPr sz="1800" b="1"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⮚"/>
            </a:pPr>
            <a:r>
              <a:rPr lang="it-IT" sz="1800"/>
              <a:t>Genomic variability </a:t>
            </a:r>
            <a:r>
              <a:rPr lang="it-IT" sz="1800" b="1"/>
              <a:t>limited </a:t>
            </a:r>
            <a:r>
              <a:rPr lang="it-IT" sz="1800"/>
              <a:t>to two isoforms</a:t>
            </a:r>
            <a:endParaRPr sz="1800" b="1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1800" b="1"/>
              <a:t>RNA mutations:</a:t>
            </a:r>
            <a:r>
              <a:rPr lang="it-IT" sz="1800"/>
              <a:t> </a:t>
            </a:r>
            <a:endParaRPr sz="1800"/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⮚"/>
            </a:pPr>
            <a:r>
              <a:rPr lang="it-IT" sz="1800"/>
              <a:t>mutant transcripts may be </a:t>
            </a:r>
            <a:r>
              <a:rPr lang="it-IT" sz="1800" b="1"/>
              <a:t>expressed only under certain conditions</a:t>
            </a:r>
            <a:r>
              <a:rPr lang="it-IT" sz="1800"/>
              <a:t>, at a specific stage of a disease or in certain cells or tissues</a:t>
            </a:r>
            <a:endParaRPr sz="1800"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⮚"/>
            </a:pPr>
            <a:r>
              <a:rPr lang="it-IT" sz="1800"/>
              <a:t>combination of </a:t>
            </a:r>
            <a:r>
              <a:rPr lang="it-IT" sz="1800" b="1"/>
              <a:t>different isoforms</a:t>
            </a:r>
            <a:endParaRPr sz="1800" b="1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7" name="Google Shape;487;p9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l="29881" t="17439" r="23117" b="8932"/>
          <a:stretch/>
        </p:blipFill>
        <p:spPr>
          <a:xfrm>
            <a:off x="6019800" y="1519075"/>
            <a:ext cx="5333700" cy="465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7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it-IT" sz="3600" b="1">
                <a:solidFill>
                  <a:srgbClr val="C00000"/>
                </a:solidFill>
              </a:rPr>
              <a:t>Altered RNA editing and autoimmune disorders</a:t>
            </a:r>
            <a:endParaRPr sz="3600"/>
          </a:p>
        </p:txBody>
      </p:sp>
      <p:sp>
        <p:nvSpPr>
          <p:cNvPr id="493" name="Google Shape;493;p11"/>
          <p:cNvSpPr txBox="1">
            <a:spLocks noGrp="1"/>
          </p:cNvSpPr>
          <p:nvPr>
            <p:ph type="body" idx="1"/>
          </p:nvPr>
        </p:nvSpPr>
        <p:spPr>
          <a:xfrm>
            <a:off x="838200" y="1322026"/>
            <a:ext cx="5181600" cy="48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it-IT" sz="1800" b="1"/>
              <a:t>Recoding activity is very high in the thymus</a:t>
            </a:r>
            <a:endParaRPr sz="1800" b="1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800" b="1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 sz="1800" b="1"/>
              <a:t>Number of hyper-edited sites (A to I) in each tissue sample </a:t>
            </a:r>
            <a:endParaRPr sz="1800"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it-IT" sz="1800"/>
              <a:t>mTEC</a:t>
            </a:r>
            <a:r>
              <a:rPr lang="it-IT" sz="1800" baseline="30000"/>
              <a:t>hi</a:t>
            </a:r>
            <a:r>
              <a:rPr lang="it-IT" sz="1800"/>
              <a:t> cells demonstrated a number of sites per million aligned reads comparable to the number observed in the brain. </a:t>
            </a:r>
            <a:endParaRPr sz="1800"/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it-IT" sz="1800"/>
              <a:t>cTECs had a high number of unique hyper-editing sites but less than the number that was detected in mTECs</a:t>
            </a: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it-IT" sz="1800" b="1"/>
              <a:t>Editing ratio within each sample</a:t>
            </a:r>
            <a:endParaRPr sz="1800"/>
          </a:p>
          <a:p>
            <a:pPr marL="4572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➢"/>
            </a:pPr>
            <a:r>
              <a:rPr lang="it-IT" sz="1800"/>
              <a:t>brain showed the highest ratio of edited sites (0.44), followed by mTEC (0.31) and cTEC (0.29).</a:t>
            </a:r>
            <a:endParaRPr sz="1800"/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highlight>
                <a:srgbClr val="FFFFFF"/>
              </a:highlight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highlight>
                  <a:srgbClr val="FFFFFF"/>
                </a:highlight>
              </a:rPr>
              <a:t>Adar1 expression levels  in mTEC</a:t>
            </a:r>
            <a:r>
              <a:rPr lang="it-IT" sz="1800" baseline="30000">
                <a:highlight>
                  <a:srgbClr val="FFFFFF"/>
                </a:highlight>
              </a:rPr>
              <a:t>hi</a:t>
            </a:r>
            <a:r>
              <a:rPr lang="it-IT" sz="1800">
                <a:highlight>
                  <a:srgbClr val="FFFFFF"/>
                </a:highlight>
              </a:rPr>
              <a:t> and cTEC samples were comparable to the level in the brain tissue, whereas Adar2 expression levels were significantly higher in the brain.</a:t>
            </a:r>
            <a:endParaRPr sz="1800"/>
          </a:p>
        </p:txBody>
      </p:sp>
      <p:pic>
        <p:nvPicPr>
          <p:cNvPr id="494" name="Google Shape;494;p11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l="6692" t="34990" r="51634" b="13635"/>
          <a:stretch/>
        </p:blipFill>
        <p:spPr>
          <a:xfrm>
            <a:off x="6355082" y="1690689"/>
            <a:ext cx="4111200" cy="26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11"/>
          <p:cNvPicPr preferRelativeResize="0"/>
          <p:nvPr/>
        </p:nvPicPr>
        <p:blipFill rotWithShape="1">
          <a:blip r:embed="rId3">
            <a:alphaModFix/>
          </a:blip>
          <a:srcRect l="49911" t="17793" r="7862" b="13638"/>
          <a:stretch/>
        </p:blipFill>
        <p:spPr>
          <a:xfrm>
            <a:off x="6355082" y="4290647"/>
            <a:ext cx="4000645" cy="2402152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11"/>
          <p:cNvSpPr txBox="1"/>
          <p:nvPr/>
        </p:nvSpPr>
        <p:spPr>
          <a:xfrm>
            <a:off x="8296498" y="1322025"/>
            <a:ext cx="38955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mTECs = medullary thymic epithelial cells, cTEC = cortical thymic epithelial cells , mTEC</a:t>
            </a:r>
            <a:r>
              <a:rPr lang="it-IT" sz="12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</a:t>
            </a:r>
            <a:r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immature mTEC population, mTEC</a:t>
            </a:r>
            <a:r>
              <a:rPr lang="it-IT" sz="12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</a:t>
            </a:r>
            <a:r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mature mTEC population, AireKO = Aire-deficient mTEC</a:t>
            </a:r>
            <a:r>
              <a:rPr lang="it-IT" sz="12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</a:t>
            </a:r>
            <a:r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population, impaired in promiscuous gene expression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7"/>
        </a:solid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it-IT" sz="3600" b="1">
                <a:solidFill>
                  <a:srgbClr val="C00000"/>
                </a:solidFill>
              </a:rPr>
              <a:t>A-to-I RNA editing plays a physiological role in neuronal function</a:t>
            </a:r>
            <a:endParaRPr sz="3600" b="1">
              <a:solidFill>
                <a:srgbClr val="C00000"/>
              </a:solidFill>
            </a:endParaRPr>
          </a:p>
        </p:txBody>
      </p:sp>
      <p:sp>
        <p:nvSpPr>
          <p:cNvPr id="502" name="Google Shape;502;p12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464126" cy="4828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Calibri"/>
              <a:buChar char="⮚"/>
            </a:pPr>
            <a:r>
              <a:rPr lang="it-IT" sz="1800" b="1"/>
              <a:t>Serotonin 5HT</a:t>
            </a:r>
            <a:r>
              <a:rPr lang="it-IT" sz="1800" b="1" baseline="-25000"/>
              <a:t>2C</a:t>
            </a:r>
            <a:r>
              <a:rPr lang="it-IT" sz="1800" b="1"/>
              <a:t> receptor </a:t>
            </a:r>
            <a:endParaRPr sz="1800" b="1"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it-IT" sz="1800"/>
              <a:t>RNA editing reduced G protein coupling and this leads to downstream signalling.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Calibri"/>
              <a:buChar char="⮚"/>
            </a:pPr>
            <a:r>
              <a:rPr lang="it-IT" sz="1800" b="1"/>
              <a:t>AMPA GluA2, GluK1, GluK2 subunits</a:t>
            </a:r>
            <a:endParaRPr sz="1800" b="1"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it-IT" sz="1800"/>
              <a:t>RNA editing renders the receptors impermeable to Ca</a:t>
            </a:r>
            <a:r>
              <a:rPr lang="it-IT" sz="1800" baseline="30000"/>
              <a:t>2+</a:t>
            </a:r>
            <a:r>
              <a:rPr lang="it-IT" sz="1800"/>
              <a:t>. The edited subunits are also retained in the endoplasmic reticulum compared to the respective unedited isoforms.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⮚"/>
            </a:pPr>
            <a:r>
              <a:rPr lang="it-IT" sz="1800" b="1"/>
              <a:t>GABA</a:t>
            </a:r>
            <a:r>
              <a:rPr lang="it-IT" sz="1800" b="1" baseline="-25000"/>
              <a:t>A</a:t>
            </a:r>
            <a:r>
              <a:rPr lang="it-IT" sz="1800" b="1"/>
              <a:t> α3 subunit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it-IT" sz="1800"/>
              <a:t>Edited receptors are preferentially degraded in the lysosome, thereby regulating the stability of the receptor at the surface.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5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64135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3" name="Google Shape;503;p12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610395" y="1825625"/>
            <a:ext cx="4305210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7"/>
        </a:solidFill>
        <a:effectLst/>
      </p:bgPr>
    </p:bg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6bbeb5e65c_2_185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it-IT" sz="3600" b="1">
                <a:solidFill>
                  <a:srgbClr val="C00000"/>
                </a:solidFill>
              </a:rPr>
              <a:t>FMR1 gene and Fmrp protein in Fragile X syndrome</a:t>
            </a:r>
            <a:endParaRPr sz="3600" b="1">
              <a:solidFill>
                <a:srgbClr val="C00000"/>
              </a:solidFill>
            </a:endParaRPr>
          </a:p>
        </p:txBody>
      </p:sp>
      <p:sp>
        <p:nvSpPr>
          <p:cNvPr id="509" name="Google Shape;509;g6bbeb5e65c_2_185"/>
          <p:cNvSpPr txBox="1"/>
          <p:nvPr/>
        </p:nvSpPr>
        <p:spPr>
          <a:xfrm>
            <a:off x="8166600" y="1404200"/>
            <a:ext cx="3293400" cy="43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⮚"/>
            </a:pPr>
            <a:r>
              <a:rPr lang="it-IT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it-I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it-IT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iology:</a:t>
            </a:r>
            <a:br>
              <a:rPr lang="it-I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expansion of 200-800 CGG</a:t>
            </a:r>
            <a:r>
              <a:rPr lang="it-IT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trinucleotides in the 5’ UTR of FMR1 gene;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⮚"/>
            </a:pPr>
            <a:r>
              <a:rPr lang="it-IT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Consequence of mutation:</a:t>
            </a:r>
            <a:br>
              <a:rPr lang="it-I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loss of function </a:t>
            </a:r>
            <a:r>
              <a:rPr lang="it-IT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</a:t>
            </a:r>
            <a:r>
              <a:rPr lang="it-IT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it-IT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MRP</a:t>
            </a:r>
            <a:r>
              <a:rPr lang="it-IT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due to its lack of expression;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⮚"/>
            </a:pPr>
            <a:r>
              <a:rPr lang="it-IT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NLS</a:t>
            </a:r>
            <a:r>
              <a:rPr lang="it-I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it-IT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nuclear localization signal;</a:t>
            </a:r>
            <a:br>
              <a:rPr lang="it-I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KH1/2</a:t>
            </a:r>
            <a:r>
              <a:rPr lang="it-I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it-IT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RNA binding domains;</a:t>
            </a:r>
            <a:br>
              <a:rPr lang="it-I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NES</a:t>
            </a:r>
            <a:r>
              <a:rPr lang="it-I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it-IT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nuclear export signal;</a:t>
            </a:r>
            <a:br>
              <a:rPr lang="it-I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RGG</a:t>
            </a:r>
            <a:r>
              <a:rPr lang="it-I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it-IT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RNA binding domain.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⮚"/>
            </a:pPr>
            <a:r>
              <a:rPr lang="it-IT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Fmrp represses translation </a:t>
            </a:r>
            <a:r>
              <a:rPr lang="it-IT" sz="17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it-IT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trafficking </a:t>
            </a:r>
            <a:r>
              <a:rPr lang="it-IT" sz="17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</a:t>
            </a:r>
            <a:r>
              <a:rPr lang="it-IT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synaptic proteins</a:t>
            </a:r>
            <a:r>
              <a:rPr lang="it-IT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affecting synaptic plasticity.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0" name="Google Shape;510;g6bbeb5e65c_2_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1478100"/>
            <a:ext cx="7175999" cy="425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7"/>
        </a:solidFill>
        <a:effectLst/>
      </p:bgPr>
    </p:bg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7a65d31565_0_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00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b="1">
                <a:solidFill>
                  <a:srgbClr val="CC0000"/>
                </a:solidFill>
              </a:rPr>
              <a:t>Authors’ rationale</a:t>
            </a:r>
            <a:endParaRPr sz="3600" b="1">
              <a:solidFill>
                <a:srgbClr val="CC0000"/>
              </a:solidFill>
            </a:endParaRPr>
          </a:p>
        </p:txBody>
      </p:sp>
      <p:sp>
        <p:nvSpPr>
          <p:cNvPr id="517" name="Google Shape;517;g7a65d31565_0_13"/>
          <p:cNvSpPr txBox="1">
            <a:spLocks noGrp="1"/>
          </p:cNvSpPr>
          <p:nvPr>
            <p:ph type="body" idx="1"/>
          </p:nvPr>
        </p:nvSpPr>
        <p:spPr>
          <a:xfrm>
            <a:off x="424750" y="2300725"/>
            <a:ext cx="3835200" cy="362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Font typeface="+mj-lt"/>
              <a:buAutoNum type="arabicParenR"/>
            </a:pPr>
            <a:r>
              <a:rPr lang="it-IT" sz="1800" dirty="0"/>
              <a:t>In mouse, </a:t>
            </a:r>
            <a:r>
              <a:rPr lang="it-IT" sz="1800" dirty="0" err="1"/>
              <a:t>drosophila</a:t>
            </a:r>
            <a:r>
              <a:rPr lang="it-IT" sz="1800" dirty="0"/>
              <a:t> and </a:t>
            </a:r>
            <a:r>
              <a:rPr lang="it-IT" sz="1800" dirty="0" err="1"/>
              <a:t>adult</a:t>
            </a:r>
            <a:r>
              <a:rPr lang="it-IT" sz="1800" dirty="0"/>
              <a:t> </a:t>
            </a:r>
            <a:r>
              <a:rPr lang="it-IT" sz="1800" dirty="0" err="1"/>
              <a:t>zebrafish</a:t>
            </a:r>
            <a:r>
              <a:rPr lang="it-IT" sz="1800" dirty="0"/>
              <a:t> models, </a:t>
            </a:r>
            <a:r>
              <a:rPr lang="it-IT" sz="1800" b="1" dirty="0" err="1"/>
              <a:t>Fmrp</a:t>
            </a:r>
            <a:r>
              <a:rPr lang="it-IT" sz="1800" b="1" dirty="0"/>
              <a:t> </a:t>
            </a:r>
            <a:r>
              <a:rPr lang="it-IT" sz="1800" b="1" dirty="0" err="1"/>
              <a:t>loss</a:t>
            </a:r>
            <a:r>
              <a:rPr lang="it-IT" sz="1800" b="1" dirty="0"/>
              <a:t> </a:t>
            </a:r>
            <a:r>
              <a:rPr lang="it-IT" sz="1800" b="1" dirty="0" err="1"/>
              <a:t>causes</a:t>
            </a:r>
            <a:r>
              <a:rPr lang="it-IT" sz="1800" b="1" dirty="0"/>
              <a:t> </a:t>
            </a:r>
            <a:r>
              <a:rPr lang="it-IT" sz="1800" b="1" dirty="0" err="1"/>
              <a:t>neurological</a:t>
            </a:r>
            <a:r>
              <a:rPr lang="it-IT" sz="1800" b="1" dirty="0"/>
              <a:t> and </a:t>
            </a:r>
            <a:r>
              <a:rPr lang="it-IT" sz="1800" b="1" dirty="0" err="1"/>
              <a:t>behavioral</a:t>
            </a:r>
            <a:r>
              <a:rPr lang="it-IT" sz="1800" b="1" dirty="0"/>
              <a:t> </a:t>
            </a:r>
            <a:r>
              <a:rPr lang="it-IT" sz="1800" b="1" dirty="0" err="1"/>
              <a:t>defects</a:t>
            </a:r>
            <a:r>
              <a:rPr lang="it-IT" sz="1800" b="1" dirty="0"/>
              <a:t> </a:t>
            </a:r>
            <a:r>
              <a:rPr lang="it-IT" sz="1800" b="1" dirty="0" err="1"/>
              <a:t>typical</a:t>
            </a:r>
            <a:r>
              <a:rPr lang="it-IT" sz="1800" b="1" dirty="0"/>
              <a:t> of FXS</a:t>
            </a:r>
            <a:r>
              <a:rPr lang="it-IT" sz="1800" dirty="0"/>
              <a:t>;</a:t>
            </a:r>
            <a:endParaRPr sz="1800" dirty="0"/>
          </a:p>
          <a:p>
            <a:pPr marL="800100" lvl="0" algn="l" rtl="0">
              <a:spcBef>
                <a:spcPts val="1000"/>
              </a:spcBef>
              <a:spcAft>
                <a:spcPts val="0"/>
              </a:spcAft>
              <a:buFont typeface="+mj-lt"/>
              <a:buAutoNum type="arabicParenR"/>
            </a:pPr>
            <a:endParaRPr sz="1800" dirty="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Font typeface="+mj-lt"/>
              <a:buAutoNum type="arabicParenR"/>
            </a:pPr>
            <a:r>
              <a:rPr lang="it-IT" sz="1800" dirty="0"/>
              <a:t>In mouse, </a:t>
            </a:r>
            <a:r>
              <a:rPr lang="it-IT" sz="1800" dirty="0" err="1"/>
              <a:t>drosophila</a:t>
            </a:r>
            <a:r>
              <a:rPr lang="it-IT" sz="1800" dirty="0"/>
              <a:t> and </a:t>
            </a:r>
            <a:r>
              <a:rPr lang="it-IT" sz="1800" dirty="0" err="1"/>
              <a:t>adult</a:t>
            </a:r>
            <a:r>
              <a:rPr lang="it-IT" sz="1800" dirty="0"/>
              <a:t> </a:t>
            </a:r>
            <a:r>
              <a:rPr lang="it-IT" sz="1800" dirty="0" err="1"/>
              <a:t>zebrafish</a:t>
            </a:r>
            <a:r>
              <a:rPr lang="it-IT" sz="1800" dirty="0"/>
              <a:t> models, </a:t>
            </a:r>
            <a:r>
              <a:rPr lang="it-IT" sz="1800" b="1" dirty="0"/>
              <a:t>ADAR </a:t>
            </a:r>
            <a:r>
              <a:rPr lang="it-IT" sz="1800" b="1" dirty="0" err="1"/>
              <a:t>loss</a:t>
            </a:r>
            <a:r>
              <a:rPr lang="it-IT" sz="1800" b="1" dirty="0"/>
              <a:t> </a:t>
            </a:r>
            <a:r>
              <a:rPr lang="it-IT" sz="1800" b="1" dirty="0" err="1"/>
              <a:t>causes</a:t>
            </a:r>
            <a:r>
              <a:rPr lang="it-IT" sz="1800" b="1" dirty="0"/>
              <a:t> </a:t>
            </a:r>
            <a:r>
              <a:rPr lang="it-IT" sz="1800" b="1" dirty="0" err="1"/>
              <a:t>neurological</a:t>
            </a:r>
            <a:r>
              <a:rPr lang="it-IT" sz="1800" b="1" dirty="0"/>
              <a:t> </a:t>
            </a:r>
            <a:r>
              <a:rPr lang="it-IT" sz="1800" b="1" dirty="0" err="1"/>
              <a:t>defects</a:t>
            </a:r>
            <a:r>
              <a:rPr lang="it-IT" sz="1800" dirty="0"/>
              <a:t>;</a:t>
            </a:r>
            <a:endParaRPr sz="1800" dirty="0"/>
          </a:p>
          <a:p>
            <a:pPr marL="800100" lvl="0" algn="l" rtl="0">
              <a:spcBef>
                <a:spcPts val="1000"/>
              </a:spcBef>
              <a:spcAft>
                <a:spcPts val="0"/>
              </a:spcAft>
              <a:buFont typeface="+mj-lt"/>
              <a:buAutoNum type="arabicParenR"/>
            </a:pPr>
            <a:endParaRPr sz="1800" dirty="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Font typeface="+mj-lt"/>
              <a:buAutoNum type="arabicParenR"/>
            </a:pPr>
            <a:r>
              <a:rPr lang="it-IT" sz="1800" dirty="0"/>
              <a:t>In </a:t>
            </a:r>
            <a:r>
              <a:rPr lang="it-IT" sz="1800" dirty="0" err="1"/>
              <a:t>drosophila</a:t>
            </a:r>
            <a:r>
              <a:rPr lang="it-IT" sz="1800" dirty="0"/>
              <a:t>, </a:t>
            </a:r>
            <a:r>
              <a:rPr lang="it-IT" sz="1800" b="1" dirty="0" err="1"/>
              <a:t>fmrp</a:t>
            </a:r>
            <a:r>
              <a:rPr lang="it-IT" sz="1800" b="1" dirty="0"/>
              <a:t> </a:t>
            </a:r>
            <a:r>
              <a:rPr lang="it-IT" sz="1800" b="1" dirty="0" err="1"/>
              <a:t>interacts</a:t>
            </a:r>
            <a:r>
              <a:rPr lang="it-IT" sz="1800" b="1" dirty="0"/>
              <a:t> with ADAR</a:t>
            </a:r>
            <a:r>
              <a:rPr lang="it-IT" sz="1800" dirty="0"/>
              <a:t>;</a:t>
            </a:r>
            <a:endParaRPr sz="1800" dirty="0"/>
          </a:p>
        </p:txBody>
      </p:sp>
      <p:sp>
        <p:nvSpPr>
          <p:cNvPr id="518" name="Google Shape;518;g7a65d31565_0_13"/>
          <p:cNvSpPr txBox="1"/>
          <p:nvPr/>
        </p:nvSpPr>
        <p:spPr>
          <a:xfrm>
            <a:off x="4367363" y="2220175"/>
            <a:ext cx="3525900" cy="13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Could RNA editing play a role in Fragile X Syndrome?</a:t>
            </a:r>
            <a:endParaRPr sz="20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Google Shape;519;g7a65d31565_0_13"/>
          <p:cNvSpPr txBox="1">
            <a:spLocks noGrp="1"/>
          </p:cNvSpPr>
          <p:nvPr>
            <p:ph type="body" idx="1"/>
          </p:nvPr>
        </p:nvSpPr>
        <p:spPr>
          <a:xfrm>
            <a:off x="8000700" y="2220175"/>
            <a:ext cx="3835200" cy="4216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Font typeface="+mj-lt"/>
              <a:buAutoNum type="arabicPeriod"/>
            </a:pPr>
            <a:r>
              <a:rPr lang="it-IT" sz="1800" dirty="0"/>
              <a:t> </a:t>
            </a:r>
            <a:r>
              <a:rPr lang="it-IT" sz="1800" b="1" dirty="0" err="1"/>
              <a:t>Validation</a:t>
            </a:r>
            <a:r>
              <a:rPr lang="it-IT" sz="1800" b="1" dirty="0"/>
              <a:t> </a:t>
            </a:r>
            <a:r>
              <a:rPr lang="it-IT" sz="1800" dirty="0"/>
              <a:t>of fmr1 -/- </a:t>
            </a:r>
            <a:r>
              <a:rPr lang="it-IT" sz="1800" dirty="0" err="1"/>
              <a:t>zebrafish</a:t>
            </a:r>
            <a:r>
              <a:rPr lang="it-IT" sz="1800" dirty="0"/>
              <a:t> </a:t>
            </a:r>
            <a:r>
              <a:rPr lang="it-IT" sz="1800" dirty="0" err="1"/>
              <a:t>larvae</a:t>
            </a:r>
            <a:r>
              <a:rPr lang="it-IT" sz="1800" dirty="0"/>
              <a:t> </a:t>
            </a:r>
            <a:r>
              <a:rPr lang="it-IT" sz="1800" dirty="0" err="1"/>
              <a:t>as</a:t>
            </a:r>
            <a:r>
              <a:rPr lang="it-IT" sz="1800" dirty="0"/>
              <a:t> model system</a:t>
            </a:r>
            <a:endParaRPr sz="1800" dirty="0"/>
          </a:p>
          <a:p>
            <a:pPr marL="800100" lvl="0" algn="l" rtl="0">
              <a:spcBef>
                <a:spcPts val="1000"/>
              </a:spcBef>
              <a:spcAft>
                <a:spcPts val="0"/>
              </a:spcAft>
              <a:buFont typeface="+mj-lt"/>
              <a:buAutoNum type="arabicPeriod"/>
            </a:pPr>
            <a:endParaRPr sz="1800" dirty="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Font typeface="+mj-lt"/>
              <a:buAutoNum type="arabicPeriod"/>
            </a:pPr>
            <a:r>
              <a:rPr lang="it-IT" sz="1800" dirty="0" err="1"/>
              <a:t>Detection</a:t>
            </a:r>
            <a:r>
              <a:rPr lang="it-IT" sz="1800" dirty="0"/>
              <a:t> of </a:t>
            </a:r>
            <a:r>
              <a:rPr lang="it-IT" sz="1800" b="1" dirty="0" err="1"/>
              <a:t>synaptic</a:t>
            </a:r>
            <a:r>
              <a:rPr lang="it-IT" sz="1800" b="1" dirty="0"/>
              <a:t> </a:t>
            </a:r>
            <a:r>
              <a:rPr lang="it-IT" sz="1800" b="1" dirty="0" err="1"/>
              <a:t>alterations</a:t>
            </a:r>
            <a:r>
              <a:rPr lang="it-IT" sz="1800" dirty="0"/>
              <a:t> in fmr1 -/- </a:t>
            </a:r>
            <a:r>
              <a:rPr lang="it-IT" sz="1800" dirty="0" err="1"/>
              <a:t>zebrafish</a:t>
            </a:r>
            <a:r>
              <a:rPr lang="it-IT" sz="1800" dirty="0"/>
              <a:t> </a:t>
            </a:r>
            <a:r>
              <a:rPr lang="it-IT" sz="1800" dirty="0" err="1"/>
              <a:t>larvae’s</a:t>
            </a:r>
            <a:r>
              <a:rPr lang="it-IT" sz="1800" dirty="0"/>
              <a:t> brain;</a:t>
            </a:r>
            <a:endParaRPr sz="1800" dirty="0"/>
          </a:p>
          <a:p>
            <a:pPr marL="800100" lvl="0" algn="l" rtl="0">
              <a:spcBef>
                <a:spcPts val="1000"/>
              </a:spcBef>
              <a:spcAft>
                <a:spcPts val="0"/>
              </a:spcAft>
              <a:buFont typeface="+mj-lt"/>
              <a:buAutoNum type="arabicPeriod"/>
            </a:pPr>
            <a:endParaRPr sz="1800" dirty="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Font typeface="+mj-lt"/>
              <a:buAutoNum type="arabicPeriod"/>
            </a:pPr>
            <a:r>
              <a:rPr lang="it-IT" sz="1800" dirty="0" err="1"/>
              <a:t>Detection</a:t>
            </a:r>
            <a:r>
              <a:rPr lang="it-IT" sz="1800" dirty="0"/>
              <a:t> of </a:t>
            </a:r>
            <a:r>
              <a:rPr lang="it-IT" sz="1800" b="1" dirty="0"/>
              <a:t>fmrp-ADAR2 interaction</a:t>
            </a:r>
            <a:r>
              <a:rPr lang="it-IT" sz="1800" dirty="0"/>
              <a:t> in fmr1 -/- </a:t>
            </a:r>
            <a:r>
              <a:rPr lang="it-IT" sz="1800" dirty="0" err="1"/>
              <a:t>zebrafish</a:t>
            </a:r>
            <a:r>
              <a:rPr lang="it-IT" sz="1800" dirty="0"/>
              <a:t> </a:t>
            </a:r>
            <a:r>
              <a:rPr lang="it-IT" sz="1800" dirty="0" err="1"/>
              <a:t>larvae</a:t>
            </a:r>
            <a:r>
              <a:rPr lang="it-IT" sz="1800" dirty="0"/>
              <a:t>;</a:t>
            </a:r>
            <a:endParaRPr sz="1800" dirty="0"/>
          </a:p>
          <a:p>
            <a:pPr marL="800100" lvl="0" algn="l" rtl="0">
              <a:spcBef>
                <a:spcPts val="1000"/>
              </a:spcBef>
              <a:spcAft>
                <a:spcPts val="0"/>
              </a:spcAft>
              <a:buFont typeface="+mj-lt"/>
              <a:buAutoNum type="arabicPeriod"/>
            </a:pPr>
            <a:endParaRPr sz="1800" dirty="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Font typeface="+mj-lt"/>
              <a:buAutoNum type="arabicPeriod"/>
            </a:pPr>
            <a:r>
              <a:rPr lang="it-IT" sz="1800" dirty="0" err="1"/>
              <a:t>Detection</a:t>
            </a:r>
            <a:r>
              <a:rPr lang="it-IT" sz="1800" dirty="0"/>
              <a:t> of </a:t>
            </a:r>
            <a:r>
              <a:rPr lang="it-IT" sz="1800" b="1" dirty="0" err="1"/>
              <a:t>differentially</a:t>
            </a:r>
            <a:r>
              <a:rPr lang="it-IT" sz="1800" b="1" dirty="0"/>
              <a:t> </a:t>
            </a:r>
            <a:r>
              <a:rPr lang="it-IT" sz="1800" b="1" dirty="0" err="1"/>
              <a:t>edited</a:t>
            </a:r>
            <a:r>
              <a:rPr lang="it-IT" sz="1800" b="1" dirty="0"/>
              <a:t> </a:t>
            </a:r>
            <a:r>
              <a:rPr lang="it-IT" sz="1800" b="1" dirty="0" err="1"/>
              <a:t>sites</a:t>
            </a:r>
            <a:r>
              <a:rPr lang="it-IT" sz="1800" dirty="0"/>
              <a:t> of </a:t>
            </a:r>
            <a:r>
              <a:rPr lang="it-IT" sz="1800" dirty="0" err="1"/>
              <a:t>synaptic</a:t>
            </a:r>
            <a:r>
              <a:rPr lang="it-IT" sz="1800" dirty="0"/>
              <a:t> </a:t>
            </a:r>
            <a:r>
              <a:rPr lang="it-IT" sz="1800" dirty="0" err="1"/>
              <a:t>proteins</a:t>
            </a:r>
            <a:r>
              <a:rPr lang="it-IT" sz="1800" dirty="0"/>
              <a:t> </a:t>
            </a:r>
            <a:r>
              <a:rPr lang="it-IT" sz="1800" dirty="0" err="1"/>
              <a:t>mRNAs</a:t>
            </a:r>
            <a:r>
              <a:rPr lang="it-IT" sz="1800" dirty="0"/>
              <a:t> in fmr1-/- </a:t>
            </a:r>
            <a:r>
              <a:rPr lang="it-IT" sz="1800" dirty="0" err="1"/>
              <a:t>zebrafish</a:t>
            </a:r>
            <a:r>
              <a:rPr lang="it-IT" sz="1800" dirty="0"/>
              <a:t> </a:t>
            </a:r>
            <a:r>
              <a:rPr lang="it-IT" sz="1800" dirty="0" err="1"/>
              <a:t>larvae</a:t>
            </a:r>
            <a:endParaRPr sz="1800" dirty="0"/>
          </a:p>
        </p:txBody>
      </p:sp>
      <p:sp>
        <p:nvSpPr>
          <p:cNvPr id="520" name="Google Shape;520;g7a65d31565_0_13"/>
          <p:cNvSpPr txBox="1"/>
          <p:nvPr/>
        </p:nvSpPr>
        <p:spPr>
          <a:xfrm>
            <a:off x="945600" y="1557775"/>
            <a:ext cx="3223200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>
                <a:latin typeface="Calibri"/>
                <a:ea typeface="Calibri"/>
                <a:cs typeface="Calibri"/>
                <a:sym typeface="Calibri"/>
              </a:rPr>
              <a:t>What authors already know</a:t>
            </a:r>
            <a:endParaRPr sz="20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g7a65d31565_0_13"/>
          <p:cNvSpPr txBox="1"/>
          <p:nvPr/>
        </p:nvSpPr>
        <p:spPr>
          <a:xfrm>
            <a:off x="5116350" y="1557775"/>
            <a:ext cx="2242800" cy="5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>
                <a:latin typeface="Calibri"/>
                <a:ea typeface="Calibri"/>
                <a:cs typeface="Calibri"/>
                <a:sym typeface="Calibri"/>
              </a:rPr>
              <a:t>Biological question</a:t>
            </a:r>
            <a:endParaRPr sz="20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g7a65d31565_0_13"/>
          <p:cNvSpPr txBox="1"/>
          <p:nvPr/>
        </p:nvSpPr>
        <p:spPr>
          <a:xfrm>
            <a:off x="8996850" y="1557775"/>
            <a:ext cx="2122800" cy="5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>
                <a:latin typeface="Calibri"/>
                <a:ea typeface="Calibri"/>
                <a:cs typeface="Calibri"/>
                <a:sym typeface="Calibri"/>
              </a:rPr>
              <a:t>Authors’ answers</a:t>
            </a:r>
            <a:endParaRPr sz="2000"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7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7a65d31565_7_7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sz="3600" b="1">
                <a:solidFill>
                  <a:srgbClr val="CC0000"/>
                </a:solidFill>
              </a:rPr>
              <a:t>Increased expression of Fmrp-target genes in fmr1 -/- larvae </a:t>
            </a:r>
            <a:endParaRPr sz="3600" b="1">
              <a:solidFill>
                <a:srgbClr val="CC0000"/>
              </a:solidFill>
            </a:endParaRPr>
          </a:p>
        </p:txBody>
      </p:sp>
      <p:pic>
        <p:nvPicPr>
          <p:cNvPr id="528" name="Google Shape;528;g7a65d31565_7_75" descr="Immagine che contiene screenshot&#10;&#10;Descrizione generata automaticament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3839" t="8801" r="8301" b="56930"/>
          <a:stretch/>
        </p:blipFill>
        <p:spPr>
          <a:xfrm>
            <a:off x="838200" y="1951574"/>
            <a:ext cx="6807865" cy="3436351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g7a65d31565_7_75"/>
          <p:cNvSpPr txBox="1"/>
          <p:nvPr/>
        </p:nvSpPr>
        <p:spPr>
          <a:xfrm>
            <a:off x="7849771" y="1951575"/>
            <a:ext cx="3573195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lphaUcPeriod"/>
            </a:pPr>
            <a:r>
              <a:rPr lang="it-IT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C&gt;T transition result in a premature stop codon and truncated protein;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lphaUcPeriod"/>
            </a:pPr>
            <a:r>
              <a:rPr lang="it-IT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Whole mount ISH assays show the spatial expression of mtor, sash1 and tin1 in 6dpf WT larvae;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lphaUcPeriod"/>
            </a:pPr>
            <a:r>
              <a:rPr lang="it-IT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Increased mRNA expression of mtor, sash1 and tin1 in 6 dpf fmr1 -/- larvae;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lphaUcPeriod"/>
            </a:pPr>
            <a:r>
              <a:rPr lang="it-IT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Western blot shows an</a:t>
            </a: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 in the expression of mTor in fmr1 -/- zebrafish brain tissue.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7"/>
        </a:solidFill>
        <a:effectLst/>
      </p:bgPr>
    </p:bg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759c34de0f_6_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sz="3600" b="1">
                <a:solidFill>
                  <a:srgbClr val="CC0000"/>
                </a:solidFill>
              </a:rPr>
              <a:t>Hyperlocomotor in fmr1 -/- larvae</a:t>
            </a:r>
            <a:endParaRPr sz="3600" b="1">
              <a:solidFill>
                <a:srgbClr val="CC0000"/>
              </a:solidFill>
            </a:endParaRPr>
          </a:p>
        </p:txBody>
      </p:sp>
      <p:pic>
        <p:nvPicPr>
          <p:cNvPr id="536" name="Google Shape;536;g759c34de0f_6_15" descr="Immagine che contiene screenshot&#10;&#10;Descrizione generata automaticament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5484" t="8292" r="10203" b="43496"/>
          <a:stretch/>
        </p:blipFill>
        <p:spPr>
          <a:xfrm>
            <a:off x="1031629" y="1857265"/>
            <a:ext cx="5816564" cy="4304384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g759c34de0f_6_15"/>
          <p:cNvSpPr txBox="1"/>
          <p:nvPr/>
        </p:nvSpPr>
        <p:spPr>
          <a:xfrm>
            <a:off x="7182175" y="2046261"/>
            <a:ext cx="4614300" cy="39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lphaUcPeriod"/>
            </a:pPr>
            <a:r>
              <a:rPr lang="it-IT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Fmr1 -/- larvae are hyperactive during both day and night</a:t>
            </a:r>
            <a:r>
              <a:rPr lang="it-IT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compared to WT larvae;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lphaUcPeriod"/>
            </a:pPr>
            <a:r>
              <a:rPr lang="it-IT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Average locomotor total activity (cm/min) during both day and night for 6 dpf fmr1 -/- and WT larve;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lphaUcPeriod"/>
            </a:pPr>
            <a:r>
              <a:rPr lang="it-IT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Fmr1 -/- larvae are hyperactive after dark to light transition</a:t>
            </a: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compared to WT larvae;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lphaUcPeriod"/>
            </a:pPr>
            <a:r>
              <a:rPr lang="it-IT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Average locomotor total activity (cm/min) </a:t>
            </a: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during </a:t>
            </a:r>
            <a:r>
              <a:rPr lang="it-IT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30-min light/dark cycles for 6dpf fmr1 -/- </a:t>
            </a: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WT larvae;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lphaUcPeriod"/>
            </a:pPr>
            <a:r>
              <a:rPr lang="it-IT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Average locomotor total activity (cm/min) by comparing 5 min after and before the transition</a:t>
            </a: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6dp fmr1 -/- and WT larvae.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Google Shape;543;g7a70fc7e09_0_56"/>
          <p:cNvPicPr preferRelativeResize="0"/>
          <p:nvPr/>
        </p:nvPicPr>
        <p:blipFill rotWithShape="1">
          <a:blip r:embed="rId3">
            <a:alphaModFix/>
          </a:blip>
          <a:srcRect l="23554" t="9625" r="45444" b="75825"/>
          <a:stretch/>
        </p:blipFill>
        <p:spPr>
          <a:xfrm>
            <a:off x="6981402" y="3805516"/>
            <a:ext cx="4362731" cy="2355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g7a70fc7e09_0_56"/>
          <p:cNvPicPr preferRelativeResize="0"/>
          <p:nvPr/>
        </p:nvPicPr>
        <p:blipFill rotWithShape="1">
          <a:blip r:embed="rId4">
            <a:alphaModFix/>
          </a:blip>
          <a:srcRect l="5899" t="24609" r="60580" b="60926"/>
          <a:stretch/>
        </p:blipFill>
        <p:spPr>
          <a:xfrm>
            <a:off x="6997582" y="1366562"/>
            <a:ext cx="4362731" cy="2378970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g7a70fc7e09_0_56"/>
          <p:cNvSpPr txBox="1">
            <a:spLocks noGrp="1"/>
          </p:cNvSpPr>
          <p:nvPr>
            <p:ph type="body" idx="1"/>
          </p:nvPr>
        </p:nvSpPr>
        <p:spPr>
          <a:xfrm>
            <a:off x="838200" y="1358804"/>
            <a:ext cx="5181600" cy="48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it-IT" sz="1800" b="1"/>
              <a:t>Q: Hyperlocomotor</a:t>
            </a:r>
            <a:r>
              <a:rPr lang="it-IT" sz="1800"/>
              <a:t> </a:t>
            </a:r>
            <a:r>
              <a:rPr lang="it-IT" sz="1800" b="1"/>
              <a:t>activity</a:t>
            </a:r>
            <a:r>
              <a:rPr lang="it-IT" sz="1800"/>
              <a:t> due to? 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it-IT" sz="1800" b="1"/>
              <a:t>H:</a:t>
            </a:r>
            <a:r>
              <a:rPr lang="it-IT" sz="1800"/>
              <a:t> Alterations in motor neurons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it-IT" sz="1800" u="sng"/>
              <a:t>Motoneurons labelling</a:t>
            </a:r>
            <a:r>
              <a:rPr lang="it-IT" sz="1800"/>
              <a:t>:</a:t>
            </a:r>
            <a:br>
              <a:rPr lang="it-IT" sz="1800" i="1"/>
            </a:br>
            <a:r>
              <a:rPr lang="it-IT" sz="1800"/>
              <a:t>→ Fmrp1 stabilizes arborization of motor neurons</a:t>
            </a:r>
            <a:endParaRPr sz="180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it-IT" sz="1800" u="sng"/>
              <a:t>MN synapse density quantification</a:t>
            </a:r>
            <a:r>
              <a:rPr lang="it-IT" sz="1800"/>
              <a:t>:</a:t>
            </a:r>
            <a:br>
              <a:rPr lang="it-IT" sz="1800" i="1"/>
            </a:br>
            <a:r>
              <a:rPr lang="it-IT" sz="1800"/>
              <a:t>→ Fmrp1 loss increases synaptic density</a:t>
            </a:r>
            <a:endParaRPr sz="180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it-IT" sz="1800"/>
              <a:t>Since Fmrp1 inhibit translation of synaptig genes:</a:t>
            </a:r>
            <a:endParaRPr sz="180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it-IT" sz="1800" b="1"/>
              <a:t>A:</a:t>
            </a:r>
            <a:r>
              <a:rPr lang="it-IT" sz="1800"/>
              <a:t> → </a:t>
            </a:r>
            <a:r>
              <a:rPr lang="it-IT" sz="1800" b="1"/>
              <a:t>Fmrp1 regulates axonal arborization and structure of synapse in cholinergic neurons</a:t>
            </a:r>
            <a:endParaRPr/>
          </a:p>
        </p:txBody>
      </p:sp>
      <p:sp>
        <p:nvSpPr>
          <p:cNvPr id="549" name="Google Shape;549;g7a70fc7e09_0_56"/>
          <p:cNvSpPr txBox="1"/>
          <p:nvPr/>
        </p:nvSpPr>
        <p:spPr>
          <a:xfrm>
            <a:off x="838200" y="365126"/>
            <a:ext cx="105060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it-IT" sz="36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Motor noeurons alterations in </a:t>
            </a:r>
            <a:r>
              <a:rPr lang="it-IT" sz="3600" b="1" i="1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fmr-/-</a:t>
            </a:r>
            <a:r>
              <a:rPr lang="it-IT" sz="36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larvae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72700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" name="Google Shape;546;g7a70fc7e09_0_56"/>
          <p:cNvGrpSpPr/>
          <p:nvPr/>
        </p:nvGrpSpPr>
        <p:grpSpPr>
          <a:xfrm>
            <a:off x="6991334" y="1358795"/>
            <a:ext cx="4362866" cy="4825680"/>
            <a:chOff x="6032576" y="4552176"/>
            <a:chExt cx="3123249" cy="3489032"/>
          </a:xfrm>
        </p:grpSpPr>
        <p:pic>
          <p:nvPicPr>
            <p:cNvPr id="547" name="Google Shape;547;g7a70fc7e09_0_56"/>
            <p:cNvPicPr preferRelativeResize="0"/>
            <p:nvPr/>
          </p:nvPicPr>
          <p:blipFill rotWithShape="1">
            <a:blip r:embed="rId3">
              <a:alphaModFix/>
            </a:blip>
            <a:srcRect l="39752" t="24610" r="27350" b="60926"/>
            <a:stretch/>
          </p:blipFill>
          <p:spPr>
            <a:xfrm>
              <a:off x="6032576" y="4552176"/>
              <a:ext cx="3123249" cy="1736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8" name="Google Shape;548;g7a70fc7e09_0_56"/>
            <p:cNvPicPr preferRelativeResize="0"/>
            <p:nvPr/>
          </p:nvPicPr>
          <p:blipFill rotWithShape="1">
            <a:blip r:embed="rId4">
              <a:alphaModFix/>
            </a:blip>
            <a:srcRect l="56747" t="9625" r="27518" b="75825"/>
            <a:stretch/>
          </p:blipFill>
          <p:spPr>
            <a:xfrm>
              <a:off x="6032576" y="6283419"/>
              <a:ext cx="1566286" cy="17577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5" name="Google Shape;545;g7a70fc7e09_0_56"/>
          <p:cNvSpPr txBox="1">
            <a:spLocks noGrp="1"/>
          </p:cNvSpPr>
          <p:nvPr>
            <p:ph type="body" idx="1"/>
          </p:nvPr>
        </p:nvSpPr>
        <p:spPr>
          <a:xfrm>
            <a:off x="838200" y="1358804"/>
            <a:ext cx="5181600" cy="48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it-IT" sz="1800" b="1"/>
              <a:t>Q: Hyperlocomotor</a:t>
            </a:r>
            <a:r>
              <a:rPr lang="it-IT" sz="1800"/>
              <a:t> </a:t>
            </a:r>
            <a:r>
              <a:rPr lang="it-IT" sz="1800" b="1"/>
              <a:t>activity</a:t>
            </a:r>
            <a:r>
              <a:rPr lang="it-IT" sz="1800"/>
              <a:t> due to? 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it-IT" sz="1800" b="1"/>
              <a:t>H:</a:t>
            </a:r>
            <a:r>
              <a:rPr lang="it-IT" sz="1800"/>
              <a:t> Alterations in motor neurons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it-IT" sz="1800" u="sng"/>
              <a:t>Motoneurons labelling</a:t>
            </a:r>
            <a:r>
              <a:rPr lang="it-IT" sz="1800"/>
              <a:t>:</a:t>
            </a:r>
            <a:br>
              <a:rPr lang="it-IT" sz="1800" i="1"/>
            </a:br>
            <a:r>
              <a:rPr lang="it-IT" sz="1800"/>
              <a:t>→ Fmrp1 stabilizes arborization of motor neurons</a:t>
            </a:r>
            <a:endParaRPr sz="180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it-IT" sz="1800" u="sng"/>
              <a:t>MN synapse density quantification</a:t>
            </a:r>
            <a:r>
              <a:rPr lang="it-IT" sz="1800"/>
              <a:t>:</a:t>
            </a:r>
            <a:br>
              <a:rPr lang="it-IT" sz="1800" i="1"/>
            </a:br>
            <a:r>
              <a:rPr lang="it-IT" sz="1800"/>
              <a:t>→ Fmrp1 loss increases synaptic density</a:t>
            </a:r>
            <a:endParaRPr sz="180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it-IT" sz="1800"/>
              <a:t>Since Fmrp1 inhibit translation of synaptig genes:</a:t>
            </a:r>
            <a:endParaRPr sz="180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it-IT" sz="1800" b="1"/>
              <a:t>A:</a:t>
            </a:r>
            <a:r>
              <a:rPr lang="it-IT" sz="1800"/>
              <a:t> → </a:t>
            </a:r>
            <a:r>
              <a:rPr lang="it-IT" sz="1800" b="1"/>
              <a:t>Fmrp1 regulates axonal arborization and structure of synapse in cholinergic neurons</a:t>
            </a:r>
            <a:endParaRPr/>
          </a:p>
        </p:txBody>
      </p:sp>
      <p:sp>
        <p:nvSpPr>
          <p:cNvPr id="549" name="Google Shape;549;g7a70fc7e09_0_56"/>
          <p:cNvSpPr txBox="1"/>
          <p:nvPr/>
        </p:nvSpPr>
        <p:spPr>
          <a:xfrm>
            <a:off x="838200" y="365126"/>
            <a:ext cx="105060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it-IT" sz="36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Motor noeurons alterations in </a:t>
            </a:r>
            <a:r>
              <a:rPr lang="it-IT" sz="3600" b="1" i="1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fmr-/-</a:t>
            </a:r>
            <a:r>
              <a:rPr lang="it-IT" sz="36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larvae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7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758856740b_14_8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mbria"/>
              <a:buNone/>
            </a:pPr>
            <a:r>
              <a:rPr lang="it-IT" sz="36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ADAR enzymes act on dsRNA</a:t>
            </a:r>
            <a:endParaRPr sz="3600" b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9" name="Google Shape;399;g758856740b_14_8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5902" t="8156" r="54272" b="61381"/>
          <a:stretch/>
        </p:blipFill>
        <p:spPr>
          <a:xfrm>
            <a:off x="6172188" y="1825625"/>
            <a:ext cx="5181600" cy="435120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g758856740b_14_82"/>
          <p:cNvSpPr txBox="1">
            <a:spLocks noGrp="1"/>
          </p:cNvSpPr>
          <p:nvPr>
            <p:ph type="body" idx="2"/>
          </p:nvPr>
        </p:nvSpPr>
        <p:spPr>
          <a:xfrm>
            <a:off x="838200" y="2708525"/>
            <a:ext cx="5181600" cy="25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➢"/>
            </a:pPr>
            <a:r>
              <a:rPr lang="it-IT" sz="1800">
                <a:latin typeface="Calibri"/>
                <a:ea typeface="Calibri"/>
                <a:cs typeface="Calibri"/>
                <a:sym typeface="Calibri"/>
              </a:rPr>
              <a:t>Coding and non-coding RNA molecules transcribed from the genome may form double-stranded RNA secondary structure;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➢"/>
            </a:pPr>
            <a:r>
              <a:rPr lang="it-IT" sz="1800">
                <a:latin typeface="Calibri"/>
                <a:ea typeface="Calibri"/>
                <a:cs typeface="Calibri"/>
                <a:sym typeface="Calibri"/>
              </a:rPr>
              <a:t>ADAR enzymes recognize this structure both with deaminase and dsRNA binding domains;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➢"/>
            </a:pPr>
            <a:r>
              <a:rPr lang="it-IT" sz="1800">
                <a:latin typeface="Calibri"/>
                <a:ea typeface="Calibri"/>
                <a:cs typeface="Calibri"/>
                <a:sym typeface="Calibri"/>
              </a:rPr>
              <a:t>ADAR editing can have a series of consequences: let’s check them out in the next slide!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9" name="Google Shape;559;g7a70fc7e09_0_67"/>
          <p:cNvGrpSpPr/>
          <p:nvPr/>
        </p:nvGrpSpPr>
        <p:grpSpPr>
          <a:xfrm>
            <a:off x="5996295" y="1071547"/>
            <a:ext cx="5026822" cy="5490722"/>
            <a:chOff x="5996295" y="1071547"/>
            <a:chExt cx="5026822" cy="5490722"/>
          </a:xfrm>
        </p:grpSpPr>
        <p:grpSp>
          <p:nvGrpSpPr>
            <p:cNvPr id="560" name="Google Shape;560;g7a70fc7e09_0_67"/>
            <p:cNvGrpSpPr/>
            <p:nvPr/>
          </p:nvGrpSpPr>
          <p:grpSpPr>
            <a:xfrm>
              <a:off x="5996295" y="4210050"/>
              <a:ext cx="5026822" cy="2352219"/>
              <a:chOff x="6096142" y="5333311"/>
              <a:chExt cx="5026822" cy="2352219"/>
            </a:xfrm>
          </p:grpSpPr>
          <p:grpSp>
            <p:nvGrpSpPr>
              <p:cNvPr id="561" name="Google Shape;561;g7a70fc7e09_0_67"/>
              <p:cNvGrpSpPr/>
              <p:nvPr/>
            </p:nvGrpSpPr>
            <p:grpSpPr>
              <a:xfrm>
                <a:off x="6096142" y="5333311"/>
                <a:ext cx="5026822" cy="2352219"/>
                <a:chOff x="524390" y="3819275"/>
                <a:chExt cx="5026822" cy="2352219"/>
              </a:xfrm>
            </p:grpSpPr>
            <p:pic>
              <p:nvPicPr>
                <p:cNvPr id="562" name="Google Shape;562;g7a70fc7e09_0_6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l="42891" t="39480" r="27353" b="51289"/>
                <a:stretch/>
              </p:blipFill>
              <p:spPr>
                <a:xfrm>
                  <a:off x="524390" y="3819275"/>
                  <a:ext cx="3470397" cy="114662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63" name="Google Shape;563;g7a70fc7e09_0_67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53297" t="58452" r="27472" b="23182"/>
                <a:stretch/>
              </p:blipFill>
              <p:spPr>
                <a:xfrm>
                  <a:off x="4037205" y="4291363"/>
                  <a:ext cx="1514007" cy="188013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564" name="Google Shape;564;g7a70fc7e09_0_67"/>
              <p:cNvPicPr preferRelativeResize="0"/>
              <p:nvPr/>
            </p:nvPicPr>
            <p:blipFill rotWithShape="1">
              <a:blip r:embed="rId3">
                <a:alphaModFix/>
              </a:blip>
              <a:srcRect l="42891" t="48864" r="27353" b="42133"/>
              <a:stretch/>
            </p:blipFill>
            <p:spPr>
              <a:xfrm>
                <a:off x="6096143" y="6475323"/>
                <a:ext cx="3470397" cy="111825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65" name="Google Shape;565;g7a70fc7e09_0_67"/>
            <p:cNvGrpSpPr/>
            <p:nvPr/>
          </p:nvGrpSpPr>
          <p:grpSpPr>
            <a:xfrm>
              <a:off x="6019800" y="1071547"/>
              <a:ext cx="4969724" cy="3653066"/>
              <a:chOff x="6019800" y="1265705"/>
              <a:chExt cx="4969724" cy="3653066"/>
            </a:xfrm>
          </p:grpSpPr>
          <p:grpSp>
            <p:nvGrpSpPr>
              <p:cNvPr id="566" name="Google Shape;566;g7a70fc7e09_0_67"/>
              <p:cNvGrpSpPr/>
              <p:nvPr/>
            </p:nvGrpSpPr>
            <p:grpSpPr>
              <a:xfrm>
                <a:off x="6019800" y="1265705"/>
                <a:ext cx="4969724" cy="2442787"/>
                <a:chOff x="1239166" y="4187744"/>
                <a:chExt cx="4969724" cy="2442787"/>
              </a:xfrm>
            </p:grpSpPr>
            <p:pic>
              <p:nvPicPr>
                <p:cNvPr id="567" name="Google Shape;567;g7a70fc7e09_0_67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5687" t="58353" r="75349" b="23557"/>
                <a:stretch/>
              </p:blipFill>
              <p:spPr>
                <a:xfrm>
                  <a:off x="4687037" y="4187744"/>
                  <a:ext cx="1521853" cy="187863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68" name="Google Shape;568;g7a70fc7e09_0_6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l="5962" t="39460" r="60002" b="42026"/>
                <a:stretch/>
              </p:blipFill>
              <p:spPr>
                <a:xfrm>
                  <a:off x="1239166" y="4187744"/>
                  <a:ext cx="3470397" cy="244278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569" name="Google Shape;569;g7a70fc7e09_0_67"/>
              <p:cNvPicPr preferRelativeResize="0"/>
              <p:nvPr/>
            </p:nvPicPr>
            <p:blipFill rotWithShape="1">
              <a:blip r:embed="rId4">
                <a:alphaModFix/>
              </a:blip>
              <a:srcRect l="29946" t="58661" r="51089" b="24318"/>
              <a:stretch/>
            </p:blipFill>
            <p:spPr>
              <a:xfrm>
                <a:off x="9467670" y="3151033"/>
                <a:ext cx="1521853" cy="176773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558" name="Google Shape;558;g7a70fc7e09_0_67"/>
          <p:cNvSpPr txBox="1">
            <a:spLocks noGrp="1"/>
          </p:cNvSpPr>
          <p:nvPr>
            <p:ph type="body" idx="1"/>
          </p:nvPr>
        </p:nvSpPr>
        <p:spPr>
          <a:xfrm>
            <a:off x="838199" y="1308294"/>
            <a:ext cx="5124600" cy="54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it-IT" sz="1800" b="1"/>
              <a:t>Q:</a:t>
            </a:r>
            <a:r>
              <a:rPr lang="it-IT" sz="1800"/>
              <a:t> Abnormal response to </a:t>
            </a:r>
            <a:r>
              <a:rPr lang="it-IT" sz="1800" b="1"/>
              <a:t>dark-to light transitions </a:t>
            </a:r>
            <a:r>
              <a:rPr lang="it-IT" sz="1800"/>
              <a:t>due to?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it-IT" sz="1800" b="1"/>
              <a:t>H: </a:t>
            </a:r>
            <a:r>
              <a:rPr lang="it-IT" sz="1800"/>
              <a:t>Alterations in sensory neurons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it-IT" sz="1800" u="sng"/>
              <a:t>Rohon-Beard neurons labelling</a:t>
            </a:r>
            <a:r>
              <a:rPr lang="it-IT" sz="1800"/>
              <a:t>:</a:t>
            </a:r>
            <a:br>
              <a:rPr lang="it-IT" sz="1800" u="sng"/>
            </a:br>
            <a:r>
              <a:rPr lang="it-IT" sz="1800"/>
              <a:t>→ Fmrp1 does not regulate synapse density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it-IT" sz="1800" u="sng"/>
              <a:t>RB synapse density quantification</a:t>
            </a:r>
            <a:r>
              <a:rPr lang="it-IT" sz="1800"/>
              <a:t>:</a:t>
            </a:r>
            <a:br>
              <a:rPr lang="it-IT" sz="1800" u="sng"/>
            </a:br>
            <a:r>
              <a:rPr lang="it-IT" sz="1800"/>
              <a:t>→ Fmrp1 reguates axon branching</a:t>
            </a:r>
            <a:endParaRPr sz="180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it-IT" sz="1800" b="1"/>
              <a:t>Q:</a:t>
            </a:r>
            <a:r>
              <a:rPr lang="it-IT" sz="1800"/>
              <a:t> Since </a:t>
            </a:r>
            <a:r>
              <a:rPr lang="it-IT" sz="1800" b="1"/>
              <a:t>mGluR</a:t>
            </a:r>
            <a:r>
              <a:rPr lang="it-IT" sz="1800"/>
              <a:t> </a:t>
            </a:r>
            <a:r>
              <a:rPr lang="it-IT" sz="1800" b="1"/>
              <a:t>regulates</a:t>
            </a:r>
            <a:r>
              <a:rPr lang="it-IT" sz="1800"/>
              <a:t> </a:t>
            </a:r>
            <a:r>
              <a:rPr lang="it-IT" sz="1800" b="1"/>
              <a:t>Fmrp1</a:t>
            </a:r>
            <a:r>
              <a:rPr lang="it-IT" sz="1800"/>
              <a:t> function…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it-IT" sz="1800" b="1"/>
              <a:t>H:</a:t>
            </a:r>
            <a:r>
              <a:rPr lang="it-IT" sz="1800"/>
              <a:t> Alterations in Glutamatergic neurons</a:t>
            </a:r>
            <a:endParaRPr sz="1800" b="1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it-IT" sz="1800"/>
              <a:t>Hcrt </a:t>
            </a:r>
            <a:r>
              <a:rPr lang="it-IT" sz="1800" u="sng"/>
              <a:t>synapse density quantification</a:t>
            </a:r>
            <a:r>
              <a:rPr lang="it-IT" sz="1800"/>
              <a:t>:</a:t>
            </a:r>
            <a:br>
              <a:rPr lang="it-IT" sz="1800" u="sng"/>
            </a:br>
            <a:r>
              <a:rPr lang="it-IT" sz="1800"/>
              <a:t>→ Synaptic density did vary</a:t>
            </a:r>
            <a:endParaRPr sz="180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None/>
            </a:pPr>
            <a:endParaRPr sz="180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it-IT" sz="1800" b="1"/>
              <a:t>A:</a:t>
            </a:r>
            <a:r>
              <a:rPr lang="it-IT" sz="1800"/>
              <a:t> → </a:t>
            </a:r>
            <a:r>
              <a:rPr lang="it-IT" sz="1800" b="1"/>
              <a:t>Fmrp1 loss increases axon branching in glutamatergic and cholinergic neurons</a:t>
            </a:r>
            <a:endParaRPr sz="1800" b="1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/>
          </a:p>
        </p:txBody>
      </p:sp>
      <p:sp>
        <p:nvSpPr>
          <p:cNvPr id="570" name="Google Shape;570;g7a70fc7e09_0_67"/>
          <p:cNvSpPr txBox="1"/>
          <p:nvPr/>
        </p:nvSpPr>
        <p:spPr>
          <a:xfrm>
            <a:off x="838200" y="365126"/>
            <a:ext cx="101850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it-IT" sz="36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Sensory and Glutamatergic neurons alterations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5" name="Google Shape;555;g7a70fc7e09_0_67"/>
          <p:cNvGrpSpPr/>
          <p:nvPr/>
        </p:nvGrpSpPr>
        <p:grpSpPr>
          <a:xfrm>
            <a:off x="6019800" y="1264180"/>
            <a:ext cx="4969721" cy="2318817"/>
            <a:chOff x="962524" y="1348165"/>
            <a:chExt cx="4969721" cy="2318817"/>
          </a:xfrm>
        </p:grpSpPr>
        <p:pic>
          <p:nvPicPr>
            <p:cNvPr id="556" name="Google Shape;556;g7a70fc7e09_0_67"/>
            <p:cNvPicPr preferRelativeResize="0"/>
            <p:nvPr/>
          </p:nvPicPr>
          <p:blipFill rotWithShape="1">
            <a:blip r:embed="rId3">
              <a:alphaModFix/>
            </a:blip>
            <a:srcRect l="5976" t="76813" r="72852" b="12189"/>
            <a:stretch/>
          </p:blipFill>
          <p:spPr>
            <a:xfrm>
              <a:off x="962524" y="1348165"/>
              <a:ext cx="3239486" cy="23188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7" name="Google Shape;557;g7a70fc7e09_0_67"/>
            <p:cNvPicPr preferRelativeResize="0"/>
            <p:nvPr/>
          </p:nvPicPr>
          <p:blipFill rotWithShape="1">
            <a:blip r:embed="rId3">
              <a:alphaModFix/>
            </a:blip>
            <a:srcRect l="27369" t="76253" r="57879" b="11708"/>
            <a:stretch/>
          </p:blipFill>
          <p:spPr>
            <a:xfrm>
              <a:off x="4202011" y="1348165"/>
              <a:ext cx="1730235" cy="188532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58" name="Google Shape;558;g7a70fc7e09_0_67"/>
          <p:cNvSpPr txBox="1">
            <a:spLocks noGrp="1"/>
          </p:cNvSpPr>
          <p:nvPr>
            <p:ph type="body" idx="1"/>
          </p:nvPr>
        </p:nvSpPr>
        <p:spPr>
          <a:xfrm>
            <a:off x="838199" y="1308294"/>
            <a:ext cx="5124600" cy="54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it-IT" sz="1800" b="1"/>
              <a:t>Q:</a:t>
            </a:r>
            <a:r>
              <a:rPr lang="it-IT" sz="1800"/>
              <a:t> Abnormal response to </a:t>
            </a:r>
            <a:r>
              <a:rPr lang="it-IT" sz="1800" b="1"/>
              <a:t>dark-to light transitions </a:t>
            </a:r>
            <a:r>
              <a:rPr lang="it-IT" sz="1800"/>
              <a:t>due to?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it-IT" sz="1800" b="1"/>
              <a:t>H: </a:t>
            </a:r>
            <a:r>
              <a:rPr lang="it-IT" sz="1800"/>
              <a:t>Alterations in sensory neurons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it-IT" sz="1800" u="sng"/>
              <a:t>Rohon-Beard neurons labelling</a:t>
            </a:r>
            <a:r>
              <a:rPr lang="it-IT" sz="1800"/>
              <a:t>:</a:t>
            </a:r>
            <a:br>
              <a:rPr lang="it-IT" sz="1800" u="sng"/>
            </a:br>
            <a:r>
              <a:rPr lang="it-IT" sz="1800"/>
              <a:t>→ Fmrp1 does not regulate synapse density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it-IT" sz="1800" u="sng"/>
              <a:t>RB synapse density quantification</a:t>
            </a:r>
            <a:r>
              <a:rPr lang="it-IT" sz="1800"/>
              <a:t>:</a:t>
            </a:r>
            <a:br>
              <a:rPr lang="it-IT" sz="1800" u="sng"/>
            </a:br>
            <a:r>
              <a:rPr lang="it-IT" sz="1800"/>
              <a:t>→ Fmrp1 reguates axon branching</a:t>
            </a:r>
            <a:endParaRPr sz="180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it-IT" sz="1800" b="1"/>
              <a:t>Q:</a:t>
            </a:r>
            <a:r>
              <a:rPr lang="it-IT" sz="1800"/>
              <a:t> Since </a:t>
            </a:r>
            <a:r>
              <a:rPr lang="it-IT" sz="1800" b="1"/>
              <a:t>mGluR</a:t>
            </a:r>
            <a:r>
              <a:rPr lang="it-IT" sz="1800"/>
              <a:t> </a:t>
            </a:r>
            <a:r>
              <a:rPr lang="it-IT" sz="1800" b="1"/>
              <a:t>regulates</a:t>
            </a:r>
            <a:r>
              <a:rPr lang="it-IT" sz="1800"/>
              <a:t> </a:t>
            </a:r>
            <a:r>
              <a:rPr lang="it-IT" sz="1800" b="1"/>
              <a:t>Fmrp1</a:t>
            </a:r>
            <a:r>
              <a:rPr lang="it-IT" sz="1800"/>
              <a:t> function…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it-IT" sz="1800" b="1"/>
              <a:t>H:</a:t>
            </a:r>
            <a:r>
              <a:rPr lang="it-IT" sz="1800"/>
              <a:t> Alterations in Glutamatergic neurons</a:t>
            </a:r>
            <a:endParaRPr sz="1800" b="1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it-IT" sz="1800"/>
              <a:t>Hcrt </a:t>
            </a:r>
            <a:r>
              <a:rPr lang="it-IT" sz="1800" u="sng"/>
              <a:t>synapse density quantification</a:t>
            </a:r>
            <a:r>
              <a:rPr lang="it-IT" sz="1800"/>
              <a:t>:</a:t>
            </a:r>
            <a:br>
              <a:rPr lang="it-IT" sz="1800" u="sng"/>
            </a:br>
            <a:r>
              <a:rPr lang="it-IT" sz="1800"/>
              <a:t>→ Synaptic density did vary</a:t>
            </a:r>
            <a:endParaRPr sz="180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None/>
            </a:pPr>
            <a:endParaRPr sz="180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it-IT" sz="1800" b="1"/>
              <a:t>A:</a:t>
            </a:r>
            <a:r>
              <a:rPr lang="it-IT" sz="1800"/>
              <a:t> → </a:t>
            </a:r>
            <a:r>
              <a:rPr lang="it-IT" sz="1800" b="1"/>
              <a:t>Fmrp1 loss increases axon branching in glutamatergic and cholinergic neurons</a:t>
            </a:r>
            <a:endParaRPr sz="1800" b="1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/>
          </a:p>
        </p:txBody>
      </p:sp>
      <p:sp>
        <p:nvSpPr>
          <p:cNvPr id="570" name="Google Shape;570;g7a70fc7e09_0_67"/>
          <p:cNvSpPr txBox="1"/>
          <p:nvPr/>
        </p:nvSpPr>
        <p:spPr>
          <a:xfrm>
            <a:off x="838200" y="365126"/>
            <a:ext cx="101850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it-IT" sz="36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Sensory and Glutamatergic neurons alterations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30569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7"/>
        </a:solidFill>
        <a:effectLst/>
      </p:bgPr>
    </p:bg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6b9dd2e287_2_8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it-IT" sz="3600" b="1">
                <a:solidFill>
                  <a:srgbClr val="C00000"/>
                </a:solidFill>
              </a:rPr>
              <a:t>Adar genes in zebrafish</a:t>
            </a:r>
            <a:endParaRPr sz="3600" b="1">
              <a:solidFill>
                <a:srgbClr val="C00000"/>
              </a:solidFill>
            </a:endParaRPr>
          </a:p>
        </p:txBody>
      </p:sp>
      <p:sp>
        <p:nvSpPr>
          <p:cNvPr id="576" name="Google Shape;576;g6b9dd2e287_2_81"/>
          <p:cNvSpPr txBox="1">
            <a:spLocks noGrp="1"/>
          </p:cNvSpPr>
          <p:nvPr>
            <p:ph type="body" idx="1"/>
          </p:nvPr>
        </p:nvSpPr>
        <p:spPr>
          <a:xfrm>
            <a:off x="2863948" y="7299042"/>
            <a:ext cx="5181600" cy="353943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spcFirstLastPara="1" wrap="square" lIns="457050" tIns="45700" rIns="91425" bIns="0" anchor="ctr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0" i="0" u="none" strike="noStrike" cap="none">
              <a:solidFill>
                <a:schemeClr val="dk1"/>
              </a:solidFill>
            </a:endParaRPr>
          </a:p>
        </p:txBody>
      </p:sp>
      <p:pic>
        <p:nvPicPr>
          <p:cNvPr id="577" name="Google Shape;577;g6b9dd2e287_2_81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l="4669" t="21868" r="37593" b="51185"/>
          <a:stretch/>
        </p:blipFill>
        <p:spPr>
          <a:xfrm>
            <a:off x="6378676" y="1889258"/>
            <a:ext cx="5287298" cy="1724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g6b9dd2e287_2_81"/>
          <p:cNvPicPr preferRelativeResize="0"/>
          <p:nvPr/>
        </p:nvPicPr>
        <p:blipFill rotWithShape="1">
          <a:blip r:embed="rId3">
            <a:alphaModFix/>
          </a:blip>
          <a:srcRect l="4669" t="49682" r="20780" b="12529"/>
          <a:stretch/>
        </p:blipFill>
        <p:spPr>
          <a:xfrm>
            <a:off x="6336428" y="4014401"/>
            <a:ext cx="5855571" cy="2001300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g6b9dd2e287_2_81"/>
          <p:cNvSpPr txBox="1"/>
          <p:nvPr/>
        </p:nvSpPr>
        <p:spPr>
          <a:xfrm>
            <a:off x="838200" y="1690688"/>
            <a:ext cx="5287298" cy="4647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Phylogenetic tree of zebrafish and human Adar proteins sequences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➢"/>
            </a:pPr>
            <a:r>
              <a:rPr lang="it-IT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zebrafish genome encodes </a:t>
            </a:r>
            <a:r>
              <a:rPr lang="it-IT" sz="18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adar genes</a:t>
            </a:r>
            <a:endParaRPr sz="1800" b="0" i="0" u="sng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730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➢"/>
            </a:pPr>
            <a:r>
              <a:rPr lang="it-IT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zebrafish Adar proteins converge into </a:t>
            </a:r>
            <a:r>
              <a:rPr lang="it-IT" sz="18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distinct clusters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730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➢"/>
            </a:pPr>
            <a:r>
              <a:rPr lang="it-IT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human Adar2 has 2 zebrafish </a:t>
            </a:r>
            <a:r>
              <a:rPr lang="it-IT" sz="18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orthologs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sng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Sequence and motif distribution of Adar proteins in zebrafish and humans</a:t>
            </a: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➢"/>
            </a:pPr>
            <a:r>
              <a:rPr lang="it-IT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zebrafish Adar enzymes share common domain architecture with adenosine deaminase domain (white) and double-stranded RNA binding motif (black).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7"/>
        </a:solidFill>
        <a:effectLst/>
      </p:bgPr>
    </p:bg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6b9dd2e287_2_8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it-IT" sz="3600" b="1">
                <a:solidFill>
                  <a:srgbClr val="C00000"/>
                </a:solidFill>
              </a:rPr>
              <a:t>Spatial expression of adar genes in zebrafish</a:t>
            </a:r>
            <a:endParaRPr sz="3600" b="1">
              <a:solidFill>
                <a:srgbClr val="C00000"/>
              </a:solidFill>
            </a:endParaRPr>
          </a:p>
        </p:txBody>
      </p:sp>
      <p:sp>
        <p:nvSpPr>
          <p:cNvPr id="585" name="Google Shape;585;g6b9dd2e287_2_8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it-IT" sz="2400" b="1" dirty="0"/>
              <a:t>In situ </a:t>
            </a:r>
            <a:r>
              <a:rPr lang="it-IT" sz="2400" b="1" dirty="0" err="1"/>
              <a:t>hybridization</a:t>
            </a:r>
            <a:r>
              <a:rPr lang="it-IT" sz="2400" b="1" dirty="0"/>
              <a:t> (ISH) in WT </a:t>
            </a:r>
            <a:r>
              <a:rPr lang="it-IT" sz="2400" b="1" dirty="0" err="1"/>
              <a:t>zebrafish</a:t>
            </a:r>
            <a:r>
              <a:rPr lang="it-IT" sz="2400" b="1" dirty="0"/>
              <a:t> shows the </a:t>
            </a:r>
            <a:r>
              <a:rPr lang="it-IT" sz="2400" b="1" dirty="0" err="1"/>
              <a:t>spatial</a:t>
            </a:r>
            <a:r>
              <a:rPr lang="it-IT" sz="2400" b="1" dirty="0"/>
              <a:t> </a:t>
            </a:r>
            <a:r>
              <a:rPr lang="it-IT" sz="2400" b="1" dirty="0" err="1"/>
              <a:t>expression</a:t>
            </a:r>
            <a:r>
              <a:rPr lang="it-IT" sz="2400" b="1" dirty="0"/>
              <a:t> pattern of </a:t>
            </a:r>
            <a:r>
              <a:rPr lang="it-IT" sz="2400" b="1" dirty="0" err="1"/>
              <a:t>all</a:t>
            </a:r>
            <a:r>
              <a:rPr lang="it-IT" sz="2400" b="1" dirty="0"/>
              <a:t> 4 </a:t>
            </a:r>
            <a:r>
              <a:rPr lang="it-IT" sz="2400" b="1" dirty="0" err="1"/>
              <a:t>adar</a:t>
            </a:r>
            <a:r>
              <a:rPr lang="it-IT" sz="2400" b="1" dirty="0"/>
              <a:t> </a:t>
            </a:r>
            <a:r>
              <a:rPr lang="it-IT" sz="2400" b="1" dirty="0" err="1"/>
              <a:t>genes</a:t>
            </a:r>
            <a:r>
              <a:rPr lang="it-IT" sz="2400" b="1" dirty="0"/>
              <a:t> in 2 </a:t>
            </a:r>
            <a:r>
              <a:rPr lang="it-IT" sz="2400" b="1" dirty="0" err="1"/>
              <a:t>dpf</a:t>
            </a:r>
            <a:r>
              <a:rPr lang="it-IT" sz="2400" b="1" dirty="0"/>
              <a:t> and 6 </a:t>
            </a:r>
            <a:r>
              <a:rPr lang="it-IT" sz="2400" b="1" dirty="0" err="1"/>
              <a:t>dpf</a:t>
            </a:r>
            <a:endParaRPr sz="2400" b="1" dirty="0"/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b="1" dirty="0"/>
          </a:p>
          <a:p>
            <a:pPr marL="228600" lvl="0" indent="-2159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➢"/>
            </a:pPr>
            <a:r>
              <a:rPr lang="it-IT" sz="1800" dirty="0"/>
              <a:t>At </a:t>
            </a:r>
            <a:r>
              <a:rPr lang="it-IT" sz="1800" b="1" dirty="0"/>
              <a:t>2 </a:t>
            </a:r>
            <a:r>
              <a:rPr lang="it-IT" sz="1800" b="1" dirty="0" err="1"/>
              <a:t>dpf</a:t>
            </a:r>
            <a:r>
              <a:rPr lang="it-IT" sz="1800" dirty="0"/>
              <a:t>, </a:t>
            </a:r>
            <a:r>
              <a:rPr lang="it-IT" sz="1800" dirty="0" err="1"/>
              <a:t>all</a:t>
            </a:r>
            <a:r>
              <a:rPr lang="it-IT" sz="1800" dirty="0"/>
              <a:t> </a:t>
            </a:r>
            <a:r>
              <a:rPr lang="it-IT" sz="1800" dirty="0" err="1"/>
              <a:t>adars</a:t>
            </a:r>
            <a:r>
              <a:rPr lang="it-IT" sz="1800" dirty="0"/>
              <a:t> </a:t>
            </a:r>
            <a:r>
              <a:rPr lang="it-IT" sz="1800" dirty="0" err="1"/>
              <a:t>were</a:t>
            </a:r>
            <a:r>
              <a:rPr lang="it-IT" sz="1800" dirty="0"/>
              <a:t> </a:t>
            </a:r>
            <a:r>
              <a:rPr lang="it-IT" sz="1800" dirty="0" err="1"/>
              <a:t>primarily</a:t>
            </a:r>
            <a:r>
              <a:rPr lang="it-IT" sz="1800" dirty="0"/>
              <a:t> </a:t>
            </a:r>
            <a:r>
              <a:rPr lang="it-IT" sz="1800" dirty="0" err="1"/>
              <a:t>expressed</a:t>
            </a:r>
            <a:r>
              <a:rPr lang="it-IT" sz="1800" dirty="0"/>
              <a:t> in the brain and </a:t>
            </a:r>
            <a:r>
              <a:rPr lang="it-IT" sz="1800" dirty="0" err="1"/>
              <a:t>spinal</a:t>
            </a:r>
            <a:r>
              <a:rPr lang="it-IT" sz="1800" dirty="0"/>
              <a:t> </a:t>
            </a:r>
            <a:r>
              <a:rPr lang="it-IT" sz="1800" dirty="0" err="1"/>
              <a:t>cord</a:t>
            </a:r>
            <a:endParaRPr sz="1800" dirty="0"/>
          </a:p>
          <a:p>
            <a:pPr marL="228600" lvl="0" indent="-2159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➢"/>
            </a:pPr>
            <a:r>
              <a:rPr lang="it-IT" sz="1800" dirty="0"/>
              <a:t>At </a:t>
            </a:r>
            <a:r>
              <a:rPr lang="it-IT" sz="1800" b="1" dirty="0"/>
              <a:t>6 </a:t>
            </a:r>
            <a:r>
              <a:rPr lang="it-IT" sz="1800" b="1" dirty="0" err="1"/>
              <a:t>dpf</a:t>
            </a:r>
            <a:r>
              <a:rPr lang="it-IT" sz="1800" dirty="0"/>
              <a:t>, </a:t>
            </a:r>
            <a:r>
              <a:rPr lang="it-IT" sz="1800" dirty="0" err="1"/>
              <a:t>adar</a:t>
            </a:r>
            <a:r>
              <a:rPr lang="it-IT" sz="1800" dirty="0"/>
              <a:t> </a:t>
            </a:r>
            <a:r>
              <a:rPr lang="it-IT" sz="1800" dirty="0" err="1"/>
              <a:t>transcripts</a:t>
            </a:r>
            <a:r>
              <a:rPr lang="it-IT" sz="1800" dirty="0"/>
              <a:t> </a:t>
            </a:r>
            <a:r>
              <a:rPr lang="it-IT" sz="1800" dirty="0" err="1"/>
              <a:t>were</a:t>
            </a:r>
            <a:r>
              <a:rPr lang="it-IT" sz="1800" dirty="0"/>
              <a:t> </a:t>
            </a:r>
            <a:r>
              <a:rPr lang="it-IT" sz="1800" dirty="0" err="1"/>
              <a:t>strongly</a:t>
            </a:r>
            <a:r>
              <a:rPr lang="it-IT" sz="1800" dirty="0"/>
              <a:t> </a:t>
            </a:r>
            <a:r>
              <a:rPr lang="it-IT" sz="1800" dirty="0" err="1"/>
              <a:t>expressed</a:t>
            </a:r>
            <a:r>
              <a:rPr lang="it-IT" sz="1800" dirty="0"/>
              <a:t> in the brain.</a:t>
            </a:r>
            <a:endParaRPr sz="18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586" name="Google Shape;586;g6b9dd2e287_2_89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l="4668" t="18823" r="50353" b="11423"/>
          <a:stretch/>
        </p:blipFill>
        <p:spPr>
          <a:xfrm>
            <a:off x="6267754" y="1825625"/>
            <a:ext cx="4990491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7"/>
        </a:solidFill>
        <a:effectLst/>
      </p:bgPr>
    </p:bg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6b9dd2e287_2_9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it-IT" sz="3600" b="1">
                <a:solidFill>
                  <a:srgbClr val="C00000"/>
                </a:solidFill>
              </a:rPr>
              <a:t>Zebrafish Fmrp and Adar2a proteins interact</a:t>
            </a:r>
            <a:endParaRPr sz="3600" b="1">
              <a:solidFill>
                <a:srgbClr val="C00000"/>
              </a:solidFill>
            </a:endParaRPr>
          </a:p>
        </p:txBody>
      </p:sp>
      <p:sp>
        <p:nvSpPr>
          <p:cNvPr id="592" name="Google Shape;592;g6b9dd2e287_2_95"/>
          <p:cNvSpPr txBox="1">
            <a:spLocks noGrp="1"/>
          </p:cNvSpPr>
          <p:nvPr>
            <p:ph type="body" idx="1"/>
          </p:nvPr>
        </p:nvSpPr>
        <p:spPr>
          <a:xfrm>
            <a:off x="838200" y="1575014"/>
            <a:ext cx="5181600" cy="46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22"/>
              <a:buNone/>
            </a:pPr>
            <a:r>
              <a:rPr lang="it-IT" sz="2400" b="1"/>
              <a:t>Co-immunoprecipitation (Co-IP)</a:t>
            </a:r>
            <a:endParaRPr/>
          </a:p>
          <a:p>
            <a:pPr marL="228600" lvl="0" indent="-216216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➢"/>
            </a:pPr>
            <a:r>
              <a:rPr lang="it-IT" sz="1800"/>
              <a:t>Transfection of HEK293T cells with constructs that expressed the zebrafish </a:t>
            </a:r>
            <a:r>
              <a:rPr lang="it-IT" sz="1800" b="1"/>
              <a:t>Adar2a</a:t>
            </a:r>
            <a:r>
              <a:rPr lang="it-IT" sz="1800"/>
              <a:t> and </a:t>
            </a:r>
            <a:r>
              <a:rPr lang="it-IT" sz="1800" b="1"/>
              <a:t>Fmrp</a:t>
            </a:r>
            <a:r>
              <a:rPr lang="it-IT" sz="1800"/>
              <a:t> proteins tagged with </a:t>
            </a:r>
            <a:r>
              <a:rPr lang="it-IT" sz="1800" b="1"/>
              <a:t>EGFP</a:t>
            </a:r>
            <a:r>
              <a:rPr lang="it-IT" sz="1800"/>
              <a:t> and </a:t>
            </a:r>
            <a:r>
              <a:rPr lang="it-IT" sz="1800" b="1"/>
              <a:t>MYC</a:t>
            </a:r>
            <a:r>
              <a:rPr lang="it-IT" sz="1800"/>
              <a:t>, respectively.</a:t>
            </a:r>
            <a:endParaRPr sz="1800"/>
          </a:p>
          <a:p>
            <a:pPr marL="228600" lvl="0" indent="-216216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➢"/>
            </a:pPr>
            <a:r>
              <a:rPr lang="it-IT" sz="1800"/>
              <a:t>Extracts from HEK293T cell expressing EGFP-Adar2a and MYC-Fmrp were used to </a:t>
            </a:r>
            <a:r>
              <a:rPr lang="it-IT" sz="1800">
                <a:latin typeface="Times New Roman"/>
                <a:ea typeface="Times New Roman"/>
                <a:cs typeface="Times New Roman"/>
                <a:sym typeface="Times New Roman"/>
              </a:rPr>
              <a:t>immunoprecipitate the proteins with anti-actin, anti-MYC, or anti-EGFP antibodies.</a:t>
            </a:r>
            <a:endParaRPr sz="1800"/>
          </a:p>
          <a:p>
            <a:pPr marL="228600" lvl="0" indent="-216216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➢"/>
            </a:pPr>
            <a:r>
              <a:rPr lang="it-IT" sz="1800"/>
              <a:t>Proteins were </a:t>
            </a:r>
            <a:r>
              <a:rPr lang="it-IT" sz="1800" b="1"/>
              <a:t>purified</a:t>
            </a:r>
            <a:r>
              <a:rPr lang="it-IT" sz="1800"/>
              <a:t> from the complexes, </a:t>
            </a:r>
            <a:r>
              <a:rPr lang="it-IT" sz="1800" b="1"/>
              <a:t>separated</a:t>
            </a:r>
            <a:r>
              <a:rPr lang="it-IT" sz="1800"/>
              <a:t> by SDS-PAGE,</a:t>
            </a:r>
            <a:r>
              <a:rPr lang="it-IT" sz="1800" b="1"/>
              <a:t> blotted </a:t>
            </a:r>
            <a:r>
              <a:rPr lang="it-IT" sz="1800"/>
              <a:t>onto nitrocellulose membranes and</a:t>
            </a:r>
            <a:r>
              <a:rPr lang="it-IT" sz="1800" b="1"/>
              <a:t> reacted with EGFP, anti-MYC </a:t>
            </a:r>
            <a:r>
              <a:rPr lang="it-IT" sz="1800"/>
              <a:t>or</a:t>
            </a:r>
            <a:r>
              <a:rPr lang="it-IT" sz="1800" b="1"/>
              <a:t> anti-Actin</a:t>
            </a:r>
            <a:r>
              <a:rPr lang="it-IT" sz="1800"/>
              <a:t> antibodies (S). </a:t>
            </a:r>
            <a:endParaRPr sz="1800"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it-IT" sz="1800" b="1"/>
              <a:t>Fmrp was purified with Adar2a and vice versa</a:t>
            </a:r>
            <a:r>
              <a:rPr lang="it-IT" sz="1800"/>
              <a:t>. In contrast, actin did not pull down with either Fmrp or Adar2a</a:t>
            </a:r>
            <a:endParaRPr sz="1800"/>
          </a:p>
        </p:txBody>
      </p:sp>
      <p:pic>
        <p:nvPicPr>
          <p:cNvPr id="593" name="Google Shape;593;g6b9dd2e287_2_95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l="49958" t="19099" r="22806" b="23048"/>
          <a:stretch/>
        </p:blipFill>
        <p:spPr>
          <a:xfrm>
            <a:off x="6914950" y="1690700"/>
            <a:ext cx="4223100" cy="469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7"/>
        </a:solidFill>
        <a:effectLst/>
      </p:bgPr>
    </p:bg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6b9dd2e287_2_10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it-IT" sz="3600" b="1">
                <a:solidFill>
                  <a:srgbClr val="C00000"/>
                </a:solidFill>
              </a:rPr>
              <a:t>Fmrp protein can bind adar1 mRNA </a:t>
            </a:r>
            <a:endParaRPr sz="3600" b="1">
              <a:solidFill>
                <a:srgbClr val="C00000"/>
              </a:solidFill>
            </a:endParaRPr>
          </a:p>
        </p:txBody>
      </p:sp>
      <p:sp>
        <p:nvSpPr>
          <p:cNvPr id="599" name="Google Shape;599;g6b9dd2e287_2_101"/>
          <p:cNvSpPr txBox="1">
            <a:spLocks noGrp="1"/>
          </p:cNvSpPr>
          <p:nvPr>
            <p:ph type="body" idx="1"/>
          </p:nvPr>
        </p:nvSpPr>
        <p:spPr>
          <a:xfrm>
            <a:off x="838200" y="1654450"/>
            <a:ext cx="5755500" cy="28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it-IT" sz="2400" b="1"/>
              <a:t>Computational sequence homology of RNA recognition elements (RREs) in the CDS of zebrafish adar1 and adar2 genes</a:t>
            </a:r>
            <a:endParaRPr/>
          </a:p>
          <a:p>
            <a:pPr marL="228600" lvl="0" indent="-21590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➢"/>
            </a:pPr>
            <a:r>
              <a:rPr lang="it-IT" sz="1800"/>
              <a:t>40 sequences were mapped to the CDS of adar1</a:t>
            </a:r>
            <a:endParaRPr sz="1800"/>
          </a:p>
          <a:p>
            <a:pPr marL="228600" lvl="0" indent="-21590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➢"/>
            </a:pPr>
            <a:r>
              <a:rPr lang="it-IT" sz="1800"/>
              <a:t>2 sequences were mapped to the CDS of adar2 (U)</a:t>
            </a:r>
            <a:endParaRPr sz="1800"/>
          </a:p>
          <a:p>
            <a:pPr marL="228600" lvl="0" indent="-101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</p:txBody>
      </p:sp>
      <p:pic>
        <p:nvPicPr>
          <p:cNvPr id="600" name="Google Shape;600;g6b9dd2e287_2_101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l="9649" t="37092" r="70896" b="37442"/>
          <a:stretch/>
        </p:blipFill>
        <p:spPr>
          <a:xfrm>
            <a:off x="7734900" y="1654450"/>
            <a:ext cx="3618900" cy="252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g6b9dd2e287_2_101"/>
          <p:cNvSpPr txBox="1"/>
          <p:nvPr/>
        </p:nvSpPr>
        <p:spPr>
          <a:xfrm>
            <a:off x="838200" y="3912726"/>
            <a:ext cx="7278900" cy="25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RNA immunoprecipitation assays</a:t>
            </a:r>
            <a:r>
              <a:rPr lang="it-IT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730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➢"/>
            </a:pPr>
            <a:r>
              <a:rPr lang="it-IT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Transfection of HEK293T cells with the zebrafish </a:t>
            </a:r>
            <a:r>
              <a:rPr lang="it-IT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MYC-Fmrp </a:t>
            </a:r>
            <a:r>
              <a:rPr lang="it-IT" sz="18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construct</a:t>
            </a:r>
            <a:endParaRPr sz="180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730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➢"/>
            </a:pPr>
            <a:r>
              <a:rPr lang="it-IT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RNA extraction</a:t>
            </a:r>
            <a:r>
              <a:rPr lang="it-IT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the cells </a:t>
            </a: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it-IT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anti-MYC</a:t>
            </a:r>
            <a:r>
              <a:rPr lang="it-IT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or </a:t>
            </a:r>
            <a:r>
              <a:rPr lang="it-IT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anti-Actin antibodies</a:t>
            </a:r>
            <a:r>
              <a:rPr lang="it-IT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were used to </a:t>
            </a:r>
            <a:r>
              <a:rPr lang="it-IT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pull down </a:t>
            </a:r>
            <a:r>
              <a:rPr lang="it-IT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specific protein-mRNA complexes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730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➢"/>
            </a:pPr>
            <a:r>
              <a:rPr lang="it-IT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Coprecipitated RNAs</a:t>
            </a:r>
            <a:r>
              <a:rPr lang="it-IT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were isolated and </a:t>
            </a:r>
            <a:r>
              <a:rPr lang="it-IT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cDNA</a:t>
            </a:r>
            <a:r>
              <a:rPr lang="it-IT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was amplified.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adar1 mRNA was identified in cells precipitated with an anti-MYC antibody</a:t>
            </a:r>
            <a:r>
              <a:rPr lang="it-IT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but not in cells precipitated with an anti-Actin antibody. 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2" name="Google Shape;602;g6b9dd2e287_2_101"/>
          <p:cNvPicPr preferRelativeResize="0"/>
          <p:nvPr/>
        </p:nvPicPr>
        <p:blipFill rotWithShape="1">
          <a:blip r:embed="rId3">
            <a:alphaModFix/>
          </a:blip>
          <a:srcRect l="29881" t="37367" r="53931" b="40487"/>
          <a:stretch/>
        </p:blipFill>
        <p:spPr>
          <a:xfrm>
            <a:off x="8411674" y="4364175"/>
            <a:ext cx="2942125" cy="2298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7"/>
        </a:solidFill>
        <a:effectLst/>
      </p:bgPr>
    </p:bg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6b9dd2e287_2_10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it-IT" sz="3600" b="1">
                <a:solidFill>
                  <a:srgbClr val="C00000"/>
                </a:solidFill>
              </a:rPr>
              <a:t>Effect of Fmrp on adar mRNA and Adar2 protein expression levels </a:t>
            </a:r>
            <a:endParaRPr sz="3600" b="1">
              <a:solidFill>
                <a:srgbClr val="C00000"/>
              </a:solidFill>
            </a:endParaRPr>
          </a:p>
        </p:txBody>
      </p:sp>
      <p:sp>
        <p:nvSpPr>
          <p:cNvPr id="608" name="Google Shape;608;g6b9dd2e287_2_109"/>
          <p:cNvSpPr txBox="1">
            <a:spLocks noGrp="1"/>
          </p:cNvSpPr>
          <p:nvPr>
            <p:ph type="body" idx="1"/>
          </p:nvPr>
        </p:nvSpPr>
        <p:spPr>
          <a:xfrm>
            <a:off x="838125" y="1989125"/>
            <a:ext cx="5181600" cy="21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it-IT" sz="2400" b="1"/>
              <a:t>qRT-PCR in 6 dpf fmr1-/- and WT larvae</a:t>
            </a:r>
            <a:endParaRPr/>
          </a:p>
          <a:p>
            <a:pPr marL="457200" lvl="0" indent="-34290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Calibri"/>
              <a:buChar char="➢"/>
            </a:pPr>
            <a:r>
              <a:rPr lang="it-IT" sz="1800"/>
              <a:t>adar1: WT = 0.834, fmr1-/- = 3.102;</a:t>
            </a:r>
            <a:endParaRPr sz="1800"/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➢"/>
            </a:pPr>
            <a:r>
              <a:rPr lang="it-IT" sz="1800"/>
              <a:t>adar2a:  WT = 1.03667, fmr1-/- = 2.2900</a:t>
            </a:r>
            <a:endParaRPr sz="1800"/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➢"/>
            </a:pPr>
            <a:r>
              <a:rPr lang="it-IT" sz="1800"/>
              <a:t>adar2b: WT = 0.9752, fmr1-/- = 1.48804</a:t>
            </a:r>
            <a:endParaRPr sz="1800"/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➢"/>
            </a:pPr>
            <a:r>
              <a:rPr lang="it-IT" sz="1800"/>
              <a:t>adar3: WT = 1.0098, fmr1 /- = 1.24590</a:t>
            </a:r>
            <a:endParaRPr sz="1800"/>
          </a:p>
        </p:txBody>
      </p:sp>
      <p:pic>
        <p:nvPicPr>
          <p:cNvPr id="609" name="Google Shape;609;g6b9dd2e287_2_109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l="46846" t="37092" r="23738" b="37995"/>
          <a:stretch/>
        </p:blipFill>
        <p:spPr>
          <a:xfrm>
            <a:off x="6485206" y="2077238"/>
            <a:ext cx="4656406" cy="2114934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g6b9dd2e287_2_109"/>
          <p:cNvSpPr txBox="1"/>
          <p:nvPr/>
        </p:nvSpPr>
        <p:spPr>
          <a:xfrm>
            <a:off x="904433" y="4534687"/>
            <a:ext cx="5049000" cy="18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Western blot </a:t>
            </a:r>
            <a:r>
              <a:rPr lang="it-IT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Adar2 in fmr1-/- and WT brains 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➢"/>
            </a:pPr>
            <a:r>
              <a:rPr lang="it-IT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30% increase in Adar2 protein expression levels in </a:t>
            </a: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mutant</a:t>
            </a:r>
            <a:r>
              <a:rPr lang="it-IT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brains compared with WT brains (X). 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1" name="Google Shape;611;g6b9dd2e287_2_109"/>
          <p:cNvPicPr preferRelativeResize="0"/>
          <p:nvPr/>
        </p:nvPicPr>
        <p:blipFill rotWithShape="1">
          <a:blip r:embed="rId3">
            <a:alphaModFix/>
          </a:blip>
          <a:srcRect l="9649" t="64495" r="70430" b="24155"/>
          <a:stretch/>
        </p:blipFill>
        <p:spPr>
          <a:xfrm>
            <a:off x="7326874" y="4625575"/>
            <a:ext cx="3659994" cy="1200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7"/>
        </a:solidFill>
        <a:effectLst/>
      </p:bgPr>
    </p:bg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6b9dd2e287_2_1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it-IT" sz="3600" b="1">
                <a:solidFill>
                  <a:srgbClr val="C00000"/>
                </a:solidFill>
              </a:rPr>
              <a:t>Global extent of RNA editing sites in zebrafish</a:t>
            </a:r>
            <a:endParaRPr sz="3600"/>
          </a:p>
        </p:txBody>
      </p:sp>
      <p:sp>
        <p:nvSpPr>
          <p:cNvPr id="617" name="Google Shape;617;g6b9dd2e287_2_117"/>
          <p:cNvSpPr txBox="1">
            <a:spLocks noGrp="1"/>
          </p:cNvSpPr>
          <p:nvPr>
            <p:ph type="body" idx="1"/>
          </p:nvPr>
        </p:nvSpPr>
        <p:spPr>
          <a:xfrm>
            <a:off x="856899" y="1473229"/>
            <a:ext cx="4957800" cy="29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it-IT" sz="2400" b="1"/>
              <a:t>RNA-seq datasets from 17 samples covering 8 different developmental stages and analysis by a bioinformatic pipeline</a:t>
            </a:r>
            <a:endParaRPr sz="2400"/>
          </a:p>
          <a:p>
            <a:pPr marL="228600" lvl="0" indent="-21590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➢"/>
            </a:pPr>
            <a:r>
              <a:rPr lang="it-IT" sz="1800"/>
              <a:t>A total of approximately 350,000 </a:t>
            </a:r>
            <a:r>
              <a:rPr lang="it-IT" sz="1800" b="1"/>
              <a:t>DNA-RNA mismatches</a:t>
            </a:r>
            <a:r>
              <a:rPr lang="it-IT" sz="1800"/>
              <a:t> were identified, 93% of which are A-to-G mismatches (A). </a:t>
            </a:r>
            <a:endParaRPr sz="1800" b="1"/>
          </a:p>
        </p:txBody>
      </p:sp>
      <p:pic>
        <p:nvPicPr>
          <p:cNvPr id="618" name="Google Shape;618;g6b9dd2e287_2_117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870925" y="2341324"/>
            <a:ext cx="3065400" cy="2881200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g6b9dd2e287_2_117"/>
          <p:cNvSpPr txBox="1"/>
          <p:nvPr/>
        </p:nvSpPr>
        <p:spPr>
          <a:xfrm>
            <a:off x="856908" y="3998111"/>
            <a:ext cx="5070300" cy="29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Analysis of the sequence adjacent to HE sites in zebrafish, human and mice</a:t>
            </a:r>
            <a:r>
              <a:rPr lang="it-IT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chemeClr val="dk1"/>
              </a:solidFill>
            </a:endParaRPr>
          </a:p>
          <a:p>
            <a:pPr marL="285750" lvl="0" indent="-2857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➢"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‘G’ is the underrepresented nucleotide at position -1 respect A-to-G mismatch in all species</a:t>
            </a:r>
            <a:endParaRPr sz="1800">
              <a:solidFill>
                <a:schemeClr val="dk1"/>
              </a:solidFill>
            </a:endParaRPr>
          </a:p>
          <a:p>
            <a:pPr marL="34290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➢"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zebrafish, G’ is represented at position -1 only in 8.4% of -1 respect A-to-G mismatch of </a:t>
            </a:r>
            <a:r>
              <a:rPr lang="it-IT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whole transcriptome</a:t>
            </a: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in 11.4% -1 respect A-to-G mismatch present in</a:t>
            </a:r>
            <a:r>
              <a:rPr lang="it-IT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exons</a:t>
            </a: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0" name="Google Shape;620;g6b9dd2e287_2_117"/>
          <p:cNvPicPr preferRelativeResize="0"/>
          <p:nvPr/>
        </p:nvPicPr>
        <p:blipFill rotWithShape="1">
          <a:blip r:embed="rId4">
            <a:alphaModFix/>
          </a:blip>
          <a:srcRect l="16342" t="29616" r="57510" b="32461"/>
          <a:stretch/>
        </p:blipFill>
        <p:spPr>
          <a:xfrm>
            <a:off x="8992550" y="2407913"/>
            <a:ext cx="3015851" cy="274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7"/>
        </a:solidFill>
        <a:effectLst/>
      </p:bgPr>
    </p:bg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7a65968020_2_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b="1">
                <a:solidFill>
                  <a:srgbClr val="C00000"/>
                </a:solidFill>
              </a:rPr>
              <a:t>A-to-G mismatches are RNA editing sites</a:t>
            </a:r>
            <a:endParaRPr sz="3600" b="1">
              <a:solidFill>
                <a:srgbClr val="C00000"/>
              </a:solidFill>
            </a:endParaRPr>
          </a:p>
        </p:txBody>
      </p:sp>
      <p:sp>
        <p:nvSpPr>
          <p:cNvPr id="627" name="Google Shape;627;g7a65968020_2_3"/>
          <p:cNvSpPr txBox="1">
            <a:spLocks noGrp="1"/>
          </p:cNvSpPr>
          <p:nvPr>
            <p:ph type="body" idx="1"/>
          </p:nvPr>
        </p:nvSpPr>
        <p:spPr>
          <a:xfrm>
            <a:off x="838200" y="1528175"/>
            <a:ext cx="46722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➢"/>
            </a:pPr>
            <a:r>
              <a:rPr lang="it-IT" sz="1800"/>
              <a:t>76% of the clustered sites are in </a:t>
            </a:r>
            <a:r>
              <a:rPr lang="it-IT" sz="1800" b="1"/>
              <a:t>repeat sequences</a:t>
            </a:r>
            <a:r>
              <a:rPr lang="it-IT" sz="1800"/>
              <a:t>. </a:t>
            </a:r>
            <a:endParaRPr sz="1800"/>
          </a:p>
          <a:p>
            <a:pPr marL="34290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➢"/>
            </a:pPr>
            <a:r>
              <a:rPr lang="it-IT" sz="1800"/>
              <a:t>25% of all editing sites in repeat sequences</a:t>
            </a:r>
            <a:r>
              <a:rPr lang="it-IT" sz="1800" b="1"/>
              <a:t> </a:t>
            </a:r>
            <a:r>
              <a:rPr lang="it-IT" sz="1800"/>
              <a:t>is located in the DNA </a:t>
            </a:r>
            <a:r>
              <a:rPr lang="it-IT" sz="1800" b="1"/>
              <a:t>hAT repeat family</a:t>
            </a:r>
            <a:r>
              <a:rPr lang="it-IT" sz="1800"/>
              <a:t>, which occupies about 8% of the zebrafish genome.</a:t>
            </a:r>
            <a:endParaRPr sz="1800"/>
          </a:p>
          <a:p>
            <a:pPr marL="34290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➢"/>
            </a:pPr>
            <a:r>
              <a:rPr lang="it-IT" sz="1800" b="1"/>
              <a:t>ANGEL</a:t>
            </a:r>
            <a:r>
              <a:rPr lang="it-IT" sz="1800"/>
              <a:t> and </a:t>
            </a:r>
            <a:r>
              <a:rPr lang="it-IT" sz="1800" b="1"/>
              <a:t>TDR19</a:t>
            </a:r>
            <a:r>
              <a:rPr lang="it-IT" sz="1800"/>
              <a:t> fold into stable dsRNA structures with paliandrome traits that enamble Adar binding.</a:t>
            </a:r>
            <a:endParaRPr sz="1800"/>
          </a:p>
        </p:txBody>
      </p:sp>
      <p:pic>
        <p:nvPicPr>
          <p:cNvPr id="628" name="Google Shape;628;g7a65968020_2_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21724" y="2303463"/>
            <a:ext cx="2980200" cy="302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g7a65968020_2_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8198" y="4927675"/>
            <a:ext cx="4839975" cy="113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g7a65968020_2_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35125" y="1602950"/>
            <a:ext cx="2737964" cy="486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Google Shape;641;g7a70fc7e09_0_87"/>
          <p:cNvPicPr preferRelativeResize="0"/>
          <p:nvPr/>
        </p:nvPicPr>
        <p:blipFill rotWithShape="1">
          <a:blip r:embed="rId3">
            <a:alphaModFix/>
          </a:blip>
          <a:srcRect l="2867" t="2286" r="16817" b="64762"/>
          <a:stretch/>
        </p:blipFill>
        <p:spPr>
          <a:xfrm>
            <a:off x="5606321" y="987206"/>
            <a:ext cx="6352504" cy="3879260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g7a70fc7e09_0_87"/>
          <p:cNvSpPr txBox="1">
            <a:spLocks noGrp="1"/>
          </p:cNvSpPr>
          <p:nvPr>
            <p:ph type="body" idx="1"/>
          </p:nvPr>
        </p:nvSpPr>
        <p:spPr>
          <a:xfrm>
            <a:off x="838200" y="1199212"/>
            <a:ext cx="4768200" cy="52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it-IT" sz="1800" b="1" dirty="0"/>
              <a:t>48 </a:t>
            </a:r>
            <a:r>
              <a:rPr lang="it-IT" sz="1800" b="1" dirty="0" err="1"/>
              <a:t>evolutionary</a:t>
            </a:r>
            <a:r>
              <a:rPr lang="it-IT" sz="1800" b="1" dirty="0"/>
              <a:t> </a:t>
            </a:r>
            <a:r>
              <a:rPr lang="it-IT" sz="1800" b="1" dirty="0" err="1"/>
              <a:t>conserved</a:t>
            </a:r>
            <a:r>
              <a:rPr lang="it-IT" sz="1800" b="1" dirty="0"/>
              <a:t> </a:t>
            </a:r>
            <a:r>
              <a:rPr lang="it-IT" sz="1800" b="1" dirty="0" err="1"/>
              <a:t>ESs</a:t>
            </a:r>
            <a:r>
              <a:rPr lang="it-IT" sz="1800" b="1" dirty="0"/>
              <a:t> </a:t>
            </a:r>
            <a:r>
              <a:rPr lang="it-IT" sz="1800" dirty="0" err="1"/>
              <a:t>between</a:t>
            </a:r>
            <a:r>
              <a:rPr lang="it-IT" sz="1800" dirty="0"/>
              <a:t> </a:t>
            </a:r>
            <a:r>
              <a:rPr lang="it-IT" sz="1800" dirty="0" err="1"/>
              <a:t>mammals</a:t>
            </a:r>
            <a:r>
              <a:rPr lang="it-IT" sz="1800" dirty="0"/>
              <a:t> and </a:t>
            </a:r>
            <a:r>
              <a:rPr lang="it-IT" sz="1800" dirty="0" err="1"/>
              <a:t>z.f</a:t>
            </a:r>
            <a:r>
              <a:rPr lang="it-IT" sz="1800" dirty="0"/>
              <a:t>. </a:t>
            </a:r>
            <a:r>
              <a:rPr lang="it-IT" sz="1800" dirty="0" err="1"/>
              <a:t>were</a:t>
            </a:r>
            <a:r>
              <a:rPr lang="it-IT" sz="1800" dirty="0"/>
              <a:t> </a:t>
            </a:r>
            <a:r>
              <a:rPr lang="it-IT" sz="1800" dirty="0" err="1"/>
              <a:t>analyzed</a:t>
            </a:r>
            <a:r>
              <a:rPr lang="it-IT" sz="1800" dirty="0"/>
              <a:t> </a:t>
            </a:r>
            <a:endParaRPr dirty="0"/>
          </a:p>
          <a:p>
            <a:pPr marL="114300" lvl="0" indent="0">
              <a:buNone/>
            </a:pPr>
            <a:r>
              <a:rPr lang="en-GB" sz="1800" dirty="0"/>
              <a:t>48 samples of </a:t>
            </a:r>
            <a:r>
              <a:rPr lang="en-GB" sz="1800" i="1" dirty="0" err="1"/>
              <a:t>fmr</a:t>
            </a:r>
            <a:r>
              <a:rPr lang="en-GB" sz="1800" i="1" dirty="0"/>
              <a:t>-/- or </a:t>
            </a:r>
            <a:r>
              <a:rPr lang="en-GB" sz="1800" dirty="0"/>
              <a:t>WT larvae were used in a double </a:t>
            </a:r>
            <a:r>
              <a:rPr lang="en-GB" sz="1800" dirty="0" err="1"/>
              <a:t>mmPCR</a:t>
            </a:r>
            <a:r>
              <a:rPr lang="en-GB" sz="1800" dirty="0"/>
              <a:t> approach to amplify on </a:t>
            </a:r>
            <a:r>
              <a:rPr lang="en-GB" sz="1800" dirty="0" err="1"/>
              <a:t>ly</a:t>
            </a:r>
            <a:r>
              <a:rPr lang="en-GB" sz="1800" dirty="0"/>
              <a:t> target sites.</a:t>
            </a:r>
            <a:endParaRPr lang="en-GB" sz="1800" b="1"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it-IT" sz="1800" dirty="0" err="1"/>
              <a:t>Reads</a:t>
            </a:r>
            <a:r>
              <a:rPr lang="it-IT" sz="1800" dirty="0"/>
              <a:t> </a:t>
            </a:r>
            <a:r>
              <a:rPr lang="it-IT" sz="1800" dirty="0" err="1"/>
              <a:t>were</a:t>
            </a:r>
            <a:r>
              <a:rPr lang="it-IT" sz="1800" dirty="0"/>
              <a:t> </a:t>
            </a:r>
            <a:r>
              <a:rPr lang="it-IT" sz="1800" dirty="0" err="1"/>
              <a:t>filtered</a:t>
            </a:r>
            <a:r>
              <a:rPr lang="it-IT" sz="1800" dirty="0"/>
              <a:t> </a:t>
            </a:r>
            <a:r>
              <a:rPr lang="it-IT" sz="1800" dirty="0" err="1"/>
              <a:t>through</a:t>
            </a:r>
            <a:r>
              <a:rPr lang="it-IT" sz="1800" dirty="0"/>
              <a:t> </a:t>
            </a:r>
            <a:r>
              <a:rPr lang="it-IT" sz="1800" b="1" dirty="0" err="1"/>
              <a:t>selection</a:t>
            </a:r>
            <a:r>
              <a:rPr lang="it-IT" sz="1800" b="1" dirty="0"/>
              <a:t> </a:t>
            </a:r>
            <a:r>
              <a:rPr lang="it-IT" sz="1800" dirty="0" err="1"/>
              <a:t>criteria</a:t>
            </a:r>
            <a:r>
              <a:rPr lang="it-IT" sz="1800" dirty="0"/>
              <a:t>: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it-IT" sz="1800" dirty="0"/>
              <a:t>target </a:t>
            </a:r>
            <a:r>
              <a:rPr lang="it-IT" sz="1800" dirty="0" err="1"/>
              <a:t>regions</a:t>
            </a:r>
            <a:r>
              <a:rPr lang="it-IT" sz="1800" dirty="0"/>
              <a:t> in </a:t>
            </a:r>
            <a:r>
              <a:rPr lang="it-IT" sz="1800" dirty="0" err="1"/>
              <a:t>at</a:t>
            </a:r>
            <a:r>
              <a:rPr lang="it-IT" sz="1800" dirty="0"/>
              <a:t> </a:t>
            </a:r>
            <a:r>
              <a:rPr lang="it-IT" sz="1800" dirty="0" err="1"/>
              <a:t>least</a:t>
            </a:r>
            <a:r>
              <a:rPr lang="it-IT" sz="1800" dirty="0"/>
              <a:t> 75% of samples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it-IT" sz="1800" dirty="0"/>
              <a:t>coverage of site: </a:t>
            </a:r>
            <a:r>
              <a:rPr lang="it-IT" sz="1800" dirty="0" err="1"/>
              <a:t>at</a:t>
            </a:r>
            <a:r>
              <a:rPr lang="it-IT" sz="1800" dirty="0"/>
              <a:t> </a:t>
            </a:r>
            <a:r>
              <a:rPr lang="it-IT" sz="1800" dirty="0" err="1"/>
              <a:t>least</a:t>
            </a:r>
            <a:r>
              <a:rPr lang="it-IT" sz="1800" dirty="0"/>
              <a:t> 400 </a:t>
            </a:r>
            <a:r>
              <a:rPr lang="it-IT" sz="1800" dirty="0" err="1"/>
              <a:t>reads</a:t>
            </a:r>
            <a:endParaRPr sz="1800"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it-IT" sz="1800" dirty="0"/>
              <a:t>G/(A+G) ratio </a:t>
            </a:r>
            <a:r>
              <a:rPr lang="it-IT" sz="1800" dirty="0" err="1"/>
              <a:t>at</a:t>
            </a:r>
            <a:r>
              <a:rPr lang="it-IT" sz="1800" dirty="0"/>
              <a:t> </a:t>
            </a:r>
            <a:r>
              <a:rPr lang="it-IT" sz="1800" dirty="0" err="1"/>
              <a:t>least</a:t>
            </a:r>
            <a:r>
              <a:rPr lang="it-IT" sz="1800" dirty="0"/>
              <a:t> 2%</a:t>
            </a:r>
            <a:br>
              <a:rPr lang="it-IT" sz="1800" dirty="0"/>
            </a:br>
            <a:endParaRPr sz="1800"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it-IT" sz="1800" b="1" dirty="0"/>
              <a:t>62</a:t>
            </a:r>
            <a:r>
              <a:rPr lang="it-IT" sz="1800" dirty="0"/>
              <a:t> editing </a:t>
            </a:r>
            <a:r>
              <a:rPr lang="it-IT" sz="1800" dirty="0" err="1"/>
              <a:t>sites</a:t>
            </a:r>
            <a:r>
              <a:rPr lang="it-IT" sz="1800" dirty="0"/>
              <a:t> </a:t>
            </a:r>
            <a:r>
              <a:rPr lang="it-IT" sz="1800" b="1" dirty="0" err="1"/>
              <a:t>met</a:t>
            </a:r>
            <a:r>
              <a:rPr lang="it-IT" sz="1800" dirty="0"/>
              <a:t> the </a:t>
            </a:r>
            <a:r>
              <a:rPr lang="it-IT" sz="1800" b="1" dirty="0" err="1"/>
              <a:t>criteria</a:t>
            </a:r>
            <a:endParaRPr sz="1800" b="1"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it-IT" sz="1800" b="1" dirty="0"/>
              <a:t>10</a:t>
            </a:r>
            <a:r>
              <a:rPr lang="it-IT" sz="1800" dirty="0"/>
              <a:t> </a:t>
            </a:r>
            <a:r>
              <a:rPr lang="it-IT" sz="1800" dirty="0" err="1"/>
              <a:t>underwent</a:t>
            </a:r>
            <a:r>
              <a:rPr lang="it-IT" sz="1800" dirty="0"/>
              <a:t> </a:t>
            </a:r>
            <a:r>
              <a:rPr lang="it-IT" sz="1800" b="1" dirty="0" err="1"/>
              <a:t>statistically</a:t>
            </a:r>
            <a:r>
              <a:rPr lang="it-IT" sz="1800" dirty="0"/>
              <a:t> </a:t>
            </a:r>
            <a:r>
              <a:rPr lang="it-IT" sz="1800" b="1" dirty="0" err="1"/>
              <a:t>significant</a:t>
            </a:r>
            <a:r>
              <a:rPr lang="it-IT" sz="1800" dirty="0"/>
              <a:t> </a:t>
            </a:r>
            <a:r>
              <a:rPr lang="it-IT" sz="1800" b="1" dirty="0" err="1"/>
              <a:t>differential</a:t>
            </a:r>
            <a:r>
              <a:rPr lang="it-IT" sz="1800" dirty="0"/>
              <a:t> editing and7 </a:t>
            </a:r>
            <a:r>
              <a:rPr lang="it-IT" sz="1800" dirty="0" err="1"/>
              <a:t>belong</a:t>
            </a:r>
            <a:r>
              <a:rPr lang="it-IT" sz="1800" dirty="0"/>
              <a:t> to </a:t>
            </a:r>
            <a:r>
              <a:rPr lang="it-IT" sz="1800" b="1" dirty="0"/>
              <a:t>4</a:t>
            </a:r>
            <a:r>
              <a:rPr lang="it-IT" sz="1800" dirty="0"/>
              <a:t> </a:t>
            </a:r>
            <a:r>
              <a:rPr lang="it-IT" sz="1800" b="1" dirty="0" err="1"/>
              <a:t>synaptic</a:t>
            </a:r>
            <a:r>
              <a:rPr lang="it-IT" sz="1800" b="1" dirty="0"/>
              <a:t> </a:t>
            </a:r>
            <a:r>
              <a:rPr lang="it-IT" sz="1800" b="1" dirty="0" err="1"/>
              <a:t>genes</a:t>
            </a:r>
            <a:br>
              <a:rPr lang="it-IT" sz="1800" b="1" dirty="0"/>
            </a:br>
            <a:r>
              <a:rPr lang="it-IT" sz="1800" b="1" dirty="0"/>
              <a:t>	</a:t>
            </a:r>
            <a:r>
              <a:rPr lang="it-IT" sz="1800" b="1" i="1" dirty="0">
                <a:solidFill>
                  <a:srgbClr val="C00000"/>
                </a:solidFill>
              </a:rPr>
              <a:t>cacna1a</a:t>
            </a:r>
            <a:r>
              <a:rPr lang="it-IT" sz="1800" i="1" dirty="0"/>
              <a:t> </a:t>
            </a:r>
            <a:r>
              <a:rPr lang="it-IT" sz="1800" dirty="0" err="1"/>
              <a:t>Calcium</a:t>
            </a:r>
            <a:r>
              <a:rPr lang="it-IT" sz="1800" dirty="0"/>
              <a:t> </a:t>
            </a:r>
            <a:r>
              <a:rPr lang="it-IT" sz="1800" dirty="0" err="1"/>
              <a:t>channel</a:t>
            </a:r>
            <a:br>
              <a:rPr lang="it-IT" sz="1800" dirty="0"/>
            </a:br>
            <a:r>
              <a:rPr lang="it-IT" sz="1800" dirty="0"/>
              <a:t>	</a:t>
            </a:r>
            <a:r>
              <a:rPr lang="it-IT" sz="1800" b="1" i="1" dirty="0">
                <a:solidFill>
                  <a:srgbClr val="C00000"/>
                </a:solidFill>
              </a:rPr>
              <a:t>grik2</a:t>
            </a:r>
            <a:r>
              <a:rPr lang="it-IT" sz="1800" dirty="0"/>
              <a:t> </a:t>
            </a:r>
            <a:r>
              <a:rPr lang="it-IT" sz="1800" dirty="0" err="1"/>
              <a:t>ionotropic</a:t>
            </a:r>
            <a:r>
              <a:rPr lang="it-IT" sz="1800" dirty="0"/>
              <a:t> </a:t>
            </a:r>
            <a:r>
              <a:rPr lang="it-IT" sz="1800" dirty="0" err="1"/>
              <a:t>glutamate</a:t>
            </a:r>
            <a:r>
              <a:rPr lang="it-IT" sz="1800" dirty="0"/>
              <a:t> r. kainate2</a:t>
            </a:r>
            <a:br>
              <a:rPr lang="it-IT" sz="1800" dirty="0"/>
            </a:br>
            <a:r>
              <a:rPr lang="it-IT" sz="1800" dirty="0"/>
              <a:t>	</a:t>
            </a:r>
            <a:r>
              <a:rPr lang="it-IT" sz="1800" b="1" i="1" dirty="0">
                <a:solidFill>
                  <a:srgbClr val="C00000"/>
                </a:solidFill>
              </a:rPr>
              <a:t>gria4b</a:t>
            </a:r>
            <a:r>
              <a:rPr lang="it-IT" sz="1800" dirty="0"/>
              <a:t> AMPA r. </a:t>
            </a:r>
            <a:r>
              <a:rPr lang="it-IT" sz="1800" dirty="0" err="1"/>
              <a:t>subunit</a:t>
            </a:r>
            <a:r>
              <a:rPr lang="it-IT" sz="1800" dirty="0"/>
              <a:t> 4b</a:t>
            </a:r>
            <a:br>
              <a:rPr lang="it-IT" sz="1800" b="1" i="1" dirty="0"/>
            </a:br>
            <a:r>
              <a:rPr lang="it-IT" sz="1800" b="1" i="1" dirty="0"/>
              <a:t>	</a:t>
            </a:r>
            <a:r>
              <a:rPr lang="it-IT" sz="1800" b="1" i="1" dirty="0">
                <a:solidFill>
                  <a:srgbClr val="C00000"/>
                </a:solidFill>
              </a:rPr>
              <a:t>gria3b</a:t>
            </a:r>
            <a:r>
              <a:rPr lang="it-IT" sz="1800" dirty="0"/>
              <a:t> AMPA r. </a:t>
            </a:r>
            <a:r>
              <a:rPr lang="it-IT" sz="1800" dirty="0" err="1"/>
              <a:t>subunit</a:t>
            </a:r>
            <a:r>
              <a:rPr lang="it-IT" sz="1800" dirty="0"/>
              <a:t> 3b</a:t>
            </a:r>
            <a:endParaRPr sz="1800" b="1" i="1"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 b="1"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None/>
            </a:pPr>
            <a:endParaRPr sz="1800" dirty="0"/>
          </a:p>
        </p:txBody>
      </p:sp>
      <p:sp>
        <p:nvSpPr>
          <p:cNvPr id="637" name="Google Shape;637;g7a70fc7e09_0_87"/>
          <p:cNvSpPr txBox="1"/>
          <p:nvPr/>
        </p:nvSpPr>
        <p:spPr>
          <a:xfrm>
            <a:off x="838200" y="365126"/>
            <a:ext cx="105156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it-IT" sz="36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Finding altered editing levels within gene transcripts in </a:t>
            </a:r>
            <a:r>
              <a:rPr lang="it-IT" sz="3600" b="1" i="1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fmr1-/- </a:t>
            </a:r>
            <a:r>
              <a:rPr lang="it-IT" sz="36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larvae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7"/>
        </a:solidFill>
        <a:effectLst/>
      </p:bgPr>
    </p:bg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758856740b_14_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mbria"/>
              <a:buNone/>
            </a:pPr>
            <a:r>
              <a:rPr lang="it-IT" sz="36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Recoding and non</a:t>
            </a:r>
            <a:r>
              <a:rPr lang="it-IT" sz="3600" b="1">
                <a:solidFill>
                  <a:srgbClr val="C00000"/>
                </a:solidFill>
              </a:rPr>
              <a:t>-</a:t>
            </a:r>
            <a:r>
              <a:rPr lang="it-IT" sz="36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recoding ADAR activity</a:t>
            </a:r>
            <a:endParaRPr b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6" name="Google Shape;406;g758856740b_14_88" descr="Immagine che contiene testo&#10;&#10;Descrizione generata automaticament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2839" t="8478" r="4834" b="49168"/>
          <a:stretch/>
        </p:blipFill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g758856740b_14_88"/>
          <p:cNvSpPr txBox="1">
            <a:spLocks noGrp="1"/>
          </p:cNvSpPr>
          <p:nvPr>
            <p:ph type="body" idx="2"/>
          </p:nvPr>
        </p:nvSpPr>
        <p:spPr>
          <a:xfrm>
            <a:off x="838200" y="2058400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+mj-lt"/>
              <a:buAutoNum type="alphaUcPeriod"/>
            </a:pP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ADAR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recoding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activity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lead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novel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protein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isoforms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altering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aminoacids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;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80010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endParaRPr sz="1800" dirty="0"/>
          </a:p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+mj-lt"/>
              <a:buAutoNum type="alphaUcPeriod"/>
            </a:pP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ADAR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recoding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activity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lead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novel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protein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isoforms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altering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splicing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process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;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80010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endParaRPr sz="1800" dirty="0"/>
          </a:p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+mj-lt"/>
              <a:buAutoNum type="alphaUcPeriod"/>
            </a:pP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ADAR non-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recoding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activity can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modify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3’ UTR of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mRNAs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order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to alter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their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binding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by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miRNAs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;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80010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endParaRPr sz="1800" dirty="0"/>
          </a:p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+mj-lt"/>
              <a:buAutoNum type="alphaUcPeriod"/>
            </a:pP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ADAR non</a:t>
            </a:r>
            <a:r>
              <a:rPr lang="it-IT" sz="1800" dirty="0"/>
              <a:t>-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recoding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activity can act on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miRNAs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altering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the set of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mRNAs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are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regulated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by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them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;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80010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endParaRPr sz="1800" dirty="0"/>
          </a:p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+mj-lt"/>
              <a:buAutoNum type="alphaUcPeriod"/>
            </a:pP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ADAR non</a:t>
            </a:r>
            <a:r>
              <a:rPr lang="it-IT" sz="1800" dirty="0"/>
              <a:t>-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recoding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activity can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inhibit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circRNA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biogenesis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Google Shape;640;g7a70fc7e09_0_87" descr="Immagine che contiene screenshot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 l="8990" t="31953" r="560" b="19180"/>
          <a:stretch/>
        </p:blipFill>
        <p:spPr>
          <a:xfrm>
            <a:off x="5606321" y="986328"/>
            <a:ext cx="6474252" cy="5293660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g7a70fc7e09_0_87"/>
          <p:cNvSpPr txBox="1">
            <a:spLocks noGrp="1"/>
          </p:cNvSpPr>
          <p:nvPr>
            <p:ph type="body" idx="1"/>
          </p:nvPr>
        </p:nvSpPr>
        <p:spPr>
          <a:xfrm>
            <a:off x="838200" y="1199212"/>
            <a:ext cx="4768200" cy="52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it-IT" sz="1800" b="1" dirty="0"/>
              <a:t>48 </a:t>
            </a:r>
            <a:r>
              <a:rPr lang="it-IT" sz="1800" b="1" dirty="0" err="1"/>
              <a:t>evolutionary</a:t>
            </a:r>
            <a:r>
              <a:rPr lang="it-IT" sz="1800" b="1" dirty="0"/>
              <a:t> </a:t>
            </a:r>
            <a:r>
              <a:rPr lang="it-IT" sz="1800" b="1" dirty="0" err="1"/>
              <a:t>conserved</a:t>
            </a:r>
            <a:r>
              <a:rPr lang="it-IT" sz="1800" b="1" dirty="0"/>
              <a:t> </a:t>
            </a:r>
            <a:r>
              <a:rPr lang="it-IT" sz="1800" b="1" dirty="0" err="1"/>
              <a:t>ESs</a:t>
            </a:r>
            <a:r>
              <a:rPr lang="it-IT" sz="1800" b="1" dirty="0"/>
              <a:t> </a:t>
            </a:r>
            <a:r>
              <a:rPr lang="it-IT" sz="1800" dirty="0" err="1"/>
              <a:t>between</a:t>
            </a:r>
            <a:r>
              <a:rPr lang="it-IT" sz="1800" dirty="0"/>
              <a:t> </a:t>
            </a:r>
            <a:r>
              <a:rPr lang="it-IT" sz="1800" dirty="0" err="1"/>
              <a:t>mammals</a:t>
            </a:r>
            <a:r>
              <a:rPr lang="it-IT" sz="1800" dirty="0"/>
              <a:t> and </a:t>
            </a:r>
            <a:r>
              <a:rPr lang="it-IT" sz="1800" dirty="0" err="1"/>
              <a:t>z.f</a:t>
            </a:r>
            <a:r>
              <a:rPr lang="it-IT" sz="1800" dirty="0"/>
              <a:t>. </a:t>
            </a:r>
            <a:r>
              <a:rPr lang="it-IT" sz="1800" dirty="0" err="1"/>
              <a:t>were</a:t>
            </a:r>
            <a:r>
              <a:rPr lang="it-IT" sz="1800" dirty="0"/>
              <a:t> </a:t>
            </a:r>
            <a:r>
              <a:rPr lang="it-IT" sz="1800" dirty="0" err="1"/>
              <a:t>analyzed</a:t>
            </a:r>
            <a:r>
              <a:rPr lang="it-IT" sz="1800" dirty="0"/>
              <a:t> </a:t>
            </a: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it-IT" sz="1800" dirty="0"/>
              <a:t>48 samples of </a:t>
            </a:r>
            <a:r>
              <a:rPr lang="it-IT" sz="1800" i="1" dirty="0" err="1"/>
              <a:t>fmr</a:t>
            </a:r>
            <a:r>
              <a:rPr lang="it-IT" sz="1800" i="1" dirty="0"/>
              <a:t>-/- or </a:t>
            </a:r>
            <a:r>
              <a:rPr lang="it-IT" sz="1800" dirty="0"/>
              <a:t>WT </a:t>
            </a:r>
            <a:r>
              <a:rPr lang="it-IT" sz="1800" dirty="0" err="1"/>
              <a:t>larvae</a:t>
            </a:r>
            <a:r>
              <a:rPr lang="it-IT" sz="1800" dirty="0"/>
              <a:t> </a:t>
            </a:r>
            <a:r>
              <a:rPr lang="it-IT" sz="1800" dirty="0" err="1"/>
              <a:t>were</a:t>
            </a:r>
            <a:r>
              <a:rPr lang="it-IT" sz="1800" dirty="0"/>
              <a:t> </a:t>
            </a:r>
            <a:r>
              <a:rPr lang="it-IT" sz="1800" dirty="0" err="1"/>
              <a:t>used</a:t>
            </a:r>
            <a:r>
              <a:rPr lang="it-IT" sz="1800" dirty="0"/>
              <a:t> in a double </a:t>
            </a:r>
            <a:r>
              <a:rPr lang="it-IT" sz="1800" dirty="0" err="1"/>
              <a:t>mmPCR</a:t>
            </a:r>
            <a:r>
              <a:rPr lang="it-IT" sz="1800" dirty="0"/>
              <a:t> </a:t>
            </a:r>
            <a:r>
              <a:rPr lang="it-IT" sz="1800" dirty="0" err="1"/>
              <a:t>approach</a:t>
            </a:r>
            <a:r>
              <a:rPr lang="it-IT" sz="1800" dirty="0"/>
              <a:t> to </a:t>
            </a:r>
            <a:r>
              <a:rPr lang="it-IT" sz="1800" dirty="0" err="1"/>
              <a:t>amplify</a:t>
            </a:r>
            <a:r>
              <a:rPr lang="it-IT" sz="1800" dirty="0"/>
              <a:t> on </a:t>
            </a:r>
            <a:r>
              <a:rPr lang="it-IT" sz="1800" dirty="0" err="1"/>
              <a:t>ly</a:t>
            </a:r>
            <a:r>
              <a:rPr lang="it-IT" sz="1800" dirty="0"/>
              <a:t> target </a:t>
            </a:r>
            <a:r>
              <a:rPr lang="it-IT" sz="1800" dirty="0" err="1"/>
              <a:t>sites</a:t>
            </a:r>
            <a:r>
              <a:rPr lang="it-IT" sz="1800" dirty="0"/>
              <a:t>.</a:t>
            </a:r>
            <a:endParaRPr sz="1800" b="1"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it-IT" sz="1800" dirty="0" err="1"/>
              <a:t>Reads</a:t>
            </a:r>
            <a:r>
              <a:rPr lang="it-IT" sz="1800" dirty="0"/>
              <a:t> </a:t>
            </a:r>
            <a:r>
              <a:rPr lang="it-IT" sz="1800" dirty="0" err="1"/>
              <a:t>were</a:t>
            </a:r>
            <a:r>
              <a:rPr lang="it-IT" sz="1800" dirty="0"/>
              <a:t> </a:t>
            </a:r>
            <a:r>
              <a:rPr lang="it-IT" sz="1800" dirty="0" err="1"/>
              <a:t>filtered</a:t>
            </a:r>
            <a:r>
              <a:rPr lang="it-IT" sz="1800" dirty="0"/>
              <a:t> </a:t>
            </a:r>
            <a:r>
              <a:rPr lang="it-IT" sz="1800" dirty="0" err="1"/>
              <a:t>through</a:t>
            </a:r>
            <a:r>
              <a:rPr lang="it-IT" sz="1800" dirty="0"/>
              <a:t> </a:t>
            </a:r>
            <a:r>
              <a:rPr lang="it-IT" sz="1800" b="1" dirty="0" err="1"/>
              <a:t>selection</a:t>
            </a:r>
            <a:r>
              <a:rPr lang="it-IT" sz="1800" b="1" dirty="0"/>
              <a:t> </a:t>
            </a:r>
            <a:r>
              <a:rPr lang="it-IT" sz="1800" dirty="0" err="1"/>
              <a:t>criteria</a:t>
            </a:r>
            <a:r>
              <a:rPr lang="it-IT" sz="1800" dirty="0"/>
              <a:t>: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it-IT" sz="1800" dirty="0"/>
              <a:t>target </a:t>
            </a:r>
            <a:r>
              <a:rPr lang="it-IT" sz="1800" dirty="0" err="1"/>
              <a:t>regions</a:t>
            </a:r>
            <a:r>
              <a:rPr lang="it-IT" sz="1800" dirty="0"/>
              <a:t> in </a:t>
            </a:r>
            <a:r>
              <a:rPr lang="it-IT" sz="1800" dirty="0" err="1"/>
              <a:t>at</a:t>
            </a:r>
            <a:r>
              <a:rPr lang="it-IT" sz="1800" dirty="0"/>
              <a:t> </a:t>
            </a:r>
            <a:r>
              <a:rPr lang="it-IT" sz="1800" dirty="0" err="1"/>
              <a:t>least</a:t>
            </a:r>
            <a:r>
              <a:rPr lang="it-IT" sz="1800" dirty="0"/>
              <a:t> 75% of samples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it-IT" sz="1800" dirty="0"/>
              <a:t>coverage of site: </a:t>
            </a:r>
            <a:r>
              <a:rPr lang="it-IT" sz="1800" dirty="0" err="1"/>
              <a:t>at</a:t>
            </a:r>
            <a:r>
              <a:rPr lang="it-IT" sz="1800" dirty="0"/>
              <a:t> </a:t>
            </a:r>
            <a:r>
              <a:rPr lang="it-IT" sz="1800" dirty="0" err="1"/>
              <a:t>least</a:t>
            </a:r>
            <a:r>
              <a:rPr lang="it-IT" sz="1800" dirty="0"/>
              <a:t> 400 </a:t>
            </a:r>
            <a:r>
              <a:rPr lang="it-IT" sz="1800" dirty="0" err="1"/>
              <a:t>reads</a:t>
            </a:r>
            <a:endParaRPr sz="1800"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it-IT" sz="1800" dirty="0"/>
              <a:t>G/(A+G) ratio </a:t>
            </a:r>
            <a:r>
              <a:rPr lang="it-IT" sz="1800" dirty="0" err="1"/>
              <a:t>at</a:t>
            </a:r>
            <a:r>
              <a:rPr lang="it-IT" sz="1800" dirty="0"/>
              <a:t> </a:t>
            </a:r>
            <a:r>
              <a:rPr lang="it-IT" sz="1800" dirty="0" err="1"/>
              <a:t>least</a:t>
            </a:r>
            <a:r>
              <a:rPr lang="it-IT" sz="1800" dirty="0"/>
              <a:t> 2%</a:t>
            </a:r>
            <a:br>
              <a:rPr lang="it-IT" sz="1800" dirty="0"/>
            </a:b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it-IT" sz="1800" b="1" dirty="0"/>
              <a:t>62</a:t>
            </a:r>
            <a:r>
              <a:rPr lang="it-IT" sz="1800" dirty="0"/>
              <a:t> editing </a:t>
            </a:r>
            <a:r>
              <a:rPr lang="it-IT" sz="1800" dirty="0" err="1"/>
              <a:t>sites</a:t>
            </a:r>
            <a:r>
              <a:rPr lang="it-IT" sz="1800" dirty="0"/>
              <a:t> </a:t>
            </a:r>
            <a:r>
              <a:rPr lang="it-IT" sz="1800" b="1" dirty="0" err="1"/>
              <a:t>met</a:t>
            </a:r>
            <a:r>
              <a:rPr lang="it-IT" sz="1800" dirty="0"/>
              <a:t> the </a:t>
            </a:r>
            <a:r>
              <a:rPr lang="it-IT" sz="1800" b="1" dirty="0" err="1"/>
              <a:t>criteria</a:t>
            </a:r>
            <a:endParaRPr sz="1800" b="1"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it-IT" sz="1800" b="1" dirty="0"/>
              <a:t>10</a:t>
            </a:r>
            <a:r>
              <a:rPr lang="it-IT" sz="1800" dirty="0"/>
              <a:t> </a:t>
            </a:r>
            <a:r>
              <a:rPr lang="it-IT" sz="1800" dirty="0" err="1"/>
              <a:t>underwent</a:t>
            </a:r>
            <a:r>
              <a:rPr lang="it-IT" sz="1800" dirty="0"/>
              <a:t> </a:t>
            </a:r>
            <a:r>
              <a:rPr lang="it-IT" sz="1800" b="1" dirty="0" err="1"/>
              <a:t>statistically</a:t>
            </a:r>
            <a:r>
              <a:rPr lang="it-IT" sz="1800" dirty="0"/>
              <a:t> </a:t>
            </a:r>
            <a:r>
              <a:rPr lang="it-IT" sz="1800" b="1" dirty="0" err="1"/>
              <a:t>significant</a:t>
            </a:r>
            <a:r>
              <a:rPr lang="it-IT" sz="1800" dirty="0"/>
              <a:t> </a:t>
            </a:r>
            <a:r>
              <a:rPr lang="it-IT" sz="1800" b="1" dirty="0" err="1"/>
              <a:t>differential</a:t>
            </a:r>
            <a:r>
              <a:rPr lang="it-IT" sz="1800" dirty="0"/>
              <a:t> editing and7 </a:t>
            </a:r>
            <a:r>
              <a:rPr lang="it-IT" sz="1800" dirty="0" err="1"/>
              <a:t>belong</a:t>
            </a:r>
            <a:r>
              <a:rPr lang="it-IT" sz="1800" dirty="0"/>
              <a:t> to </a:t>
            </a:r>
            <a:r>
              <a:rPr lang="it-IT" sz="1800" b="1" dirty="0"/>
              <a:t>4</a:t>
            </a:r>
            <a:r>
              <a:rPr lang="it-IT" sz="1800" dirty="0"/>
              <a:t> </a:t>
            </a:r>
            <a:r>
              <a:rPr lang="it-IT" sz="1800" b="1" dirty="0" err="1"/>
              <a:t>synaptic</a:t>
            </a:r>
            <a:r>
              <a:rPr lang="it-IT" sz="1800" b="1" dirty="0"/>
              <a:t> </a:t>
            </a:r>
            <a:r>
              <a:rPr lang="it-IT" sz="1800" b="1" dirty="0" err="1"/>
              <a:t>genes</a:t>
            </a:r>
            <a:br>
              <a:rPr lang="it-IT" sz="1800" b="1" dirty="0"/>
            </a:br>
            <a:r>
              <a:rPr lang="it-IT" sz="1800" b="1" dirty="0"/>
              <a:t>	</a:t>
            </a:r>
            <a:r>
              <a:rPr lang="it-IT" sz="1800" b="1" i="1" dirty="0">
                <a:solidFill>
                  <a:srgbClr val="C00000"/>
                </a:solidFill>
              </a:rPr>
              <a:t>cacna1a</a:t>
            </a:r>
            <a:r>
              <a:rPr lang="it-IT" sz="1800" i="1" dirty="0"/>
              <a:t> </a:t>
            </a:r>
            <a:r>
              <a:rPr lang="it-IT" sz="1800" dirty="0" err="1"/>
              <a:t>Calcium</a:t>
            </a:r>
            <a:r>
              <a:rPr lang="it-IT" sz="1800" dirty="0"/>
              <a:t> </a:t>
            </a:r>
            <a:r>
              <a:rPr lang="it-IT" sz="1800" dirty="0" err="1"/>
              <a:t>channel</a:t>
            </a:r>
            <a:br>
              <a:rPr lang="it-IT" sz="1800" dirty="0"/>
            </a:br>
            <a:r>
              <a:rPr lang="it-IT" sz="1800" dirty="0"/>
              <a:t>	</a:t>
            </a:r>
            <a:r>
              <a:rPr lang="it-IT" sz="1800" b="1" i="1" dirty="0">
                <a:solidFill>
                  <a:srgbClr val="C00000"/>
                </a:solidFill>
              </a:rPr>
              <a:t>grik2</a:t>
            </a:r>
            <a:r>
              <a:rPr lang="it-IT" sz="1800" dirty="0"/>
              <a:t> </a:t>
            </a:r>
            <a:r>
              <a:rPr lang="it-IT" sz="1800" dirty="0" err="1"/>
              <a:t>ionotropic</a:t>
            </a:r>
            <a:r>
              <a:rPr lang="it-IT" sz="1800" dirty="0"/>
              <a:t> </a:t>
            </a:r>
            <a:r>
              <a:rPr lang="it-IT" sz="1800" dirty="0" err="1"/>
              <a:t>glutamate</a:t>
            </a:r>
            <a:r>
              <a:rPr lang="it-IT" sz="1800" dirty="0"/>
              <a:t> r. kainate2</a:t>
            </a:r>
            <a:br>
              <a:rPr lang="it-IT" sz="1800" dirty="0"/>
            </a:br>
            <a:r>
              <a:rPr lang="it-IT" sz="1800" dirty="0"/>
              <a:t>	</a:t>
            </a:r>
            <a:r>
              <a:rPr lang="it-IT" sz="1800" b="1" i="1" dirty="0">
                <a:solidFill>
                  <a:srgbClr val="C00000"/>
                </a:solidFill>
              </a:rPr>
              <a:t>gria4b</a:t>
            </a:r>
            <a:r>
              <a:rPr lang="it-IT" sz="1800" dirty="0"/>
              <a:t> AMPA r. </a:t>
            </a:r>
            <a:r>
              <a:rPr lang="it-IT" sz="1800" dirty="0" err="1"/>
              <a:t>subunit</a:t>
            </a:r>
            <a:r>
              <a:rPr lang="it-IT" sz="1800" dirty="0"/>
              <a:t> 4b</a:t>
            </a:r>
            <a:br>
              <a:rPr lang="it-IT" sz="1800" b="1" i="1" dirty="0"/>
            </a:br>
            <a:r>
              <a:rPr lang="it-IT" sz="1800" b="1" i="1" dirty="0"/>
              <a:t>	</a:t>
            </a:r>
            <a:r>
              <a:rPr lang="it-IT" sz="1800" b="1" i="1" dirty="0">
                <a:solidFill>
                  <a:srgbClr val="C00000"/>
                </a:solidFill>
              </a:rPr>
              <a:t>gria3b</a:t>
            </a:r>
            <a:r>
              <a:rPr lang="it-IT" sz="1800" dirty="0"/>
              <a:t> AMPA r. </a:t>
            </a:r>
            <a:r>
              <a:rPr lang="it-IT" sz="1800" dirty="0" err="1"/>
              <a:t>subunit</a:t>
            </a:r>
            <a:r>
              <a:rPr lang="it-IT" sz="1800" dirty="0"/>
              <a:t> 3b</a:t>
            </a:r>
            <a:endParaRPr sz="1800" b="1" i="1"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 b="1"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None/>
            </a:pPr>
            <a:endParaRPr sz="1800" dirty="0"/>
          </a:p>
        </p:txBody>
      </p:sp>
      <p:sp>
        <p:nvSpPr>
          <p:cNvPr id="637" name="Google Shape;637;g7a70fc7e09_0_87"/>
          <p:cNvSpPr txBox="1"/>
          <p:nvPr/>
        </p:nvSpPr>
        <p:spPr>
          <a:xfrm>
            <a:off x="838200" y="365126"/>
            <a:ext cx="105156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it-IT" sz="36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Finding altered editing levels within gene transcripts in </a:t>
            </a:r>
            <a:r>
              <a:rPr lang="it-IT" sz="3600" b="1" i="1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fmr1-/- </a:t>
            </a:r>
            <a:r>
              <a:rPr lang="it-IT" sz="36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larvae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941821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7a70fc7e09_0_87"/>
          <p:cNvSpPr txBox="1">
            <a:spLocks noGrp="1"/>
          </p:cNvSpPr>
          <p:nvPr>
            <p:ph type="body" idx="1"/>
          </p:nvPr>
        </p:nvSpPr>
        <p:spPr>
          <a:xfrm>
            <a:off x="838200" y="1199212"/>
            <a:ext cx="4768200" cy="52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it-IT" sz="1800" b="1" dirty="0"/>
              <a:t>48 </a:t>
            </a:r>
            <a:r>
              <a:rPr lang="it-IT" sz="1800" b="1" dirty="0" err="1"/>
              <a:t>evolutionary</a:t>
            </a:r>
            <a:r>
              <a:rPr lang="it-IT" sz="1800" b="1" dirty="0"/>
              <a:t> </a:t>
            </a:r>
            <a:r>
              <a:rPr lang="it-IT" sz="1800" b="1" dirty="0" err="1"/>
              <a:t>conserved</a:t>
            </a:r>
            <a:r>
              <a:rPr lang="it-IT" sz="1800" b="1" dirty="0"/>
              <a:t> </a:t>
            </a:r>
            <a:r>
              <a:rPr lang="it-IT" sz="1800" b="1" dirty="0" err="1"/>
              <a:t>ESs</a:t>
            </a:r>
            <a:r>
              <a:rPr lang="it-IT" sz="1800" b="1" dirty="0"/>
              <a:t> </a:t>
            </a:r>
            <a:r>
              <a:rPr lang="it-IT" sz="1800" dirty="0" err="1"/>
              <a:t>between</a:t>
            </a:r>
            <a:r>
              <a:rPr lang="it-IT" sz="1800" dirty="0"/>
              <a:t> </a:t>
            </a:r>
            <a:r>
              <a:rPr lang="it-IT" sz="1800" dirty="0" err="1"/>
              <a:t>mammals</a:t>
            </a:r>
            <a:r>
              <a:rPr lang="it-IT" sz="1800" dirty="0"/>
              <a:t> and </a:t>
            </a:r>
            <a:r>
              <a:rPr lang="it-IT" sz="1800" dirty="0" err="1"/>
              <a:t>z.f</a:t>
            </a:r>
            <a:r>
              <a:rPr lang="it-IT" sz="1800" dirty="0"/>
              <a:t>. </a:t>
            </a:r>
            <a:r>
              <a:rPr lang="it-IT" sz="1800" dirty="0" err="1"/>
              <a:t>were</a:t>
            </a:r>
            <a:r>
              <a:rPr lang="it-IT" sz="1800" dirty="0"/>
              <a:t> </a:t>
            </a:r>
            <a:r>
              <a:rPr lang="it-IT" sz="1800" dirty="0" err="1"/>
              <a:t>analyzed</a:t>
            </a:r>
            <a:r>
              <a:rPr lang="it-IT" sz="1800" dirty="0"/>
              <a:t> </a:t>
            </a:r>
            <a:endParaRPr dirty="0"/>
          </a:p>
          <a:p>
            <a:pPr marL="114300" lvl="0" indent="0">
              <a:buNone/>
            </a:pPr>
            <a:r>
              <a:rPr lang="en-GB" sz="1800" dirty="0"/>
              <a:t>48 samples of </a:t>
            </a:r>
            <a:r>
              <a:rPr lang="en-GB" sz="1800" i="1" dirty="0" err="1"/>
              <a:t>fmr</a:t>
            </a:r>
            <a:r>
              <a:rPr lang="en-GB" sz="1800" i="1" dirty="0"/>
              <a:t>-/- or </a:t>
            </a:r>
            <a:r>
              <a:rPr lang="en-GB" sz="1800" dirty="0"/>
              <a:t>WT larvae were used in a double </a:t>
            </a:r>
            <a:r>
              <a:rPr lang="en-GB" sz="1800" dirty="0" err="1"/>
              <a:t>mmPCR</a:t>
            </a:r>
            <a:r>
              <a:rPr lang="en-GB" sz="1800" dirty="0"/>
              <a:t> approach to amplify on </a:t>
            </a:r>
            <a:r>
              <a:rPr lang="en-GB" sz="1800" dirty="0" err="1"/>
              <a:t>ly</a:t>
            </a:r>
            <a:r>
              <a:rPr lang="en-GB" sz="1800" dirty="0"/>
              <a:t> target sites.</a:t>
            </a:r>
            <a:endParaRPr lang="en-GB" sz="1800" b="1"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it-IT" sz="1800" dirty="0" err="1"/>
              <a:t>Reads</a:t>
            </a:r>
            <a:r>
              <a:rPr lang="it-IT" sz="1800" dirty="0"/>
              <a:t> </a:t>
            </a:r>
            <a:r>
              <a:rPr lang="it-IT" sz="1800" dirty="0" err="1"/>
              <a:t>were</a:t>
            </a:r>
            <a:r>
              <a:rPr lang="it-IT" sz="1800" dirty="0"/>
              <a:t> </a:t>
            </a:r>
            <a:r>
              <a:rPr lang="it-IT" sz="1800" dirty="0" err="1"/>
              <a:t>filtered</a:t>
            </a:r>
            <a:r>
              <a:rPr lang="it-IT" sz="1800" dirty="0"/>
              <a:t> </a:t>
            </a:r>
            <a:r>
              <a:rPr lang="it-IT" sz="1800" dirty="0" err="1"/>
              <a:t>through</a:t>
            </a:r>
            <a:r>
              <a:rPr lang="it-IT" sz="1800" dirty="0"/>
              <a:t> </a:t>
            </a:r>
            <a:r>
              <a:rPr lang="it-IT" sz="1800" b="1" dirty="0" err="1"/>
              <a:t>selection</a:t>
            </a:r>
            <a:r>
              <a:rPr lang="it-IT" sz="1800" b="1" dirty="0"/>
              <a:t> </a:t>
            </a:r>
            <a:r>
              <a:rPr lang="it-IT" sz="1800" dirty="0" err="1"/>
              <a:t>criteria</a:t>
            </a:r>
            <a:r>
              <a:rPr lang="it-IT" sz="1800" dirty="0"/>
              <a:t>: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it-IT" sz="1800" dirty="0"/>
              <a:t>target </a:t>
            </a:r>
            <a:r>
              <a:rPr lang="it-IT" sz="1800" dirty="0" err="1"/>
              <a:t>regions</a:t>
            </a:r>
            <a:r>
              <a:rPr lang="it-IT" sz="1800" dirty="0"/>
              <a:t> in </a:t>
            </a:r>
            <a:r>
              <a:rPr lang="it-IT" sz="1800" dirty="0" err="1"/>
              <a:t>at</a:t>
            </a:r>
            <a:r>
              <a:rPr lang="it-IT" sz="1800" dirty="0"/>
              <a:t> </a:t>
            </a:r>
            <a:r>
              <a:rPr lang="it-IT" sz="1800" dirty="0" err="1"/>
              <a:t>least</a:t>
            </a:r>
            <a:r>
              <a:rPr lang="it-IT" sz="1800" dirty="0"/>
              <a:t> 75% of samples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it-IT" sz="1800" dirty="0"/>
              <a:t>coverage of site: </a:t>
            </a:r>
            <a:r>
              <a:rPr lang="it-IT" sz="1800" dirty="0" err="1"/>
              <a:t>at</a:t>
            </a:r>
            <a:r>
              <a:rPr lang="it-IT" sz="1800" dirty="0"/>
              <a:t> </a:t>
            </a:r>
            <a:r>
              <a:rPr lang="it-IT" sz="1800" dirty="0" err="1"/>
              <a:t>least</a:t>
            </a:r>
            <a:r>
              <a:rPr lang="it-IT" sz="1800" dirty="0"/>
              <a:t> 400 </a:t>
            </a:r>
            <a:r>
              <a:rPr lang="it-IT" sz="1800" dirty="0" err="1"/>
              <a:t>reads</a:t>
            </a:r>
            <a:endParaRPr sz="1800"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it-IT" sz="1800" dirty="0"/>
              <a:t>G/(A+G) ratio </a:t>
            </a:r>
            <a:r>
              <a:rPr lang="it-IT" sz="1800" dirty="0" err="1"/>
              <a:t>at</a:t>
            </a:r>
            <a:r>
              <a:rPr lang="it-IT" sz="1800" dirty="0"/>
              <a:t> </a:t>
            </a:r>
            <a:r>
              <a:rPr lang="it-IT" sz="1800" dirty="0" err="1"/>
              <a:t>least</a:t>
            </a:r>
            <a:r>
              <a:rPr lang="it-IT" sz="1800" dirty="0"/>
              <a:t> 2%</a:t>
            </a:r>
            <a:br>
              <a:rPr lang="it-IT" sz="1800" dirty="0"/>
            </a:b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it-IT" sz="1800" b="1" dirty="0"/>
              <a:t>62</a:t>
            </a:r>
            <a:r>
              <a:rPr lang="it-IT" sz="1800" dirty="0"/>
              <a:t> editing </a:t>
            </a:r>
            <a:r>
              <a:rPr lang="it-IT" sz="1800" dirty="0" err="1"/>
              <a:t>sites</a:t>
            </a:r>
            <a:r>
              <a:rPr lang="it-IT" sz="1800" dirty="0"/>
              <a:t> </a:t>
            </a:r>
            <a:r>
              <a:rPr lang="it-IT" sz="1800" b="1" dirty="0" err="1"/>
              <a:t>met</a:t>
            </a:r>
            <a:r>
              <a:rPr lang="it-IT" sz="1800" dirty="0"/>
              <a:t> the </a:t>
            </a:r>
            <a:r>
              <a:rPr lang="it-IT" sz="1800" b="1" dirty="0" err="1"/>
              <a:t>criteria</a:t>
            </a:r>
            <a:endParaRPr sz="1800" b="1"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it-IT" sz="1800" b="1" dirty="0"/>
              <a:t>10</a:t>
            </a:r>
            <a:r>
              <a:rPr lang="it-IT" sz="1800" dirty="0"/>
              <a:t> </a:t>
            </a:r>
            <a:r>
              <a:rPr lang="it-IT" sz="1800" dirty="0" err="1"/>
              <a:t>underwent</a:t>
            </a:r>
            <a:r>
              <a:rPr lang="it-IT" sz="1800" dirty="0"/>
              <a:t> </a:t>
            </a:r>
            <a:r>
              <a:rPr lang="it-IT" sz="1800" b="1" dirty="0" err="1"/>
              <a:t>statistically</a:t>
            </a:r>
            <a:r>
              <a:rPr lang="it-IT" sz="1800" dirty="0"/>
              <a:t> </a:t>
            </a:r>
            <a:r>
              <a:rPr lang="it-IT" sz="1800" b="1" dirty="0" err="1"/>
              <a:t>significant</a:t>
            </a:r>
            <a:r>
              <a:rPr lang="it-IT" sz="1800" dirty="0"/>
              <a:t> </a:t>
            </a:r>
            <a:r>
              <a:rPr lang="it-IT" sz="1800" b="1" dirty="0" err="1"/>
              <a:t>differential</a:t>
            </a:r>
            <a:r>
              <a:rPr lang="it-IT" sz="1800" dirty="0"/>
              <a:t> editing and7 </a:t>
            </a:r>
            <a:r>
              <a:rPr lang="it-IT" sz="1800" dirty="0" err="1"/>
              <a:t>belong</a:t>
            </a:r>
            <a:r>
              <a:rPr lang="it-IT" sz="1800" dirty="0"/>
              <a:t> to </a:t>
            </a:r>
            <a:r>
              <a:rPr lang="it-IT" sz="1800" b="1" dirty="0"/>
              <a:t>4</a:t>
            </a:r>
            <a:r>
              <a:rPr lang="it-IT" sz="1800" dirty="0"/>
              <a:t> </a:t>
            </a:r>
            <a:r>
              <a:rPr lang="it-IT" sz="1800" b="1" dirty="0" err="1"/>
              <a:t>synaptic</a:t>
            </a:r>
            <a:r>
              <a:rPr lang="it-IT" sz="1800" b="1" dirty="0"/>
              <a:t> </a:t>
            </a:r>
            <a:r>
              <a:rPr lang="it-IT" sz="1800" b="1" dirty="0" err="1"/>
              <a:t>genes</a:t>
            </a:r>
            <a:br>
              <a:rPr lang="it-IT" sz="1800" b="1" dirty="0"/>
            </a:br>
            <a:r>
              <a:rPr lang="it-IT" sz="1800" b="1" dirty="0"/>
              <a:t>	</a:t>
            </a:r>
            <a:r>
              <a:rPr lang="it-IT" sz="1800" b="1" i="1" dirty="0">
                <a:solidFill>
                  <a:srgbClr val="C00000"/>
                </a:solidFill>
              </a:rPr>
              <a:t>cacna1a</a:t>
            </a:r>
            <a:r>
              <a:rPr lang="it-IT" sz="1800" i="1" dirty="0"/>
              <a:t> </a:t>
            </a:r>
            <a:r>
              <a:rPr lang="it-IT" sz="1800" dirty="0" err="1"/>
              <a:t>Calcium</a:t>
            </a:r>
            <a:r>
              <a:rPr lang="it-IT" sz="1800" dirty="0"/>
              <a:t> </a:t>
            </a:r>
            <a:r>
              <a:rPr lang="it-IT" sz="1800" dirty="0" err="1"/>
              <a:t>channel</a:t>
            </a:r>
            <a:br>
              <a:rPr lang="it-IT" sz="1800" dirty="0"/>
            </a:br>
            <a:r>
              <a:rPr lang="it-IT" sz="1800" dirty="0"/>
              <a:t>	</a:t>
            </a:r>
            <a:r>
              <a:rPr lang="it-IT" sz="1800" b="1" i="1" dirty="0">
                <a:solidFill>
                  <a:srgbClr val="C00000"/>
                </a:solidFill>
              </a:rPr>
              <a:t>grik2</a:t>
            </a:r>
            <a:r>
              <a:rPr lang="it-IT" sz="1800" dirty="0"/>
              <a:t> </a:t>
            </a:r>
            <a:r>
              <a:rPr lang="it-IT" sz="1800" dirty="0" err="1"/>
              <a:t>ionotropic</a:t>
            </a:r>
            <a:r>
              <a:rPr lang="it-IT" sz="1800" dirty="0"/>
              <a:t> </a:t>
            </a:r>
            <a:r>
              <a:rPr lang="it-IT" sz="1800" dirty="0" err="1"/>
              <a:t>glutamate</a:t>
            </a:r>
            <a:r>
              <a:rPr lang="it-IT" sz="1800" dirty="0"/>
              <a:t> r. kainate2</a:t>
            </a:r>
            <a:br>
              <a:rPr lang="it-IT" sz="1800" dirty="0"/>
            </a:br>
            <a:r>
              <a:rPr lang="it-IT" sz="1800" dirty="0"/>
              <a:t>	</a:t>
            </a:r>
            <a:r>
              <a:rPr lang="it-IT" sz="1800" b="1" i="1" dirty="0">
                <a:solidFill>
                  <a:srgbClr val="C00000"/>
                </a:solidFill>
              </a:rPr>
              <a:t>gria4b</a:t>
            </a:r>
            <a:r>
              <a:rPr lang="it-IT" sz="1800" dirty="0"/>
              <a:t> AMPA r. </a:t>
            </a:r>
            <a:r>
              <a:rPr lang="it-IT" sz="1800" dirty="0" err="1"/>
              <a:t>subunit</a:t>
            </a:r>
            <a:r>
              <a:rPr lang="it-IT" sz="1800" dirty="0"/>
              <a:t> 4b</a:t>
            </a:r>
            <a:br>
              <a:rPr lang="it-IT" sz="1800" b="1" i="1" dirty="0"/>
            </a:br>
            <a:r>
              <a:rPr lang="it-IT" sz="1800" b="1" i="1" dirty="0"/>
              <a:t>	</a:t>
            </a:r>
            <a:r>
              <a:rPr lang="it-IT" sz="1800" b="1" i="1" dirty="0">
                <a:solidFill>
                  <a:srgbClr val="C00000"/>
                </a:solidFill>
              </a:rPr>
              <a:t>gria3b</a:t>
            </a:r>
            <a:r>
              <a:rPr lang="it-IT" sz="1800" dirty="0"/>
              <a:t> AMPA r. </a:t>
            </a:r>
            <a:r>
              <a:rPr lang="it-IT" sz="1800" dirty="0" err="1"/>
              <a:t>subunit</a:t>
            </a:r>
            <a:r>
              <a:rPr lang="it-IT" sz="1800" dirty="0"/>
              <a:t> 3b</a:t>
            </a:r>
            <a:endParaRPr sz="1800" b="1" i="1"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 b="1"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None/>
            </a:pPr>
            <a:endParaRPr sz="1800" dirty="0"/>
          </a:p>
        </p:txBody>
      </p:sp>
      <p:sp>
        <p:nvSpPr>
          <p:cNvPr id="637" name="Google Shape;637;g7a70fc7e09_0_87"/>
          <p:cNvSpPr txBox="1"/>
          <p:nvPr/>
        </p:nvSpPr>
        <p:spPr>
          <a:xfrm>
            <a:off x="838200" y="365126"/>
            <a:ext cx="105156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it-IT" sz="36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Finding altered editing levels within gene transcripts in </a:t>
            </a:r>
            <a:r>
              <a:rPr lang="it-IT" sz="3600" b="1" i="1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fmr1-/- </a:t>
            </a:r>
            <a:r>
              <a:rPr lang="it-IT" sz="36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larvae</a:t>
            </a:r>
            <a:endParaRPr/>
          </a:p>
        </p:txBody>
      </p:sp>
      <p:pic>
        <p:nvPicPr>
          <p:cNvPr id="639" name="Google Shape;639;g7a70fc7e09_0_87" descr="Immagine che contiene mappa, screenshot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 l="5895" t="54209" r="12565" b="12195"/>
          <a:stretch/>
        </p:blipFill>
        <p:spPr>
          <a:xfrm>
            <a:off x="5695682" y="1199211"/>
            <a:ext cx="6402170" cy="34137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77405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7a70fc7e09_0_87"/>
          <p:cNvSpPr txBox="1">
            <a:spLocks noGrp="1"/>
          </p:cNvSpPr>
          <p:nvPr>
            <p:ph type="body" idx="1"/>
          </p:nvPr>
        </p:nvSpPr>
        <p:spPr>
          <a:xfrm>
            <a:off x="838200" y="1199212"/>
            <a:ext cx="4768200" cy="52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it-IT" sz="1800" b="1" dirty="0"/>
              <a:t>48 </a:t>
            </a:r>
            <a:r>
              <a:rPr lang="it-IT" sz="1800" b="1" dirty="0" err="1"/>
              <a:t>evolutionary</a:t>
            </a:r>
            <a:r>
              <a:rPr lang="it-IT" sz="1800" b="1" dirty="0"/>
              <a:t> </a:t>
            </a:r>
            <a:r>
              <a:rPr lang="it-IT" sz="1800" b="1" dirty="0" err="1"/>
              <a:t>conserved</a:t>
            </a:r>
            <a:r>
              <a:rPr lang="it-IT" sz="1800" b="1" dirty="0"/>
              <a:t> </a:t>
            </a:r>
            <a:r>
              <a:rPr lang="it-IT" sz="1800" b="1" dirty="0" err="1"/>
              <a:t>ESs</a:t>
            </a:r>
            <a:r>
              <a:rPr lang="it-IT" sz="1800" b="1" dirty="0"/>
              <a:t> </a:t>
            </a:r>
            <a:r>
              <a:rPr lang="it-IT" sz="1800" dirty="0" err="1"/>
              <a:t>between</a:t>
            </a:r>
            <a:r>
              <a:rPr lang="it-IT" sz="1800" dirty="0"/>
              <a:t> </a:t>
            </a:r>
            <a:r>
              <a:rPr lang="it-IT" sz="1800" dirty="0" err="1"/>
              <a:t>mammals</a:t>
            </a:r>
            <a:r>
              <a:rPr lang="it-IT" sz="1800" dirty="0"/>
              <a:t> and </a:t>
            </a:r>
            <a:r>
              <a:rPr lang="it-IT" sz="1800" dirty="0" err="1"/>
              <a:t>z.f</a:t>
            </a:r>
            <a:r>
              <a:rPr lang="it-IT" sz="1800" dirty="0"/>
              <a:t>. </a:t>
            </a:r>
            <a:r>
              <a:rPr lang="it-IT" sz="1800" dirty="0" err="1"/>
              <a:t>were</a:t>
            </a:r>
            <a:r>
              <a:rPr lang="it-IT" sz="1800" dirty="0"/>
              <a:t> </a:t>
            </a:r>
            <a:r>
              <a:rPr lang="it-IT" sz="1800" dirty="0" err="1"/>
              <a:t>analyzed</a:t>
            </a:r>
            <a:r>
              <a:rPr lang="it-IT" sz="1800" dirty="0"/>
              <a:t> </a:t>
            </a:r>
            <a:endParaRPr dirty="0"/>
          </a:p>
          <a:p>
            <a:pPr marL="114300" lvl="0" indent="0">
              <a:buNone/>
            </a:pPr>
            <a:r>
              <a:rPr lang="en-GB" sz="1800" dirty="0"/>
              <a:t>48 samples of </a:t>
            </a:r>
            <a:r>
              <a:rPr lang="en-GB" sz="1800" i="1" dirty="0" err="1"/>
              <a:t>fmr</a:t>
            </a:r>
            <a:r>
              <a:rPr lang="en-GB" sz="1800" i="1" dirty="0"/>
              <a:t>-/- or </a:t>
            </a:r>
            <a:r>
              <a:rPr lang="en-GB" sz="1800" dirty="0"/>
              <a:t>WT larvae were used in a double </a:t>
            </a:r>
            <a:r>
              <a:rPr lang="en-GB" sz="1800" dirty="0" err="1"/>
              <a:t>mmPCR</a:t>
            </a:r>
            <a:r>
              <a:rPr lang="en-GB" sz="1800" dirty="0"/>
              <a:t> approach to amplify on </a:t>
            </a:r>
            <a:r>
              <a:rPr lang="en-GB" sz="1800" dirty="0" err="1"/>
              <a:t>ly</a:t>
            </a:r>
            <a:r>
              <a:rPr lang="en-GB" sz="1800" dirty="0"/>
              <a:t> target sites.</a:t>
            </a:r>
            <a:endParaRPr lang="en-GB" sz="1800" b="1"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it-IT" sz="1800" dirty="0" err="1"/>
              <a:t>Reads</a:t>
            </a:r>
            <a:r>
              <a:rPr lang="it-IT" sz="1800" dirty="0"/>
              <a:t> </a:t>
            </a:r>
            <a:r>
              <a:rPr lang="it-IT" sz="1800" dirty="0" err="1"/>
              <a:t>were</a:t>
            </a:r>
            <a:r>
              <a:rPr lang="it-IT" sz="1800" dirty="0"/>
              <a:t> </a:t>
            </a:r>
            <a:r>
              <a:rPr lang="it-IT" sz="1800" dirty="0" err="1"/>
              <a:t>filtered</a:t>
            </a:r>
            <a:r>
              <a:rPr lang="it-IT" sz="1800" dirty="0"/>
              <a:t> </a:t>
            </a:r>
            <a:r>
              <a:rPr lang="it-IT" sz="1800" dirty="0" err="1"/>
              <a:t>through</a:t>
            </a:r>
            <a:r>
              <a:rPr lang="it-IT" sz="1800" dirty="0"/>
              <a:t> </a:t>
            </a:r>
            <a:r>
              <a:rPr lang="it-IT" sz="1800" b="1" dirty="0" err="1"/>
              <a:t>selection</a:t>
            </a:r>
            <a:r>
              <a:rPr lang="it-IT" sz="1800" b="1" dirty="0"/>
              <a:t> </a:t>
            </a:r>
            <a:r>
              <a:rPr lang="it-IT" sz="1800" dirty="0" err="1"/>
              <a:t>criteria</a:t>
            </a:r>
            <a:r>
              <a:rPr lang="it-IT" sz="1800" dirty="0"/>
              <a:t>: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it-IT" sz="1800" dirty="0"/>
              <a:t>target </a:t>
            </a:r>
            <a:r>
              <a:rPr lang="it-IT" sz="1800" dirty="0" err="1"/>
              <a:t>regions</a:t>
            </a:r>
            <a:r>
              <a:rPr lang="it-IT" sz="1800" dirty="0"/>
              <a:t> in </a:t>
            </a:r>
            <a:r>
              <a:rPr lang="it-IT" sz="1800" dirty="0" err="1"/>
              <a:t>at</a:t>
            </a:r>
            <a:r>
              <a:rPr lang="it-IT" sz="1800" dirty="0"/>
              <a:t> </a:t>
            </a:r>
            <a:r>
              <a:rPr lang="it-IT" sz="1800" dirty="0" err="1"/>
              <a:t>least</a:t>
            </a:r>
            <a:r>
              <a:rPr lang="it-IT" sz="1800" dirty="0"/>
              <a:t> 75% of samples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it-IT" sz="1800" dirty="0"/>
              <a:t>coverage of site: </a:t>
            </a:r>
            <a:r>
              <a:rPr lang="it-IT" sz="1800" dirty="0" err="1"/>
              <a:t>at</a:t>
            </a:r>
            <a:r>
              <a:rPr lang="it-IT" sz="1800" dirty="0"/>
              <a:t> </a:t>
            </a:r>
            <a:r>
              <a:rPr lang="it-IT" sz="1800" dirty="0" err="1"/>
              <a:t>least</a:t>
            </a:r>
            <a:r>
              <a:rPr lang="it-IT" sz="1800" dirty="0"/>
              <a:t> 400 </a:t>
            </a:r>
            <a:r>
              <a:rPr lang="it-IT" sz="1800" dirty="0" err="1"/>
              <a:t>reads</a:t>
            </a:r>
            <a:endParaRPr sz="1800" dirty="0"/>
          </a:p>
          <a:p>
            <a:pPr marL="45720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it-IT" sz="1800" dirty="0"/>
              <a:t>G/(A+G) ratio </a:t>
            </a:r>
            <a:r>
              <a:rPr lang="it-IT" sz="1800" dirty="0" err="1"/>
              <a:t>at</a:t>
            </a:r>
            <a:r>
              <a:rPr lang="it-IT" sz="1800" dirty="0"/>
              <a:t> </a:t>
            </a:r>
            <a:r>
              <a:rPr lang="it-IT" sz="1800" dirty="0" err="1"/>
              <a:t>least</a:t>
            </a:r>
            <a:r>
              <a:rPr lang="it-IT" sz="1800" dirty="0"/>
              <a:t> 2%</a:t>
            </a:r>
            <a:br>
              <a:rPr lang="it-IT" sz="1800" dirty="0"/>
            </a:b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it-IT" sz="1800" b="1" dirty="0"/>
              <a:t>62</a:t>
            </a:r>
            <a:r>
              <a:rPr lang="it-IT" sz="1800" dirty="0"/>
              <a:t> editing </a:t>
            </a:r>
            <a:r>
              <a:rPr lang="it-IT" sz="1800" dirty="0" err="1"/>
              <a:t>sites</a:t>
            </a:r>
            <a:r>
              <a:rPr lang="it-IT" sz="1800" dirty="0"/>
              <a:t> </a:t>
            </a:r>
            <a:r>
              <a:rPr lang="it-IT" sz="1800" b="1" dirty="0" err="1"/>
              <a:t>met</a:t>
            </a:r>
            <a:r>
              <a:rPr lang="it-IT" sz="1800" dirty="0"/>
              <a:t> the </a:t>
            </a:r>
            <a:r>
              <a:rPr lang="it-IT" sz="1800" b="1" dirty="0" err="1"/>
              <a:t>criteria</a:t>
            </a:r>
            <a:endParaRPr sz="1800" b="1"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it-IT" sz="1800" b="1" dirty="0"/>
              <a:t>10</a:t>
            </a:r>
            <a:r>
              <a:rPr lang="it-IT" sz="1800" dirty="0"/>
              <a:t> </a:t>
            </a:r>
            <a:r>
              <a:rPr lang="it-IT" sz="1800" dirty="0" err="1"/>
              <a:t>underwent</a:t>
            </a:r>
            <a:r>
              <a:rPr lang="it-IT" sz="1800" dirty="0"/>
              <a:t> </a:t>
            </a:r>
            <a:r>
              <a:rPr lang="it-IT" sz="1800" b="1" dirty="0" err="1"/>
              <a:t>statistically</a:t>
            </a:r>
            <a:r>
              <a:rPr lang="it-IT" sz="1800" dirty="0"/>
              <a:t> </a:t>
            </a:r>
            <a:r>
              <a:rPr lang="it-IT" sz="1800" b="1" dirty="0" err="1"/>
              <a:t>significant</a:t>
            </a:r>
            <a:r>
              <a:rPr lang="it-IT" sz="1800" dirty="0"/>
              <a:t> </a:t>
            </a:r>
            <a:r>
              <a:rPr lang="it-IT" sz="1800" b="1" dirty="0" err="1"/>
              <a:t>differential</a:t>
            </a:r>
            <a:r>
              <a:rPr lang="it-IT" sz="1800" dirty="0"/>
              <a:t> editing and7 </a:t>
            </a:r>
            <a:r>
              <a:rPr lang="it-IT" sz="1800" dirty="0" err="1"/>
              <a:t>belong</a:t>
            </a:r>
            <a:r>
              <a:rPr lang="it-IT" sz="1800" dirty="0"/>
              <a:t> to </a:t>
            </a:r>
            <a:r>
              <a:rPr lang="it-IT" sz="1800" b="1" dirty="0"/>
              <a:t>4</a:t>
            </a:r>
            <a:r>
              <a:rPr lang="it-IT" sz="1800" dirty="0"/>
              <a:t> </a:t>
            </a:r>
            <a:r>
              <a:rPr lang="it-IT" sz="1800" b="1" dirty="0" err="1"/>
              <a:t>synaptic</a:t>
            </a:r>
            <a:r>
              <a:rPr lang="it-IT" sz="1800" b="1" dirty="0"/>
              <a:t> </a:t>
            </a:r>
            <a:r>
              <a:rPr lang="it-IT" sz="1800" b="1" dirty="0" err="1"/>
              <a:t>genes</a:t>
            </a:r>
            <a:br>
              <a:rPr lang="it-IT" sz="1800" b="1" dirty="0"/>
            </a:br>
            <a:r>
              <a:rPr lang="it-IT" sz="1800" b="1" dirty="0"/>
              <a:t>	</a:t>
            </a:r>
            <a:r>
              <a:rPr lang="it-IT" sz="1800" b="1" i="1" dirty="0">
                <a:solidFill>
                  <a:srgbClr val="C00000"/>
                </a:solidFill>
              </a:rPr>
              <a:t>cacna1a</a:t>
            </a:r>
            <a:r>
              <a:rPr lang="it-IT" sz="1800" i="1" dirty="0"/>
              <a:t> </a:t>
            </a:r>
            <a:r>
              <a:rPr lang="it-IT" sz="1800" dirty="0" err="1"/>
              <a:t>Calcium</a:t>
            </a:r>
            <a:r>
              <a:rPr lang="it-IT" sz="1800" dirty="0"/>
              <a:t> </a:t>
            </a:r>
            <a:r>
              <a:rPr lang="it-IT" sz="1800" dirty="0" err="1"/>
              <a:t>channel</a:t>
            </a:r>
            <a:br>
              <a:rPr lang="it-IT" sz="1800" dirty="0"/>
            </a:br>
            <a:r>
              <a:rPr lang="it-IT" sz="1800" dirty="0"/>
              <a:t>	</a:t>
            </a:r>
            <a:r>
              <a:rPr lang="it-IT" sz="1800" b="1" i="1" dirty="0">
                <a:solidFill>
                  <a:srgbClr val="C00000"/>
                </a:solidFill>
              </a:rPr>
              <a:t>grik2</a:t>
            </a:r>
            <a:r>
              <a:rPr lang="it-IT" sz="1800" dirty="0"/>
              <a:t> </a:t>
            </a:r>
            <a:r>
              <a:rPr lang="it-IT" sz="1800" dirty="0" err="1"/>
              <a:t>ionotropic</a:t>
            </a:r>
            <a:r>
              <a:rPr lang="it-IT" sz="1800" dirty="0"/>
              <a:t> </a:t>
            </a:r>
            <a:r>
              <a:rPr lang="it-IT" sz="1800" dirty="0" err="1"/>
              <a:t>glutamate</a:t>
            </a:r>
            <a:r>
              <a:rPr lang="it-IT" sz="1800" dirty="0"/>
              <a:t> r. kainate2</a:t>
            </a:r>
            <a:br>
              <a:rPr lang="it-IT" sz="1800" dirty="0"/>
            </a:br>
            <a:r>
              <a:rPr lang="it-IT" sz="1800" dirty="0"/>
              <a:t>	</a:t>
            </a:r>
            <a:r>
              <a:rPr lang="it-IT" sz="1800" b="1" i="1" dirty="0">
                <a:solidFill>
                  <a:srgbClr val="C00000"/>
                </a:solidFill>
              </a:rPr>
              <a:t>gria4b</a:t>
            </a:r>
            <a:r>
              <a:rPr lang="it-IT" sz="1800" dirty="0"/>
              <a:t> AMPA r. </a:t>
            </a:r>
            <a:r>
              <a:rPr lang="it-IT" sz="1800" dirty="0" err="1"/>
              <a:t>subunit</a:t>
            </a:r>
            <a:r>
              <a:rPr lang="it-IT" sz="1800" dirty="0"/>
              <a:t> 4b</a:t>
            </a:r>
            <a:br>
              <a:rPr lang="it-IT" sz="1800" b="1" i="1" dirty="0"/>
            </a:br>
            <a:r>
              <a:rPr lang="it-IT" sz="1800" b="1" i="1" dirty="0"/>
              <a:t>	</a:t>
            </a:r>
            <a:r>
              <a:rPr lang="it-IT" sz="1800" b="1" i="1" dirty="0">
                <a:solidFill>
                  <a:srgbClr val="C00000"/>
                </a:solidFill>
              </a:rPr>
              <a:t>gria3b</a:t>
            </a:r>
            <a:r>
              <a:rPr lang="it-IT" sz="1800" dirty="0"/>
              <a:t> AMPA r. </a:t>
            </a:r>
            <a:r>
              <a:rPr lang="it-IT" sz="1800" dirty="0" err="1"/>
              <a:t>subunit</a:t>
            </a:r>
            <a:r>
              <a:rPr lang="it-IT" sz="1800" dirty="0"/>
              <a:t> 3b</a:t>
            </a:r>
            <a:endParaRPr sz="1800" b="1" i="1"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 b="1"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None/>
            </a:pPr>
            <a:endParaRPr sz="1800" dirty="0"/>
          </a:p>
        </p:txBody>
      </p:sp>
      <p:sp>
        <p:nvSpPr>
          <p:cNvPr id="637" name="Google Shape;637;g7a70fc7e09_0_87"/>
          <p:cNvSpPr txBox="1"/>
          <p:nvPr/>
        </p:nvSpPr>
        <p:spPr>
          <a:xfrm>
            <a:off x="838200" y="365126"/>
            <a:ext cx="105156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it-IT" sz="36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Finding altered editing levels within gene transcripts in </a:t>
            </a:r>
            <a:r>
              <a:rPr lang="it-IT" sz="3600" b="1" i="1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fmr1-/- </a:t>
            </a:r>
            <a:r>
              <a:rPr lang="it-IT" sz="36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larvae</a:t>
            </a:r>
            <a:endParaRPr/>
          </a:p>
        </p:txBody>
      </p:sp>
      <p:pic>
        <p:nvPicPr>
          <p:cNvPr id="638" name="Google Shape;638;g7a70fc7e09_0_87" descr="Immagine che contiene testo, mappa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 l="40761" t="7431" r="18223" b="66995"/>
          <a:stretch/>
        </p:blipFill>
        <p:spPr>
          <a:xfrm>
            <a:off x="6096000" y="1199211"/>
            <a:ext cx="4949129" cy="39934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4449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7a70fc7e09_0_107"/>
          <p:cNvSpPr txBox="1">
            <a:spLocks noGrp="1"/>
          </p:cNvSpPr>
          <p:nvPr>
            <p:ph type="body" idx="1"/>
          </p:nvPr>
        </p:nvSpPr>
        <p:spPr>
          <a:xfrm>
            <a:off x="838200" y="1166664"/>
            <a:ext cx="5181600" cy="55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it-IT" sz="1800"/>
              <a:t>What about </a:t>
            </a:r>
            <a:r>
              <a:rPr lang="it-IT" sz="1800" b="1"/>
              <a:t>editing tissue-specificity?</a:t>
            </a:r>
            <a:br>
              <a:rPr lang="it-IT" sz="1800" b="1"/>
            </a:br>
            <a:r>
              <a:rPr lang="it-IT" sz="1800"/>
              <a:t>Differential editing of 3 </a:t>
            </a:r>
            <a:r>
              <a:rPr lang="it-IT" sz="1800" b="1"/>
              <a:t>selected</a:t>
            </a:r>
            <a:r>
              <a:rPr lang="it-IT" sz="1800"/>
              <a:t> representative synapse</a:t>
            </a:r>
            <a:r>
              <a:rPr lang="it-IT" sz="1800" b="1"/>
              <a:t> </a:t>
            </a:r>
            <a:r>
              <a:rPr lang="it-IT" sz="1800"/>
              <a:t>genes</a:t>
            </a:r>
            <a:r>
              <a:rPr lang="it-IT" sz="1800" b="1"/>
              <a:t> </a:t>
            </a:r>
            <a:r>
              <a:rPr lang="it-IT" sz="1800"/>
              <a:t>from </a:t>
            </a:r>
            <a:r>
              <a:rPr lang="it-IT" sz="1800" b="1">
                <a:solidFill>
                  <a:srgbClr val="A943AB"/>
                </a:solidFill>
              </a:rPr>
              <a:t>adult</a:t>
            </a:r>
            <a:r>
              <a:rPr lang="it-IT" sz="1800">
                <a:solidFill>
                  <a:srgbClr val="A943AB"/>
                </a:solidFill>
              </a:rPr>
              <a:t> </a:t>
            </a:r>
            <a:r>
              <a:rPr lang="it-IT" sz="1800" b="1">
                <a:solidFill>
                  <a:srgbClr val="A943AB"/>
                </a:solidFill>
              </a:rPr>
              <a:t>brains </a:t>
            </a:r>
            <a:r>
              <a:rPr lang="it-IT" sz="1800"/>
              <a:t>was investigated:</a:t>
            </a:r>
            <a:endParaRPr sz="1800"/>
          </a:p>
          <a:p>
            <a:pPr marL="457200" lvl="0" indent="-3429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it-IT" sz="1800"/>
              <a:t>In brains are present:</a:t>
            </a:r>
            <a:br>
              <a:rPr lang="it-IT" sz="1800"/>
            </a:br>
            <a:r>
              <a:rPr lang="it-IT" sz="1800" b="1"/>
              <a:t>Fmrp-dependent </a:t>
            </a:r>
            <a:r>
              <a:rPr lang="it-IT" sz="1800"/>
              <a:t>and</a:t>
            </a:r>
            <a:r>
              <a:rPr lang="it-IT" sz="1800" b="1"/>
              <a:t> tissue-specific </a:t>
            </a:r>
            <a:r>
              <a:rPr lang="it-IT" sz="1800"/>
              <a:t>RNA-</a:t>
            </a:r>
            <a:r>
              <a:rPr lang="it-IT" sz="1800" b="1"/>
              <a:t>editing changes</a:t>
            </a:r>
            <a:endParaRPr sz="1800"/>
          </a:p>
          <a:p>
            <a:pPr marL="11430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/>
          </a:p>
          <a:p>
            <a:pPr marL="11430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it-IT" sz="1800" b="1">
                <a:solidFill>
                  <a:srgbClr val="FF7F27"/>
                </a:solidFill>
              </a:rPr>
              <a:t>mRNA recoding variants </a:t>
            </a:r>
            <a:r>
              <a:rPr lang="it-IT" sz="1800">
                <a:solidFill>
                  <a:schemeClr val="dk1"/>
                </a:solidFill>
              </a:rPr>
              <a:t>of the same gene</a:t>
            </a:r>
            <a:r>
              <a:rPr lang="it-IT" sz="1800"/>
              <a:t>:</a:t>
            </a:r>
            <a:endParaRPr/>
          </a:p>
          <a:p>
            <a:pPr marL="457200" lvl="0" indent="-3429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it-IT" sz="1800"/>
              <a:t>in </a:t>
            </a:r>
            <a:r>
              <a:rPr lang="it-IT" sz="1800" b="1"/>
              <a:t>clustered</a:t>
            </a:r>
            <a:r>
              <a:rPr lang="it-IT" sz="1800"/>
              <a:t> </a:t>
            </a:r>
            <a:r>
              <a:rPr lang="it-IT" sz="1800" b="1"/>
              <a:t>sites</a:t>
            </a:r>
            <a:r>
              <a:rPr lang="it-IT" sz="1800"/>
              <a:t> even small differences in mRNA editing can manifest into </a:t>
            </a:r>
            <a:r>
              <a:rPr lang="it-IT" sz="1800" b="1"/>
              <a:t>different mRNA transcripts</a:t>
            </a:r>
            <a:endParaRPr sz="1800" b="1"/>
          </a:p>
          <a:p>
            <a:pPr marL="457200" lvl="0" indent="-3429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it-IT" sz="1800" b="1"/>
              <a:t>Gria2a </a:t>
            </a:r>
            <a:r>
              <a:rPr lang="it-IT" sz="1800"/>
              <a:t>mRNA in normal cells is mainly</a:t>
            </a:r>
            <a:br>
              <a:rPr lang="it-IT" sz="1800"/>
            </a:br>
            <a:r>
              <a:rPr lang="it-IT" sz="1800" b="1"/>
              <a:t>unedited</a:t>
            </a:r>
            <a:r>
              <a:rPr lang="it-IT" sz="1800"/>
              <a:t>:</a:t>
            </a:r>
            <a:r>
              <a:rPr lang="it-IT" sz="1800" b="1"/>
              <a:t> LR </a:t>
            </a:r>
            <a:r>
              <a:rPr lang="it-IT" sz="1800"/>
              <a:t>version at the R/G coding site</a:t>
            </a:r>
            <a:br>
              <a:rPr lang="it-IT" sz="1800"/>
            </a:br>
            <a:r>
              <a:rPr lang="it-IT" sz="1800"/>
              <a:t>which is close to a splicing site that regulates the </a:t>
            </a:r>
            <a:r>
              <a:rPr lang="it-IT" sz="1800" b="1"/>
              <a:t>flip/flop </a:t>
            </a:r>
            <a:r>
              <a:rPr lang="it-IT" sz="1800"/>
              <a:t>isoforms (channel kynetics)</a:t>
            </a:r>
            <a:endParaRPr sz="1800"/>
          </a:p>
          <a:p>
            <a:pPr marL="457200" lvl="0" indent="-3429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it-IT" sz="1800" b="1"/>
              <a:t>Gria3a </a:t>
            </a:r>
            <a:r>
              <a:rPr lang="it-IT" sz="1800"/>
              <a:t>mRNA in normal cells is mainly present in the </a:t>
            </a:r>
            <a:r>
              <a:rPr lang="it-IT" sz="1800" b="1"/>
              <a:t>edited LR </a:t>
            </a:r>
            <a:r>
              <a:rPr lang="it-IT" sz="1800"/>
              <a:t>coding site version</a:t>
            </a:r>
            <a:endParaRPr sz="1800"/>
          </a:p>
          <a:p>
            <a:pPr marL="4572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None/>
            </a:pPr>
            <a:endParaRPr sz="1800"/>
          </a:p>
        </p:txBody>
      </p:sp>
      <p:sp>
        <p:nvSpPr>
          <p:cNvPr id="647" name="Google Shape;647;g7a70fc7e09_0_107"/>
          <p:cNvSpPr txBox="1"/>
          <p:nvPr/>
        </p:nvSpPr>
        <p:spPr>
          <a:xfrm>
            <a:off x="838199" y="365126"/>
            <a:ext cx="101307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it-IT" sz="36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Altered editing of synaptic genes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8" name="Google Shape;648;g7a70fc7e09_0_107" descr="Immagine che contiene mappa, test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 r="37425" b="44496"/>
          <a:stretch/>
        </p:blipFill>
        <p:spPr>
          <a:xfrm>
            <a:off x="6359236" y="1163746"/>
            <a:ext cx="4642462" cy="53291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54005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7a70fc7e09_0_107"/>
          <p:cNvSpPr txBox="1">
            <a:spLocks noGrp="1"/>
          </p:cNvSpPr>
          <p:nvPr>
            <p:ph type="body" idx="1"/>
          </p:nvPr>
        </p:nvSpPr>
        <p:spPr>
          <a:xfrm>
            <a:off x="838200" y="1166664"/>
            <a:ext cx="5181600" cy="55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it-IT" sz="1800"/>
              <a:t>What about </a:t>
            </a:r>
            <a:r>
              <a:rPr lang="it-IT" sz="1800" b="1"/>
              <a:t>editing tissue-specificity?</a:t>
            </a:r>
            <a:br>
              <a:rPr lang="it-IT" sz="1800" b="1"/>
            </a:br>
            <a:r>
              <a:rPr lang="it-IT" sz="1800"/>
              <a:t>Differential editing of 3 </a:t>
            </a:r>
            <a:r>
              <a:rPr lang="it-IT" sz="1800" b="1"/>
              <a:t>selected</a:t>
            </a:r>
            <a:r>
              <a:rPr lang="it-IT" sz="1800"/>
              <a:t> representative synapse</a:t>
            </a:r>
            <a:r>
              <a:rPr lang="it-IT" sz="1800" b="1"/>
              <a:t> </a:t>
            </a:r>
            <a:r>
              <a:rPr lang="it-IT" sz="1800"/>
              <a:t>genes</a:t>
            </a:r>
            <a:r>
              <a:rPr lang="it-IT" sz="1800" b="1"/>
              <a:t> </a:t>
            </a:r>
            <a:r>
              <a:rPr lang="it-IT" sz="1800"/>
              <a:t>from </a:t>
            </a:r>
            <a:r>
              <a:rPr lang="it-IT" sz="1800" b="1">
                <a:solidFill>
                  <a:srgbClr val="A943AB"/>
                </a:solidFill>
              </a:rPr>
              <a:t>adult</a:t>
            </a:r>
            <a:r>
              <a:rPr lang="it-IT" sz="1800">
                <a:solidFill>
                  <a:srgbClr val="A943AB"/>
                </a:solidFill>
              </a:rPr>
              <a:t> </a:t>
            </a:r>
            <a:r>
              <a:rPr lang="it-IT" sz="1800" b="1">
                <a:solidFill>
                  <a:srgbClr val="A943AB"/>
                </a:solidFill>
              </a:rPr>
              <a:t>brains </a:t>
            </a:r>
            <a:r>
              <a:rPr lang="it-IT" sz="1800"/>
              <a:t>was investigated:</a:t>
            </a:r>
            <a:endParaRPr sz="1800"/>
          </a:p>
          <a:p>
            <a:pPr marL="457200" lvl="0" indent="-3429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it-IT" sz="1800"/>
              <a:t>In brains are present:</a:t>
            </a:r>
            <a:br>
              <a:rPr lang="it-IT" sz="1800"/>
            </a:br>
            <a:r>
              <a:rPr lang="it-IT" sz="1800" b="1"/>
              <a:t>Fmrp-dependent </a:t>
            </a:r>
            <a:r>
              <a:rPr lang="it-IT" sz="1800"/>
              <a:t>and</a:t>
            </a:r>
            <a:r>
              <a:rPr lang="it-IT" sz="1800" b="1"/>
              <a:t> tissue-specific </a:t>
            </a:r>
            <a:r>
              <a:rPr lang="it-IT" sz="1800"/>
              <a:t>RNA-</a:t>
            </a:r>
            <a:r>
              <a:rPr lang="it-IT" sz="1800" b="1"/>
              <a:t>editing changes</a:t>
            </a:r>
            <a:endParaRPr sz="1800"/>
          </a:p>
          <a:p>
            <a:pPr marL="11430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/>
          </a:p>
          <a:p>
            <a:pPr marL="11430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it-IT" sz="1800" b="1">
                <a:solidFill>
                  <a:srgbClr val="FF7F27"/>
                </a:solidFill>
              </a:rPr>
              <a:t>mRNA recoding variants </a:t>
            </a:r>
            <a:r>
              <a:rPr lang="it-IT" sz="1800">
                <a:solidFill>
                  <a:schemeClr val="dk1"/>
                </a:solidFill>
              </a:rPr>
              <a:t>of the same gene</a:t>
            </a:r>
            <a:r>
              <a:rPr lang="it-IT" sz="1800"/>
              <a:t>:</a:t>
            </a:r>
            <a:endParaRPr/>
          </a:p>
          <a:p>
            <a:pPr marL="457200" lvl="0" indent="-3429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it-IT" sz="1800"/>
              <a:t>in </a:t>
            </a:r>
            <a:r>
              <a:rPr lang="it-IT" sz="1800" b="1"/>
              <a:t>clustered</a:t>
            </a:r>
            <a:r>
              <a:rPr lang="it-IT" sz="1800"/>
              <a:t> </a:t>
            </a:r>
            <a:r>
              <a:rPr lang="it-IT" sz="1800" b="1"/>
              <a:t>sites</a:t>
            </a:r>
            <a:r>
              <a:rPr lang="it-IT" sz="1800"/>
              <a:t> even small differences in mRNA editing can manifest into </a:t>
            </a:r>
            <a:r>
              <a:rPr lang="it-IT" sz="1800" b="1"/>
              <a:t>different mRNA transcripts</a:t>
            </a:r>
            <a:endParaRPr sz="1800" b="1"/>
          </a:p>
          <a:p>
            <a:pPr marL="457200" lvl="0" indent="-3429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it-IT" sz="1800" b="1"/>
              <a:t>Gria2a </a:t>
            </a:r>
            <a:r>
              <a:rPr lang="it-IT" sz="1800"/>
              <a:t>mRNA in normal cells is mainly</a:t>
            </a:r>
            <a:br>
              <a:rPr lang="it-IT" sz="1800"/>
            </a:br>
            <a:r>
              <a:rPr lang="it-IT" sz="1800" b="1"/>
              <a:t>unedited</a:t>
            </a:r>
            <a:r>
              <a:rPr lang="it-IT" sz="1800"/>
              <a:t>:</a:t>
            </a:r>
            <a:r>
              <a:rPr lang="it-IT" sz="1800" b="1"/>
              <a:t> LR </a:t>
            </a:r>
            <a:r>
              <a:rPr lang="it-IT" sz="1800"/>
              <a:t>version at the R/G coding site</a:t>
            </a:r>
            <a:br>
              <a:rPr lang="it-IT" sz="1800"/>
            </a:br>
            <a:r>
              <a:rPr lang="it-IT" sz="1800"/>
              <a:t>which is close to a splicing site that regulates the </a:t>
            </a:r>
            <a:r>
              <a:rPr lang="it-IT" sz="1800" b="1"/>
              <a:t>flip/flop </a:t>
            </a:r>
            <a:r>
              <a:rPr lang="it-IT" sz="1800"/>
              <a:t>isoforms (channel kynetics)</a:t>
            </a:r>
            <a:endParaRPr sz="1800"/>
          </a:p>
          <a:p>
            <a:pPr marL="457200" lvl="0" indent="-3429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it-IT" sz="1800" b="1"/>
              <a:t>Gria3a </a:t>
            </a:r>
            <a:r>
              <a:rPr lang="it-IT" sz="1800"/>
              <a:t>mRNA in normal cells is mainly present in the </a:t>
            </a:r>
            <a:r>
              <a:rPr lang="it-IT" sz="1800" b="1"/>
              <a:t>edited LR </a:t>
            </a:r>
            <a:r>
              <a:rPr lang="it-IT" sz="1800"/>
              <a:t>coding site version</a:t>
            </a:r>
            <a:endParaRPr sz="1800"/>
          </a:p>
          <a:p>
            <a:pPr marL="4572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None/>
            </a:pPr>
            <a:endParaRPr sz="1800"/>
          </a:p>
        </p:txBody>
      </p:sp>
      <p:sp>
        <p:nvSpPr>
          <p:cNvPr id="647" name="Google Shape;647;g7a70fc7e09_0_107"/>
          <p:cNvSpPr txBox="1"/>
          <p:nvPr/>
        </p:nvSpPr>
        <p:spPr>
          <a:xfrm>
            <a:off x="838199" y="365126"/>
            <a:ext cx="101307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it-IT" sz="36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Altered editing of synaptic genes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9" name="Google Shape;649;g7a70fc7e09_0_107" descr="Immagine che contiene mappa, test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 t="55761" r="37425"/>
          <a:stretch/>
        </p:blipFill>
        <p:spPr>
          <a:xfrm>
            <a:off x="6359236" y="1163746"/>
            <a:ext cx="4654961" cy="42588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Google Shape;654;g7a70fc7e09_0_114"/>
          <p:cNvPicPr preferRelativeResize="0"/>
          <p:nvPr/>
        </p:nvPicPr>
        <p:blipFill rotWithShape="1">
          <a:blip r:embed="rId3">
            <a:alphaModFix/>
          </a:blip>
          <a:srcRect l="-5759" t="-245" r="5760" b="43070"/>
          <a:stretch/>
        </p:blipFill>
        <p:spPr>
          <a:xfrm>
            <a:off x="8194430" y="3622431"/>
            <a:ext cx="3997569" cy="3235569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g7a70fc7e09_0_114"/>
          <p:cNvSpPr txBox="1">
            <a:spLocks noGrp="1"/>
          </p:cNvSpPr>
          <p:nvPr>
            <p:ph type="body" idx="1"/>
          </p:nvPr>
        </p:nvSpPr>
        <p:spPr>
          <a:xfrm>
            <a:off x="838200" y="1009212"/>
            <a:ext cx="5257800" cy="56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it-IT" sz="1800" dirty="0"/>
              <a:t> </a:t>
            </a:r>
            <a:r>
              <a:rPr lang="it-IT" sz="1800" b="1" dirty="0"/>
              <a:t>Good model system </a:t>
            </a:r>
            <a:r>
              <a:rPr lang="it-IT" sz="1800" dirty="0" err="1"/>
              <a:t>since</a:t>
            </a:r>
            <a:r>
              <a:rPr lang="it-IT" sz="1800" dirty="0"/>
              <a:t> </a:t>
            </a:r>
            <a:r>
              <a:rPr lang="it-IT" sz="1800" dirty="0" err="1"/>
              <a:t>it</a:t>
            </a:r>
            <a:br>
              <a:rPr lang="it-IT" sz="1800" dirty="0"/>
            </a:br>
            <a:r>
              <a:rPr lang="it-IT" sz="1800" dirty="0" err="1"/>
              <a:t>enables</a:t>
            </a:r>
            <a:r>
              <a:rPr lang="it-IT" sz="1800" dirty="0"/>
              <a:t> </a:t>
            </a:r>
            <a:r>
              <a:rPr lang="it-IT" sz="1800" b="1" dirty="0"/>
              <a:t>live imaging</a:t>
            </a:r>
            <a:r>
              <a:rPr lang="it-IT" sz="1800" dirty="0"/>
              <a:t>,</a:t>
            </a:r>
            <a:br>
              <a:rPr lang="it-IT" sz="1800" dirty="0"/>
            </a:br>
            <a:r>
              <a:rPr lang="it-IT" sz="1800" dirty="0" err="1"/>
              <a:t>enables</a:t>
            </a:r>
            <a:r>
              <a:rPr lang="it-IT" sz="1800" dirty="0"/>
              <a:t> </a:t>
            </a:r>
            <a:r>
              <a:rPr lang="it-IT" sz="1800" b="1" dirty="0"/>
              <a:t>single-cell </a:t>
            </a:r>
            <a:r>
              <a:rPr lang="it-IT" sz="1800" b="1" dirty="0" err="1"/>
              <a:t>resolution</a:t>
            </a:r>
            <a:r>
              <a:rPr lang="it-IT" sz="1800" b="1" dirty="0"/>
              <a:t> imaging</a:t>
            </a:r>
            <a:r>
              <a:rPr lang="it-IT" sz="1800" dirty="0"/>
              <a:t>,</a:t>
            </a:r>
            <a:br>
              <a:rPr lang="it-IT" sz="1800" dirty="0"/>
            </a:br>
            <a:r>
              <a:rPr lang="it-IT" sz="1800" dirty="0" err="1"/>
              <a:t>enables</a:t>
            </a:r>
            <a:r>
              <a:rPr lang="it-IT" sz="1800" dirty="0"/>
              <a:t> </a:t>
            </a:r>
            <a:r>
              <a:rPr lang="it-IT" sz="1800" b="1" dirty="0"/>
              <a:t>high throughput </a:t>
            </a:r>
            <a:r>
              <a:rPr lang="it-IT" sz="1800" dirty="0" err="1"/>
              <a:t>genetics</a:t>
            </a:r>
            <a:r>
              <a:rPr lang="it-IT" sz="1800" dirty="0"/>
              <a:t>,</a:t>
            </a:r>
            <a:br>
              <a:rPr lang="it-IT" sz="1800" dirty="0"/>
            </a:br>
            <a:r>
              <a:rPr lang="it-IT" sz="1800" dirty="0" err="1"/>
              <a:t>has</a:t>
            </a:r>
            <a:r>
              <a:rPr lang="it-IT" sz="1800" dirty="0"/>
              <a:t> </a:t>
            </a:r>
            <a:r>
              <a:rPr lang="it-IT" sz="1800" dirty="0" err="1"/>
              <a:t>evolutionary</a:t>
            </a:r>
            <a:r>
              <a:rPr lang="it-IT" sz="1800" b="1" dirty="0"/>
              <a:t> </a:t>
            </a:r>
            <a:r>
              <a:rPr lang="it-IT" sz="1800" b="1" dirty="0" err="1"/>
              <a:t>conserved</a:t>
            </a:r>
            <a:r>
              <a:rPr lang="it-IT" sz="1800" b="1" dirty="0"/>
              <a:t> brain</a:t>
            </a:r>
            <a:r>
              <a:rPr lang="it-IT" sz="1800" dirty="0"/>
              <a:t>,</a:t>
            </a:r>
            <a:br>
              <a:rPr lang="it-IT" sz="1800" dirty="0"/>
            </a:br>
            <a:r>
              <a:rPr lang="it-IT" sz="1800" dirty="0" err="1"/>
              <a:t>has</a:t>
            </a:r>
            <a:r>
              <a:rPr lang="it-IT" sz="1800" dirty="0"/>
              <a:t> </a:t>
            </a:r>
            <a:r>
              <a:rPr lang="it-IT" sz="1800" b="1" dirty="0" err="1"/>
              <a:t>conserved</a:t>
            </a:r>
            <a:r>
              <a:rPr lang="it-IT" sz="1800" dirty="0"/>
              <a:t> </a:t>
            </a:r>
            <a:r>
              <a:rPr lang="it-IT" sz="1800" b="1" dirty="0"/>
              <a:t>target</a:t>
            </a:r>
            <a:r>
              <a:rPr lang="it-IT" sz="1800" dirty="0"/>
              <a:t> </a:t>
            </a:r>
            <a:r>
              <a:rPr lang="it-IT" sz="1800" b="1" dirty="0" err="1"/>
              <a:t>genes</a:t>
            </a:r>
            <a:r>
              <a:rPr lang="it-IT" sz="1800" dirty="0"/>
              <a:t> of </a:t>
            </a:r>
            <a:r>
              <a:rPr lang="it-IT" sz="1800" dirty="0" err="1"/>
              <a:t>both</a:t>
            </a:r>
            <a:r>
              <a:rPr lang="it-IT" sz="1800" dirty="0"/>
              <a:t> ADAR2 and Fmrp1,</a:t>
            </a:r>
            <a:br>
              <a:rPr lang="it-IT" sz="1800" dirty="0"/>
            </a:br>
            <a:r>
              <a:rPr lang="it-IT" sz="1800" dirty="0" err="1"/>
              <a:t>permits</a:t>
            </a:r>
            <a:r>
              <a:rPr lang="it-IT" sz="1800" dirty="0"/>
              <a:t> large-scale </a:t>
            </a:r>
            <a:r>
              <a:rPr lang="it-IT" sz="1800" b="1" dirty="0"/>
              <a:t>small-</a:t>
            </a:r>
            <a:r>
              <a:rPr lang="it-IT" sz="1800" b="1" dirty="0" err="1"/>
              <a:t>molecules</a:t>
            </a:r>
            <a:r>
              <a:rPr lang="it-IT" sz="1800" b="1" dirty="0"/>
              <a:t> screens</a:t>
            </a:r>
            <a:r>
              <a:rPr lang="it-IT" sz="1800" dirty="0"/>
              <a:t> 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it-IT" sz="1800" dirty="0"/>
              <a:t> Fmrp1 </a:t>
            </a:r>
            <a:r>
              <a:rPr lang="it-IT" sz="1800" dirty="0" err="1"/>
              <a:t>has</a:t>
            </a:r>
            <a:r>
              <a:rPr lang="it-IT" sz="1800" dirty="0"/>
              <a:t> a </a:t>
            </a:r>
            <a:r>
              <a:rPr lang="it-IT" sz="1800" b="1" dirty="0" err="1"/>
              <a:t>role</a:t>
            </a:r>
            <a:r>
              <a:rPr lang="it-IT" sz="1800" b="1" dirty="0"/>
              <a:t> </a:t>
            </a:r>
            <a:r>
              <a:rPr lang="it-IT" sz="1800" dirty="0"/>
              <a:t>in</a:t>
            </a:r>
            <a:r>
              <a:rPr lang="it-IT" sz="1800" b="1" dirty="0"/>
              <a:t> </a:t>
            </a:r>
            <a:r>
              <a:rPr lang="it-IT" sz="1800" b="1" dirty="0" err="1"/>
              <a:t>synaptic</a:t>
            </a:r>
            <a:r>
              <a:rPr lang="it-IT" sz="1800" b="1" dirty="0"/>
              <a:t> </a:t>
            </a:r>
            <a:r>
              <a:rPr lang="it-IT" sz="1800" b="1" dirty="0" err="1"/>
              <a:t>structural</a:t>
            </a:r>
            <a:r>
              <a:rPr lang="it-IT" sz="1800" b="1" dirty="0"/>
              <a:t> </a:t>
            </a:r>
            <a:r>
              <a:rPr lang="it-IT" sz="1800" b="1" dirty="0" err="1"/>
              <a:t>plasticity</a:t>
            </a:r>
            <a:r>
              <a:rPr lang="it-IT" sz="1800" dirty="0"/>
              <a:t> in </a:t>
            </a:r>
            <a:r>
              <a:rPr lang="it-IT" sz="1800" dirty="0" err="1"/>
              <a:t>circuits</a:t>
            </a:r>
            <a:r>
              <a:rPr lang="it-IT" sz="1800" dirty="0"/>
              <a:t> </a:t>
            </a:r>
            <a:r>
              <a:rPr lang="it-IT" sz="1800" dirty="0" err="1"/>
              <a:t>that</a:t>
            </a:r>
            <a:r>
              <a:rPr lang="it-IT" sz="1800" dirty="0"/>
              <a:t> </a:t>
            </a:r>
            <a:r>
              <a:rPr lang="it-IT" sz="1800" dirty="0" err="1"/>
              <a:t>regulate</a:t>
            </a:r>
            <a:r>
              <a:rPr lang="it-IT" sz="1800" dirty="0"/>
              <a:t> </a:t>
            </a:r>
            <a:r>
              <a:rPr lang="it-IT" sz="1800" dirty="0" err="1"/>
              <a:t>locomotor</a:t>
            </a:r>
            <a:r>
              <a:rPr lang="it-IT" sz="1800" dirty="0"/>
              <a:t> activity, </a:t>
            </a:r>
            <a:r>
              <a:rPr lang="it-IT" sz="1800" dirty="0" err="1"/>
              <a:t>memory</a:t>
            </a:r>
            <a:r>
              <a:rPr lang="it-IT" sz="1800" dirty="0"/>
              <a:t> and </a:t>
            </a:r>
            <a:r>
              <a:rPr lang="it-IT" sz="1800" dirty="0" err="1"/>
              <a:t>behaviour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it-IT" sz="1800" dirty="0"/>
              <a:t> </a:t>
            </a:r>
            <a:r>
              <a:rPr lang="it-IT" sz="1800" b="1" dirty="0"/>
              <a:t>Editing</a:t>
            </a:r>
            <a:r>
              <a:rPr lang="it-IT" sz="1800" dirty="0"/>
              <a:t> </a:t>
            </a:r>
            <a:r>
              <a:rPr lang="it-IT" sz="1800" b="1" dirty="0" err="1"/>
              <a:t>levels</a:t>
            </a:r>
            <a:r>
              <a:rPr lang="it-IT" sz="1800" dirty="0"/>
              <a:t> </a:t>
            </a:r>
            <a:r>
              <a:rPr lang="it-IT" sz="1800" dirty="0" err="1"/>
              <a:t>significantly</a:t>
            </a:r>
            <a:r>
              <a:rPr lang="it-IT" sz="1800" dirty="0"/>
              <a:t> </a:t>
            </a:r>
            <a:r>
              <a:rPr lang="it-IT" sz="1800" dirty="0" err="1"/>
              <a:t>vary</a:t>
            </a:r>
            <a:r>
              <a:rPr lang="it-IT" sz="1800" dirty="0"/>
              <a:t> </a:t>
            </a:r>
            <a:r>
              <a:rPr lang="it-IT" sz="1800" dirty="0" err="1"/>
              <a:t>upon</a:t>
            </a:r>
            <a:r>
              <a:rPr lang="it-IT" sz="1800" dirty="0"/>
              <a:t> fmr1 </a:t>
            </a:r>
            <a:r>
              <a:rPr lang="it-IT" sz="1800" dirty="0" err="1"/>
              <a:t>loss</a:t>
            </a:r>
            <a:r>
              <a:rPr lang="it-IT" sz="1800" dirty="0"/>
              <a:t> in </a:t>
            </a:r>
            <a:r>
              <a:rPr lang="it-IT" sz="1800" b="1" dirty="0" err="1"/>
              <a:t>conserved</a:t>
            </a:r>
            <a:r>
              <a:rPr lang="it-IT" sz="1800" b="1" dirty="0"/>
              <a:t> </a:t>
            </a:r>
            <a:r>
              <a:rPr lang="it-IT" sz="1800" b="1" dirty="0" err="1"/>
              <a:t>synaptic</a:t>
            </a:r>
            <a:r>
              <a:rPr lang="it-IT" sz="1800" b="1" dirty="0"/>
              <a:t> </a:t>
            </a:r>
            <a:r>
              <a:rPr lang="it-IT" sz="1800" dirty="0" err="1"/>
              <a:t>neuronal</a:t>
            </a:r>
            <a:r>
              <a:rPr lang="it-IT" sz="1800" b="1" dirty="0"/>
              <a:t> editing targets</a:t>
            </a:r>
            <a:endParaRPr b="1"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it-IT" sz="1800" dirty="0"/>
              <a:t> </a:t>
            </a:r>
            <a:r>
              <a:rPr lang="it-IT" sz="1800" b="1" dirty="0"/>
              <a:t>ADAR</a:t>
            </a:r>
            <a:r>
              <a:rPr lang="it-IT" sz="1800" dirty="0"/>
              <a:t> and </a:t>
            </a:r>
            <a:r>
              <a:rPr lang="it-IT" sz="1800" b="1" dirty="0"/>
              <a:t>Fmrp1</a:t>
            </a:r>
            <a:r>
              <a:rPr lang="it-IT" sz="1800" dirty="0"/>
              <a:t> </a:t>
            </a:r>
            <a:r>
              <a:rPr lang="it-IT" sz="1800" b="1" dirty="0" err="1"/>
              <a:t>interact</a:t>
            </a:r>
            <a:r>
              <a:rPr lang="it-IT" sz="1800" dirty="0"/>
              <a:t> with </a:t>
            </a:r>
            <a:r>
              <a:rPr lang="it-IT" sz="1800" dirty="0" err="1"/>
              <a:t>each</a:t>
            </a:r>
            <a:r>
              <a:rPr lang="it-IT" sz="1800" dirty="0"/>
              <a:t> </a:t>
            </a:r>
            <a:r>
              <a:rPr lang="it-IT" sz="1800" dirty="0" err="1"/>
              <a:t>other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it-IT" sz="1800" dirty="0"/>
              <a:t> </a:t>
            </a:r>
            <a:r>
              <a:rPr lang="it-IT" sz="1800" b="1" dirty="0"/>
              <a:t>Fmrp1 </a:t>
            </a:r>
            <a:r>
              <a:rPr lang="it-IT" sz="1800" b="1" dirty="0" err="1"/>
              <a:t>regulates</a:t>
            </a:r>
            <a:r>
              <a:rPr lang="it-IT" sz="1800" b="1" dirty="0"/>
              <a:t> ADAR </a:t>
            </a:r>
            <a:r>
              <a:rPr lang="it-IT" sz="1800" dirty="0"/>
              <a:t>in ZF </a:t>
            </a:r>
            <a:r>
              <a:rPr lang="it-IT" sz="1800" dirty="0" err="1"/>
              <a:t>while</a:t>
            </a:r>
            <a:r>
              <a:rPr lang="it-IT" sz="1800" dirty="0"/>
              <a:t> </a:t>
            </a:r>
            <a:r>
              <a:rPr lang="it-IT" sz="1800" dirty="0" err="1"/>
              <a:t>this</a:t>
            </a:r>
            <a:r>
              <a:rPr lang="it-IT" sz="1800" dirty="0"/>
              <a:t> </a:t>
            </a:r>
            <a:r>
              <a:rPr lang="it-IT" sz="1800" dirty="0" err="1"/>
              <a:t>does</a:t>
            </a:r>
            <a:r>
              <a:rPr lang="it-IT" sz="1800" dirty="0"/>
              <a:t> </a:t>
            </a:r>
            <a:r>
              <a:rPr lang="it-IT" sz="1800" dirty="0" err="1"/>
              <a:t>not</a:t>
            </a:r>
            <a:r>
              <a:rPr lang="it-IT" sz="1800" dirty="0"/>
              <a:t> </a:t>
            </a:r>
            <a:r>
              <a:rPr lang="it-IT" sz="1800" dirty="0" err="1"/>
              <a:t>happen</a:t>
            </a:r>
            <a:r>
              <a:rPr lang="it-IT" sz="1800" dirty="0"/>
              <a:t> in </a:t>
            </a:r>
            <a:r>
              <a:rPr lang="it-IT" sz="1800" dirty="0" err="1"/>
              <a:t>Drosophia</a:t>
            </a:r>
            <a:endParaRPr sz="1800"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</a:pPr>
            <a:endParaRPr sz="1800"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</a:pPr>
            <a:endParaRPr sz="1800" dirty="0"/>
          </a:p>
        </p:txBody>
      </p:sp>
      <p:sp>
        <p:nvSpPr>
          <p:cNvPr id="656" name="Google Shape;656;g7a70fc7e09_0_114"/>
          <p:cNvSpPr txBox="1"/>
          <p:nvPr/>
        </p:nvSpPr>
        <p:spPr>
          <a:xfrm>
            <a:off x="838200" y="370436"/>
            <a:ext cx="105156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it-IT" sz="36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Conclusions</a:t>
            </a:r>
            <a:endParaRPr sz="36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663;g7a70fc7e09_2_240">
            <a:extLst>
              <a:ext uri="{FF2B5EF4-FFF2-40B4-BE49-F238E27FC236}">
                <a16:creationId xmlns:a16="http://schemas.microsoft.com/office/drawing/2014/main" id="{5BEABCB0-DEF4-4EC9-99EF-F3080F647661}"/>
              </a:ext>
            </a:extLst>
          </p:cNvPr>
          <p:cNvSpPr txBox="1">
            <a:spLocks/>
          </p:cNvSpPr>
          <p:nvPr/>
        </p:nvSpPr>
        <p:spPr>
          <a:xfrm>
            <a:off x="6096000" y="974151"/>
            <a:ext cx="5257800" cy="52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Font typeface="Arial"/>
              <a:buAutoNum type="arabicPeriod" startAt="7"/>
            </a:pPr>
            <a:r>
              <a:rPr lang="en-GB" sz="1800" dirty="0"/>
              <a:t> </a:t>
            </a:r>
            <a:r>
              <a:rPr lang="en-GB" sz="1800" b="1" dirty="0"/>
              <a:t>Precise</a:t>
            </a:r>
            <a:r>
              <a:rPr lang="en-GB" sz="1800" dirty="0"/>
              <a:t> </a:t>
            </a:r>
            <a:r>
              <a:rPr lang="en-GB" sz="1800" b="1" dirty="0"/>
              <a:t>functional relationship</a:t>
            </a:r>
            <a:r>
              <a:rPr lang="en-GB" sz="1800" dirty="0"/>
              <a:t> between ADAR and FMRP1 is not clear </a:t>
            </a:r>
          </a:p>
          <a:p>
            <a:pPr>
              <a:buFont typeface="Arial"/>
              <a:buAutoNum type="arabicPeriod" startAt="7"/>
            </a:pPr>
            <a:r>
              <a:rPr lang="en-GB" sz="1800" dirty="0"/>
              <a:t> </a:t>
            </a:r>
            <a:r>
              <a:rPr lang="en-GB" sz="1800" b="1" dirty="0"/>
              <a:t>Causal link </a:t>
            </a:r>
            <a:r>
              <a:rPr lang="en-GB" sz="1800" dirty="0"/>
              <a:t>between </a:t>
            </a:r>
            <a:r>
              <a:rPr lang="en-GB" sz="1800" b="1" dirty="0"/>
              <a:t>fmrp1</a:t>
            </a:r>
            <a:r>
              <a:rPr lang="en-GB" sz="1800" dirty="0"/>
              <a:t> and </a:t>
            </a:r>
            <a:r>
              <a:rPr lang="en-GB" sz="1800" b="1" dirty="0"/>
              <a:t>editing</a:t>
            </a:r>
            <a:r>
              <a:rPr lang="en-GB" sz="1800" dirty="0"/>
              <a:t> </a:t>
            </a:r>
            <a:r>
              <a:rPr lang="en-GB" sz="1800" b="1" dirty="0"/>
              <a:t>sites</a:t>
            </a:r>
            <a:r>
              <a:rPr lang="en-GB" sz="1800" dirty="0"/>
              <a:t> causing neuronal circuit-specific deficiencies still need to be found</a:t>
            </a:r>
            <a:endParaRPr lang="en-GB" dirty="0"/>
          </a:p>
          <a:p>
            <a:pPr>
              <a:buFont typeface="Arial"/>
              <a:buAutoNum type="arabicPeriod" startAt="7"/>
            </a:pPr>
            <a:r>
              <a:rPr lang="en-GB" sz="1800" dirty="0"/>
              <a:t> </a:t>
            </a:r>
            <a:r>
              <a:rPr lang="en-GB" sz="1800" b="1" dirty="0" err="1"/>
              <a:t>Overesperession</a:t>
            </a:r>
            <a:r>
              <a:rPr lang="en-GB" sz="1800" b="1" dirty="0"/>
              <a:t> edited and non-edited target genes </a:t>
            </a:r>
            <a:r>
              <a:rPr lang="en-GB" sz="1800" dirty="0"/>
              <a:t>combined with live-imaging could help determine </a:t>
            </a:r>
            <a:r>
              <a:rPr lang="en-GB" sz="1800" b="1" dirty="0"/>
              <a:t>pathogenesis</a:t>
            </a:r>
            <a:r>
              <a:rPr lang="en-GB" sz="1800" dirty="0"/>
              <a:t> of FXS symptoms</a:t>
            </a:r>
            <a:endParaRPr lang="en-GB" dirty="0"/>
          </a:p>
          <a:p>
            <a:pPr indent="-228600">
              <a:buFont typeface="Arial"/>
              <a:buNone/>
            </a:pPr>
            <a:endParaRPr lang="en-GB" sz="1800" dirty="0"/>
          </a:p>
          <a:p>
            <a:pPr indent="-228600">
              <a:buFont typeface="Arial"/>
              <a:buNone/>
            </a:pPr>
            <a:endParaRPr lang="en-GB" sz="1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7"/>
        </a:solidFill>
        <a:effectLst/>
      </p:bgPr>
    </p:bg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758856776d_4_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mbria"/>
              <a:buNone/>
            </a:pPr>
            <a:r>
              <a:rPr lang="it-IT" sz="36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ADAR activity prevents MDA5 directed cytosolic innate immune response </a:t>
            </a:r>
            <a:endParaRPr b="1" i="1" u="sng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g758856776d_4_8"/>
          <p:cNvSpPr txBox="1">
            <a:spLocks noGrp="1"/>
          </p:cNvSpPr>
          <p:nvPr>
            <p:ph type="body" idx="2"/>
          </p:nvPr>
        </p:nvSpPr>
        <p:spPr>
          <a:xfrm>
            <a:off x="838200" y="1690650"/>
            <a:ext cx="5181600" cy="49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Noto Sans Symbols"/>
              <a:buChar char="➢"/>
            </a:pPr>
            <a:r>
              <a:rPr lang="it-IT" sz="1700">
                <a:latin typeface="Calibri"/>
                <a:ea typeface="Calibri"/>
                <a:cs typeface="Calibri"/>
                <a:sym typeface="Calibri"/>
              </a:rPr>
              <a:t>Viral dsRNA structures are recognized by MDA5 and RIG-I;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Noto Sans Symbols"/>
              <a:buChar char="➢"/>
            </a:pPr>
            <a:r>
              <a:rPr lang="it-IT" sz="1700">
                <a:latin typeface="Calibri"/>
                <a:ea typeface="Calibri"/>
                <a:cs typeface="Calibri"/>
                <a:sym typeface="Calibri"/>
              </a:rPr>
              <a:t>MDA5 and RIG-I activate MAVS through a domain interaction;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Noto Sans Symbols"/>
              <a:buChar char="➢"/>
            </a:pPr>
            <a:r>
              <a:rPr lang="it-IT" sz="1700">
                <a:latin typeface="Calibri"/>
                <a:ea typeface="Calibri"/>
                <a:cs typeface="Calibri"/>
                <a:sym typeface="Calibri"/>
              </a:rPr>
              <a:t>MAVS undergo dimerization and recruit TBK1-IKKε-DDX3 complex;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Noto Sans Symbols"/>
              <a:buChar char="➢"/>
            </a:pPr>
            <a:r>
              <a:rPr lang="it-IT" sz="1700">
                <a:latin typeface="Calibri"/>
                <a:ea typeface="Calibri"/>
                <a:cs typeface="Calibri"/>
                <a:sym typeface="Calibri"/>
              </a:rPr>
              <a:t>TBK1 and IKKε phosphorylate IRF3</a:t>
            </a:r>
            <a:r>
              <a:rPr lang="it-IT" sz="1700"/>
              <a:t>;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Noto Sans Symbols"/>
              <a:buChar char="➢"/>
            </a:pPr>
            <a:r>
              <a:rPr lang="it-IT" sz="1700">
                <a:latin typeface="Calibri"/>
                <a:ea typeface="Calibri"/>
                <a:cs typeface="Calibri"/>
                <a:sym typeface="Calibri"/>
              </a:rPr>
              <a:t>IRF3 induce type I IFN expression;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Noto Sans Symbols"/>
              <a:buChar char="➢"/>
            </a:pPr>
            <a:r>
              <a:rPr lang="it-IT" sz="1700">
                <a:latin typeface="Calibri"/>
                <a:ea typeface="Calibri"/>
                <a:cs typeface="Calibri"/>
                <a:sym typeface="Calibri"/>
              </a:rPr>
              <a:t>IFN stimulate the expression of genes that lead to RNA degradation and apoptosis;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Noto Sans Symbols"/>
              <a:buChar char="➢"/>
            </a:pPr>
            <a:r>
              <a:rPr lang="it-IT" sz="1700">
                <a:latin typeface="Calibri"/>
                <a:ea typeface="Calibri"/>
                <a:cs typeface="Calibri"/>
                <a:sym typeface="Calibri"/>
              </a:rPr>
              <a:t>ADAR enzymes disrupts endogenous dsRNA trough editing in order to abolish the elimination of healthy cells.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4" name="Google Shape;414;g758856776d_4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0100" y="1567438"/>
            <a:ext cx="3847334" cy="4862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7"/>
        </a:solid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758856776d_4_0"/>
          <p:cNvSpPr txBox="1">
            <a:spLocks noGrp="1"/>
          </p:cNvSpPr>
          <p:nvPr>
            <p:ph type="title"/>
          </p:nvPr>
        </p:nvSpPr>
        <p:spPr>
          <a:xfrm>
            <a:off x="805775" y="376050"/>
            <a:ext cx="103893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mbria"/>
              <a:buNone/>
            </a:pPr>
            <a:r>
              <a:rPr lang="it-IT" sz="36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Detection of RNA editing sites</a:t>
            </a:r>
            <a:endParaRPr sz="3600" b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g758856776d_4_0"/>
          <p:cNvSpPr txBox="1"/>
          <p:nvPr/>
        </p:nvSpPr>
        <p:spPr>
          <a:xfrm>
            <a:off x="1110175" y="3276550"/>
            <a:ext cx="4763100" cy="1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A-to-I RNA editing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sites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are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detected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adenosine-to-guanosine (A to G) mismatches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among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reference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genome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RNA-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seq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reads</a:t>
            </a:r>
            <a:r>
              <a:rPr lang="it-I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1" name="Google Shape;421;g758856776d_4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8300" y="1701750"/>
            <a:ext cx="3429525" cy="2604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g758856776d_4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7825" y="3124775"/>
            <a:ext cx="3410475" cy="292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g7a70fc7e09_2_136" descr="Immagine che contiene screenshot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 l="6316" t="8462" r="7153" b="65119"/>
          <a:stretch/>
        </p:blipFill>
        <p:spPr>
          <a:xfrm>
            <a:off x="5699951" y="1226636"/>
            <a:ext cx="5653848" cy="2442611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g7a70fc7e09_2_1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619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it-IT" sz="36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Recoding in repetitive elements</a:t>
            </a:r>
            <a:endParaRPr sz="3600"/>
          </a:p>
        </p:txBody>
      </p:sp>
      <p:sp>
        <p:nvSpPr>
          <p:cNvPr id="429" name="Google Shape;429;g7a70fc7e09_2_136"/>
          <p:cNvSpPr txBox="1">
            <a:spLocks noGrp="1"/>
          </p:cNvSpPr>
          <p:nvPr>
            <p:ph type="body" idx="1"/>
          </p:nvPr>
        </p:nvSpPr>
        <p:spPr>
          <a:xfrm>
            <a:off x="838200" y="1205415"/>
            <a:ext cx="4861751" cy="4971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it-IT" sz="1800" b="1" dirty="0">
                <a:latin typeface="Calibri"/>
                <a:ea typeface="Calibri"/>
                <a:cs typeface="Calibri"/>
                <a:sym typeface="Calibri"/>
              </a:rPr>
              <a:t>Mobile </a:t>
            </a:r>
            <a:r>
              <a:rPr lang="it-IT" sz="1800" b="1" dirty="0" err="1">
                <a:latin typeface="Calibri"/>
                <a:ea typeface="Calibri"/>
                <a:cs typeface="Calibri"/>
                <a:sym typeface="Calibri"/>
              </a:rPr>
              <a:t>Elements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(ME) are the </a:t>
            </a:r>
            <a:r>
              <a:rPr lang="it-IT" sz="1800" b="1" dirty="0">
                <a:latin typeface="Calibri"/>
                <a:ea typeface="Calibri"/>
                <a:cs typeface="Calibri"/>
                <a:sym typeface="Calibri"/>
              </a:rPr>
              <a:t>source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repeated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sequences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form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latin typeface="Calibri"/>
                <a:ea typeface="Calibri"/>
                <a:cs typeface="Calibri"/>
                <a:sym typeface="Calibri"/>
              </a:rPr>
              <a:t>dsRNA</a:t>
            </a:r>
            <a:r>
              <a:rPr lang="it-IT" sz="1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latin typeface="Calibri"/>
                <a:ea typeface="Calibri"/>
                <a:cs typeface="Calibri"/>
                <a:sym typeface="Calibri"/>
              </a:rPr>
              <a:t>structures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Repeats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families </a:t>
            </a:r>
            <a:r>
              <a:rPr lang="it-IT" sz="1800" b="1" dirty="0" err="1">
                <a:latin typeface="Calibri"/>
                <a:ea typeface="Calibri"/>
                <a:cs typeface="Calibri"/>
                <a:sym typeface="Calibri"/>
              </a:rPr>
              <a:t>vary</a:t>
            </a:r>
            <a:r>
              <a:rPr lang="it-IT" sz="1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latin typeface="Calibri"/>
                <a:ea typeface="Calibri"/>
                <a:cs typeface="Calibri"/>
                <a:sym typeface="Calibri"/>
              </a:rPr>
              <a:t>across</a:t>
            </a:r>
            <a:r>
              <a:rPr lang="it-IT" sz="1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latin typeface="Calibri"/>
                <a:ea typeface="Calibri"/>
                <a:cs typeface="Calibri"/>
                <a:sym typeface="Calibri"/>
              </a:rPr>
              <a:t>lineages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ADAR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response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MEs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b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promotes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genome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evolution</a:t>
            </a:r>
            <a:b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creates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novel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recoding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sites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800" dirty="0" err="1">
                <a:solidFill>
                  <a:srgbClr val="000000"/>
                </a:solidFill>
              </a:rPr>
              <a:t>allow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exonization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it-IT" sz="1800" b="1" i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Alu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can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become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cis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acting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sequences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(EIE)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selectively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inducing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distant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sites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editing</a:t>
            </a: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indent="-228600">
              <a:buClr>
                <a:srgbClr val="000000"/>
              </a:buClr>
              <a:buFont typeface="Noto Sans Symbols"/>
              <a:buChar char="⮚"/>
            </a:pP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EIE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recruit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 high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density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of ADAR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molecules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>
                <a:solidFill>
                  <a:srgbClr val="000000"/>
                </a:solidFill>
              </a:rPr>
              <a:t>(</a:t>
            </a:r>
            <a:r>
              <a:rPr lang="it-IT" sz="1800" dirty="0" err="1">
                <a:solidFill>
                  <a:srgbClr val="000000"/>
                </a:solidFill>
              </a:rPr>
              <a:t>higher</a:t>
            </a:r>
            <a:r>
              <a:rPr lang="it-IT" sz="1800" dirty="0">
                <a:solidFill>
                  <a:srgbClr val="000000"/>
                </a:solidFill>
              </a:rPr>
              <a:t> </a:t>
            </a:r>
            <a:r>
              <a:rPr lang="it-IT" sz="1800" b="1" dirty="0" err="1">
                <a:solidFill>
                  <a:srgbClr val="000000"/>
                </a:solidFill>
              </a:rPr>
              <a:t>local</a:t>
            </a:r>
            <a:r>
              <a:rPr lang="it-IT" sz="1800" b="1" dirty="0">
                <a:solidFill>
                  <a:srgbClr val="000000"/>
                </a:solidFill>
              </a:rPr>
              <a:t> </a:t>
            </a:r>
            <a:r>
              <a:rPr lang="it-IT" sz="1800" b="1" dirty="0" err="1">
                <a:solidFill>
                  <a:srgbClr val="000000"/>
                </a:solidFill>
              </a:rPr>
              <a:t>concentration</a:t>
            </a:r>
            <a:r>
              <a:rPr lang="it-IT" sz="1800" dirty="0">
                <a:solidFill>
                  <a:srgbClr val="000000"/>
                </a:solidFill>
              </a:rPr>
              <a:t>)</a:t>
            </a:r>
            <a:endParaRPr sz="18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it-IT" sz="1800" b="1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Cis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acting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elements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are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also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ADAR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binding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sequence</a:t>
            </a: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Positive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correlation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between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editing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level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divergence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species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divergence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time</a:t>
            </a:r>
            <a:endParaRPr dirty="0"/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g7a70fc7e09_2_136" descr="Immagine che contiene screenshot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 l="6873" t="54051" r="6594" b="9781"/>
          <a:stretch/>
        </p:blipFill>
        <p:spPr>
          <a:xfrm>
            <a:off x="5699951" y="1289383"/>
            <a:ext cx="5725079" cy="3386119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g7a70fc7e09_2_1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619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it-IT" sz="36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Recoding in repetitive elements</a:t>
            </a:r>
            <a:endParaRPr sz="3600"/>
          </a:p>
        </p:txBody>
      </p:sp>
      <p:sp>
        <p:nvSpPr>
          <p:cNvPr id="429" name="Google Shape;429;g7a70fc7e09_2_136"/>
          <p:cNvSpPr txBox="1">
            <a:spLocks noGrp="1"/>
          </p:cNvSpPr>
          <p:nvPr>
            <p:ph type="body" idx="1"/>
          </p:nvPr>
        </p:nvSpPr>
        <p:spPr>
          <a:xfrm>
            <a:off x="838200" y="1205415"/>
            <a:ext cx="4861751" cy="4971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it-IT" sz="1800" b="1" dirty="0">
                <a:latin typeface="Calibri"/>
                <a:ea typeface="Calibri"/>
                <a:cs typeface="Calibri"/>
                <a:sym typeface="Calibri"/>
              </a:rPr>
              <a:t>Mobile </a:t>
            </a:r>
            <a:r>
              <a:rPr lang="it-IT" sz="1800" b="1" dirty="0" err="1">
                <a:latin typeface="Calibri"/>
                <a:ea typeface="Calibri"/>
                <a:cs typeface="Calibri"/>
                <a:sym typeface="Calibri"/>
              </a:rPr>
              <a:t>Elements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(ME) are the </a:t>
            </a:r>
            <a:r>
              <a:rPr lang="it-IT" sz="1800" b="1" dirty="0">
                <a:latin typeface="Calibri"/>
                <a:ea typeface="Calibri"/>
                <a:cs typeface="Calibri"/>
                <a:sym typeface="Calibri"/>
              </a:rPr>
              <a:t>source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repeated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sequences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form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latin typeface="Calibri"/>
                <a:ea typeface="Calibri"/>
                <a:cs typeface="Calibri"/>
                <a:sym typeface="Calibri"/>
              </a:rPr>
              <a:t>dsRNA</a:t>
            </a:r>
            <a:r>
              <a:rPr lang="it-IT" sz="1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latin typeface="Calibri"/>
                <a:ea typeface="Calibri"/>
                <a:cs typeface="Calibri"/>
                <a:sym typeface="Calibri"/>
              </a:rPr>
              <a:t>structures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Repeats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families </a:t>
            </a:r>
            <a:r>
              <a:rPr lang="it-IT" sz="1800" b="1" dirty="0" err="1">
                <a:latin typeface="Calibri"/>
                <a:ea typeface="Calibri"/>
                <a:cs typeface="Calibri"/>
                <a:sym typeface="Calibri"/>
              </a:rPr>
              <a:t>vary</a:t>
            </a:r>
            <a:r>
              <a:rPr lang="it-IT" sz="1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latin typeface="Calibri"/>
                <a:ea typeface="Calibri"/>
                <a:cs typeface="Calibri"/>
                <a:sym typeface="Calibri"/>
              </a:rPr>
              <a:t>across</a:t>
            </a:r>
            <a:r>
              <a:rPr lang="it-IT" sz="1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latin typeface="Calibri"/>
                <a:ea typeface="Calibri"/>
                <a:cs typeface="Calibri"/>
                <a:sym typeface="Calibri"/>
              </a:rPr>
              <a:t>lineages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ADAR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response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MEs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b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promotes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genome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evolution</a:t>
            </a:r>
            <a:b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creates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novel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recoding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sites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800" dirty="0" err="1">
                <a:solidFill>
                  <a:srgbClr val="000000"/>
                </a:solidFill>
              </a:rPr>
              <a:t>allow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exonization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it-IT" sz="1800" b="1" i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Alu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can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become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cis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acting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sequences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(EIE)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selectively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inducing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distant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sites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editing</a:t>
            </a: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indent="-228600">
              <a:buClr>
                <a:srgbClr val="000000"/>
              </a:buClr>
              <a:buFont typeface="Noto Sans Symbols"/>
              <a:buChar char="⮚"/>
            </a:pP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EIE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recruit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 high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density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of ADAR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molecules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>
                <a:solidFill>
                  <a:srgbClr val="000000"/>
                </a:solidFill>
              </a:rPr>
              <a:t>(</a:t>
            </a:r>
            <a:r>
              <a:rPr lang="it-IT" sz="1800" dirty="0" err="1">
                <a:solidFill>
                  <a:srgbClr val="000000"/>
                </a:solidFill>
              </a:rPr>
              <a:t>higher</a:t>
            </a:r>
            <a:r>
              <a:rPr lang="it-IT" sz="1800" dirty="0">
                <a:solidFill>
                  <a:srgbClr val="000000"/>
                </a:solidFill>
              </a:rPr>
              <a:t> </a:t>
            </a:r>
            <a:r>
              <a:rPr lang="it-IT" sz="1800" b="1" dirty="0" err="1">
                <a:solidFill>
                  <a:srgbClr val="000000"/>
                </a:solidFill>
              </a:rPr>
              <a:t>local</a:t>
            </a:r>
            <a:r>
              <a:rPr lang="it-IT" sz="1800" b="1" dirty="0">
                <a:solidFill>
                  <a:srgbClr val="000000"/>
                </a:solidFill>
              </a:rPr>
              <a:t> </a:t>
            </a:r>
            <a:r>
              <a:rPr lang="it-IT" sz="1800" b="1" dirty="0" err="1">
                <a:solidFill>
                  <a:srgbClr val="000000"/>
                </a:solidFill>
              </a:rPr>
              <a:t>concentration</a:t>
            </a:r>
            <a:r>
              <a:rPr lang="it-IT" sz="1800" dirty="0">
                <a:solidFill>
                  <a:srgbClr val="000000"/>
                </a:solidFill>
              </a:rPr>
              <a:t>)</a:t>
            </a:r>
            <a:endParaRPr sz="18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it-IT" sz="1800" b="1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Cis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acting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elements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are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also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ADAR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binding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sequence</a:t>
            </a: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Positive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correlation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between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editing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level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divergence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species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divergence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time</a:t>
            </a:r>
            <a:endParaRPr dirty="0"/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0130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g7a70fc7e09_2_136"/>
          <p:cNvPicPr preferRelativeResize="0"/>
          <p:nvPr/>
        </p:nvPicPr>
        <p:blipFill rotWithShape="1">
          <a:blip r:embed="rId3">
            <a:alphaModFix/>
          </a:blip>
          <a:srcRect l="33748" t="34831" r="37293" b="15682"/>
          <a:stretch/>
        </p:blipFill>
        <p:spPr>
          <a:xfrm>
            <a:off x="5576220" y="3839224"/>
            <a:ext cx="2831932" cy="2720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g7a70fc7e09_2_136"/>
          <p:cNvPicPr preferRelativeResize="0"/>
          <p:nvPr/>
        </p:nvPicPr>
        <p:blipFill rotWithShape="1">
          <a:blip r:embed="rId4">
            <a:alphaModFix/>
          </a:blip>
          <a:srcRect l="22674" t="29687" r="12386" b="14223"/>
          <a:stretch/>
        </p:blipFill>
        <p:spPr>
          <a:xfrm>
            <a:off x="5576220" y="1210126"/>
            <a:ext cx="5430349" cy="2636935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g7a70fc7e09_2_1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619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it-IT" sz="36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Recoding in repetitive elements</a:t>
            </a:r>
            <a:endParaRPr sz="3600"/>
          </a:p>
        </p:txBody>
      </p:sp>
      <p:sp>
        <p:nvSpPr>
          <p:cNvPr id="429" name="Google Shape;429;g7a70fc7e09_2_136"/>
          <p:cNvSpPr txBox="1">
            <a:spLocks noGrp="1"/>
          </p:cNvSpPr>
          <p:nvPr>
            <p:ph type="body" idx="1"/>
          </p:nvPr>
        </p:nvSpPr>
        <p:spPr>
          <a:xfrm>
            <a:off x="838200" y="1205415"/>
            <a:ext cx="4861751" cy="4971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it-IT" sz="1800" b="1" dirty="0">
                <a:latin typeface="Calibri"/>
                <a:ea typeface="Calibri"/>
                <a:cs typeface="Calibri"/>
                <a:sym typeface="Calibri"/>
              </a:rPr>
              <a:t>Mobile </a:t>
            </a:r>
            <a:r>
              <a:rPr lang="it-IT" sz="1800" b="1" dirty="0" err="1">
                <a:latin typeface="Calibri"/>
                <a:ea typeface="Calibri"/>
                <a:cs typeface="Calibri"/>
                <a:sym typeface="Calibri"/>
              </a:rPr>
              <a:t>Elements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(ME) are the </a:t>
            </a:r>
            <a:r>
              <a:rPr lang="it-IT" sz="1800" b="1" dirty="0">
                <a:latin typeface="Calibri"/>
                <a:ea typeface="Calibri"/>
                <a:cs typeface="Calibri"/>
                <a:sym typeface="Calibri"/>
              </a:rPr>
              <a:t>source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repeated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sequences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form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latin typeface="Calibri"/>
                <a:ea typeface="Calibri"/>
                <a:cs typeface="Calibri"/>
                <a:sym typeface="Calibri"/>
              </a:rPr>
              <a:t>dsRNA</a:t>
            </a:r>
            <a:r>
              <a:rPr lang="it-IT" sz="1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latin typeface="Calibri"/>
                <a:ea typeface="Calibri"/>
                <a:cs typeface="Calibri"/>
                <a:sym typeface="Calibri"/>
              </a:rPr>
              <a:t>structures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it-IT" sz="1800" dirty="0" err="1">
                <a:latin typeface="Calibri"/>
                <a:ea typeface="Calibri"/>
                <a:cs typeface="Calibri"/>
                <a:sym typeface="Calibri"/>
              </a:rPr>
              <a:t>Repeats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 families </a:t>
            </a:r>
            <a:r>
              <a:rPr lang="it-IT" sz="1800" b="1" dirty="0" err="1">
                <a:latin typeface="Calibri"/>
                <a:ea typeface="Calibri"/>
                <a:cs typeface="Calibri"/>
                <a:sym typeface="Calibri"/>
              </a:rPr>
              <a:t>vary</a:t>
            </a:r>
            <a:r>
              <a:rPr lang="it-IT" sz="1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latin typeface="Calibri"/>
                <a:ea typeface="Calibri"/>
                <a:cs typeface="Calibri"/>
                <a:sym typeface="Calibri"/>
              </a:rPr>
              <a:t>across</a:t>
            </a:r>
            <a:r>
              <a:rPr lang="it-IT" sz="1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latin typeface="Calibri"/>
                <a:ea typeface="Calibri"/>
                <a:cs typeface="Calibri"/>
                <a:sym typeface="Calibri"/>
              </a:rPr>
              <a:t>lineages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ADAR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response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MEs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b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promotes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genome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evolution</a:t>
            </a:r>
            <a:b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creates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novel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recoding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sites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800" dirty="0" err="1">
                <a:solidFill>
                  <a:srgbClr val="000000"/>
                </a:solidFill>
              </a:rPr>
              <a:t>allow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exonization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it-IT" sz="1800" b="1" i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Alu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can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become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cis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acting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sequences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(EIE)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selectively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inducing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distant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sites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editing</a:t>
            </a: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EIE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recruit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 high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density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of ADAR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molecules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higher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local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concentration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it-IT" sz="1800" b="1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Cis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acting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elements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are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also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ADAR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binding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sequence</a:t>
            </a: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Positive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correlation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between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editing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level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divergence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species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divergence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time</a:t>
            </a:r>
            <a:endParaRPr dirty="0"/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98401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5878</Words>
  <Application>Microsoft Office PowerPoint</Application>
  <PresentationFormat>Widescreen</PresentationFormat>
  <Paragraphs>407</Paragraphs>
  <Slides>45</Slides>
  <Notes>45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5</vt:i4>
      </vt:variant>
      <vt:variant>
        <vt:lpstr>Titoli diapositive</vt:lpstr>
      </vt:variant>
      <vt:variant>
        <vt:i4>45</vt:i4>
      </vt:variant>
    </vt:vector>
  </HeadingPairs>
  <TitlesOfParts>
    <vt:vector size="55" baseType="lpstr">
      <vt:lpstr>Arial</vt:lpstr>
      <vt:lpstr>Calibri</vt:lpstr>
      <vt:lpstr>Cambria</vt:lpstr>
      <vt:lpstr>Noto Sans Symbols</vt:lpstr>
      <vt:lpstr>Times New Roman</vt:lpstr>
      <vt:lpstr>Tema di Office</vt:lpstr>
      <vt:lpstr>Tema di Office</vt:lpstr>
      <vt:lpstr>Tema di Office</vt:lpstr>
      <vt:lpstr>Tema di Office</vt:lpstr>
      <vt:lpstr>Tema di Office</vt:lpstr>
      <vt:lpstr>A-to-I  RNA Editing</vt:lpstr>
      <vt:lpstr>A-to-I RNA editing is catalysed by ADAR enzymes</vt:lpstr>
      <vt:lpstr>ADAR enzymes act on dsRNA</vt:lpstr>
      <vt:lpstr>Recoding and non-recoding ADAR activity</vt:lpstr>
      <vt:lpstr>ADAR activity prevents MDA5 directed cytosolic innate immune response </vt:lpstr>
      <vt:lpstr>Detection of RNA editing sites</vt:lpstr>
      <vt:lpstr>Recoding in repetitive elements</vt:lpstr>
      <vt:lpstr>Recoding in repetitive elements</vt:lpstr>
      <vt:lpstr>Recoding in repetitive elements</vt:lpstr>
      <vt:lpstr>Recoding in repetitive elements</vt:lpstr>
      <vt:lpstr>Recoding in repetitive elements</vt:lpstr>
      <vt:lpstr>The NARF4 recoding example</vt:lpstr>
      <vt:lpstr>The NARF4 recoding example</vt:lpstr>
      <vt:lpstr>The NARF4 recoding example</vt:lpstr>
      <vt:lpstr>The NARF4 recoding example</vt:lpstr>
      <vt:lpstr>RSs are lineage-specific while their editing levels are specie-specific</vt:lpstr>
      <vt:lpstr>RSs are lineage-specific while their editing levels are specie-specific</vt:lpstr>
      <vt:lpstr>Recoding: a constraining advantage</vt:lpstr>
      <vt:lpstr>Recoding: a constraining advantage</vt:lpstr>
      <vt:lpstr>RNA editing regulation</vt:lpstr>
      <vt:lpstr>Altered RNA editing and RNA mutations </vt:lpstr>
      <vt:lpstr>Altered RNA editing and autoimmune disorders</vt:lpstr>
      <vt:lpstr>A-to-I RNA editing plays a physiological role in neuronal function</vt:lpstr>
      <vt:lpstr>FMR1 gene and Fmrp protein in Fragile X syndrome</vt:lpstr>
      <vt:lpstr>Authors’ rationale</vt:lpstr>
      <vt:lpstr>Increased expression of Fmrp-target genes in fmr1 -/- larvae </vt:lpstr>
      <vt:lpstr>Hyperlocomotor in fmr1 -/- larvae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Adar genes in zebrafish</vt:lpstr>
      <vt:lpstr>Spatial expression of adar genes in zebrafish</vt:lpstr>
      <vt:lpstr>Zebrafish Fmrp and Adar2a proteins interact</vt:lpstr>
      <vt:lpstr>Fmrp protein can bind adar1 mRNA </vt:lpstr>
      <vt:lpstr>Effect of Fmrp on adar mRNA and Adar2 protein expression levels </vt:lpstr>
      <vt:lpstr>Global extent of RNA editing sites in zebrafish</vt:lpstr>
      <vt:lpstr>A-to-G mismatches are RNA editing sites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A-to-I  RNA Editing</dc:title>
  <dc:creator>TONETTI MICHELE [SM5300400]</dc:creator>
  <cp:lastModifiedBy>TONETTI MICHELE [SM5300400]</cp:lastModifiedBy>
  <cp:revision>10</cp:revision>
  <dcterms:created xsi:type="dcterms:W3CDTF">2019-11-20T15:14:13Z</dcterms:created>
  <dcterms:modified xsi:type="dcterms:W3CDTF">2019-12-17T21:06:19Z</dcterms:modified>
</cp:coreProperties>
</file>