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8" r:id="rId3"/>
    <p:sldId id="259" r:id="rId4"/>
    <p:sldId id="260" r:id="rId5"/>
    <p:sldId id="262" r:id="rId6"/>
    <p:sldId id="261" r:id="rId7"/>
    <p:sldId id="264" r:id="rId8"/>
    <p:sldId id="291" r:id="rId9"/>
    <p:sldId id="292" r:id="rId10"/>
    <p:sldId id="306" r:id="rId11"/>
    <p:sldId id="265" r:id="rId12"/>
    <p:sldId id="293" r:id="rId13"/>
    <p:sldId id="304" r:id="rId14"/>
    <p:sldId id="266" r:id="rId15"/>
    <p:sldId id="268" r:id="rId16"/>
    <p:sldId id="269" r:id="rId17"/>
    <p:sldId id="288" r:id="rId18"/>
    <p:sldId id="272" r:id="rId19"/>
    <p:sldId id="294" r:id="rId20"/>
    <p:sldId id="295" r:id="rId21"/>
    <p:sldId id="296" r:id="rId22"/>
    <p:sldId id="297" r:id="rId23"/>
    <p:sldId id="301" r:id="rId24"/>
    <p:sldId id="257" r:id="rId25"/>
    <p:sldId id="302" r:id="rId26"/>
    <p:sldId id="303" r:id="rId27"/>
    <p:sldId id="263" r:id="rId28"/>
    <p:sldId id="298" r:id="rId29"/>
    <p:sldId id="299" r:id="rId30"/>
    <p:sldId id="305" r:id="rId31"/>
    <p:sldId id="287" r:id="rId32"/>
    <p:sldId id="307"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EA2"/>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6" autoAdjust="0"/>
    <p:restoredTop sz="94249" autoAdjust="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6D544-F223-439B-8487-DB6E1331FF34}"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2D485CC4-3B1C-4001-97F1-628A27A91094}">
      <dgm:prSet custT="1"/>
      <dgm:spPr/>
      <dgm:t>
        <a:bodyPr/>
        <a:lstStyle/>
        <a:p>
          <a:r>
            <a:rPr lang="en-US" sz="1800" b="1" i="0" baseline="0" dirty="0"/>
            <a:t>Topological and regulatory environments are critical for the appropriate developmental regulation of </a:t>
          </a:r>
          <a:r>
            <a:rPr lang="en-US" sz="1800" b="1" i="1" baseline="0" dirty="0" err="1"/>
            <a:t>Xist</a:t>
          </a:r>
          <a:r>
            <a:rPr lang="en-US" sz="1800" b="1" i="1" baseline="0" dirty="0"/>
            <a:t> </a:t>
          </a:r>
          <a:r>
            <a:rPr lang="en-US" sz="1800" b="1" i="0" baseline="0" dirty="0"/>
            <a:t>and </a:t>
          </a:r>
          <a:r>
            <a:rPr lang="en-US" sz="1800" b="1" i="1" baseline="0" dirty="0" err="1"/>
            <a:t>Tsix</a:t>
          </a:r>
          <a:r>
            <a:rPr lang="en-US" sz="1800" b="1" i="1" baseline="0" dirty="0"/>
            <a:t>.</a:t>
          </a:r>
          <a:r>
            <a:rPr lang="en-US" sz="1300" b="1" i="1" baseline="0" dirty="0"/>
            <a:t> </a:t>
          </a:r>
          <a:r>
            <a:rPr lang="en-US" sz="1300" b="1" i="0" baseline="0" dirty="0"/>
            <a:t> </a:t>
          </a:r>
          <a:endParaRPr lang="en-US" sz="1300" dirty="0"/>
        </a:p>
      </dgm:t>
    </dgm:pt>
    <dgm:pt modelId="{45B857E6-F776-42A7-9EDD-F4E3709C1776}" type="parTrans" cxnId="{8E7DE298-19CE-4B33-9BED-6A89F46CE4A1}">
      <dgm:prSet/>
      <dgm:spPr/>
      <dgm:t>
        <a:bodyPr/>
        <a:lstStyle/>
        <a:p>
          <a:endParaRPr lang="en-US"/>
        </a:p>
      </dgm:t>
    </dgm:pt>
    <dgm:pt modelId="{08F9F8AD-8983-455B-B314-BDDE3F1F10A6}" type="sibTrans" cxnId="{8E7DE298-19CE-4B33-9BED-6A89F46CE4A1}">
      <dgm:prSet/>
      <dgm:spPr>
        <a:noFill/>
        <a:ln>
          <a:noFill/>
        </a:ln>
      </dgm:spPr>
      <dgm:t>
        <a:bodyPr/>
        <a:lstStyle/>
        <a:p>
          <a:endParaRPr lang="en-US"/>
        </a:p>
      </dgm:t>
    </dgm:pt>
    <dgm:pt modelId="{E9573AA3-2AAA-4D8F-8A93-B016BC32DBAF}">
      <dgm:prSet custT="1"/>
      <dgm:spPr/>
      <dgm:t>
        <a:bodyPr/>
        <a:lstStyle/>
        <a:p>
          <a:r>
            <a:rPr lang="en-US" sz="1800" b="1" i="0" baseline="0" dirty="0"/>
            <a:t>The </a:t>
          </a:r>
          <a:r>
            <a:rPr lang="en-US" sz="1800" b="1" i="1" baseline="0" dirty="0" err="1"/>
            <a:t>Xist</a:t>
          </a:r>
          <a:r>
            <a:rPr lang="en-US" sz="1800" b="1" i="0" baseline="0" dirty="0"/>
            <a:t> and </a:t>
          </a:r>
          <a:r>
            <a:rPr lang="en-US" sz="1800" b="1" i="1" baseline="0" dirty="0" err="1"/>
            <a:t>Tsix</a:t>
          </a:r>
          <a:r>
            <a:rPr lang="en-US" sz="1800" b="1" i="0" baseline="0" dirty="0"/>
            <a:t> promoters exhibited different behaviors when moved to a new TAD environment.</a:t>
          </a:r>
          <a:endParaRPr lang="en-US" sz="1800" dirty="0"/>
        </a:p>
      </dgm:t>
    </dgm:pt>
    <dgm:pt modelId="{C9D501DB-6AC0-438B-A0A2-6CECCBB3B0C5}" type="parTrans" cxnId="{D3A11DED-B6F6-4025-9086-CB2ADF0044BE}">
      <dgm:prSet/>
      <dgm:spPr/>
      <dgm:t>
        <a:bodyPr/>
        <a:lstStyle/>
        <a:p>
          <a:endParaRPr lang="en-US"/>
        </a:p>
      </dgm:t>
    </dgm:pt>
    <dgm:pt modelId="{3772FE55-8878-4266-8E51-A11C02BADC1A}" type="sibTrans" cxnId="{D3A11DED-B6F6-4025-9086-CB2ADF0044BE}">
      <dgm:prSet/>
      <dgm:spPr>
        <a:noFill/>
        <a:ln>
          <a:noFill/>
        </a:ln>
      </dgm:spPr>
      <dgm:t>
        <a:bodyPr/>
        <a:lstStyle/>
        <a:p>
          <a:endParaRPr lang="en-US"/>
        </a:p>
      </dgm:t>
    </dgm:pt>
    <dgm:pt modelId="{0C5EA6D4-0D48-41AC-A9F6-6BE011EB22DD}">
      <dgm:prSet custT="1"/>
      <dgm:spPr/>
      <dgm:t>
        <a:bodyPr/>
        <a:lstStyle/>
        <a:p>
          <a:r>
            <a:rPr lang="en-US" sz="1800" b="1" i="0" baseline="0" dirty="0"/>
            <a:t>The appropriate kinetics and allelic regulation of </a:t>
          </a:r>
          <a:r>
            <a:rPr lang="en-US" sz="1800" b="1" i="1" baseline="0" dirty="0" err="1"/>
            <a:t>Xist</a:t>
          </a:r>
          <a:r>
            <a:rPr lang="en-US" sz="1800" b="1" i="1" baseline="0" dirty="0"/>
            <a:t> </a:t>
          </a:r>
          <a:r>
            <a:rPr lang="en-US" sz="1800" b="1" i="0" baseline="0" dirty="0"/>
            <a:t>and </a:t>
          </a:r>
          <a:r>
            <a:rPr lang="en-US" sz="1800" b="1" i="1" baseline="0" dirty="0" err="1"/>
            <a:t>Tsix</a:t>
          </a:r>
          <a:r>
            <a:rPr lang="en-US" sz="1800" b="1" i="1" baseline="0" dirty="0"/>
            <a:t> </a:t>
          </a:r>
          <a:r>
            <a:rPr lang="en-US" sz="1800" b="1" i="0" baseline="0" dirty="0"/>
            <a:t>during XCI require </a:t>
          </a:r>
          <a:r>
            <a:rPr lang="en-US" sz="1800" b="1" i="1" baseline="0" dirty="0" err="1"/>
            <a:t>Xic</a:t>
          </a:r>
          <a:r>
            <a:rPr lang="en-US" sz="1800" b="1" i="0" baseline="0" dirty="0" err="1"/>
            <a:t>’s</a:t>
          </a:r>
          <a:r>
            <a:rPr lang="en-US" sz="1800" b="1" i="0" baseline="0" dirty="0"/>
            <a:t> </a:t>
          </a:r>
          <a:r>
            <a:rPr lang="en-US" sz="1800" b="1" i="1" baseline="0" dirty="0"/>
            <a:t>cis</a:t>
          </a:r>
          <a:r>
            <a:rPr lang="en-US" sz="1800" b="1" i="0" baseline="0" dirty="0"/>
            <a:t>-regulatory landscape, but also its spatial partitioning, which prevents exposure of </a:t>
          </a:r>
          <a:r>
            <a:rPr lang="en-US" sz="1800" b="1" i="1" baseline="0" dirty="0" err="1"/>
            <a:t>Xist</a:t>
          </a:r>
          <a:r>
            <a:rPr lang="en-US" sz="1800" b="1" i="1" baseline="0" dirty="0"/>
            <a:t> </a:t>
          </a:r>
          <a:r>
            <a:rPr lang="en-US" sz="1800" b="1" i="0" baseline="0" dirty="0"/>
            <a:t>to the </a:t>
          </a:r>
          <a:r>
            <a:rPr lang="en-US" sz="1800" b="1" i="1" baseline="0" dirty="0"/>
            <a:t>cis</a:t>
          </a:r>
          <a:r>
            <a:rPr lang="en-US" sz="1800" b="1" i="0" baseline="0" dirty="0"/>
            <a:t>-regulatory elements within the </a:t>
          </a:r>
          <a:r>
            <a:rPr lang="en-US" sz="1800" b="1" i="1" baseline="0" dirty="0" err="1"/>
            <a:t>Tsix</a:t>
          </a:r>
          <a:r>
            <a:rPr lang="en-US" sz="1800" b="1" i="1" baseline="0" dirty="0"/>
            <a:t> </a:t>
          </a:r>
          <a:r>
            <a:rPr lang="en-US" sz="1800" b="1" i="0" baseline="0" dirty="0"/>
            <a:t>TAD and vice versa. </a:t>
          </a:r>
          <a:endParaRPr lang="en-US" sz="1800" dirty="0"/>
        </a:p>
      </dgm:t>
    </dgm:pt>
    <dgm:pt modelId="{8F9EDD82-2577-484D-B3C4-90DC563EE607}" type="parTrans" cxnId="{BDE16E29-1CDD-44FE-B12A-055F4E7687C8}">
      <dgm:prSet/>
      <dgm:spPr/>
      <dgm:t>
        <a:bodyPr/>
        <a:lstStyle/>
        <a:p>
          <a:endParaRPr lang="en-US"/>
        </a:p>
      </dgm:t>
    </dgm:pt>
    <dgm:pt modelId="{DB35E95E-2E35-4B85-8857-9ECCF76D81AF}" type="sibTrans" cxnId="{BDE16E29-1CDD-44FE-B12A-055F4E7687C8}">
      <dgm:prSet/>
      <dgm:spPr>
        <a:noFill/>
        <a:ln>
          <a:noFill/>
        </a:ln>
      </dgm:spPr>
      <dgm:t>
        <a:bodyPr/>
        <a:lstStyle/>
        <a:p>
          <a:endParaRPr lang="en-US"/>
        </a:p>
      </dgm:t>
    </dgm:pt>
    <dgm:pt modelId="{E617968C-2FC8-4754-8946-7A1ABE1728F8}">
      <dgm:prSet custT="1"/>
      <dgm:spPr/>
      <dgm:t>
        <a:bodyPr/>
        <a:lstStyle/>
        <a:p>
          <a:r>
            <a:rPr lang="en-US" sz="1800" b="1" i="0" baseline="0" dirty="0"/>
            <a:t>The spatial partitioning of the </a:t>
          </a:r>
          <a:r>
            <a:rPr lang="en-US" sz="1800" b="1" i="1" baseline="0" dirty="0" err="1"/>
            <a:t>Xic</a:t>
          </a:r>
          <a:r>
            <a:rPr lang="en-US" sz="1800" b="1" i="1" baseline="0" dirty="0"/>
            <a:t> </a:t>
          </a:r>
          <a:r>
            <a:rPr lang="en-US" sz="1800" b="1" i="0" baseline="0" dirty="0"/>
            <a:t>is an integral part of its definition as the minimal locus necessary and sufficient to trigger XCI. The two </a:t>
          </a:r>
          <a:r>
            <a:rPr lang="en-US" sz="1800" b="1" i="1" baseline="0" dirty="0" err="1"/>
            <a:t>Xic</a:t>
          </a:r>
          <a:r>
            <a:rPr lang="en-US" sz="1800" b="1" i="1" baseline="0" dirty="0"/>
            <a:t> </a:t>
          </a:r>
          <a:r>
            <a:rPr lang="en-US" sz="1800" b="1" i="0" baseline="0" dirty="0"/>
            <a:t>TADs serve to (1) insulate </a:t>
          </a:r>
          <a:r>
            <a:rPr lang="en-US" sz="1800" b="1" i="1" baseline="0" dirty="0" err="1"/>
            <a:t>Xist</a:t>
          </a:r>
          <a:r>
            <a:rPr lang="en-US" sz="1800" b="1" i="1" baseline="0" dirty="0"/>
            <a:t> </a:t>
          </a:r>
          <a:r>
            <a:rPr lang="en-US" sz="1800" b="1" i="0" baseline="0" dirty="0"/>
            <a:t>physically from frequent </a:t>
          </a:r>
          <a:r>
            <a:rPr lang="en-US" sz="1800" b="1" i="1" baseline="0" dirty="0"/>
            <a:t>cis</a:t>
          </a:r>
          <a:r>
            <a:rPr lang="en-US" sz="1800" b="1" i="0" baseline="0" dirty="0"/>
            <a:t>-regulatory influences of the </a:t>
          </a:r>
          <a:r>
            <a:rPr lang="en-US" sz="1800" b="1" i="1" baseline="0" dirty="0" err="1"/>
            <a:t>Tsix</a:t>
          </a:r>
          <a:r>
            <a:rPr lang="en-US" sz="1800" b="1" i="1" baseline="0" dirty="0"/>
            <a:t> </a:t>
          </a:r>
          <a:r>
            <a:rPr lang="en-US" sz="1800" b="1" i="0" baseline="0" dirty="0"/>
            <a:t>TAD in embryonic stem cells (ESCs), (2) provide the required </a:t>
          </a:r>
          <a:r>
            <a:rPr lang="en-US" sz="1800" b="1" i="1" baseline="0" dirty="0"/>
            <a:t>cis</a:t>
          </a:r>
          <a:r>
            <a:rPr lang="en-US" sz="1800" b="1" i="0" baseline="0" dirty="0"/>
            <a:t>-regulatory landscape for </a:t>
          </a:r>
          <a:r>
            <a:rPr lang="en-US" sz="1800" b="1" i="1" baseline="0" dirty="0" err="1"/>
            <a:t>Xist</a:t>
          </a:r>
          <a:r>
            <a:rPr lang="en-US" sz="1800" b="1" i="1" baseline="0" dirty="0"/>
            <a:t> </a:t>
          </a:r>
          <a:r>
            <a:rPr lang="en-US" sz="1800" b="1" i="0" baseline="0" dirty="0"/>
            <a:t>to be upregulated during differentiation and (3) shield </a:t>
          </a:r>
          <a:r>
            <a:rPr lang="en-US" sz="1800" b="1" i="1" baseline="0" dirty="0" err="1"/>
            <a:t>Tsix</a:t>
          </a:r>
          <a:r>
            <a:rPr lang="en-US" sz="1800" b="1" i="1" baseline="0" dirty="0"/>
            <a:t> </a:t>
          </a:r>
          <a:r>
            <a:rPr lang="en-US" sz="1800" b="1" i="0" baseline="0" dirty="0"/>
            <a:t>from the regulatory influences exerted by the </a:t>
          </a:r>
          <a:r>
            <a:rPr lang="en-US" sz="1800" b="1" i="1" baseline="0" dirty="0" err="1"/>
            <a:t>Xist</a:t>
          </a:r>
          <a:r>
            <a:rPr lang="en-US" sz="1800" b="1" i="1" baseline="0" dirty="0"/>
            <a:t> </a:t>
          </a:r>
          <a:r>
            <a:rPr lang="en-US" sz="1800" b="1" i="0" baseline="0" dirty="0"/>
            <a:t>TAD during early differentiation.</a:t>
          </a:r>
          <a:endParaRPr lang="en-US" sz="1800" dirty="0"/>
        </a:p>
      </dgm:t>
    </dgm:pt>
    <dgm:pt modelId="{BC67DA78-7B4F-42A7-8B1C-657CC92C43C7}" type="parTrans" cxnId="{2F6F3463-F9F4-407A-AE16-66C019093D6D}">
      <dgm:prSet/>
      <dgm:spPr/>
      <dgm:t>
        <a:bodyPr/>
        <a:lstStyle/>
        <a:p>
          <a:endParaRPr lang="en-US"/>
        </a:p>
      </dgm:t>
    </dgm:pt>
    <dgm:pt modelId="{7A19C1D4-D3DD-4636-B6E8-FBD43ADDEA84}" type="sibTrans" cxnId="{2F6F3463-F9F4-407A-AE16-66C019093D6D}">
      <dgm:prSet/>
      <dgm:spPr/>
      <dgm:t>
        <a:bodyPr/>
        <a:lstStyle/>
        <a:p>
          <a:endParaRPr lang="en-US"/>
        </a:p>
      </dgm:t>
    </dgm:pt>
    <dgm:pt modelId="{CA1AD501-14F6-4732-A2C2-950F01A8C1DD}" type="pres">
      <dgm:prSet presAssocID="{9BE6D544-F223-439B-8487-DB6E1331FF34}" presName="outerComposite" presStyleCnt="0">
        <dgm:presLayoutVars>
          <dgm:chMax val="5"/>
          <dgm:dir/>
          <dgm:resizeHandles val="exact"/>
        </dgm:presLayoutVars>
      </dgm:prSet>
      <dgm:spPr/>
    </dgm:pt>
    <dgm:pt modelId="{E1C867B1-CA17-4552-AED5-6EA40C6ADCA5}" type="pres">
      <dgm:prSet presAssocID="{9BE6D544-F223-439B-8487-DB6E1331FF34}" presName="dummyMaxCanvas" presStyleCnt="0">
        <dgm:presLayoutVars/>
      </dgm:prSet>
      <dgm:spPr/>
    </dgm:pt>
    <dgm:pt modelId="{89ADCD2B-1926-421D-9406-EBCA8B8C1EBC}" type="pres">
      <dgm:prSet presAssocID="{9BE6D544-F223-439B-8487-DB6E1331FF34}" presName="FourNodes_1" presStyleLbl="node1" presStyleIdx="0" presStyleCnt="4" custScaleX="109126" custScaleY="66234" custLinFactNeighborX="23494" custLinFactNeighborY="16210">
        <dgm:presLayoutVars>
          <dgm:bulletEnabled val="1"/>
        </dgm:presLayoutVars>
      </dgm:prSet>
      <dgm:spPr/>
    </dgm:pt>
    <dgm:pt modelId="{0C03306D-201B-46E5-B7AE-6B78651272F6}" type="pres">
      <dgm:prSet presAssocID="{9BE6D544-F223-439B-8487-DB6E1331FF34}" presName="FourNodes_2" presStyleLbl="node1" presStyleIdx="1" presStyleCnt="4" custScaleX="109205" custScaleY="58826" custLinFactNeighborX="14486" custLinFactNeighborY="-25402">
        <dgm:presLayoutVars>
          <dgm:bulletEnabled val="1"/>
        </dgm:presLayoutVars>
      </dgm:prSet>
      <dgm:spPr/>
    </dgm:pt>
    <dgm:pt modelId="{BB2A425B-C9A7-4DC2-919F-10DE53C64A92}" type="pres">
      <dgm:prSet presAssocID="{9BE6D544-F223-439B-8487-DB6E1331FF34}" presName="FourNodes_3" presStyleLbl="node1" presStyleIdx="2" presStyleCnt="4" custScaleX="110778" custLinFactNeighborX="5449" custLinFactNeighborY="-50411">
        <dgm:presLayoutVars>
          <dgm:bulletEnabled val="1"/>
        </dgm:presLayoutVars>
      </dgm:prSet>
      <dgm:spPr/>
    </dgm:pt>
    <dgm:pt modelId="{777066A9-9C5A-4CAC-9EE4-A846B190E762}" type="pres">
      <dgm:prSet presAssocID="{9BE6D544-F223-439B-8487-DB6E1331FF34}" presName="FourNodes_4" presStyleLbl="node1" presStyleIdx="3" presStyleCnt="4" custScaleX="111018" custScaleY="158734" custLinFactNeighborX="-5036" custLinFactNeighborY="-27312">
        <dgm:presLayoutVars>
          <dgm:bulletEnabled val="1"/>
        </dgm:presLayoutVars>
      </dgm:prSet>
      <dgm:spPr/>
    </dgm:pt>
    <dgm:pt modelId="{464A6A96-E0ED-4A80-899B-B370AC60E08C}" type="pres">
      <dgm:prSet presAssocID="{9BE6D544-F223-439B-8487-DB6E1331FF34}" presName="FourConn_1-2" presStyleLbl="fgAccFollowNode1" presStyleIdx="0" presStyleCnt="3" custLinFactX="100000" custLinFactNeighborX="157439" custLinFactNeighborY="1829">
        <dgm:presLayoutVars>
          <dgm:bulletEnabled val="1"/>
        </dgm:presLayoutVars>
      </dgm:prSet>
      <dgm:spPr/>
    </dgm:pt>
    <dgm:pt modelId="{14056168-4E50-4D85-8EC8-411CA193A197}" type="pres">
      <dgm:prSet presAssocID="{9BE6D544-F223-439B-8487-DB6E1331FF34}" presName="FourConn_2-3" presStyleLbl="fgAccFollowNode1" presStyleIdx="1" presStyleCnt="3" custLinFactX="33567" custLinFactNeighborX="100000" custLinFactNeighborY="-57720">
        <dgm:presLayoutVars>
          <dgm:bulletEnabled val="1"/>
        </dgm:presLayoutVars>
      </dgm:prSet>
      <dgm:spPr/>
    </dgm:pt>
    <dgm:pt modelId="{05C19231-D3ED-40F2-8A34-E817F88BEDD6}" type="pres">
      <dgm:prSet presAssocID="{9BE6D544-F223-439B-8487-DB6E1331FF34}" presName="FourConn_3-4" presStyleLbl="fgAccFollowNode1" presStyleIdx="2" presStyleCnt="3" custLinFactY="-8040" custLinFactNeighborX="65120" custLinFactNeighborY="-100000">
        <dgm:presLayoutVars>
          <dgm:bulletEnabled val="1"/>
        </dgm:presLayoutVars>
      </dgm:prSet>
      <dgm:spPr/>
    </dgm:pt>
    <dgm:pt modelId="{853694B3-0A9E-4ADA-AD11-B2467AB2661A}" type="pres">
      <dgm:prSet presAssocID="{9BE6D544-F223-439B-8487-DB6E1331FF34}" presName="FourNodes_1_text" presStyleLbl="node1" presStyleIdx="3" presStyleCnt="4">
        <dgm:presLayoutVars>
          <dgm:bulletEnabled val="1"/>
        </dgm:presLayoutVars>
      </dgm:prSet>
      <dgm:spPr/>
    </dgm:pt>
    <dgm:pt modelId="{DBF4A8BA-E466-4B74-9A0B-701E7EE4014F}" type="pres">
      <dgm:prSet presAssocID="{9BE6D544-F223-439B-8487-DB6E1331FF34}" presName="FourNodes_2_text" presStyleLbl="node1" presStyleIdx="3" presStyleCnt="4">
        <dgm:presLayoutVars>
          <dgm:bulletEnabled val="1"/>
        </dgm:presLayoutVars>
      </dgm:prSet>
      <dgm:spPr/>
    </dgm:pt>
    <dgm:pt modelId="{BDA9676F-145E-46C8-908C-08BF0507C28D}" type="pres">
      <dgm:prSet presAssocID="{9BE6D544-F223-439B-8487-DB6E1331FF34}" presName="FourNodes_3_text" presStyleLbl="node1" presStyleIdx="3" presStyleCnt="4">
        <dgm:presLayoutVars>
          <dgm:bulletEnabled val="1"/>
        </dgm:presLayoutVars>
      </dgm:prSet>
      <dgm:spPr/>
    </dgm:pt>
    <dgm:pt modelId="{F942C534-0D74-4055-9CF4-6EFD71456E66}" type="pres">
      <dgm:prSet presAssocID="{9BE6D544-F223-439B-8487-DB6E1331FF34}" presName="FourNodes_4_text" presStyleLbl="node1" presStyleIdx="3" presStyleCnt="4">
        <dgm:presLayoutVars>
          <dgm:bulletEnabled val="1"/>
        </dgm:presLayoutVars>
      </dgm:prSet>
      <dgm:spPr/>
    </dgm:pt>
  </dgm:ptLst>
  <dgm:cxnLst>
    <dgm:cxn modelId="{67609F0D-2AB7-407D-B15D-25A2FC1AB24A}" type="presOf" srcId="{0C5EA6D4-0D48-41AC-A9F6-6BE011EB22DD}" destId="{BB2A425B-C9A7-4DC2-919F-10DE53C64A92}" srcOrd="0" destOrd="0" presId="urn:microsoft.com/office/officeart/2005/8/layout/vProcess5"/>
    <dgm:cxn modelId="{2A666813-5F76-4E23-BCD6-BC1E0F92DD23}" type="presOf" srcId="{0C5EA6D4-0D48-41AC-A9F6-6BE011EB22DD}" destId="{BDA9676F-145E-46C8-908C-08BF0507C28D}" srcOrd="1" destOrd="0" presId="urn:microsoft.com/office/officeart/2005/8/layout/vProcess5"/>
    <dgm:cxn modelId="{BDE16E29-1CDD-44FE-B12A-055F4E7687C8}" srcId="{9BE6D544-F223-439B-8487-DB6E1331FF34}" destId="{0C5EA6D4-0D48-41AC-A9F6-6BE011EB22DD}" srcOrd="2" destOrd="0" parTransId="{8F9EDD82-2577-484D-B3C4-90DC563EE607}" sibTransId="{DB35E95E-2E35-4B85-8857-9ECCF76D81AF}"/>
    <dgm:cxn modelId="{2F6F3463-F9F4-407A-AE16-66C019093D6D}" srcId="{9BE6D544-F223-439B-8487-DB6E1331FF34}" destId="{E617968C-2FC8-4754-8946-7A1ABE1728F8}" srcOrd="3" destOrd="0" parTransId="{BC67DA78-7B4F-42A7-8B1C-657CC92C43C7}" sibTransId="{7A19C1D4-D3DD-4636-B6E8-FBD43ADDEA84}"/>
    <dgm:cxn modelId="{73F82E54-681E-468F-AED6-F30C864D23A3}" type="presOf" srcId="{E9573AA3-2AAA-4D8F-8A93-B016BC32DBAF}" destId="{DBF4A8BA-E466-4B74-9A0B-701E7EE4014F}" srcOrd="1" destOrd="0" presId="urn:microsoft.com/office/officeart/2005/8/layout/vProcess5"/>
    <dgm:cxn modelId="{3FA4D48D-70E3-4DF2-A205-A0D2B4093CBE}" type="presOf" srcId="{DB35E95E-2E35-4B85-8857-9ECCF76D81AF}" destId="{05C19231-D3ED-40F2-8A34-E817F88BEDD6}" srcOrd="0" destOrd="0" presId="urn:microsoft.com/office/officeart/2005/8/layout/vProcess5"/>
    <dgm:cxn modelId="{1530E897-2527-4FD8-9E70-1DADC28ED744}" type="presOf" srcId="{2D485CC4-3B1C-4001-97F1-628A27A91094}" destId="{853694B3-0A9E-4ADA-AD11-B2467AB2661A}" srcOrd="1" destOrd="0" presId="urn:microsoft.com/office/officeart/2005/8/layout/vProcess5"/>
    <dgm:cxn modelId="{8E7DE298-19CE-4B33-9BED-6A89F46CE4A1}" srcId="{9BE6D544-F223-439B-8487-DB6E1331FF34}" destId="{2D485CC4-3B1C-4001-97F1-628A27A91094}" srcOrd="0" destOrd="0" parTransId="{45B857E6-F776-42A7-9EDD-F4E3709C1776}" sibTransId="{08F9F8AD-8983-455B-B314-BDDE3F1F10A6}"/>
    <dgm:cxn modelId="{DDBF559A-853B-4CB0-A108-D9BF5D89331D}" type="presOf" srcId="{08F9F8AD-8983-455B-B314-BDDE3F1F10A6}" destId="{464A6A96-E0ED-4A80-899B-B370AC60E08C}" srcOrd="0" destOrd="0" presId="urn:microsoft.com/office/officeart/2005/8/layout/vProcess5"/>
    <dgm:cxn modelId="{DB325FBB-7A2E-49DA-9405-4A442D853B15}" type="presOf" srcId="{E617968C-2FC8-4754-8946-7A1ABE1728F8}" destId="{F942C534-0D74-4055-9CF4-6EFD71456E66}" srcOrd="1" destOrd="0" presId="urn:microsoft.com/office/officeart/2005/8/layout/vProcess5"/>
    <dgm:cxn modelId="{36D5E6C5-F70C-491D-B93E-7E48E4B8A095}" type="presOf" srcId="{E617968C-2FC8-4754-8946-7A1ABE1728F8}" destId="{777066A9-9C5A-4CAC-9EE4-A846B190E762}" srcOrd="0" destOrd="0" presId="urn:microsoft.com/office/officeart/2005/8/layout/vProcess5"/>
    <dgm:cxn modelId="{6777BACD-8A15-45B1-9EBE-CD89FFAB0AFD}" type="presOf" srcId="{9BE6D544-F223-439B-8487-DB6E1331FF34}" destId="{CA1AD501-14F6-4732-A2C2-950F01A8C1DD}" srcOrd="0" destOrd="0" presId="urn:microsoft.com/office/officeart/2005/8/layout/vProcess5"/>
    <dgm:cxn modelId="{A1029FD5-79AB-4B20-8C30-90B881FA83C7}" type="presOf" srcId="{E9573AA3-2AAA-4D8F-8A93-B016BC32DBAF}" destId="{0C03306D-201B-46E5-B7AE-6B78651272F6}" srcOrd="0" destOrd="0" presId="urn:microsoft.com/office/officeart/2005/8/layout/vProcess5"/>
    <dgm:cxn modelId="{0526F6E9-6F0D-4653-B31A-9BC9D7BACF83}" type="presOf" srcId="{3772FE55-8878-4266-8E51-A11C02BADC1A}" destId="{14056168-4E50-4D85-8EC8-411CA193A197}" srcOrd="0" destOrd="0" presId="urn:microsoft.com/office/officeart/2005/8/layout/vProcess5"/>
    <dgm:cxn modelId="{D3A11DED-B6F6-4025-9086-CB2ADF0044BE}" srcId="{9BE6D544-F223-439B-8487-DB6E1331FF34}" destId="{E9573AA3-2AAA-4D8F-8A93-B016BC32DBAF}" srcOrd="1" destOrd="0" parTransId="{C9D501DB-6AC0-438B-A0A2-6CECCBB3B0C5}" sibTransId="{3772FE55-8878-4266-8E51-A11C02BADC1A}"/>
    <dgm:cxn modelId="{48A8BDEF-C2A3-4F9A-904B-B822409626C7}" type="presOf" srcId="{2D485CC4-3B1C-4001-97F1-628A27A91094}" destId="{89ADCD2B-1926-421D-9406-EBCA8B8C1EBC}" srcOrd="0" destOrd="0" presId="urn:microsoft.com/office/officeart/2005/8/layout/vProcess5"/>
    <dgm:cxn modelId="{D4E8725B-5C42-4DCF-A76E-E1D51F591220}" type="presParOf" srcId="{CA1AD501-14F6-4732-A2C2-950F01A8C1DD}" destId="{E1C867B1-CA17-4552-AED5-6EA40C6ADCA5}" srcOrd="0" destOrd="0" presId="urn:microsoft.com/office/officeart/2005/8/layout/vProcess5"/>
    <dgm:cxn modelId="{5E60B703-690B-4A12-B854-61D49C97BEB2}" type="presParOf" srcId="{CA1AD501-14F6-4732-A2C2-950F01A8C1DD}" destId="{89ADCD2B-1926-421D-9406-EBCA8B8C1EBC}" srcOrd="1" destOrd="0" presId="urn:microsoft.com/office/officeart/2005/8/layout/vProcess5"/>
    <dgm:cxn modelId="{FD4C390E-309B-44B6-AEEB-792D5E954410}" type="presParOf" srcId="{CA1AD501-14F6-4732-A2C2-950F01A8C1DD}" destId="{0C03306D-201B-46E5-B7AE-6B78651272F6}" srcOrd="2" destOrd="0" presId="urn:microsoft.com/office/officeart/2005/8/layout/vProcess5"/>
    <dgm:cxn modelId="{0E45B356-6C14-4C0B-B344-B809D73377FB}" type="presParOf" srcId="{CA1AD501-14F6-4732-A2C2-950F01A8C1DD}" destId="{BB2A425B-C9A7-4DC2-919F-10DE53C64A92}" srcOrd="3" destOrd="0" presId="urn:microsoft.com/office/officeart/2005/8/layout/vProcess5"/>
    <dgm:cxn modelId="{F020514D-4A81-4FEA-92DD-CB9CCFDEFBBB}" type="presParOf" srcId="{CA1AD501-14F6-4732-A2C2-950F01A8C1DD}" destId="{777066A9-9C5A-4CAC-9EE4-A846B190E762}" srcOrd="4" destOrd="0" presId="urn:microsoft.com/office/officeart/2005/8/layout/vProcess5"/>
    <dgm:cxn modelId="{86B2FA36-A6C4-43DB-9CA2-B87AA72E3390}" type="presParOf" srcId="{CA1AD501-14F6-4732-A2C2-950F01A8C1DD}" destId="{464A6A96-E0ED-4A80-899B-B370AC60E08C}" srcOrd="5" destOrd="0" presId="urn:microsoft.com/office/officeart/2005/8/layout/vProcess5"/>
    <dgm:cxn modelId="{0638CCDD-2933-4A39-AB5F-E97B41C939AA}" type="presParOf" srcId="{CA1AD501-14F6-4732-A2C2-950F01A8C1DD}" destId="{14056168-4E50-4D85-8EC8-411CA193A197}" srcOrd="6" destOrd="0" presId="urn:microsoft.com/office/officeart/2005/8/layout/vProcess5"/>
    <dgm:cxn modelId="{8A97D3DD-D415-4904-8117-D1606224E68E}" type="presParOf" srcId="{CA1AD501-14F6-4732-A2C2-950F01A8C1DD}" destId="{05C19231-D3ED-40F2-8A34-E817F88BEDD6}" srcOrd="7" destOrd="0" presId="urn:microsoft.com/office/officeart/2005/8/layout/vProcess5"/>
    <dgm:cxn modelId="{9B2AFE04-EFCF-41B7-B436-DD56C0AB9682}" type="presParOf" srcId="{CA1AD501-14F6-4732-A2C2-950F01A8C1DD}" destId="{853694B3-0A9E-4ADA-AD11-B2467AB2661A}" srcOrd="8" destOrd="0" presId="urn:microsoft.com/office/officeart/2005/8/layout/vProcess5"/>
    <dgm:cxn modelId="{A7380C54-0615-4032-AEE8-2C1C98832929}" type="presParOf" srcId="{CA1AD501-14F6-4732-A2C2-950F01A8C1DD}" destId="{DBF4A8BA-E466-4B74-9A0B-701E7EE4014F}" srcOrd="9" destOrd="0" presId="urn:microsoft.com/office/officeart/2005/8/layout/vProcess5"/>
    <dgm:cxn modelId="{952D785E-B002-48D9-92CB-DE92CBD2B0C8}" type="presParOf" srcId="{CA1AD501-14F6-4732-A2C2-950F01A8C1DD}" destId="{BDA9676F-145E-46C8-908C-08BF0507C28D}" srcOrd="10" destOrd="0" presId="urn:microsoft.com/office/officeart/2005/8/layout/vProcess5"/>
    <dgm:cxn modelId="{59C9A9F0-51A7-464B-B444-8FD0266906D1}" type="presParOf" srcId="{CA1AD501-14F6-4732-A2C2-950F01A8C1DD}" destId="{F942C534-0D74-4055-9CF4-6EFD71456E6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DCD2B-1926-421D-9406-EBCA8B8C1EBC}">
      <dsp:nvSpPr>
        <dsp:cNvPr id="0" name=""/>
        <dsp:cNvSpPr/>
      </dsp:nvSpPr>
      <dsp:spPr>
        <a:xfrm>
          <a:off x="1422948" y="271876"/>
          <a:ext cx="9782079" cy="97816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t>Topological and regulatory environments are critical for the appropriate developmental regulation of </a:t>
          </a:r>
          <a:r>
            <a:rPr lang="en-US" sz="1800" b="1" i="1" kern="1200" baseline="0" dirty="0" err="1"/>
            <a:t>Xist</a:t>
          </a:r>
          <a:r>
            <a:rPr lang="en-US" sz="1800" b="1" i="1" kern="1200" baseline="0" dirty="0"/>
            <a:t> </a:t>
          </a:r>
          <a:r>
            <a:rPr lang="en-US" sz="1800" b="1" i="0" kern="1200" baseline="0" dirty="0"/>
            <a:t>and </a:t>
          </a:r>
          <a:r>
            <a:rPr lang="en-US" sz="1800" b="1" i="1" kern="1200" baseline="0" dirty="0" err="1"/>
            <a:t>Tsix</a:t>
          </a:r>
          <a:r>
            <a:rPr lang="en-US" sz="1800" b="1" i="1" kern="1200" baseline="0" dirty="0"/>
            <a:t>.</a:t>
          </a:r>
          <a:r>
            <a:rPr lang="en-US" sz="1300" b="1" i="1" kern="1200" baseline="0" dirty="0"/>
            <a:t> </a:t>
          </a:r>
          <a:r>
            <a:rPr lang="en-US" sz="1300" b="1" i="0" kern="1200" baseline="0" dirty="0"/>
            <a:t> </a:t>
          </a:r>
          <a:endParaRPr lang="en-US" sz="1300" kern="1200" dirty="0"/>
        </a:p>
      </dsp:txBody>
      <dsp:txXfrm>
        <a:off x="1451597" y="300525"/>
        <a:ext cx="7943959" cy="920864"/>
      </dsp:txXfrm>
    </dsp:sp>
    <dsp:sp modelId="{0C03306D-201B-46E5-B7AE-6B78651272F6}">
      <dsp:nvSpPr>
        <dsp:cNvPr id="0" name=""/>
        <dsp:cNvSpPr/>
      </dsp:nvSpPr>
      <dsp:spPr>
        <a:xfrm>
          <a:off x="1415867" y="1457383"/>
          <a:ext cx="9789160" cy="868759"/>
        </a:xfrm>
        <a:prstGeom prst="roundRect">
          <a:avLst>
            <a:gd name="adj" fmla="val 10000"/>
          </a:avLst>
        </a:prstGeom>
        <a:solidFill>
          <a:schemeClr val="accent5">
            <a:hueOff val="-2252848"/>
            <a:satOff val="-5806"/>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t>The </a:t>
          </a:r>
          <a:r>
            <a:rPr lang="en-US" sz="1800" b="1" i="1" kern="1200" baseline="0" dirty="0" err="1"/>
            <a:t>Xist</a:t>
          </a:r>
          <a:r>
            <a:rPr lang="en-US" sz="1800" b="1" i="0" kern="1200" baseline="0" dirty="0"/>
            <a:t> and </a:t>
          </a:r>
          <a:r>
            <a:rPr lang="en-US" sz="1800" b="1" i="1" kern="1200" baseline="0" dirty="0" err="1"/>
            <a:t>Tsix</a:t>
          </a:r>
          <a:r>
            <a:rPr lang="en-US" sz="1800" b="1" i="0" kern="1200" baseline="0" dirty="0"/>
            <a:t> promoters exhibited different behaviors when moved to a new TAD environment.</a:t>
          </a:r>
          <a:endParaRPr lang="en-US" sz="1800" kern="1200" dirty="0"/>
        </a:p>
      </dsp:txBody>
      <dsp:txXfrm>
        <a:off x="1441312" y="1482828"/>
        <a:ext cx="7870127" cy="817869"/>
      </dsp:txXfrm>
    </dsp:sp>
    <dsp:sp modelId="{BB2A425B-C9A7-4DC2-919F-10DE53C64A92}">
      <dsp:nvSpPr>
        <dsp:cNvPr id="0" name=""/>
        <dsp:cNvSpPr/>
      </dsp:nvSpPr>
      <dsp:spPr>
        <a:xfrm>
          <a:off x="1274863" y="2529351"/>
          <a:ext cx="9930164" cy="1476828"/>
        </a:xfrm>
        <a:prstGeom prst="roundRect">
          <a:avLst>
            <a:gd name="adj" fmla="val 10000"/>
          </a:avLst>
        </a:prstGeom>
        <a:solidFill>
          <a:schemeClr val="accent5">
            <a:hueOff val="-4505695"/>
            <a:satOff val="-11613"/>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t>The appropriate kinetics and allelic regulation of </a:t>
          </a:r>
          <a:r>
            <a:rPr lang="en-US" sz="1800" b="1" i="1" kern="1200" baseline="0" dirty="0" err="1"/>
            <a:t>Xist</a:t>
          </a:r>
          <a:r>
            <a:rPr lang="en-US" sz="1800" b="1" i="1" kern="1200" baseline="0" dirty="0"/>
            <a:t> </a:t>
          </a:r>
          <a:r>
            <a:rPr lang="en-US" sz="1800" b="1" i="0" kern="1200" baseline="0" dirty="0"/>
            <a:t>and </a:t>
          </a:r>
          <a:r>
            <a:rPr lang="en-US" sz="1800" b="1" i="1" kern="1200" baseline="0" dirty="0" err="1"/>
            <a:t>Tsix</a:t>
          </a:r>
          <a:r>
            <a:rPr lang="en-US" sz="1800" b="1" i="1" kern="1200" baseline="0" dirty="0"/>
            <a:t> </a:t>
          </a:r>
          <a:r>
            <a:rPr lang="en-US" sz="1800" b="1" i="0" kern="1200" baseline="0" dirty="0"/>
            <a:t>during XCI require </a:t>
          </a:r>
          <a:r>
            <a:rPr lang="en-US" sz="1800" b="1" i="1" kern="1200" baseline="0" dirty="0" err="1"/>
            <a:t>Xic</a:t>
          </a:r>
          <a:r>
            <a:rPr lang="en-US" sz="1800" b="1" i="0" kern="1200" baseline="0" dirty="0" err="1"/>
            <a:t>’s</a:t>
          </a:r>
          <a:r>
            <a:rPr lang="en-US" sz="1800" b="1" i="0" kern="1200" baseline="0" dirty="0"/>
            <a:t> </a:t>
          </a:r>
          <a:r>
            <a:rPr lang="en-US" sz="1800" b="1" i="1" kern="1200" baseline="0" dirty="0"/>
            <a:t>cis</a:t>
          </a:r>
          <a:r>
            <a:rPr lang="en-US" sz="1800" b="1" i="0" kern="1200" baseline="0" dirty="0"/>
            <a:t>-regulatory landscape, but also its spatial partitioning, which prevents exposure of </a:t>
          </a:r>
          <a:r>
            <a:rPr lang="en-US" sz="1800" b="1" i="1" kern="1200" baseline="0" dirty="0" err="1"/>
            <a:t>Xist</a:t>
          </a:r>
          <a:r>
            <a:rPr lang="en-US" sz="1800" b="1" i="1" kern="1200" baseline="0" dirty="0"/>
            <a:t> </a:t>
          </a:r>
          <a:r>
            <a:rPr lang="en-US" sz="1800" b="1" i="0" kern="1200" baseline="0" dirty="0"/>
            <a:t>to the </a:t>
          </a:r>
          <a:r>
            <a:rPr lang="en-US" sz="1800" b="1" i="1" kern="1200" baseline="0" dirty="0"/>
            <a:t>cis</a:t>
          </a:r>
          <a:r>
            <a:rPr lang="en-US" sz="1800" b="1" i="0" kern="1200" baseline="0" dirty="0"/>
            <a:t>-regulatory elements within the </a:t>
          </a:r>
          <a:r>
            <a:rPr lang="en-US" sz="1800" b="1" i="1" kern="1200" baseline="0" dirty="0" err="1"/>
            <a:t>Tsix</a:t>
          </a:r>
          <a:r>
            <a:rPr lang="en-US" sz="1800" b="1" i="1" kern="1200" baseline="0" dirty="0"/>
            <a:t> </a:t>
          </a:r>
          <a:r>
            <a:rPr lang="en-US" sz="1800" b="1" i="0" kern="1200" baseline="0" dirty="0"/>
            <a:t>TAD and vice versa. </a:t>
          </a:r>
          <a:endParaRPr lang="en-US" sz="1800" kern="1200" dirty="0"/>
        </a:p>
      </dsp:txBody>
      <dsp:txXfrm>
        <a:off x="1318118" y="2572606"/>
        <a:ext cx="7961015" cy="1390318"/>
      </dsp:txXfrm>
    </dsp:sp>
    <dsp:sp modelId="{777066A9-9C5A-4CAC-9EE4-A846B190E762}">
      <dsp:nvSpPr>
        <dsp:cNvPr id="0" name=""/>
        <dsp:cNvSpPr/>
      </dsp:nvSpPr>
      <dsp:spPr>
        <a:xfrm>
          <a:off x="1253349" y="4182126"/>
          <a:ext cx="9951678" cy="2344228"/>
        </a:xfrm>
        <a:prstGeom prst="roundRect">
          <a:avLst>
            <a:gd name="adj" fmla="val 10000"/>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t>The spatial partitioning of the </a:t>
          </a:r>
          <a:r>
            <a:rPr lang="en-US" sz="1800" b="1" i="1" kern="1200" baseline="0" dirty="0" err="1"/>
            <a:t>Xic</a:t>
          </a:r>
          <a:r>
            <a:rPr lang="en-US" sz="1800" b="1" i="1" kern="1200" baseline="0" dirty="0"/>
            <a:t> </a:t>
          </a:r>
          <a:r>
            <a:rPr lang="en-US" sz="1800" b="1" i="0" kern="1200" baseline="0" dirty="0"/>
            <a:t>is an integral part of its definition as the minimal locus necessary and sufficient to trigger XCI. The two </a:t>
          </a:r>
          <a:r>
            <a:rPr lang="en-US" sz="1800" b="1" i="1" kern="1200" baseline="0" dirty="0" err="1"/>
            <a:t>Xic</a:t>
          </a:r>
          <a:r>
            <a:rPr lang="en-US" sz="1800" b="1" i="1" kern="1200" baseline="0" dirty="0"/>
            <a:t> </a:t>
          </a:r>
          <a:r>
            <a:rPr lang="en-US" sz="1800" b="1" i="0" kern="1200" baseline="0" dirty="0"/>
            <a:t>TADs serve to (1) insulate </a:t>
          </a:r>
          <a:r>
            <a:rPr lang="en-US" sz="1800" b="1" i="1" kern="1200" baseline="0" dirty="0" err="1"/>
            <a:t>Xist</a:t>
          </a:r>
          <a:r>
            <a:rPr lang="en-US" sz="1800" b="1" i="1" kern="1200" baseline="0" dirty="0"/>
            <a:t> </a:t>
          </a:r>
          <a:r>
            <a:rPr lang="en-US" sz="1800" b="1" i="0" kern="1200" baseline="0" dirty="0"/>
            <a:t>physically from frequent </a:t>
          </a:r>
          <a:r>
            <a:rPr lang="en-US" sz="1800" b="1" i="1" kern="1200" baseline="0" dirty="0"/>
            <a:t>cis</a:t>
          </a:r>
          <a:r>
            <a:rPr lang="en-US" sz="1800" b="1" i="0" kern="1200" baseline="0" dirty="0"/>
            <a:t>-regulatory influences of the </a:t>
          </a:r>
          <a:r>
            <a:rPr lang="en-US" sz="1800" b="1" i="1" kern="1200" baseline="0" dirty="0" err="1"/>
            <a:t>Tsix</a:t>
          </a:r>
          <a:r>
            <a:rPr lang="en-US" sz="1800" b="1" i="1" kern="1200" baseline="0" dirty="0"/>
            <a:t> </a:t>
          </a:r>
          <a:r>
            <a:rPr lang="en-US" sz="1800" b="1" i="0" kern="1200" baseline="0" dirty="0"/>
            <a:t>TAD in embryonic stem cells (ESCs), (2) provide the required </a:t>
          </a:r>
          <a:r>
            <a:rPr lang="en-US" sz="1800" b="1" i="1" kern="1200" baseline="0" dirty="0"/>
            <a:t>cis</a:t>
          </a:r>
          <a:r>
            <a:rPr lang="en-US" sz="1800" b="1" i="0" kern="1200" baseline="0" dirty="0"/>
            <a:t>-regulatory landscape for </a:t>
          </a:r>
          <a:r>
            <a:rPr lang="en-US" sz="1800" b="1" i="1" kern="1200" baseline="0" dirty="0" err="1"/>
            <a:t>Xist</a:t>
          </a:r>
          <a:r>
            <a:rPr lang="en-US" sz="1800" b="1" i="1" kern="1200" baseline="0" dirty="0"/>
            <a:t> </a:t>
          </a:r>
          <a:r>
            <a:rPr lang="en-US" sz="1800" b="1" i="0" kern="1200" baseline="0" dirty="0"/>
            <a:t>to be upregulated during differentiation and (3) shield </a:t>
          </a:r>
          <a:r>
            <a:rPr lang="en-US" sz="1800" b="1" i="1" kern="1200" baseline="0" dirty="0" err="1"/>
            <a:t>Tsix</a:t>
          </a:r>
          <a:r>
            <a:rPr lang="en-US" sz="1800" b="1" i="1" kern="1200" baseline="0" dirty="0"/>
            <a:t> </a:t>
          </a:r>
          <a:r>
            <a:rPr lang="en-US" sz="1800" b="1" i="0" kern="1200" baseline="0" dirty="0"/>
            <a:t>from the regulatory influences exerted by the </a:t>
          </a:r>
          <a:r>
            <a:rPr lang="en-US" sz="1800" b="1" i="1" kern="1200" baseline="0" dirty="0" err="1"/>
            <a:t>Xist</a:t>
          </a:r>
          <a:r>
            <a:rPr lang="en-US" sz="1800" b="1" i="1" kern="1200" baseline="0" dirty="0"/>
            <a:t> </a:t>
          </a:r>
          <a:r>
            <a:rPr lang="en-US" sz="1800" b="1" i="0" kern="1200" baseline="0" dirty="0"/>
            <a:t>TAD during early differentiation.</a:t>
          </a:r>
          <a:endParaRPr lang="en-US" sz="1800" kern="1200" dirty="0"/>
        </a:p>
      </dsp:txBody>
      <dsp:txXfrm>
        <a:off x="1322009" y="4250786"/>
        <a:ext cx="7915200" cy="2206908"/>
      </dsp:txXfrm>
    </dsp:sp>
    <dsp:sp modelId="{464A6A96-E0ED-4A80-899B-B370AC60E08C}">
      <dsp:nvSpPr>
        <dsp:cNvPr id="0" name=""/>
        <dsp:cNvSpPr/>
      </dsp:nvSpPr>
      <dsp:spPr>
        <a:xfrm>
          <a:off x="10245089" y="931823"/>
          <a:ext cx="959938" cy="959938"/>
        </a:xfrm>
        <a:prstGeom prst="downArrow">
          <a:avLst>
            <a:gd name="adj1" fmla="val 55000"/>
            <a:gd name="adj2" fmla="val 45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461075" y="931823"/>
        <a:ext cx="527966" cy="722353"/>
      </dsp:txXfrm>
    </dsp:sp>
    <dsp:sp modelId="{14056168-4E50-4D85-8EC8-411CA193A197}">
      <dsp:nvSpPr>
        <dsp:cNvPr id="0" name=""/>
        <dsp:cNvSpPr/>
      </dsp:nvSpPr>
      <dsp:spPr>
        <a:xfrm>
          <a:off x="9994581" y="2105532"/>
          <a:ext cx="959938" cy="959938"/>
        </a:xfrm>
        <a:prstGeom prst="downArrow">
          <a:avLst>
            <a:gd name="adj1" fmla="val 55000"/>
            <a:gd name="adj2" fmla="val 45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210567" y="2105532"/>
        <a:ext cx="527966" cy="722353"/>
      </dsp:txXfrm>
    </dsp:sp>
    <dsp:sp modelId="{05C19231-D3ED-40F2-8A34-E817F88BEDD6}">
      <dsp:nvSpPr>
        <dsp:cNvPr id="0" name=""/>
        <dsp:cNvSpPr/>
      </dsp:nvSpPr>
      <dsp:spPr>
        <a:xfrm>
          <a:off x="10077064" y="3367833"/>
          <a:ext cx="959938" cy="959938"/>
        </a:xfrm>
        <a:prstGeom prst="downArrow">
          <a:avLst>
            <a:gd name="adj1" fmla="val 55000"/>
            <a:gd name="adj2" fmla="val 45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293050" y="3367833"/>
        <a:ext cx="527966" cy="72235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1143000" y="685800"/>
            <a:ext cx="4572000" cy="3429000"/>
          </a:xfrm>
          <a:prstGeom prst="rect">
            <a:avLst/>
          </a:prstGeom>
        </p:spPr>
        <p:txBody>
          <a:bodyPr/>
          <a:lstStyle/>
          <a:p>
            <a:endParaRPr/>
          </a:p>
        </p:txBody>
      </p:sp>
      <p:sp>
        <p:nvSpPr>
          <p:cNvPr id="111" name="Shape 11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Titolo Testo</a:t>
            </a:r>
          </a:p>
        </p:txBody>
      </p:sp>
      <p:sp>
        <p:nvSpPr>
          <p:cNvPr id="12" name="Corpo livello uno…"/>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92" name="Immagine"/>
          <p:cNvSpPr>
            <a:spLocks noGrp="1"/>
          </p:cNvSpPr>
          <p:nvPr>
            <p:ph type="pic" idx="13"/>
          </p:nvPr>
        </p:nvSpPr>
        <p:spPr>
          <a:xfrm>
            <a:off x="3115716" y="431601"/>
            <a:ext cx="8719841" cy="5813228"/>
          </a:xfrm>
          <a:prstGeom prst="rect">
            <a:avLst/>
          </a:prstGeom>
        </p:spPr>
        <p:txBody>
          <a:bodyPr lIns="91439" rIns="91439">
            <a:noAutofit/>
          </a:bodyPr>
          <a:lstStyle/>
          <a:p>
            <a:endParaRPr/>
          </a:p>
        </p:txBody>
      </p:sp>
      <p:sp>
        <p:nvSpPr>
          <p:cNvPr id="93" name="Titolo Testo"/>
          <p:cNvSpPr txBox="1">
            <a:spLocks noGrp="1"/>
          </p:cNvSpPr>
          <p:nvPr>
            <p:ph type="title"/>
          </p:nvPr>
        </p:nvSpPr>
        <p:spPr>
          <a:xfrm>
            <a:off x="2193726" y="446484"/>
            <a:ext cx="3750470" cy="2803923"/>
          </a:xfrm>
          <a:prstGeom prst="rect">
            <a:avLst/>
          </a:prstGeom>
        </p:spPr>
        <p:txBody>
          <a:bodyPr lIns="35718" tIns="35718" rIns="35718" bIns="35718" anchor="b"/>
          <a:lstStyle>
            <a:lvl1pPr algn="ctr" defTabSz="410765">
              <a:lnSpc>
                <a:spcPct val="100000"/>
              </a:lnSpc>
              <a:defRPr sz="4200">
                <a:latin typeface="Helvetica Neue Medium"/>
                <a:ea typeface="Helvetica Neue Medium"/>
                <a:cs typeface="Helvetica Neue Medium"/>
                <a:sym typeface="Helvetica Neue Medium"/>
              </a:defRPr>
            </a:lvl1pPr>
          </a:lstStyle>
          <a:p>
            <a:r>
              <a:t>Titolo Testo</a:t>
            </a:r>
          </a:p>
        </p:txBody>
      </p:sp>
      <p:sp>
        <p:nvSpPr>
          <p:cNvPr id="94" name="Corpo livello uno…"/>
          <p:cNvSpPr txBox="1">
            <a:spLocks noGrp="1"/>
          </p:cNvSpPr>
          <p:nvPr>
            <p:ph type="body" sz="quarter" idx="1"/>
          </p:nvPr>
        </p:nvSpPr>
        <p:spPr>
          <a:xfrm>
            <a:off x="2193726" y="3321843"/>
            <a:ext cx="3750470" cy="2893220"/>
          </a:xfrm>
          <a:prstGeom prst="rect">
            <a:avLst/>
          </a:prstGeom>
        </p:spPr>
        <p:txBody>
          <a:bodyPr lIns="35718" tIns="35718" rIns="35718" bIns="35718"/>
          <a:lstStyle>
            <a:lvl1pPr marL="0" indent="0" algn="ctr" defTabSz="410765">
              <a:lnSpc>
                <a:spcPct val="100000"/>
              </a:lnSpc>
              <a:spcBef>
                <a:spcPts val="0"/>
              </a:spcBef>
              <a:buSzTx/>
              <a:buFontTx/>
              <a:buNone/>
              <a:defRPr sz="2600">
                <a:latin typeface="Helvetica Neue"/>
                <a:ea typeface="Helvetica Neue"/>
                <a:cs typeface="Helvetica Neue"/>
                <a:sym typeface="Helvetica Neue"/>
              </a:defRPr>
            </a:lvl1pPr>
            <a:lvl2pPr marL="0" indent="0" algn="ctr" defTabSz="410765">
              <a:lnSpc>
                <a:spcPct val="100000"/>
              </a:lnSpc>
              <a:spcBef>
                <a:spcPts val="0"/>
              </a:spcBef>
              <a:buSzTx/>
              <a:buFontTx/>
              <a:buNone/>
              <a:defRPr sz="2600">
                <a:latin typeface="Helvetica Neue"/>
                <a:ea typeface="Helvetica Neue"/>
                <a:cs typeface="Helvetica Neue"/>
                <a:sym typeface="Helvetica Neue"/>
              </a:defRPr>
            </a:lvl2pPr>
            <a:lvl3pPr marL="0" indent="0" algn="ctr" defTabSz="410765">
              <a:lnSpc>
                <a:spcPct val="100000"/>
              </a:lnSpc>
              <a:spcBef>
                <a:spcPts val="0"/>
              </a:spcBef>
              <a:buSzTx/>
              <a:buFontTx/>
              <a:buNone/>
              <a:defRPr sz="2600">
                <a:latin typeface="Helvetica Neue"/>
                <a:ea typeface="Helvetica Neue"/>
                <a:cs typeface="Helvetica Neue"/>
                <a:sym typeface="Helvetica Neue"/>
              </a:defRPr>
            </a:lvl3pPr>
            <a:lvl4pPr marL="0" indent="0" algn="ctr" defTabSz="410765">
              <a:lnSpc>
                <a:spcPct val="100000"/>
              </a:lnSpc>
              <a:spcBef>
                <a:spcPts val="0"/>
              </a:spcBef>
              <a:buSzTx/>
              <a:buFontTx/>
              <a:buNone/>
              <a:defRPr sz="2600">
                <a:latin typeface="Helvetica Neue"/>
                <a:ea typeface="Helvetica Neue"/>
                <a:cs typeface="Helvetica Neue"/>
                <a:sym typeface="Helvetica Neue"/>
              </a:defRPr>
            </a:lvl4pPr>
            <a:lvl5pPr marL="0" indent="0" algn="ctr" defTabSz="410765">
              <a:lnSpc>
                <a:spcPct val="100000"/>
              </a:lnSpc>
              <a:spcBef>
                <a:spcPts val="0"/>
              </a:spcBef>
              <a:buSzTx/>
              <a:buFontTx/>
              <a:buNone/>
              <a:defRPr sz="2600">
                <a:latin typeface="Helvetica Neue"/>
                <a:ea typeface="Helvetica Neue"/>
                <a:cs typeface="Helvetica Neue"/>
                <a:sym typeface="Helvetica Neue"/>
              </a:defRPr>
            </a:lvl5pPr>
          </a:lstStyle>
          <a:p>
            <a:r>
              <a:t>Corpo livello uno</a:t>
            </a:r>
          </a:p>
          <a:p>
            <a:pPr lvl="1"/>
            <a:r>
              <a:t>Corpo livello due</a:t>
            </a:r>
          </a:p>
          <a:p>
            <a:pPr lvl="2"/>
            <a:r>
              <a:t>Corpo livello tre</a:t>
            </a:r>
          </a:p>
          <a:p>
            <a:pPr lvl="3"/>
            <a:r>
              <a:t>Corpo livello quattro</a:t>
            </a:r>
          </a:p>
          <a:p>
            <a:pPr lvl="4"/>
            <a:r>
              <a:t>Corpo livello cinque</a:t>
            </a:r>
          </a:p>
        </p:txBody>
      </p:sp>
      <p:sp>
        <p:nvSpPr>
          <p:cNvPr id="95" name="Numero diapositiva"/>
          <p:cNvSpPr txBox="1">
            <a:spLocks noGrp="1"/>
          </p:cNvSpPr>
          <p:nvPr>
            <p:ph type="sldNum" sz="quarter" idx="2"/>
          </p:nvPr>
        </p:nvSpPr>
        <p:spPr>
          <a:xfrm>
            <a:off x="5973876" y="6536531"/>
            <a:ext cx="239485" cy="232486"/>
          </a:xfrm>
          <a:prstGeom prst="rect">
            <a:avLst/>
          </a:prstGeom>
        </p:spPr>
        <p:txBody>
          <a:bodyPr lIns="35718" tIns="35718" rIns="35718" bIns="35718" anchor="t"/>
          <a:lstStyle>
            <a:lvl1pPr algn="ctr" defTabSz="410765">
              <a:defRPr sz="1100">
                <a:solidFill>
                  <a:srgbClr val="000000"/>
                </a:solidFill>
                <a:latin typeface="Helvetica Neue Light"/>
                <a:ea typeface="Helvetica Neue Light"/>
                <a:cs typeface="Helvetica Neue Light"/>
                <a:sym typeface="Helvetica Neue Light"/>
              </a:defRPr>
            </a:lvl1p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102" name="Titolo Testo"/>
          <p:cNvSpPr txBox="1">
            <a:spLocks noGrp="1"/>
          </p:cNvSpPr>
          <p:nvPr>
            <p:ph type="title"/>
          </p:nvPr>
        </p:nvSpPr>
        <p:spPr>
          <a:xfrm>
            <a:off x="2193726" y="178593"/>
            <a:ext cx="7804548" cy="1518048"/>
          </a:xfrm>
          <a:prstGeom prst="rect">
            <a:avLst/>
          </a:prstGeom>
        </p:spPr>
        <p:txBody>
          <a:bodyPr lIns="35718" tIns="35718" rIns="35718" bIns="35718"/>
          <a:lstStyle>
            <a:lvl1pPr algn="ctr" defTabSz="410765">
              <a:lnSpc>
                <a:spcPct val="100000"/>
              </a:lnSpc>
              <a:defRPr sz="5600">
                <a:latin typeface="Helvetica Neue Medium"/>
                <a:ea typeface="Helvetica Neue Medium"/>
                <a:cs typeface="Helvetica Neue Medium"/>
                <a:sym typeface="Helvetica Neue Medium"/>
              </a:defRPr>
            </a:lvl1pPr>
          </a:lstStyle>
          <a:p>
            <a:r>
              <a:t>Titolo Testo</a:t>
            </a:r>
          </a:p>
        </p:txBody>
      </p:sp>
      <p:sp>
        <p:nvSpPr>
          <p:cNvPr id="103" name="Corpo livello uno…"/>
          <p:cNvSpPr txBox="1">
            <a:spLocks noGrp="1"/>
          </p:cNvSpPr>
          <p:nvPr>
            <p:ph type="body" idx="1"/>
          </p:nvPr>
        </p:nvSpPr>
        <p:spPr>
          <a:xfrm>
            <a:off x="2193726" y="1821656"/>
            <a:ext cx="7804548" cy="4420196"/>
          </a:xfrm>
          <a:prstGeom prst="rect">
            <a:avLst/>
          </a:prstGeom>
        </p:spPr>
        <p:txBody>
          <a:bodyPr lIns="35718" tIns="35718" rIns="35718" bIns="35718" anchor="ctr"/>
          <a:lstStyle>
            <a:lvl1pPr marL="305593" indent="-305593" defTabSz="410765">
              <a:lnSpc>
                <a:spcPct val="100000"/>
              </a:lnSpc>
              <a:spcBef>
                <a:spcPts val="2900"/>
              </a:spcBef>
              <a:buSzPct val="145000"/>
              <a:buFontTx/>
              <a:defRPr sz="2200">
                <a:latin typeface="Helvetica Neue"/>
                <a:ea typeface="Helvetica Neue"/>
                <a:cs typeface="Helvetica Neue"/>
                <a:sym typeface="Helvetica Neue"/>
              </a:defRPr>
            </a:lvl1pPr>
            <a:lvl2pPr marL="750093" indent="-305593" defTabSz="410765">
              <a:lnSpc>
                <a:spcPct val="100000"/>
              </a:lnSpc>
              <a:spcBef>
                <a:spcPts val="2900"/>
              </a:spcBef>
              <a:buSzPct val="145000"/>
              <a:buFontTx/>
              <a:defRPr sz="2200">
                <a:latin typeface="Helvetica Neue"/>
                <a:ea typeface="Helvetica Neue"/>
                <a:cs typeface="Helvetica Neue"/>
                <a:sym typeface="Helvetica Neue"/>
              </a:defRPr>
            </a:lvl2pPr>
            <a:lvl3pPr marL="1194593" indent="-305593" defTabSz="410765">
              <a:lnSpc>
                <a:spcPct val="100000"/>
              </a:lnSpc>
              <a:spcBef>
                <a:spcPts val="2900"/>
              </a:spcBef>
              <a:buSzPct val="145000"/>
              <a:buFontTx/>
              <a:defRPr sz="2200">
                <a:latin typeface="Helvetica Neue"/>
                <a:ea typeface="Helvetica Neue"/>
                <a:cs typeface="Helvetica Neue"/>
                <a:sym typeface="Helvetica Neue"/>
              </a:defRPr>
            </a:lvl3pPr>
            <a:lvl4pPr marL="1639093" indent="-305593" defTabSz="410765">
              <a:lnSpc>
                <a:spcPct val="100000"/>
              </a:lnSpc>
              <a:spcBef>
                <a:spcPts val="2900"/>
              </a:spcBef>
              <a:buSzPct val="145000"/>
              <a:buFontTx/>
              <a:defRPr sz="2200">
                <a:latin typeface="Helvetica Neue"/>
                <a:ea typeface="Helvetica Neue"/>
                <a:cs typeface="Helvetica Neue"/>
                <a:sym typeface="Helvetica Neue"/>
              </a:defRPr>
            </a:lvl4pPr>
            <a:lvl5pPr marL="2083593" indent="-305593" defTabSz="410765">
              <a:lnSpc>
                <a:spcPct val="100000"/>
              </a:lnSpc>
              <a:spcBef>
                <a:spcPts val="2900"/>
              </a:spcBef>
              <a:buSzPct val="145000"/>
              <a:buFontTx/>
              <a:defRPr sz="2200">
                <a:latin typeface="Helvetica Neue"/>
                <a:ea typeface="Helvetica Neue"/>
                <a:cs typeface="Helvetica Neue"/>
                <a:sym typeface="Helvetica Neue"/>
              </a:defRPr>
            </a:lvl5pPr>
          </a:lstStyle>
          <a:p>
            <a:r>
              <a:t>Corpo livello uno</a:t>
            </a:r>
          </a:p>
          <a:p>
            <a:pPr lvl="1"/>
            <a:r>
              <a:t>Corpo livello due</a:t>
            </a:r>
          </a:p>
          <a:p>
            <a:pPr lvl="2"/>
            <a:r>
              <a:t>Corpo livello tre</a:t>
            </a:r>
          </a:p>
          <a:p>
            <a:pPr lvl="3"/>
            <a:r>
              <a:t>Corpo livello quattro</a:t>
            </a:r>
          </a:p>
          <a:p>
            <a:pPr lvl="4"/>
            <a:r>
              <a:t>Corpo livello cinque</a:t>
            </a:r>
          </a:p>
        </p:txBody>
      </p:sp>
      <p:sp>
        <p:nvSpPr>
          <p:cNvPr id="104" name="Numero diapositiva"/>
          <p:cNvSpPr txBox="1">
            <a:spLocks noGrp="1"/>
          </p:cNvSpPr>
          <p:nvPr>
            <p:ph type="sldNum" sz="quarter" idx="2"/>
          </p:nvPr>
        </p:nvSpPr>
        <p:spPr>
          <a:xfrm>
            <a:off x="5973876" y="6536531"/>
            <a:ext cx="239485" cy="232486"/>
          </a:xfrm>
          <a:prstGeom prst="rect">
            <a:avLst/>
          </a:prstGeom>
        </p:spPr>
        <p:txBody>
          <a:bodyPr lIns="35718" tIns="35718" rIns="35718" bIns="35718" anchor="t"/>
          <a:lstStyle>
            <a:lvl1pPr algn="ctr" defTabSz="410765">
              <a:defRPr sz="1100">
                <a:solidFill>
                  <a:srgbClr val="000000"/>
                </a:solidFill>
                <a:latin typeface="Helvetica Neue Light"/>
                <a:ea typeface="Helvetica Neue Light"/>
                <a:cs typeface="Helvetica Neue Light"/>
                <a:sym typeface="Helvetica Neue Light"/>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831850" y="1709738"/>
            <a:ext cx="10515600" cy="2852737"/>
          </a:xfrm>
          <a:prstGeom prst="rect">
            <a:avLst/>
          </a:prstGeom>
        </p:spPr>
        <p:txBody>
          <a:bodyPr anchor="b"/>
          <a:lstStyle>
            <a:lvl1pPr>
              <a:defRPr sz="6000"/>
            </a:lvl1pPr>
          </a:lstStyle>
          <a:p>
            <a:r>
              <a:t>Titolo Testo</a:t>
            </a:r>
          </a:p>
        </p:txBody>
      </p:sp>
      <p:sp>
        <p:nvSpPr>
          <p:cNvPr id="30" name="Corpo livello uno…"/>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838200" y="1825625"/>
            <a:ext cx="5181600" cy="43513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839787" y="365125"/>
            <a:ext cx="10515601" cy="1325563"/>
          </a:xfrm>
          <a:prstGeom prst="rect">
            <a:avLst/>
          </a:prstGeom>
        </p:spPr>
        <p:txBody>
          <a:bodyPr/>
          <a:lstStyle/>
          <a:p>
            <a:r>
              <a:t>Titolo Testo</a:t>
            </a:r>
          </a:p>
        </p:txBody>
      </p:sp>
      <p:sp>
        <p:nvSpPr>
          <p:cNvPr id="48" name="Corpo livello uno…"/>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atin typeface="+mj-lt"/>
                <a:ea typeface="+mj-ea"/>
                <a:cs typeface="+mj-cs"/>
                <a:sym typeface="Helvetica"/>
              </a:defRPr>
            </a:lvl1pPr>
            <a:lvl2pPr marL="0" indent="457200">
              <a:buSzTx/>
              <a:buFontTx/>
              <a:buNone/>
              <a:defRPr sz="2400" b="1">
                <a:latin typeface="+mj-lt"/>
                <a:ea typeface="+mj-ea"/>
                <a:cs typeface="+mj-cs"/>
                <a:sym typeface="Helvetica"/>
              </a:defRPr>
            </a:lvl2pPr>
            <a:lvl3pPr marL="0" indent="914400">
              <a:buSzTx/>
              <a:buFontTx/>
              <a:buNone/>
              <a:defRPr sz="2400" b="1">
                <a:latin typeface="+mj-lt"/>
                <a:ea typeface="+mj-ea"/>
                <a:cs typeface="+mj-cs"/>
                <a:sym typeface="Helvetica"/>
              </a:defRPr>
            </a:lvl3pPr>
            <a:lvl4pPr marL="0" indent="1371600">
              <a:buSzTx/>
              <a:buFontTx/>
              <a:buNone/>
              <a:defRPr sz="2400" b="1">
                <a:latin typeface="+mj-lt"/>
                <a:ea typeface="+mj-ea"/>
                <a:cs typeface="+mj-cs"/>
                <a:sym typeface="Helvetica"/>
              </a:defRPr>
            </a:lvl4pPr>
            <a:lvl5pPr marL="0" indent="1828800">
              <a:buSzTx/>
              <a:buFontTx/>
              <a:buNone/>
              <a:defRPr sz="2400" b="1">
                <a:latin typeface="+mj-lt"/>
                <a:ea typeface="+mj-ea"/>
                <a:cs typeface="+mj-cs"/>
                <a:sym typeface="Helvetica"/>
              </a:defRPr>
            </a:lvl5pPr>
          </a:lstStyle>
          <a:p>
            <a:r>
              <a:t>Corpo livello uno</a:t>
            </a:r>
          </a:p>
          <a:p>
            <a:pPr lvl="1"/>
            <a:r>
              <a:t>Corpo livello due</a:t>
            </a:r>
          </a:p>
          <a:p>
            <a:pPr lvl="2"/>
            <a:r>
              <a:t>Corpo livello tre</a:t>
            </a:r>
          </a:p>
          <a:p>
            <a:pPr lvl="3"/>
            <a:r>
              <a:t>Corpo livello quattro</a:t>
            </a:r>
          </a:p>
          <a:p>
            <a:pPr lvl="4"/>
            <a:r>
              <a:t>Corpo livello cinque</a:t>
            </a:r>
          </a:p>
        </p:txBody>
      </p:sp>
      <p:sp>
        <p:nvSpPr>
          <p:cNvPr id="49" name="Segnaposto testo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latin typeface="+mj-lt"/>
                <a:ea typeface="+mj-ea"/>
                <a:cs typeface="+mj-cs"/>
                <a:sym typeface="Helvetica"/>
              </a:defRPr>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73" name="Corpo livello uno…"/>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74" name="Segnaposto testo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83" name="Segnaposto immagine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Corpo livello uno…"/>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Titolo Testo</a:t>
            </a:r>
          </a:p>
        </p:txBody>
      </p:sp>
      <p:sp>
        <p:nvSpPr>
          <p:cNvPr id="3" name="Corpo livello uno…"/>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nature.com/articles/s41588-019-0412-0#auth-6" TargetMode="External"/><Relationship Id="rId13" Type="http://schemas.openxmlformats.org/officeDocument/2006/relationships/hyperlink" Target="https://www.nature.com/articles/s41588-019-0412-0#auth-11" TargetMode="External"/><Relationship Id="rId18" Type="http://schemas.openxmlformats.org/officeDocument/2006/relationships/hyperlink" Target="https://www.nature.com/articles/s41588-019-0412-0#auth-16" TargetMode="External"/><Relationship Id="rId3" Type="http://schemas.openxmlformats.org/officeDocument/2006/relationships/hyperlink" Target="https://www.nature.com/articles/s41588-019-0412-0#auth-1" TargetMode="External"/><Relationship Id="rId21" Type="http://schemas.openxmlformats.org/officeDocument/2006/relationships/hyperlink" Target="https://www.nature.com/articles/s41588-019-0412-0#auth-19" TargetMode="External"/><Relationship Id="rId7" Type="http://schemas.openxmlformats.org/officeDocument/2006/relationships/hyperlink" Target="https://www.nature.com/articles/s41588-019-0412-0#auth-5" TargetMode="External"/><Relationship Id="rId12" Type="http://schemas.openxmlformats.org/officeDocument/2006/relationships/hyperlink" Target="https://www.nature.com/articles/s41588-019-0412-0#auth-10" TargetMode="External"/><Relationship Id="rId17" Type="http://schemas.openxmlformats.org/officeDocument/2006/relationships/hyperlink" Target="https://www.nature.com/articles/s41588-019-0412-0#auth-15" TargetMode="External"/><Relationship Id="rId2" Type="http://schemas.openxmlformats.org/officeDocument/2006/relationships/image" Target="../media/image17.gif"/><Relationship Id="rId16" Type="http://schemas.openxmlformats.org/officeDocument/2006/relationships/hyperlink" Target="https://www.nature.com/articles/s41588-019-0412-0#auth-14" TargetMode="External"/><Relationship Id="rId20" Type="http://schemas.openxmlformats.org/officeDocument/2006/relationships/hyperlink" Target="https://www.nature.com/articles/s41588-019-0412-0#auth-18" TargetMode="External"/><Relationship Id="rId1" Type="http://schemas.openxmlformats.org/officeDocument/2006/relationships/slideLayout" Target="../slideLayouts/slideLayout7.xml"/><Relationship Id="rId6" Type="http://schemas.openxmlformats.org/officeDocument/2006/relationships/hyperlink" Target="https://www.nature.com/articles/s41588-019-0412-0#auth-4" TargetMode="External"/><Relationship Id="rId11" Type="http://schemas.openxmlformats.org/officeDocument/2006/relationships/hyperlink" Target="https://www.nature.com/articles/s41588-019-0412-0#auth-9" TargetMode="External"/><Relationship Id="rId5" Type="http://schemas.openxmlformats.org/officeDocument/2006/relationships/hyperlink" Target="https://www.nature.com/articles/s41588-019-0412-0#auth-3" TargetMode="External"/><Relationship Id="rId15" Type="http://schemas.openxmlformats.org/officeDocument/2006/relationships/hyperlink" Target="https://www.nature.com/articles/s41588-019-0412-0#auth-13" TargetMode="External"/><Relationship Id="rId10" Type="http://schemas.openxmlformats.org/officeDocument/2006/relationships/hyperlink" Target="https://www.nature.com/articles/s41588-019-0412-0#auth-8" TargetMode="External"/><Relationship Id="rId19" Type="http://schemas.openxmlformats.org/officeDocument/2006/relationships/hyperlink" Target="https://www.nature.com/articles/s41588-019-0412-0#auth-17" TargetMode="External"/><Relationship Id="rId4" Type="http://schemas.openxmlformats.org/officeDocument/2006/relationships/hyperlink" Target="https://www.nature.com/articles/s41588-019-0412-0#auth-2" TargetMode="External"/><Relationship Id="rId9" Type="http://schemas.openxmlformats.org/officeDocument/2006/relationships/hyperlink" Target="https://www.nature.com/articles/s41588-019-0412-0#auth-7" TargetMode="External"/><Relationship Id="rId14" Type="http://schemas.openxmlformats.org/officeDocument/2006/relationships/hyperlink" Target="https://www.nature.com/articles/s41588-019-0412-0#auth-12" TargetMode="External"/><Relationship Id="rId22" Type="http://schemas.openxmlformats.org/officeDocument/2006/relationships/hyperlink" Target="https://www.nature.com/articles/s41588-019-0412-0#auth-2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magine correlata">
            <a:extLst>
              <a:ext uri="{FF2B5EF4-FFF2-40B4-BE49-F238E27FC236}">
                <a16:creationId xmlns:a16="http://schemas.microsoft.com/office/drawing/2014/main" id="{41DB04B6-B7CD-49BB-BEAC-1B3A76FFFE21}"/>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21329"/>
          <a:stretch/>
        </p:blipFill>
        <p:spPr bwMode="auto">
          <a:xfrm>
            <a:off x="20" y="26504"/>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13" name="Titolo 1"/>
          <p:cNvSpPr txBox="1">
            <a:spLocks noGrp="1"/>
          </p:cNvSpPr>
          <p:nvPr>
            <p:ph type="ctrTitle"/>
          </p:nvPr>
        </p:nvSpPr>
        <p:spPr>
          <a:xfrm>
            <a:off x="4055891" y="1200147"/>
            <a:ext cx="6897171" cy="4457696"/>
          </a:xfrm>
          <a:prstGeom prst="rect">
            <a:avLst/>
          </a:prstGeom>
        </p:spPr>
        <p:txBody>
          <a:bodyPr anchor="ctr">
            <a:normAutofit/>
          </a:bodyPr>
          <a:lstStyle/>
          <a:p>
            <a:pPr algn="l"/>
            <a:r>
              <a:rPr lang="it-IT" sz="8000" dirty="0" err="1">
                <a:solidFill>
                  <a:srgbClr val="FFFFFF"/>
                </a:solidFill>
              </a:rPr>
              <a:t>Dosage</a:t>
            </a:r>
            <a:r>
              <a:rPr lang="it-IT" sz="8000" dirty="0">
                <a:solidFill>
                  <a:srgbClr val="FFFFFF"/>
                </a:solidFill>
              </a:rPr>
              <a:t> </a:t>
            </a:r>
            <a:r>
              <a:rPr lang="it-IT" sz="8000" dirty="0" err="1">
                <a:solidFill>
                  <a:srgbClr val="FFFFFF"/>
                </a:solidFill>
              </a:rPr>
              <a:t>compensation</a:t>
            </a:r>
            <a:r>
              <a:rPr lang="it-IT" sz="8000" dirty="0">
                <a:solidFill>
                  <a:srgbClr val="FFFFFF"/>
                </a:solidFill>
              </a:rPr>
              <a:t> in </a:t>
            </a:r>
            <a:r>
              <a:rPr lang="it-IT" sz="8000" dirty="0" err="1">
                <a:solidFill>
                  <a:srgbClr val="FFFFFF"/>
                </a:solidFill>
              </a:rPr>
              <a:t>Mammals</a:t>
            </a:r>
            <a:endParaRPr lang="it-IT" sz="8000" dirty="0">
              <a:solidFill>
                <a:srgbClr val="FFFFFF"/>
              </a:solidFill>
            </a:endParaRPr>
          </a:p>
        </p:txBody>
      </p:sp>
      <p:cxnSp>
        <p:nvCxnSpPr>
          <p:cNvPr id="139" name="Straight Connector 138">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8A8F890C-757F-4FB7-B0B8-1F135B806F92}"/>
              </a:ext>
            </a:extLst>
          </p:cNvPr>
          <p:cNvSpPr txBox="1"/>
          <p:nvPr/>
        </p:nvSpPr>
        <p:spPr>
          <a:xfrm>
            <a:off x="834909" y="3578087"/>
            <a:ext cx="3220982"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2000" dirty="0">
                <a:solidFill>
                  <a:schemeClr val="tx1"/>
                </a:solidFill>
              </a:rPr>
              <a:t>Claudio Antonio Coppola</a:t>
            </a:r>
          </a:p>
          <a:p>
            <a:pPr marL="0" marR="0" indent="0" algn="l" defTabSz="914400" rtl="0" fontAlgn="auto" latinLnBrk="0" hangingPunct="0">
              <a:lnSpc>
                <a:spcPct val="100000"/>
              </a:lnSpc>
              <a:spcBef>
                <a:spcPts val="0"/>
              </a:spcBef>
              <a:spcAft>
                <a:spcPts val="0"/>
              </a:spcAft>
              <a:buClrTx/>
              <a:buSzTx/>
              <a:buFontTx/>
              <a:buNone/>
              <a:tabLst/>
            </a:pPr>
            <a:r>
              <a:rPr kumimoji="0" lang="it-IT" sz="2000" b="0" i="0" u="none" strike="noStrike" cap="none" spc="0" normalizeH="0" baseline="0" dirty="0">
                <a:ln>
                  <a:noFill/>
                </a:ln>
                <a:solidFill>
                  <a:schemeClr val="tx1"/>
                </a:solidFill>
                <a:effectLst/>
                <a:uFillTx/>
                <a:latin typeface="+mn-lt"/>
                <a:ea typeface="+mn-ea"/>
                <a:cs typeface="+mn-cs"/>
                <a:sym typeface="Calibri"/>
              </a:rPr>
              <a:t>Giulia Maria Clemenza</a:t>
            </a:r>
          </a:p>
          <a:p>
            <a:pPr marL="0" marR="0" indent="0" algn="l" defTabSz="914400" rtl="0" fontAlgn="auto" latinLnBrk="0" hangingPunct="0">
              <a:lnSpc>
                <a:spcPct val="100000"/>
              </a:lnSpc>
              <a:spcBef>
                <a:spcPts val="0"/>
              </a:spcBef>
              <a:spcAft>
                <a:spcPts val="0"/>
              </a:spcAft>
              <a:buClrTx/>
              <a:buSzTx/>
              <a:buFontTx/>
              <a:buNone/>
              <a:tabLst/>
            </a:pPr>
            <a:r>
              <a:rPr lang="it-IT" sz="2000" dirty="0">
                <a:solidFill>
                  <a:schemeClr val="tx1"/>
                </a:solidFill>
              </a:rPr>
              <a:t>Annamaria Regina</a:t>
            </a:r>
            <a:endParaRPr kumimoji="0" lang="it-IT" sz="2000" b="0" i="0" u="none" strike="noStrike" cap="none" spc="0" normalizeH="0" baseline="0" dirty="0">
              <a:ln>
                <a:noFill/>
              </a:ln>
              <a:solidFill>
                <a:schemeClr val="tx1"/>
              </a:solidFill>
              <a:effectLst/>
              <a:uFillTx/>
              <a:sym typeface="Calibri"/>
            </a:endParaRPr>
          </a:p>
        </p:txBody>
      </p:sp>
    </p:spTree>
  </p:cSld>
  <p:clrMapOvr>
    <a:overrideClrMapping bg1="dk1" tx1="lt1" bg2="dk2" tx2="lt2" accent1="accent1" accent2="accent2" accent3="accent3" accent4="accent4" accent5="accent5" accent6="accent6" hlink="hlink" folHlink="folHlink"/>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mile 4">
            <a:extLst>
              <a:ext uri="{FF2B5EF4-FFF2-40B4-BE49-F238E27FC236}">
                <a16:creationId xmlns:a16="http://schemas.microsoft.com/office/drawing/2014/main" id="{D09E700F-0690-4A55-A6D2-6686C90AC9EE}"/>
              </a:ext>
            </a:extLst>
          </p:cNvPr>
          <p:cNvSpPr/>
          <p:nvPr/>
        </p:nvSpPr>
        <p:spPr>
          <a:xfrm>
            <a:off x="4631633" y="1760248"/>
            <a:ext cx="636105" cy="523218"/>
          </a:xfrm>
          <a:prstGeom prst="smileyFace">
            <a:avLst>
              <a:gd name="adj" fmla="val -4653"/>
            </a:avLst>
          </a:prstGeom>
          <a:solidFill>
            <a:srgbClr val="FFFFFF"/>
          </a:solid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graphicFrame>
        <p:nvGraphicFramePr>
          <p:cNvPr id="2" name="Tabella 1">
            <a:extLst>
              <a:ext uri="{FF2B5EF4-FFF2-40B4-BE49-F238E27FC236}">
                <a16:creationId xmlns:a16="http://schemas.microsoft.com/office/drawing/2014/main" id="{675C252F-3279-4929-9ABC-53B5A6FC3D77}"/>
              </a:ext>
            </a:extLst>
          </p:cNvPr>
          <p:cNvGraphicFramePr>
            <a:graphicFrameLocks noGrp="1"/>
          </p:cNvGraphicFramePr>
          <p:nvPr>
            <p:extLst>
              <p:ext uri="{D42A27DB-BD31-4B8C-83A1-F6EECF244321}">
                <p14:modId xmlns:p14="http://schemas.microsoft.com/office/powerpoint/2010/main" val="43162881"/>
              </p:ext>
            </p:extLst>
          </p:nvPr>
        </p:nvGraphicFramePr>
        <p:xfrm>
          <a:off x="1670877" y="865439"/>
          <a:ext cx="8664714" cy="2312836"/>
        </p:xfrm>
        <a:graphic>
          <a:graphicData uri="http://schemas.openxmlformats.org/drawingml/2006/table">
            <a:tbl>
              <a:tblPr firstRow="1" bandRow="1">
                <a:tableStyleId>{5940675A-B579-460E-94D1-54222C63F5DA}</a:tableStyleId>
              </a:tblPr>
              <a:tblGrid>
                <a:gridCol w="2888238">
                  <a:extLst>
                    <a:ext uri="{9D8B030D-6E8A-4147-A177-3AD203B41FA5}">
                      <a16:colId xmlns:a16="http://schemas.microsoft.com/office/drawing/2014/main" val="4130773696"/>
                    </a:ext>
                  </a:extLst>
                </a:gridCol>
                <a:gridCol w="2888238">
                  <a:extLst>
                    <a:ext uri="{9D8B030D-6E8A-4147-A177-3AD203B41FA5}">
                      <a16:colId xmlns:a16="http://schemas.microsoft.com/office/drawing/2014/main" val="145861833"/>
                    </a:ext>
                  </a:extLst>
                </a:gridCol>
                <a:gridCol w="2888238">
                  <a:extLst>
                    <a:ext uri="{9D8B030D-6E8A-4147-A177-3AD203B41FA5}">
                      <a16:colId xmlns:a16="http://schemas.microsoft.com/office/drawing/2014/main" val="11557111"/>
                    </a:ext>
                  </a:extLst>
                </a:gridCol>
              </a:tblGrid>
              <a:tr h="623399">
                <a:tc>
                  <a:txBody>
                    <a:bodyPr/>
                    <a:lstStyle/>
                    <a:p>
                      <a:r>
                        <a:rPr lang="it-IT" sz="2400" dirty="0" err="1"/>
                        <a:t>mESCs</a:t>
                      </a:r>
                      <a:endParaRPr lang="it-IT" sz="2400" dirty="0"/>
                    </a:p>
                  </a:txBody>
                  <a:tcPr/>
                </a:tc>
                <a:tc>
                  <a:txBody>
                    <a:bodyPr/>
                    <a:lstStyle/>
                    <a:p>
                      <a:r>
                        <a:rPr lang="it-IT" sz="2400" dirty="0" err="1"/>
                        <a:t>Heterozygous</a:t>
                      </a:r>
                      <a:r>
                        <a:rPr lang="it-IT" sz="2400" dirty="0"/>
                        <a:t> </a:t>
                      </a:r>
                      <a:r>
                        <a:rPr lang="it-IT" sz="2400" dirty="0" err="1"/>
                        <a:t>female</a:t>
                      </a:r>
                      <a:endParaRPr lang="it-IT" sz="2400" dirty="0"/>
                    </a:p>
                  </a:txBody>
                  <a:tcPr/>
                </a:tc>
                <a:tc>
                  <a:txBody>
                    <a:bodyPr/>
                    <a:lstStyle/>
                    <a:p>
                      <a:r>
                        <a:rPr lang="it-IT" sz="2400" dirty="0"/>
                        <a:t>male</a:t>
                      </a:r>
                    </a:p>
                  </a:txBody>
                  <a:tcPr/>
                </a:tc>
                <a:extLst>
                  <a:ext uri="{0D108BD9-81ED-4DB2-BD59-A6C34878D82A}">
                    <a16:rowId xmlns:a16="http://schemas.microsoft.com/office/drawing/2014/main" val="1880698709"/>
                  </a:ext>
                </a:extLst>
              </a:tr>
              <a:tr h="866477">
                <a:tc>
                  <a:txBody>
                    <a:bodyPr/>
                    <a:lstStyle/>
                    <a:p>
                      <a:r>
                        <a:rPr lang="it-IT" sz="2400" dirty="0" err="1">
                          <a:solidFill>
                            <a:schemeClr val="bg1"/>
                          </a:solidFill>
                        </a:rPr>
                        <a:t>Deletion</a:t>
                      </a:r>
                      <a:r>
                        <a:rPr lang="it-IT" sz="2400" dirty="0">
                          <a:solidFill>
                            <a:schemeClr val="bg1"/>
                          </a:solidFill>
                        </a:rPr>
                        <a:t> of </a:t>
                      </a:r>
                      <a:r>
                        <a:rPr lang="it-IT" sz="2400" dirty="0" err="1">
                          <a:solidFill>
                            <a:schemeClr val="bg1"/>
                          </a:solidFill>
                        </a:rPr>
                        <a:t>Jpx</a:t>
                      </a:r>
                      <a:endParaRPr lang="it-IT" sz="2400" dirty="0">
                        <a:solidFill>
                          <a:schemeClr val="bg1"/>
                        </a:solidFill>
                      </a:endParaRPr>
                    </a:p>
                  </a:txBody>
                  <a:tcPr>
                    <a:gradFill flip="none" rotWithShape="1">
                      <a:gsLst>
                        <a:gs pos="0">
                          <a:srgbClr val="A20EA2">
                            <a:shade val="30000"/>
                            <a:satMod val="115000"/>
                          </a:srgbClr>
                        </a:gs>
                        <a:gs pos="50000">
                          <a:srgbClr val="A20EA2">
                            <a:shade val="67500"/>
                            <a:satMod val="115000"/>
                          </a:srgbClr>
                        </a:gs>
                        <a:gs pos="100000">
                          <a:srgbClr val="A20EA2">
                            <a:shade val="100000"/>
                            <a:satMod val="115000"/>
                          </a:srgbClr>
                        </a:gs>
                      </a:gsLst>
                      <a:lin ang="16200000" scaled="1"/>
                      <a:tileRect/>
                    </a:gradFill>
                  </a:tcPr>
                </a:tc>
                <a:tc>
                  <a:txBody>
                    <a:bodyPr/>
                    <a:lstStyle/>
                    <a:p>
                      <a:r>
                        <a:rPr lang="it-IT" sz="2400" dirty="0" err="1"/>
                        <a:t>Growth</a:t>
                      </a:r>
                      <a:r>
                        <a:rPr lang="it-IT" sz="2400" dirty="0"/>
                        <a:t> </a:t>
                      </a:r>
                      <a:r>
                        <a:rPr lang="it-IT" sz="2400" dirty="0" err="1"/>
                        <a:t>defect</a:t>
                      </a:r>
                      <a:r>
                        <a:rPr lang="it-IT" sz="2400" dirty="0"/>
                        <a:t> and cell </a:t>
                      </a:r>
                      <a:r>
                        <a:rPr lang="it-IT" sz="2400" dirty="0" err="1"/>
                        <a:t>death</a:t>
                      </a:r>
                      <a:endParaRPr lang="it-IT" sz="2400" dirty="0"/>
                    </a:p>
                  </a:txBody>
                  <a:tcPr/>
                </a:tc>
                <a:tc>
                  <a:txBody>
                    <a:bodyPr/>
                    <a:lstStyle/>
                    <a:p>
                      <a:r>
                        <a:rPr lang="it-IT" sz="2400" dirty="0"/>
                        <a:t>No </a:t>
                      </a:r>
                      <a:r>
                        <a:rPr lang="it-IT" sz="2400" dirty="0" err="1"/>
                        <a:t>marked</a:t>
                      </a:r>
                      <a:r>
                        <a:rPr lang="it-IT" sz="2400" dirty="0"/>
                        <a:t> </a:t>
                      </a:r>
                      <a:r>
                        <a:rPr lang="it-IT" sz="2400" dirty="0" err="1"/>
                        <a:t>effect</a:t>
                      </a:r>
                      <a:endParaRPr lang="it-IT" sz="2400" dirty="0"/>
                    </a:p>
                  </a:txBody>
                  <a:tcPr/>
                </a:tc>
                <a:extLst>
                  <a:ext uri="{0D108BD9-81ED-4DB2-BD59-A6C34878D82A}">
                    <a16:rowId xmlns:a16="http://schemas.microsoft.com/office/drawing/2014/main" val="3588984171"/>
                  </a:ext>
                </a:extLst>
              </a:tr>
              <a:tr h="720601">
                <a:tc>
                  <a:txBody>
                    <a:bodyPr/>
                    <a:lstStyle/>
                    <a:p>
                      <a:r>
                        <a:rPr lang="it-IT" sz="2400" dirty="0">
                          <a:solidFill>
                            <a:schemeClr val="bg1"/>
                          </a:solidFill>
                        </a:rPr>
                        <a:t>Over-</a:t>
                      </a:r>
                      <a:r>
                        <a:rPr lang="it-IT" sz="2400" dirty="0" err="1">
                          <a:solidFill>
                            <a:schemeClr val="bg1"/>
                          </a:solidFill>
                        </a:rPr>
                        <a:t>expression</a:t>
                      </a:r>
                      <a:r>
                        <a:rPr lang="it-IT" sz="2400" dirty="0">
                          <a:solidFill>
                            <a:schemeClr val="bg1"/>
                          </a:solidFill>
                        </a:rPr>
                        <a:t> of </a:t>
                      </a:r>
                      <a:r>
                        <a:rPr lang="it-IT" sz="2400" dirty="0" err="1">
                          <a:solidFill>
                            <a:schemeClr val="bg1"/>
                          </a:solidFill>
                        </a:rPr>
                        <a:t>Jpx</a:t>
                      </a:r>
                      <a:endParaRPr lang="it-IT" sz="2400" dirty="0">
                        <a:solidFill>
                          <a:schemeClr val="bg1"/>
                        </a:solidFill>
                      </a:endParaRPr>
                    </a:p>
                  </a:txBody>
                  <a:tcPr>
                    <a:gradFill flip="none" rotWithShape="1">
                      <a:gsLst>
                        <a:gs pos="0">
                          <a:srgbClr val="A20EA2">
                            <a:shade val="30000"/>
                            <a:satMod val="115000"/>
                          </a:srgbClr>
                        </a:gs>
                        <a:gs pos="50000">
                          <a:srgbClr val="A20EA2">
                            <a:shade val="67500"/>
                            <a:satMod val="115000"/>
                          </a:srgbClr>
                        </a:gs>
                        <a:gs pos="100000">
                          <a:srgbClr val="A20EA2">
                            <a:shade val="100000"/>
                            <a:satMod val="115000"/>
                          </a:srgbClr>
                        </a:gs>
                      </a:gsLst>
                      <a:lin ang="16200000" scaled="1"/>
                      <a:tileRect/>
                    </a:gradFill>
                  </a:tcPr>
                </a:tc>
                <a:tc>
                  <a:txBody>
                    <a:bodyPr/>
                    <a:lstStyle/>
                    <a:p>
                      <a:r>
                        <a:rPr lang="it-IT" sz="2400" dirty="0" err="1"/>
                        <a:t>Surviving</a:t>
                      </a:r>
                      <a:endParaRPr lang="it-IT" sz="2400" dirty="0"/>
                    </a:p>
                  </a:txBody>
                  <a:tcPr/>
                </a:tc>
                <a:tc>
                  <a:txBody>
                    <a:bodyPr/>
                    <a:lstStyle/>
                    <a:p>
                      <a:r>
                        <a:rPr lang="it-IT" sz="2400" dirty="0"/>
                        <a:t>/</a:t>
                      </a:r>
                    </a:p>
                  </a:txBody>
                  <a:tcPr/>
                </a:tc>
                <a:extLst>
                  <a:ext uri="{0D108BD9-81ED-4DB2-BD59-A6C34878D82A}">
                    <a16:rowId xmlns:a16="http://schemas.microsoft.com/office/drawing/2014/main" val="135101210"/>
                  </a:ext>
                </a:extLst>
              </a:tr>
            </a:tbl>
          </a:graphicData>
        </a:graphic>
      </p:graphicFrame>
      <p:sp>
        <p:nvSpPr>
          <p:cNvPr id="3" name="CasellaDiTesto 2">
            <a:extLst>
              <a:ext uri="{FF2B5EF4-FFF2-40B4-BE49-F238E27FC236}">
                <a16:creationId xmlns:a16="http://schemas.microsoft.com/office/drawing/2014/main" id="{4D70A043-FDBA-4586-BD6F-81AD2C0D5307}"/>
              </a:ext>
            </a:extLst>
          </p:cNvPr>
          <p:cNvSpPr txBox="1"/>
          <p:nvPr/>
        </p:nvSpPr>
        <p:spPr>
          <a:xfrm>
            <a:off x="2031119" y="342221"/>
            <a:ext cx="8664714"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2800" b="1" i="0" u="none" strike="noStrike" cap="none" spc="0" normalizeH="0" baseline="0" dirty="0">
                <a:ln>
                  <a:noFill/>
                </a:ln>
                <a:solidFill>
                  <a:srgbClr val="FF0000"/>
                </a:solidFill>
                <a:effectLst/>
                <a:uFillTx/>
                <a:latin typeface="+mn-lt"/>
                <a:ea typeface="+mn-ea"/>
                <a:cs typeface="+mn-cs"/>
                <a:sym typeface="Calibri"/>
              </a:rPr>
              <a:t>The </a:t>
            </a:r>
            <a:r>
              <a:rPr kumimoji="0" lang="it-IT" sz="2800" b="1" i="0" u="none" strike="noStrike" cap="none" spc="0" normalizeH="0" baseline="0" dirty="0" err="1">
                <a:ln>
                  <a:noFill/>
                </a:ln>
                <a:solidFill>
                  <a:srgbClr val="FF0000"/>
                </a:solidFill>
                <a:effectLst/>
                <a:uFillTx/>
                <a:latin typeface="+mn-lt"/>
                <a:ea typeface="+mn-ea"/>
                <a:cs typeface="+mn-cs"/>
                <a:sym typeface="Calibri"/>
              </a:rPr>
              <a:t>activation</a:t>
            </a:r>
            <a:r>
              <a:rPr kumimoji="0" lang="it-IT" sz="2800" b="1" i="0" u="none" strike="noStrike" cap="none" spc="0" normalizeH="0" baseline="0" dirty="0">
                <a:ln>
                  <a:noFill/>
                </a:ln>
                <a:solidFill>
                  <a:srgbClr val="FF0000"/>
                </a:solidFill>
                <a:effectLst/>
                <a:uFillTx/>
                <a:latin typeface="+mn-lt"/>
                <a:ea typeface="+mn-ea"/>
                <a:cs typeface="+mn-cs"/>
                <a:sym typeface="Calibri"/>
              </a:rPr>
              <a:t> of </a:t>
            </a:r>
            <a:r>
              <a:rPr kumimoji="0" lang="it-IT" sz="2800" b="1" i="0" u="none" strike="noStrike" cap="none" spc="0" normalizeH="0" baseline="0" dirty="0" err="1">
                <a:ln>
                  <a:noFill/>
                </a:ln>
                <a:solidFill>
                  <a:srgbClr val="FF0000"/>
                </a:solidFill>
                <a:effectLst/>
                <a:uFillTx/>
                <a:latin typeface="+mn-lt"/>
                <a:ea typeface="+mn-ea"/>
                <a:cs typeface="+mn-cs"/>
                <a:sym typeface="Calibri"/>
              </a:rPr>
              <a:t>Xist</a:t>
            </a:r>
            <a:r>
              <a:rPr kumimoji="0" lang="it-IT" sz="2800" b="1" i="0" u="none" strike="noStrike" cap="none" spc="0" normalizeH="0" baseline="0" dirty="0">
                <a:ln>
                  <a:noFill/>
                </a:ln>
                <a:solidFill>
                  <a:srgbClr val="FF0000"/>
                </a:solidFill>
                <a:effectLst/>
                <a:uFillTx/>
                <a:latin typeface="+mn-lt"/>
                <a:ea typeface="+mn-ea"/>
                <a:cs typeface="+mn-cs"/>
                <a:sym typeface="Calibri"/>
              </a:rPr>
              <a:t> in </a:t>
            </a:r>
            <a:r>
              <a:rPr kumimoji="0" lang="it-IT" sz="2800" b="1" i="0" u="none" strike="noStrike" cap="none" spc="0" normalizeH="0" baseline="0" dirty="0" err="1">
                <a:ln>
                  <a:noFill/>
                </a:ln>
                <a:solidFill>
                  <a:srgbClr val="FF0000"/>
                </a:solidFill>
                <a:effectLst/>
                <a:uFillTx/>
                <a:latin typeface="+mn-lt"/>
                <a:ea typeface="+mn-ea"/>
                <a:cs typeface="+mn-cs"/>
                <a:sym typeface="Calibri"/>
              </a:rPr>
              <a:t>female</a:t>
            </a:r>
            <a:r>
              <a:rPr kumimoji="0" lang="it-IT" sz="2800" b="1" i="0" u="none" strike="noStrike" cap="none" spc="0" normalizeH="0" baseline="0" dirty="0">
                <a:ln>
                  <a:noFill/>
                </a:ln>
                <a:solidFill>
                  <a:srgbClr val="FF0000"/>
                </a:solidFill>
                <a:effectLst/>
                <a:uFillTx/>
                <a:latin typeface="+mn-lt"/>
                <a:ea typeface="+mn-ea"/>
                <a:cs typeface="+mn-cs"/>
                <a:sym typeface="Calibri"/>
              </a:rPr>
              <a:t> </a:t>
            </a:r>
            <a:r>
              <a:rPr kumimoji="0" lang="it-IT" sz="2800" b="1" i="0" u="none" strike="noStrike" cap="none" spc="0" normalizeH="0" baseline="0" dirty="0" err="1">
                <a:ln>
                  <a:noFill/>
                </a:ln>
                <a:solidFill>
                  <a:srgbClr val="FF0000"/>
                </a:solidFill>
                <a:effectLst/>
                <a:uFillTx/>
                <a:latin typeface="+mn-lt"/>
                <a:ea typeface="+mn-ea"/>
                <a:cs typeface="+mn-cs"/>
                <a:sym typeface="Calibri"/>
              </a:rPr>
              <a:t>cells</a:t>
            </a:r>
            <a:r>
              <a:rPr kumimoji="0" lang="it-IT" sz="2800" b="1" i="0" u="none" strike="noStrike" cap="none" spc="0" normalizeH="0" baseline="0" dirty="0">
                <a:ln>
                  <a:noFill/>
                </a:ln>
                <a:solidFill>
                  <a:srgbClr val="FF0000"/>
                </a:solidFill>
                <a:effectLst/>
                <a:uFillTx/>
                <a:latin typeface="+mn-lt"/>
                <a:ea typeface="+mn-ea"/>
                <a:cs typeface="+mn-cs"/>
                <a:sym typeface="Calibri"/>
              </a:rPr>
              <a:t> </a:t>
            </a:r>
            <a:r>
              <a:rPr kumimoji="0" lang="it-IT" sz="2800" b="1" i="0" u="none" strike="noStrike" cap="none" spc="0" normalizeH="0" baseline="0" dirty="0" err="1">
                <a:ln>
                  <a:noFill/>
                </a:ln>
                <a:solidFill>
                  <a:srgbClr val="FF0000"/>
                </a:solidFill>
                <a:effectLst/>
                <a:uFillTx/>
                <a:latin typeface="+mn-lt"/>
                <a:ea typeface="+mn-ea"/>
                <a:cs typeface="+mn-cs"/>
                <a:sym typeface="Calibri"/>
              </a:rPr>
              <a:t>is</a:t>
            </a:r>
            <a:r>
              <a:rPr kumimoji="0" lang="it-IT" sz="2800" b="1" i="0" u="none" strike="noStrike" cap="none" spc="0" normalizeH="0" baseline="0" dirty="0">
                <a:ln>
                  <a:noFill/>
                </a:ln>
                <a:solidFill>
                  <a:srgbClr val="FF0000"/>
                </a:solidFill>
                <a:effectLst/>
                <a:uFillTx/>
                <a:latin typeface="+mn-lt"/>
                <a:ea typeface="+mn-ea"/>
                <a:cs typeface="+mn-cs"/>
                <a:sym typeface="Calibri"/>
              </a:rPr>
              <a:t> </a:t>
            </a:r>
            <a:r>
              <a:rPr kumimoji="0" lang="it-IT" sz="2800" b="1" i="0" u="none" strike="noStrike" cap="none" spc="0" normalizeH="0" baseline="0" dirty="0" err="1">
                <a:ln>
                  <a:noFill/>
                </a:ln>
                <a:solidFill>
                  <a:srgbClr val="FF0000"/>
                </a:solidFill>
                <a:effectLst/>
                <a:uFillTx/>
                <a:latin typeface="+mn-lt"/>
                <a:ea typeface="+mn-ea"/>
                <a:cs typeface="+mn-cs"/>
                <a:sym typeface="Calibri"/>
              </a:rPr>
              <a:t>Jpx</a:t>
            </a:r>
            <a:r>
              <a:rPr lang="it-IT" sz="2800" b="1" dirty="0" err="1">
                <a:solidFill>
                  <a:srgbClr val="FF0000"/>
                </a:solidFill>
              </a:rPr>
              <a:t>-dependent</a:t>
            </a:r>
            <a:endParaRPr kumimoji="0" lang="it-IT" sz="2800" b="1" i="0" u="none" strike="noStrike" cap="none" spc="0" normalizeH="0" baseline="0" dirty="0">
              <a:ln>
                <a:noFill/>
              </a:ln>
              <a:solidFill>
                <a:srgbClr val="FF0000"/>
              </a:solidFill>
              <a:effectLst/>
              <a:uFillTx/>
              <a:sym typeface="Calibri"/>
            </a:endParaRPr>
          </a:p>
        </p:txBody>
      </p:sp>
      <p:sp>
        <p:nvSpPr>
          <p:cNvPr id="4" name="Smile 3">
            <a:extLst>
              <a:ext uri="{FF2B5EF4-FFF2-40B4-BE49-F238E27FC236}">
                <a16:creationId xmlns:a16="http://schemas.microsoft.com/office/drawing/2014/main" id="{D7E27470-5B2B-4C78-9193-C9829E3EBBF1}"/>
              </a:ext>
            </a:extLst>
          </p:cNvPr>
          <p:cNvSpPr/>
          <p:nvPr/>
        </p:nvSpPr>
        <p:spPr>
          <a:xfrm>
            <a:off x="4631633" y="2436623"/>
            <a:ext cx="636105" cy="523218"/>
          </a:xfrm>
          <a:prstGeom prst="smileyFace">
            <a:avLst>
              <a:gd name="adj" fmla="val 4653"/>
            </a:avLst>
          </a:prstGeom>
          <a:solidFill>
            <a:srgbClr val="FFFFFF"/>
          </a:solid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graphicFrame>
        <p:nvGraphicFramePr>
          <p:cNvPr id="6" name="Tabella 5">
            <a:extLst>
              <a:ext uri="{FF2B5EF4-FFF2-40B4-BE49-F238E27FC236}">
                <a16:creationId xmlns:a16="http://schemas.microsoft.com/office/drawing/2014/main" id="{FFB1B75C-43A7-4210-A587-29EA861BB170}"/>
              </a:ext>
            </a:extLst>
          </p:cNvPr>
          <p:cNvGraphicFramePr>
            <a:graphicFrameLocks noGrp="1"/>
          </p:cNvGraphicFramePr>
          <p:nvPr>
            <p:extLst>
              <p:ext uri="{D42A27DB-BD31-4B8C-83A1-F6EECF244321}">
                <p14:modId xmlns:p14="http://schemas.microsoft.com/office/powerpoint/2010/main" val="1036572665"/>
              </p:ext>
            </p:extLst>
          </p:nvPr>
        </p:nvGraphicFramePr>
        <p:xfrm>
          <a:off x="1670877" y="4504099"/>
          <a:ext cx="8664714" cy="2011680"/>
        </p:xfrm>
        <a:graphic>
          <a:graphicData uri="http://schemas.openxmlformats.org/drawingml/2006/table">
            <a:tbl>
              <a:tblPr firstRow="1" bandRow="1">
                <a:tableStyleId>{5940675A-B579-460E-94D1-54222C63F5DA}</a:tableStyleId>
              </a:tblPr>
              <a:tblGrid>
                <a:gridCol w="2888238">
                  <a:extLst>
                    <a:ext uri="{9D8B030D-6E8A-4147-A177-3AD203B41FA5}">
                      <a16:colId xmlns:a16="http://schemas.microsoft.com/office/drawing/2014/main" val="2274250292"/>
                    </a:ext>
                  </a:extLst>
                </a:gridCol>
                <a:gridCol w="2888238">
                  <a:extLst>
                    <a:ext uri="{9D8B030D-6E8A-4147-A177-3AD203B41FA5}">
                      <a16:colId xmlns:a16="http://schemas.microsoft.com/office/drawing/2014/main" val="1303597935"/>
                    </a:ext>
                  </a:extLst>
                </a:gridCol>
                <a:gridCol w="2888238">
                  <a:extLst>
                    <a:ext uri="{9D8B030D-6E8A-4147-A177-3AD203B41FA5}">
                      <a16:colId xmlns:a16="http://schemas.microsoft.com/office/drawing/2014/main" val="3684768251"/>
                    </a:ext>
                  </a:extLst>
                </a:gridCol>
              </a:tblGrid>
              <a:tr h="370840">
                <a:tc>
                  <a:txBody>
                    <a:bodyPr/>
                    <a:lstStyle/>
                    <a:p>
                      <a:r>
                        <a:rPr lang="it-IT" sz="2400"/>
                        <a:t>mESCs</a:t>
                      </a:r>
                      <a:endParaRPr lang="it-IT" sz="2400" dirty="0"/>
                    </a:p>
                  </a:txBody>
                  <a:tcPr/>
                </a:tc>
                <a:tc>
                  <a:txBody>
                    <a:bodyPr/>
                    <a:lstStyle/>
                    <a:p>
                      <a:r>
                        <a:rPr lang="it-IT" sz="2400" dirty="0" err="1"/>
                        <a:t>Heterozygous</a:t>
                      </a:r>
                      <a:r>
                        <a:rPr lang="it-IT" sz="2400" dirty="0"/>
                        <a:t> </a:t>
                      </a:r>
                      <a:r>
                        <a:rPr lang="it-IT" sz="2400" dirty="0" err="1"/>
                        <a:t>female</a:t>
                      </a:r>
                      <a:endParaRPr lang="it-IT" sz="2400" dirty="0"/>
                    </a:p>
                  </a:txBody>
                  <a:tcPr/>
                </a:tc>
                <a:tc>
                  <a:txBody>
                    <a:bodyPr/>
                    <a:lstStyle/>
                    <a:p>
                      <a:r>
                        <a:rPr lang="it-IT" sz="2400" dirty="0"/>
                        <a:t>male</a:t>
                      </a:r>
                    </a:p>
                  </a:txBody>
                  <a:tcPr/>
                </a:tc>
                <a:extLst>
                  <a:ext uri="{0D108BD9-81ED-4DB2-BD59-A6C34878D82A}">
                    <a16:rowId xmlns:a16="http://schemas.microsoft.com/office/drawing/2014/main" val="4180007696"/>
                  </a:ext>
                </a:extLst>
              </a:tr>
              <a:tr h="370840">
                <a:tc>
                  <a:txBody>
                    <a:bodyPr/>
                    <a:lstStyle/>
                    <a:p>
                      <a:r>
                        <a:rPr lang="it-IT" sz="2400" dirty="0" err="1"/>
                        <a:t>Deletion</a:t>
                      </a:r>
                      <a:r>
                        <a:rPr lang="it-IT" sz="2400" dirty="0"/>
                        <a:t> of </a:t>
                      </a:r>
                      <a:r>
                        <a:rPr lang="it-IT" sz="2400" dirty="0" err="1"/>
                        <a:t>Ftx</a:t>
                      </a:r>
                      <a:endParaRPr lang="it-IT" sz="2400" dirty="0"/>
                    </a:p>
                  </a:txBody>
                  <a:tcPr>
                    <a:gradFill flip="none" rotWithShape="1">
                      <a:gsLst>
                        <a:gs pos="0">
                          <a:schemeClr val="accent2">
                            <a:lumMod val="40000"/>
                            <a:lumOff val="60000"/>
                          </a:schemeClr>
                        </a:gs>
                        <a:gs pos="56000">
                          <a:schemeClr val="accent2"/>
                        </a:gs>
                        <a:gs pos="100000">
                          <a:schemeClr val="accent2">
                            <a:lumMod val="60000"/>
                          </a:schemeClr>
                        </a:gs>
                      </a:gsLst>
                      <a:path path="circle">
                        <a:fillToRect l="50000" t="130000" r="50000" b="-30000"/>
                      </a:path>
                      <a:tileRect/>
                    </a:gradFill>
                  </a:tcPr>
                </a:tc>
                <a:tc>
                  <a:txBody>
                    <a:bodyPr/>
                    <a:lstStyle/>
                    <a:p>
                      <a:r>
                        <a:rPr lang="it-IT" sz="2400" dirty="0" err="1"/>
                        <a:t>Not</a:t>
                      </a:r>
                      <a:r>
                        <a:rPr lang="it-IT" sz="2400" dirty="0"/>
                        <a:t> </a:t>
                      </a:r>
                      <a:r>
                        <a:rPr lang="it-IT" sz="2400" dirty="0" err="1"/>
                        <a:t>done</a:t>
                      </a:r>
                      <a:r>
                        <a:rPr lang="it-IT" sz="2400" dirty="0"/>
                        <a:t>, </a:t>
                      </a:r>
                      <a:r>
                        <a:rPr lang="it-IT" sz="2400" dirty="0" err="1"/>
                        <a:t>wuold</a:t>
                      </a:r>
                      <a:r>
                        <a:rPr lang="it-IT" sz="2400" dirty="0"/>
                        <a:t> be more informative</a:t>
                      </a:r>
                    </a:p>
                  </a:txBody>
                  <a:tcPr/>
                </a:tc>
                <a:tc>
                  <a:txBody>
                    <a:bodyPr/>
                    <a:lstStyle/>
                    <a:p>
                      <a:r>
                        <a:rPr lang="it-IT" sz="2400" dirty="0" err="1"/>
                        <a:t>Decrease</a:t>
                      </a:r>
                      <a:r>
                        <a:rPr lang="it-IT" sz="2400" dirty="0"/>
                        <a:t> in </a:t>
                      </a:r>
                      <a:r>
                        <a:rPr lang="it-IT" sz="2400" dirty="0" err="1"/>
                        <a:t>Xist</a:t>
                      </a:r>
                      <a:r>
                        <a:rPr lang="it-IT" sz="2400" dirty="0"/>
                        <a:t> RNA </a:t>
                      </a:r>
                      <a:r>
                        <a:rPr lang="it-IT" sz="2400" dirty="0" err="1"/>
                        <a:t>levels</a:t>
                      </a:r>
                      <a:r>
                        <a:rPr lang="it-IT" sz="2400" dirty="0"/>
                        <a:t> and </a:t>
                      </a:r>
                      <a:r>
                        <a:rPr lang="it-IT" sz="2400" dirty="0" err="1"/>
                        <a:t>change</a:t>
                      </a:r>
                      <a:r>
                        <a:rPr lang="it-IT" sz="2400" dirty="0"/>
                        <a:t> </a:t>
                      </a:r>
                      <a:r>
                        <a:rPr lang="it-IT" sz="2400" dirty="0" err="1"/>
                        <a:t>its</a:t>
                      </a:r>
                      <a:r>
                        <a:rPr lang="it-IT" sz="2400" dirty="0"/>
                        <a:t> DNA </a:t>
                      </a:r>
                      <a:r>
                        <a:rPr lang="it-IT" sz="2400" dirty="0" err="1"/>
                        <a:t>methylation</a:t>
                      </a:r>
                      <a:r>
                        <a:rPr lang="it-IT" sz="2400" dirty="0"/>
                        <a:t> </a:t>
                      </a:r>
                      <a:r>
                        <a:rPr lang="it-IT" sz="2400" dirty="0" err="1"/>
                        <a:t>profile</a:t>
                      </a:r>
                      <a:endParaRPr lang="it-IT" sz="2400" dirty="0"/>
                    </a:p>
                  </a:txBody>
                  <a:tcPr/>
                </a:tc>
                <a:extLst>
                  <a:ext uri="{0D108BD9-81ED-4DB2-BD59-A6C34878D82A}">
                    <a16:rowId xmlns:a16="http://schemas.microsoft.com/office/drawing/2014/main" val="2534049173"/>
                  </a:ext>
                </a:extLst>
              </a:tr>
            </a:tbl>
          </a:graphicData>
        </a:graphic>
      </p:graphicFrame>
      <p:sp>
        <p:nvSpPr>
          <p:cNvPr id="8" name="CasellaDiTesto 7">
            <a:extLst>
              <a:ext uri="{FF2B5EF4-FFF2-40B4-BE49-F238E27FC236}">
                <a16:creationId xmlns:a16="http://schemas.microsoft.com/office/drawing/2014/main" id="{CE6511AF-C919-414A-A282-2C8D841EF797}"/>
              </a:ext>
            </a:extLst>
          </p:cNvPr>
          <p:cNvSpPr txBox="1"/>
          <p:nvPr/>
        </p:nvSpPr>
        <p:spPr>
          <a:xfrm>
            <a:off x="2210023" y="3811475"/>
            <a:ext cx="8664714"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2800" b="1" i="0" u="none" strike="noStrike" cap="none" spc="0" normalizeH="0" baseline="0" dirty="0">
                <a:ln>
                  <a:noFill/>
                </a:ln>
                <a:solidFill>
                  <a:srgbClr val="FF0000"/>
                </a:solidFill>
                <a:effectLst/>
                <a:uFillTx/>
                <a:latin typeface="+mn-lt"/>
                <a:ea typeface="+mn-ea"/>
                <a:cs typeface="+mn-cs"/>
                <a:sym typeface="Calibri"/>
              </a:rPr>
              <a:t>The </a:t>
            </a:r>
            <a:r>
              <a:rPr kumimoji="0" lang="it-IT" sz="2800" b="1" i="0" u="none" strike="noStrike" cap="none" spc="0" normalizeH="0" baseline="0" dirty="0" err="1">
                <a:ln>
                  <a:noFill/>
                </a:ln>
                <a:solidFill>
                  <a:srgbClr val="FF0000"/>
                </a:solidFill>
                <a:effectLst/>
                <a:uFillTx/>
                <a:latin typeface="+mn-lt"/>
                <a:ea typeface="+mn-ea"/>
                <a:cs typeface="+mn-cs"/>
                <a:sym typeface="Calibri"/>
              </a:rPr>
              <a:t>activation</a:t>
            </a:r>
            <a:r>
              <a:rPr kumimoji="0" lang="it-IT" sz="2800" b="1" i="0" u="none" strike="noStrike" cap="none" spc="0" normalizeH="0" baseline="0" dirty="0">
                <a:ln>
                  <a:noFill/>
                </a:ln>
                <a:solidFill>
                  <a:srgbClr val="FF0000"/>
                </a:solidFill>
                <a:effectLst/>
                <a:uFillTx/>
                <a:latin typeface="+mn-lt"/>
                <a:ea typeface="+mn-ea"/>
                <a:cs typeface="+mn-cs"/>
                <a:sym typeface="Calibri"/>
              </a:rPr>
              <a:t> of </a:t>
            </a:r>
            <a:r>
              <a:rPr kumimoji="0" lang="it-IT" sz="2800" b="1" i="0" u="none" strike="noStrike" cap="none" spc="0" normalizeH="0" baseline="0" dirty="0" err="1">
                <a:ln>
                  <a:noFill/>
                </a:ln>
                <a:solidFill>
                  <a:srgbClr val="FF0000"/>
                </a:solidFill>
                <a:effectLst/>
                <a:uFillTx/>
                <a:latin typeface="+mn-lt"/>
                <a:ea typeface="+mn-ea"/>
                <a:cs typeface="+mn-cs"/>
                <a:sym typeface="Calibri"/>
              </a:rPr>
              <a:t>Xist</a:t>
            </a:r>
            <a:r>
              <a:rPr kumimoji="0" lang="it-IT" sz="2800" b="1" i="0" u="none" strike="noStrike" cap="none" spc="0" normalizeH="0" baseline="0" dirty="0">
                <a:ln>
                  <a:noFill/>
                </a:ln>
                <a:solidFill>
                  <a:srgbClr val="FF0000"/>
                </a:solidFill>
                <a:effectLst/>
                <a:uFillTx/>
                <a:latin typeface="+mn-lt"/>
                <a:ea typeface="+mn-ea"/>
                <a:cs typeface="+mn-cs"/>
                <a:sym typeface="Calibri"/>
              </a:rPr>
              <a:t> in </a:t>
            </a:r>
            <a:r>
              <a:rPr kumimoji="0" lang="it-IT" sz="2800" b="1" i="0" u="none" strike="noStrike" cap="none" spc="0" normalizeH="0" baseline="0" dirty="0" err="1">
                <a:ln>
                  <a:noFill/>
                </a:ln>
                <a:solidFill>
                  <a:srgbClr val="FF0000"/>
                </a:solidFill>
                <a:effectLst/>
                <a:uFillTx/>
                <a:latin typeface="+mn-lt"/>
                <a:ea typeface="+mn-ea"/>
                <a:cs typeface="+mn-cs"/>
                <a:sym typeface="Calibri"/>
              </a:rPr>
              <a:t>female</a:t>
            </a:r>
            <a:r>
              <a:rPr kumimoji="0" lang="it-IT" sz="2800" b="1" i="0" u="none" strike="noStrike" cap="none" spc="0" normalizeH="0" baseline="0" dirty="0">
                <a:ln>
                  <a:noFill/>
                </a:ln>
                <a:solidFill>
                  <a:srgbClr val="FF0000"/>
                </a:solidFill>
                <a:effectLst/>
                <a:uFillTx/>
                <a:latin typeface="+mn-lt"/>
                <a:ea typeface="+mn-ea"/>
                <a:cs typeface="+mn-cs"/>
                <a:sym typeface="Calibri"/>
              </a:rPr>
              <a:t> </a:t>
            </a:r>
            <a:r>
              <a:rPr kumimoji="0" lang="it-IT" sz="2800" b="1" i="0" u="none" strike="noStrike" cap="none" spc="0" normalizeH="0" baseline="0" dirty="0" err="1">
                <a:ln>
                  <a:noFill/>
                </a:ln>
                <a:solidFill>
                  <a:srgbClr val="FF0000"/>
                </a:solidFill>
                <a:effectLst/>
                <a:uFillTx/>
                <a:latin typeface="+mn-lt"/>
                <a:ea typeface="+mn-ea"/>
                <a:cs typeface="+mn-cs"/>
                <a:sym typeface="Calibri"/>
              </a:rPr>
              <a:t>cells</a:t>
            </a:r>
            <a:r>
              <a:rPr kumimoji="0" lang="it-IT" sz="2800" b="1" i="0" u="none" strike="noStrike" cap="none" spc="0" normalizeH="0" baseline="0" dirty="0">
                <a:ln>
                  <a:noFill/>
                </a:ln>
                <a:solidFill>
                  <a:srgbClr val="FF0000"/>
                </a:solidFill>
                <a:effectLst/>
                <a:uFillTx/>
                <a:latin typeface="+mn-lt"/>
                <a:ea typeface="+mn-ea"/>
                <a:cs typeface="+mn-cs"/>
                <a:sym typeface="Calibri"/>
              </a:rPr>
              <a:t> </a:t>
            </a:r>
            <a:r>
              <a:rPr kumimoji="0" lang="it-IT" sz="2800" b="1" i="0" u="none" strike="noStrike" cap="none" spc="0" normalizeH="0" baseline="0" dirty="0" err="1">
                <a:ln>
                  <a:noFill/>
                </a:ln>
                <a:solidFill>
                  <a:srgbClr val="FF0000"/>
                </a:solidFill>
                <a:effectLst/>
                <a:uFillTx/>
                <a:latin typeface="+mn-lt"/>
                <a:ea typeface="+mn-ea"/>
                <a:cs typeface="+mn-cs"/>
                <a:sym typeface="Calibri"/>
              </a:rPr>
              <a:t>is</a:t>
            </a:r>
            <a:r>
              <a:rPr kumimoji="0" lang="it-IT" sz="2800" b="1" i="0" u="none" strike="noStrike" cap="none" spc="0" normalizeH="0" baseline="0" dirty="0">
                <a:ln>
                  <a:noFill/>
                </a:ln>
                <a:solidFill>
                  <a:srgbClr val="FF0000"/>
                </a:solidFill>
                <a:effectLst/>
                <a:uFillTx/>
                <a:latin typeface="+mn-lt"/>
                <a:ea typeface="+mn-ea"/>
                <a:cs typeface="+mn-cs"/>
                <a:sym typeface="Calibri"/>
              </a:rPr>
              <a:t> </a:t>
            </a:r>
            <a:r>
              <a:rPr kumimoji="0" lang="it-IT" sz="2800" b="1" i="0" u="none" strike="noStrike" cap="none" spc="0" normalizeH="0" baseline="0" dirty="0" err="1">
                <a:ln>
                  <a:noFill/>
                </a:ln>
                <a:solidFill>
                  <a:srgbClr val="FF0000"/>
                </a:solidFill>
                <a:effectLst/>
                <a:uFillTx/>
                <a:latin typeface="+mn-lt"/>
                <a:ea typeface="+mn-ea"/>
                <a:cs typeface="+mn-cs"/>
                <a:sym typeface="Calibri"/>
              </a:rPr>
              <a:t>Ftx</a:t>
            </a:r>
            <a:r>
              <a:rPr lang="it-IT" sz="2800" b="1" dirty="0" err="1">
                <a:solidFill>
                  <a:srgbClr val="FF0000"/>
                </a:solidFill>
              </a:rPr>
              <a:t>-dependent</a:t>
            </a:r>
            <a:endParaRPr kumimoji="0" lang="it-IT" sz="2800" b="1" i="0" u="none" strike="noStrike" cap="none" spc="0" normalizeH="0" baseline="0" dirty="0">
              <a:ln>
                <a:noFill/>
              </a:ln>
              <a:solidFill>
                <a:srgbClr val="FF0000"/>
              </a:solidFill>
              <a:effectLst/>
              <a:uFillTx/>
              <a:sym typeface="Calibri"/>
            </a:endParaRPr>
          </a:p>
        </p:txBody>
      </p:sp>
    </p:spTree>
    <p:extLst>
      <p:ext uri="{BB962C8B-B14F-4D97-AF65-F5344CB8AC3E}">
        <p14:creationId xmlns:p14="http://schemas.microsoft.com/office/powerpoint/2010/main" val="6638582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figura 9.png" descr="figura 9.png"/>
          <p:cNvPicPr>
            <a:picLocks noGrp="1" noChangeAspect="1"/>
          </p:cNvPicPr>
          <p:nvPr>
            <p:ph type="pic" idx="13"/>
          </p:nvPr>
        </p:nvPicPr>
        <p:blipFill>
          <a:blip r:embed="rId2">
            <a:extLst/>
          </a:blip>
          <a:stretch>
            <a:fillRect/>
          </a:stretch>
        </p:blipFill>
        <p:spPr>
          <a:xfrm>
            <a:off x="3065071" y="1336185"/>
            <a:ext cx="6710802" cy="2682540"/>
          </a:xfrm>
          <a:prstGeom prst="rect">
            <a:avLst/>
          </a:prstGeom>
        </p:spPr>
      </p:pic>
      <p:sp>
        <p:nvSpPr>
          <p:cNvPr id="157" name="Factors involved in Spreading of Xist RNA."/>
          <p:cNvSpPr txBox="1">
            <a:spLocks noGrp="1"/>
          </p:cNvSpPr>
          <p:nvPr>
            <p:ph type="title"/>
          </p:nvPr>
        </p:nvSpPr>
        <p:spPr>
          <a:xfrm>
            <a:off x="1877854" y="-40685"/>
            <a:ext cx="8602092" cy="1105613"/>
          </a:xfrm>
          <a:prstGeom prst="rect">
            <a:avLst/>
          </a:prstGeom>
        </p:spPr>
        <p:txBody>
          <a:bodyPr/>
          <a:lstStyle/>
          <a:p>
            <a:pPr defTabSz="320396">
              <a:defRPr sz="3200"/>
            </a:pPr>
            <a:r>
              <a:rPr dirty="0"/>
              <a:t>Factors involved in </a:t>
            </a:r>
            <a:r>
              <a:rPr lang="it-IT" dirty="0" err="1"/>
              <a:t>localization</a:t>
            </a:r>
            <a:r>
              <a:rPr dirty="0"/>
              <a:t> of </a:t>
            </a:r>
            <a:r>
              <a:rPr i="1" dirty="0" err="1">
                <a:latin typeface="Helvetica Neue"/>
                <a:ea typeface="Helvetica Neue"/>
                <a:cs typeface="Helvetica Neue"/>
                <a:sym typeface="Helvetica Neue"/>
              </a:rPr>
              <a:t>Xist</a:t>
            </a:r>
            <a:r>
              <a:rPr dirty="0"/>
              <a:t> RNA.</a:t>
            </a:r>
          </a:p>
        </p:txBody>
      </p:sp>
      <p:sp>
        <p:nvSpPr>
          <p:cNvPr id="158" name="Figure 9. Factors involved in X inactivation spread. (A) The organization of LINE-1-rich (gray-shaded) and gene- rich (blue-shaded) domains is important in defining the extent of Xist RNA spreading as illustrated by the observation that large gene-rich domains attenuate Xist RNA spreading (barred arrows). YY1 is implicated in tethering Xist RNA (green wavy line) at the site of synthesis (brown circle) and interacting with Xist RNA to facilitate spreading (red circle). hnRNPU/SAFA also plays a role in localization of Xist RNA in cis, binding to Xist RNA directly."/>
          <p:cNvSpPr txBox="1">
            <a:spLocks noGrp="1"/>
          </p:cNvSpPr>
          <p:nvPr>
            <p:ph type="body" sz="half" idx="1"/>
          </p:nvPr>
        </p:nvSpPr>
        <p:spPr>
          <a:xfrm>
            <a:off x="1945529" y="4170713"/>
            <a:ext cx="8466741" cy="2164602"/>
          </a:xfrm>
          <a:prstGeom prst="rect">
            <a:avLst/>
          </a:prstGeom>
        </p:spPr>
        <p:txBody>
          <a:bodyPr/>
          <a:lstStyle/>
          <a:p>
            <a:pPr algn="l" defTabSz="859536">
              <a:lnSpc>
                <a:spcPct val="90000"/>
              </a:lnSpc>
              <a:spcBef>
                <a:spcPts val="900"/>
              </a:spcBef>
              <a:defRPr sz="1504">
                <a:latin typeface="+mn-lt"/>
                <a:ea typeface="+mn-ea"/>
                <a:cs typeface="+mn-cs"/>
                <a:sym typeface="Calibri"/>
              </a:defRPr>
            </a:pPr>
            <a:r>
              <a:rPr sz="1879" b="1" dirty="0">
                <a:latin typeface="+mj-lt"/>
                <a:ea typeface="+mj-ea"/>
                <a:cs typeface="+mj-cs"/>
                <a:sym typeface="Helvetica"/>
              </a:rPr>
              <a:t>Figure 9.</a:t>
            </a:r>
            <a:r>
              <a:rPr sz="1879" b="1" dirty="0">
                <a:solidFill>
                  <a:srgbClr val="B83D00"/>
                </a:solidFill>
                <a:latin typeface="Times"/>
                <a:ea typeface="Times"/>
                <a:cs typeface="Times"/>
                <a:sym typeface="Times"/>
              </a:rPr>
              <a:t> </a:t>
            </a:r>
            <a:r>
              <a:rPr sz="1879" b="1" i="1" dirty="0">
                <a:latin typeface="Times"/>
                <a:ea typeface="Times"/>
                <a:cs typeface="Times"/>
                <a:sym typeface="Times"/>
              </a:rPr>
              <a:t>Factors involved in X inactivation spread.</a:t>
            </a:r>
            <a:r>
              <a:rPr dirty="0">
                <a:latin typeface="Times"/>
                <a:ea typeface="Times"/>
                <a:cs typeface="Times"/>
                <a:sym typeface="Times"/>
              </a:rPr>
              <a:t> </a:t>
            </a:r>
            <a:endParaRPr lang="it-IT" sz="1974" dirty="0">
              <a:latin typeface="Times"/>
              <a:ea typeface="Times"/>
              <a:cs typeface="Times"/>
              <a:sym typeface="Times"/>
            </a:endParaRPr>
          </a:p>
          <a:p>
            <a:pPr algn="l" defTabSz="859536">
              <a:lnSpc>
                <a:spcPct val="90000"/>
              </a:lnSpc>
              <a:spcBef>
                <a:spcPts val="900"/>
              </a:spcBef>
              <a:defRPr sz="1504">
                <a:latin typeface="+mn-lt"/>
                <a:ea typeface="+mn-ea"/>
                <a:cs typeface="+mn-cs"/>
                <a:sym typeface="Calibri"/>
              </a:defRPr>
            </a:pPr>
            <a:r>
              <a:rPr sz="1974" dirty="0">
                <a:latin typeface="Times"/>
                <a:ea typeface="Times"/>
                <a:cs typeface="Times"/>
                <a:sym typeface="Times"/>
              </a:rPr>
              <a:t>YY1 is implicated in tethering </a:t>
            </a:r>
            <a:r>
              <a:rPr sz="1974" i="1" dirty="0" err="1">
                <a:latin typeface="Times"/>
                <a:ea typeface="Times"/>
                <a:cs typeface="Times"/>
                <a:sym typeface="Times"/>
              </a:rPr>
              <a:t>Xist</a:t>
            </a:r>
            <a:r>
              <a:rPr sz="1974" dirty="0">
                <a:latin typeface="Times"/>
                <a:ea typeface="Times"/>
                <a:cs typeface="Times"/>
                <a:sym typeface="Times"/>
              </a:rPr>
              <a:t> RNA (green wavy line) at the site of synthesis (brown circle) and interacting with </a:t>
            </a:r>
            <a:r>
              <a:rPr sz="1974" i="1" dirty="0" err="1">
                <a:latin typeface="Times"/>
                <a:ea typeface="Times"/>
                <a:cs typeface="Times"/>
                <a:sym typeface="Times"/>
              </a:rPr>
              <a:t>Xist</a:t>
            </a:r>
            <a:r>
              <a:rPr sz="1974" dirty="0">
                <a:latin typeface="Times"/>
                <a:ea typeface="Times"/>
                <a:cs typeface="Times"/>
                <a:sym typeface="Times"/>
              </a:rPr>
              <a:t> RNA to facilitate spreading (red circle). </a:t>
            </a:r>
            <a:endParaRPr lang="it-IT" sz="1974" dirty="0">
              <a:latin typeface="Times"/>
              <a:ea typeface="Times"/>
              <a:cs typeface="Times"/>
              <a:sym typeface="Times"/>
            </a:endParaRPr>
          </a:p>
          <a:p>
            <a:pPr algn="l" defTabSz="859536">
              <a:lnSpc>
                <a:spcPct val="90000"/>
              </a:lnSpc>
              <a:spcBef>
                <a:spcPts val="900"/>
              </a:spcBef>
              <a:defRPr sz="1504">
                <a:latin typeface="+mn-lt"/>
                <a:ea typeface="+mn-ea"/>
                <a:cs typeface="+mn-cs"/>
                <a:sym typeface="Calibri"/>
              </a:defRPr>
            </a:pPr>
            <a:endParaRPr lang="it-IT" sz="1974" dirty="0">
              <a:latin typeface="Times"/>
              <a:ea typeface="Times"/>
              <a:cs typeface="Times"/>
              <a:sym typeface="Times"/>
            </a:endParaRPr>
          </a:p>
          <a:p>
            <a:pPr algn="l" defTabSz="859536">
              <a:lnSpc>
                <a:spcPct val="90000"/>
              </a:lnSpc>
              <a:spcBef>
                <a:spcPts val="900"/>
              </a:spcBef>
              <a:defRPr sz="1504">
                <a:latin typeface="+mn-lt"/>
                <a:ea typeface="+mn-ea"/>
                <a:cs typeface="+mn-cs"/>
                <a:sym typeface="Calibri"/>
              </a:defRPr>
            </a:pPr>
            <a:r>
              <a:rPr sz="1974" dirty="0" err="1">
                <a:latin typeface="Times"/>
                <a:ea typeface="Times"/>
                <a:cs typeface="Times"/>
                <a:sym typeface="Times"/>
              </a:rPr>
              <a:t>hnRNPU</a:t>
            </a:r>
            <a:r>
              <a:rPr sz="1974" dirty="0">
                <a:latin typeface="Times"/>
                <a:ea typeface="Times"/>
                <a:cs typeface="Times"/>
                <a:sym typeface="Times"/>
              </a:rPr>
              <a:t>/SAFA also plays a role in localization of </a:t>
            </a:r>
            <a:r>
              <a:rPr sz="1974" i="1" dirty="0" err="1">
                <a:latin typeface="Times"/>
                <a:ea typeface="Times"/>
                <a:cs typeface="Times"/>
                <a:sym typeface="Times"/>
              </a:rPr>
              <a:t>Xist</a:t>
            </a:r>
            <a:r>
              <a:rPr sz="1974" dirty="0">
                <a:latin typeface="Times"/>
                <a:ea typeface="Times"/>
                <a:cs typeface="Times"/>
                <a:sym typeface="Times"/>
              </a:rPr>
              <a:t> RNA in cis, binding to </a:t>
            </a:r>
            <a:r>
              <a:rPr sz="1974" i="1" dirty="0" err="1">
                <a:latin typeface="Times"/>
                <a:ea typeface="Times"/>
                <a:cs typeface="Times"/>
                <a:sym typeface="Times"/>
              </a:rPr>
              <a:t>Xist</a:t>
            </a:r>
            <a:r>
              <a:rPr sz="1974" i="1" dirty="0">
                <a:latin typeface="Times"/>
                <a:ea typeface="Times"/>
                <a:cs typeface="Times"/>
                <a:sym typeface="Times"/>
              </a:rPr>
              <a:t> </a:t>
            </a:r>
            <a:r>
              <a:rPr sz="1974" dirty="0">
                <a:latin typeface="Times"/>
                <a:ea typeface="Times"/>
                <a:cs typeface="Times"/>
                <a:sym typeface="Times"/>
              </a:rPr>
              <a:t>RNA directly. </a:t>
            </a:r>
          </a:p>
        </p:txBody>
      </p:sp>
      <p:sp>
        <p:nvSpPr>
          <p:cNvPr id="3" name="Triangolo isoscele 2">
            <a:extLst>
              <a:ext uri="{FF2B5EF4-FFF2-40B4-BE49-F238E27FC236}">
                <a16:creationId xmlns:a16="http://schemas.microsoft.com/office/drawing/2014/main" id="{B2EB638D-BB85-4257-9F03-4B27AA0CE536}"/>
              </a:ext>
            </a:extLst>
          </p:cNvPr>
          <p:cNvSpPr/>
          <p:nvPr/>
        </p:nvSpPr>
        <p:spPr>
          <a:xfrm>
            <a:off x="1720243" y="5688609"/>
            <a:ext cx="225286" cy="142347"/>
          </a:xfrm>
          <a:prstGeom prst="triangle">
            <a:avLst/>
          </a:prstGeom>
          <a:solidFill>
            <a:srgbClr val="7030A0"/>
          </a:solidFill>
          <a:ln>
            <a:solidFill>
              <a:srgbClr val="7030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4" name="Connettore 3">
            <a:extLst>
              <a:ext uri="{FF2B5EF4-FFF2-40B4-BE49-F238E27FC236}">
                <a16:creationId xmlns:a16="http://schemas.microsoft.com/office/drawing/2014/main" id="{4F8CCBA6-9AD5-42D3-B97D-39C92F8A319F}"/>
              </a:ext>
            </a:extLst>
          </p:cNvPr>
          <p:cNvSpPr/>
          <p:nvPr/>
        </p:nvSpPr>
        <p:spPr>
          <a:xfrm>
            <a:off x="1720243" y="4674590"/>
            <a:ext cx="157611" cy="142347"/>
          </a:xfrm>
          <a:prstGeom prst="flowChartConnector">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E98107-903B-4A9C-9A84-1D6396269530}"/>
              </a:ext>
            </a:extLst>
          </p:cNvPr>
          <p:cNvSpPr>
            <a:spLocks noGrp="1"/>
          </p:cNvSpPr>
          <p:nvPr>
            <p:ph type="title"/>
          </p:nvPr>
        </p:nvSpPr>
        <p:spPr>
          <a:xfrm>
            <a:off x="1903343" y="736186"/>
            <a:ext cx="8385313" cy="1325563"/>
          </a:xfrm>
        </p:spPr>
        <p:txBody>
          <a:bodyPr/>
          <a:lstStyle/>
          <a:p>
            <a:r>
              <a:rPr lang="it-IT" b="1" dirty="0"/>
              <a:t>The </a:t>
            </a:r>
            <a:r>
              <a:rPr lang="it-IT" b="1" dirty="0" err="1"/>
              <a:t>efficienty</a:t>
            </a:r>
            <a:r>
              <a:rPr lang="it-IT" b="1" dirty="0"/>
              <a:t> of </a:t>
            </a:r>
            <a:r>
              <a:rPr lang="it-IT" b="1" dirty="0" err="1"/>
              <a:t>Xist</a:t>
            </a:r>
            <a:r>
              <a:rPr lang="it-IT" b="1" dirty="0"/>
              <a:t> RNA </a:t>
            </a:r>
            <a:r>
              <a:rPr lang="it-IT" b="1" dirty="0" err="1"/>
              <a:t>spreading</a:t>
            </a:r>
            <a:r>
              <a:rPr lang="it-IT" b="1" dirty="0"/>
              <a:t> </a:t>
            </a:r>
          </a:p>
        </p:txBody>
      </p:sp>
      <p:sp>
        <p:nvSpPr>
          <p:cNvPr id="5" name="CasellaDiTesto 4">
            <a:extLst>
              <a:ext uri="{FF2B5EF4-FFF2-40B4-BE49-F238E27FC236}">
                <a16:creationId xmlns:a16="http://schemas.microsoft.com/office/drawing/2014/main" id="{638BDE49-43AE-473B-B910-E1978D1B541D}"/>
              </a:ext>
            </a:extLst>
          </p:cNvPr>
          <p:cNvSpPr txBox="1"/>
          <p:nvPr/>
        </p:nvSpPr>
        <p:spPr>
          <a:xfrm>
            <a:off x="1522569" y="3103128"/>
            <a:ext cx="3193772"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2400" b="0" i="0" u="none" strike="noStrike" cap="none" spc="0" normalizeH="0" baseline="0" dirty="0" err="1">
                <a:ln>
                  <a:noFill/>
                </a:ln>
                <a:solidFill>
                  <a:srgbClr val="000000"/>
                </a:solidFill>
                <a:effectLst/>
                <a:uFillTx/>
                <a:latin typeface="+mn-lt"/>
                <a:ea typeface="+mn-ea"/>
                <a:cs typeface="+mn-cs"/>
                <a:sym typeface="Calibri"/>
              </a:rPr>
              <a:t>Overwall</a:t>
            </a:r>
            <a:r>
              <a:rPr kumimoji="0" lang="it-IT" sz="2400" b="0" i="0" u="none" strike="noStrike" cap="none" spc="0" normalizeH="0" baseline="0" dirty="0">
                <a:ln>
                  <a:noFill/>
                </a:ln>
                <a:solidFill>
                  <a:srgbClr val="000000"/>
                </a:solidFill>
                <a:effectLst/>
                <a:uFillTx/>
                <a:latin typeface="+mn-lt"/>
                <a:ea typeface="+mn-ea"/>
                <a:cs typeface="+mn-cs"/>
                <a:sym typeface="Calibri"/>
              </a:rPr>
              <a:t> </a:t>
            </a:r>
            <a:r>
              <a:rPr kumimoji="0" lang="it-IT" sz="2400" b="0" i="0" u="none" strike="noStrike" cap="none" spc="0" normalizeH="0" baseline="0" dirty="0" err="1">
                <a:ln>
                  <a:noFill/>
                </a:ln>
                <a:solidFill>
                  <a:srgbClr val="FF0000"/>
                </a:solidFill>
                <a:effectLst/>
                <a:uFillTx/>
                <a:latin typeface="+mn-lt"/>
                <a:ea typeface="+mn-ea"/>
                <a:cs typeface="+mn-cs"/>
                <a:sym typeface="Calibri"/>
              </a:rPr>
              <a:t>configuration</a:t>
            </a:r>
            <a:r>
              <a:rPr kumimoji="0" lang="it-IT" sz="2400" b="0" i="0" u="none" strike="noStrike" cap="none" spc="0" normalizeH="0" baseline="0" dirty="0">
                <a:ln>
                  <a:noFill/>
                </a:ln>
                <a:solidFill>
                  <a:srgbClr val="000000"/>
                </a:solidFill>
                <a:effectLst/>
                <a:uFillTx/>
                <a:latin typeface="+mn-lt"/>
                <a:ea typeface="+mn-ea"/>
                <a:cs typeface="+mn-cs"/>
                <a:sym typeface="Calibri"/>
              </a:rPr>
              <a:t> of X </a:t>
            </a:r>
            <a:r>
              <a:rPr kumimoji="0" lang="it-IT" sz="2400" b="0" i="0" u="none" strike="noStrike" cap="none" spc="0" normalizeH="0" baseline="0" dirty="0" err="1">
                <a:ln>
                  <a:noFill/>
                </a:ln>
                <a:solidFill>
                  <a:srgbClr val="000000"/>
                </a:solidFill>
                <a:effectLst/>
                <a:uFillTx/>
                <a:latin typeface="+mn-lt"/>
                <a:ea typeface="+mn-ea"/>
                <a:cs typeface="+mn-cs"/>
                <a:sym typeface="Calibri"/>
              </a:rPr>
              <a:t>chromosome</a:t>
            </a:r>
            <a:r>
              <a:rPr kumimoji="0" lang="it-IT" sz="2400" b="0" i="0" u="none" strike="noStrike" cap="none" spc="0" normalizeH="0" baseline="0" dirty="0">
                <a:ln>
                  <a:noFill/>
                </a:ln>
                <a:solidFill>
                  <a:srgbClr val="000000"/>
                </a:solidFill>
                <a:effectLst/>
                <a:uFillTx/>
                <a:latin typeface="+mn-lt"/>
                <a:ea typeface="+mn-ea"/>
                <a:cs typeface="+mn-cs"/>
                <a:sym typeface="Calibri"/>
              </a:rPr>
              <a:t> </a:t>
            </a:r>
            <a:r>
              <a:rPr kumimoji="0" lang="it-IT" sz="2400" b="0" i="0" u="none" strike="noStrike" cap="none" spc="0" normalizeH="0" baseline="0" dirty="0" err="1">
                <a:ln>
                  <a:noFill/>
                </a:ln>
                <a:solidFill>
                  <a:srgbClr val="000000"/>
                </a:solidFill>
                <a:effectLst/>
                <a:uFillTx/>
                <a:latin typeface="+mn-lt"/>
                <a:ea typeface="+mn-ea"/>
                <a:cs typeface="+mn-cs"/>
                <a:sym typeface="Calibri"/>
              </a:rPr>
              <a:t>territory</a:t>
            </a:r>
            <a:r>
              <a:rPr kumimoji="0" lang="it-IT" sz="2400" b="0" i="0" u="none" strike="noStrike" cap="none" spc="0" normalizeH="0" baseline="0" dirty="0">
                <a:ln>
                  <a:noFill/>
                </a:ln>
                <a:solidFill>
                  <a:srgbClr val="000000"/>
                </a:solidFill>
                <a:effectLst/>
                <a:uFillTx/>
                <a:latin typeface="+mn-lt"/>
                <a:ea typeface="+mn-ea"/>
                <a:cs typeface="+mn-cs"/>
                <a:sym typeface="Calibri"/>
              </a:rPr>
              <a:t> in 3D</a:t>
            </a:r>
          </a:p>
        </p:txBody>
      </p:sp>
      <p:sp>
        <p:nvSpPr>
          <p:cNvPr id="6" name="CasellaDiTesto 5">
            <a:extLst>
              <a:ext uri="{FF2B5EF4-FFF2-40B4-BE49-F238E27FC236}">
                <a16:creationId xmlns:a16="http://schemas.microsoft.com/office/drawing/2014/main" id="{023635FD-1F66-4E52-B2F5-BBF8500BA96F}"/>
              </a:ext>
            </a:extLst>
          </p:cNvPr>
          <p:cNvSpPr txBox="1"/>
          <p:nvPr/>
        </p:nvSpPr>
        <p:spPr>
          <a:xfrm>
            <a:off x="7529339" y="3376727"/>
            <a:ext cx="2956562"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2400" b="0" i="0" u="none" strike="noStrike" cap="none" spc="0" normalizeH="0" baseline="0" dirty="0">
                <a:ln>
                  <a:noFill/>
                </a:ln>
                <a:solidFill>
                  <a:srgbClr val="000000"/>
                </a:solidFill>
                <a:effectLst/>
                <a:uFillTx/>
                <a:latin typeface="+mn-lt"/>
                <a:ea typeface="+mn-ea"/>
                <a:cs typeface="+mn-cs"/>
                <a:sym typeface="Calibri"/>
              </a:rPr>
              <a:t>How </a:t>
            </a:r>
            <a:r>
              <a:rPr kumimoji="0" lang="it-IT" sz="2400" b="0" i="0" u="none" strike="noStrike" cap="none" spc="0" normalizeH="0" baseline="0" dirty="0" err="1">
                <a:ln>
                  <a:noFill/>
                </a:ln>
                <a:solidFill>
                  <a:srgbClr val="FF0000"/>
                </a:solidFill>
                <a:effectLst/>
                <a:uFillTx/>
                <a:latin typeface="+mn-lt"/>
                <a:ea typeface="+mn-ea"/>
                <a:cs typeface="+mn-cs"/>
                <a:sym typeface="Calibri"/>
              </a:rPr>
              <a:t>Xist</a:t>
            </a:r>
            <a:r>
              <a:rPr kumimoji="0" lang="it-IT" sz="2400" b="0" i="0" u="none" strike="noStrike" cap="none" spc="0" normalizeH="0" baseline="0" dirty="0">
                <a:ln>
                  <a:noFill/>
                </a:ln>
                <a:solidFill>
                  <a:srgbClr val="FF0000"/>
                </a:solidFill>
                <a:effectLst/>
                <a:uFillTx/>
                <a:latin typeface="+mn-lt"/>
                <a:ea typeface="+mn-ea"/>
                <a:cs typeface="+mn-cs"/>
                <a:sym typeface="Calibri"/>
              </a:rPr>
              <a:t> locus </a:t>
            </a:r>
            <a:r>
              <a:rPr kumimoji="0" lang="it-IT" sz="2400" b="0" i="0" u="none" strike="noStrike" cap="none" spc="0" normalizeH="0" baseline="0" dirty="0" err="1">
                <a:ln>
                  <a:noFill/>
                </a:ln>
                <a:solidFill>
                  <a:srgbClr val="000000"/>
                </a:solidFill>
                <a:effectLst/>
                <a:uFillTx/>
                <a:latin typeface="+mn-lt"/>
                <a:ea typeface="+mn-ea"/>
                <a:cs typeface="+mn-cs"/>
                <a:sym typeface="Calibri"/>
              </a:rPr>
              <a:t>is</a:t>
            </a:r>
            <a:r>
              <a:rPr kumimoji="0" lang="it-IT" sz="2400" b="0" i="0" u="none" strike="noStrike" cap="none" spc="0" normalizeH="0" baseline="0" dirty="0">
                <a:ln>
                  <a:noFill/>
                </a:ln>
                <a:solidFill>
                  <a:srgbClr val="000000"/>
                </a:solidFill>
                <a:effectLst/>
                <a:uFillTx/>
                <a:latin typeface="+mn-lt"/>
                <a:ea typeface="+mn-ea"/>
                <a:cs typeface="+mn-cs"/>
                <a:sym typeface="Calibri"/>
              </a:rPr>
              <a:t> </a:t>
            </a:r>
            <a:r>
              <a:rPr kumimoji="0" lang="it-IT" sz="2400" b="0" i="0" u="none" strike="noStrike" cap="none" spc="0" normalizeH="0" baseline="0" dirty="0" err="1">
                <a:ln>
                  <a:noFill/>
                </a:ln>
                <a:solidFill>
                  <a:srgbClr val="000000"/>
                </a:solidFill>
                <a:effectLst/>
                <a:uFillTx/>
                <a:latin typeface="+mn-lt"/>
                <a:ea typeface="+mn-ea"/>
                <a:cs typeface="+mn-cs"/>
                <a:sym typeface="Calibri"/>
              </a:rPr>
              <a:t>positioned</a:t>
            </a:r>
            <a:r>
              <a:rPr kumimoji="0" lang="it-IT" sz="2400" b="0" i="0" u="none" strike="noStrike" cap="none" spc="0" normalizeH="0" baseline="0" dirty="0">
                <a:ln>
                  <a:noFill/>
                </a:ln>
                <a:solidFill>
                  <a:srgbClr val="000000"/>
                </a:solidFill>
                <a:effectLst/>
                <a:uFillTx/>
                <a:latin typeface="+mn-lt"/>
                <a:ea typeface="+mn-ea"/>
                <a:cs typeface="+mn-cs"/>
                <a:sym typeface="Calibri"/>
              </a:rPr>
              <a:t> </a:t>
            </a:r>
            <a:r>
              <a:rPr kumimoji="0" lang="it-IT" sz="2400" b="0" i="0" u="none" strike="noStrike" cap="none" spc="0" normalizeH="0" baseline="0" dirty="0" err="1">
                <a:ln>
                  <a:noFill/>
                </a:ln>
                <a:solidFill>
                  <a:srgbClr val="000000"/>
                </a:solidFill>
                <a:effectLst/>
                <a:uFillTx/>
                <a:latin typeface="+mn-lt"/>
                <a:ea typeface="+mn-ea"/>
                <a:cs typeface="+mn-cs"/>
                <a:sym typeface="Calibri"/>
              </a:rPr>
              <a:t>within</a:t>
            </a:r>
            <a:r>
              <a:rPr kumimoji="0" lang="it-IT" sz="2400" b="0" i="0" u="none" strike="noStrike" cap="none" spc="0" normalizeH="0" baseline="0" dirty="0">
                <a:ln>
                  <a:noFill/>
                </a:ln>
                <a:solidFill>
                  <a:srgbClr val="000000"/>
                </a:solidFill>
                <a:effectLst/>
                <a:uFillTx/>
                <a:latin typeface="+mn-lt"/>
                <a:ea typeface="+mn-ea"/>
                <a:cs typeface="+mn-cs"/>
                <a:sym typeface="Calibri"/>
              </a:rPr>
              <a:t> the X </a:t>
            </a:r>
            <a:r>
              <a:rPr kumimoji="0" lang="it-IT" sz="2400" b="0" i="0" u="none" strike="noStrike" cap="none" spc="0" normalizeH="0" baseline="0" dirty="0" err="1">
                <a:ln>
                  <a:noFill/>
                </a:ln>
                <a:solidFill>
                  <a:srgbClr val="000000"/>
                </a:solidFill>
                <a:effectLst/>
                <a:uFillTx/>
                <a:latin typeface="+mn-lt"/>
                <a:ea typeface="+mn-ea"/>
                <a:cs typeface="+mn-cs"/>
                <a:sym typeface="Calibri"/>
              </a:rPr>
              <a:t>chromosome</a:t>
            </a:r>
            <a:r>
              <a:rPr kumimoji="0" lang="it-IT" sz="2400" b="0" i="0" u="none" strike="noStrike" cap="none" spc="0" normalizeH="0" baseline="0" dirty="0">
                <a:ln>
                  <a:noFill/>
                </a:ln>
                <a:solidFill>
                  <a:srgbClr val="000000"/>
                </a:solidFill>
                <a:effectLst/>
                <a:uFillTx/>
                <a:latin typeface="+mn-lt"/>
                <a:ea typeface="+mn-ea"/>
                <a:cs typeface="+mn-cs"/>
                <a:sym typeface="Calibri"/>
              </a:rPr>
              <a:t> </a:t>
            </a:r>
            <a:r>
              <a:rPr kumimoji="0" lang="it-IT" sz="2400" b="0" i="0" u="none" strike="noStrike" cap="none" spc="0" normalizeH="0" baseline="0" dirty="0" err="1">
                <a:ln>
                  <a:noFill/>
                </a:ln>
                <a:solidFill>
                  <a:srgbClr val="000000"/>
                </a:solidFill>
                <a:effectLst/>
                <a:uFillTx/>
                <a:latin typeface="+mn-lt"/>
                <a:ea typeface="+mn-ea"/>
                <a:cs typeface="+mn-cs"/>
                <a:sym typeface="Calibri"/>
              </a:rPr>
              <a:t>territory</a:t>
            </a:r>
            <a:endParaRPr kumimoji="0" lang="it-IT" sz="2400" b="0" i="0" u="none" strike="noStrike" cap="none" spc="0" normalizeH="0" baseline="0" dirty="0">
              <a:ln>
                <a:noFill/>
              </a:ln>
              <a:solidFill>
                <a:srgbClr val="000000"/>
              </a:solidFill>
              <a:effectLst/>
              <a:uFillTx/>
              <a:latin typeface="+mn-lt"/>
              <a:ea typeface="+mn-ea"/>
              <a:cs typeface="+mn-cs"/>
              <a:sym typeface="Calibri"/>
            </a:endParaRPr>
          </a:p>
        </p:txBody>
      </p:sp>
      <p:sp>
        <p:nvSpPr>
          <p:cNvPr id="10" name="Freccia angolare bidirezionale 9">
            <a:extLst>
              <a:ext uri="{FF2B5EF4-FFF2-40B4-BE49-F238E27FC236}">
                <a16:creationId xmlns:a16="http://schemas.microsoft.com/office/drawing/2014/main" id="{4713E0F1-6E6D-4425-BC2D-EE6EA3801F15}"/>
              </a:ext>
            </a:extLst>
          </p:cNvPr>
          <p:cNvSpPr/>
          <p:nvPr/>
        </p:nvSpPr>
        <p:spPr>
          <a:xfrm rot="13362708">
            <a:off x="4759263" y="2057893"/>
            <a:ext cx="2281158" cy="2141220"/>
          </a:xfrm>
          <a:prstGeom prst="leftUpArrow">
            <a:avLst>
              <a:gd name="adj1" fmla="val 8810"/>
              <a:gd name="adj2" fmla="val 13354"/>
              <a:gd name="adj3" fmla="val 27309"/>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pic>
        <p:nvPicPr>
          <p:cNvPr id="2050" name="Picture 2" descr="Risultati immagini per cromosoma X gif">
            <a:extLst>
              <a:ext uri="{FF2B5EF4-FFF2-40B4-BE49-F238E27FC236}">
                <a16:creationId xmlns:a16="http://schemas.microsoft.com/office/drawing/2014/main" id="{2B7C888E-1B08-455E-A053-2B2616EBB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733" y="4303455"/>
            <a:ext cx="2921852" cy="1951797"/>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0004ED40-B7F7-4ACE-A3B3-875AD1CD361D}"/>
              </a:ext>
            </a:extLst>
          </p:cNvPr>
          <p:cNvPicPr>
            <a:picLocks noChangeAspect="1"/>
          </p:cNvPicPr>
          <p:nvPr/>
        </p:nvPicPr>
        <p:blipFill>
          <a:blip r:embed="rId3"/>
          <a:stretch>
            <a:fillRect/>
          </a:stretch>
        </p:blipFill>
        <p:spPr>
          <a:xfrm>
            <a:off x="5873338" y="5105156"/>
            <a:ext cx="6115050" cy="1247775"/>
          </a:xfrm>
          <a:prstGeom prst="rect">
            <a:avLst/>
          </a:prstGeom>
        </p:spPr>
      </p:pic>
      <p:sp>
        <p:nvSpPr>
          <p:cNvPr id="4" name="CasellaDiTesto 3">
            <a:extLst>
              <a:ext uri="{FF2B5EF4-FFF2-40B4-BE49-F238E27FC236}">
                <a16:creationId xmlns:a16="http://schemas.microsoft.com/office/drawing/2014/main" id="{3CF3C009-CDF4-4F84-A40F-FA40F4E0821C}"/>
              </a:ext>
            </a:extLst>
          </p:cNvPr>
          <p:cNvSpPr txBox="1"/>
          <p:nvPr/>
        </p:nvSpPr>
        <p:spPr>
          <a:xfrm>
            <a:off x="8362123" y="4933743"/>
            <a:ext cx="9011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it-IT"/>
              <a:t>Xq13.2</a:t>
            </a:r>
            <a:endParaRPr kumimoji="0" lang="it-IT"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93543742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64DD51-B646-4C46-AA37-BA41C9AA7596}"/>
              </a:ext>
            </a:extLst>
          </p:cNvPr>
          <p:cNvSpPr>
            <a:spLocks noGrp="1"/>
          </p:cNvSpPr>
          <p:nvPr>
            <p:ph type="title"/>
          </p:nvPr>
        </p:nvSpPr>
        <p:spPr>
          <a:xfrm>
            <a:off x="838199" y="0"/>
            <a:ext cx="10515600" cy="1325563"/>
          </a:xfrm>
        </p:spPr>
        <p:txBody>
          <a:bodyPr/>
          <a:lstStyle/>
          <a:p>
            <a:r>
              <a:rPr lang="en-GB" dirty="0"/>
              <a:t>Both, </a:t>
            </a:r>
            <a:r>
              <a:rPr lang="en-GB" b="1" dirty="0"/>
              <a:t>centric heterochromatin </a:t>
            </a:r>
            <a:r>
              <a:rPr lang="en-GB" dirty="0"/>
              <a:t>and</a:t>
            </a:r>
            <a:r>
              <a:rPr lang="en-GB" b="1" dirty="0"/>
              <a:t> Xi</a:t>
            </a:r>
            <a:r>
              <a:rPr lang="en-GB" dirty="0"/>
              <a:t> are:</a:t>
            </a:r>
            <a:endParaRPr lang="it-IT" dirty="0"/>
          </a:p>
        </p:txBody>
      </p:sp>
      <p:sp>
        <p:nvSpPr>
          <p:cNvPr id="3" name="CasellaDiTesto 2">
            <a:extLst>
              <a:ext uri="{FF2B5EF4-FFF2-40B4-BE49-F238E27FC236}">
                <a16:creationId xmlns:a16="http://schemas.microsoft.com/office/drawing/2014/main" id="{7E3AB42D-54D5-453D-A91F-460012874B7D}"/>
              </a:ext>
            </a:extLst>
          </p:cNvPr>
          <p:cNvSpPr txBox="1"/>
          <p:nvPr/>
        </p:nvSpPr>
        <p:spPr>
          <a:xfrm>
            <a:off x="781447" y="1491183"/>
            <a:ext cx="4241550"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dirty="0"/>
              <a:t>are </a:t>
            </a:r>
            <a:r>
              <a:rPr lang="en-GB" b="1" dirty="0">
                <a:solidFill>
                  <a:srgbClr val="FF0000"/>
                </a:solidFill>
              </a:rPr>
              <a:t>depleted in H3K4me2 and H3K4me3</a:t>
            </a:r>
            <a:r>
              <a:rPr lang="en-GB" dirty="0"/>
              <a:t>. This heterochromatin is marked by a specific type of histone modification, such as H3K4me2 and H3K4me3. These modifications make the chromatin </a:t>
            </a:r>
            <a:r>
              <a:rPr lang="en-GB" b="1" dirty="0">
                <a:solidFill>
                  <a:srgbClr val="FF0000"/>
                </a:solidFill>
              </a:rPr>
              <a:t>transcriptionally inactive</a:t>
            </a:r>
            <a:r>
              <a:rPr lang="en-GB" dirty="0"/>
              <a:t>. </a:t>
            </a:r>
          </a:p>
        </p:txBody>
      </p:sp>
      <p:sp>
        <p:nvSpPr>
          <p:cNvPr id="4" name="CasellaDiTesto 3">
            <a:extLst>
              <a:ext uri="{FF2B5EF4-FFF2-40B4-BE49-F238E27FC236}">
                <a16:creationId xmlns:a16="http://schemas.microsoft.com/office/drawing/2014/main" id="{6402A926-E813-45BF-B10D-A0E25E949AAC}"/>
              </a:ext>
            </a:extLst>
          </p:cNvPr>
          <p:cNvSpPr txBox="1"/>
          <p:nvPr/>
        </p:nvSpPr>
        <p:spPr>
          <a:xfrm>
            <a:off x="781447" y="3911889"/>
            <a:ext cx="4991794" cy="1084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lnSpc>
                <a:spcPct val="107000"/>
              </a:lnSpc>
              <a:spcAft>
                <a:spcPts val="800"/>
              </a:spcAft>
            </a:pPr>
            <a:r>
              <a:rPr lang="en-GB" b="1" dirty="0">
                <a:solidFill>
                  <a:schemeClr val="accent6"/>
                </a:solidFill>
              </a:rPr>
              <a:t>acetylation, H3K4 </a:t>
            </a:r>
            <a:r>
              <a:rPr lang="en-GB" dirty="0"/>
              <a:t>are generally thought to be markers of transcriptionally active, or potentially </a:t>
            </a:r>
            <a:r>
              <a:rPr lang="en-GB" b="1" dirty="0">
                <a:solidFill>
                  <a:schemeClr val="accent6"/>
                </a:solidFill>
              </a:rPr>
              <a:t>active, chromatin.</a:t>
            </a:r>
            <a:endParaRPr lang="it-IT" sz="1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a:extLst>
              <a:ext uri="{FF2B5EF4-FFF2-40B4-BE49-F238E27FC236}">
                <a16:creationId xmlns:a16="http://schemas.microsoft.com/office/drawing/2014/main" id="{4FD8737E-8BCA-48AE-893A-3E73ED1850A8}"/>
              </a:ext>
            </a:extLst>
          </p:cNvPr>
          <p:cNvPicPr>
            <a:picLocks noChangeAspect="1"/>
          </p:cNvPicPr>
          <p:nvPr/>
        </p:nvPicPr>
        <p:blipFill rotWithShape="1">
          <a:blip r:embed="rId2"/>
          <a:srcRect l="3249" t="65139" r="2726" b="3015"/>
          <a:stretch/>
        </p:blipFill>
        <p:spPr>
          <a:xfrm>
            <a:off x="5629076" y="3890182"/>
            <a:ext cx="6179575" cy="1482968"/>
          </a:xfrm>
          <a:prstGeom prst="rect">
            <a:avLst/>
          </a:prstGeom>
          <a:ln>
            <a:solidFill>
              <a:schemeClr val="bg1"/>
            </a:solidFill>
          </a:ln>
        </p:spPr>
      </p:pic>
      <p:grpSp>
        <p:nvGrpSpPr>
          <p:cNvPr id="14" name="Gruppo 13">
            <a:extLst>
              <a:ext uri="{FF2B5EF4-FFF2-40B4-BE49-F238E27FC236}">
                <a16:creationId xmlns:a16="http://schemas.microsoft.com/office/drawing/2014/main" id="{ECB5059D-B1F0-4F51-971A-5E731C82A425}"/>
              </a:ext>
            </a:extLst>
          </p:cNvPr>
          <p:cNvGrpSpPr/>
          <p:nvPr/>
        </p:nvGrpSpPr>
        <p:grpSpPr>
          <a:xfrm>
            <a:off x="5279922" y="1679159"/>
            <a:ext cx="5840144" cy="1712468"/>
            <a:chOff x="5279922" y="1096063"/>
            <a:chExt cx="5840144" cy="1712468"/>
          </a:xfrm>
        </p:grpSpPr>
        <p:pic>
          <p:nvPicPr>
            <p:cNvPr id="6" name="Immagine 5">
              <a:extLst>
                <a:ext uri="{FF2B5EF4-FFF2-40B4-BE49-F238E27FC236}">
                  <a16:creationId xmlns:a16="http://schemas.microsoft.com/office/drawing/2014/main" id="{465CD95D-CD9F-4431-AB26-15BBCF7F79CB}"/>
                </a:ext>
              </a:extLst>
            </p:cNvPr>
            <p:cNvPicPr>
              <a:picLocks noChangeAspect="1"/>
            </p:cNvPicPr>
            <p:nvPr/>
          </p:nvPicPr>
          <p:blipFill rotWithShape="1">
            <a:blip r:embed="rId2"/>
            <a:srcRect l="3249" t="3798" r="2726" b="64356"/>
            <a:stretch/>
          </p:blipFill>
          <p:spPr>
            <a:xfrm>
              <a:off x="5279922" y="1096063"/>
              <a:ext cx="5840144" cy="1712468"/>
            </a:xfrm>
            <a:prstGeom prst="rect">
              <a:avLst/>
            </a:prstGeom>
          </p:spPr>
        </p:pic>
        <p:sp>
          <p:nvSpPr>
            <p:cNvPr id="13" name="Rettangolo 12">
              <a:extLst>
                <a:ext uri="{FF2B5EF4-FFF2-40B4-BE49-F238E27FC236}">
                  <a16:creationId xmlns:a16="http://schemas.microsoft.com/office/drawing/2014/main" id="{244D43E8-0BE3-404F-AB64-F87BA3A73709}"/>
                </a:ext>
              </a:extLst>
            </p:cNvPr>
            <p:cNvSpPr/>
            <p:nvPr/>
          </p:nvSpPr>
          <p:spPr>
            <a:xfrm>
              <a:off x="6095999" y="2368345"/>
              <a:ext cx="983227" cy="433849"/>
            </a:xfrm>
            <a:prstGeom prst="rect">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grpSp>
      <p:sp>
        <p:nvSpPr>
          <p:cNvPr id="15" name="Rettangolo 14">
            <a:extLst>
              <a:ext uri="{FF2B5EF4-FFF2-40B4-BE49-F238E27FC236}">
                <a16:creationId xmlns:a16="http://schemas.microsoft.com/office/drawing/2014/main" id="{A21299DC-2D3E-4303-8EF3-4CEB25261947}"/>
              </a:ext>
            </a:extLst>
          </p:cNvPr>
          <p:cNvSpPr/>
          <p:nvPr/>
        </p:nvSpPr>
        <p:spPr>
          <a:xfrm>
            <a:off x="6695768" y="3890182"/>
            <a:ext cx="265471" cy="357353"/>
          </a:xfrm>
          <a:prstGeom prst="rect">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59730618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magine 4" descr="Immagine 4"/>
          <p:cNvPicPr>
            <a:picLocks noChangeAspect="1"/>
          </p:cNvPicPr>
          <p:nvPr/>
        </p:nvPicPr>
        <p:blipFill>
          <a:blip r:embed="rId2">
            <a:extLst/>
          </a:blip>
          <a:stretch>
            <a:fillRect/>
          </a:stretch>
        </p:blipFill>
        <p:spPr>
          <a:xfrm>
            <a:off x="643466" y="446517"/>
            <a:ext cx="10905067" cy="3598671"/>
          </a:xfrm>
          <a:prstGeom prst="rect">
            <a:avLst/>
          </a:prstGeom>
          <a:ln w="12700">
            <a:miter lim="400000"/>
          </a:ln>
        </p:spPr>
      </p:pic>
      <p:sp>
        <p:nvSpPr>
          <p:cNvPr id="161" name="CasellaDiTesto 5"/>
          <p:cNvSpPr txBox="1"/>
          <p:nvPr/>
        </p:nvSpPr>
        <p:spPr>
          <a:xfrm>
            <a:off x="589058" y="4274572"/>
            <a:ext cx="10913755" cy="2246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200"/>
            </a:pPr>
            <a:r>
              <a:rPr sz="2000" dirty="0">
                <a:latin typeface="Calibri" panose="020F0502020204030204" pitchFamily="34" charset="0"/>
                <a:cs typeface="Calibri" panose="020F0502020204030204" pitchFamily="34" charset="0"/>
              </a:rPr>
              <a:t>Summary of characterized DNA methylation, histone modification, and histone changes at a silent gene on Xi. Other chromatin modifications that are enriched on Xi include the histone modifications H3 trimethylated at lysine 27 (H3K27me3) and H2A monoubiquitinated at lysine 119 (H2AK119ub1; </a:t>
            </a:r>
            <a:r>
              <a:rPr sz="2000" b="1" dirty="0">
                <a:solidFill>
                  <a:srgbClr val="00B0F0"/>
                </a:solidFill>
                <a:latin typeface="Calibri" panose="020F0502020204030204" pitchFamily="34" charset="0"/>
                <a:ea typeface="+mj-ea"/>
                <a:cs typeface="Calibri" panose="020F0502020204030204" pitchFamily="34" charset="0"/>
                <a:sym typeface="Helvetica"/>
              </a:rPr>
              <a:t>Fig. 9B</a:t>
            </a:r>
            <a:r>
              <a:rPr sz="2000" dirty="0">
                <a:latin typeface="Calibri" panose="020F0502020204030204" pitchFamily="34" charset="0"/>
                <a:cs typeface="Calibri" panose="020F0502020204030204" pitchFamily="34" charset="0"/>
              </a:rPr>
              <a:t>). These modifications are catalyzed by </a:t>
            </a:r>
            <a:r>
              <a:rPr sz="2000" dirty="0" err="1">
                <a:solidFill>
                  <a:srgbClr val="FF0000"/>
                </a:solidFill>
                <a:latin typeface="Calibri" panose="020F0502020204030204" pitchFamily="34" charset="0"/>
                <a:cs typeface="Calibri" panose="020F0502020204030204" pitchFamily="34" charset="0"/>
              </a:rPr>
              <a:t>Polycomb</a:t>
            </a:r>
            <a:r>
              <a:rPr sz="2000" dirty="0">
                <a:solidFill>
                  <a:srgbClr val="FF0000"/>
                </a:solidFill>
                <a:latin typeface="Calibri" panose="020F0502020204030204" pitchFamily="34" charset="0"/>
                <a:cs typeface="Calibri" panose="020F0502020204030204" pitchFamily="34" charset="0"/>
              </a:rPr>
              <a:t> repressor complexes.</a:t>
            </a:r>
          </a:p>
          <a:p>
            <a:pPr>
              <a:defRPr sz="2200"/>
            </a:pPr>
            <a:r>
              <a:rPr lang="it-IT" sz="2000" dirty="0" err="1">
                <a:latin typeface="Calibri" panose="020F0502020204030204" pitchFamily="34" charset="0"/>
                <a:cs typeface="Calibri" panose="020F0502020204030204" pitchFamily="34" charset="0"/>
              </a:rPr>
              <a:t>There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is</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also</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enrichment</a:t>
            </a:r>
            <a:r>
              <a:rPr lang="it-IT" sz="2000" dirty="0">
                <a:latin typeface="Calibri" panose="020F0502020204030204" pitchFamily="34" charset="0"/>
                <a:cs typeface="Calibri" panose="020F0502020204030204" pitchFamily="34" charset="0"/>
              </a:rPr>
              <a:t> of H3K9me3 </a:t>
            </a:r>
            <a:r>
              <a:rPr lang="it-IT" sz="2000" dirty="0" err="1">
                <a:latin typeface="Calibri" panose="020F0502020204030204" pitchFamily="34" charset="0"/>
                <a:cs typeface="Calibri" panose="020F0502020204030204" pitchFamily="34" charset="0"/>
              </a:rPr>
              <a:t>catalized</a:t>
            </a:r>
            <a:r>
              <a:rPr lang="it-IT" sz="2000" dirty="0">
                <a:latin typeface="Calibri" panose="020F0502020204030204" pitchFamily="34" charset="0"/>
                <a:cs typeface="Calibri" panose="020F0502020204030204" pitchFamily="34" charset="0"/>
              </a:rPr>
              <a:t> by </a:t>
            </a:r>
            <a:r>
              <a:rPr lang="it-IT" sz="2000" dirty="0" err="1">
                <a:latin typeface="Calibri" panose="020F0502020204030204" pitchFamily="34" charset="0"/>
                <a:cs typeface="Calibri" panose="020F0502020204030204" pitchFamily="34" charset="0"/>
              </a:rPr>
              <a:t>histone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lysil</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methyltransferases</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KMTs</a:t>
            </a:r>
            <a:r>
              <a:rPr lang="it-IT" sz="2000" dirty="0">
                <a:latin typeface="Calibri" panose="020F0502020204030204" pitchFamily="34" charset="0"/>
                <a:cs typeface="Calibri" panose="020F0502020204030204" pitchFamily="34" charset="0"/>
              </a:rPr>
              <a:t>) with </a:t>
            </a:r>
            <a:r>
              <a:rPr lang="it-IT" sz="2000" dirty="0" err="1">
                <a:latin typeface="Calibri" panose="020F0502020204030204" pitchFamily="34" charset="0"/>
                <a:cs typeface="Calibri" panose="020F0502020204030204" pitchFamily="34" charset="0"/>
              </a:rPr>
              <a:t>protein</a:t>
            </a:r>
            <a:r>
              <a:rPr lang="it-IT" sz="2000" dirty="0">
                <a:latin typeface="Calibri" panose="020F0502020204030204" pitchFamily="34" charset="0"/>
                <a:cs typeface="Calibri" panose="020F0502020204030204" pitchFamily="34" charset="0"/>
              </a:rPr>
              <a:t> HPI.</a:t>
            </a:r>
          </a:p>
          <a:p>
            <a:pPr>
              <a:defRPr sz="2200"/>
            </a:pPr>
            <a:r>
              <a:rPr lang="it-IT" sz="2000" dirty="0">
                <a:latin typeface="Calibri" panose="020F0502020204030204" pitchFamily="34" charset="0"/>
                <a:cs typeface="Calibri" panose="020F0502020204030204" pitchFamily="34" charset="0"/>
              </a:rPr>
              <a:t>T</a:t>
            </a:r>
            <a:r>
              <a:rPr sz="2000" dirty="0">
                <a:latin typeface="Calibri" panose="020F0502020204030204" pitchFamily="34" charset="0"/>
                <a:cs typeface="Calibri" panose="020F0502020204030204" pitchFamily="34" charset="0"/>
              </a:rPr>
              <a:t>here is NOT </a:t>
            </a:r>
            <a:r>
              <a:rPr sz="2000" dirty="0" err="1">
                <a:latin typeface="Calibri" panose="020F0502020204030204" pitchFamily="34" charset="0"/>
                <a:cs typeface="Calibri" panose="020F0502020204030204" pitchFamily="34" charset="0"/>
              </a:rPr>
              <a:t>significanly</a:t>
            </a:r>
            <a:r>
              <a:rPr sz="2000" dirty="0">
                <a:latin typeface="Calibri" panose="020F0502020204030204" pitchFamily="34" charset="0"/>
                <a:cs typeface="Calibri" panose="020F0502020204030204" pitchFamily="34" charset="0"/>
              </a:rPr>
              <a:t> level of </a:t>
            </a:r>
            <a:r>
              <a:rPr sz="2000" dirty="0">
                <a:solidFill>
                  <a:srgbClr val="FF0000"/>
                </a:solidFill>
                <a:latin typeface="Calibri" panose="020F0502020204030204" pitchFamily="34" charset="0"/>
                <a:cs typeface="Calibri" panose="020F0502020204030204" pitchFamily="34" charset="0"/>
              </a:rPr>
              <a:t>CpG</a:t>
            </a:r>
            <a:r>
              <a:rPr sz="2000" dirty="0">
                <a:latin typeface="Calibri" panose="020F0502020204030204" pitchFamily="34" charset="0"/>
                <a:cs typeface="Calibri" panose="020F0502020204030204" pitchFamily="34" charset="0"/>
              </a:rPr>
              <a:t> methylation on Xi than the rest of genome.</a:t>
            </a:r>
          </a:p>
        </p:txBody>
      </p:sp>
      <p:sp>
        <p:nvSpPr>
          <p:cNvPr id="162" name="CasellaDiTesto 1"/>
          <p:cNvSpPr txBox="1"/>
          <p:nvPr/>
        </p:nvSpPr>
        <p:spPr>
          <a:xfrm>
            <a:off x="1298713" y="261988"/>
            <a:ext cx="9615117" cy="492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600" b="1">
                <a:latin typeface="+mj-lt"/>
                <a:ea typeface="+mj-ea"/>
                <a:cs typeface="+mj-cs"/>
                <a:sym typeface="Helvetica"/>
              </a:defRPr>
            </a:lvl1pPr>
          </a:lstStyle>
          <a:p>
            <a:r>
              <a:rPr dirty="0"/>
              <a:t>Booster Elements Facilitate Spreading of X Inactivation</a:t>
            </a:r>
          </a:p>
        </p:txBody>
      </p:sp>
      <p:sp>
        <p:nvSpPr>
          <p:cNvPr id="2" name="Ovale 1">
            <a:extLst>
              <a:ext uri="{FF2B5EF4-FFF2-40B4-BE49-F238E27FC236}">
                <a16:creationId xmlns:a16="http://schemas.microsoft.com/office/drawing/2014/main" id="{5C9B5B41-D4D8-4CA7-9F0E-CDD5E3A5A380}"/>
              </a:ext>
            </a:extLst>
          </p:cNvPr>
          <p:cNvSpPr/>
          <p:nvPr/>
        </p:nvSpPr>
        <p:spPr>
          <a:xfrm>
            <a:off x="9090991" y="4873007"/>
            <a:ext cx="1378226" cy="371061"/>
          </a:xfrm>
          <a:prstGeom prst="ellipse">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3" name="Ovale 2">
            <a:extLst>
              <a:ext uri="{FF2B5EF4-FFF2-40B4-BE49-F238E27FC236}">
                <a16:creationId xmlns:a16="http://schemas.microsoft.com/office/drawing/2014/main" id="{CEA68C0C-AFF0-4339-94D2-1769651C4100}"/>
              </a:ext>
            </a:extLst>
          </p:cNvPr>
          <p:cNvSpPr/>
          <p:nvPr/>
        </p:nvSpPr>
        <p:spPr>
          <a:xfrm>
            <a:off x="3233494" y="4952520"/>
            <a:ext cx="1378226" cy="291548"/>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4" name="Ovale 3">
            <a:extLst>
              <a:ext uri="{FF2B5EF4-FFF2-40B4-BE49-F238E27FC236}">
                <a16:creationId xmlns:a16="http://schemas.microsoft.com/office/drawing/2014/main" id="{18ED2722-12C7-4F59-BE01-98D794425A25}"/>
              </a:ext>
            </a:extLst>
          </p:cNvPr>
          <p:cNvSpPr/>
          <p:nvPr/>
        </p:nvSpPr>
        <p:spPr>
          <a:xfrm>
            <a:off x="3352782" y="5579165"/>
            <a:ext cx="1139650" cy="291548"/>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5" name="Freccia a sinistra 4">
            <a:extLst>
              <a:ext uri="{FF2B5EF4-FFF2-40B4-BE49-F238E27FC236}">
                <a16:creationId xmlns:a16="http://schemas.microsoft.com/office/drawing/2014/main" id="{FC49AA98-E041-4927-AE31-89D174CC69AA}"/>
              </a:ext>
            </a:extLst>
          </p:cNvPr>
          <p:cNvSpPr/>
          <p:nvPr/>
        </p:nvSpPr>
        <p:spPr>
          <a:xfrm>
            <a:off x="10074527" y="2825828"/>
            <a:ext cx="1046921" cy="185530"/>
          </a:xfrm>
          <a:prstGeom prst="leftArrow">
            <a:avLst/>
          </a:prstGeom>
          <a:solidFill>
            <a:srgbClr val="FF000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asellaDiTesto 1"/>
          <p:cNvSpPr txBox="1"/>
          <p:nvPr/>
        </p:nvSpPr>
        <p:spPr>
          <a:xfrm>
            <a:off x="601206" y="4422067"/>
            <a:ext cx="11345186"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latin typeface="+mj-lt"/>
                <a:ea typeface="+mj-ea"/>
                <a:cs typeface="+mj-cs"/>
                <a:sym typeface="Helvetica"/>
              </a:defRPr>
            </a:pPr>
            <a:r>
              <a:rPr dirty="0"/>
              <a:t>Figure 10</a:t>
            </a:r>
            <a:r>
              <a:rPr b="0" dirty="0">
                <a:latin typeface="+mn-lt"/>
                <a:ea typeface="+mn-ea"/>
                <a:cs typeface="+mn-cs"/>
                <a:sym typeface="Calibri"/>
              </a:rPr>
              <a:t>. The order of events in differentiating XX ES cells. The diagram summarizes the order in which different silencing pathways are integrated during establishment of X inactivation in differentiating XX ES cells. </a:t>
            </a:r>
            <a:endParaRPr lang="it-IT" b="0" dirty="0">
              <a:latin typeface="+mn-lt"/>
              <a:ea typeface="+mn-ea"/>
              <a:cs typeface="+mn-cs"/>
              <a:sym typeface="Calibri"/>
            </a:endParaRPr>
          </a:p>
          <a:p>
            <a:pPr>
              <a:defRPr b="1">
                <a:latin typeface="+mj-lt"/>
                <a:ea typeface="+mj-ea"/>
                <a:cs typeface="+mj-cs"/>
                <a:sym typeface="Helvetica"/>
              </a:defRPr>
            </a:pPr>
            <a:endParaRPr lang="it-IT" b="0" dirty="0">
              <a:latin typeface="+mn-lt"/>
              <a:ea typeface="+mn-ea"/>
              <a:cs typeface="+mn-cs"/>
              <a:sym typeface="Calibri"/>
            </a:endParaRPr>
          </a:p>
          <a:p>
            <a:pPr>
              <a:defRPr b="1">
                <a:latin typeface="+mj-lt"/>
                <a:ea typeface="+mj-ea"/>
                <a:cs typeface="+mj-cs"/>
                <a:sym typeface="Helvetica"/>
              </a:defRPr>
            </a:pPr>
            <a:r>
              <a:rPr lang="it-IT" b="0" dirty="0">
                <a:latin typeface="+mn-lt"/>
                <a:ea typeface="+mn-ea"/>
                <a:cs typeface="+mn-cs"/>
                <a:sym typeface="Calibri"/>
              </a:rPr>
              <a:t>Two </a:t>
            </a:r>
            <a:r>
              <a:rPr lang="it-IT" b="0" dirty="0" err="1">
                <a:latin typeface="+mn-lt"/>
                <a:ea typeface="+mn-ea"/>
                <a:cs typeface="+mn-cs"/>
                <a:sym typeface="Calibri"/>
              </a:rPr>
              <a:t>phases</a:t>
            </a:r>
            <a:r>
              <a:rPr lang="it-IT" b="0" dirty="0">
                <a:latin typeface="+mn-lt"/>
                <a:ea typeface="+mn-ea"/>
                <a:cs typeface="+mn-cs"/>
                <a:sym typeface="Calibri"/>
              </a:rPr>
              <a:t> </a:t>
            </a:r>
            <a:r>
              <a:rPr lang="it-IT" b="0" dirty="0" err="1">
                <a:latin typeface="+mn-lt"/>
                <a:ea typeface="+mn-ea"/>
                <a:cs typeface="+mn-cs"/>
                <a:sym typeface="Calibri"/>
              </a:rPr>
              <a:t>during</a:t>
            </a:r>
            <a:r>
              <a:rPr lang="it-IT" b="0" dirty="0">
                <a:latin typeface="+mn-lt"/>
                <a:ea typeface="+mn-ea"/>
                <a:cs typeface="+mn-cs"/>
                <a:sym typeface="Calibri"/>
              </a:rPr>
              <a:t> XX ES cell </a:t>
            </a:r>
            <a:r>
              <a:rPr lang="it-IT" b="0" dirty="0" err="1">
                <a:latin typeface="+mn-lt"/>
                <a:ea typeface="+mn-ea"/>
                <a:cs typeface="+mn-cs"/>
                <a:sym typeface="Calibri"/>
              </a:rPr>
              <a:t>differentiation</a:t>
            </a:r>
            <a:r>
              <a:rPr lang="it-IT" b="0" dirty="0">
                <a:latin typeface="+mn-lt"/>
                <a:ea typeface="+mn-ea"/>
                <a:cs typeface="+mn-cs"/>
                <a:sym typeface="Calibri"/>
              </a:rPr>
              <a:t>: </a:t>
            </a:r>
          </a:p>
          <a:p>
            <a:pPr marL="285750" indent="-285750">
              <a:buFont typeface="Arial" panose="020B0604020202020204" pitchFamily="34" charset="0"/>
              <a:buChar char="•"/>
              <a:defRPr b="1">
                <a:latin typeface="+mj-lt"/>
                <a:ea typeface="+mj-ea"/>
                <a:cs typeface="+mj-cs"/>
                <a:sym typeface="Helvetica"/>
              </a:defRPr>
            </a:pPr>
            <a:r>
              <a:rPr lang="it-IT" dirty="0">
                <a:latin typeface="+mn-lt"/>
                <a:ea typeface="+mn-ea"/>
                <a:cs typeface="+mn-cs"/>
                <a:sym typeface="Calibri"/>
              </a:rPr>
              <a:t>EARLY</a:t>
            </a:r>
          </a:p>
          <a:p>
            <a:pPr marL="285750" indent="-285750">
              <a:buFont typeface="Arial" panose="020B0604020202020204" pitchFamily="34" charset="0"/>
              <a:buChar char="•"/>
              <a:defRPr b="1">
                <a:latin typeface="+mj-lt"/>
                <a:ea typeface="+mj-ea"/>
                <a:cs typeface="+mj-cs"/>
                <a:sym typeface="Helvetica"/>
              </a:defRPr>
            </a:pPr>
            <a:r>
              <a:rPr lang="it-IT" dirty="0">
                <a:latin typeface="+mn-lt"/>
                <a:ea typeface="+mn-ea"/>
                <a:cs typeface="+mn-cs"/>
                <a:sym typeface="Calibri"/>
              </a:rPr>
              <a:t>TARDIVE</a:t>
            </a:r>
            <a:endParaRPr dirty="0">
              <a:latin typeface="+mn-lt"/>
              <a:ea typeface="+mn-ea"/>
              <a:cs typeface="+mn-cs"/>
              <a:sym typeface="Calibri"/>
            </a:endParaRPr>
          </a:p>
        </p:txBody>
      </p:sp>
      <p:pic>
        <p:nvPicPr>
          <p:cNvPr id="169" name="Immagine 3" descr="Immagine 3"/>
          <p:cNvPicPr>
            <a:picLocks noChangeAspect="1"/>
          </p:cNvPicPr>
          <p:nvPr/>
        </p:nvPicPr>
        <p:blipFill>
          <a:blip r:embed="rId2">
            <a:extLst/>
          </a:blip>
          <a:stretch>
            <a:fillRect/>
          </a:stretch>
        </p:blipFill>
        <p:spPr>
          <a:xfrm>
            <a:off x="-11339" y="658728"/>
            <a:ext cx="11718405" cy="3734311"/>
          </a:xfrm>
          <a:prstGeom prst="rect">
            <a:avLst/>
          </a:prstGeom>
          <a:ln w="12700">
            <a:miter lim="400000"/>
          </a:ln>
        </p:spPr>
      </p:pic>
      <p:sp>
        <p:nvSpPr>
          <p:cNvPr id="170" name="Titolo 1"/>
          <p:cNvSpPr txBox="1"/>
          <p:nvPr/>
        </p:nvSpPr>
        <p:spPr>
          <a:xfrm>
            <a:off x="423406" y="87584"/>
            <a:ext cx="12007796" cy="452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2600">
                <a:latin typeface="Calibri Light"/>
                <a:ea typeface="Calibri Light"/>
                <a:cs typeface="Calibri Light"/>
                <a:sym typeface="Calibri Light"/>
              </a:defRPr>
            </a:lvl1pPr>
          </a:lstStyle>
          <a:p>
            <a:r>
              <a:rPr b="1" dirty="0"/>
              <a:t>The Order of Events That Leads to X Inactivation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asellaDiTesto 3"/>
          <p:cNvSpPr txBox="1"/>
          <p:nvPr/>
        </p:nvSpPr>
        <p:spPr>
          <a:xfrm>
            <a:off x="899214" y="4132111"/>
            <a:ext cx="10598616"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b="1">
                <a:latin typeface="+mj-lt"/>
                <a:ea typeface="+mj-ea"/>
                <a:cs typeface="+mj-cs"/>
                <a:sym typeface="Helvetica"/>
              </a:defRPr>
            </a:pPr>
            <a:r>
              <a:rPr dirty="0"/>
              <a:t>Figure 11. </a:t>
            </a:r>
            <a:r>
              <a:rPr b="0" dirty="0">
                <a:latin typeface="+mn-lt"/>
                <a:ea typeface="+mn-ea"/>
                <a:cs typeface="+mn-cs"/>
                <a:sym typeface="Calibri"/>
              </a:rPr>
              <a:t>As X inactivation proceeds, genes are internalized within the </a:t>
            </a:r>
            <a:r>
              <a:rPr b="0" dirty="0" err="1">
                <a:latin typeface="+mn-lt"/>
                <a:ea typeface="+mn-ea"/>
                <a:cs typeface="+mn-cs"/>
                <a:sym typeface="Calibri"/>
              </a:rPr>
              <a:t>Xist</a:t>
            </a:r>
            <a:r>
              <a:rPr b="0" dirty="0">
                <a:latin typeface="+mn-lt"/>
                <a:ea typeface="+mn-ea"/>
                <a:cs typeface="+mn-cs"/>
                <a:sym typeface="Calibri"/>
              </a:rPr>
              <a:t> territory with consequent restriction in the mobility of chromosome loops. Establishment of X inactivation is also linked to positioning of the chromosome on the nuclear and/or nucleolar periphery. </a:t>
            </a:r>
            <a:endParaRPr lang="it-IT" b="0" dirty="0">
              <a:latin typeface="+mn-lt"/>
              <a:ea typeface="+mn-ea"/>
              <a:cs typeface="+mn-cs"/>
              <a:sym typeface="Calibri"/>
            </a:endParaRPr>
          </a:p>
          <a:p>
            <a:pPr>
              <a:defRPr b="1">
                <a:latin typeface="+mj-lt"/>
                <a:ea typeface="+mj-ea"/>
                <a:cs typeface="+mj-cs"/>
                <a:sym typeface="Helvetica"/>
              </a:defRPr>
            </a:pPr>
            <a:endParaRPr lang="it-IT" b="0" dirty="0">
              <a:latin typeface="+mn-lt"/>
              <a:ea typeface="+mn-ea"/>
              <a:cs typeface="+mn-cs"/>
              <a:sym typeface="Calibri"/>
            </a:endParaRPr>
          </a:p>
          <a:p>
            <a:pPr>
              <a:defRPr b="1">
                <a:latin typeface="+mj-lt"/>
                <a:ea typeface="+mj-ea"/>
                <a:cs typeface="+mj-cs"/>
                <a:sym typeface="Helvetica"/>
              </a:defRPr>
            </a:pPr>
            <a:r>
              <a:rPr b="0" dirty="0">
                <a:latin typeface="+mn-lt"/>
                <a:ea typeface="+mn-ea"/>
                <a:cs typeface="+mn-cs"/>
                <a:sym typeface="Calibri"/>
              </a:rPr>
              <a:t>Nuclear scaffold factors (SATB1)</a:t>
            </a:r>
            <a:endParaRPr lang="it-IT" b="0" dirty="0">
              <a:latin typeface="+mn-lt"/>
              <a:ea typeface="+mn-ea"/>
              <a:cs typeface="+mn-cs"/>
              <a:sym typeface="Calibri"/>
            </a:endParaRPr>
          </a:p>
          <a:p>
            <a:pPr>
              <a:defRPr b="1">
                <a:latin typeface="+mj-lt"/>
                <a:ea typeface="+mj-ea"/>
                <a:cs typeface="+mj-cs"/>
                <a:sym typeface="Helvetica"/>
              </a:defRPr>
            </a:pPr>
            <a:r>
              <a:rPr b="0" dirty="0">
                <a:latin typeface="+mn-lt"/>
                <a:ea typeface="+mn-ea"/>
                <a:cs typeface="+mn-cs"/>
                <a:sym typeface="Calibri"/>
              </a:rPr>
              <a:t> </a:t>
            </a:r>
            <a:r>
              <a:rPr lang="it-IT" b="0" dirty="0">
                <a:latin typeface="+mn-lt"/>
                <a:ea typeface="+mn-ea"/>
                <a:cs typeface="+mn-cs"/>
                <a:sym typeface="Calibri"/>
              </a:rPr>
              <a:t>C</a:t>
            </a:r>
            <a:r>
              <a:rPr b="0" dirty="0" err="1">
                <a:latin typeface="+mn-lt"/>
                <a:ea typeface="+mn-ea"/>
                <a:cs typeface="+mn-cs"/>
                <a:sym typeface="Calibri"/>
              </a:rPr>
              <a:t>hromosome</a:t>
            </a:r>
            <a:r>
              <a:rPr b="0" dirty="0">
                <a:latin typeface="+mn-lt"/>
                <a:ea typeface="+mn-ea"/>
                <a:cs typeface="+mn-cs"/>
                <a:sym typeface="Calibri"/>
              </a:rPr>
              <a:t> structure factors (Smchd1)</a:t>
            </a:r>
          </a:p>
        </p:txBody>
      </p:sp>
      <p:pic>
        <p:nvPicPr>
          <p:cNvPr id="173" name="Immagine 5" descr="Immagine 5"/>
          <p:cNvPicPr>
            <a:picLocks noChangeAspect="1"/>
          </p:cNvPicPr>
          <p:nvPr/>
        </p:nvPicPr>
        <p:blipFill>
          <a:blip r:embed="rId2">
            <a:extLst/>
          </a:blip>
          <a:stretch>
            <a:fillRect/>
          </a:stretch>
        </p:blipFill>
        <p:spPr>
          <a:xfrm>
            <a:off x="1818677" y="716222"/>
            <a:ext cx="8554645" cy="3543795"/>
          </a:xfrm>
          <a:prstGeom prst="rect">
            <a:avLst/>
          </a:prstGeom>
          <a:ln w="12700">
            <a:miter lim="400000"/>
          </a:ln>
        </p:spPr>
      </p:pic>
      <p:sp>
        <p:nvSpPr>
          <p:cNvPr id="174" name="Titolo 1"/>
          <p:cNvSpPr txBox="1">
            <a:spLocks noGrp="1"/>
          </p:cNvSpPr>
          <p:nvPr>
            <p:ph type="title"/>
          </p:nvPr>
        </p:nvSpPr>
        <p:spPr>
          <a:xfrm>
            <a:off x="450574" y="-73060"/>
            <a:ext cx="11290852" cy="1325563"/>
          </a:xfrm>
          <a:prstGeom prst="rect">
            <a:avLst/>
          </a:prstGeom>
        </p:spPr>
        <p:txBody>
          <a:bodyPr/>
          <a:lstStyle>
            <a:lvl1pPr algn="ctr">
              <a:defRPr sz="2600"/>
            </a:lvl1pPr>
          </a:lstStyle>
          <a:p>
            <a:r>
              <a:rPr dirty="0"/>
              <a:t> </a:t>
            </a:r>
            <a:r>
              <a:rPr b="1" dirty="0" err="1"/>
              <a:t>Xist</a:t>
            </a:r>
            <a:r>
              <a:rPr b="1" dirty="0"/>
              <a:t>-Mediated Silencing: “Belts and Braces”</a:t>
            </a:r>
          </a:p>
        </p:txBody>
      </p:sp>
      <p:sp>
        <p:nvSpPr>
          <p:cNvPr id="2" name="Elaborazione 1">
            <a:extLst>
              <a:ext uri="{FF2B5EF4-FFF2-40B4-BE49-F238E27FC236}">
                <a16:creationId xmlns:a16="http://schemas.microsoft.com/office/drawing/2014/main" id="{D05E175E-0D6D-4034-A2CC-19A74B38914C}"/>
              </a:ext>
            </a:extLst>
          </p:cNvPr>
          <p:cNvSpPr/>
          <p:nvPr/>
        </p:nvSpPr>
        <p:spPr>
          <a:xfrm>
            <a:off x="607114" y="5311751"/>
            <a:ext cx="196758" cy="165100"/>
          </a:xfrm>
          <a:prstGeom prst="flowChartProces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3" name="Triangolo isoscele 2">
            <a:extLst>
              <a:ext uri="{FF2B5EF4-FFF2-40B4-BE49-F238E27FC236}">
                <a16:creationId xmlns:a16="http://schemas.microsoft.com/office/drawing/2014/main" id="{0CEC6552-2EB9-49DA-96D4-3F5AC53AFE27}"/>
              </a:ext>
            </a:extLst>
          </p:cNvPr>
          <p:cNvSpPr/>
          <p:nvPr/>
        </p:nvSpPr>
        <p:spPr>
          <a:xfrm>
            <a:off x="559443" y="5495216"/>
            <a:ext cx="292100" cy="304800"/>
          </a:xfrm>
          <a:prstGeom prst="triangle">
            <a:avLst/>
          </a:prstGeom>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latin typeface="+mn-lt"/>
              <a:ea typeface="+mn-ea"/>
              <a:cs typeface="+mn-cs"/>
              <a:sym typeface="Calibri"/>
            </a:endParaRPr>
          </a:p>
        </p:txBody>
      </p:sp>
      <p:sp>
        <p:nvSpPr>
          <p:cNvPr id="5" name="Parentesi graffa chiusa 4">
            <a:extLst>
              <a:ext uri="{FF2B5EF4-FFF2-40B4-BE49-F238E27FC236}">
                <a16:creationId xmlns:a16="http://schemas.microsoft.com/office/drawing/2014/main" id="{6628FE89-E50E-4D3E-8ABA-10C7DF0D1E40}"/>
              </a:ext>
            </a:extLst>
          </p:cNvPr>
          <p:cNvSpPr/>
          <p:nvPr/>
        </p:nvSpPr>
        <p:spPr>
          <a:xfrm>
            <a:off x="4810814" y="5153687"/>
            <a:ext cx="292100" cy="732750"/>
          </a:xfrm>
          <a:prstGeom prst="rightBrac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endParaRPr>
          </a:p>
        </p:txBody>
      </p:sp>
      <p:sp>
        <p:nvSpPr>
          <p:cNvPr id="6" name="CasellaDiTesto 5">
            <a:extLst>
              <a:ext uri="{FF2B5EF4-FFF2-40B4-BE49-F238E27FC236}">
                <a16:creationId xmlns:a16="http://schemas.microsoft.com/office/drawing/2014/main" id="{662976BC-9D09-465C-B600-12CA6EAE0A83}"/>
              </a:ext>
            </a:extLst>
          </p:cNvPr>
          <p:cNvSpPr txBox="1"/>
          <p:nvPr/>
        </p:nvSpPr>
        <p:spPr>
          <a:xfrm>
            <a:off x="5102914" y="5153687"/>
            <a:ext cx="39116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t>may play a role in the reorganization of chromosome architecture on Xi.</a:t>
            </a:r>
            <a:endParaRPr kumimoji="0" lang="it-IT" sz="1800" b="0" i="0" u="none" strike="noStrike" cap="none" spc="0" normalizeH="0" baseline="0" dirty="0">
              <a:ln>
                <a:noFill/>
              </a:ln>
              <a:solidFill>
                <a:srgbClr val="000000"/>
              </a:solidFill>
              <a:effectLst/>
              <a:uFillTx/>
              <a:latin typeface="+mn-lt"/>
              <a:ea typeface="+mn-ea"/>
              <a:cs typeface="+mn-cs"/>
              <a:sym typeface="Calibri"/>
            </a:endParaRPr>
          </a:p>
        </p:txBody>
      </p:sp>
      <p:sp>
        <p:nvSpPr>
          <p:cNvPr id="4" name="CasellaDiTesto 3">
            <a:extLst>
              <a:ext uri="{FF2B5EF4-FFF2-40B4-BE49-F238E27FC236}">
                <a16:creationId xmlns:a16="http://schemas.microsoft.com/office/drawing/2014/main" id="{1E8DBF5B-3A29-4115-94F1-96896C941716}"/>
              </a:ext>
            </a:extLst>
          </p:cNvPr>
          <p:cNvSpPr txBox="1"/>
          <p:nvPr/>
        </p:nvSpPr>
        <p:spPr>
          <a:xfrm>
            <a:off x="899214" y="6141778"/>
            <a:ext cx="104578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err="1">
                <a:ln>
                  <a:noFill/>
                </a:ln>
                <a:solidFill>
                  <a:srgbClr val="FF0000"/>
                </a:solidFill>
                <a:effectLst/>
                <a:uFillTx/>
                <a:latin typeface="+mn-lt"/>
                <a:ea typeface="+mn-ea"/>
                <a:cs typeface="+mn-cs"/>
                <a:sym typeface="Calibri"/>
              </a:rPr>
              <a:t>Conclusion</a:t>
            </a:r>
            <a:r>
              <a:rPr kumimoji="0" lang="it-IT" sz="1800" b="0" i="0" u="none" strike="noStrike" cap="none" spc="0" normalizeH="0" baseline="0" dirty="0">
                <a:ln>
                  <a:noFill/>
                </a:ln>
                <a:solidFill>
                  <a:srgbClr val="000000"/>
                </a:solidFill>
                <a:effectLst/>
                <a:uFillTx/>
                <a:latin typeface="+mn-lt"/>
                <a:ea typeface="+mn-ea"/>
                <a:cs typeface="+mn-cs"/>
                <a:sym typeface="Calibri"/>
              </a:rPr>
              <a:t>: </a:t>
            </a:r>
            <a:r>
              <a:rPr kumimoji="0" lang="it-IT" sz="1800" b="1" i="0" u="none" strike="noStrike" cap="none" spc="0" normalizeH="0" baseline="0" dirty="0" err="1">
                <a:ln>
                  <a:noFill/>
                </a:ln>
                <a:solidFill>
                  <a:srgbClr val="000000"/>
                </a:solidFill>
                <a:effectLst/>
                <a:uFillTx/>
                <a:latin typeface="+mn-lt"/>
                <a:ea typeface="+mn-ea"/>
                <a:cs typeface="+mn-cs"/>
                <a:sym typeface="Calibri"/>
              </a:rPr>
              <a:t>different</a:t>
            </a:r>
            <a:r>
              <a:rPr kumimoji="0" lang="it-IT" sz="1800" b="1" i="0" u="none" strike="noStrike" cap="none" spc="0" normalizeH="0" baseline="0" dirty="0">
                <a:ln>
                  <a:noFill/>
                </a:ln>
                <a:solidFill>
                  <a:srgbClr val="000000"/>
                </a:solidFill>
                <a:effectLst/>
                <a:uFillTx/>
                <a:latin typeface="+mn-lt"/>
                <a:ea typeface="+mn-ea"/>
                <a:cs typeface="+mn-cs"/>
                <a:sym typeface="Calibri"/>
              </a:rPr>
              <a:t> pathways </a:t>
            </a:r>
            <a:r>
              <a:rPr kumimoji="0" lang="it-IT" sz="1800" b="1" i="0" u="none" strike="noStrike" cap="none" spc="0" normalizeH="0" baseline="0" dirty="0" err="1">
                <a:ln>
                  <a:noFill/>
                </a:ln>
                <a:solidFill>
                  <a:srgbClr val="000000"/>
                </a:solidFill>
                <a:effectLst/>
                <a:uFillTx/>
                <a:latin typeface="+mn-lt"/>
                <a:ea typeface="+mn-ea"/>
                <a:cs typeface="+mn-cs"/>
                <a:sym typeface="Calibri"/>
              </a:rPr>
              <a:t>contribute</a:t>
            </a:r>
            <a:r>
              <a:rPr kumimoji="0" lang="it-IT" sz="1800" b="1" i="0" u="none" strike="noStrike" cap="none" spc="0" normalizeH="0" baseline="0" dirty="0">
                <a:ln>
                  <a:noFill/>
                </a:ln>
                <a:solidFill>
                  <a:srgbClr val="000000"/>
                </a:solidFill>
                <a:effectLst/>
                <a:uFillTx/>
                <a:latin typeface="+mn-lt"/>
                <a:ea typeface="+mn-ea"/>
                <a:cs typeface="+mn-cs"/>
                <a:sym typeface="Calibri"/>
              </a:rPr>
              <a:t> </a:t>
            </a:r>
            <a:r>
              <a:rPr kumimoji="0" lang="it-IT" sz="1800" b="1" i="0" u="none" strike="noStrike" cap="none" spc="0" normalizeH="0" baseline="0" dirty="0" err="1">
                <a:ln>
                  <a:noFill/>
                </a:ln>
                <a:solidFill>
                  <a:srgbClr val="000000"/>
                </a:solidFill>
                <a:effectLst/>
                <a:uFillTx/>
                <a:latin typeface="+mn-lt"/>
                <a:ea typeface="+mn-ea"/>
                <a:cs typeface="+mn-cs"/>
                <a:sym typeface="Calibri"/>
              </a:rPr>
              <a:t>differently</a:t>
            </a:r>
            <a:r>
              <a:rPr kumimoji="0" lang="it-IT" sz="1800" b="1" i="0" u="none" strike="noStrike" cap="none" spc="0" normalizeH="0" baseline="0" dirty="0">
                <a:ln>
                  <a:noFill/>
                </a:ln>
                <a:solidFill>
                  <a:srgbClr val="000000"/>
                </a:solidFill>
                <a:effectLst/>
                <a:uFillTx/>
                <a:latin typeface="+mn-lt"/>
                <a:ea typeface="+mn-ea"/>
                <a:cs typeface="+mn-cs"/>
                <a:sym typeface="Calibri"/>
              </a:rPr>
              <a:t> to </a:t>
            </a:r>
            <a:r>
              <a:rPr kumimoji="0" lang="it-IT" sz="1800" b="1" i="0" u="none" strike="noStrike" cap="none" spc="0" normalizeH="0" baseline="0" dirty="0" err="1">
                <a:ln>
                  <a:noFill/>
                </a:ln>
                <a:solidFill>
                  <a:srgbClr val="000000"/>
                </a:solidFill>
                <a:effectLst/>
                <a:uFillTx/>
                <a:latin typeface="+mn-lt"/>
                <a:ea typeface="+mn-ea"/>
                <a:cs typeface="+mn-cs"/>
                <a:sym typeface="Calibri"/>
              </a:rPr>
              <a:t>silencing</a:t>
            </a:r>
            <a:r>
              <a:rPr kumimoji="0" lang="it-IT" sz="1800" b="1" i="0" u="none" strike="noStrike" cap="none" spc="0" normalizeH="0" baseline="0" dirty="0">
                <a:ln>
                  <a:noFill/>
                </a:ln>
                <a:solidFill>
                  <a:srgbClr val="000000"/>
                </a:solidFill>
                <a:effectLst/>
                <a:uFillTx/>
                <a:latin typeface="+mn-lt"/>
                <a:ea typeface="+mn-ea"/>
                <a:cs typeface="+mn-cs"/>
                <a:sym typeface="Calibri"/>
              </a:rPr>
              <a:t> of </a:t>
            </a:r>
            <a:r>
              <a:rPr kumimoji="0" lang="it-IT" sz="1800" b="1" i="0" u="none" strike="noStrike" cap="none" spc="0" normalizeH="0" baseline="0" dirty="0" err="1">
                <a:ln>
                  <a:noFill/>
                </a:ln>
                <a:solidFill>
                  <a:srgbClr val="000000"/>
                </a:solidFill>
                <a:effectLst/>
                <a:uFillTx/>
                <a:latin typeface="+mn-lt"/>
                <a:ea typeface="+mn-ea"/>
                <a:cs typeface="+mn-cs"/>
                <a:sym typeface="Calibri"/>
              </a:rPr>
              <a:t>specific</a:t>
            </a:r>
            <a:r>
              <a:rPr kumimoji="0" lang="it-IT" sz="1800" b="1" i="0" u="none" strike="noStrike" cap="none" spc="0" normalizeH="0" baseline="0" dirty="0">
                <a:ln>
                  <a:noFill/>
                </a:ln>
                <a:solidFill>
                  <a:srgbClr val="000000"/>
                </a:solidFill>
                <a:effectLst/>
                <a:uFillTx/>
                <a:latin typeface="+mn-lt"/>
                <a:ea typeface="+mn-ea"/>
                <a:cs typeface="+mn-cs"/>
                <a:sym typeface="Calibri"/>
              </a:rPr>
              <a:t> </a:t>
            </a:r>
            <a:r>
              <a:rPr kumimoji="0" lang="it-IT" sz="1800" b="1" i="0" u="none" strike="noStrike" cap="none" spc="0" normalizeH="0" baseline="0" dirty="0" err="1">
                <a:ln>
                  <a:noFill/>
                </a:ln>
                <a:solidFill>
                  <a:srgbClr val="000000"/>
                </a:solidFill>
                <a:effectLst/>
                <a:uFillTx/>
                <a:latin typeface="+mn-lt"/>
                <a:ea typeface="+mn-ea"/>
                <a:cs typeface="+mn-cs"/>
                <a:sym typeface="Calibri"/>
              </a:rPr>
              <a:t>genes</a:t>
            </a:r>
            <a:r>
              <a:rPr kumimoji="0" lang="it-IT" sz="1800" b="1" i="0" u="none" strike="noStrike" cap="none" spc="0" normalizeH="0" baseline="0" dirty="0">
                <a:ln>
                  <a:noFill/>
                </a:ln>
                <a:solidFill>
                  <a:srgbClr val="000000"/>
                </a:solidFill>
                <a:effectLst/>
                <a:uFillTx/>
                <a:latin typeface="+mn-lt"/>
                <a:ea typeface="+mn-ea"/>
                <a:cs typeface="+mn-cs"/>
                <a:sym typeface="Calibri"/>
              </a:rPr>
              <a:t> or subsets of </a:t>
            </a:r>
            <a:r>
              <a:rPr kumimoji="0" lang="it-IT" sz="1800" b="1" i="0" u="none" strike="noStrike" cap="none" spc="0" normalizeH="0" baseline="0" dirty="0" err="1">
                <a:ln>
                  <a:noFill/>
                </a:ln>
                <a:solidFill>
                  <a:srgbClr val="000000"/>
                </a:solidFill>
                <a:effectLst/>
                <a:uFillTx/>
                <a:latin typeface="+mn-lt"/>
                <a:ea typeface="+mn-ea"/>
                <a:cs typeface="+mn-cs"/>
                <a:sym typeface="Calibri"/>
              </a:rPr>
              <a:t>genes</a:t>
            </a:r>
            <a:r>
              <a:rPr kumimoji="0" lang="it-IT" sz="1800" b="1" i="0" u="none" strike="noStrike" cap="none" spc="0" normalizeH="0" baseline="0" dirty="0">
                <a:ln>
                  <a:noFill/>
                </a:ln>
                <a:solidFill>
                  <a:srgbClr val="000000"/>
                </a:solidFill>
                <a:effectLst/>
                <a:uFillTx/>
                <a:latin typeface="+mn-lt"/>
                <a:ea typeface="+mn-ea"/>
                <a:cs typeface="+mn-cs"/>
                <a:sym typeface="Calibri"/>
              </a:rPr>
              <a:t> on </a:t>
            </a:r>
            <a:r>
              <a:rPr kumimoji="0" lang="it-IT" sz="1800" b="1" i="0" u="none" strike="noStrike" cap="none" spc="0" normalizeH="0" baseline="0" dirty="0" err="1">
                <a:ln>
                  <a:noFill/>
                </a:ln>
                <a:solidFill>
                  <a:srgbClr val="000000"/>
                </a:solidFill>
                <a:effectLst/>
                <a:uFillTx/>
                <a:latin typeface="+mn-lt"/>
                <a:ea typeface="+mn-ea"/>
                <a:cs typeface="+mn-cs"/>
                <a:sym typeface="Calibri"/>
              </a:rPr>
              <a:t>Xi</a:t>
            </a:r>
            <a:endParaRPr kumimoji="0" lang="it-IT" sz="1800" b="1"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isultati immagini per dna gif">
            <a:extLst>
              <a:ext uri="{FF2B5EF4-FFF2-40B4-BE49-F238E27FC236}">
                <a16:creationId xmlns:a16="http://schemas.microsoft.com/office/drawing/2014/main" id="{4E1E9209-EEF1-4B9E-B628-A285BE8A7FB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76201"/>
            <a:ext cx="12192000" cy="7010401"/>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1">
            <a:extLst>
              <a:ext uri="{FF2B5EF4-FFF2-40B4-BE49-F238E27FC236}">
                <a16:creationId xmlns:a16="http://schemas.microsoft.com/office/drawing/2014/main" id="{EF2190AB-A8EB-4FB6-B83C-F80F72A7F87C}"/>
              </a:ext>
            </a:extLst>
          </p:cNvPr>
          <p:cNvSpPr txBox="1">
            <a:spLocks/>
          </p:cNvSpPr>
          <p:nvPr/>
        </p:nvSpPr>
        <p:spPr>
          <a:xfrm>
            <a:off x="5732296" y="285202"/>
            <a:ext cx="6105196" cy="2031056"/>
          </a:xfrm>
          <a:prstGeom prst="rect">
            <a:avLst/>
          </a:prstGeom>
        </p:spPr>
        <p:txBody>
          <a:bodyPr/>
          <a:lstStyle>
            <a:lvl1pPr marL="0" marR="0" indent="0" algn="l" defTabSz="914400" rtl="0" latinLnBrk="0">
              <a:lnSpc>
                <a:spcPct val="90000"/>
              </a:lnSpc>
              <a:spcBef>
                <a:spcPts val="0"/>
              </a:spcBef>
              <a:spcAft>
                <a:spcPts val="0"/>
              </a:spcAft>
              <a:buClrTx/>
              <a:buSzTx/>
              <a:buFontTx/>
              <a:buNone/>
              <a:tabLst/>
              <a:defRPr sz="3300" b="0"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b="1" dirty="0"/>
              <a:t>The bipartite TAD organization of the X-inactivation center ensures opposing developmental regulation of </a:t>
            </a:r>
            <a:r>
              <a:rPr lang="en-US" b="1" dirty="0" err="1"/>
              <a:t>Tsix</a:t>
            </a:r>
            <a:r>
              <a:rPr lang="en-US" b="1" dirty="0"/>
              <a:t> and </a:t>
            </a:r>
            <a:r>
              <a:rPr lang="en-US" b="1" dirty="0" err="1"/>
              <a:t>Xist</a:t>
            </a:r>
            <a:endParaRPr lang="en-US" b="1" dirty="0"/>
          </a:p>
        </p:txBody>
      </p:sp>
      <p:sp>
        <p:nvSpPr>
          <p:cNvPr id="4" name="Sottotitolo 2">
            <a:extLst>
              <a:ext uri="{FF2B5EF4-FFF2-40B4-BE49-F238E27FC236}">
                <a16:creationId xmlns:a16="http://schemas.microsoft.com/office/drawing/2014/main" id="{CA062BF8-180E-464B-A3A7-2C83B6C91E07}"/>
              </a:ext>
            </a:extLst>
          </p:cNvPr>
          <p:cNvSpPr txBox="1">
            <a:spLocks/>
          </p:cNvSpPr>
          <p:nvPr/>
        </p:nvSpPr>
        <p:spPr>
          <a:xfrm>
            <a:off x="189626" y="5776908"/>
            <a:ext cx="6105196" cy="682080"/>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defRPr sz="1000"/>
            </a:pPr>
            <a:r>
              <a:rPr lang="it-IT" sz="1100" u="sng" dirty="0" err="1">
                <a:solidFill>
                  <a:schemeClr val="bg1"/>
                </a:solidFill>
                <a:uFill>
                  <a:solidFill>
                    <a:srgbClr val="0563C1"/>
                  </a:solidFill>
                </a:uFill>
                <a:hlinkClick r:id="rId3">
                  <a:extLst>
                    <a:ext uri="{A12FA001-AC4F-418D-AE19-62706E023703}">
                      <ahyp:hlinkClr xmlns:ahyp="http://schemas.microsoft.com/office/drawing/2018/hyperlinkcolor" val="tx"/>
                    </a:ext>
                  </a:extLst>
                </a:hlinkClick>
              </a:rPr>
              <a:t>Joke</a:t>
            </a:r>
            <a:r>
              <a:rPr lang="it-IT" sz="1100" u="sng" dirty="0">
                <a:solidFill>
                  <a:schemeClr val="bg1"/>
                </a:solidFill>
                <a:uFill>
                  <a:solidFill>
                    <a:srgbClr val="0563C1"/>
                  </a:solidFill>
                </a:uFill>
                <a:hlinkClick r:id="rId3">
                  <a:extLst>
                    <a:ext uri="{A12FA001-AC4F-418D-AE19-62706E023703}">
                      <ahyp:hlinkClr xmlns:ahyp="http://schemas.microsoft.com/office/drawing/2018/hyperlinkcolor" val="tx"/>
                    </a:ext>
                  </a:extLst>
                </a:hlinkClick>
              </a:rPr>
              <a:t> G. van </a:t>
            </a:r>
            <a:r>
              <a:rPr lang="it-IT" sz="1100" u="sng" dirty="0" err="1">
                <a:solidFill>
                  <a:schemeClr val="bg1"/>
                </a:solidFill>
                <a:uFill>
                  <a:solidFill>
                    <a:srgbClr val="0563C1"/>
                  </a:solidFill>
                </a:uFill>
                <a:hlinkClick r:id="rId3">
                  <a:extLst>
                    <a:ext uri="{A12FA001-AC4F-418D-AE19-62706E023703}">
                      <ahyp:hlinkClr xmlns:ahyp="http://schemas.microsoft.com/office/drawing/2018/hyperlinkcolor" val="tx"/>
                    </a:ext>
                  </a:extLst>
                </a:hlinkClick>
              </a:rPr>
              <a:t>Bemmel</a:t>
            </a:r>
            <a:r>
              <a:rPr lang="it-IT" sz="1100" dirty="0">
                <a:solidFill>
                  <a:schemeClr val="bg1"/>
                </a:solidFill>
              </a:rPr>
              <a:t>,  </a:t>
            </a:r>
            <a:r>
              <a:rPr lang="it-IT" sz="1100" u="sng" dirty="0">
                <a:solidFill>
                  <a:schemeClr val="bg1"/>
                </a:solidFill>
                <a:uFill>
                  <a:solidFill>
                    <a:srgbClr val="0563C1"/>
                  </a:solidFill>
                </a:uFill>
                <a:hlinkClick r:id="rId4">
                  <a:extLst>
                    <a:ext uri="{A12FA001-AC4F-418D-AE19-62706E023703}">
                      <ahyp:hlinkClr xmlns:ahyp="http://schemas.microsoft.com/office/drawing/2018/hyperlinkcolor" val="tx"/>
                    </a:ext>
                  </a:extLst>
                </a:hlinkClick>
              </a:rPr>
              <a:t>Rafael </a:t>
            </a:r>
            <a:r>
              <a:rPr lang="it-IT" sz="1100" u="sng" dirty="0" err="1">
                <a:solidFill>
                  <a:schemeClr val="bg1"/>
                </a:solidFill>
                <a:uFill>
                  <a:solidFill>
                    <a:srgbClr val="0563C1"/>
                  </a:solidFill>
                </a:uFill>
                <a:hlinkClick r:id="rId4">
                  <a:extLst>
                    <a:ext uri="{A12FA001-AC4F-418D-AE19-62706E023703}">
                      <ahyp:hlinkClr xmlns:ahyp="http://schemas.microsoft.com/office/drawing/2018/hyperlinkcolor" val="tx"/>
                    </a:ext>
                  </a:extLst>
                </a:hlinkClick>
              </a:rPr>
              <a:t>Galupa</a:t>
            </a:r>
            <a:r>
              <a:rPr lang="it-IT" sz="1100" dirty="0">
                <a:solidFill>
                  <a:schemeClr val="bg1"/>
                </a:solidFill>
              </a:rPr>
              <a:t>, </a:t>
            </a:r>
            <a:r>
              <a:rPr lang="it-IT" sz="1100" u="sng" dirty="0">
                <a:solidFill>
                  <a:schemeClr val="bg1"/>
                </a:solidFill>
                <a:uFill>
                  <a:solidFill>
                    <a:srgbClr val="0563C1"/>
                  </a:solidFill>
                </a:uFill>
                <a:hlinkClick r:id="rId5">
                  <a:extLst>
                    <a:ext uri="{A12FA001-AC4F-418D-AE19-62706E023703}">
                      <ahyp:hlinkClr xmlns:ahyp="http://schemas.microsoft.com/office/drawing/2018/hyperlinkcolor" val="tx"/>
                    </a:ext>
                  </a:extLst>
                </a:hlinkClick>
              </a:rPr>
              <a:t>Chris </a:t>
            </a:r>
            <a:r>
              <a:rPr lang="it-IT" sz="1100" u="sng" dirty="0" err="1">
                <a:solidFill>
                  <a:schemeClr val="bg1"/>
                </a:solidFill>
                <a:uFill>
                  <a:solidFill>
                    <a:srgbClr val="0563C1"/>
                  </a:solidFill>
                </a:uFill>
                <a:hlinkClick r:id="rId5">
                  <a:extLst>
                    <a:ext uri="{A12FA001-AC4F-418D-AE19-62706E023703}">
                      <ahyp:hlinkClr xmlns:ahyp="http://schemas.microsoft.com/office/drawing/2018/hyperlinkcolor" val="tx"/>
                    </a:ext>
                  </a:extLst>
                </a:hlinkClick>
              </a:rPr>
              <a:t>Gard</a:t>
            </a:r>
            <a:r>
              <a:rPr lang="it-IT" sz="1100" dirty="0">
                <a:solidFill>
                  <a:schemeClr val="bg1"/>
                </a:solidFill>
              </a:rPr>
              <a:t>,  </a:t>
            </a:r>
            <a:r>
              <a:rPr lang="it-IT" sz="1100" u="sng" dirty="0">
                <a:solidFill>
                  <a:schemeClr val="bg1"/>
                </a:solidFill>
                <a:uFill>
                  <a:solidFill>
                    <a:srgbClr val="0563C1"/>
                  </a:solidFill>
                </a:uFill>
                <a:hlinkClick r:id="rId6">
                  <a:extLst>
                    <a:ext uri="{A12FA001-AC4F-418D-AE19-62706E023703}">
                      <ahyp:hlinkClr xmlns:ahyp="http://schemas.microsoft.com/office/drawing/2018/hyperlinkcolor" val="tx"/>
                    </a:ext>
                  </a:extLst>
                </a:hlinkClick>
              </a:rPr>
              <a:t>Nicolas </a:t>
            </a:r>
            <a:r>
              <a:rPr lang="it-IT" sz="1100" u="sng" dirty="0" err="1">
                <a:solidFill>
                  <a:schemeClr val="bg1"/>
                </a:solidFill>
                <a:uFill>
                  <a:solidFill>
                    <a:srgbClr val="0563C1"/>
                  </a:solidFill>
                </a:uFill>
                <a:hlinkClick r:id="rId6">
                  <a:extLst>
                    <a:ext uri="{A12FA001-AC4F-418D-AE19-62706E023703}">
                      <ahyp:hlinkClr xmlns:ahyp="http://schemas.microsoft.com/office/drawing/2018/hyperlinkcolor" val="tx"/>
                    </a:ext>
                  </a:extLst>
                </a:hlinkClick>
              </a:rPr>
              <a:t>Servant</a:t>
            </a:r>
            <a:r>
              <a:rPr lang="it-IT" sz="1100" dirty="0">
                <a:solidFill>
                  <a:schemeClr val="bg1"/>
                </a:solidFill>
              </a:rPr>
              <a:t>,  </a:t>
            </a:r>
            <a:r>
              <a:rPr lang="it-IT" sz="1100" u="sng" dirty="0" err="1">
                <a:solidFill>
                  <a:schemeClr val="bg1"/>
                </a:solidFill>
                <a:uFill>
                  <a:solidFill>
                    <a:srgbClr val="0563C1"/>
                  </a:solidFill>
                </a:uFill>
                <a:hlinkClick r:id="rId7">
                  <a:extLst>
                    <a:ext uri="{A12FA001-AC4F-418D-AE19-62706E023703}">
                      <ahyp:hlinkClr xmlns:ahyp="http://schemas.microsoft.com/office/drawing/2018/hyperlinkcolor" val="tx"/>
                    </a:ext>
                  </a:extLst>
                </a:hlinkClick>
              </a:rPr>
              <a:t>Christel</a:t>
            </a:r>
            <a:r>
              <a:rPr lang="it-IT" sz="1100" u="sng" dirty="0">
                <a:solidFill>
                  <a:schemeClr val="bg1"/>
                </a:solidFill>
                <a:uFill>
                  <a:solidFill>
                    <a:srgbClr val="0563C1"/>
                  </a:solidFill>
                </a:uFill>
                <a:hlinkClick r:id="rId7">
                  <a:extLst>
                    <a:ext uri="{A12FA001-AC4F-418D-AE19-62706E023703}">
                      <ahyp:hlinkClr xmlns:ahyp="http://schemas.microsoft.com/office/drawing/2018/hyperlinkcolor" val="tx"/>
                    </a:ext>
                  </a:extLst>
                </a:hlinkClick>
              </a:rPr>
              <a:t> </a:t>
            </a:r>
            <a:r>
              <a:rPr lang="it-IT" sz="1100" u="sng" dirty="0" err="1">
                <a:solidFill>
                  <a:schemeClr val="bg1"/>
                </a:solidFill>
                <a:uFill>
                  <a:solidFill>
                    <a:srgbClr val="0563C1"/>
                  </a:solidFill>
                </a:uFill>
                <a:hlinkClick r:id="rId7">
                  <a:extLst>
                    <a:ext uri="{A12FA001-AC4F-418D-AE19-62706E023703}">
                      <ahyp:hlinkClr xmlns:ahyp="http://schemas.microsoft.com/office/drawing/2018/hyperlinkcolor" val="tx"/>
                    </a:ext>
                  </a:extLst>
                </a:hlinkClick>
              </a:rPr>
              <a:t>Picard</a:t>
            </a:r>
            <a:r>
              <a:rPr lang="it-IT" sz="1100" dirty="0">
                <a:solidFill>
                  <a:schemeClr val="bg1"/>
                </a:solidFill>
              </a:rPr>
              <a:t>,  </a:t>
            </a:r>
            <a:r>
              <a:rPr lang="it-IT" sz="1100" u="sng" dirty="0">
                <a:solidFill>
                  <a:schemeClr val="bg1"/>
                </a:solidFill>
                <a:uFill>
                  <a:solidFill>
                    <a:srgbClr val="0563C1"/>
                  </a:solidFill>
                </a:uFill>
                <a:hlinkClick r:id="rId8">
                  <a:extLst>
                    <a:ext uri="{A12FA001-AC4F-418D-AE19-62706E023703}">
                      <ahyp:hlinkClr xmlns:ahyp="http://schemas.microsoft.com/office/drawing/2018/hyperlinkcolor" val="tx"/>
                    </a:ext>
                  </a:extLst>
                </a:hlinkClick>
              </a:rPr>
              <a:t>James Davies</a:t>
            </a:r>
            <a:r>
              <a:rPr lang="it-IT" sz="1100" dirty="0">
                <a:solidFill>
                  <a:schemeClr val="bg1"/>
                </a:solidFill>
              </a:rPr>
              <a:t>,  </a:t>
            </a:r>
            <a:r>
              <a:rPr lang="it-IT" sz="1100" u="sng" dirty="0">
                <a:solidFill>
                  <a:schemeClr val="bg1"/>
                </a:solidFill>
                <a:uFill>
                  <a:solidFill>
                    <a:srgbClr val="0563C1"/>
                  </a:solidFill>
                </a:uFill>
                <a:hlinkClick r:id="rId9">
                  <a:extLst>
                    <a:ext uri="{A12FA001-AC4F-418D-AE19-62706E023703}">
                      <ahyp:hlinkClr xmlns:ahyp="http://schemas.microsoft.com/office/drawing/2018/hyperlinkcolor" val="tx"/>
                    </a:ext>
                  </a:extLst>
                </a:hlinkClick>
              </a:rPr>
              <a:t>Anthony James </a:t>
            </a:r>
            <a:r>
              <a:rPr lang="it-IT" sz="1100" u="sng" dirty="0" err="1">
                <a:solidFill>
                  <a:schemeClr val="bg1"/>
                </a:solidFill>
                <a:uFill>
                  <a:solidFill>
                    <a:srgbClr val="0563C1"/>
                  </a:solidFill>
                </a:uFill>
                <a:hlinkClick r:id="rId9">
                  <a:extLst>
                    <a:ext uri="{A12FA001-AC4F-418D-AE19-62706E023703}">
                      <ahyp:hlinkClr xmlns:ahyp="http://schemas.microsoft.com/office/drawing/2018/hyperlinkcolor" val="tx"/>
                    </a:ext>
                  </a:extLst>
                </a:hlinkClick>
              </a:rPr>
              <a:t>Szempruch</a:t>
            </a:r>
            <a:r>
              <a:rPr lang="it-IT" sz="1100" dirty="0">
                <a:solidFill>
                  <a:schemeClr val="bg1"/>
                </a:solidFill>
              </a:rPr>
              <a:t>,  </a:t>
            </a:r>
            <a:r>
              <a:rPr lang="it-IT" sz="1100" u="sng" dirty="0" err="1">
                <a:solidFill>
                  <a:schemeClr val="bg1"/>
                </a:solidFill>
                <a:uFill>
                  <a:solidFill>
                    <a:srgbClr val="0563C1"/>
                  </a:solidFill>
                </a:uFill>
                <a:hlinkClick r:id="rId10">
                  <a:extLst>
                    <a:ext uri="{A12FA001-AC4F-418D-AE19-62706E023703}">
                      <ahyp:hlinkClr xmlns:ahyp="http://schemas.microsoft.com/office/drawing/2018/hyperlinkcolor" val="tx"/>
                    </a:ext>
                  </a:extLst>
                </a:hlinkClick>
              </a:rPr>
              <a:t>Yinxiu</a:t>
            </a:r>
            <a:r>
              <a:rPr lang="it-IT" sz="1100" u="sng" dirty="0">
                <a:solidFill>
                  <a:schemeClr val="bg1"/>
                </a:solidFill>
                <a:uFill>
                  <a:solidFill>
                    <a:srgbClr val="0563C1"/>
                  </a:solidFill>
                </a:uFill>
                <a:hlinkClick r:id="rId10">
                  <a:extLst>
                    <a:ext uri="{A12FA001-AC4F-418D-AE19-62706E023703}">
                      <ahyp:hlinkClr xmlns:ahyp="http://schemas.microsoft.com/office/drawing/2018/hyperlinkcolor" val="tx"/>
                    </a:ext>
                  </a:extLst>
                </a:hlinkClick>
              </a:rPr>
              <a:t> </a:t>
            </a:r>
            <a:r>
              <a:rPr lang="it-IT" sz="1100" u="sng" dirty="0" err="1">
                <a:solidFill>
                  <a:schemeClr val="bg1"/>
                </a:solidFill>
                <a:uFill>
                  <a:solidFill>
                    <a:srgbClr val="0563C1"/>
                  </a:solidFill>
                </a:uFill>
                <a:hlinkClick r:id="rId10">
                  <a:extLst>
                    <a:ext uri="{A12FA001-AC4F-418D-AE19-62706E023703}">
                      <ahyp:hlinkClr xmlns:ahyp="http://schemas.microsoft.com/office/drawing/2018/hyperlinkcolor" val="tx"/>
                    </a:ext>
                  </a:extLst>
                </a:hlinkClick>
              </a:rPr>
              <a:t>Zhan</a:t>
            </a:r>
            <a:r>
              <a:rPr lang="it-IT" sz="1100" dirty="0">
                <a:solidFill>
                  <a:schemeClr val="bg1"/>
                </a:solidFill>
              </a:rPr>
              <a:t>,  </a:t>
            </a:r>
            <a:r>
              <a:rPr lang="it-IT" sz="1100" u="sng" dirty="0" err="1">
                <a:solidFill>
                  <a:schemeClr val="bg1"/>
                </a:solidFill>
                <a:uFill>
                  <a:solidFill>
                    <a:srgbClr val="0563C1"/>
                  </a:solidFill>
                </a:uFill>
                <a:hlinkClick r:id="rId11">
                  <a:extLst>
                    <a:ext uri="{A12FA001-AC4F-418D-AE19-62706E023703}">
                      <ahyp:hlinkClr xmlns:ahyp="http://schemas.microsoft.com/office/drawing/2018/hyperlinkcolor" val="tx"/>
                    </a:ext>
                  </a:extLst>
                </a:hlinkClick>
              </a:rPr>
              <a:t>Jan</a:t>
            </a:r>
            <a:r>
              <a:rPr lang="it-IT" sz="1100" u="sng" dirty="0">
                <a:solidFill>
                  <a:schemeClr val="bg1"/>
                </a:solidFill>
                <a:uFill>
                  <a:solidFill>
                    <a:srgbClr val="0563C1"/>
                  </a:solidFill>
                </a:uFill>
                <a:hlinkClick r:id="rId11">
                  <a:extLst>
                    <a:ext uri="{A12FA001-AC4F-418D-AE19-62706E023703}">
                      <ahyp:hlinkClr xmlns:ahyp="http://schemas.microsoft.com/office/drawing/2018/hyperlinkcolor" val="tx"/>
                    </a:ext>
                  </a:extLst>
                </a:hlinkClick>
              </a:rPr>
              <a:t> J. </a:t>
            </a:r>
            <a:r>
              <a:rPr lang="it-IT" sz="1100" u="sng" dirty="0" err="1">
                <a:solidFill>
                  <a:schemeClr val="bg1"/>
                </a:solidFill>
                <a:uFill>
                  <a:solidFill>
                    <a:srgbClr val="0563C1"/>
                  </a:solidFill>
                </a:uFill>
                <a:hlinkClick r:id="rId11">
                  <a:extLst>
                    <a:ext uri="{A12FA001-AC4F-418D-AE19-62706E023703}">
                      <ahyp:hlinkClr xmlns:ahyp="http://schemas.microsoft.com/office/drawing/2018/hyperlinkcolor" val="tx"/>
                    </a:ext>
                  </a:extLst>
                </a:hlinkClick>
              </a:rPr>
              <a:t>Żylicz</a:t>
            </a:r>
            <a:r>
              <a:rPr lang="it-IT" sz="1100" dirty="0">
                <a:solidFill>
                  <a:schemeClr val="bg1"/>
                </a:solidFill>
              </a:rPr>
              <a:t>,  </a:t>
            </a:r>
            <a:r>
              <a:rPr lang="it-IT" sz="1100" u="sng" dirty="0" err="1">
                <a:solidFill>
                  <a:schemeClr val="bg1"/>
                </a:solidFill>
                <a:uFill>
                  <a:solidFill>
                    <a:srgbClr val="0563C1"/>
                  </a:solidFill>
                </a:uFill>
                <a:hlinkClick r:id="rId12">
                  <a:extLst>
                    <a:ext uri="{A12FA001-AC4F-418D-AE19-62706E023703}">
                      <ahyp:hlinkClr xmlns:ahyp="http://schemas.microsoft.com/office/drawing/2018/hyperlinkcolor" val="tx"/>
                    </a:ext>
                  </a:extLst>
                </a:hlinkClick>
              </a:rPr>
              <a:t>Elphège</a:t>
            </a:r>
            <a:r>
              <a:rPr lang="it-IT" sz="1100" u="sng" dirty="0">
                <a:solidFill>
                  <a:schemeClr val="bg1"/>
                </a:solidFill>
                <a:uFill>
                  <a:solidFill>
                    <a:srgbClr val="0563C1"/>
                  </a:solidFill>
                </a:uFill>
                <a:hlinkClick r:id="rId12">
                  <a:extLst>
                    <a:ext uri="{A12FA001-AC4F-418D-AE19-62706E023703}">
                      <ahyp:hlinkClr xmlns:ahyp="http://schemas.microsoft.com/office/drawing/2018/hyperlinkcolor" val="tx"/>
                    </a:ext>
                  </a:extLst>
                </a:hlinkClick>
              </a:rPr>
              <a:t> P. Nora</a:t>
            </a:r>
            <a:r>
              <a:rPr lang="it-IT" sz="1100" dirty="0">
                <a:solidFill>
                  <a:schemeClr val="bg1"/>
                </a:solidFill>
              </a:rPr>
              <a:t>,  </a:t>
            </a:r>
            <a:r>
              <a:rPr lang="it-IT" sz="1100" u="sng" dirty="0">
                <a:solidFill>
                  <a:schemeClr val="bg1"/>
                </a:solidFill>
                <a:uFill>
                  <a:solidFill>
                    <a:srgbClr val="0563C1"/>
                  </a:solidFill>
                </a:uFill>
                <a:hlinkClick r:id="rId13">
                  <a:extLst>
                    <a:ext uri="{A12FA001-AC4F-418D-AE19-62706E023703}">
                      <ahyp:hlinkClr xmlns:ahyp="http://schemas.microsoft.com/office/drawing/2018/hyperlinkcolor" val="tx"/>
                    </a:ext>
                  </a:extLst>
                </a:hlinkClick>
              </a:rPr>
              <a:t>Sonia </a:t>
            </a:r>
            <a:r>
              <a:rPr lang="it-IT" sz="1100" u="sng" dirty="0" err="1">
                <a:solidFill>
                  <a:schemeClr val="bg1"/>
                </a:solidFill>
                <a:uFill>
                  <a:solidFill>
                    <a:srgbClr val="0563C1"/>
                  </a:solidFill>
                </a:uFill>
                <a:hlinkClick r:id="rId13">
                  <a:extLst>
                    <a:ext uri="{A12FA001-AC4F-418D-AE19-62706E023703}">
                      <ahyp:hlinkClr xmlns:ahyp="http://schemas.microsoft.com/office/drawing/2018/hyperlinkcolor" val="tx"/>
                    </a:ext>
                  </a:extLst>
                </a:hlinkClick>
              </a:rPr>
              <a:t>Lameiras</a:t>
            </a:r>
            <a:r>
              <a:rPr lang="it-IT" sz="1100" dirty="0">
                <a:solidFill>
                  <a:schemeClr val="bg1"/>
                </a:solidFill>
              </a:rPr>
              <a:t>,  </a:t>
            </a:r>
            <a:r>
              <a:rPr lang="it-IT" sz="1100" u="sng" dirty="0">
                <a:solidFill>
                  <a:schemeClr val="bg1"/>
                </a:solidFill>
                <a:uFill>
                  <a:solidFill>
                    <a:srgbClr val="0563C1"/>
                  </a:solidFill>
                </a:uFill>
                <a:hlinkClick r:id="rId14">
                  <a:extLst>
                    <a:ext uri="{A12FA001-AC4F-418D-AE19-62706E023703}">
                      <ahyp:hlinkClr xmlns:ahyp="http://schemas.microsoft.com/office/drawing/2018/hyperlinkcolor" val="tx"/>
                    </a:ext>
                  </a:extLst>
                </a:hlinkClick>
              </a:rPr>
              <a:t>Elzo de </a:t>
            </a:r>
            <a:r>
              <a:rPr lang="it-IT" sz="1100" u="sng" dirty="0" err="1">
                <a:solidFill>
                  <a:schemeClr val="bg1"/>
                </a:solidFill>
                <a:uFill>
                  <a:solidFill>
                    <a:srgbClr val="0563C1"/>
                  </a:solidFill>
                </a:uFill>
                <a:hlinkClick r:id="rId14">
                  <a:extLst>
                    <a:ext uri="{A12FA001-AC4F-418D-AE19-62706E023703}">
                      <ahyp:hlinkClr xmlns:ahyp="http://schemas.microsoft.com/office/drawing/2018/hyperlinkcolor" val="tx"/>
                    </a:ext>
                  </a:extLst>
                </a:hlinkClick>
              </a:rPr>
              <a:t>Wit</a:t>
            </a:r>
            <a:r>
              <a:rPr lang="it-IT" sz="1100" dirty="0">
                <a:solidFill>
                  <a:schemeClr val="bg1"/>
                </a:solidFill>
              </a:rPr>
              <a:t>,  </a:t>
            </a:r>
            <a:r>
              <a:rPr lang="it-IT" sz="1100" u="sng" dirty="0">
                <a:solidFill>
                  <a:schemeClr val="bg1"/>
                </a:solidFill>
                <a:uFill>
                  <a:solidFill>
                    <a:srgbClr val="0563C1"/>
                  </a:solidFill>
                </a:uFill>
                <a:hlinkClick r:id="rId15">
                  <a:extLst>
                    <a:ext uri="{A12FA001-AC4F-418D-AE19-62706E023703}">
                      <ahyp:hlinkClr xmlns:ahyp="http://schemas.microsoft.com/office/drawing/2018/hyperlinkcolor" val="tx"/>
                    </a:ext>
                  </a:extLst>
                </a:hlinkClick>
              </a:rPr>
              <a:t>David </a:t>
            </a:r>
            <a:r>
              <a:rPr lang="it-IT" sz="1100" u="sng" dirty="0" err="1">
                <a:solidFill>
                  <a:schemeClr val="bg1"/>
                </a:solidFill>
                <a:uFill>
                  <a:solidFill>
                    <a:srgbClr val="0563C1"/>
                  </a:solidFill>
                </a:uFill>
                <a:hlinkClick r:id="rId15">
                  <a:extLst>
                    <a:ext uri="{A12FA001-AC4F-418D-AE19-62706E023703}">
                      <ahyp:hlinkClr xmlns:ahyp="http://schemas.microsoft.com/office/drawing/2018/hyperlinkcolor" val="tx"/>
                    </a:ext>
                  </a:extLst>
                </a:hlinkClick>
              </a:rPr>
              <a:t>Gentien</a:t>
            </a:r>
            <a:r>
              <a:rPr lang="it-IT" sz="1100" dirty="0">
                <a:solidFill>
                  <a:schemeClr val="bg1"/>
                </a:solidFill>
              </a:rPr>
              <a:t>,  </a:t>
            </a:r>
            <a:r>
              <a:rPr lang="it-IT" sz="1100" u="sng" dirty="0" err="1">
                <a:solidFill>
                  <a:schemeClr val="bg1"/>
                </a:solidFill>
                <a:uFill>
                  <a:solidFill>
                    <a:srgbClr val="0563C1"/>
                  </a:solidFill>
                </a:uFill>
                <a:hlinkClick r:id="rId16">
                  <a:extLst>
                    <a:ext uri="{A12FA001-AC4F-418D-AE19-62706E023703}">
                      <ahyp:hlinkClr xmlns:ahyp="http://schemas.microsoft.com/office/drawing/2018/hyperlinkcolor" val="tx"/>
                    </a:ext>
                  </a:extLst>
                </a:hlinkClick>
              </a:rPr>
              <a:t>Sylvain</a:t>
            </a:r>
            <a:r>
              <a:rPr lang="it-IT" sz="1100" u="sng" dirty="0">
                <a:solidFill>
                  <a:schemeClr val="bg1"/>
                </a:solidFill>
                <a:uFill>
                  <a:solidFill>
                    <a:srgbClr val="0563C1"/>
                  </a:solidFill>
                </a:uFill>
                <a:hlinkClick r:id="rId16">
                  <a:extLst>
                    <a:ext uri="{A12FA001-AC4F-418D-AE19-62706E023703}">
                      <ahyp:hlinkClr xmlns:ahyp="http://schemas.microsoft.com/office/drawing/2018/hyperlinkcolor" val="tx"/>
                    </a:ext>
                  </a:extLst>
                </a:hlinkClick>
              </a:rPr>
              <a:t> </a:t>
            </a:r>
            <a:r>
              <a:rPr lang="it-IT" sz="1100" u="sng" dirty="0" err="1">
                <a:solidFill>
                  <a:schemeClr val="bg1"/>
                </a:solidFill>
                <a:uFill>
                  <a:solidFill>
                    <a:srgbClr val="0563C1"/>
                  </a:solidFill>
                </a:uFill>
                <a:hlinkClick r:id="rId16">
                  <a:extLst>
                    <a:ext uri="{A12FA001-AC4F-418D-AE19-62706E023703}">
                      <ahyp:hlinkClr xmlns:ahyp="http://schemas.microsoft.com/office/drawing/2018/hyperlinkcolor" val="tx"/>
                    </a:ext>
                  </a:extLst>
                </a:hlinkClick>
              </a:rPr>
              <a:t>Baulande</a:t>
            </a:r>
            <a:r>
              <a:rPr lang="it-IT" sz="1100" dirty="0">
                <a:solidFill>
                  <a:schemeClr val="bg1"/>
                </a:solidFill>
              </a:rPr>
              <a:t>,  </a:t>
            </a:r>
            <a:r>
              <a:rPr lang="it-IT" sz="1100" u="sng" dirty="0">
                <a:solidFill>
                  <a:schemeClr val="bg1"/>
                </a:solidFill>
                <a:uFill>
                  <a:solidFill>
                    <a:srgbClr val="0563C1"/>
                  </a:solidFill>
                </a:uFill>
                <a:hlinkClick r:id="rId17">
                  <a:extLst>
                    <a:ext uri="{A12FA001-AC4F-418D-AE19-62706E023703}">
                      <ahyp:hlinkClr xmlns:ahyp="http://schemas.microsoft.com/office/drawing/2018/hyperlinkcolor" val="tx"/>
                    </a:ext>
                  </a:extLst>
                </a:hlinkClick>
              </a:rPr>
              <a:t>Luca Giorgetti</a:t>
            </a:r>
            <a:r>
              <a:rPr lang="it-IT" sz="1100" dirty="0">
                <a:solidFill>
                  <a:schemeClr val="bg1"/>
                </a:solidFill>
              </a:rPr>
              <a:t>,  </a:t>
            </a:r>
            <a:r>
              <a:rPr lang="it-IT" sz="1100" u="sng" dirty="0">
                <a:solidFill>
                  <a:schemeClr val="bg1"/>
                </a:solidFill>
                <a:uFill>
                  <a:solidFill>
                    <a:srgbClr val="0563C1"/>
                  </a:solidFill>
                </a:uFill>
                <a:hlinkClick r:id="rId18">
                  <a:extLst>
                    <a:ext uri="{A12FA001-AC4F-418D-AE19-62706E023703}">
                      <ahyp:hlinkClr xmlns:ahyp="http://schemas.microsoft.com/office/drawing/2018/hyperlinkcolor" val="tx"/>
                    </a:ext>
                  </a:extLst>
                </a:hlinkClick>
              </a:rPr>
              <a:t>Mitchell </a:t>
            </a:r>
            <a:r>
              <a:rPr lang="it-IT" sz="1100" u="sng" dirty="0" err="1">
                <a:solidFill>
                  <a:schemeClr val="bg1"/>
                </a:solidFill>
                <a:uFill>
                  <a:solidFill>
                    <a:srgbClr val="0563C1"/>
                  </a:solidFill>
                </a:uFill>
                <a:hlinkClick r:id="rId18">
                  <a:extLst>
                    <a:ext uri="{A12FA001-AC4F-418D-AE19-62706E023703}">
                      <ahyp:hlinkClr xmlns:ahyp="http://schemas.microsoft.com/office/drawing/2018/hyperlinkcolor" val="tx"/>
                    </a:ext>
                  </a:extLst>
                </a:hlinkClick>
              </a:rPr>
              <a:t>Guttman</a:t>
            </a:r>
            <a:r>
              <a:rPr lang="it-IT" sz="1100" dirty="0">
                <a:solidFill>
                  <a:schemeClr val="bg1"/>
                </a:solidFill>
              </a:rPr>
              <a:t>,  </a:t>
            </a:r>
            <a:r>
              <a:rPr lang="it-IT" sz="1100" u="sng" dirty="0">
                <a:solidFill>
                  <a:schemeClr val="bg1"/>
                </a:solidFill>
                <a:uFill>
                  <a:solidFill>
                    <a:srgbClr val="0563C1"/>
                  </a:solidFill>
                </a:uFill>
                <a:hlinkClick r:id="rId19">
                  <a:extLst>
                    <a:ext uri="{A12FA001-AC4F-418D-AE19-62706E023703}">
                      <ahyp:hlinkClr xmlns:ahyp="http://schemas.microsoft.com/office/drawing/2018/hyperlinkcolor" val="tx"/>
                    </a:ext>
                  </a:extLst>
                </a:hlinkClick>
              </a:rPr>
              <a:t>Jim R. Hughes</a:t>
            </a:r>
            <a:r>
              <a:rPr lang="it-IT" sz="1100" dirty="0">
                <a:solidFill>
                  <a:schemeClr val="bg1"/>
                </a:solidFill>
              </a:rPr>
              <a:t>,  </a:t>
            </a:r>
            <a:r>
              <a:rPr lang="it-IT" sz="1100" u="sng" dirty="0">
                <a:solidFill>
                  <a:schemeClr val="bg1"/>
                </a:solidFill>
                <a:uFill>
                  <a:solidFill>
                    <a:srgbClr val="0563C1"/>
                  </a:solidFill>
                </a:uFill>
                <a:hlinkClick r:id="rId20">
                  <a:extLst>
                    <a:ext uri="{A12FA001-AC4F-418D-AE19-62706E023703}">
                      <ahyp:hlinkClr xmlns:ahyp="http://schemas.microsoft.com/office/drawing/2018/hyperlinkcolor" val="tx"/>
                    </a:ext>
                  </a:extLst>
                </a:hlinkClick>
              </a:rPr>
              <a:t>Douglas R. Higgs</a:t>
            </a:r>
            <a:r>
              <a:rPr lang="it-IT" sz="1100" dirty="0">
                <a:solidFill>
                  <a:schemeClr val="bg1"/>
                </a:solidFill>
              </a:rPr>
              <a:t>, </a:t>
            </a:r>
            <a:r>
              <a:rPr lang="it-IT" sz="1100" u="sng" dirty="0" err="1">
                <a:solidFill>
                  <a:schemeClr val="bg1"/>
                </a:solidFill>
                <a:uFill>
                  <a:solidFill>
                    <a:srgbClr val="0563C1"/>
                  </a:solidFill>
                </a:uFill>
                <a:hlinkClick r:id="rId21">
                  <a:extLst>
                    <a:ext uri="{A12FA001-AC4F-418D-AE19-62706E023703}">
                      <ahyp:hlinkClr xmlns:ahyp="http://schemas.microsoft.com/office/drawing/2018/hyperlinkcolor" val="tx"/>
                    </a:ext>
                  </a:extLst>
                </a:hlinkClick>
              </a:rPr>
              <a:t>Joost</a:t>
            </a:r>
            <a:r>
              <a:rPr lang="it-IT" sz="1100" u="sng" dirty="0">
                <a:solidFill>
                  <a:schemeClr val="bg1"/>
                </a:solidFill>
                <a:uFill>
                  <a:solidFill>
                    <a:srgbClr val="0563C1"/>
                  </a:solidFill>
                </a:uFill>
                <a:hlinkClick r:id="rId21">
                  <a:extLst>
                    <a:ext uri="{A12FA001-AC4F-418D-AE19-62706E023703}">
                      <ahyp:hlinkClr xmlns:ahyp="http://schemas.microsoft.com/office/drawing/2018/hyperlinkcolor" val="tx"/>
                    </a:ext>
                  </a:extLst>
                </a:hlinkClick>
              </a:rPr>
              <a:t> </a:t>
            </a:r>
            <a:r>
              <a:rPr lang="it-IT" sz="1100" u="sng" dirty="0" err="1">
                <a:solidFill>
                  <a:schemeClr val="bg1"/>
                </a:solidFill>
                <a:uFill>
                  <a:solidFill>
                    <a:srgbClr val="0563C1"/>
                  </a:solidFill>
                </a:uFill>
                <a:hlinkClick r:id="rId21">
                  <a:extLst>
                    <a:ext uri="{A12FA001-AC4F-418D-AE19-62706E023703}">
                      <ahyp:hlinkClr xmlns:ahyp="http://schemas.microsoft.com/office/drawing/2018/hyperlinkcolor" val="tx"/>
                    </a:ext>
                  </a:extLst>
                </a:hlinkClick>
              </a:rPr>
              <a:t>Gribnau</a:t>
            </a:r>
            <a:r>
              <a:rPr lang="it-IT" sz="1100" dirty="0">
                <a:solidFill>
                  <a:schemeClr val="bg1"/>
                </a:solidFill>
              </a:rPr>
              <a:t> &amp; </a:t>
            </a:r>
            <a:r>
              <a:rPr lang="it-IT" sz="1100" u="sng" dirty="0">
                <a:solidFill>
                  <a:schemeClr val="bg1"/>
                </a:solidFill>
                <a:uFill>
                  <a:solidFill>
                    <a:srgbClr val="0563C1"/>
                  </a:solidFill>
                </a:uFill>
                <a:hlinkClick r:id="rId22">
                  <a:extLst>
                    <a:ext uri="{A12FA001-AC4F-418D-AE19-62706E023703}">
                      <ahyp:hlinkClr xmlns:ahyp="http://schemas.microsoft.com/office/drawing/2018/hyperlinkcolor" val="tx"/>
                    </a:ext>
                  </a:extLst>
                </a:hlinkClick>
              </a:rPr>
              <a:t>Edith Heard</a:t>
            </a:r>
            <a:r>
              <a:rPr lang="it-IT" sz="1100" dirty="0">
                <a:solidFill>
                  <a:schemeClr val="bg1"/>
                </a:solidFill>
              </a:rPr>
              <a:t> </a:t>
            </a:r>
          </a:p>
        </p:txBody>
      </p:sp>
    </p:spTree>
    <p:extLst>
      <p:ext uri="{BB962C8B-B14F-4D97-AF65-F5344CB8AC3E}">
        <p14:creationId xmlns:p14="http://schemas.microsoft.com/office/powerpoint/2010/main" val="149649109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ctangle 7"/>
          <p:cNvSpPr/>
          <p:nvPr/>
        </p:nvSpPr>
        <p:spPr>
          <a:xfrm>
            <a:off x="0" y="0"/>
            <a:ext cx="6082112"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86" name="Rectangle 9"/>
          <p:cNvSpPr/>
          <p:nvPr/>
        </p:nvSpPr>
        <p:spPr>
          <a:xfrm>
            <a:off x="0" y="0"/>
            <a:ext cx="12192000" cy="6858000"/>
          </a:xfrm>
          <a:prstGeom prst="rect">
            <a:avLst/>
          </a:prstGeom>
          <a:gradFill>
            <a:gsLst>
              <a:gs pos="0">
                <a:srgbClr val="3965B5"/>
              </a:gs>
              <a:gs pos="25000">
                <a:srgbClr val="3965B5"/>
              </a:gs>
              <a:gs pos="94000">
                <a:srgbClr val="3B3838"/>
              </a:gs>
              <a:gs pos="100000">
                <a:srgbClr val="3B3838"/>
              </a:gs>
            </a:gsLst>
            <a:lin ang="4200000"/>
          </a:gradFill>
          <a:ln w="12700">
            <a:miter lim="400000"/>
          </a:ln>
        </p:spPr>
        <p:txBody>
          <a:bodyPr lIns="45719" rIns="45719" anchor="ctr"/>
          <a:lstStyle/>
          <a:p>
            <a:pPr algn="ctr">
              <a:defRPr>
                <a:solidFill>
                  <a:srgbClr val="FFFFFF"/>
                </a:solidFill>
              </a:defRPr>
            </a:pPr>
            <a:endParaRPr/>
          </a:p>
        </p:txBody>
      </p:sp>
      <p:pic>
        <p:nvPicPr>
          <p:cNvPr id="187" name="Picture 11" descr="Picture 11"/>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88" name="Titolo 1"/>
          <p:cNvSpPr txBox="1">
            <a:spLocks noGrp="1"/>
          </p:cNvSpPr>
          <p:nvPr>
            <p:ph type="title"/>
          </p:nvPr>
        </p:nvSpPr>
        <p:spPr>
          <a:xfrm>
            <a:off x="1090650" y="2742753"/>
            <a:ext cx="3669161" cy="2760099"/>
          </a:xfrm>
          <a:prstGeom prst="rect">
            <a:avLst/>
          </a:prstGeom>
        </p:spPr>
        <p:txBody>
          <a:bodyPr>
            <a:normAutofit/>
          </a:bodyPr>
          <a:lstStyle>
            <a:lvl1pPr>
              <a:defRPr>
                <a:solidFill>
                  <a:srgbClr val="FFFFFF"/>
                </a:solidFill>
              </a:defRPr>
            </a:lvl1pPr>
          </a:lstStyle>
          <a:p>
            <a:r>
              <a:rPr sz="7200" dirty="0">
                <a:effectLst>
                  <a:outerShdw blurRad="38100" dist="38100" dir="2700000" algn="tl">
                    <a:srgbClr val="000000">
                      <a:alpha val="43137"/>
                    </a:srgbClr>
                  </a:outerShdw>
                </a:effectLst>
                <a:latin typeface="Bernard MT Condensed" panose="02050806060905020404" pitchFamily="18" charset="0"/>
              </a:rPr>
              <a:t>Abstract</a:t>
            </a:r>
          </a:p>
        </p:txBody>
      </p:sp>
      <p:sp>
        <p:nvSpPr>
          <p:cNvPr id="189" name="Segnaposto contenuto 2"/>
          <p:cNvSpPr txBox="1">
            <a:spLocks noGrp="1"/>
          </p:cNvSpPr>
          <p:nvPr>
            <p:ph type="body" sz="half" idx="1"/>
          </p:nvPr>
        </p:nvSpPr>
        <p:spPr>
          <a:xfrm>
            <a:off x="4969565" y="0"/>
            <a:ext cx="7222435" cy="6858000"/>
          </a:xfrm>
          <a:prstGeom prst="rect">
            <a:avLst/>
          </a:prstGeom>
        </p:spPr>
        <p:txBody>
          <a:bodyPr anchor="ctr">
            <a:normAutofit/>
          </a:bodyPr>
          <a:lstStyle/>
          <a:p>
            <a:pPr defTabSz="868680">
              <a:spcBef>
                <a:spcPts val="900"/>
              </a:spcBef>
              <a:buSzTx/>
              <a:defRPr sz="1804"/>
            </a:pPr>
            <a:r>
              <a:rPr sz="2000" dirty="0"/>
              <a:t>The mouse X-inactivation center (</a:t>
            </a:r>
            <a:r>
              <a:rPr sz="2000" b="1" i="1" dirty="0" err="1">
                <a:solidFill>
                  <a:srgbClr val="FF0000"/>
                </a:solidFill>
                <a:ea typeface="+mj-ea"/>
                <a:cs typeface="+mj-cs"/>
                <a:sym typeface="Helvetica"/>
              </a:rPr>
              <a:t>Xic</a:t>
            </a:r>
            <a:r>
              <a:rPr sz="2000" dirty="0"/>
              <a:t>)  is organized into two topologically associating domains (TADs) but the</a:t>
            </a:r>
            <a:r>
              <a:rPr lang="it-IT" sz="2000" dirty="0" err="1"/>
              <a:t>ir</a:t>
            </a:r>
            <a:r>
              <a:rPr sz="2000" dirty="0"/>
              <a:t> role remains elusive</a:t>
            </a:r>
            <a:endParaRPr lang="it-IT" sz="2000" dirty="0"/>
          </a:p>
          <a:p>
            <a:pPr marL="0" indent="0" defTabSz="868680">
              <a:spcBef>
                <a:spcPts val="900"/>
              </a:spcBef>
              <a:buSzTx/>
              <a:buNone/>
              <a:defRPr sz="1804"/>
            </a:pPr>
            <a:endParaRPr lang="it-IT" sz="2000" dirty="0"/>
          </a:p>
          <a:p>
            <a:pPr defTabSz="868680">
              <a:spcBef>
                <a:spcPts val="900"/>
              </a:spcBef>
              <a:buSzTx/>
              <a:defRPr sz="1804"/>
            </a:pPr>
            <a:r>
              <a:rPr sz="2000" dirty="0"/>
              <a:t>we generated genomic </a:t>
            </a:r>
            <a:r>
              <a:rPr sz="2000" b="1" dirty="0">
                <a:solidFill>
                  <a:srgbClr val="FF0000"/>
                </a:solidFill>
              </a:rPr>
              <a:t>inversions</a:t>
            </a:r>
            <a:r>
              <a:rPr sz="2000" dirty="0"/>
              <a:t> that swap the </a:t>
            </a:r>
            <a:r>
              <a:rPr sz="2000" i="1" dirty="0" err="1">
                <a:ea typeface="+mj-ea"/>
                <a:cs typeface="+mj-cs"/>
                <a:sym typeface="Helvetica"/>
              </a:rPr>
              <a:t>Xist</a:t>
            </a:r>
            <a:r>
              <a:rPr sz="2000" i="1" dirty="0">
                <a:ea typeface="+mj-ea"/>
                <a:cs typeface="+mj-cs"/>
                <a:sym typeface="Helvetica"/>
              </a:rPr>
              <a:t>/</a:t>
            </a:r>
            <a:r>
              <a:rPr sz="2000" i="1" dirty="0" err="1">
                <a:ea typeface="+mj-ea"/>
                <a:cs typeface="+mj-cs"/>
                <a:sym typeface="Helvetica"/>
              </a:rPr>
              <a:t>Tsix</a:t>
            </a:r>
            <a:r>
              <a:rPr sz="2000" dirty="0"/>
              <a:t> transcriptional unit and place their promoters in each other’s TAD. </a:t>
            </a:r>
            <a:endParaRPr lang="it-IT" sz="2000" dirty="0"/>
          </a:p>
          <a:p>
            <a:pPr defTabSz="868680">
              <a:spcBef>
                <a:spcPts val="900"/>
              </a:spcBef>
              <a:buSzTx/>
              <a:defRPr sz="1804"/>
            </a:pPr>
            <a:endParaRPr lang="it-IT" sz="2000" dirty="0"/>
          </a:p>
          <a:p>
            <a:pPr defTabSz="868680">
              <a:spcBef>
                <a:spcPts val="900"/>
              </a:spcBef>
              <a:buSzTx/>
              <a:defRPr sz="1804"/>
            </a:pPr>
            <a:r>
              <a:rPr sz="2000" dirty="0"/>
              <a:t>We found that this led to a </a:t>
            </a:r>
            <a:r>
              <a:rPr sz="2000" b="1" dirty="0">
                <a:solidFill>
                  <a:srgbClr val="FF0000"/>
                </a:solidFill>
              </a:rPr>
              <a:t>switch</a:t>
            </a:r>
            <a:r>
              <a:rPr sz="2000" dirty="0"/>
              <a:t> in their expression dynamics: </a:t>
            </a:r>
            <a:r>
              <a:rPr sz="2000" i="1" u="sng" dirty="0" err="1">
                <a:ea typeface="+mj-ea"/>
                <a:cs typeface="+mj-cs"/>
                <a:sym typeface="Helvetica"/>
              </a:rPr>
              <a:t>Xist</a:t>
            </a:r>
            <a:r>
              <a:rPr sz="2000" u="sng" dirty="0"/>
              <a:t> became </a:t>
            </a:r>
            <a:r>
              <a:rPr sz="2000" dirty="0"/>
              <a:t>precociously and ectopically </a:t>
            </a:r>
            <a:r>
              <a:rPr sz="2000" u="sng" dirty="0"/>
              <a:t>upregulated</a:t>
            </a:r>
            <a:r>
              <a:rPr sz="2000" dirty="0"/>
              <a:t>, both in male and female pluripotent cells, while </a:t>
            </a:r>
            <a:r>
              <a:rPr sz="2000" i="1" u="sng" dirty="0" err="1">
                <a:ea typeface="+mj-ea"/>
                <a:cs typeface="+mj-cs"/>
                <a:sym typeface="Helvetica"/>
              </a:rPr>
              <a:t>Tsix</a:t>
            </a:r>
            <a:r>
              <a:rPr sz="2000" u="sng" dirty="0"/>
              <a:t> expression aberrantly persisted during differentiation</a:t>
            </a:r>
            <a:r>
              <a:rPr sz="2000" dirty="0"/>
              <a:t>. </a:t>
            </a:r>
            <a:endParaRPr lang="it-IT" sz="2000" dirty="0"/>
          </a:p>
          <a:p>
            <a:pPr marL="0" indent="0" defTabSz="868680">
              <a:spcBef>
                <a:spcPts val="900"/>
              </a:spcBef>
              <a:buSzTx/>
              <a:buNone/>
              <a:defRPr sz="1804"/>
            </a:pPr>
            <a:endParaRPr lang="it-IT" sz="2000" dirty="0"/>
          </a:p>
          <a:p>
            <a:pPr defTabSz="868680">
              <a:spcBef>
                <a:spcPts val="900"/>
              </a:spcBef>
              <a:buSzTx/>
              <a:defRPr sz="1804"/>
            </a:pPr>
            <a:r>
              <a:rPr sz="2000" dirty="0"/>
              <a:t>Our study illustrates how the genomic architecture of </a:t>
            </a:r>
            <a:r>
              <a:rPr sz="2000" i="1" dirty="0">
                <a:ea typeface="+mj-ea"/>
                <a:cs typeface="+mj-cs"/>
                <a:sym typeface="Helvetica"/>
              </a:rPr>
              <a:t>cis</a:t>
            </a:r>
            <a:r>
              <a:rPr sz="2000" dirty="0"/>
              <a:t>-regulatory landscapes can affect the </a:t>
            </a:r>
            <a:r>
              <a:rPr sz="2000" b="1" dirty="0">
                <a:solidFill>
                  <a:srgbClr val="FF0000"/>
                </a:solidFill>
              </a:rPr>
              <a:t>regulation </a:t>
            </a:r>
            <a:r>
              <a:rPr sz="2000" dirty="0">
                <a:solidFill>
                  <a:srgbClr val="FF0000"/>
                </a:solidFill>
              </a:rPr>
              <a:t>of </a:t>
            </a:r>
            <a:r>
              <a:rPr sz="2000" b="1" dirty="0">
                <a:solidFill>
                  <a:srgbClr val="FF0000"/>
                </a:solidFill>
              </a:rPr>
              <a:t>mammalian developmental processes</a:t>
            </a:r>
            <a:r>
              <a:rPr sz="2000" dirty="0"/>
              <a: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B839DF0-CF95-4D67-B7AC-DFE6ED60C2E6}"/>
              </a:ext>
            </a:extLst>
          </p:cNvPr>
          <p:cNvSpPr txBox="1"/>
          <p:nvPr/>
        </p:nvSpPr>
        <p:spPr>
          <a:xfrm>
            <a:off x="1247234" y="202674"/>
            <a:ext cx="969753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it-IT" sz="2400" b="1" dirty="0" err="1">
                <a:solidFill>
                  <a:schemeClr val="tx1"/>
                </a:solidFill>
              </a:rPr>
              <a:t>Xist</a:t>
            </a:r>
            <a:r>
              <a:rPr lang="it-IT" sz="2400" b="1" dirty="0">
                <a:solidFill>
                  <a:schemeClr val="tx1"/>
                </a:solidFill>
              </a:rPr>
              <a:t> and </a:t>
            </a:r>
            <a:r>
              <a:rPr lang="it-IT" sz="2400" b="1" dirty="0" err="1">
                <a:solidFill>
                  <a:schemeClr val="tx1"/>
                </a:solidFill>
              </a:rPr>
              <a:t>Tsix</a:t>
            </a:r>
            <a:r>
              <a:rPr lang="it-IT" sz="2400" b="1" dirty="0">
                <a:solidFill>
                  <a:schemeClr val="tx1"/>
                </a:solidFill>
              </a:rPr>
              <a:t> </a:t>
            </a:r>
            <a:r>
              <a:rPr lang="it-IT" sz="2400" b="1" dirty="0" err="1">
                <a:solidFill>
                  <a:schemeClr val="tx1"/>
                </a:solidFill>
              </a:rPr>
              <a:t>adopt</a:t>
            </a:r>
            <a:r>
              <a:rPr lang="it-IT" sz="2400" b="1" dirty="0">
                <a:solidFill>
                  <a:schemeClr val="tx1"/>
                </a:solidFill>
              </a:rPr>
              <a:t> opposite </a:t>
            </a:r>
            <a:r>
              <a:rPr lang="it-IT" sz="2400" b="1" dirty="0" err="1">
                <a:solidFill>
                  <a:schemeClr val="tx1"/>
                </a:solidFill>
              </a:rPr>
              <a:t>transcriptional</a:t>
            </a:r>
            <a:r>
              <a:rPr lang="it-IT" sz="2400" b="1" dirty="0">
                <a:solidFill>
                  <a:schemeClr val="tx1"/>
                </a:solidFill>
              </a:rPr>
              <a:t> </a:t>
            </a:r>
            <a:r>
              <a:rPr lang="it-IT" sz="2400" b="1" dirty="0" err="1">
                <a:solidFill>
                  <a:schemeClr val="tx1"/>
                </a:solidFill>
              </a:rPr>
              <a:t>fates</a:t>
            </a:r>
            <a:r>
              <a:rPr lang="it-IT" sz="2400" b="1" dirty="0">
                <a:solidFill>
                  <a:schemeClr val="tx1"/>
                </a:solidFill>
              </a:rPr>
              <a:t> </a:t>
            </a:r>
            <a:r>
              <a:rPr lang="it-IT" sz="2400" b="1" dirty="0" err="1">
                <a:solidFill>
                  <a:schemeClr val="tx1"/>
                </a:solidFill>
              </a:rPr>
              <a:t>during</a:t>
            </a:r>
            <a:r>
              <a:rPr lang="it-IT" sz="2400" b="1" dirty="0">
                <a:solidFill>
                  <a:schemeClr val="tx1"/>
                </a:solidFill>
              </a:rPr>
              <a:t> </a:t>
            </a:r>
            <a:r>
              <a:rPr lang="it-IT" sz="2400" b="1" dirty="0" err="1">
                <a:solidFill>
                  <a:schemeClr val="tx1"/>
                </a:solidFill>
              </a:rPr>
              <a:t>mESc</a:t>
            </a:r>
            <a:r>
              <a:rPr lang="it-IT" sz="2400" b="1" dirty="0">
                <a:solidFill>
                  <a:schemeClr val="tx1"/>
                </a:solidFill>
              </a:rPr>
              <a:t> </a:t>
            </a:r>
            <a:r>
              <a:rPr lang="it-IT" sz="2400" b="1" dirty="0" err="1">
                <a:solidFill>
                  <a:schemeClr val="tx1"/>
                </a:solidFill>
              </a:rPr>
              <a:t>differentiation</a:t>
            </a:r>
            <a:r>
              <a:rPr lang="it-IT" sz="2400" b="1" dirty="0">
                <a:solidFill>
                  <a:schemeClr val="tx1"/>
                </a:solidFill>
              </a:rPr>
              <a:t>: </a:t>
            </a:r>
            <a:r>
              <a:rPr lang="en-US" sz="2400" b="1" dirty="0">
                <a:solidFill>
                  <a:schemeClr val="tx1"/>
                </a:solidFill>
              </a:rPr>
              <a:t>Their promoters lie in separate, adjacent TADs.</a:t>
            </a:r>
            <a:endParaRPr kumimoji="0" lang="it-IT" sz="2400" b="1" i="0" u="none" strike="noStrike" cap="none" spc="0" normalizeH="0" baseline="0" dirty="0">
              <a:ln>
                <a:noFill/>
              </a:ln>
              <a:solidFill>
                <a:schemeClr val="tx1"/>
              </a:solidFill>
              <a:effectLst/>
              <a:uFillTx/>
              <a:sym typeface="Calibri"/>
            </a:endParaRPr>
          </a:p>
        </p:txBody>
      </p:sp>
      <p:sp>
        <p:nvSpPr>
          <p:cNvPr id="8" name="CasellaDiTesto 7">
            <a:extLst>
              <a:ext uri="{FF2B5EF4-FFF2-40B4-BE49-F238E27FC236}">
                <a16:creationId xmlns:a16="http://schemas.microsoft.com/office/drawing/2014/main" id="{F89FFC7C-AF3A-427A-8D5F-1C9488826C71}"/>
              </a:ext>
            </a:extLst>
          </p:cNvPr>
          <p:cNvSpPr txBox="1"/>
          <p:nvPr/>
        </p:nvSpPr>
        <p:spPr>
          <a:xfrm>
            <a:off x="3221341" y="5665243"/>
            <a:ext cx="4928591"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2000" b="0" i="0" u="none" strike="noStrike" cap="none" spc="0" normalizeH="0" baseline="0" dirty="0" err="1">
                <a:ln>
                  <a:noFill/>
                </a:ln>
                <a:solidFill>
                  <a:srgbClr val="000000"/>
                </a:solidFill>
                <a:effectLst/>
                <a:uFillTx/>
                <a:latin typeface="+mn-lt"/>
                <a:ea typeface="+mn-ea"/>
                <a:cs typeface="+mn-cs"/>
                <a:sym typeface="Calibri"/>
              </a:rPr>
              <a:t>Tsix</a:t>
            </a:r>
            <a:r>
              <a:rPr kumimoji="0" lang="it-IT" sz="2000" b="0" i="0" u="none" strike="noStrike" cap="none" spc="0" normalizeH="0" baseline="0" dirty="0">
                <a:ln>
                  <a:noFill/>
                </a:ln>
                <a:solidFill>
                  <a:srgbClr val="000000"/>
                </a:solidFill>
                <a:effectLst/>
                <a:uFillTx/>
                <a:latin typeface="+mn-lt"/>
                <a:ea typeface="+mn-ea"/>
                <a:cs typeface="+mn-cs"/>
                <a:sym typeface="Calibri"/>
              </a:rPr>
              <a:t> promoter </a:t>
            </a:r>
            <a:r>
              <a:rPr kumimoji="0" lang="it-IT" sz="2000" b="0" i="0" u="none" strike="noStrike" cap="none" spc="0" normalizeH="0" baseline="0" dirty="0" err="1">
                <a:ln>
                  <a:noFill/>
                </a:ln>
                <a:solidFill>
                  <a:srgbClr val="000000"/>
                </a:solidFill>
                <a:effectLst/>
                <a:uFillTx/>
                <a:latin typeface="+mn-lt"/>
                <a:ea typeface="+mn-ea"/>
                <a:cs typeface="+mn-cs"/>
                <a:sym typeface="Calibri"/>
              </a:rPr>
              <a:t>interacts</a:t>
            </a:r>
            <a:r>
              <a:rPr kumimoji="0" lang="it-IT" sz="2000" b="0" i="0" u="none" strike="noStrike" cap="none" spc="0" normalizeH="0" baseline="0" dirty="0">
                <a:ln>
                  <a:noFill/>
                </a:ln>
                <a:solidFill>
                  <a:srgbClr val="000000"/>
                </a:solidFill>
                <a:effectLst/>
                <a:uFillTx/>
                <a:latin typeface="+mn-lt"/>
                <a:ea typeface="+mn-ea"/>
                <a:cs typeface="+mn-cs"/>
                <a:sym typeface="Calibri"/>
              </a:rPr>
              <a:t> with TAD-D </a:t>
            </a:r>
            <a:r>
              <a:rPr kumimoji="0" lang="it-IT" sz="2000" b="0" i="0" u="none" strike="noStrike" cap="none" spc="0" normalizeH="0" baseline="0" dirty="0" err="1">
                <a:ln>
                  <a:noFill/>
                </a:ln>
                <a:solidFill>
                  <a:srgbClr val="000000"/>
                </a:solidFill>
                <a:effectLst/>
                <a:uFillTx/>
                <a:latin typeface="+mn-lt"/>
                <a:ea typeface="+mn-ea"/>
                <a:cs typeface="+mn-cs"/>
                <a:sym typeface="Calibri"/>
              </a:rPr>
              <a:t>sequences</a:t>
            </a:r>
            <a:endParaRPr kumimoji="0" lang="it-IT" sz="20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it-IT" sz="2000" dirty="0"/>
          </a:p>
          <a:p>
            <a:pPr marL="0" marR="0" indent="0" algn="l" defTabSz="914400" rtl="0" fontAlgn="auto" latinLnBrk="0" hangingPunct="0">
              <a:lnSpc>
                <a:spcPct val="100000"/>
              </a:lnSpc>
              <a:spcBef>
                <a:spcPts val="0"/>
              </a:spcBef>
              <a:spcAft>
                <a:spcPts val="0"/>
              </a:spcAft>
              <a:buClrTx/>
              <a:buSzTx/>
              <a:buFontTx/>
              <a:buNone/>
              <a:tabLst/>
            </a:pPr>
            <a:r>
              <a:rPr lang="it-IT" sz="2000" dirty="0" err="1"/>
              <a:t>Xist</a:t>
            </a:r>
            <a:r>
              <a:rPr lang="it-IT" sz="2000" dirty="0"/>
              <a:t> promoter </a:t>
            </a:r>
            <a:r>
              <a:rPr lang="it-IT" sz="2000" dirty="0" err="1"/>
              <a:t>interacts</a:t>
            </a:r>
            <a:r>
              <a:rPr lang="it-IT" sz="2000" dirty="0"/>
              <a:t> with TAD-E </a:t>
            </a:r>
            <a:r>
              <a:rPr lang="it-IT" sz="2000" dirty="0" err="1"/>
              <a:t>sequences</a:t>
            </a:r>
            <a:endParaRPr kumimoji="0" lang="it-IT" sz="2000" b="0" i="0" u="none" strike="noStrike" cap="none" spc="0" normalizeH="0" baseline="0" dirty="0">
              <a:ln>
                <a:noFill/>
              </a:ln>
              <a:solidFill>
                <a:srgbClr val="000000"/>
              </a:solidFill>
              <a:effectLst/>
              <a:uFillTx/>
              <a:latin typeface="+mn-lt"/>
              <a:ea typeface="+mn-ea"/>
              <a:cs typeface="+mn-cs"/>
              <a:sym typeface="Calibri"/>
            </a:endParaRPr>
          </a:p>
        </p:txBody>
      </p:sp>
      <p:sp>
        <p:nvSpPr>
          <p:cNvPr id="9" name="Ovale 8">
            <a:extLst>
              <a:ext uri="{FF2B5EF4-FFF2-40B4-BE49-F238E27FC236}">
                <a16:creationId xmlns:a16="http://schemas.microsoft.com/office/drawing/2014/main" id="{A10A035A-A21E-4DC3-99EA-867600D6848B}"/>
              </a:ext>
            </a:extLst>
          </p:cNvPr>
          <p:cNvSpPr/>
          <p:nvPr/>
        </p:nvSpPr>
        <p:spPr>
          <a:xfrm>
            <a:off x="3119825" y="5563473"/>
            <a:ext cx="610662" cy="6096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10" name="Ovale 9">
            <a:extLst>
              <a:ext uri="{FF2B5EF4-FFF2-40B4-BE49-F238E27FC236}">
                <a16:creationId xmlns:a16="http://schemas.microsoft.com/office/drawing/2014/main" id="{9DA39331-7177-4BA0-9439-491657722AE9}"/>
              </a:ext>
            </a:extLst>
          </p:cNvPr>
          <p:cNvSpPr/>
          <p:nvPr/>
        </p:nvSpPr>
        <p:spPr>
          <a:xfrm>
            <a:off x="3119825" y="6191438"/>
            <a:ext cx="610662" cy="684927"/>
          </a:xfrm>
          <a:prstGeom prst="ellips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11" name="CasellaDiTesto 10">
            <a:extLst>
              <a:ext uri="{FF2B5EF4-FFF2-40B4-BE49-F238E27FC236}">
                <a16:creationId xmlns:a16="http://schemas.microsoft.com/office/drawing/2014/main" id="{6C57E59D-E0C2-418C-8124-072FFFC4C734}"/>
              </a:ext>
            </a:extLst>
          </p:cNvPr>
          <p:cNvSpPr txBox="1"/>
          <p:nvPr/>
        </p:nvSpPr>
        <p:spPr>
          <a:xfrm>
            <a:off x="463826" y="1364974"/>
            <a:ext cx="54117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rgbClr val="000000"/>
                </a:solidFill>
                <a:effectLst/>
                <a:uFillTx/>
                <a:latin typeface="+mn-lt"/>
                <a:ea typeface="+mn-ea"/>
                <a:cs typeface="+mn-cs"/>
                <a:sym typeface="Calibri"/>
              </a:rPr>
              <a:t>Fig.1</a:t>
            </a:r>
          </a:p>
        </p:txBody>
      </p:sp>
      <p:grpSp>
        <p:nvGrpSpPr>
          <p:cNvPr id="16" name="Gruppo 15">
            <a:extLst>
              <a:ext uri="{FF2B5EF4-FFF2-40B4-BE49-F238E27FC236}">
                <a16:creationId xmlns:a16="http://schemas.microsoft.com/office/drawing/2014/main" id="{3A5A464E-9CE4-4BD2-A5A0-E6C3832EB422}"/>
              </a:ext>
            </a:extLst>
          </p:cNvPr>
          <p:cNvGrpSpPr/>
          <p:nvPr/>
        </p:nvGrpSpPr>
        <p:grpSpPr>
          <a:xfrm>
            <a:off x="1378679" y="1052034"/>
            <a:ext cx="8613913" cy="4436112"/>
            <a:chOff x="1378679" y="1364974"/>
            <a:chExt cx="8613913" cy="4436112"/>
          </a:xfrm>
        </p:grpSpPr>
        <p:grpSp>
          <p:nvGrpSpPr>
            <p:cNvPr id="15" name="Gruppo 14">
              <a:extLst>
                <a:ext uri="{FF2B5EF4-FFF2-40B4-BE49-F238E27FC236}">
                  <a16:creationId xmlns:a16="http://schemas.microsoft.com/office/drawing/2014/main" id="{A44BB349-E1F9-4817-818E-E056D02206E1}"/>
                </a:ext>
              </a:extLst>
            </p:cNvPr>
            <p:cNvGrpSpPr/>
            <p:nvPr/>
          </p:nvGrpSpPr>
          <p:grpSpPr>
            <a:xfrm>
              <a:off x="1378679" y="1364974"/>
              <a:ext cx="8613913" cy="4436112"/>
              <a:chOff x="1497158" y="1364974"/>
              <a:chExt cx="8613913" cy="4436112"/>
            </a:xfrm>
          </p:grpSpPr>
          <p:pic>
            <p:nvPicPr>
              <p:cNvPr id="7" name="Immagine 6">
                <a:extLst>
                  <a:ext uri="{FF2B5EF4-FFF2-40B4-BE49-F238E27FC236}">
                    <a16:creationId xmlns:a16="http://schemas.microsoft.com/office/drawing/2014/main" id="{2CC3B3B9-1333-4F53-B586-2EBEB8FD1CB4}"/>
                  </a:ext>
                </a:extLst>
              </p:cNvPr>
              <p:cNvPicPr>
                <a:picLocks noChangeAspect="1"/>
              </p:cNvPicPr>
              <p:nvPr/>
            </p:nvPicPr>
            <p:blipFill rotWithShape="1">
              <a:blip r:embed="rId2">
                <a:extLst>
                  <a:ext uri="{28A0092B-C50C-407E-A947-70E740481C1C}">
                    <a14:useLocalDpi xmlns:a14="http://schemas.microsoft.com/office/drawing/2010/main" val="0"/>
                  </a:ext>
                </a:extLst>
              </a:blip>
              <a:srcRect l="2542" t="1079" r="1059" b="3103"/>
              <a:stretch/>
            </p:blipFill>
            <p:spPr>
              <a:xfrm>
                <a:off x="1497158" y="1364974"/>
                <a:ext cx="8613913" cy="4436112"/>
              </a:xfrm>
              <a:prstGeom prst="rect">
                <a:avLst/>
              </a:prstGeom>
            </p:spPr>
          </p:pic>
          <p:sp>
            <p:nvSpPr>
              <p:cNvPr id="5" name="Freccia in giù 4">
                <a:extLst>
                  <a:ext uri="{FF2B5EF4-FFF2-40B4-BE49-F238E27FC236}">
                    <a16:creationId xmlns:a16="http://schemas.microsoft.com/office/drawing/2014/main" id="{915C433E-C6AA-41DC-BF8A-AEC44292B938}"/>
                  </a:ext>
                </a:extLst>
              </p:cNvPr>
              <p:cNvSpPr/>
              <p:nvPr/>
            </p:nvSpPr>
            <p:spPr>
              <a:xfrm>
                <a:off x="3511826" y="1828800"/>
                <a:ext cx="437321" cy="609600"/>
              </a:xfrm>
              <a:prstGeom prst="downArrow">
                <a:avLst>
                  <a:gd name="adj1" fmla="val 50000"/>
                  <a:gd name="adj2" fmla="val 50000"/>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grpSp>
        <p:sp>
          <p:nvSpPr>
            <p:cNvPr id="6" name="Freccia in su 5">
              <a:extLst>
                <a:ext uri="{FF2B5EF4-FFF2-40B4-BE49-F238E27FC236}">
                  <a16:creationId xmlns:a16="http://schemas.microsoft.com/office/drawing/2014/main" id="{74A66A17-5F54-4D84-AE4C-CE2C22D27076}"/>
                </a:ext>
              </a:extLst>
            </p:cNvPr>
            <p:cNvSpPr/>
            <p:nvPr/>
          </p:nvSpPr>
          <p:spPr>
            <a:xfrm>
              <a:off x="8498601" y="1781552"/>
              <a:ext cx="463826" cy="704096"/>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latin typeface="+mn-lt"/>
                <a:ea typeface="+mn-ea"/>
                <a:cs typeface="+mn-cs"/>
                <a:sym typeface="Calibri"/>
              </a:endParaRPr>
            </a:p>
          </p:txBody>
        </p:sp>
      </p:grpSp>
      <p:sp>
        <p:nvSpPr>
          <p:cNvPr id="3" name="CasellaDiTesto 2">
            <a:extLst>
              <a:ext uri="{FF2B5EF4-FFF2-40B4-BE49-F238E27FC236}">
                <a16:creationId xmlns:a16="http://schemas.microsoft.com/office/drawing/2014/main" id="{A7BBFB23-25B3-4D59-9769-3EF6B2573C5E}"/>
              </a:ext>
            </a:extLst>
          </p:cNvPr>
          <p:cNvSpPr txBox="1"/>
          <p:nvPr/>
        </p:nvSpPr>
        <p:spPr>
          <a:xfrm>
            <a:off x="9992593" y="1364974"/>
            <a:ext cx="1831792"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b="1" dirty="0"/>
              <a:t>Opposite </a:t>
            </a:r>
            <a:r>
              <a:rPr lang="it-IT" b="1" dirty="0" err="1"/>
              <a:t>transcriptional</a:t>
            </a:r>
            <a:r>
              <a:rPr lang="it-IT" b="1" dirty="0"/>
              <a:t> </a:t>
            </a:r>
            <a:r>
              <a:rPr lang="it-IT" b="1" dirty="0" err="1"/>
              <a:t>fates</a:t>
            </a:r>
            <a:r>
              <a:rPr lang="it-IT" b="1" dirty="0"/>
              <a:t> </a:t>
            </a:r>
            <a:r>
              <a:rPr lang="it-IT" dirty="0" err="1"/>
              <a:t>during</a:t>
            </a:r>
            <a:r>
              <a:rPr lang="it-IT" dirty="0"/>
              <a:t> </a:t>
            </a:r>
            <a:r>
              <a:rPr lang="it-IT" dirty="0" err="1"/>
              <a:t>mESC</a:t>
            </a:r>
            <a:r>
              <a:rPr lang="it-IT" dirty="0"/>
              <a:t> </a:t>
            </a:r>
            <a:r>
              <a:rPr lang="it-IT" dirty="0" err="1"/>
              <a:t>differentiation</a:t>
            </a:r>
            <a:endParaRPr kumimoji="0" lang="it-IT"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7090526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7A8543C-F43A-4963-867A-58DF64B51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539" y="0"/>
            <a:ext cx="5857461" cy="3428999"/>
          </a:xfrm>
          <a:prstGeom prst="rect">
            <a:avLst/>
          </a:prstGeom>
        </p:spPr>
      </p:pic>
      <p:sp>
        <p:nvSpPr>
          <p:cNvPr id="2" name="Titolo 1">
            <a:extLst>
              <a:ext uri="{FF2B5EF4-FFF2-40B4-BE49-F238E27FC236}">
                <a16:creationId xmlns:a16="http://schemas.microsoft.com/office/drawing/2014/main" id="{ACC91265-CECE-4A16-9247-E30BA49C591F}"/>
              </a:ext>
            </a:extLst>
          </p:cNvPr>
          <p:cNvSpPr>
            <a:spLocks noGrp="1"/>
          </p:cNvSpPr>
          <p:nvPr>
            <p:ph type="title"/>
          </p:nvPr>
        </p:nvSpPr>
        <p:spPr>
          <a:xfrm>
            <a:off x="432174" y="287066"/>
            <a:ext cx="5791199" cy="1582943"/>
          </a:xfrm>
        </p:spPr>
        <p:txBody>
          <a:bodyPr vert="horz" lIns="91440" tIns="45720" rIns="91440" bIns="45720" rtlCol="0" anchor="ctr">
            <a:noAutofit/>
          </a:bodyPr>
          <a:lstStyle/>
          <a:p>
            <a:r>
              <a:rPr lang="en-US" sz="3200" kern="1200" dirty="0">
                <a:solidFill>
                  <a:schemeClr val="tx1"/>
                </a:solidFill>
                <a:latin typeface="+mj-lt"/>
                <a:ea typeface="+mj-ea"/>
                <a:cs typeface="+mj-cs"/>
              </a:rPr>
              <a:t>Why is important dosage compensation when you have more than one X</a:t>
            </a:r>
            <a:r>
              <a:rPr lang="en-US" sz="3600" kern="1200" dirty="0">
                <a:solidFill>
                  <a:schemeClr val="tx1"/>
                </a:solidFill>
                <a:latin typeface="+mj-lt"/>
                <a:ea typeface="+mj-ea"/>
                <a:cs typeface="+mj-cs"/>
              </a:rPr>
              <a:t> </a:t>
            </a:r>
            <a:r>
              <a:rPr lang="en-US" sz="3200" kern="1200" dirty="0">
                <a:solidFill>
                  <a:schemeClr val="tx1"/>
                </a:solidFill>
                <a:latin typeface="+mj-lt"/>
                <a:ea typeface="+mj-ea"/>
                <a:cs typeface="+mj-cs"/>
              </a:rPr>
              <a:t>Chromosome?</a:t>
            </a:r>
          </a:p>
        </p:txBody>
      </p:sp>
      <p:sp>
        <p:nvSpPr>
          <p:cNvPr id="5" name="CasellaDiTesto 4">
            <a:extLst>
              <a:ext uri="{FF2B5EF4-FFF2-40B4-BE49-F238E27FC236}">
                <a16:creationId xmlns:a16="http://schemas.microsoft.com/office/drawing/2014/main" id="{7F770AED-E2DD-4BD1-841C-6B49D09F4B77}"/>
              </a:ext>
            </a:extLst>
          </p:cNvPr>
          <p:cNvSpPr txBox="1"/>
          <p:nvPr/>
        </p:nvSpPr>
        <p:spPr>
          <a:xfrm>
            <a:off x="432174" y="2051565"/>
            <a:ext cx="5120113" cy="3863929"/>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400" b="1" dirty="0"/>
              <a:t>H</a:t>
            </a:r>
            <a:r>
              <a:rPr lang="en-US" sz="2400" b="1" kern="1200" dirty="0">
                <a:solidFill>
                  <a:schemeClr val="tx1"/>
                </a:solidFill>
                <a:latin typeface="+mn-lt"/>
                <a:ea typeface="+mn-ea"/>
                <a:cs typeface="+mn-cs"/>
              </a:rPr>
              <a:t>ow do males survive with only one X chromosome?</a:t>
            </a:r>
          </a:p>
          <a:p>
            <a:pPr marL="285750" indent="-228600">
              <a:lnSpc>
                <a:spcPct val="90000"/>
              </a:lnSpc>
              <a:spcAft>
                <a:spcPts val="600"/>
              </a:spcAft>
              <a:buFont typeface="Arial" panose="020B0604020202020204" pitchFamily="34" charset="0"/>
              <a:buChar char="•"/>
            </a:pPr>
            <a:r>
              <a:rPr lang="en-US" sz="2400" dirty="0"/>
              <a:t>Different strategies:</a:t>
            </a:r>
          </a:p>
          <a:p>
            <a:pPr marL="971550" lvl="1" indent="-457200">
              <a:lnSpc>
                <a:spcPct val="90000"/>
              </a:lnSpc>
              <a:spcAft>
                <a:spcPts val="600"/>
              </a:spcAft>
              <a:buFont typeface="+mj-lt"/>
              <a:buAutoNum type="arabicPeriod"/>
            </a:pPr>
            <a:r>
              <a:rPr lang="en-US" sz="2400" b="1" i="1" kern="1200" dirty="0">
                <a:solidFill>
                  <a:schemeClr val="tx1"/>
                </a:solidFill>
                <a:latin typeface="+mn-lt"/>
                <a:ea typeface="+mn-ea"/>
                <a:cs typeface="+mn-cs"/>
              </a:rPr>
              <a:t>Drosophila</a:t>
            </a:r>
            <a:r>
              <a:rPr lang="en-US" sz="2400" kern="1200" dirty="0">
                <a:solidFill>
                  <a:schemeClr val="tx1"/>
                </a:solidFill>
                <a:latin typeface="+mn-lt"/>
                <a:ea typeface="+mn-ea"/>
                <a:cs typeface="+mn-cs"/>
              </a:rPr>
              <a:t>: up-regulating expression of X chromosome in the male;</a:t>
            </a:r>
          </a:p>
        </p:txBody>
      </p:sp>
      <p:sp>
        <p:nvSpPr>
          <p:cNvPr id="6" name="CasellaDiTesto 5">
            <a:extLst>
              <a:ext uri="{FF2B5EF4-FFF2-40B4-BE49-F238E27FC236}">
                <a16:creationId xmlns:a16="http://schemas.microsoft.com/office/drawing/2014/main" id="{69BC39FD-5444-451C-8341-DFDCC07C53DE}"/>
              </a:ext>
            </a:extLst>
          </p:cNvPr>
          <p:cNvSpPr txBox="1"/>
          <p:nvPr/>
        </p:nvSpPr>
        <p:spPr>
          <a:xfrm>
            <a:off x="9263269" y="3058746"/>
            <a:ext cx="1656522" cy="369332"/>
          </a:xfrm>
          <a:prstGeom prst="rect">
            <a:avLst/>
          </a:prstGeom>
          <a:solidFill>
            <a:schemeClr val="bg1"/>
          </a:solidFill>
        </p:spPr>
        <p:txBody>
          <a:bodyPr wrap="square" rtlCol="0">
            <a:spAutoFit/>
          </a:bodyPr>
          <a:lstStyle/>
          <a:p>
            <a:r>
              <a:rPr lang="it-IT" dirty="0"/>
              <a:t>X </a:t>
            </a:r>
            <a:r>
              <a:rPr lang="it-IT" dirty="0" err="1"/>
              <a:t>Chromosome</a:t>
            </a:r>
            <a:endParaRPr lang="it-IT" dirty="0"/>
          </a:p>
        </p:txBody>
      </p:sp>
      <p:sp>
        <p:nvSpPr>
          <p:cNvPr id="7" name="CasellaDiTesto 6">
            <a:extLst>
              <a:ext uri="{FF2B5EF4-FFF2-40B4-BE49-F238E27FC236}">
                <a16:creationId xmlns:a16="http://schemas.microsoft.com/office/drawing/2014/main" id="{A2120F10-C4F8-47D1-A907-B041A97257D9}"/>
              </a:ext>
            </a:extLst>
          </p:cNvPr>
          <p:cNvSpPr txBox="1"/>
          <p:nvPr/>
        </p:nvSpPr>
        <p:spPr>
          <a:xfrm>
            <a:off x="10091530" y="1529833"/>
            <a:ext cx="1828800" cy="369332"/>
          </a:xfrm>
          <a:prstGeom prst="rect">
            <a:avLst/>
          </a:prstGeom>
          <a:solidFill>
            <a:schemeClr val="bg1"/>
          </a:solidFill>
        </p:spPr>
        <p:txBody>
          <a:bodyPr wrap="square" rtlCol="0">
            <a:spAutoFit/>
          </a:bodyPr>
          <a:lstStyle/>
          <a:p>
            <a:r>
              <a:rPr lang="it-IT" dirty="0"/>
              <a:t>Y </a:t>
            </a:r>
            <a:r>
              <a:rPr lang="it-IT" dirty="0" err="1"/>
              <a:t>Chromosome</a:t>
            </a:r>
            <a:endParaRPr lang="it-IT" dirty="0"/>
          </a:p>
        </p:txBody>
      </p:sp>
      <p:pic>
        <p:nvPicPr>
          <p:cNvPr id="10" name="Immagine 9">
            <a:extLst>
              <a:ext uri="{FF2B5EF4-FFF2-40B4-BE49-F238E27FC236}">
                <a16:creationId xmlns:a16="http://schemas.microsoft.com/office/drawing/2014/main" id="{944739FE-8DB6-45EA-A53E-0D3EE6DFE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73" y="4202828"/>
            <a:ext cx="4566037" cy="2523616"/>
          </a:xfrm>
          <a:prstGeom prst="rect">
            <a:avLst/>
          </a:prstGeom>
        </p:spPr>
      </p:pic>
      <p:pic>
        <p:nvPicPr>
          <p:cNvPr id="12" name="Immagine 11">
            <a:extLst>
              <a:ext uri="{FF2B5EF4-FFF2-40B4-BE49-F238E27FC236}">
                <a16:creationId xmlns:a16="http://schemas.microsoft.com/office/drawing/2014/main" id="{30FA5A8B-286A-491A-880B-1F15647A9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149" y="3538331"/>
            <a:ext cx="3670852" cy="3188114"/>
          </a:xfrm>
          <a:prstGeom prst="rect">
            <a:avLst/>
          </a:prstGeom>
        </p:spPr>
      </p:pic>
      <p:sp>
        <p:nvSpPr>
          <p:cNvPr id="13" name="CasellaDiTesto 12">
            <a:extLst>
              <a:ext uri="{FF2B5EF4-FFF2-40B4-BE49-F238E27FC236}">
                <a16:creationId xmlns:a16="http://schemas.microsoft.com/office/drawing/2014/main" id="{BA223231-AAEA-49FA-BF4D-F8F7DC31C034}"/>
              </a:ext>
            </a:extLst>
          </p:cNvPr>
          <p:cNvSpPr txBox="1"/>
          <p:nvPr/>
        </p:nvSpPr>
        <p:spPr>
          <a:xfrm>
            <a:off x="5251309" y="3737112"/>
            <a:ext cx="3495126" cy="1754326"/>
          </a:xfrm>
          <a:prstGeom prst="rect">
            <a:avLst/>
          </a:prstGeom>
          <a:noFill/>
        </p:spPr>
        <p:txBody>
          <a:bodyPr wrap="square" rtlCol="0">
            <a:spAutoFit/>
          </a:bodyPr>
          <a:lstStyle/>
          <a:p>
            <a:pPr marL="514350" lvl="1">
              <a:lnSpc>
                <a:spcPct val="90000"/>
              </a:lnSpc>
              <a:spcAft>
                <a:spcPts val="600"/>
              </a:spcAft>
            </a:pPr>
            <a:r>
              <a:rPr lang="en-US" sz="2400" b="1" i="1" dirty="0"/>
              <a:t>2.	</a:t>
            </a:r>
            <a:r>
              <a:rPr lang="en-US" sz="2400" b="1" dirty="0"/>
              <a:t>Humans</a:t>
            </a:r>
            <a:r>
              <a:rPr lang="en-US" sz="2400" dirty="0"/>
              <a:t>: 	down-regulating 	expression of one 	of the two X 	chromosomes.</a:t>
            </a:r>
          </a:p>
        </p:txBody>
      </p:sp>
    </p:spTree>
    <p:extLst>
      <p:ext uri="{BB962C8B-B14F-4D97-AF65-F5344CB8AC3E}">
        <p14:creationId xmlns:p14="http://schemas.microsoft.com/office/powerpoint/2010/main" val="307979341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2D913348-0CBB-4496-81AD-31B4803E79DA}"/>
              </a:ext>
            </a:extLst>
          </p:cNvPr>
          <p:cNvPicPr>
            <a:picLocks noChangeAspect="1"/>
          </p:cNvPicPr>
          <p:nvPr/>
        </p:nvPicPr>
        <p:blipFill rotWithShape="1">
          <a:blip r:embed="rId2">
            <a:extLst>
              <a:ext uri="{28A0092B-C50C-407E-A947-70E740481C1C}">
                <a14:useLocalDpi xmlns:a14="http://schemas.microsoft.com/office/drawing/2010/main" val="0"/>
              </a:ext>
            </a:extLst>
          </a:blip>
          <a:srcRect t="49243" b="14099"/>
          <a:stretch/>
        </p:blipFill>
        <p:spPr>
          <a:xfrm>
            <a:off x="346119" y="3429000"/>
            <a:ext cx="6165344" cy="2361813"/>
          </a:xfrm>
          <a:prstGeom prst="rect">
            <a:avLst/>
          </a:prstGeom>
        </p:spPr>
      </p:pic>
      <p:pic>
        <p:nvPicPr>
          <p:cNvPr id="16" name="Immagine 15">
            <a:extLst>
              <a:ext uri="{FF2B5EF4-FFF2-40B4-BE49-F238E27FC236}">
                <a16:creationId xmlns:a16="http://schemas.microsoft.com/office/drawing/2014/main" id="{0135E1AD-CF04-4A16-B009-3DAAEF15B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306" y="919546"/>
            <a:ext cx="4691359" cy="2399978"/>
          </a:xfrm>
          <a:prstGeom prst="rect">
            <a:avLst/>
          </a:prstGeom>
        </p:spPr>
      </p:pic>
      <p:pic>
        <p:nvPicPr>
          <p:cNvPr id="12" name="Immagine 11">
            <a:extLst>
              <a:ext uri="{FF2B5EF4-FFF2-40B4-BE49-F238E27FC236}">
                <a16:creationId xmlns:a16="http://schemas.microsoft.com/office/drawing/2014/main" id="{8B85204D-9E7F-44B6-85C0-ED0CE83582A7}"/>
              </a:ext>
            </a:extLst>
          </p:cNvPr>
          <p:cNvPicPr>
            <a:picLocks noChangeAspect="1"/>
          </p:cNvPicPr>
          <p:nvPr/>
        </p:nvPicPr>
        <p:blipFill rotWithShape="1">
          <a:blip r:embed="rId2">
            <a:extLst>
              <a:ext uri="{28A0092B-C50C-407E-A947-70E740481C1C}">
                <a14:useLocalDpi xmlns:a14="http://schemas.microsoft.com/office/drawing/2010/main" val="0"/>
              </a:ext>
            </a:extLst>
          </a:blip>
          <a:srcRect t="1" b="63732"/>
          <a:stretch/>
        </p:blipFill>
        <p:spPr>
          <a:xfrm>
            <a:off x="346119" y="756887"/>
            <a:ext cx="6041429" cy="2289669"/>
          </a:xfrm>
          <a:prstGeom prst="rect">
            <a:avLst/>
          </a:prstGeom>
        </p:spPr>
      </p:pic>
      <p:sp>
        <p:nvSpPr>
          <p:cNvPr id="5" name="CasellaDiTesto 4">
            <a:extLst>
              <a:ext uri="{FF2B5EF4-FFF2-40B4-BE49-F238E27FC236}">
                <a16:creationId xmlns:a16="http://schemas.microsoft.com/office/drawing/2014/main" id="{B981B051-98A2-4E17-BA74-1BFB855CC337}"/>
              </a:ext>
            </a:extLst>
          </p:cNvPr>
          <p:cNvSpPr txBox="1"/>
          <p:nvPr/>
        </p:nvSpPr>
        <p:spPr>
          <a:xfrm>
            <a:off x="2623930" y="102311"/>
            <a:ext cx="752064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2400" b="1" i="0" u="none" strike="noStrike" cap="none" spc="0" normalizeH="0" baseline="0" dirty="0" err="1">
                <a:ln>
                  <a:noFill/>
                </a:ln>
                <a:solidFill>
                  <a:srgbClr val="000000"/>
                </a:solidFill>
                <a:effectLst/>
                <a:uFillTx/>
                <a:latin typeface="+mn-lt"/>
                <a:ea typeface="+mn-ea"/>
                <a:cs typeface="+mn-cs"/>
                <a:sym typeface="Calibri"/>
              </a:rPr>
              <a:t>We</a:t>
            </a:r>
            <a:r>
              <a:rPr kumimoji="0" lang="it-IT" sz="2400" b="1" i="0" u="none" strike="noStrike" cap="none" spc="0" normalizeH="0" baseline="0" dirty="0">
                <a:ln>
                  <a:noFill/>
                </a:ln>
                <a:solidFill>
                  <a:srgbClr val="000000"/>
                </a:solidFill>
                <a:effectLst/>
                <a:uFillTx/>
                <a:latin typeface="+mn-lt"/>
                <a:ea typeface="+mn-ea"/>
                <a:cs typeface="+mn-cs"/>
                <a:sym typeface="Calibri"/>
              </a:rPr>
              <a:t> </a:t>
            </a:r>
            <a:r>
              <a:rPr kumimoji="0" lang="it-IT" sz="2400" b="1" i="0" u="none" strike="noStrike" cap="none" spc="0" normalizeH="0" baseline="0" dirty="0" err="1">
                <a:ln>
                  <a:noFill/>
                </a:ln>
                <a:solidFill>
                  <a:srgbClr val="000000"/>
                </a:solidFill>
                <a:effectLst/>
                <a:uFillTx/>
                <a:latin typeface="+mn-lt"/>
                <a:ea typeface="+mn-ea"/>
                <a:cs typeface="+mn-cs"/>
                <a:sym typeface="Calibri"/>
              </a:rPr>
              <a:t>generated</a:t>
            </a:r>
            <a:r>
              <a:rPr kumimoji="0" lang="it-IT" sz="2400" b="1" i="0" u="none" strike="noStrike" cap="none" spc="0" normalizeH="0" baseline="0" dirty="0">
                <a:ln>
                  <a:noFill/>
                </a:ln>
                <a:solidFill>
                  <a:srgbClr val="000000"/>
                </a:solidFill>
                <a:effectLst/>
                <a:uFillTx/>
                <a:latin typeface="+mn-lt"/>
                <a:ea typeface="+mn-ea"/>
                <a:cs typeface="+mn-cs"/>
                <a:sym typeface="Calibri"/>
              </a:rPr>
              <a:t> a </a:t>
            </a:r>
            <a:r>
              <a:rPr kumimoji="0" lang="it-IT" sz="2400" b="1" i="0" u="none" strike="noStrike" cap="none" spc="0" normalizeH="0" baseline="0" dirty="0" err="1">
                <a:ln>
                  <a:noFill/>
                </a:ln>
                <a:solidFill>
                  <a:srgbClr val="000000"/>
                </a:solidFill>
                <a:effectLst/>
                <a:uFillTx/>
                <a:latin typeface="+mn-lt"/>
                <a:ea typeface="+mn-ea"/>
                <a:cs typeface="+mn-cs"/>
                <a:sym typeface="Calibri"/>
              </a:rPr>
              <a:t>genomic</a:t>
            </a:r>
            <a:r>
              <a:rPr kumimoji="0" lang="it-IT" sz="2400" b="1" i="0" u="none" strike="noStrike" cap="none" spc="0" normalizeH="0" baseline="0" dirty="0">
                <a:ln>
                  <a:noFill/>
                </a:ln>
                <a:solidFill>
                  <a:srgbClr val="000000"/>
                </a:solidFill>
                <a:effectLst/>
                <a:uFillTx/>
                <a:latin typeface="+mn-lt"/>
                <a:ea typeface="+mn-ea"/>
                <a:cs typeface="+mn-cs"/>
                <a:sym typeface="Calibri"/>
              </a:rPr>
              <a:t> </a:t>
            </a:r>
            <a:r>
              <a:rPr kumimoji="0" lang="it-IT" sz="2400" b="1" i="0" u="none" strike="noStrike" cap="none" spc="0" normalizeH="0" baseline="0" dirty="0" err="1">
                <a:ln>
                  <a:noFill/>
                </a:ln>
                <a:solidFill>
                  <a:srgbClr val="000000"/>
                </a:solidFill>
                <a:effectLst/>
                <a:uFillTx/>
                <a:latin typeface="+mn-lt"/>
                <a:ea typeface="+mn-ea"/>
                <a:cs typeface="+mn-cs"/>
                <a:sym typeface="Calibri"/>
              </a:rPr>
              <a:t>inversion</a:t>
            </a:r>
            <a:r>
              <a:rPr kumimoji="0" lang="it-IT" sz="2400" b="1" i="0" u="none" strike="noStrike" cap="none" spc="0" normalizeH="0" baseline="0" dirty="0">
                <a:ln>
                  <a:noFill/>
                </a:ln>
                <a:solidFill>
                  <a:srgbClr val="000000"/>
                </a:solidFill>
                <a:effectLst/>
                <a:uFillTx/>
                <a:latin typeface="+mn-lt"/>
                <a:ea typeface="+mn-ea"/>
                <a:cs typeface="+mn-cs"/>
                <a:sym typeface="Calibri"/>
              </a:rPr>
              <a:t> of </a:t>
            </a:r>
            <a:r>
              <a:rPr kumimoji="0" lang="it-IT" sz="2400" b="1" i="0" u="none" strike="noStrike" cap="none" spc="0" normalizeH="0" baseline="0" dirty="0" err="1">
                <a:ln>
                  <a:noFill/>
                </a:ln>
                <a:solidFill>
                  <a:srgbClr val="000000"/>
                </a:solidFill>
                <a:effectLst/>
                <a:uFillTx/>
                <a:latin typeface="+mn-lt"/>
                <a:ea typeface="+mn-ea"/>
                <a:cs typeface="+mn-cs"/>
                <a:sym typeface="Calibri"/>
              </a:rPr>
              <a:t>Xist</a:t>
            </a:r>
            <a:r>
              <a:rPr kumimoji="0" lang="it-IT" sz="2400" b="1" i="0" u="none" strike="noStrike" cap="none" spc="0" normalizeH="0" baseline="0" dirty="0">
                <a:ln>
                  <a:noFill/>
                </a:ln>
                <a:solidFill>
                  <a:srgbClr val="000000"/>
                </a:solidFill>
                <a:effectLst/>
                <a:uFillTx/>
                <a:latin typeface="+mn-lt"/>
                <a:ea typeface="+mn-ea"/>
                <a:cs typeface="+mn-cs"/>
                <a:sym typeface="Calibri"/>
              </a:rPr>
              <a:t>/</a:t>
            </a:r>
            <a:r>
              <a:rPr kumimoji="0" lang="it-IT" sz="2400" b="1" i="0" u="none" strike="noStrike" cap="none" spc="0" normalizeH="0" baseline="0" dirty="0" err="1">
                <a:ln>
                  <a:noFill/>
                </a:ln>
                <a:solidFill>
                  <a:srgbClr val="000000"/>
                </a:solidFill>
                <a:effectLst/>
                <a:uFillTx/>
                <a:latin typeface="+mn-lt"/>
                <a:ea typeface="+mn-ea"/>
                <a:cs typeface="+mn-cs"/>
                <a:sym typeface="Calibri"/>
              </a:rPr>
              <a:t>Tsix</a:t>
            </a:r>
            <a:r>
              <a:rPr kumimoji="0" lang="it-IT" sz="2400" b="1" i="0" u="none" strike="noStrike" cap="none" spc="0" normalizeH="0" baseline="0" dirty="0">
                <a:ln>
                  <a:noFill/>
                </a:ln>
                <a:solidFill>
                  <a:srgbClr val="000000"/>
                </a:solidFill>
                <a:effectLst/>
                <a:uFillTx/>
                <a:latin typeface="+mn-lt"/>
                <a:ea typeface="+mn-ea"/>
                <a:cs typeface="+mn-cs"/>
                <a:sym typeface="Calibri"/>
              </a:rPr>
              <a:t> locus 40 kb</a:t>
            </a:r>
          </a:p>
        </p:txBody>
      </p:sp>
      <p:sp>
        <p:nvSpPr>
          <p:cNvPr id="6" name="Rettangolo 5">
            <a:extLst>
              <a:ext uri="{FF2B5EF4-FFF2-40B4-BE49-F238E27FC236}">
                <a16:creationId xmlns:a16="http://schemas.microsoft.com/office/drawing/2014/main" id="{8BEC208D-37AA-4F67-9292-8CD316706521}"/>
              </a:ext>
            </a:extLst>
          </p:cNvPr>
          <p:cNvSpPr/>
          <p:nvPr/>
        </p:nvSpPr>
        <p:spPr>
          <a:xfrm>
            <a:off x="2325757" y="986037"/>
            <a:ext cx="1020417" cy="2080591"/>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7" name="Rettangolo 6">
            <a:extLst>
              <a:ext uri="{FF2B5EF4-FFF2-40B4-BE49-F238E27FC236}">
                <a16:creationId xmlns:a16="http://schemas.microsoft.com/office/drawing/2014/main" id="{14A76B51-C1BA-41D2-BC6B-D1D28F765F78}"/>
              </a:ext>
            </a:extLst>
          </p:cNvPr>
          <p:cNvSpPr/>
          <p:nvPr/>
        </p:nvSpPr>
        <p:spPr>
          <a:xfrm>
            <a:off x="2325757" y="3621913"/>
            <a:ext cx="1119808" cy="220904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8" name="Ovale 7">
            <a:extLst>
              <a:ext uri="{FF2B5EF4-FFF2-40B4-BE49-F238E27FC236}">
                <a16:creationId xmlns:a16="http://schemas.microsoft.com/office/drawing/2014/main" id="{3389D846-7AF2-4B92-BAEE-B7BB3B12E90B}"/>
              </a:ext>
            </a:extLst>
          </p:cNvPr>
          <p:cNvSpPr/>
          <p:nvPr/>
        </p:nvSpPr>
        <p:spPr>
          <a:xfrm>
            <a:off x="8909024" y="2903524"/>
            <a:ext cx="563219" cy="404949"/>
          </a:xfrm>
          <a:prstGeom prst="ellipse">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latin typeface="+mn-lt"/>
              <a:ea typeface="+mn-ea"/>
              <a:cs typeface="+mn-cs"/>
              <a:sym typeface="Calibri"/>
            </a:endParaRPr>
          </a:p>
        </p:txBody>
      </p:sp>
      <p:sp>
        <p:nvSpPr>
          <p:cNvPr id="9" name="Ovale 8">
            <a:extLst>
              <a:ext uri="{FF2B5EF4-FFF2-40B4-BE49-F238E27FC236}">
                <a16:creationId xmlns:a16="http://schemas.microsoft.com/office/drawing/2014/main" id="{36E29875-EAD6-43B8-9C36-845C85B6EF0F}"/>
              </a:ext>
            </a:extLst>
          </p:cNvPr>
          <p:cNvSpPr/>
          <p:nvPr/>
        </p:nvSpPr>
        <p:spPr>
          <a:xfrm>
            <a:off x="10227858" y="2903524"/>
            <a:ext cx="536712" cy="34852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10" name="CasellaDiTesto 9">
            <a:extLst>
              <a:ext uri="{FF2B5EF4-FFF2-40B4-BE49-F238E27FC236}">
                <a16:creationId xmlns:a16="http://schemas.microsoft.com/office/drawing/2014/main" id="{7679CEF9-502E-432F-8F2C-4E6EF816AD8A}"/>
              </a:ext>
            </a:extLst>
          </p:cNvPr>
          <p:cNvSpPr txBox="1"/>
          <p:nvPr/>
        </p:nvSpPr>
        <p:spPr>
          <a:xfrm>
            <a:off x="7100580" y="3372428"/>
            <a:ext cx="4370812" cy="1631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2000" b="1" i="0" u="none" strike="noStrike" cap="none" spc="0" normalizeH="0" baseline="0" dirty="0" err="1">
                <a:ln>
                  <a:noFill/>
                </a:ln>
                <a:solidFill>
                  <a:srgbClr val="000000"/>
                </a:solidFill>
                <a:effectLst/>
                <a:uFillTx/>
                <a:latin typeface="+mn-lt"/>
                <a:ea typeface="+mn-ea"/>
                <a:cs typeface="+mn-cs"/>
                <a:sym typeface="Calibri"/>
              </a:rPr>
              <a:t>Results</a:t>
            </a:r>
            <a:r>
              <a:rPr kumimoji="0" lang="it-IT" sz="2000" b="0" i="0" u="none" strike="noStrike" cap="none" spc="0" normalizeH="0" baseline="0" dirty="0">
                <a:ln>
                  <a:noFill/>
                </a:ln>
                <a:solidFill>
                  <a:srgbClr val="000000"/>
                </a:solidFill>
                <a:effectLst/>
                <a:uFillTx/>
                <a:latin typeface="+mn-lt"/>
                <a:ea typeface="+mn-ea"/>
                <a:cs typeface="+mn-cs"/>
                <a:sym typeface="Calibri"/>
              </a:rPr>
              <a:t>: </a:t>
            </a:r>
          </a:p>
          <a:p>
            <a:pPr marL="0" marR="0" indent="0" algn="l" defTabSz="914400" rtl="0" fontAlgn="auto" latinLnBrk="0" hangingPunct="0">
              <a:lnSpc>
                <a:spcPct val="100000"/>
              </a:lnSpc>
              <a:spcBef>
                <a:spcPts val="0"/>
              </a:spcBef>
              <a:spcAft>
                <a:spcPts val="0"/>
              </a:spcAft>
              <a:buClrTx/>
              <a:buSzTx/>
              <a:buFontTx/>
              <a:buNone/>
              <a:tabLst/>
            </a:pPr>
            <a:endParaRPr lang="it-IT" sz="2000" dirty="0"/>
          </a:p>
          <a:p>
            <a:pPr marL="0" marR="0" indent="0" algn="l" defTabSz="914400" rtl="0" fontAlgn="auto" latinLnBrk="0" hangingPunct="0">
              <a:lnSpc>
                <a:spcPct val="100000"/>
              </a:lnSpc>
              <a:spcBef>
                <a:spcPts val="0"/>
              </a:spcBef>
              <a:spcAft>
                <a:spcPts val="0"/>
              </a:spcAft>
              <a:buClrTx/>
              <a:buSzTx/>
              <a:buFontTx/>
              <a:buNone/>
              <a:tabLst/>
            </a:pPr>
            <a:r>
              <a:rPr kumimoji="0" lang="it-IT" sz="2000" b="0" i="0" u="none" strike="noStrike" cap="none" spc="0" normalizeH="0" baseline="0" dirty="0">
                <a:ln>
                  <a:noFill/>
                </a:ln>
                <a:solidFill>
                  <a:srgbClr val="000000"/>
                </a:solidFill>
                <a:effectLst/>
                <a:uFillTx/>
                <a:latin typeface="+mn-lt"/>
                <a:ea typeface="+mn-ea"/>
                <a:cs typeface="+mn-cs"/>
                <a:sym typeface="Calibri"/>
              </a:rPr>
              <a:t>The promoters </a:t>
            </a:r>
            <a:r>
              <a:rPr kumimoji="0" lang="it-IT" sz="2000" b="0" i="0" u="none" strike="noStrike" cap="none" spc="0" normalizeH="0" baseline="0" dirty="0" err="1">
                <a:ln>
                  <a:noFill/>
                </a:ln>
                <a:solidFill>
                  <a:srgbClr val="000000"/>
                </a:solidFill>
                <a:effectLst/>
                <a:uFillTx/>
                <a:latin typeface="+mn-lt"/>
                <a:ea typeface="+mn-ea"/>
                <a:cs typeface="+mn-cs"/>
                <a:sym typeface="Calibri"/>
              </a:rPr>
              <a:t>switched</a:t>
            </a:r>
            <a:r>
              <a:rPr kumimoji="0" lang="it-IT" sz="2000" b="0" i="0" u="none" strike="noStrike" cap="none" spc="0" normalizeH="0" baseline="0" dirty="0">
                <a:ln>
                  <a:noFill/>
                </a:ln>
                <a:solidFill>
                  <a:srgbClr val="000000"/>
                </a:solidFill>
                <a:effectLst/>
                <a:uFillTx/>
                <a:latin typeface="+mn-lt"/>
                <a:ea typeface="+mn-ea"/>
                <a:cs typeface="+mn-cs"/>
                <a:sym typeface="Calibri"/>
              </a:rPr>
              <a:t> </a:t>
            </a:r>
            <a:r>
              <a:rPr kumimoji="0" lang="it-IT" sz="2000" b="0" i="0" u="none" strike="noStrike" cap="none" spc="0" normalizeH="0" baseline="0" dirty="0" err="1">
                <a:ln>
                  <a:noFill/>
                </a:ln>
                <a:solidFill>
                  <a:srgbClr val="000000"/>
                </a:solidFill>
                <a:effectLst/>
                <a:uFillTx/>
                <a:latin typeface="+mn-lt"/>
                <a:ea typeface="+mn-ea"/>
                <a:cs typeface="+mn-cs"/>
                <a:sym typeface="Calibri"/>
              </a:rPr>
              <a:t>their</a:t>
            </a:r>
            <a:r>
              <a:rPr kumimoji="0" lang="it-IT" sz="2000" b="0" i="0" u="none" strike="noStrike" cap="none" spc="0" normalizeH="0" baseline="0" dirty="0">
                <a:ln>
                  <a:noFill/>
                </a:ln>
                <a:solidFill>
                  <a:srgbClr val="000000"/>
                </a:solidFill>
                <a:effectLst/>
                <a:uFillTx/>
                <a:latin typeface="+mn-lt"/>
                <a:ea typeface="+mn-ea"/>
                <a:cs typeface="+mn-cs"/>
                <a:sym typeface="Calibri"/>
              </a:rPr>
              <a:t> interaction </a:t>
            </a:r>
            <a:r>
              <a:rPr kumimoji="0" lang="it-IT" sz="2000" b="0" i="0" u="none" strike="noStrike" cap="none" spc="0" normalizeH="0" baseline="0" dirty="0" err="1">
                <a:ln>
                  <a:noFill/>
                </a:ln>
                <a:solidFill>
                  <a:srgbClr val="000000"/>
                </a:solidFill>
                <a:effectLst/>
                <a:uFillTx/>
                <a:latin typeface="+mn-lt"/>
                <a:ea typeface="+mn-ea"/>
                <a:cs typeface="+mn-cs"/>
                <a:sym typeface="Calibri"/>
              </a:rPr>
              <a:t>preferences</a:t>
            </a:r>
            <a:r>
              <a:rPr kumimoji="0" lang="it-IT" sz="2000" b="0" i="0" u="none" strike="noStrike" cap="none" spc="0" normalizeH="0" baseline="0" dirty="0">
                <a:ln>
                  <a:noFill/>
                </a:ln>
                <a:solidFill>
                  <a:srgbClr val="000000"/>
                </a:solidFill>
                <a:effectLst/>
                <a:uFillTx/>
                <a:latin typeface="+mn-lt"/>
                <a:ea typeface="+mn-ea"/>
                <a:cs typeface="+mn-cs"/>
                <a:sym typeface="Calibri"/>
              </a:rPr>
              <a:t> from one TAD to the </a:t>
            </a:r>
            <a:r>
              <a:rPr kumimoji="0" lang="it-IT" sz="2000" b="0" i="0" u="none" strike="noStrike" cap="none" spc="0" normalizeH="0" baseline="0" dirty="0" err="1">
                <a:ln>
                  <a:noFill/>
                </a:ln>
                <a:solidFill>
                  <a:srgbClr val="000000"/>
                </a:solidFill>
                <a:effectLst/>
                <a:uFillTx/>
                <a:latin typeface="+mn-lt"/>
                <a:ea typeface="+mn-ea"/>
                <a:cs typeface="+mn-cs"/>
                <a:sym typeface="Calibri"/>
              </a:rPr>
              <a:t>other</a:t>
            </a:r>
            <a:r>
              <a:rPr lang="it-IT" sz="2000" dirty="0"/>
              <a:t>:</a:t>
            </a:r>
          </a:p>
          <a:p>
            <a:pPr marL="0" marR="0" indent="0" algn="l" defTabSz="914400" rtl="0" fontAlgn="auto" latinLnBrk="0" hangingPunct="0">
              <a:lnSpc>
                <a:spcPct val="100000"/>
              </a:lnSpc>
              <a:spcBef>
                <a:spcPts val="0"/>
              </a:spcBef>
              <a:spcAft>
                <a:spcPts val="0"/>
              </a:spcAft>
              <a:buClrTx/>
              <a:buSzTx/>
              <a:buFontTx/>
              <a:buNone/>
              <a:tabLst/>
            </a:pPr>
            <a:endParaRPr kumimoji="0" lang="it-IT" sz="2000" b="0" i="0" u="none" strike="noStrike" cap="none" spc="0" normalizeH="0" baseline="0" dirty="0">
              <a:ln>
                <a:noFill/>
              </a:ln>
              <a:solidFill>
                <a:srgbClr val="000000"/>
              </a:solidFill>
              <a:effectLst/>
              <a:uFillTx/>
              <a:latin typeface="+mn-lt"/>
              <a:ea typeface="+mn-ea"/>
              <a:cs typeface="+mn-cs"/>
              <a:sym typeface="Calibri"/>
            </a:endParaRPr>
          </a:p>
        </p:txBody>
      </p:sp>
      <p:graphicFrame>
        <p:nvGraphicFramePr>
          <p:cNvPr id="11" name="Tabella 10">
            <a:extLst>
              <a:ext uri="{FF2B5EF4-FFF2-40B4-BE49-F238E27FC236}">
                <a16:creationId xmlns:a16="http://schemas.microsoft.com/office/drawing/2014/main" id="{96AA59D7-073E-474A-A616-11E69728F9E3}"/>
              </a:ext>
            </a:extLst>
          </p:cNvPr>
          <p:cNvGraphicFramePr>
            <a:graphicFrameLocks noGrp="1"/>
          </p:cNvGraphicFramePr>
          <p:nvPr>
            <p:extLst>
              <p:ext uri="{D42A27DB-BD31-4B8C-83A1-F6EECF244321}">
                <p14:modId xmlns:p14="http://schemas.microsoft.com/office/powerpoint/2010/main" val="3971482597"/>
              </p:ext>
            </p:extLst>
          </p:nvPr>
        </p:nvGraphicFramePr>
        <p:xfrm>
          <a:off x="7100580" y="4787016"/>
          <a:ext cx="4557795" cy="1762755"/>
        </p:xfrm>
        <a:graphic>
          <a:graphicData uri="http://schemas.openxmlformats.org/drawingml/2006/table">
            <a:tbl>
              <a:tblPr firstRow="1" bandRow="1" bandCol="1">
                <a:tableStyleId>{5940675A-B579-460E-94D1-54222C63F5DA}</a:tableStyleId>
              </a:tblPr>
              <a:tblGrid>
                <a:gridCol w="1519265">
                  <a:extLst>
                    <a:ext uri="{9D8B030D-6E8A-4147-A177-3AD203B41FA5}">
                      <a16:colId xmlns:a16="http://schemas.microsoft.com/office/drawing/2014/main" val="1336134403"/>
                    </a:ext>
                  </a:extLst>
                </a:gridCol>
                <a:gridCol w="1519265">
                  <a:extLst>
                    <a:ext uri="{9D8B030D-6E8A-4147-A177-3AD203B41FA5}">
                      <a16:colId xmlns:a16="http://schemas.microsoft.com/office/drawing/2014/main" val="1359645749"/>
                    </a:ext>
                  </a:extLst>
                </a:gridCol>
                <a:gridCol w="1519265">
                  <a:extLst>
                    <a:ext uri="{9D8B030D-6E8A-4147-A177-3AD203B41FA5}">
                      <a16:colId xmlns:a16="http://schemas.microsoft.com/office/drawing/2014/main" val="3240724618"/>
                    </a:ext>
                  </a:extLst>
                </a:gridCol>
              </a:tblGrid>
              <a:tr h="587585">
                <a:tc>
                  <a:txBody>
                    <a:bodyPr/>
                    <a:lstStyle/>
                    <a:p>
                      <a:endParaRPr lang="it-IT" sz="1600" dirty="0">
                        <a:latin typeface="+mn-lt"/>
                      </a:endParaRPr>
                    </a:p>
                  </a:txBody>
                  <a:tcPr/>
                </a:tc>
                <a:tc>
                  <a:txBody>
                    <a:bodyPr/>
                    <a:lstStyle/>
                    <a:p>
                      <a:r>
                        <a:rPr lang="it-IT" sz="1600" dirty="0" err="1">
                          <a:latin typeface="+mn-lt"/>
                        </a:rPr>
                        <a:t>Wt</a:t>
                      </a:r>
                      <a:r>
                        <a:rPr lang="it-IT" sz="1600" dirty="0">
                          <a:latin typeface="+mn-lt"/>
                        </a:rPr>
                        <a:t> cell</a:t>
                      </a:r>
                    </a:p>
                  </a:txBody>
                  <a:tcPr/>
                </a:tc>
                <a:tc>
                  <a:txBody>
                    <a:bodyPr/>
                    <a:lstStyle/>
                    <a:p>
                      <a:r>
                        <a:rPr lang="it-IT" sz="1600" dirty="0" err="1">
                          <a:latin typeface="+mn-lt"/>
                        </a:rPr>
                        <a:t>Inverted</a:t>
                      </a:r>
                      <a:r>
                        <a:rPr lang="it-IT" sz="1600" dirty="0">
                          <a:latin typeface="+mn-lt"/>
                        </a:rPr>
                        <a:t> </a:t>
                      </a:r>
                      <a:r>
                        <a:rPr lang="it-IT" sz="1600" dirty="0" err="1">
                          <a:latin typeface="+mn-lt"/>
                        </a:rPr>
                        <a:t>alleles</a:t>
                      </a:r>
                      <a:endParaRPr lang="it-IT" sz="1600" dirty="0">
                        <a:latin typeface="+mn-lt"/>
                      </a:endParaRPr>
                    </a:p>
                  </a:txBody>
                  <a:tcPr/>
                </a:tc>
                <a:extLst>
                  <a:ext uri="{0D108BD9-81ED-4DB2-BD59-A6C34878D82A}">
                    <a16:rowId xmlns:a16="http://schemas.microsoft.com/office/drawing/2014/main" val="1446807957"/>
                  </a:ext>
                </a:extLst>
              </a:tr>
              <a:tr h="587585">
                <a:tc>
                  <a:txBody>
                    <a:bodyPr/>
                    <a:lstStyle/>
                    <a:p>
                      <a:r>
                        <a:rPr lang="it-IT" sz="1600" dirty="0" err="1">
                          <a:latin typeface="+mn-lt"/>
                        </a:rPr>
                        <a:t>Tsix</a:t>
                      </a:r>
                      <a:r>
                        <a:rPr lang="it-IT" sz="1600" dirty="0">
                          <a:latin typeface="+mn-lt"/>
                        </a:rPr>
                        <a:t> promoter </a:t>
                      </a:r>
                      <a:r>
                        <a:rPr lang="it-IT" sz="1600" dirty="0" err="1">
                          <a:latin typeface="+mn-lt"/>
                        </a:rPr>
                        <a:t>interacts</a:t>
                      </a:r>
                      <a:r>
                        <a:rPr lang="it-IT" sz="1600" dirty="0">
                          <a:latin typeface="+mn-lt"/>
                        </a:rPr>
                        <a:t> with</a:t>
                      </a:r>
                    </a:p>
                  </a:txBody>
                  <a:tcPr/>
                </a:tc>
                <a:tc>
                  <a:txBody>
                    <a:bodyPr/>
                    <a:lstStyle/>
                    <a:p>
                      <a:r>
                        <a:rPr lang="it-IT" sz="1600" dirty="0">
                          <a:latin typeface="+mn-lt"/>
                        </a:rPr>
                        <a:t>TAD-D</a:t>
                      </a:r>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it-IT" sz="1600" dirty="0">
                          <a:latin typeface="+mn-lt"/>
                        </a:rPr>
                        <a:t>TAD-E</a:t>
                      </a:r>
                    </a:p>
                  </a:txBody>
                  <a:tc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tcPr>
                </a:tc>
                <a:extLst>
                  <a:ext uri="{0D108BD9-81ED-4DB2-BD59-A6C34878D82A}">
                    <a16:rowId xmlns:a16="http://schemas.microsoft.com/office/drawing/2014/main" val="1462511720"/>
                  </a:ext>
                </a:extLst>
              </a:tr>
              <a:tr h="587585">
                <a:tc>
                  <a:txBody>
                    <a:bodyPr/>
                    <a:lstStyle/>
                    <a:p>
                      <a:r>
                        <a:rPr lang="it-IT" sz="1600" dirty="0" err="1">
                          <a:latin typeface="+mn-lt"/>
                        </a:rPr>
                        <a:t>Xist</a:t>
                      </a:r>
                      <a:r>
                        <a:rPr lang="it-IT" sz="1600" dirty="0">
                          <a:latin typeface="+mn-lt"/>
                        </a:rPr>
                        <a:t> promoter </a:t>
                      </a:r>
                      <a:r>
                        <a:rPr lang="it-IT" sz="1600" dirty="0" err="1">
                          <a:latin typeface="+mn-lt"/>
                        </a:rPr>
                        <a:t>interacts</a:t>
                      </a:r>
                      <a:r>
                        <a:rPr lang="it-IT" sz="1600" dirty="0">
                          <a:latin typeface="+mn-lt"/>
                        </a:rPr>
                        <a:t> with</a:t>
                      </a:r>
                    </a:p>
                  </a:txBody>
                  <a:tcPr/>
                </a:tc>
                <a:tc>
                  <a:txBody>
                    <a:bodyPr/>
                    <a:lstStyle/>
                    <a:p>
                      <a:r>
                        <a:rPr lang="it-IT" sz="1600" dirty="0">
                          <a:latin typeface="+mn-lt"/>
                        </a:rPr>
                        <a:t>TAD-E</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r>
                        <a:rPr lang="it-IT" sz="1600" dirty="0">
                          <a:latin typeface="+mn-lt"/>
                        </a:rPr>
                        <a:t>TAD-D</a:t>
                      </a:r>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extLst>
                  <a:ext uri="{0D108BD9-81ED-4DB2-BD59-A6C34878D82A}">
                    <a16:rowId xmlns:a16="http://schemas.microsoft.com/office/drawing/2014/main" val="2382495401"/>
                  </a:ext>
                </a:extLst>
              </a:tr>
            </a:tbl>
          </a:graphicData>
        </a:graphic>
      </p:graphicFrame>
      <p:sp>
        <p:nvSpPr>
          <p:cNvPr id="13" name="Ovale 12">
            <a:extLst>
              <a:ext uri="{FF2B5EF4-FFF2-40B4-BE49-F238E27FC236}">
                <a16:creationId xmlns:a16="http://schemas.microsoft.com/office/drawing/2014/main" id="{3F56F33D-CF02-45C7-B82A-CFB609206622}"/>
              </a:ext>
            </a:extLst>
          </p:cNvPr>
          <p:cNvSpPr/>
          <p:nvPr/>
        </p:nvSpPr>
        <p:spPr>
          <a:xfrm>
            <a:off x="7292007" y="5371758"/>
            <a:ext cx="460515" cy="339930"/>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latin typeface="+mn-lt"/>
              <a:ea typeface="+mn-ea"/>
              <a:cs typeface="+mn-cs"/>
              <a:sym typeface="Calibri"/>
            </a:endParaRPr>
          </a:p>
        </p:txBody>
      </p:sp>
      <p:sp>
        <p:nvSpPr>
          <p:cNvPr id="14" name="Ovale 13">
            <a:extLst>
              <a:ext uri="{FF2B5EF4-FFF2-40B4-BE49-F238E27FC236}">
                <a16:creationId xmlns:a16="http://schemas.microsoft.com/office/drawing/2014/main" id="{530C2040-ADA7-49B7-A676-71B6A02D0726}"/>
              </a:ext>
            </a:extLst>
          </p:cNvPr>
          <p:cNvSpPr/>
          <p:nvPr/>
        </p:nvSpPr>
        <p:spPr>
          <a:xfrm>
            <a:off x="7215810" y="5949593"/>
            <a:ext cx="536712" cy="348520"/>
          </a:xfrm>
          <a:prstGeom prst="ellipse">
            <a:avLst/>
          </a:prstGeom>
          <a:no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428507625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77697DC6-9A0E-43FD-8C32-5C818A6C6271}"/>
              </a:ext>
            </a:extLst>
          </p:cNvPr>
          <p:cNvPicPr>
            <a:picLocks noChangeAspect="1"/>
          </p:cNvPicPr>
          <p:nvPr/>
        </p:nvPicPr>
        <p:blipFill rotWithShape="1">
          <a:blip r:embed="rId2">
            <a:extLst>
              <a:ext uri="{28A0092B-C50C-407E-A947-70E740481C1C}">
                <a14:useLocalDpi xmlns:a14="http://schemas.microsoft.com/office/drawing/2010/main" val="0"/>
              </a:ext>
            </a:extLst>
          </a:blip>
          <a:srcRect b="63465"/>
          <a:stretch/>
        </p:blipFill>
        <p:spPr>
          <a:xfrm>
            <a:off x="258664" y="1062933"/>
            <a:ext cx="6702760" cy="2448893"/>
          </a:xfrm>
          <a:prstGeom prst="rect">
            <a:avLst/>
          </a:prstGeom>
        </p:spPr>
      </p:pic>
      <p:pic>
        <p:nvPicPr>
          <p:cNvPr id="10" name="Immagine 9">
            <a:extLst>
              <a:ext uri="{FF2B5EF4-FFF2-40B4-BE49-F238E27FC236}">
                <a16:creationId xmlns:a16="http://schemas.microsoft.com/office/drawing/2014/main" id="{1B56DAF4-568E-4975-A999-64B094961EE3}"/>
              </a:ext>
            </a:extLst>
          </p:cNvPr>
          <p:cNvPicPr>
            <a:picLocks noChangeAspect="1"/>
          </p:cNvPicPr>
          <p:nvPr/>
        </p:nvPicPr>
        <p:blipFill rotWithShape="1">
          <a:blip r:embed="rId2">
            <a:extLst>
              <a:ext uri="{28A0092B-C50C-407E-A947-70E740481C1C}">
                <a14:useLocalDpi xmlns:a14="http://schemas.microsoft.com/office/drawing/2010/main" val="0"/>
              </a:ext>
            </a:extLst>
          </a:blip>
          <a:srcRect t="50831" b="13959"/>
          <a:stretch/>
        </p:blipFill>
        <p:spPr>
          <a:xfrm>
            <a:off x="497714" y="3779748"/>
            <a:ext cx="6381021" cy="2246767"/>
          </a:xfrm>
          <a:prstGeom prst="rect">
            <a:avLst/>
          </a:prstGeom>
        </p:spPr>
      </p:pic>
      <p:sp>
        <p:nvSpPr>
          <p:cNvPr id="2" name="CasellaDiTesto 1">
            <a:extLst>
              <a:ext uri="{FF2B5EF4-FFF2-40B4-BE49-F238E27FC236}">
                <a16:creationId xmlns:a16="http://schemas.microsoft.com/office/drawing/2014/main" id="{97F51F63-3F65-489E-8B33-242BA03E8C7A}"/>
              </a:ext>
            </a:extLst>
          </p:cNvPr>
          <p:cNvSpPr txBox="1"/>
          <p:nvPr/>
        </p:nvSpPr>
        <p:spPr>
          <a:xfrm>
            <a:off x="2266122" y="114807"/>
            <a:ext cx="7646504"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2400" b="1" i="0" u="none" strike="noStrike" cap="none" spc="0" normalizeH="0" baseline="0" dirty="0" err="1">
                <a:ln>
                  <a:noFill/>
                </a:ln>
                <a:solidFill>
                  <a:srgbClr val="000000"/>
                </a:solidFill>
                <a:effectLst/>
                <a:uFillTx/>
                <a:latin typeface="+mn-lt"/>
                <a:ea typeface="+mn-ea"/>
                <a:cs typeface="+mn-cs"/>
                <a:sym typeface="Calibri"/>
              </a:rPr>
              <a:t>We</a:t>
            </a:r>
            <a:r>
              <a:rPr kumimoji="0" lang="it-IT" sz="2400" b="1" i="0" u="none" strike="noStrike" cap="none" spc="0" normalizeH="0" baseline="0" dirty="0">
                <a:ln>
                  <a:noFill/>
                </a:ln>
                <a:solidFill>
                  <a:srgbClr val="000000"/>
                </a:solidFill>
                <a:effectLst/>
                <a:uFillTx/>
                <a:latin typeface="+mn-lt"/>
                <a:ea typeface="+mn-ea"/>
                <a:cs typeface="+mn-cs"/>
                <a:sym typeface="Calibri"/>
              </a:rPr>
              <a:t> </a:t>
            </a:r>
            <a:r>
              <a:rPr kumimoji="0" lang="it-IT" sz="2400" b="1" i="0" u="none" strike="noStrike" cap="none" spc="0" normalizeH="0" baseline="0" dirty="0" err="1">
                <a:ln>
                  <a:noFill/>
                </a:ln>
                <a:solidFill>
                  <a:srgbClr val="000000"/>
                </a:solidFill>
                <a:effectLst/>
                <a:uFillTx/>
                <a:latin typeface="+mn-lt"/>
                <a:ea typeface="+mn-ea"/>
                <a:cs typeface="+mn-cs"/>
                <a:sym typeface="Calibri"/>
              </a:rPr>
              <a:t>generated</a:t>
            </a:r>
            <a:r>
              <a:rPr kumimoji="0" lang="it-IT" sz="2400" b="1" i="0" u="none" strike="noStrike" cap="none" spc="0" normalizeH="0" baseline="0" dirty="0">
                <a:ln>
                  <a:noFill/>
                </a:ln>
                <a:solidFill>
                  <a:srgbClr val="000000"/>
                </a:solidFill>
                <a:effectLst/>
                <a:uFillTx/>
                <a:latin typeface="+mn-lt"/>
                <a:ea typeface="+mn-ea"/>
                <a:cs typeface="+mn-cs"/>
                <a:sym typeface="Calibri"/>
              </a:rPr>
              <a:t> a </a:t>
            </a:r>
            <a:r>
              <a:rPr kumimoji="0" lang="it-IT" sz="2400" b="1" i="0" u="none" strike="noStrike" cap="none" spc="0" normalizeH="0" baseline="0" dirty="0" err="1">
                <a:ln>
                  <a:noFill/>
                </a:ln>
                <a:solidFill>
                  <a:srgbClr val="000000"/>
                </a:solidFill>
                <a:effectLst/>
                <a:uFillTx/>
                <a:latin typeface="+mn-lt"/>
                <a:ea typeface="+mn-ea"/>
                <a:cs typeface="+mn-cs"/>
                <a:sym typeface="Calibri"/>
              </a:rPr>
              <a:t>genomic</a:t>
            </a:r>
            <a:r>
              <a:rPr kumimoji="0" lang="it-IT" sz="2400" b="1" i="0" u="none" strike="noStrike" cap="none" spc="0" normalizeH="0" baseline="0" dirty="0">
                <a:ln>
                  <a:noFill/>
                </a:ln>
                <a:solidFill>
                  <a:srgbClr val="000000"/>
                </a:solidFill>
                <a:effectLst/>
                <a:uFillTx/>
                <a:latin typeface="+mn-lt"/>
                <a:ea typeface="+mn-ea"/>
                <a:cs typeface="+mn-cs"/>
                <a:sym typeface="Calibri"/>
              </a:rPr>
              <a:t> </a:t>
            </a:r>
            <a:r>
              <a:rPr kumimoji="0" lang="it-IT" sz="2400" b="1" i="0" u="none" strike="noStrike" cap="none" spc="0" normalizeH="0" baseline="0" dirty="0" err="1">
                <a:ln>
                  <a:noFill/>
                </a:ln>
                <a:solidFill>
                  <a:srgbClr val="000000"/>
                </a:solidFill>
                <a:effectLst/>
                <a:uFillTx/>
                <a:latin typeface="+mn-lt"/>
                <a:ea typeface="+mn-ea"/>
                <a:cs typeface="+mn-cs"/>
                <a:sym typeface="Calibri"/>
              </a:rPr>
              <a:t>inversion</a:t>
            </a:r>
            <a:r>
              <a:rPr kumimoji="0" lang="it-IT" sz="2400" b="1" i="0" u="none" strike="noStrike" cap="none" spc="0" normalizeH="0" baseline="0" dirty="0">
                <a:ln>
                  <a:noFill/>
                </a:ln>
                <a:solidFill>
                  <a:srgbClr val="000000"/>
                </a:solidFill>
                <a:effectLst/>
                <a:uFillTx/>
                <a:latin typeface="+mn-lt"/>
                <a:ea typeface="+mn-ea"/>
                <a:cs typeface="+mn-cs"/>
                <a:sym typeface="Calibri"/>
              </a:rPr>
              <a:t> of </a:t>
            </a:r>
            <a:r>
              <a:rPr kumimoji="0" lang="it-IT" sz="2400" b="1" i="0" u="none" strike="noStrike" cap="none" spc="0" normalizeH="0" baseline="0" dirty="0" err="1">
                <a:ln>
                  <a:noFill/>
                </a:ln>
                <a:solidFill>
                  <a:srgbClr val="000000"/>
                </a:solidFill>
                <a:effectLst/>
                <a:uFillTx/>
                <a:latin typeface="+mn-lt"/>
                <a:ea typeface="+mn-ea"/>
                <a:cs typeface="+mn-cs"/>
                <a:sym typeface="Calibri"/>
              </a:rPr>
              <a:t>Xist</a:t>
            </a:r>
            <a:r>
              <a:rPr kumimoji="0" lang="it-IT" sz="2400" b="1" i="0" u="none" strike="noStrike" cap="none" spc="0" normalizeH="0" baseline="0" dirty="0">
                <a:ln>
                  <a:noFill/>
                </a:ln>
                <a:solidFill>
                  <a:srgbClr val="000000"/>
                </a:solidFill>
                <a:effectLst/>
                <a:uFillTx/>
                <a:latin typeface="+mn-lt"/>
                <a:ea typeface="+mn-ea"/>
                <a:cs typeface="+mn-cs"/>
                <a:sym typeface="Calibri"/>
              </a:rPr>
              <a:t>/</a:t>
            </a:r>
            <a:r>
              <a:rPr kumimoji="0" lang="it-IT" sz="2400" b="1" i="0" u="none" strike="noStrike" cap="none" spc="0" normalizeH="0" baseline="0" dirty="0" err="1">
                <a:ln>
                  <a:noFill/>
                </a:ln>
                <a:solidFill>
                  <a:srgbClr val="000000"/>
                </a:solidFill>
                <a:effectLst/>
                <a:uFillTx/>
                <a:latin typeface="+mn-lt"/>
                <a:ea typeface="+mn-ea"/>
                <a:cs typeface="+mn-cs"/>
                <a:sym typeface="Calibri"/>
              </a:rPr>
              <a:t>Tsix</a:t>
            </a:r>
            <a:r>
              <a:rPr kumimoji="0" lang="it-IT" sz="2400" b="1" i="0" u="none" strike="noStrike" cap="none" spc="0" normalizeH="0" baseline="0" dirty="0">
                <a:ln>
                  <a:noFill/>
                </a:ln>
                <a:solidFill>
                  <a:srgbClr val="000000"/>
                </a:solidFill>
                <a:effectLst/>
                <a:uFillTx/>
                <a:latin typeface="+mn-lt"/>
                <a:ea typeface="+mn-ea"/>
                <a:cs typeface="+mn-cs"/>
                <a:sym typeface="Calibri"/>
              </a:rPr>
              <a:t> locus 70 kb: </a:t>
            </a:r>
          </a:p>
          <a:p>
            <a:pPr marL="0" marR="0" indent="0" algn="l" defTabSz="914400" rtl="0" fontAlgn="auto" latinLnBrk="0" hangingPunct="0">
              <a:lnSpc>
                <a:spcPct val="100000"/>
              </a:lnSpc>
              <a:spcBef>
                <a:spcPts val="0"/>
              </a:spcBef>
              <a:spcAft>
                <a:spcPts val="0"/>
              </a:spcAft>
              <a:buClrTx/>
              <a:buSzTx/>
              <a:buFontTx/>
              <a:buNone/>
              <a:tabLst/>
            </a:pPr>
            <a:r>
              <a:rPr kumimoji="0" lang="it-IT" sz="2400" b="1" i="0" u="none" strike="noStrike" cap="none" spc="0" normalizeH="0" baseline="0" dirty="0" err="1">
                <a:ln>
                  <a:noFill/>
                </a:ln>
                <a:solidFill>
                  <a:srgbClr val="000000"/>
                </a:solidFill>
                <a:effectLst/>
                <a:uFillTx/>
                <a:latin typeface="+mn-lt"/>
                <a:ea typeface="+mn-ea"/>
                <a:cs typeface="+mn-cs"/>
                <a:sym typeface="Calibri"/>
              </a:rPr>
              <a:t>including</a:t>
            </a:r>
            <a:r>
              <a:rPr kumimoji="0" lang="it-IT" sz="2400" b="1" i="0" u="none" strike="noStrike" cap="none" spc="0" normalizeH="0" baseline="0" dirty="0">
                <a:ln>
                  <a:noFill/>
                </a:ln>
                <a:solidFill>
                  <a:srgbClr val="000000"/>
                </a:solidFill>
                <a:effectLst/>
                <a:uFillTx/>
                <a:latin typeface="+mn-lt"/>
                <a:ea typeface="+mn-ea"/>
                <a:cs typeface="+mn-cs"/>
                <a:sym typeface="Calibri"/>
              </a:rPr>
              <a:t> </a:t>
            </a:r>
            <a:r>
              <a:rPr kumimoji="0" lang="it-IT" sz="2400" b="1" i="0" u="none" strike="noStrike" cap="none" spc="0" normalizeH="0" baseline="0" dirty="0" err="1">
                <a:ln>
                  <a:noFill/>
                </a:ln>
                <a:solidFill>
                  <a:srgbClr val="000000"/>
                </a:solidFill>
                <a:effectLst/>
                <a:uFillTx/>
                <a:latin typeface="+mn-lt"/>
                <a:ea typeface="+mn-ea"/>
                <a:cs typeface="+mn-cs"/>
                <a:sym typeface="Calibri"/>
              </a:rPr>
              <a:t>their</a:t>
            </a:r>
            <a:r>
              <a:rPr kumimoji="0" lang="it-IT" sz="2400" b="1" i="0" u="none" strike="noStrike" cap="none" spc="0" normalizeH="0" baseline="0" dirty="0">
                <a:ln>
                  <a:noFill/>
                </a:ln>
                <a:solidFill>
                  <a:srgbClr val="000000"/>
                </a:solidFill>
                <a:effectLst/>
                <a:uFillTx/>
                <a:latin typeface="+mn-lt"/>
                <a:ea typeface="+mn-ea"/>
                <a:cs typeface="+mn-cs"/>
                <a:sym typeface="Calibri"/>
              </a:rPr>
              <a:t> </a:t>
            </a:r>
            <a:r>
              <a:rPr kumimoji="0" lang="it-IT" sz="2400" b="1" i="0" u="none" strike="noStrike" cap="none" spc="0" normalizeH="0" baseline="0" dirty="0" err="1">
                <a:ln>
                  <a:noFill/>
                </a:ln>
                <a:solidFill>
                  <a:srgbClr val="000000"/>
                </a:solidFill>
                <a:effectLst/>
                <a:uFillTx/>
                <a:latin typeface="+mn-lt"/>
                <a:ea typeface="+mn-ea"/>
                <a:cs typeface="+mn-cs"/>
                <a:sym typeface="Calibri"/>
              </a:rPr>
              <a:t>immediately</a:t>
            </a:r>
            <a:r>
              <a:rPr kumimoji="0" lang="it-IT" sz="2400" b="1" i="0" u="none" strike="noStrike" cap="none" spc="0" normalizeH="0" baseline="0" dirty="0">
                <a:ln>
                  <a:noFill/>
                </a:ln>
                <a:solidFill>
                  <a:srgbClr val="000000"/>
                </a:solidFill>
                <a:effectLst/>
                <a:uFillTx/>
                <a:latin typeface="+mn-lt"/>
                <a:ea typeface="+mn-ea"/>
                <a:cs typeface="+mn-cs"/>
                <a:sym typeface="Calibri"/>
              </a:rPr>
              <a:t> </a:t>
            </a:r>
            <a:r>
              <a:rPr kumimoji="0" lang="it-IT" sz="2400" b="1" i="0" u="none" strike="noStrike" cap="none" spc="0" normalizeH="0" baseline="0" dirty="0" err="1">
                <a:ln>
                  <a:noFill/>
                </a:ln>
                <a:solidFill>
                  <a:srgbClr val="000000"/>
                </a:solidFill>
                <a:effectLst/>
                <a:uFillTx/>
                <a:latin typeface="+mn-lt"/>
                <a:ea typeface="+mn-ea"/>
                <a:cs typeface="+mn-cs"/>
                <a:sym typeface="Calibri"/>
              </a:rPr>
              <a:t>adjacent</a:t>
            </a:r>
            <a:r>
              <a:rPr kumimoji="0" lang="it-IT" sz="2400" b="1" i="0" u="none" strike="noStrike" cap="none" spc="0" normalizeH="0" baseline="0" dirty="0">
                <a:ln>
                  <a:noFill/>
                </a:ln>
                <a:solidFill>
                  <a:srgbClr val="000000"/>
                </a:solidFill>
                <a:effectLst/>
                <a:uFillTx/>
                <a:latin typeface="+mn-lt"/>
                <a:ea typeface="+mn-ea"/>
                <a:cs typeface="+mn-cs"/>
                <a:sym typeface="Calibri"/>
              </a:rPr>
              <a:t> loci </a:t>
            </a:r>
            <a:r>
              <a:rPr kumimoji="0" lang="it-IT" sz="2400" b="1" i="0" u="none" strike="noStrike" cap="none" spc="0" normalizeH="0" baseline="0" dirty="0" err="1">
                <a:ln>
                  <a:noFill/>
                </a:ln>
                <a:solidFill>
                  <a:srgbClr val="000000"/>
                </a:solidFill>
                <a:effectLst/>
                <a:uFillTx/>
                <a:latin typeface="+mn-lt"/>
                <a:ea typeface="+mn-ea"/>
                <a:cs typeface="+mn-cs"/>
                <a:sym typeface="Calibri"/>
              </a:rPr>
              <a:t>Jpx</a:t>
            </a:r>
            <a:r>
              <a:rPr kumimoji="0" lang="it-IT" sz="2400" b="1" i="0" u="none" strike="noStrike" cap="none" spc="0" normalizeH="0" baseline="0" dirty="0">
                <a:ln>
                  <a:noFill/>
                </a:ln>
                <a:solidFill>
                  <a:srgbClr val="000000"/>
                </a:solidFill>
                <a:effectLst/>
                <a:uFillTx/>
                <a:latin typeface="+mn-lt"/>
                <a:ea typeface="+mn-ea"/>
                <a:cs typeface="+mn-cs"/>
                <a:sym typeface="Calibri"/>
              </a:rPr>
              <a:t> and </a:t>
            </a:r>
            <a:r>
              <a:rPr kumimoji="0" lang="it-IT" sz="2400" b="1" i="0" u="none" strike="noStrike" cap="none" spc="0" normalizeH="0" baseline="0" dirty="0" err="1">
                <a:ln>
                  <a:noFill/>
                </a:ln>
                <a:solidFill>
                  <a:srgbClr val="000000"/>
                </a:solidFill>
                <a:effectLst/>
                <a:uFillTx/>
                <a:latin typeface="+mn-lt"/>
                <a:ea typeface="+mn-ea"/>
                <a:cs typeface="+mn-cs"/>
                <a:sym typeface="Calibri"/>
              </a:rPr>
              <a:t>Xite</a:t>
            </a:r>
            <a:endParaRPr kumimoji="0" lang="it-IT" sz="2400" b="1" i="0" u="none" strike="noStrike" cap="none" spc="0" normalizeH="0" baseline="0" dirty="0">
              <a:ln>
                <a:noFill/>
              </a:ln>
              <a:solidFill>
                <a:srgbClr val="000000"/>
              </a:solidFill>
              <a:effectLst/>
              <a:uFillTx/>
              <a:latin typeface="+mn-lt"/>
              <a:ea typeface="+mn-ea"/>
              <a:cs typeface="+mn-cs"/>
              <a:sym typeface="Calibri"/>
            </a:endParaRPr>
          </a:p>
        </p:txBody>
      </p:sp>
      <p:sp>
        <p:nvSpPr>
          <p:cNvPr id="5" name="CasellaDiTesto 4">
            <a:extLst>
              <a:ext uri="{FF2B5EF4-FFF2-40B4-BE49-F238E27FC236}">
                <a16:creationId xmlns:a16="http://schemas.microsoft.com/office/drawing/2014/main" id="{8D3F0C14-A88E-4667-9B7B-D60E4A5C6341}"/>
              </a:ext>
            </a:extLst>
          </p:cNvPr>
          <p:cNvSpPr txBox="1"/>
          <p:nvPr/>
        </p:nvSpPr>
        <p:spPr>
          <a:xfrm>
            <a:off x="7315202" y="3665431"/>
            <a:ext cx="3803374"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2000" b="1" i="0" u="none" strike="noStrike" cap="none" spc="0" normalizeH="0" baseline="0" dirty="0" err="1">
                <a:ln>
                  <a:noFill/>
                </a:ln>
                <a:solidFill>
                  <a:srgbClr val="000000"/>
                </a:solidFill>
                <a:effectLst/>
                <a:uFillTx/>
                <a:latin typeface="+mn-lt"/>
                <a:ea typeface="+mn-ea"/>
                <a:cs typeface="+mn-cs"/>
                <a:sym typeface="Calibri"/>
              </a:rPr>
              <a:t>Results</a:t>
            </a:r>
            <a:r>
              <a:rPr kumimoji="0" lang="it-IT" sz="2000" b="0" i="0" u="none" strike="noStrike" cap="none" spc="0" normalizeH="0" baseline="0" dirty="0">
                <a:ln>
                  <a:noFill/>
                </a:ln>
                <a:solidFill>
                  <a:srgbClr val="000000"/>
                </a:solidFill>
                <a:effectLst/>
                <a:uFillTx/>
                <a:latin typeface="+mn-lt"/>
                <a:ea typeface="+mn-ea"/>
                <a:cs typeface="+mn-cs"/>
                <a:sym typeface="Calibri"/>
              </a:rPr>
              <a:t>: </a:t>
            </a:r>
          </a:p>
          <a:p>
            <a:pPr marL="0" marR="0" indent="0" algn="l" defTabSz="914400" rtl="0" fontAlgn="auto" latinLnBrk="0" hangingPunct="0">
              <a:lnSpc>
                <a:spcPct val="100000"/>
              </a:lnSpc>
              <a:spcBef>
                <a:spcPts val="0"/>
              </a:spcBef>
              <a:spcAft>
                <a:spcPts val="0"/>
              </a:spcAft>
              <a:buClrTx/>
              <a:buSzTx/>
              <a:buFontTx/>
              <a:buNone/>
              <a:tabLst/>
            </a:pPr>
            <a:endParaRPr lang="it-IT" sz="2000" dirty="0"/>
          </a:p>
          <a:p>
            <a:pPr marL="0" marR="0" indent="0" algn="l" defTabSz="914400" rtl="0" fontAlgn="auto" latinLnBrk="0" hangingPunct="0">
              <a:lnSpc>
                <a:spcPct val="100000"/>
              </a:lnSpc>
              <a:spcBef>
                <a:spcPts val="0"/>
              </a:spcBef>
              <a:spcAft>
                <a:spcPts val="0"/>
              </a:spcAft>
              <a:buClrTx/>
              <a:buSzTx/>
              <a:buFontTx/>
              <a:buNone/>
              <a:tabLst/>
            </a:pPr>
            <a:r>
              <a:rPr kumimoji="0" lang="it-IT" sz="2000" b="0" i="0" u="none" strike="noStrike" cap="none" spc="0" normalizeH="0" baseline="0" dirty="0">
                <a:ln>
                  <a:noFill/>
                </a:ln>
                <a:solidFill>
                  <a:srgbClr val="000000"/>
                </a:solidFill>
                <a:effectLst/>
                <a:uFillTx/>
                <a:latin typeface="+mn-lt"/>
                <a:ea typeface="+mn-ea"/>
                <a:cs typeface="+mn-cs"/>
                <a:sym typeface="Calibri"/>
              </a:rPr>
              <a:t>The promoters </a:t>
            </a:r>
            <a:r>
              <a:rPr kumimoji="0" lang="it-IT" sz="2000" b="0" i="0" u="none" strike="noStrike" cap="none" spc="0" normalizeH="0" baseline="0" dirty="0" err="1">
                <a:ln>
                  <a:noFill/>
                </a:ln>
                <a:solidFill>
                  <a:srgbClr val="000000"/>
                </a:solidFill>
                <a:effectLst/>
                <a:uFillTx/>
                <a:latin typeface="+mn-lt"/>
                <a:ea typeface="+mn-ea"/>
                <a:cs typeface="+mn-cs"/>
                <a:sym typeface="Calibri"/>
              </a:rPr>
              <a:t>switched</a:t>
            </a:r>
            <a:r>
              <a:rPr kumimoji="0" lang="it-IT" sz="2000" b="0" i="0" u="none" strike="noStrike" cap="none" spc="0" normalizeH="0" baseline="0" dirty="0">
                <a:ln>
                  <a:noFill/>
                </a:ln>
                <a:solidFill>
                  <a:srgbClr val="000000"/>
                </a:solidFill>
                <a:effectLst/>
                <a:uFillTx/>
                <a:latin typeface="+mn-lt"/>
                <a:ea typeface="+mn-ea"/>
                <a:cs typeface="+mn-cs"/>
                <a:sym typeface="Calibri"/>
              </a:rPr>
              <a:t> </a:t>
            </a:r>
            <a:r>
              <a:rPr kumimoji="0" lang="it-IT" sz="2000" b="0" i="0" u="none" strike="noStrike" cap="none" spc="0" normalizeH="0" baseline="0" dirty="0" err="1">
                <a:ln>
                  <a:noFill/>
                </a:ln>
                <a:solidFill>
                  <a:srgbClr val="000000"/>
                </a:solidFill>
                <a:effectLst/>
                <a:uFillTx/>
                <a:latin typeface="+mn-lt"/>
                <a:ea typeface="+mn-ea"/>
                <a:cs typeface="+mn-cs"/>
                <a:sym typeface="Calibri"/>
              </a:rPr>
              <a:t>their</a:t>
            </a:r>
            <a:r>
              <a:rPr kumimoji="0" lang="it-IT" sz="2000" b="0" i="0" u="none" strike="noStrike" cap="none" spc="0" normalizeH="0" baseline="0" dirty="0">
                <a:ln>
                  <a:noFill/>
                </a:ln>
                <a:solidFill>
                  <a:srgbClr val="000000"/>
                </a:solidFill>
                <a:effectLst/>
                <a:uFillTx/>
                <a:latin typeface="+mn-lt"/>
                <a:ea typeface="+mn-ea"/>
                <a:cs typeface="+mn-cs"/>
                <a:sym typeface="Calibri"/>
              </a:rPr>
              <a:t> interaction </a:t>
            </a:r>
            <a:r>
              <a:rPr kumimoji="0" lang="it-IT" sz="2000" b="0" i="0" u="none" strike="noStrike" cap="none" spc="0" normalizeH="0" baseline="0" dirty="0" err="1">
                <a:ln>
                  <a:noFill/>
                </a:ln>
                <a:solidFill>
                  <a:srgbClr val="000000"/>
                </a:solidFill>
                <a:effectLst/>
                <a:uFillTx/>
                <a:latin typeface="+mn-lt"/>
                <a:ea typeface="+mn-ea"/>
                <a:cs typeface="+mn-cs"/>
                <a:sym typeface="Calibri"/>
              </a:rPr>
              <a:t>preferences</a:t>
            </a:r>
            <a:r>
              <a:rPr kumimoji="0" lang="it-IT" sz="2000" b="0" i="0" u="none" strike="noStrike" cap="none" spc="0" normalizeH="0" baseline="0" dirty="0">
                <a:ln>
                  <a:noFill/>
                </a:ln>
                <a:solidFill>
                  <a:srgbClr val="000000"/>
                </a:solidFill>
                <a:effectLst/>
                <a:uFillTx/>
                <a:latin typeface="+mn-lt"/>
                <a:ea typeface="+mn-ea"/>
                <a:cs typeface="+mn-cs"/>
                <a:sym typeface="Calibri"/>
              </a:rPr>
              <a:t> from one TAD to the </a:t>
            </a:r>
            <a:r>
              <a:rPr kumimoji="0" lang="it-IT" sz="2000" b="0" i="0" u="none" strike="noStrike" cap="none" spc="0" normalizeH="0" baseline="0" dirty="0" err="1">
                <a:ln>
                  <a:noFill/>
                </a:ln>
                <a:solidFill>
                  <a:srgbClr val="000000"/>
                </a:solidFill>
                <a:effectLst/>
                <a:uFillTx/>
                <a:latin typeface="+mn-lt"/>
                <a:ea typeface="+mn-ea"/>
                <a:cs typeface="+mn-cs"/>
                <a:sym typeface="Calibri"/>
              </a:rPr>
              <a:t>other</a:t>
            </a:r>
            <a:r>
              <a:rPr kumimoji="0" lang="it-IT" sz="2000" b="0" i="0" u="none" strike="noStrike" cap="none" spc="0" normalizeH="0" baseline="0" dirty="0">
                <a:ln>
                  <a:noFill/>
                </a:ln>
                <a:solidFill>
                  <a:srgbClr val="000000"/>
                </a:solidFill>
                <a:effectLst/>
                <a:uFillTx/>
                <a:latin typeface="+mn-lt"/>
                <a:ea typeface="+mn-ea"/>
                <a:cs typeface="+mn-cs"/>
                <a:sym typeface="Calibri"/>
              </a:rPr>
              <a:t>. The </a:t>
            </a:r>
            <a:r>
              <a:rPr kumimoji="0" lang="it-IT" sz="2000" b="0" i="0" u="none" strike="noStrike" cap="none" spc="0" normalizeH="0" baseline="0" dirty="0" err="1">
                <a:ln>
                  <a:noFill/>
                </a:ln>
                <a:solidFill>
                  <a:srgbClr val="000000"/>
                </a:solidFill>
                <a:effectLst/>
                <a:uFillTx/>
                <a:latin typeface="+mn-lt"/>
                <a:ea typeface="+mn-ea"/>
                <a:cs typeface="+mn-cs"/>
                <a:sym typeface="Calibri"/>
              </a:rPr>
              <a:t>same</a:t>
            </a:r>
            <a:r>
              <a:rPr kumimoji="0" lang="it-IT" sz="2000" b="0" i="0" u="none" strike="noStrike" cap="none" spc="0" normalizeH="0" baseline="0" dirty="0">
                <a:ln>
                  <a:noFill/>
                </a:ln>
                <a:solidFill>
                  <a:srgbClr val="000000"/>
                </a:solidFill>
                <a:effectLst/>
                <a:uFillTx/>
                <a:latin typeface="+mn-lt"/>
                <a:ea typeface="+mn-ea"/>
                <a:cs typeface="+mn-cs"/>
                <a:sym typeface="Calibri"/>
              </a:rPr>
              <a:t> </a:t>
            </a:r>
            <a:r>
              <a:rPr kumimoji="0" lang="it-IT" sz="2000" b="0" i="0" u="none" strike="noStrike" cap="none" spc="0" normalizeH="0" baseline="0" dirty="0" err="1">
                <a:ln>
                  <a:noFill/>
                </a:ln>
                <a:solidFill>
                  <a:srgbClr val="000000"/>
                </a:solidFill>
                <a:effectLst/>
                <a:uFillTx/>
                <a:latin typeface="+mn-lt"/>
                <a:ea typeface="+mn-ea"/>
                <a:cs typeface="+mn-cs"/>
                <a:sym typeface="Calibri"/>
              </a:rPr>
              <a:t>results</a:t>
            </a:r>
            <a:r>
              <a:rPr kumimoji="0" lang="it-IT" sz="2000" b="0" i="0" u="none" strike="noStrike" cap="none" spc="0" normalizeH="0" baseline="0" dirty="0">
                <a:ln>
                  <a:noFill/>
                </a:ln>
                <a:solidFill>
                  <a:srgbClr val="000000"/>
                </a:solidFill>
                <a:effectLst/>
                <a:uFillTx/>
                <a:latin typeface="+mn-lt"/>
                <a:ea typeface="+mn-ea"/>
                <a:cs typeface="+mn-cs"/>
                <a:sym typeface="Calibri"/>
              </a:rPr>
              <a:t> </a:t>
            </a:r>
            <a:r>
              <a:rPr kumimoji="0" lang="it-IT" sz="2000" b="0" i="0" u="none" strike="noStrike" cap="none" spc="0" normalizeH="0" baseline="0" dirty="0" err="1">
                <a:ln>
                  <a:noFill/>
                </a:ln>
                <a:solidFill>
                  <a:srgbClr val="000000"/>
                </a:solidFill>
                <a:effectLst/>
                <a:uFillTx/>
                <a:latin typeface="+mn-lt"/>
                <a:ea typeface="+mn-ea"/>
                <a:cs typeface="+mn-cs"/>
                <a:sym typeface="Calibri"/>
              </a:rPr>
              <a:t>that</a:t>
            </a:r>
            <a:r>
              <a:rPr kumimoji="0" lang="it-IT" sz="2000" b="0" i="0" u="none" strike="noStrike" cap="none" spc="0" normalizeH="0" baseline="0" dirty="0">
                <a:ln>
                  <a:noFill/>
                </a:ln>
                <a:solidFill>
                  <a:srgbClr val="000000"/>
                </a:solidFill>
                <a:effectLst/>
                <a:uFillTx/>
                <a:latin typeface="+mn-lt"/>
                <a:ea typeface="+mn-ea"/>
                <a:cs typeface="+mn-cs"/>
                <a:sym typeface="Calibri"/>
              </a:rPr>
              <a:t> </a:t>
            </a:r>
            <a:r>
              <a:rPr kumimoji="0" lang="it-IT" sz="2000" b="0" i="0" u="none" strike="noStrike" cap="none" spc="0" normalizeH="0" baseline="0" dirty="0" err="1">
                <a:ln>
                  <a:noFill/>
                </a:ln>
                <a:solidFill>
                  <a:srgbClr val="000000"/>
                </a:solidFill>
                <a:effectLst/>
                <a:uFillTx/>
                <a:latin typeface="+mn-lt"/>
                <a:ea typeface="+mn-ea"/>
                <a:cs typeface="+mn-cs"/>
                <a:sym typeface="Calibri"/>
              </a:rPr>
              <a:t>we</a:t>
            </a:r>
            <a:r>
              <a:rPr kumimoji="0" lang="it-IT" sz="2000" b="0" i="0" u="none" strike="noStrike" cap="none" spc="0" normalizeH="0" baseline="0" dirty="0">
                <a:ln>
                  <a:noFill/>
                </a:ln>
                <a:solidFill>
                  <a:srgbClr val="000000"/>
                </a:solidFill>
                <a:effectLst/>
                <a:uFillTx/>
                <a:latin typeface="+mn-lt"/>
                <a:ea typeface="+mn-ea"/>
                <a:cs typeface="+mn-cs"/>
                <a:sym typeface="Calibri"/>
              </a:rPr>
              <a:t> </a:t>
            </a:r>
            <a:r>
              <a:rPr kumimoji="0" lang="it-IT" sz="2000" b="0" i="0" u="none" strike="noStrike" cap="none" spc="0" normalizeH="0" baseline="0" dirty="0" err="1">
                <a:ln>
                  <a:noFill/>
                </a:ln>
                <a:solidFill>
                  <a:srgbClr val="000000"/>
                </a:solidFill>
                <a:effectLst/>
                <a:uFillTx/>
                <a:latin typeface="+mn-lt"/>
                <a:ea typeface="+mn-ea"/>
                <a:cs typeface="+mn-cs"/>
                <a:sym typeface="Calibri"/>
              </a:rPr>
              <a:t>saw</a:t>
            </a:r>
            <a:r>
              <a:rPr kumimoji="0" lang="it-IT" sz="2000" b="0" i="0" u="none" strike="noStrike" cap="none" spc="0" normalizeH="0" baseline="0" dirty="0">
                <a:ln>
                  <a:noFill/>
                </a:ln>
                <a:solidFill>
                  <a:srgbClr val="000000"/>
                </a:solidFill>
                <a:effectLst/>
                <a:uFillTx/>
                <a:latin typeface="+mn-lt"/>
                <a:ea typeface="+mn-ea"/>
                <a:cs typeface="+mn-cs"/>
                <a:sym typeface="Calibri"/>
              </a:rPr>
              <a:t> in 40kb </a:t>
            </a:r>
            <a:r>
              <a:rPr kumimoji="0" lang="it-IT" sz="2000" b="0" i="0" u="none" strike="noStrike" cap="none" spc="0" normalizeH="0" baseline="0" dirty="0" err="1">
                <a:ln>
                  <a:noFill/>
                </a:ln>
                <a:solidFill>
                  <a:srgbClr val="000000"/>
                </a:solidFill>
                <a:effectLst/>
                <a:uFillTx/>
                <a:latin typeface="+mn-lt"/>
                <a:ea typeface="+mn-ea"/>
                <a:cs typeface="+mn-cs"/>
                <a:sym typeface="Calibri"/>
              </a:rPr>
              <a:t>Xist</a:t>
            </a:r>
            <a:r>
              <a:rPr kumimoji="0" lang="it-IT" sz="2000" b="0" i="0" u="none" strike="noStrike" cap="none" spc="0" normalizeH="0" baseline="0" dirty="0">
                <a:ln>
                  <a:noFill/>
                </a:ln>
                <a:solidFill>
                  <a:srgbClr val="000000"/>
                </a:solidFill>
                <a:effectLst/>
                <a:uFillTx/>
                <a:latin typeface="+mn-lt"/>
                <a:ea typeface="+mn-ea"/>
                <a:cs typeface="+mn-cs"/>
                <a:sym typeface="Calibri"/>
              </a:rPr>
              <a:t>/</a:t>
            </a:r>
            <a:r>
              <a:rPr kumimoji="0" lang="it-IT" sz="2000" b="0" i="0" u="none" strike="noStrike" cap="none" spc="0" normalizeH="0" baseline="0" dirty="0" err="1">
                <a:ln>
                  <a:noFill/>
                </a:ln>
                <a:solidFill>
                  <a:srgbClr val="000000"/>
                </a:solidFill>
                <a:effectLst/>
                <a:uFillTx/>
                <a:latin typeface="+mn-lt"/>
                <a:ea typeface="+mn-ea"/>
                <a:cs typeface="+mn-cs"/>
                <a:sym typeface="Calibri"/>
              </a:rPr>
              <a:t>Tsix</a:t>
            </a:r>
            <a:r>
              <a:rPr kumimoji="0" lang="it-IT" sz="2000" b="0" i="0" u="none" strike="noStrike" cap="none" spc="0" normalizeH="0" baseline="0" dirty="0">
                <a:ln>
                  <a:noFill/>
                </a:ln>
                <a:solidFill>
                  <a:srgbClr val="000000"/>
                </a:solidFill>
                <a:effectLst/>
                <a:uFillTx/>
                <a:latin typeface="+mn-lt"/>
                <a:ea typeface="+mn-ea"/>
                <a:cs typeface="+mn-cs"/>
                <a:sym typeface="Calibri"/>
              </a:rPr>
              <a:t> </a:t>
            </a:r>
            <a:r>
              <a:rPr kumimoji="0" lang="it-IT" sz="2000" b="0" i="0" u="none" strike="noStrike" cap="none" spc="0" normalizeH="0" baseline="0" dirty="0" err="1">
                <a:ln>
                  <a:noFill/>
                </a:ln>
                <a:solidFill>
                  <a:srgbClr val="000000"/>
                </a:solidFill>
                <a:effectLst/>
                <a:uFillTx/>
                <a:latin typeface="+mn-lt"/>
                <a:ea typeface="+mn-ea"/>
                <a:cs typeface="+mn-cs"/>
                <a:sym typeface="Calibri"/>
              </a:rPr>
              <a:t>inversion</a:t>
            </a:r>
            <a:r>
              <a:rPr kumimoji="0" lang="it-IT" sz="2000" b="0" i="0" u="none" strike="noStrike" cap="none" spc="0" normalizeH="0" baseline="0" dirty="0">
                <a:ln>
                  <a:noFill/>
                </a:ln>
                <a:solidFill>
                  <a:srgbClr val="000000"/>
                </a:solidFill>
                <a:effectLst/>
                <a:uFillTx/>
                <a:latin typeface="+mn-lt"/>
                <a:ea typeface="+mn-ea"/>
                <a:cs typeface="+mn-cs"/>
                <a:sym typeface="Calibri"/>
              </a:rPr>
              <a:t>.</a:t>
            </a:r>
          </a:p>
        </p:txBody>
      </p:sp>
      <p:sp>
        <p:nvSpPr>
          <p:cNvPr id="6" name="Rettangolo 5">
            <a:extLst>
              <a:ext uri="{FF2B5EF4-FFF2-40B4-BE49-F238E27FC236}">
                <a16:creationId xmlns:a16="http://schemas.microsoft.com/office/drawing/2014/main" id="{3CBDC100-F7F6-4470-970F-51336B098FCB}"/>
              </a:ext>
            </a:extLst>
          </p:cNvPr>
          <p:cNvSpPr/>
          <p:nvPr/>
        </p:nvSpPr>
        <p:spPr>
          <a:xfrm>
            <a:off x="2266122" y="1443730"/>
            <a:ext cx="1285461" cy="1895061"/>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7" name="Rettangolo 6">
            <a:extLst>
              <a:ext uri="{FF2B5EF4-FFF2-40B4-BE49-F238E27FC236}">
                <a16:creationId xmlns:a16="http://schemas.microsoft.com/office/drawing/2014/main" id="{4251B693-5282-4BD4-AADA-942A73231B3B}"/>
              </a:ext>
            </a:extLst>
          </p:cNvPr>
          <p:cNvSpPr/>
          <p:nvPr/>
        </p:nvSpPr>
        <p:spPr>
          <a:xfrm>
            <a:off x="2908852" y="4017137"/>
            <a:ext cx="910326" cy="1895061"/>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8" name="CasellaDiTesto 7">
            <a:extLst>
              <a:ext uri="{FF2B5EF4-FFF2-40B4-BE49-F238E27FC236}">
                <a16:creationId xmlns:a16="http://schemas.microsoft.com/office/drawing/2014/main" id="{16DF0001-A0BC-4F25-B2DB-28993621AF5D}"/>
              </a:ext>
            </a:extLst>
          </p:cNvPr>
          <p:cNvSpPr txBox="1"/>
          <p:nvPr/>
        </p:nvSpPr>
        <p:spPr>
          <a:xfrm flipH="1">
            <a:off x="404950" y="576472"/>
            <a:ext cx="72290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0000"/>
                </a:solidFill>
                <a:effectLst/>
                <a:uFillTx/>
                <a:latin typeface="+mn-lt"/>
                <a:ea typeface="+mn-ea"/>
                <a:cs typeface="+mn-cs"/>
                <a:sym typeface="Calibri"/>
              </a:rPr>
              <a:t>Fig. 2</a:t>
            </a:r>
          </a:p>
        </p:txBody>
      </p:sp>
      <p:pic>
        <p:nvPicPr>
          <p:cNvPr id="12" name="Immagine 11">
            <a:extLst>
              <a:ext uri="{FF2B5EF4-FFF2-40B4-BE49-F238E27FC236}">
                <a16:creationId xmlns:a16="http://schemas.microsoft.com/office/drawing/2014/main" id="{CB576675-BA4C-402A-9639-4A9B4DA4D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465" y="1086154"/>
            <a:ext cx="4715533" cy="2610214"/>
          </a:xfrm>
          <a:prstGeom prst="rect">
            <a:avLst/>
          </a:prstGeom>
        </p:spPr>
      </p:pic>
    </p:spTree>
    <p:extLst>
      <p:ext uri="{BB962C8B-B14F-4D97-AF65-F5344CB8AC3E}">
        <p14:creationId xmlns:p14="http://schemas.microsoft.com/office/powerpoint/2010/main" val="57577952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710B6211-EF58-4045-8396-7BCC0289DF77}"/>
              </a:ext>
            </a:extLst>
          </p:cNvPr>
          <p:cNvPicPr>
            <a:picLocks noChangeAspect="1"/>
          </p:cNvPicPr>
          <p:nvPr/>
        </p:nvPicPr>
        <p:blipFill rotWithShape="1">
          <a:blip r:embed="rId2">
            <a:extLst>
              <a:ext uri="{28A0092B-C50C-407E-A947-70E740481C1C}">
                <a14:useLocalDpi xmlns:a14="http://schemas.microsoft.com/office/drawing/2010/main" val="0"/>
              </a:ext>
            </a:extLst>
          </a:blip>
          <a:srcRect t="54361" b="14303"/>
          <a:stretch/>
        </p:blipFill>
        <p:spPr>
          <a:xfrm>
            <a:off x="1" y="3750256"/>
            <a:ext cx="7235046" cy="2458388"/>
          </a:xfrm>
          <a:prstGeom prst="rect">
            <a:avLst/>
          </a:prstGeom>
        </p:spPr>
      </p:pic>
      <p:pic>
        <p:nvPicPr>
          <p:cNvPr id="9" name="Immagine 8">
            <a:extLst>
              <a:ext uri="{FF2B5EF4-FFF2-40B4-BE49-F238E27FC236}">
                <a16:creationId xmlns:a16="http://schemas.microsoft.com/office/drawing/2014/main" id="{F0CA671D-B5AC-44A5-8641-A1C14AA0ED66}"/>
              </a:ext>
            </a:extLst>
          </p:cNvPr>
          <p:cNvPicPr>
            <a:picLocks noChangeAspect="1"/>
          </p:cNvPicPr>
          <p:nvPr/>
        </p:nvPicPr>
        <p:blipFill rotWithShape="1">
          <a:blip r:embed="rId2">
            <a:extLst>
              <a:ext uri="{28A0092B-C50C-407E-A947-70E740481C1C}">
                <a14:useLocalDpi xmlns:a14="http://schemas.microsoft.com/office/drawing/2010/main" val="0"/>
              </a:ext>
            </a:extLst>
          </a:blip>
          <a:srcRect b="66466"/>
          <a:stretch/>
        </p:blipFill>
        <p:spPr>
          <a:xfrm>
            <a:off x="0" y="649357"/>
            <a:ext cx="6965688" cy="2532797"/>
          </a:xfrm>
          <a:prstGeom prst="rect">
            <a:avLst/>
          </a:prstGeom>
        </p:spPr>
      </p:pic>
      <p:sp>
        <p:nvSpPr>
          <p:cNvPr id="3" name="CasellaDiTesto 2">
            <a:extLst>
              <a:ext uri="{FF2B5EF4-FFF2-40B4-BE49-F238E27FC236}">
                <a16:creationId xmlns:a16="http://schemas.microsoft.com/office/drawing/2014/main" id="{AEB9CCC9-1ABB-4647-9558-C71B4D4C0772}"/>
              </a:ext>
            </a:extLst>
          </p:cNvPr>
          <p:cNvSpPr txBox="1"/>
          <p:nvPr/>
        </p:nvSpPr>
        <p:spPr>
          <a:xfrm>
            <a:off x="7116416" y="1139685"/>
            <a:ext cx="4651513"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2400" b="0" i="0" u="none" strike="noStrike" cap="none" spc="0" normalizeH="0" baseline="0" dirty="0">
              <a:ln>
                <a:noFill/>
              </a:ln>
              <a:solidFill>
                <a:srgbClr val="000000"/>
              </a:solidFill>
              <a:effectLst/>
              <a:uFillTx/>
              <a:latin typeface="+mn-lt"/>
              <a:ea typeface="+mn-ea"/>
              <a:cs typeface="+mn-cs"/>
              <a:sym typeface="Calibri"/>
            </a:endParaRPr>
          </a:p>
          <a:p>
            <a:r>
              <a:rPr lang="it-IT" sz="2400" dirty="0" err="1"/>
              <a:t>Xite</a:t>
            </a:r>
            <a:r>
              <a:rPr lang="it-IT" sz="2400" dirty="0"/>
              <a:t>: </a:t>
            </a:r>
            <a:r>
              <a:rPr lang="it-IT" sz="2400" dirty="0" err="1"/>
              <a:t>is</a:t>
            </a:r>
            <a:r>
              <a:rPr lang="it-IT" sz="2400" dirty="0"/>
              <a:t> a </a:t>
            </a:r>
            <a:r>
              <a:rPr lang="it-IT" sz="2400" dirty="0" err="1"/>
              <a:t>reported</a:t>
            </a:r>
            <a:r>
              <a:rPr lang="it-IT" sz="2400" dirty="0"/>
              <a:t> enhancer of </a:t>
            </a:r>
            <a:r>
              <a:rPr lang="it-IT" sz="2400" dirty="0" err="1"/>
              <a:t>Tsix</a:t>
            </a:r>
            <a:endParaRPr lang="it-IT" sz="2400" dirty="0"/>
          </a:p>
          <a:p>
            <a:endParaRPr lang="it-IT" sz="2400" dirty="0"/>
          </a:p>
          <a:p>
            <a:endParaRPr lang="it-IT" sz="2400" dirty="0"/>
          </a:p>
          <a:p>
            <a:endParaRPr lang="it-IT" sz="2400" dirty="0"/>
          </a:p>
          <a:p>
            <a:r>
              <a:rPr lang="it-IT" sz="2400" dirty="0" err="1"/>
              <a:t>Jpx</a:t>
            </a:r>
            <a:r>
              <a:rPr lang="it-IT" sz="2400" dirty="0"/>
              <a:t>: </a:t>
            </a:r>
            <a:r>
              <a:rPr lang="it-IT" sz="2400" dirty="0" err="1"/>
              <a:t>is</a:t>
            </a:r>
            <a:r>
              <a:rPr lang="it-IT" sz="2400" dirty="0"/>
              <a:t> a co-</a:t>
            </a:r>
            <a:r>
              <a:rPr lang="it-IT" sz="2400" dirty="0" err="1"/>
              <a:t>expressed</a:t>
            </a:r>
            <a:r>
              <a:rPr lang="it-IT" sz="2400" dirty="0"/>
              <a:t> with </a:t>
            </a:r>
            <a:r>
              <a:rPr lang="it-IT" sz="2400" dirty="0" err="1"/>
              <a:t>Xist</a:t>
            </a:r>
            <a:r>
              <a:rPr lang="it-IT" sz="2400" dirty="0"/>
              <a:t> 	</a:t>
            </a:r>
            <a:r>
              <a:rPr lang="it-IT" sz="2400" dirty="0" err="1"/>
              <a:t>during</a:t>
            </a:r>
            <a:r>
              <a:rPr lang="it-IT" sz="2400" dirty="0"/>
              <a:t> </a:t>
            </a:r>
            <a:r>
              <a:rPr lang="it-IT" sz="2400" dirty="0" err="1"/>
              <a:t>differentiation</a:t>
            </a:r>
            <a:endParaRPr lang="it-IT" sz="2400" dirty="0"/>
          </a:p>
          <a:p>
            <a:pPr marL="0" marR="0" indent="0" algn="l" defTabSz="914400" rtl="0" fontAlgn="auto" latinLnBrk="0" hangingPunct="0">
              <a:lnSpc>
                <a:spcPct val="100000"/>
              </a:lnSpc>
              <a:spcBef>
                <a:spcPts val="0"/>
              </a:spcBef>
              <a:spcAft>
                <a:spcPts val="0"/>
              </a:spcAft>
              <a:buClrTx/>
              <a:buSzTx/>
              <a:buFontTx/>
              <a:buNone/>
              <a:tabLst/>
            </a:pPr>
            <a:endParaRPr kumimoji="0" lang="it-IT" sz="2400" b="0" i="0" u="none" strike="noStrike" cap="none" spc="0" normalizeH="0" baseline="0" dirty="0">
              <a:ln>
                <a:noFill/>
              </a:ln>
              <a:solidFill>
                <a:srgbClr val="000000"/>
              </a:solidFill>
              <a:effectLst/>
              <a:uFillTx/>
              <a:latin typeface="+mn-lt"/>
              <a:ea typeface="+mn-ea"/>
              <a:cs typeface="+mn-cs"/>
              <a:sym typeface="Calibri"/>
            </a:endParaRPr>
          </a:p>
        </p:txBody>
      </p:sp>
      <p:sp>
        <p:nvSpPr>
          <p:cNvPr id="4" name="Ovale 3">
            <a:extLst>
              <a:ext uri="{FF2B5EF4-FFF2-40B4-BE49-F238E27FC236}">
                <a16:creationId xmlns:a16="http://schemas.microsoft.com/office/drawing/2014/main" id="{A8381A01-DE72-4E04-B790-04D61E5E8383}"/>
              </a:ext>
            </a:extLst>
          </p:cNvPr>
          <p:cNvSpPr/>
          <p:nvPr/>
        </p:nvSpPr>
        <p:spPr>
          <a:xfrm>
            <a:off x="7116415" y="2923737"/>
            <a:ext cx="516836" cy="596350"/>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5" name="Rettangolo 4">
            <a:extLst>
              <a:ext uri="{FF2B5EF4-FFF2-40B4-BE49-F238E27FC236}">
                <a16:creationId xmlns:a16="http://schemas.microsoft.com/office/drawing/2014/main" id="{F3051E2D-DAC5-44FB-8CA0-6B6A38AD884A}"/>
              </a:ext>
            </a:extLst>
          </p:cNvPr>
          <p:cNvSpPr/>
          <p:nvPr/>
        </p:nvSpPr>
        <p:spPr>
          <a:xfrm>
            <a:off x="2125693" y="3960057"/>
            <a:ext cx="1152939" cy="2040834"/>
          </a:xfrm>
          <a:prstGeom prst="rect">
            <a:avLst/>
          </a:prstGeom>
          <a:noFill/>
          <a:ln w="38100">
            <a:solidFill>
              <a:srgbClr val="FFFF0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6" name="Ovale 5">
            <a:extLst>
              <a:ext uri="{FF2B5EF4-FFF2-40B4-BE49-F238E27FC236}">
                <a16:creationId xmlns:a16="http://schemas.microsoft.com/office/drawing/2014/main" id="{78B32B29-277A-47BB-8B48-EDFDE7D52C94}"/>
              </a:ext>
            </a:extLst>
          </p:cNvPr>
          <p:cNvSpPr/>
          <p:nvPr/>
        </p:nvSpPr>
        <p:spPr>
          <a:xfrm>
            <a:off x="7116415" y="1433957"/>
            <a:ext cx="516836" cy="517979"/>
          </a:xfrm>
          <a:prstGeom prst="ellipse">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7" name="Rettangolo 6">
            <a:extLst>
              <a:ext uri="{FF2B5EF4-FFF2-40B4-BE49-F238E27FC236}">
                <a16:creationId xmlns:a16="http://schemas.microsoft.com/office/drawing/2014/main" id="{EA0DC543-2ABC-4D34-A8D2-512CB5FDF7E4}"/>
              </a:ext>
            </a:extLst>
          </p:cNvPr>
          <p:cNvSpPr/>
          <p:nvPr/>
        </p:nvSpPr>
        <p:spPr>
          <a:xfrm>
            <a:off x="2380377" y="988918"/>
            <a:ext cx="1046922" cy="1934819"/>
          </a:xfrm>
          <a:prstGeom prst="rect">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10" name="CasellaDiTesto 9">
            <a:extLst>
              <a:ext uri="{FF2B5EF4-FFF2-40B4-BE49-F238E27FC236}">
                <a16:creationId xmlns:a16="http://schemas.microsoft.com/office/drawing/2014/main" id="{E64D95AF-294F-4192-857B-25409DBF7D6C}"/>
              </a:ext>
            </a:extLst>
          </p:cNvPr>
          <p:cNvSpPr txBox="1"/>
          <p:nvPr/>
        </p:nvSpPr>
        <p:spPr>
          <a:xfrm>
            <a:off x="7235045" y="4496753"/>
            <a:ext cx="4252181" cy="1631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2000" b="1" i="0" u="none" strike="noStrike" cap="none" spc="0" normalizeH="0" baseline="0" dirty="0" err="1">
                <a:ln>
                  <a:noFill/>
                </a:ln>
                <a:solidFill>
                  <a:srgbClr val="000000"/>
                </a:solidFill>
                <a:effectLst/>
                <a:uFillTx/>
                <a:latin typeface="+mn-lt"/>
                <a:ea typeface="+mn-ea"/>
                <a:cs typeface="+mn-cs"/>
                <a:sym typeface="Calibri"/>
              </a:rPr>
              <a:t>Results</a:t>
            </a:r>
            <a:r>
              <a:rPr kumimoji="0" lang="it-IT" sz="2000" b="0" i="0" u="none" strike="noStrike" cap="none" spc="0" normalizeH="0" baseline="0" dirty="0">
                <a:ln>
                  <a:noFill/>
                </a:ln>
                <a:solidFill>
                  <a:srgbClr val="000000"/>
                </a:solidFill>
                <a:effectLst/>
                <a:uFillTx/>
                <a:latin typeface="+mn-lt"/>
                <a:ea typeface="+mn-ea"/>
                <a:cs typeface="+mn-cs"/>
                <a:sym typeface="Calibri"/>
              </a:rPr>
              <a:t>: </a:t>
            </a:r>
          </a:p>
          <a:p>
            <a:pPr marL="0" marR="0" indent="0" algn="l" defTabSz="914400" rtl="0" fontAlgn="auto" latinLnBrk="0" hangingPunct="0">
              <a:lnSpc>
                <a:spcPct val="100000"/>
              </a:lnSpc>
              <a:spcBef>
                <a:spcPts val="0"/>
              </a:spcBef>
              <a:spcAft>
                <a:spcPts val="0"/>
              </a:spcAft>
              <a:buClrTx/>
              <a:buSzTx/>
              <a:buFontTx/>
              <a:buNone/>
              <a:tabLst/>
            </a:pPr>
            <a:r>
              <a:rPr kumimoji="0" lang="it-IT" sz="2000" b="0" i="0" u="none" strike="noStrike" cap="none" spc="0" normalizeH="0" baseline="0" dirty="0" err="1">
                <a:ln>
                  <a:noFill/>
                </a:ln>
                <a:solidFill>
                  <a:srgbClr val="000000"/>
                </a:solidFill>
                <a:effectLst/>
                <a:uFillTx/>
                <a:latin typeface="+mn-lt"/>
                <a:ea typeface="+mn-ea"/>
                <a:cs typeface="+mn-cs"/>
                <a:sym typeface="Calibri"/>
              </a:rPr>
              <a:t>When</a:t>
            </a:r>
            <a:r>
              <a:rPr kumimoji="0" lang="it-IT" sz="2000" b="0" i="0" u="none" strike="noStrike" cap="none" spc="0" normalizeH="0" baseline="0" dirty="0">
                <a:ln>
                  <a:noFill/>
                </a:ln>
                <a:solidFill>
                  <a:srgbClr val="000000"/>
                </a:solidFill>
                <a:effectLst/>
                <a:uFillTx/>
                <a:latin typeface="+mn-lt"/>
                <a:ea typeface="+mn-ea"/>
                <a:cs typeface="+mn-cs"/>
                <a:sym typeface="Calibri"/>
              </a:rPr>
              <a:t> </a:t>
            </a:r>
            <a:r>
              <a:rPr kumimoji="0" lang="it-IT" sz="2000" b="0" i="0" u="none" strike="noStrike" cap="none" spc="0" normalizeH="0" baseline="0" dirty="0" err="1">
                <a:ln>
                  <a:noFill/>
                </a:ln>
                <a:solidFill>
                  <a:srgbClr val="000000"/>
                </a:solidFill>
                <a:effectLst/>
                <a:uFillTx/>
                <a:latin typeface="+mn-lt"/>
                <a:ea typeface="+mn-ea"/>
                <a:cs typeface="+mn-cs"/>
                <a:sym typeface="Calibri"/>
              </a:rPr>
              <a:t>we</a:t>
            </a:r>
            <a:r>
              <a:rPr kumimoji="0" lang="it-IT" sz="2000" b="0" i="0" u="none" strike="noStrike" cap="none" spc="0" normalizeH="0" baseline="0" dirty="0">
                <a:ln>
                  <a:noFill/>
                </a:ln>
                <a:solidFill>
                  <a:srgbClr val="000000"/>
                </a:solidFill>
                <a:effectLst/>
                <a:uFillTx/>
                <a:latin typeface="+mn-lt"/>
                <a:ea typeface="+mn-ea"/>
                <a:cs typeface="+mn-cs"/>
                <a:sym typeface="Calibri"/>
              </a:rPr>
              <a:t> do the </a:t>
            </a:r>
            <a:r>
              <a:rPr kumimoji="0" lang="it-IT" sz="2000" b="0" i="0" u="none" strike="noStrike" cap="none" spc="0" normalizeH="0" baseline="0" dirty="0" err="1">
                <a:ln>
                  <a:noFill/>
                </a:ln>
                <a:solidFill>
                  <a:srgbClr val="000000"/>
                </a:solidFill>
                <a:effectLst/>
                <a:uFillTx/>
                <a:latin typeface="+mn-lt"/>
                <a:ea typeface="+mn-ea"/>
                <a:cs typeface="+mn-cs"/>
                <a:sym typeface="Calibri"/>
              </a:rPr>
              <a:t>inversion</a:t>
            </a:r>
            <a:r>
              <a:rPr lang="it-IT" sz="2000" dirty="0"/>
              <a:t>, t</a:t>
            </a:r>
            <a:r>
              <a:rPr kumimoji="0" lang="it-IT" sz="2000" b="0" i="0" u="none" strike="noStrike" cap="none" spc="0" normalizeH="0" baseline="0" dirty="0">
                <a:ln>
                  <a:noFill/>
                </a:ln>
                <a:solidFill>
                  <a:srgbClr val="000000"/>
                </a:solidFill>
                <a:effectLst/>
                <a:uFillTx/>
                <a:latin typeface="+mn-lt"/>
                <a:ea typeface="+mn-ea"/>
                <a:cs typeface="+mn-cs"/>
                <a:sym typeface="Calibri"/>
              </a:rPr>
              <a:t>he promoters switch </a:t>
            </a:r>
            <a:r>
              <a:rPr kumimoji="0" lang="it-IT" sz="2000" b="0" i="0" u="none" strike="noStrike" cap="none" spc="0" normalizeH="0" baseline="0" dirty="0" err="1">
                <a:ln>
                  <a:noFill/>
                </a:ln>
                <a:solidFill>
                  <a:srgbClr val="000000"/>
                </a:solidFill>
                <a:effectLst/>
                <a:uFillTx/>
                <a:latin typeface="+mn-lt"/>
                <a:ea typeface="+mn-ea"/>
                <a:cs typeface="+mn-cs"/>
                <a:sym typeface="Calibri"/>
              </a:rPr>
              <a:t>their</a:t>
            </a:r>
            <a:r>
              <a:rPr kumimoji="0" lang="it-IT" sz="2000" b="0" i="0" u="none" strike="noStrike" cap="none" spc="0" normalizeH="0" baseline="0" dirty="0">
                <a:ln>
                  <a:noFill/>
                </a:ln>
                <a:solidFill>
                  <a:srgbClr val="000000"/>
                </a:solidFill>
                <a:effectLst/>
                <a:uFillTx/>
                <a:latin typeface="+mn-lt"/>
                <a:ea typeface="+mn-ea"/>
                <a:cs typeface="+mn-cs"/>
                <a:sym typeface="Calibri"/>
              </a:rPr>
              <a:t> interaction </a:t>
            </a:r>
            <a:r>
              <a:rPr kumimoji="0" lang="it-IT" sz="2000" b="0" i="0" u="none" strike="noStrike" cap="none" spc="0" normalizeH="0" baseline="0" dirty="0" err="1">
                <a:ln>
                  <a:noFill/>
                </a:ln>
                <a:solidFill>
                  <a:srgbClr val="000000"/>
                </a:solidFill>
                <a:effectLst/>
                <a:uFillTx/>
                <a:latin typeface="+mn-lt"/>
                <a:ea typeface="+mn-ea"/>
                <a:cs typeface="+mn-cs"/>
                <a:sym typeface="Calibri"/>
              </a:rPr>
              <a:t>preferences</a:t>
            </a:r>
            <a:r>
              <a:rPr kumimoji="0" lang="it-IT" sz="2000" b="0" i="0" u="none" strike="noStrike" cap="none" spc="0" normalizeH="0" baseline="0" dirty="0">
                <a:ln>
                  <a:noFill/>
                </a:ln>
                <a:solidFill>
                  <a:srgbClr val="000000"/>
                </a:solidFill>
                <a:effectLst/>
                <a:uFillTx/>
                <a:latin typeface="+mn-lt"/>
                <a:ea typeface="+mn-ea"/>
                <a:cs typeface="+mn-cs"/>
                <a:sym typeface="Calibri"/>
              </a:rPr>
              <a:t> from one TAD to the </a:t>
            </a:r>
            <a:r>
              <a:rPr kumimoji="0" lang="it-IT" sz="2000" b="0" i="0" u="none" strike="noStrike" cap="none" spc="0" normalizeH="0" baseline="0" dirty="0" err="1">
                <a:ln>
                  <a:noFill/>
                </a:ln>
                <a:solidFill>
                  <a:srgbClr val="000000"/>
                </a:solidFill>
                <a:effectLst/>
                <a:uFillTx/>
                <a:latin typeface="+mn-lt"/>
                <a:ea typeface="+mn-ea"/>
                <a:cs typeface="+mn-cs"/>
                <a:sym typeface="Calibri"/>
              </a:rPr>
              <a:t>other</a:t>
            </a:r>
            <a:r>
              <a:rPr kumimoji="0" lang="it-IT" sz="2000" b="0" i="0" u="none" strike="noStrike" cap="none" spc="0" normalizeH="0" baseline="0" dirty="0">
                <a:ln>
                  <a:noFill/>
                </a:ln>
                <a:solidFill>
                  <a:srgbClr val="000000"/>
                </a:solidFill>
                <a:effectLst/>
                <a:uFillTx/>
                <a:latin typeface="+mn-lt"/>
                <a:ea typeface="+mn-ea"/>
                <a:cs typeface="+mn-cs"/>
                <a:sym typeface="Calibri"/>
              </a:rPr>
              <a:t>.</a:t>
            </a:r>
            <a:endParaRPr lang="it-IT" sz="2000" dirty="0"/>
          </a:p>
          <a:p>
            <a:pPr marL="0" marR="0" indent="0" algn="l" defTabSz="914400" rtl="0" fontAlgn="auto" latinLnBrk="0" hangingPunct="0">
              <a:lnSpc>
                <a:spcPct val="100000"/>
              </a:lnSpc>
              <a:spcBef>
                <a:spcPts val="0"/>
              </a:spcBef>
              <a:spcAft>
                <a:spcPts val="0"/>
              </a:spcAft>
              <a:buClrTx/>
              <a:buSzTx/>
              <a:buFontTx/>
              <a:buNone/>
              <a:tabLst/>
            </a:pPr>
            <a:endParaRPr kumimoji="0" lang="it-IT" sz="20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52536327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297451-EBCA-4D82-AF97-9FF28E9B195F}"/>
              </a:ext>
            </a:extLst>
          </p:cNvPr>
          <p:cNvSpPr>
            <a:spLocks noGrp="1"/>
          </p:cNvSpPr>
          <p:nvPr>
            <p:ph type="ctrTitle"/>
          </p:nvPr>
        </p:nvSpPr>
        <p:spPr>
          <a:xfrm>
            <a:off x="1212574" y="65305"/>
            <a:ext cx="9766852" cy="1003852"/>
          </a:xfrm>
        </p:spPr>
        <p:txBody>
          <a:bodyPr>
            <a:normAutofit fontScale="90000"/>
          </a:bodyPr>
          <a:lstStyle/>
          <a:p>
            <a:pPr algn="l"/>
            <a:r>
              <a:rPr lang="it-IT" sz="3200" b="1" i="1" dirty="0" err="1"/>
              <a:t>Xite</a:t>
            </a:r>
            <a:r>
              <a:rPr lang="it-IT" sz="3200" b="1" dirty="0"/>
              <a:t> </a:t>
            </a:r>
            <a:r>
              <a:rPr lang="it-IT" sz="3200" b="1" dirty="0" err="1"/>
              <a:t>contributes</a:t>
            </a:r>
            <a:r>
              <a:rPr lang="it-IT" sz="3200" b="1" dirty="0"/>
              <a:t> to </a:t>
            </a:r>
            <a:r>
              <a:rPr lang="it-IT" sz="3200" b="1" dirty="0" err="1"/>
              <a:t>insulating</a:t>
            </a:r>
            <a:r>
              <a:rPr lang="it-IT" sz="3200" b="1" dirty="0"/>
              <a:t> the </a:t>
            </a:r>
            <a:r>
              <a:rPr lang="it-IT" sz="3200" b="1" i="1" dirty="0" err="1"/>
              <a:t>Xist</a:t>
            </a:r>
            <a:r>
              <a:rPr lang="it-IT" sz="3200" b="1" i="1" dirty="0"/>
              <a:t>/</a:t>
            </a:r>
            <a:r>
              <a:rPr lang="it-IT" sz="3200" b="1" i="1" dirty="0" err="1"/>
              <a:t>Tsix</a:t>
            </a:r>
            <a:r>
              <a:rPr lang="it-IT" sz="3200" b="1" dirty="0"/>
              <a:t> </a:t>
            </a:r>
            <a:r>
              <a:rPr lang="it-IT" sz="3200" b="1" dirty="0" err="1"/>
              <a:t>TADs</a:t>
            </a:r>
            <a:r>
              <a:rPr lang="it-IT" sz="3200" b="1" dirty="0"/>
              <a:t> and </a:t>
            </a:r>
            <a:r>
              <a:rPr lang="it-IT" sz="3200" b="1" dirty="0" err="1"/>
              <a:t>establishes</a:t>
            </a:r>
            <a:r>
              <a:rPr lang="it-IT" sz="3200" b="1" dirty="0"/>
              <a:t> a TAD </a:t>
            </a:r>
            <a:r>
              <a:rPr lang="it-IT" sz="3200" b="1" dirty="0" err="1"/>
              <a:t>boundary</a:t>
            </a:r>
            <a:r>
              <a:rPr lang="it-IT" sz="3200" b="1" dirty="0"/>
              <a:t> in a </a:t>
            </a:r>
            <a:r>
              <a:rPr lang="it-IT" sz="3200" b="1" dirty="0" err="1"/>
              <a:t>orientation-dependent</a:t>
            </a:r>
            <a:r>
              <a:rPr lang="it-IT" sz="3200" b="1" dirty="0"/>
              <a:t> </a:t>
            </a:r>
            <a:r>
              <a:rPr lang="it-IT" sz="3200" b="1" dirty="0" err="1"/>
              <a:t>manner</a:t>
            </a:r>
            <a:endParaRPr lang="it-IT" sz="3200" b="1" i="1" dirty="0"/>
          </a:p>
        </p:txBody>
      </p:sp>
      <p:sp>
        <p:nvSpPr>
          <p:cNvPr id="4" name="CasellaDiTesto 3">
            <a:extLst>
              <a:ext uri="{FF2B5EF4-FFF2-40B4-BE49-F238E27FC236}">
                <a16:creationId xmlns:a16="http://schemas.microsoft.com/office/drawing/2014/main" id="{9C654731-B3EA-4892-B30A-956C0A958855}"/>
              </a:ext>
            </a:extLst>
          </p:cNvPr>
          <p:cNvSpPr txBox="1"/>
          <p:nvPr/>
        </p:nvSpPr>
        <p:spPr>
          <a:xfrm>
            <a:off x="1028335" y="5957860"/>
            <a:ext cx="10514307" cy="461665"/>
          </a:xfrm>
          <a:prstGeom prst="rect">
            <a:avLst/>
          </a:prstGeom>
          <a:noFill/>
        </p:spPr>
        <p:txBody>
          <a:bodyPr wrap="square" rtlCol="0">
            <a:spAutoFit/>
          </a:bodyPr>
          <a:lstStyle/>
          <a:p>
            <a:pPr marL="285750" indent="-285750">
              <a:buFont typeface="Arial" panose="020B0604020202020204" pitchFamily="34" charset="0"/>
              <a:buChar char="•"/>
            </a:pPr>
            <a:r>
              <a:rPr lang="it-IT" sz="2400" dirty="0" err="1"/>
              <a:t>CBSs</a:t>
            </a:r>
            <a:r>
              <a:rPr lang="it-IT" sz="2400" dirty="0"/>
              <a:t> </a:t>
            </a:r>
            <a:r>
              <a:rPr lang="it-IT" sz="2400" dirty="0" err="1"/>
              <a:t>within</a:t>
            </a:r>
            <a:r>
              <a:rPr lang="it-IT" sz="2400" dirty="0"/>
              <a:t> </a:t>
            </a:r>
            <a:r>
              <a:rPr lang="it-IT" sz="2400" i="1" dirty="0" err="1"/>
              <a:t>Xite</a:t>
            </a:r>
            <a:r>
              <a:rPr lang="it-IT" sz="2400" dirty="0"/>
              <a:t> </a:t>
            </a:r>
            <a:r>
              <a:rPr lang="it-IT" sz="2400" dirty="0" err="1"/>
              <a:t>have</a:t>
            </a:r>
            <a:r>
              <a:rPr lang="it-IT" sz="2400" dirty="0"/>
              <a:t> a strong </a:t>
            </a:r>
            <a:r>
              <a:rPr lang="it-IT" sz="2400" dirty="0" err="1"/>
              <a:t>influence</a:t>
            </a:r>
            <a:r>
              <a:rPr lang="it-IT" sz="2400" dirty="0"/>
              <a:t> on TAD </a:t>
            </a:r>
            <a:r>
              <a:rPr lang="it-IT" sz="2400" dirty="0" err="1"/>
              <a:t>structure</a:t>
            </a:r>
            <a:r>
              <a:rPr lang="it-IT" sz="2400" dirty="0"/>
              <a:t> and </a:t>
            </a:r>
            <a:r>
              <a:rPr lang="it-IT" sz="2400" dirty="0" err="1"/>
              <a:t>organization</a:t>
            </a:r>
            <a:r>
              <a:rPr lang="it-IT" sz="2400" dirty="0"/>
              <a:t>.</a:t>
            </a:r>
          </a:p>
        </p:txBody>
      </p:sp>
      <p:grpSp>
        <p:nvGrpSpPr>
          <p:cNvPr id="16" name="Gruppo 15">
            <a:extLst>
              <a:ext uri="{FF2B5EF4-FFF2-40B4-BE49-F238E27FC236}">
                <a16:creationId xmlns:a16="http://schemas.microsoft.com/office/drawing/2014/main" id="{A8B9283A-E4BE-4CFC-A291-9DA0BF54C0C4}"/>
              </a:ext>
            </a:extLst>
          </p:cNvPr>
          <p:cNvGrpSpPr/>
          <p:nvPr/>
        </p:nvGrpSpPr>
        <p:grpSpPr>
          <a:xfrm>
            <a:off x="6096000" y="1186066"/>
            <a:ext cx="5128591" cy="4693446"/>
            <a:chOff x="6361042" y="1265578"/>
            <a:chExt cx="5473149" cy="5442611"/>
          </a:xfrm>
        </p:grpSpPr>
        <p:grpSp>
          <p:nvGrpSpPr>
            <p:cNvPr id="13" name="Gruppo 12">
              <a:extLst>
                <a:ext uri="{FF2B5EF4-FFF2-40B4-BE49-F238E27FC236}">
                  <a16:creationId xmlns:a16="http://schemas.microsoft.com/office/drawing/2014/main" id="{D5A7ED29-0FB4-4F36-95FF-0B6D8719B749}"/>
                </a:ext>
              </a:extLst>
            </p:cNvPr>
            <p:cNvGrpSpPr/>
            <p:nvPr/>
          </p:nvGrpSpPr>
          <p:grpSpPr>
            <a:xfrm>
              <a:off x="6361043" y="1265578"/>
              <a:ext cx="5473148" cy="2643812"/>
              <a:chOff x="6361043" y="1265578"/>
              <a:chExt cx="5473148" cy="2643812"/>
            </a:xfrm>
          </p:grpSpPr>
          <p:pic>
            <p:nvPicPr>
              <p:cNvPr id="6" name="Immagine 5">
                <a:extLst>
                  <a:ext uri="{FF2B5EF4-FFF2-40B4-BE49-F238E27FC236}">
                    <a16:creationId xmlns:a16="http://schemas.microsoft.com/office/drawing/2014/main" id="{8036A46B-CB59-4F9E-803C-EC553CBB8EF9}"/>
                  </a:ext>
                </a:extLst>
              </p:cNvPr>
              <p:cNvPicPr>
                <a:picLocks noChangeAspect="1"/>
              </p:cNvPicPr>
              <p:nvPr/>
            </p:nvPicPr>
            <p:blipFill>
              <a:blip r:embed="rId2"/>
              <a:stretch>
                <a:fillRect/>
              </a:stretch>
            </p:blipFill>
            <p:spPr>
              <a:xfrm>
                <a:off x="6361043" y="1335155"/>
                <a:ext cx="5473148" cy="2574235"/>
              </a:xfrm>
              <a:prstGeom prst="rect">
                <a:avLst/>
              </a:prstGeom>
            </p:spPr>
          </p:pic>
          <p:sp>
            <p:nvSpPr>
              <p:cNvPr id="12" name="CasellaDiTesto 11">
                <a:extLst>
                  <a:ext uri="{FF2B5EF4-FFF2-40B4-BE49-F238E27FC236}">
                    <a16:creationId xmlns:a16="http://schemas.microsoft.com/office/drawing/2014/main" id="{B3C99D15-43C7-4146-8C9A-C3AE7A024BB5}"/>
                  </a:ext>
                </a:extLst>
              </p:cNvPr>
              <p:cNvSpPr txBox="1"/>
              <p:nvPr/>
            </p:nvSpPr>
            <p:spPr>
              <a:xfrm>
                <a:off x="6426061" y="1265578"/>
                <a:ext cx="372304" cy="450574"/>
              </a:xfrm>
              <a:prstGeom prst="rect">
                <a:avLst/>
              </a:prstGeom>
              <a:solidFill>
                <a:schemeClr val="bg1"/>
              </a:solidFill>
            </p:spPr>
            <p:txBody>
              <a:bodyPr wrap="square" rtlCol="0">
                <a:spAutoFit/>
              </a:bodyPr>
              <a:lstStyle/>
              <a:p>
                <a:endParaRPr lang="it-IT" dirty="0"/>
              </a:p>
            </p:txBody>
          </p:sp>
        </p:grpSp>
        <p:grpSp>
          <p:nvGrpSpPr>
            <p:cNvPr id="15" name="Gruppo 14">
              <a:extLst>
                <a:ext uri="{FF2B5EF4-FFF2-40B4-BE49-F238E27FC236}">
                  <a16:creationId xmlns:a16="http://schemas.microsoft.com/office/drawing/2014/main" id="{F30E7054-31DB-4C1E-BCDF-FF669684F4EC}"/>
                </a:ext>
              </a:extLst>
            </p:cNvPr>
            <p:cNvGrpSpPr/>
            <p:nvPr/>
          </p:nvGrpSpPr>
          <p:grpSpPr>
            <a:xfrm>
              <a:off x="6361042" y="3909390"/>
              <a:ext cx="5408130" cy="2798799"/>
              <a:chOff x="6361042" y="3909390"/>
              <a:chExt cx="5408130" cy="2798799"/>
            </a:xfrm>
          </p:grpSpPr>
          <p:pic>
            <p:nvPicPr>
              <p:cNvPr id="7" name="Immagine 6">
                <a:extLst>
                  <a:ext uri="{FF2B5EF4-FFF2-40B4-BE49-F238E27FC236}">
                    <a16:creationId xmlns:a16="http://schemas.microsoft.com/office/drawing/2014/main" id="{C9F8CBE5-56B4-41A8-8F1D-20DA0D5DE8C2}"/>
                  </a:ext>
                </a:extLst>
              </p:cNvPr>
              <p:cNvPicPr>
                <a:picLocks noChangeAspect="1"/>
              </p:cNvPicPr>
              <p:nvPr/>
            </p:nvPicPr>
            <p:blipFill>
              <a:blip r:embed="rId3"/>
              <a:stretch>
                <a:fillRect/>
              </a:stretch>
            </p:blipFill>
            <p:spPr>
              <a:xfrm>
                <a:off x="6426061" y="3909391"/>
                <a:ext cx="5343111" cy="2798798"/>
              </a:xfrm>
              <a:prstGeom prst="rect">
                <a:avLst/>
              </a:prstGeom>
            </p:spPr>
          </p:pic>
          <p:sp>
            <p:nvSpPr>
              <p:cNvPr id="14" name="CasellaDiTesto 13">
                <a:extLst>
                  <a:ext uri="{FF2B5EF4-FFF2-40B4-BE49-F238E27FC236}">
                    <a16:creationId xmlns:a16="http://schemas.microsoft.com/office/drawing/2014/main" id="{D5DFB559-0745-4DC7-9368-22B63B8E5F28}"/>
                  </a:ext>
                </a:extLst>
              </p:cNvPr>
              <p:cNvSpPr txBox="1"/>
              <p:nvPr/>
            </p:nvSpPr>
            <p:spPr>
              <a:xfrm>
                <a:off x="6361042" y="3909390"/>
                <a:ext cx="530088" cy="583097"/>
              </a:xfrm>
              <a:prstGeom prst="rect">
                <a:avLst/>
              </a:prstGeom>
              <a:solidFill>
                <a:schemeClr val="bg1"/>
              </a:solidFill>
            </p:spPr>
            <p:txBody>
              <a:bodyPr wrap="square" rtlCol="0">
                <a:spAutoFit/>
              </a:bodyPr>
              <a:lstStyle/>
              <a:p>
                <a:endParaRPr lang="it-IT" dirty="0"/>
              </a:p>
            </p:txBody>
          </p:sp>
        </p:grpSp>
      </p:grpSp>
      <p:sp>
        <p:nvSpPr>
          <p:cNvPr id="18" name="CasellaDiTesto 17">
            <a:extLst>
              <a:ext uri="{FF2B5EF4-FFF2-40B4-BE49-F238E27FC236}">
                <a16:creationId xmlns:a16="http://schemas.microsoft.com/office/drawing/2014/main" id="{F7D8B481-1D70-4F64-96C3-6B418489295B}"/>
              </a:ext>
            </a:extLst>
          </p:cNvPr>
          <p:cNvSpPr txBox="1"/>
          <p:nvPr/>
        </p:nvSpPr>
        <p:spPr>
          <a:xfrm>
            <a:off x="1068869" y="3058836"/>
            <a:ext cx="4505739" cy="830997"/>
          </a:xfrm>
          <a:prstGeom prst="rect">
            <a:avLst/>
          </a:prstGeom>
          <a:noFill/>
        </p:spPr>
        <p:txBody>
          <a:bodyPr wrap="square" rtlCol="0">
            <a:spAutoFit/>
          </a:bodyPr>
          <a:lstStyle/>
          <a:p>
            <a:pPr marL="285750" indent="-285750">
              <a:buFont typeface="Arial" panose="020B0604020202020204" pitchFamily="34" charset="0"/>
              <a:buChar char="•"/>
            </a:pPr>
            <a:r>
              <a:rPr lang="it-IT" sz="2400" dirty="0" err="1"/>
              <a:t>Inversions</a:t>
            </a:r>
            <a:r>
              <a:rPr lang="it-IT" sz="2400" dirty="0"/>
              <a:t> and </a:t>
            </a:r>
            <a:r>
              <a:rPr lang="it-IT" sz="2400" dirty="0" err="1"/>
              <a:t>delections</a:t>
            </a:r>
            <a:r>
              <a:rPr lang="it-IT" sz="2400" dirty="0"/>
              <a:t> of the </a:t>
            </a:r>
            <a:r>
              <a:rPr lang="it-IT" sz="2400" i="1" dirty="0" err="1"/>
              <a:t>Xite</a:t>
            </a:r>
            <a:r>
              <a:rPr lang="it-IT" sz="2400" i="1" dirty="0"/>
              <a:t> </a:t>
            </a:r>
            <a:r>
              <a:rPr lang="it-IT" sz="2400" dirty="0"/>
              <a:t>locus</a:t>
            </a:r>
          </a:p>
        </p:txBody>
      </p:sp>
    </p:spTree>
    <p:extLst>
      <p:ext uri="{BB962C8B-B14F-4D97-AF65-F5344CB8AC3E}">
        <p14:creationId xmlns:p14="http://schemas.microsoft.com/office/powerpoint/2010/main" val="64377974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A0A9C0-8C99-4852-BE16-B16B2E4B9DEC}"/>
              </a:ext>
            </a:extLst>
          </p:cNvPr>
          <p:cNvSpPr>
            <a:spLocks noGrp="1"/>
          </p:cNvSpPr>
          <p:nvPr>
            <p:ph type="title"/>
          </p:nvPr>
        </p:nvSpPr>
        <p:spPr>
          <a:xfrm>
            <a:off x="246744" y="93679"/>
            <a:ext cx="11757202" cy="1108496"/>
          </a:xfrm>
        </p:spPr>
        <p:txBody>
          <a:bodyPr>
            <a:normAutofit fontScale="90000"/>
          </a:bodyPr>
          <a:lstStyle/>
          <a:p>
            <a:pPr algn="ctr"/>
            <a:r>
              <a:rPr lang="it-IT" b="1" i="1" dirty="0" err="1"/>
              <a:t>Xite’s</a:t>
            </a:r>
            <a:r>
              <a:rPr lang="it-IT" b="1" i="1" dirty="0"/>
              <a:t> </a:t>
            </a:r>
            <a:r>
              <a:rPr lang="it-IT" sz="4000" b="1" dirty="0" err="1"/>
              <a:t>elements</a:t>
            </a:r>
            <a:r>
              <a:rPr lang="it-IT" sz="4000" b="1" dirty="0"/>
              <a:t> </a:t>
            </a:r>
            <a:r>
              <a:rPr lang="it-IT" sz="4000" b="1" dirty="0" err="1"/>
              <a:t>contributes</a:t>
            </a:r>
            <a:r>
              <a:rPr lang="it-IT" sz="4000" b="1" dirty="0"/>
              <a:t> to </a:t>
            </a:r>
            <a:r>
              <a:rPr lang="it-IT" sz="4000" b="1" dirty="0" err="1"/>
              <a:t>insulating</a:t>
            </a:r>
            <a:r>
              <a:rPr lang="it-IT" sz="4000" b="1" dirty="0"/>
              <a:t> the </a:t>
            </a:r>
            <a:r>
              <a:rPr lang="it-IT" sz="4000" b="1" i="1" dirty="0" err="1"/>
              <a:t>Xist</a:t>
            </a:r>
            <a:r>
              <a:rPr lang="it-IT" sz="4000" b="1" i="1" dirty="0"/>
              <a:t>/</a:t>
            </a:r>
            <a:r>
              <a:rPr lang="it-IT" sz="4000" b="1" i="1" dirty="0" err="1"/>
              <a:t>Tsix</a:t>
            </a:r>
            <a:r>
              <a:rPr lang="it-IT" sz="4000" b="1" i="1" dirty="0"/>
              <a:t> </a:t>
            </a:r>
            <a:r>
              <a:rPr lang="it-IT" sz="4000" b="1" dirty="0" err="1"/>
              <a:t>TADs</a:t>
            </a:r>
            <a:endParaRPr lang="it-IT" b="1" i="1" dirty="0"/>
          </a:p>
        </p:txBody>
      </p:sp>
      <p:sp>
        <p:nvSpPr>
          <p:cNvPr id="9" name="Rettangolo 8">
            <a:extLst>
              <a:ext uri="{FF2B5EF4-FFF2-40B4-BE49-F238E27FC236}">
                <a16:creationId xmlns:a16="http://schemas.microsoft.com/office/drawing/2014/main" id="{5B46EE3D-B0A7-44BB-9E2E-E2C37FB75EE0}"/>
              </a:ext>
            </a:extLst>
          </p:cNvPr>
          <p:cNvSpPr/>
          <p:nvPr/>
        </p:nvSpPr>
        <p:spPr>
          <a:xfrm>
            <a:off x="397565" y="2079368"/>
            <a:ext cx="6096000" cy="2308324"/>
          </a:xfrm>
          <a:prstGeom prst="rect">
            <a:avLst/>
          </a:prstGeom>
        </p:spPr>
        <p:txBody>
          <a:bodyPr>
            <a:spAutoFit/>
          </a:bodyPr>
          <a:lstStyle/>
          <a:p>
            <a:pPr marL="285750" indent="-285750">
              <a:buFont typeface="Arial" panose="020B0604020202020204" pitchFamily="34" charset="0"/>
              <a:buChar char="•"/>
            </a:pPr>
            <a:r>
              <a:rPr lang="it-IT" sz="2400" dirty="0"/>
              <a:t>Analysis of the ∆</a:t>
            </a:r>
            <a:r>
              <a:rPr lang="it-IT" sz="2400" i="1" dirty="0" err="1"/>
              <a:t>Xite</a:t>
            </a:r>
            <a:r>
              <a:rPr lang="it-IT" sz="2400" dirty="0"/>
              <a:t> male </a:t>
            </a:r>
            <a:r>
              <a:rPr lang="it-IT" sz="2400" dirty="0" err="1"/>
              <a:t>mESCs</a:t>
            </a:r>
            <a:r>
              <a:rPr lang="it-IT" sz="2400" dirty="0"/>
              <a:t> </a:t>
            </a:r>
            <a:r>
              <a:rPr lang="it-IT" sz="2400" dirty="0" err="1"/>
              <a:t>revealed</a:t>
            </a:r>
            <a:r>
              <a:rPr lang="it-IT" sz="2400" dirty="0"/>
              <a:t> a </a:t>
            </a:r>
            <a:r>
              <a:rPr lang="it-IT" sz="2400" dirty="0" err="1"/>
              <a:t>significant</a:t>
            </a:r>
            <a:r>
              <a:rPr lang="it-IT" sz="2400" dirty="0"/>
              <a:t> </a:t>
            </a:r>
            <a:r>
              <a:rPr lang="it-IT" sz="2400" dirty="0" err="1"/>
              <a:t>increase</a:t>
            </a:r>
            <a:r>
              <a:rPr lang="it-IT" sz="2400" dirty="0"/>
              <a:t> (45%) in </a:t>
            </a:r>
            <a:r>
              <a:rPr lang="it-IT" sz="2400" dirty="0" err="1"/>
              <a:t>contacts</a:t>
            </a:r>
            <a:r>
              <a:rPr lang="it-IT" sz="2400" dirty="0"/>
              <a:t> </a:t>
            </a:r>
            <a:r>
              <a:rPr lang="it-IT" sz="2400" dirty="0" err="1"/>
              <a:t>between</a:t>
            </a:r>
            <a:r>
              <a:rPr lang="it-IT" sz="2400" dirty="0"/>
              <a:t> TAD-D and TAD-E.</a:t>
            </a:r>
          </a:p>
          <a:p>
            <a:pPr marL="285750" indent="-285750">
              <a:buFont typeface="Arial" panose="020B0604020202020204" pitchFamily="34" charset="0"/>
              <a:buChar char="•"/>
            </a:pPr>
            <a:r>
              <a:rPr lang="it-IT" sz="2400" dirty="0"/>
              <a:t>To </a:t>
            </a:r>
            <a:r>
              <a:rPr lang="it-IT" sz="2400" dirty="0" err="1"/>
              <a:t>distinguish</a:t>
            </a:r>
            <a:r>
              <a:rPr lang="it-IT" sz="2400" dirty="0"/>
              <a:t> </a:t>
            </a:r>
            <a:r>
              <a:rPr lang="it-IT" sz="2400" dirty="0" err="1"/>
              <a:t>between</a:t>
            </a:r>
            <a:r>
              <a:rPr lang="it-IT" sz="2400" dirty="0"/>
              <a:t> the </a:t>
            </a:r>
            <a:r>
              <a:rPr lang="it-IT" sz="2400" dirty="0" err="1"/>
              <a:t>contributions</a:t>
            </a:r>
            <a:r>
              <a:rPr lang="it-IT" sz="2400" dirty="0"/>
              <a:t> of the </a:t>
            </a:r>
            <a:r>
              <a:rPr lang="it-IT" sz="2400" i="1" dirty="0" err="1"/>
              <a:t>Xite</a:t>
            </a:r>
            <a:r>
              <a:rPr lang="it-IT" sz="2400" dirty="0" err="1"/>
              <a:t>E</a:t>
            </a:r>
            <a:r>
              <a:rPr lang="it-IT" sz="2400" dirty="0"/>
              <a:t> versus </a:t>
            </a:r>
            <a:r>
              <a:rPr lang="it-IT" sz="2400" i="1" dirty="0" err="1"/>
              <a:t>Xite</a:t>
            </a:r>
            <a:r>
              <a:rPr lang="it-IT" sz="2400" dirty="0" err="1"/>
              <a:t>C</a:t>
            </a:r>
            <a:r>
              <a:rPr lang="it-IT" sz="2400" dirty="0"/>
              <a:t> </a:t>
            </a:r>
            <a:r>
              <a:rPr lang="it-IT" sz="2400" dirty="0" err="1"/>
              <a:t>both</a:t>
            </a:r>
            <a:r>
              <a:rPr lang="it-IT" sz="2400" dirty="0"/>
              <a:t> </a:t>
            </a:r>
            <a:r>
              <a:rPr lang="it-IT" sz="2400" dirty="0" err="1"/>
              <a:t>were</a:t>
            </a:r>
            <a:r>
              <a:rPr lang="it-IT" sz="2400" dirty="0"/>
              <a:t> </a:t>
            </a:r>
            <a:r>
              <a:rPr lang="it-IT" sz="2400" dirty="0" err="1"/>
              <a:t>each</a:t>
            </a:r>
            <a:r>
              <a:rPr lang="it-IT" sz="2400" dirty="0"/>
              <a:t> delete alone.</a:t>
            </a:r>
          </a:p>
        </p:txBody>
      </p:sp>
      <p:sp>
        <p:nvSpPr>
          <p:cNvPr id="11" name="CasellaDiTesto 10">
            <a:extLst>
              <a:ext uri="{FF2B5EF4-FFF2-40B4-BE49-F238E27FC236}">
                <a16:creationId xmlns:a16="http://schemas.microsoft.com/office/drawing/2014/main" id="{809E368F-D509-4637-8EF9-5DB4F5E953AB}"/>
              </a:ext>
            </a:extLst>
          </p:cNvPr>
          <p:cNvSpPr txBox="1"/>
          <p:nvPr/>
        </p:nvSpPr>
        <p:spPr>
          <a:xfrm>
            <a:off x="397565" y="5530927"/>
            <a:ext cx="10880034" cy="830997"/>
          </a:xfrm>
          <a:prstGeom prst="rect">
            <a:avLst/>
          </a:prstGeom>
          <a:noFill/>
        </p:spPr>
        <p:txBody>
          <a:bodyPr wrap="square" rtlCol="0">
            <a:spAutoFit/>
          </a:bodyPr>
          <a:lstStyle/>
          <a:p>
            <a:r>
              <a:rPr lang="it-IT" sz="2400" dirty="0"/>
              <a:t>Analysis of ∆</a:t>
            </a:r>
            <a:r>
              <a:rPr lang="it-IT" sz="2400" i="1" dirty="0" err="1"/>
              <a:t>Xite</a:t>
            </a:r>
            <a:r>
              <a:rPr lang="it-IT" sz="2400" dirty="0" err="1"/>
              <a:t>C</a:t>
            </a:r>
            <a:r>
              <a:rPr lang="it-IT" sz="2400" dirty="0"/>
              <a:t> and ∆</a:t>
            </a:r>
            <a:r>
              <a:rPr lang="it-IT" sz="2400" i="1" dirty="0" err="1"/>
              <a:t>Xite</a:t>
            </a:r>
            <a:r>
              <a:rPr lang="it-IT" sz="2400" dirty="0" err="1"/>
              <a:t>E</a:t>
            </a:r>
            <a:r>
              <a:rPr lang="it-IT" sz="2400" dirty="0"/>
              <a:t> male </a:t>
            </a:r>
            <a:r>
              <a:rPr lang="it-IT" sz="2400" dirty="0" err="1"/>
              <a:t>mESCs</a:t>
            </a:r>
            <a:r>
              <a:rPr lang="it-IT" sz="2400" dirty="0"/>
              <a:t> </a:t>
            </a:r>
            <a:r>
              <a:rPr lang="it-IT" sz="2400" dirty="0" err="1"/>
              <a:t>revealed</a:t>
            </a:r>
            <a:r>
              <a:rPr lang="it-IT" sz="2400" dirty="0"/>
              <a:t> an </a:t>
            </a:r>
            <a:r>
              <a:rPr lang="it-IT" sz="2400" dirty="0" err="1"/>
              <a:t>increase</a:t>
            </a:r>
            <a:r>
              <a:rPr lang="it-IT" sz="2400" dirty="0"/>
              <a:t> in </a:t>
            </a:r>
            <a:r>
              <a:rPr lang="it-IT" sz="2400" dirty="0" err="1"/>
              <a:t>contacts</a:t>
            </a:r>
            <a:r>
              <a:rPr lang="it-IT" sz="2400" dirty="0"/>
              <a:t> </a:t>
            </a:r>
            <a:r>
              <a:rPr lang="it-IT" sz="2400" dirty="0" err="1"/>
              <a:t>between</a:t>
            </a:r>
            <a:r>
              <a:rPr lang="it-IT" sz="2400" dirty="0"/>
              <a:t> TAD-D and TAD-E </a:t>
            </a:r>
            <a:r>
              <a:rPr lang="it-IT" sz="2400" dirty="0" err="1"/>
              <a:t>only</a:t>
            </a:r>
            <a:r>
              <a:rPr lang="it-IT" sz="2400" dirty="0"/>
              <a:t> in ∆</a:t>
            </a:r>
            <a:r>
              <a:rPr lang="it-IT" sz="2400" i="1" dirty="0" err="1"/>
              <a:t>Xite</a:t>
            </a:r>
            <a:r>
              <a:rPr lang="it-IT" sz="2400" dirty="0" err="1"/>
              <a:t>C</a:t>
            </a:r>
            <a:r>
              <a:rPr lang="it-IT" sz="2400" dirty="0"/>
              <a:t> </a:t>
            </a:r>
            <a:r>
              <a:rPr lang="it-IT" sz="2400" dirty="0" err="1"/>
              <a:t>mESCs</a:t>
            </a:r>
            <a:r>
              <a:rPr lang="it-IT" sz="2400" dirty="0"/>
              <a:t>.</a:t>
            </a:r>
          </a:p>
        </p:txBody>
      </p:sp>
      <p:grpSp>
        <p:nvGrpSpPr>
          <p:cNvPr id="13" name="Gruppo 12">
            <a:extLst>
              <a:ext uri="{FF2B5EF4-FFF2-40B4-BE49-F238E27FC236}">
                <a16:creationId xmlns:a16="http://schemas.microsoft.com/office/drawing/2014/main" id="{B342F7DC-4033-4127-ACDC-F6F921E9A9AF}"/>
              </a:ext>
            </a:extLst>
          </p:cNvPr>
          <p:cNvGrpSpPr/>
          <p:nvPr/>
        </p:nvGrpSpPr>
        <p:grpSpPr>
          <a:xfrm>
            <a:off x="6371772" y="1086062"/>
            <a:ext cx="5257800" cy="3882032"/>
            <a:chOff x="6659473" y="1773792"/>
            <a:chExt cx="4694327" cy="3310415"/>
          </a:xfrm>
        </p:grpSpPr>
        <p:pic>
          <p:nvPicPr>
            <p:cNvPr id="4" name="Immagine 3">
              <a:extLst>
                <a:ext uri="{FF2B5EF4-FFF2-40B4-BE49-F238E27FC236}">
                  <a16:creationId xmlns:a16="http://schemas.microsoft.com/office/drawing/2014/main" id="{4A27C542-AA03-4F4C-A939-2BE62868824D}"/>
                </a:ext>
              </a:extLst>
            </p:cNvPr>
            <p:cNvPicPr>
              <a:picLocks noChangeAspect="1"/>
            </p:cNvPicPr>
            <p:nvPr/>
          </p:nvPicPr>
          <p:blipFill>
            <a:blip r:embed="rId2"/>
            <a:stretch>
              <a:fillRect/>
            </a:stretch>
          </p:blipFill>
          <p:spPr>
            <a:xfrm>
              <a:off x="6659473" y="1773792"/>
              <a:ext cx="4694327" cy="3310415"/>
            </a:xfrm>
            <a:prstGeom prst="rect">
              <a:avLst/>
            </a:prstGeom>
          </p:spPr>
        </p:pic>
        <p:sp>
          <p:nvSpPr>
            <p:cNvPr id="12" name="Rettangolo 11">
              <a:extLst>
                <a:ext uri="{FF2B5EF4-FFF2-40B4-BE49-F238E27FC236}">
                  <a16:creationId xmlns:a16="http://schemas.microsoft.com/office/drawing/2014/main" id="{7D35CC55-8B1C-49DD-8A25-3DF470146566}"/>
                </a:ext>
              </a:extLst>
            </p:cNvPr>
            <p:cNvSpPr/>
            <p:nvPr/>
          </p:nvSpPr>
          <p:spPr>
            <a:xfrm>
              <a:off x="8070575" y="2425148"/>
              <a:ext cx="1404730" cy="21998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79226394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F02E83-E334-4044-99AC-47B03EE38BDD}"/>
              </a:ext>
            </a:extLst>
          </p:cNvPr>
          <p:cNvSpPr>
            <a:spLocks noGrp="1"/>
          </p:cNvSpPr>
          <p:nvPr>
            <p:ph type="title"/>
          </p:nvPr>
        </p:nvSpPr>
        <p:spPr>
          <a:xfrm>
            <a:off x="838200" y="-21634"/>
            <a:ext cx="10515600" cy="1325563"/>
          </a:xfrm>
        </p:spPr>
        <p:txBody>
          <a:bodyPr/>
          <a:lstStyle/>
          <a:p>
            <a:pPr algn="ctr"/>
            <a:r>
              <a:rPr lang="it-IT" b="1" dirty="0" err="1"/>
              <a:t>Contributes</a:t>
            </a:r>
            <a:r>
              <a:rPr lang="it-IT" b="1" dirty="0"/>
              <a:t> to </a:t>
            </a:r>
            <a:r>
              <a:rPr lang="it-IT" b="1" i="1" dirty="0" err="1"/>
              <a:t>Xist</a:t>
            </a:r>
            <a:r>
              <a:rPr lang="it-IT" b="1" i="1" dirty="0"/>
              <a:t> </a:t>
            </a:r>
            <a:r>
              <a:rPr lang="it-IT" b="1" dirty="0"/>
              <a:t>and </a:t>
            </a:r>
            <a:r>
              <a:rPr lang="it-IT" b="1" i="1" dirty="0" err="1"/>
              <a:t>Tsix</a:t>
            </a:r>
            <a:r>
              <a:rPr lang="it-IT" b="1" dirty="0"/>
              <a:t> </a:t>
            </a:r>
            <a:r>
              <a:rPr lang="it-IT" b="1" dirty="0" err="1"/>
              <a:t>expression</a:t>
            </a:r>
            <a:endParaRPr lang="it-IT" b="1" dirty="0"/>
          </a:p>
        </p:txBody>
      </p:sp>
      <p:sp>
        <p:nvSpPr>
          <p:cNvPr id="4" name="CasellaDiTesto 3">
            <a:extLst>
              <a:ext uri="{FF2B5EF4-FFF2-40B4-BE49-F238E27FC236}">
                <a16:creationId xmlns:a16="http://schemas.microsoft.com/office/drawing/2014/main" id="{5CD90760-2D72-4B9C-B0D0-08791824C1D9}"/>
              </a:ext>
            </a:extLst>
          </p:cNvPr>
          <p:cNvSpPr txBox="1"/>
          <p:nvPr/>
        </p:nvSpPr>
        <p:spPr>
          <a:xfrm>
            <a:off x="327993" y="1815548"/>
            <a:ext cx="4376530" cy="3785652"/>
          </a:xfrm>
          <a:prstGeom prst="rect">
            <a:avLst/>
          </a:prstGeom>
          <a:noFill/>
        </p:spPr>
        <p:txBody>
          <a:bodyPr wrap="square" rtlCol="0">
            <a:spAutoFit/>
          </a:bodyPr>
          <a:lstStyle/>
          <a:p>
            <a:pPr marL="285750" indent="-285750">
              <a:buFont typeface="Arial" panose="020B0604020202020204" pitchFamily="34" charset="0"/>
              <a:buChar char="•"/>
            </a:pPr>
            <a:r>
              <a:rPr lang="it-IT" sz="2400" dirty="0"/>
              <a:t>In </a:t>
            </a:r>
            <a:r>
              <a:rPr lang="it-IT" sz="2400" dirty="0" err="1"/>
              <a:t>both</a:t>
            </a:r>
            <a:r>
              <a:rPr lang="it-IT" sz="2400" dirty="0"/>
              <a:t> 40-kb (</a:t>
            </a:r>
            <a:r>
              <a:rPr lang="it-IT" sz="2400" i="1" dirty="0" err="1"/>
              <a:t>Tsix-Xist</a:t>
            </a:r>
            <a:r>
              <a:rPr lang="it-IT" sz="2400" dirty="0"/>
              <a:t>) and the 70-kb (</a:t>
            </a:r>
            <a:r>
              <a:rPr lang="it-IT" sz="2400" i="1" dirty="0" err="1"/>
              <a:t>Xite-Jpx</a:t>
            </a:r>
            <a:r>
              <a:rPr lang="it-IT" sz="2400" dirty="0"/>
              <a:t>) </a:t>
            </a:r>
            <a:r>
              <a:rPr lang="it-IT" sz="2400" dirty="0" err="1"/>
              <a:t>inversion</a:t>
            </a:r>
            <a:r>
              <a:rPr lang="it-IT" sz="2400" dirty="0"/>
              <a:t>:</a:t>
            </a:r>
          </a:p>
          <a:p>
            <a:pPr marL="800100" lvl="1" indent="-342900">
              <a:buFont typeface="+mj-lt"/>
              <a:buAutoNum type="arabicPeriod"/>
            </a:pPr>
            <a:r>
              <a:rPr lang="it-IT" sz="2400" dirty="0" err="1"/>
              <a:t>Expression</a:t>
            </a:r>
            <a:r>
              <a:rPr lang="it-IT" sz="2400" dirty="0"/>
              <a:t> of </a:t>
            </a:r>
            <a:r>
              <a:rPr lang="it-IT" sz="2400" i="1" dirty="0" err="1"/>
              <a:t>Tsix</a:t>
            </a:r>
            <a:r>
              <a:rPr lang="it-IT" sz="2400" dirty="0"/>
              <a:t> </a:t>
            </a:r>
            <a:r>
              <a:rPr lang="it-IT" sz="2400" dirty="0" err="1"/>
              <a:t>is</a:t>
            </a:r>
            <a:r>
              <a:rPr lang="it-IT" sz="2400" dirty="0"/>
              <a:t> </a:t>
            </a:r>
            <a:r>
              <a:rPr lang="it-IT" sz="2400" dirty="0" err="1"/>
              <a:t>not</a:t>
            </a:r>
            <a:r>
              <a:rPr lang="it-IT" sz="2400" dirty="0"/>
              <a:t> </a:t>
            </a:r>
            <a:r>
              <a:rPr lang="it-IT" sz="2400" dirty="0" err="1"/>
              <a:t>significantly</a:t>
            </a:r>
            <a:r>
              <a:rPr lang="it-IT" sz="2400" dirty="0"/>
              <a:t> </a:t>
            </a:r>
            <a:r>
              <a:rPr lang="it-IT" sz="2400" dirty="0" err="1"/>
              <a:t>affected</a:t>
            </a:r>
            <a:r>
              <a:rPr lang="it-IT" sz="2400" dirty="0"/>
              <a:t>;</a:t>
            </a:r>
          </a:p>
          <a:p>
            <a:pPr marL="800100" lvl="1" indent="-342900">
              <a:buFont typeface="+mj-lt"/>
              <a:buAutoNum type="arabicPeriod"/>
            </a:pPr>
            <a:r>
              <a:rPr lang="it-IT" sz="2400" i="1" dirty="0" err="1"/>
              <a:t>Xist</a:t>
            </a:r>
            <a:r>
              <a:rPr lang="it-IT" sz="2400" i="1" dirty="0"/>
              <a:t> </a:t>
            </a:r>
            <a:r>
              <a:rPr lang="it-IT" sz="2400" dirty="0" err="1"/>
              <a:t>become</a:t>
            </a:r>
            <a:r>
              <a:rPr lang="it-IT" sz="2400" dirty="0"/>
              <a:t> </a:t>
            </a:r>
            <a:r>
              <a:rPr lang="it-IT" sz="2400" dirty="0" err="1"/>
              <a:t>upregolated</a:t>
            </a:r>
            <a:r>
              <a:rPr lang="it-IT" sz="2400" dirty="0"/>
              <a:t> </a:t>
            </a:r>
            <a:r>
              <a:rPr lang="it-IT" sz="2400" dirty="0" err="1"/>
              <a:t>when</a:t>
            </a:r>
            <a:r>
              <a:rPr lang="it-IT" sz="2400" dirty="0"/>
              <a:t> </a:t>
            </a:r>
            <a:r>
              <a:rPr lang="it-IT" sz="2400" dirty="0" err="1"/>
              <a:t>placed</a:t>
            </a:r>
            <a:r>
              <a:rPr lang="it-IT" sz="2400" dirty="0"/>
              <a:t> </a:t>
            </a:r>
            <a:r>
              <a:rPr lang="it-IT" sz="2400" dirty="0" err="1"/>
              <a:t>within</a:t>
            </a:r>
            <a:r>
              <a:rPr lang="it-IT" sz="2400" dirty="0"/>
              <a:t> TAD-D.</a:t>
            </a:r>
          </a:p>
          <a:p>
            <a:pPr marL="342900" indent="-342900">
              <a:buFont typeface="Arial" panose="020B0604020202020204" pitchFamily="34" charset="0"/>
              <a:buChar char="•"/>
            </a:pPr>
            <a:r>
              <a:rPr lang="it-IT" sz="2400" dirty="0"/>
              <a:t>In 40-kb </a:t>
            </a:r>
            <a:r>
              <a:rPr lang="it-IT" sz="2400" dirty="0" err="1"/>
              <a:t>inversion</a:t>
            </a:r>
            <a:r>
              <a:rPr lang="it-IT" sz="2400" dirty="0"/>
              <a:t>:</a:t>
            </a:r>
            <a:endParaRPr lang="it-IT" sz="2400" i="1" dirty="0"/>
          </a:p>
          <a:p>
            <a:pPr marL="914400" lvl="1" indent="-457200">
              <a:buFont typeface="+mj-lt"/>
              <a:buAutoNum type="arabicPeriod"/>
            </a:pPr>
            <a:r>
              <a:rPr lang="it-IT" sz="2400" i="1" dirty="0" err="1"/>
              <a:t>Ftx</a:t>
            </a:r>
            <a:endParaRPr lang="it-IT" sz="2400" i="1" dirty="0"/>
          </a:p>
          <a:p>
            <a:pPr marL="914400" lvl="1" indent="-457200">
              <a:buFont typeface="+mj-lt"/>
              <a:buAutoNum type="arabicPeriod"/>
            </a:pPr>
            <a:r>
              <a:rPr lang="it-IT" sz="2400" i="1" dirty="0"/>
              <a:t>Rnf12</a:t>
            </a:r>
          </a:p>
          <a:p>
            <a:pPr lvl="1"/>
            <a:r>
              <a:rPr lang="it-IT" sz="2400" dirty="0"/>
              <a:t>are </a:t>
            </a:r>
            <a:r>
              <a:rPr lang="it-IT" sz="2400" dirty="0" err="1"/>
              <a:t>all</a:t>
            </a:r>
            <a:r>
              <a:rPr lang="it-IT" sz="2400" dirty="0"/>
              <a:t> down-</a:t>
            </a:r>
            <a:r>
              <a:rPr lang="it-IT" sz="2400" dirty="0" err="1"/>
              <a:t>regulated</a:t>
            </a:r>
            <a:r>
              <a:rPr lang="it-IT" sz="2400" dirty="0"/>
              <a:t>.</a:t>
            </a:r>
          </a:p>
        </p:txBody>
      </p:sp>
      <p:pic>
        <p:nvPicPr>
          <p:cNvPr id="5" name="Immagine 4">
            <a:extLst>
              <a:ext uri="{FF2B5EF4-FFF2-40B4-BE49-F238E27FC236}">
                <a16:creationId xmlns:a16="http://schemas.microsoft.com/office/drawing/2014/main" id="{54006741-B762-41BF-A29D-0FD02068EF3A}"/>
              </a:ext>
            </a:extLst>
          </p:cNvPr>
          <p:cNvPicPr>
            <a:picLocks noChangeAspect="1"/>
          </p:cNvPicPr>
          <p:nvPr/>
        </p:nvPicPr>
        <p:blipFill>
          <a:blip r:embed="rId2"/>
          <a:stretch>
            <a:fillRect/>
          </a:stretch>
        </p:blipFill>
        <p:spPr>
          <a:xfrm>
            <a:off x="4647676" y="1099931"/>
            <a:ext cx="7471106" cy="5533098"/>
          </a:xfrm>
          <a:prstGeom prst="rect">
            <a:avLst/>
          </a:prstGeom>
        </p:spPr>
      </p:pic>
    </p:spTree>
    <p:extLst>
      <p:ext uri="{BB962C8B-B14F-4D97-AF65-F5344CB8AC3E}">
        <p14:creationId xmlns:p14="http://schemas.microsoft.com/office/powerpoint/2010/main" val="221440162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9CBAC2-DF44-41F5-8C06-86A7AC1C1FAF}"/>
              </a:ext>
            </a:extLst>
          </p:cNvPr>
          <p:cNvSpPr>
            <a:spLocks noGrp="1"/>
          </p:cNvSpPr>
          <p:nvPr>
            <p:ph type="title"/>
          </p:nvPr>
        </p:nvSpPr>
        <p:spPr/>
        <p:txBody>
          <a:bodyPr/>
          <a:lstStyle/>
          <a:p>
            <a:r>
              <a:rPr lang="it-IT" b="1" dirty="0"/>
              <a:t>The </a:t>
            </a:r>
            <a:r>
              <a:rPr lang="it-IT" b="1" dirty="0" err="1"/>
              <a:t>effect</a:t>
            </a:r>
            <a:r>
              <a:rPr lang="it-IT" b="1" dirty="0"/>
              <a:t> of the </a:t>
            </a:r>
            <a:r>
              <a:rPr lang="it-IT" b="1" dirty="0" err="1"/>
              <a:t>previous</a:t>
            </a:r>
            <a:r>
              <a:rPr lang="it-IT" b="1" dirty="0"/>
              <a:t> </a:t>
            </a:r>
            <a:r>
              <a:rPr lang="it-IT" b="1" dirty="0" err="1"/>
              <a:t>inversions</a:t>
            </a:r>
            <a:r>
              <a:rPr lang="it-IT" b="1" dirty="0"/>
              <a:t> in </a:t>
            </a:r>
            <a:r>
              <a:rPr lang="it-IT" b="1" i="1" dirty="0" err="1"/>
              <a:t>Xist</a:t>
            </a:r>
            <a:r>
              <a:rPr lang="it-IT" b="1" dirty="0"/>
              <a:t> </a:t>
            </a:r>
            <a:r>
              <a:rPr lang="it-IT" b="1" dirty="0" err="1"/>
              <a:t>expression</a:t>
            </a:r>
            <a:endParaRPr lang="it-IT" b="1" dirty="0"/>
          </a:p>
        </p:txBody>
      </p:sp>
      <p:sp>
        <p:nvSpPr>
          <p:cNvPr id="4" name="CasellaDiTesto 3">
            <a:extLst>
              <a:ext uri="{FF2B5EF4-FFF2-40B4-BE49-F238E27FC236}">
                <a16:creationId xmlns:a16="http://schemas.microsoft.com/office/drawing/2014/main" id="{81D39350-867A-4214-AFFA-EC50036AACAB}"/>
              </a:ext>
            </a:extLst>
          </p:cNvPr>
          <p:cNvSpPr txBox="1"/>
          <p:nvPr/>
        </p:nvSpPr>
        <p:spPr>
          <a:xfrm>
            <a:off x="838200" y="2120348"/>
            <a:ext cx="5072270" cy="3140765"/>
          </a:xfrm>
          <a:prstGeom prst="rect">
            <a:avLst/>
          </a:prstGeom>
          <a:noFill/>
        </p:spPr>
        <p:txBody>
          <a:bodyPr wrap="square" rtlCol="0">
            <a:spAutoFit/>
          </a:bodyPr>
          <a:lstStyle/>
          <a:p>
            <a:endParaRPr lang="it-IT" dirty="0"/>
          </a:p>
        </p:txBody>
      </p:sp>
      <p:pic>
        <p:nvPicPr>
          <p:cNvPr id="6" name="Immagine 5">
            <a:extLst>
              <a:ext uri="{FF2B5EF4-FFF2-40B4-BE49-F238E27FC236}">
                <a16:creationId xmlns:a16="http://schemas.microsoft.com/office/drawing/2014/main" id="{188A536D-107C-45CA-A503-D80EAD7DEA7E}"/>
              </a:ext>
            </a:extLst>
          </p:cNvPr>
          <p:cNvPicPr>
            <a:picLocks noChangeAspect="1"/>
          </p:cNvPicPr>
          <p:nvPr/>
        </p:nvPicPr>
        <p:blipFill>
          <a:blip r:embed="rId2"/>
          <a:stretch>
            <a:fillRect/>
          </a:stretch>
        </p:blipFill>
        <p:spPr>
          <a:xfrm>
            <a:off x="5367130" y="1336813"/>
            <a:ext cx="6387549" cy="4184376"/>
          </a:xfrm>
          <a:prstGeom prst="rect">
            <a:avLst/>
          </a:prstGeom>
        </p:spPr>
      </p:pic>
      <p:sp>
        <p:nvSpPr>
          <p:cNvPr id="7" name="CasellaDiTesto 6">
            <a:extLst>
              <a:ext uri="{FF2B5EF4-FFF2-40B4-BE49-F238E27FC236}">
                <a16:creationId xmlns:a16="http://schemas.microsoft.com/office/drawing/2014/main" id="{44F106C7-2D5E-4D4D-B009-C9AE96491439}"/>
              </a:ext>
            </a:extLst>
          </p:cNvPr>
          <p:cNvSpPr txBox="1"/>
          <p:nvPr/>
        </p:nvSpPr>
        <p:spPr>
          <a:xfrm>
            <a:off x="424070" y="2120348"/>
            <a:ext cx="4134678" cy="2677656"/>
          </a:xfrm>
          <a:prstGeom prst="rect">
            <a:avLst/>
          </a:prstGeom>
          <a:noFill/>
        </p:spPr>
        <p:txBody>
          <a:bodyPr wrap="square" rtlCol="0">
            <a:spAutoFit/>
          </a:bodyPr>
          <a:lstStyle/>
          <a:p>
            <a:pPr marL="285750" indent="-285750">
              <a:buFont typeface="Arial" panose="020B0604020202020204" pitchFamily="34" charset="0"/>
              <a:buChar char="•"/>
            </a:pPr>
            <a:r>
              <a:rPr lang="it-IT" sz="2400" dirty="0" err="1"/>
              <a:t>Many</a:t>
            </a:r>
            <a:r>
              <a:rPr lang="it-IT" sz="2400" dirty="0"/>
              <a:t> of the </a:t>
            </a:r>
            <a:r>
              <a:rPr lang="it-IT" sz="2400" dirty="0" err="1"/>
              <a:t>cells</a:t>
            </a:r>
            <a:r>
              <a:rPr lang="it-IT" sz="2400" dirty="0"/>
              <a:t> </a:t>
            </a:r>
            <a:r>
              <a:rPr lang="it-IT" sz="2400" dirty="0" err="1"/>
              <a:t>harboring</a:t>
            </a:r>
            <a:r>
              <a:rPr lang="it-IT" sz="2400" dirty="0"/>
              <a:t> the 40-kb </a:t>
            </a:r>
            <a:r>
              <a:rPr lang="it-IT" sz="2400" dirty="0" err="1"/>
              <a:t>inversion</a:t>
            </a:r>
            <a:r>
              <a:rPr lang="it-IT" sz="2400" dirty="0"/>
              <a:t> (</a:t>
            </a:r>
            <a:r>
              <a:rPr lang="it-IT" sz="2400" i="1" dirty="0" err="1"/>
              <a:t>Tsix-Xist</a:t>
            </a:r>
            <a:r>
              <a:rPr lang="it-IT" sz="2400" dirty="0"/>
              <a:t>) </a:t>
            </a:r>
            <a:r>
              <a:rPr lang="it-IT" sz="2400" dirty="0" err="1"/>
              <a:t>exhibit</a:t>
            </a:r>
            <a:r>
              <a:rPr lang="it-IT" sz="2400" dirty="0"/>
              <a:t> </a:t>
            </a:r>
            <a:r>
              <a:rPr lang="it-IT" sz="2400" i="1" dirty="0" err="1"/>
              <a:t>Xist</a:t>
            </a:r>
            <a:r>
              <a:rPr lang="it-IT" sz="2400" dirty="0"/>
              <a:t> RNA </a:t>
            </a:r>
            <a:r>
              <a:rPr lang="it-IT" sz="2400" dirty="0" err="1"/>
              <a:t>accumulation</a:t>
            </a:r>
            <a:r>
              <a:rPr lang="it-IT" sz="2400" dirty="0"/>
              <a:t>;</a:t>
            </a:r>
          </a:p>
          <a:p>
            <a:pPr marL="285750" indent="-285750">
              <a:buFont typeface="Arial" panose="020B0604020202020204" pitchFamily="34" charset="0"/>
              <a:buChar char="•"/>
            </a:pPr>
            <a:r>
              <a:rPr lang="it-IT" sz="2400" dirty="0"/>
              <a:t>In the 70-kb </a:t>
            </a:r>
            <a:r>
              <a:rPr lang="it-IT" sz="2400" dirty="0" err="1"/>
              <a:t>inversion</a:t>
            </a:r>
            <a:r>
              <a:rPr lang="it-IT" sz="2400" dirty="0"/>
              <a:t> (</a:t>
            </a:r>
            <a:r>
              <a:rPr lang="it-IT" sz="2400" i="1" dirty="0" err="1"/>
              <a:t>Xite-Jpx</a:t>
            </a:r>
            <a:r>
              <a:rPr lang="it-IT" sz="2400" dirty="0"/>
              <a:t>), </a:t>
            </a:r>
            <a:r>
              <a:rPr lang="it-IT" sz="2400" i="1" dirty="0" err="1"/>
              <a:t>Xist</a:t>
            </a:r>
            <a:r>
              <a:rPr lang="it-IT" sz="2400" dirty="0"/>
              <a:t> RNA shows </a:t>
            </a:r>
            <a:r>
              <a:rPr lang="it-IT" sz="2400" dirty="0" err="1"/>
              <a:t>abnormal</a:t>
            </a:r>
            <a:r>
              <a:rPr lang="it-IT" sz="2400" dirty="0"/>
              <a:t> </a:t>
            </a:r>
            <a:r>
              <a:rPr lang="it-IT" sz="2400" dirty="0" err="1"/>
              <a:t>accumulation</a:t>
            </a:r>
            <a:r>
              <a:rPr lang="it-IT" dirty="0"/>
              <a:t>.</a:t>
            </a:r>
          </a:p>
        </p:txBody>
      </p:sp>
      <p:sp>
        <p:nvSpPr>
          <p:cNvPr id="9" name="CasellaDiTesto 8">
            <a:extLst>
              <a:ext uri="{FF2B5EF4-FFF2-40B4-BE49-F238E27FC236}">
                <a16:creationId xmlns:a16="http://schemas.microsoft.com/office/drawing/2014/main" id="{18B7803D-1A66-427D-90EC-65790F26EB58}"/>
              </a:ext>
            </a:extLst>
          </p:cNvPr>
          <p:cNvSpPr txBox="1"/>
          <p:nvPr/>
        </p:nvSpPr>
        <p:spPr>
          <a:xfrm>
            <a:off x="251792" y="5764696"/>
            <a:ext cx="11781182" cy="830997"/>
          </a:xfrm>
          <a:prstGeom prst="rect">
            <a:avLst/>
          </a:prstGeom>
          <a:noFill/>
        </p:spPr>
        <p:txBody>
          <a:bodyPr wrap="square" rtlCol="0">
            <a:spAutoFit/>
          </a:bodyPr>
          <a:lstStyle/>
          <a:p>
            <a:r>
              <a:rPr lang="it-IT" sz="2400" dirty="0" err="1"/>
              <a:t>This</a:t>
            </a:r>
            <a:r>
              <a:rPr lang="it-IT" sz="2400" dirty="0"/>
              <a:t> </a:t>
            </a:r>
            <a:r>
              <a:rPr lang="it-IT" sz="2400" dirty="0" err="1"/>
              <a:t>underlines</a:t>
            </a:r>
            <a:r>
              <a:rPr lang="it-IT" sz="2400" dirty="0"/>
              <a:t> the </a:t>
            </a:r>
            <a:r>
              <a:rPr lang="it-IT" sz="2400" dirty="0" err="1"/>
              <a:t>importance</a:t>
            </a:r>
            <a:r>
              <a:rPr lang="it-IT" sz="2400" dirty="0"/>
              <a:t> of the TAD </a:t>
            </a:r>
            <a:r>
              <a:rPr lang="it-IT" sz="2400" dirty="0" err="1"/>
              <a:t>environment</a:t>
            </a:r>
            <a:r>
              <a:rPr lang="it-IT" sz="2400" dirty="0"/>
              <a:t> for the appropriate </a:t>
            </a:r>
            <a:r>
              <a:rPr lang="it-IT" sz="2400" dirty="0" err="1"/>
              <a:t>transcriptional</a:t>
            </a:r>
            <a:r>
              <a:rPr lang="it-IT" sz="2400" dirty="0"/>
              <a:t> </a:t>
            </a:r>
            <a:r>
              <a:rPr lang="it-IT" sz="2400" dirty="0" err="1"/>
              <a:t>regulation</a:t>
            </a:r>
            <a:r>
              <a:rPr lang="it-IT" sz="2400" dirty="0"/>
              <a:t> of </a:t>
            </a:r>
            <a:r>
              <a:rPr lang="it-IT" sz="2400" i="1" dirty="0" err="1"/>
              <a:t>Xist</a:t>
            </a:r>
            <a:r>
              <a:rPr lang="it-IT" sz="2400" i="1" dirty="0"/>
              <a:t>.</a:t>
            </a:r>
            <a:endParaRPr lang="it-IT" sz="2400" dirty="0"/>
          </a:p>
        </p:txBody>
      </p:sp>
    </p:spTree>
    <p:extLst>
      <p:ext uri="{BB962C8B-B14F-4D97-AF65-F5344CB8AC3E}">
        <p14:creationId xmlns:p14="http://schemas.microsoft.com/office/powerpoint/2010/main" val="182861631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nversione.png" descr="inversione.png"/>
          <p:cNvPicPr>
            <a:picLocks noGrp="1" noChangeAspect="1"/>
          </p:cNvPicPr>
          <p:nvPr>
            <p:ph type="pic" idx="13"/>
          </p:nvPr>
        </p:nvPicPr>
        <p:blipFill>
          <a:blip r:embed="rId2">
            <a:extLst/>
          </a:blip>
          <a:stretch>
            <a:fillRect/>
          </a:stretch>
        </p:blipFill>
        <p:spPr>
          <a:xfrm>
            <a:off x="1214924" y="948836"/>
            <a:ext cx="9762152" cy="2867813"/>
          </a:xfrm>
          <a:prstGeom prst="rect">
            <a:avLst/>
          </a:prstGeom>
        </p:spPr>
      </p:pic>
      <p:sp>
        <p:nvSpPr>
          <p:cNvPr id="148" name="Perturbed initiation of XCI when inverting the genomic organization of Xist and Tsix."/>
          <p:cNvSpPr txBox="1">
            <a:spLocks noGrp="1"/>
          </p:cNvSpPr>
          <p:nvPr>
            <p:ph type="title"/>
          </p:nvPr>
        </p:nvSpPr>
        <p:spPr>
          <a:xfrm>
            <a:off x="238539" y="-1559361"/>
            <a:ext cx="11953462" cy="2564196"/>
          </a:xfrm>
          <a:prstGeom prst="rect">
            <a:avLst/>
          </a:prstGeom>
        </p:spPr>
        <p:txBody>
          <a:bodyPr/>
          <a:lstStyle/>
          <a:p>
            <a:pPr algn="l" defTabSz="321457">
              <a:lnSpc>
                <a:spcPts val="3516"/>
              </a:lnSpc>
              <a:spcBef>
                <a:spcPts val="844"/>
              </a:spcBef>
              <a:defRPr sz="3000" b="1">
                <a:solidFill>
                  <a:srgbClr val="EE230C"/>
                </a:solidFill>
                <a:latin typeface="Times"/>
                <a:ea typeface="Times"/>
                <a:cs typeface="Times"/>
                <a:sym typeface="Times"/>
              </a:defRPr>
            </a:pPr>
            <a:r>
              <a:rPr dirty="0"/>
              <a:t>Perturbed initiation of XCI when inverting the genomic organization of </a:t>
            </a:r>
            <a:r>
              <a:rPr i="1" dirty="0" err="1"/>
              <a:t>Xist</a:t>
            </a:r>
            <a:r>
              <a:rPr i="1" dirty="0"/>
              <a:t> </a:t>
            </a:r>
            <a:r>
              <a:rPr dirty="0"/>
              <a:t>and </a:t>
            </a:r>
            <a:r>
              <a:rPr i="1" dirty="0" err="1"/>
              <a:t>Tsix</a:t>
            </a:r>
            <a:r>
              <a:rPr dirty="0"/>
              <a:t>. </a:t>
            </a:r>
          </a:p>
        </p:txBody>
      </p:sp>
      <p:sp>
        <p:nvSpPr>
          <p:cNvPr id="149" name="Figure 5a. Schematic representation of female hybrid mESC lines harboring a heterozygous 40-kb [Tsix-Xist] inversion on the PGK chromosome (red), a 70-kb [Xite-Jpx] inversion on the 129 chromosome (blue) and a homozygous 40-kb [Tsix-Xist] inversion (green). Light blue boxes indicate inverted region."/>
          <p:cNvSpPr txBox="1">
            <a:spLocks noGrp="1"/>
          </p:cNvSpPr>
          <p:nvPr>
            <p:ph type="body" sz="half" idx="1"/>
          </p:nvPr>
        </p:nvSpPr>
        <p:spPr>
          <a:xfrm>
            <a:off x="1895308" y="3652481"/>
            <a:ext cx="8740031" cy="995465"/>
          </a:xfrm>
          <a:prstGeom prst="rect">
            <a:avLst/>
          </a:prstGeom>
        </p:spPr>
        <p:txBody>
          <a:bodyPr anchor="ctr">
            <a:normAutofit/>
          </a:bodyPr>
          <a:lstStyle/>
          <a:p>
            <a:pPr algn="just">
              <a:defRPr sz="1900" b="1">
                <a:solidFill>
                  <a:srgbClr val="EE230C"/>
                </a:solidFill>
              </a:defRPr>
            </a:pPr>
            <a:r>
              <a:rPr dirty="0"/>
              <a:t>Figure 5a.</a:t>
            </a:r>
            <a:r>
              <a:rPr dirty="0">
                <a:solidFill>
                  <a:srgbClr val="000000"/>
                </a:solidFill>
              </a:rPr>
              <a:t> </a:t>
            </a:r>
            <a:r>
              <a:rPr lang="it-IT" dirty="0">
                <a:solidFill>
                  <a:schemeClr val="tx1"/>
                </a:solidFill>
              </a:rPr>
              <a:t>R</a:t>
            </a:r>
            <a:r>
              <a:rPr dirty="0" err="1">
                <a:solidFill>
                  <a:srgbClr val="000000"/>
                </a:solidFill>
              </a:rPr>
              <a:t>epresentation</a:t>
            </a:r>
            <a:r>
              <a:rPr dirty="0">
                <a:solidFill>
                  <a:srgbClr val="000000"/>
                </a:solidFill>
              </a:rPr>
              <a:t> of female hybrid </a:t>
            </a:r>
            <a:r>
              <a:rPr dirty="0" err="1">
                <a:solidFill>
                  <a:srgbClr val="000000"/>
                </a:solidFill>
              </a:rPr>
              <a:t>mESC</a:t>
            </a:r>
            <a:r>
              <a:rPr dirty="0">
                <a:solidFill>
                  <a:srgbClr val="000000"/>
                </a:solidFill>
              </a:rPr>
              <a:t> lines harboring </a:t>
            </a:r>
            <a:r>
              <a:rPr lang="it-IT" dirty="0">
                <a:solidFill>
                  <a:srgbClr val="000000"/>
                </a:solidFill>
              </a:rPr>
              <a:t>3 </a:t>
            </a:r>
            <a:r>
              <a:rPr lang="it-IT" dirty="0" err="1">
                <a:solidFill>
                  <a:srgbClr val="000000"/>
                </a:solidFill>
              </a:rPr>
              <a:t>different</a:t>
            </a:r>
            <a:r>
              <a:rPr lang="it-IT" dirty="0">
                <a:solidFill>
                  <a:srgbClr val="000000"/>
                </a:solidFill>
              </a:rPr>
              <a:t> </a:t>
            </a:r>
            <a:r>
              <a:rPr lang="it-IT" dirty="0" err="1">
                <a:solidFill>
                  <a:srgbClr val="000000"/>
                </a:solidFill>
              </a:rPr>
              <a:t>inversions</a:t>
            </a:r>
            <a:r>
              <a:rPr dirty="0">
                <a:solidFill>
                  <a:srgbClr val="000000"/>
                </a:solidFill>
              </a:rPr>
              <a:t>. Light blue boxes indicate inverted region. </a:t>
            </a:r>
          </a:p>
        </p:txBody>
      </p:sp>
      <p:sp>
        <p:nvSpPr>
          <p:cNvPr id="150" name="Xist/Tsix inversions affect the initiation of XCi and the expression dynamics of Xist and Tsix during differentiation of female mESCs (mouse embryonic stem cells)."/>
          <p:cNvSpPr txBox="1"/>
          <p:nvPr/>
        </p:nvSpPr>
        <p:spPr>
          <a:xfrm>
            <a:off x="2294030" y="5853165"/>
            <a:ext cx="8812995" cy="678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spcBef>
                <a:spcPts val="2250"/>
              </a:spcBef>
              <a:defRPr sz="2800" i="1" u="sng">
                <a:latin typeface="+mj-lt"/>
                <a:ea typeface="+mj-ea"/>
                <a:cs typeface="+mj-cs"/>
                <a:sym typeface="Helvetica Neue"/>
              </a:defRPr>
            </a:pPr>
            <a:r>
              <a:rPr sz="1969" b="1"/>
              <a:t>Xist/Tsix inversions affect the initiation of XCI and the expression dynamics of Xist and Tsix during differentiation of female mESCs.</a:t>
            </a:r>
          </a:p>
        </p:txBody>
      </p:sp>
      <p:pic>
        <p:nvPicPr>
          <p:cNvPr id="151" name="mesc.png" descr="mesc.png"/>
          <p:cNvPicPr>
            <a:picLocks noChangeAspect="1"/>
          </p:cNvPicPr>
          <p:nvPr/>
        </p:nvPicPr>
        <p:blipFill>
          <a:blip r:embed="rId3">
            <a:extLst/>
          </a:blip>
          <a:stretch>
            <a:fillRect/>
          </a:stretch>
        </p:blipFill>
        <p:spPr>
          <a:xfrm>
            <a:off x="674170" y="4508185"/>
            <a:ext cx="3745690" cy="1344980"/>
          </a:xfrm>
          <a:prstGeom prst="rect">
            <a:avLst/>
          </a:prstGeom>
          <a:ln w="12700">
            <a:miter lim="400000"/>
          </a:ln>
        </p:spPr>
      </p:pic>
      <p:sp>
        <p:nvSpPr>
          <p:cNvPr id="152" name="Figure 5b. Schematic representation of mESC to EpiLSC (epiblast-like stem cells)…"/>
          <p:cNvSpPr txBox="1"/>
          <p:nvPr/>
        </p:nvSpPr>
        <p:spPr>
          <a:xfrm>
            <a:off x="4419860" y="4807504"/>
            <a:ext cx="7396856" cy="6876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just">
              <a:defRPr sz="2000" b="1">
                <a:solidFill>
                  <a:srgbClr val="EE230C"/>
                </a:solidFill>
                <a:latin typeface="+mj-lt"/>
                <a:ea typeface="+mj-ea"/>
                <a:cs typeface="+mj-cs"/>
                <a:sym typeface="Helvetica Neue"/>
              </a:defRPr>
            </a:pPr>
            <a:r>
              <a:rPr dirty="0"/>
              <a:t>Figure 5b. </a:t>
            </a:r>
            <a:r>
              <a:rPr dirty="0">
                <a:solidFill>
                  <a:schemeClr val="tx1"/>
                </a:solidFill>
              </a:rPr>
              <a:t>Schematic representation of </a:t>
            </a:r>
            <a:r>
              <a:rPr dirty="0" err="1">
                <a:solidFill>
                  <a:schemeClr val="tx1"/>
                </a:solidFill>
              </a:rPr>
              <a:t>mESC</a:t>
            </a:r>
            <a:r>
              <a:rPr dirty="0">
                <a:solidFill>
                  <a:schemeClr val="tx1"/>
                </a:solidFill>
              </a:rPr>
              <a:t> to </a:t>
            </a:r>
            <a:r>
              <a:rPr dirty="0" err="1">
                <a:solidFill>
                  <a:schemeClr val="tx1"/>
                </a:solidFill>
              </a:rPr>
              <a:t>EpiLSC</a:t>
            </a:r>
            <a:r>
              <a:rPr dirty="0">
                <a:solidFill>
                  <a:schemeClr val="tx1"/>
                </a:solidFill>
              </a:rPr>
              <a:t> differentiation and time points analyzed</a:t>
            </a:r>
            <a:r>
              <a:rPr dirty="0"/>
              <a: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Senza nome.png" descr="Senza nome.png"/>
          <p:cNvPicPr>
            <a:picLocks noChangeAspect="1"/>
          </p:cNvPicPr>
          <p:nvPr/>
        </p:nvPicPr>
        <p:blipFill>
          <a:blip r:embed="rId2">
            <a:extLst/>
          </a:blip>
          <a:stretch>
            <a:fillRect/>
          </a:stretch>
        </p:blipFill>
        <p:spPr>
          <a:xfrm>
            <a:off x="4666417" y="2251215"/>
            <a:ext cx="7356587" cy="4425355"/>
          </a:xfrm>
          <a:prstGeom prst="rect">
            <a:avLst/>
          </a:prstGeom>
          <a:ln w="12700">
            <a:miter lim="400000"/>
          </a:ln>
        </p:spPr>
      </p:pic>
      <p:sp>
        <p:nvSpPr>
          <p:cNvPr id="154" name="Xist RNA accumulation analyzed by RNA–FISH in female mESC cell lines in which there are inversions of Xist and Tsix genomic organization."/>
          <p:cNvSpPr txBox="1">
            <a:spLocks noGrp="1"/>
          </p:cNvSpPr>
          <p:nvPr>
            <p:ph type="title"/>
          </p:nvPr>
        </p:nvSpPr>
        <p:spPr>
          <a:xfrm>
            <a:off x="81942" y="18049"/>
            <a:ext cx="12110057" cy="1176513"/>
          </a:xfrm>
          <a:prstGeom prst="rect">
            <a:avLst/>
          </a:prstGeom>
        </p:spPr>
        <p:txBody>
          <a:bodyPr>
            <a:normAutofit/>
          </a:bodyPr>
          <a:lstStyle>
            <a:lvl1pPr algn="just" defTabSz="457200">
              <a:lnSpc>
                <a:spcPts val="4400"/>
              </a:lnSpc>
              <a:spcBef>
                <a:spcPts val="1200"/>
              </a:spcBef>
              <a:defRPr sz="3000" b="1">
                <a:solidFill>
                  <a:srgbClr val="EE230C"/>
                </a:solidFill>
                <a:latin typeface="Times"/>
                <a:ea typeface="Times"/>
                <a:cs typeface="Times"/>
                <a:sym typeface="Times"/>
              </a:defRPr>
            </a:lvl1pPr>
          </a:lstStyle>
          <a:p>
            <a:r>
              <a:rPr dirty="0" err="1"/>
              <a:t>Xist</a:t>
            </a:r>
            <a:r>
              <a:rPr dirty="0"/>
              <a:t> RNA accumulation analyzed by RNA–FISH in female </a:t>
            </a:r>
            <a:r>
              <a:rPr dirty="0" err="1"/>
              <a:t>mESC</a:t>
            </a:r>
            <a:r>
              <a:rPr dirty="0"/>
              <a:t> cell lines in which there are inversions of </a:t>
            </a:r>
            <a:r>
              <a:rPr dirty="0" err="1"/>
              <a:t>Xist</a:t>
            </a:r>
            <a:r>
              <a:rPr dirty="0"/>
              <a:t> and </a:t>
            </a:r>
            <a:r>
              <a:rPr dirty="0" err="1"/>
              <a:t>Tsix</a:t>
            </a:r>
            <a:r>
              <a:rPr dirty="0"/>
              <a:t> genomic organization.</a:t>
            </a:r>
          </a:p>
        </p:txBody>
      </p:sp>
      <p:sp>
        <p:nvSpPr>
          <p:cNvPr id="155" name="Figure 5c. Bars represent mean fraction of counted cells with an Xist RNA accumulation or cloud at none, one and both X chromosomes.…"/>
          <p:cNvSpPr txBox="1">
            <a:spLocks noGrp="1"/>
          </p:cNvSpPr>
          <p:nvPr>
            <p:ph type="body" sz="half" idx="1"/>
          </p:nvPr>
        </p:nvSpPr>
        <p:spPr>
          <a:xfrm>
            <a:off x="81942" y="1569317"/>
            <a:ext cx="4722287" cy="5245996"/>
          </a:xfrm>
          <a:prstGeom prst="rect">
            <a:avLst/>
          </a:prstGeom>
        </p:spPr>
        <p:txBody>
          <a:bodyPr anchor="ctr">
            <a:normAutofit fontScale="25000" lnSpcReduction="20000"/>
          </a:bodyPr>
          <a:lstStyle/>
          <a:p>
            <a:pPr algn="just" defTabSz="336816">
              <a:defRPr sz="1800" b="1">
                <a:solidFill>
                  <a:srgbClr val="EE230C"/>
                </a:solidFill>
              </a:defRPr>
            </a:pPr>
            <a:r>
              <a:rPr sz="7200" dirty="0">
                <a:latin typeface="+mn-lt"/>
              </a:rPr>
              <a:t>Figure 5c. </a:t>
            </a:r>
            <a:r>
              <a:rPr sz="7200" dirty="0">
                <a:solidFill>
                  <a:srgbClr val="000000"/>
                </a:solidFill>
                <a:latin typeface="+mn-lt"/>
              </a:rPr>
              <a:t>It has been seen that:</a:t>
            </a:r>
          </a:p>
          <a:p>
            <a:pPr marL="126891" indent="-126891" algn="just" defTabSz="336816">
              <a:buSzPct val="60000"/>
              <a:buBlip>
                <a:blip r:embed="rId3"/>
              </a:buBlip>
              <a:defRPr sz="1800" b="1">
                <a:solidFill>
                  <a:srgbClr val="EE230C"/>
                </a:solidFill>
              </a:defRPr>
            </a:pPr>
            <a:r>
              <a:rPr sz="7200" dirty="0">
                <a:solidFill>
                  <a:srgbClr val="000000"/>
                </a:solidFill>
                <a:latin typeface="+mn-lt"/>
              </a:rPr>
              <a:t>In undifferentiated </a:t>
            </a:r>
            <a:r>
              <a:rPr sz="7200" dirty="0" err="1">
                <a:solidFill>
                  <a:srgbClr val="000000"/>
                </a:solidFill>
                <a:latin typeface="+mn-lt"/>
              </a:rPr>
              <a:t>mESCs</a:t>
            </a:r>
            <a:r>
              <a:rPr sz="7200" dirty="0">
                <a:solidFill>
                  <a:srgbClr val="000000"/>
                </a:solidFill>
                <a:latin typeface="+mn-lt"/>
              </a:rPr>
              <a:t> harboring the heterozygous or homozygous 40-kb [</a:t>
            </a:r>
            <a:r>
              <a:rPr sz="7200" i="1" dirty="0" err="1">
                <a:solidFill>
                  <a:srgbClr val="000000"/>
                </a:solidFill>
                <a:latin typeface="+mn-lt"/>
              </a:rPr>
              <a:t>Tsix-Xist</a:t>
            </a:r>
            <a:r>
              <a:rPr sz="7200" dirty="0">
                <a:solidFill>
                  <a:srgbClr val="000000"/>
                </a:solidFill>
                <a:latin typeface="+mn-lt"/>
              </a:rPr>
              <a:t>] inversion, we observed abnormal </a:t>
            </a:r>
            <a:r>
              <a:rPr sz="7200" i="1" dirty="0" err="1">
                <a:solidFill>
                  <a:srgbClr val="000000"/>
                </a:solidFill>
                <a:latin typeface="+mn-lt"/>
              </a:rPr>
              <a:t>Xist</a:t>
            </a:r>
            <a:r>
              <a:rPr sz="7200" dirty="0">
                <a:solidFill>
                  <a:srgbClr val="000000"/>
                </a:solidFill>
                <a:latin typeface="+mn-lt"/>
              </a:rPr>
              <a:t> RNA accumulation in ~40 or ~55% of the cells, respectively( day 0 ). </a:t>
            </a:r>
            <a:endParaRPr lang="it-IT" sz="7200" dirty="0">
              <a:solidFill>
                <a:srgbClr val="000000"/>
              </a:solidFill>
              <a:latin typeface="+mn-lt"/>
            </a:endParaRPr>
          </a:p>
          <a:p>
            <a:pPr algn="just" defTabSz="336816">
              <a:buSzPct val="60000"/>
              <a:defRPr sz="1800" b="1">
                <a:solidFill>
                  <a:srgbClr val="EE230C"/>
                </a:solidFill>
              </a:defRPr>
            </a:pPr>
            <a:endParaRPr sz="7200" dirty="0">
              <a:solidFill>
                <a:srgbClr val="000000"/>
              </a:solidFill>
              <a:latin typeface="+mn-lt"/>
            </a:endParaRPr>
          </a:p>
          <a:p>
            <a:pPr marL="126891" indent="-126891" algn="just" defTabSz="336816">
              <a:buSzPct val="60000"/>
              <a:buBlip>
                <a:blip r:embed="rId3"/>
              </a:buBlip>
              <a:defRPr sz="1800" b="1">
                <a:solidFill>
                  <a:srgbClr val="EE230C"/>
                </a:solidFill>
              </a:defRPr>
            </a:pPr>
            <a:r>
              <a:rPr sz="7200" dirty="0">
                <a:solidFill>
                  <a:srgbClr val="000000"/>
                </a:solidFill>
                <a:latin typeface="+mn-lt"/>
              </a:rPr>
              <a:t>In </a:t>
            </a:r>
            <a:r>
              <a:rPr sz="7200" dirty="0" err="1">
                <a:solidFill>
                  <a:srgbClr val="000000"/>
                </a:solidFill>
                <a:latin typeface="+mn-lt"/>
              </a:rPr>
              <a:t>mESCs</a:t>
            </a:r>
            <a:r>
              <a:rPr sz="7200" dirty="0">
                <a:solidFill>
                  <a:srgbClr val="000000"/>
                </a:solidFill>
                <a:latin typeface="+mn-lt"/>
              </a:rPr>
              <a:t> harboring the heterozygous 70-kb [</a:t>
            </a:r>
            <a:r>
              <a:rPr sz="7200" i="1" dirty="0" err="1">
                <a:solidFill>
                  <a:srgbClr val="000000"/>
                </a:solidFill>
                <a:latin typeface="+mn-lt"/>
              </a:rPr>
              <a:t>Xist-Jpx</a:t>
            </a:r>
            <a:r>
              <a:rPr sz="7200" dirty="0">
                <a:solidFill>
                  <a:srgbClr val="000000"/>
                </a:solidFill>
                <a:latin typeface="+mn-lt"/>
              </a:rPr>
              <a:t>] inversion, ectopic </a:t>
            </a:r>
            <a:r>
              <a:rPr sz="7200" i="1" dirty="0" err="1">
                <a:solidFill>
                  <a:srgbClr val="000000"/>
                </a:solidFill>
                <a:latin typeface="+mn-lt"/>
              </a:rPr>
              <a:t>Xist</a:t>
            </a:r>
            <a:r>
              <a:rPr sz="7200" dirty="0">
                <a:solidFill>
                  <a:srgbClr val="000000"/>
                </a:solidFill>
                <a:latin typeface="+mn-lt"/>
              </a:rPr>
              <a:t> RNA accumulation was also observed, although in fewer cells (~10%)[ day 0 ].</a:t>
            </a:r>
            <a:endParaRPr lang="it-IT" sz="7200" dirty="0">
              <a:solidFill>
                <a:srgbClr val="000000"/>
              </a:solidFill>
              <a:latin typeface="+mn-lt"/>
            </a:endParaRPr>
          </a:p>
          <a:p>
            <a:pPr algn="just" defTabSz="336816">
              <a:buSzPct val="60000"/>
              <a:defRPr sz="1800" b="1">
                <a:solidFill>
                  <a:srgbClr val="EE230C"/>
                </a:solidFill>
              </a:defRPr>
            </a:pPr>
            <a:endParaRPr sz="7200" dirty="0">
              <a:solidFill>
                <a:srgbClr val="000000"/>
              </a:solidFill>
              <a:latin typeface="+mn-lt"/>
            </a:endParaRPr>
          </a:p>
          <a:p>
            <a:pPr marL="126891" indent="-126891" algn="just" defTabSz="336816">
              <a:buSzPct val="60000"/>
              <a:buBlip>
                <a:blip r:embed="rId3"/>
              </a:buBlip>
              <a:defRPr sz="1800" b="1"/>
            </a:pPr>
            <a:r>
              <a:rPr sz="7200" dirty="0">
                <a:latin typeface="+mn-lt"/>
              </a:rPr>
              <a:t>At day 4, the proportion of cells accumulating </a:t>
            </a:r>
            <a:r>
              <a:rPr sz="7200" i="1" dirty="0" err="1">
                <a:latin typeface="+mn-lt"/>
              </a:rPr>
              <a:t>Xist</a:t>
            </a:r>
            <a:r>
              <a:rPr sz="7200" dirty="0">
                <a:latin typeface="+mn-lt"/>
              </a:rPr>
              <a:t> RNA on one X chromosomes was equivalent across all cell lines (~70%). </a:t>
            </a:r>
            <a:endParaRPr lang="it-IT" sz="7200" dirty="0">
              <a:latin typeface="+mn-lt"/>
            </a:endParaRPr>
          </a:p>
          <a:p>
            <a:pPr algn="just" defTabSz="336816">
              <a:buSzPct val="60000"/>
              <a:defRPr sz="1800" b="1"/>
            </a:pPr>
            <a:endParaRPr sz="7200" dirty="0">
              <a:latin typeface="+mn-lt"/>
            </a:endParaRPr>
          </a:p>
          <a:p>
            <a:pPr marL="126891" indent="-126891" algn="just" defTabSz="336816">
              <a:buSzPct val="60000"/>
              <a:buBlip>
                <a:blip r:embed="rId3"/>
              </a:buBlip>
              <a:defRPr sz="1800" b="1"/>
            </a:pPr>
            <a:r>
              <a:rPr sz="7200" dirty="0">
                <a:latin typeface="+mn-lt"/>
              </a:rPr>
              <a:t>In day 10 </a:t>
            </a:r>
            <a:r>
              <a:rPr sz="7200" dirty="0" err="1">
                <a:latin typeface="+mn-lt"/>
              </a:rPr>
              <a:t>EpiLSCs</a:t>
            </a:r>
            <a:r>
              <a:rPr sz="7200" dirty="0">
                <a:latin typeface="+mn-lt"/>
              </a:rPr>
              <a:t> cells harboring an inversion, the percentage of cells with accumulation of </a:t>
            </a:r>
            <a:r>
              <a:rPr sz="7200" i="1" dirty="0" err="1">
                <a:latin typeface="+mn-lt"/>
              </a:rPr>
              <a:t>Xist</a:t>
            </a:r>
            <a:r>
              <a:rPr sz="7200" i="1" dirty="0">
                <a:latin typeface="+mn-lt"/>
              </a:rPr>
              <a:t> </a:t>
            </a:r>
            <a:r>
              <a:rPr sz="7200" dirty="0">
                <a:latin typeface="+mn-lt"/>
              </a:rPr>
              <a:t>was significantly reduced to ~60%, compared to ~90% in wild type. </a:t>
            </a:r>
          </a:p>
          <a:p>
            <a:pPr algn="just" defTabSz="336816">
              <a:defRPr sz="1800" b="1"/>
            </a:pPr>
            <a:endParaRPr sz="7200" dirty="0">
              <a:latin typeface="+mn-lt"/>
            </a:endParaRPr>
          </a:p>
          <a:p>
            <a:pPr algn="just" defTabSz="336816">
              <a:defRPr sz="1800" b="1"/>
            </a:pPr>
            <a:r>
              <a:rPr sz="7200" dirty="0">
                <a:latin typeface="+mn-lt"/>
              </a:rPr>
              <a:t> </a:t>
            </a:r>
          </a:p>
          <a:p>
            <a:pPr algn="just" defTabSz="336816">
              <a:defRPr sz="1800" b="1"/>
            </a:pPr>
            <a:endParaRPr dirty="0"/>
          </a:p>
          <a:p>
            <a:pPr defTabSz="336816">
              <a:defRPr sz="1800" b="1"/>
            </a:pPr>
            <a:endParaRPr dirty="0"/>
          </a:p>
        </p:txBody>
      </p:sp>
      <p:pic>
        <p:nvPicPr>
          <p:cNvPr id="156" name="Senza nome 2.png" descr="Senza nome 2.png"/>
          <p:cNvPicPr>
            <a:picLocks noChangeAspect="1"/>
          </p:cNvPicPr>
          <p:nvPr/>
        </p:nvPicPr>
        <p:blipFill>
          <a:blip r:embed="rId4">
            <a:extLst/>
          </a:blip>
          <a:stretch>
            <a:fillRect/>
          </a:stretch>
        </p:blipFill>
        <p:spPr>
          <a:xfrm>
            <a:off x="9532101" y="1593955"/>
            <a:ext cx="2253716" cy="1198534"/>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roseq.png" descr="piroseq.png"/>
          <p:cNvPicPr>
            <a:picLocks noGrp="1" noChangeAspect="1"/>
          </p:cNvPicPr>
          <p:nvPr>
            <p:ph type="pic" idx="13"/>
          </p:nvPr>
        </p:nvPicPr>
        <p:blipFill>
          <a:blip r:embed="rId2">
            <a:extLst/>
          </a:blip>
          <a:stretch>
            <a:fillRect/>
          </a:stretch>
        </p:blipFill>
        <p:spPr>
          <a:xfrm>
            <a:off x="1828001" y="764560"/>
            <a:ext cx="8767428" cy="3572705"/>
          </a:xfrm>
          <a:prstGeom prst="rect">
            <a:avLst/>
          </a:prstGeom>
        </p:spPr>
      </p:pic>
      <p:sp>
        <p:nvSpPr>
          <p:cNvPr id="160" name="Pyrosequencing of Xist cDNA to measure allelic Xist expression."/>
          <p:cNvSpPr txBox="1">
            <a:spLocks noGrp="1"/>
          </p:cNvSpPr>
          <p:nvPr>
            <p:ph type="title"/>
          </p:nvPr>
        </p:nvSpPr>
        <p:spPr>
          <a:xfrm>
            <a:off x="1073826" y="50538"/>
            <a:ext cx="10721008" cy="678199"/>
          </a:xfrm>
          <a:prstGeom prst="rect">
            <a:avLst/>
          </a:prstGeom>
        </p:spPr>
        <p:txBody>
          <a:bodyPr>
            <a:normAutofit/>
          </a:bodyPr>
          <a:lstStyle/>
          <a:p>
            <a:pPr defTabSz="365568">
              <a:defRPr sz="2670" b="1">
                <a:solidFill>
                  <a:srgbClr val="EE230C"/>
                </a:solidFill>
                <a:latin typeface="+mj-lt"/>
                <a:ea typeface="+mj-ea"/>
                <a:cs typeface="+mj-cs"/>
                <a:sym typeface="Helvetica Neue"/>
              </a:defRPr>
            </a:pPr>
            <a:r>
              <a:rPr dirty="0"/>
              <a:t>Pyrosequencing of </a:t>
            </a:r>
            <a:r>
              <a:rPr i="1" dirty="0" err="1"/>
              <a:t>Xist</a:t>
            </a:r>
            <a:r>
              <a:rPr dirty="0"/>
              <a:t> cDNA to measure allelic </a:t>
            </a:r>
            <a:r>
              <a:rPr i="1" dirty="0" err="1"/>
              <a:t>Xist</a:t>
            </a:r>
            <a:r>
              <a:rPr i="1" dirty="0"/>
              <a:t> expression.</a:t>
            </a:r>
          </a:p>
        </p:txBody>
      </p:sp>
      <p:sp>
        <p:nvSpPr>
          <p:cNvPr id="161" name="Figure 5d. Allelic quantification of Xist RNA by pyrosequencing. Bars represent the percentage of Xist RNA expressed from the PGK (left) or 129 (right) allele in female mESCs described in Figure 5a. The ectopic Xist RNA accumulation originated from the inverted allele in both 40- and 70-kb inversions (day 0). Pyrosequencing confirmed that throughout differentiation the fraction of Xist RNA from the inverted allele decreased significantly over time. This suggests that Xist expression and/or accumulation is impaired during differentiation of female mESC harboring the inversions."/>
          <p:cNvSpPr txBox="1">
            <a:spLocks noGrp="1"/>
          </p:cNvSpPr>
          <p:nvPr>
            <p:ph type="body" sz="quarter" idx="1"/>
          </p:nvPr>
        </p:nvSpPr>
        <p:spPr>
          <a:xfrm>
            <a:off x="2504661" y="4221298"/>
            <a:ext cx="7859338" cy="1136744"/>
          </a:xfrm>
          <a:prstGeom prst="rect">
            <a:avLst/>
          </a:prstGeom>
        </p:spPr>
        <p:txBody>
          <a:bodyPr anchor="ctr"/>
          <a:lstStyle/>
          <a:p>
            <a:pPr algn="just" defTabSz="381998">
              <a:defRPr sz="1900" b="1">
                <a:solidFill>
                  <a:srgbClr val="EE230C"/>
                </a:solidFill>
              </a:defRPr>
            </a:pPr>
            <a:r>
              <a:rPr dirty="0"/>
              <a:t>Figure 5d.</a:t>
            </a:r>
            <a:r>
              <a:rPr dirty="0">
                <a:solidFill>
                  <a:srgbClr val="000000"/>
                </a:solidFill>
              </a:rPr>
              <a:t> Allelic quantification of </a:t>
            </a:r>
            <a:r>
              <a:rPr i="1" dirty="0" err="1">
                <a:solidFill>
                  <a:srgbClr val="000000"/>
                </a:solidFill>
              </a:rPr>
              <a:t>Xist</a:t>
            </a:r>
            <a:r>
              <a:rPr dirty="0">
                <a:solidFill>
                  <a:srgbClr val="000000"/>
                </a:solidFill>
              </a:rPr>
              <a:t> RNA by pyrosequencing. Bars represent the percentage of </a:t>
            </a:r>
            <a:r>
              <a:rPr dirty="0" err="1">
                <a:solidFill>
                  <a:srgbClr val="000000"/>
                </a:solidFill>
              </a:rPr>
              <a:t>Xist</a:t>
            </a:r>
            <a:r>
              <a:rPr dirty="0">
                <a:solidFill>
                  <a:srgbClr val="000000"/>
                </a:solidFill>
              </a:rPr>
              <a:t> RNA expressed from the PGK (left) or 129 (right) allele in female </a:t>
            </a:r>
            <a:r>
              <a:rPr dirty="0" err="1">
                <a:solidFill>
                  <a:srgbClr val="000000"/>
                </a:solidFill>
              </a:rPr>
              <a:t>mESCs</a:t>
            </a:r>
            <a:r>
              <a:rPr dirty="0">
                <a:solidFill>
                  <a:srgbClr val="000000"/>
                </a:solidFill>
              </a:rPr>
              <a:t> described in Figure 5a.</a:t>
            </a:r>
          </a:p>
        </p:txBody>
      </p:sp>
      <p:sp>
        <p:nvSpPr>
          <p:cNvPr id="162" name="Xist expression and/or accumulation is impaired during differentiation of female mESC harboring the inversions."/>
          <p:cNvSpPr txBox="1"/>
          <p:nvPr/>
        </p:nvSpPr>
        <p:spPr>
          <a:xfrm>
            <a:off x="2996477" y="5714461"/>
            <a:ext cx="7924298" cy="678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defTabSz="381998">
              <a:defRPr sz="2800" b="1" i="1">
                <a:solidFill>
                  <a:srgbClr val="EE230C"/>
                </a:solidFill>
                <a:latin typeface="+mj-lt"/>
                <a:ea typeface="+mj-ea"/>
                <a:cs typeface="+mj-cs"/>
                <a:sym typeface="Helvetica Neue"/>
              </a:defRPr>
            </a:pPr>
            <a:r>
              <a:rPr sz="1969" u="sng" dirty="0" err="1">
                <a:solidFill>
                  <a:schemeClr val="tx1"/>
                </a:solidFill>
              </a:rPr>
              <a:t>Xist</a:t>
            </a:r>
            <a:r>
              <a:rPr sz="1969" u="sng" dirty="0">
                <a:solidFill>
                  <a:schemeClr val="tx1"/>
                </a:solidFill>
              </a:rPr>
              <a:t> expression and/or accumulation is impaired during differentiation of female </a:t>
            </a:r>
            <a:r>
              <a:rPr sz="1969" u="sng" dirty="0" err="1">
                <a:solidFill>
                  <a:schemeClr val="tx1"/>
                </a:solidFill>
              </a:rPr>
              <a:t>mESC</a:t>
            </a:r>
            <a:r>
              <a:rPr sz="1969" u="sng" dirty="0">
                <a:solidFill>
                  <a:schemeClr val="tx1"/>
                </a:solidFill>
              </a:rPr>
              <a:t> harboring the inversions.</a:t>
            </a:r>
            <a:r>
              <a:rPr sz="1969" dirty="0">
                <a:solidFill>
                  <a:schemeClr val="tx1"/>
                </a:solidFill>
              </a:rPr>
              <a: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E6A79DAB-0896-4AF0-B1DA-519287835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026" y="1372636"/>
            <a:ext cx="5777947" cy="4286042"/>
          </a:xfrm>
          <a:prstGeom prst="rect">
            <a:avLst/>
          </a:prstGeom>
        </p:spPr>
      </p:pic>
      <p:sp>
        <p:nvSpPr>
          <p:cNvPr id="2" name="Titolo 1">
            <a:extLst>
              <a:ext uri="{FF2B5EF4-FFF2-40B4-BE49-F238E27FC236}">
                <a16:creationId xmlns:a16="http://schemas.microsoft.com/office/drawing/2014/main" id="{6785D1BE-85B2-41C8-80DE-9C57433C735B}"/>
              </a:ext>
            </a:extLst>
          </p:cNvPr>
          <p:cNvSpPr>
            <a:spLocks noGrp="1"/>
          </p:cNvSpPr>
          <p:nvPr>
            <p:ph type="title"/>
          </p:nvPr>
        </p:nvSpPr>
        <p:spPr>
          <a:xfrm>
            <a:off x="854310" y="47073"/>
            <a:ext cx="10515600" cy="1325563"/>
          </a:xfrm>
        </p:spPr>
        <p:txBody>
          <a:bodyPr>
            <a:normAutofit/>
          </a:bodyPr>
          <a:lstStyle/>
          <a:p>
            <a:r>
              <a:rPr lang="it-IT" sz="3600" b="1" dirty="0" err="1"/>
              <a:t>Identification</a:t>
            </a:r>
            <a:r>
              <a:rPr lang="it-IT" sz="3600" b="1" dirty="0"/>
              <a:t> of an </a:t>
            </a:r>
            <a:r>
              <a:rPr lang="it-IT" sz="3600" b="1" dirty="0" err="1"/>
              <a:t>inactive</a:t>
            </a:r>
            <a:r>
              <a:rPr lang="it-IT" sz="3600" b="1" dirty="0"/>
              <a:t> X in </a:t>
            </a:r>
            <a:r>
              <a:rPr lang="it-IT" sz="3600" b="1" dirty="0" err="1"/>
              <a:t>Mammalian</a:t>
            </a:r>
            <a:r>
              <a:rPr lang="it-IT" sz="3600" b="1" dirty="0"/>
              <a:t> </a:t>
            </a:r>
            <a:r>
              <a:rPr lang="it-IT" sz="3600" b="1" dirty="0" err="1"/>
              <a:t>Females</a:t>
            </a:r>
            <a:endParaRPr lang="it-IT" sz="3600" b="1" dirty="0"/>
          </a:p>
        </p:txBody>
      </p:sp>
      <p:sp>
        <p:nvSpPr>
          <p:cNvPr id="6" name="CasellaDiTesto 5">
            <a:extLst>
              <a:ext uri="{FF2B5EF4-FFF2-40B4-BE49-F238E27FC236}">
                <a16:creationId xmlns:a16="http://schemas.microsoft.com/office/drawing/2014/main" id="{5912DF78-98FC-49E5-9F3B-79DF3865BA6F}"/>
              </a:ext>
            </a:extLst>
          </p:cNvPr>
          <p:cNvSpPr txBox="1"/>
          <p:nvPr/>
        </p:nvSpPr>
        <p:spPr>
          <a:xfrm>
            <a:off x="838200" y="1116399"/>
            <a:ext cx="5257800" cy="5632311"/>
          </a:xfrm>
          <a:prstGeom prst="rect">
            <a:avLst/>
          </a:prstGeom>
          <a:noFill/>
        </p:spPr>
        <p:txBody>
          <a:bodyPr wrap="square" rtlCol="0">
            <a:spAutoFit/>
          </a:bodyPr>
          <a:lstStyle/>
          <a:p>
            <a:pPr marL="285750" indent="-285750">
              <a:buFont typeface="Arial" panose="020B0604020202020204" pitchFamily="34" charset="0"/>
              <a:buChar char="•"/>
            </a:pPr>
            <a:r>
              <a:rPr lang="it-IT" sz="2400" dirty="0"/>
              <a:t>In 1949, Barr and </a:t>
            </a:r>
            <a:r>
              <a:rPr lang="it-IT" sz="2400" dirty="0" err="1"/>
              <a:t>Bertram</a:t>
            </a:r>
            <a:r>
              <a:rPr lang="it-IT" sz="2400" dirty="0"/>
              <a:t> </a:t>
            </a:r>
            <a:r>
              <a:rPr lang="it-IT" sz="2400" dirty="0" err="1"/>
              <a:t>described</a:t>
            </a:r>
            <a:r>
              <a:rPr lang="it-IT" sz="2400" dirty="0"/>
              <a:t> a </a:t>
            </a:r>
            <a:r>
              <a:rPr lang="it-IT" sz="2400" dirty="0" err="1"/>
              <a:t>structure</a:t>
            </a:r>
            <a:r>
              <a:rPr lang="it-IT" sz="2400" dirty="0"/>
              <a:t> </a:t>
            </a:r>
            <a:r>
              <a:rPr lang="it-IT" sz="2400" dirty="0" err="1"/>
              <a:t>called</a:t>
            </a:r>
            <a:r>
              <a:rPr lang="it-IT" sz="2400" dirty="0"/>
              <a:t> </a:t>
            </a:r>
            <a:r>
              <a:rPr lang="it-IT" sz="2400" b="1" dirty="0"/>
              <a:t>Barr Body</a:t>
            </a:r>
            <a:r>
              <a:rPr lang="it-IT" sz="2400" dirty="0"/>
              <a:t>;</a:t>
            </a:r>
          </a:p>
          <a:p>
            <a:pPr marL="285750" indent="-285750">
              <a:buFont typeface="Arial" panose="020B0604020202020204" pitchFamily="34" charset="0"/>
              <a:buChar char="•"/>
            </a:pPr>
            <a:r>
              <a:rPr lang="it-IT" sz="2400" dirty="0"/>
              <a:t>In 1959, </a:t>
            </a:r>
            <a:r>
              <a:rPr lang="it-IT" sz="2400" dirty="0" err="1"/>
              <a:t>Ohno</a:t>
            </a:r>
            <a:r>
              <a:rPr lang="it-IT" sz="2400" dirty="0"/>
              <a:t> and </a:t>
            </a:r>
            <a:r>
              <a:rPr lang="it-IT" sz="2400" dirty="0" err="1"/>
              <a:t>collegues</a:t>
            </a:r>
            <a:r>
              <a:rPr lang="it-IT" sz="2400" dirty="0"/>
              <a:t> </a:t>
            </a:r>
            <a:r>
              <a:rPr lang="it-IT" sz="2400" dirty="0" err="1"/>
              <a:t>showed</a:t>
            </a:r>
            <a:r>
              <a:rPr lang="it-IT" sz="2400" dirty="0"/>
              <a:t> </a:t>
            </a:r>
            <a:r>
              <a:rPr lang="it-IT" sz="2400" dirty="0" err="1"/>
              <a:t>that</a:t>
            </a:r>
            <a:r>
              <a:rPr lang="it-IT" sz="2400" dirty="0"/>
              <a:t> </a:t>
            </a:r>
            <a:r>
              <a:rPr lang="it-IT" sz="2400" dirty="0" err="1"/>
              <a:t>this</a:t>
            </a:r>
            <a:r>
              <a:rPr lang="it-IT" sz="2400" dirty="0"/>
              <a:t> </a:t>
            </a:r>
            <a:r>
              <a:rPr lang="it-IT" sz="2400" dirty="0" err="1"/>
              <a:t>structure</a:t>
            </a:r>
            <a:r>
              <a:rPr lang="it-IT" sz="2400" dirty="0"/>
              <a:t> </a:t>
            </a:r>
            <a:r>
              <a:rPr lang="it-IT" sz="2400" dirty="0" err="1"/>
              <a:t>was</a:t>
            </a:r>
            <a:r>
              <a:rPr lang="it-IT" sz="2400" dirty="0"/>
              <a:t> </a:t>
            </a:r>
            <a:r>
              <a:rPr lang="it-IT" sz="2400" dirty="0" err="1"/>
              <a:t>derived</a:t>
            </a:r>
            <a:r>
              <a:rPr lang="it-IT" sz="2400" dirty="0"/>
              <a:t> from one of the </a:t>
            </a:r>
            <a:r>
              <a:rPr lang="it-IT" sz="2400" dirty="0" err="1"/>
              <a:t>two</a:t>
            </a:r>
            <a:r>
              <a:rPr lang="it-IT" sz="2400" dirty="0"/>
              <a:t> </a:t>
            </a:r>
            <a:r>
              <a:rPr lang="it-IT" sz="2400" dirty="0" err="1"/>
              <a:t>female</a:t>
            </a:r>
            <a:r>
              <a:rPr lang="it-IT" sz="2400" dirty="0"/>
              <a:t> X </a:t>
            </a:r>
            <a:r>
              <a:rPr lang="it-IT" sz="2400" dirty="0" err="1"/>
              <a:t>chromosomes</a:t>
            </a:r>
            <a:r>
              <a:rPr lang="it-IT" sz="2400" dirty="0"/>
              <a:t>;</a:t>
            </a:r>
          </a:p>
          <a:p>
            <a:pPr marL="285750" indent="-285750">
              <a:buFont typeface="Arial" panose="020B0604020202020204" pitchFamily="34" charset="0"/>
              <a:buChar char="•"/>
            </a:pPr>
            <a:r>
              <a:rPr lang="it-IT" sz="2400" dirty="0"/>
              <a:t>In 1961, Mary Lion </a:t>
            </a:r>
            <a:r>
              <a:rPr lang="it-IT" sz="2400" dirty="0" err="1"/>
              <a:t>hypothesized</a:t>
            </a:r>
            <a:r>
              <a:rPr lang="it-IT" sz="2400" dirty="0"/>
              <a:t> </a:t>
            </a:r>
            <a:r>
              <a:rPr lang="it-IT" sz="2400" dirty="0" err="1"/>
              <a:t>that</a:t>
            </a:r>
            <a:r>
              <a:rPr lang="it-IT" sz="2400" dirty="0"/>
              <a:t> in </a:t>
            </a:r>
            <a:r>
              <a:rPr lang="it-IT" sz="2400" dirty="0" err="1"/>
              <a:t>each</a:t>
            </a:r>
            <a:r>
              <a:rPr lang="it-IT" sz="2400" dirty="0"/>
              <a:t> </a:t>
            </a:r>
            <a:r>
              <a:rPr lang="it-IT" sz="2400" dirty="0" err="1"/>
              <a:t>female</a:t>
            </a:r>
            <a:r>
              <a:rPr lang="it-IT" sz="2400" dirty="0"/>
              <a:t> </a:t>
            </a:r>
            <a:r>
              <a:rPr lang="it-IT" sz="2400" dirty="0" err="1"/>
              <a:t>cell</a:t>
            </a:r>
            <a:r>
              <a:rPr lang="it-IT" sz="2400" dirty="0"/>
              <a:t> one of the </a:t>
            </a:r>
            <a:r>
              <a:rPr lang="it-IT" sz="2400" dirty="0" err="1"/>
              <a:t>two</a:t>
            </a:r>
            <a:r>
              <a:rPr lang="it-IT" sz="2400" dirty="0"/>
              <a:t> X </a:t>
            </a:r>
            <a:r>
              <a:rPr lang="it-IT" sz="2400" dirty="0" err="1"/>
              <a:t>chromosomes</a:t>
            </a:r>
            <a:r>
              <a:rPr lang="it-IT" sz="2400" dirty="0"/>
              <a:t> </a:t>
            </a:r>
            <a:r>
              <a:rPr lang="it-IT" sz="2400" dirty="0" err="1"/>
              <a:t>is</a:t>
            </a:r>
            <a:r>
              <a:rPr lang="it-IT" sz="2400" dirty="0"/>
              <a:t> </a:t>
            </a:r>
            <a:r>
              <a:rPr lang="it-IT" sz="2400" dirty="0" err="1"/>
              <a:t>stably</a:t>
            </a:r>
            <a:r>
              <a:rPr lang="it-IT" sz="2400" dirty="0"/>
              <a:t> </a:t>
            </a:r>
            <a:r>
              <a:rPr lang="it-IT" sz="2400" dirty="0" err="1"/>
              <a:t>inactived</a:t>
            </a:r>
            <a:r>
              <a:rPr lang="it-IT" sz="2400" dirty="0"/>
              <a:t> </a:t>
            </a:r>
            <a:r>
              <a:rPr lang="it-IT" sz="2400" dirty="0" err="1"/>
              <a:t>early</a:t>
            </a:r>
            <a:r>
              <a:rPr lang="it-IT" sz="2400" dirty="0"/>
              <a:t> in </a:t>
            </a:r>
            <a:r>
              <a:rPr lang="it-IT" sz="2400" b="1" dirty="0" err="1"/>
              <a:t>blastocyst</a:t>
            </a:r>
            <a:r>
              <a:rPr lang="it-IT" sz="2400" dirty="0"/>
              <a:t> (20 </a:t>
            </a:r>
            <a:r>
              <a:rPr lang="it-IT" sz="2400" dirty="0" err="1"/>
              <a:t>cells</a:t>
            </a:r>
            <a:r>
              <a:rPr lang="it-IT" sz="2400" dirty="0"/>
              <a:t> stage);</a:t>
            </a:r>
          </a:p>
          <a:p>
            <a:pPr marL="285750" indent="-285750">
              <a:buFont typeface="Arial" panose="020B0604020202020204" pitchFamily="34" charset="0"/>
              <a:buChar char="•"/>
            </a:pPr>
            <a:r>
              <a:rPr lang="it-IT" sz="2400" dirty="0"/>
              <a:t>Studies of X </a:t>
            </a:r>
            <a:r>
              <a:rPr lang="it-IT" sz="2400" dirty="0" err="1"/>
              <a:t>inactivation</a:t>
            </a:r>
            <a:r>
              <a:rPr lang="it-IT" sz="2400" dirty="0"/>
              <a:t> in human </a:t>
            </a:r>
            <a:r>
              <a:rPr lang="it-IT" sz="2400" dirty="0" err="1"/>
              <a:t>females</a:t>
            </a:r>
            <a:r>
              <a:rPr lang="it-IT" sz="2400" dirty="0"/>
              <a:t> with multiple copies of X </a:t>
            </a:r>
            <a:r>
              <a:rPr lang="it-IT" sz="2400" dirty="0" err="1"/>
              <a:t>showed</a:t>
            </a:r>
            <a:r>
              <a:rPr lang="it-IT" sz="2400" dirty="0"/>
              <a:t> </a:t>
            </a:r>
            <a:r>
              <a:rPr lang="it-IT" sz="2400" dirty="0" err="1"/>
              <a:t>that</a:t>
            </a:r>
            <a:r>
              <a:rPr lang="it-IT" sz="2400" dirty="0"/>
              <a:t> </a:t>
            </a:r>
            <a:r>
              <a:rPr lang="it-IT" sz="2400" dirty="0" err="1"/>
              <a:t>all</a:t>
            </a:r>
            <a:r>
              <a:rPr lang="it-IT" sz="2400" dirty="0"/>
              <a:t> X </a:t>
            </a:r>
            <a:r>
              <a:rPr lang="it-IT" sz="2400" dirty="0" err="1"/>
              <a:t>chromosomes</a:t>
            </a:r>
            <a:r>
              <a:rPr lang="it-IT" sz="2400" dirty="0"/>
              <a:t> in </a:t>
            </a:r>
            <a:r>
              <a:rPr lang="it-IT" sz="2400" dirty="0" err="1"/>
              <a:t>excess</a:t>
            </a:r>
            <a:r>
              <a:rPr lang="it-IT" sz="2400" dirty="0"/>
              <a:t> of one </a:t>
            </a:r>
            <a:r>
              <a:rPr lang="it-IT" sz="2400" dirty="0" err="1"/>
              <a:t>were</a:t>
            </a:r>
            <a:r>
              <a:rPr lang="it-IT" sz="2400" dirty="0"/>
              <a:t> </a:t>
            </a:r>
            <a:r>
              <a:rPr lang="it-IT" sz="2400" dirty="0" err="1"/>
              <a:t>inactivated</a:t>
            </a:r>
            <a:r>
              <a:rPr lang="it-IT" sz="2400" dirty="0"/>
              <a:t> (</a:t>
            </a:r>
            <a:r>
              <a:rPr lang="it-IT" sz="2400" b="1" dirty="0"/>
              <a:t>n-1 rules</a:t>
            </a:r>
            <a:r>
              <a:rPr lang="it-IT" sz="2400" dirty="0"/>
              <a:t>).</a:t>
            </a:r>
          </a:p>
        </p:txBody>
      </p:sp>
      <p:sp>
        <p:nvSpPr>
          <p:cNvPr id="5" name="CasellaDiTesto 4">
            <a:extLst>
              <a:ext uri="{FF2B5EF4-FFF2-40B4-BE49-F238E27FC236}">
                <a16:creationId xmlns:a16="http://schemas.microsoft.com/office/drawing/2014/main" id="{87344D82-FC2C-40D8-8EAD-BEFCFB3CC19D}"/>
              </a:ext>
            </a:extLst>
          </p:cNvPr>
          <p:cNvSpPr txBox="1"/>
          <p:nvPr/>
        </p:nvSpPr>
        <p:spPr>
          <a:xfrm>
            <a:off x="6255026" y="1309875"/>
            <a:ext cx="5550698" cy="830997"/>
          </a:xfrm>
          <a:prstGeom prst="rect">
            <a:avLst/>
          </a:prstGeom>
          <a:solidFill>
            <a:schemeClr val="bg1"/>
          </a:solidFill>
        </p:spPr>
        <p:txBody>
          <a:bodyPr wrap="square" rtlCol="0">
            <a:spAutoFit/>
          </a:bodyPr>
          <a:lstStyle/>
          <a:p>
            <a:r>
              <a:rPr lang="it-IT" sz="2400" b="1" dirty="0"/>
              <a:t>The Barr Bodies </a:t>
            </a:r>
            <a:r>
              <a:rPr lang="it-IT" sz="2400" b="1" dirty="0" err="1"/>
              <a:t>number</a:t>
            </a:r>
            <a:r>
              <a:rPr lang="it-IT" sz="2400" b="1" dirty="0"/>
              <a:t> </a:t>
            </a:r>
            <a:r>
              <a:rPr lang="it-IT" sz="2400" b="1" dirty="0" err="1"/>
              <a:t>changes</a:t>
            </a:r>
            <a:r>
              <a:rPr lang="it-IT" sz="2400" b="1" dirty="0"/>
              <a:t> with the X </a:t>
            </a:r>
            <a:r>
              <a:rPr lang="it-IT" sz="2400" b="1" dirty="0" err="1"/>
              <a:t>chromosome</a:t>
            </a:r>
            <a:r>
              <a:rPr lang="it-IT" sz="2400" b="1" dirty="0"/>
              <a:t> </a:t>
            </a:r>
            <a:r>
              <a:rPr lang="it-IT" sz="2400" b="1" dirty="0" err="1"/>
              <a:t>number</a:t>
            </a:r>
            <a:endParaRPr lang="it-IT" sz="2400" b="1" dirty="0"/>
          </a:p>
        </p:txBody>
      </p:sp>
      <p:sp>
        <p:nvSpPr>
          <p:cNvPr id="7" name="CasellaDiTesto 6">
            <a:extLst>
              <a:ext uri="{FF2B5EF4-FFF2-40B4-BE49-F238E27FC236}">
                <a16:creationId xmlns:a16="http://schemas.microsoft.com/office/drawing/2014/main" id="{FE705AB5-DF48-4DE9-B6BB-843DC13C0930}"/>
              </a:ext>
            </a:extLst>
          </p:cNvPr>
          <p:cNvSpPr txBox="1"/>
          <p:nvPr/>
        </p:nvSpPr>
        <p:spPr>
          <a:xfrm>
            <a:off x="6784379" y="5548125"/>
            <a:ext cx="1948575" cy="1200329"/>
          </a:xfrm>
          <a:prstGeom prst="rect">
            <a:avLst/>
          </a:prstGeom>
          <a:solidFill>
            <a:schemeClr val="bg1"/>
          </a:solidFill>
        </p:spPr>
        <p:txBody>
          <a:bodyPr wrap="square" rtlCol="0">
            <a:spAutoFit/>
          </a:bodyPr>
          <a:lstStyle/>
          <a:p>
            <a:pPr algn="ctr"/>
            <a:r>
              <a:rPr lang="it-IT" sz="2400" b="1" dirty="0"/>
              <a:t>XX</a:t>
            </a:r>
          </a:p>
          <a:p>
            <a:pPr algn="ctr"/>
            <a:r>
              <a:rPr lang="it-IT" sz="2400" b="1" dirty="0"/>
              <a:t>One Barr Body</a:t>
            </a:r>
          </a:p>
        </p:txBody>
      </p:sp>
      <p:sp>
        <p:nvSpPr>
          <p:cNvPr id="8" name="CasellaDiTesto 7">
            <a:extLst>
              <a:ext uri="{FF2B5EF4-FFF2-40B4-BE49-F238E27FC236}">
                <a16:creationId xmlns:a16="http://schemas.microsoft.com/office/drawing/2014/main" id="{ADED54AA-AE88-4282-A26A-6DC5A0B51281}"/>
              </a:ext>
            </a:extLst>
          </p:cNvPr>
          <p:cNvSpPr txBox="1"/>
          <p:nvPr/>
        </p:nvSpPr>
        <p:spPr>
          <a:xfrm>
            <a:off x="9837395" y="5548125"/>
            <a:ext cx="1678744" cy="1200329"/>
          </a:xfrm>
          <a:prstGeom prst="rect">
            <a:avLst/>
          </a:prstGeom>
          <a:solidFill>
            <a:schemeClr val="bg1"/>
          </a:solidFill>
        </p:spPr>
        <p:txBody>
          <a:bodyPr wrap="square" rtlCol="0">
            <a:spAutoFit/>
          </a:bodyPr>
          <a:lstStyle/>
          <a:p>
            <a:pPr algn="ctr"/>
            <a:r>
              <a:rPr lang="it-IT" sz="2400" b="1" dirty="0"/>
              <a:t>XXX</a:t>
            </a:r>
          </a:p>
          <a:p>
            <a:pPr algn="ctr"/>
            <a:r>
              <a:rPr lang="it-IT" sz="2400" b="1" dirty="0"/>
              <a:t>Two Barr Bodies</a:t>
            </a:r>
          </a:p>
        </p:txBody>
      </p:sp>
    </p:spTree>
    <p:extLst>
      <p:ext uri="{BB962C8B-B14F-4D97-AF65-F5344CB8AC3E}">
        <p14:creationId xmlns:p14="http://schemas.microsoft.com/office/powerpoint/2010/main" val="238878283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six silencing is impaired when its promoter is exposed to Xist’s regulatory landscape."/>
          <p:cNvSpPr txBox="1">
            <a:spLocks noGrp="1"/>
          </p:cNvSpPr>
          <p:nvPr>
            <p:ph type="title"/>
          </p:nvPr>
        </p:nvSpPr>
        <p:spPr>
          <a:xfrm>
            <a:off x="2605287" y="297478"/>
            <a:ext cx="7366939" cy="648487"/>
          </a:xfrm>
          <a:prstGeom prst="rect">
            <a:avLst/>
          </a:prstGeom>
        </p:spPr>
        <p:txBody>
          <a:bodyPr>
            <a:normAutofit fontScale="90000"/>
          </a:bodyPr>
          <a:lstStyle/>
          <a:p>
            <a:pPr algn="just" defTabSz="230186">
              <a:lnSpc>
                <a:spcPts val="2250"/>
              </a:lnSpc>
              <a:spcBef>
                <a:spcPts val="492"/>
              </a:spcBef>
              <a:defRPr sz="3234" b="1" i="1">
                <a:solidFill>
                  <a:srgbClr val="EE230C"/>
                </a:solidFill>
                <a:latin typeface="Times"/>
                <a:ea typeface="Times"/>
                <a:cs typeface="Times"/>
                <a:sym typeface="Times"/>
              </a:defRPr>
            </a:pPr>
            <a:r>
              <a:t>Tsix </a:t>
            </a:r>
            <a:r>
              <a:rPr i="0"/>
              <a:t>silencing is impaired when its promoter is exposed to </a:t>
            </a:r>
            <a:r>
              <a:t>Xist</a:t>
            </a:r>
            <a:r>
              <a:rPr i="0"/>
              <a:t>’s regulatory landscape.</a:t>
            </a:r>
          </a:p>
        </p:txBody>
      </p:sp>
      <p:sp>
        <p:nvSpPr>
          <p:cNvPr id="130" name="Figure 5f. Quantification of Xist RNA cloud formation in the female cell lines described in Figure 5a, at day 10 of EpiLSC induction. The correlation between bi-allelic Tsix expression and reduced/dispersed Xist RNA clouds is highly significant.…"/>
          <p:cNvSpPr txBox="1"/>
          <p:nvPr/>
        </p:nvSpPr>
        <p:spPr>
          <a:xfrm>
            <a:off x="6630664" y="3552826"/>
            <a:ext cx="3743422" cy="29759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spAutoFit/>
          </a:bodyPr>
          <a:lstStyle/>
          <a:p>
            <a:pPr algn="just" defTabSz="914367">
              <a:defRPr sz="2200">
                <a:solidFill>
                  <a:srgbClr val="FF0000"/>
                </a:solidFill>
                <a:latin typeface="Helvetica"/>
                <a:ea typeface="Helvetica"/>
                <a:cs typeface="Helvetica"/>
                <a:sym typeface="Helvetica"/>
              </a:defRPr>
            </a:pPr>
            <a:r>
              <a:rPr sz="1547" dirty="0">
                <a:solidFill>
                  <a:schemeClr val="tx1"/>
                </a:solidFill>
              </a:rPr>
              <a:t>Figure 5f. Quantification of </a:t>
            </a:r>
            <a:r>
              <a:rPr sz="1547" dirty="0" err="1">
                <a:solidFill>
                  <a:schemeClr val="tx1"/>
                </a:solidFill>
              </a:rPr>
              <a:t>Xist</a:t>
            </a:r>
            <a:r>
              <a:rPr sz="1547" dirty="0">
                <a:solidFill>
                  <a:schemeClr val="tx1"/>
                </a:solidFill>
              </a:rPr>
              <a:t> RNA cloud formation in the female cell lines described in Figure 5a, at day 10 of </a:t>
            </a:r>
            <a:r>
              <a:rPr sz="1547" dirty="0" err="1">
                <a:solidFill>
                  <a:schemeClr val="tx1"/>
                </a:solidFill>
              </a:rPr>
              <a:t>EpiLSC</a:t>
            </a:r>
            <a:r>
              <a:rPr sz="1547" dirty="0">
                <a:solidFill>
                  <a:schemeClr val="tx1"/>
                </a:solidFill>
              </a:rPr>
              <a:t> induction. The correlation between bi-allelic </a:t>
            </a:r>
            <a:r>
              <a:rPr sz="1547" dirty="0" err="1">
                <a:solidFill>
                  <a:schemeClr val="tx1"/>
                </a:solidFill>
              </a:rPr>
              <a:t>Tsix</a:t>
            </a:r>
            <a:r>
              <a:rPr sz="1547" dirty="0">
                <a:solidFill>
                  <a:schemeClr val="tx1"/>
                </a:solidFill>
              </a:rPr>
              <a:t> expression and reduced/dispersed </a:t>
            </a:r>
            <a:r>
              <a:rPr sz="1547" dirty="0" err="1">
                <a:solidFill>
                  <a:schemeClr val="tx1"/>
                </a:solidFill>
              </a:rPr>
              <a:t>Xist</a:t>
            </a:r>
            <a:r>
              <a:rPr sz="1547" dirty="0">
                <a:solidFill>
                  <a:schemeClr val="tx1"/>
                </a:solidFill>
              </a:rPr>
              <a:t> RNA clouds is highly significant. </a:t>
            </a:r>
            <a:endParaRPr sz="1969" dirty="0">
              <a:solidFill>
                <a:schemeClr val="tx1"/>
              </a:solidFill>
            </a:endParaRPr>
          </a:p>
          <a:p>
            <a:pPr algn="just" defTabSz="914367">
              <a:defRPr sz="2200">
                <a:latin typeface="Helvetica"/>
                <a:ea typeface="Helvetica"/>
                <a:cs typeface="Helvetica"/>
                <a:sym typeface="Helvetica"/>
              </a:defRPr>
            </a:pPr>
            <a:endParaRPr sz="1969" dirty="0"/>
          </a:p>
          <a:p>
            <a:pPr algn="just" defTabSz="332696">
              <a:defRPr sz="2200" i="1" u="sng">
                <a:latin typeface="Helvetica"/>
                <a:ea typeface="Helvetica"/>
                <a:cs typeface="Helvetica"/>
                <a:sym typeface="Helvetica"/>
              </a:defRPr>
            </a:pPr>
            <a:r>
              <a:rPr sz="1547" dirty="0"/>
              <a:t>These results suggest that prolonged </a:t>
            </a:r>
            <a:r>
              <a:rPr sz="1547" dirty="0" err="1"/>
              <a:t>Tsix</a:t>
            </a:r>
            <a:r>
              <a:rPr sz="1547" dirty="0"/>
              <a:t> expression might contribute to the reduced levels of </a:t>
            </a:r>
            <a:r>
              <a:rPr sz="1547" dirty="0" err="1"/>
              <a:t>Xist</a:t>
            </a:r>
            <a:r>
              <a:rPr sz="1547" dirty="0"/>
              <a:t> RNA during differentiation in the inversions.</a:t>
            </a:r>
          </a:p>
        </p:txBody>
      </p:sp>
      <p:sp>
        <p:nvSpPr>
          <p:cNvPr id="131" name="Figure 5e. Bi-allelic Tsix expression measured by RNA–FISH in the female cell lines described in Figure 5a. Bars represent mean fraction of Xist-positive cells with bi-allelic Tsix expression.…"/>
          <p:cNvSpPr txBox="1"/>
          <p:nvPr/>
        </p:nvSpPr>
        <p:spPr>
          <a:xfrm>
            <a:off x="1928630" y="1172601"/>
            <a:ext cx="4269950" cy="2499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spAutoFit/>
          </a:bodyPr>
          <a:lstStyle/>
          <a:p>
            <a:pPr algn="just" defTabSz="332696">
              <a:defRPr sz="2200">
                <a:solidFill>
                  <a:srgbClr val="FF0000"/>
                </a:solidFill>
                <a:latin typeface="Helvetica"/>
                <a:ea typeface="Helvetica"/>
                <a:cs typeface="Helvetica"/>
                <a:sym typeface="Helvetica"/>
              </a:defRPr>
            </a:pPr>
            <a:r>
              <a:rPr sz="1547" dirty="0">
                <a:solidFill>
                  <a:schemeClr val="tx1"/>
                </a:solidFill>
              </a:rPr>
              <a:t>Figure 5e. Bi-allelic </a:t>
            </a:r>
            <a:r>
              <a:rPr sz="1547" i="1" dirty="0" err="1">
                <a:solidFill>
                  <a:schemeClr val="tx1"/>
                </a:solidFill>
              </a:rPr>
              <a:t>Tsix</a:t>
            </a:r>
            <a:r>
              <a:rPr sz="1547" i="1" dirty="0">
                <a:solidFill>
                  <a:schemeClr val="tx1"/>
                </a:solidFill>
              </a:rPr>
              <a:t> </a:t>
            </a:r>
            <a:r>
              <a:rPr sz="1547" dirty="0">
                <a:solidFill>
                  <a:schemeClr val="tx1"/>
                </a:solidFill>
              </a:rPr>
              <a:t>expression measured by RNA–FISH in the female cell lines described in Figure 5a. Bars represent mean fraction of </a:t>
            </a:r>
            <a:r>
              <a:rPr sz="1547" i="1" dirty="0" err="1">
                <a:solidFill>
                  <a:schemeClr val="tx1"/>
                </a:solidFill>
              </a:rPr>
              <a:t>Xist</a:t>
            </a:r>
            <a:r>
              <a:rPr sz="1547" dirty="0">
                <a:solidFill>
                  <a:schemeClr val="tx1"/>
                </a:solidFill>
              </a:rPr>
              <a:t>-positive cells with bi-allelic </a:t>
            </a:r>
            <a:r>
              <a:rPr sz="1547" i="1" dirty="0" err="1">
                <a:solidFill>
                  <a:schemeClr val="tx1"/>
                </a:solidFill>
              </a:rPr>
              <a:t>Tsix</a:t>
            </a:r>
            <a:r>
              <a:rPr sz="1547" i="1" dirty="0">
                <a:solidFill>
                  <a:schemeClr val="tx1"/>
                </a:solidFill>
              </a:rPr>
              <a:t> </a:t>
            </a:r>
            <a:r>
              <a:rPr sz="1547" dirty="0">
                <a:solidFill>
                  <a:schemeClr val="tx1"/>
                </a:solidFill>
              </a:rPr>
              <a:t>expression. </a:t>
            </a:r>
            <a:endParaRPr sz="1969" dirty="0">
              <a:solidFill>
                <a:schemeClr val="tx1"/>
              </a:solidFill>
            </a:endParaRPr>
          </a:p>
          <a:p>
            <a:pPr algn="just" defTabSz="332696">
              <a:defRPr sz="2200">
                <a:latin typeface="Helvetica"/>
                <a:ea typeface="Helvetica"/>
                <a:cs typeface="Helvetica"/>
                <a:sym typeface="Helvetica"/>
              </a:defRPr>
            </a:pPr>
            <a:endParaRPr sz="1969" dirty="0">
              <a:solidFill>
                <a:srgbClr val="EE230C"/>
              </a:solidFill>
            </a:endParaRPr>
          </a:p>
          <a:p>
            <a:pPr algn="just" defTabSz="332696">
              <a:defRPr sz="2200" i="1" u="sng">
                <a:latin typeface="Helvetica"/>
                <a:ea typeface="Helvetica"/>
                <a:cs typeface="Helvetica"/>
                <a:sym typeface="Helvetica"/>
              </a:defRPr>
            </a:pPr>
            <a:r>
              <a:rPr sz="1547" dirty="0"/>
              <a:t>Exposing </a:t>
            </a:r>
            <a:r>
              <a:rPr sz="1547" dirty="0" err="1"/>
              <a:t>Tsix</a:t>
            </a:r>
            <a:r>
              <a:rPr sz="1547" dirty="0"/>
              <a:t> to the regulatory environment that normally belongs to </a:t>
            </a:r>
            <a:r>
              <a:rPr sz="1547" dirty="0" err="1"/>
              <a:t>Xist</a:t>
            </a:r>
            <a:r>
              <a:rPr sz="1547" dirty="0"/>
              <a:t> impairs </a:t>
            </a:r>
            <a:r>
              <a:rPr sz="1547" dirty="0" err="1"/>
              <a:t>Tsix</a:t>
            </a:r>
            <a:r>
              <a:rPr sz="1547" dirty="0"/>
              <a:t> silencing during differentiation, and leads to the co-occurrence of </a:t>
            </a:r>
            <a:r>
              <a:rPr sz="1547" dirty="0" err="1"/>
              <a:t>Xist</a:t>
            </a:r>
            <a:r>
              <a:rPr sz="1547" dirty="0"/>
              <a:t> RNA accumulation and </a:t>
            </a:r>
            <a:r>
              <a:rPr sz="1547" dirty="0" err="1"/>
              <a:t>Tsix</a:t>
            </a:r>
            <a:r>
              <a:rPr sz="1547" dirty="0"/>
              <a:t> expression from the same allele.</a:t>
            </a:r>
          </a:p>
        </p:txBody>
      </p:sp>
      <p:pic>
        <p:nvPicPr>
          <p:cNvPr id="132" name="Senza nome.png" descr="Senza nome.png"/>
          <p:cNvPicPr>
            <a:picLocks noChangeAspect="1"/>
          </p:cNvPicPr>
          <p:nvPr/>
        </p:nvPicPr>
        <p:blipFill>
          <a:blip r:embed="rId2">
            <a:extLst/>
          </a:blip>
          <a:stretch>
            <a:fillRect/>
          </a:stretch>
        </p:blipFill>
        <p:spPr>
          <a:xfrm>
            <a:off x="6318683" y="1307379"/>
            <a:ext cx="3867413" cy="2230281"/>
          </a:xfrm>
          <a:prstGeom prst="rect">
            <a:avLst/>
          </a:prstGeom>
          <a:ln w="12700">
            <a:miter lim="400000"/>
          </a:ln>
        </p:spPr>
      </p:pic>
      <p:pic>
        <p:nvPicPr>
          <p:cNvPr id="133" name="Senza nome.png" descr="Senza nome.png"/>
          <p:cNvPicPr>
            <a:picLocks noChangeAspect="1"/>
          </p:cNvPicPr>
          <p:nvPr/>
        </p:nvPicPr>
        <p:blipFill>
          <a:blip r:embed="rId3">
            <a:extLst/>
          </a:blip>
          <a:stretch>
            <a:fillRect/>
          </a:stretch>
        </p:blipFill>
        <p:spPr>
          <a:xfrm>
            <a:off x="1964419" y="3949471"/>
            <a:ext cx="1378676" cy="2397016"/>
          </a:xfrm>
          <a:prstGeom prst="rect">
            <a:avLst/>
          </a:prstGeom>
          <a:ln w="12700">
            <a:miter lim="400000"/>
          </a:ln>
        </p:spPr>
      </p:pic>
      <p:pic>
        <p:nvPicPr>
          <p:cNvPr id="134" name="Senza nome 2.png" descr="Senza nome 2.png"/>
          <p:cNvPicPr>
            <a:picLocks noChangeAspect="1"/>
          </p:cNvPicPr>
          <p:nvPr/>
        </p:nvPicPr>
        <p:blipFill>
          <a:blip r:embed="rId4">
            <a:extLst/>
          </a:blip>
          <a:stretch>
            <a:fillRect/>
          </a:stretch>
        </p:blipFill>
        <p:spPr>
          <a:xfrm>
            <a:off x="3827476" y="3944317"/>
            <a:ext cx="2318809" cy="2283497"/>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 name="Rectangle 140">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7" name="Picture 142">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1" name="Titolo 1"/>
          <p:cNvSpPr txBox="1">
            <a:spLocks noGrp="1"/>
          </p:cNvSpPr>
          <p:nvPr>
            <p:ph type="title"/>
          </p:nvPr>
        </p:nvSpPr>
        <p:spPr>
          <a:xfrm>
            <a:off x="262708" y="2018546"/>
            <a:ext cx="3659777" cy="2820908"/>
          </a:xfrm>
          <a:prstGeom prst="rect">
            <a:avLst/>
          </a:prstGeom>
        </p:spPr>
        <p:txBody>
          <a:bodyPr vert="horz" lIns="91440" tIns="45720" rIns="91440" bIns="45720" rtlCol="0" anchor="ctr">
            <a:normAutofit/>
          </a:bodyPr>
          <a:lstStyle>
            <a:lvl1pPr algn="ctr">
              <a:defRPr sz="5900">
                <a:solidFill>
                  <a:srgbClr val="002060"/>
                </a:solidFill>
              </a:defRPr>
            </a:lvl1pPr>
          </a:lstStyle>
          <a:p>
            <a:pPr algn="l">
              <a:spcBef>
                <a:spcPct val="0"/>
              </a:spcBef>
            </a:pPr>
            <a:r>
              <a:rPr lang="en-US" sz="4000" b="1" kern="1200" dirty="0">
                <a:solidFill>
                  <a:srgbClr val="FFFFFF"/>
                </a:solidFill>
                <a:effectLst>
                  <a:outerShdw blurRad="38100" dist="38100" dir="2700000" algn="tl">
                    <a:srgbClr val="000000">
                      <a:alpha val="43137"/>
                    </a:srgbClr>
                  </a:outerShdw>
                </a:effectLst>
                <a:latin typeface="+mj-lt"/>
                <a:ea typeface="+mj-ea"/>
                <a:cs typeface="+mj-cs"/>
              </a:rPr>
              <a:t>Conclusion and discussion</a:t>
            </a:r>
          </a:p>
        </p:txBody>
      </p:sp>
      <p:graphicFrame>
        <p:nvGraphicFramePr>
          <p:cNvPr id="264" name="CasellaDiTesto 3">
            <a:extLst>
              <a:ext uri="{FF2B5EF4-FFF2-40B4-BE49-F238E27FC236}">
                <a16:creationId xmlns:a16="http://schemas.microsoft.com/office/drawing/2014/main" id="{1CEC10A8-CF91-426A-9CB9-5631B71E28E2}"/>
              </a:ext>
            </a:extLst>
          </p:cNvPr>
          <p:cNvGraphicFramePr/>
          <p:nvPr>
            <p:extLst>
              <p:ext uri="{D42A27DB-BD31-4B8C-83A1-F6EECF244321}">
                <p14:modId xmlns:p14="http://schemas.microsoft.com/office/powerpoint/2010/main" val="3596600995"/>
              </p:ext>
            </p:extLst>
          </p:nvPr>
        </p:nvGraphicFramePr>
        <p:xfrm>
          <a:off x="2336800" y="145143"/>
          <a:ext cx="11205028" cy="6712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isultati immagini per genome gif">
            <a:extLst>
              <a:ext uri="{FF2B5EF4-FFF2-40B4-BE49-F238E27FC236}">
                <a16:creationId xmlns:a16="http://schemas.microsoft.com/office/drawing/2014/main" id="{C04FDDDF-07AD-4BFC-B46B-7C94535F74C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945" y="0"/>
            <a:ext cx="1222094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53B0C09A-4681-4BED-9F05-135FF67D80D5}"/>
              </a:ext>
            </a:extLst>
          </p:cNvPr>
          <p:cNvSpPr/>
          <p:nvPr/>
        </p:nvSpPr>
        <p:spPr>
          <a:xfrm>
            <a:off x="1262998" y="3600529"/>
            <a:ext cx="7545655" cy="923330"/>
          </a:xfrm>
          <a:prstGeom prst="rect">
            <a:avLst/>
          </a:prstGeom>
          <a:noFill/>
          <a:ln>
            <a:noFill/>
          </a:ln>
        </p:spPr>
        <p:txBody>
          <a:bodyPr wrap="none" lIns="91440" tIns="45720" rIns="91440" bIns="45720">
            <a:spAutoFit/>
          </a:bodyPr>
          <a:lstStyle/>
          <a:p>
            <a:pPr algn="ctr"/>
            <a:r>
              <a:rPr lang="it-IT" sz="5400" b="1" cap="none" spc="0" dirty="0">
                <a:ln w="22225">
                  <a:solidFill>
                    <a:schemeClr val="accent2"/>
                  </a:solidFill>
                  <a:prstDash val="solid"/>
                </a:ln>
                <a:solidFill>
                  <a:schemeClr val="accent1">
                    <a:lumMod val="75000"/>
                  </a:schemeClr>
                </a:solidFill>
                <a:effectLst/>
              </a:rPr>
              <a:t>Thanks for </a:t>
            </a:r>
            <a:r>
              <a:rPr lang="it-IT" sz="5400" b="1" cap="none" spc="0" dirty="0" err="1">
                <a:ln w="22225">
                  <a:solidFill>
                    <a:schemeClr val="accent2"/>
                  </a:solidFill>
                  <a:prstDash val="solid"/>
                </a:ln>
                <a:solidFill>
                  <a:schemeClr val="accent1">
                    <a:lumMod val="75000"/>
                  </a:schemeClr>
                </a:solidFill>
                <a:effectLst/>
              </a:rPr>
              <a:t>your</a:t>
            </a:r>
            <a:r>
              <a:rPr lang="it-IT" sz="5400" b="1" cap="none" spc="0" dirty="0">
                <a:ln w="22225">
                  <a:solidFill>
                    <a:schemeClr val="accent2"/>
                  </a:solidFill>
                  <a:prstDash val="solid"/>
                </a:ln>
                <a:solidFill>
                  <a:schemeClr val="accent1">
                    <a:lumMod val="75000"/>
                  </a:schemeClr>
                </a:solidFill>
                <a:effectLst/>
              </a:rPr>
              <a:t> </a:t>
            </a:r>
            <a:r>
              <a:rPr lang="it-IT" sz="5400" b="1" cap="none" spc="0" dirty="0" err="1">
                <a:ln w="22225">
                  <a:solidFill>
                    <a:schemeClr val="accent2"/>
                  </a:solidFill>
                  <a:prstDash val="solid"/>
                </a:ln>
                <a:solidFill>
                  <a:schemeClr val="accent1">
                    <a:lumMod val="75000"/>
                  </a:schemeClr>
                </a:solidFill>
                <a:effectLst/>
              </a:rPr>
              <a:t>attention</a:t>
            </a:r>
            <a:endParaRPr lang="it-IT" sz="5400" b="1" cap="none" spc="0" dirty="0">
              <a:ln w="22225">
                <a:solidFill>
                  <a:schemeClr val="accent2"/>
                </a:solidFill>
                <a:prstDash val="solid"/>
              </a:ln>
              <a:solidFill>
                <a:schemeClr val="accent1">
                  <a:lumMod val="75000"/>
                </a:schemeClr>
              </a:solidFill>
              <a:effectLst/>
            </a:endParaRPr>
          </a:p>
        </p:txBody>
      </p:sp>
    </p:spTree>
    <p:extLst>
      <p:ext uri="{BB962C8B-B14F-4D97-AF65-F5344CB8AC3E}">
        <p14:creationId xmlns:p14="http://schemas.microsoft.com/office/powerpoint/2010/main" val="37857049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9F4A34-1053-47AD-AF72-4BAEE3F72088}"/>
              </a:ext>
            </a:extLst>
          </p:cNvPr>
          <p:cNvSpPr>
            <a:spLocks noGrp="1"/>
          </p:cNvSpPr>
          <p:nvPr>
            <p:ph type="title"/>
          </p:nvPr>
        </p:nvSpPr>
        <p:spPr>
          <a:xfrm>
            <a:off x="934485" y="26504"/>
            <a:ext cx="10515600" cy="1139687"/>
          </a:xfrm>
        </p:spPr>
        <p:txBody>
          <a:bodyPr>
            <a:normAutofit/>
          </a:bodyPr>
          <a:lstStyle/>
          <a:p>
            <a:pPr algn="ctr"/>
            <a:r>
              <a:rPr lang="it-IT" sz="3600" b="1" dirty="0"/>
              <a:t>X </a:t>
            </a:r>
            <a:r>
              <a:rPr lang="it-IT" sz="3600" b="1" dirty="0" err="1"/>
              <a:t>inactivation</a:t>
            </a:r>
            <a:r>
              <a:rPr lang="it-IT" sz="3600" b="1" dirty="0"/>
              <a:t> </a:t>
            </a:r>
            <a:r>
              <a:rPr lang="it-IT" sz="3600" b="1" dirty="0" err="1"/>
              <a:t>is</a:t>
            </a:r>
            <a:r>
              <a:rPr lang="it-IT" sz="3600" b="1" dirty="0"/>
              <a:t> </a:t>
            </a:r>
            <a:r>
              <a:rPr lang="it-IT" sz="3600" b="1" dirty="0" err="1"/>
              <a:t>developmentally</a:t>
            </a:r>
            <a:r>
              <a:rPr lang="it-IT" sz="3600" b="1" dirty="0"/>
              <a:t> </a:t>
            </a:r>
            <a:r>
              <a:rPr lang="it-IT" sz="3600" b="1" dirty="0" err="1"/>
              <a:t>regulated</a:t>
            </a:r>
            <a:endParaRPr lang="it-IT" sz="3600" b="1" dirty="0"/>
          </a:p>
        </p:txBody>
      </p:sp>
      <p:sp>
        <p:nvSpPr>
          <p:cNvPr id="5" name="CasellaDiTesto 4">
            <a:extLst>
              <a:ext uri="{FF2B5EF4-FFF2-40B4-BE49-F238E27FC236}">
                <a16:creationId xmlns:a16="http://schemas.microsoft.com/office/drawing/2014/main" id="{DF6D2798-3754-4318-B0A4-95CAE6E74C71}"/>
              </a:ext>
            </a:extLst>
          </p:cNvPr>
          <p:cNvSpPr txBox="1"/>
          <p:nvPr/>
        </p:nvSpPr>
        <p:spPr>
          <a:xfrm>
            <a:off x="675654" y="1545114"/>
            <a:ext cx="4797494" cy="4524315"/>
          </a:xfrm>
          <a:prstGeom prst="rect">
            <a:avLst/>
          </a:prstGeom>
          <a:noFill/>
        </p:spPr>
        <p:txBody>
          <a:bodyPr wrap="square" rtlCol="0">
            <a:spAutoFit/>
          </a:bodyPr>
          <a:lstStyle/>
          <a:p>
            <a:pPr marL="285750" indent="-285750">
              <a:buFont typeface="Arial" panose="020B0604020202020204" pitchFamily="34" charset="0"/>
              <a:buChar char="•"/>
            </a:pPr>
            <a:r>
              <a:rPr lang="it-IT" sz="2400" dirty="0" err="1"/>
              <a:t>Both</a:t>
            </a:r>
            <a:r>
              <a:rPr lang="it-IT" sz="2400" dirty="0"/>
              <a:t> X </a:t>
            </a:r>
            <a:r>
              <a:rPr lang="it-IT" sz="2400" dirty="0" err="1"/>
              <a:t>chromosomes</a:t>
            </a:r>
            <a:r>
              <a:rPr lang="it-IT" sz="2400" dirty="0"/>
              <a:t> are </a:t>
            </a:r>
            <a:r>
              <a:rPr lang="it-IT" sz="2400" dirty="0" err="1"/>
              <a:t>active</a:t>
            </a:r>
            <a:r>
              <a:rPr lang="it-IT" sz="2400" dirty="0"/>
              <a:t> in the </a:t>
            </a:r>
            <a:r>
              <a:rPr lang="it-IT" sz="2400" dirty="0" err="1"/>
              <a:t>early</a:t>
            </a:r>
            <a:r>
              <a:rPr lang="it-IT" sz="2400" dirty="0"/>
              <a:t> </a:t>
            </a:r>
            <a:r>
              <a:rPr lang="it-IT" sz="2400" dirty="0" err="1"/>
              <a:t>zygote</a:t>
            </a:r>
            <a:r>
              <a:rPr lang="it-IT" sz="2400" dirty="0"/>
              <a:t>;</a:t>
            </a:r>
          </a:p>
          <a:p>
            <a:pPr marL="285750" indent="-285750">
              <a:buFont typeface="Arial" panose="020B0604020202020204" pitchFamily="34" charset="0"/>
              <a:buChar char="•"/>
            </a:pPr>
            <a:r>
              <a:rPr lang="it-IT" sz="2400" dirty="0" err="1"/>
              <a:t>Randomly</a:t>
            </a:r>
            <a:r>
              <a:rPr lang="it-IT" sz="2400" dirty="0"/>
              <a:t> </a:t>
            </a:r>
            <a:r>
              <a:rPr lang="it-IT" sz="2400" dirty="0" err="1"/>
              <a:t>inactivation</a:t>
            </a:r>
            <a:r>
              <a:rPr lang="it-IT" sz="2400" dirty="0"/>
              <a:t> </a:t>
            </a:r>
            <a:r>
              <a:rPr lang="it-IT" sz="2400" dirty="0" err="1"/>
              <a:t>either</a:t>
            </a:r>
            <a:r>
              <a:rPr lang="it-IT" sz="2400" dirty="0"/>
              <a:t> the </a:t>
            </a:r>
            <a:r>
              <a:rPr lang="it-IT" sz="2400" dirty="0" err="1"/>
              <a:t>maternal</a:t>
            </a:r>
            <a:r>
              <a:rPr lang="it-IT" sz="2400" dirty="0"/>
              <a:t> (</a:t>
            </a:r>
            <a:r>
              <a:rPr lang="it-IT" sz="2400" dirty="0" err="1"/>
              <a:t>Xm</a:t>
            </a:r>
            <a:r>
              <a:rPr lang="it-IT" sz="2400" dirty="0"/>
              <a:t>) or </a:t>
            </a:r>
            <a:r>
              <a:rPr lang="it-IT" sz="2400" dirty="0" err="1"/>
              <a:t>paternal</a:t>
            </a:r>
            <a:r>
              <a:rPr lang="it-IT" sz="2400" dirty="0"/>
              <a:t> (</a:t>
            </a:r>
            <a:r>
              <a:rPr lang="it-IT" sz="2400" dirty="0" err="1"/>
              <a:t>Xp</a:t>
            </a:r>
            <a:r>
              <a:rPr lang="it-IT" sz="2400" dirty="0"/>
              <a:t>) X </a:t>
            </a:r>
            <a:r>
              <a:rPr lang="it-IT" sz="2400" dirty="0" err="1"/>
              <a:t>chromosome</a:t>
            </a:r>
            <a:r>
              <a:rPr lang="it-IT" sz="2400" dirty="0"/>
              <a:t>;</a:t>
            </a:r>
          </a:p>
          <a:p>
            <a:pPr marL="285750" indent="-285750">
              <a:buFont typeface="Arial" panose="020B0604020202020204" pitchFamily="34" charset="0"/>
              <a:buChar char="•"/>
            </a:pPr>
            <a:r>
              <a:rPr lang="it-IT" sz="2400" dirty="0"/>
              <a:t>Some </a:t>
            </a:r>
            <a:r>
              <a:rPr lang="it-IT" sz="2400" dirty="0" err="1"/>
              <a:t>genes</a:t>
            </a:r>
            <a:r>
              <a:rPr lang="it-IT" sz="2400" dirty="0"/>
              <a:t> </a:t>
            </a:r>
            <a:r>
              <a:rPr lang="it-IT" sz="2400" dirty="0" err="1"/>
              <a:t>escape</a:t>
            </a:r>
            <a:r>
              <a:rPr lang="it-IT" sz="2400" dirty="0"/>
              <a:t> </a:t>
            </a:r>
            <a:r>
              <a:rPr lang="it-IT" sz="2400" dirty="0" err="1"/>
              <a:t>silencing</a:t>
            </a:r>
            <a:r>
              <a:rPr lang="it-IT" sz="2400" dirty="0"/>
              <a:t>-</a:t>
            </a:r>
            <a:r>
              <a:rPr lang="it-IT" sz="2400" b="1" dirty="0"/>
              <a:t>PAR </a:t>
            </a:r>
            <a:r>
              <a:rPr lang="it-IT" sz="2400" b="1" dirty="0" err="1"/>
              <a:t>regions</a:t>
            </a:r>
            <a:r>
              <a:rPr lang="it-IT" sz="2400" dirty="0"/>
              <a:t>;</a:t>
            </a:r>
          </a:p>
          <a:p>
            <a:pPr marL="285750" indent="-285750">
              <a:buFont typeface="Arial" panose="020B0604020202020204" pitchFamily="34" charset="0"/>
              <a:buChar char="•"/>
            </a:pPr>
            <a:r>
              <a:rPr lang="it-IT" sz="2400" dirty="0"/>
              <a:t>The X </a:t>
            </a:r>
            <a:r>
              <a:rPr lang="it-IT" sz="2400" dirty="0" err="1"/>
              <a:t>inactivation</a:t>
            </a:r>
            <a:r>
              <a:rPr lang="it-IT" sz="2400" dirty="0"/>
              <a:t> </a:t>
            </a:r>
            <a:r>
              <a:rPr lang="it-IT" sz="2400" dirty="0" err="1"/>
              <a:t>is</a:t>
            </a:r>
            <a:r>
              <a:rPr lang="it-IT" sz="2400" dirty="0"/>
              <a:t> </a:t>
            </a:r>
            <a:r>
              <a:rPr lang="it-IT" sz="2400" dirty="0" err="1"/>
              <a:t>mediated</a:t>
            </a:r>
            <a:r>
              <a:rPr lang="it-IT" sz="2400" dirty="0"/>
              <a:t> by a single </a:t>
            </a:r>
            <a:r>
              <a:rPr lang="it-IT" sz="2400" i="1" dirty="0"/>
              <a:t>cis</a:t>
            </a:r>
            <a:r>
              <a:rPr lang="it-IT" sz="2400" dirty="0"/>
              <a:t>-</a:t>
            </a:r>
            <a:r>
              <a:rPr lang="it-IT" sz="2400" dirty="0" err="1"/>
              <a:t>acting</a:t>
            </a:r>
            <a:r>
              <a:rPr lang="it-IT" sz="2400" dirty="0"/>
              <a:t> switch </a:t>
            </a:r>
            <a:r>
              <a:rPr lang="it-IT" sz="2400" i="1" dirty="0"/>
              <a:t>locus</a:t>
            </a:r>
            <a:r>
              <a:rPr lang="it-IT" sz="2400" dirty="0"/>
              <a:t>, </a:t>
            </a:r>
            <a:r>
              <a:rPr lang="it-IT" sz="2400" dirty="0" err="1"/>
              <a:t>called</a:t>
            </a:r>
            <a:r>
              <a:rPr lang="it-IT" sz="2400" dirty="0"/>
              <a:t> X </a:t>
            </a:r>
            <a:r>
              <a:rPr lang="it-IT" sz="2400" dirty="0" err="1"/>
              <a:t>inactivation</a:t>
            </a:r>
            <a:r>
              <a:rPr lang="it-IT" sz="2400" dirty="0"/>
              <a:t> center (</a:t>
            </a:r>
            <a:r>
              <a:rPr lang="it-IT" sz="2400" dirty="0" err="1"/>
              <a:t>Xic</a:t>
            </a:r>
            <a:r>
              <a:rPr lang="it-IT" sz="2400" dirty="0"/>
              <a:t>). </a:t>
            </a:r>
            <a:r>
              <a:rPr lang="it-IT" sz="2400" dirty="0" err="1"/>
              <a:t>This</a:t>
            </a:r>
            <a:r>
              <a:rPr lang="it-IT" sz="2400" dirty="0"/>
              <a:t> </a:t>
            </a:r>
            <a:r>
              <a:rPr lang="it-IT" sz="2400" i="1" dirty="0"/>
              <a:t>locus </a:t>
            </a:r>
            <a:r>
              <a:rPr lang="it-IT" sz="2400" dirty="0" err="1"/>
              <a:t>produced</a:t>
            </a:r>
            <a:r>
              <a:rPr lang="it-IT" sz="2400" dirty="0"/>
              <a:t> a </a:t>
            </a:r>
            <a:r>
              <a:rPr lang="it-IT" sz="2400" dirty="0" err="1"/>
              <a:t>lncRNA</a:t>
            </a:r>
            <a:r>
              <a:rPr lang="it-IT" sz="2400" dirty="0"/>
              <a:t> </a:t>
            </a:r>
            <a:r>
              <a:rPr lang="it-IT" sz="2400" dirty="0" err="1"/>
              <a:t>termed</a:t>
            </a:r>
            <a:r>
              <a:rPr lang="it-IT" sz="2400" dirty="0"/>
              <a:t> </a:t>
            </a:r>
            <a:r>
              <a:rPr lang="it-IT" sz="2400" i="1" dirty="0" err="1"/>
              <a:t>Xist</a:t>
            </a:r>
            <a:r>
              <a:rPr lang="it-IT" sz="2400" i="1" dirty="0"/>
              <a:t>.</a:t>
            </a:r>
            <a:endParaRPr lang="it-IT" sz="2400" dirty="0"/>
          </a:p>
        </p:txBody>
      </p:sp>
      <p:pic>
        <p:nvPicPr>
          <p:cNvPr id="7" name="Immagine 6">
            <a:extLst>
              <a:ext uri="{FF2B5EF4-FFF2-40B4-BE49-F238E27FC236}">
                <a16:creationId xmlns:a16="http://schemas.microsoft.com/office/drawing/2014/main" id="{7370361C-B310-4E7D-97F1-2E51A9053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0714" y="923925"/>
            <a:ext cx="5989982" cy="5397362"/>
          </a:xfrm>
          <a:prstGeom prst="rect">
            <a:avLst/>
          </a:prstGeom>
        </p:spPr>
      </p:pic>
    </p:spTree>
    <p:extLst>
      <p:ext uri="{BB962C8B-B14F-4D97-AF65-F5344CB8AC3E}">
        <p14:creationId xmlns:p14="http://schemas.microsoft.com/office/powerpoint/2010/main" val="11459782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7C13F9-8B19-43C0-A545-63218BC8E740}"/>
              </a:ext>
            </a:extLst>
          </p:cNvPr>
          <p:cNvSpPr>
            <a:spLocks noGrp="1"/>
          </p:cNvSpPr>
          <p:nvPr>
            <p:ph type="ctrTitle"/>
          </p:nvPr>
        </p:nvSpPr>
        <p:spPr>
          <a:xfrm>
            <a:off x="1338469" y="592277"/>
            <a:ext cx="9144000" cy="573915"/>
          </a:xfrm>
        </p:spPr>
        <p:txBody>
          <a:bodyPr>
            <a:noAutofit/>
          </a:bodyPr>
          <a:lstStyle/>
          <a:p>
            <a:r>
              <a:rPr lang="it-IT" sz="4400" b="1" dirty="0"/>
              <a:t>X </a:t>
            </a:r>
            <a:r>
              <a:rPr lang="it-IT" sz="4400" b="1" dirty="0" err="1"/>
              <a:t>inactivation</a:t>
            </a:r>
            <a:r>
              <a:rPr lang="it-IT" sz="4400" b="1" dirty="0"/>
              <a:t> center (</a:t>
            </a:r>
            <a:r>
              <a:rPr lang="it-IT" sz="4400" b="1" dirty="0" err="1"/>
              <a:t>Xic</a:t>
            </a:r>
            <a:r>
              <a:rPr lang="it-IT" sz="4400" b="1" dirty="0"/>
              <a:t>)</a:t>
            </a:r>
          </a:p>
        </p:txBody>
      </p:sp>
      <p:sp>
        <p:nvSpPr>
          <p:cNvPr id="5" name="CasellaDiTesto 4">
            <a:extLst>
              <a:ext uri="{FF2B5EF4-FFF2-40B4-BE49-F238E27FC236}">
                <a16:creationId xmlns:a16="http://schemas.microsoft.com/office/drawing/2014/main" id="{5C233AC4-5DC9-4F2E-B191-651429EC5829}"/>
              </a:ext>
            </a:extLst>
          </p:cNvPr>
          <p:cNvSpPr txBox="1"/>
          <p:nvPr/>
        </p:nvSpPr>
        <p:spPr>
          <a:xfrm>
            <a:off x="2179982" y="1728534"/>
            <a:ext cx="7460974" cy="3400931"/>
          </a:xfrm>
          <a:prstGeom prst="rect">
            <a:avLst/>
          </a:prstGeom>
          <a:noFill/>
        </p:spPr>
        <p:txBody>
          <a:bodyPr wrap="square" rtlCol="0">
            <a:spAutoFit/>
          </a:bodyPr>
          <a:lstStyle/>
          <a:p>
            <a:pPr marL="342900" indent="-342900">
              <a:spcAft>
                <a:spcPts val="6600"/>
              </a:spcAft>
              <a:buFont typeface="Arial" panose="020B0604020202020204" pitchFamily="34" charset="0"/>
              <a:buChar char="•"/>
            </a:pPr>
            <a:r>
              <a:rPr lang="it-IT" sz="3200" dirty="0"/>
              <a:t>A </a:t>
            </a:r>
            <a:r>
              <a:rPr lang="it-IT" sz="3200" dirty="0" err="1"/>
              <a:t>region</a:t>
            </a:r>
            <a:r>
              <a:rPr lang="it-IT" sz="3200" dirty="0"/>
              <a:t> of the X </a:t>
            </a:r>
            <a:r>
              <a:rPr lang="it-IT" sz="3200" dirty="0" err="1"/>
              <a:t>chromosome</a:t>
            </a:r>
            <a:r>
              <a:rPr lang="it-IT" sz="3200" dirty="0"/>
              <a:t> </a:t>
            </a:r>
            <a:r>
              <a:rPr lang="it-IT" sz="3200" dirty="0" err="1"/>
              <a:t>near</a:t>
            </a:r>
            <a:r>
              <a:rPr lang="it-IT" sz="3200" dirty="0"/>
              <a:t> the </a:t>
            </a:r>
            <a:r>
              <a:rPr lang="it-IT" sz="3200" dirty="0" err="1"/>
              <a:t>centromere</a:t>
            </a:r>
            <a:r>
              <a:rPr lang="it-IT" sz="3200" dirty="0"/>
              <a:t> </a:t>
            </a:r>
            <a:r>
              <a:rPr lang="it-IT" sz="3200" dirty="0" err="1"/>
              <a:t>called</a:t>
            </a:r>
            <a:r>
              <a:rPr lang="it-IT" sz="3200" dirty="0"/>
              <a:t> X </a:t>
            </a:r>
            <a:r>
              <a:rPr lang="it-IT" sz="3200" dirty="0" err="1"/>
              <a:t>inactivation</a:t>
            </a:r>
            <a:r>
              <a:rPr lang="it-IT" sz="3200" dirty="0"/>
              <a:t> center (XIC) </a:t>
            </a:r>
            <a:r>
              <a:rPr lang="it-IT" sz="3200" dirty="0" err="1"/>
              <a:t>is</a:t>
            </a:r>
            <a:r>
              <a:rPr lang="it-IT" sz="3200" dirty="0"/>
              <a:t> the control </a:t>
            </a:r>
            <a:r>
              <a:rPr lang="it-IT" sz="3200" dirty="0" err="1"/>
              <a:t>unit</a:t>
            </a:r>
            <a:r>
              <a:rPr lang="it-IT" sz="3200" dirty="0"/>
              <a:t>;</a:t>
            </a:r>
          </a:p>
          <a:p>
            <a:pPr marL="342900" indent="-342900">
              <a:buFont typeface="Arial" panose="020B0604020202020204" pitchFamily="34" charset="0"/>
              <a:buChar char="•"/>
            </a:pPr>
            <a:r>
              <a:rPr lang="it-IT" sz="3200" dirty="0" err="1"/>
              <a:t>This</a:t>
            </a:r>
            <a:r>
              <a:rPr lang="it-IT" sz="3200" dirty="0"/>
              <a:t> </a:t>
            </a:r>
            <a:r>
              <a:rPr lang="it-IT" sz="3200" dirty="0" err="1"/>
              <a:t>region</a:t>
            </a:r>
            <a:r>
              <a:rPr lang="it-IT" sz="3200" dirty="0"/>
              <a:t> </a:t>
            </a:r>
            <a:r>
              <a:rPr lang="it-IT" sz="3200" dirty="0" err="1"/>
              <a:t>contains</a:t>
            </a:r>
            <a:r>
              <a:rPr lang="it-IT" sz="3200" dirty="0"/>
              <a:t> the gene for X-</a:t>
            </a:r>
            <a:r>
              <a:rPr lang="it-IT" sz="3200" dirty="0" err="1"/>
              <a:t>inactive</a:t>
            </a:r>
            <a:r>
              <a:rPr lang="it-IT" sz="3200" dirty="0"/>
              <a:t> </a:t>
            </a:r>
            <a:r>
              <a:rPr lang="it-IT" sz="3200" dirty="0" err="1"/>
              <a:t>specific</a:t>
            </a:r>
            <a:r>
              <a:rPr lang="it-IT" sz="3200" dirty="0"/>
              <a:t> </a:t>
            </a:r>
            <a:r>
              <a:rPr lang="it-IT" sz="3200" dirty="0" err="1"/>
              <a:t>transcript</a:t>
            </a:r>
            <a:r>
              <a:rPr lang="it-IT" sz="3200" dirty="0"/>
              <a:t> (</a:t>
            </a:r>
            <a:r>
              <a:rPr lang="it-IT" sz="3200" i="1" dirty="0" err="1"/>
              <a:t>Xist</a:t>
            </a:r>
            <a:r>
              <a:rPr lang="it-IT" sz="3200" dirty="0"/>
              <a:t>).</a:t>
            </a:r>
          </a:p>
        </p:txBody>
      </p:sp>
    </p:spTree>
    <p:extLst>
      <p:ext uri="{BB962C8B-B14F-4D97-AF65-F5344CB8AC3E}">
        <p14:creationId xmlns:p14="http://schemas.microsoft.com/office/powerpoint/2010/main" val="23475926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ABF6D6-A549-487A-AECE-EB82D159550F}"/>
              </a:ext>
            </a:extLst>
          </p:cNvPr>
          <p:cNvSpPr>
            <a:spLocks noGrp="1"/>
          </p:cNvSpPr>
          <p:nvPr>
            <p:ph type="title"/>
          </p:nvPr>
        </p:nvSpPr>
        <p:spPr>
          <a:xfrm>
            <a:off x="838200" y="126586"/>
            <a:ext cx="10515600" cy="695049"/>
          </a:xfrm>
        </p:spPr>
        <p:txBody>
          <a:bodyPr>
            <a:normAutofit/>
          </a:bodyPr>
          <a:lstStyle/>
          <a:p>
            <a:pPr algn="ctr"/>
            <a:r>
              <a:rPr lang="it-IT" sz="3600" b="1" dirty="0"/>
              <a:t>How </a:t>
            </a:r>
            <a:r>
              <a:rPr lang="it-IT" sz="3600" b="1" dirty="0" err="1"/>
              <a:t>is</a:t>
            </a:r>
            <a:r>
              <a:rPr lang="it-IT" sz="3600" b="1" dirty="0"/>
              <a:t> </a:t>
            </a:r>
            <a:r>
              <a:rPr lang="it-IT" sz="3600" b="1" dirty="0" err="1"/>
              <a:t>achieved</a:t>
            </a:r>
            <a:r>
              <a:rPr lang="it-IT" sz="3600" b="1" dirty="0"/>
              <a:t> the X </a:t>
            </a:r>
            <a:r>
              <a:rPr lang="it-IT" sz="3600" b="1" dirty="0" err="1"/>
              <a:t>chromosome</a:t>
            </a:r>
            <a:r>
              <a:rPr lang="it-IT" sz="3600" b="1" dirty="0"/>
              <a:t> </a:t>
            </a:r>
            <a:r>
              <a:rPr lang="it-IT" sz="3600" b="1" dirty="0" err="1"/>
              <a:t>inactivation</a:t>
            </a:r>
            <a:r>
              <a:rPr lang="it-IT" sz="3600" b="1" dirty="0"/>
              <a:t>?</a:t>
            </a:r>
          </a:p>
        </p:txBody>
      </p:sp>
      <p:pic>
        <p:nvPicPr>
          <p:cNvPr id="5" name="Immagine 4">
            <a:extLst>
              <a:ext uri="{FF2B5EF4-FFF2-40B4-BE49-F238E27FC236}">
                <a16:creationId xmlns:a16="http://schemas.microsoft.com/office/drawing/2014/main" id="{1EAA3244-4422-49CE-8860-3A5850305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7" y="868048"/>
            <a:ext cx="10287000" cy="1747044"/>
          </a:xfrm>
          <a:prstGeom prst="rect">
            <a:avLst/>
          </a:prstGeom>
        </p:spPr>
      </p:pic>
      <p:sp>
        <p:nvSpPr>
          <p:cNvPr id="6" name="CasellaDiTesto 5">
            <a:extLst>
              <a:ext uri="{FF2B5EF4-FFF2-40B4-BE49-F238E27FC236}">
                <a16:creationId xmlns:a16="http://schemas.microsoft.com/office/drawing/2014/main" id="{D2A34802-E834-472F-BEEC-5EA711AFBECE}"/>
              </a:ext>
            </a:extLst>
          </p:cNvPr>
          <p:cNvSpPr txBox="1"/>
          <p:nvPr/>
        </p:nvSpPr>
        <p:spPr>
          <a:xfrm>
            <a:off x="414337" y="2748224"/>
            <a:ext cx="6980583" cy="461665"/>
          </a:xfrm>
          <a:prstGeom prst="rect">
            <a:avLst/>
          </a:prstGeom>
          <a:noFill/>
        </p:spPr>
        <p:txBody>
          <a:bodyPr wrap="square" rtlCol="0">
            <a:spAutoFit/>
          </a:bodyPr>
          <a:lstStyle/>
          <a:p>
            <a:r>
              <a:rPr lang="it-IT" sz="2400" b="1" dirty="0"/>
              <a:t>1. </a:t>
            </a:r>
            <a:r>
              <a:rPr lang="it-IT" sz="2400" i="1" dirty="0" err="1"/>
              <a:t>Xist</a:t>
            </a:r>
            <a:r>
              <a:rPr lang="it-IT" sz="2400" i="1" dirty="0"/>
              <a:t> </a:t>
            </a:r>
            <a:r>
              <a:rPr lang="it-IT" sz="2400" dirty="0" err="1"/>
              <a:t>is</a:t>
            </a:r>
            <a:r>
              <a:rPr lang="it-IT" sz="2400" dirty="0"/>
              <a:t> </a:t>
            </a:r>
            <a:r>
              <a:rPr lang="it-IT" sz="2400" dirty="0" err="1"/>
              <a:t>transcribed</a:t>
            </a:r>
            <a:r>
              <a:rPr lang="it-IT" sz="2400" dirty="0"/>
              <a:t> and </a:t>
            </a:r>
            <a:r>
              <a:rPr lang="it-IT" sz="2400" dirty="0" err="1"/>
              <a:t>binds</a:t>
            </a:r>
            <a:r>
              <a:rPr lang="it-IT" sz="2400" dirty="0"/>
              <a:t> the X </a:t>
            </a:r>
            <a:r>
              <a:rPr lang="it-IT" sz="2400" dirty="0" err="1"/>
              <a:t>chromosome</a:t>
            </a:r>
            <a:r>
              <a:rPr lang="it-IT" dirty="0"/>
              <a:t>.</a:t>
            </a:r>
            <a:endParaRPr lang="it-IT" i="1" dirty="0"/>
          </a:p>
        </p:txBody>
      </p:sp>
      <p:pic>
        <p:nvPicPr>
          <p:cNvPr id="8" name="Immagine 7">
            <a:extLst>
              <a:ext uri="{FF2B5EF4-FFF2-40B4-BE49-F238E27FC236}">
                <a16:creationId xmlns:a16="http://schemas.microsoft.com/office/drawing/2014/main" id="{5502A7BD-17A3-45E4-8AEC-6791C92E5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37" y="3316929"/>
            <a:ext cx="11363325" cy="2358831"/>
          </a:xfrm>
          <a:prstGeom prst="rect">
            <a:avLst/>
          </a:prstGeom>
        </p:spPr>
      </p:pic>
      <p:sp>
        <p:nvSpPr>
          <p:cNvPr id="9" name="CasellaDiTesto 8">
            <a:extLst>
              <a:ext uri="{FF2B5EF4-FFF2-40B4-BE49-F238E27FC236}">
                <a16:creationId xmlns:a16="http://schemas.microsoft.com/office/drawing/2014/main" id="{308247DD-142F-4FD1-8823-D7703CE4F44A}"/>
              </a:ext>
            </a:extLst>
          </p:cNvPr>
          <p:cNvSpPr txBox="1"/>
          <p:nvPr/>
        </p:nvSpPr>
        <p:spPr>
          <a:xfrm>
            <a:off x="414337" y="5989952"/>
            <a:ext cx="8875437" cy="461665"/>
          </a:xfrm>
          <a:prstGeom prst="rect">
            <a:avLst/>
          </a:prstGeom>
          <a:noFill/>
        </p:spPr>
        <p:txBody>
          <a:bodyPr wrap="square" rtlCol="0">
            <a:spAutoFit/>
          </a:bodyPr>
          <a:lstStyle/>
          <a:p>
            <a:r>
              <a:rPr lang="it-IT" sz="2400" b="1" dirty="0"/>
              <a:t>2. </a:t>
            </a:r>
            <a:r>
              <a:rPr lang="it-IT" sz="2400" i="1" dirty="0" err="1"/>
              <a:t>Xist</a:t>
            </a:r>
            <a:r>
              <a:rPr lang="it-IT" sz="2400" i="1" dirty="0"/>
              <a:t> </a:t>
            </a:r>
            <a:r>
              <a:rPr lang="it-IT" sz="2400" dirty="0"/>
              <a:t>RNA spreads over the </a:t>
            </a:r>
            <a:r>
              <a:rPr lang="it-IT" sz="2400" dirty="0" err="1"/>
              <a:t>chromosome</a:t>
            </a:r>
            <a:r>
              <a:rPr lang="it-IT" sz="2400" dirty="0"/>
              <a:t> and </a:t>
            </a:r>
            <a:r>
              <a:rPr lang="it-IT" sz="2400" dirty="0" err="1"/>
              <a:t>binds</a:t>
            </a:r>
            <a:r>
              <a:rPr lang="it-IT" sz="2400" dirty="0"/>
              <a:t> </a:t>
            </a:r>
            <a:r>
              <a:rPr lang="it-IT" sz="2400" dirty="0" err="1"/>
              <a:t>itself</a:t>
            </a:r>
            <a:r>
              <a:rPr lang="it-IT" sz="2400" dirty="0"/>
              <a:t>.</a:t>
            </a:r>
            <a:endParaRPr lang="it-IT" sz="2400" b="1" dirty="0"/>
          </a:p>
        </p:txBody>
      </p:sp>
    </p:spTree>
    <p:extLst>
      <p:ext uri="{BB962C8B-B14F-4D97-AF65-F5344CB8AC3E}">
        <p14:creationId xmlns:p14="http://schemas.microsoft.com/office/powerpoint/2010/main" val="36384083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figura 8.png" descr="figura 8.png"/>
          <p:cNvPicPr>
            <a:picLocks noGrp="1" noChangeAspect="1"/>
          </p:cNvPicPr>
          <p:nvPr>
            <p:ph type="pic" idx="13"/>
          </p:nvPr>
        </p:nvPicPr>
        <p:blipFill>
          <a:blip r:embed="rId2">
            <a:extLst/>
          </a:blip>
          <a:stretch>
            <a:fillRect/>
          </a:stretch>
        </p:blipFill>
        <p:spPr>
          <a:xfrm>
            <a:off x="1309533" y="757154"/>
            <a:ext cx="9104243" cy="2928022"/>
          </a:xfrm>
          <a:prstGeom prst="rect">
            <a:avLst/>
          </a:prstGeom>
        </p:spPr>
      </p:pic>
      <p:sp>
        <p:nvSpPr>
          <p:cNvPr id="151" name="Random X Inactivation: Regulatory elements and Choice"/>
          <p:cNvSpPr txBox="1">
            <a:spLocks noGrp="1"/>
          </p:cNvSpPr>
          <p:nvPr>
            <p:ph type="title"/>
          </p:nvPr>
        </p:nvSpPr>
        <p:spPr>
          <a:xfrm>
            <a:off x="261257" y="53432"/>
            <a:ext cx="11347648" cy="682554"/>
          </a:xfrm>
          <a:prstGeom prst="rect">
            <a:avLst/>
          </a:prstGeom>
        </p:spPr>
        <p:txBody>
          <a:bodyPr>
            <a:noAutofit/>
          </a:bodyPr>
          <a:lstStyle>
            <a:lvl1pPr defTabSz="242351">
              <a:defRPr sz="2400"/>
            </a:lvl1pPr>
          </a:lstStyle>
          <a:p>
            <a:r>
              <a:rPr sz="2800" b="1" dirty="0"/>
              <a:t>Random X Inactivation: Regulatory elements and Choice</a:t>
            </a:r>
          </a:p>
        </p:txBody>
      </p:sp>
      <p:sp>
        <p:nvSpPr>
          <p:cNvPr id="152" name="Figure 8. Genes and regulatory elements in the X inactivation-center region. The key region on the mouse X chromosome comprising known elements involved in Xist gene regulation is illustrated, showing noncoding RNA (ncRNA) genes and protein-coding genes. The Xpr region, several hundred kilobases upstream of Xist, has been implicated in trans-interaction of Xic alleles in XX cells and as such is thought to be important for initiation of X inactivation. The expanded view illustrates the intron/exon structure of the Xist and Tsix loci, including the Xite elements that function as Tsix enhancers. The network of protein factors (boxes) and ncRNAs (ovals) implicated in Xist gene regulation is shown with arrows and bars indicating repressor and activator function, respectively. Note that RNF12 mediates degradation of REX1, which functions both as a Xist repressor and a Tsix activator."/>
          <p:cNvSpPr txBox="1">
            <a:spLocks noGrp="1"/>
          </p:cNvSpPr>
          <p:nvPr>
            <p:ph type="body" sz="half" idx="1"/>
          </p:nvPr>
        </p:nvSpPr>
        <p:spPr>
          <a:xfrm>
            <a:off x="1153777" y="3325281"/>
            <a:ext cx="9415753" cy="2507877"/>
          </a:xfrm>
          <a:prstGeom prst="rect">
            <a:avLst/>
          </a:prstGeom>
        </p:spPr>
        <p:txBody>
          <a:bodyPr anchor="ctr">
            <a:normAutofit/>
          </a:bodyPr>
          <a:lstStyle/>
          <a:p>
            <a:pPr algn="just" defTabSz="394334">
              <a:defRPr sz="1400" b="1">
                <a:solidFill>
                  <a:srgbClr val="050200"/>
                </a:solidFill>
              </a:defRPr>
            </a:pPr>
            <a:r>
              <a:rPr sz="2000" dirty="0">
                <a:latin typeface="Calibri" panose="020F0502020204030204" pitchFamily="34" charset="0"/>
                <a:cs typeface="Calibri" panose="020F0502020204030204" pitchFamily="34" charset="0"/>
              </a:rPr>
              <a:t>Figure 8.</a:t>
            </a:r>
            <a:r>
              <a:rPr sz="2000" b="0" dirty="0">
                <a:solidFill>
                  <a:srgbClr val="B83D00"/>
                </a:solidFill>
                <a:latin typeface="Calibri" panose="020F0502020204030204" pitchFamily="34" charset="0"/>
                <a:cs typeface="Calibri" panose="020F0502020204030204" pitchFamily="34" charset="0"/>
              </a:rPr>
              <a:t> </a:t>
            </a:r>
            <a:r>
              <a:rPr sz="2000" i="1" dirty="0">
                <a:solidFill>
                  <a:srgbClr val="000000"/>
                </a:solidFill>
                <a:latin typeface="Calibri" panose="020F0502020204030204" pitchFamily="34" charset="0"/>
                <a:cs typeface="Calibri" panose="020F0502020204030204" pitchFamily="34" charset="0"/>
              </a:rPr>
              <a:t>Genes and regulatory elements in the X inactivation-center region.</a:t>
            </a:r>
            <a:r>
              <a:rPr sz="2000" b="0" dirty="0">
                <a:solidFill>
                  <a:srgbClr val="000000"/>
                </a:solidFill>
                <a:latin typeface="Calibri" panose="020F0502020204030204" pitchFamily="34" charset="0"/>
                <a:cs typeface="Calibri" panose="020F0502020204030204" pitchFamily="34" charset="0"/>
              </a:rPr>
              <a:t> The key region on the mouse X chromosome comprising known elements involved in </a:t>
            </a:r>
            <a:r>
              <a:rPr sz="2000" b="0" i="1" dirty="0" err="1">
                <a:solidFill>
                  <a:srgbClr val="000000"/>
                </a:solidFill>
                <a:latin typeface="Calibri" panose="020F0502020204030204" pitchFamily="34" charset="0"/>
                <a:cs typeface="Calibri" panose="020F0502020204030204" pitchFamily="34" charset="0"/>
              </a:rPr>
              <a:t>Xist</a:t>
            </a:r>
            <a:r>
              <a:rPr sz="2000" b="0" dirty="0">
                <a:solidFill>
                  <a:srgbClr val="000000"/>
                </a:solidFill>
                <a:latin typeface="Calibri" panose="020F0502020204030204" pitchFamily="34" charset="0"/>
                <a:cs typeface="Calibri" panose="020F0502020204030204" pitchFamily="34" charset="0"/>
              </a:rPr>
              <a:t> gene regulation is illustrated, showing noncoding RNA (ncRNA) genes and protein-coding genes. The </a:t>
            </a:r>
            <a:r>
              <a:rPr sz="2000" b="0" dirty="0" err="1">
                <a:solidFill>
                  <a:srgbClr val="000000"/>
                </a:solidFill>
                <a:latin typeface="Calibri" panose="020F0502020204030204" pitchFamily="34" charset="0"/>
                <a:cs typeface="Calibri" panose="020F0502020204030204" pitchFamily="34" charset="0"/>
              </a:rPr>
              <a:t>Xpr</a:t>
            </a:r>
            <a:r>
              <a:rPr sz="2000" b="0" dirty="0">
                <a:solidFill>
                  <a:srgbClr val="000000"/>
                </a:solidFill>
                <a:latin typeface="Calibri" panose="020F0502020204030204" pitchFamily="34" charset="0"/>
                <a:cs typeface="Calibri" panose="020F0502020204030204" pitchFamily="34" charset="0"/>
              </a:rPr>
              <a:t> region, several hundred kilobases upstream of </a:t>
            </a:r>
            <a:r>
              <a:rPr sz="2000" b="0" i="1" dirty="0" err="1">
                <a:solidFill>
                  <a:srgbClr val="000000"/>
                </a:solidFill>
                <a:latin typeface="Calibri" panose="020F0502020204030204" pitchFamily="34" charset="0"/>
                <a:cs typeface="Calibri" panose="020F0502020204030204" pitchFamily="34" charset="0"/>
              </a:rPr>
              <a:t>Xist</a:t>
            </a:r>
            <a:r>
              <a:rPr sz="2000" b="0" dirty="0">
                <a:solidFill>
                  <a:srgbClr val="000000"/>
                </a:solidFill>
                <a:latin typeface="Calibri" panose="020F0502020204030204" pitchFamily="34" charset="0"/>
                <a:cs typeface="Calibri" panose="020F0502020204030204" pitchFamily="34" charset="0"/>
              </a:rPr>
              <a:t>, has been implicated in trans-interaction of </a:t>
            </a:r>
            <a:r>
              <a:rPr sz="2000" b="0" dirty="0" err="1">
                <a:solidFill>
                  <a:srgbClr val="000000"/>
                </a:solidFill>
                <a:latin typeface="Calibri" panose="020F0502020204030204" pitchFamily="34" charset="0"/>
                <a:cs typeface="Calibri" panose="020F0502020204030204" pitchFamily="34" charset="0"/>
              </a:rPr>
              <a:t>Xic</a:t>
            </a:r>
            <a:r>
              <a:rPr sz="2000" b="0" dirty="0">
                <a:solidFill>
                  <a:srgbClr val="000000"/>
                </a:solidFill>
                <a:latin typeface="Calibri" panose="020F0502020204030204" pitchFamily="34" charset="0"/>
                <a:cs typeface="Calibri" panose="020F0502020204030204" pitchFamily="34" charset="0"/>
              </a:rPr>
              <a:t> alleles in XX cells and as such is thought to be important for initiation of X inactivation. </a:t>
            </a:r>
            <a:endParaRPr sz="2000" dirty="0">
              <a:latin typeface="Calibri" panose="020F0502020204030204" pitchFamily="34" charset="0"/>
              <a:cs typeface="Calibri" panose="020F0502020204030204" pitchFamily="34" charset="0"/>
            </a:endParaRPr>
          </a:p>
        </p:txBody>
      </p:sp>
      <p:sp>
        <p:nvSpPr>
          <p:cNvPr id="2" name="Ovale 1">
            <a:extLst>
              <a:ext uri="{FF2B5EF4-FFF2-40B4-BE49-F238E27FC236}">
                <a16:creationId xmlns:a16="http://schemas.microsoft.com/office/drawing/2014/main" id="{F69E87F4-E949-4AC9-88AA-D255457E9B6E}"/>
              </a:ext>
            </a:extLst>
          </p:cNvPr>
          <p:cNvSpPr/>
          <p:nvPr/>
        </p:nvSpPr>
        <p:spPr>
          <a:xfrm>
            <a:off x="6761133" y="856647"/>
            <a:ext cx="689113" cy="336389"/>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153" name="Choice: Biased choice can be viewed as tipping the balance between Xist repressors and Xist activators on a given allele."/>
          <p:cNvSpPr txBox="1"/>
          <p:nvPr/>
        </p:nvSpPr>
        <p:spPr>
          <a:xfrm>
            <a:off x="903581" y="5833157"/>
            <a:ext cx="10705324" cy="687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anchor="ctr">
            <a:spAutoFit/>
          </a:bodyPr>
          <a:lstStyle/>
          <a:p>
            <a:pPr marL="309216" indent="-309216" defTabSz="410765">
              <a:spcBef>
                <a:spcPts val="2900"/>
              </a:spcBef>
              <a:buSzPct val="145000"/>
              <a:buChar char="•"/>
              <a:defRPr sz="1600" b="1">
                <a:latin typeface="Helvetica Neue"/>
                <a:ea typeface="Helvetica Neue"/>
                <a:cs typeface="Helvetica Neue"/>
                <a:sym typeface="Helvetica Neue"/>
              </a:defRPr>
            </a:pPr>
            <a:r>
              <a:rPr sz="2000" dirty="0">
                <a:latin typeface="Calibri" panose="020F0502020204030204" pitchFamily="34" charset="0"/>
                <a:cs typeface="Calibri" panose="020F0502020204030204" pitchFamily="34" charset="0"/>
              </a:rPr>
              <a:t>Choice: </a:t>
            </a:r>
            <a:r>
              <a:rPr sz="2000" b="0" dirty="0">
                <a:latin typeface="Calibri" panose="020F0502020204030204" pitchFamily="34" charset="0"/>
                <a:cs typeface="Calibri" panose="020F0502020204030204" pitchFamily="34" charset="0"/>
              </a:rPr>
              <a:t>Biased choice can be viewed as tipping the balance between </a:t>
            </a:r>
            <a:r>
              <a:rPr sz="2000" b="0" i="1" dirty="0" err="1">
                <a:latin typeface="Calibri" panose="020F0502020204030204" pitchFamily="34" charset="0"/>
                <a:cs typeface="Calibri" panose="020F0502020204030204" pitchFamily="34" charset="0"/>
              </a:rPr>
              <a:t>Xist</a:t>
            </a:r>
            <a:r>
              <a:rPr sz="2000" b="0" i="1" dirty="0">
                <a:latin typeface="Calibri" panose="020F0502020204030204" pitchFamily="34" charset="0"/>
                <a:cs typeface="Calibri" panose="020F0502020204030204" pitchFamily="34" charset="0"/>
              </a:rPr>
              <a:t> </a:t>
            </a:r>
            <a:r>
              <a:rPr sz="2000" b="0" dirty="0">
                <a:latin typeface="Calibri" panose="020F0502020204030204" pitchFamily="34" charset="0"/>
                <a:cs typeface="Calibri" panose="020F0502020204030204" pitchFamily="34" charset="0"/>
              </a:rPr>
              <a:t>repressors and </a:t>
            </a:r>
            <a:r>
              <a:rPr sz="2000" b="0" i="1" dirty="0" err="1">
                <a:latin typeface="Calibri" panose="020F0502020204030204" pitchFamily="34" charset="0"/>
                <a:cs typeface="Calibri" panose="020F0502020204030204" pitchFamily="34" charset="0"/>
              </a:rPr>
              <a:t>Xist</a:t>
            </a:r>
            <a:r>
              <a:rPr sz="2000" b="0" i="1" dirty="0">
                <a:latin typeface="Calibri" panose="020F0502020204030204" pitchFamily="34" charset="0"/>
                <a:cs typeface="Calibri" panose="020F0502020204030204" pitchFamily="34" charset="0"/>
              </a:rPr>
              <a:t> </a:t>
            </a:r>
            <a:r>
              <a:rPr sz="2000" b="0" dirty="0">
                <a:latin typeface="Calibri" panose="020F0502020204030204" pitchFamily="34" charset="0"/>
                <a:cs typeface="Calibri" panose="020F0502020204030204" pitchFamily="34" charset="0"/>
              </a:rPr>
              <a:t>activators on a given allele.</a:t>
            </a:r>
          </a:p>
        </p:txBody>
      </p:sp>
      <p:sp>
        <p:nvSpPr>
          <p:cNvPr id="3" name="Ovale 2">
            <a:extLst>
              <a:ext uri="{FF2B5EF4-FFF2-40B4-BE49-F238E27FC236}">
                <a16:creationId xmlns:a16="http://schemas.microsoft.com/office/drawing/2014/main" id="{7FDE0BB6-6978-4414-88C2-0D5B9BE5DCB5}"/>
              </a:ext>
            </a:extLst>
          </p:cNvPr>
          <p:cNvSpPr/>
          <p:nvPr/>
        </p:nvSpPr>
        <p:spPr>
          <a:xfrm>
            <a:off x="1510748" y="4500749"/>
            <a:ext cx="1272209" cy="5168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gura 8.png" descr="figura 8.png">
            <a:extLst>
              <a:ext uri="{FF2B5EF4-FFF2-40B4-BE49-F238E27FC236}">
                <a16:creationId xmlns:a16="http://schemas.microsoft.com/office/drawing/2014/main" id="{7E135D44-55BC-4F35-A70A-A1E803887085}"/>
              </a:ext>
            </a:extLst>
          </p:cNvPr>
          <p:cNvPicPr>
            <a:picLocks noChangeAspect="1"/>
          </p:cNvPicPr>
          <p:nvPr/>
        </p:nvPicPr>
        <p:blipFill>
          <a:blip r:embed="rId2">
            <a:extLst/>
          </a:blip>
          <a:stretch>
            <a:fillRect/>
          </a:stretch>
        </p:blipFill>
        <p:spPr>
          <a:xfrm>
            <a:off x="1325216" y="683751"/>
            <a:ext cx="9104243" cy="2928022"/>
          </a:xfrm>
          <a:prstGeom prst="rect">
            <a:avLst/>
          </a:prstGeom>
        </p:spPr>
      </p:pic>
      <p:sp>
        <p:nvSpPr>
          <p:cNvPr id="3" name="Ovale 2">
            <a:extLst>
              <a:ext uri="{FF2B5EF4-FFF2-40B4-BE49-F238E27FC236}">
                <a16:creationId xmlns:a16="http://schemas.microsoft.com/office/drawing/2014/main" id="{28E69958-4D3E-4896-A63B-E560A327E841}"/>
              </a:ext>
            </a:extLst>
          </p:cNvPr>
          <p:cNvSpPr/>
          <p:nvPr/>
        </p:nvSpPr>
        <p:spPr>
          <a:xfrm>
            <a:off x="3446585" y="3051850"/>
            <a:ext cx="688094" cy="473227"/>
          </a:xfrm>
          <a:prstGeom prst="ellipse">
            <a:avLst/>
          </a:prstGeom>
          <a:no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4" name="Ovale 3">
            <a:extLst>
              <a:ext uri="{FF2B5EF4-FFF2-40B4-BE49-F238E27FC236}">
                <a16:creationId xmlns:a16="http://schemas.microsoft.com/office/drawing/2014/main" id="{D738EDE9-7EC9-4C41-9F5E-791520012653}"/>
              </a:ext>
            </a:extLst>
          </p:cNvPr>
          <p:cNvSpPr/>
          <p:nvPr/>
        </p:nvSpPr>
        <p:spPr>
          <a:xfrm>
            <a:off x="8772939" y="757154"/>
            <a:ext cx="702365" cy="481924"/>
          </a:xfrm>
          <a:prstGeom prst="ellipse">
            <a:avLst/>
          </a:prstGeom>
          <a:noFill/>
          <a:ln>
            <a:solidFill>
              <a:srgbClr val="00FF0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5" name="CasellaDiTesto 4">
            <a:extLst>
              <a:ext uri="{FF2B5EF4-FFF2-40B4-BE49-F238E27FC236}">
                <a16:creationId xmlns:a16="http://schemas.microsoft.com/office/drawing/2014/main" id="{1DEF056D-1190-4637-B45E-A89B420F6F73}"/>
              </a:ext>
            </a:extLst>
          </p:cNvPr>
          <p:cNvSpPr txBox="1"/>
          <p:nvPr/>
        </p:nvSpPr>
        <p:spPr>
          <a:xfrm>
            <a:off x="1066800" y="4246506"/>
            <a:ext cx="10508974"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2000" b="0" i="0" u="none" strike="noStrike" cap="none" spc="0" normalizeH="0" baseline="0" dirty="0" err="1">
                <a:ln>
                  <a:noFill/>
                </a:ln>
                <a:solidFill>
                  <a:srgbClr val="000000"/>
                </a:solidFill>
                <a:effectLst/>
                <a:uFillTx/>
                <a:latin typeface="+mn-lt"/>
                <a:ea typeface="+mn-ea"/>
                <a:cs typeface="+mn-cs"/>
                <a:sym typeface="Calibri"/>
              </a:rPr>
              <a:t>Tsix</a:t>
            </a:r>
            <a:r>
              <a:rPr kumimoji="0" lang="it-IT" sz="2000" b="0" i="0" u="none" strike="noStrike" cap="none" spc="0" normalizeH="0" baseline="0" dirty="0">
                <a:ln>
                  <a:noFill/>
                </a:ln>
                <a:solidFill>
                  <a:srgbClr val="000000"/>
                </a:solidFill>
                <a:effectLst/>
                <a:uFillTx/>
                <a:latin typeface="+mn-lt"/>
                <a:ea typeface="+mn-ea"/>
                <a:cs typeface="+mn-cs"/>
                <a:sym typeface="Calibri"/>
              </a:rPr>
              <a:t> :  </a:t>
            </a:r>
            <a:r>
              <a:rPr kumimoji="0" lang="it-IT" sz="2000" b="0" i="0" u="none" strike="noStrike" cap="none" spc="0" normalizeH="0" baseline="0" dirty="0" err="1">
                <a:ln>
                  <a:noFill/>
                </a:ln>
                <a:solidFill>
                  <a:srgbClr val="000000"/>
                </a:solidFill>
                <a:effectLst/>
                <a:uFillTx/>
                <a:latin typeface="+mn-lt"/>
                <a:ea typeface="+mn-ea"/>
                <a:cs typeface="+mn-cs"/>
                <a:sym typeface="Calibri"/>
              </a:rPr>
              <a:t>is</a:t>
            </a:r>
            <a:r>
              <a:rPr kumimoji="0" lang="it-IT" sz="2000" b="0" i="0" u="none" strike="noStrike" cap="none" spc="0" normalizeH="0" baseline="0" dirty="0">
                <a:ln>
                  <a:noFill/>
                </a:ln>
                <a:solidFill>
                  <a:srgbClr val="000000"/>
                </a:solidFill>
                <a:effectLst/>
                <a:uFillTx/>
                <a:latin typeface="+mn-lt"/>
                <a:ea typeface="+mn-ea"/>
                <a:cs typeface="+mn-cs"/>
                <a:sym typeface="Calibri"/>
              </a:rPr>
              <a:t> an </a:t>
            </a:r>
            <a:r>
              <a:rPr kumimoji="0" lang="it-IT" sz="2000" b="0" i="0" u="none" strike="noStrike" cap="none" spc="0" normalizeH="0" baseline="0" dirty="0" err="1">
                <a:ln>
                  <a:noFill/>
                </a:ln>
                <a:solidFill>
                  <a:srgbClr val="000000"/>
                </a:solidFill>
                <a:effectLst/>
                <a:uFillTx/>
                <a:latin typeface="+mn-lt"/>
                <a:ea typeface="+mn-ea"/>
                <a:cs typeface="+mn-cs"/>
                <a:sym typeface="Calibri"/>
              </a:rPr>
              <a:t>antisense</a:t>
            </a:r>
            <a:r>
              <a:rPr kumimoji="0" lang="it-IT" sz="2000" b="0" i="0" u="none" strike="noStrike" cap="none" spc="0" normalizeH="0" baseline="0" dirty="0">
                <a:ln>
                  <a:noFill/>
                </a:ln>
                <a:solidFill>
                  <a:srgbClr val="000000"/>
                </a:solidFill>
                <a:effectLst/>
                <a:uFillTx/>
                <a:latin typeface="+mn-lt"/>
                <a:ea typeface="+mn-ea"/>
                <a:cs typeface="+mn-cs"/>
                <a:sym typeface="Calibri"/>
              </a:rPr>
              <a:t> </a:t>
            </a:r>
            <a:r>
              <a:rPr kumimoji="0" lang="it-IT" sz="2000" b="0" i="0" u="none" strike="noStrike" cap="none" spc="0" normalizeH="0" baseline="0" dirty="0" err="1">
                <a:ln>
                  <a:noFill/>
                </a:ln>
                <a:solidFill>
                  <a:srgbClr val="000000"/>
                </a:solidFill>
                <a:effectLst/>
                <a:uFillTx/>
                <a:latin typeface="+mn-lt"/>
                <a:ea typeface="+mn-ea"/>
                <a:cs typeface="+mn-cs"/>
                <a:sym typeface="Calibri"/>
              </a:rPr>
              <a:t>transcript</a:t>
            </a:r>
            <a:r>
              <a:rPr kumimoji="0" lang="it-IT" sz="2000" b="0" i="0" u="none" strike="noStrike" cap="none" spc="0" normalizeH="0" baseline="0" dirty="0">
                <a:ln>
                  <a:noFill/>
                </a:ln>
                <a:solidFill>
                  <a:srgbClr val="000000"/>
                </a:solidFill>
                <a:effectLst/>
                <a:uFillTx/>
                <a:latin typeface="+mn-lt"/>
                <a:ea typeface="+mn-ea"/>
                <a:cs typeface="+mn-cs"/>
                <a:sym typeface="Calibri"/>
              </a:rPr>
              <a:t> </a:t>
            </a:r>
            <a:r>
              <a:rPr kumimoji="0" lang="it-IT" sz="2000" b="0" i="0" u="none" strike="noStrike" cap="none" spc="0" normalizeH="0" baseline="0" dirty="0" err="1">
                <a:ln>
                  <a:noFill/>
                </a:ln>
                <a:solidFill>
                  <a:srgbClr val="000000"/>
                </a:solidFill>
                <a:effectLst/>
                <a:uFillTx/>
                <a:latin typeface="+mn-lt"/>
                <a:ea typeface="+mn-ea"/>
                <a:cs typeface="+mn-cs"/>
                <a:sym typeface="Calibri"/>
              </a:rPr>
              <a:t>that</a:t>
            </a:r>
            <a:r>
              <a:rPr kumimoji="0" lang="it-IT" sz="2000" b="0" i="0" u="none" strike="noStrike" cap="none" spc="0" normalizeH="0" baseline="0" dirty="0">
                <a:ln>
                  <a:noFill/>
                </a:ln>
                <a:solidFill>
                  <a:srgbClr val="000000"/>
                </a:solidFill>
                <a:effectLst/>
                <a:uFillTx/>
                <a:latin typeface="+mn-lt"/>
                <a:ea typeface="+mn-ea"/>
                <a:cs typeface="+mn-cs"/>
                <a:sym typeface="Calibri"/>
              </a:rPr>
              <a:t> </a:t>
            </a:r>
            <a:r>
              <a:rPr kumimoji="0" lang="it-IT" sz="2000" b="0" i="0" u="none" strike="noStrike" cap="none" spc="0" normalizeH="0" baseline="0" dirty="0" err="1">
                <a:ln>
                  <a:noFill/>
                </a:ln>
                <a:solidFill>
                  <a:srgbClr val="000000"/>
                </a:solidFill>
                <a:effectLst/>
                <a:uFillTx/>
                <a:latin typeface="+mn-lt"/>
                <a:ea typeface="+mn-ea"/>
                <a:cs typeface="+mn-cs"/>
                <a:sym typeface="Calibri"/>
              </a:rPr>
              <a:t>repress</a:t>
            </a:r>
            <a:r>
              <a:rPr kumimoji="0" lang="it-IT" sz="2000" b="0" i="0" u="none" strike="noStrike" cap="none" spc="0" normalizeH="0" baseline="0" dirty="0">
                <a:ln>
                  <a:noFill/>
                </a:ln>
                <a:solidFill>
                  <a:srgbClr val="000000"/>
                </a:solidFill>
                <a:effectLst/>
                <a:uFillTx/>
                <a:latin typeface="+mn-lt"/>
                <a:ea typeface="+mn-ea"/>
                <a:cs typeface="+mn-cs"/>
                <a:sym typeface="Calibri"/>
              </a:rPr>
              <a:t> </a:t>
            </a:r>
            <a:r>
              <a:rPr kumimoji="0" lang="it-IT" sz="2000" b="0" i="0" u="none" strike="noStrike" cap="none" spc="0" normalizeH="0" baseline="0" dirty="0" err="1">
                <a:ln>
                  <a:noFill/>
                </a:ln>
                <a:solidFill>
                  <a:srgbClr val="000000"/>
                </a:solidFill>
                <a:effectLst/>
                <a:uFillTx/>
                <a:latin typeface="+mn-lt"/>
                <a:ea typeface="+mn-ea"/>
                <a:cs typeface="+mn-cs"/>
                <a:sym typeface="Calibri"/>
              </a:rPr>
              <a:t>Xist</a:t>
            </a:r>
            <a:r>
              <a:rPr kumimoji="0" lang="it-IT" sz="2000" b="0" i="0" u="none" strike="noStrike" cap="none" spc="0" normalizeH="0" baseline="0" dirty="0">
                <a:ln>
                  <a:noFill/>
                </a:ln>
                <a:solidFill>
                  <a:srgbClr val="000000"/>
                </a:solidFill>
                <a:effectLst/>
                <a:uFillTx/>
                <a:latin typeface="+mn-lt"/>
                <a:ea typeface="+mn-ea"/>
                <a:cs typeface="+mn-cs"/>
                <a:sym typeface="Calibri"/>
              </a:rPr>
              <a:t> and </a:t>
            </a:r>
            <a:r>
              <a:rPr kumimoji="0" lang="it-IT" sz="2000" b="0" i="0" u="none" strike="noStrike" cap="none" spc="0" normalizeH="0" baseline="0" dirty="0" err="1">
                <a:ln>
                  <a:noFill/>
                </a:ln>
                <a:solidFill>
                  <a:srgbClr val="000000"/>
                </a:solidFill>
                <a:effectLst/>
                <a:uFillTx/>
                <a:latin typeface="+mn-lt"/>
                <a:ea typeface="+mn-ea"/>
                <a:cs typeface="+mn-cs"/>
                <a:sym typeface="Calibri"/>
              </a:rPr>
              <a:t>suppress</a:t>
            </a:r>
            <a:r>
              <a:rPr kumimoji="0" lang="it-IT" sz="2000" b="0" i="0" u="none" strike="noStrike" cap="none" spc="0" normalizeH="0" baseline="0" dirty="0">
                <a:ln>
                  <a:noFill/>
                </a:ln>
                <a:solidFill>
                  <a:srgbClr val="000000"/>
                </a:solidFill>
                <a:effectLst/>
                <a:uFillTx/>
                <a:latin typeface="+mn-lt"/>
                <a:ea typeface="+mn-ea"/>
                <a:cs typeface="+mn-cs"/>
                <a:sym typeface="Calibri"/>
              </a:rPr>
              <a:t> </a:t>
            </a:r>
            <a:r>
              <a:rPr kumimoji="0" lang="it-IT" sz="2000" b="0" i="0" u="none" strike="noStrike" cap="none" spc="0" normalizeH="0" baseline="0" dirty="0" err="1">
                <a:ln>
                  <a:noFill/>
                </a:ln>
                <a:solidFill>
                  <a:srgbClr val="000000"/>
                </a:solidFill>
                <a:effectLst/>
                <a:uFillTx/>
                <a:latin typeface="+mn-lt"/>
                <a:ea typeface="+mn-ea"/>
                <a:cs typeface="+mn-cs"/>
                <a:sym typeface="Calibri"/>
              </a:rPr>
              <a:t>levels</a:t>
            </a:r>
            <a:r>
              <a:rPr kumimoji="0" lang="it-IT" sz="2000" b="0" i="0" u="none" strike="noStrike" cap="none" spc="0" normalizeH="0" baseline="0" dirty="0">
                <a:ln>
                  <a:noFill/>
                </a:ln>
                <a:solidFill>
                  <a:srgbClr val="000000"/>
                </a:solidFill>
                <a:effectLst/>
                <a:uFillTx/>
                <a:latin typeface="+mn-lt"/>
                <a:ea typeface="+mn-ea"/>
                <a:cs typeface="+mn-cs"/>
                <a:sym typeface="Calibri"/>
              </a:rPr>
              <a:t> of the </a:t>
            </a:r>
            <a:r>
              <a:rPr kumimoji="0" lang="it-IT" sz="2000" b="0" i="0" u="none" strike="noStrike" cap="none" spc="0" normalizeH="0" baseline="0" dirty="0" err="1">
                <a:ln>
                  <a:noFill/>
                </a:ln>
                <a:solidFill>
                  <a:srgbClr val="000000"/>
                </a:solidFill>
                <a:effectLst/>
                <a:uFillTx/>
                <a:latin typeface="+mn-lt"/>
                <a:ea typeface="+mn-ea"/>
                <a:cs typeface="+mn-cs"/>
                <a:sym typeface="Calibri"/>
              </a:rPr>
              <a:t>Xist</a:t>
            </a:r>
            <a:r>
              <a:rPr kumimoji="0" lang="it-IT" sz="2000" b="0" i="0" u="none" strike="noStrike" cap="none" spc="0" normalizeH="0" baseline="0" dirty="0">
                <a:ln>
                  <a:noFill/>
                </a:ln>
                <a:solidFill>
                  <a:srgbClr val="000000"/>
                </a:solidFill>
                <a:effectLst/>
                <a:uFillTx/>
                <a:latin typeface="+mn-lt"/>
                <a:ea typeface="+mn-ea"/>
                <a:cs typeface="+mn-cs"/>
                <a:sym typeface="Calibri"/>
              </a:rPr>
              <a:t> </a:t>
            </a:r>
            <a:r>
              <a:rPr kumimoji="0" lang="it-IT" sz="2000" b="0" i="0" u="none" strike="noStrike" cap="none" spc="0" normalizeH="0" baseline="0" dirty="0" err="1">
                <a:ln>
                  <a:noFill/>
                </a:ln>
                <a:solidFill>
                  <a:srgbClr val="000000"/>
                </a:solidFill>
                <a:effectLst/>
                <a:uFillTx/>
                <a:latin typeface="+mn-lt"/>
                <a:ea typeface="+mn-ea"/>
                <a:cs typeface="+mn-cs"/>
                <a:sym typeface="Calibri"/>
              </a:rPr>
              <a:t>activator</a:t>
            </a:r>
            <a:r>
              <a:rPr kumimoji="0" lang="it-IT" sz="2000" b="0" i="0" u="none" strike="noStrike" cap="none" spc="0" normalizeH="0" baseline="0" dirty="0">
                <a:ln>
                  <a:noFill/>
                </a:ln>
                <a:solidFill>
                  <a:srgbClr val="000000"/>
                </a:solidFill>
                <a:effectLst/>
                <a:uFillTx/>
                <a:latin typeface="+mn-lt"/>
                <a:ea typeface="+mn-ea"/>
                <a:cs typeface="+mn-cs"/>
                <a:sym typeface="Calibri"/>
              </a:rPr>
              <a:t> Rnf12</a:t>
            </a:r>
          </a:p>
          <a:p>
            <a:pPr marL="0" marR="0" indent="0" algn="l" defTabSz="914400" rtl="0" fontAlgn="auto" latinLnBrk="0" hangingPunct="0">
              <a:lnSpc>
                <a:spcPct val="100000"/>
              </a:lnSpc>
              <a:spcBef>
                <a:spcPts val="0"/>
              </a:spcBef>
              <a:spcAft>
                <a:spcPts val="0"/>
              </a:spcAft>
              <a:buClrTx/>
              <a:buSzTx/>
              <a:buFontTx/>
              <a:buNone/>
              <a:tabLst/>
            </a:pPr>
            <a:endParaRPr lang="it-IT" sz="2000" dirty="0"/>
          </a:p>
          <a:p>
            <a:pPr marL="0" marR="0" indent="0" algn="l" defTabSz="914400" rtl="0" fontAlgn="auto" latinLnBrk="0" hangingPunct="0">
              <a:lnSpc>
                <a:spcPct val="100000"/>
              </a:lnSpc>
              <a:spcBef>
                <a:spcPts val="0"/>
              </a:spcBef>
              <a:spcAft>
                <a:spcPts val="0"/>
              </a:spcAft>
              <a:buClrTx/>
              <a:buSzTx/>
              <a:buFontTx/>
              <a:buNone/>
              <a:tabLst/>
            </a:pPr>
            <a:r>
              <a:rPr lang="it-IT" sz="2000" dirty="0"/>
              <a:t>Rnf12: </a:t>
            </a:r>
            <a:r>
              <a:rPr lang="it-IT" sz="2000" dirty="0" err="1"/>
              <a:t>mediates</a:t>
            </a:r>
            <a:r>
              <a:rPr lang="it-IT" sz="2000" dirty="0"/>
              <a:t> a </a:t>
            </a:r>
            <a:r>
              <a:rPr lang="it-IT" sz="2000" dirty="0" err="1"/>
              <a:t>degradation</a:t>
            </a:r>
            <a:r>
              <a:rPr lang="it-IT" sz="2000" dirty="0"/>
              <a:t> </a:t>
            </a:r>
            <a:r>
              <a:rPr lang="it-IT" sz="2000" dirty="0" err="1"/>
              <a:t>ubiquitin</a:t>
            </a:r>
            <a:r>
              <a:rPr lang="it-IT" sz="2000" dirty="0"/>
              <a:t> </a:t>
            </a:r>
            <a:r>
              <a:rPr lang="it-IT" sz="2000" dirty="0" err="1"/>
              <a:t>dependent</a:t>
            </a:r>
            <a:r>
              <a:rPr lang="it-IT" sz="2000" dirty="0"/>
              <a:t> of the </a:t>
            </a:r>
            <a:r>
              <a:rPr lang="it-IT" sz="2000" dirty="0" err="1"/>
              <a:t>pluripotency</a:t>
            </a:r>
            <a:r>
              <a:rPr lang="it-IT" sz="2000" dirty="0"/>
              <a:t> </a:t>
            </a:r>
            <a:r>
              <a:rPr lang="it-IT" sz="2000" dirty="0" err="1"/>
              <a:t>factor</a:t>
            </a:r>
            <a:r>
              <a:rPr lang="it-IT" sz="2000" dirty="0"/>
              <a:t> Rex1. </a:t>
            </a:r>
            <a:r>
              <a:rPr lang="it-IT" sz="2000" dirty="0" err="1"/>
              <a:t>This</a:t>
            </a:r>
            <a:r>
              <a:rPr lang="it-IT" sz="2000" dirty="0"/>
              <a:t> </a:t>
            </a:r>
            <a:r>
              <a:rPr lang="it-IT" sz="2000" dirty="0" err="1"/>
              <a:t>may</a:t>
            </a:r>
            <a:r>
              <a:rPr lang="it-IT" sz="2000" dirty="0"/>
              <a:t> </a:t>
            </a:r>
            <a:r>
              <a:rPr lang="it-IT" sz="2000" dirty="0" err="1"/>
              <a:t>simultaneously</a:t>
            </a:r>
            <a:r>
              <a:rPr lang="it-IT" sz="2000" dirty="0"/>
              <a:t> </a:t>
            </a:r>
            <a:r>
              <a:rPr lang="it-IT" sz="2000" dirty="0" err="1"/>
              <a:t>activate</a:t>
            </a:r>
            <a:r>
              <a:rPr lang="it-IT" sz="2000" dirty="0"/>
              <a:t> </a:t>
            </a:r>
            <a:r>
              <a:rPr lang="it-IT" sz="2000" dirty="0" err="1"/>
              <a:t>Xist</a:t>
            </a:r>
            <a:r>
              <a:rPr lang="it-IT" sz="2000" dirty="0"/>
              <a:t> and </a:t>
            </a:r>
            <a:r>
              <a:rPr lang="it-IT" sz="2000" dirty="0" err="1"/>
              <a:t>repress</a:t>
            </a:r>
            <a:r>
              <a:rPr lang="it-IT" sz="2000" dirty="0"/>
              <a:t> </a:t>
            </a:r>
            <a:r>
              <a:rPr lang="it-IT" sz="2000" dirty="0" err="1"/>
              <a:t>Tsix</a:t>
            </a:r>
            <a:r>
              <a:rPr lang="it-IT" sz="2000" dirty="0"/>
              <a:t>.</a:t>
            </a:r>
            <a:endParaRPr kumimoji="0" lang="it-IT" sz="2000" b="0" i="0" u="none" strike="noStrike" cap="none" spc="0" normalizeH="0" baseline="0" dirty="0">
              <a:ln>
                <a:noFill/>
              </a:ln>
              <a:solidFill>
                <a:srgbClr val="000000"/>
              </a:solidFill>
              <a:effectLst/>
              <a:uFillTx/>
              <a:latin typeface="+mn-lt"/>
              <a:ea typeface="+mn-ea"/>
              <a:cs typeface="+mn-cs"/>
              <a:sym typeface="Calibri"/>
            </a:endParaRPr>
          </a:p>
        </p:txBody>
      </p:sp>
      <p:sp>
        <p:nvSpPr>
          <p:cNvPr id="6" name="Ovale 5">
            <a:extLst>
              <a:ext uri="{FF2B5EF4-FFF2-40B4-BE49-F238E27FC236}">
                <a16:creationId xmlns:a16="http://schemas.microsoft.com/office/drawing/2014/main" id="{E794334C-46E3-40D5-89CD-084847EB53EB}"/>
              </a:ext>
            </a:extLst>
          </p:cNvPr>
          <p:cNvSpPr/>
          <p:nvPr/>
        </p:nvSpPr>
        <p:spPr>
          <a:xfrm>
            <a:off x="6997147" y="1697704"/>
            <a:ext cx="914400" cy="1046922"/>
          </a:xfrm>
          <a:prstGeom prst="ellipse">
            <a:avLst/>
          </a:prstGeom>
          <a:noFill/>
          <a:ln>
            <a:solidFill>
              <a:srgbClr val="00FF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latin typeface="+mn-lt"/>
              <a:ea typeface="+mn-ea"/>
              <a:cs typeface="+mn-cs"/>
              <a:sym typeface="Calibri"/>
            </a:endParaRPr>
          </a:p>
        </p:txBody>
      </p:sp>
      <p:sp>
        <p:nvSpPr>
          <p:cNvPr id="7" name="Ovale 6">
            <a:extLst>
              <a:ext uri="{FF2B5EF4-FFF2-40B4-BE49-F238E27FC236}">
                <a16:creationId xmlns:a16="http://schemas.microsoft.com/office/drawing/2014/main" id="{8AAD4652-4462-4C66-8AC6-1EE603379AE1}"/>
              </a:ext>
            </a:extLst>
          </p:cNvPr>
          <p:cNvSpPr/>
          <p:nvPr/>
        </p:nvSpPr>
        <p:spPr>
          <a:xfrm>
            <a:off x="3061252" y="1860007"/>
            <a:ext cx="980662" cy="1117033"/>
          </a:xfrm>
          <a:prstGeom prst="ellipse">
            <a:avLst/>
          </a:prstGeom>
          <a:noFill/>
          <a:ln>
            <a:solidFill>
              <a:srgbClr val="00FF00"/>
            </a:solid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8" name="Ovale 7">
            <a:extLst>
              <a:ext uri="{FF2B5EF4-FFF2-40B4-BE49-F238E27FC236}">
                <a16:creationId xmlns:a16="http://schemas.microsoft.com/office/drawing/2014/main" id="{5C28F111-B33F-421C-90D7-E562A8FFA2BB}"/>
              </a:ext>
            </a:extLst>
          </p:cNvPr>
          <p:cNvSpPr/>
          <p:nvPr/>
        </p:nvSpPr>
        <p:spPr>
          <a:xfrm>
            <a:off x="907773" y="4777484"/>
            <a:ext cx="834887" cy="530978"/>
          </a:xfrm>
          <a:prstGeom prst="ellipse">
            <a:avLst/>
          </a:prstGeom>
          <a:noFill/>
          <a:ln>
            <a:solidFill>
              <a:srgbClr val="00FF00"/>
            </a:solid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9" name="Ovale 8">
            <a:extLst>
              <a:ext uri="{FF2B5EF4-FFF2-40B4-BE49-F238E27FC236}">
                <a16:creationId xmlns:a16="http://schemas.microsoft.com/office/drawing/2014/main" id="{D917422F-DB92-445B-AB0B-232103D1B0C9}"/>
              </a:ext>
            </a:extLst>
          </p:cNvPr>
          <p:cNvSpPr/>
          <p:nvPr/>
        </p:nvSpPr>
        <p:spPr>
          <a:xfrm>
            <a:off x="907773" y="4199157"/>
            <a:ext cx="834887" cy="530978"/>
          </a:xfrm>
          <a:prstGeom prst="ellipse">
            <a:avLst/>
          </a:prstGeom>
          <a:no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10" name="Choice: Biased choice can be viewed as tipping the balance between Xist repressors and Xist activators on a given allele.">
            <a:extLst>
              <a:ext uri="{FF2B5EF4-FFF2-40B4-BE49-F238E27FC236}">
                <a16:creationId xmlns:a16="http://schemas.microsoft.com/office/drawing/2014/main" id="{C677F125-D91F-4BF8-8184-3CA5A54503FE}"/>
              </a:ext>
            </a:extLst>
          </p:cNvPr>
          <p:cNvSpPr txBox="1"/>
          <p:nvPr/>
        </p:nvSpPr>
        <p:spPr>
          <a:xfrm>
            <a:off x="903581" y="5833157"/>
            <a:ext cx="10705324" cy="687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anchor="ctr">
            <a:spAutoFit/>
          </a:bodyPr>
          <a:lstStyle/>
          <a:p>
            <a:pPr marL="309216" indent="-309216" defTabSz="410765">
              <a:spcBef>
                <a:spcPts val="2900"/>
              </a:spcBef>
              <a:buSzPct val="145000"/>
              <a:buChar char="•"/>
              <a:defRPr sz="1600" b="1">
                <a:latin typeface="Helvetica Neue"/>
                <a:ea typeface="Helvetica Neue"/>
                <a:cs typeface="Helvetica Neue"/>
                <a:sym typeface="Helvetica Neue"/>
              </a:defRPr>
            </a:pPr>
            <a:r>
              <a:rPr sz="2000" dirty="0">
                <a:latin typeface="Calibri" panose="020F0502020204030204" pitchFamily="34" charset="0"/>
                <a:cs typeface="Calibri" panose="020F0502020204030204" pitchFamily="34" charset="0"/>
              </a:rPr>
              <a:t>Choice: </a:t>
            </a:r>
            <a:r>
              <a:rPr sz="2000" b="0" dirty="0">
                <a:latin typeface="Calibri" panose="020F0502020204030204" pitchFamily="34" charset="0"/>
                <a:cs typeface="Calibri" panose="020F0502020204030204" pitchFamily="34" charset="0"/>
              </a:rPr>
              <a:t>Biased choice can be viewed as tipping the balance between </a:t>
            </a:r>
            <a:r>
              <a:rPr sz="2000" b="0" i="1" dirty="0" err="1">
                <a:latin typeface="Calibri" panose="020F0502020204030204" pitchFamily="34" charset="0"/>
                <a:cs typeface="Calibri" panose="020F0502020204030204" pitchFamily="34" charset="0"/>
              </a:rPr>
              <a:t>Xist</a:t>
            </a:r>
            <a:r>
              <a:rPr sz="2000" b="0" i="1" dirty="0">
                <a:latin typeface="Calibri" panose="020F0502020204030204" pitchFamily="34" charset="0"/>
                <a:cs typeface="Calibri" panose="020F0502020204030204" pitchFamily="34" charset="0"/>
              </a:rPr>
              <a:t> </a:t>
            </a:r>
            <a:r>
              <a:rPr sz="2000" b="0" dirty="0">
                <a:latin typeface="Calibri" panose="020F0502020204030204" pitchFamily="34" charset="0"/>
                <a:cs typeface="Calibri" panose="020F0502020204030204" pitchFamily="34" charset="0"/>
              </a:rPr>
              <a:t>repressors and </a:t>
            </a:r>
            <a:r>
              <a:rPr sz="2000" b="0" i="1" dirty="0" err="1">
                <a:latin typeface="Calibri" panose="020F0502020204030204" pitchFamily="34" charset="0"/>
                <a:cs typeface="Calibri" panose="020F0502020204030204" pitchFamily="34" charset="0"/>
              </a:rPr>
              <a:t>Xist</a:t>
            </a:r>
            <a:r>
              <a:rPr sz="2000" b="0" i="1" dirty="0">
                <a:latin typeface="Calibri" panose="020F0502020204030204" pitchFamily="34" charset="0"/>
                <a:cs typeface="Calibri" panose="020F0502020204030204" pitchFamily="34" charset="0"/>
              </a:rPr>
              <a:t> </a:t>
            </a:r>
            <a:r>
              <a:rPr sz="2000" b="0" dirty="0">
                <a:latin typeface="Calibri" panose="020F0502020204030204" pitchFamily="34" charset="0"/>
                <a:cs typeface="Calibri" panose="020F0502020204030204" pitchFamily="34" charset="0"/>
              </a:rPr>
              <a:t>activators on a given allele.</a:t>
            </a:r>
          </a:p>
        </p:txBody>
      </p:sp>
    </p:spTree>
    <p:extLst>
      <p:ext uri="{BB962C8B-B14F-4D97-AF65-F5344CB8AC3E}">
        <p14:creationId xmlns:p14="http://schemas.microsoft.com/office/powerpoint/2010/main" val="179575928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gura 8.png" descr="figura 8.png">
            <a:extLst>
              <a:ext uri="{FF2B5EF4-FFF2-40B4-BE49-F238E27FC236}">
                <a16:creationId xmlns:a16="http://schemas.microsoft.com/office/drawing/2014/main" id="{A5DE4720-9405-4A16-A0B9-836702E05ABD}"/>
              </a:ext>
            </a:extLst>
          </p:cNvPr>
          <p:cNvPicPr>
            <a:picLocks noChangeAspect="1"/>
          </p:cNvPicPr>
          <p:nvPr/>
        </p:nvPicPr>
        <p:blipFill>
          <a:blip r:embed="rId2">
            <a:extLst/>
          </a:blip>
          <a:stretch>
            <a:fillRect/>
          </a:stretch>
        </p:blipFill>
        <p:spPr>
          <a:xfrm>
            <a:off x="1309532" y="739850"/>
            <a:ext cx="9104243" cy="2928022"/>
          </a:xfrm>
          <a:prstGeom prst="rect">
            <a:avLst/>
          </a:prstGeom>
        </p:spPr>
      </p:pic>
      <p:sp>
        <p:nvSpPr>
          <p:cNvPr id="4" name="CasellaDiTesto 3">
            <a:extLst>
              <a:ext uri="{FF2B5EF4-FFF2-40B4-BE49-F238E27FC236}">
                <a16:creationId xmlns:a16="http://schemas.microsoft.com/office/drawing/2014/main" id="{5ECDD363-7FDF-48F4-A925-9BB49EF2AF50}"/>
              </a:ext>
            </a:extLst>
          </p:cNvPr>
          <p:cNvSpPr txBox="1"/>
          <p:nvPr/>
        </p:nvSpPr>
        <p:spPr>
          <a:xfrm>
            <a:off x="1086678" y="3897211"/>
            <a:ext cx="10018643"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err="1">
                <a:ln>
                  <a:noFill/>
                </a:ln>
                <a:solidFill>
                  <a:srgbClr val="000000"/>
                </a:solidFill>
                <a:effectLst/>
                <a:uFillTx/>
                <a:latin typeface="+mn-lt"/>
                <a:ea typeface="+mn-ea"/>
                <a:cs typeface="+mn-cs"/>
                <a:sym typeface="Calibri"/>
              </a:rPr>
              <a:t>Xite</a:t>
            </a:r>
            <a:r>
              <a:rPr kumimoji="0" lang="it-IT" sz="1800" b="0" i="0" u="none" strike="noStrike" cap="none" spc="0" normalizeH="0" baseline="0" dirty="0">
                <a:ln>
                  <a:noFill/>
                </a:ln>
                <a:solidFill>
                  <a:srgbClr val="000000"/>
                </a:solidFill>
                <a:effectLst/>
                <a:uFillTx/>
                <a:latin typeface="+mn-lt"/>
                <a:ea typeface="+mn-ea"/>
                <a:cs typeface="+mn-cs"/>
                <a:sym typeface="Calibri"/>
              </a:rPr>
              <a:t>:  </a:t>
            </a:r>
            <a:r>
              <a:rPr kumimoji="0" lang="it-IT" sz="1800" b="0" i="0" u="none" strike="noStrike" cap="none" spc="0" normalizeH="0" baseline="0" dirty="0" err="1">
                <a:ln>
                  <a:noFill/>
                </a:ln>
                <a:solidFill>
                  <a:srgbClr val="000000"/>
                </a:solidFill>
                <a:effectLst/>
                <a:uFillTx/>
                <a:latin typeface="+mn-lt"/>
                <a:ea typeface="+mn-ea"/>
                <a:cs typeface="+mn-cs"/>
                <a:sym typeface="Calibri"/>
              </a:rPr>
              <a:t>is</a:t>
            </a:r>
            <a:r>
              <a:rPr kumimoji="0" lang="it-IT" sz="1800" b="0" i="0" u="none" strike="noStrike" cap="none" spc="0" normalizeH="0" baseline="0" dirty="0">
                <a:ln>
                  <a:noFill/>
                </a:ln>
                <a:solidFill>
                  <a:srgbClr val="000000"/>
                </a:solidFill>
                <a:effectLst/>
                <a:uFillTx/>
                <a:latin typeface="+mn-lt"/>
                <a:ea typeface="+mn-ea"/>
                <a:cs typeface="+mn-cs"/>
                <a:sym typeface="Calibri"/>
              </a:rPr>
              <a:t> a </a:t>
            </a:r>
            <a:r>
              <a:rPr kumimoji="0" lang="it-IT" sz="1800" b="0" i="0" u="none" strike="noStrike" cap="none" spc="0" normalizeH="0" baseline="0" dirty="0" err="1">
                <a:ln>
                  <a:noFill/>
                </a:ln>
                <a:solidFill>
                  <a:srgbClr val="000000"/>
                </a:solidFill>
                <a:effectLst/>
                <a:uFillTx/>
                <a:latin typeface="+mn-lt"/>
                <a:ea typeface="+mn-ea"/>
                <a:cs typeface="+mn-cs"/>
                <a:sym typeface="Calibri"/>
              </a:rPr>
              <a:t>trascription</a:t>
            </a:r>
            <a:r>
              <a:rPr kumimoji="0" lang="it-IT" sz="1800" b="0" i="0" u="none" strike="noStrike" cap="none" spc="0" normalizeH="0" baseline="0" dirty="0">
                <a:ln>
                  <a:noFill/>
                </a:ln>
                <a:solidFill>
                  <a:srgbClr val="000000"/>
                </a:solidFill>
                <a:effectLst/>
                <a:uFillTx/>
                <a:latin typeface="+mn-lt"/>
                <a:ea typeface="+mn-ea"/>
                <a:cs typeface="+mn-cs"/>
                <a:sym typeface="Calibri"/>
              </a:rPr>
              <a:t> </a:t>
            </a:r>
            <a:r>
              <a:rPr kumimoji="0" lang="it-IT" sz="1800" b="0" i="0" u="none" strike="noStrike" cap="none" spc="0" normalizeH="0" baseline="0" dirty="0" err="1">
                <a:ln>
                  <a:noFill/>
                </a:ln>
                <a:solidFill>
                  <a:srgbClr val="000000"/>
                </a:solidFill>
                <a:effectLst/>
                <a:uFillTx/>
                <a:latin typeface="+mn-lt"/>
                <a:ea typeface="+mn-ea"/>
                <a:cs typeface="+mn-cs"/>
                <a:sym typeface="Calibri"/>
              </a:rPr>
              <a:t>element</a:t>
            </a:r>
            <a:r>
              <a:rPr kumimoji="0" lang="it-IT" sz="1800" b="0" i="0" u="none" strike="noStrike" cap="none" spc="0" normalizeH="0" baseline="0" dirty="0">
                <a:ln>
                  <a:noFill/>
                </a:ln>
                <a:solidFill>
                  <a:srgbClr val="000000"/>
                </a:solidFill>
                <a:effectLst/>
                <a:uFillTx/>
                <a:latin typeface="+mn-lt"/>
                <a:ea typeface="+mn-ea"/>
                <a:cs typeface="+mn-cs"/>
                <a:sym typeface="Calibri"/>
              </a:rPr>
              <a:t> </a:t>
            </a:r>
            <a:r>
              <a:rPr kumimoji="0" lang="it-IT" sz="1800" b="0" i="0" u="none" strike="noStrike" cap="none" spc="0" normalizeH="0" baseline="0" dirty="0" err="1">
                <a:ln>
                  <a:noFill/>
                </a:ln>
                <a:solidFill>
                  <a:srgbClr val="000000"/>
                </a:solidFill>
                <a:effectLst/>
                <a:uFillTx/>
                <a:latin typeface="+mn-lt"/>
                <a:ea typeface="+mn-ea"/>
                <a:cs typeface="+mn-cs"/>
                <a:sym typeface="Calibri"/>
              </a:rPr>
              <a:t>that</a:t>
            </a:r>
            <a:r>
              <a:rPr kumimoji="0" lang="it-IT" sz="1800" b="0" i="0" u="none" strike="noStrike" cap="none" spc="0" normalizeH="0" baseline="0" dirty="0">
                <a:ln>
                  <a:noFill/>
                </a:ln>
                <a:solidFill>
                  <a:srgbClr val="000000"/>
                </a:solidFill>
                <a:effectLst/>
                <a:uFillTx/>
                <a:latin typeface="+mn-lt"/>
                <a:ea typeface="+mn-ea"/>
                <a:cs typeface="+mn-cs"/>
                <a:sym typeface="Calibri"/>
              </a:rPr>
              <a:t> </a:t>
            </a:r>
            <a:r>
              <a:rPr kumimoji="0" lang="it-IT" sz="1800" b="0" i="0" u="none" strike="noStrike" cap="none" spc="0" normalizeH="0" baseline="0" dirty="0" err="1">
                <a:ln>
                  <a:noFill/>
                </a:ln>
                <a:solidFill>
                  <a:srgbClr val="000000"/>
                </a:solidFill>
                <a:effectLst/>
                <a:uFillTx/>
                <a:latin typeface="+mn-lt"/>
                <a:ea typeface="+mn-ea"/>
                <a:cs typeface="+mn-cs"/>
                <a:sym typeface="Calibri"/>
              </a:rPr>
              <a:t>regulate</a:t>
            </a:r>
            <a:r>
              <a:rPr kumimoji="0" lang="it-IT" sz="1800" b="0" i="0" u="none" strike="noStrike" cap="none" spc="0" normalizeH="0" baseline="0" dirty="0">
                <a:ln>
                  <a:noFill/>
                </a:ln>
                <a:solidFill>
                  <a:srgbClr val="000000"/>
                </a:solidFill>
                <a:effectLst/>
                <a:uFillTx/>
                <a:latin typeface="+mn-lt"/>
                <a:ea typeface="+mn-ea"/>
                <a:cs typeface="+mn-cs"/>
                <a:sym typeface="Calibri"/>
              </a:rPr>
              <a:t> the </a:t>
            </a:r>
            <a:r>
              <a:rPr kumimoji="0" lang="it-IT" sz="1800" b="0" i="0" u="none" strike="noStrike" cap="none" spc="0" normalizeH="0" baseline="0" dirty="0" err="1">
                <a:ln>
                  <a:noFill/>
                </a:ln>
                <a:solidFill>
                  <a:srgbClr val="000000"/>
                </a:solidFill>
                <a:effectLst/>
                <a:uFillTx/>
                <a:latin typeface="+mn-lt"/>
                <a:ea typeface="+mn-ea"/>
                <a:cs typeface="+mn-cs"/>
                <a:sym typeface="Calibri"/>
              </a:rPr>
              <a:t>probability</a:t>
            </a:r>
            <a:r>
              <a:rPr kumimoji="0" lang="it-IT" sz="1800" b="0" i="0" u="none" strike="noStrike" cap="none" spc="0" normalizeH="0" baseline="0" dirty="0">
                <a:ln>
                  <a:noFill/>
                </a:ln>
                <a:solidFill>
                  <a:srgbClr val="000000"/>
                </a:solidFill>
                <a:effectLst/>
                <a:uFillTx/>
                <a:latin typeface="+mn-lt"/>
                <a:ea typeface="+mn-ea"/>
                <a:cs typeface="+mn-cs"/>
                <a:sym typeface="Calibri"/>
              </a:rPr>
              <a:t> of </a:t>
            </a:r>
            <a:r>
              <a:rPr kumimoji="0" lang="it-IT" sz="1800" b="0" i="0" u="none" strike="noStrike" cap="none" spc="0" normalizeH="0" baseline="0" dirty="0" err="1">
                <a:ln>
                  <a:noFill/>
                </a:ln>
                <a:solidFill>
                  <a:srgbClr val="000000"/>
                </a:solidFill>
                <a:effectLst/>
                <a:uFillTx/>
                <a:latin typeface="+mn-lt"/>
                <a:ea typeface="+mn-ea"/>
                <a:cs typeface="+mn-cs"/>
                <a:sym typeface="Calibri"/>
              </a:rPr>
              <a:t>choice</a:t>
            </a:r>
            <a:r>
              <a:rPr kumimoji="0" lang="it-IT" sz="1800" b="0" i="0" u="none" strike="noStrike" cap="none" spc="0" normalizeH="0" baseline="0" dirty="0">
                <a:ln>
                  <a:noFill/>
                </a:ln>
                <a:solidFill>
                  <a:srgbClr val="000000"/>
                </a:solidFill>
                <a:effectLst/>
                <a:uFillTx/>
                <a:latin typeface="+mn-lt"/>
                <a:ea typeface="+mn-ea"/>
                <a:cs typeface="+mn-cs"/>
                <a:sym typeface="Calibri"/>
              </a:rPr>
              <a:t> and </a:t>
            </a:r>
            <a:r>
              <a:rPr kumimoji="0" lang="it-IT" sz="1800" b="0" i="0" u="none" strike="noStrike" cap="none" spc="0" normalizeH="0" baseline="0" dirty="0" err="1">
                <a:ln>
                  <a:noFill/>
                </a:ln>
                <a:solidFill>
                  <a:srgbClr val="000000"/>
                </a:solidFill>
                <a:effectLst/>
                <a:uFillTx/>
                <a:latin typeface="+mn-lt"/>
                <a:ea typeface="+mn-ea"/>
                <a:cs typeface="+mn-cs"/>
                <a:sym typeface="Calibri"/>
              </a:rPr>
              <a:t>it</a:t>
            </a:r>
            <a:r>
              <a:rPr kumimoji="0" lang="it-IT" sz="1800" b="0" i="0" u="none" strike="noStrike" cap="none" spc="0" normalizeH="0" baseline="0" dirty="0">
                <a:ln>
                  <a:noFill/>
                </a:ln>
                <a:solidFill>
                  <a:srgbClr val="000000"/>
                </a:solidFill>
                <a:effectLst/>
                <a:uFillTx/>
                <a:latin typeface="+mn-lt"/>
                <a:ea typeface="+mn-ea"/>
                <a:cs typeface="+mn-cs"/>
                <a:sym typeface="Calibri"/>
              </a:rPr>
              <a:t> </a:t>
            </a:r>
            <a:r>
              <a:rPr kumimoji="0" lang="it-IT" sz="1800" b="0" i="0" u="none" strike="noStrike" cap="none" spc="0" normalizeH="0" baseline="0" dirty="0" err="1">
                <a:ln>
                  <a:noFill/>
                </a:ln>
                <a:solidFill>
                  <a:srgbClr val="000000"/>
                </a:solidFill>
                <a:effectLst/>
                <a:uFillTx/>
                <a:latin typeface="+mn-lt"/>
                <a:ea typeface="+mn-ea"/>
                <a:cs typeface="+mn-cs"/>
                <a:sym typeface="Calibri"/>
              </a:rPr>
              <a:t>functions</a:t>
            </a:r>
            <a:r>
              <a:rPr kumimoji="0" lang="it-IT" sz="1800" b="0" i="0" u="none" strike="noStrike" cap="none" spc="0" normalizeH="0" baseline="0" dirty="0">
                <a:ln>
                  <a:noFill/>
                </a:ln>
                <a:solidFill>
                  <a:srgbClr val="000000"/>
                </a:solidFill>
                <a:effectLst/>
                <a:uFillTx/>
                <a:latin typeface="+mn-lt"/>
                <a:ea typeface="+mn-ea"/>
                <a:cs typeface="+mn-cs"/>
                <a:sym typeface="Calibri"/>
              </a:rPr>
              <a:t> </a:t>
            </a:r>
            <a:r>
              <a:rPr kumimoji="0" lang="it-IT" sz="1800" b="0" i="0" u="none" strike="noStrike" cap="none" spc="0" normalizeH="0" baseline="0" dirty="0" err="1">
                <a:ln>
                  <a:noFill/>
                </a:ln>
                <a:solidFill>
                  <a:srgbClr val="000000"/>
                </a:solidFill>
                <a:effectLst/>
                <a:uFillTx/>
                <a:latin typeface="+mn-lt"/>
                <a:ea typeface="+mn-ea"/>
                <a:cs typeface="+mn-cs"/>
                <a:sym typeface="Calibri"/>
              </a:rPr>
              <a:t>as</a:t>
            </a:r>
            <a:r>
              <a:rPr kumimoji="0" lang="it-IT" sz="1800" b="0" i="0" u="none" strike="noStrike" cap="none" spc="0" normalizeH="0" baseline="0" dirty="0">
                <a:ln>
                  <a:noFill/>
                </a:ln>
                <a:solidFill>
                  <a:srgbClr val="000000"/>
                </a:solidFill>
                <a:effectLst/>
                <a:uFillTx/>
                <a:latin typeface="+mn-lt"/>
                <a:ea typeface="+mn-ea"/>
                <a:cs typeface="+mn-cs"/>
                <a:sym typeface="Calibri"/>
              </a:rPr>
              <a:t> </a:t>
            </a:r>
            <a:r>
              <a:rPr kumimoji="0" lang="it-IT" sz="1800" b="0" i="0" u="none" strike="noStrike" cap="none" spc="0" normalizeH="0" baseline="0" dirty="0" err="1">
                <a:ln>
                  <a:noFill/>
                </a:ln>
                <a:solidFill>
                  <a:srgbClr val="000000"/>
                </a:solidFill>
                <a:effectLst/>
                <a:uFillTx/>
                <a:latin typeface="+mn-lt"/>
                <a:ea typeface="+mn-ea"/>
                <a:cs typeface="+mn-cs"/>
                <a:sym typeface="Calibri"/>
              </a:rPr>
              <a:t>Tsix</a:t>
            </a:r>
            <a:r>
              <a:rPr kumimoji="0" lang="it-IT" sz="1800" b="0" i="0" u="none" strike="noStrike" cap="none" spc="0" normalizeH="0" baseline="0" dirty="0">
                <a:ln>
                  <a:noFill/>
                </a:ln>
                <a:solidFill>
                  <a:srgbClr val="000000"/>
                </a:solidFill>
                <a:effectLst/>
                <a:uFillTx/>
                <a:latin typeface="+mn-lt"/>
                <a:ea typeface="+mn-ea"/>
                <a:cs typeface="+mn-cs"/>
                <a:sym typeface="Calibri"/>
              </a:rPr>
              <a:t> enhancer.</a:t>
            </a:r>
          </a:p>
          <a:p>
            <a:pPr marL="0" marR="0" indent="0" algn="l" defTabSz="914400" rtl="0" fontAlgn="auto" latinLnBrk="0" hangingPunct="0">
              <a:lnSpc>
                <a:spcPct val="100000"/>
              </a:lnSpc>
              <a:spcBef>
                <a:spcPts val="0"/>
              </a:spcBef>
              <a:spcAft>
                <a:spcPts val="0"/>
              </a:spcAft>
              <a:buClrTx/>
              <a:buSzTx/>
              <a:buFontTx/>
              <a:buNone/>
              <a:tabLst/>
            </a:pPr>
            <a:endParaRPr lang="it-IT" dirty="0"/>
          </a:p>
          <a:p>
            <a:r>
              <a:rPr kumimoji="0" lang="it-IT" sz="1800" b="0" i="0" u="none" strike="noStrike" cap="none" spc="0" normalizeH="0" baseline="0" dirty="0" err="1">
                <a:ln>
                  <a:noFill/>
                </a:ln>
                <a:solidFill>
                  <a:srgbClr val="000000"/>
                </a:solidFill>
                <a:effectLst/>
                <a:uFillTx/>
                <a:latin typeface="+mn-lt"/>
                <a:ea typeface="+mn-ea"/>
                <a:cs typeface="+mn-cs"/>
                <a:sym typeface="Calibri"/>
              </a:rPr>
              <a:t>Jpx</a:t>
            </a:r>
            <a:r>
              <a:rPr kumimoji="0" lang="it-IT" sz="1800" b="0" i="0" u="none" strike="noStrike" cap="none" spc="0" normalizeH="0" baseline="0" dirty="0">
                <a:ln>
                  <a:noFill/>
                </a:ln>
                <a:solidFill>
                  <a:srgbClr val="000000"/>
                </a:solidFill>
                <a:effectLst/>
                <a:uFillTx/>
                <a:latin typeface="+mn-lt"/>
                <a:ea typeface="+mn-ea"/>
                <a:cs typeface="+mn-cs"/>
                <a:sym typeface="Calibri"/>
              </a:rPr>
              <a:t>: </a:t>
            </a:r>
            <a:r>
              <a:rPr kumimoji="0" lang="it-IT" sz="1800" b="0" i="0" u="none" strike="noStrike" cap="none" spc="0" normalizeH="0" baseline="0" dirty="0" err="1">
                <a:ln>
                  <a:noFill/>
                </a:ln>
                <a:solidFill>
                  <a:srgbClr val="000000"/>
                </a:solidFill>
                <a:effectLst/>
                <a:uFillTx/>
                <a:latin typeface="+mn-lt"/>
                <a:ea typeface="+mn-ea"/>
                <a:cs typeface="+mn-cs"/>
                <a:sym typeface="Calibri"/>
              </a:rPr>
              <a:t>is</a:t>
            </a:r>
            <a:r>
              <a:rPr kumimoji="0" lang="it-IT" sz="1800" b="0" i="0" u="none" strike="noStrike" cap="none" spc="0" normalizeH="0" baseline="0" dirty="0">
                <a:ln>
                  <a:noFill/>
                </a:ln>
                <a:solidFill>
                  <a:srgbClr val="000000"/>
                </a:solidFill>
                <a:effectLst/>
                <a:uFillTx/>
                <a:latin typeface="+mn-lt"/>
                <a:ea typeface="+mn-ea"/>
                <a:cs typeface="+mn-cs"/>
                <a:sym typeface="Calibri"/>
              </a:rPr>
              <a:t> a non-coding RNA </a:t>
            </a:r>
            <a:r>
              <a:rPr kumimoji="0" lang="it-IT" sz="1800" b="0" i="0" u="none" strike="noStrike" cap="none" spc="0" normalizeH="0" baseline="0" dirty="0" err="1">
                <a:ln>
                  <a:noFill/>
                </a:ln>
                <a:solidFill>
                  <a:srgbClr val="000000"/>
                </a:solidFill>
                <a:effectLst/>
                <a:uFillTx/>
                <a:latin typeface="+mn-lt"/>
                <a:ea typeface="+mn-ea"/>
                <a:cs typeface="+mn-cs"/>
                <a:sym typeface="Calibri"/>
              </a:rPr>
              <a:t>that</a:t>
            </a:r>
            <a:r>
              <a:rPr kumimoji="0" lang="it-IT" sz="1800" b="0" i="0" u="none" strike="noStrike" cap="none" spc="0" normalizeH="0" baseline="0" dirty="0">
                <a:ln>
                  <a:noFill/>
                </a:ln>
                <a:solidFill>
                  <a:srgbClr val="000000"/>
                </a:solidFill>
                <a:effectLst/>
                <a:uFillTx/>
                <a:latin typeface="+mn-lt"/>
                <a:ea typeface="+mn-ea"/>
                <a:cs typeface="+mn-cs"/>
                <a:sym typeface="Calibri"/>
              </a:rPr>
              <a:t> </a:t>
            </a:r>
            <a:r>
              <a:rPr kumimoji="0" lang="it-IT" sz="1800" b="0" i="0" u="none" strike="noStrike" cap="none" spc="0" normalizeH="0" baseline="0" dirty="0" err="1">
                <a:ln>
                  <a:noFill/>
                </a:ln>
                <a:solidFill>
                  <a:srgbClr val="000000"/>
                </a:solidFill>
                <a:effectLst/>
                <a:uFillTx/>
                <a:latin typeface="+mn-lt"/>
                <a:ea typeface="+mn-ea"/>
                <a:cs typeface="+mn-cs"/>
                <a:sym typeface="Calibri"/>
              </a:rPr>
              <a:t>evicts</a:t>
            </a:r>
            <a:r>
              <a:rPr kumimoji="0" lang="it-IT" sz="1800" b="0" i="0" u="none" strike="noStrike" cap="none" spc="0" normalizeH="0" baseline="0" dirty="0">
                <a:ln>
                  <a:noFill/>
                </a:ln>
                <a:solidFill>
                  <a:srgbClr val="000000"/>
                </a:solidFill>
                <a:effectLst/>
                <a:uFillTx/>
                <a:latin typeface="+mn-lt"/>
                <a:ea typeface="+mn-ea"/>
                <a:cs typeface="+mn-cs"/>
                <a:sym typeface="Calibri"/>
              </a:rPr>
              <a:t> the </a:t>
            </a:r>
            <a:r>
              <a:rPr kumimoji="0" lang="it-IT" sz="1800" b="0" i="0" u="none" strike="noStrike" cap="none" spc="0" normalizeH="0" baseline="0" dirty="0" err="1">
                <a:ln>
                  <a:noFill/>
                </a:ln>
                <a:solidFill>
                  <a:srgbClr val="000000"/>
                </a:solidFill>
                <a:effectLst/>
                <a:uFillTx/>
                <a:latin typeface="+mn-lt"/>
                <a:ea typeface="+mn-ea"/>
                <a:cs typeface="+mn-cs"/>
                <a:sym typeface="Calibri"/>
              </a:rPr>
              <a:t>silencing</a:t>
            </a:r>
            <a:r>
              <a:rPr kumimoji="0" lang="it-IT" sz="1800" b="0" i="0" u="none" strike="noStrike" cap="none" spc="0" normalizeH="0" baseline="0" dirty="0">
                <a:ln>
                  <a:noFill/>
                </a:ln>
                <a:solidFill>
                  <a:srgbClr val="000000"/>
                </a:solidFill>
                <a:effectLst/>
                <a:uFillTx/>
                <a:latin typeface="+mn-lt"/>
                <a:ea typeface="+mn-ea"/>
                <a:cs typeface="+mn-cs"/>
                <a:sym typeface="Calibri"/>
              </a:rPr>
              <a:t> </a:t>
            </a:r>
            <a:r>
              <a:rPr kumimoji="0" lang="it-IT" sz="1800" b="0" i="0" u="none" strike="noStrike" cap="none" spc="0" normalizeH="0" baseline="0" dirty="0" err="1">
                <a:ln>
                  <a:noFill/>
                </a:ln>
                <a:solidFill>
                  <a:srgbClr val="000000"/>
                </a:solidFill>
                <a:effectLst/>
                <a:uFillTx/>
                <a:latin typeface="+mn-lt"/>
                <a:ea typeface="+mn-ea"/>
                <a:cs typeface="+mn-cs"/>
                <a:sym typeface="Calibri"/>
              </a:rPr>
              <a:t>proteins</a:t>
            </a:r>
            <a:r>
              <a:rPr kumimoji="0" lang="it-IT" sz="1800" b="0" i="0" u="none" strike="noStrike" cap="none" spc="0" normalizeH="0" baseline="0" dirty="0">
                <a:ln>
                  <a:noFill/>
                </a:ln>
                <a:solidFill>
                  <a:srgbClr val="000000"/>
                </a:solidFill>
                <a:effectLst/>
                <a:uFillTx/>
                <a:latin typeface="+mn-lt"/>
                <a:ea typeface="+mn-ea"/>
                <a:cs typeface="+mn-cs"/>
                <a:sym typeface="Calibri"/>
              </a:rPr>
              <a:t> CTCF from the </a:t>
            </a:r>
            <a:r>
              <a:rPr kumimoji="0" lang="it-IT" sz="1800" b="0" i="0" u="none" strike="noStrike" cap="none" spc="0" normalizeH="0" baseline="0" dirty="0" err="1">
                <a:ln>
                  <a:noFill/>
                </a:ln>
                <a:solidFill>
                  <a:srgbClr val="000000"/>
                </a:solidFill>
                <a:effectLst/>
                <a:uFillTx/>
                <a:latin typeface="+mn-lt"/>
                <a:ea typeface="+mn-ea"/>
                <a:cs typeface="+mn-cs"/>
                <a:sym typeface="Calibri"/>
              </a:rPr>
              <a:t>Xsit</a:t>
            </a:r>
            <a:r>
              <a:rPr kumimoji="0" lang="it-IT" sz="1800" b="0" i="0" u="none" strike="noStrike" cap="none" spc="0" normalizeH="0" baseline="0" dirty="0">
                <a:ln>
                  <a:noFill/>
                </a:ln>
                <a:solidFill>
                  <a:srgbClr val="000000"/>
                </a:solidFill>
                <a:effectLst/>
                <a:uFillTx/>
                <a:latin typeface="+mn-lt"/>
                <a:ea typeface="+mn-ea"/>
                <a:cs typeface="+mn-cs"/>
                <a:sym typeface="Calibri"/>
              </a:rPr>
              <a:t> locus. </a:t>
            </a:r>
            <a:r>
              <a:rPr lang="en-US" dirty="0"/>
              <a:t>A conclusive role for </a:t>
            </a:r>
            <a:r>
              <a:rPr lang="en-US" dirty="0" err="1"/>
              <a:t>Jpx</a:t>
            </a:r>
            <a:r>
              <a:rPr lang="en-US" dirty="0"/>
              <a:t> in </a:t>
            </a:r>
            <a:r>
              <a:rPr lang="en-US" dirty="0" err="1"/>
              <a:t>Xist</a:t>
            </a:r>
            <a:r>
              <a:rPr lang="en-US" dirty="0"/>
              <a:t> activation, though, awaits genetic loss- and gain-of-function studies in mice.</a:t>
            </a:r>
            <a:endParaRPr kumimoji="0" lang="it-IT"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it-IT" dirty="0"/>
          </a:p>
          <a:p>
            <a:pPr marL="0" marR="0" indent="0" algn="l" defTabSz="9144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err="1">
                <a:ln>
                  <a:noFill/>
                </a:ln>
                <a:solidFill>
                  <a:srgbClr val="000000"/>
                </a:solidFill>
                <a:effectLst/>
                <a:uFillTx/>
                <a:latin typeface="+mn-lt"/>
                <a:ea typeface="+mn-ea"/>
                <a:cs typeface="+mn-cs"/>
                <a:sym typeface="Calibri"/>
              </a:rPr>
              <a:t>Ftx</a:t>
            </a:r>
            <a:r>
              <a:rPr kumimoji="0" lang="it-IT" sz="1800" b="0" i="0" u="none" strike="noStrike" cap="none" spc="0" normalizeH="0" baseline="0" dirty="0">
                <a:ln>
                  <a:noFill/>
                </a:ln>
                <a:solidFill>
                  <a:srgbClr val="000000"/>
                </a:solidFill>
                <a:effectLst/>
                <a:uFillTx/>
                <a:latin typeface="+mn-lt"/>
                <a:ea typeface="+mn-ea"/>
                <a:cs typeface="+mn-cs"/>
                <a:sym typeface="Calibri"/>
              </a:rPr>
              <a:t>: </a:t>
            </a:r>
            <a:r>
              <a:rPr kumimoji="0" lang="it-IT" sz="1800" b="0" i="0" u="none" strike="noStrike" cap="none" spc="0" normalizeH="0" baseline="0" dirty="0" err="1">
                <a:ln>
                  <a:noFill/>
                </a:ln>
                <a:solidFill>
                  <a:srgbClr val="000000"/>
                </a:solidFill>
                <a:effectLst/>
                <a:uFillTx/>
                <a:latin typeface="+mn-lt"/>
                <a:ea typeface="+mn-ea"/>
                <a:cs typeface="+mn-cs"/>
                <a:sym typeface="Calibri"/>
              </a:rPr>
              <a:t>is</a:t>
            </a:r>
            <a:r>
              <a:rPr kumimoji="0" lang="it-IT" sz="1800" b="0" i="0" u="none" strike="noStrike" cap="none" spc="0" normalizeH="0" baseline="0" dirty="0">
                <a:ln>
                  <a:noFill/>
                </a:ln>
                <a:solidFill>
                  <a:srgbClr val="000000"/>
                </a:solidFill>
                <a:effectLst/>
                <a:uFillTx/>
                <a:latin typeface="+mn-lt"/>
                <a:ea typeface="+mn-ea"/>
                <a:cs typeface="+mn-cs"/>
                <a:sym typeface="Calibri"/>
              </a:rPr>
              <a:t> a non-coding RNA </a:t>
            </a:r>
            <a:r>
              <a:rPr kumimoji="0" lang="it-IT" sz="1800" b="0" i="0" u="none" strike="noStrike" cap="none" spc="0" normalizeH="0" baseline="0" dirty="0" err="1">
                <a:ln>
                  <a:noFill/>
                </a:ln>
                <a:solidFill>
                  <a:srgbClr val="000000"/>
                </a:solidFill>
                <a:effectLst/>
                <a:uFillTx/>
                <a:latin typeface="+mn-lt"/>
                <a:ea typeface="+mn-ea"/>
                <a:cs typeface="+mn-cs"/>
                <a:sym typeface="Calibri"/>
              </a:rPr>
              <a:t>implicated</a:t>
            </a:r>
            <a:r>
              <a:rPr kumimoji="0" lang="it-IT" sz="1800" b="0" i="0" u="none" strike="noStrike" cap="none" spc="0" normalizeH="0" baseline="0" dirty="0">
                <a:ln>
                  <a:noFill/>
                </a:ln>
                <a:solidFill>
                  <a:srgbClr val="000000"/>
                </a:solidFill>
                <a:effectLst/>
                <a:uFillTx/>
                <a:latin typeface="+mn-lt"/>
                <a:ea typeface="+mn-ea"/>
                <a:cs typeface="+mn-cs"/>
                <a:sym typeface="Calibri"/>
              </a:rPr>
              <a:t> in </a:t>
            </a:r>
            <a:r>
              <a:rPr kumimoji="0" lang="it-IT" sz="1800" b="0" i="0" u="none" strike="noStrike" cap="none" spc="0" normalizeH="0" baseline="0" dirty="0" err="1">
                <a:ln>
                  <a:noFill/>
                </a:ln>
                <a:solidFill>
                  <a:srgbClr val="000000"/>
                </a:solidFill>
                <a:effectLst/>
                <a:uFillTx/>
                <a:latin typeface="+mn-lt"/>
                <a:ea typeface="+mn-ea"/>
                <a:cs typeface="+mn-cs"/>
                <a:sym typeface="Calibri"/>
              </a:rPr>
              <a:t>Xist</a:t>
            </a:r>
            <a:r>
              <a:rPr kumimoji="0" lang="it-IT" sz="1800" b="0" i="0" u="none" strike="noStrike" cap="none" spc="0" normalizeH="0" baseline="0" dirty="0">
                <a:ln>
                  <a:noFill/>
                </a:ln>
                <a:solidFill>
                  <a:srgbClr val="000000"/>
                </a:solidFill>
                <a:effectLst/>
                <a:uFillTx/>
                <a:latin typeface="+mn-lt"/>
                <a:ea typeface="+mn-ea"/>
                <a:cs typeface="+mn-cs"/>
                <a:sym typeface="Calibri"/>
              </a:rPr>
              <a:t> gene </a:t>
            </a:r>
            <a:r>
              <a:rPr kumimoji="0" lang="it-IT" sz="1800" b="0" i="0" u="none" strike="noStrike" cap="none" spc="0" normalizeH="0" baseline="0" dirty="0" err="1">
                <a:ln>
                  <a:noFill/>
                </a:ln>
                <a:solidFill>
                  <a:srgbClr val="000000"/>
                </a:solidFill>
                <a:effectLst/>
                <a:uFillTx/>
                <a:latin typeface="+mn-lt"/>
                <a:ea typeface="+mn-ea"/>
                <a:cs typeface="+mn-cs"/>
                <a:sym typeface="Calibri"/>
              </a:rPr>
              <a:t>activation</a:t>
            </a:r>
            <a:r>
              <a:rPr kumimoji="0" lang="it-IT" sz="1800" b="0" i="0" u="none" strike="noStrike" cap="none" spc="0" normalizeH="0" baseline="0" dirty="0">
                <a:ln>
                  <a:noFill/>
                </a:ln>
                <a:solidFill>
                  <a:srgbClr val="000000"/>
                </a:solidFill>
                <a:effectLst/>
                <a:uFillTx/>
                <a:latin typeface="+mn-lt"/>
                <a:ea typeface="+mn-ea"/>
                <a:cs typeface="+mn-cs"/>
                <a:sym typeface="Calibri"/>
              </a:rPr>
              <a:t>.</a:t>
            </a:r>
          </a:p>
        </p:txBody>
      </p:sp>
      <p:sp>
        <p:nvSpPr>
          <p:cNvPr id="5" name="Choice: Biased choice can be viewed as tipping the balance between Xist repressors and Xist activators on a given allele.">
            <a:extLst>
              <a:ext uri="{FF2B5EF4-FFF2-40B4-BE49-F238E27FC236}">
                <a16:creationId xmlns:a16="http://schemas.microsoft.com/office/drawing/2014/main" id="{BE21C3C0-0C52-4C6F-AD6B-C6B9FF058A37}"/>
              </a:ext>
            </a:extLst>
          </p:cNvPr>
          <p:cNvSpPr txBox="1"/>
          <p:nvPr/>
        </p:nvSpPr>
        <p:spPr>
          <a:xfrm>
            <a:off x="903581" y="5833157"/>
            <a:ext cx="10705324" cy="687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anchor="ctr">
            <a:spAutoFit/>
          </a:bodyPr>
          <a:lstStyle/>
          <a:p>
            <a:pPr marL="309216" indent="-309216" defTabSz="410765">
              <a:spcBef>
                <a:spcPts val="2900"/>
              </a:spcBef>
              <a:buSzPct val="145000"/>
              <a:buChar char="•"/>
              <a:defRPr sz="1600" b="1">
                <a:latin typeface="Helvetica Neue"/>
                <a:ea typeface="Helvetica Neue"/>
                <a:cs typeface="Helvetica Neue"/>
                <a:sym typeface="Helvetica Neue"/>
              </a:defRPr>
            </a:pPr>
            <a:r>
              <a:rPr sz="2000" dirty="0">
                <a:latin typeface="Calibri" panose="020F0502020204030204" pitchFamily="34" charset="0"/>
                <a:cs typeface="Calibri" panose="020F0502020204030204" pitchFamily="34" charset="0"/>
              </a:rPr>
              <a:t>Choice: </a:t>
            </a:r>
            <a:r>
              <a:rPr sz="2000" b="0" dirty="0">
                <a:latin typeface="Calibri" panose="020F0502020204030204" pitchFamily="34" charset="0"/>
                <a:cs typeface="Calibri" panose="020F0502020204030204" pitchFamily="34" charset="0"/>
              </a:rPr>
              <a:t>Biased choice can be viewed as tipping the balance between </a:t>
            </a:r>
            <a:r>
              <a:rPr sz="2000" b="0" i="1" dirty="0" err="1">
                <a:latin typeface="Calibri" panose="020F0502020204030204" pitchFamily="34" charset="0"/>
                <a:cs typeface="Calibri" panose="020F0502020204030204" pitchFamily="34" charset="0"/>
              </a:rPr>
              <a:t>Xist</a:t>
            </a:r>
            <a:r>
              <a:rPr sz="2000" b="0" i="1" dirty="0">
                <a:latin typeface="Calibri" panose="020F0502020204030204" pitchFamily="34" charset="0"/>
                <a:cs typeface="Calibri" panose="020F0502020204030204" pitchFamily="34" charset="0"/>
              </a:rPr>
              <a:t> </a:t>
            </a:r>
            <a:r>
              <a:rPr sz="2000" b="0" dirty="0">
                <a:latin typeface="Calibri" panose="020F0502020204030204" pitchFamily="34" charset="0"/>
                <a:cs typeface="Calibri" panose="020F0502020204030204" pitchFamily="34" charset="0"/>
              </a:rPr>
              <a:t>repressors and </a:t>
            </a:r>
            <a:r>
              <a:rPr sz="2000" b="0" i="1" dirty="0" err="1">
                <a:latin typeface="Calibri" panose="020F0502020204030204" pitchFamily="34" charset="0"/>
                <a:cs typeface="Calibri" panose="020F0502020204030204" pitchFamily="34" charset="0"/>
              </a:rPr>
              <a:t>Xist</a:t>
            </a:r>
            <a:r>
              <a:rPr sz="2000" b="0" i="1" dirty="0">
                <a:latin typeface="Calibri" panose="020F0502020204030204" pitchFamily="34" charset="0"/>
                <a:cs typeface="Calibri" panose="020F0502020204030204" pitchFamily="34" charset="0"/>
              </a:rPr>
              <a:t> </a:t>
            </a:r>
            <a:r>
              <a:rPr sz="2000" b="0" dirty="0">
                <a:latin typeface="Calibri" panose="020F0502020204030204" pitchFamily="34" charset="0"/>
                <a:cs typeface="Calibri" panose="020F0502020204030204" pitchFamily="34" charset="0"/>
              </a:rPr>
              <a:t>activators on a given allele.</a:t>
            </a:r>
          </a:p>
        </p:txBody>
      </p:sp>
      <p:sp>
        <p:nvSpPr>
          <p:cNvPr id="6" name="Ovale 5">
            <a:extLst>
              <a:ext uri="{FF2B5EF4-FFF2-40B4-BE49-F238E27FC236}">
                <a16:creationId xmlns:a16="http://schemas.microsoft.com/office/drawing/2014/main" id="{10AA421B-7AEC-4E7E-B716-27570356CF70}"/>
              </a:ext>
            </a:extLst>
          </p:cNvPr>
          <p:cNvSpPr/>
          <p:nvPr/>
        </p:nvSpPr>
        <p:spPr>
          <a:xfrm>
            <a:off x="2266121" y="3116864"/>
            <a:ext cx="689113" cy="384313"/>
          </a:xfrm>
          <a:prstGeom prst="ellipse">
            <a:avLst/>
          </a:prstGeom>
          <a:noFill/>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7" name="Ovale 6">
            <a:extLst>
              <a:ext uri="{FF2B5EF4-FFF2-40B4-BE49-F238E27FC236}">
                <a16:creationId xmlns:a16="http://schemas.microsoft.com/office/drawing/2014/main" id="{27FA0564-C6E1-4F3F-95C7-3E8787A85ACF}"/>
              </a:ext>
            </a:extLst>
          </p:cNvPr>
          <p:cNvSpPr/>
          <p:nvPr/>
        </p:nvSpPr>
        <p:spPr>
          <a:xfrm>
            <a:off x="964976" y="3897211"/>
            <a:ext cx="689113" cy="384313"/>
          </a:xfrm>
          <a:prstGeom prst="ellipse">
            <a:avLst/>
          </a:prstGeom>
          <a:noFill/>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8" name="Ovale 7">
            <a:extLst>
              <a:ext uri="{FF2B5EF4-FFF2-40B4-BE49-F238E27FC236}">
                <a16:creationId xmlns:a16="http://schemas.microsoft.com/office/drawing/2014/main" id="{9A810AD7-CD39-4727-9148-40247196BBAB}"/>
              </a:ext>
            </a:extLst>
          </p:cNvPr>
          <p:cNvSpPr/>
          <p:nvPr/>
        </p:nvSpPr>
        <p:spPr>
          <a:xfrm>
            <a:off x="964976" y="4378345"/>
            <a:ext cx="583096" cy="515055"/>
          </a:xfrm>
          <a:prstGeom prst="ellipse">
            <a:avLst/>
          </a:prstGeom>
          <a:noFill/>
          <a:ln>
            <a:solidFill>
              <a:srgbClr val="A20EA2"/>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9" name="Ovale 8">
            <a:extLst>
              <a:ext uri="{FF2B5EF4-FFF2-40B4-BE49-F238E27FC236}">
                <a16:creationId xmlns:a16="http://schemas.microsoft.com/office/drawing/2014/main" id="{C68D656E-62B2-4BEA-AAF6-C51E60BFF8E2}"/>
              </a:ext>
            </a:extLst>
          </p:cNvPr>
          <p:cNvSpPr/>
          <p:nvPr/>
        </p:nvSpPr>
        <p:spPr>
          <a:xfrm>
            <a:off x="2955234" y="771172"/>
            <a:ext cx="583096" cy="515055"/>
          </a:xfrm>
          <a:prstGeom prst="ellipse">
            <a:avLst/>
          </a:prstGeom>
          <a:noFill/>
          <a:ln>
            <a:solidFill>
              <a:srgbClr val="A20EA2"/>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10" name="Ovale 9">
            <a:extLst>
              <a:ext uri="{FF2B5EF4-FFF2-40B4-BE49-F238E27FC236}">
                <a16:creationId xmlns:a16="http://schemas.microsoft.com/office/drawing/2014/main" id="{387A9033-369A-48C2-9812-B14D3330C66D}"/>
              </a:ext>
            </a:extLst>
          </p:cNvPr>
          <p:cNvSpPr/>
          <p:nvPr/>
        </p:nvSpPr>
        <p:spPr>
          <a:xfrm>
            <a:off x="4015409" y="686647"/>
            <a:ext cx="583096" cy="454765"/>
          </a:xfrm>
          <a:prstGeom prst="ellipse">
            <a:avLst/>
          </a:prstGeom>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
        <p:nvSpPr>
          <p:cNvPr id="11" name="Ovale 10">
            <a:extLst>
              <a:ext uri="{FF2B5EF4-FFF2-40B4-BE49-F238E27FC236}">
                <a16:creationId xmlns:a16="http://schemas.microsoft.com/office/drawing/2014/main" id="{05D7CA76-C8BA-4768-815C-1F7185A50F3B}"/>
              </a:ext>
            </a:extLst>
          </p:cNvPr>
          <p:cNvSpPr/>
          <p:nvPr/>
        </p:nvSpPr>
        <p:spPr>
          <a:xfrm>
            <a:off x="940906" y="5239302"/>
            <a:ext cx="532519" cy="454765"/>
          </a:xfrm>
          <a:prstGeom prst="ellipse">
            <a:avLst/>
          </a:prstGeom>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845245830"/>
      </p:ext>
    </p:extLst>
  </p:cSld>
  <p:clrMapOvr>
    <a:masterClrMapping/>
  </p:clrMapOvr>
  <p:transition spd="med"/>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716</TotalTime>
  <Words>1928</Words>
  <Application>Microsoft Office PowerPoint</Application>
  <PresentationFormat>Widescreen</PresentationFormat>
  <Paragraphs>183</Paragraphs>
  <Slides>32</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32</vt:i4>
      </vt:variant>
    </vt:vector>
  </HeadingPairs>
  <TitlesOfParts>
    <vt:vector size="42" baseType="lpstr">
      <vt:lpstr>Arial</vt:lpstr>
      <vt:lpstr>Bernard MT Condensed</vt:lpstr>
      <vt:lpstr>Calibri</vt:lpstr>
      <vt:lpstr>Calibri Light</vt:lpstr>
      <vt:lpstr>Helvetica</vt:lpstr>
      <vt:lpstr>Helvetica Neue</vt:lpstr>
      <vt:lpstr>Helvetica Neue Light</vt:lpstr>
      <vt:lpstr>Helvetica Neue Medium</vt:lpstr>
      <vt:lpstr>Times</vt:lpstr>
      <vt:lpstr>Tema di Office</vt:lpstr>
      <vt:lpstr>Dosage compensation in Mammals</vt:lpstr>
      <vt:lpstr>Why is important dosage compensation when you have more than one X Chromosome?</vt:lpstr>
      <vt:lpstr>Identification of an inactive X in Mammalian Females</vt:lpstr>
      <vt:lpstr>X inactivation is developmentally regulated</vt:lpstr>
      <vt:lpstr>X inactivation center (Xic)</vt:lpstr>
      <vt:lpstr>How is achieved the X chromosome inactivation?</vt:lpstr>
      <vt:lpstr>Random X Inactivation: Regulatory elements and Choice</vt:lpstr>
      <vt:lpstr>Presentazione standard di PowerPoint</vt:lpstr>
      <vt:lpstr>Presentazione standard di PowerPoint</vt:lpstr>
      <vt:lpstr>Presentazione standard di PowerPoint</vt:lpstr>
      <vt:lpstr>Factors involved in localization of Xist RNA.</vt:lpstr>
      <vt:lpstr>The efficienty of Xist RNA spreading </vt:lpstr>
      <vt:lpstr>Both, centric heterochromatin and Xi are:</vt:lpstr>
      <vt:lpstr>Presentazione standard di PowerPoint</vt:lpstr>
      <vt:lpstr>Presentazione standard di PowerPoint</vt:lpstr>
      <vt:lpstr> Xist-Mediated Silencing: “Belts and Braces”</vt:lpstr>
      <vt:lpstr>Presentazione standard di PowerPoint</vt:lpstr>
      <vt:lpstr>Abstract</vt:lpstr>
      <vt:lpstr>Presentazione standard di PowerPoint</vt:lpstr>
      <vt:lpstr>Presentazione standard di PowerPoint</vt:lpstr>
      <vt:lpstr>Presentazione standard di PowerPoint</vt:lpstr>
      <vt:lpstr>Presentazione standard di PowerPoint</vt:lpstr>
      <vt:lpstr>Xite contributes to insulating the Xist/Tsix TADs and establishes a TAD boundary in a orientation-dependent manner</vt:lpstr>
      <vt:lpstr>Xite’s elements contributes to insulating the Xist/Tsix TADs</vt:lpstr>
      <vt:lpstr>Contributes to Xist and Tsix expression</vt:lpstr>
      <vt:lpstr>The effect of the previous inversions in Xist expression</vt:lpstr>
      <vt:lpstr>Perturbed initiation of XCI when inverting the genomic organization of Xist and Tsix. </vt:lpstr>
      <vt:lpstr>Xist RNA accumulation analyzed by RNA–FISH in female mESC cell lines in which there are inversions of Xist and Tsix genomic organization.</vt:lpstr>
      <vt:lpstr>Pyrosequencing of Xist cDNA to measure allelic Xist expression.</vt:lpstr>
      <vt:lpstr>Tsix silencing is impaired when its promoter is exposed to Xist’s regulatory landscape.</vt:lpstr>
      <vt:lpstr>Conclusion and discussion</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Dosage compensation in Mammals</dc:title>
  <dc:creator>ANNAMARIA Regina</dc:creator>
  <cp:lastModifiedBy>ANNAMARIA Regina</cp:lastModifiedBy>
  <cp:revision>55</cp:revision>
  <dcterms:created xsi:type="dcterms:W3CDTF">2019-11-09T18:03:56Z</dcterms:created>
  <dcterms:modified xsi:type="dcterms:W3CDTF">2019-11-15T09:33:15Z</dcterms:modified>
</cp:coreProperties>
</file>