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76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02" r:id="rId3"/>
    <p:sldId id="303" r:id="rId4"/>
    <p:sldId id="261" r:id="rId5"/>
    <p:sldId id="260" r:id="rId6"/>
    <p:sldId id="259" r:id="rId7"/>
    <p:sldId id="263" r:id="rId8"/>
    <p:sldId id="264" r:id="rId9"/>
    <p:sldId id="304" r:id="rId10"/>
    <p:sldId id="311" r:id="rId11"/>
    <p:sldId id="312" r:id="rId12"/>
    <p:sldId id="313" r:id="rId13"/>
    <p:sldId id="314" r:id="rId14"/>
    <p:sldId id="291" r:id="rId15"/>
    <p:sldId id="315" r:id="rId16"/>
    <p:sldId id="316" r:id="rId17"/>
    <p:sldId id="265" r:id="rId18"/>
    <p:sldId id="270" r:id="rId19"/>
    <p:sldId id="271" r:id="rId20"/>
    <p:sldId id="273" r:id="rId21"/>
    <p:sldId id="296" r:id="rId22"/>
    <p:sldId id="274" r:id="rId23"/>
    <p:sldId id="300" r:id="rId24"/>
    <p:sldId id="297" r:id="rId25"/>
    <p:sldId id="281" r:id="rId26"/>
    <p:sldId id="282" r:id="rId27"/>
    <p:sldId id="326" r:id="rId28"/>
    <p:sldId id="283" r:id="rId29"/>
    <p:sldId id="301" r:id="rId30"/>
    <p:sldId id="284" r:id="rId31"/>
    <p:sldId id="285" r:id="rId32"/>
    <p:sldId id="286" r:id="rId33"/>
    <p:sldId id="267" r:id="rId34"/>
    <p:sldId id="317" r:id="rId35"/>
    <p:sldId id="272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290" r:id="rId45"/>
    <p:sldId id="279" r:id="rId46"/>
    <p:sldId id="280" r:id="rId47"/>
    <p:sldId id="292" r:id="rId48"/>
    <p:sldId id="305" r:id="rId49"/>
    <p:sldId id="306" r:id="rId50"/>
    <p:sldId id="307" r:id="rId51"/>
    <p:sldId id="289" r:id="rId52"/>
    <p:sldId id="293" r:id="rId53"/>
    <p:sldId id="309" r:id="rId54"/>
    <p:sldId id="277" r:id="rId55"/>
    <p:sldId id="287" r:id="rId56"/>
    <p:sldId id="295" r:id="rId57"/>
    <p:sldId id="276" r:id="rId58"/>
    <p:sldId id="327" r:id="rId59"/>
    <p:sldId id="275" r:id="rId60"/>
  </p:sldIdLst>
  <p:sldSz cx="9144000" cy="6858000" type="screen4x3"/>
  <p:notesSz cx="6858000" cy="9144000"/>
  <p:custDataLst>
    <p:tags r:id="rId6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48"/>
    <p:restoredTop sz="96928"/>
  </p:normalViewPr>
  <p:slideViewPr>
    <p:cSldViewPr>
      <p:cViewPr>
        <p:scale>
          <a:sx n="140" d="100"/>
          <a:sy n="140" d="100"/>
        </p:scale>
        <p:origin x="20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Header Placeholder 1">
            <a:extLst>
              <a:ext uri="{FF2B5EF4-FFF2-40B4-BE49-F238E27FC236}">
                <a16:creationId xmlns:a16="http://schemas.microsoft.com/office/drawing/2014/main" id="{A82E9E6E-86EE-9E42-9444-E81BAA49BCEE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99" name="Date Placeholder 2">
            <a:extLst>
              <a:ext uri="{FF2B5EF4-FFF2-40B4-BE49-F238E27FC236}">
                <a16:creationId xmlns:a16="http://schemas.microsoft.com/office/drawing/2014/main" id="{6255A667-CCAC-DB43-B9FD-BDC325898A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9AC15BE-C31F-4A12-82B6-CF5B121DD93A}" type="hfDateTime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00" name="Footer Placeholder 3">
            <a:extLst>
              <a:ext uri="{FF2B5EF4-FFF2-40B4-BE49-F238E27FC236}">
                <a16:creationId xmlns:a16="http://schemas.microsoft.com/office/drawing/2014/main" id="{022A3E44-780C-CD4E-9DC9-75B5342BBD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01" name="Slide Number Placeholder 4">
            <a:extLst>
              <a:ext uri="{FF2B5EF4-FFF2-40B4-BE49-F238E27FC236}">
                <a16:creationId xmlns:a16="http://schemas.microsoft.com/office/drawing/2014/main" id="{801F36B8-BFB5-1E4C-8E67-FAC624D171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35CA8B0-2E4E-4127-A500-A2060312A4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24:42.1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7:43.2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991 0 24575,'0'13'0,"0"-1"0,0 5 0,0-1 0,0 5 0,0-1 0,0-3 0,0-4 0,0 0 0,0-7 0,0 3 0,0-6 0,0 2 0,0-2 0,0-1 0,0 1 0,0-1 0,0 1 0,0-1 0,0 0 0,0 1 0,0-1 0,1 1 0,-1 0 0,1-1 0,-1 1 0,0 0 0,1 0 0,0-1 0,0 1 0,1 2 0,-2 0 0,2 8 0,-2 2 0,2 5 0,-2 0 0,5-3 0,-5 2 0,2-10 0,-2 6 0,0-9 0,0 2 0,0-3 0,0-2 0,1-2 0,-1 3 0,1-3 0,-1 2 0,0 0 0,0-1 0,0 2 0,0 3 0,0 2 0,0 8 0,0 3 0,0 2 0,0 1 0,0-2 0,0-4 0,0-4 0,0-3 0,0-3 0,0-2 0,0 0 0,0-2 0,0-1 0,0 1 0,0-1 0,0 2 0,0-2 0,0 2 0,0-2 0,0 1 0,-2 7 0,-1 3 0,-6 15 0,4-9 0,-5 18 0,5-18 0,2 7 0,-5-3 0,7-8 0,-6 2 0,6-7 0,0-5 0,1 0 0,0-2 0,0-1 0,0 1 0,0 1 0,0 3 0,0 10 0,0-2 0,0 12 0,0-5 0,0 3 0,0-1 0,0-7 0,0-3 0,0-5 0,0-3 0,0-2 0,0-1 0,0 0 0,-2-1 0,1 1 0,-1-1 0,2 2 0,0-1 0,0-1 0,0 1 0,0 0 0,0-1 0,0 1 0,0 0 0,0 0 0,0-1 0,0 1 0,0 0 0,0 0 0,0-1 0,0 1 0,0 0 0,0-1 0,0 1 0,0 0 0,0 0 0,0-1 0,0 1 0,0-1 0,0 1 0,0 0 0,0 0 0,0-1 0,2 1 0,-2 0 0,1 0 0,-1-1 0,0 1 0,2 0 0,-2 0 0,1-1 0,-1 1 0,0 0 0,0-1 0,0 1 0,0 0 0,0-1 0,1 1 0,0 0 0,0-1 0,-1 1 0,0-1 0,0 1 0,0-1 0,1 1 0,-1-1 0,1 1 0,-1-1 0,0 1 0,0-1 0,0 1 0,2-1 0,-2 1 0,1 0 0,1 0 0,-2 0 0,1-1 0,-1 1 0,2 0 0,-2 0 0,1 0 0,-1 0 0,1-1 0,0 1 0,0 0 0,-1-1 0,0 0 0,-2-9 0,2 2 0,-2-10 0,0 1 0,-4-7 0,0-4 0,-2 0 0,2-3 0,-2 3 0,1-4 0,-1 4 0,0 0 0,5 5 0,-4 0 0,4 0 0,-2 3 0,0 0 0,1 4 0,-1 0 0,1 1 0,1-1 0,-1 0 0,2 2 0,0 1 0,-2 1 0,3 3 0,-2-3 0,1 6 0,0-1 0,-1 2 0,0 0 0,0-1 0,1 1 0,0 0 0,-3 2 0,3-3 0,-3 3 0,-26-2 0,10 2 0,-30 0 0,16 0 0,-17 0 0,4 0 0,-30 0 0,35 0 0,-20 0 0,32 0 0,-5 0 0,2-2 0,12-1 0,-2-2 0,13 1 0,-3 1 0,7 2 0,2 1 0,0-2 0,2 2 0,0-1 0,1 1 0,-10 9 0,-2 1 0,-10 8 0,0-1 0,5 0 0,-1-1 0,8-2 0,1-3 0,3-1 0,2-3 0,2 0 0,3-1 0,1-2 0,0-1 0,0 0 0,0 0 0,0 0 0,0 0 0,0-1 0,0 1 0,0 0 0,0 0 0,0 0 0,0-1 0,0 1 0,0-1 0,0 0 0,0 1 0,-3 7 0,-2 2 0,0 5 0,-5 3 0,5-3 0,-4 0 0,5-4 0,-2 0 0,6-7 0,-2 3 0,2-6 0,0 2 0,0-3 0,0 1 0,0-1 0,0 1 0,0 2 0,0 4 0,0 1 0,-2 1 0,2 1 0,-2-4 0,2 1 0,0-3 0,0-2 0,0-1 0,0 0 0,0 0 0,0 0 0,0 0 0,0 2 0,0 3 0,2 3 0,-1 2 0,3 3 0,-2-2 0,1-1 0,1-3 0,-2-3 0,0-2 0,-1 0 0,1-2 0,-1-2 0,3-3 0,-3 0 0,2-3 0,-2 2 0,-1 0 0,3 0 0,-2 0 0,2 2 0,0-1 0,0 1 0,0 1 0,0-1 0,2-1 0,-2 2 0,2-2 0,-2 2 0,-2-1 0,2-1 0,-2 0 0,2 0 0,-2 0 0,1 2 0,0-3 0,1 3 0,-2-3 0,2 2 0,-3-2 0,2 0 0,-2 0 0,1 1 0,-1-1 0,0 0 0,0 1 0,0-1 0,0 1 0,2-1 0,1 0 0,3 1 0,-1 0 0,2 0 0,1-2 0,0 2 0,4-2 0,-1 2 0,2-1 0,0-1 0,-2 4 0,-1-2 0,-3 0 0,-2 2 0,0-2 0,-2 2 0,0-1 0,0 1 0,0-2 0,2 1 0,3 0 0,2 0 0,3-1 0,-2 1 0,-1-1 0,-5 1 0,2 1 0,-4-1 0,2 1 0,-2 0 0,-1-2 0,4 0 0,-2 1 0,5-2 0,0 2 0,2-2 0,0 0 0,-3 1 0,1-1 0,-5 2 0,4-1 0,-6 2 0,1 0 0,0 0 0,-7 5 0,4-2 0,-8 3 0,7-4 0,-2-1 0,0 0 0,0-1 0,1 3 0,0-3 0,0 1 0,-1 1 0,2-1 0,-2 1 0,2 0 0,-1 0 0,-1-1 0,2 3 0,-1-3 0,1 3 0,1-2 0,0 0 0,0 2 0,0-2 0,0 2 0,0-1 0,0 0 0,0-1 0,0 1 0,0-1 0,0 1 0,0 0 0,0 0 0,-3-2 0,1 0 0,-1 0 0,1 1 0,1 0 0,-1 1 0,0-1 0,2 0 0,-2 1 0,1-1 0,0-12 0,1 2 0,0-12 0,0 13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7:57.1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1 354 24575,'0'-21'0,"0"4"0,0 13 0,0-11 0,0 5 0,0-5 0,0 9 0,0 0 0,1-7 0,-1 2 0,1-2 0,-1 0 0,0 3 0,0-3 0,0 0 0,0 2 0,0 2 0,0 1 0,0-1 0,0 1 0,0-1 0,0 1 0,2-5 0,-1 4 0,1-7 0,-1 9 0,0-6 0,0 5 0,-1-1 0,0 0 0,0 1 0,6 0 0,1 4 0,3 2 0,0 2 0,-3 0 0,2-2 0,-1 1 0,1 0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7:58.9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7:59.8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02.4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05.5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07.2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15.2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 0 24575,'0'20'0,"0"-4"0,0-13 0,1 4 0,1 2 0,0-1 0,0 4 0,-2-6 0,0 3 0,0 0 0,0-1 0,0 2 0,0-3 0,-2 2 0,-1-1 0,0 1 0,0-1 0,1 1 0,1-1 0,0 1 0,1 0 0,0-1 0,0 3 0,0-4 0,0 3 0,0-2 0,0 0 0,0 3 0,0-5 0,0 4 0,0-2 0,0-1 0,0 3 0,0-1 0,0 0 0,0 1 0,0-3 0,-3 1 0,-1 0 0,0 0 0,1 1 0,4-1 0,-1 0 0,2 1 0,-2-1 0,1 1 0,-1-1 0,3 1 0,-3-1 0,3 0 0,-2 2 0,1-3 0,0 2 0,1 0 0,-2-2 0,3 2 0,-2-2 0,1 1 0,1 1 0,-2-3 0,0 3 0,2 0 0,-21-8 0,15 2 0,-17-6 0,13 3 0,3 0 0,-4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20.8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23.6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24:42.1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30.6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9 133 24575,'0'-21'0,"0"4"0,0 15 0,0-5 0,-2-3 0,2 2 0,-1-3 0,0 5 0,0-2 0,0-3 0,1 5 0,0-5 0,0 4 0,0 0 0,2 25 0,-2-12 0,1 20 0,-1-23 0,0-1 0,0 11 0,0-8 0,0 9 0,0-7 0,0-2 0,0 7 0,-2-5 0,-1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33.0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24575,'0'19'0,"0"-3"0,0-14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8:47.0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24575,'26'0'0,"-3"0"0,-12 0 0,-1 0 0,-3 0 0,1 0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9:02.3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147 47 24575,'21'0'0,"-4"0"0,-14 0 0,4 0 0,3 1 0,-2-1 0,3 1 0,-4-1 0,1 0 0,2 0 0,-2 2 0,1-1 0,-2 3 0,1 1 0,-3 3 0,-7 1 0,0-1 0,-3 1 0,-2-29 0,5 17 0,-4-21 0,4 22 0,2-1 0,-5 19 0,4-12 0,-2 16 0,2-16 0,0 0 0,-1-22 0,1 14 0,0-19 0,0 19 0,1 2 0,-2 19 0,2-12 0,0 16 0,0-17 0,0 0 0,2 8 0,-5-36 0,4 24 0,-4-30 0,3 27 0,-1 0 0,0-9 0,0 7 0,1-9 0,-1 7 0,1 2 0,-1 24 0,1-14 0,0 21 0,0-23 0,0-1 0,0 14 0,1-10 0,-1 9 0,2-9 0,-2-1 0,0 7 0,1-5 0,-1 3 0,2-32 0,-2 17 0,0-23 0,0 25 0,0-2 0,-3-6 0,1 6 0,-7-7 0,3 11 0,-7-3 0,2 4 0,-2-2 0,2 2 0,-2 0 0,5 0 0,-1 0 0,-2 0 0,5 0 0,-5 0 0,4-4 0,-1 1 0,-1-3 0,3 2 0,-2 1 0,1-1 0,-1 1 0,0-1 0,0 2 0,-4 1 0,4 1 0,-2 0 0,3 0 0,-1 0 0,18 15 0,-9-10 0,16 10 0,-14-13 0,1 0 0,6 4 0,-4-2 0,4 2 0,-8-3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9:05.0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9:08.0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9:19.2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 0 24575,'0'21'0,"0"-4"0,0-14 0,0 3 0,1 4 0,0-2 0,0 2 0,0-3 0,-1 0 0,3 4 0,-2-4 0,2 2 0,0-1 0,-2 0 0,1 1 0,0-1 0,0 0 0,0 1 0,0-2 0,-2 2 0,1-1 0,-7-28 0,3 17 0,-3-24 0,5 24 0,1 1 0,4 18 0,-3-11 0,4 14 0,-4-15 0,0 0 0,2 8 0,-1-6 0,0 5 0,-1-3 0,0-2 0,3 3 0,-6-30 0,4 15 0,-7-22 0,5 22 0,-3 2 0,0-7 0,1 5 0,-2-4 0,2 1 0,-1 4 0,0-6 0,2 3 0,0 1 0,1-3 0,0 3 0,0-2 0,-2 0 0,1 1 0,-2-1 0,0 2 0,1-1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50:16.7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52:07.6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 24575,'21'12'0,"-2"1"0,-12-10 0,1 1 0,3 2 0,2-1 0,11 3 0,3-3 0,7 4 0,0-8 0,-7 7 0,-2-7 0,-6 3 0,-5-1 0,3-2 0,-8 2 0,4-3 0,5 0 0,12 0 0,14 0 0,31 0 0,7 0 0,9 0 0,-3 0 0,-22 0 0,-2-6 0,-19 5 0,-10-4 0,-14 5 0,-9-3 0,-4 2 0,2-5 0,21 6 0,5-3 0,20 3 0,7 0 0,4 0 0,21 0 0,-8 0 0,-17 0 0,7 0 0,-45 0 0,19 0 0,-25 0 0,-6 0 0,0 0 0,-6 0 0,3-2 0,18-4 0,18-5 0,10 5 0,18-7 0,4 12 0,14-12 0,11 11 0,-22-10 0,-5 10 0,-32-7 0,-8 8 0,-11-4 0,-11 5 0,-2 0 0,-4 0 0,5 0 0,16 0 0,2 0 0,20 0 0,4 0 0,1 0 0,18 0 0,-18 0 0,7 0 0,-9 0 0,-10 0 0,-2 0 0,-14 0 0,-8 0 0,-2 0 0,-10 0 0,5 0 0,-6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52:13.8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2264 213 24575,'-38'0'0,"-7"0"0,-10 0 0,-12 0 0,-9 0 0,-13 0 0,10 0 0,0 0 0,16 0 0,18 0 0,9 0 0,10 0 0,12 0 0,2 0 0,4 0 0,-10 0 0,-4 0 0,-11 0 0,-10 0 0,-2 0 0,-8 0 0,8 0 0,2 0 0,9 0 0,7 0 0,2 0 0,11 0 0,1 0 0,7 0 0,-9 0 0,-6 0 0,-2 0 0,-3 0 0,7 0 0,0 0 0,0 0 0,5 0 0,2 0 0,4 0 0,-2 0 0,-6 0 0,-7 0 0,-16 0 0,-6 0 0,-8 5 0,-10-4 0,7 10 0,1-10 0,5 10 0,20-10 0,-4 4 0,20-5 0,1 0 0,6 0 0,-2 3 0,-3-2 0,1 2 0,0-3 0,3 0 0,-2 3 0,-3-3 0,3 3 0,0-3 0,1 2 0,-1-1 0,-2 1 0,2-2 0,0 0 0,0 0 0,-1 0 0,0 0 0,1 0 0,-1 0 0,3 0 0,-5 0 0,2 0 0,1 0 0,-2 0 0,3 0 0,-1 0 0,-1 0 0,2 0 0,-3 0 0,3 0 0,-3 0 0,1 0 0,1 0 0,-2 0 0,2 0 0,0 0 0,-2 0 0,3 0 0,-5 0 0,7-4 0,-1-5 0,8 0 0,0-2 0,0 3 0,0-1 0,0-2 0,4 3 0,-1-3 0,1 5 0,2-5 0,0 5 0,1-2 0,4 0 0,-7 2 0,5-2 0,-8-1 0,2 2 0,0-5 0,-2 5 0,2-3 0,1 1 0,-1 2 0,1-5 0,3 5 0,-3-2 0,3 2 0,0 1 0,-3-3 0,2 2 0,-3-2 0,8 6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9-12-10T08:37:18.4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43 0,'-43'0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52:24.2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239 314 24575,'-27'0'0,"5"0"0,15 0 0,1 0 0,9-16 0,-1 12 0,6-15 0,-1 16 0,-7-2 0,7-8 0,-7 5 0,3-5 0,-3 5 0,0 2 0,-3-6 0,-8 8 0,3-1 0,-6 5 0,7-5 0,3-4 0,1 0 0,3-3 0,0 3 0,0 2 0,4-5 0,0 6 0,3-2 0,-3 0 0,2-2 0,-6 1 0,4 0 0,-4-2 0,0 3 0,0-8 0,0 4 0,0-1 0,0 2 0,0 4 0,-14 3 0,8 1 0,-11 3 0,7 6 0,5 3 0,-2 1 0,4 1 0,2-4 0,-2 2 0,3 1 0,-3-1 0,-2-1 0,-2-1 0,0-1 0,-1 1 0,1 2 0,0-2 0,-1 3 0,1-3 0,-1-1 0,0 1 0,1 3 0,-1-3 0,1 3 0,3-4 0,-3 1 0,6 3 0,-6-3 0,6 3 0,-2-1 0,3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52:26.4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 1 24575,'0'7'0,"0"1"0,0-3 0,0 2 0,0 3 0,0 0 0,0 6 0,-3 0 0,2 4 0,-4 4 0,5-4 0,-5 1 0,2-2 0,0-9 0,1 5 0,2-9 0,0 1 0,0-4 0,0 0 0,0 0 0,0-1 0,1 0 0,1-1 0,1-1 0,1 0 0,-2 0 0,0 1 0,0 1 0,-2 0 0,3 1 0,-1 2 0,-1 0 0,3 4 0,-1 1 0,1 3 0,1-3 0,-1 0 0,0-3 0,-1-2 0,1-1 0,-1-1 0,-1-1 0,0-2 0,-1-4 0,-1 1 0,0-3 0,0 4 0,0-1 0,0 0 0,0 0 0,0-1 0,0 0 0,0-2 0,0 2 0,0 0 0,0-1 0,0 2 0,0-4 0,0 2 0,0-2 0,0 0 0,0-2 0,0 1 0,0-4 0,0 2 0,0 0 0,0-2 0,0 4 0,0-1 0,0 4 0,0 1 0,0 1 0,0 1 0,-1 0 0,0 7 0,0-2 0,0 6 0,1-4 0,0 1 0,0 0 0,0-1 0,0 0 0,0 2 0,0-4 0,0 3 0,0-2 0,0 0 0,0-1 0,0 0 0,0 0 0,0 1 0,0 1 0,0 8 0,0-2 0,0 12 0,0-6 0,0 11 0,0-4 0,0 1 0,0-1 0,0-5 0,0-2 0,0-4 0,0-3 0,0-5 0,0 0 0,0-3 0,0 1 0,0 0 0,0-1 0,0 1 0,0-1 0,0 0 0,0 1 0,0-1 0,0 0 0,0 0 0,0 1 0,0-1 0,0 0 0,0 1 0,0-1 0,1 0 0,-1 1 0,1-1 0,0 1 0,0-1 0,0 1 0,-1 2 0,0 5 0,0 8 0,0 3 0,3 7 0,-3-4 0,3 1 0,-3-2 0,0-6 0,0-4 0,0-3 0,0-3 0,0-2 0,0-1 0,0-1 0,0 0 0,1-1 0,-1 0 0,2 0 0,-4 1 0,-1 1 0,-3 1 0,0 4 0,-1-1 0,-1 1 0,4-2 0,-2 0 0,4-2 0,-1 0 0,3-2 0,-1 0 0,1 0 0,0 4 0,0 2 0,0 4 0,0-1 0,0-1 0,0 0 0,0-3 0,0 1 0,0-2 0,0-1 0,0-2 0,0-1 0,0 0 0,0-1 0,0 1 0,-4 0 0,3 0 0,-2 0 0,3 0 0,0 0 0,-2 0 0,2-1 0,-1 1 0,-1 0 0,2 0 0,-1-1 0,-1 0 0,2 0 0,-3-1 0,3 2 0,-1-1 0,1 1 0,0 0 0,0-1 0,0 1 0,-2 0 0,2 0 0,-1 0 0,1-1 0,0 1 0,0-1 0,0 1 0,1-1 0,-1 0 0,2 1 0,0-2 0,0 0 0,1-2 0,0-1 0,1-1 0,-1 2 0,0-4 0,0 3 0,0-2 0,-1 1 0,1 0 0,-1 2 0,-1-2 0,2 3 0,-3-3 0,4 3 0,-4 3 0,2 0 0,-2 3 0,0-4 0,0 1 0,0 0 0,0-1 0,0 1 0,0 0 0,0 0 0,0-1 0,0 3 0,0 0 0,0 2 0,0 0 0,0 0 0,2 0 0,-2 0 0,2-2 0,-2 0 0,0-3 0,0 1 0,0 0 0,0 0 0,0-1 0,0 1 0,0-1 0,0 0 0,0 5 0,0-2 0,0 3 0,0-1 0,0-2 0,0 2 0,0 0 0,0 0 0,0 0 0,0 0 0,0 0 0,0-2 0,0 1 0,0-3 0,0 2 0,0-2 0,0 0 0,0-1 0,0 1 0,0 0 0,0 0 0,0-1 0,0 0 0,0 1 0,0-1 0,0 3 0,0 0 0,0 0 0,0 2 0,0-4 0,0 3 0,0-2 0,0 0 0,0-1 0,0 0 0,0 1 0,0-1 0,0 2 0,0 0 0,0-2 0,0 3 0,0-2 0,0 2 0,1-3 0,0 2 0,0-2 0,-1-1 0,1 0 0,-1 1 0,2-1 0,-2 1 0,0 0 0,0 0 0,0-1 0,0 1 0,0 2 0,0 0 0,0 0 0,0 2 0,0-2 0,0 0 0,0 0 0,0-1 0,0 1 0,0 0 0,0 0 0,0-2 0,0-1 0,0 1 0,0-1 0,1 1 0,-1 1 0,2 2 0,-2 1 0,0 0 0,0 0 0,0 2 0,1-1 0,0 4 0,3-2 0,-4 0 0,4 2 0,-3-4 0,2 1 0,-2-2 0,1 0 0,-2 0 0,0 0 0,0 0 0,0-2 0,0 0 0,0-1 0,0-1 0,0 2 0,0-2 0,0 0 0,0 1 0,0-1 0,0 4 0,1-4 0,-1 2 0,3-2 0,-4-2 0,0-6 0,-1 3 0,-1-5 0,3 6 0,0 8 0,0-2 0,-3 5 0,2-6 0,-3 1 0,4-1 0,-1 0 0,1-1 0,-2 0 0,1-2 0,1-8 0,-1 1 0,1-6 0,0 5 0,0 2 0,0-2 0,0 4 0,0-1 0,0 1 0,0 12 0,0-1 0,0 7 0,0-3 0,0-4 0,0 1 0,0-2 0,0 0 0,2 0 0,-2 0 0,2 2 0,-2-1 0,0 2 0,0-1 0,0-1 0,1 1 0,0 1 0,1-3 0,-2 3 0,0-3 0,0 0 0,0-2 0,0 1 0,0-1 0,0 2 0,0-2 0,0 2 0,0-2 0,0 4 0,0 1 0,0 1 0,0 1 0,0-2 0,0 0 0,0-1 0,0-2 0,0 0 0,0-2 0,0 0 0,0-2 0,0 0 0,0-1 0,0 1 0,0 0 0,0 1 0,0 0 0,0 0 0,0 2 0,0-3 0,0 4 0,0-4 0,0 2 0,0-1 0,0 0 0,0 0 0,0 1 0,0-2 0,0 2 0,0-2 0,0-1 0,0 1 0,0 0 0,0 0 0,-1-2 0,0 3 0,0 0 0,1 3 0,0 0 0,0 0 0,0 2 0,0-1 0,0 1 0,0-2 0,0 0 0,0 0 0,0 0 0,0-2 0,0 0 0,0-2 0,0-1 0,0 1 0,0 0 0,0 0 0,0-1 0,0 1 0,0 0 0,0-1 0,0 0 0,0 1 0,0 2 0,0 0 0,0 2 0,0-2 0,0 1 0,0 2 0,0-2 0,0 3 0,0-4 0,0 2 0,0 0 0,0 0 0,0 2 0,0-1 0,0 4 0,0 1 0,0 1 0,0 1 0,0 1 0,0-2 0,2-1 0,-2-1 0,2-5 0,0 3 0,-2-3 0,2 0 0,-2-2 0,0 0 0,0-3 0,0 1 0,0 0 0,0 0 0,0-1 0,0 1 0,0-1 0,0 1 0,0 0 0,0-1 0,0 3 0,0 0 0,0 0 0,0 2 0,0-2 0,0 2 0,2 0 0,-2 0 0,2-2 0,-2 1 0,0-2 0,0 0 0,0-1 0,1 2 0,0-2 0,1 1 0,-2-1 0,0 0 0,0 0 0,0 1 0,0 0 0,0 0 0,0-1 0,0 2 0,1-2 0,-1 2 0,2-3 0,-2 1 0,0 2 0,0-2 0,0 2 0,0-3 0,0 1 0,0 2 0,0-2 0,0 6 0,0-3 0,0 3 0,0 1 0,0-3 0,0 5 0,0-4 0,0 1 0,0-2 0,0 0 0,1-2 0,1-1 0,1-3 0,-2 1 0,1 1 0,-2 3 0,0 1 0,0 0 0,0 0 0,0 0 0,0-2 0,0 2 0,0-2 0,0 0 0,0-1 0,0 1 0,0-2 0,0 4 0,0-2 0,0 2 0,0 0 0,0 3 0,0-3 0,0 3 0,0-3 0,0-2 0,0-1 0,-2-1 0,2 0 0,-1 0 0,1-1 0,0 1 0,0 2 0,0-2 0,0 2 0,0-1 0,0 0 0,0 2 0,0-1 0,0 2 0,0 0 0,0-2 0,0 2 0,0-2 0,0 2 0,0-2 0,0 1 0,0-2 0,0 2 0,0-3 0,0 4 0,0-2 0,0 2 0,0 0 0,0 2 0,0 2 0,0 1 0,0 4 0,0 0 0,0 8 0,0 1 0,0 3 0,0 0 0,2-3 0,1 2 0,3-6 0,0 2 0,-3-9 0,1-1 0,-4-8 0,2 1 0,-2 2 0,0 2 0,-3 5 0,3-1 0,-5 5 0,2-3 0,-2 1 0,2 2 0,-1-5 0,3-1 0,-1-4 0,0-2 0,2 0 0,-2-2 0,2 2 0,-1-4 0,1 2 0,-2-1 0,1 0 0,0 2 0,-2-1 0,3 5 0,-4-3 0,4 5 0,-2-4 0,2 4 0,0-2 0,0 0 0,0 0 0,0-1 0,0-3 0,0 6 0,0-7 0,0 5 0,0-3 0,0 0 0,0 0 0,0 2 0,0-1 0,0 1 0,0-2 0,0 0 0,0-2 0,0 0 0,0-2 0,0 0 0,0-1 0,0-8 0,0 0 0,0-12 0,-4 5 0,3-10 0,-3 5 0,4-9 0,0 2 0,0-3 0,0 3 0,0 2 0,0 3 0,0 0 0,0 3 0,0 1 0,0 4 0,0 2 0,0 0 0,0 3 0,0 2 0,0-2 0,0 4 0,0-2 0,0 1 0,0 0 0,0 0 0,0 1 0,0 0 0,0 0 0,0 1 0,0-3 0,0 2 0,0-4 0,0 4 0,0-4 0,0 4 0,0-3 0,0 0 0,0 1 0,0-1 0,0 1 0,0-1 0,0 0 0,0 1 0,0 0 0,0-2 0,0 4 0,0-4 0,0 2 0,0-2 0,0 2 0,0-2 0,0 2 0,0 0 0,0 0 0,0 3 0,0-1 0,0 0 0,-2 12 0,-1 1 0,0 16 0,-3 8 0,5-7 0,-3 10 0,4-13 0,0 1 0,0-1 0,0-5 0,0-2 0,0-4 0,0-1 0,0-2 0,0 3 0,0 7 0,0-6 0,0 17 0,0-12 0,0 13 0,0-12 0,0 8 0,0-8 0,0 4 0,0-7 0,0-2 0,0-2 0,0-3 0,0 2 0,0-4 0,0 4 0,0-2 0,0 3 0,0-1 0,0 1 0,0-1 0,2-1 0,-2 1 0,4-5 0,-2 3 0,0-3 0,1 0 0,-2-2 0,1-1 0,-2-1 0,1 0 0,-1 0 0,2-1 0,-2 1 0,0-1 0,0 1 0,0-1 0,0 1 0,0-1 0,0 1 0,0 0 0,0 1 0,2 4 0,-2 0 0,5 7 0,-3-4 0,4 8 0,-2-6 0,2 6 0,-1-2 0,0-1 0,0 3 0,-1-8 0,1 2 0,1-8 0,-4 1 0,1-1 0,-3-1 0,0 2 0,-1-3 0,1 4 0,-2-4 0,1 4 0,0-4 0,-2 1 0,3-1 0,-2 0 0,2 0 0,-1-1 0,1 1 0,-2 0 0,1 0 0,1-1 0,-2 1 0,1 0 0,1 0 0,-2 0 0,2-1 0,0 1 0,-1 2 0,0-2 0,-1 2 0,2-3 0,0 1 0,0 0 0,0-1 0,0 1 0,-1-1 0,1 1 0,-2-1 0,2 3 0,0 3 0,0-1 0,-2 5 0,2-2 0,-2 3 0,2 0 0,-2-1 0,1-2 0,-1 2 0,0-4 0,2 0 0,-2-2 0,1-3 0,0 2 0,0-2 0,1-1 0,0-8 0,0 0 0,0-9 0,0 3 0,0-4 0,0 2 0,0-5 0,0 3 0,0-4 0,-2 3 0,-1-2 0,0 6 0,-2-6 0,5 5 0,-4 1 0,3 1 0,-2 4 0,2-1 0,0 3 0,1 0 0,0 3 0,0-2 0,0 3 0,0-1 0,0 1 0,0-1 0,0 1 0,0-1 0,0 0 0,0 1 0,0-1 0,0 0 0,-1 2 0,0 10 0,0-1 0,1 8 0,-2 0 0,1 1 0,-4 2 0,5 5 0,-3 0 0,0 5 0,3-1 0,-3 1 0,3-5 0,0 0 0,0-4 0,0-4 0,0-2 0,0-5 0,0 1 0,0-3 0,0 1 0,0 1 0,0-4 0,0 5 0,0-3 0,0 0 0,0 0 0,0 0 0,0 0 0,0 0 0,0-2 0,0 1 0,0 0 0,0 0 0,0 0 0,0 0 0,0 2 0,0-1 0,0 3 0,0-1 0,0-1 0,0 4 0,0-5 0,0 3 0,2-3 0,-2 0 0,3-2 0,-2 1 0,1-2 0,-1 0 0,1-1 0,-1 0 0,0 0 0,-1-1 0,0 1 0,0-1 0,0 1 0,0 0 0,0-1 0,-1 1 0,-2-7 0,0 3 0,0-3 0,2 12 0,1-2 0,-1 6 0,0-2 0,-1-2 0,1 1 0,0-2 0,0 0 0,-1 0 0,1 0 0,0 0 0,-1-2 0,2 2 0,-1-2 0,1 2 0,0 0 0,-2 2 0,1 1 0,-3 6 0,3-3 0,-4 6 0,4-5 0,-3 1 0,3-2 0,-1 0 0,1-3 0,0-1 0,0-2 0,1 0 0,0-2 0,0 2 0,0-4 0,0 2 0,0-1 0,0 1 0,0 1 0,0 0 0,0 2 0,0-1 0,0 3 0,-3-1 0,3-1 0,-2 2 0,2-4 0,0 1 0,0 0 0,0-1 0,0 0 0,0-1 0,-2 2 0,2 3 0,-2 0 0,2 2 0,0 1 0,0 3 0,-2-3 0,1 1 0,-1-5 0,2-2 0,0-2 0,0 0 0,0-2 0,0-1 0,0 1 0,0-1 0,0 1 0,0-1 0,0 1 0,0 0 0,0 2 0,0-2 0,2-11 0,1 3 0,1-10 0,-1 9 0,1 0 0,-1 3 0,1-4 0,-1 4 0,1-4 0,-3 4 0,3-4 0,-2 4 0,0-1 0,0 1 0,-1-2 0,1 2 0,-1-2 0,1 2 0,-1-1 0,0 0 0,0 0 0,0 1 0,0-2 0,-1 2 0,1-2 0,0 1 0,0 0 0,-1 0 0,2-1 0,-2 2 0,2-2 0,0 0 0,-2 2 0,2-4 0,-2 4 0,1-1 0,-1-1 0,2 2 0,-2-2 0,0 2 0,0 0 0,0 1 0,0-1 0,0 0 0,0 0 0,0 1 0,0-1 0,0 0 0,0 0 0,0 0 0,0-1 0,0 1 0,0-1 0,0 0 0,0 0 0,0 0 0,0-1 0,0 0 0,0 0 0,0 0 0,0 0 0,0 2 0,0-2 0,0 1 0,0 0 0,0 0 0,0 1 0,0 0 0,0 9 0,0-4 0,0 6 0,0-5 0,0 2 0,0-2 0,0 2 0,0-1 0,0 0 0,0 2 0,0 2 0,0-1 0,-2 6 0,1-3 0,-3 2 0,1 1 0,1 3 0,-2-3 0,3 6 0,-3-5 0,3 5 0,-3-6 0,4 3 0,-4-3 0,3-3 0,-1-1 0,0-2 0,2 0 0,-2-2 0,2 2 0,-1-4 0,1 4 0,-2-4 0,2 3 0,-2-1 0,2 1 0,-2 0 0,1-1 0,0 0 0,-1 2 0,2-2 0,0 2 0,-1-2 0,1 2 0,-2-2 0,2 2 0,-1 0 0,0 0 0,-1 0 0,2-1 0,-1 1 0,0 0 0,0 0 0,1 0 0,0 0 0,0 0 0,0 0 0,0-2 0,0 2 0,0-4 0,0 4 0,0-4 0,0 2 0,0-3 0,0 1 0,0 0 0,0-1 0,0 1 0,0 1 0,0-1 0,0 4 0,0-2 0,0 4 0,0-1 0,0 2 0,0-1 0,0-1 0,0 4 0,0-5 0,0 8 0,0-4 0,0 5 0,0-3 0,0-3 0,0-1 0,0-2 0,0-1 0,0-2 0,0-1 0,0 0 0,0-1 0,0-11 0,0 2 0,0-11 0,2 5 0,-2 1 0,4-1 0,-3 0 0,3 0 0,-4 3 0,4-2 0,-3 2 0,3 0 0,-4 1 0,2-1 0,0 2 0,-2-1 0,3 2 0,-2 0 0,1 0 0,-1 0 0,0 2 0,0-2 0,-1 4 0,0-4 0,0 2 0,0 0 0,0-2 0,0 2 0,0 0 0,2-2 0,-1 2 0,0 0 0,-1-1 0,0 0 0,2 1 0,-2-1 0,1 3 0,-1-2 0,0 2 0,0 0 0,0 10 0,0-3 0,0 8 0,0-5 0,0 0 0,0 0 0,0 3 0,0 0 0,0 2 0,0 1 0,0 3 0,0 8 0,0-6 0,0 13 0,0-14 0,0 7 0,0-7 0,0-1 0,0-6 0,0-1 0,0-4 0,0 0 0,0-2 0,0-1 0,0 0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0 295 24575,'0'-9'0,"0"3"0,0 2 0,0 0 0,0 1 0,0-1 0,0 0 0,0 1 0,0-3 0,0 3 0,0-1 0,0 2 0,0 0 0,0-1 0,0 1 0,0-2 0,0 0 0,0-2 0,0 0 0,0-2 0,0 1 0,0-4 0,0 5 0,0-3 0,0 5 0,0-2 0,0 3 0,0-1 0,0 2 0,0 0 0,0 0 0,0-1 0,0-4 0,0-1 0,0-3 0,0-3 0,0 0 0,0-4 0,0 4 0,0 0 0,0 3 0,0 0 0,0 2 0,0 3 0,0 0 0,0 4 0,0-1 0,0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 0 24575,'0'23'0,"0"1"0,0-6 0,0 6 0,0 2 0,0-1 0,0 4 0,0-11 0,0 0 0,0-7 0,0-4 0,0 1 0,0-6 0,0 2 0,0-1 0,0-1 0,0 1 0,0-1 0,0 0 0,0 0 0,0 0 0,0 0 0,0 1 0,0-1 0,0 0 0,0 1 0,0-1 0,0 0 0,0 1 0,0-1 0,0 0 0,0 1 0,0-1 0,0 0 0,0 1 0,0-1 0,0 0 0,0 1 0,0 6 0,0 8 0,0 10 0,0 2 0,0 3 0,0-2 0,0 3 0,-2-4 0,1 0 0,-1-8 0,2 0 0,0-7 0,0-3 0,0-2 0,0-5 0,0 0 0,0-1 0,0-1 0,0 0 0,0 1 0,0-1 0,0 0 0,0 0 0,0 0 0,0 1 0,0-1 0,0 0 0,0 1 0,0-1 0,0 1 0,0-1 0,0 1 0,0-1 0,0 0 0,0 1 0,0-1 0,0 2 0,0-1 0,0 3 0,0-3 0,0 2 0,0-2 0,0 3 0,0-4 0,0 3 0,1-3 0,-1 0 0,1 1 0,-1-1 0,0 1 0,0-1 0,2 0 0,-2 1 0,1-1 0,-1 1 0,0-1 0,1 0 0,-1 1 0,2-1 0,-1 1 0,-1-1 0,1 0 0,0 1 0,0-1 0,0 1 0,0-1 0,-1 0 0,2 1 0,-1-1 0,-1 2 0,1-1 0,-1 1 0,1-1 0,0-1 0,0 0 0,0 1 0,-1-1 0,2 1 0,-2-1 0,0 0 0,1 0 0,-1 0 0,1 0 0,-1 1 0,0-1 0,1 0 0,0 0 0,0 0 0,-1 1 0,0-1 0,1 0 0,-1 1 0,2-1 0,-2 1 0,1-1 0,-1 0 0,1 1 0,0-1 0,0 0 0,0 1 0,0-1 0,-1 0 0,1 1 0,-1-1 0,1 1 0,0-1 0,0 0 0,-1 0 0,0 1 0,1-1 0,-1 0 0,1 0 0,1 1 0,-2-1 0,1 1 0,0-2 0,0 1 0,0 0 0,0 0 0,-1 1 0,1-1 0,1 0 0,-2 0 0,1 1 0,0-1 0,-1 0 0,2 0 0,-2 0 0,0 0 0,0 1 0,0-1 0,0 1 0,0-1 0,0 0 0,0 0 0,-5-5 0,2 0 0,-3-4 0,3 3 0,0 2 0,1-1 0,0 1 0,0-1 0,2 1 0,-3 1 0,3-2 0,-3 3 0,1-1 0,-2 1 0,1 0 0,1 0 0,-1 0 0,1 0 0,-1 0 0,1 0 0,-1 0 0,1 0 0,0 0 0,0 0 0,0 3 0,1-2 0,1 3 0,0-2 0,0 0 0,0 0 0,0 0 0,-1 0 0,1 0 0,-2-7 0,2 2 0,-2-9 0,2 5 0,0-1 0,0 3 0,0 0 0,0 2 0,0-1 0,0 1 0,0 1 0,0 0 0,0 0 0,0 0 0,0 0 0,0-1 0,0-1 0,0-2 0,0-6 0,0-2 0,0-4 0,3 1 0,-3 7 0,2 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907 0 24575,'0'11'0,"0"0"0,0 2 0,0 2 0,0 2 0,0 0 0,0-3 0,0-2 0,0-2 0,0-5 0,0 3 0,0-5 0,0 1 0,0-1 0,0-1 0,0 0 0,0 0 0,0 0 0,0 0 0,0 0 0,0 0 0,0 0 0,1 0 0,-1 1 0,1-1 0,-1 0 0,0 1 0,1-1 0,-1 0 0,2 1 0,-1 1 0,-1 0 0,2 7 0,-2 1 0,2 6 0,-1-1 0,2-3 0,-2 3 0,1-10 0,-2 6 0,0-8 0,0 2 0,0-3 0,0-2 0,1 0 0,-1 0 0,1 0 0,-1 0 0,0 0 0,0 0 0,0 1 0,0 4 0,0 1 0,0 5 0,0 5 0,0 0 0,0 2 0,0-2 0,0-4 0,0-2 0,0-4 0,0-2 0,0-2 0,0 0 0,0-1 0,0-1 0,0 0 0,0 0 0,0 1 0,0-1 0,0 1 0,0-1 0,0 0 0,-2 7 0,-1 2 0,-5 13 0,3-8 0,-4 15 0,4-14 0,2 4 0,-4-1 0,6-7 0,-5 2 0,5-7 0,0-4 0,1 0 0,0-1 0,0-1 0,0 0 0,0 1 0,0 4 0,0 7 0,0-2 0,0 12 0,0-6 0,0 4 0,0-2 0,0-6 0,0-2 0,0-4 0,0-3 0,0-1 0,0-2 0,0 1 0,-2-2 0,2 2 0,-2-2 0,2 3 0,0-2 0,0 1 0,0-1 0,0 0 0,0 0 0,0 1 0,0-1 0,0 0 0,0 1 0,0-1 0,0 0 0,0 1 0,0-1 0,0 0 0,0 0 0,0 1 0,0-1 0,0 0 0,0 1 0,0-1 0,0 0 0,0 0 0,0 1 0,0-1 0,0 0 0,0 1 0,1-1 0,-1 1 0,1-1 0,-1 0 0,0 0 0,2 1 0,-2-1 0,1 0 0,-1 1 0,0-1 0,0 0 0,0 0 0,0 1 0,0-1 0,1 0 0,0 0 0,0 1 0,-1-1 0,0 0 0,0 0 0,0 0 0,1 0 0,-1 0 0,1 1 0,-1-1 0,0 0 0,0 0 0,0 0 0,1 0 0,-1 0 0,2 1 0,-1-1 0,-1 1 0,1-1 0,-1 1 0,1-1 0,0 0 0,0 1 0,-1-1 0,1 1 0,-1-1 0,2 0 0,-2 0 0,0 0 0,-2-9 0,2 4 0,-2-10 0,0 1 0,-3-6 0,-1-3 0,-1 0 0,1-3 0,-1 3 0,1-4 0,-2 3 0,1 2 0,4 3 0,-4-1 0,5 1 0,-3 3 0,1 0 0,0 3 0,0 0 0,0 0 0,1 0 0,0 0 0,1 2 0,0 1 0,-2-1 0,3 4 0,-1-2 0,-1 5 0,2-2 0,-2 3 0,1-2 0,-1 1 0,0 1 0,2-1 0,-3 1 0,2-1 0,-3 2 0,-23-1 0,8 1 0,-26 0 0,13 0 0,-14 0 0,3 0 0,-27 0 0,32 0 0,-19 0 0,29 0 0,-3 0 0,0-2 0,12-1 0,-2-1 0,12 1 0,-2 0 0,5 2 0,2 1 0,0-1 0,3 1 0,0-2 0,-1 2 0,-8 8 0,-2 0 0,-8 8 0,-1-1 0,4-1 0,0-1 0,7-1 0,1-2 0,2-2 0,3-2 0,2 0 0,1-1 0,2-1 0,0-2 0,0 1 0,0-1 0,0 1 0,0-1 0,0 0 0,0 1 0,0-1 0,0 1 0,0-1 0,0 0 0,0 0 0,0 0 0,0 0 0,0 0 0,-2 7 0,-3 1 0,0 5 0,-3 1 0,3-1 0,-4-1 0,6-2 0,-2-2 0,4-5 0,0 3 0,1-5 0,0 1 0,0-2 0,0 0 0,0 0 0,0 1 0,0 1 0,0 3 0,0 2 0,-2 0 0,2 1 0,-2-3 0,2 1 0,0-3 0,0-1 0,0-2 0,0 1 0,0-1 0,0 0 0,0 1 0,0 1 0,0 3 0,2 2 0,-2 2 0,4 3 0,-1-2 0,-1-1 0,1-2 0,-1-3 0,0-2 0,0 0 0,-1-2 0,0 0 0,2-4 0,-1 0 0,0-2 0,-1 1 0,-1 1 0,3-1 0,-2 1 0,2 1 0,0-1 0,-1 1 0,1 1 0,0-1 0,1 0 0,-1 0 0,2 0 0,-3 1 0,-1-1 0,1 0 0,0-2 0,0 2 0,-1-1 0,2 2 0,-2-2 0,2 2 0,-2-3 0,1 2 0,-2-1 0,2-1 0,-1 1 0,0 0 0,-1 0 0,0-1 0,0 1 0,0 0 0,0 0 0,1 0 0,2-1 0,2 2 0,0-2 0,1 2 0,2-3 0,-1 3 0,4-3 0,-1 2 0,2 0 0,0-1 0,-2 3 0,-1-2 0,-2 1 0,-3 0 0,1 0 0,-2 1 0,-1-1 0,1 0 0,-1 0 0,3 0 0,2 1 0,3-2 0,2 1 0,-2 0 0,-1 0 0,-4 0 0,1 0 0,-3 0 0,1 1 0,-1 0 0,-2-1 0,5 0 0,-2-1 0,4-1 0,1 3 0,0-3 0,1 1 0,-3 0 0,2-1 0,-5 3 0,3-2 0,-5 2 0,1 0 0,0 0 0,-8 4 0,5-2 0,-6 4 0,4-5 0,-1 0 0,1 0 0,-1 0 0,2 1 0,-2-2 0,2 1 0,-2 0 0,2 1 0,-2-1 0,2 1 0,-1-1 0,0 0 0,1 2 0,-1-1 0,1 1 0,1-1 0,0 0 0,0 1 0,0-1 0,0 1 0,0-1 0,0 0 0,0 1 0,0-1 0,0 0 0,0 0 0,0 1 0,0-1 0,-2-1 0,0 0 0,-1 0 0,1 0 0,1 2 0,-1-1 0,0 0 0,2 0 0,-2 0 0,2 0 0,-1-11 0,1 2 0,0-9 0,0 9 0,0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1 301 24575,'0'-18'0,"0"4"0,0 10 0,0-9 0,0 5 0,0-5 0,0 8 0,0 0 0,1-6 0,-1 1 0,1-1 0,-1 1 0,0 1 0,0-2 0,0 0 0,0 2 0,0 1 0,0 1 0,0 0 0,0 0 0,0-1 0,0 1 0,2-4 0,-2 3 0,2-5 0,-1 7 0,0-5 0,0 4 0,-1-1 0,0 1 0,0 0 0,6 0 0,0 4 0,3 1 0,0 2 0,-3 0 0,3-1 0,-1-1 0,0 1 0,-1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9-12-10T08:37:19.1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86 0,'-43'0,"86"0,-129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 0 24575,'0'17'0,"0"-3"0,0-12 0,1 4 0,1 2 0,-1-1 0,1 2 0,-2-3 0,0 1 0,0 1 0,0-1 0,0 1 0,0-2 0,-1 2 0,-2-1 0,0 0 0,0 0 0,1 1 0,2-1 0,-1 0 0,1 1 0,0-1 0,0 3 0,0-5 0,0 4 0,0-3 0,0 1 0,0 2 0,0-3 0,0 2 0,0-1 0,0-1 0,0 2 0,0 0 0,0 0 0,0 0 0,0-2 0,-3 1 0,-1 0 0,1 0 0,0 0 0,4 0 0,-1 0 0,1 0 0,-1 0 0,1 1 0,0-2 0,1 2 0,-2-1 0,3 0 0,-2 1 0,1-2 0,0 2 0,0 0 0,0-3 0,1 3 0,-1-2 0,0 0 0,2 2 0,-2-2 0,0 1 0,1 1 0,-18-7 0,13 2 0,-15-6 0,11 3 0,3 0 0,-3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8 113 24575,'0'-18'0,"0"4"0,0 12 0,0-4 0,-1-2 0,1 1 0,-2-2 0,1 4 0,1-2 0,-1-3 0,1 5 0,0-4 0,0 3 0,0-1 0,1 23 0,0-11 0,0 17 0,-1-19 0,0-1 0,0 9 0,0-7 0,0 7 0,0-4 0,0-3 0,0 6 0,-2-4 0,-1 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24575,'0'17'0,"0"-3"0,0-12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24575,'24'0'0,"-3"0"0,-11 0 0,-1 0 0,-3 0 0,2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 0 24575,'0'18'0,"0"-4"0,0-11 0,0 2 0,2 3 0,-2-1 0,1 2 0,0-3 0,-1 0 0,3 3 0,-2-3 0,1 1 0,1 1 0,-2-2 0,1 2 0,0-1 0,0-1 0,-1 2 0,1-2 0,-2 2 0,1-1 0,-6-24 0,2 14 0,-3-20 0,5 21 0,1-1 0,5 17 0,-4-10 0,3 13 0,-3-14 0,0 1 0,1 6 0,1-5 0,-2 4 0,0-2 0,0-2 0,2 3 0,-4-26 0,3 13 0,-7-19 0,5 18 0,-3 4 0,0-8 0,2 5 0,-3-4 0,2 2 0,0 2 0,-1-4 0,2 3 0,0-1 0,1-1 0,0 2 0,0-2 0,-2 1 0,1 0 0,-2-1 0,1 3 0,0-3 0,-1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 1 24575,'0'7'0,"0"1"0,0-3 0,0 2 0,0 3 0,0 0 0,0 6 0,-3 0 0,2 4 0,-4 4 0,5-4 0,-5 1 0,2-2 0,0-9 0,1 5 0,2-9 0,0 1 0,0-4 0,0 0 0,0 0 0,0-1 0,1 0 0,1-1 0,1-1 0,1 0 0,-2 0 0,0 1 0,0 1 0,-2 0 0,3 1 0,-1 2 0,-1 0 0,3 4 0,-1 1 0,1 3 0,1-3 0,-1 0 0,0-3 0,-1-2 0,1-1 0,-1-1 0,-1-1 0,0-2 0,-1-4 0,-1 1 0,0-3 0,0 4 0,0-1 0,0 0 0,0 0 0,0-1 0,0 0 0,0-2 0,0 2 0,0 0 0,0-1 0,0 2 0,0-4 0,0 2 0,0-2 0,0 0 0,0-2 0,0 1 0,0-4 0,0 2 0,0 0 0,0-2 0,0 4 0,0-1 0,0 4 0,0 1 0,0 1 0,0 1 0,-1 0 0,0 7 0,0-2 0,0 6 0,1-4 0,0 1 0,0 0 0,0-1 0,0 0 0,0 2 0,0-4 0,0 3 0,0-2 0,0 0 0,0-1 0,0 0 0,0 0 0,0 1 0,0 1 0,0 8 0,0-2 0,0 12 0,0-6 0,0 11 0,0-4 0,0 1 0,0-1 0,0-5 0,0-2 0,0-4 0,0-3 0,0-5 0,0 0 0,0-3 0,0 1 0,0 0 0,0-1 0,0 1 0,0-1 0,0 0 0,0 1 0,0-1 0,0 0 0,0 0 0,0 1 0,0-1 0,0 0 0,0 1 0,0-1 0,1 0 0,-1 1 0,1-1 0,0 1 0,0-1 0,0 1 0,-1 2 0,0 5 0,0 8 0,0 3 0,3 7 0,-3-4 0,3 1 0,-3-2 0,0-6 0,0-4 0,0-3 0,0-3 0,0-2 0,0-1 0,0-1 0,0 0 0,1-1 0,-1 0 0,2 0 0,-4 1 0,-1 1 0,-3 1 0,0 4 0,-1-1 0,-1 1 0,4-2 0,-2 0 0,4-2 0,-1 0 0,3-2 0,-1 0 0,1 0 0,0 4 0,0 2 0,0 4 0,0-1 0,0-1 0,0 0 0,0-3 0,0 1 0,0-2 0,0-1 0,0-2 0,0-1 0,0 0 0,0-1 0,0 1 0,-4 0 0,3 0 0,-2 0 0,3 0 0,0 0 0,-2 0 0,2-1 0,-1 1 0,-1 0 0,2 0 0,-1-1 0,-1 0 0,2 0 0,-3-1 0,3 2 0,-1-1 0,1 1 0,0 0 0,0-1 0,0 1 0,-2 0 0,2 0 0,-1 0 0,1-1 0,0 1 0,0-1 0,0 1 0,1-1 0,-1 0 0,2 1 0,0-2 0,0 0 0,1-2 0,0-1 0,1-1 0,-1 2 0,0-4 0,0 3 0,0-2 0,-1 1 0,1 0 0,-1 2 0,-1-2 0,2 3 0,-3-3 0,4 3 0,-4 3 0,2 0 0,-2 3 0,0-4 0,0 1 0,0 0 0,0-1 0,0 1 0,0 0 0,0 0 0,0-1 0,0 3 0,0 0 0,0 2 0,0 0 0,0 0 0,2 0 0,-2 0 0,2-2 0,-2 0 0,0-3 0,0 1 0,0 0 0,0 0 0,0-1 0,0 1 0,0-1 0,0 0 0,0 5 0,0-2 0,0 3 0,0-1 0,0-2 0,0 2 0,0 0 0,0 0 0,0 0 0,0 0 0,0 0 0,0-2 0,0 1 0,0-3 0,0 2 0,0-2 0,0 0 0,0-1 0,0 1 0,0 0 0,0 0 0,0-1 0,0 0 0,0 1 0,0-1 0,0 3 0,0 0 0,0 0 0,0 2 0,0-4 0,0 3 0,0-2 0,0 0 0,0-1 0,0 0 0,0 1 0,0-1 0,0 2 0,0 0 0,0-2 0,0 3 0,0-2 0,0 2 0,1-3 0,0 2 0,0-2 0,-1-1 0,1 0 0,-1 1 0,2-1 0,-2 1 0,0 0 0,0 0 0,0-1 0,0 1 0,0 2 0,0 0 0,0 0 0,0 2 0,0-2 0,0 0 0,0 0 0,0-1 0,0 1 0,0 0 0,0 0 0,0-2 0,0-1 0,0 1 0,0-1 0,1 1 0,-1 1 0,2 2 0,-2 1 0,0 0 0,0 0 0,0 2 0,1-1 0,0 4 0,3-2 0,-4 0 0,4 2 0,-3-4 0,2 1 0,-2-2 0,1 0 0,-2 0 0,0 0 0,0 0 0,0-2 0,0 0 0,0-1 0,0-1 0,0 2 0,0-2 0,0 0 0,0 1 0,0-1 0,0 4 0,1-4 0,-1 2 0,3-2 0,-4-2 0,0-6 0,-1 3 0,-1-5 0,3 6 0,0 8 0,0-2 0,-3 5 0,2-6 0,-3 1 0,4-1 0,-1 0 0,1-1 0,-2 0 0,1-2 0,1-8 0,-1 1 0,1-6 0,0 5 0,0 2 0,0-2 0,0 4 0,0-1 0,0 1 0,0 12 0,0-1 0,0 7 0,0-3 0,0-4 0,0 1 0,0-2 0,0 0 0,2 0 0,-2 0 0,2 2 0,-2-1 0,0 2 0,0-1 0,0-1 0,1 1 0,0 1 0,1-3 0,-2 3 0,0-3 0,0 0 0,0-2 0,0 1 0,0-1 0,0 2 0,0-2 0,0 2 0,0-2 0,0 4 0,0 1 0,0 1 0,0 1 0,0-2 0,0 0 0,0-1 0,0-2 0,0 0 0,0-2 0,0 0 0,0-2 0,0 0 0,0-1 0,0 1 0,0 0 0,0 1 0,0 0 0,0 0 0,0 2 0,0-3 0,0 4 0,0-4 0,0 2 0,0-1 0,0 0 0,0 0 0,0 1 0,0-2 0,0 2 0,0-2 0,0-1 0,0 1 0,0 0 0,0 0 0,-1-2 0,0 3 0,0 0 0,1 3 0,0 0 0,0 0 0,0 2 0,0-1 0,0 1 0,0-2 0,0 0 0,0 0 0,0 0 0,0-2 0,0 0 0,0-2 0,0-1 0,0 1 0,0 0 0,0 0 0,0-1 0,0 1 0,0 0 0,0-1 0,0 0 0,0 1 0,0 2 0,0 0 0,0 2 0,0-2 0,0 1 0,0 2 0,0-2 0,0 3 0,0-4 0,0 2 0,0 0 0,0 0 0,0 2 0,0-1 0,0 4 0,0 1 0,0 1 0,0 1 0,0 1 0,0-2 0,2-1 0,-2-1 0,2-5 0,0 3 0,-2-3 0,2 0 0,-2-2 0,0 0 0,0-3 0,0 1 0,0 0 0,0 0 0,0-1 0,0 1 0,0-1 0,0 1 0,0 0 0,0-1 0,0 3 0,0 0 0,0 0 0,0 2 0,0-2 0,0 2 0,2 0 0,-2 0 0,2-2 0,-2 1 0,0-2 0,0 0 0,0-1 0,1 2 0,0-2 0,1 1 0,-2-1 0,0 0 0,0 0 0,0 1 0,0 0 0,0 0 0,0-1 0,0 2 0,1-2 0,-1 2 0,2-3 0,-2 1 0,0 2 0,0-2 0,0 2 0,0-3 0,0 1 0,0 2 0,0-2 0,0 6 0,0-3 0,0 3 0,0 1 0,0-3 0,0 5 0,0-4 0,0 1 0,0-2 0,0 0 0,1-2 0,1-1 0,1-3 0,-2 1 0,1 1 0,-2 3 0,0 1 0,0 0 0,0 0 0,0 0 0,0-2 0,0 2 0,0-2 0,0 0 0,0-1 0,0 1 0,0-2 0,0 4 0,0-2 0,0 2 0,0 0 0,0 3 0,0-3 0,0 3 0,0-3 0,0-2 0,0-1 0,-2-1 0,2 0 0,-1 0 0,1-1 0,0 1 0,0 2 0,0-2 0,0 2 0,0-1 0,0 0 0,0 2 0,0-1 0,0 2 0,0 0 0,0-2 0,0 2 0,0-2 0,0 2 0,0-2 0,0 1 0,0-2 0,0 2 0,0-3 0,0 4 0,0-2 0,0 2 0,0 0 0,0 2 0,0 2 0,0 1 0,0 4 0,0 0 0,0 8 0,0 1 0,0 3 0,0 0 0,2-3 0,1 2 0,3-6 0,0 2 0,-3-9 0,1-1 0,-4-8 0,2 1 0,-2 2 0,0 2 0,-3 5 0,3-1 0,-5 5 0,2-3 0,-2 1 0,2 2 0,-1-5 0,3-1 0,-1-4 0,0-2 0,2 0 0,-2-2 0,2 2 0,-1-4 0,1 2 0,-2-1 0,1 0 0,0 2 0,-2-1 0,3 5 0,-4-3 0,4 5 0,-2-4 0,2 4 0,0-2 0,0 0 0,0 0 0,0-1 0,0-3 0,0 6 0,0-7 0,0 5 0,0-3 0,0 0 0,0 0 0,0 2 0,0-1 0,0 1 0,0-2 0,0 0 0,0-2 0,0 0 0,0-2 0,0 0 0,0-1 0,0-8 0,0 0 0,0-12 0,-4 5 0,3-10 0,-3 5 0,4-9 0,0 2 0,0-3 0,0 3 0,0 2 0,0 3 0,0 0 0,0 3 0,0 1 0,0 4 0,0 2 0,0 0 0,0 3 0,0 2 0,0-2 0,0 4 0,0-2 0,0 1 0,0 0 0,0 0 0,0 1 0,0 0 0,0 0 0,0 1 0,0-3 0,0 2 0,0-4 0,0 4 0,0-4 0,0 4 0,0-3 0,0 0 0,0 1 0,0-1 0,0 1 0,0-1 0,0 0 0,0 1 0,0 0 0,0-2 0,0 4 0,0-4 0,0 2 0,0-2 0,0 2 0,0-2 0,0 2 0,0 0 0,0 0 0,0 3 0,0-1 0,0 0 0,-2 12 0,-1 1 0,0 16 0,-3 8 0,5-7 0,-3 10 0,4-13 0,0 1 0,0-1 0,0-5 0,0-2 0,0-4 0,0-1 0,0-2 0,0 3 0,0 7 0,0-6 0,0 17 0,0-12 0,0 13 0,0-12 0,0 8 0,0-8 0,0 4 0,0-7 0,0-2 0,0-2 0,0-3 0,0 2 0,0-4 0,0 4 0,0-2 0,0 3 0,0-1 0,0 1 0,0-1 0,2-1 0,-2 1 0,4-5 0,-2 3 0,0-3 0,1 0 0,-2-2 0,1-1 0,-2-1 0,1 0 0,-1 0 0,2-1 0,-2 1 0,0-1 0,0 1 0,0-1 0,0 1 0,0-1 0,0 1 0,0 0 0,0 1 0,2 4 0,-2 0 0,5 7 0,-3-4 0,4 8 0,-2-6 0,2 6 0,-1-2 0,0-1 0,0 3 0,-1-8 0,1 2 0,1-8 0,-4 1 0,1-1 0,-3-1 0,0 2 0,-1-3 0,1 4 0,-2-4 0,1 4 0,0-4 0,-2 1 0,3-1 0,-2 0 0,2 0 0,-1-1 0,1 1 0,-2 0 0,1 0 0,1-1 0,-2 1 0,1 0 0,1 0 0,-2 0 0,2-1 0,0 1 0,-1 2 0,0-2 0,-1 2 0,2-3 0,0 1 0,0 0 0,0-1 0,0 1 0,-1-1 0,1 1 0,-2-1 0,2 3 0,0 3 0,0-1 0,-2 5 0,2-2 0,-2 3 0,2 0 0,-2-1 0,1-2 0,-1 2 0,0-4 0,2 0 0,-2-2 0,1-3 0,0 2 0,0-2 0,1-1 0,0-8 0,0 0 0,0-9 0,0 3 0,0-4 0,0 2 0,0-5 0,0 3 0,0-4 0,-2 3 0,-1-2 0,0 6 0,-2-6 0,5 5 0,-4 1 0,3 1 0,-2 4 0,2-1 0,0 3 0,1 0 0,0 3 0,0-2 0,0 3 0,0-1 0,0 1 0,0-1 0,0 1 0,0-1 0,0 0 0,0 1 0,0-1 0,0 0 0,-1 2 0,0 10 0,0-1 0,1 8 0,-2 0 0,1 1 0,-4 2 0,5 5 0,-3 0 0,0 5 0,3-1 0,-3 1 0,3-5 0,0 0 0,0-4 0,0-4 0,0-2 0,0-5 0,0 1 0,0-3 0,0 1 0,0 1 0,0-4 0,0 5 0,0-3 0,0 0 0,0 0 0,0 0 0,0 0 0,0 0 0,0-2 0,0 1 0,0 0 0,0 0 0,0 0 0,0 0 0,0 2 0,0-1 0,0 3 0,0-1 0,0-1 0,0 4 0,0-5 0,0 3 0,2-3 0,-2 0 0,3-2 0,-2 1 0,1-2 0,-1 0 0,1-1 0,-1 0 0,0 0 0,-1-1 0,0 1 0,0-1 0,0 1 0,0 0 0,0-1 0,-1 1 0,-2-7 0,0 3 0,0-3 0,2 12 0,1-2 0,-1 6 0,0-2 0,-1-2 0,1 1 0,0-2 0,0 0 0,-1 0 0,1 0 0,0 0 0,-1-2 0,2 2 0,-1-2 0,1 2 0,0 0 0,-2 2 0,1 1 0,-3 6 0,3-3 0,-4 6 0,4-5 0,-3 1 0,3-2 0,-1 0 0,1-3 0,0-1 0,0-2 0,1 0 0,0-2 0,0 2 0,0-4 0,0 2 0,0-1 0,0 1 0,0 1 0,0 0 0,0 2 0,0-1 0,0 3 0,-3-1 0,3-1 0,-2 2 0,2-4 0,0 1 0,0 0 0,0-1 0,0 0 0,0-1 0,-2 2 0,2 3 0,-2 0 0,2 2 0,0 1 0,0 3 0,-2-3 0,1 1 0,-1-5 0,2-2 0,0-2 0,0 0 0,0-2 0,0-1 0,0 1 0,0-1 0,0 1 0,0-1 0,0 1 0,0 0 0,0 2 0,0-2 0,2-11 0,1 3 0,1-10 0,-1 9 0,1 0 0,-1 3 0,1-4 0,-1 4 0,1-4 0,-3 4 0,3-4 0,-2 4 0,0-1 0,0 1 0,-1-2 0,1 2 0,-1-2 0,1 2 0,-1-1 0,0 0 0,0 0 0,0 1 0,0-2 0,-1 2 0,1-2 0,0 1 0,0 0 0,-1 0 0,2-1 0,-2 2 0,2-2 0,0 0 0,-2 2 0,2-4 0,-2 4 0,1-1 0,-1-1 0,2 2 0,-2-2 0,0 2 0,0 0 0,0 1 0,0-1 0,0 0 0,0 0 0,0 1 0,0-1 0,0 0 0,0 0 0,0 0 0,0-1 0,0 1 0,0-1 0,0 0 0,0 0 0,0 0 0,0-1 0,0 0 0,0 0 0,0 0 0,0 0 0,0 2 0,0-2 0,0 1 0,0 0 0,0 0 0,0 1 0,0 0 0,0 9 0,0-4 0,0 6 0,0-5 0,0 2 0,0-2 0,0 2 0,0-1 0,0 0 0,0 2 0,0 2 0,0-1 0,-2 6 0,1-3 0,-3 2 0,1 1 0,1 3 0,-2-3 0,3 6 0,-3-5 0,3 5 0,-3-6 0,4 3 0,-4-3 0,3-3 0,-1-1 0,0-2 0,2 0 0,-2-2 0,2 2 0,-1-4 0,1 4 0,-2-4 0,2 3 0,-2-1 0,2 1 0,-2 0 0,1-1 0,0 0 0,-1 2 0,2-2 0,0 2 0,-1-2 0,1 2 0,-2-2 0,2 2 0,-1 0 0,0 0 0,-1 0 0,2-1 0,-1 1 0,0 0 0,0 0 0,1 0 0,0 0 0,0 0 0,0 0 0,0-2 0,0 2 0,0-4 0,0 4 0,0-4 0,0 2 0,0-3 0,0 1 0,0 0 0,0-1 0,0 1 0,0 1 0,0-1 0,0 4 0,0-2 0,0 4 0,0-1 0,0 2 0,0-1 0,0-1 0,0 4 0,0-5 0,0 8 0,0-4 0,0 5 0,0-3 0,0-3 0,0-1 0,0-2 0,0-1 0,0-2 0,0-1 0,0 0 0,0-1 0,0-11 0,0 2 0,0-11 0,2 5 0,-2 1 0,4-1 0,-3 0 0,3 0 0,-4 3 0,4-2 0,-3 2 0,3 0 0,-4 1 0,2-1 0,0 2 0,-2-1 0,3 2 0,-2 0 0,1 0 0,-1 0 0,0 2 0,0-2 0,-1 4 0,0-4 0,0 2 0,0 0 0,0-2 0,0 2 0,0 0 0,2-2 0,-1 2 0,0 0 0,-1-1 0,0 0 0,2 1 0,-2-1 0,1 3 0,-1-2 0,0 2 0,0 0 0,0 10 0,0-3 0,0 8 0,0-5 0,0 0 0,0 0 0,0 3 0,0 0 0,0 2 0,0 1 0,0 3 0,0 8 0,0-6 0,0 13 0,0-14 0,0 7 0,0-7 0,0-1 0,0-6 0,0-1 0,0-4 0,0 0 0,0-2 0,0-1 0,0 0 0,0-1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0 295 24575,'0'-9'0,"0"3"0,0 2 0,0 0 0,0 1 0,0-1 0,0 0 0,0 1 0,0-3 0,0 3 0,0-1 0,0 2 0,0 0 0,0-1 0,0 1 0,0-2 0,0 0 0,0-2 0,0 0 0,0-2 0,0 1 0,0-4 0,0 5 0,0-3 0,0 5 0,0-2 0,0 3 0,0-1 0,0 2 0,0 0 0,0 0 0,0-1 0,0-4 0,0-1 0,0-3 0,0-3 0,0 0 0,0-4 0,0 4 0,0 0 0,0 3 0,0 0 0,0 2 0,0 3 0,0 0 0,0 4 0,0-1 0,0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6T15:05:31.2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80 24575,'3'21'0,"-2"-4"0,2-10 0,0 0 0,-3 3 0,6-3 0,-5 3 0,5-3 0,-5-1 0,5 0 0,-5 3 0,2-2 0,-3 4 0,0-5 0,0 3 0,0 0 0,0-2 0,0 2 0,0 1 0,0-3 0,0 3 0,0-1 0,0-2 0,0 3 0,0-3 0,0 2 0,0-1 0,0 1 0,0 0 0,0-2 0,-4 3 0,4-4 0,5 2 0,3-5 0,4 2 0,-3-4 0,-2 2 0,-1 0 0,4-2 0,-2 5 0,2-5 0,-4 2 0,4-3 0,-2 0 0,1 0 0,-2 0 0,0 3 0,3-3 0,-3 3 0,3-3 0,-3 0 0,3 0 0,-3 0 0,2 3 0,0-2 0,-2 1 0,3-2 0,-4 0 0,2 3 0,1 3 0,-3 0 0,2 0 0,-2-1 0,3-4 0,0 1 0,0-2 0,-1 0 0,0 0 0,-2 0 0,5 0 0,-4 0 0,1 0 0,0 0 0,-2 0 0,5-2 0,-5 1 0,2-4 0,-2-1 0,-3-2 0,-1-1 0,1 3 0,-2-3 0,4 3 0,-4-3 0,5 4 0,-5-4 0,2 1 0,-3-1 0,0 2 0,0-3 0,0 3 0,0-3 0,0 4 0,0-4 0,0 2 0,0-2 0,0 3 0,0-2 0,-3 2 0,2-3 0,-1 2 0,-1 1 0,3-2 0,-3 1 0,3 2 0,-3-5 0,-1 4 0,0-3 0,-2 3 0,2-4 0,-3 3 0,-1-4 0,4 1 0,-2 3 0,2-4 0,-3 1 0,0 3 0,-1-3 0,1 4 0,0 0 0,1 0 0,-1 0 0,0 0 0,0 3 0,0-2 0,1 3 0,0-3 0,18-3 0,-11 2 0,17 0 0,-15 4 0,2 3 0,6 0 0,-3 0 0,3 0 0,-6 3 0,4 0 0,-3 0 0,5 0 0,-5-3 0,3 0 0,-1 0 0,0 0 0,1 0 0,-1 0 0,0 0 0,-1 3 0,1 0 0,-2 3 0,1 3 0,-1-2 0,-2 2 0,1-2 0,-4-1 0,5 1 0,-2 3 0,0-3 0,-1 2 0,0 0 0,-3-1 0,3 1 0,-3-2 0,0 3 0,0-2 0,0 1 0,0 3 0,0-4 0,0 3 0,0 0 0,0-3 0,3 4 0,-2-6 0,2 1 0,-3 3 0,0-3 0,0 3 0,0-3 0,0 3 0,0-3 0,0 3 0,0-3 0,0 2 0,3-1 0,-2 2 0,2-4 0,-3 4 0,0-2 0,0 2 0,0-4 0,0 4 0,3-2 0,-2 1 0,2-2 0,-3 3 0,0-3 0,0 3 0,2-1 0,-1-2 0,1 2 0,-2-1 0,-20-30 0,-3-10 0,-11-16 0,13 14 0,12 20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 0 24575,'0'23'0,"0"1"0,0-6 0,0 6 0,0 2 0,0-1 0,0 4 0,0-11 0,0 0 0,0-7 0,0-4 0,0 1 0,0-6 0,0 2 0,0-1 0,0-1 0,0 1 0,0-1 0,0 0 0,0 0 0,0 0 0,0 0 0,0 1 0,0-1 0,0 0 0,0 1 0,0-1 0,0 0 0,0 1 0,0-1 0,0 0 0,0 1 0,0-1 0,0 0 0,0 1 0,0-1 0,0 0 0,0 1 0,0 6 0,0 8 0,0 10 0,0 2 0,0 3 0,0-2 0,0 3 0,-2-4 0,1 0 0,-1-8 0,2 0 0,0-7 0,0-3 0,0-2 0,0-5 0,0 0 0,0-1 0,0-1 0,0 0 0,0 1 0,0-1 0,0 0 0,0 0 0,0 0 0,0 1 0,0-1 0,0 0 0,0 1 0,0-1 0,0 1 0,0-1 0,0 1 0,0-1 0,0 0 0,0 1 0,0-1 0,0 2 0,0-1 0,0 3 0,0-3 0,0 2 0,0-2 0,0 3 0,0-4 0,0 3 0,1-3 0,-1 0 0,1 1 0,-1-1 0,0 1 0,0-1 0,2 0 0,-2 1 0,1-1 0,-1 1 0,0-1 0,1 0 0,-1 1 0,2-1 0,-1 1 0,-1-1 0,1 0 0,0 1 0,0-1 0,0 1 0,0-1 0,-1 0 0,2 1 0,-1-1 0,-1 2 0,1-1 0,-1 1 0,1-1 0,0-1 0,0 0 0,0 1 0,-1-1 0,2 1 0,-2-1 0,0 0 0,1 0 0,-1 0 0,1 0 0,-1 1 0,0-1 0,1 0 0,0 0 0,0 0 0,-1 1 0,0-1 0,1 0 0,-1 1 0,2-1 0,-2 1 0,1-1 0,-1 0 0,1 1 0,0-1 0,0 0 0,0 1 0,0-1 0,-1 0 0,1 1 0,-1-1 0,1 1 0,0-1 0,0 0 0,-1 0 0,0 1 0,1-1 0,-1 0 0,1 0 0,1 1 0,-2-1 0,1 1 0,0-2 0,0 1 0,0 0 0,0 0 0,-1 1 0,1-1 0,1 0 0,-2 0 0,1 1 0,0-1 0,-1 0 0,2 0 0,-2 0 0,0 0 0,0 1 0,0-1 0,0 1 0,0-1 0,0 0 0,0 0 0,-5-5 0,2 0 0,-3-4 0,3 3 0,0 2 0,1-1 0,0 1 0,0-1 0,2 1 0,-3 1 0,3-2 0,-3 3 0,1-1 0,-2 1 0,1 0 0,1 0 0,-1 0 0,1 0 0,-1 0 0,1 0 0,-1 0 0,1 0 0,0 0 0,0 0 0,0 3 0,1-2 0,1 3 0,0-2 0,0 0 0,0 0 0,0 0 0,-1 0 0,1 0 0,-2-7 0,2 2 0,-2-9 0,2 5 0,0-1 0,0 3 0,0 0 0,0 2 0,0-1 0,0 1 0,0 1 0,0 0 0,0 0 0,0 0 0,0 0 0,0-1 0,0-1 0,0-2 0,0-6 0,0-2 0,0-4 0,3 1 0,-3 7 0,2 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907 0 24575,'0'11'0,"0"0"0,0 2 0,0 2 0,0 2 0,0 0 0,0-3 0,0-2 0,0-2 0,0-5 0,0 3 0,0-5 0,0 1 0,0-1 0,0-1 0,0 0 0,0 0 0,0 0 0,0 0 0,0 0 0,0 0 0,0 0 0,1 0 0,-1 1 0,1-1 0,-1 0 0,0 1 0,1-1 0,-1 0 0,2 1 0,-1 1 0,-1 0 0,2 7 0,-2 1 0,2 6 0,-1-1 0,2-3 0,-2 3 0,1-10 0,-2 6 0,0-8 0,0 2 0,0-3 0,0-2 0,1 0 0,-1 0 0,1 0 0,-1 0 0,0 0 0,0 0 0,0 1 0,0 4 0,0 1 0,0 5 0,0 5 0,0 0 0,0 2 0,0-2 0,0-4 0,0-2 0,0-4 0,0-2 0,0-2 0,0 0 0,0-1 0,0-1 0,0 0 0,0 0 0,0 1 0,0-1 0,0 1 0,0-1 0,0 0 0,-2 7 0,-1 2 0,-5 13 0,3-8 0,-4 15 0,4-14 0,2 4 0,-4-1 0,6-7 0,-5 2 0,5-7 0,0-4 0,1 0 0,0-1 0,0-1 0,0 0 0,0 1 0,0 4 0,0 7 0,0-2 0,0 12 0,0-6 0,0 4 0,0-2 0,0-6 0,0-2 0,0-4 0,0-3 0,0-1 0,0-2 0,0 1 0,-2-2 0,2 2 0,-2-2 0,2 3 0,0-2 0,0 1 0,0-1 0,0 0 0,0 0 0,0 1 0,0-1 0,0 0 0,0 1 0,0-1 0,0 0 0,0 1 0,0-1 0,0 0 0,0 0 0,0 1 0,0-1 0,0 0 0,0 1 0,0-1 0,0 0 0,0 0 0,0 1 0,0-1 0,0 0 0,0 1 0,1-1 0,-1 1 0,1-1 0,-1 0 0,0 0 0,2 1 0,-2-1 0,1 0 0,-1 1 0,0-1 0,0 0 0,0 0 0,0 1 0,0-1 0,1 0 0,0 0 0,0 1 0,-1-1 0,0 0 0,0 0 0,0 0 0,1 0 0,-1 0 0,1 1 0,-1-1 0,0 0 0,0 0 0,0 0 0,1 0 0,-1 0 0,2 1 0,-1-1 0,-1 1 0,1-1 0,-1 1 0,1-1 0,0 0 0,0 1 0,-1-1 0,1 1 0,-1-1 0,2 0 0,-2 0 0,0 0 0,-2-9 0,2 4 0,-2-10 0,0 1 0,-3-6 0,-1-3 0,-1 0 0,1-3 0,-1 3 0,1-4 0,-2 3 0,1 2 0,4 3 0,-4-1 0,5 1 0,-3 3 0,1 0 0,0 3 0,0 0 0,0 0 0,1 0 0,0 0 0,1 2 0,0 1 0,-2-1 0,3 4 0,-1-2 0,-1 5 0,2-2 0,-2 3 0,1-2 0,-1 1 0,0 1 0,2-1 0,-3 1 0,2-1 0,-3 2 0,-23-1 0,8 1 0,-26 0 0,13 0 0,-14 0 0,3 0 0,-27 0 0,32 0 0,-19 0 0,29 0 0,-3 0 0,0-2 0,12-1 0,-2-1 0,12 1 0,-2 0 0,5 2 0,2 1 0,0-1 0,3 1 0,0-2 0,-1 2 0,-8 8 0,-2 0 0,-8 8 0,-1-1 0,4-1 0,0-1 0,7-1 0,1-2 0,2-2 0,3-2 0,2 0 0,1-1 0,2-1 0,0-2 0,0 1 0,0-1 0,0 1 0,0-1 0,0 0 0,0 1 0,0-1 0,0 1 0,0-1 0,0 0 0,0 0 0,0 0 0,0 0 0,0 0 0,-2 7 0,-3 1 0,0 5 0,-3 1 0,3-1 0,-4-1 0,6-2 0,-2-2 0,4-5 0,0 3 0,1-5 0,0 1 0,0-2 0,0 0 0,0 0 0,0 1 0,0 1 0,0 3 0,0 2 0,-2 0 0,2 1 0,-2-3 0,2 1 0,0-3 0,0-1 0,0-2 0,0 1 0,0-1 0,0 0 0,0 1 0,0 1 0,0 3 0,2 2 0,-2 2 0,4 3 0,-1-2 0,-1-1 0,1-2 0,-1-3 0,0-2 0,0 0 0,-1-2 0,0 0 0,2-4 0,-1 0 0,0-2 0,-1 1 0,-1 1 0,3-1 0,-2 1 0,2 1 0,0-1 0,-1 1 0,1 1 0,0-1 0,1 0 0,-1 0 0,2 0 0,-3 1 0,-1-1 0,1 0 0,0-2 0,0 2 0,-1-1 0,2 2 0,-2-2 0,2 2 0,-2-3 0,1 2 0,-2-1 0,2-1 0,-1 1 0,0 0 0,-1 0 0,0-1 0,0 1 0,0 0 0,0 0 0,1 0 0,2-1 0,2 2 0,0-2 0,1 2 0,2-3 0,-1 3 0,4-3 0,-1 2 0,2 0 0,0-1 0,-2 3 0,-1-2 0,-2 1 0,-3 0 0,1 0 0,-2 1 0,-1-1 0,1 0 0,-1 0 0,3 0 0,2 1 0,3-2 0,2 1 0,-2 0 0,-1 0 0,-4 0 0,1 0 0,-3 0 0,1 1 0,-1 0 0,-2-1 0,5 0 0,-2-1 0,4-1 0,1 3 0,0-3 0,1 1 0,-3 0 0,2-1 0,-5 3 0,3-2 0,-5 2 0,1 0 0,0 0 0,-8 4 0,5-2 0,-6 4 0,4-5 0,-1 0 0,1 0 0,-1 0 0,2 1 0,-2-2 0,2 1 0,-2 0 0,2 1 0,-2-1 0,2 1 0,-1-1 0,0 0 0,1 2 0,-1-1 0,1 1 0,1-1 0,0 0 0,0 1 0,0-1 0,0 1 0,0-1 0,0 0 0,0 1 0,0-1 0,0 0 0,0 0 0,0 1 0,0-1 0,-2-1 0,0 0 0,-1 0 0,1 0 0,1 2 0,-1-1 0,0 0 0,2 0 0,-2 0 0,2 0 0,-1-11 0,1 2 0,0-9 0,0 9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1 301 24575,'0'-18'0,"0"4"0,0 10 0,0-9 0,0 5 0,0-5 0,0 8 0,0 0 0,1-6 0,-1 1 0,1-1 0,-1 1 0,0 1 0,0-2 0,0 0 0,0 2 0,0 1 0,0 1 0,0 0 0,0 0 0,0-1 0,0 1 0,2-4 0,-2 3 0,2-5 0,-1 7 0,0-5 0,0 4 0,-1-1 0,0 1 0,0 0 0,6 0 0,0 4 0,3 1 0,0 2 0,-3 0 0,3-1 0,-1-1 0,0 1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 0 24575,'0'17'0,"0"-3"0,0-12 0,1 4 0,1 2 0,-1-1 0,1 2 0,-2-3 0,0 1 0,0 1 0,0-1 0,0 1 0,0-2 0,-1 2 0,-2-1 0,0 0 0,0 0 0,1 1 0,2-1 0,-1 0 0,1 1 0,0-1 0,0 3 0,0-5 0,0 4 0,0-3 0,0 1 0,0 2 0,0-3 0,0 2 0,0-1 0,0-1 0,0 2 0,0 0 0,0 0 0,0 0 0,0-2 0,-3 1 0,-1 0 0,1 0 0,0 0 0,4 0 0,-1 0 0,1 0 0,-1 0 0,1 1 0,0-2 0,1 2 0,-2-1 0,3 0 0,-2 1 0,1-2 0,0 2 0,0 0 0,0-3 0,1 3 0,-1-2 0,0 0 0,2 2 0,-2-2 0,0 1 0,1 1 0,-18-7 0,13 2 0,-15-6 0,11 3 0,3 0 0,-3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8 113 24575,'0'-18'0,"0"4"0,0 12 0,0-4 0,-1-2 0,1 1 0,-2-2 0,1 4 0,1-2 0,-1-3 0,1 5 0,0-4 0,0 3 0,0-1 0,1 23 0,0-11 0,0 17 0,-1-19 0,0-1 0,0 9 0,0-7 0,0 7 0,0-4 0,0-3 0,0 6 0,-2-4 0,-1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3:55.8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37 1 24575,'0'8'0,"0"2"0,0-4 0,0 2 0,0 4 0,0 0 0,0 6 0,-3 2 0,2 3 0,-4 5 0,4-4 0,-4 0 0,1-2 0,2-9 0,-1 5 0,3-12 0,0 3 0,0-6 0,0 0 0,0 0 0,0 1 0,1-3 0,2 1 0,0-2 0,1 0 0,-2 0 0,0 1 0,0 1 0,-1 1 0,1 0 0,1 3 0,-1 0 0,2 5 0,-1 1 0,2 3 0,-1-4 0,1 1 0,-1-4 0,0-2 0,0-1 0,-1-1 0,0-3 0,-1 0 0,-1-6 0,-1 1 0,0-2 0,0 3 0,0 0 0,0-1 0,0 1 0,0-3 0,0 3 0,0-5 0,0 4 0,0-1 0,0-1 0,0 2 0,0-3 0,0 1 0,0-3 0,0 1 0,0-3 0,0 2 0,0-5 0,0 2 0,0 0 0,0-2 0,0 5 0,0-2 0,0 5 0,0 2 0,0 0 0,0 1 0,-1 2 0,-1 6 0,1-2 0,0 9 0,1-7 0,0 1 0,0 2 0,0-2 0,0 0 0,0 2 0,0-4 0,0 3 0,0-3 0,0 2 0,0-3 0,0 0 0,0 0 0,0 3 0,0 0 0,0 9 0,0-2 0,0 13 0,0-5 0,0 11 0,0-3 0,0 0 0,0-1 0,0-5 0,0-3 0,0-4 0,0-5 0,0-5 0,0-1 0,0-1 0,0-1 0,0 0 0,0 0 0,0 0 0,0-1 0,0 1 0,0 0 0,0 0 0,0-1 0,0 1 0,0 0 0,0-1 0,0 1 0,0 0 0,0-1 0,1 1 0,-1 0 0,2 0 0,-1 0 0,-1 0 0,2 0 0,-2 3 0,0 6 0,0 9 0,0 4 0,3 7 0,-3-3 0,3 0 0,-3-1 0,0-9 0,0-3 0,0-5 0,0-2 0,0-3 0,0-1 0,0-2 0,0 0 0,2 0 0,-2-1 0,1 1 0,-3-1 0,0 4 0,-5-1 0,0 6 0,0-2 0,-2 3 0,4-4 0,-1 0 0,4-2 0,-1 0 0,2-3 0,0 0 0,1 1 0,0 5 0,0 1 0,0 5 0,0 0 0,0-3 0,0 2 0,0-5 0,0 2 0,0-3 0,0-2 0,0-1 0,0-1 0,0-1 0,0 0 0,0 0 0,-4 1 0,3-1 0,-3 1 0,4-1 0,0 1 0,-1-1 0,0 0 0,0 0 0,-1 1 0,2-1 0,-1 0 0,-1-1 0,2 0 0,-3 0 0,3 1 0,-2 0 0,2 0 0,0 0 0,0 0 0,0 1 0,-1-1 0,0 0 0,0 0 0,1 1 0,0-1 0,0 0 0,0-1 0,1 1 0,0 0 0,0 0 0,1-2 0,0 0 0,3-2 0,-2-1 0,0-1 0,0 1 0,1-3 0,0 2 0,-1-2 0,-1 2 0,1-1 0,-1 2 0,0 0 0,1 1 0,-3-2 0,4 3 0,-4 4 0,3-2 0,-3 5 0,0-3 0,0-1 0,0 0 0,0 0 0,0 0 0,0 1 0,0-1 0,0 0 0,0 3 0,0 0 0,0 2 0,0 0 0,0 0 0,2 0 0,-2 1 0,2-3 0,-2-1 0,0-2 0,0 1 0,0-1 0,0 0 0,0 0 0,0 0 0,0 0 0,0-1 0,0 6 0,0-1 0,0 2 0,0-2 0,0-1 0,0 3 0,0-1 0,0 0 0,0 0 0,0 0 0,0 1 0,0-3 0,0 1 0,0-3 0,0 2 0,0-3 0,0 0 0,0 0 0,0 1 0,0-1 0,0 0 0,0 0 0,0-1 0,0 1 0,0 0 0,0 3 0,0 0 0,0 0 0,0 1 0,0-3 0,0 4 0,0-4 0,0 1 0,0-2 0,0 1 0,0 1 0,0-1 0,0 1 0,0 1 0,0-2 0,0 3 0,0-3 0,0 4 0,1-4 0,0 1 0,0-2 0,-1 0 0,1-1 0,0 2 0,0-2 0,-1 2 0,0-1 0,0 0 0,0 0 0,0 1 0,0 1 0,0 1 0,0 0 0,0 2 0,0-2 0,0 0 0,0-1 0,0 1 0,0 0 0,0 0 0,0-1 0,0-1 0,0-1 0,0 0 0,0 0 0,1 0 0,0 2 0,0 1 0,-1 2 0,0 0 0,0 1 0,0 2 0,2-2 0,-2 5 0,5-2 0,-5 0 0,5 2 0,-5-5 0,4 2 0,-3-3 0,1 0 0,-2 1 0,0-1 0,0 0 0,0-2 0,0-1 0,0 1 0,0-2 0,0 1 0,0-2 0,0 1 0,0 1 0,0-1 0,0 4 0,1-5 0,-1 3 0,3-3 0,-3-1 0,-2-8 0,0 3 0,-1-5 0,3 7 0,0 9 0,0-1 0,-4 4 0,3-6 0,-2 1 0,3-2 0,-2 1 0,2-1 0,-2-1 0,1-2 0,1-10 0,-2 3 0,2-8 0,0 6 0,0 2 0,0-2 0,0 4 0,0-1 0,0 2 0,0 14 0,0-3 0,0 10 0,0-4 0,0-5 0,0 2 0,0-2 0,0-1 0,2 0 0,-1 0 0,1 4 0,-2-4 0,0 4 0,0-1 0,0-2 0,2 2 0,-2 0 0,2-2 0,-2 2 0,0-3 0,0 1 0,0-3 0,0 1 0,0-1 0,0 2 0,0-2 0,0 2 0,0-2 0,0 5 0,0 1 0,0 0 0,0 2 0,0-2 0,0 0 0,0-1 0,0-3 0,0 0 0,0-2 0,0 0 0,0-3 0,0 0 0,0 0 0,0 2 0,0-2 0,0 1 0,0 1 0,0-1 0,0 4 0,0-4 0,0 3 0,0-3 0,0 2 0,0-1 0,0-1 0,0 1 0,0 1 0,0-2 0,0 1 0,0-2 0,0 1 0,0-1 0,0 0 0,0 0 0,-1-1 0,0 3 0,0-1 0,1 4 0,0 0 0,0 1 0,0 2 0,0-2 0,0 2 0,0-3 0,0 0 0,0 1 0,0-1 0,0-2 0,0-1 0,0-1 0,0-1 0,0 0 0,0 0 0,0 1 0,0-1 0,0 0 0,0 0 0,0 0 0,0-1 0,0 1 0,0 3 0,0 0 0,0 2 0,0-2 0,0 2 0,0 1 0,0-2 0,0 3 0,0-4 0,0 2 0,0 1 0,0-1 0,0 3 0,0-2 0,0 5 0,0 2 0,0 0 0,0 2 0,0 1 0,0-3 0,2-1 0,-1-1 0,1-5 0,-1 2 0,0-2 0,1-1 0,-2-2 0,0-1 0,0-1 0,0-1 0,0 0 0,0 0 0,0 0 0,0 0 0,0 0 0,0 0 0,0 0 0,0 1 0,0 1 0,0 1 0,0 0 0,0 2 0,0-2 0,0 2 0,2 0 0,-2 1 0,2-3 0,-2 1 0,0-3 0,0 1 0,0-1 0,2 1 0,-2-1 0,2 1 0,-2-1 0,0-1 0,0 0 0,0 3 0,0-3 0,0 3 0,0-3 0,0 3 0,2-3 0,-2 3 0,1-3 0,-1 0 0,0 3 0,0-2 0,0 1 0,0-2 0,0 1 0,0 1 0,0-1 0,0 6 0,0-3 0,0 4 0,0 0 0,0-2 0,0 6 0,0-6 0,0 2 0,0-3 0,0 0 0,2-2 0,0-2 0,1-2 0,-1 0 0,-1 2 0,-1 3 0,0 1 0,0 0 0,0 0 0,0 0 0,0-1 0,0 0 0,0-1 0,0 0 0,0 0 0,0-1 0,0-1 0,0 4 0,0-2 0,0 2 0,0 0 0,0 3 0,0-2 0,0 2 0,0-2 0,0-3 0,0-1 0,-1-2 0,0 1 0,0-1 0,1 0 0,0 0 0,0 3 0,0-2 0,0 1 0,0 1 0,0-3 0,0 5 0,0-2 0,0 2 0,0 1 0,0-3 0,0 1 0,0-1 0,0 2 0,0-2 0,0 2 0,0-4 0,0 4 0,0-5 0,0 5 0,0-2 0,0 2 0,0 0 0,0 4 0,0 0 0,0 2 0,0 5 0,0 0 0,0 9 0,0 1 0,0 4 0,0 1 0,3-6 0,0 5 0,3-9 0,1 4 0,-4-12 0,1-1 0,-3-9 0,1 2 0,-2 0 0,0 4 0,-3 7 0,2-4 0,-4 8 0,2-4 0,-3 1 0,3 2 0,-2-6 0,5 0 0,-2-5 0,0-3 0,1 0 0,-1-2 0,2 2 0,-1-4 0,0 1 0,0 1 0,-1-3 0,2 5 0,-3-2 0,2 5 0,-3-2 0,4 5 0,-2-5 0,2 6 0,0-3 0,0-1 0,0 1 0,0-1 0,0-4 0,0 6 0,0-6 0,0 4 0,0-3 0,0 0 0,0 1 0,0 2 0,0-2 0,0 2 0,0-3 0,0 0 0,0-2 0,0 0 0,0-3 0,0 0 0,0 1 0,0-11 0,0-1 0,0-13 0,-4 5 0,2-11 0,-2 7 0,4-13 0,0 4 0,0-4 0,0 4 0,0 1 0,0 5 0,0 0 0,0 3 0,0 1 0,0 4 0,0 3 0,0 1 0,0 3 0,0 2 0,0-2 0,0 4 0,0-1 0,0-1 0,0 2 0,0-1 0,0 2 0,0-1 0,0 1 0,0 0 0,0-3 0,0 2 0,0-3 0,0 3 0,0-4 0,0 4 0,0-3 0,0 1 0,0 0 0,0-2 0,0 2 0,0 0 0,0-2 0,0 2 0,0 0 0,0-2 0,0 4 0,0-3 0,0 1 0,0-3 0,0 3 0,0-1 0,0 1 0,0-1 0,0 2 0,0 2 0,0-1 0,0 1 0,-3 14 0,0 1 0,0 18 0,-4 10 0,6-8 0,-3 11 0,4-14 0,0 0 0,0-1 0,0-5 0,0-3 0,0-5 0,0-1 0,0-2 0,0 3 0,0 8 0,0-6 0,0 20 0,0-15 0,0 15 0,0-12 0,0 7 0,0-8 0,0 4 0,0-8 0,0-2 0,0-3 0,0-3 0,0 2 0,0-5 0,0 5 0,0-2 0,0 3 0,0 0 0,0 0 0,0 0 0,2-3 0,-1 2 0,2-5 0,0 2 0,-1-3 0,2 0 0,-4-2 0,2 0 0,-2-3 0,2 0 0,-2 1 0,2-1 0,-2-1 0,0 1 0,0 0 0,0 0 0,0 0 0,0 0 0,0 0 0,0 1 0,0 1 0,2 4 0,-2 0 0,5 9 0,-2-5 0,3 9 0,-1-6 0,1 6 0,-1-2 0,1-1 0,0 4 0,-2-11 0,1 3 0,1-8 0,-3-1 0,1 0 0,-4-1 0,0 2 0,-1-3 0,0 4 0,0-5 0,-1 5 0,1-4 0,-2 1 0,3-1 0,-2-1 0,2 0 0,-1 0 0,0 1 0,0-1 0,-1 0 0,2 0 0,-2 1 0,1-1 0,0 0 0,0 0 0,1 1 0,0-1 0,-2 2 0,2-1 0,-2 2 0,2-3 0,0 0 0,0 0 0,0 0 0,0 0 0,-2 0 0,2 0 0,-2 0 0,2 3 0,0 3 0,0 0 0,-2 5 0,2-2 0,-3 2 0,3 1 0,-2 0 0,1-3 0,-1 2 0,0-5 0,2 0 0,-2-1 0,0-4 0,2 1 0,-1-2 0,1 1 0,0-12 0,0 1 0,0-10 0,0 2 0,0-4 0,0 3 0,0-6 0,0 2 0,0-3 0,-3 3 0,0-2 0,0 6 0,-2-6 0,4 6 0,-3 0 0,3 2 0,-3 5 0,4-2 0,-2 5 0,2-2 0,0 4 0,0-1 0,0 2 0,0 0 0,0 0 0,0 0 0,0 0 0,0 0 0,0 0 0,0-1 0,0 1 0,0 0 0,-1 2 0,1 11 0,-2-1 0,2 11 0,-2-2 0,1 2 0,-4 3 0,4 5 0,-2 1 0,0 4 0,3 1 0,-3-1 0,3-4 0,0-1 0,0-5 0,0-3 0,0-5 0,0-3 0,0-1 0,0-2 0,0 0 0,0 1 0,0-3 0,0 4 0,0-3 0,0 0 0,0 1 0,0-1 0,0 0 0,0 0 0,0-2 0,0 2 0,0-2 0,0 2 0,0-2 0,0 2 0,0 1 0,0 0 0,0 2 0,0 0 0,0-2 0,0 5 0,0-5 0,0 2 0,1-3 0,0 1 0,2-3 0,-2 1 0,2-3 0,-3 1 0,3-1 0,-3-1 0,2 0 0,-2 0 0,0 0 0,0 0 0,0 0 0,0 1 0,0-1 0,-2 0 0,-1-7 0,0 2 0,0-3 0,2 14 0,1-1 0,-2 7 0,2-4 0,-2-2 0,0 2 0,2-3 0,-2 0 0,0 1 0,1-1 0,-1 0 0,1-2 0,1 2 0,-2-2 0,2 2 0,0 0 0,-2 3 0,1 1 0,-4 7 0,5-4 0,-6 8 0,6-8 0,-5 4 0,4-4 0,-1 0 0,0-3 0,2-1 0,-2-3 0,2 0 0,0-2 0,0 2 0,0-4 0,0 1 0,0 1 0,0 0 0,0 0 0,0 1 0,0 2 0,0 0 0,0 2 0,-2 1 0,1-3 0,-1 2 0,2-3 0,0 0 0,0 0 0,0-2 0,0 2 0,0-2 0,-2 2 0,1 4 0,-1-1 0,2 4 0,0 0 0,0 4 0,-2-3 0,2-1 0,-3-3 0,3-4 0,0-2 0,0-1 0,0-1 0,0-1 0,0 0 0,0 0 0,0 0 0,0-1 0,0 2 0,0-1 0,0 2 0,0-1 0,3-13 0,-1 3 0,2-12 0,0 12 0,0-2 0,0 4 0,0-3 0,-1 3 0,1-4 0,-2 4 0,2-3 0,-2 3 0,0-2 0,1 3 0,-3-3 0,3 3 0,-2-3 0,2 3 0,-3-3 0,2 3 0,-1-3 0,-1 3 0,2-3 0,-2 2 0,1-1 0,0-1 0,0 2 0,-1-1 0,2-1 0,-1 3 0,0-3 0,1 1 0,-1 1 0,1-4 0,-2 4 0,1-1 0,-1-1 0,2 2 0,-2-1 0,0 2 0,0-1 0,0 1 0,0 0 0,0 0 0,0-1 0,0 1 0,0 0 0,0 0 0,0-1 0,0 1 0,0-2 0,0 2 0,0-2 0,0-1 0,0 2 0,0-1 0,0-1 0,0 0 0,0 0 0,0 1 0,0-1 0,0 2 0,0-1 0,0-1 0,0 3 0,0-3 0,0 3 0,0 0 0,0 9 0,0-3 0,0 7 0,0-7 0,0 2 0,0-1 0,0 2 0,0-1 0,0-1 0,0 4 0,0 1 0,0 0 0,-2 5 0,1-2 0,-3 3 0,1 0 0,0 3 0,-2-2 0,5 6 0,-5-6 0,5 7 0,-5-8 0,5 4 0,-5-4 0,4-3 0,-1-1 0,0-3 0,2 0 0,-2-1 0,2 0 0,-2-3 0,2 4 0,-1-5 0,1 5 0,-2-2 0,1 0 0,-1 2 0,0-2 0,2 0 0,-2 2 0,2-2 0,0 2 0,-1-2 0,0 1 0,0-1 0,1 3 0,-2-1 0,1 0 0,0 0 0,1 0 0,-2 1 0,1-1 0,-1 0 0,2 0 0,0 1 0,0-1 0,0 0 0,0-2 0,0 2 0,0-4 0,0 3 0,0-3 0,0 1 0,0-1 0,0-1 0,0 0 0,0 0 0,0 0 0,0 2 0,0-1 0,0 4 0,0-2 0,0 5 0,0-2 0,0 2 0,0 0 0,0-2 0,0 5 0,0-5 0,0 9 0,0-5 0,0 5 0,0-3 0,0-3 0,0-1 0,0-2 0,0-3 0,0-1 0,0-2 0,0 1 0,0-1 0,0-14 0,0 2 0,0-12 0,3 6 0,-3 0 0,5 0 0,-5 0 0,5 1 0,-5 2 0,5-3 0,-5 3 0,4 1 0,-3-1 0,1 1 0,0 2 0,-2-2 0,4 3 0,-4-1 0,2 1 0,0 0 0,-2 2 0,2-2 0,-2 4 0,0-4 0,0 2 0,0 0 0,0-1 0,0 1 0,0-1 0,2 0 0,-1 1 0,0 0 0,-1-2 0,0 2 0,2 0 0,-2-2 0,2 4 0,-2-1 0,0 1 0,0 1 0,0 11 0,0-3 0,0 9 0,0-6 0,0 1 0,0-1 0,0 3 0,0 1 0,0 3 0,0 0 0,0 3 0,0 11 0,0-7 0,0 13 0,0-14 0,0 7 0,0-9 0,0 0 0,0-7 0,0-1 0,0-5 0,0 0 0,0-3 0,0 0 0,0-1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6.0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24575,'0'17'0,"0"-3"0,0-12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24575,'24'0'0,"-3"0"0,-11 0 0,-1 0 0,-3 0 0,2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 0 24575,'0'18'0,"0"-4"0,0-11 0,0 2 0,2 3 0,-2-1 0,1 2 0,0-3 0,-1 0 0,3 3 0,-2-3 0,1 1 0,1 1 0,-2-2 0,1 2 0,0-1 0,0-1 0,-1 2 0,1-2 0,-2 2 0,1-1 0,-6-24 0,2 14 0,-3-20 0,5 21 0,1-1 0,5 17 0,-4-10 0,3 13 0,-3-14 0,0 1 0,1 6 0,1-5 0,-2 4 0,0-2 0,0-2 0,2 3 0,-4-26 0,3 13 0,-7-19 0,5 18 0,-3 4 0,0-8 0,2 5 0,-3-4 0,2 2 0,0 2 0,-1-4 0,2 3 0,0-1 0,1-1 0,0 2 0,0-2 0,-2 1 0,1 0 0,-2-1 0,1 3 0,0-3 0,-1 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08:40:05.9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2:12.3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255 458 24575,'106'-44'0,"-16"-4"0,-76 41 0,0-10 0,-1 8 0,-8 0 0,3 0 0,2-6 0,1-1 0,3-1 0,3-5 0,-7 11 0,6-4 0,-7 6 0,0-1 0,0 5 0,0-3 0,3 7 0,-2-7 0,2 2 0,-7-3 0,3 0 0,-3 0 0,4 0 0,-1 0 0,0 1 0,-1 0 0,2-7 0,1-1 0,0-1 0,1 1 0,-1 1 0,-1 4 0,-3-5 0,3 11 0,-36 20 0,11 9 0,-25 10 0,8 0 0,7-11 0,-28 17 0,25-13 0,-18 11 0,16-13 0,-6 10 0,3-7 0,-10 9 0,19-14 0,-1 3 0,4-8 0,4 3 0,-5-3 0,-1 0 0,1 4 0,6-10 0,2 3 0,5-5 0,0 5 0,-6 2 0,3 6 0,-9 0 0,11-6 0,-6 4 0,7-10 0,0 4 0,1-5 0,4-1 0,-4 0 0,4 4 0,0-3 0,-3 2 0,4-5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2:22.2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20 24575,'50'-4'0,"9"0"0,-4 4 0,23 0 0,3 0 0,1 0 0,-15 0 0,9 0 0,-29 0 0,10 0 0,-25 0 0,-9 0 0,-6 0 0,-2 0 0,-7 0 0,5 0 0,-4 0 0,10 0 0,7 0 0,7 0 0,20 0 0,1 0 0,1 0 0,8 0 0,-8 0 0,10 0 0,-18 0 0,3 0 0,-25 0 0,1 0 0,-11 0 0,-6 0 0,4 0 0,-2 0 0,1 0 0,8 0 0,-3 0 0,19 0 0,-11 0 0,14 0 0,-13 0 0,13 0 0,-20 0 0,11 0 0,-19 0 0,4 0 0,-6 0 0,4 0 0,7 0 0,1 0 0,14 0 0,-2 0 0,9 0 0,10 0 0,-7 0 0,-1 0 0,-13 0 0,-8 0 0,-6 0 0,-2 0 0,-6 0 0,4 0 0,-3 0 0,3 0 0,10 0 0,-4-5 0,21 4 0,-15-4 0,15 5 0,-6 0 0,-1 0 0,-2 0 0,-8 0 0,-6 0 0,-1 0 0,-7 0 0,4 0 0,-4 0 0,8 0 0,-8 0 0,10 0 0,6 0 0,0 0 0,15 0 0,-6 0 0,-1 0 0,-2 0 0,-8 0 0,-6 0 0,-1 0 0,-7 0 0,4 0 0,0 0 0,7 0 0,0 0 0,3 0 0,0 0 0,-6 0 0,-2 0 0,1 0 0,-6 0 0,6 0 0,-7 0 0,0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4:35.0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0 150 24575,'33'0'0,"17"0"0,-15 0 0,22 0 0,23 0 0,-18 0 0,30 0 0,-33 0 0,32 0 0,-18 0 0,1 0 0,15 0 0,-36 0 0,38 0 0,-32 0 0,0 0 0,-15 0 0,-20 0 0,-4 0 0,-12 0 0,0 0 0,5 0 0,1 0 0,14 0 0,1 0 0,7 0 0,9-7 0,13-1 0,2-1 0,7-4 0,-20 6 0,-2-6 0,-16 6 0,-2-2 0,-7 7 0,-6-2 0,-1 4 0,-5 0 0,9-4 0,-1 2 0,14-2 0,-8 4 0,21-6 0,-12 4 0,15-10 0,-10 11 0,0-10 0,0 10 0,-7-5 0,-7 6 0,-9-3 0,-5 2 0,9-3 0,-2 4 0,15 0 0,8-6 0,0 5 0,17-6 0,-8 7 0,20 0 0,-7 0 0,18 0 0,-19 0 0,0 0 0,-5 0 0,-16 0 0,7 0 0,-16 0 0,6 0 0,-7 0 0,1 0 0,6 0 0,-14 0 0,7 0 0,-14 0 0,5 0 0,-10 0 0,4 0 0,-1 0 0,-4 0 0,2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4:36.6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0 721 24575,'0'-35'0,"5"-6"0,0 30 0,1-10 0,-2 13 0,-4-2 0,4-4 0,3-10 0,35-44 0,13 6 0,4-26 0,13 20 0,-30 7 0,13-4 0,-19 21 0,-1-4 0,-20 32 0,0-5 0,-7 13 0,-1 4 0,1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21:32.9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24575,'0'14'0,"0"-2"0,0-7 0,0 0 0,0 1 0,0 0 0,0 0 0,0-1 0,0 0 0,0 1 0,0-1 0,0 2 0,0-3 0,0 1 0,0 1 0,0-1 0,0 1 0,0-1 0,0 0 0,0 0 0,0 1 0,0 0 0,0-1 0,0 2 0,0 1 0,0-3 0,0 3 0,0-3 0,0 3 0,0-3 0,0 3 0,0-4 0,0 1 0,0 1 0,0 2 0,0 3 0,0 0 0,0-2 0,0 2 0,0-6 0,0 6 0,0-5 0,0 2 0,0-1 0,0 2 0,0 3 0,0 0 0,0-4 0,0 3 0,0-5 0,0 1 0,0-2 0,0 0 0,0 1 0,0-1 0,0 2 0,0-3 0,0 1 0,0 3 0,0 0 0,0 8 0,0-3 0,0 7 0,0-7 0,0 3 0,0-4 0,3-1 0,-2-2 0,1 2 0,-2-6 0,2 3 0,-1-3 0,1-1 0,-2 3 0,0-2 0,0 2 0,0-2 0,0-1 0,0 3 0,0-2 0,0 5 0,0-1 0,0 3 0,0-4 0,0 3 0,0-2 0,0-1 0,0 3 0,0-5 0,0 5 0,0-3 0,0 1 0,0 2 0,0-3 0,0 4 0,0 0 0,0 0 0,0-1 0,0 5 0,0-3 0,0 3 0,0 0 0,0-3 0,0 7 0,0-7 0,0 7 0,3-7 0,-3 7 0,3-7 0,-3 3 0,0-4 0,0-1 0,3 5 0,-2-3 0,2 7 0,-3-3 0,0 5 0,0-1 0,0-4 0,0-1 0,0-4 0,0-4 0,0 3 0,0-5 0,0 2 0,0-4 0,0 1 0,0 1 0,0-1 0,0 5 0,0-2 0,0 4 0,0 0 0,0-1 0,0 5 0,0-3 0,0 3 0,0-7 0,0 2 0,0-3 0,0 1 0,0-1 0,0 0 0,0-3 0,0 6 0,0-2 0,0 2 0,0 1 0,0-3 0,0 2 0,0-3 0,0 4 0,0 0 0,0-4 0,0 0 0,0 0 0,0-3 0,0 3 0,0-3 0,2 0 0,-1 2 0,1-1 0,-2 2 0,0 0 0,0-3 0,0 6 0,0-2 0,0 2 0,0 1 0,0-3 0,0 2 0,0-6 0,0 6 0,0-5 0,0 1 0,0-2 0,0 0 0,0 1 0,0 3 0,0-2 0,0 1 0,0-3 0,0 3 0,0-3 0,0 3 0,0-4 0,0 1 0,0 2 0,0-2 0,0 2 0,0-3 0,0 1 0,0 2 0,0-2 0,0 2 0,0-3 0,0 4 0,0-2 0,0 1 0,0 1 0,0-2 0,0 1 0,0-2 0,0 0 0,0 1 0,0 0 0,0 0 0,0-2 0,0 2 0,0 0 0,0 0 0,0 1 0,0-3 0,0 1 0,0 3 0,0-3 0,0 3 0,0-3 0,0-1 0,0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23:08.4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7:17.0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0 347 24575,'0'-10'0,"0"3"0,0 2 0,0 0 0,0 2 0,0-2 0,0 0 0,0 2 0,0-4 0,0 4 0,0-2 0,0 2 0,0 0 0,0 1 0,0-1 0,0-2 0,0 0 0,0-2 0,0 0 0,0-3 0,0 2 0,0-4 0,0 4 0,0-2 0,0 5 0,0-2 0,0 4 0,0-2 0,0 3 0,0-1 0,0 1 0,0-2 0,0-3 0,0-3 0,0-3 0,0-3 0,0-2 0,0-2 0,0 3 0,0 1 0,0 3 0,0 0 0,0 2 0,0 4 0,0 0 0,0 4 0,0 1 0,0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22:37.2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25:42.6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1:41:14.4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2:15:46.1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1:41:14.4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2:15:46.1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6:07:19.3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2:22.2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 24575,'59'24'0,"11"-4"0,-4-20 0,27 0 0,4 0 0,1 0 0,-17 0 0,9 0 0,-33 0 0,11 0 0,-31 0 0,-9 0 0,-8 0 0,-2 0 0,-7 0 0,4 0 0,-4 0 0,11 0 0,9 0 0,9 0 0,22 0 0,4 0 0,-1 0 0,10 0 0,-9 0 0,12 0 0,-22 0 0,4 0 0,-30 0 0,0 0 0,-11 0 0,-8 0 0,5 0 0,-4 0 0,3 0 0,8 0 0,-2 0 0,21 0 0,-12 0 0,18 0 0,-18 0 0,18 0 0,-26 0 0,14 0 0,-23 0 0,5 0 0,-7 0 0,4 0 0,9 0 0,1 0 0,16 0 0,-1 0 0,10 0 0,13 0 0,-10 0 0,0 0 0,-16 0 0,-9 0 0,-8 0 0,-2 0 0,-7 0 0,5 0 0,-5 0 0,5 0 0,12 0 0,-6 31 0,26-24 0,-18 24 0,18-31 0,-8 0 0,0 0 0,-3 0 0,-9 0 0,-8 0 0,-2 0 0,-7 0 0,5 0 0,-5 0 0,9 0 0,-9 0 0,11 0 0,9 0 0,-1 0 0,17 0 0,-7 0 0,0 0 0,-2 0 0,-11 0 0,-6 0 0,-3 0 0,-7 0 0,4 0 0,1 0 0,8 0 0,0 0 0,3 0 0,1 0 0,-8 0 0,-1 0 0,-1 0 0,-5 0 0,5 0 0,-7 0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4:35.0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0 173 24575,'39'0'0,"18"0"0,-16 0 0,24 0 0,28 0 0,-21 0 0,33 0 0,-36 0 0,36 0 0,-20 0 0,0 0 0,18 0 0,-42 0 0,45 0 0,-38 0 0,-1 0 0,-15 0 0,-25 0 0,-3 0 0,-15 0 0,-1 0 0,8 0 0,0 0 0,16 0 0,2 0 0,7 0 0,12-7 0,14-3 0,1 0 0,10-5 0,-23 7 0,-3-7 0,-19 7 0,-2-3 0,-8 9 0,-6-3 0,-2 5 0,-6 0 0,11-5 0,-2 4 0,17-5 0,-10 6 0,25-7 0,-14 5 0,17-11 0,-12 11 0,1-10 0,0 10 0,-9-4 0,-8 6 0,-9-4 0,-7 3 0,10-3 0,-1 4 0,17 0 0,9-8 0,0 7 0,19-7 0,-9 8 0,24 0 0,-9 0 0,21 0 0,-21 0 0,-2 0 0,-4 0 0,-19 0 0,8 0 0,-18 0 0,6 0 0,-7 0 0,0 0 0,7 0 0,-15 0 0,7 0 0,-16 0 0,6 0 0,-11 0 0,4 0 0,-2 0 0,-4 0 0,4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4:36.6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0 701 24575,'0'-34'0,"5"-6"0,0 29 0,1-9 0,-3 12 0,-3-2 0,5-3 0,1-11 0,35-41 0,12 4 0,5-24 0,12 19 0,-30 6 0,14-3 0,-19 20 0,-1-3 0,-20 30 0,1-4 0,-7 12 0,-1 4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7:25.4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0 24575,'0'27'0,"0"2"0,0-8 0,0 7 0,0 2 0,0 0 0,0 4 0,0-12 0,0-2 0,0-7 0,0-5 0,0 1 0,0-5 0,0 1 0,0-3 0,0 1 0,0 0 0,0-1 0,0 1 0,0-1 0,0 1 0,0-1 0,0 1 0,0 0 0,0 0 0,0-1 0,0 1 0,0 0 0,0 0 0,0-1 0,0 1 0,0 0 0,0 0 0,0 0 0,0-1 0,0 1 0,0 0 0,0 0 0,0 7 0,0 11 0,0 10 0,0 3 0,0 4 0,0-3 0,0 4 0,-3-4 0,2-2 0,-1-8 0,2-1 0,0-7 0,0-3 0,0-4 0,0-5 0,0 0 0,0-3 0,0 1 0,0 0 0,0 0 0,0-1 0,0 1 0,0-1 0,0 1 0,0 0 0,0 0 0,0-1 0,0 1 0,0 0 0,0 0 0,0 0 0,0 0 0,0-1 0,0 1 0,0 0 0,0 0 0,0 2 0,0-2 0,0 4 0,0-4 0,0 4 0,0-4 0,0 4 0,0-4 0,0 2 0,1-2 0,-1-1 0,2 1 0,-2 0 0,0 0 0,0 0 0,1 0 0,-1-1 0,2 1 0,-2 0 0,0 0 0,1 0 0,-1 0 0,1-1 0,1 1 0,-2 0 0,1 0 0,1 0 0,-2 0 0,1-1 0,1 1 0,-2 0 0,1 0 0,0 0 0,0 1 0,0 0 0,-1 0 0,1-1 0,0 0 0,0 0 0,0 0 0,0 0 0,0-1 0,-1 1 0,0 0 0,1-1 0,-1 1 0,2-1 0,-2 1 0,0-1 0,1 1 0,-1 0 0,2-1 0,-2 1 0,0-1 0,1 1 0,-1 0 0,2 0 0,-2 0 0,1 0 0,-1-1 0,1 1 0,1 0 0,-2 0 0,1-1 0,1 1 0,-2 0 0,1 0 0,-1 0 0,1-1 0,0 1 0,0 0 0,-1 0 0,0-1 0,1 1 0,-1-1 0,2 1 0,-1 0 0,-1 0 0,2-1 0,-1 0 0,-1 1 0,1-1 0,1 0 0,-2 2 0,1-2 0,1 0 0,-2 1 0,1 0 0,0 0 0,0-1 0,0 1 0,-1-1 0,0 1 0,0 0 0,0-1 0,0 2 0,0-2 0,0 1 0,0-1 0,-5-6 0,2 0 0,-4-3 0,4 2 0,0 2 0,0 0 0,2 0 0,-2 0 0,3 0 0,-3 2 0,3-2 0,-3 3 0,0-1 0,-1 1 0,1 0 0,0 0 0,0 0 0,1 0 0,-1 0 0,0 0 0,1 0 0,-1 0 0,1 0 0,-1 0 0,2 3 0,0-2 0,1 4 0,0-3 0,0 1 0,0-1 0,0 1 0,-1-1 0,1 1 0,-3-9 0,3 2 0,-2-10 0,2 6 0,0-2 0,0 5 0,0-2 0,0 4 0,0-2 0,0 2 0,0 0 0,0 1 0,0-1 0,0 1 0,0-1 0,0 1 0,0-3 0,0-3 0,0-6 0,0-3 0,0-3 0,3 0 0,-3 8 0,3 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6:07:19.3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2:22.2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 24575,'59'24'0,"11"-4"0,-4-20 0,27 0 0,4 0 0,1 0 0,-17 0 0,9 0 0,-33 0 0,11 0 0,-31 0 0,-9 0 0,-8 0 0,-2 0 0,-7 0 0,4 0 0,-4 0 0,11 0 0,9 0 0,9 0 0,22 0 0,4 0 0,-1 0 0,10 0 0,-9 0 0,12 0 0,-22 0 0,4 0 0,-30 0 0,0 0 0,-11 0 0,-8 0 0,5 0 0,-4 0 0,3 0 0,8 0 0,-2 0 0,21 0 0,-12 0 0,18 0 0,-18 0 0,18 0 0,-26 0 0,14 0 0,-23 0 0,5 0 0,-7 0 0,4 0 0,9 0 0,1 0 0,16 0 0,-1 0 0,10 0 0,13 0 0,-10 0 0,0 0 0,-16 0 0,-9 0 0,-8 0 0,-2 0 0,-7 0 0,5 0 0,-5 0 0,5 0 0,12 0 0,-6 31 0,26-24 0,-18 24 0,18-31 0,-8 0 0,0 0 0,-3 0 0,-9 0 0,-8 0 0,-2 0 0,-7 0 0,5 0 0,-5 0 0,9 0 0,-9 0 0,11 0 0,9 0 0,-1 0 0,17 0 0,-7 0 0,0 0 0,-2 0 0,-11 0 0,-6 0 0,-3 0 0,-7 0 0,4 0 0,1 0 0,8 0 0,0 0 0,3 0 0,1 0 0,-8 0 0,-1 0 0,-1 0 0,-5 0 0,5 0 0,-7 0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4:35.0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0 173 24575,'39'0'0,"18"0"0,-16 0 0,24 0 0,28 0 0,-21 0 0,33 0 0,-36 0 0,36 0 0,-20 0 0,0 0 0,18 0 0,-42 0 0,45 0 0,-38 0 0,-1 0 0,-15 0 0,-25 0 0,-3 0 0,-15 0 0,-1 0 0,8 0 0,0 0 0,16 0 0,2 0 0,7 0 0,12-7 0,14-3 0,1 0 0,10-5 0,-23 7 0,-3-7 0,-19 7 0,-2-3 0,-8 9 0,-6-3 0,-2 5 0,-6 0 0,11-5 0,-2 4 0,17-5 0,-10 6 0,25-7 0,-14 5 0,17-11 0,-12 11 0,1-10 0,0 10 0,-9-4 0,-8 6 0,-9-4 0,-7 3 0,10-3 0,-1 4 0,17 0 0,9-8 0,0 7 0,19-7 0,-9 8 0,24 0 0,-9 0 0,21 0 0,-21 0 0,-2 0 0,-4 0 0,-19 0 0,8 0 0,-18 0 0,6 0 0,-7 0 0,0 0 0,7 0 0,-15 0 0,7 0 0,-16 0 0,6 0 0,-11 0 0,4 0 0,-2 0 0,-4 0 0,4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0:54:36.6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0 701 24575,'0'-34'0,"5"-6"0,0 29 0,1-9 0,-3 12 0,-3-2 0,5-3 0,1-11 0,35-41 0,12 4 0,5-24 0,12 19 0,-30 6 0,14-3 0,-19 20 0,-1-3 0,-20 30 0,1-4 0,-7 12 0,-1 4 0,1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2T00:53:25.4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0 225 24575,'51'0'0,"23"0"0,-21 0 0,31 0 0,37 0 0,-27 0 0,42 0 0,-46 0 0,46 0 0,-25 0 0,-1 0 0,24 0 0,-55 0 0,59 0 0,-50 0 0,0 0 0,-21 0 0,-32 0 0,-4 0 0,-19 0 0,-2 0 0,11 0 0,0 0 0,21 0 0,2 0 0,9 0 0,16-9 0,18-4 0,1 0 0,14-7 0,-31 10 0,-3-10 0,-25 10 0,-3-4 0,-10 11 0,-8-3 0,-3 6 0,-7 0 0,14-7 0,-3 6 0,23-7 0,-14 8 0,33-9 0,-18 6 0,22-14 0,-16 15 0,2-14 0,-1 14 0,-11-6 0,-10 8 0,-12-5 0,-10 3 0,14-3 0,-2 5 0,23 0 0,11-10 0,0 8 0,25-8 0,-12 10 0,32 0 0,-13 0 0,28 0 0,-27 0 0,-3 0 0,-5 0 0,-25 0 0,10 0 0,-22 0 0,7 0 0,-10 0 0,1 0 0,9 0 0,-19 0 0,8 0 0,-20 0 0,8 0 0,-15 0 0,6 0 0,-4 0 0,-4 0 0,5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2T00:53:25.4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0 911 24575,'0'-44'0,"6"-8"0,1 37 0,1-11 0,-4 16 0,-4-3 0,6-4 0,2-14 0,45-54 0,16 6 0,6-31 0,16 24 0,-39 8 0,19-4 0,-26 26 0,-1-3 0,-26 38 0,2-5 0,-10 15 0,-1 6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9T18:47:27.0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eader Placeholder 1">
            <a:extLst>
              <a:ext uri="{FF2B5EF4-FFF2-40B4-BE49-F238E27FC236}">
                <a16:creationId xmlns:a16="http://schemas.microsoft.com/office/drawing/2014/main" id="{5C8F99A5-6A7F-5B46-86D2-9AE6590236EB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5" name="Date Placeholder 2">
            <a:extLst>
              <a:ext uri="{FF2B5EF4-FFF2-40B4-BE49-F238E27FC236}">
                <a16:creationId xmlns:a16="http://schemas.microsoft.com/office/drawing/2014/main" id="{8D47BCEA-8DD2-3A48-BDD1-D2F2C79893B8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668717-85D3-404B-B84F-15C635CD4DB6}" type="hfDateTime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6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</p:sp>
      <p:sp>
        <p:nvSpPr>
          <p:cNvPr id="3077" name="Notes Placeholder 4">
            <a:extLst>
              <a:ext uri="{FF2B5EF4-FFF2-40B4-BE49-F238E27FC236}">
                <a16:creationId xmlns:a16="http://schemas.microsoft.com/office/drawing/2014/main" id="{9FA7C215-4928-1949-B827-ECECF58C1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Click to edit Master text styles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Second level</a:t>
            </a:r>
          </a:p>
          <a:p>
            <a:pPr marL="914400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Third level</a:t>
            </a:r>
          </a:p>
          <a:p>
            <a:pPr marL="1371600" marR="0" lvl="3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Fourth level</a:t>
            </a:r>
          </a:p>
          <a:p>
            <a:pPr marL="1828800" marR="0" lvl="4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Fifth level</a:t>
            </a:r>
          </a:p>
        </p:txBody>
      </p:sp>
      <p:sp>
        <p:nvSpPr>
          <p:cNvPr id="3078" name="Footer Placeholder 5">
            <a:extLst>
              <a:ext uri="{FF2B5EF4-FFF2-40B4-BE49-F238E27FC236}">
                <a16:creationId xmlns:a16="http://schemas.microsoft.com/office/drawing/2014/main" id="{0ECCCDB2-AA7A-2B44-A8D6-6DB76A6B9E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9" name="Slide Number Placeholder 6">
            <a:extLst>
              <a:ext uri="{FF2B5EF4-FFF2-40B4-BE49-F238E27FC236}">
                <a16:creationId xmlns:a16="http://schemas.microsoft.com/office/drawing/2014/main" id="{93DEF2F7-CC14-CF4F-BC9D-8C2C624C6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73C4DF-A9F4-43D9-97CB-40B59357C75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a</a:t>
            </a:r>
            <a:r>
              <a:rPr lang="it-IT" baseline="0" dirty="0"/>
              <a:t> </a:t>
            </a:r>
            <a:r>
              <a:rPr lang="it-IT" baseline="0" dirty="0" err="1"/>
              <a:t>coding</a:t>
            </a:r>
            <a:r>
              <a:rPr lang="it-IT" dirty="0"/>
              <a:t> gene </a:t>
            </a:r>
            <a:r>
              <a:rPr lang="it-IT" dirty="0" err="1"/>
              <a:t>dysregulated</a:t>
            </a:r>
            <a:r>
              <a:rPr lang="it-IT" dirty="0"/>
              <a:t> in cancer</a:t>
            </a:r>
            <a:r>
              <a:rPr lang="it-IT" baseline="0" dirty="0"/>
              <a:t> </a:t>
            </a:r>
            <a:r>
              <a:rPr lang="it-IT" baseline="0" dirty="0" err="1"/>
              <a:t>also</a:t>
            </a:r>
            <a:r>
              <a:rPr lang="it-IT" baseline="0" dirty="0"/>
              <a:t> </a:t>
            </a:r>
            <a:r>
              <a:rPr lang="it-IT" baseline="0" dirty="0" err="1"/>
              <a:t>lncRNA</a:t>
            </a:r>
            <a:r>
              <a:rPr lang="it-IT" baseline="0" dirty="0"/>
              <a:t> can </a:t>
            </a:r>
            <a:r>
              <a:rPr lang="it-IT" baseline="0" dirty="0" err="1"/>
              <a:t>have</a:t>
            </a:r>
            <a:r>
              <a:rPr lang="it-IT" baseline="0" dirty="0"/>
              <a:t> the </a:t>
            </a:r>
            <a:r>
              <a:rPr lang="it-IT" baseline="0" dirty="0" err="1"/>
              <a:t>same</a:t>
            </a:r>
            <a:r>
              <a:rPr lang="it-IT" baseline="0" dirty="0"/>
              <a:t> </a:t>
            </a:r>
            <a:r>
              <a:rPr lang="it-IT" baseline="0" dirty="0" err="1"/>
              <a:t>genomic</a:t>
            </a:r>
            <a:r>
              <a:rPr lang="it-IT" baseline="0" dirty="0"/>
              <a:t> </a:t>
            </a:r>
            <a:r>
              <a:rPr lang="it-IT" baseline="0" dirty="0" err="1"/>
              <a:t>alteration</a:t>
            </a:r>
            <a:r>
              <a:rPr lang="it-IT" baseline="0" dirty="0"/>
              <a:t> </a:t>
            </a:r>
            <a:r>
              <a:rPr lang="it-IT" baseline="0" dirty="0" err="1"/>
              <a:t>like</a:t>
            </a:r>
            <a:r>
              <a:rPr lang="it-IT" baseline="0" dirty="0"/>
              <a:t> …</a:t>
            </a:r>
          </a:p>
          <a:p>
            <a:r>
              <a:rPr lang="it-IT" baseline="0" dirty="0" err="1"/>
              <a:t>Epigenetic</a:t>
            </a:r>
            <a:r>
              <a:rPr lang="it-IT" baseline="0" dirty="0"/>
              <a:t> </a:t>
            </a:r>
            <a:r>
              <a:rPr lang="it-IT" baseline="0" dirty="0" err="1"/>
              <a:t>silencing</a:t>
            </a:r>
            <a:r>
              <a:rPr lang="it-IT" baseline="0" dirty="0"/>
              <a:t>= </a:t>
            </a:r>
            <a:r>
              <a:rPr lang="it-IT" baseline="0" dirty="0" err="1"/>
              <a:t>ipermetilation</a:t>
            </a: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996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945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232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756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386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33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420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Fig. 3 | Malat1 </a:t>
            </a:r>
            <a:r>
              <a:rPr lang="it-IT" dirty="0" err="1"/>
              <a:t>inhibits</a:t>
            </a:r>
            <a:r>
              <a:rPr lang="it-IT" dirty="0"/>
              <a:t> the </a:t>
            </a:r>
            <a:r>
              <a:rPr lang="it-IT" dirty="0" err="1"/>
              <a:t>metastatic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of </a:t>
            </a:r>
            <a:r>
              <a:rPr lang="it-IT" dirty="0" err="1"/>
              <a:t>breast</a:t>
            </a:r>
            <a:r>
              <a:rPr lang="it-IT" dirty="0"/>
              <a:t> cancer </a:t>
            </a:r>
            <a:r>
              <a:rPr lang="it-IT" dirty="0" err="1"/>
              <a:t>cells</a:t>
            </a:r>
            <a:r>
              <a:rPr lang="it-IT" dirty="0"/>
              <a:t>. a, </a:t>
            </a:r>
            <a:r>
              <a:rPr lang="it-IT" dirty="0" err="1"/>
              <a:t>qPCR</a:t>
            </a:r>
            <a:r>
              <a:rPr lang="it-IT" dirty="0"/>
              <a:t> of MALAT1 in a panel of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lines</a:t>
            </a:r>
            <a:r>
              <a:rPr lang="it-IT" dirty="0"/>
              <a:t>. b, MALAT1 </a:t>
            </a:r>
            <a:r>
              <a:rPr lang="it-IT" dirty="0" err="1"/>
              <a:t>levels</a:t>
            </a:r>
            <a:r>
              <a:rPr lang="it-IT" dirty="0"/>
              <a:t> in luminal (</a:t>
            </a:r>
            <a:r>
              <a:rPr lang="it-IT" dirty="0" err="1"/>
              <a:t>n</a:t>
            </a:r>
            <a:r>
              <a:rPr lang="it-IT" dirty="0"/>
              <a:t> = 28) and </a:t>
            </a:r>
            <a:r>
              <a:rPr lang="it-IT" dirty="0" err="1"/>
              <a:t>basal</a:t>
            </a:r>
            <a:r>
              <a:rPr lang="it-IT" dirty="0"/>
              <a:t>/triple-negative (</a:t>
            </a:r>
            <a:r>
              <a:rPr lang="it-IT" dirty="0" err="1"/>
              <a:t>n</a:t>
            </a:r>
            <a:r>
              <a:rPr lang="it-IT" dirty="0"/>
              <a:t> = 31) </a:t>
            </a:r>
            <a:r>
              <a:rPr lang="it-IT" dirty="0" err="1"/>
              <a:t>breast</a:t>
            </a:r>
            <a:r>
              <a:rPr lang="it-IT" dirty="0"/>
              <a:t> cancer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lines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in CCLE. </a:t>
            </a:r>
            <a:r>
              <a:rPr lang="it-IT" dirty="0" err="1"/>
              <a:t>c,d</a:t>
            </a:r>
            <a:r>
              <a:rPr lang="it-IT" dirty="0"/>
              <a:t> </a:t>
            </a:r>
            <a:r>
              <a:rPr lang="it-IT" dirty="0" err="1"/>
              <a:t>Bioluminescent</a:t>
            </a:r>
            <a:r>
              <a:rPr lang="it-IT" dirty="0"/>
              <a:t> </a:t>
            </a:r>
            <a:r>
              <a:rPr lang="it-IT" dirty="0" err="1"/>
              <a:t>imaging</a:t>
            </a:r>
            <a:r>
              <a:rPr lang="it-IT" dirty="0"/>
              <a:t> (c) and </a:t>
            </a:r>
            <a:r>
              <a:rPr lang="it-IT" dirty="0" err="1"/>
              <a:t>quantification</a:t>
            </a:r>
            <a:r>
              <a:rPr lang="it-IT" dirty="0"/>
              <a:t> of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(d) of NSG mice with </a:t>
            </a:r>
            <a:r>
              <a:rPr lang="it-IT" dirty="0" err="1"/>
              <a:t>intravenous</a:t>
            </a:r>
            <a:r>
              <a:rPr lang="it-IT" dirty="0"/>
              <a:t> </a:t>
            </a:r>
            <a:r>
              <a:rPr lang="it-IT" dirty="0" err="1"/>
              <a:t>injection</a:t>
            </a:r>
            <a:r>
              <a:rPr lang="it-IT" dirty="0"/>
              <a:t> of control, MALAT1-knockout, or Malat1-restored MDA-MB-231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Day</a:t>
            </a:r>
            <a:r>
              <a:rPr lang="it-IT" dirty="0"/>
              <a:t> 0: the </a:t>
            </a:r>
            <a:r>
              <a:rPr lang="it-IT" dirty="0" err="1"/>
              <a:t>day</a:t>
            </a:r>
            <a:r>
              <a:rPr lang="it-IT" dirty="0"/>
              <a:t> of </a:t>
            </a:r>
            <a:r>
              <a:rPr lang="it-IT" dirty="0" err="1"/>
              <a:t>tumor-cell</a:t>
            </a:r>
            <a:r>
              <a:rPr lang="it-IT" dirty="0"/>
              <a:t> </a:t>
            </a:r>
            <a:r>
              <a:rPr lang="it-IT" dirty="0" err="1"/>
              <a:t>injection</a:t>
            </a:r>
            <a:r>
              <a:rPr lang="it-IT" dirty="0"/>
              <a:t>. </a:t>
            </a:r>
            <a:r>
              <a:rPr lang="it-IT" dirty="0" err="1"/>
              <a:t>n</a:t>
            </a:r>
            <a:r>
              <a:rPr lang="it-IT" dirty="0"/>
              <a:t> = 5 mice per </a:t>
            </a:r>
            <a:r>
              <a:rPr lang="it-IT" dirty="0" err="1"/>
              <a:t>group</a:t>
            </a:r>
            <a:r>
              <a:rPr lang="it-IT" dirty="0"/>
              <a:t>. </a:t>
            </a:r>
            <a:r>
              <a:rPr lang="it-IT" dirty="0" err="1"/>
              <a:t>e,f</a:t>
            </a:r>
            <a:r>
              <a:rPr lang="it-IT" dirty="0"/>
              <a:t>, </a:t>
            </a:r>
            <a:r>
              <a:rPr lang="it-IT" dirty="0" err="1"/>
              <a:t>Bioluminescent</a:t>
            </a:r>
            <a:r>
              <a:rPr lang="it-IT" dirty="0"/>
              <a:t> </a:t>
            </a:r>
            <a:r>
              <a:rPr lang="it-IT" dirty="0" err="1"/>
              <a:t>imaging</a:t>
            </a:r>
            <a:r>
              <a:rPr lang="it-IT" dirty="0"/>
              <a:t> (e, </a:t>
            </a:r>
            <a:r>
              <a:rPr lang="it-IT" dirty="0" err="1"/>
              <a:t>upper</a:t>
            </a:r>
            <a:r>
              <a:rPr lang="it-IT" dirty="0"/>
              <a:t> panel), </a:t>
            </a:r>
            <a:r>
              <a:rPr lang="it-IT" dirty="0" err="1"/>
              <a:t>quantification</a:t>
            </a:r>
            <a:r>
              <a:rPr lang="it-IT" dirty="0"/>
              <a:t> of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(e, </a:t>
            </a:r>
            <a:r>
              <a:rPr lang="it-IT" dirty="0" err="1"/>
              <a:t>lower</a:t>
            </a:r>
            <a:r>
              <a:rPr lang="it-IT" dirty="0"/>
              <a:t> panel), and H&amp;E </a:t>
            </a:r>
            <a:r>
              <a:rPr lang="it-IT" dirty="0" err="1"/>
              <a:t>staining</a:t>
            </a:r>
            <a:r>
              <a:rPr lang="it-IT" dirty="0"/>
              <a:t> (</a:t>
            </a:r>
            <a:r>
              <a:rPr lang="it-IT" dirty="0" err="1"/>
              <a:t>f</a:t>
            </a:r>
            <a:r>
              <a:rPr lang="it-IT" dirty="0"/>
              <a:t>) of the </a:t>
            </a:r>
            <a:r>
              <a:rPr lang="it-IT" dirty="0" err="1"/>
              <a:t>lungs</a:t>
            </a:r>
            <a:r>
              <a:rPr lang="it-IT" dirty="0"/>
              <a:t> from the mice </a:t>
            </a:r>
            <a:r>
              <a:rPr lang="it-IT" dirty="0" err="1"/>
              <a:t>described</a:t>
            </a:r>
            <a:r>
              <a:rPr lang="it-IT" dirty="0"/>
              <a:t> in </a:t>
            </a:r>
            <a:r>
              <a:rPr lang="it-IT" dirty="0" err="1"/>
              <a:t>c,d</a:t>
            </a:r>
            <a:r>
              <a:rPr lang="it-IT" dirty="0"/>
              <a:t>. </a:t>
            </a:r>
            <a:r>
              <a:rPr lang="it-IT" dirty="0" err="1"/>
              <a:t>n</a:t>
            </a:r>
            <a:r>
              <a:rPr lang="it-IT" dirty="0"/>
              <a:t> = 5 mice per </a:t>
            </a:r>
            <a:r>
              <a:rPr lang="it-IT" dirty="0" err="1"/>
              <a:t>group</a:t>
            </a:r>
            <a:r>
              <a:rPr lang="it-IT" dirty="0"/>
              <a:t> in panel e. g, </a:t>
            </a:r>
            <a:r>
              <a:rPr lang="it-IT" dirty="0" err="1"/>
              <a:t>Bioluminescent</a:t>
            </a:r>
            <a:r>
              <a:rPr lang="it-IT" dirty="0"/>
              <a:t> </a:t>
            </a:r>
            <a:r>
              <a:rPr lang="it-IT" dirty="0" err="1"/>
              <a:t>imaging</a:t>
            </a:r>
            <a:r>
              <a:rPr lang="it-IT" dirty="0"/>
              <a:t> (</a:t>
            </a:r>
            <a:r>
              <a:rPr lang="it-IT" dirty="0" err="1"/>
              <a:t>upper</a:t>
            </a:r>
            <a:r>
              <a:rPr lang="it-IT" dirty="0"/>
              <a:t> panel) and </a:t>
            </a:r>
            <a:r>
              <a:rPr lang="it-IT" dirty="0" err="1"/>
              <a:t>quantification</a:t>
            </a:r>
            <a:r>
              <a:rPr lang="it-IT" dirty="0"/>
              <a:t> of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(</a:t>
            </a:r>
            <a:r>
              <a:rPr lang="it-IT" dirty="0" err="1"/>
              <a:t>lower</a:t>
            </a:r>
            <a:r>
              <a:rPr lang="it-IT" dirty="0"/>
              <a:t> panel) of the </a:t>
            </a:r>
            <a:r>
              <a:rPr lang="it-IT" dirty="0" err="1"/>
              <a:t>lungs</a:t>
            </a:r>
            <a:r>
              <a:rPr lang="it-IT" dirty="0"/>
              <a:t> from NSG mice with </a:t>
            </a:r>
            <a:r>
              <a:rPr lang="it-IT" dirty="0" err="1"/>
              <a:t>intravenous</a:t>
            </a:r>
            <a:r>
              <a:rPr lang="it-IT" dirty="0"/>
              <a:t> </a:t>
            </a:r>
            <a:r>
              <a:rPr lang="it-IT" dirty="0" err="1"/>
              <a:t>injection</a:t>
            </a:r>
            <a:r>
              <a:rPr lang="it-IT" dirty="0"/>
              <a:t> of control (</a:t>
            </a:r>
            <a:r>
              <a:rPr lang="it-IT" dirty="0" err="1"/>
              <a:t>n</a:t>
            </a:r>
            <a:r>
              <a:rPr lang="it-IT" dirty="0"/>
              <a:t> = 7 mice) or Malat1-overexpressing (</a:t>
            </a:r>
            <a:r>
              <a:rPr lang="it-IT" dirty="0" err="1"/>
              <a:t>n</a:t>
            </a:r>
            <a:r>
              <a:rPr lang="it-IT" dirty="0"/>
              <a:t> = 8 mice) LM2 </a:t>
            </a:r>
            <a:r>
              <a:rPr lang="it-IT" dirty="0" err="1"/>
              <a:t>cells</a:t>
            </a:r>
            <a:r>
              <a:rPr lang="it-IT" dirty="0"/>
              <a:t>. h, H&amp;E </a:t>
            </a:r>
            <a:r>
              <a:rPr lang="it-IT" dirty="0" err="1"/>
              <a:t>staining</a:t>
            </a:r>
            <a:r>
              <a:rPr lang="it-IT" dirty="0"/>
              <a:t> of the </a:t>
            </a:r>
            <a:r>
              <a:rPr lang="it-IT" dirty="0" err="1"/>
              <a:t>lungs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in g. i, </a:t>
            </a:r>
            <a:r>
              <a:rPr lang="it-IT" dirty="0" err="1"/>
              <a:t>Bioluminescent</a:t>
            </a:r>
            <a:r>
              <a:rPr lang="it-IT" dirty="0"/>
              <a:t> </a:t>
            </a:r>
            <a:r>
              <a:rPr lang="it-IT" dirty="0" err="1"/>
              <a:t>imaging</a:t>
            </a:r>
            <a:r>
              <a:rPr lang="it-IT" dirty="0"/>
              <a:t> (</a:t>
            </a:r>
            <a:r>
              <a:rPr lang="it-IT" dirty="0" err="1"/>
              <a:t>left</a:t>
            </a:r>
            <a:r>
              <a:rPr lang="it-IT" dirty="0"/>
              <a:t> panel) and </a:t>
            </a:r>
            <a:r>
              <a:rPr lang="it-IT" dirty="0" err="1"/>
              <a:t>quantification</a:t>
            </a:r>
            <a:r>
              <a:rPr lang="it-IT" dirty="0"/>
              <a:t> of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(right panel) of the </a:t>
            </a:r>
            <a:r>
              <a:rPr lang="it-IT" dirty="0" err="1"/>
              <a:t>lungs</a:t>
            </a:r>
            <a:r>
              <a:rPr lang="it-IT" dirty="0"/>
              <a:t> from BALB/c mice </a:t>
            </a:r>
            <a:r>
              <a:rPr lang="it-IT" dirty="0" err="1"/>
              <a:t>injected</a:t>
            </a:r>
            <a:r>
              <a:rPr lang="it-IT" dirty="0"/>
              <a:t> with control (</a:t>
            </a:r>
            <a:r>
              <a:rPr lang="it-IT" dirty="0" err="1"/>
              <a:t>n</a:t>
            </a:r>
            <a:r>
              <a:rPr lang="it-IT" dirty="0"/>
              <a:t> = 9 mice) or Malat1overexpressing (</a:t>
            </a:r>
            <a:r>
              <a:rPr lang="it-IT" dirty="0" err="1"/>
              <a:t>n</a:t>
            </a:r>
            <a:r>
              <a:rPr lang="it-IT" dirty="0"/>
              <a:t> = 10 mice) 4T1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j</a:t>
            </a:r>
            <a:r>
              <a:rPr lang="it-IT" dirty="0"/>
              <a:t>, </a:t>
            </a:r>
            <a:r>
              <a:rPr lang="it-IT" dirty="0" err="1"/>
              <a:t>Bright-field</a:t>
            </a:r>
            <a:r>
              <a:rPr lang="it-IT" dirty="0"/>
              <a:t> </a:t>
            </a:r>
            <a:r>
              <a:rPr lang="it-IT" dirty="0" err="1"/>
              <a:t>imaging</a:t>
            </a:r>
            <a:r>
              <a:rPr lang="it-IT" dirty="0"/>
              <a:t> (</a:t>
            </a:r>
            <a:r>
              <a:rPr lang="it-IT" dirty="0" err="1"/>
              <a:t>upper</a:t>
            </a:r>
            <a:r>
              <a:rPr lang="it-IT" dirty="0"/>
              <a:t> panel) and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metastatic</a:t>
            </a:r>
            <a:r>
              <a:rPr lang="it-IT" dirty="0"/>
              <a:t> </a:t>
            </a:r>
            <a:r>
              <a:rPr lang="it-IT" dirty="0" err="1"/>
              <a:t>nodules</a:t>
            </a:r>
            <a:r>
              <a:rPr lang="it-IT" dirty="0"/>
              <a:t> (</a:t>
            </a:r>
            <a:r>
              <a:rPr lang="it-IT" dirty="0" err="1"/>
              <a:t>lower</a:t>
            </a:r>
            <a:r>
              <a:rPr lang="it-IT" dirty="0"/>
              <a:t> panel) in the </a:t>
            </a:r>
            <a:r>
              <a:rPr lang="it-IT" dirty="0" err="1"/>
              <a:t>lungs</a:t>
            </a:r>
            <a:r>
              <a:rPr lang="it-IT" dirty="0"/>
              <a:t> of mice </a:t>
            </a:r>
            <a:r>
              <a:rPr lang="it-IT" dirty="0" err="1"/>
              <a:t>described</a:t>
            </a:r>
            <a:r>
              <a:rPr lang="it-IT" dirty="0"/>
              <a:t> in panel i. Statistical </a:t>
            </a:r>
            <a:r>
              <a:rPr lang="it-IT" dirty="0" err="1"/>
              <a:t>significances</a:t>
            </a:r>
            <a:r>
              <a:rPr lang="it-IT" dirty="0"/>
              <a:t> in </a:t>
            </a:r>
            <a:r>
              <a:rPr lang="it-IT" dirty="0" err="1"/>
              <a:t>panels</a:t>
            </a:r>
            <a:r>
              <a:rPr lang="it-IT" dirty="0"/>
              <a:t> a, b, d, e, g, i and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determined</a:t>
            </a:r>
            <a:r>
              <a:rPr lang="it-IT" dirty="0"/>
              <a:t> by </a:t>
            </a:r>
            <a:r>
              <a:rPr lang="it-IT" dirty="0" err="1"/>
              <a:t>unpaired</a:t>
            </a:r>
            <a:r>
              <a:rPr lang="it-IT" dirty="0"/>
              <a:t> t-</a:t>
            </a:r>
            <a:r>
              <a:rPr lang="it-IT" dirty="0" err="1"/>
              <a:t>tests</a:t>
            </a:r>
            <a:r>
              <a:rPr lang="it-IT" dirty="0"/>
              <a:t>. </a:t>
            </a:r>
            <a:r>
              <a:rPr lang="it-IT" dirty="0" err="1"/>
              <a:t>Error</a:t>
            </a:r>
            <a:r>
              <a:rPr lang="it-IT" dirty="0"/>
              <a:t> </a:t>
            </a:r>
            <a:r>
              <a:rPr lang="it-IT" dirty="0" err="1"/>
              <a:t>bars</a:t>
            </a:r>
            <a:r>
              <a:rPr lang="it-IT" dirty="0"/>
              <a:t> are </a:t>
            </a:r>
            <a:r>
              <a:rPr lang="it-IT" dirty="0" err="1"/>
              <a:t>s.e.m</a:t>
            </a:r>
            <a:r>
              <a:rPr lang="it-IT" dirty="0"/>
              <a:t>. Scale </a:t>
            </a:r>
            <a:r>
              <a:rPr lang="it-IT" dirty="0" err="1"/>
              <a:t>bars</a:t>
            </a:r>
            <a:r>
              <a:rPr lang="it-IT" dirty="0"/>
              <a:t>: </a:t>
            </a:r>
            <a:r>
              <a:rPr lang="it-IT" dirty="0" err="1"/>
              <a:t>f,h</a:t>
            </a:r>
            <a:r>
              <a:rPr lang="it-IT" dirty="0"/>
              <a:t>, 200 </a:t>
            </a:r>
            <a:r>
              <a:rPr lang="el-GR" dirty="0"/>
              <a:t>μ</a:t>
            </a:r>
            <a:r>
              <a:rPr lang="it-IT" dirty="0"/>
              <a:t>m; </a:t>
            </a:r>
            <a:r>
              <a:rPr lang="it-IT" dirty="0" err="1"/>
              <a:t>j</a:t>
            </a:r>
            <a:r>
              <a:rPr lang="it-IT" dirty="0"/>
              <a:t>, 2 mm.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73C4DF-A9F4-43D9-97CB-40B59357C7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54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195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07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04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the </a:t>
            </a:r>
            <a:r>
              <a:rPr lang="it-IT" dirty="0" err="1"/>
              <a:t>landscape</a:t>
            </a:r>
            <a:r>
              <a:rPr lang="it-IT" baseline="0" dirty="0"/>
              <a:t> of cancer the </a:t>
            </a:r>
            <a:r>
              <a:rPr lang="it-IT" baseline="0" dirty="0" err="1"/>
              <a:t>presence</a:t>
            </a:r>
            <a:r>
              <a:rPr lang="it-IT" baseline="0" dirty="0"/>
              <a:t> of </a:t>
            </a:r>
            <a:r>
              <a:rPr lang="it-IT" baseline="0" dirty="0" err="1"/>
              <a:t>lncRNA</a:t>
            </a:r>
            <a:r>
              <a:rPr lang="it-IT" baseline="0" dirty="0"/>
              <a:t> </a:t>
            </a:r>
            <a:r>
              <a:rPr lang="it-IT" baseline="0" dirty="0" err="1"/>
              <a:t>has</a:t>
            </a:r>
            <a:r>
              <a:rPr lang="it-IT" baseline="0" dirty="0"/>
              <a:t> </a:t>
            </a:r>
            <a:r>
              <a:rPr lang="it-IT" baseline="0" dirty="0" err="1"/>
              <a:t>been</a:t>
            </a:r>
            <a:r>
              <a:rPr lang="it-IT" baseline="0" dirty="0"/>
              <a:t> </a:t>
            </a:r>
            <a:r>
              <a:rPr lang="it-IT" baseline="0" dirty="0" err="1"/>
              <a:t>observed</a:t>
            </a:r>
            <a:r>
              <a:rPr lang="it-IT" baseline="0" dirty="0"/>
              <a:t> in the promotion of </a:t>
            </a:r>
            <a:r>
              <a:rPr lang="it-IT" baseline="0" dirty="0" err="1"/>
              <a:t>all</a:t>
            </a:r>
            <a:r>
              <a:rPr lang="it-IT" baseline="0" dirty="0"/>
              <a:t> the hallmarks </a:t>
            </a:r>
          </a:p>
          <a:p>
            <a:r>
              <a:rPr lang="it-IT" baseline="0" dirty="0" err="1"/>
              <a:t>Now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analize</a:t>
            </a:r>
            <a:r>
              <a:rPr lang="it-IT" baseline="0" dirty="0"/>
              <a:t> the </a:t>
            </a:r>
            <a:r>
              <a:rPr lang="it-IT" baseline="0" dirty="0" err="1"/>
              <a:t>role</a:t>
            </a:r>
            <a:r>
              <a:rPr lang="it-IT" baseline="0" dirty="0"/>
              <a:t> of </a:t>
            </a:r>
            <a:r>
              <a:rPr lang="it-IT" baseline="0" dirty="0" err="1"/>
              <a:t>lncrna</a:t>
            </a:r>
            <a:r>
              <a:rPr lang="it-IT" baseline="0" dirty="0"/>
              <a:t> in the </a:t>
            </a:r>
            <a:r>
              <a:rPr lang="it-IT" baseline="0" dirty="0" err="1"/>
              <a:t>aquisition</a:t>
            </a:r>
            <a:r>
              <a:rPr lang="it-IT" baseline="0" dirty="0"/>
              <a:t> of hallmarks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91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347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483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508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40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663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775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738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8740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1. LM2 </a:t>
            </a:r>
            <a:r>
              <a:rPr lang="it-IT" sz="1200" dirty="0" err="1"/>
              <a:t>cells</a:t>
            </a:r>
            <a:endParaRPr lang="it-IT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2. To </a:t>
            </a:r>
            <a:r>
              <a:rPr lang="it-IT" sz="1200" dirty="0" err="1"/>
              <a:t>exclude</a:t>
            </a:r>
            <a:r>
              <a:rPr lang="it-IT" sz="1200" dirty="0"/>
              <a:t> the </a:t>
            </a:r>
            <a:r>
              <a:rPr lang="it-IT" sz="1200" dirty="0" err="1"/>
              <a:t>possibility</a:t>
            </a:r>
            <a:r>
              <a:rPr lang="it-IT" sz="1200" dirty="0"/>
              <a:t> </a:t>
            </a:r>
            <a:r>
              <a:rPr lang="it-IT" sz="1200" dirty="0" err="1"/>
              <a:t>that</a:t>
            </a:r>
            <a:r>
              <a:rPr lang="it-IT" sz="1200" dirty="0"/>
              <a:t> </a:t>
            </a:r>
            <a:r>
              <a:rPr lang="it-IT" sz="1200" dirty="0" err="1"/>
              <a:t>malat</a:t>
            </a:r>
            <a:r>
              <a:rPr lang="it-IT" sz="1200" dirty="0"/>
              <a:t> </a:t>
            </a:r>
            <a:r>
              <a:rPr lang="it-IT" sz="1200" dirty="0" err="1"/>
              <a:t>directly</a:t>
            </a:r>
            <a:r>
              <a:rPr lang="it-IT" sz="1200" dirty="0"/>
              <a:t> </a:t>
            </a:r>
            <a:r>
              <a:rPr lang="it-IT" sz="1200" dirty="0" err="1"/>
              <a:t>regulates</a:t>
            </a:r>
            <a:r>
              <a:rPr lang="it-IT" sz="1200" dirty="0"/>
              <a:t> </a:t>
            </a:r>
            <a:r>
              <a:rPr lang="it-IT" sz="1200" dirty="0" err="1"/>
              <a:t>Yap</a:t>
            </a:r>
            <a:r>
              <a:rPr lang="it-IT" sz="1200" dirty="0"/>
              <a:t>:</a:t>
            </a:r>
            <a:r>
              <a:rPr lang="it-IT" sz="1200" baseline="0" dirty="0"/>
              <a:t> </a:t>
            </a:r>
            <a:r>
              <a:rPr lang="it-IT" sz="1200" baseline="0" dirty="0" err="1"/>
              <a:t>genetation</a:t>
            </a:r>
            <a:r>
              <a:rPr lang="it-IT" sz="1200" baseline="0" dirty="0"/>
              <a:t> of </a:t>
            </a:r>
            <a:r>
              <a:rPr lang="it-IT" sz="1200" dirty="0">
                <a:sym typeface="Wingdings" pitchFamily="2" charset="2"/>
              </a:rPr>
              <a:t>TEAD </a:t>
            </a:r>
            <a:r>
              <a:rPr lang="it-IT" sz="1200" dirty="0" err="1">
                <a:sym typeface="Wingdings" pitchFamily="2" charset="2"/>
              </a:rPr>
              <a:t>indipendent</a:t>
            </a:r>
            <a:r>
              <a:rPr lang="it-IT" sz="1200" dirty="0">
                <a:sym typeface="Wingdings" pitchFamily="2" charset="2"/>
              </a:rPr>
              <a:t> </a:t>
            </a:r>
            <a:r>
              <a:rPr lang="it-IT" sz="1200" dirty="0" err="1">
                <a:sym typeface="Wingdings" pitchFamily="2" charset="2"/>
              </a:rPr>
              <a:t>Yap</a:t>
            </a:r>
            <a:r>
              <a:rPr lang="it-IT" sz="1200" dirty="0">
                <a:sym typeface="Wingdings" pitchFamily="2" charset="2"/>
              </a:rPr>
              <a:t> </a:t>
            </a:r>
            <a:r>
              <a:rPr lang="it-IT" sz="1200" dirty="0" err="1">
                <a:sym typeface="Wingdings" pitchFamily="2" charset="2"/>
              </a:rPr>
              <a:t>mutants</a:t>
            </a:r>
            <a:r>
              <a:rPr lang="it-IT" sz="1200" dirty="0">
                <a:sym typeface="Wingdings" pitchFamily="2" charset="2"/>
              </a:rPr>
              <a:t> </a:t>
            </a:r>
            <a:r>
              <a:rPr lang="it-IT" sz="1200" dirty="0" err="1">
                <a:sym typeface="Wingdings" pitchFamily="2" charset="2"/>
              </a:rPr>
              <a:t>capable</a:t>
            </a:r>
            <a:r>
              <a:rPr lang="it-IT" sz="1200" dirty="0">
                <a:sym typeface="Wingdings" pitchFamily="2" charset="2"/>
              </a:rPr>
              <a:t> of </a:t>
            </a:r>
            <a:r>
              <a:rPr lang="it-IT" sz="1200" dirty="0" err="1">
                <a:sym typeface="Wingdings" pitchFamily="2" charset="2"/>
              </a:rPr>
              <a:t>binding</a:t>
            </a:r>
            <a:r>
              <a:rPr lang="it-IT" sz="1200" dirty="0">
                <a:sym typeface="Wingdings" pitchFamily="2" charset="2"/>
              </a:rPr>
              <a:t> DNA </a:t>
            </a:r>
            <a:r>
              <a:rPr lang="it-IT" sz="1200" dirty="0" err="1">
                <a:sym typeface="Wingdings" pitchFamily="2" charset="2"/>
              </a:rPr>
              <a:t>without</a:t>
            </a:r>
            <a:r>
              <a:rPr lang="it-IT" sz="1200" dirty="0">
                <a:sym typeface="Wingdings" pitchFamily="2" charset="2"/>
              </a:rPr>
              <a:t> TEAD   </a:t>
            </a:r>
          </a:p>
          <a:p>
            <a:r>
              <a:rPr lang="it-IT" sz="1200" dirty="0"/>
              <a:t>FL full</a:t>
            </a:r>
            <a:r>
              <a:rPr lang="it-IT" sz="1200" baseline="0" dirty="0"/>
              <a:t> </a:t>
            </a:r>
            <a:r>
              <a:rPr lang="it-IT" sz="1200" baseline="0" dirty="0" err="1"/>
              <a:t>lenght</a:t>
            </a:r>
            <a:r>
              <a:rPr lang="it-IT" sz="1200" baseline="0" dirty="0"/>
              <a:t> TAD </a:t>
            </a:r>
            <a:r>
              <a:rPr lang="it-IT" sz="1200" baseline="0" dirty="0" err="1"/>
              <a:t>transcription</a:t>
            </a:r>
            <a:r>
              <a:rPr lang="it-IT" sz="1200" baseline="0" dirty="0"/>
              <a:t> </a:t>
            </a:r>
            <a:r>
              <a:rPr lang="it-IT" sz="1200" baseline="0" dirty="0" err="1"/>
              <a:t>activating</a:t>
            </a:r>
            <a:r>
              <a:rPr lang="it-IT" sz="1200" baseline="0" dirty="0"/>
              <a:t> domain</a:t>
            </a:r>
            <a:endParaRPr lang="it-IT" sz="1200" dirty="0"/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 activity in HEK293FT cells co-transfected with mouse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Malat1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GAL4 DBD alone or GAL4 DBD-fused protein (full-length YAP or its transactivation domain), a pG5-luciferase reporter containing 5 GAL4-binding sites, and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Renilla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luciferase reporter (for normalization).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3 cell culture replicates per group. Results are representative of two independent experiments.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Gal4 is a modular protein consisting of DNA-binding domain and an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activted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domain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776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Lm2 </a:t>
            </a:r>
            <a:r>
              <a:rPr lang="it-IT" dirty="0" err="1"/>
              <a:t>cells</a:t>
            </a:r>
            <a:r>
              <a:rPr lang="it-IT" dirty="0"/>
              <a:t> low </a:t>
            </a:r>
            <a:r>
              <a:rPr lang="it-IT" dirty="0" err="1"/>
              <a:t>expression</a:t>
            </a:r>
            <a:r>
              <a:rPr lang="it-IT" dirty="0"/>
              <a:t> of </a:t>
            </a:r>
            <a:r>
              <a:rPr lang="it-IT" dirty="0" err="1"/>
              <a:t>Malat</a:t>
            </a:r>
            <a:endParaRPr lang="it-IT" dirty="0"/>
          </a:p>
          <a:p>
            <a:r>
              <a:rPr lang="it-IT" dirty="0"/>
              <a:t> livello di promotori </a:t>
            </a:r>
            <a:r>
              <a:rPr lang="it-IT" dirty="0" err="1"/>
              <a:t>c’e</a:t>
            </a:r>
            <a:r>
              <a:rPr lang="it-IT" dirty="0"/>
              <a:t> una</a:t>
            </a:r>
            <a:r>
              <a:rPr lang="it-IT" baseline="0" dirty="0"/>
              <a:t> </a:t>
            </a:r>
            <a:r>
              <a:rPr lang="it-IT" baseline="0" dirty="0" err="1"/>
              <a:t>mnor</a:t>
            </a:r>
            <a:r>
              <a:rPr lang="it-IT" baseline="0" dirty="0"/>
              <a:t> occupazione di TEAD </a:t>
            </a:r>
          </a:p>
          <a:p>
            <a:r>
              <a:rPr lang="it-IT" baseline="0" dirty="0"/>
              <a:t>Ma a livello </a:t>
            </a:r>
            <a:r>
              <a:rPr lang="it-IT" baseline="0" dirty="0" err="1"/>
              <a:t>trascrizionel</a:t>
            </a:r>
            <a:r>
              <a:rPr lang="it-IT" baseline="0" dirty="0"/>
              <a:t> c’è una </a:t>
            </a:r>
            <a:r>
              <a:rPr lang="it-IT" baseline="0" dirty="0" err="1"/>
              <a:t>disregolazione</a:t>
            </a:r>
            <a:r>
              <a:rPr lang="it-IT" baseline="0" dirty="0"/>
              <a:t> nell’</a:t>
            </a:r>
            <a:r>
              <a:rPr lang="it-IT" baseline="0" dirty="0" err="1"/>
              <a:t>epressione</a:t>
            </a:r>
            <a:r>
              <a:rPr lang="it-IT" baseline="0" dirty="0"/>
              <a:t> genica? Si!! Decremento dei livelli di espressione dei well </a:t>
            </a:r>
            <a:r>
              <a:rPr lang="it-IT" baseline="0" dirty="0" err="1"/>
              <a:t>know</a:t>
            </a:r>
            <a:r>
              <a:rPr lang="it-IT" baseline="0" dirty="0"/>
              <a:t> </a:t>
            </a:r>
            <a:r>
              <a:rPr lang="it-IT" baseline="0" dirty="0" err="1"/>
              <a:t>genes</a:t>
            </a:r>
            <a:r>
              <a:rPr lang="it-IT" baseline="0" dirty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809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epigenetic deregulation</a:t>
            </a:r>
            <a:r>
              <a:rPr lang="en-US" baseline="0" dirty="0"/>
              <a:t> </a:t>
            </a:r>
            <a:r>
              <a:rPr lang="en-US" dirty="0"/>
              <a:t>of </a:t>
            </a:r>
            <a:r>
              <a:rPr lang="en-US" dirty="0" err="1"/>
              <a:t>lncRNAs</a:t>
            </a:r>
            <a:r>
              <a:rPr lang="en-US" dirty="0"/>
              <a:t> is given by a recent study showing that p53-</a:t>
            </a:r>
            <a:r>
              <a:rPr lang="en-US" baseline="0" dirty="0"/>
              <a:t> </a:t>
            </a:r>
            <a:r>
              <a:rPr lang="en-US" dirty="0"/>
              <a:t>induced </a:t>
            </a:r>
            <a:r>
              <a:rPr lang="en-US" dirty="0" err="1"/>
              <a:t>lncRNA</a:t>
            </a:r>
            <a:r>
              <a:rPr lang="en-US" dirty="0"/>
              <a:t>, TP53TG1, is silenced by promoter </a:t>
            </a:r>
            <a:r>
              <a:rPr lang="en-US" dirty="0" err="1"/>
              <a:t>hypermethylation</a:t>
            </a:r>
            <a:r>
              <a:rPr lang="en-US" baseline="0" dirty="0"/>
              <a:t> </a:t>
            </a:r>
            <a:r>
              <a:rPr lang="en-US" dirty="0"/>
              <a:t>in gastric and colon tumors with an associated poor</a:t>
            </a:r>
            <a:r>
              <a:rPr lang="en-US" baseline="0" dirty="0"/>
              <a:t> </a:t>
            </a:r>
            <a:r>
              <a:rPr lang="en-US" dirty="0"/>
              <a:t>prognosis. Authors showed that TP53TG1 interacts with the</a:t>
            </a:r>
            <a:r>
              <a:rPr lang="en-US" baseline="0" dirty="0"/>
              <a:t> </a:t>
            </a:r>
            <a:r>
              <a:rPr lang="en-US" dirty="0"/>
              <a:t>DNA/RNA binding protein YBX1, impeding its nuclear localization</a:t>
            </a:r>
            <a:r>
              <a:rPr lang="en-US" baseline="0" dirty="0"/>
              <a:t> </a:t>
            </a:r>
            <a:r>
              <a:rPr lang="en-US" dirty="0"/>
              <a:t>and preventing the activation of oncogenes. It was suggested</a:t>
            </a:r>
            <a:r>
              <a:rPr lang="en-US" baseline="0" dirty="0"/>
              <a:t> </a:t>
            </a:r>
            <a:r>
              <a:rPr lang="en-US" dirty="0"/>
              <a:t>that upon cancer-specific silencing of TP53TG1, YBX1</a:t>
            </a:r>
            <a:r>
              <a:rPr lang="en-US" baseline="0" dirty="0"/>
              <a:t> </a:t>
            </a:r>
            <a:r>
              <a:rPr lang="en-US" dirty="0"/>
              <a:t>is able to activate growth-promoting genes and create</a:t>
            </a:r>
            <a:r>
              <a:rPr lang="en-US" baseline="0" dirty="0"/>
              <a:t> </a:t>
            </a:r>
            <a:r>
              <a:rPr lang="en-US" dirty="0" err="1"/>
              <a:t>chemoresistance</a:t>
            </a:r>
            <a:r>
              <a:rPr lang="en-US" dirty="0"/>
              <a:t>.</a:t>
            </a:r>
          </a:p>
          <a:p>
            <a:r>
              <a:rPr lang="en-US" dirty="0"/>
              <a:t>The </a:t>
            </a:r>
            <a:r>
              <a:rPr lang="en-US" dirty="0" err="1"/>
              <a:t>lncRNA</a:t>
            </a:r>
            <a:r>
              <a:rPr lang="en-US" dirty="0"/>
              <a:t> TP53TG1 was</a:t>
            </a:r>
            <a:r>
              <a:rPr lang="en-US" baseline="0" dirty="0"/>
              <a:t> </a:t>
            </a:r>
            <a:r>
              <a:rPr lang="en-US" dirty="0"/>
              <a:t>demonstrated to be repressed by CGI promoter </a:t>
            </a:r>
            <a:r>
              <a:rPr lang="en-US" dirty="0" err="1"/>
              <a:t>hypermethylation</a:t>
            </a:r>
            <a:r>
              <a:rPr lang="en-US" dirty="0"/>
              <a:t> in</a:t>
            </a:r>
            <a:r>
              <a:rPr lang="en-US" baseline="0" dirty="0"/>
              <a:t> </a:t>
            </a:r>
            <a:r>
              <a:rPr lang="en-US" dirty="0"/>
              <a:t>primary gastric tumors. Functionally, TP53TG1 interacts with YBX1,</a:t>
            </a:r>
            <a:r>
              <a:rPr lang="en-US" baseline="0" dirty="0"/>
              <a:t> </a:t>
            </a:r>
            <a:r>
              <a:rPr lang="en-US" dirty="0"/>
              <a:t>preventing its nuclear localization and the activation of </a:t>
            </a:r>
            <a:r>
              <a:rPr lang="en-US" dirty="0" err="1"/>
              <a:t>growthpromoting</a:t>
            </a:r>
            <a:r>
              <a:rPr lang="en-US" baseline="0" dirty="0"/>
              <a:t> </a:t>
            </a:r>
            <a:r>
              <a:rPr lang="en-US" dirty="0"/>
              <a:t>genes.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883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Bioluminescent imaging (h) and photon flux quantification (</a:t>
            </a:r>
            <a:r>
              <a:rPr lang="en-US" dirty="0" err="1"/>
              <a:t>i</a:t>
            </a:r>
            <a:r>
              <a:rPr lang="en-US" dirty="0"/>
              <a:t>) of NSG mice with</a:t>
            </a:r>
            <a:r>
              <a:rPr lang="en-US" baseline="0" dirty="0"/>
              <a:t> </a:t>
            </a:r>
            <a:r>
              <a:rPr lang="en-US" dirty="0"/>
              <a:t>intravenous injection of control and MALAT1-knockout MDA-MB-231 cells with or without transduction of TEAD </a:t>
            </a:r>
            <a:r>
              <a:rPr lang="en-US" dirty="0" err="1"/>
              <a:t>shRNA</a:t>
            </a:r>
            <a:r>
              <a:rPr lang="en-US" dirty="0"/>
              <a:t>. Day 0, the day of tumor-cell</a:t>
            </a:r>
            <a:r>
              <a:rPr lang="en-US" baseline="0" dirty="0"/>
              <a:t> </a:t>
            </a:r>
            <a:r>
              <a:rPr lang="en-US" dirty="0"/>
              <a:t>injection. n = 5 mice per group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Risultati</a:t>
            </a:r>
            <a:r>
              <a:rPr lang="en-US" dirty="0"/>
              <a:t> </a:t>
            </a:r>
            <a:r>
              <a:rPr lang="en-US" dirty="0" err="1"/>
              <a:t>immunoblotting</a:t>
            </a:r>
            <a:r>
              <a:rPr lang="en-US" dirty="0"/>
              <a:t> da due </a:t>
            </a:r>
            <a:r>
              <a:rPr lang="en-US" dirty="0" err="1"/>
              <a:t>esperimenti</a:t>
            </a:r>
            <a:r>
              <a:rPr lang="en-US" dirty="0"/>
              <a:t> </a:t>
            </a:r>
            <a:r>
              <a:rPr lang="en-US" dirty="0" err="1"/>
              <a:t>diversi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Immunoblotting</a:t>
            </a:r>
            <a:r>
              <a:rPr lang="it-IT" dirty="0"/>
              <a:t> of pan-TEAD and </a:t>
            </a:r>
            <a:r>
              <a:rPr lang="it-IT" dirty="0" err="1"/>
              <a:t>CybD</a:t>
            </a:r>
            <a:r>
              <a:rPr lang="it-IT" dirty="0"/>
              <a:t> in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transfected</a:t>
            </a:r>
            <a:r>
              <a:rPr lang="it-IT" dirty="0"/>
              <a:t> with Malat1 in the </a:t>
            </a:r>
            <a:r>
              <a:rPr lang="it-IT" dirty="0" err="1"/>
              <a:t>presence</a:t>
            </a:r>
            <a:r>
              <a:rPr lang="it-IT" dirty="0"/>
              <a:t> or </a:t>
            </a:r>
            <a:r>
              <a:rPr lang="it-IT" dirty="0" err="1"/>
              <a:t>abscence</a:t>
            </a:r>
            <a:r>
              <a:rPr lang="it-IT" dirty="0"/>
              <a:t> of TEAD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Migration and </a:t>
            </a:r>
            <a:r>
              <a:rPr lang="it-IT" dirty="0" err="1"/>
              <a:t>invasion</a:t>
            </a:r>
            <a:r>
              <a:rPr lang="it-IT" dirty="0"/>
              <a:t>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Migration and invasion assays of LM2, BT549, and SUM149 cells transfected with mouse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Malat1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presence or absence of HA-tagged human TEAD1.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3 cell culture replicates per group. Results are representative of two independent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984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</a:t>
            </a:r>
            <a:r>
              <a:rPr lang="en-US" dirty="0" err="1"/>
              <a:t>reexpression</a:t>
            </a:r>
            <a:r>
              <a:rPr lang="en-US" dirty="0"/>
              <a:t> of Mala1 in</a:t>
            </a:r>
            <a:r>
              <a:rPr lang="it-IT" dirty="0"/>
              <a:t> MMTV-</a:t>
            </a:r>
            <a:r>
              <a:rPr lang="it-IT" dirty="0" err="1"/>
              <a:t>PyMT</a:t>
            </a:r>
            <a:r>
              <a:rPr lang="it-IT" dirty="0"/>
              <a:t> </a:t>
            </a:r>
            <a:r>
              <a:rPr lang="it-IT" i="1" dirty="0" err="1"/>
              <a:t>Malat</a:t>
            </a:r>
            <a:r>
              <a:rPr lang="it-IT" i="1" dirty="0"/>
              <a:t>-/-</a:t>
            </a:r>
            <a:r>
              <a:rPr lang="it-IT" dirty="0"/>
              <a:t>  </a:t>
            </a:r>
            <a:r>
              <a:rPr lang="it-IT" dirty="0" err="1"/>
              <a:t>reversed</a:t>
            </a:r>
            <a:r>
              <a:rPr lang="it-IT" dirty="0"/>
              <a:t> the </a:t>
            </a:r>
            <a:r>
              <a:rPr lang="it-IT" dirty="0" err="1"/>
              <a:t>induction</a:t>
            </a:r>
            <a:r>
              <a:rPr lang="it-IT" dirty="0"/>
              <a:t> of </a:t>
            </a:r>
            <a:r>
              <a:rPr lang="it-IT" dirty="0" err="1"/>
              <a:t>expression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952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 activity in HEK293FT cells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cotransfected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HA-TEAD1, the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ITGB4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VEGFA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luciferase reporter, and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Renilla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luciferase reporter (for normalization).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3 cell culture replicates per group. Results are representative of two independent experiments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ChIP-qPCR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showing the occupancy of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ITGB4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(L7, left panel) and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VEGFA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(V1, right panel) promoters by TEAD1 or YAP. Ectopically expressed HA-TEAD1 and endogenous YAP were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immunoprecipitated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cells with or without ectopic expression of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Malat1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3 technical replicates per group. Results are representative of two independent experiments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071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 activity in HEK293FT cells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cotransfected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HA-TEAD1, the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ITGB4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VEGFA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luciferase reporter, and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Renilla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luciferase reporter (for normalization).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3 cell culture replicates per group. Results are representative of two independent experiments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ChIP-qPCR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showing the occupancy of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ITGB4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(L7, left panel) and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VEGFA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(V1, right panel) promoters by TEAD1 or YAP. Ectopically expressed HA-TEAD1 and endogenous YAP were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immunoprecipitated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cells with or without ectopic expression of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Malat1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3 technical replicates per group. Results are representative of two independent experiments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102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Img1</a:t>
            </a:r>
            <a:r>
              <a:rPr lang="it-IT" baseline="0" dirty="0"/>
              <a:t> : </a:t>
            </a:r>
            <a:r>
              <a:rPr lang="it-IT" dirty="0" err="1"/>
              <a:t>Results</a:t>
            </a:r>
            <a:r>
              <a:rPr lang="it-IT" dirty="0"/>
              <a:t> from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indipendent</a:t>
            </a:r>
            <a:r>
              <a:rPr lang="it-IT" dirty="0"/>
              <a:t> </a:t>
            </a:r>
            <a:r>
              <a:rPr lang="it-IT" dirty="0" err="1"/>
              <a:t>experiments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87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Altera g1/s</a:t>
            </a:r>
            <a:r>
              <a:rPr lang="it-IT" baseline="0" dirty="0"/>
              <a:t> </a:t>
            </a:r>
            <a:r>
              <a:rPr lang="it-IT" baseline="0" dirty="0" err="1"/>
              <a:t>chekoint</a:t>
            </a:r>
            <a:r>
              <a:rPr lang="it-IT" baseline="0" dirty="0"/>
              <a:t> perché ci sono bassi livelli di p21</a:t>
            </a:r>
            <a:r>
              <a:rPr lang="it-IT" baseline="0" dirty="0">
                <a:sym typeface="Wingdings" pitchFamily="2" charset="2"/>
              </a:rPr>
              <a:t> non viene indotta </a:t>
            </a:r>
            <a:r>
              <a:rPr lang="it-IT" baseline="0" dirty="0" err="1">
                <a:sym typeface="Wingdings" pitchFamily="2" charset="2"/>
              </a:rPr>
              <a:t>senscenza</a:t>
            </a:r>
            <a:r>
              <a:rPr lang="it-IT" baseline="0" dirty="0">
                <a:sym typeface="Wingdings" pitchFamily="2" charset="2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45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Increases in copy number are simply random changes that</a:t>
            </a:r>
            <a:r>
              <a:rPr lang="en-US" baseline="0" dirty="0"/>
              <a:t> </a:t>
            </a:r>
            <a:r>
              <a:rPr lang="en-US" dirty="0"/>
              <a:t>reflect the genetic instability seen in cancers.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37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/>
              <a:t>5′-capped and </a:t>
            </a:r>
            <a:r>
              <a:rPr lang="it-IT" sz="1200" dirty="0" err="1"/>
              <a:t>polyadenylated</a:t>
            </a:r>
            <a:r>
              <a:rPr lang="it-IT" sz="1200" dirty="0"/>
              <a:t> non-</a:t>
            </a:r>
            <a:r>
              <a:rPr lang="it-IT" sz="1200" dirty="0" err="1"/>
              <a:t>spliced</a:t>
            </a:r>
            <a:endParaRPr lang="it-IT" sz="1200" dirty="0"/>
          </a:p>
          <a:p>
            <a:r>
              <a:rPr lang="it-IT" dirty="0"/>
              <a:t> PANDA </a:t>
            </a:r>
            <a:r>
              <a:rPr lang="it-IT" dirty="0" err="1"/>
              <a:t>downregulates</a:t>
            </a:r>
            <a:r>
              <a:rPr lang="it-IT" dirty="0"/>
              <a:t>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baseline="0" dirty="0"/>
              <a:t> </a:t>
            </a:r>
            <a:r>
              <a:rPr lang="it-IT" dirty="0" err="1"/>
              <a:t>directly</a:t>
            </a:r>
            <a:r>
              <a:rPr lang="it-IT" dirty="0"/>
              <a:t> (e.g. APAF1, FAS)</a:t>
            </a:r>
            <a:r>
              <a:rPr lang="it-IT" baseline="0" dirty="0"/>
              <a:t> </a:t>
            </a:r>
            <a:r>
              <a:rPr lang="it-IT" dirty="0" err="1"/>
              <a:t>indirectly</a:t>
            </a:r>
            <a:r>
              <a:rPr lang="it-IT" dirty="0"/>
              <a:t> by NF-YA </a:t>
            </a:r>
            <a:r>
              <a:rPr lang="it-IT" dirty="0" err="1"/>
              <a:t>inhibition</a:t>
            </a:r>
            <a:r>
              <a:rPr lang="it-IT" dirty="0"/>
              <a:t> (e.g. PUMA, NOXA)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823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Mechanistically, PVT1 directly</a:t>
            </a:r>
            <a:r>
              <a:rPr lang="en-US" baseline="0" dirty="0"/>
              <a:t> </a:t>
            </a:r>
            <a:r>
              <a:rPr lang="en-US" dirty="0"/>
              <a:t>interacted with the signal transducer activator phospho-STAT3 in the nucleus, and increased its protein stability by</a:t>
            </a:r>
            <a:r>
              <a:rPr lang="en-US" baseline="0" dirty="0"/>
              <a:t> </a:t>
            </a:r>
            <a:r>
              <a:rPr lang="en-US" dirty="0"/>
              <a:t>protecting it from poly-</a:t>
            </a:r>
            <a:r>
              <a:rPr lang="en-US" dirty="0" err="1"/>
              <a:t>ubiquitination</a:t>
            </a:r>
            <a:r>
              <a:rPr lang="en-US" dirty="0"/>
              <a:t> and proteasome-dependent degradation. The binding of PVT1 activated the</a:t>
            </a:r>
            <a:r>
              <a:rPr lang="en-US" baseline="0" dirty="0"/>
              <a:t> </a:t>
            </a:r>
            <a:r>
              <a:rPr lang="en-US" dirty="0"/>
              <a:t>STAT3 </a:t>
            </a:r>
            <a:r>
              <a:rPr lang="en-US" dirty="0" err="1"/>
              <a:t>signalling</a:t>
            </a:r>
            <a:r>
              <a:rPr lang="en-US" dirty="0"/>
              <a:t> pathway, and successively elevated VEGFA expression to stimulate angiogenesis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38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Left: In cancer, HBXIP interacts with c-</a:t>
            </a:r>
            <a:r>
              <a:rPr lang="en-US" dirty="0" err="1"/>
              <a:t>Myc</a:t>
            </a:r>
            <a:r>
              <a:rPr lang="en-US" dirty="0"/>
              <a:t> and recruits HOTAIR together with LSD1</a:t>
            </a:r>
            <a:r>
              <a:rPr lang="en-US" baseline="0" dirty="0"/>
              <a:t> </a:t>
            </a:r>
            <a:r>
              <a:rPr lang="en-US" dirty="0"/>
              <a:t>(mediates the transient </a:t>
            </a:r>
            <a:r>
              <a:rPr lang="en-US" dirty="0" err="1"/>
              <a:t>demethylation</a:t>
            </a:r>
            <a:r>
              <a:rPr lang="en-US" dirty="0"/>
              <a:t> of H3K4me2). The complex c-</a:t>
            </a:r>
            <a:r>
              <a:rPr lang="en-US" baseline="0" dirty="0"/>
              <a:t> </a:t>
            </a:r>
            <a:r>
              <a:rPr lang="en-US" dirty="0" err="1"/>
              <a:t>Myc</a:t>
            </a:r>
            <a:r>
              <a:rPr lang="en-US" dirty="0"/>
              <a:t>/HBXIP/</a:t>
            </a:r>
            <a:r>
              <a:rPr lang="en-US" dirty="0" err="1"/>
              <a:t>Hotair</a:t>
            </a:r>
            <a:r>
              <a:rPr lang="en-US" dirty="0"/>
              <a:t>/LSD1 is responsible for c-</a:t>
            </a:r>
            <a:r>
              <a:rPr lang="en-US" dirty="0" err="1"/>
              <a:t>Myc</a:t>
            </a:r>
            <a:r>
              <a:rPr lang="en-US" dirty="0"/>
              <a:t> transcriptional</a:t>
            </a:r>
            <a:r>
              <a:rPr lang="en-US" baseline="0" dirty="0"/>
              <a:t> </a:t>
            </a:r>
            <a:r>
              <a:rPr lang="en-US" dirty="0"/>
              <a:t>activation. a, Right: HOTAIR can also serve as a scaffold for</a:t>
            </a:r>
            <a:r>
              <a:rPr lang="en-US" baseline="0" dirty="0"/>
              <a:t> </a:t>
            </a:r>
            <a:r>
              <a:rPr lang="en-US" dirty="0"/>
              <a:t>PRC2 complex promoting H3K27me3 in the promoter region of WIF-1, which is an inhibitor of the </a:t>
            </a:r>
            <a:r>
              <a:rPr lang="en-US" dirty="0" err="1"/>
              <a:t>Wnt</a:t>
            </a:r>
            <a:r>
              <a:rPr lang="en-US" dirty="0"/>
              <a:t>/β-catenin signaling pathway. The</a:t>
            </a:r>
            <a:r>
              <a:rPr lang="en-US" baseline="0" dirty="0"/>
              <a:t> </a:t>
            </a:r>
            <a:r>
              <a:rPr lang="en-US" dirty="0"/>
              <a:t>epigenetic silencing of WIF-1 associates with the activation of the</a:t>
            </a:r>
            <a:r>
              <a:rPr lang="en-US" baseline="0" dirty="0"/>
              <a:t> </a:t>
            </a:r>
            <a:r>
              <a:rPr lang="en-US" dirty="0"/>
              <a:t>WNT-β-catenin pathway.</a:t>
            </a:r>
          </a:p>
          <a:p>
            <a:r>
              <a:rPr lang="en-US" dirty="0"/>
              <a:t>b. Additionally, HOTAIR not only</a:t>
            </a:r>
            <a:r>
              <a:rPr lang="en-US" baseline="0" dirty="0"/>
              <a:t> </a:t>
            </a:r>
            <a:r>
              <a:rPr lang="en-US" dirty="0"/>
              <a:t>regulates chromatin dynamics but also influences gene expression</a:t>
            </a:r>
            <a:r>
              <a:rPr lang="en-US" baseline="0" dirty="0"/>
              <a:t> </a:t>
            </a:r>
            <a:r>
              <a:rPr lang="en-US" dirty="0" err="1"/>
              <a:t>posttranscriptionally</a:t>
            </a:r>
            <a:r>
              <a:rPr lang="en-US" dirty="0"/>
              <a:t>. This </a:t>
            </a:r>
            <a:r>
              <a:rPr lang="en-US" dirty="0" err="1"/>
              <a:t>lncRNA</a:t>
            </a:r>
            <a:r>
              <a:rPr lang="en-US" dirty="0"/>
              <a:t> acts as a </a:t>
            </a:r>
            <a:r>
              <a:rPr lang="en-US" dirty="0" err="1"/>
              <a:t>ceRNA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FA4A-5123-4F3D-99A6-6EBB373ADFC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88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1600" b="1" dirty="0" err="1">
                <a:solidFill>
                  <a:schemeClr val="tx2"/>
                </a:solidFill>
              </a:rPr>
              <a:t>Genetic</a:t>
            </a:r>
            <a:r>
              <a:rPr lang="it-IT" sz="1600" b="1" dirty="0">
                <a:solidFill>
                  <a:schemeClr val="tx2"/>
                </a:solidFill>
              </a:rPr>
              <a:t> background: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Intergenic</a:t>
            </a:r>
            <a:r>
              <a:rPr lang="it-IT" sz="1400" dirty="0">
                <a:solidFill>
                  <a:schemeClr val="tx2"/>
                </a:solidFill>
              </a:rPr>
              <a:t> (</a:t>
            </a:r>
            <a:r>
              <a:rPr lang="it-IT" sz="1400" i="1" dirty="0" err="1">
                <a:solidFill>
                  <a:schemeClr val="tx2"/>
                </a:solidFill>
              </a:rPr>
              <a:t>lincRNA</a:t>
            </a:r>
            <a:r>
              <a:rPr lang="it-IT" sz="1400" dirty="0">
                <a:solidFill>
                  <a:schemeClr val="tx2"/>
                </a:solidFill>
              </a:rPr>
              <a:t>)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random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seq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</a:rPr>
              <a:t>Overlapping</a:t>
            </a:r>
            <a:r>
              <a:rPr lang="it-IT" sz="1400" dirty="0">
                <a:solidFill>
                  <a:schemeClr val="tx2"/>
                </a:solidFill>
              </a:rPr>
              <a:t>: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742950" lvl="1" indent="-285750">
              <a:buFont typeface="Font di sistema normale"/>
              <a:buChar char="-"/>
            </a:pPr>
            <a:r>
              <a:rPr lang="it-IT" sz="1400" i="1" dirty="0" err="1">
                <a:solidFill>
                  <a:schemeClr val="tx2"/>
                </a:solidFill>
              </a:rPr>
              <a:t>Antisense</a:t>
            </a:r>
            <a:r>
              <a:rPr lang="it-IT" sz="1400" i="1" dirty="0">
                <a:solidFill>
                  <a:schemeClr val="tx2"/>
                </a:solidFill>
              </a:rPr>
              <a:t> 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it-IT" sz="1400" i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r>
              <a:rPr lang="it-IT" sz="1400" i="1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it-IT" sz="1400" i="1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Exonic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intronic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timing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solidFill>
                  <a:schemeClr val="tx2"/>
                </a:solidFill>
              </a:rPr>
              <a:t>Same</a:t>
            </a:r>
            <a:r>
              <a:rPr lang="it-IT" sz="1400" dirty="0">
                <a:solidFill>
                  <a:schemeClr val="tx2"/>
                </a:solidFill>
              </a:rPr>
              <a:t>/</a:t>
            </a:r>
            <a:r>
              <a:rPr lang="it-IT" sz="1400" dirty="0" err="1">
                <a:solidFill>
                  <a:schemeClr val="tx2"/>
                </a:solidFill>
              </a:rPr>
              <a:t>different</a:t>
            </a:r>
            <a:r>
              <a:rPr lang="it-IT" sz="1400" dirty="0">
                <a:solidFill>
                  <a:schemeClr val="tx2"/>
                </a:solidFill>
              </a:rPr>
              <a:t> promoter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 reg.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space</a:t>
            </a: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Mechanisms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Base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paring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miRNA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, RBP)</a:t>
            </a:r>
          </a:p>
          <a:p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	     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mRNA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stabilization</a:t>
            </a:r>
            <a:endParaRPr lang="it-IT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Secondary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structures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decoy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(TF)</a:t>
            </a:r>
          </a:p>
          <a:p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		 </a:t>
            </a:r>
            <a:r>
              <a:rPr lang="it-IT" sz="1400" b="1" dirty="0" err="1">
                <a:solidFill>
                  <a:schemeClr val="tx2"/>
                </a:solidFill>
                <a:sym typeface="Wingdings" pitchFamily="2" charset="2"/>
              </a:rPr>
              <a:t>scaffold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Both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  </a:t>
            </a:r>
            <a:r>
              <a:rPr lang="it-IT" sz="1400" b="1" dirty="0">
                <a:solidFill>
                  <a:schemeClr val="tx2"/>
                </a:solidFill>
                <a:sym typeface="Wingdings" pitchFamily="2" charset="2"/>
              </a:rPr>
              <a:t>guide 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(TF, </a:t>
            </a:r>
            <a:r>
              <a:rPr lang="it-IT" sz="1400" dirty="0" err="1">
                <a:solidFill>
                  <a:schemeClr val="tx2"/>
                </a:solidFill>
                <a:sym typeface="Wingdings" pitchFamily="2" charset="2"/>
              </a:rPr>
              <a:t>ChRem</a:t>
            </a:r>
            <a:r>
              <a:rPr lang="it-IT" sz="14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solidFill>
                <a:schemeClr val="tx2"/>
              </a:solidFill>
            </a:endParaRPr>
          </a:p>
          <a:p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Interacting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sym typeface="Wingdings" pitchFamily="2" charset="2"/>
              </a:rPr>
              <a:t>partners</a:t>
            </a:r>
            <a:r>
              <a:rPr lang="it-IT" sz="1200" b="1" dirty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Proteins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(TF,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Chr.Rem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.,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Rec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Various</a:t>
            </a:r>
            <a:r>
              <a:rPr lang="it-IT" sz="1200" dirty="0">
                <a:solidFill>
                  <a:schemeClr val="tx2"/>
                </a:solidFill>
                <a:sym typeface="Wingdings" pitchFamily="2" charset="2"/>
              </a:rPr>
              <a:t> RNA </a:t>
            </a: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species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2"/>
                </a:solidFill>
                <a:sym typeface="Wingdings" pitchFamily="2" charset="2"/>
              </a:rPr>
              <a:t>Chromatin</a:t>
            </a:r>
            <a:endParaRPr lang="it-IT" sz="1200" dirty="0">
              <a:solidFill>
                <a:schemeClr val="tx2"/>
              </a:solidFill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C34F3-5512-6042-9213-8E430F1D5CA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48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6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2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8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endParaRPr lang="en-US" sz="10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5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6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2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5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8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3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914377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altLang="en-US" sz="800">
              <a:solidFill>
                <a:srgbClr val="2A2A2A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66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ensembl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customXml" Target="../ink/ink14.xml"/><Relationship Id="rId26" Type="http://schemas.openxmlformats.org/officeDocument/2006/relationships/image" Target="../media/image160.png"/><Relationship Id="rId39" Type="http://schemas.openxmlformats.org/officeDocument/2006/relationships/customXml" Target="../ink/ink28.xml"/><Relationship Id="rId21" Type="http://schemas.openxmlformats.org/officeDocument/2006/relationships/customXml" Target="../ink/ink17.xml"/><Relationship Id="rId34" Type="http://schemas.openxmlformats.org/officeDocument/2006/relationships/customXml" Target="../ink/ink25.xml"/><Relationship Id="rId42" Type="http://schemas.openxmlformats.org/officeDocument/2006/relationships/image" Target="../media/image230.png"/><Relationship Id="rId7" Type="http://schemas.openxmlformats.org/officeDocument/2006/relationships/customXml" Target="../ink/ink8.xml"/><Relationship Id="rId2" Type="http://schemas.openxmlformats.org/officeDocument/2006/relationships/image" Target="../media/image27.png"/><Relationship Id="rId16" Type="http://schemas.openxmlformats.org/officeDocument/2006/relationships/image" Target="../media/image140.png"/><Relationship Id="rId29" Type="http://schemas.openxmlformats.org/officeDocument/2006/relationships/customXml" Target="../ink/ink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customXml" Target="../ink/ink10.xml"/><Relationship Id="rId24" Type="http://schemas.openxmlformats.org/officeDocument/2006/relationships/customXml" Target="../ink/ink19.xml"/><Relationship Id="rId32" Type="http://schemas.openxmlformats.org/officeDocument/2006/relationships/image" Target="../media/image19.png"/><Relationship Id="rId37" Type="http://schemas.openxmlformats.org/officeDocument/2006/relationships/customXml" Target="../ink/ink27.xml"/><Relationship Id="rId40" Type="http://schemas.openxmlformats.org/officeDocument/2006/relationships/image" Target="../media/image220.png"/><Relationship Id="rId45" Type="http://schemas.openxmlformats.org/officeDocument/2006/relationships/customXml" Target="../ink/ink31.xml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8.xml"/><Relationship Id="rId28" Type="http://schemas.openxmlformats.org/officeDocument/2006/relationships/image" Target="../media/image170.png"/><Relationship Id="rId36" Type="http://schemas.openxmlformats.org/officeDocument/2006/relationships/image" Target="../media/image200.png"/><Relationship Id="rId10" Type="http://schemas.openxmlformats.org/officeDocument/2006/relationships/image" Target="../media/image11.png"/><Relationship Id="rId19" Type="http://schemas.openxmlformats.org/officeDocument/2006/relationships/customXml" Target="../ink/ink15.xml"/><Relationship Id="rId31" Type="http://schemas.openxmlformats.org/officeDocument/2006/relationships/customXml" Target="../ink/ink23.xml"/><Relationship Id="rId44" Type="http://schemas.openxmlformats.org/officeDocument/2006/relationships/image" Target="../media/image240.png"/><Relationship Id="rId4" Type="http://schemas.openxmlformats.org/officeDocument/2006/relationships/image" Target="../media/image83.png"/><Relationship Id="rId9" Type="http://schemas.openxmlformats.org/officeDocument/2006/relationships/customXml" Target="../ink/ink9.xml"/><Relationship Id="rId14" Type="http://schemas.openxmlformats.org/officeDocument/2006/relationships/image" Target="../media/image130.png"/><Relationship Id="rId22" Type="http://schemas.openxmlformats.org/officeDocument/2006/relationships/image" Target="../media/image150.png"/><Relationship Id="rId27" Type="http://schemas.openxmlformats.org/officeDocument/2006/relationships/customXml" Target="../ink/ink21.xml"/><Relationship Id="rId30" Type="http://schemas.openxmlformats.org/officeDocument/2006/relationships/image" Target="../media/image18.png"/><Relationship Id="rId35" Type="http://schemas.openxmlformats.org/officeDocument/2006/relationships/customXml" Target="../ink/ink26.xml"/><Relationship Id="rId43" Type="http://schemas.openxmlformats.org/officeDocument/2006/relationships/customXml" Target="../ink/ink30.xml"/><Relationship Id="rId8" Type="http://schemas.openxmlformats.org/officeDocument/2006/relationships/image" Target="../media/image100.png"/><Relationship Id="rId3" Type="http://schemas.openxmlformats.org/officeDocument/2006/relationships/customXml" Target="../ink/ink6.xml"/><Relationship Id="rId12" Type="http://schemas.openxmlformats.org/officeDocument/2006/relationships/image" Target="../media/image12.png"/><Relationship Id="rId17" Type="http://schemas.openxmlformats.org/officeDocument/2006/relationships/customXml" Target="../ink/ink13.xml"/><Relationship Id="rId25" Type="http://schemas.openxmlformats.org/officeDocument/2006/relationships/customXml" Target="../ink/ink20.xml"/><Relationship Id="rId33" Type="http://schemas.openxmlformats.org/officeDocument/2006/relationships/customXml" Target="../ink/ink24.xml"/><Relationship Id="rId38" Type="http://schemas.openxmlformats.org/officeDocument/2006/relationships/image" Target="../media/image28.png"/><Relationship Id="rId20" Type="http://schemas.openxmlformats.org/officeDocument/2006/relationships/customXml" Target="../ink/ink16.xml"/><Relationship Id="rId41" Type="http://schemas.openxmlformats.org/officeDocument/2006/relationships/customXml" Target="../ink/ink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ustomXml" Target="../ink/ink37.xml"/><Relationship Id="rId18" Type="http://schemas.openxmlformats.org/officeDocument/2006/relationships/customXml" Target="../ink/ink40.xml"/><Relationship Id="rId26" Type="http://schemas.openxmlformats.org/officeDocument/2006/relationships/customXml" Target="../ink/ink45.xml"/><Relationship Id="rId3" Type="http://schemas.openxmlformats.org/officeDocument/2006/relationships/customXml" Target="../ink/ink32.xml"/><Relationship Id="rId21" Type="http://schemas.openxmlformats.org/officeDocument/2006/relationships/customXml" Target="../ink/ink42.xml"/><Relationship Id="rId7" Type="http://schemas.openxmlformats.org/officeDocument/2006/relationships/customXml" Target="../ink/ink34.xml"/><Relationship Id="rId12" Type="http://schemas.openxmlformats.org/officeDocument/2006/relationships/image" Target="../media/image12.png"/><Relationship Id="rId17" Type="http://schemas.openxmlformats.org/officeDocument/2006/relationships/customXml" Target="../ink/ink39.xml"/><Relationship Id="rId25" Type="http://schemas.openxmlformats.org/officeDocument/2006/relationships/image" Target="../media/image170.png"/><Relationship Id="rId2" Type="http://schemas.openxmlformats.org/officeDocument/2006/relationships/image" Target="../media/image27.png"/><Relationship Id="rId16" Type="http://schemas.openxmlformats.org/officeDocument/2006/relationships/image" Target="../media/image140.png"/><Relationship Id="rId20" Type="http://schemas.openxmlformats.org/officeDocument/2006/relationships/customXml" Target="../ink/ink41.xml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customXml" Target="../ink/ink36.xml"/><Relationship Id="rId24" Type="http://schemas.openxmlformats.org/officeDocument/2006/relationships/customXml" Target="../ink/ink44.xml"/><Relationship Id="rId32" Type="http://schemas.openxmlformats.org/officeDocument/2006/relationships/image" Target="../media/image30.png"/><Relationship Id="rId5" Type="http://schemas.openxmlformats.org/officeDocument/2006/relationships/customXml" Target="../ink/ink33.xml"/><Relationship Id="rId15" Type="http://schemas.openxmlformats.org/officeDocument/2006/relationships/customXml" Target="../ink/ink38.xml"/><Relationship Id="rId23" Type="http://schemas.openxmlformats.org/officeDocument/2006/relationships/image" Target="../media/image160.png"/><Relationship Id="rId28" Type="http://schemas.openxmlformats.org/officeDocument/2006/relationships/customXml" Target="../ink/ink46.xml"/><Relationship Id="rId10" Type="http://schemas.openxmlformats.org/officeDocument/2006/relationships/image" Target="../media/image11.png"/><Relationship Id="rId19" Type="http://schemas.openxmlformats.org/officeDocument/2006/relationships/image" Target="../media/image150.png"/><Relationship Id="rId31" Type="http://schemas.openxmlformats.org/officeDocument/2006/relationships/image" Target="../media/image29.png"/><Relationship Id="rId4" Type="http://schemas.openxmlformats.org/officeDocument/2006/relationships/image" Target="../media/image83.png"/><Relationship Id="rId9" Type="http://schemas.openxmlformats.org/officeDocument/2006/relationships/customXml" Target="../ink/ink35.xml"/><Relationship Id="rId14" Type="http://schemas.openxmlformats.org/officeDocument/2006/relationships/image" Target="../media/image130.png"/><Relationship Id="rId22" Type="http://schemas.openxmlformats.org/officeDocument/2006/relationships/customXml" Target="../ink/ink43.xml"/><Relationship Id="rId27" Type="http://schemas.openxmlformats.org/officeDocument/2006/relationships/image" Target="../media/image18.png"/><Relationship Id="rId30" Type="http://schemas.openxmlformats.org/officeDocument/2006/relationships/customXml" Target="../ink/ink4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ustomXml" Target="../ink/ink53.xml"/><Relationship Id="rId18" Type="http://schemas.openxmlformats.org/officeDocument/2006/relationships/customXml" Target="../ink/ink56.xml"/><Relationship Id="rId26" Type="http://schemas.openxmlformats.org/officeDocument/2006/relationships/customXml" Target="../ink/ink61.xml"/><Relationship Id="rId3" Type="http://schemas.openxmlformats.org/officeDocument/2006/relationships/customXml" Target="../ink/ink48.xml"/><Relationship Id="rId21" Type="http://schemas.openxmlformats.org/officeDocument/2006/relationships/customXml" Target="../ink/ink58.xml"/><Relationship Id="rId7" Type="http://schemas.openxmlformats.org/officeDocument/2006/relationships/customXml" Target="../ink/ink50.xml"/><Relationship Id="rId12" Type="http://schemas.openxmlformats.org/officeDocument/2006/relationships/image" Target="../media/image12.png"/><Relationship Id="rId17" Type="http://schemas.openxmlformats.org/officeDocument/2006/relationships/customXml" Target="../ink/ink55.xml"/><Relationship Id="rId25" Type="http://schemas.openxmlformats.org/officeDocument/2006/relationships/image" Target="../media/image170.png"/><Relationship Id="rId2" Type="http://schemas.openxmlformats.org/officeDocument/2006/relationships/image" Target="../media/image27.png"/><Relationship Id="rId16" Type="http://schemas.openxmlformats.org/officeDocument/2006/relationships/image" Target="../media/image140.png"/><Relationship Id="rId20" Type="http://schemas.openxmlformats.org/officeDocument/2006/relationships/customXml" Target="../ink/ink57.xml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customXml" Target="../ink/ink52.xml"/><Relationship Id="rId24" Type="http://schemas.openxmlformats.org/officeDocument/2006/relationships/customXml" Target="../ink/ink60.xml"/><Relationship Id="rId32" Type="http://schemas.openxmlformats.org/officeDocument/2006/relationships/image" Target="../media/image30.png"/><Relationship Id="rId5" Type="http://schemas.openxmlformats.org/officeDocument/2006/relationships/customXml" Target="../ink/ink49.xml"/><Relationship Id="rId15" Type="http://schemas.openxmlformats.org/officeDocument/2006/relationships/customXml" Target="../ink/ink54.xml"/><Relationship Id="rId23" Type="http://schemas.openxmlformats.org/officeDocument/2006/relationships/image" Target="../media/image160.png"/><Relationship Id="rId28" Type="http://schemas.openxmlformats.org/officeDocument/2006/relationships/customXml" Target="../ink/ink62.xml"/><Relationship Id="rId10" Type="http://schemas.openxmlformats.org/officeDocument/2006/relationships/image" Target="../media/image11.png"/><Relationship Id="rId19" Type="http://schemas.openxmlformats.org/officeDocument/2006/relationships/image" Target="../media/image150.png"/><Relationship Id="rId31" Type="http://schemas.openxmlformats.org/officeDocument/2006/relationships/image" Target="../media/image29.png"/><Relationship Id="rId4" Type="http://schemas.openxmlformats.org/officeDocument/2006/relationships/image" Target="../media/image83.png"/><Relationship Id="rId9" Type="http://schemas.openxmlformats.org/officeDocument/2006/relationships/customXml" Target="../ink/ink51.xml"/><Relationship Id="rId14" Type="http://schemas.openxmlformats.org/officeDocument/2006/relationships/image" Target="../media/image130.png"/><Relationship Id="rId22" Type="http://schemas.openxmlformats.org/officeDocument/2006/relationships/customXml" Target="../ink/ink59.xml"/><Relationship Id="rId27" Type="http://schemas.openxmlformats.org/officeDocument/2006/relationships/image" Target="../media/image18.png"/><Relationship Id="rId30" Type="http://schemas.openxmlformats.org/officeDocument/2006/relationships/customXml" Target="../ink/ink6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18" Type="http://schemas.openxmlformats.org/officeDocument/2006/relationships/image" Target="../media/image140.png"/><Relationship Id="rId3" Type="http://schemas.openxmlformats.org/officeDocument/2006/relationships/image" Target="../media/image32.png"/><Relationship Id="rId7" Type="http://schemas.openxmlformats.org/officeDocument/2006/relationships/image" Target="../media/image300.png"/><Relationship Id="rId12" Type="http://schemas.openxmlformats.org/officeDocument/2006/relationships/image" Target="../media/image330.png"/><Relationship Id="rId17" Type="http://schemas.openxmlformats.org/officeDocument/2006/relationships/customXml" Target="../ink/ink69.xml"/><Relationship Id="rId2" Type="http://schemas.openxmlformats.org/officeDocument/2006/relationships/image" Target="../media/image31.png"/><Relationship Id="rId16" Type="http://schemas.openxmlformats.org/officeDocument/2006/relationships/image" Target="../media/image36.png"/><Relationship Id="rId20" Type="http://schemas.openxmlformats.org/officeDocument/2006/relationships/customXml" Target="../ink/ink7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5.xml"/><Relationship Id="rId11" Type="http://schemas.openxmlformats.org/officeDocument/2006/relationships/customXml" Target="../ink/ink67.xml"/><Relationship Id="rId5" Type="http://schemas.openxmlformats.org/officeDocument/2006/relationships/image" Target="../media/image290.png"/><Relationship Id="rId15" Type="http://schemas.openxmlformats.org/officeDocument/2006/relationships/image" Target="../media/image35.png"/><Relationship Id="rId10" Type="http://schemas.openxmlformats.org/officeDocument/2006/relationships/image" Target="../media/image320.png"/><Relationship Id="rId19" Type="http://schemas.openxmlformats.org/officeDocument/2006/relationships/customXml" Target="../ink/ink70.xml"/><Relationship Id="rId4" Type="http://schemas.openxmlformats.org/officeDocument/2006/relationships/customXml" Target="../ink/ink64.xml"/><Relationship Id="rId9" Type="http://schemas.openxmlformats.org/officeDocument/2006/relationships/customXml" Target="../ink/ink66.xml"/><Relationship Id="rId14" Type="http://schemas.openxmlformats.org/officeDocument/2006/relationships/customXml" Target="../ink/ink6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customXml" Target="../ink/ink7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customXml" Target="../ink/ink7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customXml" Target="../ink/ink7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customXml" Target="../ink/ink74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330.png"/><Relationship Id="rId3" Type="http://schemas.openxmlformats.org/officeDocument/2006/relationships/customXml" Target="../ink/ink76.xml"/><Relationship Id="rId7" Type="http://schemas.openxmlformats.org/officeDocument/2006/relationships/customXml" Target="../ink/ink77.xml"/><Relationship Id="rId12" Type="http://schemas.openxmlformats.org/officeDocument/2006/relationships/customXml" Target="../ink/ink7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20.png"/><Relationship Id="rId5" Type="http://schemas.openxmlformats.org/officeDocument/2006/relationships/image" Target="../media/image31.png"/><Relationship Id="rId10" Type="http://schemas.openxmlformats.org/officeDocument/2006/relationships/customXml" Target="../ink/ink78.xml"/><Relationship Id="rId4" Type="http://schemas.openxmlformats.org/officeDocument/2006/relationships/image" Target="../media/image140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330.png"/><Relationship Id="rId3" Type="http://schemas.openxmlformats.org/officeDocument/2006/relationships/customXml" Target="../ink/ink80.xml"/><Relationship Id="rId7" Type="http://schemas.openxmlformats.org/officeDocument/2006/relationships/customXml" Target="../ink/ink81.xml"/><Relationship Id="rId12" Type="http://schemas.openxmlformats.org/officeDocument/2006/relationships/customXml" Target="../ink/ink8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20.png"/><Relationship Id="rId5" Type="http://schemas.openxmlformats.org/officeDocument/2006/relationships/image" Target="../media/image31.png"/><Relationship Id="rId10" Type="http://schemas.openxmlformats.org/officeDocument/2006/relationships/customXml" Target="../ink/ink82.xml"/><Relationship Id="rId4" Type="http://schemas.openxmlformats.org/officeDocument/2006/relationships/image" Target="../media/image140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0.png"/><Relationship Id="rId3" Type="http://schemas.openxmlformats.org/officeDocument/2006/relationships/image" Target="../media/image29.png"/><Relationship Id="rId7" Type="http://schemas.openxmlformats.org/officeDocument/2006/relationships/customXml" Target="../ink/ink84.xml"/><Relationship Id="rId12" Type="http://schemas.openxmlformats.org/officeDocument/2006/relationships/customXml" Target="../ink/ink8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20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2.mov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4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44.png"/><Relationship Id="rId5" Type="http://schemas.microsoft.com/office/2007/relationships/media" Target="../media/media3.mov"/><Relationship Id="rId10" Type="http://schemas.openxmlformats.org/officeDocument/2006/relationships/image" Target="../media/image43.png"/><Relationship Id="rId4" Type="http://schemas.openxmlformats.org/officeDocument/2006/relationships/video" Target="../media/media2.mov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0.emf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8.png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">
            <a:extLst>
              <a:ext uri="{FF2B5EF4-FFF2-40B4-BE49-F238E27FC236}">
                <a16:creationId xmlns:a16="http://schemas.microsoft.com/office/drawing/2014/main" id="{3BB4AF92-0AC2-8A4D-8C99-2C0DF617DC6F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8349" y="-57249"/>
            <a:ext cx="8784976" cy="1109985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LncRNA in cancer </a:t>
            </a:r>
            <a:r>
              <a:rPr lang="it-IT" sz="3600" dirty="0" err="1">
                <a:solidFill>
                  <a:schemeClr val="bg1"/>
                </a:solidFill>
              </a:rPr>
              <a:t>formation</a:t>
            </a:r>
            <a:r>
              <a:rPr lang="it-IT" sz="3600" dirty="0">
                <a:solidFill>
                  <a:schemeClr val="bg1"/>
                </a:solidFill>
              </a:rPr>
              <a:t> and progression: the </a:t>
            </a:r>
            <a:r>
              <a:rPr lang="it-IT" sz="3600" dirty="0" err="1">
                <a:solidFill>
                  <a:schemeClr val="bg1"/>
                </a:solidFill>
              </a:rPr>
              <a:t>critical</a:t>
            </a:r>
            <a:r>
              <a:rPr lang="it-IT" sz="3600" dirty="0">
                <a:solidFill>
                  <a:schemeClr val="bg1"/>
                </a:solidFill>
              </a:rPr>
              <a:t> </a:t>
            </a:r>
            <a:r>
              <a:rPr lang="it-IT" sz="3600" dirty="0" err="1">
                <a:solidFill>
                  <a:schemeClr val="bg1"/>
                </a:solidFill>
              </a:rPr>
              <a:t>role</a:t>
            </a:r>
            <a:r>
              <a:rPr lang="it-IT" sz="3600" dirty="0">
                <a:solidFill>
                  <a:schemeClr val="bg1"/>
                </a:solidFill>
              </a:rPr>
              <a:t> of Malat1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CB2F5-271B-7A4C-B44A-70BF93CC8C82}"/>
              </a:ext>
            </a:extLst>
          </p:cNvPr>
          <p:cNvSpPr txBox="1"/>
          <p:nvPr/>
        </p:nvSpPr>
        <p:spPr>
          <a:xfrm>
            <a:off x="7236296" y="5847655"/>
            <a:ext cx="1707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Fiorino Jessica</a:t>
            </a:r>
          </a:p>
          <a:p>
            <a:r>
              <a:rPr lang="it-IT" dirty="0" err="1"/>
              <a:t>Vanini</a:t>
            </a:r>
            <a:r>
              <a:rPr lang="it-IT" dirty="0"/>
              <a:t> Angelica</a:t>
            </a:r>
          </a:p>
          <a:p>
            <a:r>
              <a:rPr lang="it-IT" dirty="0"/>
              <a:t>Bagnariol Enrico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ADC48E-EF24-8A4A-83D4-5AC15124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23" y="1556792"/>
            <a:ext cx="542860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8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AA8FB66-9E26-B348-B5EF-FF0955B7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37" y="2569653"/>
            <a:ext cx="6079894" cy="1565482"/>
          </a:xfrm>
          <a:prstGeom prst="rect">
            <a:avLst/>
          </a:prstGeom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E9E55-7976-F64E-86E5-06FAFCF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0509"/>
            <a:ext cx="9162288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</a:rPr>
              <a:t>MALAT1 </a:t>
            </a:r>
            <a:r>
              <a:rPr lang="it-IT" sz="4800" b="1" dirty="0" err="1">
                <a:solidFill>
                  <a:schemeClr val="bg1"/>
                </a:solidFill>
              </a:rPr>
              <a:t>as</a:t>
            </a:r>
            <a:r>
              <a:rPr lang="it-IT" sz="4800" b="1" dirty="0">
                <a:solidFill>
                  <a:schemeClr val="bg1"/>
                </a:solidFill>
              </a:rPr>
              <a:t> an oncogene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D2BE707-5490-544C-B9EC-1B2C9DFE6D86}"/>
              </a:ext>
            </a:extLst>
          </p:cNvPr>
          <p:cNvSpPr txBox="1"/>
          <p:nvPr/>
        </p:nvSpPr>
        <p:spPr>
          <a:xfrm>
            <a:off x="-1" y="6577977"/>
            <a:ext cx="8991601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>
                <a:hlinkClick r:id="rId4"/>
              </a:rPr>
              <a:t>http://www.ensembl.org</a:t>
            </a:r>
            <a:r>
              <a:rPr lang="it-IT" sz="1000" i="1" dirty="0"/>
              <a:t>; </a:t>
            </a:r>
            <a:r>
              <a:rPr lang="it-IT" sz="1000" i="1" dirty="0" err="1">
                <a:solidFill>
                  <a:schemeClr val="accent1">
                    <a:lumMod val="75000"/>
                  </a:schemeClr>
                </a:solidFill>
              </a:rPr>
              <a:t>https</a:t>
            </a:r>
            <a:r>
              <a:rPr lang="it-IT" sz="1000" i="1" dirty="0">
                <a:solidFill>
                  <a:schemeClr val="accent1">
                    <a:lumMod val="75000"/>
                  </a:schemeClr>
                </a:solidFill>
              </a:rPr>
              <a:t>://</a:t>
            </a:r>
            <a:r>
              <a:rPr lang="it-IT" sz="1000" i="1" dirty="0" err="1">
                <a:solidFill>
                  <a:schemeClr val="accent1">
                    <a:lumMod val="75000"/>
                  </a:schemeClr>
                </a:solidFill>
              </a:rPr>
              <a:t>www.ncbi.nlm.nih.gov</a:t>
            </a:r>
            <a:r>
              <a:rPr lang="it-IT" sz="1000" i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it-IT" sz="1000" i="1" dirty="0" err="1">
                <a:solidFill>
                  <a:schemeClr val="accent1">
                    <a:lumMod val="75000"/>
                  </a:schemeClr>
                </a:solidFill>
              </a:rPr>
              <a:t>pubmed</a:t>
            </a:r>
            <a:r>
              <a:rPr lang="it-IT" sz="1000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000" i="1" dirty="0"/>
              <a:t>; Yoshimoto et al. - 2016 - MALAT1 long non-</a:t>
            </a:r>
            <a:r>
              <a:rPr lang="it-IT" sz="1000" i="1" dirty="0" err="1"/>
              <a:t>coding</a:t>
            </a:r>
            <a:r>
              <a:rPr lang="it-IT" sz="1000" i="1" dirty="0"/>
              <a:t> RNA in </a:t>
            </a:r>
            <a:r>
              <a:rPr lang="it-IT" sz="1000" i="1" dirty="0" err="1"/>
              <a:t>cancer</a:t>
            </a:r>
            <a:endParaRPr lang="it-IT" sz="1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A891FC-7021-4C4B-9B48-B41755755315}"/>
              </a:ext>
            </a:extLst>
          </p:cNvPr>
          <p:cNvSpPr txBox="1"/>
          <p:nvPr/>
        </p:nvSpPr>
        <p:spPr>
          <a:xfrm>
            <a:off x="1698947" y="4453240"/>
            <a:ext cx="5947639" cy="2015999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it-IT" sz="1600" dirty="0" err="1"/>
              <a:t>lung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7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bladder</a:t>
            </a:r>
            <a:r>
              <a:rPr lang="it-IT" sz="1600" dirty="0"/>
              <a:t> carcinoma 2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breast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3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cervical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4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ovarian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1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colorectal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3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endometrial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1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esophageal</a:t>
            </a:r>
            <a:r>
              <a:rPr lang="it-IT" sz="1600" dirty="0"/>
              <a:t> cancer3</a:t>
            </a:r>
          </a:p>
          <a:p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 err="1"/>
              <a:t>gastric</a:t>
            </a:r>
            <a:r>
              <a:rPr lang="it-IT" sz="1600" dirty="0"/>
              <a:t> </a:t>
            </a:r>
            <a:r>
              <a:rPr lang="it-IT" sz="1600" dirty="0" err="1"/>
              <a:t>cancer</a:t>
            </a:r>
            <a:r>
              <a:rPr lang="it-IT" sz="1600" dirty="0"/>
              <a:t> 1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hepatocellular</a:t>
            </a:r>
            <a:r>
              <a:rPr lang="it-IT" sz="1600" dirty="0"/>
              <a:t> carcinoma 2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melanoma 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multiple </a:t>
            </a:r>
            <a:r>
              <a:rPr lang="it-IT" sz="1600" dirty="0" err="1"/>
              <a:t>myeloma</a:t>
            </a:r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/>
              <a:t>neuroblastoma osteosarcoma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prostate </a:t>
            </a:r>
            <a:r>
              <a:rPr lang="it-IT" sz="1600" dirty="0" err="1"/>
              <a:t>cancer</a:t>
            </a:r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 err="1"/>
              <a:t>renal</a:t>
            </a:r>
            <a:r>
              <a:rPr lang="it-IT" sz="1600" dirty="0"/>
              <a:t> </a:t>
            </a:r>
            <a:r>
              <a:rPr lang="it-IT" sz="1600" dirty="0" err="1"/>
              <a:t>cell</a:t>
            </a:r>
            <a:r>
              <a:rPr lang="it-IT" sz="1600" dirty="0"/>
              <a:t> carcinoma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..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4B1661-8872-EB4B-95A0-DB24E36F20FF}"/>
              </a:ext>
            </a:extLst>
          </p:cNvPr>
          <p:cNvSpPr txBox="1"/>
          <p:nvPr/>
        </p:nvSpPr>
        <p:spPr>
          <a:xfrm>
            <a:off x="1566691" y="4146419"/>
            <a:ext cx="634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Upregulation</a:t>
            </a:r>
            <a:r>
              <a:rPr lang="it-IT" b="1" dirty="0"/>
              <a:t> of MALAT1 is </a:t>
            </a:r>
            <a:r>
              <a:rPr lang="it-IT" b="1" dirty="0" err="1"/>
              <a:t>observed</a:t>
            </a:r>
            <a:r>
              <a:rPr lang="it-IT" b="1" dirty="0"/>
              <a:t> in </a:t>
            </a:r>
            <a:r>
              <a:rPr lang="it-IT" b="1" dirty="0" err="1"/>
              <a:t>various</a:t>
            </a:r>
            <a:r>
              <a:rPr lang="it-IT" b="1" dirty="0"/>
              <a:t> </a:t>
            </a:r>
            <a:r>
              <a:rPr lang="it-IT" b="1" dirty="0" err="1"/>
              <a:t>types</a:t>
            </a:r>
            <a:r>
              <a:rPr lang="it-IT" b="1" dirty="0"/>
              <a:t> of </a:t>
            </a:r>
            <a:r>
              <a:rPr lang="it-IT" b="1" dirty="0" err="1"/>
              <a:t>cancer</a:t>
            </a:r>
            <a:r>
              <a:rPr lang="it-IT" b="1" dirty="0"/>
              <a:t>:</a:t>
            </a:r>
          </a:p>
        </p:txBody>
      </p:sp>
      <p:pic>
        <p:nvPicPr>
          <p:cNvPr id="8" name="Immagine 7" descr="Immagine che contiene screenshot, uccello&#10;&#10;Descrizione generata automaticamente">
            <a:extLst>
              <a:ext uri="{FF2B5EF4-FFF2-40B4-BE49-F238E27FC236}">
                <a16:creationId xmlns:a16="http://schemas.microsoft.com/office/drawing/2014/main" id="{17021E1F-2317-C64D-BBF0-0CF2E236A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70" y="1026340"/>
            <a:ext cx="6454079" cy="15320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60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0" y="-12879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E9E55-7976-F64E-86E5-06FAFCF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0509"/>
            <a:ext cx="9162288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</a:rPr>
              <a:t>MALAT1 </a:t>
            </a:r>
            <a:r>
              <a:rPr lang="it-IT" sz="4800" b="1" dirty="0" err="1">
                <a:solidFill>
                  <a:schemeClr val="bg1"/>
                </a:solidFill>
              </a:rPr>
              <a:t>as</a:t>
            </a:r>
            <a:r>
              <a:rPr lang="it-IT" sz="4800" b="1" dirty="0">
                <a:solidFill>
                  <a:schemeClr val="bg1"/>
                </a:solidFill>
              </a:rPr>
              <a:t> an oncogene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D2BE707-5490-544C-B9EC-1B2C9DFE6D86}"/>
              </a:ext>
            </a:extLst>
          </p:cNvPr>
          <p:cNvSpPr txBox="1"/>
          <p:nvPr/>
        </p:nvSpPr>
        <p:spPr>
          <a:xfrm>
            <a:off x="-1" y="6577977"/>
            <a:ext cx="8991601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 err="1"/>
              <a:t>Ref</a:t>
            </a:r>
            <a:r>
              <a:rPr lang="it-IT" sz="1000" i="1" dirty="0"/>
              <a:t> image: </a:t>
            </a:r>
            <a:r>
              <a:rPr lang="it-IT" sz="1000" dirty="0"/>
              <a:t>Li, </a:t>
            </a:r>
            <a:r>
              <a:rPr lang="it-IT" sz="1000" dirty="0" err="1"/>
              <a:t>Zhi-Xing</a:t>
            </a:r>
            <a:r>
              <a:rPr lang="it-IT" sz="1000" dirty="0"/>
              <a:t>,, </a:t>
            </a:r>
            <a:r>
              <a:rPr lang="it-IT" sz="1000" dirty="0" err="1"/>
              <a:t>Guo</a:t>
            </a:r>
            <a:r>
              <a:rPr lang="it-IT" sz="1000" dirty="0"/>
              <a:t> </a:t>
            </a:r>
            <a:r>
              <a:rPr lang="it-IT" sz="1000" dirty="0" err="1"/>
              <a:t>Wang</a:t>
            </a:r>
            <a:r>
              <a:rPr lang="it-IT" sz="1000" dirty="0"/>
              <a:t>, e Yuan-Shan </a:t>
            </a:r>
            <a:r>
              <a:rPr lang="it-IT" sz="1000" dirty="0" err="1"/>
              <a:t>Zhu</a:t>
            </a:r>
            <a:r>
              <a:rPr lang="it-IT" sz="1000" dirty="0"/>
              <a:t>. «MALAT1: A </a:t>
            </a:r>
            <a:r>
              <a:rPr lang="it-IT" sz="1000" dirty="0" err="1"/>
              <a:t>Potential</a:t>
            </a:r>
            <a:r>
              <a:rPr lang="it-IT" sz="1000" dirty="0"/>
              <a:t> </a:t>
            </a:r>
            <a:r>
              <a:rPr lang="it-IT" sz="1000" dirty="0" err="1"/>
              <a:t>Biomarker</a:t>
            </a:r>
            <a:r>
              <a:rPr lang="it-IT" sz="1000" dirty="0"/>
              <a:t> in </a:t>
            </a:r>
            <a:r>
              <a:rPr lang="it-IT" sz="1000" dirty="0" err="1"/>
              <a:t>Cancer</a:t>
            </a:r>
            <a:r>
              <a:rPr lang="it-IT" sz="1000" dirty="0"/>
              <a:t>». </a:t>
            </a:r>
            <a:r>
              <a:rPr lang="it-IT" sz="1000" i="1" dirty="0" err="1"/>
              <a:t>Cancer</a:t>
            </a:r>
            <a:r>
              <a:rPr lang="it-IT" sz="1000" i="1" dirty="0"/>
              <a:t> Management and </a:t>
            </a:r>
            <a:r>
              <a:rPr lang="it-IT" sz="1000" i="1" dirty="0" err="1"/>
              <a:t>Research</a:t>
            </a:r>
            <a:r>
              <a:rPr lang="it-IT" sz="1000" dirty="0"/>
              <a:t> Volume 10 (dicembre 2018): 6</a:t>
            </a:r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AADE368-2D7C-E546-A16E-0DCBD3979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29" y="1079136"/>
            <a:ext cx="7067207" cy="54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1" y="0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E9E55-7976-F64E-86E5-06FAFCF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0509"/>
            <a:ext cx="9162288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</a:rPr>
              <a:t>MALAT1 </a:t>
            </a:r>
            <a:r>
              <a:rPr lang="it-IT" sz="4800" b="1" dirty="0" err="1">
                <a:solidFill>
                  <a:schemeClr val="bg1"/>
                </a:solidFill>
              </a:rPr>
              <a:t>as</a:t>
            </a:r>
            <a:r>
              <a:rPr lang="it-IT" sz="4800" b="1" dirty="0">
                <a:solidFill>
                  <a:schemeClr val="bg1"/>
                </a:solidFill>
              </a:rPr>
              <a:t> an oncogene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D2BE707-5490-544C-B9EC-1B2C9DFE6D86}"/>
              </a:ext>
            </a:extLst>
          </p:cNvPr>
          <p:cNvSpPr txBox="1"/>
          <p:nvPr/>
        </p:nvSpPr>
        <p:spPr>
          <a:xfrm>
            <a:off x="-1" y="6577977"/>
            <a:ext cx="8991601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 err="1"/>
              <a:t>Ref</a:t>
            </a:r>
            <a:r>
              <a:rPr lang="it-IT" sz="1000" i="1" dirty="0"/>
              <a:t> image: </a:t>
            </a:r>
            <a:r>
              <a:rPr lang="it-IT" sz="1000" dirty="0"/>
              <a:t>Li, </a:t>
            </a:r>
            <a:r>
              <a:rPr lang="it-IT" sz="1000" dirty="0" err="1"/>
              <a:t>Zhi-Xing</a:t>
            </a:r>
            <a:r>
              <a:rPr lang="it-IT" sz="1000" dirty="0"/>
              <a:t>,, </a:t>
            </a:r>
            <a:r>
              <a:rPr lang="it-IT" sz="1000" dirty="0" err="1"/>
              <a:t>Guo</a:t>
            </a:r>
            <a:r>
              <a:rPr lang="it-IT" sz="1000" dirty="0"/>
              <a:t> </a:t>
            </a:r>
            <a:r>
              <a:rPr lang="it-IT" sz="1000" dirty="0" err="1"/>
              <a:t>Wang</a:t>
            </a:r>
            <a:r>
              <a:rPr lang="it-IT" sz="1000" dirty="0"/>
              <a:t>, e Yuan-Shan </a:t>
            </a:r>
            <a:r>
              <a:rPr lang="it-IT" sz="1000" dirty="0" err="1"/>
              <a:t>Zhu</a:t>
            </a:r>
            <a:r>
              <a:rPr lang="it-IT" sz="1000" dirty="0"/>
              <a:t>. «MALAT1: A </a:t>
            </a:r>
            <a:r>
              <a:rPr lang="it-IT" sz="1000" dirty="0" err="1"/>
              <a:t>Potential</a:t>
            </a:r>
            <a:r>
              <a:rPr lang="it-IT" sz="1000" dirty="0"/>
              <a:t> </a:t>
            </a:r>
            <a:r>
              <a:rPr lang="it-IT" sz="1000" dirty="0" err="1"/>
              <a:t>Biomarker</a:t>
            </a:r>
            <a:r>
              <a:rPr lang="it-IT" sz="1000" dirty="0"/>
              <a:t> in </a:t>
            </a:r>
            <a:r>
              <a:rPr lang="it-IT" sz="1000" dirty="0" err="1"/>
              <a:t>Cancer</a:t>
            </a:r>
            <a:r>
              <a:rPr lang="it-IT" sz="1000" dirty="0"/>
              <a:t>». </a:t>
            </a:r>
            <a:r>
              <a:rPr lang="it-IT" sz="1000" i="1" dirty="0" err="1"/>
              <a:t>Cancer</a:t>
            </a:r>
            <a:r>
              <a:rPr lang="it-IT" sz="1000" i="1" dirty="0"/>
              <a:t> Management and </a:t>
            </a:r>
            <a:r>
              <a:rPr lang="it-IT" sz="1000" i="1" dirty="0" err="1"/>
              <a:t>Research</a:t>
            </a:r>
            <a:r>
              <a:rPr lang="it-IT" sz="1000" dirty="0"/>
              <a:t> Volume 10 (dicembre 2018): 6</a:t>
            </a:r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AADE368-2D7C-E546-A16E-0DCBD3979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29" y="1079136"/>
            <a:ext cx="7067207" cy="549884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26FE1FB-158C-6841-9292-8F6799625C71}"/>
              </a:ext>
            </a:extLst>
          </p:cNvPr>
          <p:cNvSpPr/>
          <p:nvPr/>
        </p:nvSpPr>
        <p:spPr>
          <a:xfrm>
            <a:off x="5257800" y="1027688"/>
            <a:ext cx="3178629" cy="291294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83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-44605" y="-25337"/>
            <a:ext cx="9233210" cy="12529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E9E55-7976-F64E-86E5-06FAFCF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3232" y="-14890"/>
            <a:ext cx="10515599" cy="7771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MALAT1: </a:t>
            </a:r>
            <a:r>
              <a:rPr lang="it-IT" b="1" dirty="0" err="1">
                <a:solidFill>
                  <a:schemeClr val="bg1"/>
                </a:solidFill>
              </a:rPr>
              <a:t>role</a:t>
            </a:r>
            <a:r>
              <a:rPr lang="it-IT" b="1" dirty="0">
                <a:solidFill>
                  <a:schemeClr val="bg1"/>
                </a:solidFill>
              </a:rPr>
              <a:t> in </a:t>
            </a:r>
            <a:r>
              <a:rPr lang="it-IT" b="1" dirty="0" err="1">
                <a:solidFill>
                  <a:schemeClr val="bg1"/>
                </a:solidFill>
              </a:rPr>
              <a:t>cancer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metastasis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6E016A-DA05-B249-9AF4-BC23178FC1DB}"/>
              </a:ext>
            </a:extLst>
          </p:cNvPr>
          <p:cNvSpPr txBox="1"/>
          <p:nvPr/>
        </p:nvSpPr>
        <p:spPr>
          <a:xfrm>
            <a:off x="0" y="6509761"/>
            <a:ext cx="8991601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 err="1"/>
              <a:t>Ref</a:t>
            </a:r>
            <a:r>
              <a:rPr lang="it-IT" sz="1000" i="1" dirty="0"/>
              <a:t> image: </a:t>
            </a:r>
            <a:r>
              <a:rPr lang="it-IT" sz="1000" dirty="0"/>
              <a:t>Li, </a:t>
            </a:r>
            <a:r>
              <a:rPr lang="it-IT" sz="1000" dirty="0" err="1"/>
              <a:t>Zhi-Xing</a:t>
            </a:r>
            <a:r>
              <a:rPr lang="it-IT" sz="1000" dirty="0"/>
              <a:t>,, </a:t>
            </a:r>
            <a:r>
              <a:rPr lang="it-IT" sz="1000" dirty="0" err="1"/>
              <a:t>Guo</a:t>
            </a:r>
            <a:r>
              <a:rPr lang="it-IT" sz="1000" dirty="0"/>
              <a:t> </a:t>
            </a:r>
            <a:r>
              <a:rPr lang="it-IT" sz="1000" dirty="0" err="1"/>
              <a:t>Wang</a:t>
            </a:r>
            <a:r>
              <a:rPr lang="it-IT" sz="1000" dirty="0"/>
              <a:t>, e Yuan-Shan </a:t>
            </a:r>
            <a:r>
              <a:rPr lang="it-IT" sz="1000" dirty="0" err="1"/>
              <a:t>Zhu</a:t>
            </a:r>
            <a:r>
              <a:rPr lang="it-IT" sz="1000" dirty="0"/>
              <a:t>. «MALAT1: A </a:t>
            </a:r>
            <a:r>
              <a:rPr lang="it-IT" sz="1000" dirty="0" err="1"/>
              <a:t>Potential</a:t>
            </a:r>
            <a:r>
              <a:rPr lang="it-IT" sz="1000" dirty="0"/>
              <a:t> </a:t>
            </a:r>
            <a:r>
              <a:rPr lang="it-IT" sz="1000" dirty="0" err="1"/>
              <a:t>Biomarker</a:t>
            </a:r>
            <a:r>
              <a:rPr lang="it-IT" sz="1000" dirty="0"/>
              <a:t> in </a:t>
            </a:r>
            <a:r>
              <a:rPr lang="it-IT" sz="1000" dirty="0" err="1"/>
              <a:t>Cancer</a:t>
            </a:r>
            <a:r>
              <a:rPr lang="it-IT" sz="1000" dirty="0"/>
              <a:t>». </a:t>
            </a:r>
            <a:r>
              <a:rPr lang="it-IT" sz="1000" i="1" dirty="0" err="1"/>
              <a:t>Cancer</a:t>
            </a:r>
            <a:r>
              <a:rPr lang="it-IT" sz="1000" i="1" dirty="0"/>
              <a:t> Management and </a:t>
            </a:r>
            <a:r>
              <a:rPr lang="it-IT" sz="1000" i="1" dirty="0" err="1"/>
              <a:t>Research</a:t>
            </a:r>
            <a:r>
              <a:rPr lang="it-IT" sz="1000" dirty="0"/>
              <a:t> Volume 10 (dicembre 2018): 6</a:t>
            </a:r>
          </a:p>
          <a:p>
            <a:r>
              <a:rPr lang="it-IT" sz="1000" dirty="0" err="1"/>
              <a:t>Pruszko</a:t>
            </a:r>
            <a:r>
              <a:rPr lang="it-IT" sz="1000" dirty="0"/>
              <a:t> M, Milano E, </a:t>
            </a:r>
            <a:r>
              <a:rPr lang="it-IT" sz="1000" dirty="0" err="1"/>
              <a:t>Bicciato</a:t>
            </a:r>
            <a:r>
              <a:rPr lang="it-IT" sz="1000" dirty="0"/>
              <a:t> S, et al. The </a:t>
            </a:r>
            <a:r>
              <a:rPr lang="it-IT" sz="1000" dirty="0" err="1"/>
              <a:t>mutant</a:t>
            </a:r>
            <a:r>
              <a:rPr lang="it-IT" sz="1000" dirty="0"/>
              <a:t> p53-ID4 </a:t>
            </a:r>
            <a:r>
              <a:rPr lang="it-IT" sz="1000" dirty="0" err="1"/>
              <a:t>complex</a:t>
            </a:r>
            <a:r>
              <a:rPr lang="it-IT" sz="1000" dirty="0"/>
              <a:t> </a:t>
            </a:r>
            <a:r>
              <a:rPr lang="it-IT" sz="1000" dirty="0" err="1"/>
              <a:t>controls</a:t>
            </a:r>
            <a:r>
              <a:rPr lang="it-IT" sz="1000" dirty="0"/>
              <a:t> VEGFA </a:t>
            </a:r>
            <a:r>
              <a:rPr lang="it-IT" sz="1000" dirty="0" err="1"/>
              <a:t>isoforms</a:t>
            </a:r>
            <a:r>
              <a:rPr lang="it-IT" sz="1000" dirty="0"/>
              <a:t> by </a:t>
            </a:r>
            <a:r>
              <a:rPr lang="it-IT" sz="1000" dirty="0" err="1"/>
              <a:t>recruiting</a:t>
            </a:r>
            <a:r>
              <a:rPr lang="it-IT" sz="1000" dirty="0"/>
              <a:t> </a:t>
            </a:r>
            <a:r>
              <a:rPr lang="it-IT" sz="1000" dirty="0" err="1"/>
              <a:t>lncRNA</a:t>
            </a:r>
            <a:r>
              <a:rPr lang="it-IT" sz="1000" dirty="0"/>
              <a:t> MALAT1. EMBO Rep. 2017;18(8):1331–51.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0CE2F6-B26A-7449-BCD7-CD9201A6B9F7}"/>
              </a:ext>
            </a:extLst>
          </p:cNvPr>
          <p:cNvSpPr txBox="1"/>
          <p:nvPr/>
        </p:nvSpPr>
        <p:spPr>
          <a:xfrm>
            <a:off x="112109" y="1276952"/>
            <a:ext cx="4520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In </a:t>
            </a:r>
            <a:r>
              <a:rPr lang="it-IT" i="1" dirty="0" err="1"/>
              <a:t>breast</a:t>
            </a:r>
            <a:r>
              <a:rPr lang="it-IT" i="1" dirty="0"/>
              <a:t> </a:t>
            </a:r>
            <a:r>
              <a:rPr lang="it-IT" i="1" dirty="0" err="1"/>
              <a:t>cancer</a:t>
            </a:r>
            <a:r>
              <a:rPr lang="it-IT" i="1" dirty="0"/>
              <a:t> </a:t>
            </a:r>
            <a:r>
              <a:rPr lang="it-IT" i="1" dirty="0" err="1"/>
              <a:t>cells</a:t>
            </a:r>
            <a:r>
              <a:rPr lang="it-IT" dirty="0"/>
              <a:t>: multiple </a:t>
            </a:r>
            <a:r>
              <a:rPr lang="it-IT" dirty="0" err="1"/>
              <a:t>mutations</a:t>
            </a:r>
            <a:r>
              <a:rPr lang="it-IT" dirty="0"/>
              <a:t>  in the </a:t>
            </a:r>
            <a:r>
              <a:rPr lang="it-IT" u="sng" dirty="0"/>
              <a:t>SRSF1-binding </a:t>
            </a:r>
            <a:r>
              <a:rPr lang="it-IT" u="sng" dirty="0" err="1"/>
              <a:t>sites</a:t>
            </a:r>
            <a:r>
              <a:rPr lang="it-IT" u="sng" dirty="0"/>
              <a:t> </a:t>
            </a:r>
            <a:r>
              <a:rPr lang="it-IT" dirty="0"/>
              <a:t>of MALAT1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b="1" dirty="0" err="1"/>
              <a:t>Alterating</a:t>
            </a:r>
            <a:r>
              <a:rPr lang="it-IT" b="1" dirty="0"/>
              <a:t> the </a:t>
            </a:r>
            <a:r>
              <a:rPr lang="it-IT" b="1" dirty="0" err="1"/>
              <a:t>splicing</a:t>
            </a:r>
            <a:r>
              <a:rPr lang="it-IT" b="1" dirty="0"/>
              <a:t> pattern </a:t>
            </a:r>
            <a:r>
              <a:rPr lang="it-IT" dirty="0"/>
              <a:t>in</a:t>
            </a:r>
            <a:r>
              <a:rPr lang="it-IT" b="1" dirty="0"/>
              <a:t> </a:t>
            </a:r>
            <a:r>
              <a:rPr lang="it-IT" dirty="0"/>
              <a:t>a pro-</a:t>
            </a:r>
            <a:r>
              <a:rPr lang="it-IT" dirty="0" err="1"/>
              <a:t>angiogenetic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b="1" dirty="0"/>
              <a:t>                           </a:t>
            </a:r>
            <a:r>
              <a:rPr lang="it-IT" dirty="0"/>
              <a:t>(</a:t>
            </a:r>
            <a:r>
              <a:rPr lang="it-IT" u="sng" dirty="0"/>
              <a:t>SRSF1 is a proto-oncogene </a:t>
            </a:r>
            <a:r>
              <a:rPr lang="it-IT" u="sng" dirty="0" err="1"/>
              <a:t>splicing</a:t>
            </a:r>
            <a:r>
              <a:rPr lang="it-IT" u="sng" dirty="0"/>
              <a:t> </a:t>
            </a:r>
            <a:r>
              <a:rPr lang="it-IT" u="sng" dirty="0" err="1"/>
              <a:t>factor</a:t>
            </a:r>
            <a:r>
              <a:rPr lang="it-IT" dirty="0"/>
              <a:t>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236EFF-8502-C54E-BD17-DA8E4699603F}"/>
              </a:ext>
            </a:extLst>
          </p:cNvPr>
          <p:cNvSpPr txBox="1"/>
          <p:nvPr/>
        </p:nvSpPr>
        <p:spPr>
          <a:xfrm>
            <a:off x="433869" y="2898774"/>
            <a:ext cx="3945233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tx2"/>
                </a:solidFill>
              </a:rPr>
              <a:t>Genomic</a:t>
            </a:r>
            <a:r>
              <a:rPr lang="it-IT" sz="1600" b="1" dirty="0">
                <a:solidFill>
                  <a:schemeClr val="tx2"/>
                </a:solidFill>
              </a:rPr>
              <a:t> </a:t>
            </a:r>
            <a:r>
              <a:rPr lang="it-IT" sz="1600" b="1" dirty="0" err="1">
                <a:solidFill>
                  <a:schemeClr val="tx2"/>
                </a:solidFill>
              </a:rPr>
              <a:t>alteration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point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mutation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b="1" dirty="0" err="1">
                <a:solidFill>
                  <a:schemeClr val="tx2"/>
                </a:solidFill>
              </a:rPr>
              <a:t>Mechanism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protein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scaffold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b="1" dirty="0" err="1">
                <a:solidFill>
                  <a:schemeClr val="tx2"/>
                </a:solidFill>
              </a:rPr>
              <a:t>Consequences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b="1" u="sng" dirty="0" err="1">
                <a:solidFill>
                  <a:schemeClr val="tx2"/>
                </a:solidFill>
              </a:rPr>
              <a:t>alteration</a:t>
            </a:r>
            <a:r>
              <a:rPr lang="it-IT" sz="1600" b="1" u="sng" dirty="0">
                <a:solidFill>
                  <a:schemeClr val="tx2"/>
                </a:solidFill>
              </a:rPr>
              <a:t> of targets’ </a:t>
            </a:r>
            <a:r>
              <a:rPr lang="it-IT" sz="1600" b="1" u="sng" dirty="0" err="1">
                <a:solidFill>
                  <a:schemeClr val="tx2"/>
                </a:solidFill>
              </a:rPr>
              <a:t>splicing</a:t>
            </a:r>
            <a:endParaRPr lang="it-IT" sz="1600" b="1" u="sng" dirty="0">
              <a:solidFill>
                <a:schemeClr val="tx2"/>
              </a:solidFill>
            </a:endParaRPr>
          </a:p>
        </p:txBody>
      </p:sp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C1518C1-4096-DC4C-8E6E-04CB2B40F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1" y="3777180"/>
            <a:ext cx="5899548" cy="261843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3117A3-E032-D849-8185-70606F140840}"/>
              </a:ext>
            </a:extLst>
          </p:cNvPr>
          <p:cNvSpPr txBox="1"/>
          <p:nvPr/>
        </p:nvSpPr>
        <p:spPr>
          <a:xfrm>
            <a:off x="4867136" y="2890088"/>
            <a:ext cx="3945233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tx2"/>
                </a:solidFill>
              </a:rPr>
              <a:t>Genomic</a:t>
            </a:r>
            <a:r>
              <a:rPr lang="it-IT" sz="1600" b="1" dirty="0">
                <a:solidFill>
                  <a:schemeClr val="tx2"/>
                </a:solidFill>
              </a:rPr>
              <a:t> </a:t>
            </a:r>
            <a:r>
              <a:rPr lang="it-IT" sz="1600" b="1" dirty="0" err="1">
                <a:solidFill>
                  <a:schemeClr val="tx2"/>
                </a:solidFill>
              </a:rPr>
              <a:t>alteration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overexpression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b="1" dirty="0" err="1">
                <a:solidFill>
                  <a:schemeClr val="tx2"/>
                </a:solidFill>
              </a:rPr>
              <a:t>Mechanism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protein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decoy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b="1" dirty="0" err="1">
                <a:solidFill>
                  <a:schemeClr val="tx2"/>
                </a:solidFill>
              </a:rPr>
              <a:t>Consequences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b="1" u="sng" dirty="0" err="1">
                <a:solidFill>
                  <a:schemeClr val="tx2"/>
                </a:solidFill>
              </a:rPr>
              <a:t>alteration</a:t>
            </a:r>
            <a:r>
              <a:rPr lang="it-IT" sz="1600" b="1" u="sng" dirty="0">
                <a:solidFill>
                  <a:schemeClr val="tx2"/>
                </a:solidFill>
              </a:rPr>
              <a:t> of targets’ </a:t>
            </a:r>
            <a:r>
              <a:rPr lang="it-IT" sz="1600" b="1" u="sng" dirty="0" err="1">
                <a:solidFill>
                  <a:schemeClr val="tx2"/>
                </a:solidFill>
              </a:rPr>
              <a:t>splicing</a:t>
            </a:r>
            <a:endParaRPr lang="it-IT" sz="1600" dirty="0">
              <a:solidFill>
                <a:schemeClr val="tx2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87F7DB-F32B-F94A-8946-D568571893B0}"/>
              </a:ext>
            </a:extLst>
          </p:cNvPr>
          <p:cNvSpPr txBox="1"/>
          <p:nvPr/>
        </p:nvSpPr>
        <p:spPr>
          <a:xfrm>
            <a:off x="4534568" y="1285163"/>
            <a:ext cx="4610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In </a:t>
            </a:r>
            <a:r>
              <a:rPr lang="it-IT" i="1" dirty="0" err="1"/>
              <a:t>various</a:t>
            </a:r>
            <a:r>
              <a:rPr lang="it-IT" i="1" dirty="0"/>
              <a:t> </a:t>
            </a:r>
            <a:r>
              <a:rPr lang="it-IT" i="1" dirty="0" err="1"/>
              <a:t>cancer</a:t>
            </a:r>
            <a:r>
              <a:rPr lang="it-IT" dirty="0"/>
              <a:t>: MALAT1 </a:t>
            </a:r>
            <a:r>
              <a:rPr lang="it-IT" dirty="0" err="1"/>
              <a:t>sequesters</a:t>
            </a:r>
            <a:r>
              <a:rPr lang="it-IT" dirty="0"/>
              <a:t> </a:t>
            </a:r>
            <a:r>
              <a:rPr lang="it-IT" u="sng" dirty="0"/>
              <a:t>SFPQ</a:t>
            </a:r>
            <a:r>
              <a:rPr lang="it-IT" dirty="0"/>
              <a:t>, a </a:t>
            </a:r>
            <a:r>
              <a:rPr lang="it-IT" dirty="0" err="1"/>
              <a:t>multifunctional</a:t>
            </a:r>
            <a:r>
              <a:rPr lang="it-IT" dirty="0"/>
              <a:t> RNA-</a:t>
            </a:r>
            <a:r>
              <a:rPr lang="it-IT" dirty="0" err="1"/>
              <a:t>binding</a:t>
            </a:r>
            <a:r>
              <a:rPr lang="it-IT" dirty="0"/>
              <a:t> </a:t>
            </a:r>
            <a:r>
              <a:rPr lang="it-IT" dirty="0" err="1"/>
              <a:t>protein</a:t>
            </a:r>
            <a:endParaRPr lang="it-IT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it-IT" dirty="0" err="1"/>
              <a:t>promoting</a:t>
            </a:r>
            <a:r>
              <a:rPr lang="it-IT" dirty="0"/>
              <a:t> </a:t>
            </a:r>
            <a:r>
              <a:rPr lang="it-IT" b="1" dirty="0" err="1"/>
              <a:t>growth</a:t>
            </a:r>
            <a:r>
              <a:rPr lang="it-IT" b="1" dirty="0"/>
              <a:t> and </a:t>
            </a:r>
            <a:r>
              <a:rPr lang="it-IT" b="1" dirty="0" err="1"/>
              <a:t>migration</a:t>
            </a:r>
            <a:r>
              <a:rPr lang="it-IT" dirty="0"/>
              <a:t> by the    </a:t>
            </a:r>
            <a:r>
              <a:rPr lang="it-IT" dirty="0" err="1"/>
              <a:t>releasing</a:t>
            </a:r>
            <a:r>
              <a:rPr lang="it-IT" dirty="0"/>
              <a:t> of </a:t>
            </a:r>
            <a:r>
              <a:rPr lang="it-IT" u="sng" dirty="0"/>
              <a:t>PTBP2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u="sng" dirty="0"/>
              <a:t>PTBP2 is a negative </a:t>
            </a:r>
            <a:r>
              <a:rPr lang="it-IT" u="sng" dirty="0" err="1"/>
              <a:t>splicing</a:t>
            </a:r>
            <a:r>
              <a:rPr lang="it-IT" u="sng" dirty="0"/>
              <a:t> </a:t>
            </a:r>
            <a:r>
              <a:rPr lang="it-IT" u="sng" dirty="0" err="1"/>
              <a:t>factor</a:t>
            </a:r>
            <a:r>
              <a:rPr lang="it-IT" u="sng" dirty="0"/>
              <a:t> </a:t>
            </a:r>
            <a:r>
              <a:rPr lang="it-IT" u="sng" dirty="0" err="1"/>
              <a:t>that</a:t>
            </a:r>
            <a:r>
              <a:rPr lang="it-IT" u="sng" dirty="0"/>
              <a:t> </a:t>
            </a:r>
            <a:r>
              <a:rPr lang="it-IT" u="sng" dirty="0" err="1"/>
              <a:t>support</a:t>
            </a:r>
            <a:r>
              <a:rPr lang="it-IT" u="sng" dirty="0"/>
              <a:t> </a:t>
            </a:r>
            <a:r>
              <a:rPr lang="it-IT" u="sng" dirty="0" err="1"/>
              <a:t>tumorigenesis</a:t>
            </a:r>
            <a:r>
              <a:rPr lang="it-IT" dirty="0"/>
              <a:t>) </a:t>
            </a:r>
            <a:endParaRPr lang="it-IT" b="1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50E01EA-5510-2645-A3FF-F26DB128E767}"/>
              </a:ext>
            </a:extLst>
          </p:cNvPr>
          <p:cNvGrpSpPr/>
          <p:nvPr/>
        </p:nvGrpSpPr>
        <p:grpSpPr>
          <a:xfrm>
            <a:off x="5803542" y="3820713"/>
            <a:ext cx="3354313" cy="2423905"/>
            <a:chOff x="5789687" y="3876133"/>
            <a:chExt cx="3354313" cy="2423905"/>
          </a:xfrm>
        </p:grpSpPr>
        <p:pic>
          <p:nvPicPr>
            <p:cNvPr id="14" name="Immagine 13" descr="Immagine che contiene orologio&#10;&#10;Descrizione generata automaticamente">
              <a:extLst>
                <a:ext uri="{FF2B5EF4-FFF2-40B4-BE49-F238E27FC236}">
                  <a16:creationId xmlns:a16="http://schemas.microsoft.com/office/drawing/2014/main" id="{78B190EF-CA06-CF48-8FBF-151247042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127" t="13279" r="13457"/>
            <a:stretch/>
          </p:blipFill>
          <p:spPr>
            <a:xfrm>
              <a:off x="5914377" y="4047854"/>
              <a:ext cx="3229623" cy="2252184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BEFDA4F4-D3AF-9F48-9FB0-99EBB6DC5B3B}"/>
                </a:ext>
              </a:extLst>
            </p:cNvPr>
            <p:cNvSpPr/>
            <p:nvPr/>
          </p:nvSpPr>
          <p:spPr>
            <a:xfrm>
              <a:off x="8894618" y="3876133"/>
              <a:ext cx="249382" cy="495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1775C17-1520-AE40-97D2-F8936CF9AB92}"/>
                </a:ext>
              </a:extLst>
            </p:cNvPr>
            <p:cNvSpPr/>
            <p:nvPr/>
          </p:nvSpPr>
          <p:spPr>
            <a:xfrm>
              <a:off x="5789687" y="5367559"/>
              <a:ext cx="457200" cy="216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16D842-5F95-3544-9254-E851F7114A6D}"/>
              </a:ext>
            </a:extLst>
          </p:cNvPr>
          <p:cNvSpPr txBox="1"/>
          <p:nvPr/>
        </p:nvSpPr>
        <p:spPr>
          <a:xfrm>
            <a:off x="2923309" y="727750"/>
            <a:ext cx="303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SPLICING MODULATOR</a:t>
            </a:r>
          </a:p>
        </p:txBody>
      </p:sp>
    </p:spTree>
    <p:extLst>
      <p:ext uri="{BB962C8B-B14F-4D97-AF65-F5344CB8AC3E}">
        <p14:creationId xmlns:p14="http://schemas.microsoft.com/office/powerpoint/2010/main" val="157360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52CFC218-E92B-D54D-B795-591F12758C7F}"/>
              </a:ext>
            </a:extLst>
          </p:cNvPr>
          <p:cNvSpPr/>
          <p:nvPr/>
        </p:nvSpPr>
        <p:spPr>
          <a:xfrm>
            <a:off x="-60477" y="-89817"/>
            <a:ext cx="9233210" cy="12529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439C5BA-CFEC-9141-8F7D-065DDED0500E}"/>
              </a:ext>
            </a:extLst>
          </p:cNvPr>
          <p:cNvSpPr txBox="1"/>
          <p:nvPr/>
        </p:nvSpPr>
        <p:spPr>
          <a:xfrm>
            <a:off x="2266814" y="697780"/>
            <a:ext cx="461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Polycomb</a:t>
            </a:r>
            <a:r>
              <a:rPr lang="it-IT" dirty="0">
                <a:solidFill>
                  <a:schemeClr val="bg1"/>
                </a:solidFill>
              </a:rPr>
              <a:t> Repressive </a:t>
            </a:r>
            <a:r>
              <a:rPr lang="it-IT" dirty="0" err="1">
                <a:solidFill>
                  <a:schemeClr val="bg1"/>
                </a:solidFill>
              </a:rPr>
              <a:t>Complex</a:t>
            </a:r>
            <a:r>
              <a:rPr lang="it-IT" dirty="0">
                <a:solidFill>
                  <a:schemeClr val="bg1"/>
                </a:solidFill>
              </a:rPr>
              <a:t> 2-INTERACTER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BF4C483-0C89-934F-ACB1-B59D318D5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523" b="18962"/>
          <a:stretch/>
        </p:blipFill>
        <p:spPr>
          <a:xfrm>
            <a:off x="683817" y="3905806"/>
            <a:ext cx="7918733" cy="27132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449AC1-98A1-154B-8AFA-A434C7C982F2}"/>
              </a:ext>
            </a:extLst>
          </p:cNvPr>
          <p:cNvSpPr txBox="1"/>
          <p:nvPr/>
        </p:nvSpPr>
        <p:spPr>
          <a:xfrm>
            <a:off x="313321" y="1150005"/>
            <a:ext cx="461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6E016A-DA05-B249-9AF4-BC23178FC1DB}"/>
              </a:ext>
            </a:extLst>
          </p:cNvPr>
          <p:cNvSpPr txBox="1"/>
          <p:nvPr/>
        </p:nvSpPr>
        <p:spPr>
          <a:xfrm>
            <a:off x="0" y="6607833"/>
            <a:ext cx="8991601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 err="1"/>
              <a:t>Ref</a:t>
            </a:r>
            <a:r>
              <a:rPr lang="it-IT" sz="1000" i="1" dirty="0"/>
              <a:t> image: </a:t>
            </a:r>
            <a:r>
              <a:rPr lang="it-IT" sz="1000" dirty="0"/>
              <a:t>Li, </a:t>
            </a:r>
            <a:r>
              <a:rPr lang="it-IT" sz="1000" dirty="0" err="1"/>
              <a:t>Zhi-Xing</a:t>
            </a:r>
            <a:r>
              <a:rPr lang="it-IT" sz="1000" dirty="0"/>
              <a:t>,, </a:t>
            </a:r>
            <a:r>
              <a:rPr lang="it-IT" sz="1000" dirty="0" err="1"/>
              <a:t>Guo</a:t>
            </a:r>
            <a:r>
              <a:rPr lang="it-IT" sz="1000" dirty="0"/>
              <a:t> </a:t>
            </a:r>
            <a:r>
              <a:rPr lang="it-IT" sz="1000" dirty="0" err="1"/>
              <a:t>Wang</a:t>
            </a:r>
            <a:r>
              <a:rPr lang="it-IT" sz="1000" dirty="0"/>
              <a:t>, e Yuan-Shan </a:t>
            </a:r>
            <a:r>
              <a:rPr lang="it-IT" sz="1000" dirty="0" err="1"/>
              <a:t>Zhu</a:t>
            </a:r>
            <a:r>
              <a:rPr lang="it-IT" sz="1000" dirty="0"/>
              <a:t>. «MALAT1: A </a:t>
            </a:r>
            <a:r>
              <a:rPr lang="it-IT" sz="1000" dirty="0" err="1"/>
              <a:t>Potential</a:t>
            </a:r>
            <a:r>
              <a:rPr lang="it-IT" sz="1000" dirty="0"/>
              <a:t> </a:t>
            </a:r>
            <a:r>
              <a:rPr lang="it-IT" sz="1000" dirty="0" err="1"/>
              <a:t>Biomarker</a:t>
            </a:r>
            <a:r>
              <a:rPr lang="it-IT" sz="1000" dirty="0"/>
              <a:t> in </a:t>
            </a:r>
            <a:r>
              <a:rPr lang="it-IT" sz="1000" dirty="0" err="1"/>
              <a:t>Cancer</a:t>
            </a:r>
            <a:r>
              <a:rPr lang="it-IT" sz="1000" dirty="0"/>
              <a:t>». </a:t>
            </a:r>
            <a:r>
              <a:rPr lang="it-IT" sz="1000" i="1" dirty="0" err="1"/>
              <a:t>Cancer</a:t>
            </a:r>
            <a:r>
              <a:rPr lang="it-IT" sz="1000" i="1" dirty="0"/>
              <a:t> Management and </a:t>
            </a:r>
            <a:r>
              <a:rPr lang="it-IT" sz="1000" i="1" dirty="0" err="1"/>
              <a:t>Research</a:t>
            </a:r>
            <a:r>
              <a:rPr lang="it-IT" sz="1000" dirty="0"/>
              <a:t> Volume 10 (dicembre 2018): 6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0CE2F6-B26A-7449-BCD7-CD9201A6B9F7}"/>
              </a:ext>
            </a:extLst>
          </p:cNvPr>
          <p:cNvSpPr txBox="1"/>
          <p:nvPr/>
        </p:nvSpPr>
        <p:spPr>
          <a:xfrm>
            <a:off x="188860" y="1355381"/>
            <a:ext cx="43069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</a:t>
            </a:r>
            <a:r>
              <a:rPr lang="it-IT" i="1" dirty="0" err="1"/>
              <a:t>bladder</a:t>
            </a:r>
            <a:r>
              <a:rPr lang="it-IT" i="1" dirty="0"/>
              <a:t> </a:t>
            </a:r>
            <a:r>
              <a:rPr lang="it-IT" i="1" dirty="0" err="1"/>
              <a:t>cancer</a:t>
            </a:r>
            <a:r>
              <a:rPr lang="it-IT" dirty="0"/>
              <a:t>: MALAT1 </a:t>
            </a:r>
            <a:r>
              <a:rPr lang="it-IT" dirty="0" err="1"/>
              <a:t>associates</a:t>
            </a:r>
            <a:r>
              <a:rPr lang="it-IT" dirty="0"/>
              <a:t> with </a:t>
            </a:r>
            <a:r>
              <a:rPr lang="it-IT" u="sng" dirty="0"/>
              <a:t>Suz12</a:t>
            </a:r>
            <a:r>
              <a:rPr lang="it-IT" dirty="0"/>
              <a:t>, a component of </a:t>
            </a:r>
            <a:r>
              <a:rPr lang="it-IT" b="1" dirty="0"/>
              <a:t>PRC2</a:t>
            </a:r>
            <a:r>
              <a:rPr lang="it-IT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induction</a:t>
            </a:r>
            <a:r>
              <a:rPr lang="it-IT" dirty="0"/>
              <a:t> </a:t>
            </a:r>
            <a:r>
              <a:rPr lang="it-IT" b="1" dirty="0" err="1"/>
              <a:t>N-cadherin</a:t>
            </a:r>
            <a:r>
              <a:rPr lang="it-IT" b="1" dirty="0"/>
              <a:t> </a:t>
            </a:r>
            <a:r>
              <a:rPr lang="it-IT" b="1" dirty="0" err="1"/>
              <a:t>expression</a:t>
            </a:r>
            <a:r>
              <a:rPr lang="it-IT" dirty="0"/>
              <a:t>, and </a:t>
            </a:r>
            <a:r>
              <a:rPr lang="it-IT" dirty="0" err="1"/>
              <a:t>concomitant</a:t>
            </a:r>
            <a:r>
              <a:rPr lang="it-IT" dirty="0"/>
              <a:t> </a:t>
            </a:r>
            <a:r>
              <a:rPr lang="it-IT" dirty="0" err="1"/>
              <a:t>reduction</a:t>
            </a:r>
            <a:r>
              <a:rPr lang="it-IT" dirty="0"/>
              <a:t> in E-</a:t>
            </a:r>
            <a:r>
              <a:rPr lang="it-IT" dirty="0" err="1"/>
              <a:t>cadherin</a:t>
            </a:r>
            <a:endParaRPr lang="it-IT" dirty="0"/>
          </a:p>
          <a:p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shown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F9DA90-81AB-B541-9474-2B7C736B9C31}"/>
              </a:ext>
            </a:extLst>
          </p:cNvPr>
          <p:cNvSpPr txBox="1"/>
          <p:nvPr/>
        </p:nvSpPr>
        <p:spPr>
          <a:xfrm>
            <a:off x="188861" y="3024820"/>
            <a:ext cx="4306939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tx2"/>
                </a:solidFill>
              </a:rPr>
              <a:t>Genomic</a:t>
            </a:r>
            <a:r>
              <a:rPr lang="it-IT" sz="1600" b="1" dirty="0">
                <a:solidFill>
                  <a:schemeClr val="tx2"/>
                </a:solidFill>
              </a:rPr>
              <a:t> </a:t>
            </a:r>
            <a:r>
              <a:rPr lang="it-IT" sz="1600" b="1" dirty="0" err="1">
                <a:solidFill>
                  <a:schemeClr val="tx2"/>
                </a:solidFill>
              </a:rPr>
              <a:t>alteration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overexpression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b="1" dirty="0" err="1">
                <a:solidFill>
                  <a:schemeClr val="tx2"/>
                </a:solidFill>
              </a:rPr>
              <a:t>Mechanism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chromatin</a:t>
            </a:r>
            <a:r>
              <a:rPr lang="it-IT" sz="1600" dirty="0">
                <a:solidFill>
                  <a:schemeClr val="tx2"/>
                </a:solidFill>
              </a:rPr>
              <a:t> guide</a:t>
            </a:r>
          </a:p>
          <a:p>
            <a:r>
              <a:rPr lang="it-IT" sz="1600" b="1" dirty="0" err="1">
                <a:solidFill>
                  <a:schemeClr val="tx2"/>
                </a:solidFill>
              </a:rPr>
              <a:t>Consequences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b="1" u="sng" dirty="0" err="1">
                <a:solidFill>
                  <a:schemeClr val="tx2"/>
                </a:solidFill>
              </a:rPr>
              <a:t>dysregulation</a:t>
            </a:r>
            <a:r>
              <a:rPr lang="it-IT" sz="1600" b="1" u="sng" dirty="0">
                <a:solidFill>
                  <a:schemeClr val="tx2"/>
                </a:solidFill>
              </a:rPr>
              <a:t> of gene </a:t>
            </a:r>
            <a:r>
              <a:rPr lang="it-IT" sz="1600" b="1" u="sng" dirty="0" err="1">
                <a:solidFill>
                  <a:schemeClr val="tx2"/>
                </a:solidFill>
              </a:rPr>
              <a:t>expression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BB6BE3-4E92-3E4C-874F-417C033AE40D}"/>
              </a:ext>
            </a:extLst>
          </p:cNvPr>
          <p:cNvSpPr txBox="1"/>
          <p:nvPr/>
        </p:nvSpPr>
        <p:spPr>
          <a:xfrm>
            <a:off x="4534567" y="1355412"/>
            <a:ext cx="461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In </a:t>
            </a:r>
            <a:r>
              <a:rPr lang="it-IT" i="1" dirty="0" err="1"/>
              <a:t>various</a:t>
            </a:r>
            <a:r>
              <a:rPr lang="it-IT" i="1" dirty="0"/>
              <a:t> </a:t>
            </a:r>
            <a:r>
              <a:rPr lang="it-IT" i="1" dirty="0" err="1"/>
              <a:t>cancer</a:t>
            </a:r>
            <a:r>
              <a:rPr lang="it-IT" dirty="0"/>
              <a:t>: </a:t>
            </a:r>
            <a:r>
              <a:rPr lang="it-IT" dirty="0" err="1"/>
              <a:t>binding</a:t>
            </a:r>
            <a:r>
              <a:rPr lang="it-IT" dirty="0"/>
              <a:t> of MALAT1 to </a:t>
            </a:r>
            <a:r>
              <a:rPr lang="it-IT" b="1" u="sng" dirty="0"/>
              <a:t>Pc2</a:t>
            </a:r>
            <a:r>
              <a:rPr lang="it-IT" u="sng" dirty="0"/>
              <a:t> </a:t>
            </a:r>
            <a:r>
              <a:rPr lang="it-IT" u="sng" dirty="0" err="1"/>
              <a:t>unmethylated</a:t>
            </a:r>
            <a:r>
              <a:rPr lang="it-IT" dirty="0"/>
              <a:t> </a:t>
            </a:r>
            <a:r>
              <a:rPr lang="it-IT" dirty="0" err="1"/>
              <a:t>promotes</a:t>
            </a:r>
            <a:r>
              <a:rPr lang="it-IT" dirty="0"/>
              <a:t> </a:t>
            </a:r>
            <a:r>
              <a:rPr lang="it-IT" u="sng" dirty="0"/>
              <a:t>E2F1 </a:t>
            </a:r>
            <a:r>
              <a:rPr lang="it-IT" u="sng" dirty="0" err="1"/>
              <a:t>SUMOylation</a:t>
            </a:r>
            <a:endParaRPr lang="it-IT" u="sng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leading</a:t>
            </a:r>
            <a:r>
              <a:rPr lang="it-IT" dirty="0"/>
              <a:t> to </a:t>
            </a:r>
            <a:r>
              <a:rPr lang="it-IT" dirty="0" err="1"/>
              <a:t>activation</a:t>
            </a:r>
            <a:r>
              <a:rPr lang="it-IT" dirty="0"/>
              <a:t> of the </a:t>
            </a:r>
            <a:r>
              <a:rPr lang="it-IT" b="1" dirty="0" err="1"/>
              <a:t>growth</a:t>
            </a:r>
            <a:r>
              <a:rPr lang="it-IT" b="1" dirty="0"/>
              <a:t>-control gene </a:t>
            </a:r>
            <a:r>
              <a:rPr lang="it-IT" b="1" dirty="0" err="1"/>
              <a:t>program</a:t>
            </a:r>
            <a:endParaRPr lang="it-IT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80CB99-E527-5449-8397-2DBF625E9B35}"/>
              </a:ext>
            </a:extLst>
          </p:cNvPr>
          <p:cNvSpPr txBox="1"/>
          <p:nvPr/>
        </p:nvSpPr>
        <p:spPr>
          <a:xfrm>
            <a:off x="4643183" y="3013501"/>
            <a:ext cx="4348418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tx2"/>
                </a:solidFill>
              </a:rPr>
              <a:t>Genomic</a:t>
            </a:r>
            <a:r>
              <a:rPr lang="it-IT" sz="1600" b="1" dirty="0">
                <a:solidFill>
                  <a:schemeClr val="tx2"/>
                </a:solidFill>
              </a:rPr>
              <a:t> </a:t>
            </a:r>
            <a:r>
              <a:rPr lang="it-IT" sz="1600" b="1" dirty="0" err="1">
                <a:solidFill>
                  <a:schemeClr val="tx2"/>
                </a:solidFill>
              </a:rPr>
              <a:t>alteration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overexpression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b="1" dirty="0" err="1">
                <a:solidFill>
                  <a:schemeClr val="tx2"/>
                </a:solidFill>
              </a:rPr>
              <a:t>Mechanism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p</a:t>
            </a:r>
            <a:r>
              <a:rPr lang="it-IT" sz="1600" dirty="0">
                <a:solidFill>
                  <a:schemeClr val="tx2"/>
                </a:solidFill>
              </a:rPr>
              <a:t>-RNA-</a:t>
            </a:r>
            <a:r>
              <a:rPr lang="it-IT" sz="1600" dirty="0" err="1">
                <a:solidFill>
                  <a:schemeClr val="tx2"/>
                </a:solidFill>
              </a:rPr>
              <a:t>p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functionalization</a:t>
            </a:r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b="1" dirty="0" err="1">
                <a:solidFill>
                  <a:schemeClr val="tx2"/>
                </a:solidFill>
              </a:rPr>
              <a:t>Consequences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b="1" u="sng" dirty="0" err="1">
                <a:solidFill>
                  <a:schemeClr val="tx2"/>
                </a:solidFill>
              </a:rPr>
              <a:t>dysregulation</a:t>
            </a:r>
            <a:r>
              <a:rPr lang="it-IT" sz="1600" b="1" u="sng" dirty="0">
                <a:solidFill>
                  <a:schemeClr val="tx2"/>
                </a:solidFill>
              </a:rPr>
              <a:t> of gene </a:t>
            </a:r>
            <a:r>
              <a:rPr lang="it-IT" sz="1600" b="1" u="sng" dirty="0" err="1">
                <a:solidFill>
                  <a:schemeClr val="tx2"/>
                </a:solidFill>
              </a:rPr>
              <a:t>expression</a:t>
            </a:r>
            <a:r>
              <a:rPr lang="it-IT" sz="1600" b="1" u="sng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3569CA17-75C6-AA4E-AC59-F79F912E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3232" y="-14890"/>
            <a:ext cx="10515599" cy="7771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MALAT1: </a:t>
            </a:r>
            <a:r>
              <a:rPr lang="it-IT" b="1" dirty="0" err="1">
                <a:solidFill>
                  <a:schemeClr val="bg1"/>
                </a:solidFill>
              </a:rPr>
              <a:t>role</a:t>
            </a:r>
            <a:r>
              <a:rPr lang="it-IT" b="1" dirty="0">
                <a:solidFill>
                  <a:schemeClr val="bg1"/>
                </a:solidFill>
              </a:rPr>
              <a:t> in </a:t>
            </a:r>
            <a:r>
              <a:rPr lang="it-IT" b="1" dirty="0" err="1">
                <a:solidFill>
                  <a:schemeClr val="bg1"/>
                </a:solidFill>
              </a:rPr>
              <a:t>cancer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metastasis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0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449AC1-98A1-154B-8AFA-A434C7C982F2}"/>
              </a:ext>
            </a:extLst>
          </p:cNvPr>
          <p:cNvSpPr txBox="1"/>
          <p:nvPr/>
        </p:nvSpPr>
        <p:spPr>
          <a:xfrm>
            <a:off x="313321" y="1150005"/>
            <a:ext cx="461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6E016A-DA05-B249-9AF4-BC23178FC1DB}"/>
              </a:ext>
            </a:extLst>
          </p:cNvPr>
          <p:cNvSpPr txBox="1"/>
          <p:nvPr/>
        </p:nvSpPr>
        <p:spPr>
          <a:xfrm>
            <a:off x="-1" y="6577977"/>
            <a:ext cx="8991601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 err="1"/>
              <a:t>Ref</a:t>
            </a:r>
            <a:r>
              <a:rPr lang="it-IT" sz="1000" i="1" dirty="0"/>
              <a:t> image: </a:t>
            </a:r>
            <a:r>
              <a:rPr lang="it-IT" sz="1000" dirty="0"/>
              <a:t>Li, </a:t>
            </a:r>
            <a:r>
              <a:rPr lang="it-IT" sz="1000" dirty="0" err="1"/>
              <a:t>Zhi-Xing</a:t>
            </a:r>
            <a:r>
              <a:rPr lang="it-IT" sz="1000" dirty="0"/>
              <a:t>,, </a:t>
            </a:r>
            <a:r>
              <a:rPr lang="it-IT" sz="1000" dirty="0" err="1"/>
              <a:t>Guo</a:t>
            </a:r>
            <a:r>
              <a:rPr lang="it-IT" sz="1000" dirty="0"/>
              <a:t> </a:t>
            </a:r>
            <a:r>
              <a:rPr lang="it-IT" sz="1000" dirty="0" err="1"/>
              <a:t>Wang</a:t>
            </a:r>
            <a:r>
              <a:rPr lang="it-IT" sz="1000" dirty="0"/>
              <a:t>, e Yuan-Shan </a:t>
            </a:r>
            <a:r>
              <a:rPr lang="it-IT" sz="1000" dirty="0" err="1"/>
              <a:t>Zhu</a:t>
            </a:r>
            <a:r>
              <a:rPr lang="it-IT" sz="1000" dirty="0"/>
              <a:t>. «MALAT1: A </a:t>
            </a:r>
            <a:r>
              <a:rPr lang="it-IT" sz="1000" dirty="0" err="1"/>
              <a:t>Potential</a:t>
            </a:r>
            <a:r>
              <a:rPr lang="it-IT" sz="1000" dirty="0"/>
              <a:t> </a:t>
            </a:r>
            <a:r>
              <a:rPr lang="it-IT" sz="1000" dirty="0" err="1"/>
              <a:t>Biomarker</a:t>
            </a:r>
            <a:r>
              <a:rPr lang="it-IT" sz="1000" dirty="0"/>
              <a:t> in </a:t>
            </a:r>
            <a:r>
              <a:rPr lang="it-IT" sz="1000" dirty="0" err="1"/>
              <a:t>Cancer</a:t>
            </a:r>
            <a:r>
              <a:rPr lang="it-IT" sz="1000" dirty="0"/>
              <a:t>». </a:t>
            </a:r>
            <a:r>
              <a:rPr lang="it-IT" sz="1000" i="1" dirty="0" err="1"/>
              <a:t>Cancer</a:t>
            </a:r>
            <a:r>
              <a:rPr lang="it-IT" sz="1000" i="1" dirty="0"/>
              <a:t> Management and </a:t>
            </a:r>
            <a:r>
              <a:rPr lang="it-IT" sz="1000" i="1" dirty="0" err="1"/>
              <a:t>Research</a:t>
            </a:r>
            <a:r>
              <a:rPr lang="it-IT" sz="1000" dirty="0"/>
              <a:t> Volume 10 (dicembre 2018): 6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0CE2F6-B26A-7449-BCD7-CD9201A6B9F7}"/>
              </a:ext>
            </a:extLst>
          </p:cNvPr>
          <p:cNvSpPr txBox="1"/>
          <p:nvPr/>
        </p:nvSpPr>
        <p:spPr>
          <a:xfrm>
            <a:off x="267321" y="1191570"/>
            <a:ext cx="5149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</a:t>
            </a:r>
            <a:r>
              <a:rPr lang="it-IT" i="1" dirty="0"/>
              <a:t>A375 melanoma </a:t>
            </a:r>
            <a:r>
              <a:rPr lang="it-IT" i="1" dirty="0" err="1"/>
              <a:t>cells</a:t>
            </a:r>
            <a:r>
              <a:rPr lang="it-IT" dirty="0"/>
              <a:t>: MALAT1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ceRNA</a:t>
            </a:r>
            <a:r>
              <a:rPr lang="it-IT" dirty="0"/>
              <a:t>, </a:t>
            </a:r>
            <a:r>
              <a:rPr lang="it-IT" dirty="0" err="1"/>
              <a:t>sponging</a:t>
            </a:r>
            <a:r>
              <a:rPr lang="it-IT" dirty="0"/>
              <a:t> miR-34 (and </a:t>
            </a:r>
            <a:r>
              <a:rPr lang="it-IT" dirty="0" err="1"/>
              <a:t>others</a:t>
            </a:r>
            <a:r>
              <a:rPr lang="it-IT" dirty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b="1" u="sng" dirty="0"/>
              <a:t>miR-34a</a:t>
            </a:r>
            <a:r>
              <a:rPr lang="it-IT" dirty="0"/>
              <a:t> is </a:t>
            </a:r>
            <a:r>
              <a:rPr lang="it-IT" dirty="0" err="1"/>
              <a:t>directly</a:t>
            </a:r>
            <a:r>
              <a:rPr lang="it-IT" dirty="0"/>
              <a:t> </a:t>
            </a:r>
            <a:r>
              <a:rPr lang="it-IT" dirty="0" err="1"/>
              <a:t>regulated</a:t>
            </a:r>
            <a:r>
              <a:rPr lang="it-IT" dirty="0"/>
              <a:t> by p53 (</a:t>
            </a:r>
            <a:r>
              <a:rPr lang="it-IT" dirty="0" err="1"/>
              <a:t>oncosuppressive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0CF5D12-9A80-924F-9D9E-0F1E5CE386E2}"/>
              </a:ext>
            </a:extLst>
          </p:cNvPr>
          <p:cNvSpPr txBox="1"/>
          <p:nvPr/>
        </p:nvSpPr>
        <p:spPr>
          <a:xfrm>
            <a:off x="5624944" y="1211560"/>
            <a:ext cx="3314951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tx2"/>
                </a:solidFill>
              </a:rPr>
              <a:t>Genomic</a:t>
            </a:r>
            <a:r>
              <a:rPr lang="it-IT" sz="1600" b="1" dirty="0">
                <a:solidFill>
                  <a:schemeClr val="tx2"/>
                </a:solidFill>
              </a:rPr>
              <a:t> </a:t>
            </a:r>
            <a:r>
              <a:rPr lang="it-IT" sz="1600" b="1" dirty="0" err="1">
                <a:solidFill>
                  <a:schemeClr val="tx2"/>
                </a:solidFill>
              </a:rPr>
              <a:t>alteration</a:t>
            </a:r>
            <a:r>
              <a:rPr lang="it-IT" sz="1600" dirty="0">
                <a:solidFill>
                  <a:schemeClr val="tx2"/>
                </a:solidFill>
              </a:rPr>
              <a:t>: CNV/up</a:t>
            </a:r>
          </a:p>
          <a:p>
            <a:r>
              <a:rPr lang="it-IT" sz="1600" b="1" dirty="0" err="1">
                <a:solidFill>
                  <a:schemeClr val="tx2"/>
                </a:solidFill>
              </a:rPr>
              <a:t>Mechanism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dirty="0" err="1">
                <a:solidFill>
                  <a:schemeClr val="tx2"/>
                </a:solidFill>
              </a:rPr>
              <a:t>miRNA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sponge</a:t>
            </a:r>
            <a:r>
              <a:rPr lang="it-IT" sz="1600" dirty="0">
                <a:solidFill>
                  <a:schemeClr val="tx2"/>
                </a:solidFill>
              </a:rPr>
              <a:t> (</a:t>
            </a:r>
            <a:r>
              <a:rPr lang="it-IT" sz="1600" dirty="0" err="1">
                <a:solidFill>
                  <a:schemeClr val="tx2"/>
                </a:solidFill>
              </a:rPr>
              <a:t>ceRNA</a:t>
            </a:r>
            <a:r>
              <a:rPr lang="it-IT" sz="1600" dirty="0">
                <a:solidFill>
                  <a:schemeClr val="tx2"/>
                </a:solidFill>
              </a:rPr>
              <a:t>)</a:t>
            </a:r>
          </a:p>
          <a:p>
            <a:r>
              <a:rPr lang="it-IT" sz="1600" b="1" dirty="0" err="1">
                <a:solidFill>
                  <a:schemeClr val="tx2"/>
                </a:solidFill>
              </a:rPr>
              <a:t>Consequences</a:t>
            </a:r>
            <a:r>
              <a:rPr lang="it-IT" sz="1600" dirty="0">
                <a:solidFill>
                  <a:schemeClr val="tx2"/>
                </a:solidFill>
              </a:rPr>
              <a:t>: </a:t>
            </a:r>
            <a:r>
              <a:rPr lang="it-IT" sz="1600" b="1" dirty="0" err="1">
                <a:solidFill>
                  <a:schemeClr val="tx2"/>
                </a:solidFill>
              </a:rPr>
              <a:t>upregulation</a:t>
            </a:r>
            <a:r>
              <a:rPr lang="it-IT" sz="1600" b="1" dirty="0">
                <a:solidFill>
                  <a:schemeClr val="tx2"/>
                </a:solidFill>
              </a:rPr>
              <a:t> of </a:t>
            </a:r>
            <a:r>
              <a:rPr lang="it-IT" sz="1600" b="1" dirty="0" err="1">
                <a:solidFill>
                  <a:schemeClr val="tx2"/>
                </a:solidFill>
              </a:rPr>
              <a:t>miRNA</a:t>
            </a:r>
            <a:r>
              <a:rPr lang="it-IT" sz="1600" b="1" dirty="0">
                <a:solidFill>
                  <a:schemeClr val="tx2"/>
                </a:solidFill>
              </a:rPr>
              <a:t>-targets</a:t>
            </a:r>
            <a:r>
              <a:rPr lang="it-IT" sz="1600" dirty="0">
                <a:solidFill>
                  <a:schemeClr val="tx2"/>
                </a:solidFill>
              </a:rPr>
              <a:t> (</a:t>
            </a:r>
            <a:r>
              <a:rPr lang="it-IT" sz="1600" i="1" dirty="0">
                <a:solidFill>
                  <a:schemeClr val="tx2"/>
                </a:solidFill>
              </a:rPr>
              <a:t>i.e</a:t>
            </a:r>
            <a:r>
              <a:rPr lang="it-IT" sz="1600" b="1" dirty="0">
                <a:solidFill>
                  <a:schemeClr val="tx2"/>
                </a:solidFill>
              </a:rPr>
              <a:t>. </a:t>
            </a:r>
            <a:r>
              <a:rPr lang="it-IT" sz="1600" b="1" u="sng" dirty="0">
                <a:solidFill>
                  <a:schemeClr val="tx2"/>
                </a:solidFill>
              </a:rPr>
              <a:t>c-</a:t>
            </a:r>
            <a:r>
              <a:rPr lang="it-IT" sz="1600" b="1" u="sng" dirty="0" err="1">
                <a:solidFill>
                  <a:schemeClr val="tx2"/>
                </a:solidFill>
              </a:rPr>
              <a:t>Myc</a:t>
            </a:r>
            <a:r>
              <a:rPr lang="it-IT" sz="1600" dirty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25E0531-F8E7-554F-B46E-97136F18671B}"/>
              </a:ext>
            </a:extLst>
          </p:cNvPr>
          <p:cNvGrpSpPr/>
          <p:nvPr/>
        </p:nvGrpSpPr>
        <p:grpSpPr>
          <a:xfrm>
            <a:off x="1409699" y="2399091"/>
            <a:ext cx="6324602" cy="4130128"/>
            <a:chOff x="1219199" y="2350334"/>
            <a:chExt cx="6324602" cy="4130128"/>
          </a:xfrm>
        </p:grpSpPr>
        <p:pic>
          <p:nvPicPr>
            <p:cNvPr id="18" name="Immagine 17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054718F9-DAAF-5542-9D0C-41A949FC0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7349" y="2350334"/>
              <a:ext cx="6156452" cy="4130128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5165EA61-65B1-774D-84D6-BD097AC4CF31}"/>
                </a:ext>
              </a:extLst>
            </p:cNvPr>
            <p:cNvSpPr/>
            <p:nvPr/>
          </p:nvSpPr>
          <p:spPr>
            <a:xfrm>
              <a:off x="2909456" y="3685311"/>
              <a:ext cx="512618" cy="207817"/>
            </a:xfrm>
            <a:prstGeom prst="rect">
              <a:avLst/>
            </a:prstGeom>
            <a:solidFill>
              <a:srgbClr val="7030A0">
                <a:alpha val="18000"/>
              </a:srgbClr>
            </a:solidFill>
            <a:ln w="34925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75855"/>
                        <a:gd name="connsiteY0" fmla="*/ 0 h 304800"/>
                        <a:gd name="connsiteX1" fmla="*/ 775855 w 775855"/>
                        <a:gd name="connsiteY1" fmla="*/ 0 h 304800"/>
                        <a:gd name="connsiteX2" fmla="*/ 775855 w 775855"/>
                        <a:gd name="connsiteY2" fmla="*/ 304800 h 304800"/>
                        <a:gd name="connsiteX3" fmla="*/ 0 w 775855"/>
                        <a:gd name="connsiteY3" fmla="*/ 304800 h 304800"/>
                        <a:gd name="connsiteX4" fmla="*/ 0 w 775855"/>
                        <a:gd name="connsiteY4" fmla="*/ 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855" h="304800" extrusionOk="0">
                          <a:moveTo>
                            <a:pt x="0" y="0"/>
                          </a:moveTo>
                          <a:cubicBezTo>
                            <a:pt x="201267" y="10875"/>
                            <a:pt x="472720" y="-33208"/>
                            <a:pt x="775855" y="0"/>
                          </a:cubicBezTo>
                          <a:cubicBezTo>
                            <a:pt x="769429" y="125954"/>
                            <a:pt x="774590" y="223930"/>
                            <a:pt x="775855" y="304800"/>
                          </a:cubicBezTo>
                          <a:cubicBezTo>
                            <a:pt x="604781" y="265971"/>
                            <a:pt x="269584" y="271505"/>
                            <a:pt x="0" y="304800"/>
                          </a:cubicBezTo>
                          <a:cubicBezTo>
                            <a:pt x="18765" y="211094"/>
                            <a:pt x="1864" y="9644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BC03A58C-0D82-F146-973D-B80294709423}"/>
                </a:ext>
              </a:extLst>
            </p:cNvPr>
            <p:cNvSpPr/>
            <p:nvPr/>
          </p:nvSpPr>
          <p:spPr>
            <a:xfrm>
              <a:off x="1219199" y="2350334"/>
              <a:ext cx="4405745" cy="2760538"/>
            </a:xfrm>
            <a:prstGeom prst="ellipse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ABBED5CB-3ADA-7541-AB3A-2E3BF49FE665}"/>
              </a:ext>
            </a:extLst>
          </p:cNvPr>
          <p:cNvSpPr/>
          <p:nvPr/>
        </p:nvSpPr>
        <p:spPr>
          <a:xfrm>
            <a:off x="-44605" y="-25337"/>
            <a:ext cx="9233210" cy="12529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B3E0FB26-806B-2A46-8D82-1E8C5DE2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3232" y="-14890"/>
            <a:ext cx="10515599" cy="7771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MALAT1: </a:t>
            </a:r>
            <a:r>
              <a:rPr lang="it-IT" b="1" dirty="0" err="1">
                <a:solidFill>
                  <a:schemeClr val="bg1"/>
                </a:solidFill>
              </a:rPr>
              <a:t>role</a:t>
            </a:r>
            <a:r>
              <a:rPr lang="it-IT" b="1" dirty="0">
                <a:solidFill>
                  <a:schemeClr val="bg1"/>
                </a:solidFill>
              </a:rPr>
              <a:t> in </a:t>
            </a:r>
            <a:r>
              <a:rPr lang="it-IT" b="1" dirty="0" err="1">
                <a:solidFill>
                  <a:schemeClr val="bg1"/>
                </a:solidFill>
              </a:rPr>
              <a:t>cancer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metastasis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BB9E442-EFB4-C940-9F96-821E3B664843}"/>
              </a:ext>
            </a:extLst>
          </p:cNvPr>
          <p:cNvSpPr txBox="1"/>
          <p:nvPr/>
        </p:nvSpPr>
        <p:spPr>
          <a:xfrm>
            <a:off x="2923309" y="727750"/>
            <a:ext cx="303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Competitive </a:t>
            </a:r>
            <a:r>
              <a:rPr lang="it-IT" i="1" dirty="0" err="1">
                <a:solidFill>
                  <a:schemeClr val="bg1"/>
                </a:solidFill>
              </a:rPr>
              <a:t>endogenous</a:t>
            </a:r>
            <a:r>
              <a:rPr lang="it-IT" dirty="0">
                <a:solidFill>
                  <a:schemeClr val="bg1"/>
                </a:solidFill>
              </a:rPr>
              <a:t> RNA</a:t>
            </a:r>
          </a:p>
        </p:txBody>
      </p:sp>
    </p:spTree>
    <p:extLst>
      <p:ext uri="{BB962C8B-B14F-4D97-AF65-F5344CB8AC3E}">
        <p14:creationId xmlns:p14="http://schemas.microsoft.com/office/powerpoint/2010/main" val="2519043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FACB665F-FBFA-3747-BA1A-790F25134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"/>
          <a:stretch/>
        </p:blipFill>
        <p:spPr>
          <a:xfrm>
            <a:off x="5365376" y="2679003"/>
            <a:ext cx="2588263" cy="366946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6" y="0"/>
            <a:ext cx="9144000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E9E55-7976-F64E-86E5-06FAFCF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133769"/>
            <a:ext cx="10515599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4800" b="1" dirty="0" err="1">
                <a:solidFill>
                  <a:schemeClr val="bg1"/>
                </a:solidFill>
              </a:rPr>
              <a:t>Evidences</a:t>
            </a:r>
            <a:r>
              <a:rPr lang="it-IT" sz="4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449AC1-98A1-154B-8AFA-A434C7C982F2}"/>
              </a:ext>
            </a:extLst>
          </p:cNvPr>
          <p:cNvSpPr txBox="1"/>
          <p:nvPr/>
        </p:nvSpPr>
        <p:spPr>
          <a:xfrm>
            <a:off x="215152" y="1783855"/>
            <a:ext cx="4050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In </a:t>
            </a:r>
            <a:r>
              <a:rPr lang="it-IT" dirty="0" err="1"/>
              <a:t>ovarian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, an </a:t>
            </a:r>
            <a:r>
              <a:rPr lang="it-IT" dirty="0" err="1"/>
              <a:t>inhibition</a:t>
            </a:r>
            <a:r>
              <a:rPr lang="it-IT" dirty="0"/>
              <a:t> of MALAT1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impeded</a:t>
            </a:r>
            <a:r>
              <a:rPr lang="it-IT" dirty="0"/>
              <a:t> EMT with a </a:t>
            </a:r>
            <a:r>
              <a:rPr lang="it-IT" dirty="0" err="1"/>
              <a:t>decrease</a:t>
            </a:r>
            <a:r>
              <a:rPr lang="it-IT" dirty="0"/>
              <a:t> in MMP and </a:t>
            </a:r>
            <a:r>
              <a:rPr lang="it-IT" dirty="0" err="1"/>
              <a:t>mesenchymal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markers</a:t>
            </a:r>
            <a:r>
              <a:rPr lang="it-IT" dirty="0"/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6E016A-DA05-B249-9AF4-BC23178FC1DB}"/>
              </a:ext>
            </a:extLst>
          </p:cNvPr>
          <p:cNvSpPr txBox="1"/>
          <p:nvPr/>
        </p:nvSpPr>
        <p:spPr>
          <a:xfrm>
            <a:off x="0" y="6272981"/>
            <a:ext cx="8991601" cy="55399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i="1" dirty="0" err="1"/>
              <a:t>Ref</a:t>
            </a:r>
            <a:r>
              <a:rPr lang="it-IT" sz="1000" i="1" dirty="0"/>
              <a:t> : </a:t>
            </a:r>
            <a:r>
              <a:rPr lang="it-IT" sz="1000" dirty="0"/>
              <a:t>Li, </a:t>
            </a:r>
            <a:r>
              <a:rPr lang="it-IT" sz="1000" dirty="0" err="1"/>
              <a:t>Zhi-Xing</a:t>
            </a:r>
            <a:r>
              <a:rPr lang="it-IT" sz="1000" dirty="0"/>
              <a:t>,, </a:t>
            </a:r>
            <a:r>
              <a:rPr lang="it-IT" sz="1000" dirty="0" err="1"/>
              <a:t>Guo</a:t>
            </a:r>
            <a:r>
              <a:rPr lang="it-IT" sz="1000" dirty="0"/>
              <a:t> </a:t>
            </a:r>
            <a:r>
              <a:rPr lang="it-IT" sz="1000" dirty="0" err="1"/>
              <a:t>Wang</a:t>
            </a:r>
            <a:r>
              <a:rPr lang="it-IT" sz="1000" dirty="0"/>
              <a:t>, e Yuan-Shan </a:t>
            </a:r>
            <a:r>
              <a:rPr lang="it-IT" sz="1000" dirty="0" err="1"/>
              <a:t>Zhu</a:t>
            </a:r>
            <a:r>
              <a:rPr lang="it-IT" sz="1000" dirty="0"/>
              <a:t>. «MALAT1: A </a:t>
            </a:r>
            <a:r>
              <a:rPr lang="it-IT" sz="1000" dirty="0" err="1"/>
              <a:t>Potential</a:t>
            </a:r>
            <a:r>
              <a:rPr lang="it-IT" sz="1000" dirty="0"/>
              <a:t> </a:t>
            </a:r>
            <a:r>
              <a:rPr lang="it-IT" sz="1000" dirty="0" err="1"/>
              <a:t>Biomarker</a:t>
            </a:r>
            <a:r>
              <a:rPr lang="it-IT" sz="1000" dirty="0"/>
              <a:t> in </a:t>
            </a:r>
            <a:r>
              <a:rPr lang="it-IT" sz="1000" dirty="0" err="1"/>
              <a:t>Cancer</a:t>
            </a:r>
            <a:r>
              <a:rPr lang="it-IT" sz="1000" dirty="0"/>
              <a:t>». </a:t>
            </a:r>
            <a:r>
              <a:rPr lang="it-IT" sz="1000" i="1" dirty="0" err="1"/>
              <a:t>Cancer</a:t>
            </a:r>
            <a:r>
              <a:rPr lang="it-IT" sz="1000" i="1" dirty="0"/>
              <a:t> Management and </a:t>
            </a:r>
            <a:r>
              <a:rPr lang="it-IT" sz="1000" i="1" dirty="0" err="1"/>
              <a:t>Research</a:t>
            </a:r>
            <a:r>
              <a:rPr lang="it-IT" sz="1000" dirty="0"/>
              <a:t> Volume 10 (2018); </a:t>
            </a:r>
            <a:r>
              <a:rPr lang="it-IT" sz="1000" i="1" dirty="0" err="1"/>
              <a:t>Jin</a:t>
            </a:r>
            <a:r>
              <a:rPr lang="it-IT" sz="1000" i="1" dirty="0"/>
              <a:t>, Feng </a:t>
            </a:r>
            <a:r>
              <a:rPr lang="it-IT" sz="1000" i="1" dirty="0" err="1"/>
              <a:t>LncRNA</a:t>
            </a:r>
            <a:r>
              <a:rPr lang="it-IT" sz="1000" i="1" dirty="0"/>
              <a:t> MALAT1 </a:t>
            </a:r>
            <a:r>
              <a:rPr lang="it-IT" sz="1000" i="1" dirty="0" err="1"/>
              <a:t>promotes</a:t>
            </a:r>
            <a:r>
              <a:rPr lang="it-IT" sz="1000" i="1" dirty="0"/>
              <a:t> </a:t>
            </a:r>
            <a:r>
              <a:rPr lang="it-IT" sz="1000" i="1" dirty="0" err="1"/>
              <a:t>proliferation</a:t>
            </a:r>
            <a:r>
              <a:rPr lang="it-IT" sz="1000" i="1" dirty="0"/>
              <a:t> and </a:t>
            </a:r>
            <a:r>
              <a:rPr lang="it-IT" sz="1000" i="1" dirty="0" err="1"/>
              <a:t>metastasis</a:t>
            </a:r>
            <a:r>
              <a:rPr lang="it-IT" sz="1000" i="1" dirty="0"/>
              <a:t> in </a:t>
            </a:r>
            <a:r>
              <a:rPr lang="it-IT" sz="1000" i="1" dirty="0" err="1"/>
              <a:t>epithelial</a:t>
            </a:r>
            <a:r>
              <a:rPr lang="it-IT" sz="1000" i="1" dirty="0"/>
              <a:t> </a:t>
            </a:r>
            <a:r>
              <a:rPr lang="it-IT" sz="1000" i="1" dirty="0" err="1"/>
              <a:t>ovarian</a:t>
            </a:r>
            <a:r>
              <a:rPr lang="it-IT" sz="1000" i="1" dirty="0"/>
              <a:t> </a:t>
            </a:r>
            <a:r>
              <a:rPr lang="it-IT" sz="1000" i="1" dirty="0" err="1"/>
              <a:t>cancer</a:t>
            </a:r>
            <a:r>
              <a:rPr lang="it-IT" sz="1000" i="1" dirty="0"/>
              <a:t> via the PI3K-AKT </a:t>
            </a:r>
            <a:r>
              <a:rPr lang="it-IT" sz="1000" i="1" dirty="0" err="1"/>
              <a:t>pathway</a:t>
            </a:r>
            <a:r>
              <a:rPr lang="it-IT" sz="1000" i="1" dirty="0"/>
              <a:t> ; 2017, </a:t>
            </a:r>
            <a:r>
              <a:rPr lang="it-IT" sz="1000" i="1" dirty="0" err="1"/>
              <a:t>European</a:t>
            </a:r>
            <a:r>
              <a:rPr lang="it-IT" sz="1000" i="1" dirty="0"/>
              <a:t> </a:t>
            </a:r>
            <a:r>
              <a:rPr lang="it-IT" sz="1000" i="1" dirty="0" err="1"/>
              <a:t>Review</a:t>
            </a:r>
            <a:r>
              <a:rPr lang="it-IT" sz="1000" i="1" dirty="0"/>
              <a:t> for </a:t>
            </a:r>
            <a:r>
              <a:rPr lang="it-IT" sz="1000" i="1" dirty="0" err="1"/>
              <a:t>Medical</a:t>
            </a:r>
            <a:r>
              <a:rPr lang="it-IT" sz="1000" i="1" dirty="0"/>
              <a:t> and </a:t>
            </a:r>
            <a:r>
              <a:rPr lang="it-IT" sz="1000" i="1" dirty="0" err="1"/>
              <a:t>Pharmacological</a:t>
            </a:r>
            <a:r>
              <a:rPr lang="it-IT" sz="1000" i="1" dirty="0"/>
              <a:t> </a:t>
            </a:r>
            <a:r>
              <a:rPr lang="it-IT" sz="1000" i="1" dirty="0" err="1"/>
              <a:t>Sciences</a:t>
            </a:r>
            <a:r>
              <a:rPr lang="it-IT" sz="1000" i="1" dirty="0"/>
              <a:t> ; </a:t>
            </a:r>
            <a:r>
              <a:rPr lang="it-IT" sz="1000" i="1" dirty="0" err="1"/>
              <a:t>Gutschner</a:t>
            </a:r>
            <a:r>
              <a:rPr lang="it-IT" sz="1000" i="1" dirty="0"/>
              <a:t>, Tony et al. “The </a:t>
            </a:r>
            <a:r>
              <a:rPr lang="it-IT" sz="1000" i="1" dirty="0" err="1"/>
              <a:t>noncoding</a:t>
            </a:r>
            <a:r>
              <a:rPr lang="it-IT" sz="1000" i="1" dirty="0"/>
              <a:t> RNA MALAT1 is a </a:t>
            </a:r>
            <a:r>
              <a:rPr lang="it-IT" sz="1000" i="1" dirty="0" err="1"/>
              <a:t>critical</a:t>
            </a:r>
            <a:r>
              <a:rPr lang="it-IT" sz="1000" i="1" dirty="0"/>
              <a:t> </a:t>
            </a:r>
            <a:r>
              <a:rPr lang="it-IT" sz="1000" i="1" dirty="0" err="1"/>
              <a:t>regulator</a:t>
            </a:r>
            <a:r>
              <a:rPr lang="it-IT" sz="1000" i="1" dirty="0"/>
              <a:t> of the </a:t>
            </a:r>
            <a:r>
              <a:rPr lang="it-IT" sz="1000" i="1" dirty="0" err="1"/>
              <a:t>metastasis</a:t>
            </a:r>
            <a:r>
              <a:rPr lang="it-IT" sz="1000" i="1" dirty="0"/>
              <a:t> </a:t>
            </a:r>
            <a:r>
              <a:rPr lang="it-IT" sz="1000" i="1" dirty="0" err="1"/>
              <a:t>phenotype</a:t>
            </a:r>
            <a:r>
              <a:rPr lang="it-IT" sz="1000" i="1" dirty="0"/>
              <a:t> of </a:t>
            </a:r>
            <a:r>
              <a:rPr lang="it-IT" sz="1000" i="1" dirty="0" err="1"/>
              <a:t>lung</a:t>
            </a:r>
            <a:r>
              <a:rPr lang="it-IT" sz="1000" i="1" dirty="0"/>
              <a:t> </a:t>
            </a:r>
            <a:r>
              <a:rPr lang="it-IT" sz="1000" i="1" dirty="0" err="1"/>
              <a:t>cancer</a:t>
            </a:r>
            <a:r>
              <a:rPr lang="it-IT" sz="1000" i="1" dirty="0"/>
              <a:t> </a:t>
            </a:r>
            <a:r>
              <a:rPr lang="it-IT" sz="1000" i="1" dirty="0" err="1"/>
              <a:t>cells</a:t>
            </a:r>
            <a:r>
              <a:rPr lang="it-IT" sz="1000" i="1" dirty="0"/>
              <a:t>.” </a:t>
            </a:r>
            <a:r>
              <a:rPr lang="it-IT" sz="1000" i="1" dirty="0" err="1"/>
              <a:t>Cancer</a:t>
            </a:r>
            <a:r>
              <a:rPr lang="it-IT" sz="1000" i="1" dirty="0"/>
              <a:t> </a:t>
            </a:r>
            <a:r>
              <a:rPr lang="it-IT" sz="1000" i="1" dirty="0" err="1"/>
              <a:t>research</a:t>
            </a:r>
            <a:r>
              <a:rPr lang="it-IT" sz="1000" i="1" dirty="0"/>
              <a:t> vol. 73,3 (2013)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57E5D0F-5496-2B41-9E0E-98F1264C036A}"/>
              </a:ext>
            </a:extLst>
          </p:cNvPr>
          <p:cNvGrpSpPr/>
          <p:nvPr/>
        </p:nvGrpSpPr>
        <p:grpSpPr>
          <a:xfrm>
            <a:off x="345485" y="3311269"/>
            <a:ext cx="3634844" cy="2756866"/>
            <a:chOff x="5754029" y="1080422"/>
            <a:chExt cx="3096962" cy="234857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B66A4FE-3DCD-9945-A487-E95933B14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4" b="54533"/>
            <a:stretch/>
          </p:blipFill>
          <p:spPr>
            <a:xfrm>
              <a:off x="5894639" y="1080422"/>
              <a:ext cx="2956352" cy="2348578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BA0684C-B751-D140-87CD-B461D6E011A8}"/>
                </a:ext>
              </a:extLst>
            </p:cNvPr>
            <p:cNvSpPr/>
            <p:nvPr/>
          </p:nvSpPr>
          <p:spPr>
            <a:xfrm>
              <a:off x="5754029" y="1080422"/>
              <a:ext cx="313321" cy="318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6773B34-8106-874E-B2E8-29550BC39FF3}"/>
              </a:ext>
            </a:extLst>
          </p:cNvPr>
          <p:cNvSpPr txBox="1"/>
          <p:nvPr/>
        </p:nvSpPr>
        <p:spPr>
          <a:xfrm>
            <a:off x="4438382" y="1783855"/>
            <a:ext cx="4570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The </a:t>
            </a:r>
            <a:r>
              <a:rPr lang="it-IT" dirty="0" err="1">
                <a:solidFill>
                  <a:prstClr val="black"/>
                </a:solidFill>
              </a:rPr>
              <a:t>tumor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burden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was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drastically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reduced</a:t>
            </a:r>
            <a:r>
              <a:rPr lang="it-IT" dirty="0">
                <a:solidFill>
                  <a:prstClr val="black"/>
                </a:solidFill>
              </a:rPr>
              <a:t> in MALAT1 knockout </a:t>
            </a:r>
            <a:r>
              <a:rPr lang="it-IT" dirty="0" err="1">
                <a:solidFill>
                  <a:prstClr val="black"/>
                </a:solidFill>
              </a:rPr>
              <a:t>cells</a:t>
            </a:r>
            <a:r>
              <a:rPr lang="it-IT" dirty="0">
                <a:solidFill>
                  <a:prstClr val="black"/>
                </a:solidFill>
              </a:rPr>
              <a:t> (KO2 and KO3) </a:t>
            </a:r>
            <a:r>
              <a:rPr lang="it-IT" dirty="0" err="1">
                <a:solidFill>
                  <a:prstClr val="black"/>
                </a:solidFill>
              </a:rPr>
              <a:t>compared</a:t>
            </a:r>
            <a:r>
              <a:rPr lang="it-IT" dirty="0">
                <a:solidFill>
                  <a:prstClr val="black"/>
                </a:solidFill>
              </a:rPr>
              <a:t> with WT control </a:t>
            </a:r>
            <a:r>
              <a:rPr lang="it-IT" dirty="0" err="1">
                <a:solidFill>
                  <a:prstClr val="black"/>
                </a:solidFill>
              </a:rPr>
              <a:t>cells</a:t>
            </a:r>
            <a:r>
              <a:rPr lang="it-IT" dirty="0">
                <a:solidFill>
                  <a:prstClr val="black"/>
                </a:solidFill>
              </a:rPr>
              <a:t>. </a:t>
            </a:r>
          </a:p>
          <a:p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553ACF4-6703-EB4A-BCCB-910AB3DF8B64}"/>
              </a:ext>
            </a:extLst>
          </p:cNvPr>
          <p:cNvSpPr txBox="1"/>
          <p:nvPr/>
        </p:nvSpPr>
        <p:spPr>
          <a:xfrm>
            <a:off x="215152" y="1104639"/>
            <a:ext cx="871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MALAT1 in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metastasis</a:t>
            </a:r>
            <a:r>
              <a:rPr lang="it-IT" dirty="0"/>
              <a:t> is </a:t>
            </a:r>
            <a:r>
              <a:rPr lang="it-IT" dirty="0" err="1"/>
              <a:t>primarily</a:t>
            </a:r>
            <a:r>
              <a:rPr lang="it-IT" dirty="0"/>
              <a:t> </a:t>
            </a:r>
            <a:r>
              <a:rPr lang="it-IT" dirty="0" err="1"/>
              <a:t>modulated</a:t>
            </a:r>
            <a:r>
              <a:rPr lang="it-IT" dirty="0"/>
              <a:t> by </a:t>
            </a:r>
            <a:r>
              <a:rPr lang="it-IT" dirty="0" err="1"/>
              <a:t>regulating</a:t>
            </a:r>
            <a:r>
              <a:rPr lang="it-IT" dirty="0"/>
              <a:t> EMT.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9413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E747BC-8C84-EA47-9380-8E17F3B92233}"/>
              </a:ext>
            </a:extLst>
          </p:cNvPr>
          <p:cNvGrpSpPr/>
          <p:nvPr/>
        </p:nvGrpSpPr>
        <p:grpSpPr>
          <a:xfrm>
            <a:off x="-9144" y="-33587"/>
            <a:ext cx="9162288" cy="1027688"/>
            <a:chOff x="-9144" y="-33587"/>
            <a:chExt cx="9162288" cy="1027688"/>
          </a:xfrm>
        </p:grpSpPr>
        <p:sp>
          <p:nvSpPr>
            <p:cNvPr id="9" name="Rettangolo 2">
              <a:extLst>
                <a:ext uri="{FF2B5EF4-FFF2-40B4-BE49-F238E27FC236}">
                  <a16:creationId xmlns:a16="http://schemas.microsoft.com/office/drawing/2014/main" id="{B46D4A99-3E27-304C-9345-C29E89413A9D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454CADC5-2803-7F49-9323-1241791E4C27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179697"/>
              <a:ext cx="7886700" cy="4715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Highly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expressed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</a:t>
              </a:r>
            </a:p>
          </p:txBody>
        </p:sp>
      </p:grpSp>
      <p:pic>
        <p:nvPicPr>
          <p:cNvPr id="7" name="Content Placeholder 6" descr="A close up of a newspaper&#10;&#10;Description automatically generated">
            <a:extLst>
              <a:ext uri="{FF2B5EF4-FFF2-40B4-BE49-F238E27FC236}">
                <a16:creationId xmlns:a16="http://schemas.microsoft.com/office/drawing/2014/main" id="{20541061-AEDF-2940-9969-00155EC93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0" y="612143"/>
            <a:ext cx="7702265" cy="60270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DE54D-041B-3744-A28D-BFB72DCA9367}"/>
              </a:ext>
            </a:extLst>
          </p:cNvPr>
          <p:cNvSpPr/>
          <p:nvPr/>
        </p:nvSpPr>
        <p:spPr>
          <a:xfrm>
            <a:off x="2339752" y="6639165"/>
            <a:ext cx="685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Amodio, N. et al. MALAT1: a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druggable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non-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RNA for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anti-cancer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approaches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Hematol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11, 63 (2018).</a:t>
            </a:r>
            <a:endParaRPr lang="it-IT" sz="100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F84500-8E0D-9B4A-A442-F02C3C201459}"/>
              </a:ext>
            </a:extLst>
          </p:cNvPr>
          <p:cNvSpPr/>
          <p:nvPr/>
        </p:nvSpPr>
        <p:spPr>
          <a:xfrm>
            <a:off x="2915816" y="826030"/>
            <a:ext cx="1008112" cy="2267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540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B1F1DBB-C78F-8C44-8EA5-C0AD664FA375}"/>
              </a:ext>
            </a:extLst>
          </p:cNvPr>
          <p:cNvGrpSpPr/>
          <p:nvPr/>
        </p:nvGrpSpPr>
        <p:grpSpPr>
          <a:xfrm>
            <a:off x="-9144" y="-33587"/>
            <a:ext cx="9162288" cy="1027688"/>
            <a:chOff x="-9144" y="-33587"/>
            <a:chExt cx="9162288" cy="1027688"/>
          </a:xfrm>
        </p:grpSpPr>
        <p:sp>
          <p:nvSpPr>
            <p:cNvPr id="15" name="Rettangolo 2">
              <a:extLst>
                <a:ext uri="{FF2B5EF4-FFF2-40B4-BE49-F238E27FC236}">
                  <a16:creationId xmlns:a16="http://schemas.microsoft.com/office/drawing/2014/main" id="{A031D2ED-C002-B54E-ABCF-98718B6C0E30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80469108-682C-824A-BD32-CB60D5CDACE9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179697"/>
              <a:ext cx="7886700" cy="4715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Highly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expressed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</a:t>
              </a:r>
            </a:p>
          </p:txBody>
        </p:sp>
      </p:grpSp>
      <p:pic>
        <p:nvPicPr>
          <p:cNvPr id="7" name="Content Placeholder 6" descr="A close up of a newspaper&#10;&#10;Description automatically generated">
            <a:extLst>
              <a:ext uri="{FF2B5EF4-FFF2-40B4-BE49-F238E27FC236}">
                <a16:creationId xmlns:a16="http://schemas.microsoft.com/office/drawing/2014/main" id="{20541061-AEDF-2940-9969-00155EC93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0" y="612143"/>
            <a:ext cx="7702265" cy="60270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DE54D-041B-3744-A28D-BFB72DCA9367}"/>
              </a:ext>
            </a:extLst>
          </p:cNvPr>
          <p:cNvSpPr/>
          <p:nvPr/>
        </p:nvSpPr>
        <p:spPr>
          <a:xfrm>
            <a:off x="2339752" y="6639165"/>
            <a:ext cx="685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Amodio, N. et al. MALAT1: a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druggable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non-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RNA for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anti-cancer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approaches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Hematol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11, 63 (2018).</a:t>
            </a:r>
            <a:endParaRPr lang="it-IT" sz="100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F84500-8E0D-9B4A-A442-F02C3C201459}"/>
              </a:ext>
            </a:extLst>
          </p:cNvPr>
          <p:cNvSpPr/>
          <p:nvPr/>
        </p:nvSpPr>
        <p:spPr>
          <a:xfrm>
            <a:off x="2915816" y="826030"/>
            <a:ext cx="1008112" cy="2267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6DCE11-8384-6843-928E-70247F84A10B}"/>
              </a:ext>
            </a:extLst>
          </p:cNvPr>
          <p:cNvSpPr/>
          <p:nvPr/>
        </p:nvSpPr>
        <p:spPr>
          <a:xfrm>
            <a:off x="3443498" y="5733257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12407D-F1E2-C846-B730-D26FA6596C4C}"/>
              </a:ext>
            </a:extLst>
          </p:cNvPr>
          <p:cNvSpPr/>
          <p:nvPr/>
        </p:nvSpPr>
        <p:spPr>
          <a:xfrm>
            <a:off x="2761853" y="2787950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E000E6-5AF7-6D44-A987-B6FA2C12073A}"/>
              </a:ext>
            </a:extLst>
          </p:cNvPr>
          <p:cNvSpPr/>
          <p:nvPr/>
        </p:nvSpPr>
        <p:spPr>
          <a:xfrm>
            <a:off x="2761853" y="6182222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0C6A94-DEEC-354E-A1E3-53EFAC4CA756}"/>
              </a:ext>
            </a:extLst>
          </p:cNvPr>
          <p:cNvSpPr/>
          <p:nvPr/>
        </p:nvSpPr>
        <p:spPr>
          <a:xfrm>
            <a:off x="1631486" y="3778358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A43CDD-714F-B747-BD39-2B81D7F35DFE}"/>
              </a:ext>
            </a:extLst>
          </p:cNvPr>
          <p:cNvSpPr/>
          <p:nvPr/>
        </p:nvSpPr>
        <p:spPr>
          <a:xfrm>
            <a:off x="1921379" y="2276873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5F8E59-BED1-AE4C-B353-C6EFC8D21179}"/>
              </a:ext>
            </a:extLst>
          </p:cNvPr>
          <p:cNvSpPr/>
          <p:nvPr/>
        </p:nvSpPr>
        <p:spPr>
          <a:xfrm>
            <a:off x="3148913" y="1070818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F84397-0BBB-7D49-BE15-2452CB6577A2}"/>
              </a:ext>
            </a:extLst>
          </p:cNvPr>
          <p:cNvSpPr/>
          <p:nvPr/>
        </p:nvSpPr>
        <p:spPr>
          <a:xfrm>
            <a:off x="3569149" y="4895166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304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C3533AB-BBBE-8140-953A-1F800BB94B7D}"/>
              </a:ext>
            </a:extLst>
          </p:cNvPr>
          <p:cNvGrpSpPr/>
          <p:nvPr/>
        </p:nvGrpSpPr>
        <p:grpSpPr>
          <a:xfrm>
            <a:off x="-9144" y="-33587"/>
            <a:ext cx="9162288" cy="1027688"/>
            <a:chOff x="-9144" y="-33587"/>
            <a:chExt cx="9162288" cy="1027688"/>
          </a:xfrm>
        </p:grpSpPr>
        <p:sp>
          <p:nvSpPr>
            <p:cNvPr id="28" name="Rettangolo 2">
              <a:extLst>
                <a:ext uri="{FF2B5EF4-FFF2-40B4-BE49-F238E27FC236}">
                  <a16:creationId xmlns:a16="http://schemas.microsoft.com/office/drawing/2014/main" id="{51F7ADDE-80A6-EE48-9862-6D96E91E5240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FEAAFB1F-247A-8D4D-8AD3-4EF1B7FF8389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179697"/>
              <a:ext cx="7886700" cy="4715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Highly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expressed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</a:t>
              </a:r>
            </a:p>
          </p:txBody>
        </p:sp>
      </p:grpSp>
      <p:pic>
        <p:nvPicPr>
          <p:cNvPr id="7" name="Content Placeholder 6" descr="A close up of a newspaper&#10;&#10;Description automatically generated">
            <a:extLst>
              <a:ext uri="{FF2B5EF4-FFF2-40B4-BE49-F238E27FC236}">
                <a16:creationId xmlns:a16="http://schemas.microsoft.com/office/drawing/2014/main" id="{20541061-AEDF-2940-9969-00155EC93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0" y="612143"/>
            <a:ext cx="7702265" cy="60270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DE54D-041B-3744-A28D-BFB72DCA9367}"/>
              </a:ext>
            </a:extLst>
          </p:cNvPr>
          <p:cNvSpPr/>
          <p:nvPr/>
        </p:nvSpPr>
        <p:spPr>
          <a:xfrm>
            <a:off x="2339752" y="6639165"/>
            <a:ext cx="685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Amodio, N. et al. MALAT1: a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druggable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non-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RNA for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anti-cancer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approaches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Hematol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11, 63 (2018).</a:t>
            </a:r>
            <a:endParaRPr lang="it-IT" sz="100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F84500-8E0D-9B4A-A442-F02C3C201459}"/>
              </a:ext>
            </a:extLst>
          </p:cNvPr>
          <p:cNvSpPr/>
          <p:nvPr/>
        </p:nvSpPr>
        <p:spPr>
          <a:xfrm>
            <a:off x="2915816" y="826030"/>
            <a:ext cx="1008112" cy="2267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6DCE11-8384-6843-928E-70247F84A10B}"/>
              </a:ext>
            </a:extLst>
          </p:cNvPr>
          <p:cNvSpPr/>
          <p:nvPr/>
        </p:nvSpPr>
        <p:spPr>
          <a:xfrm>
            <a:off x="3443498" y="5733257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12407D-F1E2-C846-B730-D26FA6596C4C}"/>
              </a:ext>
            </a:extLst>
          </p:cNvPr>
          <p:cNvSpPr/>
          <p:nvPr/>
        </p:nvSpPr>
        <p:spPr>
          <a:xfrm>
            <a:off x="2761853" y="2787950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E000E6-5AF7-6D44-A987-B6FA2C12073A}"/>
              </a:ext>
            </a:extLst>
          </p:cNvPr>
          <p:cNvSpPr/>
          <p:nvPr/>
        </p:nvSpPr>
        <p:spPr>
          <a:xfrm>
            <a:off x="2761853" y="6182222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0C6A94-DEEC-354E-A1E3-53EFAC4CA756}"/>
              </a:ext>
            </a:extLst>
          </p:cNvPr>
          <p:cNvSpPr/>
          <p:nvPr/>
        </p:nvSpPr>
        <p:spPr>
          <a:xfrm>
            <a:off x="1631486" y="3778358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A43CDD-714F-B747-BD39-2B81D7F35DFE}"/>
              </a:ext>
            </a:extLst>
          </p:cNvPr>
          <p:cNvSpPr/>
          <p:nvPr/>
        </p:nvSpPr>
        <p:spPr>
          <a:xfrm>
            <a:off x="1921379" y="2276873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5F8E59-BED1-AE4C-B353-C6EFC8D21179}"/>
              </a:ext>
            </a:extLst>
          </p:cNvPr>
          <p:cNvSpPr/>
          <p:nvPr/>
        </p:nvSpPr>
        <p:spPr>
          <a:xfrm>
            <a:off x="3148913" y="1070818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8F8D05-7AFC-DF49-9E89-3FD9EFEC516B}"/>
              </a:ext>
            </a:extLst>
          </p:cNvPr>
          <p:cNvSpPr/>
          <p:nvPr/>
        </p:nvSpPr>
        <p:spPr>
          <a:xfrm>
            <a:off x="2313566" y="2838377"/>
            <a:ext cx="458235" cy="20152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9AF168-A85C-0042-9E0C-9CD9CBF3E930}"/>
              </a:ext>
            </a:extLst>
          </p:cNvPr>
          <p:cNvSpPr/>
          <p:nvPr/>
        </p:nvSpPr>
        <p:spPr>
          <a:xfrm>
            <a:off x="1926614" y="3515509"/>
            <a:ext cx="504057" cy="20152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CBC05-CFB0-1642-9C73-430B5B9A8EC7}"/>
              </a:ext>
            </a:extLst>
          </p:cNvPr>
          <p:cNvSpPr/>
          <p:nvPr/>
        </p:nvSpPr>
        <p:spPr>
          <a:xfrm>
            <a:off x="1624180" y="1268763"/>
            <a:ext cx="554463" cy="20152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474300-8CF5-964E-9F4F-19CD054A82D4}"/>
              </a:ext>
            </a:extLst>
          </p:cNvPr>
          <p:cNvSpPr/>
          <p:nvPr/>
        </p:nvSpPr>
        <p:spPr>
          <a:xfrm>
            <a:off x="1641276" y="4653139"/>
            <a:ext cx="554463" cy="18320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E84AC3-313A-8D4E-942A-0C145F0A374A}"/>
              </a:ext>
            </a:extLst>
          </p:cNvPr>
          <p:cNvSpPr/>
          <p:nvPr/>
        </p:nvSpPr>
        <p:spPr>
          <a:xfrm>
            <a:off x="2638587" y="5781853"/>
            <a:ext cx="840473" cy="2175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F84397-0BBB-7D49-BE15-2452CB6577A2}"/>
              </a:ext>
            </a:extLst>
          </p:cNvPr>
          <p:cNvSpPr/>
          <p:nvPr/>
        </p:nvSpPr>
        <p:spPr>
          <a:xfrm>
            <a:off x="3569149" y="4895166"/>
            <a:ext cx="840473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6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43808" y="6611779"/>
            <a:ext cx="63746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Insights into Biological Role of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LncRNAs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Epithelial-Mesenchymal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Transition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Jun-Ting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Cheng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Lingzhi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Wang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Cells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1844824"/>
            <a:ext cx="4034452" cy="412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95459" y="6147723"/>
            <a:ext cx="8409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lncRNA</a:t>
            </a:r>
            <a:r>
              <a:rPr lang="it-IT" dirty="0"/>
              <a:t> </a:t>
            </a:r>
            <a:r>
              <a:rPr lang="it-IT" dirty="0" err="1"/>
              <a:t>plays</a:t>
            </a:r>
            <a:r>
              <a:rPr lang="it-IT" dirty="0"/>
              <a:t> an </a:t>
            </a:r>
            <a:r>
              <a:rPr lang="it-IT" dirty="0" err="1"/>
              <a:t>essential</a:t>
            </a:r>
            <a:r>
              <a:rPr lang="it-IT" dirty="0"/>
              <a:t> </a:t>
            </a:r>
            <a:r>
              <a:rPr lang="it-IT" dirty="0" err="1"/>
              <a:t>role</a:t>
            </a:r>
            <a:r>
              <a:rPr lang="it-IT" dirty="0"/>
              <a:t> in fine </a:t>
            </a:r>
            <a:r>
              <a:rPr lang="it-IT" dirty="0" err="1"/>
              <a:t>tuning</a:t>
            </a:r>
            <a:r>
              <a:rPr lang="it-IT" dirty="0"/>
              <a:t> the </a:t>
            </a:r>
            <a:r>
              <a:rPr lang="it-IT" dirty="0" err="1"/>
              <a:t>regulatory</a:t>
            </a:r>
            <a:r>
              <a:rPr lang="it-IT" dirty="0"/>
              <a:t> network of gene </a:t>
            </a:r>
            <a:r>
              <a:rPr lang="it-IT" dirty="0" err="1"/>
              <a:t>expression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92340" y="1317155"/>
            <a:ext cx="38636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/>
              <a:t>Genomic</a:t>
            </a:r>
            <a:r>
              <a:rPr lang="it-IT" u="sng" dirty="0"/>
              <a:t> </a:t>
            </a:r>
            <a:r>
              <a:rPr lang="it-IT" u="sng" dirty="0" err="1"/>
              <a:t>alterations</a:t>
            </a:r>
            <a:r>
              <a:rPr lang="it-IT" u="sng" dirty="0"/>
              <a:t> in cancer</a:t>
            </a:r>
          </a:p>
          <a:p>
            <a:endParaRPr lang="it-IT" u="sng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/>
              <a:t>CNV by </a:t>
            </a:r>
            <a:r>
              <a:rPr lang="it-IT" dirty="0" err="1"/>
              <a:t>indels</a:t>
            </a:r>
            <a:r>
              <a:rPr lang="it-IT" dirty="0"/>
              <a:t>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err="1"/>
              <a:t>Epigenetic</a:t>
            </a:r>
            <a:r>
              <a:rPr lang="it-IT" dirty="0"/>
              <a:t> </a:t>
            </a:r>
            <a:r>
              <a:rPr lang="it-IT" dirty="0" err="1"/>
              <a:t>silencing</a:t>
            </a:r>
            <a:r>
              <a:rPr lang="it-IT" dirty="0"/>
              <a:t> or </a:t>
            </a:r>
            <a:r>
              <a:rPr lang="it-IT" dirty="0" err="1"/>
              <a:t>iper-activation</a:t>
            </a:r>
            <a:r>
              <a:rPr lang="it-IT" dirty="0"/>
              <a:t>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/>
              <a:t>SNP / </a:t>
            </a:r>
            <a:r>
              <a:rPr lang="it-IT" dirty="0" err="1"/>
              <a:t>point</a:t>
            </a:r>
            <a:r>
              <a:rPr lang="it-IT" dirty="0"/>
              <a:t> </a:t>
            </a:r>
            <a:r>
              <a:rPr lang="it-IT" dirty="0" err="1"/>
              <a:t>mutations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u="sng" dirty="0" err="1"/>
              <a:t>Consequences</a:t>
            </a:r>
            <a:r>
              <a:rPr lang="it-IT" u="sng" dirty="0"/>
              <a:t> </a:t>
            </a:r>
          </a:p>
          <a:p>
            <a:endParaRPr lang="it-IT" u="sng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err="1"/>
              <a:t>Hypo</a:t>
            </a:r>
            <a:r>
              <a:rPr lang="it-IT" dirty="0"/>
              <a:t> / over -</a:t>
            </a:r>
            <a:r>
              <a:rPr lang="it-IT" dirty="0" err="1"/>
              <a:t>expression</a:t>
            </a:r>
            <a:r>
              <a:rPr lang="it-IT" dirty="0"/>
              <a:t>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err="1"/>
              <a:t>Dysregulation</a:t>
            </a:r>
            <a:r>
              <a:rPr lang="it-IT" dirty="0"/>
              <a:t> of targets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607261" y="130607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/>
              <a:t>Mechanisms</a:t>
            </a:r>
            <a:r>
              <a:rPr lang="it-IT" u="sng" dirty="0"/>
              <a:t> of </a:t>
            </a:r>
            <a:r>
              <a:rPr lang="it-IT" u="sng" dirty="0" err="1"/>
              <a:t>action</a:t>
            </a:r>
            <a:endParaRPr lang="it-IT" u="sng" dirty="0"/>
          </a:p>
        </p:txBody>
      </p:sp>
      <p:sp>
        <p:nvSpPr>
          <p:cNvPr id="8" name="Rettangolo 2">
            <a:extLst>
              <a:ext uri="{FF2B5EF4-FFF2-40B4-BE49-F238E27FC236}">
                <a16:creationId xmlns:a16="http://schemas.microsoft.com/office/drawing/2014/main" id="{3D0C6CDC-60AD-0044-BB98-AB19DB2824E6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50856" y="233607"/>
            <a:ext cx="4242288" cy="527328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lncRNA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452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633A68-43FD-DD49-B36A-8BABECBEE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7953"/>
          </a:xfrm>
          <a:prstGeom prst="rect">
            <a:avLst/>
          </a:prstGeom>
        </p:spPr>
      </p:pic>
      <p:pic>
        <p:nvPicPr>
          <p:cNvPr id="11" name="Picture 10" descr="A picture containing table, paper&#10;&#10;Description automatically generated">
            <a:extLst>
              <a:ext uri="{FF2B5EF4-FFF2-40B4-BE49-F238E27FC236}">
                <a16:creationId xmlns:a16="http://schemas.microsoft.com/office/drawing/2014/main" id="{C645B9CE-9C24-6C42-8B1C-F51194CB4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3"/>
          <a:stretch/>
        </p:blipFill>
        <p:spPr>
          <a:xfrm>
            <a:off x="26315" y="2688138"/>
            <a:ext cx="5547620" cy="1244918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D3CE4E-BFDD-3E45-87D0-BF4A95D6E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2" b="63293"/>
          <a:stretch/>
        </p:blipFill>
        <p:spPr>
          <a:xfrm>
            <a:off x="3635896" y="4107681"/>
            <a:ext cx="5400600" cy="11215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126C-1033-384E-9BC5-F67015530C42}"/>
              </a:ext>
            </a:extLst>
          </p:cNvPr>
          <p:cNvGrpSpPr/>
          <p:nvPr/>
        </p:nvGrpSpPr>
        <p:grpSpPr>
          <a:xfrm>
            <a:off x="179511" y="5294513"/>
            <a:ext cx="5192809" cy="1302839"/>
            <a:chOff x="38472" y="5049173"/>
            <a:chExt cx="5965925" cy="1496808"/>
          </a:xfrm>
        </p:grpSpPr>
        <p:pic>
          <p:nvPicPr>
            <p:cNvPr id="15" name="Picture 14" descr="A picture containing indoor, table&#10;&#10;Description automatically generated">
              <a:extLst>
                <a:ext uri="{FF2B5EF4-FFF2-40B4-BE49-F238E27FC236}">
                  <a16:creationId xmlns:a16="http://schemas.microsoft.com/office/drawing/2014/main" id="{EFE7420E-B953-7F4B-9231-9538A3737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2" y="5049173"/>
              <a:ext cx="5965925" cy="149680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0B640A5-3D06-A141-9C84-12A41AF3CDC1}"/>
                    </a:ext>
                  </a:extLst>
                </p14:cNvPr>
                <p14:cNvContentPartPr/>
                <p14:nvPr/>
              </p14:nvContentPartPr>
              <p14:xfrm>
                <a:off x="5752103" y="5077684"/>
                <a:ext cx="220320" cy="190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0B640A5-3D06-A141-9C84-12A41AF3CD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80179" y="5005371"/>
                  <a:ext cx="364582" cy="33429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F8E0404-FE0C-D343-9100-39688554CFD5}"/>
              </a:ext>
            </a:extLst>
          </p:cNvPr>
          <p:cNvSpPr/>
          <p:nvPr/>
        </p:nvSpPr>
        <p:spPr>
          <a:xfrm>
            <a:off x="5487033" y="1412777"/>
            <a:ext cx="2109303" cy="50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9D3BAA-3277-BC49-A2A7-20EC741B3866}"/>
              </a:ext>
            </a:extLst>
          </p:cNvPr>
          <p:cNvSpPr/>
          <p:nvPr/>
        </p:nvSpPr>
        <p:spPr>
          <a:xfrm>
            <a:off x="26315" y="2583889"/>
            <a:ext cx="1953397" cy="4175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044043-089F-D54D-96E4-83BAD73A0D3F}"/>
              </a:ext>
            </a:extLst>
          </p:cNvPr>
          <p:cNvSpPr/>
          <p:nvPr/>
        </p:nvSpPr>
        <p:spPr>
          <a:xfrm>
            <a:off x="3635896" y="4040116"/>
            <a:ext cx="2016224" cy="359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0F03B7-6A90-A94B-A1EA-A873D0C1F842}"/>
              </a:ext>
            </a:extLst>
          </p:cNvPr>
          <p:cNvSpPr/>
          <p:nvPr/>
        </p:nvSpPr>
        <p:spPr>
          <a:xfrm>
            <a:off x="2379888" y="5534907"/>
            <a:ext cx="1184000" cy="298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193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633A68-43FD-DD49-B36A-8BABECBEE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795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F8E0404-FE0C-D343-9100-39688554CFD5}"/>
              </a:ext>
            </a:extLst>
          </p:cNvPr>
          <p:cNvSpPr/>
          <p:nvPr/>
        </p:nvSpPr>
        <p:spPr>
          <a:xfrm>
            <a:off x="5487033" y="1412777"/>
            <a:ext cx="2109303" cy="50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B25BD-E5B4-6244-ABB3-AF2135682695}"/>
              </a:ext>
            </a:extLst>
          </p:cNvPr>
          <p:cNvSpPr txBox="1"/>
          <p:nvPr/>
        </p:nvSpPr>
        <p:spPr>
          <a:xfrm>
            <a:off x="1442169" y="2924944"/>
            <a:ext cx="62596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Which</a:t>
            </a:r>
            <a:r>
              <a:rPr lang="it-IT" dirty="0"/>
              <a:t> can be the </a:t>
            </a:r>
            <a:r>
              <a:rPr lang="it-IT" dirty="0" err="1"/>
              <a:t>reasons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contradictory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?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b="1" dirty="0"/>
              <a:t>Knockdown</a:t>
            </a:r>
            <a:r>
              <a:rPr lang="it-IT" dirty="0"/>
              <a:t> targets </a:t>
            </a:r>
            <a:r>
              <a:rPr lang="it-IT" dirty="0" err="1"/>
              <a:t>cytoplasmatic</a:t>
            </a:r>
            <a:r>
              <a:rPr lang="it-IT" dirty="0"/>
              <a:t> RNA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nuclear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function</a:t>
            </a:r>
            <a:endParaRPr lang="it-IT" dirty="0">
              <a:sym typeface="Wingdings" pitchFamily="2" charset="2"/>
            </a:endParaRP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b="1" dirty="0"/>
              <a:t>Knockout</a:t>
            </a:r>
            <a:r>
              <a:rPr lang="it-IT" dirty="0"/>
              <a:t> of </a:t>
            </a:r>
            <a:r>
              <a:rPr lang="it-IT" dirty="0" err="1"/>
              <a:t>huge</a:t>
            </a:r>
            <a:r>
              <a:rPr lang="it-IT" dirty="0"/>
              <a:t> </a:t>
            </a:r>
            <a:r>
              <a:rPr lang="it-IT" dirty="0" err="1"/>
              <a:t>genomic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involved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neighbor</a:t>
            </a:r>
            <a:r>
              <a:rPr lang="it-IT" dirty="0">
                <a:sym typeface="Wingdings" pitchFamily="2" charset="2"/>
              </a:rPr>
              <a:t> genes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b="1" dirty="0"/>
              <a:t>Rescue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never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performed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314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tangolo 2">
            <a:extLst>
              <a:ext uri="{FF2B5EF4-FFF2-40B4-BE49-F238E27FC236}">
                <a16:creationId xmlns:a16="http://schemas.microsoft.com/office/drawing/2014/main" id="{91257F55-0990-7240-8AD8-D4E213481AF6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42E5196-680D-9840-8973-9FC0AD8C7FA8}"/>
              </a:ext>
            </a:extLst>
          </p:cNvPr>
          <p:cNvGrpSpPr/>
          <p:nvPr/>
        </p:nvGrpSpPr>
        <p:grpSpPr>
          <a:xfrm>
            <a:off x="4369083" y="3789040"/>
            <a:ext cx="4568037" cy="2411496"/>
            <a:chOff x="4134189" y="2618375"/>
            <a:chExt cx="4931194" cy="260320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8999E16-97C9-6642-B844-0331B73B0592}"/>
                </a:ext>
              </a:extLst>
            </p:cNvPr>
            <p:cNvGrpSpPr/>
            <p:nvPr/>
          </p:nvGrpSpPr>
          <p:grpSpPr>
            <a:xfrm>
              <a:off x="4134189" y="2618375"/>
              <a:ext cx="4854327" cy="2513313"/>
              <a:chOff x="3830813" y="2924944"/>
              <a:chExt cx="4702545" cy="2483031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AD849DC4-6367-1542-8213-DEF53099DD7D}"/>
                  </a:ext>
                </a:extLst>
              </p:cNvPr>
              <p:cNvGrpSpPr/>
              <p:nvPr/>
            </p:nvGrpSpPr>
            <p:grpSpPr>
              <a:xfrm>
                <a:off x="3830813" y="2924944"/>
                <a:ext cx="4702545" cy="2483031"/>
                <a:chOff x="3812805" y="2924944"/>
                <a:chExt cx="4702545" cy="2483031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D1096DE7-E4A5-A345-8355-7188B2408275}"/>
                    </a:ext>
                  </a:extLst>
                </p:cNvPr>
                <p:cNvGrpSpPr/>
                <p:nvPr/>
              </p:nvGrpSpPr>
              <p:grpSpPr>
                <a:xfrm>
                  <a:off x="3812805" y="2924944"/>
                  <a:ext cx="4702545" cy="2483031"/>
                  <a:chOff x="3812805" y="2924944"/>
                  <a:chExt cx="4702545" cy="2483031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99B269B-8EB6-284A-B707-5BABF37AB75F}"/>
                      </a:ext>
                    </a:extLst>
                  </p:cNvPr>
                  <p:cNvGrpSpPr/>
                  <p:nvPr/>
                </p:nvGrpSpPr>
                <p:grpSpPr>
                  <a:xfrm>
                    <a:off x="3812805" y="2924944"/>
                    <a:ext cx="4702545" cy="2483031"/>
                    <a:chOff x="5193422" y="2191527"/>
                    <a:chExt cx="4702545" cy="2483031"/>
                  </a:xfrm>
                </p:grpSpPr>
                <p:pic>
                  <p:nvPicPr>
                    <p:cNvPr id="12" name="Picture 11" descr="A close up of a map&#10;&#10;Description automatically generated">
                      <a:extLst>
                        <a:ext uri="{FF2B5EF4-FFF2-40B4-BE49-F238E27FC236}">
                          <a16:creationId xmlns:a16="http://schemas.microsoft.com/office/drawing/2014/main" id="{7C522C0A-C68A-C748-82FF-66A0D9BFEA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20072" y="2191527"/>
                      <a:ext cx="4675895" cy="2474946"/>
                    </a:xfrm>
                    <a:prstGeom prst="rect">
                      <a:avLst/>
                    </a:prstGeom>
                  </p:spPr>
                </p:pic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">
                      <p14:nvContentPartPr>
                        <p14:cNvPr id="19" name="Ink 18">
                          <a:extLst>
                            <a:ext uri="{FF2B5EF4-FFF2-40B4-BE49-F238E27FC236}">
                              <a16:creationId xmlns:a16="http://schemas.microsoft.com/office/drawing/2014/main" id="{A6BE06A0-DE2C-2043-B621-8C3A0C91B31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193422" y="2198478"/>
                        <a:ext cx="55800" cy="2476080"/>
                      </p14:xfrm>
                    </p:contentPart>
                  </mc:Choice>
                  <mc:Fallback xmlns="">
                    <p:pic>
                      <p:nvPicPr>
                        <p:cNvPr id="19" name="Ink 18">
                          <a:extLst>
                            <a:ext uri="{FF2B5EF4-FFF2-40B4-BE49-F238E27FC236}">
                              <a16:creationId xmlns:a16="http://schemas.microsoft.com/office/drawing/2014/main" id="{A6BE06A0-DE2C-2043-B621-8C3A0C91B3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174697" y="2179665"/>
                          <a:ext cx="92875" cy="2514091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F8E86F77-6A88-FC4E-9835-2274AC8B2F07}"/>
                      </a:ext>
                    </a:extLst>
                  </p:cNvPr>
                  <p:cNvSpPr/>
                  <p:nvPr/>
                </p:nvSpPr>
                <p:spPr>
                  <a:xfrm>
                    <a:off x="3839455" y="2924944"/>
                    <a:ext cx="4044913" cy="6480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8862AE02-B062-5246-99D9-938B7267C7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8051" y="3566880"/>
                    <a:ext cx="360" cy="13320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8862AE02-B062-5246-99D9-938B7267C78A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030051" y="3548071"/>
                      <a:ext cx="36000" cy="171202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D68EF73-B1E0-C449-91A0-7108072DD8FB}"/>
                    </a:ext>
                  </a:extLst>
                </p:cNvPr>
                <p:cNvGrpSpPr/>
                <p:nvPr/>
              </p:nvGrpSpPr>
              <p:grpSpPr>
                <a:xfrm>
                  <a:off x="7057211" y="3581640"/>
                  <a:ext cx="381240" cy="487800"/>
                  <a:chOff x="7057211" y="3581640"/>
                  <a:chExt cx="381240" cy="4878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24" name="Ink 23">
                        <a:extLst>
                          <a:ext uri="{FF2B5EF4-FFF2-40B4-BE49-F238E27FC236}">
                            <a16:creationId xmlns:a16="http://schemas.microsoft.com/office/drawing/2014/main" id="{829F0921-84BB-E34E-9FB8-8C56D29534D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164491" y="3581640"/>
                      <a:ext cx="28800" cy="410400"/>
                    </p14:xfrm>
                  </p:contentPart>
                </mc:Choice>
                <mc:Fallback xmlns="">
                  <p:pic>
                    <p:nvPicPr>
                      <p:cNvPr id="24" name="Ink 23">
                        <a:extLst>
                          <a:ext uri="{FF2B5EF4-FFF2-40B4-BE49-F238E27FC236}">
                            <a16:creationId xmlns:a16="http://schemas.microsoft.com/office/drawing/2014/main" id="{829F0921-84BB-E34E-9FB8-8C56D2953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45790" y="3562444"/>
                        <a:ext cx="65829" cy="44840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">
                    <p14:nvContentPartPr>
                      <p14:cNvPr id="25" name="Ink 24">
                        <a:extLst>
                          <a:ext uri="{FF2B5EF4-FFF2-40B4-BE49-F238E27FC236}">
                            <a16:creationId xmlns:a16="http://schemas.microsoft.com/office/drawing/2014/main" id="{0AB8A972-6E9E-654E-88F0-853FF908823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196891" y="3965760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25" name="Ink 24">
                        <a:extLst>
                          <a:ext uri="{FF2B5EF4-FFF2-40B4-BE49-F238E27FC236}">
                            <a16:creationId xmlns:a16="http://schemas.microsoft.com/office/drawing/2014/main" id="{0AB8A972-6E9E-654E-88F0-853FF90882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78891" y="3947760"/>
                        <a:ext cx="36000" cy="3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27" name="Ink 26">
                        <a:extLst>
                          <a:ext uri="{FF2B5EF4-FFF2-40B4-BE49-F238E27FC236}">
                            <a16:creationId xmlns:a16="http://schemas.microsoft.com/office/drawing/2014/main" id="{5460324A-CC0F-624A-A356-79A917BF598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057211" y="3583080"/>
                      <a:ext cx="381240" cy="486360"/>
                    </p14:xfrm>
                  </p:contentPart>
                </mc:Choice>
                <mc:Fallback xmlns="">
                  <p:pic>
                    <p:nvPicPr>
                      <p:cNvPr id="27" name="Ink 26">
                        <a:extLst>
                          <a:ext uri="{FF2B5EF4-FFF2-40B4-BE49-F238E27FC236}">
                            <a16:creationId xmlns:a16="http://schemas.microsoft.com/office/drawing/2014/main" id="{5460324A-CC0F-624A-A356-79A917BF59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38375" y="3563887"/>
                        <a:ext cx="418535" cy="52436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B5A0D59-6F07-7942-9FE8-18FC426C7C5E}"/>
                    </a:ext>
                  </a:extLst>
                </p:cNvPr>
                <p:cNvGrpSpPr/>
                <p:nvPr/>
              </p:nvGrpSpPr>
              <p:grpSpPr>
                <a:xfrm>
                  <a:off x="5004375" y="3826199"/>
                  <a:ext cx="37440" cy="163800"/>
                  <a:chOff x="5004375" y="3826199"/>
                  <a:chExt cx="37440" cy="1638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29" name="Ink 28">
                        <a:extLst>
                          <a:ext uri="{FF2B5EF4-FFF2-40B4-BE49-F238E27FC236}">
                            <a16:creationId xmlns:a16="http://schemas.microsoft.com/office/drawing/2014/main" id="{429E85A8-535D-9940-8F80-5B5BB226247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04375" y="3831239"/>
                      <a:ext cx="32400" cy="136080"/>
                    </p14:xfrm>
                  </p:contentPart>
                </mc:Choice>
                <mc:Fallback xmlns="">
                  <p:pic>
                    <p:nvPicPr>
                      <p:cNvPr id="29" name="Ink 28">
                        <a:extLst>
                          <a:ext uri="{FF2B5EF4-FFF2-40B4-BE49-F238E27FC236}">
                            <a16:creationId xmlns:a16="http://schemas.microsoft.com/office/drawing/2014/main" id="{429E85A8-535D-9940-8F80-5B5BB22624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38822" y="3764157"/>
                        <a:ext cx="163884" cy="2698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">
                    <p14:nvContentPartPr>
                      <p14:cNvPr id="30" name="Ink 29">
                        <a:extLst>
                          <a:ext uri="{FF2B5EF4-FFF2-40B4-BE49-F238E27FC236}">
                            <a16:creationId xmlns:a16="http://schemas.microsoft.com/office/drawing/2014/main" id="{A99A5DF2-7375-F54B-AAE2-16C91E46E4B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41455" y="3835919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0" name="Ink 29">
                        <a:extLst>
                          <a:ext uri="{FF2B5EF4-FFF2-40B4-BE49-F238E27FC236}">
                            <a16:creationId xmlns:a16="http://schemas.microsoft.com/office/drawing/2014/main" id="{A99A5DF2-7375-F54B-AAE2-16C91E46E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8455" y="3772919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">
                    <p14:nvContentPartPr>
                      <p14:cNvPr id="32" name="Ink 31">
                        <a:extLst>
                          <a:ext uri="{FF2B5EF4-FFF2-40B4-BE49-F238E27FC236}">
                            <a16:creationId xmlns:a16="http://schemas.microsoft.com/office/drawing/2014/main" id="{1796D5D9-1B44-7445-BE42-D86B427BBD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41455" y="3831599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2" name="Ink 31">
                        <a:extLst>
                          <a:ext uri="{FF2B5EF4-FFF2-40B4-BE49-F238E27FC236}">
                            <a16:creationId xmlns:a16="http://schemas.microsoft.com/office/drawing/2014/main" id="{1796D5D9-1B44-7445-BE42-D86B427BBD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8455" y="3768599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">
                    <p14:nvContentPartPr>
                      <p14:cNvPr id="34" name="Ink 33">
                        <a:extLst>
                          <a:ext uri="{FF2B5EF4-FFF2-40B4-BE49-F238E27FC236}">
                            <a16:creationId xmlns:a16="http://schemas.microsoft.com/office/drawing/2014/main" id="{70640C41-5C8A-6142-9ACC-4F036D7DA33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39655" y="3826199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4" name="Ink 33">
                        <a:extLst>
                          <a:ext uri="{FF2B5EF4-FFF2-40B4-BE49-F238E27FC236}">
                            <a16:creationId xmlns:a16="http://schemas.microsoft.com/office/drawing/2014/main" id="{70640C41-5C8A-6142-9ACC-4F036D7DA3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6655" y="3763199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">
                    <p14:nvContentPartPr>
                      <p14:cNvPr id="36" name="Ink 35">
                        <a:extLst>
                          <a:ext uri="{FF2B5EF4-FFF2-40B4-BE49-F238E27FC236}">
                            <a16:creationId xmlns:a16="http://schemas.microsoft.com/office/drawing/2014/main" id="{7A1D166F-5B9F-A041-AF6F-DE248FEDFB4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40015" y="3960839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6" name="Ink 35">
                        <a:extLst>
                          <a:ext uri="{FF2B5EF4-FFF2-40B4-BE49-F238E27FC236}">
                            <a16:creationId xmlns:a16="http://schemas.microsoft.com/office/drawing/2014/main" id="{7A1D166F-5B9F-A041-AF6F-DE248FEDF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7015" y="3897839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">
                    <p14:nvContentPartPr>
                      <p14:cNvPr id="38" name="Ink 37">
                        <a:extLst>
                          <a:ext uri="{FF2B5EF4-FFF2-40B4-BE49-F238E27FC236}">
                            <a16:creationId xmlns:a16="http://schemas.microsoft.com/office/drawing/2014/main" id="{B4139450-0509-C54C-9ECD-FC6DB232977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35335" y="3989639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8" name="Ink 37">
                        <a:extLst>
                          <a:ext uri="{FF2B5EF4-FFF2-40B4-BE49-F238E27FC236}">
                            <a16:creationId xmlns:a16="http://schemas.microsoft.com/office/drawing/2014/main" id="{B4139450-0509-C54C-9ECD-FC6DB23297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2695" y="3926639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A1D9DB51-92B2-F14C-AA4C-7FB2668106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66295" y="4275119"/>
                    <a:ext cx="20520" cy="20880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A1D9DB51-92B2-F14C-AA4C-7FB266810638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001004" y="4207950"/>
                      <a:ext cx="150729" cy="3427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ED2D67D8-D3D6-5847-B14A-576F8303A4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18775" y="4491839"/>
                    <a:ext cx="360" cy="36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ED2D67D8-D3D6-5847-B14A-576F8303A4DB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955775" y="44288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FC957509-26EC-6F4B-8906-A8DF80E1B2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8215" y="4817279"/>
                    <a:ext cx="360" cy="360"/>
                  </p14:xfrm>
                </p:contentPart>
              </mc:Choice>
              <mc:Fallback xmlns=""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FC957509-26EC-6F4B-8906-A8DF80E1B253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975575" y="47546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09DECC4E-981F-C649-B3C4-F5D65E84FFE8}"/>
                    </a:ext>
                  </a:extLst>
                </p:cNvPr>
                <p:cNvGrpSpPr/>
                <p:nvPr/>
              </p:nvGrpSpPr>
              <p:grpSpPr>
                <a:xfrm>
                  <a:off x="5053335" y="4823759"/>
                  <a:ext cx="3240" cy="51120"/>
                  <a:chOff x="5053335" y="4823759"/>
                  <a:chExt cx="3240" cy="511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5">
                    <p14:nvContentPartPr>
                      <p14:cNvPr id="45" name="Ink 44">
                        <a:extLst>
                          <a:ext uri="{FF2B5EF4-FFF2-40B4-BE49-F238E27FC236}">
                            <a16:creationId xmlns:a16="http://schemas.microsoft.com/office/drawing/2014/main" id="{DA2E6D76-9DE7-054A-B8EA-ADB5C8117C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53335" y="4823759"/>
                      <a:ext cx="3240" cy="51120"/>
                    </p14:xfrm>
                  </p:contentPart>
                </mc:Choice>
                <mc:Fallback xmlns="">
                  <p:pic>
                    <p:nvPicPr>
                      <p:cNvPr id="45" name="Ink 44">
                        <a:extLst>
                          <a:ext uri="{FF2B5EF4-FFF2-40B4-BE49-F238E27FC236}">
                            <a16:creationId xmlns:a16="http://schemas.microsoft.com/office/drawing/2014/main" id="{DA2E6D76-9DE7-054A-B8EA-ADB5C8117C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990335" y="4756880"/>
                        <a:ext cx="128880" cy="1852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">
                    <p14:nvContentPartPr>
                      <p14:cNvPr id="46" name="Ink 45">
                        <a:extLst>
                          <a:ext uri="{FF2B5EF4-FFF2-40B4-BE49-F238E27FC236}">
                            <a16:creationId xmlns:a16="http://schemas.microsoft.com/office/drawing/2014/main" id="{0C644B1F-502C-F54B-A952-FF0437D7CC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53335" y="4853999"/>
                      <a:ext cx="360" cy="15840"/>
                    </p14:xfrm>
                  </p:contentPart>
                </mc:Choice>
                <mc:Fallback xmlns="">
                  <p:pic>
                    <p:nvPicPr>
                      <p:cNvPr id="46" name="Ink 45">
                        <a:extLst>
                          <a:ext uri="{FF2B5EF4-FFF2-40B4-BE49-F238E27FC236}">
                            <a16:creationId xmlns:a16="http://schemas.microsoft.com/office/drawing/2014/main" id="{0C644B1F-502C-F54B-A952-FF0437D7C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990335" y="4786776"/>
                        <a:ext cx="126000" cy="15067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1997C231-B5DE-A04F-B2BF-AA1D7E15F7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71215" y="4317959"/>
                    <a:ext cx="35640" cy="360"/>
                  </p14:xfrm>
                </p:contentPart>
              </mc:Choice>
              <mc:Fallback xmlns="">
                <p:pic>
                  <p:nvPicPr>
                    <p:cNvPr id="49" name="Ink 48">
                      <a:extLst>
                        <a:ext uri="{FF2B5EF4-FFF2-40B4-BE49-F238E27FC236}">
                          <a16:creationId xmlns:a16="http://schemas.microsoft.com/office/drawing/2014/main" id="{1997C231-B5DE-A04F-B2BF-AA1D7E15F788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7105562" y="4254959"/>
                      <a:ext cx="16657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5E4A0F3-F34D-3846-A4D0-6B8630DBF915}"/>
                    </a:ext>
                  </a:extLst>
                </p:cNvPr>
                <p:cNvGrpSpPr/>
                <p:nvPr/>
              </p:nvGrpSpPr>
              <p:grpSpPr>
                <a:xfrm>
                  <a:off x="7161495" y="4289519"/>
                  <a:ext cx="282240" cy="51120"/>
                  <a:chOff x="7161495" y="4289519"/>
                  <a:chExt cx="282240" cy="511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">
                    <p14:nvContentPartPr>
                      <p14:cNvPr id="50" name="Ink 49">
                        <a:extLst>
                          <a:ext uri="{FF2B5EF4-FFF2-40B4-BE49-F238E27FC236}">
                            <a16:creationId xmlns:a16="http://schemas.microsoft.com/office/drawing/2014/main" id="{A30B9993-F71E-5D48-8DCE-8ED767962C6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335735" y="4289519"/>
                      <a:ext cx="108000" cy="51120"/>
                    </p14:xfrm>
                  </p:contentPart>
                </mc:Choice>
                <mc:Fallback xmlns="">
                  <p:pic>
                    <p:nvPicPr>
                      <p:cNvPr id="50" name="Ink 49">
                        <a:extLst>
                          <a:ext uri="{FF2B5EF4-FFF2-40B4-BE49-F238E27FC236}">
                            <a16:creationId xmlns:a16="http://schemas.microsoft.com/office/drawing/2014/main" id="{A30B9993-F71E-5D48-8DCE-8ED767962C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269881" y="4222256"/>
                        <a:ext cx="239331" cy="1852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">
                    <p14:nvContentPartPr>
                      <p14:cNvPr id="51" name="Ink 50">
                        <a:extLst>
                          <a:ext uri="{FF2B5EF4-FFF2-40B4-BE49-F238E27FC236}">
                            <a16:creationId xmlns:a16="http://schemas.microsoft.com/office/drawing/2014/main" id="{1247CD24-2071-8848-B7CF-15818FDD1BB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161495" y="4293839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1" name="Ink 50">
                        <a:extLst>
                          <a:ext uri="{FF2B5EF4-FFF2-40B4-BE49-F238E27FC236}">
                            <a16:creationId xmlns:a16="http://schemas.microsoft.com/office/drawing/2014/main" id="{1247CD24-2071-8848-B7CF-15818FDD1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98495" y="4230839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">
                    <p14:nvContentPartPr>
                      <p14:cNvPr id="53" name="Ink 52">
                        <a:extLst>
                          <a:ext uri="{FF2B5EF4-FFF2-40B4-BE49-F238E27FC236}">
                            <a16:creationId xmlns:a16="http://schemas.microsoft.com/office/drawing/2014/main" id="{A8892866-6710-EF45-B21D-B6788E073D0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174455" y="4289519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3" name="Ink 52">
                        <a:extLst>
                          <a:ext uri="{FF2B5EF4-FFF2-40B4-BE49-F238E27FC236}">
                            <a16:creationId xmlns:a16="http://schemas.microsoft.com/office/drawing/2014/main" id="{A8892866-6710-EF45-B21D-B6788E073D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111455" y="4226519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BDD571C7-6E74-C544-A7FB-A6B02A5E1C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70495" y="4749239"/>
                    <a:ext cx="15840" cy="90720"/>
                  </p14:xfrm>
                </p:contentPart>
              </mc:Choice>
              <mc:Fallback xmlns="">
                <p:pic>
                  <p:nvPicPr>
                    <p:cNvPr id="55" name="Ink 54">
                      <a:extLst>
                        <a:ext uri="{FF2B5EF4-FFF2-40B4-BE49-F238E27FC236}">
                          <a16:creationId xmlns:a16="http://schemas.microsoft.com/office/drawing/2014/main" id="{BDD571C7-6E74-C544-A7FB-A6B02A5E1CB1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7104495" y="4681968"/>
                      <a:ext cx="147463" cy="22487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B4FE531-1501-E941-B8AD-63C1570A556E}"/>
                      </a:ext>
                    </a:extLst>
                  </p14:cNvPr>
                  <p14:cNvContentPartPr/>
                  <p14:nvPr/>
                </p14:nvContentPartPr>
                <p14:xfrm>
                  <a:off x="6343960" y="3567813"/>
                  <a:ext cx="36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B4FE531-1501-E941-B8AD-63C1570A556E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280960" y="350517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E96025F-DE51-2249-96D4-DFBF7DE0E0D7}"/>
                </a:ext>
              </a:extLst>
            </p:cNvPr>
            <p:cNvSpPr/>
            <p:nvPr/>
          </p:nvSpPr>
          <p:spPr>
            <a:xfrm>
              <a:off x="4239310" y="3268140"/>
              <a:ext cx="4826073" cy="1953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EA251A6-8618-B846-9D8A-5FB9C5F49431}"/>
              </a:ext>
            </a:extLst>
          </p:cNvPr>
          <p:cNvSpPr/>
          <p:nvPr/>
        </p:nvSpPr>
        <p:spPr>
          <a:xfrm>
            <a:off x="-108520" y="6614130"/>
            <a:ext cx="62817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Sun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, Y. &amp; Ma, L. New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Insights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into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Long Non-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Coding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RNA MALAT1 in Cancer and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Metastasis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it-IT" sz="1000" i="1" dirty="0" err="1">
                <a:solidFill>
                  <a:schemeClr val="bg1">
                    <a:lumMod val="50000"/>
                  </a:schemeClr>
                </a:solidFill>
              </a:rPr>
              <a:t>Cancers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b="1" dirty="0">
                <a:solidFill>
                  <a:schemeClr val="bg1">
                    <a:lumMod val="50000"/>
                  </a:schemeClr>
                </a:solidFill>
              </a:rPr>
              <a:t>11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, 216 (2019).</a:t>
            </a:r>
            <a:endParaRPr lang="it-IT" sz="10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3FE7BB-1BC1-454A-A617-DA0639C4B494}"/>
              </a:ext>
            </a:extLst>
          </p:cNvPr>
          <p:cNvSpPr txBox="1">
            <a:spLocks/>
          </p:cNvSpPr>
          <p:nvPr/>
        </p:nvSpPr>
        <p:spPr>
          <a:xfrm>
            <a:off x="1802075" y="80288"/>
            <a:ext cx="5527526" cy="839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targeting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approches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phenotypes</a:t>
            </a:r>
            <a:endParaRPr lang="it-IT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933C90-BD51-6146-BA93-C0F9199FDAFE}"/>
              </a:ext>
            </a:extLst>
          </p:cNvPr>
          <p:cNvGrpSpPr/>
          <p:nvPr/>
        </p:nvGrpSpPr>
        <p:grpSpPr>
          <a:xfrm>
            <a:off x="4472624" y="1447064"/>
            <a:ext cx="5604022" cy="2660232"/>
            <a:chOff x="35496" y="809396"/>
            <a:chExt cx="5031544" cy="265844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C6CA698-EF84-4348-A26E-EF3344EBA0FB}"/>
                </a:ext>
              </a:extLst>
            </p:cNvPr>
            <p:cNvGrpSpPr/>
            <p:nvPr/>
          </p:nvGrpSpPr>
          <p:grpSpPr>
            <a:xfrm>
              <a:off x="35498" y="836712"/>
              <a:ext cx="5031542" cy="2579383"/>
              <a:chOff x="35498" y="836712"/>
              <a:chExt cx="5031542" cy="2579383"/>
            </a:xfrm>
          </p:grpSpPr>
          <p:pic>
            <p:nvPicPr>
              <p:cNvPr id="4" name="Picture 3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9C998402-42E5-9649-9B49-3B413F00B8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159"/>
              <a:stretch/>
            </p:blipFill>
            <p:spPr>
              <a:xfrm>
                <a:off x="35498" y="836712"/>
                <a:ext cx="4798940" cy="2579383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F86E13C4-56AE-AD4B-A65B-63FA3C7D5533}"/>
                      </a:ext>
                    </a:extLst>
                  </p14:cNvPr>
                  <p14:cNvContentPartPr/>
                  <p14:nvPr/>
                </p14:nvContentPartPr>
                <p14:xfrm>
                  <a:off x="4054360" y="1178133"/>
                  <a:ext cx="1012680" cy="3924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F86E13C4-56AE-AD4B-A65B-63FA3C7D553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998118" y="1115133"/>
                    <a:ext cx="1125487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8BD019B0-1886-2442-A56B-AE2344899543}"/>
                      </a:ext>
                    </a:extLst>
                  </p14:cNvPr>
                  <p14:cNvContentPartPr/>
                  <p14:nvPr/>
                </p14:nvContentPartPr>
                <p14:xfrm>
                  <a:off x="4099000" y="1820373"/>
                  <a:ext cx="731880" cy="9612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8BD019B0-1886-2442-A56B-AE234489954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042453" y="1757373"/>
                    <a:ext cx="844651" cy="2217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CCA1F01-D42B-F44E-B1C3-CD6E69A0C3BC}"/>
                  </a:ext>
                </a:extLst>
              </p:cNvPr>
              <p:cNvGrpSpPr/>
              <p:nvPr/>
            </p:nvGrpSpPr>
            <p:grpSpPr>
              <a:xfrm>
                <a:off x="4009720" y="2601213"/>
                <a:ext cx="110880" cy="170280"/>
                <a:chOff x="4009720" y="2601213"/>
                <a:chExt cx="110880" cy="170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92C34B3D-89A8-264B-96C9-188F818BAB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43200" y="2601213"/>
                    <a:ext cx="77400" cy="113400"/>
                  </p14:xfrm>
                </p:contentPart>
              </mc:Choice>
              <mc:Fallback xmlns="">
                <p:pic>
                  <p:nvPicPr>
                    <p:cNvPr id="66" name="Ink 65">
                      <a:extLst>
                        <a:ext uri="{FF2B5EF4-FFF2-40B4-BE49-F238E27FC236}">
                          <a16:creationId xmlns:a16="http://schemas.microsoft.com/office/drawing/2014/main" id="{92C34B3D-89A8-264B-96C9-188F818BAB08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3986762" y="2538213"/>
                      <a:ext cx="189953" cy="239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4E7316B1-C7D1-9646-9434-2E0D68E4A0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09720" y="2771133"/>
                    <a:ext cx="360" cy="360"/>
                  </p14:xfrm>
                </p:contentPart>
              </mc:Choice>
              <mc:Fallback xmlns="">
                <p:pic>
                  <p:nvPicPr>
                    <p:cNvPr id="67" name="Ink 66">
                      <a:extLst>
                        <a:ext uri="{FF2B5EF4-FFF2-40B4-BE49-F238E27FC236}">
                          <a16:creationId xmlns:a16="http://schemas.microsoft.com/office/drawing/2014/main" id="{4E7316B1-C7D1-9646-9434-2E0D68E4A01F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946720" y="270813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4907A3E-0A94-F44F-864D-B566C3668915}"/>
                </a:ext>
              </a:extLst>
            </p:cNvPr>
            <p:cNvSpPr/>
            <p:nvPr/>
          </p:nvSpPr>
          <p:spPr>
            <a:xfrm>
              <a:off x="35496" y="809396"/>
              <a:ext cx="4002379" cy="26584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1CA7941-4A74-5B48-A021-9F1EF7A984AA}"/>
              </a:ext>
            </a:extLst>
          </p:cNvPr>
          <p:cNvSpPr txBox="1"/>
          <p:nvPr/>
        </p:nvSpPr>
        <p:spPr>
          <a:xfrm>
            <a:off x="251520" y="1235422"/>
            <a:ext cx="4397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Models</a:t>
            </a:r>
            <a:r>
              <a:rPr lang="it-IT" b="1" dirty="0"/>
              <a:t> for </a:t>
            </a:r>
            <a:r>
              <a:rPr lang="it-IT" b="1" dirty="0" err="1"/>
              <a:t>constitutive</a:t>
            </a:r>
            <a:r>
              <a:rPr lang="it-IT" b="1" dirty="0"/>
              <a:t> MALAT1 KO</a:t>
            </a:r>
            <a:r>
              <a:rPr lang="it-IT" dirty="0"/>
              <a:t>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u="sng" dirty="0"/>
              <a:t>Gene </a:t>
            </a:r>
            <a:r>
              <a:rPr lang="it-IT" u="sng" dirty="0" err="1"/>
              <a:t>deletion</a:t>
            </a:r>
            <a:r>
              <a:rPr lang="it-IT" u="sng" dirty="0"/>
              <a:t> </a:t>
            </a:r>
            <a:r>
              <a:rPr lang="it-IT" dirty="0" err="1"/>
              <a:t>approches</a:t>
            </a:r>
            <a:endParaRPr lang="it-IT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A09078-0FE1-614E-AC55-96DA348186D5}"/>
              </a:ext>
            </a:extLst>
          </p:cNvPr>
          <p:cNvSpPr txBox="1"/>
          <p:nvPr/>
        </p:nvSpPr>
        <p:spPr>
          <a:xfrm>
            <a:off x="251520" y="4624010"/>
            <a:ext cx="354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u="sng" dirty="0" err="1"/>
              <a:t>Insertional</a:t>
            </a:r>
            <a:r>
              <a:rPr lang="it-IT" u="sng" dirty="0"/>
              <a:t> </a:t>
            </a:r>
            <a:r>
              <a:rPr lang="it-IT" u="sng" dirty="0" err="1"/>
              <a:t>disruption</a:t>
            </a:r>
            <a:r>
              <a:rPr lang="it-IT" u="sng" dirty="0"/>
              <a:t> </a:t>
            </a:r>
            <a:r>
              <a:rPr lang="it-IT" dirty="0" err="1"/>
              <a:t>approches</a:t>
            </a:r>
            <a:endParaRPr lang="it-IT" dirty="0"/>
          </a:p>
          <a:p>
            <a:endParaRPr lang="it-IT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91502DF-6580-FC4C-87A8-08D8A11F8353}"/>
              </a:ext>
            </a:extLst>
          </p:cNvPr>
          <p:cNvCxnSpPr>
            <a:cxnSpLocks/>
          </p:cNvCxnSpPr>
          <p:nvPr/>
        </p:nvCxnSpPr>
        <p:spPr>
          <a:xfrm flipH="1">
            <a:off x="1890058" y="2708920"/>
            <a:ext cx="1" cy="38328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22D0FF9-03AA-294B-BDCB-2816679C0E03}"/>
              </a:ext>
            </a:extLst>
          </p:cNvPr>
          <p:cNvSpPr txBox="1"/>
          <p:nvPr/>
        </p:nvSpPr>
        <p:spPr>
          <a:xfrm>
            <a:off x="529652" y="3068960"/>
            <a:ext cx="272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Genomic</a:t>
            </a:r>
            <a:r>
              <a:rPr lang="it-IT" dirty="0"/>
              <a:t> contest </a:t>
            </a:r>
            <a:r>
              <a:rPr lang="it-IT" dirty="0" err="1">
                <a:solidFill>
                  <a:srgbClr val="FF0000"/>
                </a:solidFill>
              </a:rPr>
              <a:t>disrupted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0619591-F6ED-1440-AF66-7724B79E1E5F}"/>
              </a:ext>
            </a:extLst>
          </p:cNvPr>
          <p:cNvSpPr txBox="1"/>
          <p:nvPr/>
        </p:nvSpPr>
        <p:spPr>
          <a:xfrm>
            <a:off x="619088" y="5357535"/>
            <a:ext cx="283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Genomic</a:t>
            </a:r>
            <a:r>
              <a:rPr lang="it-IT" dirty="0"/>
              <a:t> contest </a:t>
            </a:r>
            <a:r>
              <a:rPr lang="it-IT" dirty="0" err="1">
                <a:solidFill>
                  <a:schemeClr val="accent6"/>
                </a:solidFill>
              </a:rPr>
              <a:t>mantained</a:t>
            </a:r>
            <a:endParaRPr lang="it-IT" dirty="0">
              <a:solidFill>
                <a:schemeClr val="accent6"/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27CCC4F-7F21-C549-BF24-AD162C9203FC}"/>
              </a:ext>
            </a:extLst>
          </p:cNvPr>
          <p:cNvCxnSpPr>
            <a:cxnSpLocks/>
          </p:cNvCxnSpPr>
          <p:nvPr/>
        </p:nvCxnSpPr>
        <p:spPr>
          <a:xfrm flipH="1">
            <a:off x="1876703" y="4989413"/>
            <a:ext cx="1" cy="38328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304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11A6F8-35C1-814B-A578-7E2AA707C0A1}"/>
              </a:ext>
            </a:extLst>
          </p:cNvPr>
          <p:cNvGrpSpPr/>
          <p:nvPr/>
        </p:nvGrpSpPr>
        <p:grpSpPr>
          <a:xfrm>
            <a:off x="4860032" y="1019064"/>
            <a:ext cx="4116146" cy="1977888"/>
            <a:chOff x="3830813" y="2924944"/>
            <a:chExt cx="4702545" cy="24830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0ED2C9-0DCC-6E41-9D82-490E15D9D0F9}"/>
                </a:ext>
              </a:extLst>
            </p:cNvPr>
            <p:cNvGrpSpPr/>
            <p:nvPr/>
          </p:nvGrpSpPr>
          <p:grpSpPr>
            <a:xfrm>
              <a:off x="3830813" y="2924944"/>
              <a:ext cx="4702545" cy="2483031"/>
              <a:chOff x="3812805" y="2924944"/>
              <a:chExt cx="4702545" cy="248303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6142F9E-2CB0-7D41-915E-CF93266E78A6}"/>
                  </a:ext>
                </a:extLst>
              </p:cNvPr>
              <p:cNvGrpSpPr/>
              <p:nvPr/>
            </p:nvGrpSpPr>
            <p:grpSpPr>
              <a:xfrm>
                <a:off x="3812805" y="2924944"/>
                <a:ext cx="4702545" cy="2483031"/>
                <a:chOff x="3812805" y="2924944"/>
                <a:chExt cx="4702545" cy="2483031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3FC8B24-98D4-BD49-8FF9-5FADCD5EA93B}"/>
                    </a:ext>
                  </a:extLst>
                </p:cNvPr>
                <p:cNvGrpSpPr/>
                <p:nvPr/>
              </p:nvGrpSpPr>
              <p:grpSpPr>
                <a:xfrm>
                  <a:off x="3812805" y="2924944"/>
                  <a:ext cx="4702545" cy="2483031"/>
                  <a:chOff x="5193422" y="2191527"/>
                  <a:chExt cx="4702545" cy="2483031"/>
                </a:xfrm>
              </p:grpSpPr>
              <p:pic>
                <p:nvPicPr>
                  <p:cNvPr id="36" name="Picture 35" descr="A close up of a map&#10;&#10;Description automatically generated">
                    <a:extLst>
                      <a:ext uri="{FF2B5EF4-FFF2-40B4-BE49-F238E27FC236}">
                        <a16:creationId xmlns:a16="http://schemas.microsoft.com/office/drawing/2014/main" id="{4264F3F4-8A25-B844-82F6-405D3C7252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20072" y="2191527"/>
                    <a:ext cx="4675895" cy="2474946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">
                    <p14:nvContentPartPr>
                      <p14:cNvPr id="37" name="Ink 36">
                        <a:extLst>
                          <a:ext uri="{FF2B5EF4-FFF2-40B4-BE49-F238E27FC236}">
                            <a16:creationId xmlns:a16="http://schemas.microsoft.com/office/drawing/2014/main" id="{7B40378C-3EEB-DF4E-906D-D31BBA0A9C6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422" y="2198478"/>
                      <a:ext cx="55800" cy="2476080"/>
                    </p14:xfrm>
                  </p:contentPart>
                </mc:Choice>
                <mc:Fallback xmlns="">
                  <p:pic>
                    <p:nvPicPr>
                      <p:cNvPr id="37" name="Ink 36">
                        <a:extLst>
                          <a:ext uri="{FF2B5EF4-FFF2-40B4-BE49-F238E27FC236}">
                            <a16:creationId xmlns:a16="http://schemas.microsoft.com/office/drawing/2014/main" id="{7B40378C-3EEB-DF4E-906D-D31BBA0A9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2907" y="2176334"/>
                        <a:ext cx="96419" cy="25208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42B72E8-BC01-FD42-A17E-7902E190B797}"/>
                    </a:ext>
                  </a:extLst>
                </p:cNvPr>
                <p:cNvSpPr/>
                <p:nvPr/>
              </p:nvSpPr>
              <p:spPr>
                <a:xfrm>
                  <a:off x="3839455" y="2924944"/>
                  <a:ext cx="4044913" cy="648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7AEC422-1761-5344-86F3-9D831C87E79E}"/>
                      </a:ext>
                    </a:extLst>
                  </p14:cNvPr>
                  <p14:cNvContentPartPr/>
                  <p14:nvPr/>
                </p14:nvContentPartPr>
                <p14:xfrm>
                  <a:off x="5048051" y="3566880"/>
                  <a:ext cx="360" cy="13320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7AEC422-1761-5344-86F3-9D831C87E79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030051" y="3544304"/>
                    <a:ext cx="36000" cy="17790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A0A004-9AA2-914F-9D44-CD240F90CFBB}"/>
                  </a:ext>
                </a:extLst>
              </p:cNvPr>
              <p:cNvGrpSpPr/>
              <p:nvPr/>
            </p:nvGrpSpPr>
            <p:grpSpPr>
              <a:xfrm>
                <a:off x="7057211" y="3581640"/>
                <a:ext cx="381240" cy="487800"/>
                <a:chOff x="7057211" y="3581640"/>
                <a:chExt cx="381240" cy="487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BE2363CC-1540-4945-B889-CD9B281DF6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64491" y="3581640"/>
                    <a:ext cx="28800" cy="41040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BE2363CC-1540-4945-B889-CD9B281DF6A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143920" y="3559041"/>
                      <a:ext cx="69531" cy="4551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79866205-7BA9-AA46-A2C2-61323F45C9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96891" y="3965760"/>
                    <a:ext cx="360" cy="36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79866205-7BA9-AA46-A2C2-61323F45C95E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178891" y="394776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648762BA-5BD6-CC44-978A-825FBE45A0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57211" y="3583080"/>
                    <a:ext cx="381240" cy="486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648762BA-5BD6-CC44-978A-825FBE45A024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7036648" y="3560501"/>
                      <a:ext cx="421955" cy="53106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785B2F-9222-3C4A-80D4-642CF1CF9994}"/>
                  </a:ext>
                </a:extLst>
              </p:cNvPr>
              <p:cNvGrpSpPr/>
              <p:nvPr/>
            </p:nvGrpSpPr>
            <p:grpSpPr>
              <a:xfrm>
                <a:off x="5004375" y="3831239"/>
                <a:ext cx="36000" cy="158760"/>
                <a:chOff x="5004375" y="3831239"/>
                <a:chExt cx="36000" cy="158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BAB57DE5-85C1-A748-AB18-EEF3EA7234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04375" y="3831239"/>
                    <a:ext cx="32400" cy="13608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BAB57DE5-85C1-A748-AB18-EEF3EA7234C5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4933013" y="3752123"/>
                      <a:ext cx="175534" cy="2938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5FE19628-073D-284D-8916-0FF77B6A4F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0015" y="3960839"/>
                    <a:ext cx="360" cy="36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5FE19628-073D-284D-8916-0FF77B6A4FC1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977015" y="38978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E648B444-C39B-4345-8871-15B8A7A421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5335" y="3989639"/>
                    <a:ext cx="360" cy="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E648B444-C39B-4345-8871-15B8A7A4214E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972335" y="39266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852A6D8-11E8-3347-AE5A-D0CA495D869D}"/>
                      </a:ext>
                    </a:extLst>
                  </p14:cNvPr>
                  <p14:cNvContentPartPr/>
                  <p14:nvPr/>
                </p14:nvContentPartPr>
                <p14:xfrm>
                  <a:off x="5066295" y="4275119"/>
                  <a:ext cx="20520" cy="2088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852A6D8-11E8-3347-AE5A-D0CA495D869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994475" y="4196199"/>
                    <a:ext cx="163750" cy="3661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AC250D7-7CE5-3747-B84E-9C84B0A68E61}"/>
                      </a:ext>
                    </a:extLst>
                  </p14:cNvPr>
                  <p14:cNvContentPartPr/>
                  <p14:nvPr/>
                </p14:nvContentPartPr>
                <p14:xfrm>
                  <a:off x="5018775" y="4491839"/>
                  <a:ext cx="36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AC250D7-7CE5-3747-B84E-9C84B0A68E6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955775" y="4428839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985CA03-A624-5145-8145-A02FBE47600A}"/>
                      </a:ext>
                    </a:extLst>
                  </p14:cNvPr>
                  <p14:cNvContentPartPr/>
                  <p14:nvPr/>
                </p14:nvContentPartPr>
                <p14:xfrm>
                  <a:off x="5038215" y="4817279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985CA03-A624-5145-8145-A02FBE47600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975215" y="4754639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D2BA520-60A1-4740-A908-D58340995BD9}"/>
                  </a:ext>
                </a:extLst>
              </p:cNvPr>
              <p:cNvGrpSpPr/>
              <p:nvPr/>
            </p:nvGrpSpPr>
            <p:grpSpPr>
              <a:xfrm>
                <a:off x="5053335" y="4823759"/>
                <a:ext cx="3240" cy="51120"/>
                <a:chOff x="5053335" y="4823759"/>
                <a:chExt cx="3240" cy="51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237A7690-0FC8-0C40-9631-955FAC1595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3335" y="4823759"/>
                    <a:ext cx="3240" cy="5112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237A7690-0FC8-0C40-9631-955FAC15953B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4982460" y="4744591"/>
                      <a:ext cx="144585" cy="2090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62A1DB21-5E89-F44A-8690-1804AA7050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3335" y="4853999"/>
                    <a:ext cx="360" cy="158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62A1DB21-5E89-F44A-8690-1804AA705035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4990335" y="4774799"/>
                      <a:ext cx="126000" cy="17378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3400009-140D-C940-85C0-536D37989794}"/>
                      </a:ext>
                    </a:extLst>
                  </p14:cNvPr>
                  <p14:cNvContentPartPr/>
                  <p14:nvPr/>
                </p14:nvContentPartPr>
                <p14:xfrm>
                  <a:off x="7171215" y="4317959"/>
                  <a:ext cx="3564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3400009-140D-C940-85C0-536D37989794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099525" y="4254959"/>
                    <a:ext cx="17861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6594B13-AF65-B84A-9AFF-9B7B0183E6D3}"/>
                      </a:ext>
                    </a:extLst>
                  </p14:cNvPr>
                  <p14:cNvContentPartPr/>
                  <p14:nvPr/>
                </p14:nvContentPartPr>
                <p14:xfrm>
                  <a:off x="7170495" y="4749239"/>
                  <a:ext cx="15840" cy="907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6594B13-AF65-B84A-9AFF-9B7B0183E6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7099418" y="4670254"/>
                    <a:ext cx="157588" cy="24823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9B4375B-E7DC-3248-B401-4BD60081A14D}"/>
                    </a:ext>
                  </a:extLst>
                </p14:cNvPr>
                <p14:cNvContentPartPr/>
                <p14:nvPr/>
              </p14:nvContentPartPr>
              <p14:xfrm>
                <a:off x="6343960" y="3567813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9B4375B-E7DC-3248-B401-4BD60081A14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80960" y="3505173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0DC92CB-82DD-5741-B661-83B7CF4FE9C1}"/>
              </a:ext>
            </a:extLst>
          </p:cNvPr>
          <p:cNvSpPr txBox="1"/>
          <p:nvPr/>
        </p:nvSpPr>
        <p:spPr>
          <a:xfrm>
            <a:off x="99847" y="1196752"/>
            <a:ext cx="5007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Breast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cancer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metastasis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mouse model generation: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Insertional</a:t>
            </a:r>
            <a:r>
              <a:rPr lang="it-IT" dirty="0"/>
              <a:t> </a:t>
            </a:r>
            <a:r>
              <a:rPr lang="it-IT" dirty="0" err="1"/>
              <a:t>mutagenesis</a:t>
            </a:r>
            <a:r>
              <a:rPr lang="it-IT" dirty="0"/>
              <a:t> of Neo/</a:t>
            </a:r>
            <a:r>
              <a:rPr lang="it-IT" dirty="0" err="1"/>
              <a:t>LacZ</a:t>
            </a:r>
            <a:r>
              <a:rPr lang="it-IT" dirty="0"/>
              <a:t> cassette</a:t>
            </a:r>
            <a:br>
              <a:rPr lang="it-IT" dirty="0"/>
            </a:br>
            <a:r>
              <a:rPr lang="it-IT" dirty="0"/>
              <a:t>	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i="1" u="sng" dirty="0">
                <a:sym typeface="Wingdings" pitchFamily="2" charset="2"/>
              </a:rPr>
              <a:t>Malat1</a:t>
            </a:r>
            <a:r>
              <a:rPr lang="it-IT" u="sng" dirty="0">
                <a:sym typeface="Wingdings" pitchFamily="2" charset="2"/>
              </a:rPr>
              <a:t> KO model</a:t>
            </a:r>
            <a:endParaRPr lang="it-IT" u="sng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3E30042-EE7E-8F4C-8A0D-ADF89D5673FA}"/>
              </a:ext>
            </a:extLst>
          </p:cNvPr>
          <p:cNvGrpSpPr/>
          <p:nvPr/>
        </p:nvGrpSpPr>
        <p:grpSpPr>
          <a:xfrm>
            <a:off x="4932040" y="3399030"/>
            <a:ext cx="4112407" cy="1830170"/>
            <a:chOff x="4139952" y="4806633"/>
            <a:chExt cx="4546570" cy="2023388"/>
          </a:xfrm>
        </p:grpSpPr>
        <p:pic>
          <p:nvPicPr>
            <p:cNvPr id="43" name="Picture 4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5AE84CC-3BEF-D341-9FA4-008CA3FA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5357798"/>
              <a:ext cx="4546570" cy="147222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2EEAE3-B05A-E645-885B-CA5F861D8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4806633"/>
              <a:ext cx="4546570" cy="494575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6A45E37-733E-0842-A4F2-6A6451EF4D3B}"/>
              </a:ext>
            </a:extLst>
          </p:cNvPr>
          <p:cNvSpPr txBox="1"/>
          <p:nvPr/>
        </p:nvSpPr>
        <p:spPr>
          <a:xfrm>
            <a:off x="1259632" y="5723964"/>
            <a:ext cx="662473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E2E2E"/>
                </a:solidFill>
                <a:latin typeface="NexusSerif"/>
              </a:rPr>
              <a:t>MMTV-PyMT;</a:t>
            </a:r>
            <a:r>
              <a:rPr lang="it-IT" i="1" dirty="0">
                <a:solidFill>
                  <a:srgbClr val="2E2E2E"/>
                </a:solidFill>
                <a:latin typeface="NexusSerif"/>
              </a:rPr>
              <a:t>Malat1</a:t>
            </a:r>
            <a:r>
              <a:rPr lang="it-IT" i="1" baseline="30000" dirty="0">
                <a:solidFill>
                  <a:srgbClr val="2E2E2E"/>
                </a:solidFill>
                <a:latin typeface="NexusSerif"/>
              </a:rPr>
              <a:t>-/-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recapitulates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metastatic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breast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cancer model </a:t>
            </a:r>
            <a:endParaRPr lang="it-IT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125B0DD-BEF1-D24A-A5F0-FFB739055C3A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45" name="Rettangolo 2">
              <a:extLst>
                <a:ext uri="{FF2B5EF4-FFF2-40B4-BE49-F238E27FC236}">
                  <a16:creationId xmlns:a16="http://schemas.microsoft.com/office/drawing/2014/main" id="{395FA6A5-7F6A-8749-97E8-D6021A00984D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E6D32F0F-D3FF-3B4D-812F-F34576A73E57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Cross 39">
            <a:extLst>
              <a:ext uri="{FF2B5EF4-FFF2-40B4-BE49-F238E27FC236}">
                <a16:creationId xmlns:a16="http://schemas.microsoft.com/office/drawing/2014/main" id="{2B0B72E0-9CB4-E045-B112-01F9BC40C3DE}"/>
              </a:ext>
            </a:extLst>
          </p:cNvPr>
          <p:cNvSpPr/>
          <p:nvPr/>
        </p:nvSpPr>
        <p:spPr>
          <a:xfrm>
            <a:off x="2245206" y="2489413"/>
            <a:ext cx="369622" cy="377840"/>
          </a:xfrm>
          <a:prstGeom prst="plus">
            <a:avLst>
              <a:gd name="adj" fmla="val 435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7" name="Equals 46">
            <a:extLst>
              <a:ext uri="{FF2B5EF4-FFF2-40B4-BE49-F238E27FC236}">
                <a16:creationId xmlns:a16="http://schemas.microsoft.com/office/drawing/2014/main" id="{7BB76182-EC7E-1B41-80C3-00854D516DBC}"/>
              </a:ext>
            </a:extLst>
          </p:cNvPr>
          <p:cNvSpPr/>
          <p:nvPr/>
        </p:nvSpPr>
        <p:spPr>
          <a:xfrm rot="16200000">
            <a:off x="2203923" y="3786002"/>
            <a:ext cx="452187" cy="539549"/>
          </a:xfrm>
          <a:prstGeom prst="mathEqual">
            <a:avLst>
              <a:gd name="adj1" fmla="val 10694"/>
              <a:gd name="adj2" fmla="val 1542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3356BFF-5D14-DE46-AA7C-538383A97520}"/>
              </a:ext>
            </a:extLst>
          </p:cNvPr>
          <p:cNvSpPr/>
          <p:nvPr/>
        </p:nvSpPr>
        <p:spPr>
          <a:xfrm>
            <a:off x="104852" y="4290364"/>
            <a:ext cx="4755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2E2E2E"/>
                </a:solidFill>
                <a:latin typeface="NexusSerif"/>
              </a:rPr>
              <a:t>Breeded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 mouse model MMTV-PyMT;</a:t>
            </a:r>
            <a:r>
              <a:rPr lang="it-IT" i="1" dirty="0">
                <a:solidFill>
                  <a:srgbClr val="2E2E2E"/>
                </a:solidFill>
                <a:latin typeface="NexusSerif"/>
              </a:rPr>
              <a:t>Malat1</a:t>
            </a:r>
            <a:r>
              <a:rPr lang="it-IT" i="1" baseline="30000" dirty="0">
                <a:solidFill>
                  <a:srgbClr val="2E2E2E"/>
                </a:solidFill>
                <a:latin typeface="NexusSerif"/>
              </a:rPr>
              <a:t>-/-</a:t>
            </a:r>
            <a:br>
              <a:rPr lang="it-IT" i="1" baseline="30000" dirty="0">
                <a:solidFill>
                  <a:srgbClr val="2E2E2E"/>
                </a:solidFill>
                <a:latin typeface="NexusSerif"/>
              </a:rPr>
            </a:b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 </a:t>
            </a:r>
            <a:r>
              <a:rPr lang="it-IT" i="1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Malat1</a:t>
            </a:r>
            <a:r>
              <a:rPr lang="it-IT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KO </a:t>
            </a:r>
            <a:r>
              <a:rPr lang="it-IT" u="sng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metastatic</a:t>
            </a:r>
            <a:r>
              <a:rPr lang="it-IT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u="sng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breast</a:t>
            </a:r>
            <a:r>
              <a:rPr lang="it-IT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cancer model</a:t>
            </a:r>
            <a:endParaRPr lang="it-IT" u="sng" baseline="30000" dirty="0">
              <a:solidFill>
                <a:srgbClr val="2E2E2E"/>
              </a:solidFill>
              <a:latin typeface="NexusSerif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5F9526-5292-6146-AD28-95F1DBAE4741}"/>
              </a:ext>
            </a:extLst>
          </p:cNvPr>
          <p:cNvSpPr/>
          <p:nvPr/>
        </p:nvSpPr>
        <p:spPr>
          <a:xfrm>
            <a:off x="99553" y="28492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MMTV-PyMT </a:t>
            </a:r>
            <a:r>
              <a:rPr lang="it-IT" dirty="0" err="1"/>
              <a:t>transgene</a:t>
            </a:r>
            <a:r>
              <a:rPr lang="it-IT" dirty="0"/>
              <a:t> (ER</a:t>
            </a:r>
            <a:r>
              <a:rPr lang="it-IT" baseline="30000" dirty="0"/>
              <a:t>-</a:t>
            </a:r>
            <a:r>
              <a:rPr lang="it-IT" dirty="0"/>
              <a:t>, PR</a:t>
            </a:r>
            <a:r>
              <a:rPr lang="it-IT" baseline="30000" dirty="0"/>
              <a:t>-</a:t>
            </a:r>
            <a:r>
              <a:rPr lang="it-IT" dirty="0"/>
              <a:t>, </a:t>
            </a:r>
            <a:r>
              <a:rPr lang="it-IT" dirty="0" err="1">
                <a:solidFill>
                  <a:srgbClr val="2E2E2E"/>
                </a:solidFill>
                <a:latin typeface="NexusSerif"/>
              </a:rPr>
              <a:t>integrin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-</a:t>
            </a:r>
            <a:r>
              <a:rPr lang="el-GR" dirty="0">
                <a:solidFill>
                  <a:srgbClr val="2E2E2E"/>
                </a:solidFill>
                <a:latin typeface="NexusSerif"/>
              </a:rPr>
              <a:t>β1</a:t>
            </a:r>
            <a:r>
              <a:rPr lang="it-IT" baseline="30000" dirty="0">
                <a:solidFill>
                  <a:srgbClr val="2E2E2E"/>
                </a:solidFill>
                <a:latin typeface="NexusSerif"/>
              </a:rPr>
              <a:t>-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, </a:t>
            </a:r>
            <a:r>
              <a:rPr lang="it-IT" dirty="0" err="1">
                <a:solidFill>
                  <a:srgbClr val="2E2E2E"/>
                </a:solidFill>
                <a:latin typeface="NexusSerif"/>
              </a:rPr>
              <a:t>overexpression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 ErbB2 and CCND1)</a:t>
            </a:r>
            <a:br>
              <a:rPr lang="it-IT" dirty="0">
                <a:solidFill>
                  <a:srgbClr val="2E2E2E"/>
                </a:solidFill>
                <a:latin typeface="NexusSerif"/>
              </a:rPr>
            </a:b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 </a:t>
            </a:r>
            <a:r>
              <a:rPr lang="it-IT" u="sng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Metastatic</a:t>
            </a:r>
            <a:r>
              <a:rPr lang="it-IT" u="sng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u="sng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</a:t>
            </a:r>
            <a:r>
              <a:rPr lang="it-IT" u="sng" dirty="0" err="1">
                <a:latin typeface="Calibri" panose="020F0502020204030204" pitchFamily="34" charset="0"/>
                <a:cs typeface="Calibri" panose="020F0502020204030204" pitchFamily="34" charset="0"/>
              </a:rPr>
              <a:t>reast</a:t>
            </a:r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 cancer model</a:t>
            </a:r>
            <a:endParaRPr lang="it-IT" u="sng" dirty="0">
              <a:solidFill>
                <a:srgbClr val="2E2E2E"/>
              </a:solidFill>
              <a:latin typeface="NexusSerif"/>
            </a:endParaRPr>
          </a:p>
        </p:txBody>
      </p:sp>
    </p:spTree>
    <p:extLst>
      <p:ext uri="{BB962C8B-B14F-4D97-AF65-F5344CB8AC3E}">
        <p14:creationId xmlns:p14="http://schemas.microsoft.com/office/powerpoint/2010/main" val="208520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11A6F8-35C1-814B-A578-7E2AA707C0A1}"/>
              </a:ext>
            </a:extLst>
          </p:cNvPr>
          <p:cNvGrpSpPr/>
          <p:nvPr/>
        </p:nvGrpSpPr>
        <p:grpSpPr>
          <a:xfrm>
            <a:off x="4860032" y="1019064"/>
            <a:ext cx="4116146" cy="1977888"/>
            <a:chOff x="3830813" y="2924944"/>
            <a:chExt cx="4702545" cy="24830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0ED2C9-0DCC-6E41-9D82-490E15D9D0F9}"/>
                </a:ext>
              </a:extLst>
            </p:cNvPr>
            <p:cNvGrpSpPr/>
            <p:nvPr/>
          </p:nvGrpSpPr>
          <p:grpSpPr>
            <a:xfrm>
              <a:off x="3830813" y="2924944"/>
              <a:ext cx="4702545" cy="2483031"/>
              <a:chOff x="3812805" y="2924944"/>
              <a:chExt cx="4702545" cy="248303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6142F9E-2CB0-7D41-915E-CF93266E78A6}"/>
                  </a:ext>
                </a:extLst>
              </p:cNvPr>
              <p:cNvGrpSpPr/>
              <p:nvPr/>
            </p:nvGrpSpPr>
            <p:grpSpPr>
              <a:xfrm>
                <a:off x="3812805" y="2924944"/>
                <a:ext cx="4702545" cy="2483031"/>
                <a:chOff x="3812805" y="2924944"/>
                <a:chExt cx="4702545" cy="2483031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3FC8B24-98D4-BD49-8FF9-5FADCD5EA93B}"/>
                    </a:ext>
                  </a:extLst>
                </p:cNvPr>
                <p:cNvGrpSpPr/>
                <p:nvPr/>
              </p:nvGrpSpPr>
              <p:grpSpPr>
                <a:xfrm>
                  <a:off x="3812805" y="2924944"/>
                  <a:ext cx="4702545" cy="2483031"/>
                  <a:chOff x="5193422" y="2191527"/>
                  <a:chExt cx="4702545" cy="2483031"/>
                </a:xfrm>
              </p:grpSpPr>
              <p:pic>
                <p:nvPicPr>
                  <p:cNvPr id="36" name="Picture 35" descr="A close up of a map&#10;&#10;Description automatically generated">
                    <a:extLst>
                      <a:ext uri="{FF2B5EF4-FFF2-40B4-BE49-F238E27FC236}">
                        <a16:creationId xmlns:a16="http://schemas.microsoft.com/office/drawing/2014/main" id="{4264F3F4-8A25-B844-82F6-405D3C7252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20072" y="2191527"/>
                    <a:ext cx="4675895" cy="2474946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">
                    <p14:nvContentPartPr>
                      <p14:cNvPr id="37" name="Ink 36">
                        <a:extLst>
                          <a:ext uri="{FF2B5EF4-FFF2-40B4-BE49-F238E27FC236}">
                            <a16:creationId xmlns:a16="http://schemas.microsoft.com/office/drawing/2014/main" id="{7B40378C-3EEB-DF4E-906D-D31BBA0A9C6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422" y="2198478"/>
                      <a:ext cx="55800" cy="2476080"/>
                    </p14:xfrm>
                  </p:contentPart>
                </mc:Choice>
                <mc:Fallback xmlns="">
                  <p:pic>
                    <p:nvPicPr>
                      <p:cNvPr id="37" name="Ink 36">
                        <a:extLst>
                          <a:ext uri="{FF2B5EF4-FFF2-40B4-BE49-F238E27FC236}">
                            <a16:creationId xmlns:a16="http://schemas.microsoft.com/office/drawing/2014/main" id="{7B40378C-3EEB-DF4E-906D-D31BBA0A9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2907" y="2176334"/>
                        <a:ext cx="96419" cy="25208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42B72E8-BC01-FD42-A17E-7902E190B797}"/>
                    </a:ext>
                  </a:extLst>
                </p:cNvPr>
                <p:cNvSpPr/>
                <p:nvPr/>
              </p:nvSpPr>
              <p:spPr>
                <a:xfrm>
                  <a:off x="3839455" y="2924944"/>
                  <a:ext cx="4044913" cy="648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7AEC422-1761-5344-86F3-9D831C87E79E}"/>
                      </a:ext>
                    </a:extLst>
                  </p14:cNvPr>
                  <p14:cNvContentPartPr/>
                  <p14:nvPr/>
                </p14:nvContentPartPr>
                <p14:xfrm>
                  <a:off x="5048051" y="3566880"/>
                  <a:ext cx="360" cy="13320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7AEC422-1761-5344-86F3-9D831C87E79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030051" y="3544304"/>
                    <a:ext cx="36000" cy="17790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A0A004-9AA2-914F-9D44-CD240F90CFBB}"/>
                  </a:ext>
                </a:extLst>
              </p:cNvPr>
              <p:cNvGrpSpPr/>
              <p:nvPr/>
            </p:nvGrpSpPr>
            <p:grpSpPr>
              <a:xfrm>
                <a:off x="7057211" y="3581640"/>
                <a:ext cx="381240" cy="487800"/>
                <a:chOff x="7057211" y="3581640"/>
                <a:chExt cx="381240" cy="487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BE2363CC-1540-4945-B889-CD9B281DF6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64491" y="3581640"/>
                    <a:ext cx="28800" cy="41040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BE2363CC-1540-4945-B889-CD9B281DF6A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143920" y="3559041"/>
                      <a:ext cx="69531" cy="4551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79866205-7BA9-AA46-A2C2-61323F45C9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96891" y="3965760"/>
                    <a:ext cx="360" cy="36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79866205-7BA9-AA46-A2C2-61323F45C95E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178891" y="394776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648762BA-5BD6-CC44-978A-825FBE45A0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57211" y="3583080"/>
                    <a:ext cx="381240" cy="486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648762BA-5BD6-CC44-978A-825FBE45A024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7036648" y="3560501"/>
                      <a:ext cx="421955" cy="53106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785B2F-9222-3C4A-80D4-642CF1CF9994}"/>
                  </a:ext>
                </a:extLst>
              </p:cNvPr>
              <p:cNvGrpSpPr/>
              <p:nvPr/>
            </p:nvGrpSpPr>
            <p:grpSpPr>
              <a:xfrm>
                <a:off x="5004375" y="3831239"/>
                <a:ext cx="36000" cy="158760"/>
                <a:chOff x="5004375" y="3831239"/>
                <a:chExt cx="36000" cy="158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BAB57DE5-85C1-A748-AB18-EEF3EA7234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04375" y="3831239"/>
                    <a:ext cx="32400" cy="13608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BAB57DE5-85C1-A748-AB18-EEF3EA7234C5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4933013" y="3752123"/>
                      <a:ext cx="175534" cy="2938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5FE19628-073D-284D-8916-0FF77B6A4F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0015" y="3960839"/>
                    <a:ext cx="360" cy="36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5FE19628-073D-284D-8916-0FF77B6A4FC1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977015" y="38978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E648B444-C39B-4345-8871-15B8A7A421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5335" y="3989639"/>
                    <a:ext cx="360" cy="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E648B444-C39B-4345-8871-15B8A7A4214E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972335" y="39266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852A6D8-11E8-3347-AE5A-D0CA495D869D}"/>
                      </a:ext>
                    </a:extLst>
                  </p14:cNvPr>
                  <p14:cNvContentPartPr/>
                  <p14:nvPr/>
                </p14:nvContentPartPr>
                <p14:xfrm>
                  <a:off x="5066295" y="4275119"/>
                  <a:ext cx="20520" cy="2088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852A6D8-11E8-3347-AE5A-D0CA495D869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994475" y="4196199"/>
                    <a:ext cx="163750" cy="3661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AC250D7-7CE5-3747-B84E-9C84B0A68E61}"/>
                      </a:ext>
                    </a:extLst>
                  </p14:cNvPr>
                  <p14:cNvContentPartPr/>
                  <p14:nvPr/>
                </p14:nvContentPartPr>
                <p14:xfrm>
                  <a:off x="5018775" y="4491839"/>
                  <a:ext cx="36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AC250D7-7CE5-3747-B84E-9C84B0A68E6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955775" y="4428839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985CA03-A624-5145-8145-A02FBE47600A}"/>
                      </a:ext>
                    </a:extLst>
                  </p14:cNvPr>
                  <p14:cNvContentPartPr/>
                  <p14:nvPr/>
                </p14:nvContentPartPr>
                <p14:xfrm>
                  <a:off x="5038215" y="4817279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985CA03-A624-5145-8145-A02FBE47600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975215" y="4754639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D2BA520-60A1-4740-A908-D58340995BD9}"/>
                  </a:ext>
                </a:extLst>
              </p:cNvPr>
              <p:cNvGrpSpPr/>
              <p:nvPr/>
            </p:nvGrpSpPr>
            <p:grpSpPr>
              <a:xfrm>
                <a:off x="5053335" y="4823759"/>
                <a:ext cx="3240" cy="51120"/>
                <a:chOff x="5053335" y="4823759"/>
                <a:chExt cx="3240" cy="51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237A7690-0FC8-0C40-9631-955FAC1595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3335" y="4823759"/>
                    <a:ext cx="3240" cy="5112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237A7690-0FC8-0C40-9631-955FAC15953B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4982460" y="4744591"/>
                      <a:ext cx="144585" cy="2090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62A1DB21-5E89-F44A-8690-1804AA7050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3335" y="4853999"/>
                    <a:ext cx="360" cy="158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62A1DB21-5E89-F44A-8690-1804AA705035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4990335" y="4774799"/>
                      <a:ext cx="126000" cy="17378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3400009-140D-C940-85C0-536D37989794}"/>
                      </a:ext>
                    </a:extLst>
                  </p14:cNvPr>
                  <p14:cNvContentPartPr/>
                  <p14:nvPr/>
                </p14:nvContentPartPr>
                <p14:xfrm>
                  <a:off x="7171215" y="4317959"/>
                  <a:ext cx="3564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3400009-140D-C940-85C0-536D37989794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099525" y="4254959"/>
                    <a:ext cx="17861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6594B13-AF65-B84A-9AFF-9B7B0183E6D3}"/>
                      </a:ext>
                    </a:extLst>
                  </p14:cNvPr>
                  <p14:cNvContentPartPr/>
                  <p14:nvPr/>
                </p14:nvContentPartPr>
                <p14:xfrm>
                  <a:off x="7170495" y="4749239"/>
                  <a:ext cx="15840" cy="907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6594B13-AF65-B84A-9AFF-9B7B0183E6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7099418" y="4670254"/>
                    <a:ext cx="157588" cy="24823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9B4375B-E7DC-3248-B401-4BD60081A14D}"/>
                    </a:ext>
                  </a:extLst>
                </p14:cNvPr>
                <p14:cNvContentPartPr/>
                <p14:nvPr/>
              </p14:nvContentPartPr>
              <p14:xfrm>
                <a:off x="6343960" y="3567813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9B4375B-E7DC-3248-B401-4BD60081A14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80960" y="3505173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0DC92CB-82DD-5741-B661-83B7CF4FE9C1}"/>
              </a:ext>
            </a:extLst>
          </p:cNvPr>
          <p:cNvSpPr txBox="1"/>
          <p:nvPr/>
        </p:nvSpPr>
        <p:spPr>
          <a:xfrm>
            <a:off x="99847" y="1196752"/>
            <a:ext cx="5007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Breast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cancer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metastasis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mouse model generation: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Insertional</a:t>
            </a:r>
            <a:r>
              <a:rPr lang="it-IT" dirty="0"/>
              <a:t> </a:t>
            </a:r>
            <a:r>
              <a:rPr lang="it-IT" dirty="0" err="1"/>
              <a:t>mutagenesis</a:t>
            </a:r>
            <a:r>
              <a:rPr lang="it-IT" dirty="0"/>
              <a:t> of Neo/</a:t>
            </a:r>
            <a:r>
              <a:rPr lang="it-IT" dirty="0" err="1"/>
              <a:t>LacZ</a:t>
            </a:r>
            <a:r>
              <a:rPr lang="it-IT" dirty="0"/>
              <a:t> cassette</a:t>
            </a:r>
            <a:br>
              <a:rPr lang="it-IT" dirty="0"/>
            </a:br>
            <a:r>
              <a:rPr lang="it-IT" dirty="0"/>
              <a:t>	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i="1" u="sng" dirty="0">
                <a:sym typeface="Wingdings" pitchFamily="2" charset="2"/>
              </a:rPr>
              <a:t>Malat1</a:t>
            </a:r>
            <a:r>
              <a:rPr lang="it-IT" u="sng" dirty="0">
                <a:sym typeface="Wingdings" pitchFamily="2" charset="2"/>
              </a:rPr>
              <a:t> KO model</a:t>
            </a:r>
            <a:endParaRPr lang="it-IT" u="sng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3E30042-EE7E-8F4C-8A0D-ADF89D5673FA}"/>
              </a:ext>
            </a:extLst>
          </p:cNvPr>
          <p:cNvGrpSpPr/>
          <p:nvPr/>
        </p:nvGrpSpPr>
        <p:grpSpPr>
          <a:xfrm>
            <a:off x="4932040" y="3399030"/>
            <a:ext cx="4112407" cy="1830170"/>
            <a:chOff x="4139952" y="4806633"/>
            <a:chExt cx="4546570" cy="2023388"/>
          </a:xfrm>
        </p:grpSpPr>
        <p:pic>
          <p:nvPicPr>
            <p:cNvPr id="43" name="Picture 4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5AE84CC-3BEF-D341-9FA4-008CA3FA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5357798"/>
              <a:ext cx="4546570" cy="147222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2EEAE3-B05A-E645-885B-CA5F861D8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4806633"/>
              <a:ext cx="4546570" cy="494575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6A45E37-733E-0842-A4F2-6A6451EF4D3B}"/>
              </a:ext>
            </a:extLst>
          </p:cNvPr>
          <p:cNvSpPr txBox="1"/>
          <p:nvPr/>
        </p:nvSpPr>
        <p:spPr>
          <a:xfrm>
            <a:off x="1259632" y="5723964"/>
            <a:ext cx="662473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E2E2E"/>
                </a:solidFill>
                <a:latin typeface="NexusSerif"/>
              </a:rPr>
              <a:t>MMTV-PyMT;</a:t>
            </a:r>
            <a:r>
              <a:rPr lang="it-IT" i="1" dirty="0">
                <a:solidFill>
                  <a:srgbClr val="2E2E2E"/>
                </a:solidFill>
                <a:latin typeface="NexusSerif"/>
              </a:rPr>
              <a:t>Malat1</a:t>
            </a:r>
            <a:r>
              <a:rPr lang="it-IT" i="1" baseline="30000" dirty="0">
                <a:solidFill>
                  <a:srgbClr val="2E2E2E"/>
                </a:solidFill>
                <a:latin typeface="NexusSerif"/>
              </a:rPr>
              <a:t>-/-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recapitulates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metastatic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breast</a:t>
            </a: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cancer model </a:t>
            </a:r>
            <a:endParaRPr lang="it-IT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125B0DD-BEF1-D24A-A5F0-FFB739055C3A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45" name="Rettangolo 2">
              <a:extLst>
                <a:ext uri="{FF2B5EF4-FFF2-40B4-BE49-F238E27FC236}">
                  <a16:creationId xmlns:a16="http://schemas.microsoft.com/office/drawing/2014/main" id="{395FA6A5-7F6A-8749-97E8-D6021A00984D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E6D32F0F-D3FF-3B4D-812F-F34576A73E57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A0BE8121-92B4-D34B-AC7B-88FAC25C4DEB}"/>
              </a:ext>
            </a:extLst>
          </p:cNvPr>
          <p:cNvSpPr/>
          <p:nvPr/>
        </p:nvSpPr>
        <p:spPr>
          <a:xfrm>
            <a:off x="4716016" y="3648355"/>
            <a:ext cx="4184121" cy="16528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2B0B72E0-9CB4-E045-B112-01F9BC40C3DE}"/>
              </a:ext>
            </a:extLst>
          </p:cNvPr>
          <p:cNvSpPr/>
          <p:nvPr/>
        </p:nvSpPr>
        <p:spPr>
          <a:xfrm>
            <a:off x="2245206" y="2489413"/>
            <a:ext cx="369622" cy="377840"/>
          </a:xfrm>
          <a:prstGeom prst="plus">
            <a:avLst>
              <a:gd name="adj" fmla="val 435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7" name="Equals 46">
            <a:extLst>
              <a:ext uri="{FF2B5EF4-FFF2-40B4-BE49-F238E27FC236}">
                <a16:creationId xmlns:a16="http://schemas.microsoft.com/office/drawing/2014/main" id="{7BB76182-EC7E-1B41-80C3-00854D516DBC}"/>
              </a:ext>
            </a:extLst>
          </p:cNvPr>
          <p:cNvSpPr/>
          <p:nvPr/>
        </p:nvSpPr>
        <p:spPr>
          <a:xfrm rot="16200000">
            <a:off x="2203923" y="3786002"/>
            <a:ext cx="452187" cy="539549"/>
          </a:xfrm>
          <a:prstGeom prst="mathEqual">
            <a:avLst>
              <a:gd name="adj1" fmla="val 10694"/>
              <a:gd name="adj2" fmla="val 1542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3356BFF-5D14-DE46-AA7C-538383A97520}"/>
              </a:ext>
            </a:extLst>
          </p:cNvPr>
          <p:cNvSpPr/>
          <p:nvPr/>
        </p:nvSpPr>
        <p:spPr>
          <a:xfrm>
            <a:off x="104852" y="4290364"/>
            <a:ext cx="4755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2E2E2E"/>
                </a:solidFill>
                <a:latin typeface="NexusSerif"/>
              </a:rPr>
              <a:t>Breeded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 mouse model MMTV-PyMT;</a:t>
            </a:r>
            <a:r>
              <a:rPr lang="it-IT" i="1" dirty="0">
                <a:solidFill>
                  <a:srgbClr val="2E2E2E"/>
                </a:solidFill>
                <a:latin typeface="NexusSerif"/>
              </a:rPr>
              <a:t>Malat1</a:t>
            </a:r>
            <a:r>
              <a:rPr lang="it-IT" i="1" baseline="30000" dirty="0">
                <a:solidFill>
                  <a:srgbClr val="2E2E2E"/>
                </a:solidFill>
                <a:latin typeface="NexusSerif"/>
              </a:rPr>
              <a:t>-/-</a:t>
            </a:r>
            <a:br>
              <a:rPr lang="it-IT" i="1" baseline="30000" dirty="0">
                <a:solidFill>
                  <a:srgbClr val="2E2E2E"/>
                </a:solidFill>
                <a:latin typeface="NexusSerif"/>
              </a:rPr>
            </a:b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 </a:t>
            </a:r>
            <a:r>
              <a:rPr lang="it-IT" i="1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Malat1</a:t>
            </a:r>
            <a:r>
              <a:rPr lang="it-IT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KO </a:t>
            </a:r>
            <a:r>
              <a:rPr lang="it-IT" u="sng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metastatic</a:t>
            </a:r>
            <a:r>
              <a:rPr lang="it-IT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</a:t>
            </a:r>
            <a:r>
              <a:rPr lang="it-IT" u="sng" dirty="0" err="1">
                <a:solidFill>
                  <a:srgbClr val="2E2E2E"/>
                </a:solidFill>
                <a:latin typeface="NexusSerif"/>
                <a:sym typeface="Wingdings" pitchFamily="2" charset="2"/>
              </a:rPr>
              <a:t>breast</a:t>
            </a:r>
            <a:r>
              <a:rPr lang="it-IT" u="sng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cancer model</a:t>
            </a:r>
            <a:endParaRPr lang="it-IT" u="sng" baseline="30000" dirty="0">
              <a:solidFill>
                <a:srgbClr val="2E2E2E"/>
              </a:solidFill>
              <a:latin typeface="NexusSerif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5F9526-5292-6146-AD28-95F1DBAE4741}"/>
              </a:ext>
            </a:extLst>
          </p:cNvPr>
          <p:cNvSpPr/>
          <p:nvPr/>
        </p:nvSpPr>
        <p:spPr>
          <a:xfrm>
            <a:off x="99553" y="28492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MMTV-PyMT </a:t>
            </a:r>
            <a:r>
              <a:rPr lang="it-IT" dirty="0" err="1"/>
              <a:t>transgene</a:t>
            </a:r>
            <a:r>
              <a:rPr lang="it-IT" dirty="0"/>
              <a:t> (ER</a:t>
            </a:r>
            <a:r>
              <a:rPr lang="it-IT" baseline="30000" dirty="0"/>
              <a:t>-</a:t>
            </a:r>
            <a:r>
              <a:rPr lang="it-IT" dirty="0"/>
              <a:t>, PR</a:t>
            </a:r>
            <a:r>
              <a:rPr lang="it-IT" baseline="30000" dirty="0"/>
              <a:t>-</a:t>
            </a:r>
            <a:r>
              <a:rPr lang="it-IT" dirty="0"/>
              <a:t>, </a:t>
            </a:r>
            <a:r>
              <a:rPr lang="it-IT" dirty="0" err="1">
                <a:solidFill>
                  <a:srgbClr val="2E2E2E"/>
                </a:solidFill>
                <a:latin typeface="NexusSerif"/>
              </a:rPr>
              <a:t>integrin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-</a:t>
            </a:r>
            <a:r>
              <a:rPr lang="el-GR" dirty="0">
                <a:solidFill>
                  <a:srgbClr val="2E2E2E"/>
                </a:solidFill>
                <a:latin typeface="NexusSerif"/>
              </a:rPr>
              <a:t>β1</a:t>
            </a:r>
            <a:r>
              <a:rPr lang="it-IT" baseline="30000" dirty="0">
                <a:solidFill>
                  <a:srgbClr val="2E2E2E"/>
                </a:solidFill>
                <a:latin typeface="NexusSerif"/>
              </a:rPr>
              <a:t>-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, </a:t>
            </a:r>
            <a:r>
              <a:rPr lang="it-IT" dirty="0" err="1">
                <a:solidFill>
                  <a:srgbClr val="2E2E2E"/>
                </a:solidFill>
                <a:latin typeface="NexusSerif"/>
              </a:rPr>
              <a:t>overexpression</a:t>
            </a:r>
            <a:r>
              <a:rPr lang="it-IT" dirty="0">
                <a:solidFill>
                  <a:srgbClr val="2E2E2E"/>
                </a:solidFill>
                <a:latin typeface="NexusSerif"/>
              </a:rPr>
              <a:t> ErbB2 and CCND1)</a:t>
            </a:r>
            <a:br>
              <a:rPr lang="it-IT" dirty="0">
                <a:solidFill>
                  <a:srgbClr val="2E2E2E"/>
                </a:solidFill>
                <a:latin typeface="NexusSerif"/>
              </a:rPr>
            </a:br>
            <a:r>
              <a:rPr lang="it-IT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 </a:t>
            </a:r>
            <a:r>
              <a:rPr lang="it-IT" u="sng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Metastatic</a:t>
            </a:r>
            <a:r>
              <a:rPr lang="it-IT" u="sng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u="sng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</a:t>
            </a:r>
            <a:r>
              <a:rPr lang="it-IT" u="sng" dirty="0" err="1">
                <a:latin typeface="Calibri" panose="020F0502020204030204" pitchFamily="34" charset="0"/>
                <a:cs typeface="Calibri" panose="020F0502020204030204" pitchFamily="34" charset="0"/>
              </a:rPr>
              <a:t>reast</a:t>
            </a:r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 cancer model</a:t>
            </a:r>
            <a:endParaRPr lang="it-IT" u="sng" dirty="0">
              <a:solidFill>
                <a:srgbClr val="2E2E2E"/>
              </a:solidFill>
              <a:latin typeface="NexusSerif"/>
            </a:endParaRPr>
          </a:p>
        </p:txBody>
      </p:sp>
    </p:spTree>
    <p:extLst>
      <p:ext uri="{BB962C8B-B14F-4D97-AF65-F5344CB8AC3E}">
        <p14:creationId xmlns:p14="http://schemas.microsoft.com/office/powerpoint/2010/main" val="2464828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8ACF92-5E80-0B40-84A9-6E83F5BBE88E}"/>
              </a:ext>
            </a:extLst>
          </p:cNvPr>
          <p:cNvSpPr txBox="1"/>
          <p:nvPr/>
        </p:nvSpPr>
        <p:spPr>
          <a:xfrm>
            <a:off x="137771" y="1196752"/>
            <a:ext cx="571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2E2E2E"/>
                </a:solidFill>
                <a:latin typeface="NexusSerif"/>
              </a:rPr>
              <a:t>MMTV-PyMT;WT</a:t>
            </a:r>
            <a:r>
              <a:rPr lang="it-IT" b="1" dirty="0">
                <a:solidFill>
                  <a:srgbClr val="2E2E2E"/>
                </a:solidFill>
                <a:latin typeface="NexusSerif"/>
              </a:rPr>
              <a:t> vs MMTV-PyMT;</a:t>
            </a:r>
            <a:r>
              <a:rPr lang="it-IT" b="1" i="1" dirty="0">
                <a:solidFill>
                  <a:srgbClr val="2E2E2E"/>
                </a:solidFill>
                <a:latin typeface="NexusSerif"/>
              </a:rPr>
              <a:t>Malat1</a:t>
            </a:r>
            <a:r>
              <a:rPr lang="it-IT" b="1" i="1" baseline="30000" dirty="0">
                <a:solidFill>
                  <a:srgbClr val="2E2E2E"/>
                </a:solidFill>
                <a:latin typeface="NexusSerif"/>
              </a:rPr>
              <a:t>-/-</a:t>
            </a:r>
            <a:r>
              <a:rPr lang="it-IT" b="1" dirty="0">
                <a:solidFill>
                  <a:srgbClr val="2E2E2E"/>
                </a:solidFill>
                <a:latin typeface="NexusSerif"/>
                <a:sym typeface="Wingdings" pitchFamily="2" charset="2"/>
              </a:rPr>
              <a:t> mice model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EC7FD0-E9BE-EF4A-9E6A-B52A8253EF26}"/>
              </a:ext>
            </a:extLst>
          </p:cNvPr>
          <p:cNvGrpSpPr/>
          <p:nvPr/>
        </p:nvGrpSpPr>
        <p:grpSpPr>
          <a:xfrm>
            <a:off x="433681" y="4077072"/>
            <a:ext cx="8098759" cy="2032503"/>
            <a:chOff x="498707" y="3583237"/>
            <a:chExt cx="8098759" cy="2032503"/>
          </a:xfrm>
        </p:grpSpPr>
        <p:pic>
          <p:nvPicPr>
            <p:cNvPr id="23" name="Picture 22" descr="A picture containing red, orange, sitting, fruit&#10;&#10;Description automatically generated">
              <a:extLst>
                <a:ext uri="{FF2B5EF4-FFF2-40B4-BE49-F238E27FC236}">
                  <a16:creationId xmlns:a16="http://schemas.microsoft.com/office/drawing/2014/main" id="{B74774EB-DFC2-C349-A0B2-6EA672645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572"/>
            <a:stretch/>
          </p:blipFill>
          <p:spPr>
            <a:xfrm>
              <a:off x="4860032" y="3583237"/>
              <a:ext cx="3737434" cy="143015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049675-42D9-3942-9796-27DD1CC9CCD9}"/>
                </a:ext>
              </a:extLst>
            </p:cNvPr>
            <p:cNvGrpSpPr/>
            <p:nvPr/>
          </p:nvGrpSpPr>
          <p:grpSpPr>
            <a:xfrm>
              <a:off x="498707" y="3655245"/>
              <a:ext cx="1860493" cy="1960495"/>
              <a:chOff x="137771" y="3928479"/>
              <a:chExt cx="1513872" cy="1595243"/>
            </a:xfrm>
          </p:grpSpPr>
          <p:pic>
            <p:nvPicPr>
              <p:cNvPr id="29" name="Picture 28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7905F32-27AB-0447-8596-A1AA19E5B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97" r="25068"/>
              <a:stretch/>
            </p:blipFill>
            <p:spPr>
              <a:xfrm>
                <a:off x="137771" y="3928479"/>
                <a:ext cx="1481901" cy="1595243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1C4A6BEB-5E92-574D-9721-ACEEB41B335F}"/>
                      </a:ext>
                    </a:extLst>
                  </p14:cNvPr>
                  <p14:cNvContentPartPr/>
                  <p14:nvPr/>
                </p14:nvContentPartPr>
                <p14:xfrm>
                  <a:off x="1403603" y="5288871"/>
                  <a:ext cx="227520" cy="22140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1C4A6BEB-5E92-574D-9721-ACEEB41B335F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52653" y="5237621"/>
                    <a:ext cx="329714" cy="323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887FC109-EAA7-084E-A34E-0C466CCE9A3D}"/>
                      </a:ext>
                    </a:extLst>
                  </p14:cNvPr>
                  <p14:cNvContentPartPr/>
                  <p14:nvPr/>
                </p14:nvContentPartPr>
                <p14:xfrm>
                  <a:off x="785483" y="3941391"/>
                  <a:ext cx="866160" cy="612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887FC109-EAA7-084E-A34E-0C466CCE9A3D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34222" y="3888147"/>
                    <a:ext cx="968389" cy="1129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A937D3D-0725-B745-B103-C4AF3E736FDF}"/>
                </a:ext>
              </a:extLst>
            </p:cNvPr>
            <p:cNvGrpSpPr/>
            <p:nvPr/>
          </p:nvGrpSpPr>
          <p:grpSpPr>
            <a:xfrm>
              <a:off x="2629238" y="3656184"/>
              <a:ext cx="1965766" cy="1940786"/>
              <a:chOff x="2195736" y="3866068"/>
              <a:chExt cx="1665584" cy="1644419"/>
            </a:xfrm>
          </p:grpSpPr>
          <p:pic>
            <p:nvPicPr>
              <p:cNvPr id="27" name="Picture 26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E9AA555-AFA7-F448-AB9E-8725B47C35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49" r="24570"/>
              <a:stretch/>
            </p:blipFill>
            <p:spPr>
              <a:xfrm>
                <a:off x="2195736" y="3866068"/>
                <a:ext cx="1584176" cy="164441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6F1CE1B7-4D5D-E04B-B413-B375082ECB38}"/>
                      </a:ext>
                    </a:extLst>
                  </p14:cNvPr>
                  <p14:cNvContentPartPr/>
                  <p14:nvPr/>
                </p14:nvContentPartPr>
                <p14:xfrm>
                  <a:off x="2918840" y="3893973"/>
                  <a:ext cx="942480" cy="46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6F1CE1B7-4D5D-E04B-B413-B375082ECB3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65463" y="3840569"/>
                    <a:ext cx="1048928" cy="1525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8084AEE9-121A-B14A-B15F-40D230847FF9}"/>
                      </a:ext>
                    </a:extLst>
                  </p14:cNvPr>
                  <p14:cNvContentPartPr/>
                  <p14:nvPr/>
                </p14:nvContentPartPr>
                <p14:xfrm>
                  <a:off x="3647840" y="5215173"/>
                  <a:ext cx="146880" cy="220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8084AEE9-121A-B14A-B15F-40D230847FF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594401" y="5161771"/>
                    <a:ext cx="253452" cy="32681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ECAE7DD-D010-5341-8847-E9B95F50A2B1}"/>
              </a:ext>
            </a:extLst>
          </p:cNvPr>
          <p:cNvSpPr txBox="1"/>
          <p:nvPr/>
        </p:nvSpPr>
        <p:spPr>
          <a:xfrm>
            <a:off x="791579" y="6084004"/>
            <a:ext cx="756084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MALAT1 KO model showed an increase of metastatic lesions in mice lungs</a:t>
            </a:r>
            <a:endParaRPr lang="it-IT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9CC8AD-47B4-1543-BB65-1C8BF6CB05AA}"/>
              </a:ext>
            </a:extLst>
          </p:cNvPr>
          <p:cNvGrpSpPr/>
          <p:nvPr/>
        </p:nvGrpSpPr>
        <p:grpSpPr>
          <a:xfrm>
            <a:off x="250350" y="1507602"/>
            <a:ext cx="8643300" cy="2057681"/>
            <a:chOff x="321188" y="1371319"/>
            <a:chExt cx="8643300" cy="20576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9BD3A0-0287-EE48-92E1-5CE80630A762}"/>
                </a:ext>
              </a:extLst>
            </p:cNvPr>
            <p:cNvSpPr txBox="1"/>
            <p:nvPr/>
          </p:nvSpPr>
          <p:spPr>
            <a:xfrm>
              <a:off x="791580" y="3059668"/>
              <a:ext cx="7560840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significant differences in overall survival and mammary tumor-free survival </a:t>
              </a:r>
              <a:endParaRPr lang="it-IT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7DAEF41-AD6D-BC4A-A148-A4AFA18495C8}"/>
                </a:ext>
              </a:extLst>
            </p:cNvPr>
            <p:cNvGrpSpPr/>
            <p:nvPr/>
          </p:nvGrpSpPr>
          <p:grpSpPr>
            <a:xfrm>
              <a:off x="321188" y="1371319"/>
              <a:ext cx="8643300" cy="1625633"/>
              <a:chOff x="156301" y="1371319"/>
              <a:chExt cx="8643300" cy="162563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F954DDE-4030-134C-9C75-119CAC819D69}"/>
                  </a:ext>
                </a:extLst>
              </p:cNvPr>
              <p:cNvGrpSpPr/>
              <p:nvPr/>
            </p:nvGrpSpPr>
            <p:grpSpPr>
              <a:xfrm>
                <a:off x="156301" y="1401709"/>
                <a:ext cx="4230241" cy="1595243"/>
                <a:chOff x="800100" y="2006600"/>
                <a:chExt cx="7543800" cy="2844800"/>
              </a:xfrm>
            </p:grpSpPr>
            <p:pic>
              <p:nvPicPr>
                <p:cNvPr id="6" name="Picture 5" descr="A close up of a map&#10;&#10;Description automatically generated">
                  <a:extLst>
                    <a:ext uri="{FF2B5EF4-FFF2-40B4-BE49-F238E27FC236}">
                      <a16:creationId xmlns:a16="http://schemas.microsoft.com/office/drawing/2014/main" id="{86DA200C-5854-814D-82F6-85B8B1AAA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0100" y="2006600"/>
                  <a:ext cx="7543800" cy="28448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7" name="Ink 6">
                      <a:extLst>
                        <a:ext uri="{FF2B5EF4-FFF2-40B4-BE49-F238E27FC236}">
                          <a16:creationId xmlns:a16="http://schemas.microsoft.com/office/drawing/2014/main" id="{8535A1ED-22D8-9C49-A986-ACDE4CA8A1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03537" y="2759135"/>
                    <a:ext cx="18360" cy="1211760"/>
                  </p14:xfrm>
                </p:contentPart>
              </mc:Choice>
              <mc:Fallback xmlns="">
                <p:pic>
                  <p:nvPicPr>
                    <p:cNvPr id="7" name="Ink 6">
                      <a:extLst>
                        <a:ext uri="{FF2B5EF4-FFF2-40B4-BE49-F238E27FC236}">
                          <a16:creationId xmlns:a16="http://schemas.microsoft.com/office/drawing/2014/main" id="{8535A1ED-22D8-9C49-A986-ACDE4CA8A1EB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8192744" y="2646816"/>
                      <a:ext cx="239313" cy="143575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4C53927-0008-5344-B20A-8DF3C4DBA44E}"/>
                  </a:ext>
                </a:extLst>
              </p:cNvPr>
              <p:cNvGrpSpPr/>
              <p:nvPr/>
            </p:nvGrpSpPr>
            <p:grpSpPr>
              <a:xfrm>
                <a:off x="4598892" y="1371319"/>
                <a:ext cx="4200709" cy="1569897"/>
                <a:chOff x="4598892" y="1371319"/>
                <a:chExt cx="4200709" cy="1569897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35576B6-2D67-FD49-B921-A4511E1C4450}"/>
                    </a:ext>
                  </a:extLst>
                </p:cNvPr>
                <p:cNvGrpSpPr/>
                <p:nvPr/>
              </p:nvGrpSpPr>
              <p:grpSpPr>
                <a:xfrm>
                  <a:off x="4598892" y="1371319"/>
                  <a:ext cx="4200709" cy="1569897"/>
                  <a:chOff x="4598892" y="1371319"/>
                  <a:chExt cx="4200709" cy="1569897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1114DF20-1838-3548-A0F4-9C8BDE25ED5B}"/>
                      </a:ext>
                    </a:extLst>
                  </p:cNvPr>
                  <p:cNvGrpSpPr/>
                  <p:nvPr/>
                </p:nvGrpSpPr>
                <p:grpSpPr>
                  <a:xfrm>
                    <a:off x="4619865" y="1434624"/>
                    <a:ext cx="4179736" cy="1506592"/>
                    <a:chOff x="5251458" y="1259624"/>
                    <a:chExt cx="4358656" cy="1571084"/>
                  </a:xfrm>
                </p:grpSpPr>
                <p:pic>
                  <p:nvPicPr>
                    <p:cNvPr id="14" name="Picture 13" descr="A screenshot of a cell phone&#10;&#10;Description automatically generated">
                      <a:extLst>
                        <a:ext uri="{FF2B5EF4-FFF2-40B4-BE49-F238E27FC236}">
                          <a16:creationId xmlns:a16="http://schemas.microsoft.com/office/drawing/2014/main" id="{7BFCD44E-ABC1-AD42-887A-93249CFBB5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67318"/>
                    <a:stretch/>
                  </p:blipFill>
                  <p:spPr>
                    <a:xfrm>
                      <a:off x="7394416" y="1259624"/>
                      <a:ext cx="2215698" cy="1571084"/>
                    </a:xfrm>
                    <a:prstGeom prst="rect">
                      <a:avLst/>
                    </a:prstGeom>
                  </p:spPr>
                </p:pic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7">
                      <p14:nvContentPartPr>
                        <p14:cNvPr id="15" name="Ink 14">
                          <a:extLst>
                            <a:ext uri="{FF2B5EF4-FFF2-40B4-BE49-F238E27FC236}">
                              <a16:creationId xmlns:a16="http://schemas.microsoft.com/office/drawing/2014/main" id="{E598CE73-B8E7-7B47-8322-275D5523556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251458" y="1523255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15" name="Ink 14">
                          <a:extLst>
                            <a:ext uri="{FF2B5EF4-FFF2-40B4-BE49-F238E27FC236}">
                              <a16:creationId xmlns:a16="http://schemas.microsoft.com/office/drawing/2014/main" id="{E598CE73-B8E7-7B47-8322-275D552355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188818" y="1460255"/>
                          <a:ext cx="12600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A38D41FF-9F58-874A-B246-E0F07EEAB8A9}"/>
                      </a:ext>
                    </a:extLst>
                  </p:cNvPr>
                  <p:cNvGrpSpPr/>
                  <p:nvPr/>
                </p:nvGrpSpPr>
                <p:grpSpPr>
                  <a:xfrm>
                    <a:off x="4598892" y="1371319"/>
                    <a:ext cx="2112477" cy="1569897"/>
                    <a:chOff x="5353234" y="1418183"/>
                    <a:chExt cx="2437268" cy="1811267"/>
                  </a:xfrm>
                </p:grpSpPr>
                <p:pic>
                  <p:nvPicPr>
                    <p:cNvPr id="10" name="Picture 9" descr="A screenshot of a cell phone&#10;&#10;Description automatically generated">
                      <a:extLst>
                        <a:ext uri="{FF2B5EF4-FFF2-40B4-BE49-F238E27FC236}">
                          <a16:creationId xmlns:a16="http://schemas.microsoft.com/office/drawing/2014/main" id="{1C49E06F-A456-BD4A-913A-9441675A9F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65747"/>
                    <a:stretch/>
                  </p:blipFill>
                  <p:spPr>
                    <a:xfrm>
                      <a:off x="5353234" y="1418183"/>
                      <a:ext cx="2437268" cy="1811267"/>
                    </a:xfrm>
                    <a:prstGeom prst="rect">
                      <a:avLst/>
                    </a:prstGeom>
                  </p:spPr>
                </p:pic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9">
                      <p14:nvContentPartPr>
                        <p14:cNvPr id="11" name="Ink 10">
                          <a:extLst>
                            <a:ext uri="{FF2B5EF4-FFF2-40B4-BE49-F238E27FC236}">
                              <a16:creationId xmlns:a16="http://schemas.microsoft.com/office/drawing/2014/main" id="{5BA9E778-E142-D449-9C00-D38ABA02176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361940" y="1552865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11" name="Ink 10">
                          <a:extLst>
                            <a:ext uri="{FF2B5EF4-FFF2-40B4-BE49-F238E27FC236}">
                              <a16:creationId xmlns:a16="http://schemas.microsoft.com/office/drawing/2014/main" id="{5BA9E778-E142-D449-9C00-D38ABA0217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299300" y="1489865"/>
                          <a:ext cx="12600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53E6B5AD-ADFC-3B46-9E9E-1CF10F44A0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0055" y="2840305"/>
                    <a:ext cx="360" cy="36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53E6B5AD-ADFC-3B46-9E9E-1CF10F44A094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557415" y="2777665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02F0A3C-EC49-284C-A3E2-078EE061E722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40" name="Rettangolo 2">
              <a:extLst>
                <a:ext uri="{FF2B5EF4-FFF2-40B4-BE49-F238E27FC236}">
                  <a16:creationId xmlns:a16="http://schemas.microsoft.com/office/drawing/2014/main" id="{C26370AD-4ECC-3A49-BBED-129F53C2E9E5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E78FBF29-B9B3-2341-A4CB-095F47A982D7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577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922D4BAA-4162-4940-8BC7-41B4EE3EF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6" y="3833669"/>
            <a:ext cx="3403760" cy="2060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CCACA-820C-BB48-B1E9-C340FCDC9FD2}"/>
              </a:ext>
            </a:extLst>
          </p:cNvPr>
          <p:cNvSpPr txBox="1"/>
          <p:nvPr/>
        </p:nvSpPr>
        <p:spPr>
          <a:xfrm>
            <a:off x="107504" y="1203717"/>
            <a:ext cx="6840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transgenic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mice model (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) generation and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Targeting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ROSA26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locus with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«first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conditional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LSL» MALAT1 cassette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LSL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recombination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Malat1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overexpression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Analysis of mice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harbour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Malat1 cassette</a:t>
            </a:r>
          </a:p>
          <a:p>
            <a:endParaRPr lang="it-IT" dirty="0">
              <a:solidFill>
                <a:srgbClr val="2E2E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solidFill>
                <a:srgbClr val="2E2E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13C0E0-ACBE-C147-B341-8CB25F77C018}"/>
              </a:ext>
            </a:extLst>
          </p:cNvPr>
          <p:cNvGrpSpPr/>
          <p:nvPr/>
        </p:nvGrpSpPr>
        <p:grpSpPr>
          <a:xfrm>
            <a:off x="5068875" y="1500399"/>
            <a:ext cx="3761599" cy="2288641"/>
            <a:chOff x="4860781" y="2854599"/>
            <a:chExt cx="4175715" cy="2521972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89ABC9D-29F2-0947-A1F7-F54D23194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45" b="28850"/>
            <a:stretch/>
          </p:blipFill>
          <p:spPr>
            <a:xfrm>
              <a:off x="4860781" y="2854599"/>
              <a:ext cx="4175715" cy="1712099"/>
            </a:xfrm>
            <a:prstGeom prst="rect">
              <a:avLst/>
            </a:prstGeom>
          </p:spPr>
        </p:pic>
        <p:pic>
          <p:nvPicPr>
            <p:cNvPr id="18" name="Picture 1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C1B2DB2-E1F4-5544-8BA8-75960BA00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76"/>
            <a:stretch/>
          </p:blipFill>
          <p:spPr>
            <a:xfrm>
              <a:off x="6105130" y="4536605"/>
              <a:ext cx="2931366" cy="8399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0A3F8D-A86D-514F-9A0A-DD81CB35EF41}"/>
              </a:ext>
            </a:extLst>
          </p:cNvPr>
          <p:cNvGrpSpPr/>
          <p:nvPr/>
        </p:nvGrpSpPr>
        <p:grpSpPr>
          <a:xfrm>
            <a:off x="240674" y="4036930"/>
            <a:ext cx="5260338" cy="1940920"/>
            <a:chOff x="184544" y="3920303"/>
            <a:chExt cx="5908073" cy="2179917"/>
          </a:xfrm>
        </p:grpSpPr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419AFB4-3BEA-9443-9D3A-D9EED6A01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87"/>
            <a:stretch/>
          </p:blipFill>
          <p:spPr>
            <a:xfrm>
              <a:off x="184544" y="4089894"/>
              <a:ext cx="2700382" cy="189948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B2A0AE-AF20-0346-AB75-D353B6980F4E}"/>
                </a:ext>
              </a:extLst>
            </p:cNvPr>
            <p:cNvGrpSpPr/>
            <p:nvPr/>
          </p:nvGrpSpPr>
          <p:grpSpPr>
            <a:xfrm>
              <a:off x="3079701" y="3968859"/>
              <a:ext cx="3012916" cy="2131361"/>
              <a:chOff x="3985057" y="4178332"/>
              <a:chExt cx="2561188" cy="1811805"/>
            </a:xfrm>
          </p:grpSpPr>
          <p:pic>
            <p:nvPicPr>
              <p:cNvPr id="14" name="Picture 13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B81E6A5-C33D-3944-A26B-89B888AC22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857"/>
              <a:stretch/>
            </p:blipFill>
            <p:spPr>
              <a:xfrm>
                <a:off x="3985057" y="4178332"/>
                <a:ext cx="2523795" cy="1811805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A4F3FCC0-A8EA-DC49-AC28-6D11CF3C88E4}"/>
                      </a:ext>
                    </a:extLst>
                  </p14:cNvPr>
                  <p14:cNvContentPartPr/>
                  <p14:nvPr/>
                </p14:nvContentPartPr>
                <p14:xfrm>
                  <a:off x="6545885" y="4178332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A4F3FCC0-A8EA-DC49-AC28-6D11CF3C88E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482885" y="4115692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6CD148B-D516-E248-870D-5DE7FD9C898F}"/>
                    </a:ext>
                  </a:extLst>
                </p14:cNvPr>
                <p14:cNvContentPartPr/>
                <p14:nvPr/>
              </p14:nvContentPartPr>
              <p14:xfrm>
                <a:off x="2845843" y="3920303"/>
                <a:ext cx="384" cy="384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6CD148B-D516-E248-870D-5DE7FD9C898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78643" y="3853103"/>
                  <a:ext cx="134400" cy="134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133018-0E13-6248-B326-D35E5D85D5BE}"/>
              </a:ext>
            </a:extLst>
          </p:cNvPr>
          <p:cNvSpPr txBox="1"/>
          <p:nvPr/>
        </p:nvSpPr>
        <p:spPr>
          <a:xfrm>
            <a:off x="1979712" y="6095037"/>
            <a:ext cx="4824536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Phenotypic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differences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due to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overexpression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ROSA26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manipulation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707A2-092B-6C48-AD46-94616AF5D577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25" name="Rettangolo 2">
              <a:extLst>
                <a:ext uri="{FF2B5EF4-FFF2-40B4-BE49-F238E27FC236}">
                  <a16:creationId xmlns:a16="http://schemas.microsoft.com/office/drawing/2014/main" id="{BA5273ED-C7AB-6B45-B9F3-05F9745033D6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08F825D4-63CE-0640-B570-93D913ACC56A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147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922D4BAA-4162-4940-8BC7-41B4EE3EF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6" y="3833669"/>
            <a:ext cx="3403760" cy="2060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CCACA-820C-BB48-B1E9-C340FCDC9FD2}"/>
              </a:ext>
            </a:extLst>
          </p:cNvPr>
          <p:cNvSpPr txBox="1"/>
          <p:nvPr/>
        </p:nvSpPr>
        <p:spPr>
          <a:xfrm>
            <a:off x="107504" y="1203717"/>
            <a:ext cx="6840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transgenic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mice model (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) generation and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Targeting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ROSA26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locus with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«first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conditional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LSL» MALAT1 cassette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LSL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recombination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Malat1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overexpression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Analysis of mice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harbour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Malat1 cassette</a:t>
            </a:r>
          </a:p>
          <a:p>
            <a:endParaRPr lang="it-IT" dirty="0">
              <a:solidFill>
                <a:srgbClr val="2E2E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solidFill>
                <a:srgbClr val="2E2E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13C0E0-ACBE-C147-B341-8CB25F77C018}"/>
              </a:ext>
            </a:extLst>
          </p:cNvPr>
          <p:cNvGrpSpPr/>
          <p:nvPr/>
        </p:nvGrpSpPr>
        <p:grpSpPr>
          <a:xfrm>
            <a:off x="5068875" y="1500399"/>
            <a:ext cx="3761599" cy="2288641"/>
            <a:chOff x="4860781" y="2854599"/>
            <a:chExt cx="4175715" cy="2521972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89ABC9D-29F2-0947-A1F7-F54D23194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45" b="28850"/>
            <a:stretch/>
          </p:blipFill>
          <p:spPr>
            <a:xfrm>
              <a:off x="4860781" y="2854599"/>
              <a:ext cx="4175715" cy="1712099"/>
            </a:xfrm>
            <a:prstGeom prst="rect">
              <a:avLst/>
            </a:prstGeom>
          </p:spPr>
        </p:pic>
        <p:pic>
          <p:nvPicPr>
            <p:cNvPr id="18" name="Picture 1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C1B2DB2-E1F4-5544-8BA8-75960BA00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76"/>
            <a:stretch/>
          </p:blipFill>
          <p:spPr>
            <a:xfrm>
              <a:off x="6105130" y="4536605"/>
              <a:ext cx="2931366" cy="8399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0A3F8D-A86D-514F-9A0A-DD81CB35EF41}"/>
              </a:ext>
            </a:extLst>
          </p:cNvPr>
          <p:cNvGrpSpPr/>
          <p:nvPr/>
        </p:nvGrpSpPr>
        <p:grpSpPr>
          <a:xfrm>
            <a:off x="240674" y="4036930"/>
            <a:ext cx="5260338" cy="1940920"/>
            <a:chOff x="184544" y="3920303"/>
            <a:chExt cx="5908073" cy="2179917"/>
          </a:xfrm>
        </p:grpSpPr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419AFB4-3BEA-9443-9D3A-D9EED6A01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87"/>
            <a:stretch/>
          </p:blipFill>
          <p:spPr>
            <a:xfrm>
              <a:off x="184544" y="4089894"/>
              <a:ext cx="2700382" cy="189948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B2A0AE-AF20-0346-AB75-D353B6980F4E}"/>
                </a:ext>
              </a:extLst>
            </p:cNvPr>
            <p:cNvGrpSpPr/>
            <p:nvPr/>
          </p:nvGrpSpPr>
          <p:grpSpPr>
            <a:xfrm>
              <a:off x="3079701" y="3968859"/>
              <a:ext cx="3012916" cy="2131361"/>
              <a:chOff x="3985057" y="4178332"/>
              <a:chExt cx="2561188" cy="1811805"/>
            </a:xfrm>
          </p:grpSpPr>
          <p:pic>
            <p:nvPicPr>
              <p:cNvPr id="14" name="Picture 13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B81E6A5-C33D-3944-A26B-89B888AC22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857"/>
              <a:stretch/>
            </p:blipFill>
            <p:spPr>
              <a:xfrm>
                <a:off x="3985057" y="4178332"/>
                <a:ext cx="2523795" cy="1811805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A4F3FCC0-A8EA-DC49-AC28-6D11CF3C88E4}"/>
                      </a:ext>
                    </a:extLst>
                  </p14:cNvPr>
                  <p14:cNvContentPartPr/>
                  <p14:nvPr/>
                </p14:nvContentPartPr>
                <p14:xfrm>
                  <a:off x="6545885" y="4178332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A4F3FCC0-A8EA-DC49-AC28-6D11CF3C88E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482885" y="4115692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6CD148B-D516-E248-870D-5DE7FD9C898F}"/>
                    </a:ext>
                  </a:extLst>
                </p14:cNvPr>
                <p14:cNvContentPartPr/>
                <p14:nvPr/>
              </p14:nvContentPartPr>
              <p14:xfrm>
                <a:off x="2845843" y="3920303"/>
                <a:ext cx="384" cy="384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6CD148B-D516-E248-870D-5DE7FD9C898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78643" y="3853103"/>
                  <a:ext cx="134400" cy="134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133018-0E13-6248-B326-D35E5D85D5BE}"/>
              </a:ext>
            </a:extLst>
          </p:cNvPr>
          <p:cNvSpPr txBox="1"/>
          <p:nvPr/>
        </p:nvSpPr>
        <p:spPr>
          <a:xfrm>
            <a:off x="1979712" y="6095037"/>
            <a:ext cx="4824536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Phenotypic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differences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due to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overexpression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ROSA26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manipulation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707A2-092B-6C48-AD46-94616AF5D577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25" name="Rettangolo 2">
              <a:extLst>
                <a:ext uri="{FF2B5EF4-FFF2-40B4-BE49-F238E27FC236}">
                  <a16:creationId xmlns:a16="http://schemas.microsoft.com/office/drawing/2014/main" id="{BA5273ED-C7AB-6B45-B9F3-05F9745033D6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08F825D4-63CE-0640-B570-93D913ACC56A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5B80F0FD-50B3-D441-9DA3-6003C2F4D2FB}"/>
              </a:ext>
            </a:extLst>
          </p:cNvPr>
          <p:cNvSpPr/>
          <p:nvPr/>
        </p:nvSpPr>
        <p:spPr>
          <a:xfrm rot="480994">
            <a:off x="5237336" y="3775205"/>
            <a:ext cx="3778841" cy="23779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243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2A0F081E-20E7-4746-9C2E-082D3AC086CC}"/>
              </a:ext>
            </a:extLst>
          </p:cNvPr>
          <p:cNvGrpSpPr/>
          <p:nvPr/>
        </p:nvGrpSpPr>
        <p:grpSpPr>
          <a:xfrm>
            <a:off x="1621392" y="3756849"/>
            <a:ext cx="2370450" cy="2221653"/>
            <a:chOff x="1800219" y="3613153"/>
            <a:chExt cx="1983519" cy="1859011"/>
          </a:xfrm>
        </p:grpSpPr>
        <p:pic>
          <p:nvPicPr>
            <p:cNvPr id="41" name="Picture 4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E574C03-F5BB-A14C-A624-D354B77C7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02"/>
            <a:stretch/>
          </p:blipFill>
          <p:spPr>
            <a:xfrm>
              <a:off x="1800219" y="3613153"/>
              <a:ext cx="1983519" cy="185901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4C5A572-DF4D-5D48-BE11-84A175C821AD}"/>
                    </a:ext>
                  </a:extLst>
                </p14:cNvPr>
                <p14:cNvContentPartPr/>
                <p14:nvPr/>
              </p14:nvContentPartPr>
              <p14:xfrm>
                <a:off x="1801183" y="3676937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4C5A572-DF4D-5D48-BE11-84A175C821A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38183" y="361429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C142864-877F-9646-8AAC-2438F825DF5C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18" name="Rettangolo 2">
              <a:extLst>
                <a:ext uri="{FF2B5EF4-FFF2-40B4-BE49-F238E27FC236}">
                  <a16:creationId xmlns:a16="http://schemas.microsoft.com/office/drawing/2014/main" id="{F74A058E-FEE7-0640-BD3F-E6C26099F758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68E9FA8-ECC1-4843-B639-70B2E666F600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Picture 22" descr="A picture containing red, orange, sitting, fruit&#10;&#10;Description automatically generated">
            <a:extLst>
              <a:ext uri="{FF2B5EF4-FFF2-40B4-BE49-F238E27FC236}">
                <a16:creationId xmlns:a16="http://schemas.microsoft.com/office/drawing/2014/main" id="{B74774EB-DFC2-C349-A0B2-6EA672645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"/>
          <a:stretch/>
        </p:blipFill>
        <p:spPr>
          <a:xfrm>
            <a:off x="5261997" y="1484784"/>
            <a:ext cx="3630482" cy="210120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6E9FA46-7BD9-6048-9088-6EF675F27B15}"/>
              </a:ext>
            </a:extLst>
          </p:cNvPr>
          <p:cNvGrpSpPr/>
          <p:nvPr/>
        </p:nvGrpSpPr>
        <p:grpSpPr>
          <a:xfrm>
            <a:off x="418214" y="1708055"/>
            <a:ext cx="2256331" cy="1913178"/>
            <a:chOff x="659825" y="4061924"/>
            <a:chExt cx="2321187" cy="1968171"/>
          </a:xfrm>
        </p:grpSpPr>
        <p:pic>
          <p:nvPicPr>
            <p:cNvPr id="29" name="Picture 2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7905F32-27AB-0447-8596-A1AA19E5B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97" r="4496"/>
            <a:stretch/>
          </p:blipFill>
          <p:spPr>
            <a:xfrm>
              <a:off x="659825" y="4069600"/>
              <a:ext cx="2321187" cy="196049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87FC109-EAA7-084E-A34E-0C466CCE9A3D}"/>
                    </a:ext>
                  </a:extLst>
                </p14:cNvPr>
                <p14:cNvContentPartPr/>
                <p14:nvPr/>
              </p14:nvContentPartPr>
              <p14:xfrm flipV="1">
                <a:off x="1447919" y="4061924"/>
                <a:ext cx="1309149" cy="45719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87FC109-EAA7-084E-A34E-0C466CCE9A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flipV="1">
                  <a:off x="1383462" y="3991741"/>
                  <a:ext cx="1438434" cy="18568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937D3D-0725-B745-B103-C4AF3E736FDF}"/>
              </a:ext>
            </a:extLst>
          </p:cNvPr>
          <p:cNvGrpSpPr/>
          <p:nvPr/>
        </p:nvGrpSpPr>
        <p:grpSpPr>
          <a:xfrm>
            <a:off x="2792857" y="1748471"/>
            <a:ext cx="2355207" cy="1896553"/>
            <a:chOff x="2459542" y="3887128"/>
            <a:chExt cx="2052915" cy="1653130"/>
          </a:xfrm>
        </p:grpSpPr>
        <p:pic>
          <p:nvPicPr>
            <p:cNvPr id="27" name="Picture 2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E9AA555-AFA7-F448-AB9E-8725B47C3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1849" r="2252"/>
            <a:stretch/>
          </p:blipFill>
          <p:spPr>
            <a:xfrm>
              <a:off x="2459542" y="3895839"/>
              <a:ext cx="2052915" cy="164441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F1CE1B7-4D5D-E04B-B413-B375082ECB38}"/>
                    </a:ext>
                  </a:extLst>
                </p14:cNvPr>
                <p14:cNvContentPartPr/>
                <p14:nvPr/>
              </p14:nvContentPartPr>
              <p14:xfrm>
                <a:off x="3250039" y="3887128"/>
                <a:ext cx="1120635" cy="5479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F1CE1B7-4D5D-E04B-B413-B375082ECB3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95121" y="3832023"/>
                  <a:ext cx="1230157" cy="164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84AEE9-121A-B14A-B15F-40D230847FF9}"/>
                    </a:ext>
                  </a:extLst>
                </p14:cNvPr>
                <p14:cNvContentPartPr/>
                <p14:nvPr/>
              </p14:nvContentPartPr>
              <p14:xfrm>
                <a:off x="3647840" y="5215173"/>
                <a:ext cx="146880" cy="220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84AEE9-121A-B14A-B15F-40D230847FF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92917" y="5160172"/>
                  <a:ext cx="256412" cy="33000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1A61847-3486-4144-B246-EA9D02C729D3}"/>
              </a:ext>
            </a:extLst>
          </p:cNvPr>
          <p:cNvSpPr txBox="1"/>
          <p:nvPr/>
        </p:nvSpPr>
        <p:spPr>
          <a:xfrm>
            <a:off x="332123" y="6023029"/>
            <a:ext cx="841511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Observed phenotype was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 to Malat1 lncRNA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Malat1 suppresses the dissemination and lung metastasis of mammary tumor models</a:t>
            </a:r>
            <a:endParaRPr lang="it-IT" baseline="30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087D15-2A72-8B4B-98FA-8B357984A5D3}"/>
              </a:ext>
            </a:extLst>
          </p:cNvPr>
          <p:cNvSpPr txBox="1"/>
          <p:nvPr/>
        </p:nvSpPr>
        <p:spPr>
          <a:xfrm>
            <a:off x="137771" y="1187460"/>
            <a:ext cx="88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PyMT;WT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PyMT;</a:t>
            </a:r>
            <a:r>
              <a:rPr lang="it-IT" b="1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i="1" baseline="30000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-/-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vs 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PyMT;</a:t>
            </a:r>
            <a:r>
              <a:rPr lang="it-IT" b="1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i="1" baseline="30000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-/-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;</a:t>
            </a:r>
            <a:r>
              <a:rPr lang="it-IT" b="1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i="1" baseline="30000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model:</a:t>
            </a:r>
          </a:p>
        </p:txBody>
      </p:sp>
      <p:pic>
        <p:nvPicPr>
          <p:cNvPr id="40" name="Picture 3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32CA57-0387-654B-B5A8-2B910659FC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39661"/>
          <a:stretch/>
        </p:blipFill>
        <p:spPr>
          <a:xfrm>
            <a:off x="4268435" y="3630900"/>
            <a:ext cx="3690415" cy="22708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114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2A0F081E-20E7-4746-9C2E-082D3AC086CC}"/>
              </a:ext>
            </a:extLst>
          </p:cNvPr>
          <p:cNvGrpSpPr/>
          <p:nvPr/>
        </p:nvGrpSpPr>
        <p:grpSpPr>
          <a:xfrm>
            <a:off x="1621392" y="3756849"/>
            <a:ext cx="2370450" cy="2221653"/>
            <a:chOff x="1800219" y="3613153"/>
            <a:chExt cx="1983519" cy="1859011"/>
          </a:xfrm>
        </p:grpSpPr>
        <p:pic>
          <p:nvPicPr>
            <p:cNvPr id="41" name="Picture 4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E574C03-F5BB-A14C-A624-D354B77C7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02"/>
            <a:stretch/>
          </p:blipFill>
          <p:spPr>
            <a:xfrm>
              <a:off x="1800219" y="3613153"/>
              <a:ext cx="1983519" cy="185901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4C5A572-DF4D-5D48-BE11-84A175C821AD}"/>
                    </a:ext>
                  </a:extLst>
                </p14:cNvPr>
                <p14:cNvContentPartPr/>
                <p14:nvPr/>
              </p14:nvContentPartPr>
              <p14:xfrm>
                <a:off x="1801183" y="3676937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4C5A572-DF4D-5D48-BE11-84A175C821A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38183" y="361429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C142864-877F-9646-8AAC-2438F825DF5C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18" name="Rettangolo 2">
              <a:extLst>
                <a:ext uri="{FF2B5EF4-FFF2-40B4-BE49-F238E27FC236}">
                  <a16:creationId xmlns:a16="http://schemas.microsoft.com/office/drawing/2014/main" id="{F74A058E-FEE7-0640-BD3F-E6C26099F758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68E9FA8-ECC1-4843-B639-70B2E666F600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Picture 22" descr="A picture containing red, orange, sitting, fruit&#10;&#10;Description automatically generated">
            <a:extLst>
              <a:ext uri="{FF2B5EF4-FFF2-40B4-BE49-F238E27FC236}">
                <a16:creationId xmlns:a16="http://schemas.microsoft.com/office/drawing/2014/main" id="{B74774EB-DFC2-C349-A0B2-6EA672645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"/>
          <a:stretch/>
        </p:blipFill>
        <p:spPr>
          <a:xfrm>
            <a:off x="5261997" y="1484784"/>
            <a:ext cx="3630482" cy="210120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6E9FA46-7BD9-6048-9088-6EF675F27B15}"/>
              </a:ext>
            </a:extLst>
          </p:cNvPr>
          <p:cNvGrpSpPr/>
          <p:nvPr/>
        </p:nvGrpSpPr>
        <p:grpSpPr>
          <a:xfrm>
            <a:off x="418214" y="1708055"/>
            <a:ext cx="2256331" cy="1913178"/>
            <a:chOff x="659825" y="4061924"/>
            <a:chExt cx="2321187" cy="1968171"/>
          </a:xfrm>
        </p:grpSpPr>
        <p:pic>
          <p:nvPicPr>
            <p:cNvPr id="29" name="Picture 2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7905F32-27AB-0447-8596-A1AA19E5B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97" r="4496"/>
            <a:stretch/>
          </p:blipFill>
          <p:spPr>
            <a:xfrm>
              <a:off x="659825" y="4069600"/>
              <a:ext cx="2321187" cy="196049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87FC109-EAA7-084E-A34E-0C466CCE9A3D}"/>
                    </a:ext>
                  </a:extLst>
                </p14:cNvPr>
                <p14:cNvContentPartPr/>
                <p14:nvPr/>
              </p14:nvContentPartPr>
              <p14:xfrm flipV="1">
                <a:off x="1447919" y="4061924"/>
                <a:ext cx="1309149" cy="45719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87FC109-EAA7-084E-A34E-0C466CCE9A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flipV="1">
                  <a:off x="1383462" y="3991741"/>
                  <a:ext cx="1438434" cy="18568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937D3D-0725-B745-B103-C4AF3E736FDF}"/>
              </a:ext>
            </a:extLst>
          </p:cNvPr>
          <p:cNvGrpSpPr/>
          <p:nvPr/>
        </p:nvGrpSpPr>
        <p:grpSpPr>
          <a:xfrm>
            <a:off x="2792857" y="1748471"/>
            <a:ext cx="2355207" cy="1896553"/>
            <a:chOff x="2459542" y="3887128"/>
            <a:chExt cx="2052915" cy="1653130"/>
          </a:xfrm>
        </p:grpSpPr>
        <p:pic>
          <p:nvPicPr>
            <p:cNvPr id="27" name="Picture 2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E9AA555-AFA7-F448-AB9E-8725B47C3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1849" r="2252"/>
            <a:stretch/>
          </p:blipFill>
          <p:spPr>
            <a:xfrm>
              <a:off x="2459542" y="3895839"/>
              <a:ext cx="2052915" cy="164441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F1CE1B7-4D5D-E04B-B413-B375082ECB38}"/>
                    </a:ext>
                  </a:extLst>
                </p14:cNvPr>
                <p14:cNvContentPartPr/>
                <p14:nvPr/>
              </p14:nvContentPartPr>
              <p14:xfrm>
                <a:off x="3250039" y="3887128"/>
                <a:ext cx="1120635" cy="5479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F1CE1B7-4D5D-E04B-B413-B375082ECB3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95121" y="3832023"/>
                  <a:ext cx="1230157" cy="164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84AEE9-121A-B14A-B15F-40D230847FF9}"/>
                    </a:ext>
                  </a:extLst>
                </p14:cNvPr>
                <p14:cNvContentPartPr/>
                <p14:nvPr/>
              </p14:nvContentPartPr>
              <p14:xfrm>
                <a:off x="3647840" y="5215173"/>
                <a:ext cx="146880" cy="220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84AEE9-121A-B14A-B15F-40D230847FF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92917" y="5160172"/>
                  <a:ext cx="256412" cy="33000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1A61847-3486-4144-B246-EA9D02C729D3}"/>
              </a:ext>
            </a:extLst>
          </p:cNvPr>
          <p:cNvSpPr txBox="1"/>
          <p:nvPr/>
        </p:nvSpPr>
        <p:spPr>
          <a:xfrm>
            <a:off x="332123" y="6023029"/>
            <a:ext cx="841511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Observed phenotype was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 to Malat1 lncRNA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Malat1 suppresses the dissemination and lung metastasis of mammary tumor models</a:t>
            </a:r>
            <a:endParaRPr lang="it-IT" baseline="30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087D15-2A72-8B4B-98FA-8B357984A5D3}"/>
              </a:ext>
            </a:extLst>
          </p:cNvPr>
          <p:cNvSpPr txBox="1"/>
          <p:nvPr/>
        </p:nvSpPr>
        <p:spPr>
          <a:xfrm>
            <a:off x="137771" y="1187460"/>
            <a:ext cx="88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PyMT;WT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PyMT;</a:t>
            </a:r>
            <a:r>
              <a:rPr lang="it-IT" b="1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i="1" baseline="30000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-/-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vs 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PyMT;</a:t>
            </a:r>
            <a:r>
              <a:rPr lang="it-IT" b="1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i="1" baseline="30000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-/-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;</a:t>
            </a:r>
            <a:r>
              <a:rPr lang="it-IT" b="1" i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i="1" baseline="30000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model:</a:t>
            </a:r>
          </a:p>
        </p:txBody>
      </p:sp>
      <p:pic>
        <p:nvPicPr>
          <p:cNvPr id="40" name="Picture 3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32CA57-0387-654B-B5A8-2B910659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39661"/>
          <a:stretch/>
        </p:blipFill>
        <p:spPr>
          <a:xfrm>
            <a:off x="4268435" y="3630900"/>
            <a:ext cx="3690415" cy="2270816"/>
          </a:xfrm>
          <a:prstGeom prst="rect">
            <a:avLst/>
          </a:prstGeom>
          <a:ln>
            <a:noFill/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7BF16BD-47B4-C449-BC08-3E4FD5223406}"/>
              </a:ext>
            </a:extLst>
          </p:cNvPr>
          <p:cNvSpPr/>
          <p:nvPr/>
        </p:nvSpPr>
        <p:spPr>
          <a:xfrm rot="480994">
            <a:off x="2592951" y="1581875"/>
            <a:ext cx="2696910" cy="20613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26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B486AE8C-5493-2E4B-A3D3-6DB051789965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7958" y="228229"/>
            <a:ext cx="5608081" cy="504056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+mn-lt"/>
              </a:rPr>
              <a:t>LncRNA in the take-over of hallmarks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52CA2C-289F-A041-B8B2-D91B604AF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16306"/>
            <a:ext cx="5756367" cy="45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98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027593B-AF80-3741-8E9D-251B76C77ABD}"/>
              </a:ext>
            </a:extLst>
          </p:cNvPr>
          <p:cNvSpPr/>
          <p:nvPr/>
        </p:nvSpPr>
        <p:spPr>
          <a:xfrm>
            <a:off x="467544" y="5877272"/>
            <a:ext cx="8208912" cy="64633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Collectively,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targeted inactivation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rescue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overexpression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in genetic models demonstrate that Malat1 is a breast-cancer lung-metastasis suppressor.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red, orange, sitting, fruit&#10;&#10;Description automatically generated">
            <a:extLst>
              <a:ext uri="{FF2B5EF4-FFF2-40B4-BE49-F238E27FC236}">
                <a16:creationId xmlns:a16="http://schemas.microsoft.com/office/drawing/2014/main" id="{01399F12-9F00-F64D-960D-91E9EAF6A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"/>
          <a:stretch/>
        </p:blipFill>
        <p:spPr>
          <a:xfrm>
            <a:off x="5102433" y="3895287"/>
            <a:ext cx="3143710" cy="1819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3797EA-D451-9347-B0D3-E6BDBA4C7D98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8" name="Rettangolo 2">
              <a:extLst>
                <a:ext uri="{FF2B5EF4-FFF2-40B4-BE49-F238E27FC236}">
                  <a16:creationId xmlns:a16="http://schemas.microsoft.com/office/drawing/2014/main" id="{32A08A8A-E269-D142-B2A3-85A6AB5FE715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D7DA976-E2C0-BA46-87EE-E164575A16B1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11980"/>
              <a:ext cx="9671446" cy="551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metastasis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suppressor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C8C480-DEC6-3640-8C83-8D7E4B48E680}"/>
              </a:ext>
            </a:extLst>
          </p:cNvPr>
          <p:cNvSpPr txBox="1"/>
          <p:nvPr/>
        </p:nvSpPr>
        <p:spPr>
          <a:xfrm>
            <a:off x="147400" y="1099623"/>
            <a:ext cx="297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End </a:t>
            </a:r>
            <a:r>
              <a:rPr lang="it-IT" b="1" dirty="0" err="1"/>
              <a:t>point</a:t>
            </a:r>
            <a:r>
              <a:rPr lang="it-IT" b="1" dirty="0"/>
              <a:t> for MOUSE MODEL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E11866-4E98-6646-BB7A-5413A30F85CF}"/>
              </a:ext>
            </a:extLst>
          </p:cNvPr>
          <p:cNvGrpSpPr/>
          <p:nvPr/>
        </p:nvGrpSpPr>
        <p:grpSpPr>
          <a:xfrm>
            <a:off x="798531" y="3962097"/>
            <a:ext cx="3979809" cy="1771159"/>
            <a:chOff x="4139952" y="4806633"/>
            <a:chExt cx="4546570" cy="2023388"/>
          </a:xfrm>
        </p:grpSpPr>
        <p:pic>
          <p:nvPicPr>
            <p:cNvPr id="39" name="Picture 3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2711912-F6E3-0C4C-91FF-996EFA44D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5357798"/>
              <a:ext cx="4546570" cy="14722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312BDC-BF71-C445-BF65-820EDA5DA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4806633"/>
              <a:ext cx="4546570" cy="494575"/>
            </a:xfrm>
            <a:prstGeom prst="rect">
              <a:avLst/>
            </a:prstGeom>
          </p:spPr>
        </p:pic>
      </p:grpSp>
      <p:pic>
        <p:nvPicPr>
          <p:cNvPr id="41" name="Picture 40" descr="A picture containing clock&#10;&#10;Description automatically generated">
            <a:extLst>
              <a:ext uri="{FF2B5EF4-FFF2-40B4-BE49-F238E27FC236}">
                <a16:creationId xmlns:a16="http://schemas.microsoft.com/office/drawing/2014/main" id="{E11B6C78-2B91-F242-8E9D-B547B2F55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77" y="1521268"/>
            <a:ext cx="3270875" cy="197974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538E62D-87C9-E848-954B-4D757A4977A7}"/>
              </a:ext>
            </a:extLst>
          </p:cNvPr>
          <p:cNvGrpSpPr/>
          <p:nvPr/>
        </p:nvGrpSpPr>
        <p:grpSpPr>
          <a:xfrm>
            <a:off x="1420340" y="1612749"/>
            <a:ext cx="3060284" cy="2464323"/>
            <a:chOff x="2459542" y="3887128"/>
            <a:chExt cx="2052915" cy="1653130"/>
          </a:xfrm>
        </p:grpSpPr>
        <p:pic>
          <p:nvPicPr>
            <p:cNvPr id="47" name="Picture 4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B150728-2C83-0A49-B2BE-3300B25A7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1849" r="2252"/>
            <a:stretch/>
          </p:blipFill>
          <p:spPr>
            <a:xfrm>
              <a:off x="2459542" y="3895839"/>
              <a:ext cx="2052915" cy="164441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898A4EB-8604-D146-B0C0-91C8DA437130}"/>
                    </a:ext>
                  </a:extLst>
                </p14:cNvPr>
                <p14:cNvContentPartPr/>
                <p14:nvPr/>
              </p14:nvContentPartPr>
              <p14:xfrm>
                <a:off x="3250039" y="3887128"/>
                <a:ext cx="1120635" cy="5479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F1CE1B7-4D5D-E04B-B413-B375082ECB3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95121" y="3832023"/>
                  <a:ext cx="1230157" cy="164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9AB779C-3CEE-D644-8B74-67DE3D2E706F}"/>
                    </a:ext>
                  </a:extLst>
                </p14:cNvPr>
                <p14:cNvContentPartPr/>
                <p14:nvPr/>
              </p14:nvContentPartPr>
              <p14:xfrm>
                <a:off x="3647840" y="5215173"/>
                <a:ext cx="146880" cy="220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84AEE9-121A-B14A-B15F-40D230847FF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92917" y="5160172"/>
                  <a:ext cx="256412" cy="33000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53835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9ACD6A5-356D-A541-AA75-A8984A0A7EEE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19" name="Rettangolo 2">
              <a:extLst>
                <a:ext uri="{FF2B5EF4-FFF2-40B4-BE49-F238E27FC236}">
                  <a16:creationId xmlns:a16="http://schemas.microsoft.com/office/drawing/2014/main" id="{0CAA63E6-5D1F-3746-B9AE-42FA4F200B2B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37979B4F-394C-5443-B431-38A5A259357A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50347"/>
              <a:ext cx="9671446" cy="4598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ability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breast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cancer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cells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5E7E29-BE52-DD45-84F0-6198FE2B773E}"/>
              </a:ext>
            </a:extLst>
          </p:cNvPr>
          <p:cNvSpPr txBox="1"/>
          <p:nvPr/>
        </p:nvSpPr>
        <p:spPr>
          <a:xfrm>
            <a:off x="137771" y="1275725"/>
            <a:ext cx="8898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colture </a:t>
            </a:r>
            <a:r>
              <a:rPr lang="it-IT" b="1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model:</a:t>
            </a:r>
          </a:p>
          <a:p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High in MCF10A = non–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transformed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mammary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in MDA-MB-231 =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Breast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cancer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lines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2.	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MALAT1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KO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migratory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invasive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ability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7F83B2-3B37-1C4C-839C-338FA1D238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52" y="1274454"/>
            <a:ext cx="3471510" cy="25145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07AAC5-22A5-1642-830B-5A12039AC210}"/>
              </a:ext>
            </a:extLst>
          </p:cNvPr>
          <p:cNvSpPr txBox="1"/>
          <p:nvPr/>
        </p:nvSpPr>
        <p:spPr>
          <a:xfrm>
            <a:off x="1011275" y="5912216"/>
            <a:ext cx="20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(GFP </a:t>
            </a:r>
            <a:r>
              <a:rPr lang="it-IT" dirty="0" err="1"/>
              <a:t>gRNA</a:t>
            </a:r>
            <a:r>
              <a:rPr lang="it-IT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20CCD-7E5A-8F40-9E92-1BD0A17868FE}"/>
              </a:ext>
            </a:extLst>
          </p:cNvPr>
          <p:cNvSpPr/>
          <p:nvPr/>
        </p:nvSpPr>
        <p:spPr>
          <a:xfrm rot="16200000">
            <a:off x="-464896" y="4755040"/>
            <a:ext cx="1729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MDA-MB-231</a:t>
            </a:r>
            <a:br>
              <a:rPr lang="it-IT" dirty="0"/>
            </a:br>
            <a:r>
              <a:rPr lang="it-IT" sz="1400" dirty="0" err="1"/>
              <a:t>Luciferase</a:t>
            </a:r>
            <a:r>
              <a:rPr lang="it-IT" sz="1400" dirty="0"/>
              <a:t> </a:t>
            </a:r>
            <a:r>
              <a:rPr lang="it-IT" sz="1400" dirty="0" err="1"/>
              <a:t>expressing</a:t>
            </a:r>
            <a:endParaRPr lang="it-IT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8C557-DAE6-5B41-ACCA-19B5B95A9FFB}"/>
              </a:ext>
            </a:extLst>
          </p:cNvPr>
          <p:cNvSpPr/>
          <p:nvPr/>
        </p:nvSpPr>
        <p:spPr>
          <a:xfrm>
            <a:off x="4187122" y="5912216"/>
            <a:ext cx="1277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MALAT1-KO</a:t>
            </a:r>
          </a:p>
        </p:txBody>
      </p:sp>
      <p:pic>
        <p:nvPicPr>
          <p:cNvPr id="2" name="Online Media 1" descr="1. Time-lapse video microscopy of control MDA-MB-231 cells">
            <a:hlinkClick r:id="" action="ppaction://media"/>
            <a:extLst>
              <a:ext uri="{FF2B5EF4-FFF2-40B4-BE49-F238E27FC236}">
                <a16:creationId xmlns:a16="http://schemas.microsoft.com/office/drawing/2014/main" id="{402FCFF8-166F-4548-BF6D-2F4487598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569" y="4163934"/>
            <a:ext cx="2666476" cy="1704046"/>
          </a:xfrm>
          <a:prstGeom prst="rect">
            <a:avLst/>
          </a:prstGeom>
        </p:spPr>
      </p:pic>
      <p:pic>
        <p:nvPicPr>
          <p:cNvPr id="4" name="Online Media 3" descr="2. Time-lapse video microscopy of MALAT1-knockout MDA-MB-231 cells">
            <a:hlinkClick r:id="" action="ppaction://media"/>
            <a:extLst>
              <a:ext uri="{FF2B5EF4-FFF2-40B4-BE49-F238E27FC236}">
                <a16:creationId xmlns:a16="http://schemas.microsoft.com/office/drawing/2014/main" id="{59CD6167-06EF-EC4A-9175-2B4E3C9C52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9699" y="4163933"/>
            <a:ext cx="2666477" cy="1704046"/>
          </a:xfrm>
          <a:prstGeom prst="rect">
            <a:avLst/>
          </a:prstGeom>
        </p:spPr>
      </p:pic>
      <p:pic>
        <p:nvPicPr>
          <p:cNvPr id="8" name="Online Media 7" descr="3. Time-lapse video microscopy of MALAT1-knockout MDA-MB-231 cells with ectopic expression of mouse Malat1">
            <a:hlinkClick r:id="" action="ppaction://media"/>
            <a:extLst>
              <a:ext uri="{FF2B5EF4-FFF2-40B4-BE49-F238E27FC236}">
                <a16:creationId xmlns:a16="http://schemas.microsoft.com/office/drawing/2014/main" id="{909CB9C8-1A44-4946-9A3C-8610421A340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00192" y="4164057"/>
            <a:ext cx="2664296" cy="17026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84C87C-811C-4047-B628-15F5AE8CD913}"/>
              </a:ext>
            </a:extLst>
          </p:cNvPr>
          <p:cNvSpPr/>
          <p:nvPr/>
        </p:nvSpPr>
        <p:spPr>
          <a:xfrm>
            <a:off x="6453850" y="5912216"/>
            <a:ext cx="2356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MALAT1-KO + Malat1</a:t>
            </a:r>
            <a:r>
              <a:rPr lang="it-IT" baseline="30000" dirty="0"/>
              <a:t>Tg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5A293-D782-214F-BC76-1173C0EC702B}"/>
              </a:ext>
            </a:extLst>
          </p:cNvPr>
          <p:cNvSpPr txBox="1"/>
          <p:nvPr/>
        </p:nvSpPr>
        <p:spPr>
          <a:xfrm>
            <a:off x="7992094" y="58679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60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187A109-41C0-104A-B8B0-374EB91B2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13" y="979458"/>
            <a:ext cx="2562920" cy="2881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3A73A-EBFB-D54D-A55E-C5AAC0CF4D10}"/>
              </a:ext>
            </a:extLst>
          </p:cNvPr>
          <p:cNvSpPr txBox="1"/>
          <p:nvPr/>
        </p:nvSpPr>
        <p:spPr>
          <a:xfrm>
            <a:off x="107504" y="6015394"/>
            <a:ext cx="892899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Higher MALAT1 levels are negatively associated with breast cancer progression and metastasis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CE79E-AE1B-5040-8053-75E3A8568BBA}"/>
              </a:ext>
            </a:extLst>
          </p:cNvPr>
          <p:cNvSpPr txBox="1"/>
          <p:nvPr/>
        </p:nvSpPr>
        <p:spPr>
          <a:xfrm>
            <a:off x="199355" y="1139017"/>
            <a:ext cx="6100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MDA-MB-231 </a:t>
            </a:r>
            <a:r>
              <a:rPr lang="it-IT" b="1" dirty="0" err="1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it-IT" b="1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NSG mice: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promoted lung metastasis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effect reversed by Malat1 </a:t>
            </a:r>
            <a:r>
              <a:rPr lang="it-IT" dirty="0"/>
              <a:t>rescue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Bioinformatic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/>
              <a:t>TCGA and data mining) of MALAT1</a:t>
            </a:r>
            <a:br>
              <a:rPr lang="en-US" b="1" dirty="0"/>
            </a:br>
            <a:r>
              <a:rPr lang="en-US" b="1" dirty="0"/>
              <a:t>expression different breast cancer contest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underexpressed in human breast tumors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underexpressed in higher-grade breast tumors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underexpressed in metastatic breast tumors</a:t>
            </a: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 startAt="3"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ED5F84-1227-D64F-83A8-2CD6EA9D8B84}"/>
              </a:ext>
            </a:extLst>
          </p:cNvPr>
          <p:cNvGrpSpPr/>
          <p:nvPr/>
        </p:nvGrpSpPr>
        <p:grpSpPr>
          <a:xfrm>
            <a:off x="281222" y="3861048"/>
            <a:ext cx="8719361" cy="2056201"/>
            <a:chOff x="281222" y="3969340"/>
            <a:chExt cx="8719361" cy="2056201"/>
          </a:xfrm>
        </p:grpSpPr>
        <p:pic>
          <p:nvPicPr>
            <p:cNvPr id="10" name="Picture 9" descr="A close up of a map&#10;&#10;Description automatically generated">
              <a:extLst>
                <a:ext uri="{FF2B5EF4-FFF2-40B4-BE49-F238E27FC236}">
                  <a16:creationId xmlns:a16="http://schemas.microsoft.com/office/drawing/2014/main" id="{984925E0-B426-FC4D-BE37-36D34470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22" y="3969340"/>
              <a:ext cx="2562585" cy="1978301"/>
            </a:xfrm>
            <a:prstGeom prst="rect">
              <a:avLst/>
            </a:prstGeom>
          </p:spPr>
        </p:pic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B546F85-63CB-3849-B831-633A7CFE6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440" y="3969340"/>
              <a:ext cx="3119120" cy="2050868"/>
            </a:xfrm>
            <a:prstGeom prst="rect">
              <a:avLst/>
            </a:prstGeom>
          </p:spPr>
        </p:pic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5166813-4C46-A649-9096-113CD785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126" y="4072818"/>
              <a:ext cx="2855457" cy="195272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E200C1-E13E-9B44-AA9D-1C7B6A4D065A}"/>
              </a:ext>
            </a:extLst>
          </p:cNvPr>
          <p:cNvGrpSpPr/>
          <p:nvPr/>
        </p:nvGrpSpPr>
        <p:grpSpPr>
          <a:xfrm>
            <a:off x="-263723" y="-33587"/>
            <a:ext cx="9671446" cy="1027688"/>
            <a:chOff x="-263723" y="-33587"/>
            <a:chExt cx="9671446" cy="1027688"/>
          </a:xfrm>
        </p:grpSpPr>
        <p:sp>
          <p:nvSpPr>
            <p:cNvPr id="18" name="Rettangolo 2">
              <a:extLst>
                <a:ext uri="{FF2B5EF4-FFF2-40B4-BE49-F238E27FC236}">
                  <a16:creationId xmlns:a16="http://schemas.microsoft.com/office/drawing/2014/main" id="{5903CC77-2C49-BD41-94CB-04D903BFF841}"/>
                </a:ext>
              </a:extLst>
            </p:cNvPr>
            <p:cNvSpPr/>
            <p:nvPr/>
          </p:nvSpPr>
          <p:spPr>
            <a:xfrm>
              <a:off x="-9144" y="-33587"/>
              <a:ext cx="9162288" cy="1027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41172C92-61E4-AB4F-A5A2-97058B6E2395}"/>
                </a:ext>
              </a:extLst>
            </p:cNvPr>
            <p:cNvSpPr txBox="1">
              <a:spLocks/>
            </p:cNvSpPr>
            <p:nvPr/>
          </p:nvSpPr>
          <p:spPr>
            <a:xfrm>
              <a:off x="-263723" y="250347"/>
              <a:ext cx="9671446" cy="4598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MALAT1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suppresses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metastatic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ability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breast</a:t>
              </a:r>
              <a:r>
                <a:rPr lang="it-IT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cancer </a:t>
              </a:r>
              <a:r>
                <a:rPr lang="it-IT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cells</a:t>
              </a:r>
              <a:endPara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636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E9E55-7976-F64E-86E5-06FAFCF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926"/>
            <a:ext cx="9144001" cy="62411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</a:rPr>
              <a:t>MALAT1 </a:t>
            </a:r>
            <a:r>
              <a:rPr lang="it-IT" sz="3200" b="1" dirty="0" err="1">
                <a:solidFill>
                  <a:schemeClr val="tx2"/>
                </a:solidFill>
              </a:rPr>
              <a:t>interacts</a:t>
            </a:r>
            <a:r>
              <a:rPr lang="it-IT" sz="3200" b="1" dirty="0">
                <a:solidFill>
                  <a:schemeClr val="tx2"/>
                </a:solidFill>
              </a:rPr>
              <a:t> with TEAD-family </a:t>
            </a:r>
            <a:r>
              <a:rPr lang="it-IT" sz="3200" b="1" dirty="0" err="1">
                <a:solidFill>
                  <a:schemeClr val="tx2"/>
                </a:solidFill>
              </a:rPr>
              <a:t>members</a:t>
            </a:r>
            <a:endParaRPr lang="it-IT" sz="3200" b="1" dirty="0">
              <a:solidFill>
                <a:schemeClr val="tx2"/>
              </a:solidFill>
            </a:endParaRP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0E21673C-24BD-9D45-A670-DACC602A8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03" y="1279951"/>
            <a:ext cx="8796394" cy="2726848"/>
          </a:xfrm>
        </p:spPr>
        <p:txBody>
          <a:bodyPr>
            <a:normAutofit fontScale="92500"/>
          </a:bodyPr>
          <a:lstStyle/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u="sng" dirty="0"/>
              <a:t>BIG </a:t>
            </a:r>
            <a:r>
              <a:rPr lang="it-IT" sz="1800" b="1" u="sng" dirty="0" err="1"/>
              <a:t>Scientific</a:t>
            </a:r>
            <a:r>
              <a:rPr lang="it-IT" sz="1800" b="1" u="sng" dirty="0"/>
              <a:t> </a:t>
            </a:r>
            <a:r>
              <a:rPr lang="it-IT" sz="1800" b="1" u="sng" dirty="0" err="1"/>
              <a:t>question</a:t>
            </a:r>
            <a:r>
              <a:rPr lang="it-IT" sz="1800" dirty="0"/>
              <a:t>: </a:t>
            </a:r>
            <a:r>
              <a:rPr lang="it-IT" sz="1800" dirty="0" err="1"/>
              <a:t>What</a:t>
            </a:r>
            <a:r>
              <a:rPr lang="it-IT" sz="1800" dirty="0"/>
              <a:t> is the </a:t>
            </a:r>
            <a:r>
              <a:rPr lang="it-IT" sz="1800" dirty="0" err="1"/>
              <a:t>mechanism</a:t>
            </a:r>
            <a:r>
              <a:rPr lang="it-IT" sz="1800" dirty="0"/>
              <a:t> by which MALAT1 </a:t>
            </a:r>
            <a:r>
              <a:rPr lang="it-IT" sz="1800" dirty="0" err="1"/>
              <a:t>regulates</a:t>
            </a:r>
            <a:r>
              <a:rPr lang="it-IT" sz="1800" dirty="0"/>
              <a:t> </a:t>
            </a:r>
            <a:r>
              <a:rPr lang="it-IT" sz="1800" b="1" dirty="0" err="1"/>
              <a:t>metastasis</a:t>
            </a:r>
            <a:r>
              <a:rPr lang="it-IT" sz="1800" dirty="0"/>
              <a:t>? 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i="1" dirty="0"/>
              <a:t>1</a:t>
            </a:r>
            <a:r>
              <a:rPr lang="it-IT" sz="1800" b="1" i="1" baseline="30000" dirty="0"/>
              <a:t>st</a:t>
            </a:r>
            <a:r>
              <a:rPr lang="it-IT" sz="1800" b="1" i="1" dirty="0"/>
              <a:t> goal</a:t>
            </a:r>
            <a:r>
              <a:rPr lang="it-IT" sz="1800" dirty="0"/>
              <a:t>: </a:t>
            </a:r>
            <a:r>
              <a:rPr lang="it-IT" sz="1800" dirty="0" err="1"/>
              <a:t>identification</a:t>
            </a:r>
            <a:r>
              <a:rPr lang="it-IT" sz="1800" dirty="0"/>
              <a:t> of </a:t>
            </a:r>
            <a:r>
              <a:rPr lang="it-IT" sz="1800" dirty="0" err="1"/>
              <a:t>its</a:t>
            </a:r>
            <a:r>
              <a:rPr lang="it-IT" sz="1800" dirty="0"/>
              <a:t> </a:t>
            </a:r>
            <a:r>
              <a:rPr lang="it-IT" sz="1800" dirty="0" err="1"/>
              <a:t>endogenous</a:t>
            </a:r>
            <a:r>
              <a:rPr lang="it-IT" sz="1800" dirty="0"/>
              <a:t> </a:t>
            </a:r>
            <a:r>
              <a:rPr lang="it-IT" sz="1800" dirty="0" err="1"/>
              <a:t>binding</a:t>
            </a:r>
            <a:r>
              <a:rPr lang="it-IT" sz="1800" dirty="0"/>
              <a:t> </a:t>
            </a:r>
            <a:r>
              <a:rPr lang="it-IT" sz="1800" dirty="0" err="1"/>
              <a:t>proteins</a:t>
            </a:r>
            <a:r>
              <a:rPr lang="it-IT" sz="1800" dirty="0"/>
              <a:t> by </a:t>
            </a:r>
            <a:r>
              <a:rPr lang="it-IT" sz="1800" dirty="0" err="1"/>
              <a:t>performing</a:t>
            </a:r>
            <a:r>
              <a:rPr lang="it-IT" sz="1800" dirty="0"/>
              <a:t>: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i="1" u="sng" dirty="0" err="1"/>
              <a:t>Methods</a:t>
            </a:r>
            <a:r>
              <a:rPr lang="it-IT" sz="1800" dirty="0"/>
              <a:t>: 1. </a:t>
            </a:r>
            <a:r>
              <a:rPr lang="it-IT" sz="1800" i="1" dirty="0" err="1"/>
              <a:t>Discovery</a:t>
            </a:r>
            <a:r>
              <a:rPr lang="it-IT" sz="1800" i="1" dirty="0"/>
              <a:t>:</a:t>
            </a:r>
            <a:r>
              <a:rPr lang="it-IT" sz="1800" dirty="0"/>
              <a:t> RNA </a:t>
            </a:r>
            <a:r>
              <a:rPr lang="it-IT" sz="1800" dirty="0" err="1"/>
              <a:t>pulldown</a:t>
            </a:r>
            <a:r>
              <a:rPr lang="it-IT" sz="1800" dirty="0"/>
              <a:t> </a:t>
            </a:r>
            <a:r>
              <a:rPr lang="it-IT" sz="1800" dirty="0" err="1"/>
              <a:t>coupled</a:t>
            </a:r>
            <a:r>
              <a:rPr lang="it-IT" sz="1800" dirty="0"/>
              <a:t> to mass </a:t>
            </a:r>
            <a:r>
              <a:rPr lang="it-IT" sz="1800" dirty="0" err="1"/>
              <a:t>spectrometry</a:t>
            </a:r>
            <a:r>
              <a:rPr lang="it-IT" sz="1800" dirty="0"/>
              <a:t> (</a:t>
            </a:r>
            <a:r>
              <a:rPr lang="it-IT" sz="1800" b="1" dirty="0" err="1"/>
              <a:t>ChIRP</a:t>
            </a:r>
            <a:r>
              <a:rPr lang="it-IT" sz="1800" b="1" dirty="0"/>
              <a:t>-MS</a:t>
            </a:r>
            <a:r>
              <a:rPr lang="it-IT" sz="1800" dirty="0"/>
              <a:t>).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dirty="0" err="1">
                <a:sym typeface="Wingdings" pitchFamily="2" charset="2"/>
              </a:rPr>
              <a:t>unbiased</a:t>
            </a:r>
            <a:endParaRPr lang="it-IT" sz="1800" dirty="0"/>
          </a:p>
          <a:p>
            <a:pPr marL="0" indent="0">
              <a:lnSpc>
                <a:spcPct val="300000"/>
              </a:lnSpc>
              <a:buNone/>
            </a:pP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8799BA-2D2B-C44D-BDC9-1BB1677D44B1}"/>
              </a:ext>
            </a:extLst>
          </p:cNvPr>
          <p:cNvSpPr txBox="1"/>
          <p:nvPr/>
        </p:nvSpPr>
        <p:spPr>
          <a:xfrm>
            <a:off x="1274204" y="3805304"/>
            <a:ext cx="752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</a:t>
            </a:r>
            <a:r>
              <a:rPr lang="it-IT" i="1" dirty="0" err="1"/>
              <a:t>Validation</a:t>
            </a:r>
            <a:r>
              <a:rPr lang="it-IT" i="1" dirty="0"/>
              <a:t>:</a:t>
            </a:r>
            <a:r>
              <a:rPr lang="it-IT" dirty="0"/>
              <a:t>  </a:t>
            </a:r>
            <a:r>
              <a:rPr lang="it-IT" b="1" dirty="0"/>
              <a:t>Western </a:t>
            </a:r>
            <a:r>
              <a:rPr lang="it-IT" b="1" dirty="0" err="1"/>
              <a:t>blot</a:t>
            </a:r>
            <a:r>
              <a:rPr lang="it-IT" b="1" dirty="0"/>
              <a:t> </a:t>
            </a:r>
            <a:r>
              <a:rPr lang="it-IT" dirty="0"/>
              <a:t>of </a:t>
            </a:r>
            <a:r>
              <a:rPr lang="it-IT" dirty="0" err="1"/>
              <a:t>ChIRP</a:t>
            </a:r>
            <a:r>
              <a:rPr lang="it-IT" dirty="0"/>
              <a:t> </a:t>
            </a:r>
            <a:r>
              <a:rPr lang="it-IT" dirty="0" err="1"/>
              <a:t>samples</a:t>
            </a:r>
            <a:r>
              <a:rPr lang="it-IT" dirty="0"/>
              <a:t> with and </a:t>
            </a:r>
            <a:r>
              <a:rPr lang="it-IT" dirty="0" err="1"/>
              <a:t>w</a:t>
            </a:r>
            <a:r>
              <a:rPr lang="it-IT" dirty="0"/>
              <a:t>/o Malat1 </a:t>
            </a:r>
          </a:p>
          <a:p>
            <a:r>
              <a:rPr lang="it-IT" dirty="0"/>
              <a:t>3. </a:t>
            </a:r>
            <a:r>
              <a:rPr lang="it-IT" i="1" dirty="0" err="1"/>
              <a:t>Validation</a:t>
            </a:r>
            <a:r>
              <a:rPr lang="it-IT" i="1" dirty="0"/>
              <a:t> in other </a:t>
            </a:r>
            <a:r>
              <a:rPr lang="it-IT" i="1" dirty="0" err="1"/>
              <a:t>models</a:t>
            </a:r>
            <a:r>
              <a:rPr lang="it-IT" i="1" dirty="0"/>
              <a:t>: </a:t>
            </a:r>
            <a:r>
              <a:rPr lang="it-IT" b="1" dirty="0" err="1"/>
              <a:t>Pulldown</a:t>
            </a:r>
            <a:r>
              <a:rPr lang="it-IT" b="1" dirty="0"/>
              <a:t> + </a:t>
            </a:r>
            <a:r>
              <a:rPr lang="it-IT" b="1" dirty="0" err="1"/>
              <a:t>RTqPCR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1D7CAD-90BF-2949-87CA-CAA30E9F3B84}"/>
              </a:ext>
            </a:extLst>
          </p:cNvPr>
          <p:cNvSpPr txBox="1"/>
          <p:nvPr/>
        </p:nvSpPr>
        <p:spPr>
          <a:xfrm>
            <a:off x="2695254" y="5542803"/>
            <a:ext cx="427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ChIRP</a:t>
            </a:r>
            <a:r>
              <a:rPr lang="it-IT" dirty="0"/>
              <a:t>=Comprehensive </a:t>
            </a:r>
            <a:r>
              <a:rPr lang="it-IT" dirty="0" err="1"/>
              <a:t>identification</a:t>
            </a:r>
            <a:r>
              <a:rPr lang="it-IT" dirty="0"/>
              <a:t> of RNA-</a:t>
            </a:r>
            <a:r>
              <a:rPr lang="it-IT" dirty="0" err="1"/>
              <a:t>binding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by mass </a:t>
            </a:r>
            <a:r>
              <a:rPr lang="it-IT" dirty="0" err="1"/>
              <a:t>spectrometry</a:t>
            </a:r>
            <a:endParaRPr lang="it-IT" dirty="0"/>
          </a:p>
        </p:txBody>
      </p:sp>
      <p:pic>
        <p:nvPicPr>
          <p:cNvPr id="8" name="Immagine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03699E2B-035B-8D40-BC48-E28F700B4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081" y="3875184"/>
            <a:ext cx="1598577" cy="29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0" y="-12879"/>
            <a:ext cx="9144000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E9E55-7976-F64E-86E5-06FAFCF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0" y="130121"/>
            <a:ext cx="9235440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(i) DISCOVERY of MALAT1 </a:t>
            </a:r>
            <a:r>
              <a:rPr lang="it-IT" sz="2000" b="1" dirty="0" err="1">
                <a:solidFill>
                  <a:schemeClr val="bg1"/>
                </a:solidFill>
              </a:rPr>
              <a:t>interacting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partners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77BC10-92A3-9F4B-8EB5-B9BF436F3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37" y="1400488"/>
            <a:ext cx="491851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it-IT" sz="1600" dirty="0">
                <a:latin typeface="MinionPro"/>
                <a:ea typeface="Times New Roman" panose="02020603050405020304" pitchFamily="18" charset="0"/>
              </a:rPr>
              <a:t>1. Collection of the tumors from </a:t>
            </a:r>
            <a:r>
              <a:rPr lang="en-US" altLang="it-IT" sz="1600" i="1" dirty="0">
                <a:latin typeface="MinionPro"/>
                <a:ea typeface="Times New Roman" panose="02020603050405020304" pitchFamily="18" charset="0"/>
              </a:rPr>
              <a:t>MMTV-</a:t>
            </a:r>
            <a:r>
              <a:rPr lang="en-US" altLang="it-IT" sz="1600" i="1" dirty="0" err="1">
                <a:latin typeface="MinionPro"/>
                <a:ea typeface="Times New Roman" panose="02020603050405020304" pitchFamily="18" charset="0"/>
              </a:rPr>
              <a:t>PyMT</a:t>
            </a:r>
            <a:r>
              <a:rPr lang="en-US" altLang="it-IT" sz="1600" i="1" dirty="0">
                <a:latin typeface="MinionPro"/>
                <a:ea typeface="Times New Roman" panose="02020603050405020304" pitchFamily="18" charset="0"/>
              </a:rPr>
              <a:t> mice </a:t>
            </a:r>
            <a:r>
              <a:rPr lang="en-US" altLang="it-IT" sz="1600" dirty="0">
                <a:latin typeface="MinionPro"/>
                <a:ea typeface="Times New Roman" panose="02020603050405020304" pitchFamily="18" charset="0"/>
              </a:rPr>
              <a:t>and </a:t>
            </a:r>
            <a:r>
              <a:rPr lang="en-US" altLang="it-IT" sz="1600" b="1" dirty="0">
                <a:latin typeface="MinionPro"/>
                <a:ea typeface="Times New Roman" panose="02020603050405020304" pitchFamily="18" charset="0"/>
              </a:rPr>
              <a:t>pull down (</a:t>
            </a:r>
            <a:r>
              <a:rPr lang="en-US" altLang="it-IT" sz="1600" b="1" dirty="0" err="1">
                <a:latin typeface="MinionPro"/>
                <a:ea typeface="Times New Roman" panose="02020603050405020304" pitchFamily="18" charset="0"/>
              </a:rPr>
              <a:t>ChRP</a:t>
            </a:r>
            <a:r>
              <a:rPr lang="en-US" altLang="it-IT" sz="1600" b="1" dirty="0">
                <a:latin typeface="MinionPro"/>
                <a:ea typeface="Times New Roman" panose="02020603050405020304" pitchFamily="18" charset="0"/>
              </a:rPr>
              <a:t>) </a:t>
            </a:r>
            <a:r>
              <a:rPr lang="en-US" altLang="it-IT" sz="1600" dirty="0">
                <a:latin typeface="MinionPro"/>
                <a:ea typeface="Times New Roman" panose="02020603050405020304" pitchFamily="18" charset="0"/>
              </a:rPr>
              <a:t>of the</a:t>
            </a:r>
            <a:r>
              <a:rPr lang="en-US" altLang="it-IT" sz="1600" b="1" dirty="0">
                <a:latin typeface="MinionPro"/>
                <a:ea typeface="Times New Roman" panose="02020603050405020304" pitchFamily="18" charset="0"/>
              </a:rPr>
              <a:t> </a:t>
            </a:r>
            <a:r>
              <a:rPr lang="en-US" altLang="it-IT" sz="1600" dirty="0">
                <a:latin typeface="MinionPro"/>
                <a:ea typeface="Times New Roman" panose="02020603050405020304" pitchFamily="18" charset="0"/>
              </a:rPr>
              <a:t>endogenous Malat1 lncRNA using mouse Malat1-specific, biotinylated DNA probes and streptavidin beads. </a:t>
            </a:r>
            <a:r>
              <a:rPr lang="en-US" altLang="it-IT" sz="1600" dirty="0">
                <a:solidFill>
                  <a:schemeClr val="tx2"/>
                </a:solidFill>
                <a:latin typeface="MinionPro"/>
                <a:ea typeface="Times New Roman" panose="02020603050405020304" pitchFamily="18" charset="0"/>
              </a:rPr>
              <a:t>(</a:t>
            </a:r>
            <a:r>
              <a:rPr lang="en-US" altLang="it-IT" sz="1600" b="1" dirty="0">
                <a:solidFill>
                  <a:schemeClr val="tx2"/>
                </a:solidFill>
                <a:latin typeface="MinionPro"/>
                <a:ea typeface="Times New Roman" panose="02020603050405020304" pitchFamily="18" charset="0"/>
              </a:rPr>
              <a:t>Fig. 4a</a:t>
            </a:r>
            <a:r>
              <a:rPr lang="en-US" altLang="it-IT" sz="1600" dirty="0">
                <a:solidFill>
                  <a:schemeClr val="tx2"/>
                </a:solidFill>
                <a:latin typeface="MinionPro"/>
                <a:ea typeface="Times New Roman" panose="02020603050405020304" pitchFamily="18" charset="0"/>
              </a:rPr>
              <a:t>)</a:t>
            </a:r>
          </a:p>
          <a:p>
            <a:pPr marL="285744" indent="-285744">
              <a:buFont typeface="Wingdings" pitchFamily="2" charset="2"/>
              <a:buChar char="ü"/>
            </a:pPr>
            <a:r>
              <a:rPr lang="en-US" altLang="it-IT" sz="1600" dirty="0">
                <a:solidFill>
                  <a:schemeClr val="tx2"/>
                </a:solidFill>
                <a:latin typeface="MinionPro"/>
                <a:ea typeface="Times New Roman" panose="02020603050405020304" pitchFamily="18" charset="0"/>
              </a:rPr>
              <a:t> negative controls to validate the specificity of Malat1 pulldown:</a:t>
            </a:r>
          </a:p>
          <a:p>
            <a:pPr marL="514338" indent="-285744">
              <a:buFont typeface="Courier New" panose="02070309020205020404" pitchFamily="49" charset="0"/>
              <a:buChar char="o"/>
            </a:pPr>
            <a:r>
              <a:rPr lang="en-US" altLang="it-IT" sz="1600" dirty="0">
                <a:solidFill>
                  <a:schemeClr val="tx2"/>
                </a:solidFill>
                <a:latin typeface="MinionPro"/>
                <a:ea typeface="Times New Roman" panose="02020603050405020304" pitchFamily="18" charset="0"/>
              </a:rPr>
              <a:t>DNA probes for U1 nuclear RNA </a:t>
            </a:r>
          </a:p>
          <a:p>
            <a:pPr marL="514338" indent="-285744">
              <a:buFont typeface="Courier New" panose="02070309020205020404" pitchFamily="49" charset="0"/>
              <a:buChar char="o"/>
            </a:pPr>
            <a:r>
              <a:rPr lang="en-US" altLang="it-IT" sz="1600" dirty="0">
                <a:solidFill>
                  <a:schemeClr val="tx2"/>
                </a:solidFill>
                <a:latin typeface="MinionPro"/>
                <a:ea typeface="Times New Roman" panose="02020603050405020304" pitchFamily="18" charset="0"/>
              </a:rPr>
              <a:t>probe-free </a:t>
            </a:r>
          </a:p>
          <a:p>
            <a:pPr marL="304792" indent="-304792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it-IT" sz="1600" dirty="0">
                <a:solidFill>
                  <a:schemeClr val="tx2"/>
                </a:solidFill>
                <a:latin typeface="MinionPro"/>
                <a:ea typeface="Times New Roman" panose="02020603050405020304" pitchFamily="18" charset="0"/>
              </a:rPr>
              <a:t>Most of them interacted with both Malat1 and U1 </a:t>
            </a:r>
          </a:p>
          <a:p>
            <a:pPr>
              <a:lnSpc>
                <a:spcPct val="150000"/>
              </a:lnSpc>
            </a:pPr>
            <a:endParaRPr lang="en-US" altLang="it-IT" sz="1600" dirty="0">
              <a:solidFill>
                <a:schemeClr val="tx2"/>
              </a:solidFill>
              <a:latin typeface="MinionPro"/>
              <a:ea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en-US" altLang="it-IT" sz="1600" dirty="0">
              <a:solidFill>
                <a:schemeClr val="tx2"/>
              </a:solidFill>
              <a:latin typeface="MinionPro"/>
              <a:ea typeface="Times New Roman" panose="02020603050405020304" pitchFamily="18" charset="0"/>
              <a:sym typeface="Wingdings" pitchFamily="2" charset="2"/>
            </a:endParaRPr>
          </a:p>
          <a:p>
            <a:pPr defTabSz="914377"/>
            <a:r>
              <a:rPr lang="en-US" altLang="it-IT" sz="1600" b="1" dirty="0"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Screening</a:t>
            </a:r>
            <a:r>
              <a:rPr lang="en-US" altLang="it-IT" sz="1600" dirty="0"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it-IT" sz="1600" b="1" dirty="0"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(MS)</a:t>
            </a:r>
            <a:r>
              <a:rPr lang="en-US" altLang="it-IT" sz="1600" dirty="0"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 for proteins specifically bound to Malat1 </a:t>
            </a:r>
          </a:p>
          <a:p>
            <a:pPr marL="285750" indent="-285750" defTabSz="914377">
              <a:buFont typeface="Wingdings" pitchFamily="2" charset="2"/>
              <a:buChar char="ü"/>
            </a:pPr>
            <a:r>
              <a:rPr lang="en-US" altLang="it-IT" sz="1600" dirty="0">
                <a:solidFill>
                  <a:schemeClr val="tx2"/>
                </a:solidFill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Exclusion of bound proteins in the 2 negative controls </a:t>
            </a:r>
            <a:r>
              <a:rPr lang="en-US" altLang="it-IT" sz="1600" b="1" dirty="0">
                <a:solidFill>
                  <a:schemeClr val="tx2"/>
                </a:solidFill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(FigS7a)</a:t>
            </a:r>
            <a:endParaRPr lang="en-US" altLang="it-IT" sz="1600" dirty="0">
              <a:latin typeface="Minion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7"/>
            <a:endParaRPr lang="en-US" altLang="it-IT" sz="1600" dirty="0">
              <a:solidFill>
                <a:schemeClr val="tx2"/>
              </a:solidFill>
              <a:highlight>
                <a:srgbClr val="FFFF00"/>
              </a:highlight>
              <a:latin typeface="Minion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914377">
              <a:buFont typeface="Wingdings" pitchFamily="2" charset="2"/>
              <a:buChar char="v"/>
            </a:pPr>
            <a:r>
              <a:rPr lang="en-US" altLang="it-IT" sz="1600" dirty="0">
                <a:solidFill>
                  <a:schemeClr val="tx2"/>
                </a:solidFill>
                <a:latin typeface="MinionPro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Unbiased approach 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74CCBB1-9566-8D45-A5FE-D0B5B35DF50D}"/>
              </a:ext>
            </a:extLst>
          </p:cNvPr>
          <p:cNvGrpSpPr/>
          <p:nvPr/>
        </p:nvGrpSpPr>
        <p:grpSpPr>
          <a:xfrm>
            <a:off x="5679809" y="1176756"/>
            <a:ext cx="3378839" cy="4865180"/>
            <a:chOff x="5159528" y="1256274"/>
            <a:chExt cx="3378839" cy="4865180"/>
          </a:xfrm>
        </p:grpSpPr>
        <p:pic>
          <p:nvPicPr>
            <p:cNvPr id="3075" name="Immagine 3">
              <a:extLst>
                <a:ext uri="{FF2B5EF4-FFF2-40B4-BE49-F238E27FC236}">
                  <a16:creationId xmlns:a16="http://schemas.microsoft.com/office/drawing/2014/main" id="{4FB7B00C-AD30-C045-AC47-E11B326C0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528" y="1256274"/>
              <a:ext cx="3378839" cy="238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16AB6B4-7BEF-5C4B-A55C-EC601A8EEC08}"/>
                </a:ext>
              </a:extLst>
            </p:cNvPr>
            <p:cNvGrpSpPr/>
            <p:nvPr/>
          </p:nvGrpSpPr>
          <p:grpSpPr>
            <a:xfrm>
              <a:off x="5658498" y="4058433"/>
              <a:ext cx="2536763" cy="2063021"/>
              <a:chOff x="5637251" y="4311196"/>
              <a:chExt cx="2259514" cy="1811658"/>
            </a:xfrm>
          </p:grpSpPr>
          <p:pic>
            <p:nvPicPr>
              <p:cNvPr id="3074" name="Immagine 4">
                <a:extLst>
                  <a:ext uri="{FF2B5EF4-FFF2-40B4-BE49-F238E27FC236}">
                    <a16:creationId xmlns:a16="http://schemas.microsoft.com/office/drawing/2014/main" id="{998288B7-6135-7641-B689-2F01AB84E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31"/>
              <a:stretch/>
            </p:blipFill>
            <p:spPr bwMode="auto">
              <a:xfrm>
                <a:off x="5637251" y="4311196"/>
                <a:ext cx="1021001" cy="1810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Immagine 4">
                <a:extLst>
                  <a:ext uri="{FF2B5EF4-FFF2-40B4-BE49-F238E27FC236}">
                    <a16:creationId xmlns:a16="http://schemas.microsoft.com/office/drawing/2014/main" id="{E25BC050-ACC0-C34E-8D61-CDD59D18B2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8967"/>
              <a:stretch/>
            </p:blipFill>
            <p:spPr bwMode="auto">
              <a:xfrm>
                <a:off x="6875764" y="4311197"/>
                <a:ext cx="1021001" cy="373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Immagine 4">
                <a:extLst>
                  <a:ext uri="{FF2B5EF4-FFF2-40B4-BE49-F238E27FC236}">
                    <a16:creationId xmlns:a16="http://schemas.microsoft.com/office/drawing/2014/main" id="{76E1A801-6B19-9B4B-A621-79247EE68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48" t="57564" r="348" b="-42"/>
              <a:stretch/>
            </p:blipFill>
            <p:spPr bwMode="auto">
              <a:xfrm>
                <a:off x="6874061" y="4684734"/>
                <a:ext cx="1021001" cy="1438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799C216C-A74B-DB41-BD5C-5AF64B02BC1F}"/>
              </a:ext>
            </a:extLst>
          </p:cNvPr>
          <p:cNvSpPr/>
          <p:nvPr/>
        </p:nvSpPr>
        <p:spPr>
          <a:xfrm>
            <a:off x="2620511" y="3927056"/>
            <a:ext cx="356761" cy="490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4683C9D-1114-CF47-A2A0-3DDBAB51684F}"/>
              </a:ext>
            </a:extLst>
          </p:cNvPr>
          <p:cNvSpPr/>
          <p:nvPr/>
        </p:nvSpPr>
        <p:spPr>
          <a:xfrm>
            <a:off x="56367" y="9569"/>
            <a:ext cx="9002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interacts</a:t>
            </a:r>
            <a:r>
              <a:rPr lang="it-IT" sz="2800" b="1" dirty="0">
                <a:solidFill>
                  <a:schemeClr val="bg1"/>
                </a:solidFill>
              </a:rPr>
              <a:t> with TEAD-family </a:t>
            </a:r>
            <a:r>
              <a:rPr lang="it-IT" sz="2800" b="1" dirty="0" err="1">
                <a:solidFill>
                  <a:schemeClr val="bg1"/>
                </a:solidFill>
              </a:rPr>
              <a:t>members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EBAC81-A282-C645-92CB-3A3CC913CC10}"/>
              </a:ext>
            </a:extLst>
          </p:cNvPr>
          <p:cNvSpPr txBox="1"/>
          <p:nvPr/>
        </p:nvSpPr>
        <p:spPr>
          <a:xfrm>
            <a:off x="5502348" y="1104555"/>
            <a:ext cx="35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320B8AE-AF5A-CD4C-97AC-F33DB962C836}"/>
              </a:ext>
            </a:extLst>
          </p:cNvPr>
          <p:cNvSpPr txBox="1"/>
          <p:nvPr/>
        </p:nvSpPr>
        <p:spPr>
          <a:xfrm>
            <a:off x="5739974" y="3684311"/>
            <a:ext cx="54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S7a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F68CFAF-358C-C444-9CAA-644A978A7592}"/>
              </a:ext>
            </a:extLst>
          </p:cNvPr>
          <p:cNvSpPr txBox="1"/>
          <p:nvPr/>
        </p:nvSpPr>
        <p:spPr>
          <a:xfrm>
            <a:off x="893575" y="6305171"/>
            <a:ext cx="732786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it-IT" b="1" dirty="0"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All four proteins of </a:t>
            </a:r>
            <a:r>
              <a:rPr lang="en-US" altLang="it-IT" b="1" dirty="0" err="1"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Tead</a:t>
            </a:r>
            <a:r>
              <a:rPr lang="en-US" altLang="it-IT" b="1" dirty="0">
                <a:latin typeface="MinionPro"/>
                <a:ea typeface="Calibri" panose="020F0502020204030204" pitchFamily="34" charset="0"/>
                <a:cs typeface="Times New Roman" panose="02020603050405020304" pitchFamily="18" charset="0"/>
              </a:rPr>
              <a:t> family were identified as Malat1’s binding partners </a:t>
            </a:r>
          </a:p>
        </p:txBody>
      </p:sp>
    </p:spTree>
    <p:extLst>
      <p:ext uri="{BB962C8B-B14F-4D97-AF65-F5344CB8AC3E}">
        <p14:creationId xmlns:p14="http://schemas.microsoft.com/office/powerpoint/2010/main" val="585922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0" y="-38160"/>
            <a:ext cx="9144000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2341A3-37DA-3E4A-9127-93219DB2E20B}"/>
              </a:ext>
            </a:extLst>
          </p:cNvPr>
          <p:cNvSpPr txBox="1"/>
          <p:nvPr/>
        </p:nvSpPr>
        <p:spPr>
          <a:xfrm>
            <a:off x="411791" y="1388189"/>
            <a:ext cx="4437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2. </a:t>
            </a:r>
            <a:r>
              <a:rPr lang="it-IT" sz="1600" b="1" dirty="0"/>
              <a:t>Western </a:t>
            </a:r>
            <a:r>
              <a:rPr lang="it-IT" sz="1600" b="1" dirty="0" err="1"/>
              <a:t>blot</a:t>
            </a:r>
            <a:r>
              <a:rPr lang="it-IT" sz="1600" b="1" dirty="0"/>
              <a:t> </a:t>
            </a:r>
            <a:r>
              <a:rPr lang="it-IT" sz="1600" b="1" dirty="0" err="1"/>
              <a:t>analysis</a:t>
            </a:r>
            <a:r>
              <a:rPr lang="it-IT" sz="1600" b="1" dirty="0"/>
              <a:t> </a:t>
            </a:r>
            <a:r>
              <a:rPr lang="it-IT" sz="1600" dirty="0"/>
              <a:t>of </a:t>
            </a:r>
            <a:r>
              <a:rPr lang="it-IT" sz="1600" dirty="0" err="1"/>
              <a:t>ChIRP</a:t>
            </a:r>
            <a:r>
              <a:rPr lang="it-IT" sz="1600" dirty="0"/>
              <a:t> </a:t>
            </a:r>
            <a:r>
              <a:rPr lang="it-IT" sz="1600" dirty="0" err="1"/>
              <a:t>samples</a:t>
            </a:r>
            <a:r>
              <a:rPr lang="it-IT" sz="1600" dirty="0"/>
              <a:t>, which </a:t>
            </a:r>
            <a:r>
              <a:rPr lang="it-IT" sz="1600" dirty="0" err="1"/>
              <a:t>validated</a:t>
            </a:r>
            <a:r>
              <a:rPr lang="it-IT" sz="1600" dirty="0"/>
              <a:t> the </a:t>
            </a:r>
            <a:r>
              <a:rPr lang="it-IT" sz="1600" dirty="0" err="1"/>
              <a:t>interaction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 err="1"/>
              <a:t>endogenous</a:t>
            </a:r>
            <a:r>
              <a:rPr lang="it-IT" sz="1600" dirty="0"/>
              <a:t> Malat1 and </a:t>
            </a:r>
            <a:r>
              <a:rPr lang="it-IT" sz="1600" dirty="0" err="1"/>
              <a:t>Tead</a:t>
            </a:r>
            <a:r>
              <a:rPr lang="it-IT" sz="1600" dirty="0"/>
              <a:t> </a:t>
            </a:r>
            <a:r>
              <a:rPr lang="it-IT" sz="1600" dirty="0" err="1"/>
              <a:t>proteins</a:t>
            </a:r>
            <a:r>
              <a:rPr lang="it-IT" sz="1600" dirty="0"/>
              <a:t> in </a:t>
            </a:r>
            <a:r>
              <a:rPr lang="it-IT" sz="1600" dirty="0" err="1"/>
              <a:t>both</a:t>
            </a:r>
            <a:r>
              <a:rPr lang="it-IT" sz="1600" dirty="0"/>
              <a:t> </a:t>
            </a:r>
            <a:r>
              <a:rPr lang="it-IT" sz="1600" i="1" dirty="0" err="1"/>
              <a:t>PyMT</a:t>
            </a:r>
            <a:r>
              <a:rPr lang="it-IT" sz="1600" i="1" dirty="0"/>
              <a:t> </a:t>
            </a:r>
            <a:r>
              <a:rPr lang="it-IT" sz="1600" i="1" dirty="0" err="1"/>
              <a:t>tumors</a:t>
            </a:r>
            <a:r>
              <a:rPr lang="it-IT" sz="1600" i="1" dirty="0"/>
              <a:t> </a:t>
            </a:r>
            <a:r>
              <a:rPr lang="it-IT" sz="1600" dirty="0"/>
              <a:t>(</a:t>
            </a:r>
            <a:r>
              <a:rPr lang="it-IT" sz="1600" b="1" dirty="0"/>
              <a:t>Fig. 4b</a:t>
            </a:r>
            <a:r>
              <a:rPr lang="it-IT" sz="1600" dirty="0"/>
              <a:t>) and 4T1 </a:t>
            </a:r>
            <a:r>
              <a:rPr lang="it-IT" sz="1600" dirty="0" err="1"/>
              <a:t>cells</a:t>
            </a:r>
            <a:r>
              <a:rPr lang="it-IT" sz="1600" dirty="0"/>
              <a:t> (</a:t>
            </a:r>
            <a:r>
              <a:rPr lang="it-IT" sz="1600" b="1" dirty="0"/>
              <a:t>Fig. 4c</a:t>
            </a:r>
            <a:r>
              <a:rPr lang="it-IT" sz="1600" dirty="0"/>
              <a:t>). </a:t>
            </a:r>
          </a:p>
          <a:p>
            <a:endParaRPr lang="it-IT" sz="1600" dirty="0"/>
          </a:p>
          <a:p>
            <a:pPr marL="285744" indent="-285744">
              <a:buFont typeface="Wingdings" pitchFamily="2" charset="2"/>
              <a:buChar char="ü"/>
            </a:pPr>
            <a:r>
              <a:rPr lang="it-IT" sz="1600" dirty="0">
                <a:solidFill>
                  <a:schemeClr val="tx2"/>
                </a:solidFill>
              </a:rPr>
              <a:t>the </a:t>
            </a:r>
            <a:r>
              <a:rPr lang="it-IT" sz="1600" dirty="0" err="1">
                <a:solidFill>
                  <a:schemeClr val="tx2"/>
                </a:solidFill>
              </a:rPr>
              <a:t>interaction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was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abolished</a:t>
            </a:r>
            <a:r>
              <a:rPr lang="it-IT" sz="1600" dirty="0">
                <a:solidFill>
                  <a:schemeClr val="tx2"/>
                </a:solidFill>
              </a:rPr>
              <a:t> in Malat1- </a:t>
            </a:r>
            <a:r>
              <a:rPr lang="it-IT" sz="1600" dirty="0" err="1">
                <a:solidFill>
                  <a:schemeClr val="tx2"/>
                </a:solidFill>
              </a:rPr>
              <a:t>null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PyMT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tumors</a:t>
            </a:r>
            <a:r>
              <a:rPr lang="it-IT" sz="1600" dirty="0">
                <a:solidFill>
                  <a:schemeClr val="tx2"/>
                </a:solidFill>
              </a:rPr>
              <a:t>, </a:t>
            </a:r>
          </a:p>
          <a:p>
            <a:pPr marL="285744" indent="-285744">
              <a:buFont typeface="Wingdings" pitchFamily="2" charset="2"/>
              <a:buChar char="ü"/>
            </a:pPr>
            <a:r>
              <a:rPr lang="it-IT" sz="1600" dirty="0" err="1">
                <a:solidFill>
                  <a:schemeClr val="tx2"/>
                </a:solidFill>
              </a:rPr>
              <a:t>But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it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was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restored</a:t>
            </a:r>
            <a:r>
              <a:rPr lang="it-IT" sz="1600" dirty="0">
                <a:solidFill>
                  <a:schemeClr val="tx2"/>
                </a:solidFill>
              </a:rPr>
              <a:t> in </a:t>
            </a:r>
            <a:r>
              <a:rPr lang="it-IT" sz="1600" dirty="0" err="1">
                <a:solidFill>
                  <a:schemeClr val="tx2"/>
                </a:solidFill>
              </a:rPr>
              <a:t>tumors</a:t>
            </a:r>
            <a:r>
              <a:rPr lang="it-IT" sz="1600" dirty="0">
                <a:solidFill>
                  <a:schemeClr val="tx2"/>
                </a:solidFill>
              </a:rPr>
              <a:t> from the MMTV-</a:t>
            </a:r>
            <a:r>
              <a:rPr lang="it-IT" sz="1600" dirty="0" err="1">
                <a:solidFill>
                  <a:schemeClr val="tx2"/>
                </a:solidFill>
              </a:rPr>
              <a:t>PyMT</a:t>
            </a:r>
            <a:r>
              <a:rPr lang="it-IT" sz="1600" dirty="0">
                <a:solidFill>
                  <a:schemeClr val="tx2"/>
                </a:solidFill>
              </a:rPr>
              <a:t>; Malat1</a:t>
            </a:r>
            <a:r>
              <a:rPr lang="it-IT" sz="1600" baseline="30000" dirty="0">
                <a:solidFill>
                  <a:schemeClr val="tx2"/>
                </a:solidFill>
              </a:rPr>
              <a:t>−/−</a:t>
            </a:r>
            <a:r>
              <a:rPr lang="it-IT" sz="1600" dirty="0">
                <a:solidFill>
                  <a:schemeClr val="tx2"/>
                </a:solidFill>
              </a:rPr>
              <a:t>; Malat1</a:t>
            </a:r>
            <a:r>
              <a:rPr lang="it-IT" sz="1600" baseline="30000" dirty="0">
                <a:solidFill>
                  <a:schemeClr val="tx2"/>
                </a:solidFill>
              </a:rPr>
              <a:t>Tg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mutants</a:t>
            </a:r>
            <a:r>
              <a:rPr lang="it-IT" sz="1600" dirty="0">
                <a:solidFill>
                  <a:schemeClr val="tx2"/>
                </a:solidFill>
              </a:rPr>
              <a:t> (</a:t>
            </a:r>
            <a:r>
              <a:rPr lang="it-IT" sz="1600" b="1" dirty="0">
                <a:solidFill>
                  <a:schemeClr val="tx2"/>
                </a:solidFill>
              </a:rPr>
              <a:t>Fig. 4b</a:t>
            </a:r>
            <a:r>
              <a:rPr lang="it-IT" sz="1600" dirty="0">
                <a:solidFill>
                  <a:schemeClr val="tx2"/>
                </a:solidFill>
              </a:rPr>
              <a:t>), </a:t>
            </a:r>
          </a:p>
          <a:p>
            <a:endParaRPr lang="it-IT" sz="1600" dirty="0">
              <a:highlight>
                <a:srgbClr val="FFFF00"/>
              </a:highlight>
            </a:endParaRPr>
          </a:p>
          <a:p>
            <a:endParaRPr lang="it-IT" sz="1600" dirty="0">
              <a:highlight>
                <a:srgbClr val="FFFF00"/>
              </a:highlight>
            </a:endParaRPr>
          </a:p>
          <a:p>
            <a:endParaRPr lang="it-IT" sz="1600" dirty="0">
              <a:highlight>
                <a:srgbClr val="FFFF00"/>
              </a:highlight>
            </a:endParaRPr>
          </a:p>
          <a:p>
            <a:endParaRPr lang="it-IT" sz="1600" dirty="0">
              <a:highlight>
                <a:srgbClr val="FFFF00"/>
              </a:highlight>
            </a:endParaRPr>
          </a:p>
          <a:p>
            <a:r>
              <a:rPr lang="it-IT" sz="1600" b="1" dirty="0" err="1"/>
              <a:t>Immunoblotting</a:t>
            </a:r>
            <a:r>
              <a:rPr lang="it-IT" sz="1600" b="1" dirty="0"/>
              <a:t> </a:t>
            </a:r>
            <a:r>
              <a:rPr lang="it-IT" sz="1600" dirty="0"/>
              <a:t>shows </a:t>
            </a:r>
            <a:r>
              <a:rPr lang="it-IT" sz="1600" dirty="0" err="1"/>
              <a:t>that</a:t>
            </a:r>
            <a:r>
              <a:rPr lang="it-IT" sz="1600" dirty="0"/>
              <a:t>: </a:t>
            </a:r>
            <a:endParaRPr lang="it-IT" sz="1600" b="1" dirty="0"/>
          </a:p>
          <a:p>
            <a:pPr marL="285744" indent="-285744">
              <a:buFont typeface="Wingdings" pitchFamily="2" charset="2"/>
              <a:buChar char="ü"/>
            </a:pPr>
            <a:r>
              <a:rPr lang="it-IT" sz="1600" dirty="0">
                <a:solidFill>
                  <a:schemeClr val="tx2"/>
                </a:solidFill>
              </a:rPr>
              <a:t>In </a:t>
            </a:r>
            <a:r>
              <a:rPr lang="it-IT" sz="1600" dirty="0" err="1">
                <a:solidFill>
                  <a:schemeClr val="tx2"/>
                </a:solidFill>
              </a:rPr>
              <a:t>both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models</a:t>
            </a:r>
            <a:r>
              <a:rPr lang="it-IT" sz="1600" dirty="0">
                <a:solidFill>
                  <a:schemeClr val="tx2"/>
                </a:solidFill>
              </a:rPr>
              <a:t>, Malat1 </a:t>
            </a:r>
            <a:r>
              <a:rPr lang="it-IT" sz="1600" dirty="0" err="1">
                <a:solidFill>
                  <a:schemeClr val="tx2"/>
                </a:solidFill>
              </a:rPr>
              <a:t>did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not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interact</a:t>
            </a:r>
            <a:r>
              <a:rPr lang="it-IT" sz="1600" dirty="0">
                <a:solidFill>
                  <a:schemeClr val="tx2"/>
                </a:solidFill>
              </a:rPr>
              <a:t> with the </a:t>
            </a:r>
            <a:r>
              <a:rPr lang="it-IT" sz="1600" dirty="0" err="1">
                <a:solidFill>
                  <a:schemeClr val="tx2"/>
                </a:solidFill>
              </a:rPr>
              <a:t>cytoplasmic</a:t>
            </a:r>
            <a:r>
              <a:rPr lang="it-IT" sz="1600" dirty="0">
                <a:solidFill>
                  <a:schemeClr val="tx2"/>
                </a:solidFill>
              </a:rPr>
              <a:t> marker </a:t>
            </a:r>
            <a:r>
              <a:rPr lang="it-IT" sz="1600" dirty="0" err="1">
                <a:solidFill>
                  <a:schemeClr val="tx2"/>
                </a:solidFill>
              </a:rPr>
              <a:t>Gapdh</a:t>
            </a:r>
            <a:r>
              <a:rPr lang="it-IT" sz="1600" dirty="0">
                <a:solidFill>
                  <a:schemeClr val="tx2"/>
                </a:solidFill>
              </a:rPr>
              <a:t>, the </a:t>
            </a:r>
            <a:r>
              <a:rPr lang="it-IT" sz="1600" dirty="0" err="1">
                <a:solidFill>
                  <a:schemeClr val="tx2"/>
                </a:solidFill>
              </a:rPr>
              <a:t>nuclear</a:t>
            </a:r>
            <a:r>
              <a:rPr lang="it-IT" sz="1600" dirty="0">
                <a:solidFill>
                  <a:schemeClr val="tx2"/>
                </a:solidFill>
              </a:rPr>
              <a:t> marker </a:t>
            </a:r>
            <a:r>
              <a:rPr lang="it-IT" sz="1600" dirty="0" err="1">
                <a:solidFill>
                  <a:schemeClr val="tx2"/>
                </a:solidFill>
              </a:rPr>
              <a:t>histone</a:t>
            </a:r>
            <a:r>
              <a:rPr lang="it-IT" sz="1600" dirty="0">
                <a:solidFill>
                  <a:schemeClr val="tx2"/>
                </a:solidFill>
              </a:rPr>
              <a:t> H3, or the </a:t>
            </a:r>
            <a:r>
              <a:rPr lang="it-IT" sz="1600" dirty="0" err="1">
                <a:solidFill>
                  <a:schemeClr val="tx2"/>
                </a:solidFill>
              </a:rPr>
              <a:t>Tead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coactivator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Yap</a:t>
            </a:r>
            <a:r>
              <a:rPr lang="it-IT" sz="1600" dirty="0">
                <a:solidFill>
                  <a:schemeClr val="tx2"/>
                </a:solidFill>
              </a:rPr>
              <a:t> (</a:t>
            </a:r>
            <a:r>
              <a:rPr lang="it-IT" sz="1600" b="1" dirty="0">
                <a:solidFill>
                  <a:schemeClr val="tx2"/>
                </a:solidFill>
              </a:rPr>
              <a:t>Fig. 4b,c</a:t>
            </a:r>
            <a:r>
              <a:rPr lang="it-IT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020D241A-E528-464F-8D57-FB9B2BB6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317"/>
            <a:ext cx="9144000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(ii) VALIDATION of MALAT1-TEAD </a:t>
            </a:r>
            <a:r>
              <a:rPr lang="it-IT" sz="2000" b="1" dirty="0" err="1">
                <a:solidFill>
                  <a:schemeClr val="bg1"/>
                </a:solidFill>
              </a:rPr>
              <a:t>interaction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3AE344-0D89-D846-858F-8770EA49F1FA}"/>
              </a:ext>
            </a:extLst>
          </p:cNvPr>
          <p:cNvSpPr txBox="1"/>
          <p:nvPr/>
        </p:nvSpPr>
        <p:spPr>
          <a:xfrm>
            <a:off x="490612" y="6338897"/>
            <a:ext cx="4103813" cy="369332"/>
          </a:xfrm>
          <a:prstGeom prst="rect">
            <a:avLst/>
          </a:prstGeom>
          <a:noFill/>
          <a:ln>
            <a:solidFill>
              <a:prstClr val="black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ym typeface="Wingdings" pitchFamily="2" charset="2"/>
              </a:rPr>
              <a:t>The </a:t>
            </a:r>
            <a:r>
              <a:rPr lang="it-IT" b="1" dirty="0" err="1"/>
              <a:t>interaction</a:t>
            </a:r>
            <a:r>
              <a:rPr lang="it-IT" b="1" dirty="0"/>
              <a:t> is Malat1 RNA </a:t>
            </a:r>
            <a:r>
              <a:rPr lang="it-IT" b="1" dirty="0" err="1"/>
              <a:t>specific</a:t>
            </a:r>
            <a:r>
              <a:rPr lang="it-IT" dirty="0"/>
              <a:t>.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82FEB1E-0919-4B46-910C-2BCD4156CA6E}"/>
              </a:ext>
            </a:extLst>
          </p:cNvPr>
          <p:cNvGrpSpPr/>
          <p:nvPr/>
        </p:nvGrpSpPr>
        <p:grpSpPr>
          <a:xfrm>
            <a:off x="5053316" y="995976"/>
            <a:ext cx="3869010" cy="3534459"/>
            <a:chOff x="5061814" y="1037257"/>
            <a:chExt cx="3587673" cy="3283796"/>
          </a:xfrm>
        </p:grpSpPr>
        <p:pic>
          <p:nvPicPr>
            <p:cNvPr id="12" name="Immagine 11" descr="Immagine che contiene screenshot&#10;&#10;Descrizione generata automaticamente">
              <a:extLst>
                <a:ext uri="{FF2B5EF4-FFF2-40B4-BE49-F238E27FC236}">
                  <a16:creationId xmlns:a16="http://schemas.microsoft.com/office/drawing/2014/main" id="{319FB3A7-9E24-6249-86D1-8E66329C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557" y="1124726"/>
              <a:ext cx="3376930" cy="3196327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F1D3DD30-1E18-DA45-A82D-B3F0C43FAE7E}"/>
                </a:ext>
              </a:extLst>
            </p:cNvPr>
            <p:cNvSpPr txBox="1"/>
            <p:nvPr/>
          </p:nvSpPr>
          <p:spPr>
            <a:xfrm>
              <a:off x="5061814" y="1037257"/>
              <a:ext cx="184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4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CF609BD-C6E1-7645-8851-AF312EE74523}"/>
              </a:ext>
            </a:extLst>
          </p:cNvPr>
          <p:cNvGrpSpPr/>
          <p:nvPr/>
        </p:nvGrpSpPr>
        <p:grpSpPr>
          <a:xfrm>
            <a:off x="5247594" y="4321053"/>
            <a:ext cx="3807920" cy="2523901"/>
            <a:chOff x="5394682" y="4375480"/>
            <a:chExt cx="3331601" cy="2209191"/>
          </a:xfrm>
        </p:grpSpPr>
        <p:pic>
          <p:nvPicPr>
            <p:cNvPr id="15" name="Immagine 14" descr="Immagine che contiene screenshot&#10;&#10;Descrizione generata automaticamente">
              <a:extLst>
                <a:ext uri="{FF2B5EF4-FFF2-40B4-BE49-F238E27FC236}">
                  <a16:creationId xmlns:a16="http://schemas.microsoft.com/office/drawing/2014/main" id="{BA5973E2-43F6-E943-B68F-B55E00E9B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413" y="4453681"/>
              <a:ext cx="3146870" cy="2130990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41B7754-ED46-E842-8386-690219C900FF}"/>
                </a:ext>
              </a:extLst>
            </p:cNvPr>
            <p:cNvSpPr txBox="1"/>
            <p:nvPr/>
          </p:nvSpPr>
          <p:spPr>
            <a:xfrm>
              <a:off x="5394682" y="4375480"/>
              <a:ext cx="184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4</a:t>
              </a:r>
            </a:p>
          </p:txBody>
        </p:sp>
      </p:grpSp>
      <p:sp>
        <p:nvSpPr>
          <p:cNvPr id="19" name="Freccia giù 18">
            <a:extLst>
              <a:ext uri="{FF2B5EF4-FFF2-40B4-BE49-F238E27FC236}">
                <a16:creationId xmlns:a16="http://schemas.microsoft.com/office/drawing/2014/main" id="{F709B821-D3AF-774F-8B19-8ACE9E7D3A0C}"/>
              </a:ext>
            </a:extLst>
          </p:cNvPr>
          <p:cNvSpPr/>
          <p:nvPr/>
        </p:nvSpPr>
        <p:spPr>
          <a:xfrm>
            <a:off x="2364139" y="3830684"/>
            <a:ext cx="356761" cy="490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6">
            <a:extLst>
              <a:ext uri="{FF2B5EF4-FFF2-40B4-BE49-F238E27FC236}">
                <a16:creationId xmlns:a16="http://schemas.microsoft.com/office/drawing/2014/main" id="{413D4839-7B84-4C4E-B038-80A7613065AF}"/>
              </a:ext>
            </a:extLst>
          </p:cNvPr>
          <p:cNvSpPr/>
          <p:nvPr/>
        </p:nvSpPr>
        <p:spPr>
          <a:xfrm>
            <a:off x="56367" y="9569"/>
            <a:ext cx="9002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interacts</a:t>
            </a:r>
            <a:r>
              <a:rPr lang="it-IT" sz="2800" b="1" dirty="0">
                <a:solidFill>
                  <a:schemeClr val="bg1"/>
                </a:solidFill>
              </a:rPr>
              <a:t> with TEAD-family </a:t>
            </a:r>
            <a:r>
              <a:rPr lang="it-IT" sz="2800" b="1" dirty="0" err="1">
                <a:solidFill>
                  <a:schemeClr val="bg1"/>
                </a:solidFill>
              </a:rPr>
              <a:t>members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26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0" y="-12879"/>
            <a:ext cx="9144000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2341A3-37DA-3E4A-9127-93219DB2E20B}"/>
              </a:ext>
            </a:extLst>
          </p:cNvPr>
          <p:cNvSpPr txBox="1"/>
          <p:nvPr/>
        </p:nvSpPr>
        <p:spPr>
          <a:xfrm>
            <a:off x="264847" y="1612412"/>
            <a:ext cx="39088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3. </a:t>
            </a:r>
            <a:r>
              <a:rPr lang="it-IT" b="1" dirty="0"/>
              <a:t>Pull down of </a:t>
            </a:r>
            <a:r>
              <a:rPr lang="it-IT" dirty="0"/>
              <a:t>TEAD1 </a:t>
            </a:r>
            <a:r>
              <a:rPr lang="it-IT" dirty="0" err="1"/>
              <a:t>protein</a:t>
            </a:r>
            <a:r>
              <a:rPr lang="it-IT" dirty="0"/>
              <a:t> from cross-</a:t>
            </a:r>
            <a:r>
              <a:rPr lang="it-IT" dirty="0" err="1"/>
              <a:t>linked</a:t>
            </a:r>
            <a:r>
              <a:rPr lang="it-IT" dirty="0"/>
              <a:t> </a:t>
            </a:r>
            <a:r>
              <a:rPr lang="it-IT" i="1" dirty="0"/>
              <a:t>MDA-MB-231, </a:t>
            </a:r>
            <a:r>
              <a:rPr lang="it-IT" i="1" dirty="0" err="1"/>
              <a:t>HeLa</a:t>
            </a:r>
            <a:r>
              <a:rPr lang="it-IT" i="1" dirty="0"/>
              <a:t>, BT549, or MDA-MB-468 human </a:t>
            </a:r>
            <a:r>
              <a:rPr lang="it-IT" i="1" dirty="0" err="1"/>
              <a:t>cells</a:t>
            </a:r>
            <a:r>
              <a:rPr lang="it-IT" dirty="0"/>
              <a:t> and </a:t>
            </a:r>
            <a:r>
              <a:rPr lang="it-IT" dirty="0" err="1"/>
              <a:t>isolation</a:t>
            </a:r>
            <a:r>
              <a:rPr lang="it-IT" dirty="0"/>
              <a:t> of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RNAs</a:t>
            </a:r>
            <a:r>
              <a:rPr lang="it-IT" dirty="0"/>
              <a:t>.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RT-</a:t>
            </a:r>
            <a:r>
              <a:rPr lang="it-IT" b="1" dirty="0" err="1"/>
              <a:t>qPCR</a:t>
            </a:r>
            <a:r>
              <a:rPr lang="it-IT" b="1" dirty="0"/>
              <a:t> </a:t>
            </a:r>
            <a:r>
              <a:rPr lang="it-IT" dirty="0" err="1"/>
              <a:t>analysis</a:t>
            </a:r>
            <a:r>
              <a:rPr lang="it-IT" dirty="0"/>
              <a:t> show </a:t>
            </a:r>
            <a:r>
              <a:rPr lang="it-IT" dirty="0" err="1"/>
              <a:t>that</a:t>
            </a:r>
            <a:r>
              <a:rPr lang="it-IT" dirty="0"/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>
                <a:solidFill>
                  <a:schemeClr val="tx2"/>
                </a:solidFill>
              </a:rPr>
              <a:t>MALAT1 </a:t>
            </a:r>
            <a:r>
              <a:rPr lang="it-IT" dirty="0" err="1">
                <a:solidFill>
                  <a:schemeClr val="tx2"/>
                </a:solidFill>
              </a:rPr>
              <a:t>lncRNA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was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highly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enriched</a:t>
            </a:r>
            <a:r>
              <a:rPr lang="it-IT" dirty="0">
                <a:solidFill>
                  <a:schemeClr val="tx2"/>
                </a:solidFill>
              </a:rPr>
              <a:t> in TEAD1 </a:t>
            </a:r>
            <a:r>
              <a:rPr lang="it-IT" dirty="0" err="1">
                <a:solidFill>
                  <a:schemeClr val="tx2"/>
                </a:solidFill>
              </a:rPr>
              <a:t>immunoprecipitates</a:t>
            </a:r>
            <a:r>
              <a:rPr lang="it-IT" dirty="0">
                <a:solidFill>
                  <a:schemeClr val="tx2"/>
                </a:solidFill>
              </a:rPr>
              <a:t>                    (</a:t>
            </a:r>
            <a:r>
              <a:rPr lang="it-IT" b="1" dirty="0">
                <a:solidFill>
                  <a:schemeClr val="tx2"/>
                </a:solidFill>
              </a:rPr>
              <a:t>Fig. 4d and </a:t>
            </a:r>
            <a:r>
              <a:rPr lang="it-IT" b="1" dirty="0" err="1">
                <a:solidFill>
                  <a:schemeClr val="tx2"/>
                </a:solidFill>
              </a:rPr>
              <a:t>Supplementary</a:t>
            </a:r>
            <a:r>
              <a:rPr lang="it-IT" b="1" dirty="0">
                <a:solidFill>
                  <a:schemeClr val="tx2"/>
                </a:solidFill>
              </a:rPr>
              <a:t> Fig. 7b</a:t>
            </a:r>
            <a:r>
              <a:rPr lang="it-IT" dirty="0">
                <a:solidFill>
                  <a:schemeClr val="tx2"/>
                </a:solidFill>
              </a:rPr>
              <a:t>). </a:t>
            </a:r>
          </a:p>
          <a:p>
            <a:endParaRPr lang="it-IT" dirty="0">
              <a:highlight>
                <a:srgbClr val="FFFF00"/>
              </a:highlight>
            </a:endParaRPr>
          </a:p>
          <a:p>
            <a:endParaRPr lang="it-IT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99955D58-8520-804C-9974-941FB899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1615"/>
            <a:ext cx="9144001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(iii) VALIDATION in other </a:t>
            </a:r>
            <a:r>
              <a:rPr lang="it-IT" sz="2400" b="1" dirty="0" err="1">
                <a:solidFill>
                  <a:schemeClr val="bg1"/>
                </a:solidFill>
              </a:rPr>
              <a:t>models</a:t>
            </a:r>
            <a:endParaRPr lang="it-IT" sz="2400" b="1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0DC8C7A-DA96-214B-A0C4-415055BA4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/>
          <a:stretch/>
        </p:blipFill>
        <p:spPr>
          <a:xfrm>
            <a:off x="4214711" y="1462670"/>
            <a:ext cx="2709996" cy="2122676"/>
          </a:xfrm>
          <a:prstGeom prst="rect">
            <a:avLst/>
          </a:prstGeom>
        </p:spPr>
      </p:pic>
      <p:pic>
        <p:nvPicPr>
          <p:cNvPr id="15" name="Immagine 1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54A7CD47-F3C8-EC45-917C-72EACC4B9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6" b="47341"/>
          <a:stretch/>
        </p:blipFill>
        <p:spPr>
          <a:xfrm>
            <a:off x="4403057" y="3843098"/>
            <a:ext cx="4683724" cy="242468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7B0FF0F-AB5F-3A40-BBD6-33FEB0129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393" y="1302523"/>
            <a:ext cx="2311400" cy="22352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B6DBE4C-B7D1-1745-9ED3-6E092BB1D5D7}"/>
              </a:ext>
            </a:extLst>
          </p:cNvPr>
          <p:cNvSpPr txBox="1"/>
          <p:nvPr/>
        </p:nvSpPr>
        <p:spPr>
          <a:xfrm>
            <a:off x="4965081" y="2308738"/>
            <a:ext cx="1054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MDA-MB-231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B7F46E1-85C6-9341-8863-66E292CD696D}"/>
              </a:ext>
            </a:extLst>
          </p:cNvPr>
          <p:cNvSpPr txBox="1"/>
          <p:nvPr/>
        </p:nvSpPr>
        <p:spPr>
          <a:xfrm>
            <a:off x="4043083" y="138818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84E6A45-6557-5247-9164-9B33F7A9E814}"/>
              </a:ext>
            </a:extLst>
          </p:cNvPr>
          <p:cNvSpPr txBox="1"/>
          <p:nvPr/>
        </p:nvSpPr>
        <p:spPr>
          <a:xfrm>
            <a:off x="463473" y="6267784"/>
            <a:ext cx="3579610" cy="3833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further corroboration of the result</a:t>
            </a:r>
            <a:endParaRPr lang="it-IT" b="1" dirty="0"/>
          </a:p>
        </p:txBody>
      </p:sp>
      <p:sp>
        <p:nvSpPr>
          <p:cNvPr id="23" name="Freccia giù 22">
            <a:extLst>
              <a:ext uri="{FF2B5EF4-FFF2-40B4-BE49-F238E27FC236}">
                <a16:creationId xmlns:a16="http://schemas.microsoft.com/office/drawing/2014/main" id="{ED3D5D54-5FD6-3C4C-BA01-70D2865B4A9E}"/>
              </a:ext>
            </a:extLst>
          </p:cNvPr>
          <p:cNvSpPr/>
          <p:nvPr/>
        </p:nvSpPr>
        <p:spPr>
          <a:xfrm>
            <a:off x="1896517" y="3340161"/>
            <a:ext cx="356761" cy="490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C823428-EC55-7846-8389-3C7C114F3E33}"/>
              </a:ext>
            </a:extLst>
          </p:cNvPr>
          <p:cNvSpPr txBox="1"/>
          <p:nvPr/>
        </p:nvSpPr>
        <p:spPr>
          <a:xfrm>
            <a:off x="4129791" y="3774981"/>
            <a:ext cx="52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S7</a:t>
            </a:r>
          </a:p>
        </p:txBody>
      </p:sp>
      <p:sp>
        <p:nvSpPr>
          <p:cNvPr id="16" name="Rettangolo 16">
            <a:extLst>
              <a:ext uri="{FF2B5EF4-FFF2-40B4-BE49-F238E27FC236}">
                <a16:creationId xmlns:a16="http://schemas.microsoft.com/office/drawing/2014/main" id="{ABC5A5A2-42F8-3E40-9298-E82AD609CB81}"/>
              </a:ext>
            </a:extLst>
          </p:cNvPr>
          <p:cNvSpPr/>
          <p:nvPr/>
        </p:nvSpPr>
        <p:spPr>
          <a:xfrm>
            <a:off x="56367" y="9569"/>
            <a:ext cx="9002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interacts</a:t>
            </a:r>
            <a:r>
              <a:rPr lang="it-IT" sz="2800" b="1" dirty="0">
                <a:solidFill>
                  <a:schemeClr val="bg1"/>
                </a:solidFill>
              </a:rPr>
              <a:t> with TEAD-family </a:t>
            </a:r>
            <a:r>
              <a:rPr lang="it-IT" sz="2800" b="1" dirty="0" err="1">
                <a:solidFill>
                  <a:schemeClr val="bg1"/>
                </a:solidFill>
              </a:rPr>
              <a:t>members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6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0E21673C-24BD-9D45-A670-DACC602A8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5" y="1265694"/>
            <a:ext cx="10515600" cy="3625137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dirty="0"/>
              <a:t>BIG </a:t>
            </a:r>
            <a:r>
              <a:rPr lang="it-IT" sz="1800" b="1" dirty="0" err="1"/>
              <a:t>Scientific</a:t>
            </a:r>
            <a:r>
              <a:rPr lang="it-IT" sz="1800" b="1" dirty="0"/>
              <a:t> </a:t>
            </a:r>
            <a:r>
              <a:rPr lang="it-IT" sz="1800" b="1" dirty="0" err="1"/>
              <a:t>question</a:t>
            </a:r>
            <a:r>
              <a:rPr lang="it-IT" sz="1800" dirty="0"/>
              <a:t>: : </a:t>
            </a:r>
            <a:r>
              <a:rPr lang="it-IT" sz="1800" dirty="0" err="1"/>
              <a:t>what</a:t>
            </a:r>
            <a:r>
              <a:rPr lang="it-IT" sz="1800" dirty="0"/>
              <a:t> is the </a:t>
            </a:r>
            <a:r>
              <a:rPr lang="it-IT" sz="1800" dirty="0" err="1"/>
              <a:t>mechanism</a:t>
            </a:r>
            <a:r>
              <a:rPr lang="it-IT" sz="1800" dirty="0"/>
              <a:t> by MALAT1 </a:t>
            </a:r>
            <a:r>
              <a:rPr lang="it-IT" sz="1800" dirty="0" err="1"/>
              <a:t>regulates</a:t>
            </a:r>
            <a:r>
              <a:rPr lang="it-IT" sz="1800" dirty="0"/>
              <a:t> </a:t>
            </a:r>
            <a:r>
              <a:rPr lang="it-IT" sz="1800" dirty="0" err="1"/>
              <a:t>metastasis</a:t>
            </a:r>
            <a:r>
              <a:rPr lang="it-IT" sz="1800" dirty="0"/>
              <a:t>? 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it-IT" sz="1800" b="1" baseline="30000" dirty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it-IT" sz="1800" b="1" dirty="0">
                <a:solidFill>
                  <a:schemeClr val="bg1">
                    <a:lumMod val="50000"/>
                  </a:schemeClr>
                </a:solidFill>
              </a:rPr>
              <a:t> goal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identification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its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endogenous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binding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proteins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performing</a:t>
            </a: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dirty="0"/>
              <a:t>2</a:t>
            </a:r>
            <a:r>
              <a:rPr lang="it-IT" sz="1800" b="1" baseline="30000" dirty="0"/>
              <a:t>nd</a:t>
            </a:r>
            <a:r>
              <a:rPr lang="it-IT" sz="1800" b="1" dirty="0"/>
              <a:t> goal</a:t>
            </a:r>
            <a:r>
              <a:rPr lang="it-IT" sz="1800" dirty="0"/>
              <a:t>: </a:t>
            </a:r>
            <a:r>
              <a:rPr lang="it-IT" sz="1800" b="1" dirty="0" err="1"/>
              <a:t>identification</a:t>
            </a:r>
            <a:r>
              <a:rPr lang="it-IT" sz="1800" b="1" dirty="0"/>
              <a:t> of TEAD-</a:t>
            </a:r>
            <a:r>
              <a:rPr lang="it-IT" sz="1800" b="1" dirty="0" err="1"/>
              <a:t>binding</a:t>
            </a:r>
            <a:r>
              <a:rPr lang="it-IT" sz="1800" b="1" dirty="0"/>
              <a:t> </a:t>
            </a:r>
            <a:r>
              <a:rPr lang="it-IT" sz="1800" b="1" dirty="0" err="1"/>
              <a:t>regions</a:t>
            </a:r>
            <a:r>
              <a:rPr lang="it-IT" sz="1800" b="1" dirty="0"/>
              <a:t> on MALAT1 and viceversa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dirty="0" err="1"/>
              <a:t>Methods</a:t>
            </a:r>
            <a:r>
              <a:rPr lang="it-IT" sz="1800" dirty="0"/>
              <a:t>: 1. </a:t>
            </a:r>
            <a:r>
              <a:rPr lang="it-IT" sz="1800" i="1" dirty="0"/>
              <a:t>general </a:t>
            </a:r>
            <a:r>
              <a:rPr lang="it-IT" sz="1800" i="1" dirty="0" err="1"/>
              <a:t>mapping</a:t>
            </a:r>
            <a:r>
              <a:rPr lang="it-IT" sz="1800" dirty="0"/>
              <a:t>: in vitro </a:t>
            </a:r>
            <a:r>
              <a:rPr lang="it-IT" sz="1800" dirty="0" err="1"/>
              <a:t>transcription</a:t>
            </a:r>
            <a:r>
              <a:rPr lang="it-IT" sz="1800" dirty="0"/>
              <a:t> + </a:t>
            </a:r>
            <a:r>
              <a:rPr lang="it-IT" sz="1800" b="1" dirty="0" err="1"/>
              <a:t>pulldown</a:t>
            </a:r>
            <a:r>
              <a:rPr lang="it-IT" sz="1800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793CEE-EC38-B040-B214-8FFAF902FCA8}"/>
              </a:ext>
            </a:extLst>
          </p:cNvPr>
          <p:cNvSpPr txBox="1"/>
          <p:nvPr/>
        </p:nvSpPr>
        <p:spPr>
          <a:xfrm>
            <a:off x="1304452" y="4890831"/>
            <a:ext cx="6261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</a:t>
            </a:r>
            <a:r>
              <a:rPr lang="it-IT" i="1" dirty="0"/>
              <a:t>Fine </a:t>
            </a:r>
            <a:r>
              <a:rPr lang="it-IT" i="1" dirty="0" err="1"/>
              <a:t>mapping</a:t>
            </a:r>
            <a:r>
              <a:rPr lang="it-IT" i="1" dirty="0"/>
              <a:t>:</a:t>
            </a:r>
            <a:r>
              <a:rPr lang="it-IT" dirty="0"/>
              <a:t> </a:t>
            </a:r>
            <a:r>
              <a:rPr lang="it-IT" b="1" dirty="0"/>
              <a:t>CLIP- </a:t>
            </a:r>
            <a:r>
              <a:rPr lang="it-IT" b="1" dirty="0" err="1"/>
              <a:t>qPCR</a:t>
            </a:r>
            <a:endParaRPr lang="it-IT" b="1" dirty="0"/>
          </a:p>
          <a:p>
            <a:endParaRPr lang="it-IT" b="1" dirty="0"/>
          </a:p>
          <a:p>
            <a:r>
              <a:rPr lang="it-IT" dirty="0"/>
              <a:t>3.</a:t>
            </a:r>
            <a:r>
              <a:rPr lang="it-IT" i="1" dirty="0"/>
              <a:t> viceversa:</a:t>
            </a:r>
            <a:r>
              <a:rPr lang="it-IT" b="1" dirty="0"/>
              <a:t> </a:t>
            </a:r>
            <a:r>
              <a:rPr lang="it-IT" dirty="0" err="1"/>
              <a:t>Truncation</a:t>
            </a:r>
            <a:r>
              <a:rPr lang="it-IT" dirty="0"/>
              <a:t> </a:t>
            </a:r>
            <a:r>
              <a:rPr lang="it-IT" dirty="0" err="1"/>
              <a:t>mutants</a:t>
            </a:r>
            <a:r>
              <a:rPr lang="it-IT" dirty="0"/>
              <a:t> + </a:t>
            </a:r>
            <a:r>
              <a:rPr lang="it-IT" b="1" dirty="0"/>
              <a:t>RNA-</a:t>
            </a:r>
            <a:r>
              <a:rPr lang="it-IT" b="1" dirty="0" err="1"/>
              <a:t>Immunoprecipitation</a:t>
            </a:r>
            <a:r>
              <a:rPr lang="it-IT" dirty="0"/>
              <a:t>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EE9996D-56EC-8340-832D-1D3D53C7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926"/>
            <a:ext cx="9144001" cy="62411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</a:rPr>
              <a:t>MALAT1 </a:t>
            </a:r>
            <a:r>
              <a:rPr lang="it-IT" sz="3200" b="1" dirty="0" err="1">
                <a:solidFill>
                  <a:schemeClr val="tx2"/>
                </a:solidFill>
              </a:rPr>
              <a:t>interacts</a:t>
            </a:r>
            <a:r>
              <a:rPr lang="it-IT" sz="3200" b="1" dirty="0">
                <a:solidFill>
                  <a:schemeClr val="tx2"/>
                </a:solidFill>
              </a:rPr>
              <a:t> with TEAD-family </a:t>
            </a:r>
            <a:r>
              <a:rPr lang="it-IT" sz="3200" b="1" dirty="0" err="1">
                <a:solidFill>
                  <a:schemeClr val="tx2"/>
                </a:solidFill>
              </a:rPr>
              <a:t>members</a:t>
            </a:r>
            <a:endParaRPr lang="it-IT" sz="3200" b="1" dirty="0">
              <a:solidFill>
                <a:schemeClr val="tx2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D7FACA-42A2-094A-AD1C-412E1ADB56FB}"/>
              </a:ext>
            </a:extLst>
          </p:cNvPr>
          <p:cNvSpPr txBox="1"/>
          <p:nvPr/>
        </p:nvSpPr>
        <p:spPr>
          <a:xfrm>
            <a:off x="1080655" y="6331527"/>
            <a:ext cx="610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CLIP- </a:t>
            </a:r>
            <a:r>
              <a:rPr lang="it-IT" b="1" dirty="0" err="1"/>
              <a:t>qPCR</a:t>
            </a:r>
            <a:r>
              <a:rPr lang="it-IT" b="1" dirty="0"/>
              <a:t> :UV cross-</a:t>
            </a:r>
            <a:r>
              <a:rPr lang="it-IT" b="1" dirty="0" err="1"/>
              <a:t>linking</a:t>
            </a:r>
            <a:r>
              <a:rPr lang="it-IT" b="1" dirty="0"/>
              <a:t>-</a:t>
            </a:r>
            <a:r>
              <a:rPr lang="it-IT" b="1" dirty="0" err="1"/>
              <a:t>immunoprecipitation</a:t>
            </a:r>
            <a:r>
              <a:rPr lang="it-IT" b="1" dirty="0"/>
              <a:t> and </a:t>
            </a:r>
            <a:r>
              <a:rPr lang="it-IT" b="1" dirty="0" err="1"/>
              <a:t>qPCR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4928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0" y="-12879"/>
            <a:ext cx="9144000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2341A3-37DA-3E4A-9127-93219DB2E20B}"/>
              </a:ext>
            </a:extLst>
          </p:cNvPr>
          <p:cNvSpPr txBox="1"/>
          <p:nvPr/>
        </p:nvSpPr>
        <p:spPr>
          <a:xfrm>
            <a:off x="211134" y="1268011"/>
            <a:ext cx="39245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 Generation of 6 non-</a:t>
            </a:r>
            <a:r>
              <a:rPr lang="it-IT" dirty="0" err="1"/>
              <a:t>overlapping</a:t>
            </a:r>
            <a:r>
              <a:rPr lang="it-IT" dirty="0"/>
              <a:t> </a:t>
            </a:r>
            <a:r>
              <a:rPr lang="it-IT" dirty="0" err="1"/>
              <a:t>biotinylated</a:t>
            </a:r>
            <a:r>
              <a:rPr lang="it-IT" dirty="0"/>
              <a:t> Malat1 </a:t>
            </a:r>
            <a:r>
              <a:rPr lang="it-IT" dirty="0" err="1"/>
              <a:t>fragments</a:t>
            </a:r>
            <a:r>
              <a:rPr lang="it-IT" dirty="0"/>
              <a:t> (P1–P6; 1.1–1.2kb </a:t>
            </a:r>
            <a:r>
              <a:rPr lang="it-IT" dirty="0" err="1"/>
              <a:t>each</a:t>
            </a:r>
            <a:r>
              <a:rPr lang="it-IT" dirty="0"/>
              <a:t>) </a:t>
            </a:r>
            <a:r>
              <a:rPr lang="it-IT" dirty="0" err="1"/>
              <a:t>spanning</a:t>
            </a:r>
            <a:r>
              <a:rPr lang="it-IT" dirty="0"/>
              <a:t> full-</a:t>
            </a:r>
            <a:r>
              <a:rPr lang="it-IT" dirty="0" err="1"/>
              <a:t>length</a:t>
            </a:r>
            <a:r>
              <a:rPr lang="it-IT" dirty="0"/>
              <a:t> mouse Malat1 by </a:t>
            </a:r>
            <a:r>
              <a:rPr lang="it-IT" b="1" dirty="0"/>
              <a:t>in vitro </a:t>
            </a:r>
            <a:r>
              <a:rPr lang="it-IT" b="1" dirty="0" err="1"/>
              <a:t>transcription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RNA </a:t>
            </a:r>
            <a:r>
              <a:rPr lang="it-IT" b="1" dirty="0" err="1"/>
              <a:t>pulldown</a:t>
            </a:r>
            <a:r>
              <a:rPr lang="it-IT" b="1" dirty="0"/>
              <a:t> </a:t>
            </a:r>
            <a:r>
              <a:rPr lang="it-IT" dirty="0" err="1"/>
              <a:t>assay</a:t>
            </a:r>
            <a:r>
              <a:rPr lang="it-IT" dirty="0"/>
              <a:t> and then </a:t>
            </a:r>
            <a:r>
              <a:rPr lang="it-IT" b="1" dirty="0" err="1"/>
              <a:t>immunoblotting</a:t>
            </a:r>
            <a:r>
              <a:rPr lang="it-IT" dirty="0"/>
              <a:t> show </a:t>
            </a:r>
            <a:r>
              <a:rPr lang="it-IT" dirty="0" err="1"/>
              <a:t>that</a:t>
            </a:r>
            <a:r>
              <a:rPr lang="it-IT" dirty="0"/>
              <a:t>: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all</a:t>
            </a:r>
            <a:r>
              <a:rPr lang="it-IT" dirty="0">
                <a:solidFill>
                  <a:schemeClr val="tx2"/>
                </a:solidFill>
              </a:rPr>
              <a:t> 6 </a:t>
            </a:r>
            <a:r>
              <a:rPr lang="it-IT" dirty="0" err="1">
                <a:solidFill>
                  <a:schemeClr val="tx2"/>
                </a:solidFill>
              </a:rPr>
              <a:t>fragments</a:t>
            </a:r>
            <a:r>
              <a:rPr lang="it-IT" dirty="0">
                <a:solidFill>
                  <a:schemeClr val="tx2"/>
                </a:solidFill>
              </a:rPr>
              <a:t>, </a:t>
            </a:r>
            <a:r>
              <a:rPr lang="it-IT" dirty="0" err="1">
                <a:solidFill>
                  <a:schemeClr val="tx2"/>
                </a:solidFill>
              </a:rPr>
              <a:t>but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not</a:t>
            </a:r>
            <a:r>
              <a:rPr lang="it-IT" dirty="0">
                <a:solidFill>
                  <a:schemeClr val="tx2"/>
                </a:solidFill>
              </a:rPr>
              <a:t> U1, </a:t>
            </a:r>
            <a:r>
              <a:rPr lang="it-IT" dirty="0" err="1">
                <a:solidFill>
                  <a:schemeClr val="tx2"/>
                </a:solidFill>
              </a:rPr>
              <a:t>bound</a:t>
            </a:r>
            <a:r>
              <a:rPr lang="it-IT" dirty="0">
                <a:solidFill>
                  <a:schemeClr val="tx2"/>
                </a:solidFill>
              </a:rPr>
              <a:t> to TEAD </a:t>
            </a:r>
            <a:r>
              <a:rPr lang="it-IT" dirty="0" err="1">
                <a:solidFill>
                  <a:schemeClr val="tx2"/>
                </a:solidFill>
              </a:rPr>
              <a:t>proteins</a:t>
            </a:r>
            <a:r>
              <a:rPr lang="it-IT" dirty="0">
                <a:solidFill>
                  <a:schemeClr val="tx2"/>
                </a:solidFill>
              </a:rPr>
              <a:t>.                              (</a:t>
            </a:r>
            <a:r>
              <a:rPr lang="it-IT" b="1" dirty="0">
                <a:solidFill>
                  <a:schemeClr val="tx2"/>
                </a:solidFill>
              </a:rPr>
              <a:t>Fig. 4e and </a:t>
            </a:r>
            <a:r>
              <a:rPr lang="it-IT" b="1" dirty="0" err="1">
                <a:solidFill>
                  <a:schemeClr val="tx2"/>
                </a:solidFill>
              </a:rPr>
              <a:t>Suppl</a:t>
            </a:r>
            <a:r>
              <a:rPr lang="it-IT" b="1" dirty="0">
                <a:solidFill>
                  <a:schemeClr val="tx2"/>
                </a:solidFill>
              </a:rPr>
              <a:t>. Fig. 7c,d</a:t>
            </a:r>
            <a:r>
              <a:rPr lang="it-IT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99955D58-8520-804C-9974-941FB899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7670" y="122317"/>
            <a:ext cx="11338692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(i) General </a:t>
            </a:r>
            <a:r>
              <a:rPr lang="it-IT" sz="2000" b="1" dirty="0" err="1">
                <a:solidFill>
                  <a:schemeClr val="bg1"/>
                </a:solidFill>
              </a:rPr>
              <a:t>mapping</a:t>
            </a:r>
            <a:r>
              <a:rPr lang="it-IT" sz="2000" b="1" dirty="0">
                <a:solidFill>
                  <a:schemeClr val="bg1"/>
                </a:solidFill>
              </a:rPr>
              <a:t> of TEAD-</a:t>
            </a:r>
            <a:r>
              <a:rPr lang="it-IT" sz="2000" b="1" dirty="0" err="1">
                <a:solidFill>
                  <a:schemeClr val="bg1"/>
                </a:solidFill>
              </a:rPr>
              <a:t>binding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regions</a:t>
            </a:r>
            <a:r>
              <a:rPr lang="it-IT" sz="2000" b="1" dirty="0">
                <a:solidFill>
                  <a:schemeClr val="bg1"/>
                </a:solidFill>
              </a:rPr>
              <a:t> on Malat1</a:t>
            </a:r>
          </a:p>
        </p:txBody>
      </p:sp>
      <p:pic>
        <p:nvPicPr>
          <p:cNvPr id="18" name="Segnaposto contenuto 4">
            <a:extLst>
              <a:ext uri="{FF2B5EF4-FFF2-40B4-BE49-F238E27FC236}">
                <a16:creationId xmlns:a16="http://schemas.microsoft.com/office/drawing/2014/main" id="{295AED82-513B-7142-8C1F-C57BCABE5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702" y="4632220"/>
            <a:ext cx="2719057" cy="1801785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4A6DBD-B5C1-084A-B9EF-ADE879F18DA9}"/>
              </a:ext>
            </a:extLst>
          </p:cNvPr>
          <p:cNvSpPr txBox="1"/>
          <p:nvPr/>
        </p:nvSpPr>
        <p:spPr>
          <a:xfrm>
            <a:off x="166456" y="6411686"/>
            <a:ext cx="871628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TEAD-</a:t>
            </a:r>
            <a:r>
              <a:rPr lang="it-IT" b="1" dirty="0" err="1"/>
              <a:t>binding</a:t>
            </a:r>
            <a:r>
              <a:rPr lang="it-IT" b="1" dirty="0"/>
              <a:t> </a:t>
            </a:r>
            <a:r>
              <a:rPr lang="it-IT" b="1" dirty="0" err="1"/>
              <a:t>sites</a:t>
            </a:r>
            <a:r>
              <a:rPr lang="it-IT" b="1" dirty="0"/>
              <a:t> is </a:t>
            </a:r>
            <a:r>
              <a:rPr lang="it-IT" b="1" dirty="0" err="1"/>
              <a:t>distributed</a:t>
            </a:r>
            <a:r>
              <a:rPr lang="it-IT" b="1" dirty="0"/>
              <a:t> </a:t>
            </a:r>
            <a:r>
              <a:rPr lang="it-IT" b="1" dirty="0" err="1"/>
              <a:t>diffusely</a:t>
            </a:r>
            <a:r>
              <a:rPr lang="it-IT" b="1" dirty="0"/>
              <a:t> on Malat1 </a:t>
            </a:r>
            <a:r>
              <a:rPr lang="it-IT" b="1" dirty="0" err="1"/>
              <a:t>lncRNA</a:t>
            </a:r>
            <a:endParaRPr lang="it-IT" b="1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5E36C28-D42D-AE47-867A-17DE738CAA3C}"/>
              </a:ext>
            </a:extLst>
          </p:cNvPr>
          <p:cNvSpPr/>
          <p:nvPr/>
        </p:nvSpPr>
        <p:spPr>
          <a:xfrm>
            <a:off x="56367" y="9569"/>
            <a:ext cx="9002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interacts</a:t>
            </a:r>
            <a:r>
              <a:rPr lang="it-IT" sz="2800" b="1" dirty="0">
                <a:solidFill>
                  <a:schemeClr val="bg1"/>
                </a:solidFill>
              </a:rPr>
              <a:t> with TEAD-family </a:t>
            </a:r>
            <a:r>
              <a:rPr lang="it-IT" sz="2800" b="1" dirty="0" err="1">
                <a:solidFill>
                  <a:schemeClr val="bg1"/>
                </a:solidFill>
              </a:rPr>
              <a:t>members</a:t>
            </a:r>
            <a:endParaRPr lang="it-IT" sz="2800" dirty="0">
              <a:solidFill>
                <a:schemeClr val="bg1"/>
              </a:solidFill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E3F7F01D-76CD-8D4A-B338-6DE6BE51ECA3}"/>
              </a:ext>
            </a:extLst>
          </p:cNvPr>
          <p:cNvGrpSpPr>
            <a:grpSpLocks noChangeAspect="1"/>
          </p:cNvGrpSpPr>
          <p:nvPr/>
        </p:nvGrpSpPr>
        <p:grpSpPr>
          <a:xfrm>
            <a:off x="4046741" y="1041045"/>
            <a:ext cx="5038143" cy="1778254"/>
            <a:chOff x="180311" y="4309557"/>
            <a:chExt cx="5569331" cy="1965741"/>
          </a:xfrm>
        </p:grpSpPr>
        <p:pic>
          <p:nvPicPr>
            <p:cNvPr id="15" name="Immagine 14" descr="Immagine che contiene screenshot&#10;&#10;Descrizione generata automaticamente">
              <a:extLst>
                <a:ext uri="{FF2B5EF4-FFF2-40B4-BE49-F238E27FC236}">
                  <a16:creationId xmlns:a16="http://schemas.microsoft.com/office/drawing/2014/main" id="{B570F66E-CF22-2D4D-97CE-EC101C0B516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16" y="4416636"/>
              <a:ext cx="5416926" cy="1858662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4D2C9F4D-C041-4943-A46A-C13700D9792B}"/>
                </a:ext>
              </a:extLst>
            </p:cNvPr>
            <p:cNvSpPr txBox="1"/>
            <p:nvPr/>
          </p:nvSpPr>
          <p:spPr>
            <a:xfrm>
              <a:off x="180311" y="4309557"/>
              <a:ext cx="664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S7</a:t>
              </a:r>
            </a:p>
          </p:txBody>
        </p:sp>
      </p:grpSp>
      <p:sp>
        <p:nvSpPr>
          <p:cNvPr id="22" name="Freccia giù 21">
            <a:extLst>
              <a:ext uri="{FF2B5EF4-FFF2-40B4-BE49-F238E27FC236}">
                <a16:creationId xmlns:a16="http://schemas.microsoft.com/office/drawing/2014/main" id="{DF061F83-CA2A-3647-96D1-EC2A51E4F35C}"/>
              </a:ext>
            </a:extLst>
          </p:cNvPr>
          <p:cNvSpPr/>
          <p:nvPr/>
        </p:nvSpPr>
        <p:spPr>
          <a:xfrm>
            <a:off x="1895851" y="2550763"/>
            <a:ext cx="356761" cy="490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AE59EB8-2370-B142-8479-5C475130DB09}"/>
              </a:ext>
            </a:extLst>
          </p:cNvPr>
          <p:cNvGrpSpPr/>
          <p:nvPr/>
        </p:nvGrpSpPr>
        <p:grpSpPr>
          <a:xfrm>
            <a:off x="3851564" y="3261941"/>
            <a:ext cx="5306292" cy="3172063"/>
            <a:chOff x="4387269" y="1086016"/>
            <a:chExt cx="4684923" cy="2621502"/>
          </a:xfrm>
        </p:grpSpPr>
        <p:pic>
          <p:nvPicPr>
            <p:cNvPr id="13" name="Immagine 12" descr="Immagine che contiene screenshot&#10;&#10;Descrizione generata automaticamente">
              <a:extLst>
                <a:ext uri="{FF2B5EF4-FFF2-40B4-BE49-F238E27FC236}">
                  <a16:creationId xmlns:a16="http://schemas.microsoft.com/office/drawing/2014/main" id="{668A17E2-CA95-F94C-8711-7DC4DE761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141474"/>
              <a:ext cx="4500192" cy="2284713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ED170F3-2994-4545-8156-D64A0DFF3EC3}"/>
                </a:ext>
              </a:extLst>
            </p:cNvPr>
            <p:cNvSpPr txBox="1"/>
            <p:nvPr/>
          </p:nvSpPr>
          <p:spPr>
            <a:xfrm>
              <a:off x="4387269" y="1086016"/>
              <a:ext cx="184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4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9A2D3FB-9D8C-E942-A70D-59E595FCBAC0}"/>
                </a:ext>
              </a:extLst>
            </p:cNvPr>
            <p:cNvSpPr txBox="1"/>
            <p:nvPr/>
          </p:nvSpPr>
          <p:spPr>
            <a:xfrm>
              <a:off x="7224335" y="3368964"/>
              <a:ext cx="1565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2">
                      <a:lumMod val="50000"/>
                    </a:schemeClr>
                  </a:solidFill>
                  <a:latin typeface="Whitney"/>
                  <a:ea typeface="Times New Roman" panose="02020603050405020304" pitchFamily="18" charset="0"/>
                </a:rPr>
                <a:t>HEK293FT</a:t>
              </a:r>
              <a:endParaRPr lang="it-IT" sz="1600" i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745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2341A3-37DA-3E4A-9127-93219DB2E20B}"/>
              </a:ext>
            </a:extLst>
          </p:cNvPr>
          <p:cNvSpPr txBox="1"/>
          <p:nvPr/>
        </p:nvSpPr>
        <p:spPr>
          <a:xfrm>
            <a:off x="56367" y="124026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</a:t>
            </a:r>
            <a:r>
              <a:rPr lang="it-IT" b="1" dirty="0"/>
              <a:t>CLIP- </a:t>
            </a:r>
            <a:r>
              <a:rPr lang="it-IT" b="1" dirty="0" err="1"/>
              <a:t>qPCR</a:t>
            </a:r>
            <a:r>
              <a:rPr lang="it-IT" b="1" dirty="0"/>
              <a:t> </a:t>
            </a:r>
            <a:r>
              <a:rPr lang="it-IT" dirty="0" err="1"/>
              <a:t>assay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69 </a:t>
            </a:r>
            <a:r>
              <a:rPr lang="it-IT" dirty="0" err="1"/>
              <a:t>pairs</a:t>
            </a:r>
            <a:r>
              <a:rPr lang="it-IT" dirty="0"/>
              <a:t> of </a:t>
            </a:r>
            <a:r>
              <a:rPr lang="it-IT" dirty="0" err="1"/>
              <a:t>primers</a:t>
            </a:r>
            <a:r>
              <a:rPr lang="it-IT" dirty="0"/>
              <a:t> with </a:t>
            </a:r>
            <a:r>
              <a:rPr lang="it-IT" dirty="0" err="1"/>
              <a:t>overlapping</a:t>
            </a:r>
            <a:r>
              <a:rPr lang="it-IT" dirty="0"/>
              <a:t> 200-bp </a:t>
            </a:r>
            <a:r>
              <a:rPr lang="it-IT" dirty="0" err="1"/>
              <a:t>amplicons</a:t>
            </a:r>
            <a:r>
              <a:rPr lang="it-IT" dirty="0"/>
              <a:t> </a:t>
            </a:r>
          </a:p>
          <a:p>
            <a:pPr marL="285744" indent="-285744">
              <a:buFont typeface="Wingdings" pitchFamily="2" charset="2"/>
              <a:buChar char="ü"/>
            </a:pPr>
            <a:r>
              <a:rPr lang="it-IT" dirty="0" err="1">
                <a:solidFill>
                  <a:schemeClr val="tx2"/>
                </a:solidFill>
              </a:rPr>
              <a:t>detection</a:t>
            </a:r>
            <a:r>
              <a:rPr lang="it-IT" dirty="0">
                <a:solidFill>
                  <a:schemeClr val="tx2"/>
                </a:solidFill>
              </a:rPr>
              <a:t> of the </a:t>
            </a:r>
            <a:r>
              <a:rPr lang="it-IT" dirty="0" err="1">
                <a:solidFill>
                  <a:schemeClr val="tx2"/>
                </a:solidFill>
              </a:rPr>
              <a:t>protected</a:t>
            </a:r>
            <a:r>
              <a:rPr lang="it-IT" dirty="0">
                <a:solidFill>
                  <a:schemeClr val="tx2"/>
                </a:solidFill>
              </a:rPr>
              <a:t> Malat1 RNA </a:t>
            </a:r>
            <a:r>
              <a:rPr lang="it-IT" dirty="0" err="1">
                <a:solidFill>
                  <a:schemeClr val="tx2"/>
                </a:solidFill>
              </a:rPr>
              <a:t>segments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bound</a:t>
            </a:r>
            <a:r>
              <a:rPr lang="it-IT" dirty="0">
                <a:solidFill>
                  <a:schemeClr val="tx2"/>
                </a:solidFill>
              </a:rPr>
              <a:t> by TEAD1</a:t>
            </a:r>
          </a:p>
          <a:p>
            <a:pPr marL="285744" indent="-285744">
              <a:buFont typeface="Wingdings" pitchFamily="2" charset="2"/>
              <a:buChar char="ü"/>
            </a:pPr>
            <a:r>
              <a:rPr lang="it-IT" dirty="0" err="1">
                <a:solidFill>
                  <a:schemeClr val="tx2"/>
                </a:solidFill>
              </a:rPr>
              <a:t>at</a:t>
            </a:r>
            <a:r>
              <a:rPr lang="it-IT" dirty="0">
                <a:solidFill>
                  <a:schemeClr val="tx2"/>
                </a:solidFill>
              </a:rPr>
              <a:t> a </a:t>
            </a:r>
            <a:r>
              <a:rPr lang="it-IT" dirty="0" err="1">
                <a:solidFill>
                  <a:schemeClr val="tx2"/>
                </a:solidFill>
              </a:rPr>
              <a:t>threshold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enrichment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value</a:t>
            </a:r>
            <a:r>
              <a:rPr lang="it-IT" dirty="0">
                <a:solidFill>
                  <a:schemeClr val="tx2"/>
                </a:solidFill>
              </a:rPr>
              <a:t> of 10, </a:t>
            </a:r>
            <a:r>
              <a:rPr lang="it-IT" dirty="0" err="1">
                <a:solidFill>
                  <a:schemeClr val="tx2"/>
                </a:solidFill>
              </a:rPr>
              <a:t>all</a:t>
            </a:r>
            <a:r>
              <a:rPr lang="it-IT" dirty="0">
                <a:solidFill>
                  <a:schemeClr val="tx2"/>
                </a:solidFill>
              </a:rPr>
              <a:t> the </a:t>
            </a:r>
            <a:r>
              <a:rPr lang="it-IT" dirty="0" err="1">
                <a:solidFill>
                  <a:schemeClr val="tx2"/>
                </a:solidFill>
              </a:rPr>
              <a:t>six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fragments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showed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at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least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one</a:t>
            </a:r>
            <a:r>
              <a:rPr lang="it-IT" dirty="0">
                <a:solidFill>
                  <a:schemeClr val="tx2"/>
                </a:solidFill>
              </a:rPr>
              <a:t> major </a:t>
            </a:r>
            <a:r>
              <a:rPr lang="it-IT" dirty="0" err="1">
                <a:solidFill>
                  <a:schemeClr val="tx2"/>
                </a:solidFill>
              </a:rPr>
              <a:t>peak</a:t>
            </a:r>
            <a:r>
              <a:rPr lang="it-IT" dirty="0">
                <a:solidFill>
                  <a:schemeClr val="tx2"/>
                </a:solidFill>
              </a:rPr>
              <a:t> </a:t>
            </a:r>
          </a:p>
          <a:p>
            <a:pPr marL="285744" indent="-285744">
              <a:buFont typeface="Wingdings" pitchFamily="2" charset="2"/>
              <a:buChar char="ü"/>
            </a:pPr>
            <a:r>
              <a:rPr lang="it-IT" b="1" dirty="0" err="1">
                <a:solidFill>
                  <a:schemeClr val="tx2"/>
                </a:solidFill>
              </a:rPr>
              <a:t>ten</a:t>
            </a:r>
            <a:r>
              <a:rPr lang="it-IT" b="1" dirty="0">
                <a:solidFill>
                  <a:schemeClr val="tx2"/>
                </a:solidFill>
              </a:rPr>
              <a:t> major </a:t>
            </a:r>
            <a:r>
              <a:rPr lang="it-IT" b="1" dirty="0" err="1">
                <a:solidFill>
                  <a:schemeClr val="tx2"/>
                </a:solidFill>
              </a:rPr>
              <a:t>peaks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were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detected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b="1" dirty="0">
                <a:solidFill>
                  <a:schemeClr val="tx2"/>
                </a:solidFill>
              </a:rPr>
              <a:t>(Fig. 4f</a:t>
            </a:r>
            <a:r>
              <a:rPr lang="it-IT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3" name="Immagine 12" descr="Immagine che contiene cielo&#10;&#10;Descrizione generata automaticamente">
            <a:extLst>
              <a:ext uri="{FF2B5EF4-FFF2-40B4-BE49-F238E27FC236}">
                <a16:creationId xmlns:a16="http://schemas.microsoft.com/office/drawing/2014/main" id="{2F9D15F9-E8BA-DB48-94EA-077C15839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8" y="2654273"/>
            <a:ext cx="8938549" cy="2847921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BB5EF9BE-F84F-DB4D-915E-2D9394893223}"/>
              </a:ext>
            </a:extLst>
          </p:cNvPr>
          <p:cNvSpPr/>
          <p:nvPr/>
        </p:nvSpPr>
        <p:spPr>
          <a:xfrm>
            <a:off x="0" y="-12879"/>
            <a:ext cx="9144000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64E28D86-D259-884D-B667-FA05B508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7670" y="122317"/>
            <a:ext cx="11338692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(ii) Fine </a:t>
            </a:r>
            <a:r>
              <a:rPr lang="it-IT" sz="2000" b="1" dirty="0" err="1">
                <a:solidFill>
                  <a:schemeClr val="bg1"/>
                </a:solidFill>
              </a:rPr>
              <a:t>mapping</a:t>
            </a:r>
            <a:r>
              <a:rPr lang="it-IT" sz="2000" b="1" dirty="0">
                <a:solidFill>
                  <a:schemeClr val="bg1"/>
                </a:solidFill>
              </a:rPr>
              <a:t> of TEAD-</a:t>
            </a:r>
            <a:r>
              <a:rPr lang="it-IT" sz="2000" b="1" dirty="0" err="1">
                <a:solidFill>
                  <a:schemeClr val="bg1"/>
                </a:solidFill>
              </a:rPr>
              <a:t>binding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regions</a:t>
            </a:r>
            <a:r>
              <a:rPr lang="it-IT" sz="2000" b="1" dirty="0">
                <a:solidFill>
                  <a:schemeClr val="bg1"/>
                </a:solidFill>
              </a:rPr>
              <a:t> on Malat1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24FF66-CBE7-1F47-AE11-F790DDF6D72D}"/>
              </a:ext>
            </a:extLst>
          </p:cNvPr>
          <p:cNvSpPr/>
          <p:nvPr/>
        </p:nvSpPr>
        <p:spPr>
          <a:xfrm>
            <a:off x="56367" y="9569"/>
            <a:ext cx="9002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interacts</a:t>
            </a:r>
            <a:r>
              <a:rPr lang="it-IT" sz="2800" b="1" dirty="0">
                <a:solidFill>
                  <a:schemeClr val="bg1"/>
                </a:solidFill>
              </a:rPr>
              <a:t> with TEAD-family </a:t>
            </a:r>
            <a:r>
              <a:rPr lang="it-IT" sz="2800" b="1" dirty="0" err="1">
                <a:solidFill>
                  <a:schemeClr val="bg1"/>
                </a:solidFill>
              </a:rPr>
              <a:t>members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55986F-1DEA-D244-9BD5-F4243AB94B20}"/>
              </a:ext>
            </a:extLst>
          </p:cNvPr>
          <p:cNvSpPr txBox="1"/>
          <p:nvPr/>
        </p:nvSpPr>
        <p:spPr>
          <a:xfrm>
            <a:off x="1657129" y="5999725"/>
            <a:ext cx="44074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/>
              <a:t>Malat1 </a:t>
            </a:r>
            <a:r>
              <a:rPr lang="it-IT" b="1" dirty="0" err="1"/>
              <a:t>contains</a:t>
            </a:r>
            <a:r>
              <a:rPr lang="it-IT" b="1" dirty="0"/>
              <a:t> multiple TEAD-</a:t>
            </a:r>
            <a:r>
              <a:rPr lang="it-IT" b="1" dirty="0" err="1"/>
              <a:t>binding</a:t>
            </a:r>
            <a:r>
              <a:rPr lang="it-IT" b="1" dirty="0"/>
              <a:t> </a:t>
            </a:r>
            <a:r>
              <a:rPr lang="it-IT" b="1" dirty="0" err="1"/>
              <a:t>sites</a:t>
            </a:r>
            <a:endParaRPr lang="it-IT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C771976-36AB-D34A-83E8-A7370BC9469B}"/>
              </a:ext>
            </a:extLst>
          </p:cNvPr>
          <p:cNvSpPr txBox="1"/>
          <p:nvPr/>
        </p:nvSpPr>
        <p:spPr>
          <a:xfrm>
            <a:off x="66903" y="4870791"/>
            <a:ext cx="1547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latin typeface="Whitney"/>
                <a:ea typeface="Times New Roman" panose="02020603050405020304" pitchFamily="18" charset="0"/>
              </a:rPr>
              <a:t>HeLa</a:t>
            </a:r>
          </a:p>
          <a:p>
            <a:r>
              <a:rPr lang="en-US" sz="1200" i="1" dirty="0" err="1">
                <a:solidFill>
                  <a:schemeClr val="tx2">
                    <a:lumMod val="50000"/>
                  </a:schemeClr>
                </a:solidFill>
                <a:latin typeface="Whitney"/>
              </a:rPr>
              <a:t>mMalat</a:t>
            </a:r>
            <a:r>
              <a:rPr lang="en-US" sz="1200" i="1" baseline="30000" dirty="0" err="1">
                <a:solidFill>
                  <a:schemeClr val="tx2">
                    <a:lumMod val="50000"/>
                  </a:schemeClr>
                </a:solidFill>
                <a:latin typeface="Whitney"/>
              </a:rPr>
              <a:t>tg</a:t>
            </a:r>
            <a:endParaRPr lang="en-US" sz="1200" i="1" baseline="30000" dirty="0">
              <a:solidFill>
                <a:schemeClr val="tx2">
                  <a:lumMod val="50000"/>
                </a:schemeClr>
              </a:solidFill>
              <a:latin typeface="Whitney"/>
            </a:endParaRPr>
          </a:p>
          <a:p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Whitney"/>
              </a:rPr>
              <a:t>HA-TEAD1</a:t>
            </a:r>
            <a:endParaRPr lang="it-IT" sz="12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93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r="2025"/>
          <a:stretch/>
        </p:blipFill>
        <p:spPr bwMode="auto">
          <a:xfrm>
            <a:off x="4644008" y="2348881"/>
            <a:ext cx="4478444" cy="19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83568" y="5860520"/>
            <a:ext cx="75025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err="1"/>
              <a:t>Dysregulation</a:t>
            </a:r>
            <a:r>
              <a:rPr lang="it-IT" sz="2000" dirty="0"/>
              <a:t> of TP53TG1 </a:t>
            </a:r>
            <a:r>
              <a:rPr lang="it-IT" sz="2000" dirty="0" err="1"/>
              <a:t>sustain</a:t>
            </a:r>
            <a:r>
              <a:rPr lang="it-IT" sz="2000" dirty="0"/>
              <a:t> proliferative </a:t>
            </a:r>
            <a:r>
              <a:rPr lang="it-IT" sz="2000" dirty="0" err="1"/>
              <a:t>pathways</a:t>
            </a:r>
            <a:r>
              <a:rPr lang="it-IT" sz="2000" dirty="0"/>
              <a:t> in cancer </a:t>
            </a:r>
            <a:r>
              <a:rPr lang="it-IT" sz="2000" dirty="0" err="1"/>
              <a:t>cells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07699" y="1484784"/>
            <a:ext cx="4127152" cy="42473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u="sng" dirty="0" err="1"/>
              <a:t>Tumors</a:t>
            </a:r>
            <a:r>
              <a:rPr lang="it-IT" dirty="0"/>
              <a:t>: </a:t>
            </a:r>
            <a:r>
              <a:rPr lang="it-IT" dirty="0" err="1"/>
              <a:t>Gastric</a:t>
            </a:r>
            <a:r>
              <a:rPr lang="it-IT" dirty="0"/>
              <a:t> and colon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u="sng" dirty="0" err="1"/>
              <a:t>Mechanism</a:t>
            </a:r>
            <a:r>
              <a:rPr lang="it-IT" u="sng" dirty="0"/>
              <a:t> of </a:t>
            </a:r>
            <a:r>
              <a:rPr lang="it-IT" u="sng" dirty="0" err="1"/>
              <a:t>action</a:t>
            </a:r>
            <a:r>
              <a:rPr lang="it-IT" u="sng" dirty="0"/>
              <a:t> </a:t>
            </a:r>
            <a:r>
              <a:rPr lang="it-IT" dirty="0"/>
              <a:t>:</a:t>
            </a:r>
            <a:r>
              <a:rPr lang="it-IT" b="1" dirty="0"/>
              <a:t> TF </a:t>
            </a:r>
            <a:r>
              <a:rPr lang="it-IT" b="1" dirty="0" err="1"/>
              <a:t>Decoy</a:t>
            </a:r>
            <a:endParaRPr lang="it-IT" b="1" dirty="0"/>
          </a:p>
          <a:p>
            <a:pPr marL="285750" indent="-285750">
              <a:buFont typeface="Arial" pitchFamily="34" charset="0"/>
              <a:buChar char="•"/>
            </a:pPr>
            <a:endParaRPr lang="it-IT" b="1" dirty="0"/>
          </a:p>
          <a:p>
            <a:pPr lvl="1"/>
            <a:r>
              <a:rPr lang="it-IT" dirty="0" err="1"/>
              <a:t>Antisense</a:t>
            </a:r>
            <a:r>
              <a:rPr lang="it-IT" dirty="0"/>
              <a:t> p53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prevents</a:t>
            </a:r>
            <a:r>
              <a:rPr lang="it-IT" dirty="0"/>
              <a:t> the </a:t>
            </a:r>
            <a:r>
              <a:rPr lang="it-IT" dirty="0" err="1"/>
              <a:t>activation</a:t>
            </a:r>
            <a:r>
              <a:rPr lang="it-IT" dirty="0"/>
              <a:t> of </a:t>
            </a:r>
            <a:r>
              <a:rPr lang="it-IT" dirty="0" err="1"/>
              <a:t>oncogenes</a:t>
            </a:r>
            <a:endParaRPr lang="it-IT" dirty="0"/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u="sng" dirty="0" err="1"/>
              <a:t>Genomic</a:t>
            </a:r>
            <a:r>
              <a:rPr lang="it-IT" u="sng" dirty="0"/>
              <a:t> </a:t>
            </a:r>
            <a:r>
              <a:rPr lang="it-IT" u="sng" dirty="0" err="1"/>
              <a:t>alteration</a:t>
            </a:r>
            <a:r>
              <a:rPr lang="it-IT" dirty="0"/>
              <a:t>:  </a:t>
            </a:r>
            <a:r>
              <a:rPr lang="it-IT" b="1" dirty="0"/>
              <a:t>Promoter </a:t>
            </a:r>
            <a:r>
              <a:rPr lang="it-IT" b="1" dirty="0" err="1"/>
              <a:t>hypermethylation</a:t>
            </a:r>
            <a:r>
              <a:rPr lang="it-IT" b="1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Hypoexpression</a:t>
            </a:r>
            <a:r>
              <a:rPr lang="it-IT" dirty="0">
                <a:sym typeface="Wingdings" pitchFamily="2" charset="2"/>
              </a:rPr>
              <a:t> </a:t>
            </a:r>
            <a:endParaRPr lang="it-IT" b="1" dirty="0"/>
          </a:p>
          <a:p>
            <a:pPr marL="285750" indent="-285750">
              <a:buFont typeface="Arial" pitchFamily="34" charset="0"/>
              <a:buChar char="•"/>
            </a:pPr>
            <a:endParaRPr lang="it-IT" b="1" dirty="0"/>
          </a:p>
          <a:p>
            <a:pPr lvl="1"/>
            <a:r>
              <a:rPr lang="it-IT" dirty="0" err="1"/>
              <a:t>Silencing</a:t>
            </a:r>
            <a:r>
              <a:rPr lang="it-IT" dirty="0"/>
              <a:t> of TP53TG1: </a:t>
            </a:r>
          </a:p>
          <a:p>
            <a:pPr marL="742950" lvl="1" indent="-285750">
              <a:buFont typeface="Calibri" pitchFamily="34" charset="0"/>
              <a:buChar char="–"/>
            </a:pPr>
            <a:r>
              <a:rPr lang="it-IT" dirty="0"/>
              <a:t>YBX1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localization</a:t>
            </a:r>
            <a:endParaRPr lang="it-IT" dirty="0"/>
          </a:p>
          <a:p>
            <a:pPr marL="742950" lvl="1" indent="-285750">
              <a:buFont typeface="Calibri" pitchFamily="34" charset="0"/>
              <a:buChar char="–"/>
            </a:pPr>
            <a:r>
              <a:rPr lang="it-IT" dirty="0" err="1"/>
              <a:t>activation</a:t>
            </a:r>
            <a:r>
              <a:rPr lang="it-IT" dirty="0"/>
              <a:t> of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promoting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419872" y="6611778"/>
            <a:ext cx="5832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Non-coding RNAs, epigenetics, and cancer: tying it all together  J. Ferreira, M.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Esteller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Springer Nature 2018</a:t>
            </a:r>
            <a:endParaRPr lang="it-IT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ttangolo 2">
            <a:extLst>
              <a:ext uri="{FF2B5EF4-FFF2-40B4-BE49-F238E27FC236}">
                <a16:creationId xmlns:a16="http://schemas.microsoft.com/office/drawing/2014/main" id="{DA5A8C45-6396-C041-8B66-9BADCA8D21A0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0658" y="-1821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initiation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Susteining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proliferative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signaling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TP53G1</a:t>
            </a:r>
          </a:p>
        </p:txBody>
      </p:sp>
    </p:spTree>
    <p:extLst>
      <p:ext uri="{BB962C8B-B14F-4D97-AF65-F5344CB8AC3E}">
        <p14:creationId xmlns:p14="http://schemas.microsoft.com/office/powerpoint/2010/main" val="2069883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2341A3-37DA-3E4A-9127-93219DB2E20B}"/>
              </a:ext>
            </a:extLst>
          </p:cNvPr>
          <p:cNvSpPr txBox="1"/>
          <p:nvPr/>
        </p:nvSpPr>
        <p:spPr>
          <a:xfrm>
            <a:off x="233257" y="1317938"/>
            <a:ext cx="4041774" cy="5176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dirty="0"/>
              <a:t>TEAD1 </a:t>
            </a:r>
            <a:r>
              <a:rPr lang="it-IT" dirty="0" err="1"/>
              <a:t>consists</a:t>
            </a:r>
            <a:r>
              <a:rPr lang="it-IT" dirty="0"/>
              <a:t> of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: </a:t>
            </a:r>
          </a:p>
          <a:p>
            <a:pPr marL="285750" indent="-285750">
              <a:buFontTx/>
              <a:buChar char="-"/>
            </a:pPr>
            <a:r>
              <a:rPr lang="it-IT" dirty="0"/>
              <a:t>NT: TEA domain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/>
              <a:t> DNA </a:t>
            </a:r>
            <a:r>
              <a:rPr lang="it-IT" dirty="0" err="1"/>
              <a:t>binding</a:t>
            </a:r>
            <a:r>
              <a:rPr lang="it-IT" dirty="0"/>
              <a:t>, </a:t>
            </a:r>
          </a:p>
          <a:p>
            <a:pPr marL="285750" indent="-285750">
              <a:buFontTx/>
              <a:buChar char="-"/>
            </a:pPr>
            <a:r>
              <a:rPr lang="it-IT" dirty="0"/>
              <a:t>TAD: </a:t>
            </a:r>
            <a:r>
              <a:rPr lang="it-IT" dirty="0" err="1"/>
              <a:t>transactivation</a:t>
            </a:r>
            <a:r>
              <a:rPr lang="it-IT" dirty="0"/>
              <a:t> domain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/>
              <a:t> YAP </a:t>
            </a:r>
            <a:r>
              <a:rPr lang="it-IT" dirty="0" err="1"/>
              <a:t>binding</a:t>
            </a:r>
            <a:r>
              <a:rPr lang="it-IT" dirty="0"/>
              <a:t> (</a:t>
            </a:r>
            <a:r>
              <a:rPr lang="it-IT" b="1" dirty="0" err="1"/>
              <a:t>Supplementary</a:t>
            </a:r>
            <a:r>
              <a:rPr lang="it-IT" b="1" dirty="0"/>
              <a:t> Fig. 7f</a:t>
            </a:r>
            <a:r>
              <a:rPr lang="it-IT" dirty="0"/>
              <a:t>)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3.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i="1" dirty="0"/>
              <a:t>TEAD1 </a:t>
            </a:r>
            <a:r>
              <a:rPr lang="it-IT" i="1" dirty="0" err="1"/>
              <a:t>truncation</a:t>
            </a:r>
            <a:r>
              <a:rPr lang="it-IT" i="1" dirty="0"/>
              <a:t> </a:t>
            </a:r>
            <a:r>
              <a:rPr lang="it-IT" i="1" dirty="0" err="1"/>
              <a:t>mutants</a:t>
            </a:r>
            <a:r>
              <a:rPr lang="it-IT" dirty="0"/>
              <a:t> (</a:t>
            </a:r>
            <a:r>
              <a:rPr lang="it-IT" b="1" dirty="0" err="1"/>
              <a:t>Supplementary</a:t>
            </a:r>
            <a:r>
              <a:rPr lang="it-IT" b="1" dirty="0"/>
              <a:t> Fig. 7f,g</a:t>
            </a:r>
            <a:r>
              <a:rPr lang="it-IT" dirty="0"/>
              <a:t>) and </a:t>
            </a:r>
            <a:r>
              <a:rPr lang="it-IT" dirty="0" err="1"/>
              <a:t>performed</a:t>
            </a:r>
            <a:r>
              <a:rPr lang="it-IT" dirty="0"/>
              <a:t> </a:t>
            </a:r>
            <a:r>
              <a:rPr lang="it-IT" b="1" dirty="0"/>
              <a:t>RNA </a:t>
            </a:r>
            <a:r>
              <a:rPr lang="it-IT" b="1" dirty="0" err="1"/>
              <a:t>immunoprecipitation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/>
              <a:t>qPCR</a:t>
            </a:r>
            <a:r>
              <a:rPr lang="it-IT" b="1" dirty="0"/>
              <a:t> </a:t>
            </a:r>
            <a:r>
              <a:rPr lang="it-IT" dirty="0" err="1"/>
              <a:t>quantification</a:t>
            </a:r>
            <a:r>
              <a:rPr lang="it-IT" dirty="0"/>
              <a:t> shows: </a:t>
            </a:r>
          </a:p>
          <a:p>
            <a:pPr marL="285744" indent="-285744">
              <a:buFont typeface="Wingdings" pitchFamily="2" charset="2"/>
              <a:buChar char="ü"/>
            </a:pPr>
            <a:r>
              <a:rPr lang="it-IT" dirty="0">
                <a:solidFill>
                  <a:schemeClr val="tx2"/>
                </a:solidFill>
              </a:rPr>
              <a:t>Malat1 </a:t>
            </a:r>
            <a:r>
              <a:rPr lang="it-IT" dirty="0" err="1">
                <a:solidFill>
                  <a:schemeClr val="tx2"/>
                </a:solidFill>
              </a:rPr>
              <a:t>enrichment</a:t>
            </a:r>
            <a:r>
              <a:rPr lang="it-IT" dirty="0">
                <a:solidFill>
                  <a:schemeClr val="tx2"/>
                </a:solidFill>
              </a:rPr>
              <a:t> in the </a:t>
            </a:r>
            <a:r>
              <a:rPr lang="it-IT" dirty="0" err="1">
                <a:solidFill>
                  <a:schemeClr val="tx2"/>
                </a:solidFill>
              </a:rPr>
              <a:t>immunoprecipitates</a:t>
            </a:r>
            <a:r>
              <a:rPr lang="it-IT" dirty="0">
                <a:solidFill>
                  <a:schemeClr val="tx2"/>
                </a:solidFill>
              </a:rPr>
              <a:t> of FL and TAD TEAD1 </a:t>
            </a:r>
            <a:r>
              <a:rPr lang="it-IT" dirty="0" err="1">
                <a:solidFill>
                  <a:schemeClr val="tx2"/>
                </a:solidFill>
              </a:rPr>
              <a:t>but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not</a:t>
            </a:r>
            <a:r>
              <a:rPr lang="it-IT" dirty="0">
                <a:solidFill>
                  <a:schemeClr val="tx2"/>
                </a:solidFill>
              </a:rPr>
              <a:t> in the NT (</a:t>
            </a:r>
            <a:r>
              <a:rPr lang="it-IT" b="1" dirty="0">
                <a:solidFill>
                  <a:schemeClr val="tx2"/>
                </a:solidFill>
              </a:rPr>
              <a:t>Fig. 4g</a:t>
            </a:r>
            <a:r>
              <a:rPr lang="it-IT" dirty="0">
                <a:solidFill>
                  <a:schemeClr val="tx2"/>
                </a:solidFill>
              </a:rPr>
              <a:t>),</a:t>
            </a:r>
            <a:endParaRPr lang="it-IT" dirty="0">
              <a:highlight>
                <a:srgbClr val="FFFF00"/>
              </a:highlight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3" name="Immagine 1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A6095E22-AD41-364F-8979-9B95A17D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98" y="1131159"/>
            <a:ext cx="3005640" cy="1756834"/>
          </a:xfrm>
          <a:prstGeom prst="rect">
            <a:avLst/>
          </a:prstGeom>
        </p:spPr>
      </p:pic>
      <p:pic>
        <p:nvPicPr>
          <p:cNvPr id="15" name="Immagine 14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21196080-85D5-CF4E-8E77-9357D1FAFDE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35" y="1168198"/>
            <a:ext cx="1755775" cy="141287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E281B17-7406-C249-A77D-B167F7018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62" y="3097075"/>
            <a:ext cx="3825637" cy="282368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67A19306-049E-354E-AD87-697035E29CC7}"/>
              </a:ext>
            </a:extLst>
          </p:cNvPr>
          <p:cNvSpPr/>
          <p:nvPr/>
        </p:nvSpPr>
        <p:spPr>
          <a:xfrm>
            <a:off x="0" y="-12879"/>
            <a:ext cx="9144000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613266D6-9C4E-444E-9FC0-0480968F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7670" y="122317"/>
            <a:ext cx="11338692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(iii) </a:t>
            </a:r>
            <a:r>
              <a:rPr lang="it-IT" sz="2000" b="1" dirty="0" err="1">
                <a:solidFill>
                  <a:schemeClr val="bg1"/>
                </a:solidFill>
              </a:rPr>
              <a:t>Mapping</a:t>
            </a:r>
            <a:r>
              <a:rPr lang="it-IT" sz="2000" b="1" dirty="0">
                <a:solidFill>
                  <a:schemeClr val="bg1"/>
                </a:solidFill>
              </a:rPr>
              <a:t> of MALAT1-binding </a:t>
            </a:r>
            <a:r>
              <a:rPr lang="it-IT" sz="2000" b="1" dirty="0" err="1">
                <a:solidFill>
                  <a:schemeClr val="bg1"/>
                </a:solidFill>
              </a:rPr>
              <a:t>regions</a:t>
            </a:r>
            <a:r>
              <a:rPr lang="it-IT" sz="2000" b="1" dirty="0">
                <a:solidFill>
                  <a:schemeClr val="bg1"/>
                </a:solidFill>
              </a:rPr>
              <a:t> on TEAD1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6D9DCA8-999D-2441-B65B-6BADBAECBCB2}"/>
              </a:ext>
            </a:extLst>
          </p:cNvPr>
          <p:cNvSpPr/>
          <p:nvPr/>
        </p:nvSpPr>
        <p:spPr>
          <a:xfrm>
            <a:off x="56367" y="9569"/>
            <a:ext cx="9002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interacts</a:t>
            </a:r>
            <a:r>
              <a:rPr lang="it-IT" sz="2800" b="1" dirty="0">
                <a:solidFill>
                  <a:schemeClr val="bg1"/>
                </a:solidFill>
              </a:rPr>
              <a:t> with TEAD-family </a:t>
            </a:r>
            <a:r>
              <a:rPr lang="it-IT" sz="2800" b="1" dirty="0" err="1">
                <a:solidFill>
                  <a:schemeClr val="bg1"/>
                </a:solidFill>
              </a:rPr>
              <a:t>members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52DB10-8168-0B49-8536-2A9A2238DD26}"/>
              </a:ext>
            </a:extLst>
          </p:cNvPr>
          <p:cNvSpPr txBox="1"/>
          <p:nvPr/>
        </p:nvSpPr>
        <p:spPr>
          <a:xfrm>
            <a:off x="1179608" y="6139480"/>
            <a:ext cx="62048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Malat1 </a:t>
            </a:r>
            <a:r>
              <a:rPr lang="it-IT" b="1" dirty="0" err="1"/>
              <a:t>interacts</a:t>
            </a:r>
            <a:r>
              <a:rPr lang="it-IT" b="1" dirty="0"/>
              <a:t> with TEAD1’s </a:t>
            </a:r>
            <a:r>
              <a:rPr lang="it-IT" b="1" dirty="0" err="1"/>
              <a:t>transactivation</a:t>
            </a:r>
            <a:r>
              <a:rPr lang="it-IT" b="1" dirty="0"/>
              <a:t> domain</a:t>
            </a:r>
          </a:p>
          <a:p>
            <a:pPr algn="ctr"/>
            <a:r>
              <a:rPr lang="it-IT" dirty="0"/>
              <a:t>NB: the </a:t>
            </a:r>
            <a:r>
              <a:rPr lang="it-IT" dirty="0" err="1"/>
              <a:t>same</a:t>
            </a:r>
            <a:r>
              <a:rPr lang="it-IT" dirty="0"/>
              <a:t> domain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mediates</a:t>
            </a:r>
            <a:r>
              <a:rPr lang="it-IT" dirty="0"/>
              <a:t> the YAP–TEAD1 </a:t>
            </a:r>
            <a:r>
              <a:rPr lang="it-IT" dirty="0" err="1"/>
              <a:t>interaction</a:t>
            </a:r>
            <a:r>
              <a:rPr lang="it-IT" dirty="0"/>
              <a:t>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5BBF316-90ED-0D48-A189-8BEFFABBEF90}"/>
              </a:ext>
            </a:extLst>
          </p:cNvPr>
          <p:cNvSpPr txBox="1"/>
          <p:nvPr/>
        </p:nvSpPr>
        <p:spPr>
          <a:xfrm>
            <a:off x="7648284" y="2549069"/>
            <a:ext cx="1547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latin typeface="Whitney"/>
                <a:ea typeface="Times New Roman" panose="02020603050405020304" pitchFamily="18" charset="0"/>
              </a:rPr>
              <a:t>HeLa</a:t>
            </a:r>
          </a:p>
        </p:txBody>
      </p:sp>
      <p:sp>
        <p:nvSpPr>
          <p:cNvPr id="23" name="Freccia giù 22">
            <a:extLst>
              <a:ext uri="{FF2B5EF4-FFF2-40B4-BE49-F238E27FC236}">
                <a16:creationId xmlns:a16="http://schemas.microsoft.com/office/drawing/2014/main" id="{842FE74E-8928-8C45-9F45-D49630350966}"/>
              </a:ext>
            </a:extLst>
          </p:cNvPr>
          <p:cNvSpPr/>
          <p:nvPr/>
        </p:nvSpPr>
        <p:spPr>
          <a:xfrm>
            <a:off x="1895851" y="2675458"/>
            <a:ext cx="356761" cy="490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020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99955D58-8520-804C-9974-941FB899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33" y="350748"/>
            <a:ext cx="8759953" cy="80021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</a:rPr>
              <a:t>MALAT1 </a:t>
            </a:r>
            <a:r>
              <a:rPr lang="it-IT" sz="3200" b="1" dirty="0" err="1">
                <a:solidFill>
                  <a:schemeClr val="tx2"/>
                </a:solidFill>
              </a:rPr>
              <a:t>inhibits</a:t>
            </a:r>
            <a:r>
              <a:rPr lang="it-IT" sz="3200" b="1" dirty="0">
                <a:solidFill>
                  <a:schemeClr val="tx2"/>
                </a:solidFill>
              </a:rPr>
              <a:t> the </a:t>
            </a:r>
            <a:r>
              <a:rPr lang="it-IT" sz="3200" b="1" dirty="0" err="1">
                <a:solidFill>
                  <a:schemeClr val="tx2"/>
                </a:solidFill>
              </a:rPr>
              <a:t>transcriptional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err="1">
                <a:solidFill>
                  <a:schemeClr val="tx2"/>
                </a:solidFill>
              </a:rPr>
              <a:t>activity</a:t>
            </a:r>
            <a:r>
              <a:rPr lang="it-IT" sz="3200" b="1" dirty="0">
                <a:solidFill>
                  <a:schemeClr val="tx2"/>
                </a:solidFill>
              </a:rPr>
              <a:t> of TEAD</a:t>
            </a:r>
          </a:p>
        </p:txBody>
      </p:sp>
      <p:sp>
        <p:nvSpPr>
          <p:cNvPr id="9" name="Segnaposto contenuto 11">
            <a:extLst>
              <a:ext uri="{FF2B5EF4-FFF2-40B4-BE49-F238E27FC236}">
                <a16:creationId xmlns:a16="http://schemas.microsoft.com/office/drawing/2014/main" id="{9DACFEEF-B74E-2B49-B8B5-42D483C20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33" y="1520299"/>
            <a:ext cx="10515600" cy="2726848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dirty="0" err="1"/>
              <a:t>Scientific</a:t>
            </a:r>
            <a:r>
              <a:rPr lang="it-IT" sz="1800" b="1" dirty="0"/>
              <a:t> </a:t>
            </a:r>
            <a:r>
              <a:rPr lang="it-IT" sz="1800" b="1" dirty="0" err="1"/>
              <a:t>question</a:t>
            </a:r>
            <a:r>
              <a:rPr lang="it-IT" sz="1800" dirty="0"/>
              <a:t>: </a:t>
            </a:r>
            <a:r>
              <a:rPr lang="it-IT" sz="1800" dirty="0" err="1"/>
              <a:t>what</a:t>
            </a:r>
            <a:r>
              <a:rPr lang="it-IT" sz="1800" dirty="0"/>
              <a:t> is the </a:t>
            </a:r>
            <a:r>
              <a:rPr lang="it-IT" sz="1800" dirty="0" err="1"/>
              <a:t>mechanism</a:t>
            </a:r>
            <a:r>
              <a:rPr lang="it-IT" sz="1800" dirty="0"/>
              <a:t> by which MALAT1 </a:t>
            </a:r>
            <a:r>
              <a:rPr lang="it-IT" sz="1800" dirty="0" err="1"/>
              <a:t>regulates</a:t>
            </a:r>
            <a:r>
              <a:rPr lang="it-IT" sz="1800" dirty="0"/>
              <a:t> </a:t>
            </a:r>
            <a:r>
              <a:rPr lang="it-IT" sz="1800" b="1" dirty="0"/>
              <a:t>TEAD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dirty="0"/>
              <a:t>1</a:t>
            </a:r>
            <a:r>
              <a:rPr lang="it-IT" sz="1800" b="1" baseline="30000" dirty="0"/>
              <a:t>st</a:t>
            </a:r>
            <a:r>
              <a:rPr lang="it-IT" sz="1800" b="1" dirty="0"/>
              <a:t> Goal: </a:t>
            </a:r>
            <a:r>
              <a:rPr lang="it-IT" sz="1800" dirty="0" err="1"/>
              <a:t>investigation</a:t>
            </a:r>
            <a:r>
              <a:rPr lang="it-IT" sz="1800" dirty="0"/>
              <a:t> </a:t>
            </a:r>
            <a:r>
              <a:rPr lang="it-IT" sz="1800" dirty="0" err="1"/>
              <a:t>whether</a:t>
            </a:r>
            <a:r>
              <a:rPr lang="it-IT" sz="1800" dirty="0"/>
              <a:t> MALAT1 de-</a:t>
            </a:r>
            <a:r>
              <a:rPr lang="it-IT" sz="1800" dirty="0" err="1"/>
              <a:t>localizes</a:t>
            </a:r>
            <a:r>
              <a:rPr lang="it-IT" sz="1800" dirty="0"/>
              <a:t> or </a:t>
            </a:r>
            <a:r>
              <a:rPr lang="it-IT" sz="1800" dirty="0" err="1"/>
              <a:t>sequesters</a:t>
            </a:r>
            <a:r>
              <a:rPr lang="it-IT" sz="1800" dirty="0"/>
              <a:t> TEAD</a:t>
            </a:r>
          </a:p>
          <a:p>
            <a:pPr>
              <a:lnSpc>
                <a:spcPct val="300000"/>
              </a:lnSpc>
              <a:buFont typeface="Wingdings" pitchFamily="2" charset="2"/>
              <a:buChar char="v"/>
            </a:pPr>
            <a:r>
              <a:rPr lang="it-IT" sz="1800" b="1" dirty="0"/>
              <a:t>Method</a:t>
            </a:r>
            <a:r>
              <a:rPr lang="it-IT" sz="1800" dirty="0"/>
              <a:t>: 1. </a:t>
            </a:r>
            <a:r>
              <a:rPr lang="it-IT" sz="1800" i="1" dirty="0" err="1"/>
              <a:t>localization</a:t>
            </a:r>
            <a:r>
              <a:rPr lang="it-IT" sz="1800" dirty="0"/>
              <a:t>: </a:t>
            </a:r>
            <a:r>
              <a:rPr lang="it-IT" sz="1800" dirty="0" err="1"/>
              <a:t>luciferase</a:t>
            </a:r>
            <a:r>
              <a:rPr lang="it-IT" sz="1800" dirty="0"/>
              <a:t> </a:t>
            </a:r>
            <a:r>
              <a:rPr lang="it-IT" sz="1800" b="1" dirty="0"/>
              <a:t>report</a:t>
            </a:r>
            <a:r>
              <a:rPr lang="it-IT" sz="1800" dirty="0"/>
              <a:t> </a:t>
            </a:r>
            <a:r>
              <a:rPr lang="it-IT" sz="1800" dirty="0" err="1"/>
              <a:t>assay</a:t>
            </a:r>
            <a:r>
              <a:rPr lang="it-IT" sz="1800" dirty="0"/>
              <a:t> + </a:t>
            </a:r>
            <a:r>
              <a:rPr lang="it-IT" sz="1800" dirty="0" err="1"/>
              <a:t>immunostaining</a:t>
            </a:r>
            <a:r>
              <a:rPr lang="it-IT" sz="1800" dirty="0"/>
              <a:t>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dirty="0">
                <a:solidFill>
                  <a:srgbClr val="C00000"/>
                </a:solidFill>
                <a:sym typeface="Wingdings" pitchFamily="2" charset="2"/>
              </a:rPr>
              <a:t>no</a:t>
            </a:r>
            <a:r>
              <a:rPr lang="it-IT" sz="1800" dirty="0">
                <a:sym typeface="Wingdings" pitchFamily="2" charset="2"/>
              </a:rPr>
              <a:t> </a:t>
            </a:r>
            <a:endParaRPr lang="it-IT" sz="1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B4FAB-3B39-2A42-81B8-66227B8CDC9E}"/>
              </a:ext>
            </a:extLst>
          </p:cNvPr>
          <p:cNvSpPr txBox="1"/>
          <p:nvPr/>
        </p:nvSpPr>
        <p:spPr>
          <a:xfrm>
            <a:off x="1318185" y="4247147"/>
            <a:ext cx="968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</a:t>
            </a:r>
            <a:r>
              <a:rPr lang="it-IT" i="1" dirty="0" err="1"/>
              <a:t>Sequestring</a:t>
            </a:r>
            <a:r>
              <a:rPr lang="it-IT" i="1" dirty="0"/>
              <a:t>:</a:t>
            </a:r>
            <a:r>
              <a:rPr lang="it-IT" dirty="0"/>
              <a:t>  </a:t>
            </a:r>
            <a:r>
              <a:rPr lang="it-IT" b="1" dirty="0" err="1"/>
              <a:t>CoIP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>
                <a:solidFill>
                  <a:schemeClr val="accent6"/>
                </a:solidFill>
                <a:sym typeface="Wingdings" pitchFamily="2" charset="2"/>
              </a:rPr>
              <a:t>si</a:t>
            </a:r>
            <a:r>
              <a:rPr lang="it-IT" dirty="0">
                <a:sym typeface="Wingdings" pitchFamily="2" charset="2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8369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CC1717-9AA9-CA43-A159-DD8560051386}"/>
              </a:ext>
            </a:extLst>
          </p:cNvPr>
          <p:cNvSpPr/>
          <p:nvPr/>
        </p:nvSpPr>
        <p:spPr>
          <a:xfrm>
            <a:off x="0" y="-12879"/>
            <a:ext cx="9144000" cy="1000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2341A3-37DA-3E4A-9127-93219DB2E20B}"/>
              </a:ext>
            </a:extLst>
          </p:cNvPr>
          <p:cNvSpPr txBox="1"/>
          <p:nvPr/>
        </p:nvSpPr>
        <p:spPr>
          <a:xfrm>
            <a:off x="160188" y="1094482"/>
            <a:ext cx="45004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TEAD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coactivators</a:t>
            </a:r>
            <a:r>
              <a:rPr lang="it-IT" dirty="0"/>
              <a:t> YAP and TAZ </a:t>
            </a:r>
            <a:r>
              <a:rPr lang="it-IT" dirty="0" err="1"/>
              <a:t>promote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progression</a:t>
            </a:r>
            <a:r>
              <a:rPr lang="it-IT" dirty="0"/>
              <a:t> and </a:t>
            </a:r>
            <a:r>
              <a:rPr lang="it-IT" dirty="0" err="1"/>
              <a:t>metastasis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transcriptional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. </a:t>
            </a:r>
          </a:p>
          <a:p>
            <a:endParaRPr lang="it-IT" b="1" dirty="0"/>
          </a:p>
          <a:p>
            <a:pPr marL="342891" indent="-342891">
              <a:buAutoNum type="arabicPeriod"/>
            </a:pPr>
            <a:r>
              <a:rPr lang="it-IT" dirty="0" err="1"/>
              <a:t>ectopic</a:t>
            </a:r>
            <a:r>
              <a:rPr lang="it-IT" dirty="0"/>
              <a:t> </a:t>
            </a:r>
            <a:r>
              <a:rPr lang="it-IT" dirty="0" err="1"/>
              <a:t>expression</a:t>
            </a:r>
            <a:r>
              <a:rPr lang="it-IT" dirty="0"/>
              <a:t> of Malat1 </a:t>
            </a:r>
            <a:r>
              <a:rPr lang="it-IT" dirty="0" err="1"/>
              <a:t>reduced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knockout of MALAT1 </a:t>
            </a:r>
            <a:r>
              <a:rPr lang="it-IT" dirty="0" err="1"/>
              <a:t>increased</a:t>
            </a:r>
            <a:r>
              <a:rPr lang="it-IT" dirty="0"/>
              <a:t>, the </a:t>
            </a:r>
            <a:r>
              <a:rPr lang="it-IT" dirty="0" err="1"/>
              <a:t>activity</a:t>
            </a:r>
            <a:r>
              <a:rPr lang="it-IT" dirty="0"/>
              <a:t> of a TEAD </a:t>
            </a:r>
            <a:r>
              <a:rPr lang="it-IT" b="1" dirty="0" err="1"/>
              <a:t>luciferase</a:t>
            </a:r>
            <a:r>
              <a:rPr lang="it-IT" b="1" dirty="0"/>
              <a:t> reporter</a:t>
            </a:r>
            <a:r>
              <a:rPr lang="it-IT" dirty="0"/>
              <a:t> </a:t>
            </a:r>
            <a:r>
              <a:rPr lang="it-IT" dirty="0" err="1"/>
              <a:t>containing</a:t>
            </a:r>
            <a:r>
              <a:rPr lang="it-IT" dirty="0"/>
              <a:t> tandem TEAD- </a:t>
            </a:r>
            <a:r>
              <a:rPr lang="it-IT" dirty="0" err="1"/>
              <a:t>binding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</a:t>
            </a:r>
            <a:r>
              <a:rPr lang="it-IT" b="1" dirty="0"/>
              <a:t>(Fig. 5a,b</a:t>
            </a:r>
            <a:r>
              <a:rPr lang="it-IT" dirty="0"/>
              <a:t>). </a:t>
            </a:r>
          </a:p>
          <a:p>
            <a:pPr marL="342891" indent="-342891">
              <a:buAutoNum type="arabicPeriod"/>
            </a:pPr>
            <a:endParaRPr lang="it-IT" dirty="0"/>
          </a:p>
          <a:p>
            <a:endParaRPr lang="it-IT" dirty="0"/>
          </a:p>
          <a:p>
            <a:r>
              <a:rPr lang="it-IT" b="1" dirty="0" err="1"/>
              <a:t>Fractionation</a:t>
            </a:r>
            <a:r>
              <a:rPr lang="it-IT" b="1" dirty="0"/>
              <a:t> </a:t>
            </a:r>
            <a:r>
              <a:rPr lang="it-IT" b="1" dirty="0" err="1"/>
              <a:t>assays</a:t>
            </a:r>
            <a:r>
              <a:rPr lang="it-IT" b="1" dirty="0"/>
              <a:t> </a:t>
            </a:r>
            <a:r>
              <a:rPr lang="it-IT" dirty="0"/>
              <a:t>and</a:t>
            </a:r>
            <a:r>
              <a:rPr lang="it-IT" b="1" dirty="0"/>
              <a:t> </a:t>
            </a:r>
            <a:r>
              <a:rPr lang="it-IT" b="1" dirty="0" err="1"/>
              <a:t>immunofluorescent</a:t>
            </a:r>
            <a:r>
              <a:rPr lang="it-IT" b="1" dirty="0"/>
              <a:t> </a:t>
            </a:r>
            <a:r>
              <a:rPr lang="it-IT" b="1" dirty="0" err="1"/>
              <a:t>staining</a:t>
            </a:r>
            <a:r>
              <a:rPr lang="it-IT" b="1" dirty="0"/>
              <a:t> </a:t>
            </a:r>
            <a:r>
              <a:rPr lang="it-IT" dirty="0" err="1"/>
              <a:t>demonstrated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>
                <a:solidFill>
                  <a:schemeClr val="tx2"/>
                </a:solidFill>
              </a:rPr>
              <a:t> TEAD </a:t>
            </a:r>
            <a:r>
              <a:rPr lang="it-IT" dirty="0" err="1">
                <a:solidFill>
                  <a:schemeClr val="tx2"/>
                </a:solidFill>
              </a:rPr>
              <a:t>proteins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were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localized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exclusively</a:t>
            </a:r>
            <a:r>
              <a:rPr lang="it-IT" dirty="0">
                <a:solidFill>
                  <a:schemeClr val="tx2"/>
                </a:solidFill>
              </a:rPr>
              <a:t> in the </a:t>
            </a:r>
            <a:r>
              <a:rPr lang="it-IT" dirty="0" err="1">
                <a:solidFill>
                  <a:schemeClr val="tx2"/>
                </a:solidFill>
              </a:rPr>
              <a:t>nucleus</a:t>
            </a:r>
            <a:r>
              <a:rPr lang="it-IT" dirty="0">
                <a:solidFill>
                  <a:schemeClr val="tx2"/>
                </a:solidFill>
              </a:rPr>
              <a:t> of </a:t>
            </a:r>
            <a:r>
              <a:rPr lang="it-IT" dirty="0" err="1">
                <a:solidFill>
                  <a:schemeClr val="tx2"/>
                </a:solidFill>
              </a:rPr>
              <a:t>both</a:t>
            </a:r>
            <a:r>
              <a:rPr lang="it-IT" dirty="0">
                <a:solidFill>
                  <a:schemeClr val="tx2"/>
                </a:solidFill>
              </a:rPr>
              <a:t> control and MALAT1- knockout MDA-MB-231 </a:t>
            </a:r>
            <a:r>
              <a:rPr lang="it-IT" dirty="0" err="1">
                <a:solidFill>
                  <a:schemeClr val="tx2"/>
                </a:solidFill>
              </a:rPr>
              <a:t>cells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b="1" dirty="0">
                <a:solidFill>
                  <a:schemeClr val="tx2"/>
                </a:solidFill>
              </a:rPr>
              <a:t>(</a:t>
            </a:r>
            <a:r>
              <a:rPr lang="it-IT" b="1" dirty="0" err="1">
                <a:solidFill>
                  <a:schemeClr val="tx2"/>
                </a:solidFill>
              </a:rPr>
              <a:t>Supplementary</a:t>
            </a:r>
            <a:r>
              <a:rPr lang="it-IT" b="1" dirty="0">
                <a:solidFill>
                  <a:schemeClr val="tx2"/>
                </a:solidFill>
              </a:rPr>
              <a:t> Fig. 7h,i)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99955D58-8520-804C-9974-941FB899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1014" y="-303948"/>
            <a:ext cx="13226028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inhibits</a:t>
            </a:r>
            <a:r>
              <a:rPr lang="it-IT" sz="2800" b="1" dirty="0">
                <a:solidFill>
                  <a:schemeClr val="bg1"/>
                </a:solidFill>
              </a:rPr>
              <a:t> the </a:t>
            </a:r>
            <a:r>
              <a:rPr lang="it-IT" sz="2800" b="1" dirty="0" err="1">
                <a:solidFill>
                  <a:schemeClr val="bg1"/>
                </a:solidFill>
              </a:rPr>
              <a:t>transcriptional</a:t>
            </a:r>
            <a:r>
              <a:rPr lang="it-IT" sz="2800" b="1" dirty="0">
                <a:solidFill>
                  <a:schemeClr val="bg1"/>
                </a:solidFill>
              </a:rPr>
              <a:t> activity of TEAD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FE74FB-F2BF-2B43-8929-7720AB46EB2E}"/>
              </a:ext>
            </a:extLst>
          </p:cNvPr>
          <p:cNvSpPr txBox="1"/>
          <p:nvPr/>
        </p:nvSpPr>
        <p:spPr>
          <a:xfrm>
            <a:off x="3144981" y="563367"/>
            <a:ext cx="285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NUCLEAR DELOCALIZATION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4E0751-8EC0-0D40-935C-14DFFC13A0ED}"/>
              </a:ext>
            </a:extLst>
          </p:cNvPr>
          <p:cNvSpPr txBox="1"/>
          <p:nvPr/>
        </p:nvSpPr>
        <p:spPr>
          <a:xfrm>
            <a:off x="1274619" y="6320021"/>
            <a:ext cx="69826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MALAT1 </a:t>
            </a:r>
            <a:r>
              <a:rPr lang="it-IT" b="1" dirty="0" err="1"/>
              <a:t>does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affect</a:t>
            </a:r>
            <a:r>
              <a:rPr lang="it-IT" b="1" dirty="0"/>
              <a:t> the </a:t>
            </a:r>
            <a:r>
              <a:rPr lang="it-IT" b="1" dirty="0" err="1"/>
              <a:t>nuclear</a:t>
            </a:r>
            <a:r>
              <a:rPr lang="it-IT" b="1" dirty="0"/>
              <a:t> </a:t>
            </a:r>
            <a:r>
              <a:rPr lang="it-IT" b="1" dirty="0" err="1"/>
              <a:t>localization</a:t>
            </a:r>
            <a:r>
              <a:rPr lang="it-IT" b="1" dirty="0"/>
              <a:t> of the TEAD </a:t>
            </a:r>
            <a:r>
              <a:rPr lang="it-IT" b="1" dirty="0" err="1"/>
              <a:t>proteins</a:t>
            </a:r>
            <a:endParaRPr lang="it-IT" b="1" dirty="0"/>
          </a:p>
        </p:txBody>
      </p:sp>
      <p:sp>
        <p:nvSpPr>
          <p:cNvPr id="13" name="Freccia giù 12">
            <a:extLst>
              <a:ext uri="{FF2B5EF4-FFF2-40B4-BE49-F238E27FC236}">
                <a16:creationId xmlns:a16="http://schemas.microsoft.com/office/drawing/2014/main" id="{AE25CC3A-C1B9-D94B-AB0A-DA5C73162031}"/>
              </a:ext>
            </a:extLst>
          </p:cNvPr>
          <p:cNvSpPr/>
          <p:nvPr/>
        </p:nvSpPr>
        <p:spPr>
          <a:xfrm>
            <a:off x="2219096" y="3593171"/>
            <a:ext cx="356761" cy="490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4D47737-E049-F441-8A39-A31D16805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44" y="1039102"/>
            <a:ext cx="4396578" cy="2989831"/>
          </a:xfrm>
          <a:prstGeom prst="rect">
            <a:avLst/>
          </a:prstGeom>
        </p:spPr>
      </p:pic>
      <p:pic>
        <p:nvPicPr>
          <p:cNvPr id="17" name="Immagine 16" descr="Immagine che contiene parete, verde&#10;&#10;Descrizione generata automaticamente">
            <a:extLst>
              <a:ext uri="{FF2B5EF4-FFF2-40B4-BE49-F238E27FC236}">
                <a16:creationId xmlns:a16="http://schemas.microsoft.com/office/drawing/2014/main" id="{F562CB85-FF33-494F-806C-D1CA646C0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7" y="4053457"/>
            <a:ext cx="2660073" cy="212776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A39400-7AE7-334C-A9FD-D81E4F7DF4C0}"/>
              </a:ext>
            </a:extLst>
          </p:cNvPr>
          <p:cNvSpPr txBox="1"/>
          <p:nvPr/>
        </p:nvSpPr>
        <p:spPr>
          <a:xfrm>
            <a:off x="5370743" y="1050067"/>
            <a:ext cx="1773207" cy="40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latin typeface="Whitney"/>
                <a:ea typeface="Times New Roman" panose="02020603050405020304" pitchFamily="18" charset="0"/>
              </a:rPr>
              <a:t>HEK293FT</a:t>
            </a:r>
            <a:endParaRPr lang="it-IT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FD4C030-CDE7-E249-B261-5F5FFD487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399" y="4585855"/>
            <a:ext cx="2050863" cy="14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67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325C7D7F-E302-EC48-ADC6-5F75BC7A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20" y="587970"/>
            <a:ext cx="18473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altLang="it-IT">
                <a:latin typeface="Arial" panose="020B0604020202020204" pitchFamily="34" charset="0"/>
              </a:rPr>
            </a:b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3AD400-5264-2241-896C-CC7B2F99AB87}"/>
              </a:ext>
            </a:extLst>
          </p:cNvPr>
          <p:cNvSpPr txBox="1"/>
          <p:nvPr/>
        </p:nvSpPr>
        <p:spPr>
          <a:xfrm>
            <a:off x="539757" y="1185993"/>
            <a:ext cx="37464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MALAT1 RNA is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abundant</a:t>
            </a:r>
            <a:r>
              <a:rPr lang="it-IT" dirty="0"/>
              <a:t>, and the TEAD-</a:t>
            </a:r>
            <a:r>
              <a:rPr lang="it-IT" dirty="0" err="1"/>
              <a:t>binding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are </a:t>
            </a:r>
            <a:r>
              <a:rPr lang="it-IT" dirty="0" err="1"/>
              <a:t>distributed</a:t>
            </a:r>
            <a:r>
              <a:rPr lang="it-IT" dirty="0"/>
              <a:t> </a:t>
            </a:r>
            <a:r>
              <a:rPr lang="it-IT" dirty="0" err="1"/>
              <a:t>throughout</a:t>
            </a:r>
            <a:r>
              <a:rPr lang="it-IT" dirty="0"/>
              <a:t> MALAT1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2. </a:t>
            </a:r>
            <a:r>
              <a:rPr lang="it-IT" b="1" dirty="0"/>
              <a:t>Co-</a:t>
            </a:r>
            <a:r>
              <a:rPr lang="it-IT" b="1" dirty="0" err="1"/>
              <a:t>immunoprecipitation</a:t>
            </a:r>
            <a:r>
              <a:rPr lang="it-IT" dirty="0"/>
              <a:t>                 of TEAD1 and YAP.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Upon</a:t>
            </a:r>
            <a:r>
              <a:rPr lang="it-IT" dirty="0"/>
              <a:t> Malat1 </a:t>
            </a:r>
            <a:r>
              <a:rPr lang="it-IT" dirty="0" err="1"/>
              <a:t>overexpression</a:t>
            </a:r>
            <a:r>
              <a:rPr lang="it-IT" dirty="0"/>
              <a:t>, an </a:t>
            </a:r>
            <a:r>
              <a:rPr lang="it-IT" b="1" dirty="0" err="1"/>
              <a:t>immunoblotting</a:t>
            </a:r>
            <a:r>
              <a:rPr lang="it-IT" b="1" dirty="0"/>
              <a:t>  </a:t>
            </a:r>
            <a:r>
              <a:rPr lang="it-IT" dirty="0"/>
              <a:t>shows:</a:t>
            </a:r>
          </a:p>
          <a:p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 </a:t>
            </a:r>
            <a:r>
              <a:rPr lang="it-IT" dirty="0">
                <a:solidFill>
                  <a:schemeClr val="tx2"/>
                </a:solidFill>
              </a:rPr>
              <a:t>a </a:t>
            </a:r>
            <a:r>
              <a:rPr lang="it-IT" dirty="0" err="1">
                <a:solidFill>
                  <a:schemeClr val="tx2"/>
                </a:solidFill>
              </a:rPr>
              <a:t>clear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reduction</a:t>
            </a:r>
            <a:r>
              <a:rPr lang="it-IT" dirty="0">
                <a:solidFill>
                  <a:schemeClr val="tx2"/>
                </a:solidFill>
              </a:rPr>
              <a:t> in YAP–TEAD1 </a:t>
            </a:r>
            <a:r>
              <a:rPr lang="it-IT" dirty="0" err="1">
                <a:solidFill>
                  <a:schemeClr val="tx2"/>
                </a:solidFill>
              </a:rPr>
              <a:t>interaction</a:t>
            </a:r>
            <a:r>
              <a:rPr lang="it-IT" dirty="0">
                <a:solidFill>
                  <a:schemeClr val="tx2"/>
                </a:solidFill>
              </a:rPr>
              <a:t> (Fig. 5c,d).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E741BEB-5502-9A49-9565-E24F80808E32}"/>
              </a:ext>
            </a:extLst>
          </p:cNvPr>
          <p:cNvSpPr/>
          <p:nvPr/>
        </p:nvSpPr>
        <p:spPr>
          <a:xfrm>
            <a:off x="0" y="-12879"/>
            <a:ext cx="9144000" cy="1000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6F92F2-156A-A14B-811B-5F591B0989FD}"/>
              </a:ext>
            </a:extLst>
          </p:cNvPr>
          <p:cNvSpPr txBox="1"/>
          <p:nvPr/>
        </p:nvSpPr>
        <p:spPr>
          <a:xfrm>
            <a:off x="3144981" y="563367"/>
            <a:ext cx="285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TEAD DECOY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CC4A3798-49D4-CD43-AE71-BB555AD5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1014" y="-303948"/>
            <a:ext cx="13226028" cy="760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MALAT1 </a:t>
            </a:r>
            <a:r>
              <a:rPr lang="it-IT" sz="2800" b="1" dirty="0" err="1">
                <a:solidFill>
                  <a:schemeClr val="bg1"/>
                </a:solidFill>
              </a:rPr>
              <a:t>inhibits</a:t>
            </a:r>
            <a:r>
              <a:rPr lang="it-IT" sz="2800" b="1" dirty="0">
                <a:solidFill>
                  <a:schemeClr val="bg1"/>
                </a:solidFill>
              </a:rPr>
              <a:t> the </a:t>
            </a:r>
            <a:r>
              <a:rPr lang="it-IT" sz="2800" b="1" dirty="0" err="1">
                <a:solidFill>
                  <a:schemeClr val="bg1"/>
                </a:solidFill>
              </a:rPr>
              <a:t>transcriptional</a:t>
            </a:r>
            <a:r>
              <a:rPr lang="it-IT" sz="2800" b="1" dirty="0">
                <a:solidFill>
                  <a:schemeClr val="bg1"/>
                </a:solidFill>
              </a:rPr>
              <a:t> activity of TEAD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4A41F9-591A-614F-9819-0422D4A8FA44}"/>
              </a:ext>
            </a:extLst>
          </p:cNvPr>
          <p:cNvSpPr txBox="1"/>
          <p:nvPr/>
        </p:nvSpPr>
        <p:spPr>
          <a:xfrm>
            <a:off x="1080653" y="6400715"/>
            <a:ext cx="6982692" cy="369332"/>
          </a:xfrm>
          <a:prstGeom prst="rect">
            <a:avLst/>
          </a:prstGeom>
          <a:noFill/>
          <a:ln>
            <a:solidFill>
              <a:prstClr val="black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MALAT1 </a:t>
            </a:r>
            <a:r>
              <a:rPr lang="it-IT" b="1" dirty="0" err="1"/>
              <a:t>sequester</a:t>
            </a:r>
            <a:r>
              <a:rPr lang="it-IT" b="1" dirty="0"/>
              <a:t> TEAD, </a:t>
            </a:r>
            <a:r>
              <a:rPr lang="it-IT" b="1" dirty="0" err="1"/>
              <a:t>thereby</a:t>
            </a:r>
            <a:r>
              <a:rPr lang="it-IT" b="1" dirty="0"/>
              <a:t> </a:t>
            </a:r>
            <a:r>
              <a:rPr lang="it-IT" b="1" dirty="0" err="1"/>
              <a:t>blocking</a:t>
            </a:r>
            <a:r>
              <a:rPr lang="it-IT" b="1" dirty="0"/>
              <a:t> </a:t>
            </a:r>
            <a:r>
              <a:rPr lang="it-IT" b="1" dirty="0" err="1"/>
              <a:t>TEAD’s</a:t>
            </a:r>
            <a:r>
              <a:rPr lang="it-IT" b="1" dirty="0"/>
              <a:t> </a:t>
            </a:r>
            <a:r>
              <a:rPr lang="it-IT" b="1" dirty="0" err="1"/>
              <a:t>ability</a:t>
            </a:r>
            <a:r>
              <a:rPr lang="it-IT" b="1" dirty="0"/>
              <a:t> to </a:t>
            </a:r>
            <a:r>
              <a:rPr lang="it-IT" b="1" dirty="0" err="1"/>
              <a:t>bind</a:t>
            </a:r>
            <a:r>
              <a:rPr lang="it-IT" b="1" dirty="0"/>
              <a:t> YAP</a:t>
            </a:r>
          </a:p>
        </p:txBody>
      </p:sp>
      <p:pic>
        <p:nvPicPr>
          <p:cNvPr id="17" name="Immagine 1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3164F2F9-A35E-3948-A5B4-7611F0359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06" y="1029488"/>
            <a:ext cx="4984172" cy="268868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9431A13-A393-7142-8904-2D51E3F21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71" y="3752363"/>
            <a:ext cx="3316336" cy="2602048"/>
          </a:xfrm>
          <a:prstGeom prst="rect">
            <a:avLst/>
          </a:prstGeom>
        </p:spPr>
      </p:pic>
      <p:sp>
        <p:nvSpPr>
          <p:cNvPr id="21" name="Freccia giù 20">
            <a:extLst>
              <a:ext uri="{FF2B5EF4-FFF2-40B4-BE49-F238E27FC236}">
                <a16:creationId xmlns:a16="http://schemas.microsoft.com/office/drawing/2014/main" id="{14D77899-0E24-094B-92CC-84EF8D35A799}"/>
              </a:ext>
            </a:extLst>
          </p:cNvPr>
          <p:cNvSpPr/>
          <p:nvPr/>
        </p:nvSpPr>
        <p:spPr>
          <a:xfrm>
            <a:off x="1862275" y="3282776"/>
            <a:ext cx="356761" cy="490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F26AA91-F079-1949-9971-AF8612C3581C}"/>
              </a:ext>
            </a:extLst>
          </p:cNvPr>
          <p:cNvSpPr txBox="1"/>
          <p:nvPr/>
        </p:nvSpPr>
        <p:spPr>
          <a:xfrm>
            <a:off x="8008014" y="1063681"/>
            <a:ext cx="1773207" cy="40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latin typeface="Whitney"/>
                <a:ea typeface="Times New Roman" panose="02020603050405020304" pitchFamily="18" charset="0"/>
              </a:rPr>
              <a:t>HEK293FT</a:t>
            </a:r>
            <a:endParaRPr lang="it-IT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64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825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inhibits</a:t>
            </a:r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transcriptional</a:t>
            </a:r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TEAD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63688" y="443711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</a:t>
            </a:r>
            <a:r>
              <a:rPr lang="it-IT" i="1" dirty="0" err="1"/>
              <a:t>transcriptional</a:t>
            </a:r>
            <a:r>
              <a:rPr lang="it-IT" i="1" dirty="0"/>
              <a:t> </a:t>
            </a:r>
            <a:r>
              <a:rPr lang="it-IT" i="1" dirty="0" err="1"/>
              <a:t>activity</a:t>
            </a:r>
            <a:r>
              <a:rPr lang="it-IT" i="1" dirty="0"/>
              <a:t>  </a:t>
            </a:r>
            <a:r>
              <a:rPr lang="it-IT" i="1" dirty="0">
                <a:sym typeface="Wingdings" pitchFamily="2" charset="2"/>
              </a:rPr>
              <a:t></a:t>
            </a:r>
            <a:r>
              <a:rPr lang="it-IT" i="1" dirty="0"/>
              <a:t>  </a:t>
            </a:r>
            <a:r>
              <a:rPr lang="it-IT" dirty="0" err="1"/>
              <a:t>qPCR</a:t>
            </a:r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136B97F-D1C9-2744-AC01-C2D00D9C4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26782"/>
            <a:ext cx="7859216" cy="30529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Scientific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mechanism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which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MALAT1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regulates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TEAD</a:t>
            </a:r>
          </a:p>
          <a:p>
            <a:pPr>
              <a:buFont typeface="Wingdings" pitchFamily="2" charset="2"/>
              <a:buChar char="v"/>
            </a:pP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1° goal: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investigation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whether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MALAT1 de-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localize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sequesters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TEAD</a:t>
            </a:r>
          </a:p>
          <a:p>
            <a:pPr>
              <a:buFont typeface="Wingdings" pitchFamily="2" charset="2"/>
              <a:buChar char="v"/>
            </a:pP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/>
              <a:t>2° goal: </a:t>
            </a:r>
            <a:r>
              <a:rPr lang="it-IT" sz="1800" dirty="0" err="1"/>
              <a:t>Investigation</a:t>
            </a:r>
            <a:r>
              <a:rPr lang="it-IT" sz="1800" dirty="0"/>
              <a:t> on </a:t>
            </a:r>
            <a:r>
              <a:rPr lang="it-IT" sz="1800" dirty="0" err="1"/>
              <a:t>how</a:t>
            </a:r>
            <a:r>
              <a:rPr lang="it-IT" sz="1800" dirty="0"/>
              <a:t> MALAT1 </a:t>
            </a:r>
            <a:r>
              <a:rPr lang="it-IT" sz="1800" dirty="0" err="1"/>
              <a:t>influences</a:t>
            </a:r>
            <a:r>
              <a:rPr lang="it-IT" sz="1800" dirty="0"/>
              <a:t> TEAD </a:t>
            </a:r>
            <a:r>
              <a:rPr lang="it-IT" sz="1800" dirty="0" err="1"/>
              <a:t>transcriptional</a:t>
            </a:r>
            <a:r>
              <a:rPr lang="it-IT" sz="1800" dirty="0"/>
              <a:t> activity on </a:t>
            </a:r>
            <a:r>
              <a:rPr lang="it-IT" sz="1800" dirty="0" err="1"/>
              <a:t>classical</a:t>
            </a:r>
            <a:r>
              <a:rPr lang="it-IT" sz="1800" dirty="0"/>
              <a:t> target genes (e.g. ANKRD1 CTGF CYRE1)</a:t>
            </a:r>
          </a:p>
          <a:p>
            <a:pPr>
              <a:buFont typeface="Wingdings" pitchFamily="2" charset="2"/>
              <a:buChar char="v"/>
            </a:pPr>
            <a:endParaRPr lang="it-IT" sz="1800" dirty="0"/>
          </a:p>
          <a:p>
            <a:pPr>
              <a:buFont typeface="Wingdings" pitchFamily="2" charset="2"/>
              <a:buChar char="v"/>
            </a:pPr>
            <a:r>
              <a:rPr lang="it-IT" sz="1800" dirty="0" err="1"/>
              <a:t>Methods</a:t>
            </a:r>
            <a:r>
              <a:rPr lang="it-IT" sz="1800" dirty="0"/>
              <a:t> :  1.  </a:t>
            </a:r>
            <a:r>
              <a:rPr lang="it-IT" sz="1800" i="1" dirty="0"/>
              <a:t>promoter </a:t>
            </a:r>
            <a:r>
              <a:rPr lang="it-IT" sz="1800" i="1" dirty="0" err="1"/>
              <a:t>occupancy</a:t>
            </a:r>
            <a:r>
              <a:rPr lang="it-IT" sz="1800" i="1" dirty="0"/>
              <a:t> </a:t>
            </a:r>
            <a:r>
              <a:rPr lang="it-IT" sz="1800" i="1" dirty="0">
                <a:sym typeface="Wingdings" pitchFamily="2" charset="2"/>
              </a:rPr>
              <a:t> </a:t>
            </a:r>
            <a:r>
              <a:rPr lang="it-IT" sz="1800" i="1" dirty="0"/>
              <a:t> </a:t>
            </a:r>
            <a:r>
              <a:rPr lang="it-IT" sz="1800" dirty="0" err="1"/>
              <a:t>luciferase</a:t>
            </a:r>
            <a:r>
              <a:rPr lang="it-IT" sz="1800" dirty="0"/>
              <a:t> assay</a:t>
            </a:r>
          </a:p>
        </p:txBody>
      </p:sp>
    </p:spTree>
    <p:extLst>
      <p:ext uri="{BB962C8B-B14F-4D97-AF65-F5344CB8AC3E}">
        <p14:creationId xmlns:p14="http://schemas.microsoft.com/office/powerpoint/2010/main" val="795039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2">
            <a:extLst>
              <a:ext uri="{FF2B5EF4-FFF2-40B4-BE49-F238E27FC236}">
                <a16:creationId xmlns:a16="http://schemas.microsoft.com/office/drawing/2014/main" id="{591A161B-C532-CD47-8049-A4080D0C03D3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1951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+mn-lt"/>
              </a:rPr>
              <a:t>MALAT1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inhibits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the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transcriptional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activity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of TEAD</a:t>
            </a:r>
            <a:br>
              <a:rPr lang="it-IT" sz="2800" dirty="0">
                <a:solidFill>
                  <a:schemeClr val="bg1"/>
                </a:solidFill>
                <a:latin typeface="+mn-lt"/>
              </a:rPr>
            </a:br>
            <a:r>
              <a:rPr lang="it-IT" sz="2400" dirty="0">
                <a:solidFill>
                  <a:schemeClr val="bg1"/>
                </a:solidFill>
                <a:latin typeface="+mn-lt"/>
              </a:rPr>
              <a:t>Promoter </a:t>
            </a:r>
            <a:r>
              <a:rPr lang="it-IT" sz="2400" dirty="0" err="1">
                <a:solidFill>
                  <a:schemeClr val="bg1"/>
                </a:solidFill>
                <a:latin typeface="+mn-lt"/>
              </a:rPr>
              <a:t>occupancy</a:t>
            </a:r>
            <a:r>
              <a:rPr lang="it-IT" sz="2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471869"/>
            <a:ext cx="4874937" cy="4189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To </a:t>
            </a:r>
            <a:r>
              <a:rPr lang="it-IT" sz="1800" dirty="0" err="1"/>
              <a:t>support</a:t>
            </a:r>
            <a:r>
              <a:rPr lang="it-IT" sz="1800" dirty="0"/>
              <a:t> MALAT1 </a:t>
            </a:r>
            <a:r>
              <a:rPr lang="it-IT" sz="1800" dirty="0" err="1"/>
              <a:t>relationship</a:t>
            </a:r>
            <a:r>
              <a:rPr lang="it-IT" sz="1800" dirty="0"/>
              <a:t> with TEAD </a:t>
            </a:r>
            <a:endParaRPr lang="it-IT" sz="1800" u="sng" dirty="0"/>
          </a:p>
          <a:p>
            <a:pPr marL="0" indent="0">
              <a:buNone/>
            </a:pPr>
            <a:r>
              <a:rPr lang="it-IT" sz="1800" u="sng" dirty="0" err="1"/>
              <a:t>ChIp-qPCR</a:t>
            </a:r>
            <a:r>
              <a:rPr lang="it-IT" sz="1800" u="sng" dirty="0"/>
              <a:t> </a:t>
            </a:r>
            <a:r>
              <a:rPr lang="it-IT" sz="1800" dirty="0"/>
              <a:t>of YAP-TEAD target </a:t>
            </a:r>
            <a:r>
              <a:rPr lang="it-IT" sz="1800" dirty="0" err="1"/>
              <a:t>genes</a:t>
            </a:r>
            <a:r>
              <a:rPr lang="it-IT" sz="1800" dirty="0"/>
              <a:t> promoters </a:t>
            </a:r>
          </a:p>
          <a:p>
            <a:r>
              <a:rPr lang="it-IT" sz="1800" dirty="0"/>
              <a:t>Malat1  </a:t>
            </a:r>
            <a:r>
              <a:rPr lang="it-IT" sz="1800" dirty="0" err="1"/>
              <a:t>expression</a:t>
            </a:r>
            <a:r>
              <a:rPr lang="it-IT" sz="1800" dirty="0"/>
              <a:t> </a:t>
            </a:r>
            <a:r>
              <a:rPr lang="it-IT" sz="1800" dirty="0" err="1"/>
              <a:t>decrease</a:t>
            </a:r>
            <a:r>
              <a:rPr lang="it-IT" sz="1800" dirty="0"/>
              <a:t> the </a:t>
            </a:r>
            <a:r>
              <a:rPr lang="it-IT" sz="1800" dirty="0" err="1"/>
              <a:t>occupancy</a:t>
            </a:r>
            <a:r>
              <a:rPr lang="it-IT" sz="1800" dirty="0"/>
              <a:t> of </a:t>
            </a:r>
            <a:r>
              <a:rPr lang="it-IT" sz="1800" dirty="0" err="1"/>
              <a:t>classical</a:t>
            </a:r>
            <a:r>
              <a:rPr lang="it-IT" sz="1800" dirty="0"/>
              <a:t> target </a:t>
            </a:r>
            <a:r>
              <a:rPr lang="it-IT" sz="1800" dirty="0" err="1"/>
              <a:t>genes</a:t>
            </a:r>
            <a:r>
              <a:rPr lang="it-IT" sz="1800" dirty="0"/>
              <a:t> promoters by </a:t>
            </a:r>
            <a:r>
              <a:rPr lang="it-IT" sz="1800" dirty="0" err="1"/>
              <a:t>endogenous</a:t>
            </a:r>
            <a:r>
              <a:rPr lang="it-IT" sz="1800" dirty="0"/>
              <a:t> YAP-TEAD</a:t>
            </a:r>
          </a:p>
          <a:p>
            <a:pPr marL="0" indent="0">
              <a:buNone/>
            </a:pPr>
            <a:endParaRPr lang="it-IT" sz="1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1800" dirty="0">
                <a:sym typeface="Wingdings" pitchFamily="2" charset="2"/>
              </a:rPr>
              <a:t>To </a:t>
            </a:r>
            <a:r>
              <a:rPr lang="it-IT" sz="1800" dirty="0" err="1">
                <a:sym typeface="Wingdings" pitchFamily="2" charset="2"/>
              </a:rPr>
              <a:t>exclude</a:t>
            </a:r>
            <a:r>
              <a:rPr lang="it-IT" sz="1800" dirty="0">
                <a:sym typeface="Wingdings" pitchFamily="2" charset="2"/>
              </a:rPr>
              <a:t> MALAT1 impact on YAP activity</a:t>
            </a:r>
          </a:p>
          <a:p>
            <a:pPr marL="0" indent="0">
              <a:buNone/>
            </a:pPr>
            <a:r>
              <a:rPr lang="it-IT" sz="1800" u="sng" dirty="0">
                <a:sym typeface="Wingdings" pitchFamily="2" charset="2"/>
              </a:rPr>
              <a:t>Generation of GAL4 DBD-</a:t>
            </a:r>
            <a:r>
              <a:rPr lang="it-IT" sz="1800" u="sng" dirty="0" err="1">
                <a:sym typeface="Wingdings" pitchFamily="2" charset="2"/>
              </a:rPr>
              <a:t>fused</a:t>
            </a:r>
            <a:r>
              <a:rPr lang="it-IT" sz="1800" u="sng" dirty="0">
                <a:sym typeface="Wingdings" pitchFamily="2" charset="2"/>
              </a:rPr>
              <a:t> YAP </a:t>
            </a:r>
            <a:r>
              <a:rPr lang="it-IT" sz="1800" u="sng" dirty="0" err="1">
                <a:sym typeface="Wingdings" pitchFamily="2" charset="2"/>
              </a:rPr>
              <a:t>constructs</a:t>
            </a:r>
            <a:r>
              <a:rPr lang="it-IT" sz="1800" u="sng" dirty="0">
                <a:sym typeface="Wingdings" pitchFamily="2" charset="2"/>
              </a:rPr>
              <a:t> </a:t>
            </a:r>
          </a:p>
          <a:p>
            <a:r>
              <a:rPr lang="it-IT" sz="1800" dirty="0">
                <a:sym typeface="Wingdings" pitchFamily="2" charset="2"/>
              </a:rPr>
              <a:t>Evaluation of </a:t>
            </a:r>
            <a:r>
              <a:rPr lang="it-IT" sz="1800" dirty="0" err="1">
                <a:sym typeface="Wingdings" pitchFamily="2" charset="2"/>
              </a:rPr>
              <a:t>transcriptional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activity</a:t>
            </a:r>
            <a:r>
              <a:rPr lang="it-IT" sz="1800" dirty="0">
                <a:sym typeface="Wingdings" pitchFamily="2" charset="2"/>
              </a:rPr>
              <a:t> by GAL4 DBD responsive </a:t>
            </a:r>
            <a:r>
              <a:rPr lang="it-IT" sz="1800" dirty="0" err="1">
                <a:sym typeface="Wingdings" pitchFamily="2" charset="2"/>
              </a:rPr>
              <a:t>luciferase</a:t>
            </a:r>
            <a:r>
              <a:rPr lang="it-IT" sz="1800" dirty="0">
                <a:sym typeface="Wingdings" pitchFamily="2" charset="2"/>
              </a:rPr>
              <a:t> reporter </a:t>
            </a:r>
          </a:p>
          <a:p>
            <a:r>
              <a:rPr lang="it-IT" sz="1800" dirty="0">
                <a:sym typeface="Wingdings" pitchFamily="2" charset="2"/>
              </a:rPr>
              <a:t>YAP</a:t>
            </a:r>
            <a:r>
              <a:rPr lang="it-IT" sz="1800" baseline="30000" dirty="0">
                <a:sym typeface="Wingdings" pitchFamily="2" charset="2"/>
              </a:rPr>
              <a:t>FL</a:t>
            </a:r>
            <a:r>
              <a:rPr lang="it-IT" sz="1800" dirty="0">
                <a:sym typeface="Wingdings" pitchFamily="2" charset="2"/>
              </a:rPr>
              <a:t> and YAP</a:t>
            </a:r>
            <a:r>
              <a:rPr lang="it-IT" sz="1800" baseline="30000" dirty="0">
                <a:sym typeface="Wingdings" pitchFamily="2" charset="2"/>
              </a:rPr>
              <a:t>TAD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exhibit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transcriptional</a:t>
            </a:r>
            <a:r>
              <a:rPr lang="it-IT" sz="1800" dirty="0">
                <a:sym typeface="Wingdings" pitchFamily="2" charset="2"/>
              </a:rPr>
              <a:t> activity </a:t>
            </a:r>
          </a:p>
          <a:p>
            <a:pPr marL="0" indent="0">
              <a:buNone/>
            </a:pPr>
            <a:r>
              <a:rPr lang="it-IT" sz="1800" dirty="0">
                <a:sym typeface="Wingdings" pitchFamily="2" charset="2"/>
              </a:rPr>
              <a:t> No </a:t>
            </a:r>
            <a:r>
              <a:rPr lang="it-IT" sz="1800" dirty="0" err="1">
                <a:sym typeface="Wingdings" pitchFamily="2" charset="2"/>
              </a:rPr>
              <a:t>alterations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after</a:t>
            </a:r>
            <a:r>
              <a:rPr lang="it-IT" sz="1800" dirty="0">
                <a:sym typeface="Wingdings" pitchFamily="2" charset="2"/>
              </a:rPr>
              <a:t> Malat1 </a:t>
            </a:r>
            <a:r>
              <a:rPr lang="it-IT" sz="1800" dirty="0" err="1">
                <a:sym typeface="Wingdings" pitchFamily="2" charset="2"/>
              </a:rPr>
              <a:t>overexpression</a:t>
            </a:r>
            <a:endParaRPr lang="it-IT" sz="1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25713" y="6297412"/>
            <a:ext cx="75171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Repression</a:t>
            </a:r>
            <a:r>
              <a:rPr lang="it-IT" dirty="0"/>
              <a:t> of YAP-TEAD </a:t>
            </a:r>
            <a:r>
              <a:rPr lang="it-IT" dirty="0" err="1"/>
              <a:t>transcriptional</a:t>
            </a:r>
            <a:r>
              <a:rPr lang="it-IT" dirty="0"/>
              <a:t> activity by Malat1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b="1" dirty="0"/>
              <a:t>TEAD</a:t>
            </a:r>
            <a:r>
              <a:rPr lang="it-IT" dirty="0"/>
              <a:t> </a:t>
            </a:r>
            <a:r>
              <a:rPr lang="it-IT" dirty="0" err="1"/>
              <a:t>dependent</a:t>
            </a:r>
            <a:r>
              <a:rPr lang="it-IT" dirty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303028" y="836712"/>
            <a:ext cx="210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Malat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binds</a:t>
            </a:r>
            <a:r>
              <a:rPr lang="it-IT" dirty="0"/>
              <a:t> </a:t>
            </a:r>
            <a:r>
              <a:rPr lang="it-IT" dirty="0" err="1"/>
              <a:t>yap</a:t>
            </a:r>
            <a:r>
              <a:rPr lang="it-IT" dirty="0"/>
              <a:t>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99" y="1803053"/>
            <a:ext cx="4089549" cy="18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67" y="1510806"/>
            <a:ext cx="2000455" cy="2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4962399" y="3691656"/>
            <a:ext cx="4181601" cy="2372008"/>
            <a:chOff x="4962399" y="3691656"/>
            <a:chExt cx="4181601" cy="2372008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399" y="3789040"/>
              <a:ext cx="4181601" cy="2274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8102522" y="3950448"/>
              <a:ext cx="7136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HEK293FT</a:t>
              </a:r>
            </a:p>
          </p:txBody>
        </p:sp>
        <p:sp>
          <p:nvSpPr>
            <p:cNvPr id="7" name="Rettangolo 6"/>
            <p:cNvSpPr/>
            <p:nvPr/>
          </p:nvSpPr>
          <p:spPr>
            <a:xfrm>
              <a:off x="5166066" y="3691656"/>
              <a:ext cx="180020" cy="284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98698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2">
            <a:extLst>
              <a:ext uri="{FF2B5EF4-FFF2-40B4-BE49-F238E27FC236}">
                <a16:creationId xmlns:a16="http://schemas.microsoft.com/office/drawing/2014/main" id="{73481899-82D0-B648-9C92-9F3832A8B8B8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33587"/>
            <a:ext cx="7886700" cy="94985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+mn-lt"/>
              </a:rPr>
              <a:t>MALAT1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inhibits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the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transcriptional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activity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of TEAD</a:t>
            </a:r>
            <a:br>
              <a:rPr lang="it-IT" sz="2800" dirty="0">
                <a:solidFill>
                  <a:schemeClr val="bg1"/>
                </a:solidFill>
                <a:latin typeface="+mn-lt"/>
              </a:rPr>
            </a:br>
            <a:r>
              <a:rPr lang="it-IT" sz="2400" dirty="0" err="1">
                <a:solidFill>
                  <a:schemeClr val="bg1"/>
                </a:solidFill>
                <a:latin typeface="+mn-lt"/>
              </a:rPr>
              <a:t>Transcriptional</a:t>
            </a:r>
            <a:r>
              <a:rPr lang="it-IT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n-lt"/>
              </a:rPr>
              <a:t>activity</a:t>
            </a:r>
            <a:endParaRPr lang="it-IT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782733"/>
            <a:ext cx="4176464" cy="1214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800" u="sng" dirty="0" err="1"/>
              <a:t>qPCR</a:t>
            </a:r>
            <a:endParaRPr lang="it-IT" sz="1800" u="sng" dirty="0"/>
          </a:p>
          <a:p>
            <a:r>
              <a:rPr lang="it-IT" sz="1800" dirty="0" err="1"/>
              <a:t>Overexpression</a:t>
            </a:r>
            <a:r>
              <a:rPr lang="it-IT" sz="1800" dirty="0"/>
              <a:t> of Malat1 in LM2 </a:t>
            </a:r>
            <a:r>
              <a:rPr lang="it-IT" sz="1800" dirty="0" err="1"/>
              <a:t>cells</a:t>
            </a:r>
            <a:r>
              <a:rPr lang="it-IT" sz="1800" dirty="0"/>
              <a:t> </a:t>
            </a:r>
            <a:r>
              <a:rPr lang="it-IT" sz="1800" dirty="0" err="1"/>
              <a:t>downregulates</a:t>
            </a:r>
            <a:r>
              <a:rPr lang="it-IT" sz="1800" dirty="0"/>
              <a:t> the </a:t>
            </a:r>
            <a:r>
              <a:rPr lang="it-IT" sz="1800" dirty="0" err="1"/>
              <a:t>expression</a:t>
            </a:r>
            <a:r>
              <a:rPr lang="it-IT" sz="1800" dirty="0"/>
              <a:t> of well </a:t>
            </a:r>
            <a:r>
              <a:rPr lang="it-IT" sz="1800" dirty="0" err="1"/>
              <a:t>known</a:t>
            </a:r>
            <a:r>
              <a:rPr lang="it-IT" sz="1800" dirty="0"/>
              <a:t> TEAD target </a:t>
            </a:r>
            <a:r>
              <a:rPr lang="it-IT" sz="1800" dirty="0" err="1"/>
              <a:t>genes</a:t>
            </a:r>
            <a:r>
              <a:rPr lang="it-IT" sz="1800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64026" y="3501008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/>
              <a:t>qPCR</a:t>
            </a:r>
            <a:endParaRPr lang="it-IT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Malat1-KO </a:t>
            </a:r>
            <a:r>
              <a:rPr lang="it-IT" dirty="0" err="1"/>
              <a:t>PyMT</a:t>
            </a:r>
            <a:r>
              <a:rPr lang="it-IT" dirty="0"/>
              <a:t> tumor </a:t>
            </a:r>
            <a:r>
              <a:rPr lang="it-IT" dirty="0" err="1"/>
              <a:t>cells</a:t>
            </a:r>
            <a:r>
              <a:rPr lang="it-IT" dirty="0"/>
              <a:t> show an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expression</a:t>
            </a:r>
            <a:r>
              <a:rPr lang="it-IT" dirty="0"/>
              <a:t> of </a:t>
            </a:r>
            <a:r>
              <a:rPr lang="it-IT" dirty="0" err="1"/>
              <a:t>mRNA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classical</a:t>
            </a:r>
            <a:r>
              <a:rPr lang="it-IT" dirty="0"/>
              <a:t> YAP-TEAD </a:t>
            </a:r>
            <a:r>
              <a:rPr lang="it-IT" dirty="0" err="1"/>
              <a:t>genes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This</a:t>
            </a:r>
            <a:r>
              <a:rPr lang="it-IT" dirty="0"/>
              <a:t> effect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reversed</a:t>
            </a:r>
            <a:r>
              <a:rPr lang="it-IT" dirty="0"/>
              <a:t> by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-back of </a:t>
            </a:r>
            <a:r>
              <a:rPr lang="it-IT" i="1" dirty="0"/>
              <a:t>Malat1</a:t>
            </a:r>
            <a:r>
              <a:rPr lang="it-IT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484784"/>
            <a:ext cx="3960440" cy="211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73" y="3717032"/>
            <a:ext cx="46386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030889" y="6329792"/>
            <a:ext cx="4952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Malat1 </a:t>
            </a:r>
            <a:r>
              <a:rPr lang="it-IT" dirty="0" err="1"/>
              <a:t>dysregulates</a:t>
            </a:r>
            <a:r>
              <a:rPr lang="it-IT" dirty="0"/>
              <a:t> TEAD target genes expression </a:t>
            </a:r>
          </a:p>
        </p:txBody>
      </p:sp>
    </p:spTree>
    <p:extLst>
      <p:ext uri="{BB962C8B-B14F-4D97-AF65-F5344CB8AC3E}">
        <p14:creationId xmlns:p14="http://schemas.microsoft.com/office/powerpoint/2010/main" val="717580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25854"/>
            <a:ext cx="7886700" cy="508806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inhibits</a:t>
            </a:r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transcriptional</a:t>
            </a:r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it-I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TEAD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7859216" cy="30529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Scientific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: 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mechanism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which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MALAT1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regulates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TEAD</a:t>
            </a:r>
          </a:p>
          <a:p>
            <a:pPr>
              <a:buFont typeface="Wingdings" pitchFamily="2" charset="2"/>
              <a:buChar char="v"/>
            </a:pP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1° goal: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investigation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whether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MALAT1 de-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localize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sequesters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TEAD</a:t>
            </a:r>
          </a:p>
          <a:p>
            <a:pPr>
              <a:buFont typeface="Wingdings" pitchFamily="2" charset="2"/>
              <a:buChar char="v"/>
            </a:pP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2° goal :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Investigation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MALAT1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influences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TEAD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transcriptional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activity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9552" y="4077072"/>
            <a:ext cx="6919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dirty="0"/>
              <a:t> 3° goal : </a:t>
            </a:r>
            <a:r>
              <a:rPr lang="it-IT" dirty="0" err="1"/>
              <a:t>Determination</a:t>
            </a:r>
            <a:r>
              <a:rPr lang="it-IT" dirty="0"/>
              <a:t> of MALAT1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relevance</a:t>
            </a:r>
            <a:r>
              <a:rPr lang="it-IT" dirty="0"/>
              <a:t> in </a:t>
            </a:r>
            <a:r>
              <a:rPr lang="it-IT" dirty="0" err="1"/>
              <a:t>metastasis</a:t>
            </a:r>
            <a:endParaRPr lang="it-IT" dirty="0"/>
          </a:p>
          <a:p>
            <a:pPr>
              <a:buFont typeface="Wingdings" pitchFamily="2" charset="2"/>
              <a:buChar char="v"/>
            </a:pPr>
            <a:endParaRPr lang="it-IT" dirty="0"/>
          </a:p>
          <a:p>
            <a:pPr>
              <a:buFont typeface="Wingdings" pitchFamily="2" charset="2"/>
              <a:buChar char="v"/>
            </a:pP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 : 1. </a:t>
            </a:r>
            <a:r>
              <a:rPr lang="it-IT" i="1" dirty="0"/>
              <a:t>in vivo </a:t>
            </a:r>
            <a:r>
              <a:rPr lang="it-IT" i="1" dirty="0">
                <a:sym typeface="Wingdings" pitchFamily="2" charset="2"/>
              </a:rPr>
              <a:t> </a:t>
            </a:r>
            <a:r>
              <a:rPr lang="it-IT" dirty="0" err="1"/>
              <a:t>bioluminescent</a:t>
            </a:r>
            <a:r>
              <a:rPr lang="it-IT" dirty="0"/>
              <a:t> </a:t>
            </a:r>
            <a:r>
              <a:rPr lang="it-IT" dirty="0" err="1"/>
              <a:t>imaging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94939" y="4931876"/>
            <a:ext cx="572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2. </a:t>
            </a:r>
            <a:r>
              <a:rPr lang="it-IT" i="1" dirty="0"/>
              <a:t>in vitro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i</a:t>
            </a:r>
            <a:r>
              <a:rPr lang="it-IT" dirty="0" err="1"/>
              <a:t>mmunoblotting</a:t>
            </a:r>
            <a:r>
              <a:rPr lang="it-IT" dirty="0"/>
              <a:t>, </a:t>
            </a:r>
            <a:r>
              <a:rPr lang="it-IT" dirty="0" err="1"/>
              <a:t>migration</a:t>
            </a:r>
            <a:r>
              <a:rPr lang="it-IT" dirty="0"/>
              <a:t> and </a:t>
            </a:r>
            <a:r>
              <a:rPr lang="it-IT" dirty="0" err="1"/>
              <a:t>invasion</a:t>
            </a:r>
            <a:r>
              <a:rPr lang="it-IT" dirty="0"/>
              <a:t> assay</a:t>
            </a:r>
          </a:p>
        </p:txBody>
      </p:sp>
    </p:spTree>
    <p:extLst>
      <p:ext uri="{BB962C8B-B14F-4D97-AF65-F5344CB8AC3E}">
        <p14:creationId xmlns:p14="http://schemas.microsoft.com/office/powerpoint/2010/main" val="1283428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2">
            <a:extLst>
              <a:ext uri="{FF2B5EF4-FFF2-40B4-BE49-F238E27FC236}">
                <a16:creationId xmlns:a16="http://schemas.microsoft.com/office/drawing/2014/main" id="{F775F1B5-9E71-8C48-92D1-A6FBBAEE4986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3320" y="115211"/>
            <a:ext cx="8229600" cy="718060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transcriptional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activity of TEAD</a:t>
            </a:r>
            <a:b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MALAT1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relevance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metastasis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7437" y="5058041"/>
            <a:ext cx="3672408" cy="813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800" dirty="0" err="1"/>
              <a:t>Depletion</a:t>
            </a:r>
            <a:r>
              <a:rPr lang="it-IT" sz="1800" dirty="0"/>
              <a:t> of TEAD </a:t>
            </a:r>
            <a:r>
              <a:rPr lang="it-IT" sz="1800" dirty="0" err="1"/>
              <a:t>proteins</a:t>
            </a:r>
            <a:r>
              <a:rPr lang="it-IT" sz="1800" dirty="0"/>
              <a:t> </a:t>
            </a:r>
            <a:r>
              <a:rPr lang="it-IT" sz="1800" dirty="0" err="1"/>
              <a:t>reverses</a:t>
            </a:r>
            <a:r>
              <a:rPr lang="it-IT" sz="1800" dirty="0"/>
              <a:t> </a:t>
            </a:r>
            <a:r>
              <a:rPr lang="it-IT" sz="1800" dirty="0" err="1"/>
              <a:t>metastasis</a:t>
            </a:r>
            <a:r>
              <a:rPr lang="it-IT" sz="1800" dirty="0"/>
              <a:t> </a:t>
            </a:r>
            <a:r>
              <a:rPr lang="it-IT" sz="1800" i="1" dirty="0"/>
              <a:t>in vivo </a:t>
            </a:r>
          </a:p>
          <a:p>
            <a:pPr algn="ctr"/>
            <a:endParaRPr lang="it-IT" sz="1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19672" y="6119520"/>
            <a:ext cx="59046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Malat1 </a:t>
            </a:r>
            <a:r>
              <a:rPr lang="it-IT" dirty="0" err="1"/>
              <a:t>inhibits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motility</a:t>
            </a:r>
            <a:r>
              <a:rPr lang="it-IT" dirty="0"/>
              <a:t> and </a:t>
            </a:r>
            <a:r>
              <a:rPr lang="it-IT" dirty="0" err="1"/>
              <a:t>invasivness</a:t>
            </a:r>
            <a:r>
              <a:rPr lang="it-IT" dirty="0"/>
              <a:t> </a:t>
            </a:r>
            <a:r>
              <a:rPr lang="it-IT" dirty="0" err="1"/>
              <a:t>sequestring</a:t>
            </a:r>
            <a:r>
              <a:rPr lang="it-IT" dirty="0"/>
              <a:t> TEAD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855001" y="506610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Overexpression</a:t>
            </a:r>
            <a:r>
              <a:rPr lang="it-IT" dirty="0"/>
              <a:t> of Malat1 </a:t>
            </a:r>
            <a:r>
              <a:rPr lang="it-IT" dirty="0" err="1"/>
              <a:t>decrease</a:t>
            </a:r>
            <a:r>
              <a:rPr lang="it-IT" dirty="0"/>
              <a:t> </a:t>
            </a:r>
            <a:r>
              <a:rPr lang="it-IT" dirty="0" err="1"/>
              <a:t>migration</a:t>
            </a:r>
            <a:r>
              <a:rPr lang="it-IT" dirty="0"/>
              <a:t> and </a:t>
            </a:r>
            <a:r>
              <a:rPr lang="it-IT" dirty="0" err="1"/>
              <a:t>invasion</a:t>
            </a:r>
            <a:r>
              <a:rPr lang="it-IT" dirty="0"/>
              <a:t> </a:t>
            </a:r>
            <a:r>
              <a:rPr lang="it-IT" i="1" dirty="0"/>
              <a:t>in vitro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93224" y="1449548"/>
            <a:ext cx="4073243" cy="3589535"/>
            <a:chOff x="506512" y="1567655"/>
            <a:chExt cx="3707217" cy="315369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849" y="1567655"/>
              <a:ext cx="3178880" cy="3153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506512" y="1888609"/>
              <a:ext cx="818766" cy="351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MDA-MB-231</a:t>
              </a:r>
            </a:p>
            <a:p>
              <a:r>
                <a:rPr lang="it-IT" sz="1000" dirty="0"/>
                <a:t>NSG mice</a:t>
              </a:r>
            </a:p>
          </p:txBody>
        </p:sp>
        <p:sp>
          <p:nvSpPr>
            <p:cNvPr id="6" name="Rettangolo 5"/>
            <p:cNvSpPr/>
            <p:nvPr/>
          </p:nvSpPr>
          <p:spPr>
            <a:xfrm>
              <a:off x="1259632" y="1592279"/>
              <a:ext cx="360040" cy="296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4855001" y="1600337"/>
            <a:ext cx="3646303" cy="3465763"/>
            <a:chOff x="4988325" y="1592278"/>
            <a:chExt cx="3646303" cy="3465763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823" y="1592278"/>
              <a:ext cx="3526805" cy="346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5460464" y="1602680"/>
              <a:ext cx="288032" cy="148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4988325" y="2276872"/>
              <a:ext cx="256265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06AEA1-CC84-CD42-9ACA-980F68E982C3}"/>
              </a:ext>
            </a:extLst>
          </p:cNvPr>
          <p:cNvSpPr txBox="1"/>
          <p:nvPr/>
        </p:nvSpPr>
        <p:spPr>
          <a:xfrm rot="18805769">
            <a:off x="1848848" y="1530932"/>
            <a:ext cx="78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MALAT1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681439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06399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+mn-lt"/>
              </a:rPr>
              <a:t>ITGB4 and VEGFA are TEAD target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genes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regulated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by MALAT1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800" dirty="0" err="1"/>
              <a:t>Scientific</a:t>
            </a:r>
            <a:r>
              <a:rPr lang="it-IT" sz="1800" dirty="0"/>
              <a:t> </a:t>
            </a:r>
            <a:r>
              <a:rPr lang="it-IT" sz="1800" dirty="0" err="1"/>
              <a:t>question</a:t>
            </a:r>
            <a:r>
              <a:rPr lang="it-IT" sz="1800" dirty="0"/>
              <a:t> : How Malat1 impact on </a:t>
            </a:r>
            <a:r>
              <a:rPr lang="it-IT" sz="1800" dirty="0" err="1"/>
              <a:t>its</a:t>
            </a:r>
            <a:r>
              <a:rPr lang="it-IT" sz="1800" dirty="0"/>
              <a:t> downstream target genes </a:t>
            </a:r>
            <a:r>
              <a:rPr lang="it-IT" sz="1800" dirty="0" err="1"/>
              <a:t>involved</a:t>
            </a:r>
            <a:r>
              <a:rPr lang="it-IT" sz="1800" dirty="0"/>
              <a:t> in </a:t>
            </a:r>
            <a:r>
              <a:rPr lang="it-IT" sz="1800" dirty="0" err="1"/>
              <a:t>metastasis</a:t>
            </a:r>
            <a:r>
              <a:rPr lang="it-IT" sz="1800" dirty="0"/>
              <a:t> ?</a:t>
            </a:r>
          </a:p>
          <a:p>
            <a:pPr>
              <a:buFont typeface="Wingdings" pitchFamily="2" charset="2"/>
              <a:buChar char="v"/>
            </a:pPr>
            <a:endParaRPr lang="it-IT" sz="1800" dirty="0"/>
          </a:p>
          <a:p>
            <a:pPr>
              <a:buFont typeface="Wingdings" pitchFamily="2" charset="2"/>
              <a:buChar char="v"/>
            </a:pPr>
            <a:r>
              <a:rPr lang="it-IT" sz="1800" dirty="0"/>
              <a:t>1° goal : </a:t>
            </a:r>
            <a:r>
              <a:rPr lang="it-IT" sz="1800" dirty="0" err="1"/>
              <a:t>Identification</a:t>
            </a:r>
            <a:r>
              <a:rPr lang="it-IT" sz="1800" dirty="0"/>
              <a:t> of </a:t>
            </a:r>
            <a:r>
              <a:rPr lang="it-IT" sz="1800" dirty="0" err="1"/>
              <a:t>novel</a:t>
            </a:r>
            <a:r>
              <a:rPr lang="it-IT" sz="1800" dirty="0"/>
              <a:t> Malat1 target genes</a:t>
            </a:r>
          </a:p>
          <a:p>
            <a:pPr>
              <a:buFont typeface="Wingdings" pitchFamily="2" charset="2"/>
              <a:buChar char="v"/>
            </a:pPr>
            <a:r>
              <a:rPr lang="it-IT" sz="1800" dirty="0" err="1"/>
              <a:t>Methods</a:t>
            </a:r>
            <a:r>
              <a:rPr lang="it-IT" sz="1800" dirty="0"/>
              <a:t> : RNA-</a:t>
            </a:r>
            <a:r>
              <a:rPr lang="it-IT" sz="1800" dirty="0" err="1"/>
              <a:t>seq</a:t>
            </a:r>
            <a:r>
              <a:rPr lang="it-IT" sz="1800" dirty="0"/>
              <a:t> </a:t>
            </a:r>
            <a:r>
              <a:rPr lang="it-IT" sz="1800" dirty="0" err="1"/>
              <a:t>analysis</a:t>
            </a:r>
            <a:r>
              <a:rPr lang="it-IT" sz="1800" dirty="0"/>
              <a:t> and RT-</a:t>
            </a:r>
            <a:r>
              <a:rPr lang="it-IT" sz="1800" dirty="0" err="1"/>
              <a:t>qPCR</a:t>
            </a:r>
            <a:endParaRPr lang="it-IT" sz="1800" dirty="0"/>
          </a:p>
          <a:p>
            <a:pPr>
              <a:buFont typeface="Wingdings" pitchFamily="2" charset="2"/>
              <a:buChar char="v"/>
            </a:pPr>
            <a:endParaRPr lang="it-IT" sz="2000" dirty="0"/>
          </a:p>
          <a:p>
            <a:pPr>
              <a:buFont typeface="Wingdings" pitchFamily="2" charset="2"/>
              <a:buChar char="v"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52043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2">
            <a:extLst>
              <a:ext uri="{FF2B5EF4-FFF2-40B4-BE49-F238E27FC236}">
                <a16:creationId xmlns:a16="http://schemas.microsoft.com/office/drawing/2014/main" id="{15D76E8D-A02B-5A4C-9796-879A1A3B2E33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1513" y="-1825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initiation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Evading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suppressors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lincRNA-p21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8344" y="5733256"/>
            <a:ext cx="89181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lincRNA-p21 is a key modulator of gene expression in p53 pathway, influencing the activation and the chromatin state of genes through its </a:t>
            </a:r>
            <a:r>
              <a:rPr lang="en-US" sz="2000" dirty="0" err="1"/>
              <a:t>cis</a:t>
            </a:r>
            <a:r>
              <a:rPr lang="en-US" sz="2000" dirty="0"/>
              <a:t> control of p21 expression </a:t>
            </a:r>
            <a:endParaRPr lang="it-IT" sz="2000" dirty="0"/>
          </a:p>
        </p:txBody>
      </p:sp>
      <p:pic>
        <p:nvPicPr>
          <p:cNvPr id="1029" name="Picture 5" descr="C:\Users\Jessica\Desktop\lncRNA and cancer\p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25" y="1442476"/>
            <a:ext cx="3316530" cy="28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68986" y="1442476"/>
            <a:ext cx="41741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u="sng" dirty="0" err="1"/>
              <a:t>Tumors</a:t>
            </a:r>
            <a:r>
              <a:rPr lang="it-IT" u="sng" dirty="0"/>
              <a:t>:</a:t>
            </a:r>
            <a:r>
              <a:rPr lang="it-IT" dirty="0"/>
              <a:t> </a:t>
            </a:r>
            <a:r>
              <a:rPr lang="it-IT" dirty="0" err="1"/>
              <a:t>lymphoma</a:t>
            </a:r>
            <a:r>
              <a:rPr lang="it-IT" dirty="0"/>
              <a:t>, CRC</a:t>
            </a:r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u="sng" dirty="0" err="1"/>
              <a:t>Mechanism</a:t>
            </a:r>
            <a:r>
              <a:rPr lang="it-IT" u="sng" dirty="0"/>
              <a:t> of </a:t>
            </a:r>
            <a:r>
              <a:rPr lang="it-IT" u="sng" dirty="0" err="1"/>
              <a:t>action</a:t>
            </a:r>
            <a:r>
              <a:rPr lang="it-IT" dirty="0"/>
              <a:t>: </a:t>
            </a:r>
            <a:r>
              <a:rPr lang="it-IT" b="1" dirty="0" err="1"/>
              <a:t>protein</a:t>
            </a:r>
            <a:r>
              <a:rPr lang="it-IT" b="1" dirty="0"/>
              <a:t> </a:t>
            </a:r>
            <a:r>
              <a:rPr lang="it-IT" b="1" dirty="0" err="1"/>
              <a:t>scaffold</a:t>
            </a:r>
            <a:endParaRPr lang="it-IT" b="1" dirty="0"/>
          </a:p>
          <a:p>
            <a:pPr lvl="1"/>
            <a:r>
              <a:rPr lang="it-IT" dirty="0"/>
              <a:t>lincRNA-p21 </a:t>
            </a:r>
            <a:r>
              <a:rPr lang="it-IT" dirty="0" err="1"/>
              <a:t>acts</a:t>
            </a:r>
            <a:r>
              <a:rPr lang="it-IT" dirty="0"/>
              <a:t> with </a:t>
            </a:r>
            <a:r>
              <a:rPr lang="it-IT" dirty="0" err="1"/>
              <a:t>hnRNP</a:t>
            </a:r>
            <a:r>
              <a:rPr lang="it-IT" dirty="0"/>
              <a:t>-K </a:t>
            </a:r>
            <a:r>
              <a:rPr lang="it-IT" dirty="0" err="1"/>
              <a:t>as</a:t>
            </a:r>
            <a:r>
              <a:rPr lang="it-IT" dirty="0"/>
              <a:t> a co-</a:t>
            </a:r>
            <a:r>
              <a:rPr lang="it-IT" dirty="0" err="1"/>
              <a:t>activator</a:t>
            </a:r>
            <a:r>
              <a:rPr lang="it-IT" dirty="0"/>
              <a:t> for p53 </a:t>
            </a:r>
            <a:r>
              <a:rPr lang="it-IT" dirty="0" err="1"/>
              <a:t>dependent</a:t>
            </a:r>
            <a:r>
              <a:rPr lang="it-IT" dirty="0"/>
              <a:t> p21 </a:t>
            </a:r>
            <a:r>
              <a:rPr lang="it-IT" dirty="0" err="1"/>
              <a:t>transcription</a:t>
            </a:r>
            <a:r>
              <a:rPr lang="it-IT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/>
              <a:t>Genetic alteration: </a:t>
            </a:r>
            <a:r>
              <a:rPr lang="en-US" b="1" dirty="0" err="1"/>
              <a:t>Downregulation</a:t>
            </a:r>
            <a:r>
              <a:rPr lang="en-US" b="1" dirty="0"/>
              <a:t> </a:t>
            </a:r>
            <a:endParaRPr lang="en-US" dirty="0"/>
          </a:p>
          <a:p>
            <a:pPr lvl="1"/>
            <a:r>
              <a:rPr lang="en-US" dirty="0"/>
              <a:t>Impact indirectly on chromatin state of </a:t>
            </a:r>
            <a:r>
              <a:rPr lang="en-US" dirty="0" err="1"/>
              <a:t>Polycomb</a:t>
            </a:r>
            <a:r>
              <a:rPr lang="en-US" dirty="0"/>
              <a:t> target genes and cause</a:t>
            </a:r>
          </a:p>
          <a:p>
            <a:pPr lvl="1"/>
            <a:r>
              <a:rPr lang="en-US" dirty="0"/>
              <a:t>alterations in G1/S </a:t>
            </a:r>
            <a:r>
              <a:rPr lang="en-US" dirty="0" err="1"/>
              <a:t>checkpiont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ym typeface="Wingdings" pitchFamily="2" charset="2"/>
              </a:rPr>
              <a:t> decrease p21 expression</a:t>
            </a:r>
          </a:p>
          <a:p>
            <a:pPr lvl="1"/>
            <a:r>
              <a:rPr lang="en-US" dirty="0">
                <a:sym typeface="Wingdings" pitchFamily="2" charset="2"/>
              </a:rPr>
              <a:t> less induction of senescence</a:t>
            </a:r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Calibri" pitchFamily="34" charset="0"/>
              <a:buChar char="–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95398" y="6611779"/>
            <a:ext cx="8129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LincRNA-p21 activates p21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to promote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Polycomb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target gene expression and to enforce the G1/S checkpoint, N.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Dimitrova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et all,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Cell. 2014</a:t>
            </a:r>
            <a:endParaRPr lang="it-IT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359925" y="4367932"/>
            <a:ext cx="3316531" cy="1218878"/>
            <a:chOff x="5359925" y="4293096"/>
            <a:chExt cx="3316531" cy="121887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925" y="4293096"/>
              <a:ext cx="3316531" cy="1218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5359925" y="4293096"/>
              <a:ext cx="364203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71598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2">
            <a:extLst>
              <a:ext uri="{FF2B5EF4-FFF2-40B4-BE49-F238E27FC236}">
                <a16:creationId xmlns:a16="http://schemas.microsoft.com/office/drawing/2014/main" id="{9B24B0D3-90C5-974B-9E5F-53EBECD550D8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9124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ITGB4 and VEGFA are TEAD target </a:t>
            </a:r>
            <a:r>
              <a:rPr lang="it-IT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</a:t>
            </a:r>
            <a:r>
              <a:rPr lang="it-IT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r>
              <a:rPr lang="it-IT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MALAT1</a:t>
            </a:r>
            <a:b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Malat1 target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56" y="1412776"/>
            <a:ext cx="2551963" cy="235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1933" y="1567581"/>
            <a:ext cx="5250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RNA-</a:t>
            </a:r>
            <a:r>
              <a:rPr lang="it-IT" u="sng" dirty="0" err="1"/>
              <a:t>seq</a:t>
            </a:r>
            <a:r>
              <a:rPr lang="it-IT" u="sng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Identify</a:t>
            </a:r>
            <a:r>
              <a:rPr lang="it-IT" dirty="0"/>
              <a:t> </a:t>
            </a:r>
            <a:r>
              <a:rPr lang="it-IT" dirty="0" err="1"/>
              <a:t>nine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upregulated</a:t>
            </a:r>
            <a:r>
              <a:rPr lang="it-IT" dirty="0"/>
              <a:t> in Malat1-KO </a:t>
            </a:r>
            <a:r>
              <a:rPr lang="it-IT" dirty="0" err="1"/>
              <a:t>tumors</a:t>
            </a:r>
            <a:r>
              <a:rPr lang="it-IT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203161" y="6309320"/>
            <a:ext cx="68530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Malat1 expression </a:t>
            </a:r>
            <a:r>
              <a:rPr lang="it-IT" dirty="0" err="1"/>
              <a:t>inversely</a:t>
            </a:r>
            <a:r>
              <a:rPr lang="it-IT" dirty="0"/>
              <a:t> </a:t>
            </a:r>
            <a:r>
              <a:rPr lang="it-IT" dirty="0" err="1"/>
              <a:t>correlates</a:t>
            </a:r>
            <a:r>
              <a:rPr lang="it-IT" dirty="0"/>
              <a:t> with IGTB4 and VEGF expression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79028" y="2490911"/>
            <a:ext cx="5116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i="1" dirty="0"/>
              <a:t>Itgb4</a:t>
            </a:r>
            <a:r>
              <a:rPr lang="it-IT" dirty="0"/>
              <a:t> and </a:t>
            </a:r>
            <a:r>
              <a:rPr lang="it-IT" i="1" dirty="0" err="1"/>
              <a:t>vegfa</a:t>
            </a:r>
            <a:r>
              <a:rPr lang="it-IT" dirty="0"/>
              <a:t> are well </a:t>
            </a:r>
            <a:r>
              <a:rPr lang="it-IT" dirty="0" err="1"/>
              <a:t>estabilish</a:t>
            </a:r>
            <a:r>
              <a:rPr lang="it-IT" dirty="0"/>
              <a:t> </a:t>
            </a:r>
            <a:r>
              <a:rPr lang="it-IT" dirty="0" err="1"/>
              <a:t>metastasis</a:t>
            </a:r>
            <a:r>
              <a:rPr lang="it-IT" dirty="0"/>
              <a:t> </a:t>
            </a:r>
            <a:r>
              <a:rPr lang="it-IT" dirty="0" err="1"/>
              <a:t>promoting</a:t>
            </a:r>
            <a:r>
              <a:rPr lang="it-IT" dirty="0"/>
              <a:t>  </a:t>
            </a:r>
            <a:r>
              <a:rPr lang="it-IT" dirty="0" err="1"/>
              <a:t>genes</a:t>
            </a:r>
            <a:r>
              <a:rPr lang="it-IT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TEAD-YAP are </a:t>
            </a:r>
            <a:r>
              <a:rPr lang="it-IT" dirty="0" err="1"/>
              <a:t>able</a:t>
            </a:r>
            <a:r>
              <a:rPr lang="it-IT" dirty="0"/>
              <a:t> to </a:t>
            </a:r>
            <a:r>
              <a:rPr lang="it-IT" dirty="0" err="1"/>
              <a:t>interact</a:t>
            </a:r>
            <a:r>
              <a:rPr lang="it-IT" dirty="0"/>
              <a:t> with Itgb4 and </a:t>
            </a:r>
            <a:r>
              <a:rPr lang="it-IT" dirty="0" err="1"/>
              <a:t>Vegfa</a:t>
            </a:r>
            <a:r>
              <a:rPr lang="it-IT" dirty="0"/>
              <a:t>  promoters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1932" y="4437112"/>
            <a:ext cx="3567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RT-</a:t>
            </a:r>
            <a:r>
              <a:rPr lang="en-US" u="sng" dirty="0" err="1"/>
              <a:t>qPCR</a:t>
            </a:r>
            <a:r>
              <a:rPr lang="en-US" dirty="0"/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Confirm upregulation of  Itgb4 and </a:t>
            </a:r>
            <a:r>
              <a:rPr lang="en-US" dirty="0" err="1"/>
              <a:t>Vegfa</a:t>
            </a:r>
            <a:r>
              <a:rPr lang="en-US" dirty="0"/>
              <a:t> mRNA levels upon Malat1-KO PyMT tumors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5508104" cy="199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6228184" y="1155206"/>
            <a:ext cx="936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MMTV-</a:t>
            </a:r>
            <a:r>
              <a:rPr lang="it-IT" sz="1000" dirty="0" err="1"/>
              <a:t>PyMT</a:t>
            </a:r>
            <a:endParaRPr lang="it-IT" sz="1000" dirty="0"/>
          </a:p>
        </p:txBody>
      </p:sp>
      <p:sp>
        <p:nvSpPr>
          <p:cNvPr id="9" name="Rettangolo 8"/>
          <p:cNvSpPr/>
          <p:nvPr/>
        </p:nvSpPr>
        <p:spPr>
          <a:xfrm>
            <a:off x="5462803" y="1278316"/>
            <a:ext cx="333333" cy="289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880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1228"/>
            <a:ext cx="9144000" cy="418058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+mn-lt"/>
              </a:rPr>
              <a:t>ITGB4 and VEGFA are TEAD target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genes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regulated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by MALAT1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37010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Scientific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question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: How Malat1 impact on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its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downstream target genes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involved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metastasis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?</a:t>
            </a:r>
          </a:p>
          <a:p>
            <a:pPr marL="0" indent="0">
              <a:buNone/>
            </a:pP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1° goal :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identification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novel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Malat1 target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genes</a:t>
            </a: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Methods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: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</a:rPr>
              <a:t>RNA-</a:t>
            </a:r>
            <a:r>
              <a:rPr lang="it-IT" sz="1800" i="1" dirty="0" err="1">
                <a:solidFill>
                  <a:schemeClr val="bg1">
                    <a:lumMod val="50000"/>
                  </a:schemeClr>
                </a:solidFill>
              </a:rPr>
              <a:t>seq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i="1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</a:rPr>
              <a:t>  and RT-</a:t>
            </a:r>
            <a:r>
              <a:rPr lang="it-IT" sz="1800" i="1" dirty="0" err="1">
                <a:solidFill>
                  <a:schemeClr val="bg1">
                    <a:lumMod val="50000"/>
                  </a:schemeClr>
                </a:solidFill>
              </a:rPr>
              <a:t>qPCR</a:t>
            </a:r>
            <a:endParaRPr lang="it-IT" sz="18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it-IT" sz="1800" dirty="0"/>
          </a:p>
          <a:p>
            <a:pPr>
              <a:buFont typeface="Wingdings" pitchFamily="2" charset="2"/>
              <a:buChar char="v"/>
            </a:pPr>
            <a:r>
              <a:rPr lang="it-IT" sz="1800" dirty="0"/>
              <a:t>2° goal : </a:t>
            </a:r>
            <a:r>
              <a:rPr lang="en-US" sz="1800" dirty="0"/>
              <a:t>Investigate TEAD impact on ITGB4 and VEGFA expression</a:t>
            </a:r>
            <a:endParaRPr lang="it-IT" sz="1800" dirty="0"/>
          </a:p>
          <a:p>
            <a:pPr marL="400050" lvl="1" indent="0">
              <a:buNone/>
            </a:pPr>
            <a:r>
              <a:rPr lang="it-IT" sz="1800" dirty="0" err="1"/>
              <a:t>Evaluate</a:t>
            </a:r>
            <a:r>
              <a:rPr lang="it-IT" sz="1800" dirty="0"/>
              <a:t> </a:t>
            </a:r>
            <a:r>
              <a:rPr lang="it-IT" sz="1800" dirty="0" err="1"/>
              <a:t>if</a:t>
            </a:r>
            <a:r>
              <a:rPr lang="it-IT" sz="1800" dirty="0"/>
              <a:t> the </a:t>
            </a:r>
            <a:r>
              <a:rPr lang="it-IT" sz="1800" dirty="0" err="1"/>
              <a:t>expression</a:t>
            </a:r>
            <a:r>
              <a:rPr lang="it-IT" sz="1800" dirty="0"/>
              <a:t> of ITGB4 and VEGF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activated</a:t>
            </a:r>
            <a:r>
              <a:rPr lang="it-IT" sz="1800" dirty="0"/>
              <a:t> by TEAD and </a:t>
            </a:r>
            <a:r>
              <a:rPr lang="it-IT" sz="1800" dirty="0" err="1"/>
              <a:t>if</a:t>
            </a:r>
            <a:r>
              <a:rPr lang="it-IT" sz="1800" dirty="0"/>
              <a:t> Malat1 </a:t>
            </a:r>
            <a:r>
              <a:rPr lang="it-IT" sz="1800" dirty="0" err="1"/>
              <a:t>opposes</a:t>
            </a:r>
            <a:r>
              <a:rPr lang="it-IT" sz="1800" dirty="0"/>
              <a:t> </a:t>
            </a:r>
            <a:r>
              <a:rPr lang="it-IT" sz="1800" dirty="0" err="1"/>
              <a:t>it</a:t>
            </a:r>
            <a:endParaRPr lang="it-IT" sz="1800" dirty="0"/>
          </a:p>
          <a:p>
            <a:pPr>
              <a:buFont typeface="Wingdings" pitchFamily="2" charset="2"/>
              <a:buChar char="v"/>
            </a:pPr>
            <a:r>
              <a:rPr lang="it-IT" sz="1800" dirty="0" err="1"/>
              <a:t>Methods</a:t>
            </a:r>
            <a:r>
              <a:rPr lang="it-IT" sz="1800" dirty="0"/>
              <a:t> : 1. </a:t>
            </a:r>
            <a:r>
              <a:rPr lang="it-IT" sz="1800" i="1" dirty="0"/>
              <a:t>TEAD </a:t>
            </a:r>
            <a:r>
              <a:rPr lang="it-IT" sz="1800" i="1" dirty="0" err="1"/>
              <a:t>interaction</a:t>
            </a:r>
            <a:r>
              <a:rPr lang="it-IT" sz="1800" i="1" dirty="0"/>
              <a:t> with ITGB4 and VEGF promoters </a:t>
            </a:r>
            <a:r>
              <a:rPr lang="it-IT" sz="1800" dirty="0">
                <a:sym typeface="Wingdings" pitchFamily="2" charset="2"/>
              </a:rPr>
              <a:t></a:t>
            </a:r>
            <a:r>
              <a:rPr lang="it-IT" sz="1800" dirty="0"/>
              <a:t> </a:t>
            </a:r>
            <a:r>
              <a:rPr lang="it-IT" sz="1800" dirty="0" err="1"/>
              <a:t>luciferase</a:t>
            </a:r>
            <a:r>
              <a:rPr lang="it-IT" sz="1800" dirty="0"/>
              <a:t> assay and 							</a:t>
            </a:r>
            <a:r>
              <a:rPr lang="it-IT" sz="1800" dirty="0" err="1"/>
              <a:t>ChIP-qPCR</a:t>
            </a:r>
            <a:endParaRPr lang="it-IT" sz="1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91680" y="5302949"/>
            <a:ext cx="723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</a:t>
            </a:r>
            <a:r>
              <a:rPr lang="it-IT" i="1" dirty="0"/>
              <a:t>Malat1 effect on ITGB4 and VEGFA expression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luciferase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assy</a:t>
            </a:r>
            <a:r>
              <a:rPr lang="it-IT" dirty="0">
                <a:sym typeface="Wingdings" pitchFamily="2" charset="2"/>
              </a:rPr>
              <a:t>, ELISA 											and </a:t>
            </a:r>
            <a:r>
              <a:rPr lang="it-IT" dirty="0" err="1">
                <a:sym typeface="Wingdings" pitchFamily="2" charset="2"/>
              </a:rPr>
              <a:t>ChIP-qPCR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703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2">
            <a:extLst>
              <a:ext uri="{FF2B5EF4-FFF2-40B4-BE49-F238E27FC236}">
                <a16:creationId xmlns:a16="http://schemas.microsoft.com/office/drawing/2014/main" id="{9718CB59-1744-C047-8E15-E3A3A79BF67F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8926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ITGB4 and VEGFA are TEAD target genes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MALAT1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TEAD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ITGB4 and VEGF promoters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8638" y="1646649"/>
            <a:ext cx="3106784" cy="179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u="sng" dirty="0" err="1"/>
              <a:t>Luciferase</a:t>
            </a:r>
            <a:r>
              <a:rPr lang="it-IT" sz="1800" u="sng" dirty="0"/>
              <a:t> assay</a:t>
            </a:r>
            <a:r>
              <a:rPr lang="it-IT" sz="1800" dirty="0"/>
              <a:t>:</a:t>
            </a:r>
          </a:p>
          <a:p>
            <a:pPr>
              <a:lnSpc>
                <a:spcPct val="110000"/>
              </a:lnSpc>
            </a:pPr>
            <a:r>
              <a:rPr lang="it-IT" sz="1800" dirty="0"/>
              <a:t>Test of </a:t>
            </a:r>
            <a:r>
              <a:rPr lang="it-IT" sz="1800" dirty="0" err="1"/>
              <a:t>upstream</a:t>
            </a:r>
            <a:r>
              <a:rPr lang="it-IT" sz="1800" dirty="0"/>
              <a:t> </a:t>
            </a:r>
            <a:r>
              <a:rPr lang="it-IT" sz="1800" dirty="0" err="1"/>
              <a:t>regulatory</a:t>
            </a:r>
            <a:r>
              <a:rPr lang="it-IT" sz="1800" dirty="0"/>
              <a:t> </a:t>
            </a:r>
            <a:r>
              <a:rPr lang="it-IT" sz="1800" dirty="0" err="1"/>
              <a:t>regions</a:t>
            </a:r>
            <a:r>
              <a:rPr lang="it-IT" sz="1800" dirty="0"/>
              <a:t> of human </a:t>
            </a:r>
            <a:r>
              <a:rPr lang="it-IT" sz="1800" i="1" dirty="0"/>
              <a:t>Itgb4</a:t>
            </a:r>
            <a:r>
              <a:rPr lang="it-IT" sz="1800" dirty="0"/>
              <a:t> and </a:t>
            </a:r>
            <a:r>
              <a:rPr lang="it-IT" sz="1800" i="1" dirty="0" err="1"/>
              <a:t>Vegfa</a:t>
            </a:r>
            <a:r>
              <a:rPr lang="it-IT" sz="1800" dirty="0"/>
              <a:t> genes 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051720" y="6239906"/>
            <a:ext cx="55440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TEAD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able</a:t>
            </a:r>
            <a:r>
              <a:rPr lang="it-IT" dirty="0"/>
              <a:t> to </a:t>
            </a:r>
            <a:r>
              <a:rPr lang="it-IT" dirty="0" err="1"/>
              <a:t>interact</a:t>
            </a:r>
            <a:r>
              <a:rPr lang="it-IT" dirty="0"/>
              <a:t> with IGTB4 and VEGFA promoters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48697" y="3356992"/>
            <a:ext cx="343602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it-IT" dirty="0" err="1"/>
              <a:t>Identification</a:t>
            </a:r>
            <a:r>
              <a:rPr lang="it-IT" dirty="0"/>
              <a:t> of L7 and V1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minimal</a:t>
            </a:r>
            <a:r>
              <a:rPr lang="it-IT" dirty="0"/>
              <a:t> promoter/</a:t>
            </a:r>
            <a:r>
              <a:rPr lang="it-IT" dirty="0" err="1"/>
              <a:t>enancher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of ITGB4 and VEGF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endParaRPr lang="it-IT" dirty="0"/>
          </a:p>
          <a:p>
            <a:pPr>
              <a:lnSpc>
                <a:spcPct val="110000"/>
              </a:lnSpc>
            </a:pPr>
            <a:r>
              <a:rPr lang="it-IT" u="sng" dirty="0" err="1"/>
              <a:t>ChIP-qPCR</a:t>
            </a:r>
            <a:endParaRPr lang="it-IT" u="sng" dirty="0"/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it-IT" dirty="0" err="1"/>
              <a:t>Minimal</a:t>
            </a:r>
            <a:r>
              <a:rPr lang="it-IT" dirty="0"/>
              <a:t> promoter </a:t>
            </a:r>
            <a:r>
              <a:rPr lang="it-IT" dirty="0" err="1"/>
              <a:t>regions</a:t>
            </a:r>
            <a:r>
              <a:rPr lang="it-IT" dirty="0"/>
              <a:t> are  responsive to TEAD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769733" y="1433670"/>
            <a:ext cx="4589411" cy="2448272"/>
            <a:chOff x="3969855" y="1556792"/>
            <a:chExt cx="4389289" cy="223224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855" y="1556792"/>
              <a:ext cx="4389289" cy="2096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4355976" y="3501008"/>
              <a:ext cx="165618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8C6EBBE-162A-ED40-892B-E2B62C68D4E3}"/>
              </a:ext>
            </a:extLst>
          </p:cNvPr>
          <p:cNvSpPr/>
          <p:nvPr/>
        </p:nvSpPr>
        <p:spPr>
          <a:xfrm>
            <a:off x="8092137" y="4560803"/>
            <a:ext cx="7136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/>
              <a:t>HEK293FT</a:t>
            </a: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D0DBC5-DEC3-FC40-A3F3-63B113FE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59" y="3982842"/>
            <a:ext cx="3955628" cy="19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8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2">
            <a:extLst>
              <a:ext uri="{FF2B5EF4-FFF2-40B4-BE49-F238E27FC236}">
                <a16:creationId xmlns:a16="http://schemas.microsoft.com/office/drawing/2014/main" id="{9718CB59-1744-C047-8E15-E3A3A79BF67F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8926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ITGB4 and VEGFA are TEAD target genes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MALAT1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TEAD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ITGB4 and VEGF promoters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8638" y="1646649"/>
            <a:ext cx="3106784" cy="179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u="sng" dirty="0" err="1"/>
              <a:t>Luciferase</a:t>
            </a:r>
            <a:r>
              <a:rPr lang="it-IT" sz="1800" u="sng" dirty="0"/>
              <a:t> assay</a:t>
            </a:r>
            <a:r>
              <a:rPr lang="it-IT" sz="1800" dirty="0"/>
              <a:t>:</a:t>
            </a:r>
          </a:p>
          <a:p>
            <a:pPr>
              <a:lnSpc>
                <a:spcPct val="110000"/>
              </a:lnSpc>
            </a:pPr>
            <a:r>
              <a:rPr lang="it-IT" sz="1800" dirty="0"/>
              <a:t>Test of </a:t>
            </a:r>
            <a:r>
              <a:rPr lang="it-IT" sz="1800" dirty="0" err="1"/>
              <a:t>upstream</a:t>
            </a:r>
            <a:r>
              <a:rPr lang="it-IT" sz="1800" dirty="0"/>
              <a:t> </a:t>
            </a:r>
            <a:r>
              <a:rPr lang="it-IT" sz="1800" dirty="0" err="1"/>
              <a:t>regulatory</a:t>
            </a:r>
            <a:r>
              <a:rPr lang="it-IT" sz="1800" dirty="0"/>
              <a:t> </a:t>
            </a:r>
            <a:r>
              <a:rPr lang="it-IT" sz="1800" dirty="0" err="1"/>
              <a:t>regions</a:t>
            </a:r>
            <a:r>
              <a:rPr lang="it-IT" sz="1800" dirty="0"/>
              <a:t> of human </a:t>
            </a:r>
            <a:r>
              <a:rPr lang="it-IT" sz="1800" i="1" dirty="0"/>
              <a:t>Itgb4</a:t>
            </a:r>
            <a:r>
              <a:rPr lang="it-IT" sz="1800" dirty="0"/>
              <a:t> and </a:t>
            </a:r>
            <a:r>
              <a:rPr lang="it-IT" sz="1800" i="1" dirty="0" err="1"/>
              <a:t>Vegfa</a:t>
            </a:r>
            <a:r>
              <a:rPr lang="it-IT" sz="1800" dirty="0"/>
              <a:t> genes 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051720" y="6239906"/>
            <a:ext cx="55440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TEAD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able</a:t>
            </a:r>
            <a:r>
              <a:rPr lang="it-IT" dirty="0"/>
              <a:t> to </a:t>
            </a:r>
            <a:r>
              <a:rPr lang="it-IT" dirty="0" err="1"/>
              <a:t>interact</a:t>
            </a:r>
            <a:r>
              <a:rPr lang="it-IT" dirty="0"/>
              <a:t> with IGTB4 and VEGFA promoters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48697" y="3356992"/>
            <a:ext cx="343602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it-IT" dirty="0" err="1"/>
              <a:t>Identification</a:t>
            </a:r>
            <a:r>
              <a:rPr lang="it-IT" dirty="0"/>
              <a:t> of L7 and V1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minimal</a:t>
            </a:r>
            <a:r>
              <a:rPr lang="it-IT" dirty="0"/>
              <a:t> promoter/</a:t>
            </a:r>
            <a:r>
              <a:rPr lang="it-IT" dirty="0" err="1"/>
              <a:t>enancher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of ITGB4 and VEGF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endParaRPr lang="it-IT" dirty="0"/>
          </a:p>
          <a:p>
            <a:pPr>
              <a:lnSpc>
                <a:spcPct val="110000"/>
              </a:lnSpc>
            </a:pPr>
            <a:r>
              <a:rPr lang="it-IT" u="sng" dirty="0" err="1"/>
              <a:t>ChIP-qPCR</a:t>
            </a:r>
            <a:endParaRPr lang="it-IT" u="sng" dirty="0"/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it-IT" dirty="0" err="1"/>
              <a:t>Minimal</a:t>
            </a:r>
            <a:r>
              <a:rPr lang="it-IT" dirty="0"/>
              <a:t> promoter </a:t>
            </a:r>
            <a:r>
              <a:rPr lang="it-IT" dirty="0" err="1"/>
              <a:t>regions</a:t>
            </a:r>
            <a:r>
              <a:rPr lang="it-IT" dirty="0"/>
              <a:t> are  responsive to TEAD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769733" y="1433670"/>
            <a:ext cx="4589411" cy="2448272"/>
            <a:chOff x="3969855" y="1556792"/>
            <a:chExt cx="4389289" cy="223224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855" y="1556792"/>
              <a:ext cx="4389289" cy="2096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4355976" y="3501008"/>
              <a:ext cx="165618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Anello 3"/>
          <p:cNvSpPr/>
          <p:nvPr/>
        </p:nvSpPr>
        <p:spPr>
          <a:xfrm>
            <a:off x="6732240" y="1772816"/>
            <a:ext cx="144016" cy="144016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Anello 12"/>
          <p:cNvSpPr/>
          <p:nvPr/>
        </p:nvSpPr>
        <p:spPr>
          <a:xfrm>
            <a:off x="6508239" y="2956293"/>
            <a:ext cx="144016" cy="144016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C6EBBE-162A-ED40-892B-E2B62C68D4E3}"/>
              </a:ext>
            </a:extLst>
          </p:cNvPr>
          <p:cNvSpPr/>
          <p:nvPr/>
        </p:nvSpPr>
        <p:spPr>
          <a:xfrm>
            <a:off x="8092137" y="4560803"/>
            <a:ext cx="7136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/>
              <a:t>HEK293FT</a:t>
            </a: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D0DBC5-DEC3-FC40-A3F3-63B113FE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59" y="3982842"/>
            <a:ext cx="3955628" cy="1966381"/>
          </a:xfrm>
          <a:prstGeom prst="rect">
            <a:avLst/>
          </a:prstGeom>
        </p:spPr>
      </p:pic>
      <p:sp>
        <p:nvSpPr>
          <p:cNvPr id="16" name="Anello 3">
            <a:extLst>
              <a:ext uri="{FF2B5EF4-FFF2-40B4-BE49-F238E27FC236}">
                <a16:creationId xmlns:a16="http://schemas.microsoft.com/office/drawing/2014/main" id="{96B6B19E-6074-044B-B9C4-F25BD2F84010}"/>
              </a:ext>
            </a:extLst>
          </p:cNvPr>
          <p:cNvSpPr/>
          <p:nvPr/>
        </p:nvSpPr>
        <p:spPr>
          <a:xfrm>
            <a:off x="5580112" y="5589240"/>
            <a:ext cx="144016" cy="216024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Anello 3">
            <a:extLst>
              <a:ext uri="{FF2B5EF4-FFF2-40B4-BE49-F238E27FC236}">
                <a16:creationId xmlns:a16="http://schemas.microsoft.com/office/drawing/2014/main" id="{1E6AD9D4-6D20-9848-91D4-AD6A9816B530}"/>
              </a:ext>
            </a:extLst>
          </p:cNvPr>
          <p:cNvSpPr/>
          <p:nvPr/>
        </p:nvSpPr>
        <p:spPr>
          <a:xfrm>
            <a:off x="7451786" y="5589240"/>
            <a:ext cx="144016" cy="216024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90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2">
            <a:extLst>
              <a:ext uri="{FF2B5EF4-FFF2-40B4-BE49-F238E27FC236}">
                <a16:creationId xmlns:a16="http://schemas.microsoft.com/office/drawing/2014/main" id="{D4DCB603-3F35-894F-B21B-2E00DD3BA4F7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3422"/>
          <a:stretch/>
        </p:blipFill>
        <p:spPr bwMode="auto">
          <a:xfrm>
            <a:off x="4614355" y="1659834"/>
            <a:ext cx="445486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49915" y="1599228"/>
            <a:ext cx="4150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/>
              <a:t>Luciferase</a:t>
            </a:r>
            <a:r>
              <a:rPr lang="it-IT" u="sng" dirty="0"/>
              <a:t> assay: </a:t>
            </a:r>
            <a:r>
              <a:rPr lang="it-IT" u="sng" dirty="0" err="1"/>
              <a:t>luciferase</a:t>
            </a:r>
            <a:r>
              <a:rPr lang="it-IT" u="sng" dirty="0"/>
              <a:t> </a:t>
            </a:r>
            <a:r>
              <a:rPr lang="it-IT" u="sng" dirty="0" err="1"/>
              <a:t>construct</a:t>
            </a:r>
            <a:r>
              <a:rPr lang="it-IT" u="sng" dirty="0"/>
              <a:t> </a:t>
            </a:r>
            <a:r>
              <a:rPr lang="it-IT" u="sng" dirty="0" err="1"/>
              <a:t>containing</a:t>
            </a:r>
            <a:r>
              <a:rPr lang="it-IT" u="sng" dirty="0"/>
              <a:t> L7 or V1 </a:t>
            </a:r>
            <a:r>
              <a:rPr lang="it-IT" u="sng" dirty="0" err="1"/>
              <a:t>region</a:t>
            </a:r>
            <a:r>
              <a:rPr lang="it-IT" u="sng" dirty="0"/>
              <a:t> </a:t>
            </a:r>
          </a:p>
          <a:p>
            <a:pPr lvl="1"/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Overexpression</a:t>
            </a:r>
            <a:r>
              <a:rPr lang="it-IT" dirty="0"/>
              <a:t> of Malat1 </a:t>
            </a:r>
            <a:r>
              <a:rPr lang="it-IT" dirty="0" err="1"/>
              <a:t>suppresses</a:t>
            </a:r>
            <a:r>
              <a:rPr lang="it-IT" dirty="0"/>
              <a:t>  </a:t>
            </a:r>
            <a:r>
              <a:rPr lang="it-IT" dirty="0" err="1"/>
              <a:t>transcriptional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of ITGB4 and VEGFA promoters,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basal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 and </a:t>
            </a:r>
            <a:r>
              <a:rPr lang="it-IT" dirty="0" err="1"/>
              <a:t>upon</a:t>
            </a:r>
            <a:r>
              <a:rPr lang="it-IT" dirty="0"/>
              <a:t> TEAD </a:t>
            </a:r>
            <a:r>
              <a:rPr lang="it-IT" dirty="0" err="1"/>
              <a:t>overexpression</a:t>
            </a:r>
            <a:r>
              <a:rPr lang="it-IT" dirty="0"/>
              <a:t> </a:t>
            </a: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0" y="116262"/>
            <a:ext cx="9144000" cy="7194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ITGB4 and VEGFA are TEAD target genes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MALAT1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ITGB4 and VEGFA expression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81539" y="4459648"/>
            <a:ext cx="4752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ELISA </a:t>
            </a:r>
            <a:r>
              <a:rPr lang="it-IT" u="sng" dirty="0" err="1"/>
              <a:t>assay</a:t>
            </a:r>
            <a:r>
              <a:rPr lang="it-IT" dirty="0"/>
              <a:t>: </a:t>
            </a:r>
            <a:r>
              <a:rPr lang="it-IT" dirty="0" err="1"/>
              <a:t>validation</a:t>
            </a:r>
            <a:r>
              <a:rPr lang="it-IT" dirty="0"/>
              <a:t> </a:t>
            </a:r>
            <a:endParaRPr lang="it-IT" u="sng" dirty="0"/>
          </a:p>
          <a:p>
            <a:endParaRPr lang="it-IT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Secreted</a:t>
            </a:r>
            <a:r>
              <a:rPr lang="it-IT" dirty="0"/>
              <a:t> VEGFA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upregulated</a:t>
            </a:r>
            <a:r>
              <a:rPr lang="it-IT" dirty="0"/>
              <a:t> by </a:t>
            </a:r>
            <a:r>
              <a:rPr lang="it-IT" i="1" dirty="0"/>
              <a:t>MALAT1</a:t>
            </a:r>
            <a:r>
              <a:rPr lang="it-IT" dirty="0"/>
              <a:t>-KO and </a:t>
            </a:r>
            <a:r>
              <a:rPr lang="it-IT" dirty="0" err="1"/>
              <a:t>downregulated</a:t>
            </a:r>
            <a:r>
              <a:rPr lang="it-IT" dirty="0"/>
              <a:t> by Malat1 </a:t>
            </a:r>
            <a:r>
              <a:rPr lang="it-IT" dirty="0" err="1"/>
              <a:t>overexpression</a:t>
            </a:r>
            <a:endParaRPr lang="it-IT" u="sng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505540" y="1484051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HEK293F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5386247" y="3933056"/>
            <a:ext cx="3421914" cy="2045019"/>
            <a:chOff x="5357517" y="4424435"/>
            <a:chExt cx="3421914" cy="2045019"/>
          </a:xfrm>
        </p:grpSpPr>
        <p:grpSp>
          <p:nvGrpSpPr>
            <p:cNvPr id="6" name="Gruppo 5"/>
            <p:cNvGrpSpPr/>
            <p:nvPr/>
          </p:nvGrpSpPr>
          <p:grpSpPr>
            <a:xfrm>
              <a:off x="5357517" y="4453230"/>
              <a:ext cx="3421914" cy="2016224"/>
              <a:chOff x="5735943" y="1758906"/>
              <a:chExt cx="3318271" cy="2030134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5735943" y="1758906"/>
                <a:ext cx="1728000" cy="2030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7389485" y="1758907"/>
                <a:ext cx="1664729" cy="1955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ttangolo 4"/>
            <p:cNvSpPr/>
            <p:nvPr/>
          </p:nvSpPr>
          <p:spPr>
            <a:xfrm>
              <a:off x="5357517" y="4424435"/>
              <a:ext cx="358526" cy="299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Rettangolo 8"/>
          <p:cNvSpPr/>
          <p:nvPr/>
        </p:nvSpPr>
        <p:spPr>
          <a:xfrm>
            <a:off x="4520925" y="1607161"/>
            <a:ext cx="360040" cy="272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257870" y="6208101"/>
            <a:ext cx="45732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Malat1 impact on ITGB4 and VEGFA expression</a:t>
            </a:r>
          </a:p>
        </p:txBody>
      </p:sp>
    </p:spTree>
    <p:extLst>
      <p:ext uri="{BB962C8B-B14F-4D97-AF65-F5344CB8AC3E}">
        <p14:creationId xmlns:p14="http://schemas.microsoft.com/office/powerpoint/2010/main" val="1109836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2">
            <a:extLst>
              <a:ext uri="{FF2B5EF4-FFF2-40B4-BE49-F238E27FC236}">
                <a16:creationId xmlns:a16="http://schemas.microsoft.com/office/drawing/2014/main" id="{8EDA9750-F342-2D44-B3B9-9F6E8AFFA8C9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31640" y="6275085"/>
            <a:ext cx="69959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IGTB4 and VEGFA are TEAD target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b="1" dirty="0" err="1"/>
              <a:t>negatively</a:t>
            </a:r>
            <a:r>
              <a:rPr lang="it-IT" b="1" dirty="0"/>
              <a:t> </a:t>
            </a:r>
            <a:r>
              <a:rPr lang="it-IT" dirty="0" err="1"/>
              <a:t>regulated</a:t>
            </a:r>
            <a:r>
              <a:rPr lang="it-IT" dirty="0"/>
              <a:t> by MALAT1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95504" y="1124744"/>
            <a:ext cx="30803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u="sng" dirty="0" err="1"/>
              <a:t>ChIP-qPCR</a:t>
            </a:r>
            <a:r>
              <a:rPr lang="it-IT" dirty="0"/>
              <a:t>: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 </a:t>
            </a:r>
            <a:r>
              <a:rPr lang="it-IT" dirty="0" err="1"/>
              <a:t>considering</a:t>
            </a:r>
            <a:r>
              <a:rPr lang="it-IT" dirty="0"/>
              <a:t> YAP</a:t>
            </a:r>
            <a:endParaRPr lang="it-IT" u="sng" dirty="0"/>
          </a:p>
          <a:p>
            <a:endParaRPr lang="it-IT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 Malat1 </a:t>
            </a:r>
            <a:r>
              <a:rPr lang="it-IT" b="1" dirty="0" err="1"/>
              <a:t>deletion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the </a:t>
            </a:r>
            <a:r>
              <a:rPr lang="it-IT" dirty="0" err="1"/>
              <a:t>occupancy</a:t>
            </a:r>
            <a:r>
              <a:rPr lang="it-IT" dirty="0"/>
              <a:t> of ITGB4 and VEGF promoters by TEAD-YAP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822" y="4211204"/>
            <a:ext cx="3113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Malat1 </a:t>
            </a:r>
            <a:r>
              <a:rPr lang="it-IT" b="1" dirty="0" err="1"/>
              <a:t>overexpression</a:t>
            </a:r>
            <a:r>
              <a:rPr lang="it-IT" b="1" dirty="0"/>
              <a:t> </a:t>
            </a:r>
            <a:r>
              <a:rPr lang="it-IT" dirty="0" err="1"/>
              <a:t>reduces</a:t>
            </a:r>
            <a:r>
              <a:rPr lang="it-IT" dirty="0"/>
              <a:t> the </a:t>
            </a:r>
            <a:r>
              <a:rPr lang="it-IT" dirty="0" err="1"/>
              <a:t>occupancy</a:t>
            </a:r>
            <a:r>
              <a:rPr lang="it-IT" dirty="0"/>
              <a:t> of ITGB4 and VEGF promoters by TEAD-YAP </a:t>
            </a:r>
          </a:p>
          <a:p>
            <a:r>
              <a:rPr lang="it-IT" dirty="0"/>
              <a:t> </a:t>
            </a:r>
          </a:p>
        </p:txBody>
      </p:sp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0" y="62379"/>
            <a:ext cx="9144000" cy="835756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ITGB4 and VEGFA are TEAD target genes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MALAT1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Malat1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ITGB4 and VEGFA expression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3419925" y="1268760"/>
            <a:ext cx="5820387" cy="2331429"/>
            <a:chOff x="3419925" y="1309578"/>
            <a:chExt cx="5820387" cy="2331429"/>
          </a:xfrm>
        </p:grpSpPr>
        <p:grpSp>
          <p:nvGrpSpPr>
            <p:cNvPr id="11" name="Gruppo 10"/>
            <p:cNvGrpSpPr/>
            <p:nvPr/>
          </p:nvGrpSpPr>
          <p:grpSpPr>
            <a:xfrm>
              <a:off x="3419925" y="1429711"/>
              <a:ext cx="5820387" cy="2211296"/>
              <a:chOff x="4556387" y="3089953"/>
              <a:chExt cx="5820387" cy="2266107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4556387" y="3089953"/>
                <a:ext cx="5820387" cy="2266107"/>
                <a:chOff x="3330092" y="1455519"/>
                <a:chExt cx="5820387" cy="2266107"/>
              </a:xfrm>
            </p:grpSpPr>
            <p:pic>
              <p:nvPicPr>
                <p:cNvPr id="8194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0092" y="1455519"/>
                  <a:ext cx="5777920" cy="22661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" name="Rettangolo 2"/>
                <p:cNvSpPr/>
                <p:nvPr/>
              </p:nvSpPr>
              <p:spPr>
                <a:xfrm>
                  <a:off x="8572663" y="1455519"/>
                  <a:ext cx="577816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0" name="Rettangolo 9"/>
              <p:cNvSpPr/>
              <p:nvPr/>
            </p:nvSpPr>
            <p:spPr>
              <a:xfrm>
                <a:off x="4613592" y="3089953"/>
                <a:ext cx="216025" cy="123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" name="CasellaDiTesto 5"/>
            <p:cNvSpPr txBox="1"/>
            <p:nvPr/>
          </p:nvSpPr>
          <p:spPr>
            <a:xfrm>
              <a:off x="5733249" y="1309578"/>
              <a:ext cx="957313" cy="240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 MDA-MB-231 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3782440" y="3608356"/>
            <a:ext cx="4987452" cy="2484940"/>
            <a:chOff x="3877758" y="3671394"/>
            <a:chExt cx="4987452" cy="2484940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758" y="3743402"/>
              <a:ext cx="4870706" cy="2412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ttangolo 12"/>
            <p:cNvSpPr/>
            <p:nvPr/>
          </p:nvSpPr>
          <p:spPr>
            <a:xfrm>
              <a:off x="3877758" y="3743402"/>
              <a:ext cx="350194" cy="11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8408010" y="3671394"/>
              <a:ext cx="457200" cy="261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49615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633A68-43FD-DD49-B36A-8BABECBEE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79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D1C975-BDC2-D64F-9F46-C1B0ECEA6D86}"/>
              </a:ext>
            </a:extLst>
          </p:cNvPr>
          <p:cNvSpPr/>
          <p:nvPr/>
        </p:nvSpPr>
        <p:spPr>
          <a:xfrm>
            <a:off x="1066174" y="2492896"/>
            <a:ext cx="70116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/>
              <a:t>Conclusion</a:t>
            </a:r>
            <a:endParaRPr lang="it-IT" sz="2000" b="1" dirty="0"/>
          </a:p>
          <a:p>
            <a:pPr algn="just"/>
            <a:endParaRPr lang="it-IT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err="1"/>
              <a:t>Breast</a:t>
            </a:r>
            <a:r>
              <a:rPr lang="it-IT" sz="2000" dirty="0"/>
              <a:t> cancer </a:t>
            </a:r>
            <a:r>
              <a:rPr lang="it-IT" sz="2000" dirty="0" err="1"/>
              <a:t>metastasis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induced</a:t>
            </a:r>
            <a:r>
              <a:rPr lang="it-IT" sz="2000" dirty="0"/>
              <a:t> by </a:t>
            </a:r>
            <a:r>
              <a:rPr lang="it-IT" sz="2000" dirty="0" err="1"/>
              <a:t>germline</a:t>
            </a:r>
            <a:r>
              <a:rPr lang="it-IT" sz="2000" dirty="0"/>
              <a:t> </a:t>
            </a:r>
            <a:r>
              <a:rPr lang="it-IT" sz="2000" dirty="0" err="1"/>
              <a:t>insertional</a:t>
            </a:r>
            <a:r>
              <a:rPr lang="it-IT" sz="2000" dirty="0"/>
              <a:t> </a:t>
            </a:r>
            <a:r>
              <a:rPr lang="it-IT" sz="2000" dirty="0" err="1"/>
              <a:t>inactivation</a:t>
            </a:r>
            <a:r>
              <a:rPr lang="it-IT" sz="2000" dirty="0"/>
              <a:t> or </a:t>
            </a:r>
            <a:r>
              <a:rPr lang="it-IT" sz="2000" dirty="0" err="1"/>
              <a:t>somatic</a:t>
            </a:r>
            <a:r>
              <a:rPr lang="it-IT" sz="2000" dirty="0"/>
              <a:t> knockout of Malat1 </a:t>
            </a:r>
            <a:r>
              <a:rPr lang="it-IT" sz="2000" dirty="0" err="1"/>
              <a:t>without</a:t>
            </a:r>
            <a:r>
              <a:rPr lang="it-IT" sz="2000" dirty="0"/>
              <a:t> </a:t>
            </a:r>
            <a:r>
              <a:rPr lang="it-IT" sz="2000" dirty="0" err="1"/>
              <a:t>alterations</a:t>
            </a:r>
            <a:r>
              <a:rPr lang="it-IT" sz="2000" dirty="0"/>
              <a:t> in the expression of </a:t>
            </a:r>
            <a:r>
              <a:rPr lang="it-IT" sz="2000" dirty="0" err="1"/>
              <a:t>adjacent</a:t>
            </a:r>
            <a:r>
              <a:rPr lang="it-IT" sz="2000" dirty="0"/>
              <a:t> genes</a:t>
            </a:r>
          </a:p>
          <a:p>
            <a:pPr algn="just"/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MALAT1 </a:t>
            </a:r>
            <a:r>
              <a:rPr lang="it-IT" sz="2000" dirty="0" err="1"/>
              <a:t>binds</a:t>
            </a:r>
            <a:r>
              <a:rPr lang="it-IT" sz="2000" dirty="0"/>
              <a:t> and </a:t>
            </a:r>
            <a:r>
              <a:rPr lang="it-IT" sz="2000" dirty="0" err="1"/>
              <a:t>inactivates</a:t>
            </a:r>
            <a:r>
              <a:rPr lang="it-IT" sz="2000" dirty="0"/>
              <a:t> TEAD </a:t>
            </a:r>
            <a:r>
              <a:rPr lang="it-IT" sz="2000" dirty="0" err="1"/>
              <a:t>impeding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interaction</a:t>
            </a:r>
            <a:r>
              <a:rPr lang="it-IT" sz="2000" dirty="0"/>
              <a:t> with YAP, </a:t>
            </a:r>
            <a:r>
              <a:rPr lang="it-IT" sz="2000" dirty="0" err="1"/>
              <a:t>thus</a:t>
            </a:r>
            <a:r>
              <a:rPr lang="it-IT" sz="2000" dirty="0"/>
              <a:t> </a:t>
            </a:r>
            <a:r>
              <a:rPr lang="it-IT" sz="2000" dirty="0" err="1"/>
              <a:t>deregulate</a:t>
            </a:r>
            <a:r>
              <a:rPr lang="it-IT" sz="2000" dirty="0"/>
              <a:t> the expression of </a:t>
            </a:r>
            <a:r>
              <a:rPr lang="it-IT" sz="2000" dirty="0" err="1"/>
              <a:t>their</a:t>
            </a:r>
            <a:r>
              <a:rPr lang="it-IT" sz="2000" dirty="0"/>
              <a:t> target genes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3DD31-CDA3-A54D-AA5E-D65FAF287126}"/>
              </a:ext>
            </a:extLst>
          </p:cNvPr>
          <p:cNvSpPr txBox="1"/>
          <p:nvPr/>
        </p:nvSpPr>
        <p:spPr>
          <a:xfrm>
            <a:off x="1066174" y="5401385"/>
            <a:ext cx="7070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MALAT1 </a:t>
            </a:r>
            <a:r>
              <a:rPr lang="it-IT" sz="2800" dirty="0" err="1"/>
              <a:t>acts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a </a:t>
            </a:r>
            <a:r>
              <a:rPr lang="it-IT" sz="2800" dirty="0" err="1"/>
              <a:t>metastatic</a:t>
            </a:r>
            <a:r>
              <a:rPr lang="it-IT" sz="2800" dirty="0"/>
              <a:t> </a:t>
            </a:r>
            <a:r>
              <a:rPr lang="it-IT" sz="2800" dirty="0" err="1"/>
              <a:t>tumor</a:t>
            </a:r>
            <a:r>
              <a:rPr lang="it-IT" sz="2800" dirty="0"/>
              <a:t> </a:t>
            </a:r>
            <a:r>
              <a:rPr lang="it-IT" sz="2800" dirty="0" err="1"/>
              <a:t>suppressor</a:t>
            </a:r>
            <a:r>
              <a:rPr lang="it-I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14484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2">
            <a:extLst>
              <a:ext uri="{FF2B5EF4-FFF2-40B4-BE49-F238E27FC236}">
                <a16:creationId xmlns:a16="http://schemas.microsoft.com/office/drawing/2014/main" id="{25396C2B-BD14-B046-895C-E7C9C3DE754F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CF5DD-0EF7-F94D-99DF-B480D1D4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01" y="-171400"/>
            <a:ext cx="5364598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FUTURE PERSPECTIVE?</a:t>
            </a:r>
          </a:p>
        </p:txBody>
      </p:sp>
    </p:spTree>
    <p:extLst>
      <p:ext uri="{BB962C8B-B14F-4D97-AF65-F5344CB8AC3E}">
        <p14:creationId xmlns:p14="http://schemas.microsoft.com/office/powerpoint/2010/main" val="39244490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2">
            <a:extLst>
              <a:ext uri="{FF2B5EF4-FFF2-40B4-BE49-F238E27FC236}">
                <a16:creationId xmlns:a16="http://schemas.microsoft.com/office/drawing/2014/main" id="{25396C2B-BD14-B046-895C-E7C9C3DE754F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CF5DD-0EF7-F94D-99DF-B480D1D4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715" y="-182525"/>
            <a:ext cx="5112568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FUTURE PERSPECTIVE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B7566-96CF-3440-8834-0235BA078330}"/>
              </a:ext>
            </a:extLst>
          </p:cNvPr>
          <p:cNvSpPr txBox="1"/>
          <p:nvPr/>
        </p:nvSpPr>
        <p:spPr>
          <a:xfrm>
            <a:off x="971600" y="1556792"/>
            <a:ext cx="7272808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More </a:t>
            </a:r>
            <a:r>
              <a:rPr lang="it-IT" sz="2000" dirty="0" err="1"/>
              <a:t>detailed</a:t>
            </a:r>
            <a:r>
              <a:rPr lang="it-IT" sz="2000" dirty="0"/>
              <a:t> </a:t>
            </a:r>
            <a:r>
              <a:rPr lang="it-IT" sz="2000" dirty="0" err="1"/>
              <a:t>analysis</a:t>
            </a:r>
            <a:r>
              <a:rPr lang="it-IT" sz="2000" dirty="0"/>
              <a:t> </a:t>
            </a:r>
            <a:r>
              <a:rPr lang="it-IT" sz="2000" dirty="0" err="1"/>
              <a:t>about</a:t>
            </a:r>
            <a:r>
              <a:rPr lang="it-IT" sz="2000" dirty="0"/>
              <a:t> MALAT1 </a:t>
            </a:r>
            <a:r>
              <a:rPr lang="it-IT" sz="2000" dirty="0" err="1"/>
              <a:t>boundary</a:t>
            </a:r>
            <a:r>
              <a:rPr lang="it-IT" sz="2000" dirty="0"/>
              <a:t> </a:t>
            </a:r>
            <a:r>
              <a:rPr lang="it-IT" sz="2000" dirty="0" err="1"/>
              <a:t>regions</a:t>
            </a:r>
            <a:endParaRPr lang="it-IT" sz="2000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it-IT" sz="2000" dirty="0"/>
              <a:t>NO </a:t>
            </a:r>
            <a:r>
              <a:rPr lang="it-IT" sz="2000" dirty="0" err="1"/>
              <a:t>analysis</a:t>
            </a:r>
            <a:r>
              <a:rPr lang="it-IT" sz="2000" dirty="0"/>
              <a:t> of the impact of </a:t>
            </a:r>
            <a:r>
              <a:rPr lang="it-IT" sz="2000" dirty="0" err="1"/>
              <a:t>neighbour</a:t>
            </a:r>
            <a:r>
              <a:rPr lang="it-IT" sz="2000" dirty="0"/>
              <a:t> MALAT1 genes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it-IT" sz="2000" dirty="0"/>
              <a:t>NO </a:t>
            </a:r>
            <a:r>
              <a:rPr lang="it-IT" sz="2000" b="1" dirty="0" err="1"/>
              <a:t>primary</a:t>
            </a:r>
            <a:r>
              <a:rPr lang="it-IT" sz="2000" b="1" dirty="0"/>
              <a:t> </a:t>
            </a:r>
            <a:r>
              <a:rPr lang="it-IT" sz="2000" b="1" dirty="0" err="1"/>
              <a:t>cell</a:t>
            </a:r>
            <a:r>
              <a:rPr lang="it-IT" sz="2000" dirty="0"/>
              <a:t> colture </a:t>
            </a:r>
            <a:r>
              <a:rPr lang="it-IT" sz="2000" dirty="0" err="1"/>
              <a:t>analysis</a:t>
            </a:r>
            <a:r>
              <a:rPr lang="it-IT" sz="2000" dirty="0"/>
              <a:t> (from </a:t>
            </a:r>
            <a:r>
              <a:rPr lang="it-IT" sz="2000" dirty="0" err="1"/>
              <a:t>breast</a:t>
            </a:r>
            <a:r>
              <a:rPr lang="it-IT" sz="2000" dirty="0"/>
              <a:t> cancer </a:t>
            </a:r>
            <a:r>
              <a:rPr lang="it-IT" sz="2000" dirty="0" err="1"/>
              <a:t>patient</a:t>
            </a:r>
            <a:r>
              <a:rPr lang="it-IT" sz="20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More wide </a:t>
            </a:r>
            <a:r>
              <a:rPr lang="it-IT" sz="2000" dirty="0" err="1"/>
              <a:t>visual</a:t>
            </a:r>
            <a:r>
              <a:rPr lang="it-IT" sz="2000" dirty="0"/>
              <a:t> </a:t>
            </a:r>
            <a:r>
              <a:rPr lang="it-IT" sz="2000" dirty="0" err="1"/>
              <a:t>about</a:t>
            </a:r>
            <a:r>
              <a:rPr lang="it-IT" sz="2000" dirty="0"/>
              <a:t> the cancer background </a:t>
            </a:r>
            <a:r>
              <a:rPr lang="it-IT" sz="2000" dirty="0" err="1"/>
              <a:t>mutation</a:t>
            </a:r>
            <a:r>
              <a:rPr lang="it-IT" sz="2000" dirty="0"/>
              <a:t> pattern (e.g. p53 or mutp53)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Dose </a:t>
            </a:r>
            <a:r>
              <a:rPr lang="it-IT" sz="2000" dirty="0" err="1"/>
              <a:t>dependent</a:t>
            </a:r>
            <a:r>
              <a:rPr lang="it-IT" sz="2000" dirty="0"/>
              <a:t> Malat1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err="1"/>
              <a:t>Could</a:t>
            </a:r>
            <a:r>
              <a:rPr lang="it-IT" sz="2000" dirty="0"/>
              <a:t> </a:t>
            </a:r>
            <a:r>
              <a:rPr lang="it-IT" sz="2000" dirty="0" err="1"/>
              <a:t>nuclear</a:t>
            </a:r>
            <a:r>
              <a:rPr lang="it-IT" sz="2000" dirty="0"/>
              <a:t> YAP </a:t>
            </a:r>
            <a:r>
              <a:rPr lang="it-IT" sz="2000" dirty="0" err="1"/>
              <a:t>overcome</a:t>
            </a:r>
            <a:r>
              <a:rPr lang="it-IT" sz="2000" dirty="0"/>
              <a:t> MALAT1-dependent TEAD </a:t>
            </a:r>
            <a:r>
              <a:rPr lang="it-IT" sz="2000" dirty="0" err="1"/>
              <a:t>decoy</a:t>
            </a:r>
            <a:r>
              <a:rPr lang="it-IT" sz="2000" dirty="0"/>
              <a:t>? (</a:t>
            </a:r>
            <a:r>
              <a:rPr lang="it-IT" sz="2000" dirty="0" err="1"/>
              <a:t>stiffness</a:t>
            </a:r>
            <a:r>
              <a:rPr lang="it-IT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63669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376B2F-8700-DD44-B80D-6BBB29483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56792"/>
            <a:ext cx="3694768" cy="4155728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9B3EF14-91EA-E24C-B0E5-754853F51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" y="2199966"/>
            <a:ext cx="4644008" cy="24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6040" y="1657174"/>
            <a:ext cx="4618857" cy="4191424"/>
          </a:xfrm>
        </p:spPr>
        <p:txBody>
          <a:bodyPr>
            <a:normAutofit/>
          </a:bodyPr>
          <a:lstStyle/>
          <a:p>
            <a:r>
              <a:rPr lang="en-US" sz="1800" u="sng" dirty="0"/>
              <a:t>Tumors</a:t>
            </a:r>
            <a:r>
              <a:rPr lang="en-US" sz="1800" dirty="0"/>
              <a:t>: </a:t>
            </a:r>
            <a:r>
              <a:rPr lang="en-US" sz="1800" dirty="0" err="1"/>
              <a:t>leukemias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u="sng" dirty="0"/>
              <a:t>Mechanism of action</a:t>
            </a:r>
            <a:r>
              <a:rPr lang="en-US" sz="1800" dirty="0"/>
              <a:t>: </a:t>
            </a:r>
            <a:r>
              <a:rPr lang="en-US" sz="1800" b="1" dirty="0"/>
              <a:t>guide</a:t>
            </a:r>
            <a:endParaRPr lang="en-US" sz="1800" b="1" u="sng" dirty="0"/>
          </a:p>
          <a:p>
            <a:pPr marL="400050" lvl="1" indent="0">
              <a:buNone/>
            </a:pPr>
            <a:r>
              <a:rPr lang="en-US" sz="1800" dirty="0"/>
              <a:t>Telomerase is composed by:</a:t>
            </a:r>
          </a:p>
          <a:p>
            <a:pPr marL="400050" lvl="1" indent="0">
              <a:buNone/>
            </a:pPr>
            <a:r>
              <a:rPr lang="en-US" sz="1800" dirty="0"/>
              <a:t>TERT: catalytic component </a:t>
            </a:r>
          </a:p>
          <a:p>
            <a:pPr marL="400050" lvl="1" indent="0">
              <a:buNone/>
            </a:pPr>
            <a:r>
              <a:rPr lang="en-US" sz="1800" b="1" dirty="0"/>
              <a:t>TERC</a:t>
            </a:r>
            <a:r>
              <a:rPr lang="en-US" sz="1800" dirty="0"/>
              <a:t>: </a:t>
            </a:r>
            <a:r>
              <a:rPr lang="en-US" sz="1800" b="1" dirty="0"/>
              <a:t> </a:t>
            </a:r>
            <a:r>
              <a:rPr lang="en-US" sz="1800" dirty="0"/>
              <a:t>antisense RNA template</a:t>
            </a:r>
          </a:p>
          <a:p>
            <a:pPr marL="400050" lvl="1" indent="0">
              <a:buNone/>
            </a:pPr>
            <a:r>
              <a:rPr lang="en-US" sz="1800" dirty="0" err="1"/>
              <a:t>Dyskerin</a:t>
            </a:r>
            <a:r>
              <a:rPr lang="en-US" sz="1800" dirty="0"/>
              <a:t>: RNA binding protein</a:t>
            </a:r>
          </a:p>
          <a:p>
            <a:endParaRPr lang="en-US" sz="1800" dirty="0"/>
          </a:p>
          <a:p>
            <a:r>
              <a:rPr lang="en-US" sz="1800" u="sng" dirty="0"/>
              <a:t>Genetic alteration</a:t>
            </a:r>
            <a:r>
              <a:rPr lang="en-US" sz="1800" dirty="0"/>
              <a:t>:  </a:t>
            </a:r>
            <a:r>
              <a:rPr lang="en-US" sz="1800" b="1" dirty="0"/>
              <a:t>locus amplification</a:t>
            </a:r>
          </a:p>
          <a:p>
            <a:pPr marL="400050" lvl="1" indent="0">
              <a:buNone/>
            </a:pPr>
            <a:r>
              <a:rPr lang="en-US" sz="1800" dirty="0"/>
              <a:t>Necessary for cancer cells </a:t>
            </a:r>
            <a:r>
              <a:rPr lang="en-US" sz="1800" dirty="0" err="1"/>
              <a:t>immoralization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6" name="Picture 2" descr="C:\Users\Jessica\Desktop\lncRNA and cancer\untitl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20713" r="675" b="2818"/>
          <a:stretch/>
        </p:blipFill>
        <p:spPr bwMode="auto">
          <a:xfrm>
            <a:off x="4782949" y="1657174"/>
            <a:ext cx="4312545" cy="38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6040" y="5974389"/>
            <a:ext cx="84824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Reactivation of telomerase is link with amplification of </a:t>
            </a:r>
            <a:r>
              <a:rPr lang="en-US" sz="2000" dirty="0" err="1"/>
              <a:t>hTERT</a:t>
            </a:r>
            <a:r>
              <a:rPr lang="en-US" sz="2000" dirty="0"/>
              <a:t> and </a:t>
            </a:r>
            <a:r>
              <a:rPr lang="en-US" sz="2000" dirty="0" err="1"/>
              <a:t>hTERC</a:t>
            </a:r>
            <a:r>
              <a:rPr lang="en-US" sz="2000" dirty="0"/>
              <a:t> genes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311842" y="6619528"/>
            <a:ext cx="6861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Increased copy number of the TERT and TERC telomerase subunit genes in cancer cells Ying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Cao,Tracy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M. Bryan; Cancer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Sci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2008</a:t>
            </a:r>
            <a:endParaRPr lang="it-IT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ttangolo 2">
            <a:extLst>
              <a:ext uri="{FF2B5EF4-FFF2-40B4-BE49-F238E27FC236}">
                <a16:creationId xmlns:a16="http://schemas.microsoft.com/office/drawing/2014/main" id="{76C46BDA-DA8B-384D-8938-CB4FA37AF4C8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91243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+mn-lt"/>
              </a:rPr>
              <a:t>Tumor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initiation</a:t>
            </a:r>
            <a:br>
              <a:rPr lang="it-IT" sz="2800" dirty="0">
                <a:solidFill>
                  <a:schemeClr val="bg1"/>
                </a:solidFill>
                <a:latin typeface="+mn-lt"/>
              </a:rPr>
            </a:br>
            <a:r>
              <a:rPr lang="it-IT" sz="2800" dirty="0" err="1">
                <a:solidFill>
                  <a:schemeClr val="bg1"/>
                </a:solidFill>
                <a:latin typeface="+mn-lt"/>
              </a:rPr>
              <a:t>Enabling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replicative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immortality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: TERC </a:t>
            </a:r>
          </a:p>
        </p:txBody>
      </p:sp>
    </p:spTree>
    <p:extLst>
      <p:ext uri="{BB962C8B-B14F-4D97-AF65-F5344CB8AC3E}">
        <p14:creationId xmlns:p14="http://schemas.microsoft.com/office/powerpoint/2010/main" val="205876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94280"/>
            <a:ext cx="4583697" cy="4225445"/>
          </a:xfrm>
        </p:spPr>
        <p:txBody>
          <a:bodyPr>
            <a:normAutofit/>
          </a:bodyPr>
          <a:lstStyle/>
          <a:p>
            <a:r>
              <a:rPr lang="it-IT" sz="1900" dirty="0"/>
              <a:t>DNA </a:t>
            </a:r>
            <a:r>
              <a:rPr lang="it-IT" sz="1900" dirty="0" err="1"/>
              <a:t>damage</a:t>
            </a:r>
            <a:r>
              <a:rPr lang="it-IT" sz="1900" dirty="0"/>
              <a:t>  </a:t>
            </a:r>
            <a:r>
              <a:rPr lang="it-IT" sz="1900" dirty="0">
                <a:sym typeface="Wingdings" pitchFamily="2" charset="2"/>
              </a:rPr>
              <a:t></a:t>
            </a:r>
            <a:r>
              <a:rPr lang="it-IT" sz="1900" dirty="0"/>
              <a:t>  p53  </a:t>
            </a:r>
            <a:r>
              <a:rPr lang="it-IT" sz="1900" dirty="0">
                <a:sym typeface="Wingdings" pitchFamily="2" charset="2"/>
              </a:rPr>
              <a:t></a:t>
            </a:r>
            <a:r>
              <a:rPr lang="it-IT" sz="1900" dirty="0"/>
              <a:t>  PANDA  </a:t>
            </a:r>
            <a:r>
              <a:rPr lang="it-IT" sz="1900" dirty="0">
                <a:sym typeface="Wingdings" pitchFamily="2" charset="2"/>
              </a:rPr>
              <a:t>  </a:t>
            </a:r>
            <a:r>
              <a:rPr lang="it-IT" sz="1900" dirty="0"/>
              <a:t>p53 </a:t>
            </a:r>
            <a:r>
              <a:rPr lang="it-IT" sz="1900" dirty="0" err="1"/>
              <a:t>stabilization</a:t>
            </a:r>
            <a:endParaRPr lang="it-IT" sz="1900" dirty="0"/>
          </a:p>
          <a:p>
            <a:endParaRPr lang="it-IT" sz="1900" dirty="0"/>
          </a:p>
          <a:p>
            <a:r>
              <a:rPr lang="it-IT" sz="1900" dirty="0"/>
              <a:t>PANDA </a:t>
            </a:r>
            <a:r>
              <a:rPr lang="it-IT" sz="1900" dirty="0" err="1"/>
              <a:t>downregulates</a:t>
            </a:r>
            <a:r>
              <a:rPr lang="it-IT" sz="1900" dirty="0"/>
              <a:t> </a:t>
            </a:r>
            <a:r>
              <a:rPr lang="it-IT" sz="1900" dirty="0" err="1"/>
              <a:t>apoptotic</a:t>
            </a:r>
            <a:r>
              <a:rPr lang="it-IT" sz="1900" dirty="0"/>
              <a:t> </a:t>
            </a:r>
            <a:r>
              <a:rPr lang="it-IT" sz="1900" dirty="0" err="1"/>
              <a:t>genes</a:t>
            </a:r>
            <a:endParaRPr lang="it-IT" sz="1900" dirty="0"/>
          </a:p>
          <a:p>
            <a:pPr lvl="1"/>
            <a:r>
              <a:rPr lang="it-IT" sz="1900" dirty="0" err="1"/>
              <a:t>directly</a:t>
            </a:r>
            <a:r>
              <a:rPr lang="it-IT" sz="1900" dirty="0"/>
              <a:t> </a:t>
            </a:r>
          </a:p>
          <a:p>
            <a:pPr lvl="1"/>
            <a:r>
              <a:rPr lang="it-IT" sz="1900" dirty="0" err="1"/>
              <a:t>indirectly</a:t>
            </a:r>
            <a:r>
              <a:rPr lang="it-IT" sz="1900" dirty="0"/>
              <a:t> by NF-YA </a:t>
            </a:r>
            <a:r>
              <a:rPr lang="it-IT" sz="1900" dirty="0" err="1"/>
              <a:t>inhibition</a:t>
            </a:r>
            <a:br>
              <a:rPr lang="it-IT" sz="1900" dirty="0"/>
            </a:br>
            <a:endParaRPr lang="it-IT" sz="1900" dirty="0"/>
          </a:p>
          <a:p>
            <a:r>
              <a:rPr lang="it-IT" sz="1900" dirty="0"/>
              <a:t>PANDA </a:t>
            </a:r>
            <a:r>
              <a:rPr lang="it-IT" sz="1900" dirty="0" err="1"/>
              <a:t>does</a:t>
            </a:r>
            <a:r>
              <a:rPr lang="it-IT" sz="1900" dirty="0"/>
              <a:t> </a:t>
            </a:r>
            <a:r>
              <a:rPr lang="it-IT" sz="1900" dirty="0" err="1"/>
              <a:t>not</a:t>
            </a:r>
            <a:r>
              <a:rPr lang="it-IT" sz="1900" dirty="0"/>
              <a:t> </a:t>
            </a:r>
            <a:r>
              <a:rPr lang="it-IT" sz="1900" dirty="0" err="1"/>
              <a:t>regulates</a:t>
            </a:r>
            <a:r>
              <a:rPr lang="it-IT" sz="1900" dirty="0"/>
              <a:t> </a:t>
            </a:r>
            <a:r>
              <a:rPr lang="it-IT" sz="1900" dirty="0" err="1"/>
              <a:t>cell</a:t>
            </a:r>
            <a:r>
              <a:rPr lang="it-IT" sz="1900" dirty="0"/>
              <a:t> </a:t>
            </a:r>
            <a:r>
              <a:rPr lang="it-IT" sz="1900" dirty="0" err="1"/>
              <a:t>cyle</a:t>
            </a:r>
            <a:r>
              <a:rPr lang="it-IT" sz="1900" dirty="0"/>
              <a:t> </a:t>
            </a:r>
            <a:r>
              <a:rPr lang="it-IT" sz="1900" dirty="0" err="1"/>
              <a:t>arrest</a:t>
            </a:r>
            <a:r>
              <a:rPr lang="it-IT" sz="1900" dirty="0"/>
              <a:t> </a:t>
            </a:r>
            <a:r>
              <a:rPr lang="it-IT" sz="1900" dirty="0" err="1"/>
              <a:t>genes</a:t>
            </a:r>
            <a:r>
              <a:rPr lang="it-IT" sz="1900" dirty="0"/>
              <a:t> </a:t>
            </a:r>
            <a:r>
              <a:rPr lang="it-IT" sz="1900" dirty="0" err="1"/>
              <a:t>like</a:t>
            </a:r>
            <a:r>
              <a:rPr lang="it-IT" sz="1900" dirty="0"/>
              <a:t> CDKN1A </a:t>
            </a:r>
          </a:p>
          <a:p>
            <a:endParaRPr lang="it-IT" dirty="0"/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42079D98-81D7-D54A-B42E-900ECE478620}"/>
              </a:ext>
            </a:extLst>
          </p:cNvPr>
          <p:cNvSpPr/>
          <p:nvPr/>
        </p:nvSpPr>
        <p:spPr>
          <a:xfrm>
            <a:off x="535108" y="5638221"/>
            <a:ext cx="8073784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/>
              <a:t>PANDA </a:t>
            </a:r>
            <a:r>
              <a:rPr lang="it-IT" dirty="0" err="1"/>
              <a:t>promotes</a:t>
            </a:r>
            <a:r>
              <a:rPr lang="it-IT" dirty="0"/>
              <a:t> anti-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behavior</a:t>
            </a:r>
            <a:r>
              <a:rPr lang="it-IT" dirty="0"/>
              <a:t> and, </a:t>
            </a:r>
            <a:r>
              <a:rPr lang="it-IT" dirty="0" err="1"/>
              <a:t>indirectly</a:t>
            </a:r>
            <a:r>
              <a:rPr lang="it-IT" dirty="0"/>
              <a:t>,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arrest</a:t>
            </a:r>
            <a:r>
              <a:rPr lang="it-IT" dirty="0"/>
              <a:t> in </a:t>
            </a:r>
            <a:r>
              <a:rPr lang="it-IT" dirty="0" err="1"/>
              <a:t>certain</a:t>
            </a:r>
            <a:r>
              <a:rPr lang="it-IT" dirty="0"/>
              <a:t> </a:t>
            </a:r>
            <a:r>
              <a:rPr lang="it-IT" dirty="0" err="1"/>
              <a:t>mutant</a:t>
            </a:r>
            <a:r>
              <a:rPr lang="it-IT" dirty="0"/>
              <a:t> p53 backgrounds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33F204-CBB5-114B-A0C8-E0B4B0AD3A30}"/>
              </a:ext>
            </a:extLst>
          </p:cNvPr>
          <p:cNvSpPr/>
          <p:nvPr/>
        </p:nvSpPr>
        <p:spPr>
          <a:xfrm>
            <a:off x="2592288" y="6567155"/>
            <a:ext cx="6588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Hung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, T. et al.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Extensive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coordinated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transcription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noncoding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RNAs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within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cell-cycle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promoters.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Nat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</a:rPr>
              <a:t>Genet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 2011.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00" y="1207878"/>
            <a:ext cx="2887174" cy="196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48">
            <a:extLst>
              <a:ext uri="{FF2B5EF4-FFF2-40B4-BE49-F238E27FC236}">
                <a16:creationId xmlns:a16="http://schemas.microsoft.com/office/drawing/2014/main" id="{C6BD23FF-9288-2E4A-BBC4-39338045308E}"/>
              </a:ext>
            </a:extLst>
          </p:cNvPr>
          <p:cNvGrpSpPr/>
          <p:nvPr/>
        </p:nvGrpSpPr>
        <p:grpSpPr>
          <a:xfrm>
            <a:off x="5741362" y="3430996"/>
            <a:ext cx="2610612" cy="1910477"/>
            <a:chOff x="5900915" y="4552914"/>
            <a:chExt cx="2776081" cy="2239527"/>
          </a:xfrm>
        </p:grpSpPr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3D066A80-4CD7-3840-8BB3-93C4B5021FC1}"/>
                </a:ext>
              </a:extLst>
            </p:cNvPr>
            <p:cNvGrpSpPr/>
            <p:nvPr/>
          </p:nvGrpSpPr>
          <p:grpSpPr>
            <a:xfrm>
              <a:off x="5966133" y="4552914"/>
              <a:ext cx="2587886" cy="2239527"/>
              <a:chOff x="6085523" y="4453233"/>
              <a:chExt cx="2678359" cy="2128401"/>
            </a:xfrm>
          </p:grpSpPr>
          <p:pic>
            <p:nvPicPr>
              <p:cNvPr id="11" name="Picture 7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D8CC0BE4-4AD4-D949-9104-E9034B827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5523" y="4453233"/>
                <a:ext cx="2678359" cy="2128401"/>
              </a:xfrm>
              <a:prstGeom prst="rect">
                <a:avLst/>
              </a:prstGeom>
            </p:spPr>
          </p:pic>
          <p:grpSp>
            <p:nvGrpSpPr>
              <p:cNvPr id="12" name="Group 18">
                <a:extLst>
                  <a:ext uri="{FF2B5EF4-FFF2-40B4-BE49-F238E27FC236}">
                    <a16:creationId xmlns:a16="http://schemas.microsoft.com/office/drawing/2014/main" id="{52CB09E8-41A2-1A4D-9C8D-CEAE6A693BA9}"/>
                  </a:ext>
                </a:extLst>
              </p:cNvPr>
              <p:cNvGrpSpPr/>
              <p:nvPr/>
            </p:nvGrpSpPr>
            <p:grpSpPr>
              <a:xfrm>
                <a:off x="6154787" y="4535678"/>
                <a:ext cx="51480" cy="35640"/>
                <a:chOff x="6154787" y="4535678"/>
                <a:chExt cx="51480" cy="35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13" name="Ink 16">
                      <a:extLst>
                        <a:ext uri="{FF2B5EF4-FFF2-40B4-BE49-F238E27FC236}">
                          <a16:creationId xmlns:a16="http://schemas.microsoft.com/office/drawing/2014/main" id="{912ACD97-D431-D746-9436-06FFE73035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54787" y="4570958"/>
                    <a:ext cx="360" cy="36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912ACD97-D431-D746-9436-06FFE73035FC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6091787" y="450831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14" name="Ink 17">
                      <a:extLst>
                        <a:ext uri="{FF2B5EF4-FFF2-40B4-BE49-F238E27FC236}">
                          <a16:creationId xmlns:a16="http://schemas.microsoft.com/office/drawing/2014/main" id="{22205E65-0698-A54A-9215-6BE1DEAA01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05907" y="4535678"/>
                    <a:ext cx="360" cy="36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22205E65-0698-A54A-9215-6BE1DEAA0182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6143267" y="447303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0" name="Rectangle 47">
              <a:extLst>
                <a:ext uri="{FF2B5EF4-FFF2-40B4-BE49-F238E27FC236}">
                  <a16:creationId xmlns:a16="http://schemas.microsoft.com/office/drawing/2014/main" id="{3466FD39-6A9B-1B4A-9FBC-8ED89805D6DF}"/>
                </a:ext>
              </a:extLst>
            </p:cNvPr>
            <p:cNvSpPr/>
            <p:nvPr/>
          </p:nvSpPr>
          <p:spPr>
            <a:xfrm>
              <a:off x="5900915" y="4609975"/>
              <a:ext cx="2776081" cy="218176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put penna 14"/>
              <p14:cNvContentPartPr/>
              <p14:nvPr/>
            </p14:nvContentPartPr>
            <p14:xfrm>
              <a:off x="7129123" y="4401445"/>
              <a:ext cx="15840" cy="360"/>
            </p14:xfrm>
          </p:contentPart>
        </mc:Choice>
        <mc:Fallback xmlns="">
          <p:pic>
            <p:nvPicPr>
              <p:cNvPr id="15" name="Input penna 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7243" y="4389565"/>
                <a:ext cx="396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put penna 15"/>
              <p14:cNvContentPartPr/>
              <p14:nvPr/>
            </p14:nvContentPartPr>
            <p14:xfrm>
              <a:off x="6757243" y="4510165"/>
              <a:ext cx="39960" cy="360"/>
            </p14:xfrm>
          </p:contentPart>
        </mc:Choice>
        <mc:Fallback xmlns="">
          <p:pic>
            <p:nvPicPr>
              <p:cNvPr id="16" name="Input penna 1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45363" y="4498285"/>
                <a:ext cx="637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ttangolo 2">
            <a:extLst>
              <a:ext uri="{FF2B5EF4-FFF2-40B4-BE49-F238E27FC236}">
                <a16:creationId xmlns:a16="http://schemas.microsoft.com/office/drawing/2014/main" id="{DB7EDADC-90BE-2C4B-A030-AB337B279C9C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8728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progression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Resisting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PANDA</a:t>
            </a:r>
          </a:p>
        </p:txBody>
      </p:sp>
    </p:spTree>
    <p:extLst>
      <p:ext uri="{BB962C8B-B14F-4D97-AF65-F5344CB8AC3E}">
        <p14:creationId xmlns:p14="http://schemas.microsoft.com/office/powerpoint/2010/main" val="177455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2">
            <a:extLst>
              <a:ext uri="{FF2B5EF4-FFF2-40B4-BE49-F238E27FC236}">
                <a16:creationId xmlns:a16="http://schemas.microsoft.com/office/drawing/2014/main" id="{84C17F71-CE51-9043-A85A-53822AC45020}"/>
              </a:ext>
            </a:extLst>
          </p:cNvPr>
          <p:cNvSpPr txBox="1"/>
          <p:nvPr/>
        </p:nvSpPr>
        <p:spPr>
          <a:xfrm>
            <a:off x="500040" y="6046046"/>
            <a:ext cx="828091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PVT1 </a:t>
            </a:r>
            <a:r>
              <a:rPr lang="it-IT" dirty="0" err="1"/>
              <a:t>enhances</a:t>
            </a:r>
            <a:r>
              <a:rPr lang="it-IT" dirty="0"/>
              <a:t> </a:t>
            </a:r>
            <a:r>
              <a:rPr lang="it-IT" dirty="0" err="1"/>
              <a:t>angiogenesis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STAT3/VEGFA 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leading</a:t>
            </a:r>
            <a:r>
              <a:rPr lang="it-IT" dirty="0"/>
              <a:t> to aggressive </a:t>
            </a:r>
            <a:r>
              <a:rPr lang="it-IT" dirty="0" err="1"/>
              <a:t>features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25" y="1340768"/>
            <a:ext cx="4569513" cy="24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21" y="3495079"/>
            <a:ext cx="3756025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600200"/>
            <a:ext cx="4105176" cy="4261180"/>
          </a:xfrm>
        </p:spPr>
        <p:txBody>
          <a:bodyPr>
            <a:normAutofit lnSpcReduction="10000"/>
          </a:bodyPr>
          <a:lstStyle/>
          <a:p>
            <a:r>
              <a:rPr lang="it-IT" sz="1800" u="sng" dirty="0" err="1">
                <a:sym typeface="Wingdings" pitchFamily="2" charset="2"/>
              </a:rPr>
              <a:t>Tumor</a:t>
            </a:r>
            <a:r>
              <a:rPr lang="it-IT" sz="1800" dirty="0" err="1">
                <a:sym typeface="Wingdings" pitchFamily="2" charset="2"/>
              </a:rPr>
              <a:t>s</a:t>
            </a:r>
            <a:r>
              <a:rPr lang="it-IT" sz="1800" dirty="0">
                <a:sym typeface="Wingdings" pitchFamily="2" charset="2"/>
              </a:rPr>
              <a:t>: </a:t>
            </a:r>
            <a:r>
              <a:rPr lang="it-IT" sz="1800" dirty="0" err="1">
                <a:sym typeface="Wingdings" pitchFamily="2" charset="2"/>
              </a:rPr>
              <a:t>Gastric</a:t>
            </a:r>
            <a:r>
              <a:rPr lang="it-IT" sz="1800" dirty="0">
                <a:sym typeface="Wingdings" pitchFamily="2" charset="2"/>
              </a:rPr>
              <a:t> cancer </a:t>
            </a:r>
          </a:p>
          <a:p>
            <a:pPr marL="0" indent="0">
              <a:buNone/>
            </a:pPr>
            <a:endParaRPr lang="it-IT" sz="1800" dirty="0"/>
          </a:p>
          <a:p>
            <a:r>
              <a:rPr lang="it-IT" sz="1800" u="sng" dirty="0" err="1"/>
              <a:t>Mechanism</a:t>
            </a:r>
            <a:r>
              <a:rPr lang="it-IT" sz="1800" u="sng" dirty="0"/>
              <a:t> of </a:t>
            </a:r>
            <a:r>
              <a:rPr lang="it-IT" sz="1800" u="sng" dirty="0" err="1"/>
              <a:t>action</a:t>
            </a:r>
            <a:r>
              <a:rPr lang="it-IT" sz="1800" dirty="0"/>
              <a:t>: </a:t>
            </a:r>
            <a:r>
              <a:rPr lang="it-IT" sz="1800" b="1" dirty="0" err="1"/>
              <a:t>stabilizer</a:t>
            </a:r>
            <a:endParaRPr lang="it-IT" sz="1800" b="1" dirty="0"/>
          </a:p>
          <a:p>
            <a:endParaRPr lang="it-IT" sz="1800" b="1" dirty="0"/>
          </a:p>
          <a:p>
            <a:pPr marL="400050" lvl="1" indent="0">
              <a:buNone/>
            </a:pPr>
            <a:r>
              <a:rPr lang="it-IT" sz="1800" dirty="0"/>
              <a:t>PVT1 </a:t>
            </a:r>
            <a:r>
              <a:rPr lang="it-IT" sz="1800" dirty="0" err="1"/>
              <a:t>binds</a:t>
            </a:r>
            <a:r>
              <a:rPr lang="it-IT" sz="1800" dirty="0"/>
              <a:t> to  pSTAT3 and </a:t>
            </a:r>
            <a:r>
              <a:rPr lang="it-IT" sz="1800" dirty="0" err="1"/>
              <a:t>activate</a:t>
            </a:r>
            <a:r>
              <a:rPr lang="it-IT" sz="1800" dirty="0"/>
              <a:t> STAT3 </a:t>
            </a:r>
            <a:r>
              <a:rPr lang="it-IT" sz="1800" dirty="0" err="1"/>
              <a:t>signaling</a:t>
            </a:r>
            <a:r>
              <a:rPr lang="it-IT" sz="1800" dirty="0"/>
              <a:t> pathway </a:t>
            </a:r>
            <a:endParaRPr lang="it-IT" sz="1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1800" dirty="0">
                <a:sym typeface="Wingdings" pitchFamily="2" charset="2"/>
              </a:rPr>
              <a:t>       </a:t>
            </a:r>
            <a:r>
              <a:rPr lang="it-IT" sz="1800" dirty="0" err="1">
                <a:sym typeface="Wingdings" pitchFamily="2" charset="2"/>
              </a:rPr>
              <a:t>Increase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/>
              <a:t>VEGF </a:t>
            </a:r>
            <a:r>
              <a:rPr lang="it-IT" sz="1800" dirty="0" err="1"/>
              <a:t>expression</a:t>
            </a:r>
            <a:endParaRPr lang="it-IT" sz="1800" dirty="0"/>
          </a:p>
          <a:p>
            <a:endParaRPr lang="it-IT" sz="1800" dirty="0"/>
          </a:p>
          <a:p>
            <a:pPr>
              <a:lnSpc>
                <a:spcPct val="120000"/>
              </a:lnSpc>
            </a:pPr>
            <a:r>
              <a:rPr lang="it-IT" sz="1800" u="sng" dirty="0" err="1"/>
              <a:t>Genetic</a:t>
            </a:r>
            <a:r>
              <a:rPr lang="it-IT" sz="1800" u="sng" dirty="0"/>
              <a:t> </a:t>
            </a:r>
            <a:r>
              <a:rPr lang="it-IT" sz="1800" u="sng" dirty="0" err="1"/>
              <a:t>alteration</a:t>
            </a:r>
            <a:r>
              <a:rPr lang="it-IT" sz="1800" dirty="0"/>
              <a:t>: </a:t>
            </a:r>
            <a:r>
              <a:rPr lang="it-IT" sz="1800" b="1" dirty="0"/>
              <a:t>CNV </a:t>
            </a:r>
            <a:r>
              <a:rPr lang="it-IT" sz="1800" dirty="0"/>
              <a:t>on </a:t>
            </a:r>
            <a:r>
              <a:rPr lang="it-IT" sz="1800" dirty="0" err="1"/>
              <a:t>Myc</a:t>
            </a:r>
            <a:r>
              <a:rPr lang="it-IT" sz="1800" dirty="0"/>
              <a:t> locus</a:t>
            </a:r>
          </a:p>
          <a:p>
            <a:pPr marL="400050" lvl="1" indent="0">
              <a:lnSpc>
                <a:spcPct val="110000"/>
              </a:lnSpc>
              <a:buNone/>
            </a:pPr>
            <a:r>
              <a:rPr lang="it-IT" sz="1800" dirty="0" err="1"/>
              <a:t>Transcription</a:t>
            </a:r>
            <a:r>
              <a:rPr lang="it-IT" sz="1800" dirty="0"/>
              <a:t> of PVT1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regulated</a:t>
            </a:r>
            <a:r>
              <a:rPr lang="it-IT" sz="1800" dirty="0"/>
              <a:t> by </a:t>
            </a:r>
            <a:r>
              <a:rPr lang="it-IT" sz="1800" dirty="0" err="1"/>
              <a:t>Myc</a:t>
            </a:r>
            <a:r>
              <a:rPr lang="it-IT" sz="1800" dirty="0"/>
              <a:t> oncogene</a:t>
            </a:r>
            <a:endParaRPr lang="it-IT" sz="1800" dirty="0">
              <a:sym typeface="Wingdings" pitchFamily="2" charset="2"/>
            </a:endParaRPr>
          </a:p>
          <a:p>
            <a:pPr lvl="1">
              <a:lnSpc>
                <a:spcPct val="110000"/>
              </a:lnSpc>
            </a:pPr>
            <a:r>
              <a:rPr lang="it-IT" sz="1900" dirty="0" err="1">
                <a:sym typeface="Wingdings" pitchFamily="2" charset="2"/>
              </a:rPr>
              <a:t>overexpression</a:t>
            </a:r>
            <a:r>
              <a:rPr lang="it-IT" sz="1900" dirty="0">
                <a:sym typeface="Wingdings" pitchFamily="2" charset="2"/>
              </a:rPr>
              <a:t> of PVT1       </a:t>
            </a:r>
          </a:p>
          <a:p>
            <a:pPr lvl="1">
              <a:lnSpc>
                <a:spcPct val="110000"/>
              </a:lnSpc>
            </a:pPr>
            <a:r>
              <a:rPr lang="it-IT" sz="1900" dirty="0">
                <a:sym typeface="Wingdings" pitchFamily="2" charset="2"/>
              </a:rPr>
              <a:t>promotion of </a:t>
            </a:r>
            <a:r>
              <a:rPr lang="it-IT" sz="1900" dirty="0" err="1"/>
              <a:t>angiogenesis</a:t>
            </a:r>
            <a:r>
              <a:rPr lang="it-IT" sz="1900" dirty="0"/>
              <a:t> 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E1E53AA-463C-BA4D-BD3F-28D12F1680B9}"/>
              </a:ext>
            </a:extLst>
          </p:cNvPr>
          <p:cNvSpPr/>
          <p:nvPr/>
        </p:nvSpPr>
        <p:spPr>
          <a:xfrm>
            <a:off x="2627784" y="6611779"/>
            <a:ext cx="6516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Zhao,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et al. LncRNA PVT1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angiogenesis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STAT3/VEGFA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axis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gastric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cancer. Oncogene 2018.</a:t>
            </a:r>
          </a:p>
        </p:txBody>
      </p:sp>
      <p:sp>
        <p:nvSpPr>
          <p:cNvPr id="8" name="Rettangolo 2">
            <a:extLst>
              <a:ext uri="{FF2B5EF4-FFF2-40B4-BE49-F238E27FC236}">
                <a16:creationId xmlns:a16="http://schemas.microsoft.com/office/drawing/2014/main" id="{CB9DCBDE-345A-004A-8F8B-6CFC4EE4203F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62F240-B0A6-F549-B26B-06E9F047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8119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progression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Angiogenesis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PVT1</a:t>
            </a:r>
          </a:p>
        </p:txBody>
      </p:sp>
    </p:spTree>
    <p:extLst>
      <p:ext uri="{BB962C8B-B14F-4D97-AF65-F5344CB8AC3E}">
        <p14:creationId xmlns:p14="http://schemas.microsoft.com/office/powerpoint/2010/main" val="4241804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/>
          </a:bodyPr>
          <a:lstStyle/>
          <a:p>
            <a:r>
              <a:rPr lang="it-IT" sz="1800" u="sng" dirty="0" err="1"/>
              <a:t>Tumors</a:t>
            </a:r>
            <a:r>
              <a:rPr lang="it-IT" sz="1800" u="sng" dirty="0"/>
              <a:t>:</a:t>
            </a:r>
            <a:r>
              <a:rPr lang="it-IT" sz="1800" dirty="0"/>
              <a:t> </a:t>
            </a:r>
            <a:r>
              <a:rPr lang="it-IT" sz="1800" dirty="0" err="1"/>
              <a:t>most</a:t>
            </a:r>
            <a:r>
              <a:rPr lang="it-IT" sz="1800" dirty="0"/>
              <a:t> aggressive </a:t>
            </a:r>
            <a:r>
              <a:rPr lang="it-IT" sz="1800" dirty="0" err="1"/>
              <a:t>ones</a:t>
            </a:r>
            <a:endParaRPr lang="it-IT" sz="1800" u="sng" dirty="0"/>
          </a:p>
          <a:p>
            <a:endParaRPr lang="it-IT" sz="1800" u="sng" dirty="0"/>
          </a:p>
          <a:p>
            <a:r>
              <a:rPr lang="it-IT" sz="1800" u="sng" dirty="0" err="1"/>
              <a:t>Mechanism</a:t>
            </a:r>
            <a:r>
              <a:rPr lang="it-IT" sz="1800" u="sng" dirty="0"/>
              <a:t> of </a:t>
            </a:r>
            <a:r>
              <a:rPr lang="it-IT" sz="1800" u="sng" dirty="0" err="1"/>
              <a:t>action</a:t>
            </a:r>
            <a:r>
              <a:rPr lang="it-IT" sz="1800" dirty="0"/>
              <a:t>: </a:t>
            </a:r>
          </a:p>
          <a:p>
            <a:pPr>
              <a:buFont typeface="+mj-lt"/>
              <a:buAutoNum type="alphaLcPeriod"/>
            </a:pPr>
            <a:r>
              <a:rPr lang="it-IT" sz="1800" b="1" dirty="0" err="1"/>
              <a:t>scaffold</a:t>
            </a:r>
            <a:endParaRPr lang="it-IT" sz="1800" b="1" dirty="0"/>
          </a:p>
          <a:p>
            <a:pPr>
              <a:buFont typeface="+mj-lt"/>
              <a:buAutoNum type="alphaLcPeriod"/>
            </a:pPr>
            <a:r>
              <a:rPr lang="it-IT" sz="1800" b="1" dirty="0" err="1"/>
              <a:t>ceRNA</a:t>
            </a:r>
            <a:r>
              <a:rPr lang="it-IT" sz="1800" dirty="0"/>
              <a:t>     </a:t>
            </a:r>
          </a:p>
          <a:p>
            <a:pPr marL="0" indent="0">
              <a:buNone/>
            </a:pPr>
            <a:r>
              <a:rPr lang="it-IT" sz="1800" dirty="0"/>
              <a:t>In </a:t>
            </a:r>
            <a:r>
              <a:rPr lang="it-IT" sz="1800" dirty="0" err="1"/>
              <a:t>esophageal</a:t>
            </a:r>
            <a:r>
              <a:rPr lang="it-IT" sz="1800" dirty="0"/>
              <a:t> cancer, HOTAIR </a:t>
            </a:r>
            <a:r>
              <a:rPr lang="it-IT" sz="1800" dirty="0" err="1"/>
              <a:t>sequestrates</a:t>
            </a:r>
            <a:r>
              <a:rPr lang="it-IT" sz="1800" dirty="0"/>
              <a:t> </a:t>
            </a:r>
            <a:r>
              <a:rPr lang="en-US" sz="1800" dirty="0"/>
              <a:t>miR-148a, which de-represses Snail2, and promotes </a:t>
            </a:r>
            <a:r>
              <a:rPr lang="it-IT" sz="1800" dirty="0"/>
              <a:t>EMT</a:t>
            </a:r>
          </a:p>
          <a:p>
            <a:pPr marL="0" indent="0">
              <a:buNone/>
            </a:pPr>
            <a:endParaRPr lang="it-IT" sz="1800" dirty="0"/>
          </a:p>
          <a:p>
            <a:r>
              <a:rPr lang="it-IT" sz="1800" u="sng" dirty="0" err="1"/>
              <a:t>Genetic</a:t>
            </a:r>
            <a:r>
              <a:rPr lang="it-IT" sz="1800" u="sng" dirty="0"/>
              <a:t> </a:t>
            </a:r>
            <a:r>
              <a:rPr lang="it-IT" sz="1800" u="sng" dirty="0" err="1"/>
              <a:t>alteration</a:t>
            </a:r>
            <a:r>
              <a:rPr lang="it-IT" sz="1800" dirty="0"/>
              <a:t>: </a:t>
            </a:r>
            <a:r>
              <a:rPr lang="it-IT" sz="1800" b="1" dirty="0"/>
              <a:t>locus </a:t>
            </a:r>
            <a:r>
              <a:rPr lang="it-IT" sz="1800" b="1" dirty="0" err="1"/>
              <a:t>amplification</a:t>
            </a:r>
            <a:endParaRPr lang="it-IT" sz="1800" b="1" u="sng" dirty="0"/>
          </a:p>
          <a:p>
            <a:pPr>
              <a:buFont typeface="+mj-lt"/>
              <a:buAutoNum type="arabicPeriod"/>
            </a:pPr>
            <a:endParaRPr lang="it-IT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933" y="1655561"/>
            <a:ext cx="4896544" cy="171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51" y="3861048"/>
            <a:ext cx="4722107" cy="17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75856" y="6611779"/>
            <a:ext cx="58586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Non-coding RNAs, epigenetics, and cancer: tying it all together  J. Ferreira, M.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Esteller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Springer Nature 2018</a:t>
            </a:r>
            <a:endParaRPr lang="it-IT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ttangolo 2">
            <a:extLst>
              <a:ext uri="{FF2B5EF4-FFF2-40B4-BE49-F238E27FC236}">
                <a16:creationId xmlns:a16="http://schemas.microsoft.com/office/drawing/2014/main" id="{09D54DFB-B6EE-9644-8BC8-B99B164A4B19}"/>
              </a:ext>
            </a:extLst>
          </p:cNvPr>
          <p:cNvSpPr/>
          <p:nvPr/>
        </p:nvSpPr>
        <p:spPr>
          <a:xfrm>
            <a:off x="-9144" y="-33587"/>
            <a:ext cx="9162288" cy="102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644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progression</a:t>
            </a:r>
            <a:b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Inducing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invasion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metastasis</a:t>
            </a:r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HOTAIR</a:t>
            </a:r>
          </a:p>
        </p:txBody>
      </p:sp>
    </p:spTree>
    <p:extLst>
      <p:ext uri="{BB962C8B-B14F-4D97-AF65-F5344CB8AC3E}">
        <p14:creationId xmlns:p14="http://schemas.microsoft.com/office/powerpoint/2010/main" val="41175625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01.14"/>
  <p:tag name="AS_TITLE" val="Aspose.Slides for .NET 4.0"/>
  <p:tag name="AS_VERSION" val="19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12034</TotalTime>
  <Words>5579</Words>
  <Application>Microsoft Macintosh PowerPoint</Application>
  <PresentationFormat>On-screen Show (4:3)</PresentationFormat>
  <Paragraphs>896</Paragraphs>
  <Slides>59</Slides>
  <Notes>34</Notes>
  <HiddenSlides>3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Calibri</vt:lpstr>
      <vt:lpstr>Calibri Light</vt:lpstr>
      <vt:lpstr>Courier New</vt:lpstr>
      <vt:lpstr>Font di sistema normale</vt:lpstr>
      <vt:lpstr>MinionPro</vt:lpstr>
      <vt:lpstr>NexusSerif</vt:lpstr>
      <vt:lpstr>Whitney</vt:lpstr>
      <vt:lpstr>Wingdings</vt:lpstr>
      <vt:lpstr>Office Theme</vt:lpstr>
      <vt:lpstr>LncRNA in cancer formation and progression: the critical role of Malat1 </vt:lpstr>
      <vt:lpstr>General overview of lncRNA </vt:lpstr>
      <vt:lpstr>LncRNA in the take-over of hallmarks</vt:lpstr>
      <vt:lpstr>Tumor initiation Susteining proliferative signaling: TP53G1</vt:lpstr>
      <vt:lpstr>Tumor initiation Evading growth suppressors: lincRNA-p21 </vt:lpstr>
      <vt:lpstr>Tumor initiation Enabling replicative immortality: TERC </vt:lpstr>
      <vt:lpstr>Tumor progression Resisting cell death: PANDA</vt:lpstr>
      <vt:lpstr>Tumor progression Angiogenesis: PVT1</vt:lpstr>
      <vt:lpstr>Tumor progression Inducing invasion and metastasis: HOTAIR</vt:lpstr>
      <vt:lpstr>MALAT1 as an oncogene</vt:lpstr>
      <vt:lpstr>MALAT1 as an oncogene</vt:lpstr>
      <vt:lpstr>MALAT1 as an oncogene</vt:lpstr>
      <vt:lpstr>MALAT1: role in cancer metastasis</vt:lpstr>
      <vt:lpstr>MALAT1: role in cancer metastasis</vt:lpstr>
      <vt:lpstr>MALAT1: role in cancer metastasis</vt:lpstr>
      <vt:lpstr>Evidences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MALAT1 interacts with TEAD-family members</vt:lpstr>
      <vt:lpstr>(i) DISCOVERY of MALAT1 interacting partners</vt:lpstr>
      <vt:lpstr>(ii) VALIDATION of MALAT1-TEAD interaction</vt:lpstr>
      <vt:lpstr>(iii) VALIDATION in other models</vt:lpstr>
      <vt:lpstr>MALAT1 interacts with TEAD-family members</vt:lpstr>
      <vt:lpstr>(i) General mapping of TEAD-binding regions on Malat1</vt:lpstr>
      <vt:lpstr>(ii) Fine mapping of TEAD-binding regions on Malat1</vt:lpstr>
      <vt:lpstr>(iii) Mapping of MALAT1-binding regions on TEAD1</vt:lpstr>
      <vt:lpstr>MALAT1 inhibits the transcriptional activity of TEAD</vt:lpstr>
      <vt:lpstr>MALAT1 inhibits the transcriptional activity of TEAD</vt:lpstr>
      <vt:lpstr>MALAT1 inhibits the transcriptional activity of TEAD</vt:lpstr>
      <vt:lpstr>MALAT1 inhibits the transcriptional activity of TEAD</vt:lpstr>
      <vt:lpstr>MALAT1 inhibits the transcriptional activity of TEAD Promoter occupancy </vt:lpstr>
      <vt:lpstr>MALAT1 inhibits the transcriptional activity of TEAD Transcriptional activity</vt:lpstr>
      <vt:lpstr>MALAT1 inhibits the transcriptional activity of TEAD</vt:lpstr>
      <vt:lpstr>MALAT1 inhibits the transcriptional activity of TEAD Determination of MALAT1 functional relevance in metastasis</vt:lpstr>
      <vt:lpstr>ITGB4 and VEGFA are TEAD target genes regulated by MALAT1</vt:lpstr>
      <vt:lpstr>ITGB4 and VEGFA are TEAD target genes regulated by MALAT1 Identification of novel Malat1 target genes</vt:lpstr>
      <vt:lpstr>ITGB4 and VEGFA are TEAD target genes regulated by MALAT1</vt:lpstr>
      <vt:lpstr>ITGB4 and VEGFA are TEAD target genes regulated by MALAT1 TEAD interaction with ITGB4 and VEGF promoters</vt:lpstr>
      <vt:lpstr>ITGB4 and VEGFA are TEAD target genes regulated by MALAT1 TEAD interaction with ITGB4 and VEGF promoters</vt:lpstr>
      <vt:lpstr>ITGB4 and VEGFA are TEAD target genes regulated by MALAT1 Malat1 effect on ITGB4 and VEGFA expression</vt:lpstr>
      <vt:lpstr>ITGB4 and VEGFA are TEAD target genes regulated by MALAT1 Malat1 effect on ITGB4 and VEGFA expression</vt:lpstr>
      <vt:lpstr>PowerPoint Presentation</vt:lpstr>
      <vt:lpstr>FUTURE PERSPECTIVE?</vt:lpstr>
      <vt:lpstr>FUTURE PERSPECTIVE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bagnariolenrico@gmail.com</dc:creator>
  <cp:lastModifiedBy>bagnariolenrico@gmail.com</cp:lastModifiedBy>
  <cp:revision>134</cp:revision>
  <dcterms:created xsi:type="dcterms:W3CDTF">2019-12-03T21:29:58Z</dcterms:created>
  <dcterms:modified xsi:type="dcterms:W3CDTF">2019-12-12T14:48:29Z</dcterms:modified>
</cp:coreProperties>
</file>