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8" r:id="rId3"/>
    <p:sldId id="269" r:id="rId4"/>
    <p:sldId id="270" r:id="rId5"/>
    <p:sldId id="271" r:id="rId6"/>
    <p:sldId id="273" r:id="rId7"/>
    <p:sldId id="274" r:id="rId8"/>
    <p:sldId id="275" r:id="rId9"/>
    <p:sldId id="276" r:id="rId10"/>
    <p:sldId id="277" r:id="rId11"/>
    <p:sldId id="302" r:id="rId12"/>
    <p:sldId id="279" r:id="rId13"/>
    <p:sldId id="278" r:id="rId14"/>
    <p:sldId id="289" r:id="rId15"/>
    <p:sldId id="290" r:id="rId16"/>
    <p:sldId id="291" r:id="rId17"/>
    <p:sldId id="292" r:id="rId18"/>
    <p:sldId id="293" r:id="rId19"/>
    <p:sldId id="294" r:id="rId20"/>
    <p:sldId id="266" r:id="rId21"/>
    <p:sldId id="315" r:id="rId22"/>
    <p:sldId id="313" r:id="rId23"/>
    <p:sldId id="301" r:id="rId24"/>
    <p:sldId id="300" r:id="rId25"/>
    <p:sldId id="332" r:id="rId26"/>
    <p:sldId id="336" r:id="rId27"/>
    <p:sldId id="337" r:id="rId28"/>
    <p:sldId id="333" r:id="rId29"/>
    <p:sldId id="321" r:id="rId30"/>
    <p:sldId id="334" r:id="rId31"/>
    <p:sldId id="323" r:id="rId32"/>
    <p:sldId id="324" r:id="rId33"/>
    <p:sldId id="325" r:id="rId34"/>
    <p:sldId id="326" r:id="rId35"/>
    <p:sldId id="327" r:id="rId36"/>
    <p:sldId id="328" r:id="rId37"/>
    <p:sldId id="329" r:id="rId38"/>
    <p:sldId id="335" r:id="rId39"/>
    <p:sldId id="331" r:id="rId4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Sabarese" initials="LS" lastIdx="6" clrIdx="0">
    <p:extLst>
      <p:ext uri="{19B8F6BF-5375-455C-9EA6-DF929625EA0E}">
        <p15:presenceInfo xmlns:p15="http://schemas.microsoft.com/office/powerpoint/2012/main" userId="9683bc493f6a05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DD0E37-D862-4581-8847-03805B6C912E}" v="4" dt="2019-11-13T15:33:57.753"/>
    <p1510:client id="{301C26E8-7DCF-4204-9DA9-085F2046068F}" v="1" dt="2019-11-14T12:29:01.3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817" autoAdjust="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Sabarese" userId="9683bc493f6a05c7" providerId="LiveId" clId="{A246D1C3-BBC3-49B6-8E0F-E39E5EE4AE8B}"/>
    <pc:docChg chg="undo redo custSel mod addSld delSld modSld sldOrd">
      <pc:chgData name="Linda Sabarese" userId="9683bc493f6a05c7" providerId="LiveId" clId="{A246D1C3-BBC3-49B6-8E0F-E39E5EE4AE8B}" dt="2019-11-01T12:50:30.454" v="485" actId="6549"/>
      <pc:docMkLst>
        <pc:docMk/>
      </pc:docMkLst>
      <pc:sldChg chg="addSp delSp delDesignElem">
        <pc:chgData name="Linda Sabarese" userId="9683bc493f6a05c7" providerId="LiveId" clId="{A246D1C3-BBC3-49B6-8E0F-E39E5EE4AE8B}" dt="2019-11-01T12:12:04.510" v="259"/>
        <pc:sldMkLst>
          <pc:docMk/>
          <pc:sldMk cId="2657394282" sldId="266"/>
        </pc:sldMkLst>
        <pc:spChg chg="add del">
          <ac:chgData name="Linda Sabarese" userId="9683bc493f6a05c7" providerId="LiveId" clId="{A246D1C3-BBC3-49B6-8E0F-E39E5EE4AE8B}" dt="2019-11-01T12:12:04.510" v="259"/>
          <ac:spMkLst>
            <pc:docMk/>
            <pc:sldMk cId="2657394282" sldId="266"/>
            <ac:spMk id="10" creationId="{867D4867-5BA7-4462-B2F6-A23F4A622AA7}"/>
          </ac:spMkLst>
        </pc:spChg>
      </pc:sldChg>
      <pc:sldChg chg="addSp delSp delDesignElem">
        <pc:chgData name="Linda Sabarese" userId="9683bc493f6a05c7" providerId="LiveId" clId="{A246D1C3-BBC3-49B6-8E0F-E39E5EE4AE8B}" dt="2019-11-01T12:12:04.510" v="259"/>
        <pc:sldMkLst>
          <pc:docMk/>
          <pc:sldMk cId="2696647524" sldId="268"/>
        </pc:sldMkLst>
        <pc:spChg chg="add del">
          <ac:chgData name="Linda Sabarese" userId="9683bc493f6a05c7" providerId="LiveId" clId="{A246D1C3-BBC3-49B6-8E0F-E39E5EE4AE8B}" dt="2019-11-01T12:12:04.510" v="259"/>
          <ac:spMkLst>
            <pc:docMk/>
            <pc:sldMk cId="2696647524" sldId="268"/>
            <ac:spMk id="9" creationId="{867D4867-5BA7-4462-B2F6-A23F4A622AA7}"/>
          </ac:spMkLst>
        </pc:spChg>
      </pc:sldChg>
      <pc:sldChg chg="addSp delSp delDesignElem">
        <pc:chgData name="Linda Sabarese" userId="9683bc493f6a05c7" providerId="LiveId" clId="{A246D1C3-BBC3-49B6-8E0F-E39E5EE4AE8B}" dt="2019-11-01T12:12:04.510" v="259"/>
        <pc:sldMkLst>
          <pc:docMk/>
          <pc:sldMk cId="2010006916" sldId="269"/>
        </pc:sldMkLst>
        <pc:spChg chg="add del">
          <ac:chgData name="Linda Sabarese" userId="9683bc493f6a05c7" providerId="LiveId" clId="{A246D1C3-BBC3-49B6-8E0F-E39E5EE4AE8B}" dt="2019-11-01T12:12:04.510" v="259"/>
          <ac:spMkLst>
            <pc:docMk/>
            <pc:sldMk cId="2010006916" sldId="269"/>
            <ac:spMk id="9" creationId="{867D4867-5BA7-4462-B2F6-A23F4A622AA7}"/>
          </ac:spMkLst>
        </pc:spChg>
      </pc:sldChg>
      <pc:sldChg chg="addSp delSp delDesignElem">
        <pc:chgData name="Linda Sabarese" userId="9683bc493f6a05c7" providerId="LiveId" clId="{A246D1C3-BBC3-49B6-8E0F-E39E5EE4AE8B}" dt="2019-11-01T12:12:04.510" v="259"/>
        <pc:sldMkLst>
          <pc:docMk/>
          <pc:sldMk cId="1878159056" sldId="270"/>
        </pc:sldMkLst>
        <pc:spChg chg="add del">
          <ac:chgData name="Linda Sabarese" userId="9683bc493f6a05c7" providerId="LiveId" clId="{A246D1C3-BBC3-49B6-8E0F-E39E5EE4AE8B}" dt="2019-11-01T12:12:04.510" v="259"/>
          <ac:spMkLst>
            <pc:docMk/>
            <pc:sldMk cId="1878159056" sldId="270"/>
            <ac:spMk id="9" creationId="{867D4867-5BA7-4462-B2F6-A23F4A622AA7}"/>
          </ac:spMkLst>
        </pc:spChg>
      </pc:sldChg>
      <pc:sldChg chg="addSp delSp delDesignElem">
        <pc:chgData name="Linda Sabarese" userId="9683bc493f6a05c7" providerId="LiveId" clId="{A246D1C3-BBC3-49B6-8E0F-E39E5EE4AE8B}" dt="2019-11-01T12:12:04.510" v="259"/>
        <pc:sldMkLst>
          <pc:docMk/>
          <pc:sldMk cId="1415147573" sldId="271"/>
        </pc:sldMkLst>
        <pc:spChg chg="add del">
          <ac:chgData name="Linda Sabarese" userId="9683bc493f6a05c7" providerId="LiveId" clId="{A246D1C3-BBC3-49B6-8E0F-E39E5EE4AE8B}" dt="2019-11-01T12:12:04.510" v="259"/>
          <ac:spMkLst>
            <pc:docMk/>
            <pc:sldMk cId="1415147573" sldId="271"/>
            <ac:spMk id="9" creationId="{867D4867-5BA7-4462-B2F6-A23F4A622AA7}"/>
          </ac:spMkLst>
        </pc:spChg>
      </pc:sldChg>
      <pc:sldChg chg="addSp delSp delDesignElem">
        <pc:chgData name="Linda Sabarese" userId="9683bc493f6a05c7" providerId="LiveId" clId="{A246D1C3-BBC3-49B6-8E0F-E39E5EE4AE8B}" dt="2019-11-01T12:12:04.510" v="259"/>
        <pc:sldMkLst>
          <pc:docMk/>
          <pc:sldMk cId="1453032772" sldId="273"/>
        </pc:sldMkLst>
        <pc:spChg chg="add del">
          <ac:chgData name="Linda Sabarese" userId="9683bc493f6a05c7" providerId="LiveId" clId="{A246D1C3-BBC3-49B6-8E0F-E39E5EE4AE8B}" dt="2019-11-01T12:12:04.510" v="259"/>
          <ac:spMkLst>
            <pc:docMk/>
            <pc:sldMk cId="1453032772" sldId="273"/>
            <ac:spMk id="9" creationId="{867D4867-5BA7-4462-B2F6-A23F4A622AA7}"/>
          </ac:spMkLst>
        </pc:spChg>
      </pc:sldChg>
      <pc:sldChg chg="addSp delSp delDesignElem">
        <pc:chgData name="Linda Sabarese" userId="9683bc493f6a05c7" providerId="LiveId" clId="{A246D1C3-BBC3-49B6-8E0F-E39E5EE4AE8B}" dt="2019-11-01T12:12:04.510" v="259"/>
        <pc:sldMkLst>
          <pc:docMk/>
          <pc:sldMk cId="2944774728" sldId="274"/>
        </pc:sldMkLst>
        <pc:spChg chg="add del">
          <ac:chgData name="Linda Sabarese" userId="9683bc493f6a05c7" providerId="LiveId" clId="{A246D1C3-BBC3-49B6-8E0F-E39E5EE4AE8B}" dt="2019-11-01T12:12:04.510" v="259"/>
          <ac:spMkLst>
            <pc:docMk/>
            <pc:sldMk cId="2944774728" sldId="274"/>
            <ac:spMk id="9" creationId="{867D4867-5BA7-4462-B2F6-A23F4A622AA7}"/>
          </ac:spMkLst>
        </pc:spChg>
      </pc:sldChg>
      <pc:sldChg chg="addSp delSp delDesignElem">
        <pc:chgData name="Linda Sabarese" userId="9683bc493f6a05c7" providerId="LiveId" clId="{A246D1C3-BBC3-49B6-8E0F-E39E5EE4AE8B}" dt="2019-11-01T12:12:04.510" v="259"/>
        <pc:sldMkLst>
          <pc:docMk/>
          <pc:sldMk cId="519895374" sldId="275"/>
        </pc:sldMkLst>
        <pc:spChg chg="add del">
          <ac:chgData name="Linda Sabarese" userId="9683bc493f6a05c7" providerId="LiveId" clId="{A246D1C3-BBC3-49B6-8E0F-E39E5EE4AE8B}" dt="2019-11-01T12:12:04.510" v="259"/>
          <ac:spMkLst>
            <pc:docMk/>
            <pc:sldMk cId="519895374" sldId="275"/>
            <ac:spMk id="9" creationId="{867D4867-5BA7-4462-B2F6-A23F4A622AA7}"/>
          </ac:spMkLst>
        </pc:spChg>
      </pc:sldChg>
      <pc:sldChg chg="addSp delSp modSp delDesignElem">
        <pc:chgData name="Linda Sabarese" userId="9683bc493f6a05c7" providerId="LiveId" clId="{A246D1C3-BBC3-49B6-8E0F-E39E5EE4AE8B}" dt="2019-11-01T12:37:35.490" v="387" actId="166"/>
        <pc:sldMkLst>
          <pc:docMk/>
          <pc:sldMk cId="1805067516" sldId="276"/>
        </pc:sldMkLst>
        <pc:spChg chg="del">
          <ac:chgData name="Linda Sabarese" userId="9683bc493f6a05c7" providerId="LiveId" clId="{A246D1C3-BBC3-49B6-8E0F-E39E5EE4AE8B}" dt="2019-11-01T12:33:59.370" v="374" actId="478"/>
          <ac:spMkLst>
            <pc:docMk/>
            <pc:sldMk cId="1805067516" sldId="276"/>
            <ac:spMk id="3" creationId="{CC0C3BC4-81CF-42A9-8388-158F71274BEE}"/>
          </ac:spMkLst>
        </pc:spChg>
        <pc:spChg chg="ord">
          <ac:chgData name="Linda Sabarese" userId="9683bc493f6a05c7" providerId="LiveId" clId="{A246D1C3-BBC3-49B6-8E0F-E39E5EE4AE8B}" dt="2019-11-01T12:37:35.490" v="387" actId="166"/>
          <ac:spMkLst>
            <pc:docMk/>
            <pc:sldMk cId="1805067516" sldId="276"/>
            <ac:spMk id="8" creationId="{1F0DF572-923B-4444-9345-F86B9E97A216}"/>
          </ac:spMkLst>
        </pc:spChg>
        <pc:spChg chg="add del">
          <ac:chgData name="Linda Sabarese" userId="9683bc493f6a05c7" providerId="LiveId" clId="{A246D1C3-BBC3-49B6-8E0F-E39E5EE4AE8B}" dt="2019-11-01T12:12:04.510" v="259"/>
          <ac:spMkLst>
            <pc:docMk/>
            <pc:sldMk cId="1805067516" sldId="276"/>
            <ac:spMk id="9" creationId="{867D4867-5BA7-4462-B2F6-A23F4A622AA7}"/>
          </ac:spMkLst>
        </pc:spChg>
        <pc:spChg chg="mod">
          <ac:chgData name="Linda Sabarese" userId="9683bc493f6a05c7" providerId="LiveId" clId="{A246D1C3-BBC3-49B6-8E0F-E39E5EE4AE8B}" dt="2019-11-01T12:35:25.922" v="377" actId="1582"/>
          <ac:spMkLst>
            <pc:docMk/>
            <pc:sldMk cId="1805067516" sldId="276"/>
            <ac:spMk id="10" creationId="{EFEC1F36-3B85-470C-A317-2D7AAFADF0E6}"/>
          </ac:spMkLst>
        </pc:spChg>
        <pc:picChg chg="mod">
          <ac:chgData name="Linda Sabarese" userId="9683bc493f6a05c7" providerId="LiveId" clId="{A246D1C3-BBC3-49B6-8E0F-E39E5EE4AE8B}" dt="2019-11-01T12:37:02.130" v="386" actId="14100"/>
          <ac:picMkLst>
            <pc:docMk/>
            <pc:sldMk cId="1805067516" sldId="276"/>
            <ac:picMk id="4" creationId="{E35085E5-D97B-4352-8F69-DCAEB3EB9554}"/>
          </ac:picMkLst>
        </pc:picChg>
        <pc:picChg chg="mod">
          <ac:chgData name="Linda Sabarese" userId="9683bc493f6a05c7" providerId="LiveId" clId="{A246D1C3-BBC3-49B6-8E0F-E39E5EE4AE8B}" dt="2019-11-01T12:36:26.166" v="384" actId="1582"/>
          <ac:picMkLst>
            <pc:docMk/>
            <pc:sldMk cId="1805067516" sldId="276"/>
            <ac:picMk id="6" creationId="{5196E73B-6DB2-47B8-BE76-988FB299B3EB}"/>
          </ac:picMkLst>
        </pc:picChg>
      </pc:sldChg>
      <pc:sldChg chg="addSp delSp delDesignElem">
        <pc:chgData name="Linda Sabarese" userId="9683bc493f6a05c7" providerId="LiveId" clId="{A246D1C3-BBC3-49B6-8E0F-E39E5EE4AE8B}" dt="2019-11-01T12:12:04.510" v="259"/>
        <pc:sldMkLst>
          <pc:docMk/>
          <pc:sldMk cId="2546101103" sldId="277"/>
        </pc:sldMkLst>
        <pc:spChg chg="add del">
          <ac:chgData name="Linda Sabarese" userId="9683bc493f6a05c7" providerId="LiveId" clId="{A246D1C3-BBC3-49B6-8E0F-E39E5EE4AE8B}" dt="2019-11-01T12:12:04.510" v="259"/>
          <ac:spMkLst>
            <pc:docMk/>
            <pc:sldMk cId="2546101103" sldId="277"/>
            <ac:spMk id="9" creationId="{867D4867-5BA7-4462-B2F6-A23F4A622AA7}"/>
          </ac:spMkLst>
        </pc:spChg>
      </pc:sldChg>
      <pc:sldChg chg="addSp delSp delDesignElem">
        <pc:chgData name="Linda Sabarese" userId="9683bc493f6a05c7" providerId="LiveId" clId="{A246D1C3-BBC3-49B6-8E0F-E39E5EE4AE8B}" dt="2019-11-01T12:12:04.510" v="259"/>
        <pc:sldMkLst>
          <pc:docMk/>
          <pc:sldMk cId="3523267131" sldId="278"/>
        </pc:sldMkLst>
        <pc:spChg chg="add del">
          <ac:chgData name="Linda Sabarese" userId="9683bc493f6a05c7" providerId="LiveId" clId="{A246D1C3-BBC3-49B6-8E0F-E39E5EE4AE8B}" dt="2019-11-01T12:12:04.510" v="259"/>
          <ac:spMkLst>
            <pc:docMk/>
            <pc:sldMk cId="3523267131" sldId="278"/>
            <ac:spMk id="9" creationId="{867D4867-5BA7-4462-B2F6-A23F4A622AA7}"/>
          </ac:spMkLst>
        </pc:spChg>
      </pc:sldChg>
      <pc:sldChg chg="addSp delSp delDesignElem">
        <pc:chgData name="Linda Sabarese" userId="9683bc493f6a05c7" providerId="LiveId" clId="{A246D1C3-BBC3-49B6-8E0F-E39E5EE4AE8B}" dt="2019-11-01T12:12:04.510" v="259"/>
        <pc:sldMkLst>
          <pc:docMk/>
          <pc:sldMk cId="987939988" sldId="279"/>
        </pc:sldMkLst>
        <pc:spChg chg="add del">
          <ac:chgData name="Linda Sabarese" userId="9683bc493f6a05c7" providerId="LiveId" clId="{A246D1C3-BBC3-49B6-8E0F-E39E5EE4AE8B}" dt="2019-11-01T12:12:04.510" v="259"/>
          <ac:spMkLst>
            <pc:docMk/>
            <pc:sldMk cId="987939988" sldId="279"/>
            <ac:spMk id="11" creationId="{867D4867-5BA7-4462-B2F6-A23F4A622AA7}"/>
          </ac:spMkLst>
        </pc:spChg>
      </pc:sldChg>
      <pc:sldChg chg="addSp delSp modSp delDesignElem">
        <pc:chgData name="Linda Sabarese" userId="9683bc493f6a05c7" providerId="LiveId" clId="{A246D1C3-BBC3-49B6-8E0F-E39E5EE4AE8B}" dt="2019-11-01T12:39:25.165" v="391" actId="1076"/>
        <pc:sldMkLst>
          <pc:docMk/>
          <pc:sldMk cId="879909177" sldId="289"/>
        </pc:sldMkLst>
        <pc:spChg chg="add del">
          <ac:chgData name="Linda Sabarese" userId="9683bc493f6a05c7" providerId="LiveId" clId="{A246D1C3-BBC3-49B6-8E0F-E39E5EE4AE8B}" dt="2019-11-01T12:12:04.510" v="259"/>
          <ac:spMkLst>
            <pc:docMk/>
            <pc:sldMk cId="879909177" sldId="289"/>
            <ac:spMk id="11" creationId="{867D4867-5BA7-4462-B2F6-A23F4A622AA7}"/>
          </ac:spMkLst>
        </pc:spChg>
        <pc:spChg chg="mod">
          <ac:chgData name="Linda Sabarese" userId="9683bc493f6a05c7" providerId="LiveId" clId="{A246D1C3-BBC3-49B6-8E0F-E39E5EE4AE8B}" dt="2019-11-01T12:39:17.708" v="389" actId="1076"/>
          <ac:spMkLst>
            <pc:docMk/>
            <pc:sldMk cId="879909177" sldId="289"/>
            <ac:spMk id="12" creationId="{05C7BA1C-D05F-4160-BA2D-A385E35BD172}"/>
          </ac:spMkLst>
        </pc:spChg>
        <pc:cxnChg chg="mod">
          <ac:chgData name="Linda Sabarese" userId="9683bc493f6a05c7" providerId="LiveId" clId="{A246D1C3-BBC3-49B6-8E0F-E39E5EE4AE8B}" dt="2019-11-01T12:39:20.841" v="390" actId="1076"/>
          <ac:cxnSpMkLst>
            <pc:docMk/>
            <pc:sldMk cId="879909177" sldId="289"/>
            <ac:cxnSpMk id="13" creationId="{ABE4D9AD-A64E-46D5-8D4D-4C59F9277B38}"/>
          </ac:cxnSpMkLst>
        </pc:cxnChg>
        <pc:cxnChg chg="mod">
          <ac:chgData name="Linda Sabarese" userId="9683bc493f6a05c7" providerId="LiveId" clId="{A246D1C3-BBC3-49B6-8E0F-E39E5EE4AE8B}" dt="2019-11-01T12:39:25.165" v="391" actId="1076"/>
          <ac:cxnSpMkLst>
            <pc:docMk/>
            <pc:sldMk cId="879909177" sldId="289"/>
            <ac:cxnSpMk id="15" creationId="{1728CC62-BF6A-4B9D-AB42-4ADDC715327D}"/>
          </ac:cxnSpMkLst>
        </pc:cxnChg>
      </pc:sldChg>
      <pc:sldChg chg="addSp delSp delDesignElem">
        <pc:chgData name="Linda Sabarese" userId="9683bc493f6a05c7" providerId="LiveId" clId="{A246D1C3-BBC3-49B6-8E0F-E39E5EE4AE8B}" dt="2019-11-01T12:12:04.510" v="259"/>
        <pc:sldMkLst>
          <pc:docMk/>
          <pc:sldMk cId="799241073" sldId="290"/>
        </pc:sldMkLst>
        <pc:spChg chg="add del">
          <ac:chgData name="Linda Sabarese" userId="9683bc493f6a05c7" providerId="LiveId" clId="{A246D1C3-BBC3-49B6-8E0F-E39E5EE4AE8B}" dt="2019-11-01T12:12:04.510" v="259"/>
          <ac:spMkLst>
            <pc:docMk/>
            <pc:sldMk cId="799241073" sldId="290"/>
            <ac:spMk id="11" creationId="{867D4867-5BA7-4462-B2F6-A23F4A622AA7}"/>
          </ac:spMkLst>
        </pc:spChg>
      </pc:sldChg>
      <pc:sldChg chg="addSp delSp delDesignElem">
        <pc:chgData name="Linda Sabarese" userId="9683bc493f6a05c7" providerId="LiveId" clId="{A246D1C3-BBC3-49B6-8E0F-E39E5EE4AE8B}" dt="2019-11-01T12:12:04.510" v="259"/>
        <pc:sldMkLst>
          <pc:docMk/>
          <pc:sldMk cId="332804330" sldId="291"/>
        </pc:sldMkLst>
        <pc:spChg chg="add del">
          <ac:chgData name="Linda Sabarese" userId="9683bc493f6a05c7" providerId="LiveId" clId="{A246D1C3-BBC3-49B6-8E0F-E39E5EE4AE8B}" dt="2019-11-01T12:12:04.510" v="259"/>
          <ac:spMkLst>
            <pc:docMk/>
            <pc:sldMk cId="332804330" sldId="291"/>
            <ac:spMk id="11" creationId="{867D4867-5BA7-4462-B2F6-A23F4A622AA7}"/>
          </ac:spMkLst>
        </pc:spChg>
      </pc:sldChg>
      <pc:sldChg chg="addSp delSp modSp delDesignElem">
        <pc:chgData name="Linda Sabarese" userId="9683bc493f6a05c7" providerId="LiveId" clId="{A246D1C3-BBC3-49B6-8E0F-E39E5EE4AE8B}" dt="2019-11-01T12:29:00.426" v="344" actId="404"/>
        <pc:sldMkLst>
          <pc:docMk/>
          <pc:sldMk cId="695964479" sldId="292"/>
        </pc:sldMkLst>
        <pc:spChg chg="mod">
          <ac:chgData name="Linda Sabarese" userId="9683bc493f6a05c7" providerId="LiveId" clId="{A246D1C3-BBC3-49B6-8E0F-E39E5EE4AE8B}" dt="2019-11-01T12:29:00.426" v="344" actId="404"/>
          <ac:spMkLst>
            <pc:docMk/>
            <pc:sldMk cId="695964479" sldId="292"/>
            <ac:spMk id="6" creationId="{7A3E6EE6-56A5-47A6-BC59-53A17372E643}"/>
          </ac:spMkLst>
        </pc:spChg>
        <pc:spChg chg="add del">
          <ac:chgData name="Linda Sabarese" userId="9683bc493f6a05c7" providerId="LiveId" clId="{A246D1C3-BBC3-49B6-8E0F-E39E5EE4AE8B}" dt="2019-11-01T12:12:04.510" v="259"/>
          <ac:spMkLst>
            <pc:docMk/>
            <pc:sldMk cId="695964479" sldId="292"/>
            <ac:spMk id="11" creationId="{867D4867-5BA7-4462-B2F6-A23F4A622AA7}"/>
          </ac:spMkLst>
        </pc:spChg>
      </pc:sldChg>
      <pc:sldChg chg="addSp delSp modSp delDesignElem">
        <pc:chgData name="Linda Sabarese" userId="9683bc493f6a05c7" providerId="LiveId" clId="{A246D1C3-BBC3-49B6-8E0F-E39E5EE4AE8B}" dt="2019-11-01T12:29:49.792" v="345" actId="1076"/>
        <pc:sldMkLst>
          <pc:docMk/>
          <pc:sldMk cId="2785894268" sldId="293"/>
        </pc:sldMkLst>
        <pc:spChg chg="mod">
          <ac:chgData name="Linda Sabarese" userId="9683bc493f6a05c7" providerId="LiveId" clId="{A246D1C3-BBC3-49B6-8E0F-E39E5EE4AE8B}" dt="2019-11-01T12:29:49.792" v="345" actId="1076"/>
          <ac:spMkLst>
            <pc:docMk/>
            <pc:sldMk cId="2785894268" sldId="293"/>
            <ac:spMk id="6" creationId="{7A3E6EE6-56A5-47A6-BC59-53A17372E643}"/>
          </ac:spMkLst>
        </pc:spChg>
        <pc:spChg chg="add del">
          <ac:chgData name="Linda Sabarese" userId="9683bc493f6a05c7" providerId="LiveId" clId="{A246D1C3-BBC3-49B6-8E0F-E39E5EE4AE8B}" dt="2019-11-01T12:12:04.510" v="259"/>
          <ac:spMkLst>
            <pc:docMk/>
            <pc:sldMk cId="2785894268" sldId="293"/>
            <ac:spMk id="11" creationId="{867D4867-5BA7-4462-B2F6-A23F4A622AA7}"/>
          </ac:spMkLst>
        </pc:spChg>
      </pc:sldChg>
      <pc:sldChg chg="addSp delSp delDesignElem">
        <pc:chgData name="Linda Sabarese" userId="9683bc493f6a05c7" providerId="LiveId" clId="{A246D1C3-BBC3-49B6-8E0F-E39E5EE4AE8B}" dt="2019-11-01T12:12:04.510" v="259"/>
        <pc:sldMkLst>
          <pc:docMk/>
          <pc:sldMk cId="1925406540" sldId="294"/>
        </pc:sldMkLst>
        <pc:spChg chg="add del">
          <ac:chgData name="Linda Sabarese" userId="9683bc493f6a05c7" providerId="LiveId" clId="{A246D1C3-BBC3-49B6-8E0F-E39E5EE4AE8B}" dt="2019-11-01T12:12:04.510" v="259"/>
          <ac:spMkLst>
            <pc:docMk/>
            <pc:sldMk cId="1925406540" sldId="294"/>
            <ac:spMk id="11" creationId="{867D4867-5BA7-4462-B2F6-A23F4A622AA7}"/>
          </ac:spMkLst>
        </pc:spChg>
      </pc:sldChg>
      <pc:sldChg chg="addSp delSp delDesignElem">
        <pc:chgData name="Linda Sabarese" userId="9683bc493f6a05c7" providerId="LiveId" clId="{A246D1C3-BBC3-49B6-8E0F-E39E5EE4AE8B}" dt="2019-11-01T12:12:04.510" v="259"/>
        <pc:sldMkLst>
          <pc:docMk/>
          <pc:sldMk cId="1272577671" sldId="300"/>
        </pc:sldMkLst>
        <pc:spChg chg="add del">
          <ac:chgData name="Linda Sabarese" userId="9683bc493f6a05c7" providerId="LiveId" clId="{A246D1C3-BBC3-49B6-8E0F-E39E5EE4AE8B}" dt="2019-11-01T12:12:04.510" v="259"/>
          <ac:spMkLst>
            <pc:docMk/>
            <pc:sldMk cId="1272577671" sldId="300"/>
            <ac:spMk id="10" creationId="{867D4867-5BA7-4462-B2F6-A23F4A622AA7}"/>
          </ac:spMkLst>
        </pc:spChg>
      </pc:sldChg>
      <pc:sldChg chg="addSp delSp delDesignElem">
        <pc:chgData name="Linda Sabarese" userId="9683bc493f6a05c7" providerId="LiveId" clId="{A246D1C3-BBC3-49B6-8E0F-E39E5EE4AE8B}" dt="2019-11-01T12:12:04.510" v="259"/>
        <pc:sldMkLst>
          <pc:docMk/>
          <pc:sldMk cId="1100104524" sldId="301"/>
        </pc:sldMkLst>
        <pc:spChg chg="add del">
          <ac:chgData name="Linda Sabarese" userId="9683bc493f6a05c7" providerId="LiveId" clId="{A246D1C3-BBC3-49B6-8E0F-E39E5EE4AE8B}" dt="2019-11-01T12:12:04.510" v="259"/>
          <ac:spMkLst>
            <pc:docMk/>
            <pc:sldMk cId="1100104524" sldId="301"/>
            <ac:spMk id="10" creationId="{867D4867-5BA7-4462-B2F6-A23F4A622AA7}"/>
          </ac:spMkLst>
        </pc:spChg>
      </pc:sldChg>
      <pc:sldChg chg="addSp delSp delDesignElem">
        <pc:chgData name="Linda Sabarese" userId="9683bc493f6a05c7" providerId="LiveId" clId="{A246D1C3-BBC3-49B6-8E0F-E39E5EE4AE8B}" dt="2019-11-01T12:12:04.510" v="259"/>
        <pc:sldMkLst>
          <pc:docMk/>
          <pc:sldMk cId="1318419618" sldId="302"/>
        </pc:sldMkLst>
        <pc:spChg chg="add del">
          <ac:chgData name="Linda Sabarese" userId="9683bc493f6a05c7" providerId="LiveId" clId="{A246D1C3-BBC3-49B6-8E0F-E39E5EE4AE8B}" dt="2019-11-01T12:12:04.510" v="259"/>
          <ac:spMkLst>
            <pc:docMk/>
            <pc:sldMk cId="1318419618" sldId="302"/>
            <ac:spMk id="9" creationId="{867D4867-5BA7-4462-B2F6-A23F4A622AA7}"/>
          </ac:spMkLst>
        </pc:spChg>
      </pc:sldChg>
      <pc:sldChg chg="addSp delSp modSp add mod ord setBg setClrOvrMap delDesignElem">
        <pc:chgData name="Linda Sabarese" userId="9683bc493f6a05c7" providerId="LiveId" clId="{A246D1C3-BBC3-49B6-8E0F-E39E5EE4AE8B}" dt="2019-11-01T12:12:04.510" v="259"/>
        <pc:sldMkLst>
          <pc:docMk/>
          <pc:sldMk cId="3780519861" sldId="313"/>
        </pc:sldMkLst>
        <pc:spChg chg="del mod">
          <ac:chgData name="Linda Sabarese" userId="9683bc493f6a05c7" providerId="LiveId" clId="{A246D1C3-BBC3-49B6-8E0F-E39E5EE4AE8B}" dt="2019-11-01T11:46:06.823" v="56" actId="478"/>
          <ac:spMkLst>
            <pc:docMk/>
            <pc:sldMk cId="3780519861" sldId="313"/>
            <ac:spMk id="2" creationId="{C02A6B3E-A9F2-4AE5-A941-57DCABD882B7}"/>
          </ac:spMkLst>
        </pc:spChg>
        <pc:spChg chg="del mod">
          <ac:chgData name="Linda Sabarese" userId="9683bc493f6a05c7" providerId="LiveId" clId="{A246D1C3-BBC3-49B6-8E0F-E39E5EE4AE8B}" dt="2019-11-01T11:46:15.499" v="57" actId="478"/>
          <ac:spMkLst>
            <pc:docMk/>
            <pc:sldMk cId="3780519861" sldId="313"/>
            <ac:spMk id="3" creationId="{7B7F4518-1B9F-4312-802C-CAAA453E24FB}"/>
          </ac:spMkLst>
        </pc:spChg>
        <pc:spChg chg="add del">
          <ac:chgData name="Linda Sabarese" userId="9683bc493f6a05c7" providerId="LiveId" clId="{A246D1C3-BBC3-49B6-8E0F-E39E5EE4AE8B}" dt="2019-11-01T11:46:17.604" v="58" actId="26606"/>
          <ac:spMkLst>
            <pc:docMk/>
            <pc:sldMk cId="3780519861" sldId="313"/>
            <ac:spMk id="9" creationId="{867D4867-5BA7-4462-B2F6-A23F4A622AA7}"/>
          </ac:spMkLst>
        </pc:spChg>
        <pc:spChg chg="add del">
          <ac:chgData name="Linda Sabarese" userId="9683bc493f6a05c7" providerId="LiveId" clId="{A246D1C3-BBC3-49B6-8E0F-E39E5EE4AE8B}" dt="2019-11-01T12:12:04.510" v="259"/>
          <ac:spMkLst>
            <pc:docMk/>
            <pc:sldMk cId="3780519861" sldId="313"/>
            <ac:spMk id="14" creationId="{32BC26D8-82FB-445E-AA49-62A77D7C1EE0}"/>
          </ac:spMkLst>
        </pc:spChg>
        <pc:spChg chg="add del">
          <ac:chgData name="Linda Sabarese" userId="9683bc493f6a05c7" providerId="LiveId" clId="{A246D1C3-BBC3-49B6-8E0F-E39E5EE4AE8B}" dt="2019-11-01T12:12:04.510" v="259"/>
          <ac:spMkLst>
            <pc:docMk/>
            <pc:sldMk cId="3780519861" sldId="313"/>
            <ac:spMk id="16" creationId="{CB44330D-EA18-4254-AA95-EB49948539B8}"/>
          </ac:spMkLst>
        </pc:spChg>
        <pc:picChg chg="add mod">
          <ac:chgData name="Linda Sabarese" userId="9683bc493f6a05c7" providerId="LiveId" clId="{A246D1C3-BBC3-49B6-8E0F-E39E5EE4AE8B}" dt="2019-11-01T11:46:42.516" v="60" actId="27614"/>
          <ac:picMkLst>
            <pc:docMk/>
            <pc:sldMk cId="3780519861" sldId="313"/>
            <ac:picMk id="4" creationId="{155D4C01-1D9F-4276-99BE-9E29CD1C65F6}"/>
          </ac:picMkLst>
        </pc:picChg>
      </pc:sldChg>
      <pc:sldChg chg="addSp delSp modSp add ord delDesignElem">
        <pc:chgData name="Linda Sabarese" userId="9683bc493f6a05c7" providerId="LiveId" clId="{A246D1C3-BBC3-49B6-8E0F-E39E5EE4AE8B}" dt="2019-11-01T12:12:04.510" v="259"/>
        <pc:sldMkLst>
          <pc:docMk/>
          <pc:sldMk cId="2216378748" sldId="315"/>
        </pc:sldMkLst>
        <pc:spChg chg="add del">
          <ac:chgData name="Linda Sabarese" userId="9683bc493f6a05c7" providerId="LiveId" clId="{A246D1C3-BBC3-49B6-8E0F-E39E5EE4AE8B}" dt="2019-11-01T12:12:04.510" v="259"/>
          <ac:spMkLst>
            <pc:docMk/>
            <pc:sldMk cId="2216378748" sldId="315"/>
            <ac:spMk id="14" creationId="{32BC26D8-82FB-445E-AA49-62A77D7C1EE0}"/>
          </ac:spMkLst>
        </pc:spChg>
        <pc:spChg chg="add del">
          <ac:chgData name="Linda Sabarese" userId="9683bc493f6a05c7" providerId="LiveId" clId="{A246D1C3-BBC3-49B6-8E0F-E39E5EE4AE8B}" dt="2019-11-01T12:12:04.510" v="259"/>
          <ac:spMkLst>
            <pc:docMk/>
            <pc:sldMk cId="2216378748" sldId="315"/>
            <ac:spMk id="16" creationId="{CB44330D-EA18-4254-AA95-EB49948539B8}"/>
          </ac:spMkLst>
        </pc:spChg>
        <pc:picChg chg="del">
          <ac:chgData name="Linda Sabarese" userId="9683bc493f6a05c7" providerId="LiveId" clId="{A246D1C3-BBC3-49B6-8E0F-E39E5EE4AE8B}" dt="2019-11-01T11:49:56.983" v="73" actId="478"/>
          <ac:picMkLst>
            <pc:docMk/>
            <pc:sldMk cId="2216378748" sldId="315"/>
            <ac:picMk id="4" creationId="{155D4C01-1D9F-4276-99BE-9E29CD1C65F6}"/>
          </ac:picMkLst>
        </pc:picChg>
        <pc:picChg chg="add mod">
          <ac:chgData name="Linda Sabarese" userId="9683bc493f6a05c7" providerId="LiveId" clId="{A246D1C3-BBC3-49B6-8E0F-E39E5EE4AE8B}" dt="2019-11-01T11:50:01.203" v="74" actId="1076"/>
          <ac:picMkLst>
            <pc:docMk/>
            <pc:sldMk cId="2216378748" sldId="315"/>
            <ac:picMk id="5" creationId="{DC31DB2A-3D0B-4E7B-BEB4-103C348AB486}"/>
          </ac:picMkLst>
        </pc:picChg>
      </pc:sldChg>
    </pc:docChg>
  </pc:docChgLst>
  <pc:docChgLst>
    <pc:chgData name="Linda Sabarese" userId="9683bc493f6a05c7" providerId="LiveId" clId="{F9DD0E37-D862-4581-8847-03805B6C912E}"/>
    <pc:docChg chg="addSld delSld modSld">
      <pc:chgData name="Linda Sabarese" userId="9683bc493f6a05c7" providerId="LiveId" clId="{F9DD0E37-D862-4581-8847-03805B6C912E}" dt="2019-11-13T15:34:02.883" v="5" actId="2696"/>
      <pc:docMkLst>
        <pc:docMk/>
      </pc:docMkLst>
      <pc:sldChg chg="del">
        <pc:chgData name="Linda Sabarese" userId="9683bc493f6a05c7" providerId="LiveId" clId="{F9DD0E37-D862-4581-8847-03805B6C912E}" dt="2019-11-13T15:30:36.324" v="1" actId="2696"/>
        <pc:sldMkLst>
          <pc:docMk/>
          <pc:sldMk cId="3361703166" sldId="318"/>
        </pc:sldMkLst>
      </pc:sldChg>
      <pc:sldChg chg="del">
        <pc:chgData name="Linda Sabarese" userId="9683bc493f6a05c7" providerId="LiveId" clId="{F9DD0E37-D862-4581-8847-03805B6C912E}" dt="2019-11-13T15:31:38.792" v="3" actId="2696"/>
        <pc:sldMkLst>
          <pc:docMk/>
          <pc:sldMk cId="419437487" sldId="320"/>
        </pc:sldMkLst>
      </pc:sldChg>
      <pc:sldChg chg="del">
        <pc:chgData name="Linda Sabarese" userId="9683bc493f6a05c7" providerId="LiveId" clId="{F9DD0E37-D862-4581-8847-03805B6C912E}" dt="2019-11-13T15:32:18.133" v="4" actId="2696"/>
        <pc:sldMkLst>
          <pc:docMk/>
          <pc:sldMk cId="2877993484" sldId="322"/>
        </pc:sldMkLst>
      </pc:sldChg>
      <pc:sldChg chg="del">
        <pc:chgData name="Linda Sabarese" userId="9683bc493f6a05c7" providerId="LiveId" clId="{F9DD0E37-D862-4581-8847-03805B6C912E}" dt="2019-11-13T15:34:02.883" v="5" actId="2696"/>
        <pc:sldMkLst>
          <pc:docMk/>
          <pc:sldMk cId="3074638129" sldId="330"/>
        </pc:sldMkLst>
      </pc:sldChg>
      <pc:sldChg chg="add">
        <pc:chgData name="Linda Sabarese" userId="9683bc493f6a05c7" providerId="LiveId" clId="{F9DD0E37-D862-4581-8847-03805B6C912E}" dt="2019-11-13T15:30:31.320" v="0"/>
        <pc:sldMkLst>
          <pc:docMk/>
          <pc:sldMk cId="775444471" sldId="332"/>
        </pc:sldMkLst>
      </pc:sldChg>
      <pc:sldChg chg="add">
        <pc:chgData name="Linda Sabarese" userId="9683bc493f6a05c7" providerId="LiveId" clId="{F9DD0E37-D862-4581-8847-03805B6C912E}" dt="2019-11-13T15:31:35.273" v="2"/>
        <pc:sldMkLst>
          <pc:docMk/>
          <pc:sldMk cId="2514855928" sldId="333"/>
        </pc:sldMkLst>
      </pc:sldChg>
    </pc:docChg>
  </pc:docChgLst>
  <pc:docChgLst>
    <pc:chgData name="Linda Sabarese" userId="9683bc493f6a05c7" providerId="LiveId" clId="{301C26E8-7DCF-4204-9DA9-085F2046068F}"/>
    <pc:docChg chg="delSld">
      <pc:chgData name="Linda Sabarese" userId="9683bc493f6a05c7" providerId="LiveId" clId="{301C26E8-7DCF-4204-9DA9-085F2046068F}" dt="2019-11-14T12:29:06.433" v="0" actId="2696"/>
      <pc:docMkLst>
        <pc:docMk/>
      </pc:docMkLst>
      <pc:sldChg chg="del">
        <pc:chgData name="Linda Sabarese" userId="9683bc493f6a05c7" providerId="LiveId" clId="{301C26E8-7DCF-4204-9DA9-085F2046068F}" dt="2019-11-14T12:29:06.433" v="0" actId="2696"/>
        <pc:sldMkLst>
          <pc:docMk/>
          <pc:sldMk cId="3643192626" sldId="319"/>
        </pc:sldMkLst>
      </pc:sldChg>
    </pc:docChg>
  </pc:docChgLst>
  <pc:docChgLst>
    <pc:chgData name="Linda Sabarese" userId="9683bc493f6a05c7" providerId="LiveId" clId="{3F9B5349-A3FD-4819-9825-B622BF4198EB}"/>
    <pc:docChg chg="undo redo custSel mod addSld delSld modSld">
      <pc:chgData name="Linda Sabarese" userId="9683bc493f6a05c7" providerId="LiveId" clId="{3F9B5349-A3FD-4819-9825-B622BF4198EB}" dt="2019-10-29T21:53:49.139" v="2151" actId="6549"/>
      <pc:docMkLst>
        <pc:docMk/>
      </pc:docMkLst>
      <pc:sldChg chg="addSp delSp modSp add mod setBg addCm modCm">
        <pc:chgData name="Linda Sabarese" userId="9683bc493f6a05c7" providerId="LiveId" clId="{3F9B5349-A3FD-4819-9825-B622BF4198EB}" dt="2019-10-29T21:53:49.139" v="2151" actId="6549"/>
        <pc:sldMkLst>
          <pc:docMk/>
          <pc:sldMk cId="2657394282" sldId="266"/>
        </pc:sldMkLst>
        <pc:spChg chg="mod">
          <ac:chgData name="Linda Sabarese" userId="9683bc493f6a05c7" providerId="LiveId" clId="{3F9B5349-A3FD-4819-9825-B622BF4198EB}" dt="2019-10-28T21:20:25.044" v="1321" actId="114"/>
          <ac:spMkLst>
            <pc:docMk/>
            <pc:sldMk cId="2657394282" sldId="266"/>
            <ac:spMk id="2" creationId="{6CADB7C4-A595-4C45-B928-3E4F29CC34B4}"/>
          </ac:spMkLst>
        </pc:spChg>
        <pc:spChg chg="mod">
          <ac:chgData name="Linda Sabarese" userId="9683bc493f6a05c7" providerId="LiveId" clId="{3F9B5349-A3FD-4819-9825-B622BF4198EB}" dt="2019-10-29T21:53:49.139" v="2151" actId="6549"/>
          <ac:spMkLst>
            <pc:docMk/>
            <pc:sldMk cId="2657394282" sldId="266"/>
            <ac:spMk id="3" creationId="{347AF6F5-F808-4AEB-BA85-FF8D1CC98523}"/>
          </ac:spMkLst>
        </pc:spChg>
        <pc:spChg chg="add del">
          <ac:chgData name="Linda Sabarese" userId="9683bc493f6a05c7" providerId="LiveId" clId="{3F9B5349-A3FD-4819-9825-B622BF4198EB}" dt="2019-10-28T15:43:41.881" v="489" actId="478"/>
          <ac:spMkLst>
            <pc:docMk/>
            <pc:sldMk cId="2657394282" sldId="266"/>
            <ac:spMk id="4" creationId="{C60D44A5-7ECC-40C9-97CD-B54EED3DA2D4}"/>
          </ac:spMkLst>
        </pc:spChg>
        <pc:picChg chg="add mod modCrop">
          <ac:chgData name="Linda Sabarese" userId="9683bc493f6a05c7" providerId="LiveId" clId="{3F9B5349-A3FD-4819-9825-B622BF4198EB}" dt="2019-10-28T16:11:14.610" v="582" actId="732"/>
          <ac:picMkLst>
            <pc:docMk/>
            <pc:sldMk cId="2657394282" sldId="266"/>
            <ac:picMk id="5" creationId="{38850EC8-4F4D-41A2-8B96-04AC8BB8D9D8}"/>
          </ac:picMkLst>
        </pc:picChg>
      </pc:sldChg>
    </pc:docChg>
  </pc:docChgLst>
  <pc:docChgLst>
    <pc:chgData name="Linda Sabarese" userId="9683bc493f6a05c7" providerId="LiveId" clId="{511450D7-15C7-445E-8BEF-4515AFE37831}"/>
    <pc:docChg chg="undo custSel addSld delSld modSld">
      <pc:chgData name="Linda Sabarese" userId="9683bc493f6a05c7" providerId="LiveId" clId="{511450D7-15C7-445E-8BEF-4515AFE37831}" dt="2019-11-11T18:28:16.479" v="196" actId="1076"/>
      <pc:docMkLst>
        <pc:docMk/>
      </pc:docMkLst>
      <pc:sldChg chg="modSp">
        <pc:chgData name="Linda Sabarese" userId="9683bc493f6a05c7" providerId="LiveId" clId="{511450D7-15C7-445E-8BEF-4515AFE37831}" dt="2019-11-11T16:08:00.612" v="1" actId="1076"/>
        <pc:sldMkLst>
          <pc:docMk/>
          <pc:sldMk cId="2944774728" sldId="274"/>
        </pc:sldMkLst>
        <pc:spChg chg="mod">
          <ac:chgData name="Linda Sabarese" userId="9683bc493f6a05c7" providerId="LiveId" clId="{511450D7-15C7-445E-8BEF-4515AFE37831}" dt="2019-11-11T16:08:00.612" v="1" actId="1076"/>
          <ac:spMkLst>
            <pc:docMk/>
            <pc:sldMk cId="2944774728" sldId="274"/>
            <ac:spMk id="14" creationId="{7593F3E3-B1BD-4F34-AAD2-37E165F3F1C0}"/>
          </ac:spMkLst>
        </pc:spChg>
        <pc:picChg chg="mod">
          <ac:chgData name="Linda Sabarese" userId="9683bc493f6a05c7" providerId="LiveId" clId="{511450D7-15C7-445E-8BEF-4515AFE37831}" dt="2019-11-11T16:07:54.917" v="0" actId="14100"/>
          <ac:picMkLst>
            <pc:docMk/>
            <pc:sldMk cId="2944774728" sldId="274"/>
            <ac:picMk id="16" creationId="{7BF9F106-8DB3-4B6B-97D7-67C248710A8B}"/>
          </ac:picMkLst>
        </pc:picChg>
      </pc:sldChg>
      <pc:sldChg chg="delSp">
        <pc:chgData name="Linda Sabarese" userId="9683bc493f6a05c7" providerId="LiveId" clId="{511450D7-15C7-445E-8BEF-4515AFE37831}" dt="2019-11-11T16:08:35.453" v="2" actId="478"/>
        <pc:sldMkLst>
          <pc:docMk/>
          <pc:sldMk cId="3523267131" sldId="278"/>
        </pc:sldMkLst>
        <pc:spChg chg="del">
          <ac:chgData name="Linda Sabarese" userId="9683bc493f6a05c7" providerId="LiveId" clId="{511450D7-15C7-445E-8BEF-4515AFE37831}" dt="2019-11-11T16:08:35.453" v="2" actId="478"/>
          <ac:spMkLst>
            <pc:docMk/>
            <pc:sldMk cId="3523267131" sldId="278"/>
            <ac:spMk id="3" creationId="{358B114D-75DF-4C0A-84A8-417FD52B97BA}"/>
          </ac:spMkLst>
        </pc:spChg>
      </pc:sldChg>
      <pc:sldChg chg="delSp">
        <pc:chgData name="Linda Sabarese" userId="9683bc493f6a05c7" providerId="LiveId" clId="{511450D7-15C7-445E-8BEF-4515AFE37831}" dt="2019-11-11T16:08:42.552" v="3" actId="478"/>
        <pc:sldMkLst>
          <pc:docMk/>
          <pc:sldMk cId="879909177" sldId="289"/>
        </pc:sldMkLst>
        <pc:spChg chg="del">
          <ac:chgData name="Linda Sabarese" userId="9683bc493f6a05c7" providerId="LiveId" clId="{511450D7-15C7-445E-8BEF-4515AFE37831}" dt="2019-11-11T16:08:42.552" v="3" actId="478"/>
          <ac:spMkLst>
            <pc:docMk/>
            <pc:sldMk cId="879909177" sldId="289"/>
            <ac:spMk id="3" creationId="{653C4601-CC1B-42C4-809D-055AD0AF3D9D}"/>
          </ac:spMkLst>
        </pc:spChg>
      </pc:sldChg>
      <pc:sldChg chg="modSp">
        <pc:chgData name="Linda Sabarese" userId="9683bc493f6a05c7" providerId="LiveId" clId="{511450D7-15C7-445E-8BEF-4515AFE37831}" dt="2019-11-11T16:11:33.650" v="18" actId="14100"/>
        <pc:sldMkLst>
          <pc:docMk/>
          <pc:sldMk cId="799241073" sldId="290"/>
        </pc:sldMkLst>
        <pc:spChg chg="mod">
          <ac:chgData name="Linda Sabarese" userId="9683bc493f6a05c7" providerId="LiveId" clId="{511450D7-15C7-445E-8BEF-4515AFE37831}" dt="2019-11-11T16:08:56.409" v="6" actId="20577"/>
          <ac:spMkLst>
            <pc:docMk/>
            <pc:sldMk cId="799241073" sldId="290"/>
            <ac:spMk id="9" creationId="{46DF4691-3A3E-46B2-97CB-45667F4F326D}"/>
          </ac:spMkLst>
        </pc:spChg>
        <pc:spChg chg="mod">
          <ac:chgData name="Linda Sabarese" userId="9683bc493f6a05c7" providerId="LiveId" clId="{511450D7-15C7-445E-8BEF-4515AFE37831}" dt="2019-11-11T16:09:23.180" v="14" actId="20577"/>
          <ac:spMkLst>
            <pc:docMk/>
            <pc:sldMk cId="799241073" sldId="290"/>
            <ac:spMk id="17" creationId="{134B3939-A84C-46F4-8EB7-418549F214E7}"/>
          </ac:spMkLst>
        </pc:spChg>
        <pc:spChg chg="mod">
          <ac:chgData name="Linda Sabarese" userId="9683bc493f6a05c7" providerId="LiveId" clId="{511450D7-15C7-445E-8BEF-4515AFE37831}" dt="2019-11-11T16:11:33.650" v="18" actId="14100"/>
          <ac:spMkLst>
            <pc:docMk/>
            <pc:sldMk cId="799241073" sldId="290"/>
            <ac:spMk id="18" creationId="{794706EC-1E51-4D5C-8BCA-652532C45154}"/>
          </ac:spMkLst>
        </pc:spChg>
        <pc:cxnChg chg="mod">
          <ac:chgData name="Linda Sabarese" userId="9683bc493f6a05c7" providerId="LiveId" clId="{511450D7-15C7-445E-8BEF-4515AFE37831}" dt="2019-11-11T16:09:28.925" v="15" actId="1076"/>
          <ac:cxnSpMkLst>
            <pc:docMk/>
            <pc:sldMk cId="799241073" sldId="290"/>
            <ac:cxnSpMk id="21" creationId="{448EEE05-4812-4212-9E49-D639887CA7CD}"/>
          </ac:cxnSpMkLst>
        </pc:cxnChg>
        <pc:cxnChg chg="mod">
          <ac:chgData name="Linda Sabarese" userId="9683bc493f6a05c7" providerId="LiveId" clId="{511450D7-15C7-445E-8BEF-4515AFE37831}" dt="2019-11-11T16:11:03.303" v="16" actId="1076"/>
          <ac:cxnSpMkLst>
            <pc:docMk/>
            <pc:sldMk cId="799241073" sldId="290"/>
            <ac:cxnSpMk id="22" creationId="{669BC1A5-6FF5-4AEB-962E-53126A779446}"/>
          </ac:cxnSpMkLst>
        </pc:cxnChg>
      </pc:sldChg>
      <pc:sldChg chg="modSp add">
        <pc:chgData name="Linda Sabarese" userId="9683bc493f6a05c7" providerId="LiveId" clId="{511450D7-15C7-445E-8BEF-4515AFE37831}" dt="2019-11-11T16:14:59.155" v="37" actId="6549"/>
        <pc:sldMkLst>
          <pc:docMk/>
          <pc:sldMk cId="1255149099" sldId="321"/>
        </pc:sldMkLst>
        <pc:spChg chg="mod">
          <ac:chgData name="Linda Sabarese" userId="9683bc493f6a05c7" providerId="LiveId" clId="{511450D7-15C7-445E-8BEF-4515AFE37831}" dt="2019-11-11T16:14:59.155" v="37" actId="6549"/>
          <ac:spMkLst>
            <pc:docMk/>
            <pc:sldMk cId="1255149099" sldId="321"/>
            <ac:spMk id="17" creationId="{A0401C48-4EDF-4C1E-A170-D61492C7C47B}"/>
          </ac:spMkLst>
        </pc:spChg>
      </pc:sldChg>
      <pc:sldChg chg="add">
        <pc:chgData name="Linda Sabarese" userId="9683bc493f6a05c7" providerId="LiveId" clId="{511450D7-15C7-445E-8BEF-4515AFE37831}" dt="2019-11-11T16:14:02.527" v="23"/>
        <pc:sldMkLst>
          <pc:docMk/>
          <pc:sldMk cId="2601265885" sldId="323"/>
        </pc:sldMkLst>
      </pc:sldChg>
      <pc:sldChg chg="add">
        <pc:chgData name="Linda Sabarese" userId="9683bc493f6a05c7" providerId="LiveId" clId="{511450D7-15C7-445E-8BEF-4515AFE37831}" dt="2019-11-11T16:14:02.527" v="23"/>
        <pc:sldMkLst>
          <pc:docMk/>
          <pc:sldMk cId="547724889" sldId="324"/>
        </pc:sldMkLst>
      </pc:sldChg>
      <pc:sldChg chg="add">
        <pc:chgData name="Linda Sabarese" userId="9683bc493f6a05c7" providerId="LiveId" clId="{511450D7-15C7-445E-8BEF-4515AFE37831}" dt="2019-11-11T16:14:02.527" v="23"/>
        <pc:sldMkLst>
          <pc:docMk/>
          <pc:sldMk cId="2263649856" sldId="325"/>
        </pc:sldMkLst>
      </pc:sldChg>
      <pc:sldChg chg="add">
        <pc:chgData name="Linda Sabarese" userId="9683bc493f6a05c7" providerId="LiveId" clId="{511450D7-15C7-445E-8BEF-4515AFE37831}" dt="2019-11-11T16:14:02.527" v="23"/>
        <pc:sldMkLst>
          <pc:docMk/>
          <pc:sldMk cId="3719822648" sldId="326"/>
        </pc:sldMkLst>
      </pc:sldChg>
      <pc:sldChg chg="add">
        <pc:chgData name="Linda Sabarese" userId="9683bc493f6a05c7" providerId="LiveId" clId="{511450D7-15C7-445E-8BEF-4515AFE37831}" dt="2019-11-11T16:14:02.527" v="23"/>
        <pc:sldMkLst>
          <pc:docMk/>
          <pc:sldMk cId="2027842082" sldId="327"/>
        </pc:sldMkLst>
      </pc:sldChg>
      <pc:sldChg chg="add">
        <pc:chgData name="Linda Sabarese" userId="9683bc493f6a05c7" providerId="LiveId" clId="{511450D7-15C7-445E-8BEF-4515AFE37831}" dt="2019-11-11T16:14:02.527" v="23"/>
        <pc:sldMkLst>
          <pc:docMk/>
          <pc:sldMk cId="1254944306" sldId="328"/>
        </pc:sldMkLst>
      </pc:sldChg>
      <pc:sldChg chg="add">
        <pc:chgData name="Linda Sabarese" userId="9683bc493f6a05c7" providerId="LiveId" clId="{511450D7-15C7-445E-8BEF-4515AFE37831}" dt="2019-11-11T16:14:02.527" v="23"/>
        <pc:sldMkLst>
          <pc:docMk/>
          <pc:sldMk cId="476608567" sldId="329"/>
        </pc:sldMkLst>
      </pc:sldChg>
      <pc:sldChg chg="add">
        <pc:chgData name="Linda Sabarese" userId="9683bc493f6a05c7" providerId="LiveId" clId="{511450D7-15C7-445E-8BEF-4515AFE37831}" dt="2019-11-11T16:14:02.527" v="23"/>
        <pc:sldMkLst>
          <pc:docMk/>
          <pc:sldMk cId="3143959298" sldId="3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FA84C-DE21-4A28-8E10-357A21CA5809}" type="datetimeFigureOut">
              <a:rPr lang="it-IT" smtClean="0"/>
              <a:t>14/11/2019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B53F7-355E-47C0-8B16-2358133CB598}" type="slidenum">
              <a:rPr lang="it-IT" smtClean="0"/>
              <a:t>‹N›</a:t>
            </a:fld>
            <a:endParaRPr lang="it-IT"/>
          </a:p>
        </p:txBody>
      </p:sp>
    </p:spTree>
    <p:extLst>
      <p:ext uri="{BB962C8B-B14F-4D97-AF65-F5344CB8AC3E}">
        <p14:creationId xmlns:p14="http://schemas.microsoft.com/office/powerpoint/2010/main" val="3994738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it-IT" dirty="0">
                <a:latin typeface="Arial" panose="020B0604020202020204" pitchFamily="34" charset="0"/>
                <a:cs typeface="msgothic" charset="0"/>
              </a:rPr>
              <a:t>Mouse models to study genomic imprinting that allow the maternal and paternal chromosome to be distinguished. Mammals are diploid and inherit a complete chromosome set from the maternal and paternal parent. However, mice can be generated that (1) inherit two copies of a chromosome pair from one parent and no copy from the other parent (known as UPD), (2) inherit a partial chromosomal deletion from one parent and a wild-type chromosome from the other parent, and (3) inherit chromosomes carrying single-nucleotide polymorphisms (known as SNPs) from one parent and a wild-type chromosome from the other parent. Offspring with UPDs or deletions are likely to display lethal phenotypes, whereas SNPs will allow the production of viable offspring.</a:t>
            </a:r>
          </a:p>
        </p:txBody>
      </p:sp>
      <p:sp>
        <p:nvSpPr>
          <p:cNvPr id="4" name="Segnaposto numero diapositiva 3"/>
          <p:cNvSpPr>
            <a:spLocks noGrp="1"/>
          </p:cNvSpPr>
          <p:nvPr>
            <p:ph type="sldNum" sz="quarter" idx="5"/>
          </p:nvPr>
        </p:nvSpPr>
        <p:spPr/>
        <p:txBody>
          <a:bodyPr/>
          <a:lstStyle/>
          <a:p>
            <a:fld id="{B7DB53F7-355E-47C0-8B16-2358133CB598}" type="slidenum">
              <a:rPr lang="it-IT" smtClean="0"/>
              <a:t>3</a:t>
            </a:fld>
            <a:endParaRPr lang="it-IT"/>
          </a:p>
        </p:txBody>
      </p:sp>
    </p:spTree>
    <p:extLst>
      <p:ext uri="{BB962C8B-B14F-4D97-AF65-F5344CB8AC3E}">
        <p14:creationId xmlns:p14="http://schemas.microsoft.com/office/powerpoint/2010/main" val="2416954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B7DB53F7-355E-47C0-8B16-2358133CB598}" type="slidenum">
              <a:rPr lang="it-IT" smtClean="0"/>
              <a:t>23</a:t>
            </a:fld>
            <a:endParaRPr lang="it-IT"/>
          </a:p>
        </p:txBody>
      </p:sp>
    </p:spTree>
    <p:extLst>
      <p:ext uri="{BB962C8B-B14F-4D97-AF65-F5344CB8AC3E}">
        <p14:creationId xmlns:p14="http://schemas.microsoft.com/office/powerpoint/2010/main" val="2937059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b="1" kern="1200" dirty="0">
                <a:solidFill>
                  <a:schemeClr val="tx1"/>
                </a:solidFill>
                <a:effectLst/>
                <a:latin typeface="+mn-lt"/>
                <a:ea typeface="+mn-ea"/>
                <a:cs typeface="+mn-cs"/>
              </a:rPr>
              <a:t>1.This indicates that </a:t>
            </a:r>
            <a:r>
              <a:rPr lang="en-GB" sz="1200" b="1" kern="1200" dirty="0" err="1">
                <a:solidFill>
                  <a:schemeClr val="tx1"/>
                </a:solidFill>
                <a:effectLst/>
                <a:latin typeface="+mn-lt"/>
                <a:ea typeface="+mn-ea"/>
                <a:cs typeface="+mn-cs"/>
              </a:rPr>
              <a:t>Airn</a:t>
            </a:r>
            <a:r>
              <a:rPr lang="en-GB" sz="1200" b="1" kern="1200" dirty="0">
                <a:solidFill>
                  <a:schemeClr val="tx1"/>
                </a:solidFill>
                <a:effectLst/>
                <a:latin typeface="+mn-lt"/>
                <a:ea typeface="+mn-ea"/>
                <a:cs typeface="+mn-cs"/>
              </a:rPr>
              <a:t> expression blocks these interactions on the paternal allele consistent with the enhancer interference model.</a:t>
            </a:r>
          </a:p>
          <a:p>
            <a:r>
              <a:rPr lang="en-GB" sz="1200" b="1" kern="12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truncation of </a:t>
            </a:r>
            <a:r>
              <a:rPr lang="en-GB" sz="1200" b="1" kern="1200" dirty="0" err="1">
                <a:solidFill>
                  <a:schemeClr val="tx1"/>
                </a:solidFill>
                <a:effectLst/>
                <a:latin typeface="+mn-lt"/>
                <a:ea typeface="+mn-ea"/>
                <a:cs typeface="+mn-cs"/>
              </a:rPr>
              <a:t>Airn</a:t>
            </a:r>
            <a:r>
              <a:rPr lang="en-GB" sz="1200" b="1" kern="1200" dirty="0">
                <a:solidFill>
                  <a:schemeClr val="tx1"/>
                </a:solidFill>
                <a:effectLst/>
                <a:latin typeface="+mn-lt"/>
                <a:ea typeface="+mn-ea"/>
                <a:cs typeface="+mn-cs"/>
              </a:rPr>
              <a:t> led to an increase in interactions with the whole </a:t>
            </a:r>
            <a:r>
              <a:rPr lang="en-GB" sz="1200" b="1" kern="1200" dirty="0" err="1">
                <a:solidFill>
                  <a:schemeClr val="tx1"/>
                </a:solidFill>
                <a:effectLst/>
                <a:latin typeface="+mn-lt"/>
                <a:ea typeface="+mn-ea"/>
                <a:cs typeface="+mn-cs"/>
              </a:rPr>
              <a:t>Airn</a:t>
            </a:r>
            <a:r>
              <a:rPr lang="en-GB" sz="1200" b="1" kern="1200" dirty="0">
                <a:solidFill>
                  <a:schemeClr val="tx1"/>
                </a:solidFill>
                <a:effectLst/>
                <a:latin typeface="+mn-lt"/>
                <a:ea typeface="+mn-ea"/>
                <a:cs typeface="+mn-cs"/>
              </a:rPr>
              <a:t> gene</a:t>
            </a:r>
            <a:r>
              <a:rPr lang="en-GB" sz="1200" kern="1200" dirty="0">
                <a:solidFill>
                  <a:schemeClr val="tx1"/>
                </a:solidFill>
                <a:effectLst/>
                <a:latin typeface="+mn-lt"/>
                <a:ea typeface="+mn-ea"/>
                <a:cs typeface="+mn-cs"/>
              </a:rPr>
              <a:t>, both for the biallelic comparison (middle) and for the comparison where only the paternal allele was present (bottom). </a:t>
            </a:r>
            <a:r>
              <a:rPr lang="en-GB" sz="1200" b="1" kern="1200" dirty="0">
                <a:solidFill>
                  <a:schemeClr val="tx1"/>
                </a:solidFill>
                <a:effectLst/>
                <a:latin typeface="+mn-lt"/>
                <a:ea typeface="+mn-ea"/>
                <a:cs typeface="+mn-cs"/>
              </a:rPr>
              <a:t>This also indicates that </a:t>
            </a:r>
            <a:r>
              <a:rPr lang="en-GB" sz="1200" b="1" kern="1200" dirty="0" err="1">
                <a:solidFill>
                  <a:schemeClr val="tx1"/>
                </a:solidFill>
                <a:effectLst/>
                <a:latin typeface="+mn-lt"/>
                <a:ea typeface="+mn-ea"/>
                <a:cs typeface="+mn-cs"/>
              </a:rPr>
              <a:t>Airn</a:t>
            </a:r>
            <a:r>
              <a:rPr lang="en-GB" sz="1200" b="1" kern="1200" dirty="0">
                <a:solidFill>
                  <a:schemeClr val="tx1"/>
                </a:solidFill>
                <a:effectLst/>
                <a:latin typeface="+mn-lt"/>
                <a:ea typeface="+mn-ea"/>
                <a:cs typeface="+mn-cs"/>
              </a:rPr>
              <a:t> blocks interactions between its gene body and the Slc22a3 promoter, as predicted by the enhancer interference model.</a:t>
            </a:r>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B53F7-355E-47C0-8B16-2358133CB59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767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b="1" kern="1200" dirty="0">
                <a:solidFill>
                  <a:schemeClr val="tx1"/>
                </a:solidFill>
                <a:effectLst/>
                <a:latin typeface="+mn-lt"/>
                <a:ea typeface="+mn-ea"/>
                <a:cs typeface="+mn-cs"/>
              </a:rPr>
              <a:t>1.This indicates that </a:t>
            </a:r>
            <a:r>
              <a:rPr lang="en-GB" sz="1200" b="1" kern="1200" dirty="0" err="1">
                <a:solidFill>
                  <a:schemeClr val="tx1"/>
                </a:solidFill>
                <a:effectLst/>
                <a:latin typeface="+mn-lt"/>
                <a:ea typeface="+mn-ea"/>
                <a:cs typeface="+mn-cs"/>
              </a:rPr>
              <a:t>Airn</a:t>
            </a:r>
            <a:r>
              <a:rPr lang="en-GB" sz="1200" b="1" kern="1200" dirty="0">
                <a:solidFill>
                  <a:schemeClr val="tx1"/>
                </a:solidFill>
                <a:effectLst/>
                <a:latin typeface="+mn-lt"/>
                <a:ea typeface="+mn-ea"/>
                <a:cs typeface="+mn-cs"/>
              </a:rPr>
              <a:t> expression blocks these interactions on the paternal allele consistent with the enhancer interference model.</a:t>
            </a:r>
          </a:p>
          <a:p>
            <a:r>
              <a:rPr lang="en-GB" sz="1200" b="1" kern="12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truncation of </a:t>
            </a:r>
            <a:r>
              <a:rPr lang="en-GB" sz="1200" b="1" kern="1200" dirty="0" err="1">
                <a:solidFill>
                  <a:schemeClr val="tx1"/>
                </a:solidFill>
                <a:effectLst/>
                <a:latin typeface="+mn-lt"/>
                <a:ea typeface="+mn-ea"/>
                <a:cs typeface="+mn-cs"/>
              </a:rPr>
              <a:t>Airn</a:t>
            </a:r>
            <a:r>
              <a:rPr lang="en-GB" sz="1200" b="1" kern="1200" dirty="0">
                <a:solidFill>
                  <a:schemeClr val="tx1"/>
                </a:solidFill>
                <a:effectLst/>
                <a:latin typeface="+mn-lt"/>
                <a:ea typeface="+mn-ea"/>
                <a:cs typeface="+mn-cs"/>
              </a:rPr>
              <a:t> led to an increase in interactions with the whole </a:t>
            </a:r>
            <a:r>
              <a:rPr lang="en-GB" sz="1200" b="1" kern="1200" dirty="0" err="1">
                <a:solidFill>
                  <a:schemeClr val="tx1"/>
                </a:solidFill>
                <a:effectLst/>
                <a:latin typeface="+mn-lt"/>
                <a:ea typeface="+mn-ea"/>
                <a:cs typeface="+mn-cs"/>
              </a:rPr>
              <a:t>Airn</a:t>
            </a:r>
            <a:r>
              <a:rPr lang="en-GB" sz="1200" b="1" kern="1200" dirty="0">
                <a:solidFill>
                  <a:schemeClr val="tx1"/>
                </a:solidFill>
                <a:effectLst/>
                <a:latin typeface="+mn-lt"/>
                <a:ea typeface="+mn-ea"/>
                <a:cs typeface="+mn-cs"/>
              </a:rPr>
              <a:t> gene</a:t>
            </a:r>
            <a:r>
              <a:rPr lang="en-GB" sz="1200" kern="1200" dirty="0">
                <a:solidFill>
                  <a:schemeClr val="tx1"/>
                </a:solidFill>
                <a:effectLst/>
                <a:latin typeface="+mn-lt"/>
                <a:ea typeface="+mn-ea"/>
                <a:cs typeface="+mn-cs"/>
              </a:rPr>
              <a:t>, both for the biallelic comparison (middle) and for the comparison where only the paternal allele was present (bottom). </a:t>
            </a:r>
            <a:r>
              <a:rPr lang="en-GB" sz="1200" b="1" kern="1200" dirty="0">
                <a:solidFill>
                  <a:schemeClr val="tx1"/>
                </a:solidFill>
                <a:effectLst/>
                <a:latin typeface="+mn-lt"/>
                <a:ea typeface="+mn-ea"/>
                <a:cs typeface="+mn-cs"/>
              </a:rPr>
              <a:t>This also indicates that </a:t>
            </a:r>
            <a:r>
              <a:rPr lang="en-GB" sz="1200" b="1" kern="1200" dirty="0" err="1">
                <a:solidFill>
                  <a:schemeClr val="tx1"/>
                </a:solidFill>
                <a:effectLst/>
                <a:latin typeface="+mn-lt"/>
                <a:ea typeface="+mn-ea"/>
                <a:cs typeface="+mn-cs"/>
              </a:rPr>
              <a:t>Airn</a:t>
            </a:r>
            <a:r>
              <a:rPr lang="en-GB" sz="1200" b="1" kern="1200" dirty="0">
                <a:solidFill>
                  <a:schemeClr val="tx1"/>
                </a:solidFill>
                <a:effectLst/>
                <a:latin typeface="+mn-lt"/>
                <a:ea typeface="+mn-ea"/>
                <a:cs typeface="+mn-cs"/>
              </a:rPr>
              <a:t> blocks interactions between its gene body and the Slc22a3 promoter, as predicted by the enhancer interference model.</a:t>
            </a:r>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B53F7-355E-47C0-8B16-2358133CB59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195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it-IT" dirty="0">
                <a:latin typeface="Arial" panose="020B0604020202020204" pitchFamily="34" charset="0"/>
                <a:cs typeface="msgothic" charset="0"/>
              </a:rPr>
              <a:t>A maternal and paternal genome are needed for mammalian reproduction. The nuclear transfer technique used micropipettes and high-powered microscopes to remove the male or female nuclei from a newly fertilized egg and place them in various combinations into a second “host” fertilized egg that had already been enucleated, thereby generating anew diploid embryos with two maternal (gynogenetic) or two paternal (androgenetic) genomes or a biparental genome (wild-type). Gynogenetic and androgenetic embryos were lethal at early embryonic stages. Only reconstituted embryos that received both a maternal and paternal nucleus (wild-type) survived to produce living young. These experiments show the necessity for both the maternal and paternal genome in mammalian reproduction, and indicate the two parental genomes express different sets of genes needed for complete embryonic development.</a:t>
            </a:r>
          </a:p>
        </p:txBody>
      </p:sp>
      <p:sp>
        <p:nvSpPr>
          <p:cNvPr id="4" name="Segnaposto numero diapositiva 3"/>
          <p:cNvSpPr>
            <a:spLocks noGrp="1"/>
          </p:cNvSpPr>
          <p:nvPr>
            <p:ph type="sldNum" sz="quarter" idx="5"/>
          </p:nvPr>
        </p:nvSpPr>
        <p:spPr/>
        <p:txBody>
          <a:bodyPr/>
          <a:lstStyle/>
          <a:p>
            <a:fld id="{B7DB53F7-355E-47C0-8B16-2358133CB598}" type="slidenum">
              <a:rPr lang="it-IT" smtClean="0"/>
              <a:t>5</a:t>
            </a:fld>
            <a:endParaRPr lang="it-IT"/>
          </a:p>
        </p:txBody>
      </p:sp>
    </p:spTree>
    <p:extLst>
      <p:ext uri="{BB962C8B-B14F-4D97-AF65-F5344CB8AC3E}">
        <p14:creationId xmlns:p14="http://schemas.microsoft.com/office/powerpoint/2010/main" val="3430876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it-IT" dirty="0">
              <a:latin typeface="Arial" panose="020B0604020202020204" pitchFamily="34" charset="0"/>
              <a:cs typeface="msgothic" charset="0"/>
            </a:endParaRPr>
          </a:p>
        </p:txBody>
      </p:sp>
      <p:sp>
        <p:nvSpPr>
          <p:cNvPr id="4" name="Segnaposto numero diapositiva 3"/>
          <p:cNvSpPr>
            <a:spLocks noGrp="1"/>
          </p:cNvSpPr>
          <p:nvPr>
            <p:ph type="sldNum" sz="quarter" idx="5"/>
          </p:nvPr>
        </p:nvSpPr>
        <p:spPr/>
        <p:txBody>
          <a:bodyPr/>
          <a:lstStyle/>
          <a:p>
            <a:fld id="{B7DB53F7-355E-47C0-8B16-2358133CB598}" type="slidenum">
              <a:rPr lang="it-IT" smtClean="0"/>
              <a:t>6</a:t>
            </a:fld>
            <a:endParaRPr lang="it-IT"/>
          </a:p>
        </p:txBody>
      </p:sp>
    </p:spTree>
    <p:extLst>
      <p:ext uri="{BB962C8B-B14F-4D97-AF65-F5344CB8AC3E}">
        <p14:creationId xmlns:p14="http://schemas.microsoft.com/office/powerpoint/2010/main" val="382175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DB53F7-355E-47C0-8B16-2358133CB598}" type="slidenum">
              <a:rPr lang="it-IT" smtClean="0"/>
              <a:t>7</a:t>
            </a:fld>
            <a:endParaRPr lang="it-IT"/>
          </a:p>
        </p:txBody>
      </p:sp>
    </p:spTree>
    <p:extLst>
      <p:ext uri="{BB962C8B-B14F-4D97-AF65-F5344CB8AC3E}">
        <p14:creationId xmlns:p14="http://schemas.microsoft.com/office/powerpoint/2010/main" val="3487828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it-IT" dirty="0">
                <a:latin typeface="Arial" panose="020B0604020202020204" pitchFamily="34" charset="0"/>
                <a:cs typeface="msgothic" charset="0"/>
              </a:rPr>
              <a:t>Imprinted genes play a role in mammalian reproduction. Mammals are diploid and reproduction requires fertilization of a haploid female egg by a haploid male sperm to recreate a diploid embryo. Only females are anatomically equipped for reproduction, but they cannot use parthenogenesis to reproduce (the possibility of which is represented by a pink dashed line) because essential imprinted genes needed for </a:t>
            </a:r>
            <a:r>
              <a:rPr lang="en-GB" altLang="it-IT" dirty="0" err="1">
                <a:latin typeface="Arial" panose="020B0604020202020204" pitchFamily="34" charset="0"/>
                <a:cs typeface="msgothic" charset="0"/>
              </a:rPr>
              <a:t>fetal</a:t>
            </a:r>
            <a:r>
              <a:rPr lang="en-GB" altLang="it-IT" dirty="0">
                <a:latin typeface="Arial" panose="020B0604020202020204" pitchFamily="34" charset="0"/>
                <a:cs typeface="msgothic" charset="0"/>
              </a:rPr>
              <a:t> growth are imprinted and silenced on maternal chromosomes. These genes are expressed only from paternal chromosomes; thus, both parental genomes are needed for reproduction in mammals. Parthenogenesis is the production of diploid offspring from two copies of the same maternal genome.</a:t>
            </a:r>
          </a:p>
        </p:txBody>
      </p:sp>
      <p:sp>
        <p:nvSpPr>
          <p:cNvPr id="4" name="Segnaposto numero diapositiva 3"/>
          <p:cNvSpPr>
            <a:spLocks noGrp="1"/>
          </p:cNvSpPr>
          <p:nvPr>
            <p:ph type="sldNum" sz="quarter" idx="5"/>
          </p:nvPr>
        </p:nvSpPr>
        <p:spPr/>
        <p:txBody>
          <a:bodyPr/>
          <a:lstStyle/>
          <a:p>
            <a:fld id="{B7DB53F7-355E-47C0-8B16-2358133CB598}" type="slidenum">
              <a:rPr lang="it-IT" smtClean="0"/>
              <a:t>8</a:t>
            </a:fld>
            <a:endParaRPr lang="it-IT"/>
          </a:p>
        </p:txBody>
      </p:sp>
    </p:spTree>
    <p:extLst>
      <p:ext uri="{BB962C8B-B14F-4D97-AF65-F5344CB8AC3E}">
        <p14:creationId xmlns:p14="http://schemas.microsoft.com/office/powerpoint/2010/main" val="3578040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DB53F7-355E-47C0-8B16-2358133CB598}" type="slidenum">
              <a:rPr lang="it-IT" smtClean="0"/>
              <a:t>9</a:t>
            </a:fld>
            <a:endParaRPr lang="it-IT"/>
          </a:p>
        </p:txBody>
      </p:sp>
    </p:spTree>
    <p:extLst>
      <p:ext uri="{BB962C8B-B14F-4D97-AF65-F5344CB8AC3E}">
        <p14:creationId xmlns:p14="http://schemas.microsoft.com/office/powerpoint/2010/main" val="1057173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it-IT" dirty="0">
                <a:latin typeface="Arial" panose="020B0604020202020204" pitchFamily="34" charset="0"/>
                <a:cs typeface="msgothic" charset="0"/>
              </a:rPr>
              <a:t>Imprinted genes are expressed from one parental allele and often clustered. Most imprinted genes (yellow) are found in clusters that include multiple protein-coding mRNAs (IG) and at least one noncoding RNA (IG-NC). Nonimprinted genes can also be present (NI in </a:t>
            </a:r>
            <a:r>
              <a:rPr lang="en-GB" altLang="it-IT" dirty="0" err="1">
                <a:latin typeface="Arial" panose="020B0604020202020204" pitchFamily="34" charset="0"/>
                <a:cs typeface="msgothic" charset="0"/>
              </a:rPr>
              <a:t>gray</a:t>
            </a:r>
            <a:r>
              <a:rPr lang="en-GB" altLang="it-IT" dirty="0">
                <a:latin typeface="Arial" panose="020B0604020202020204" pitchFamily="34" charset="0"/>
                <a:cs typeface="msgothic" charset="0"/>
              </a:rPr>
              <a:t>). The imprinting mechanism is </a:t>
            </a:r>
            <a:r>
              <a:rPr lang="en-GB" altLang="it-IT" i="1" dirty="0">
                <a:latin typeface="Arial" panose="020B0604020202020204" pitchFamily="34" charset="0"/>
                <a:cs typeface="msgothic" charset="0"/>
              </a:rPr>
              <a:t>cis</a:t>
            </a:r>
            <a:r>
              <a:rPr lang="en-GB" altLang="it-IT" dirty="0">
                <a:latin typeface="Arial" panose="020B0604020202020204" pitchFamily="34" charset="0"/>
                <a:cs typeface="msgothic" charset="0"/>
              </a:rPr>
              <a:t> acting and imprinted expression is controlled by an imprint control element (ICE) that carries an epigenetic imprint inherited from one parental gamete. One pair of diploid chromosomes is shown: the pink is of maternal origin and the blue of paternal origin. Arrow, expressed gene; slashed circle, repressed gene.</a:t>
            </a:r>
          </a:p>
          <a:p>
            <a:endParaRPr lang="it-IT" dirty="0"/>
          </a:p>
        </p:txBody>
      </p:sp>
      <p:sp>
        <p:nvSpPr>
          <p:cNvPr id="4" name="Segnaposto numero diapositiva 3"/>
          <p:cNvSpPr>
            <a:spLocks noGrp="1"/>
          </p:cNvSpPr>
          <p:nvPr>
            <p:ph type="sldNum" sz="quarter" idx="5"/>
          </p:nvPr>
        </p:nvSpPr>
        <p:spPr/>
        <p:txBody>
          <a:bodyPr/>
          <a:lstStyle/>
          <a:p>
            <a:fld id="{B7DB53F7-355E-47C0-8B16-2358133CB598}" type="slidenum">
              <a:rPr lang="it-IT" smtClean="0"/>
              <a:t>10</a:t>
            </a:fld>
            <a:endParaRPr lang="it-IT"/>
          </a:p>
        </p:txBody>
      </p:sp>
    </p:spTree>
    <p:extLst>
      <p:ext uri="{BB962C8B-B14F-4D97-AF65-F5344CB8AC3E}">
        <p14:creationId xmlns:p14="http://schemas.microsoft.com/office/powerpoint/2010/main" val="2450528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it-IT" dirty="0">
                <a:latin typeface="Arial" panose="020B0604020202020204" pitchFamily="34" charset="0"/>
                <a:cs typeface="msgothic" charset="0"/>
              </a:rPr>
              <a:t>Imprinted genes are expressed from one parental allele and often clustered. Most imprinted genes (yellow) are found in clusters that include multiple protein-coding mRNAs (IG) and at least one noncoding RNA (IG-NC). Nonimprinted genes can also be present (NI in </a:t>
            </a:r>
            <a:r>
              <a:rPr lang="en-GB" altLang="it-IT" dirty="0" err="1">
                <a:latin typeface="Arial" panose="020B0604020202020204" pitchFamily="34" charset="0"/>
                <a:cs typeface="msgothic" charset="0"/>
              </a:rPr>
              <a:t>gray</a:t>
            </a:r>
            <a:r>
              <a:rPr lang="en-GB" altLang="it-IT" dirty="0">
                <a:latin typeface="Arial" panose="020B0604020202020204" pitchFamily="34" charset="0"/>
                <a:cs typeface="msgothic" charset="0"/>
              </a:rPr>
              <a:t>). The imprinting mechanism is </a:t>
            </a:r>
            <a:r>
              <a:rPr lang="en-GB" altLang="it-IT" i="1" dirty="0">
                <a:latin typeface="Arial" panose="020B0604020202020204" pitchFamily="34" charset="0"/>
                <a:cs typeface="msgothic" charset="0"/>
              </a:rPr>
              <a:t>cis</a:t>
            </a:r>
            <a:r>
              <a:rPr lang="en-GB" altLang="it-IT" dirty="0">
                <a:latin typeface="Arial" panose="020B0604020202020204" pitchFamily="34" charset="0"/>
                <a:cs typeface="msgothic" charset="0"/>
              </a:rPr>
              <a:t> acting and imprinted expression is controlled by an imprint control element (ICE) that carries an epigenetic imprint inherited from one parental gamete. One pair of diploid chromosomes is shown: the pink is of maternal origin and the blue of paternal origin. Arrow, expressed gene; slashed circle, repressed gene.</a:t>
            </a:r>
          </a:p>
          <a:p>
            <a:endParaRPr lang="it-IT" dirty="0"/>
          </a:p>
        </p:txBody>
      </p:sp>
      <p:sp>
        <p:nvSpPr>
          <p:cNvPr id="4" name="Segnaposto numero diapositiva 3"/>
          <p:cNvSpPr>
            <a:spLocks noGrp="1"/>
          </p:cNvSpPr>
          <p:nvPr>
            <p:ph type="sldNum" sz="quarter" idx="5"/>
          </p:nvPr>
        </p:nvSpPr>
        <p:spPr/>
        <p:txBody>
          <a:bodyPr/>
          <a:lstStyle/>
          <a:p>
            <a:fld id="{B7DB53F7-355E-47C0-8B16-2358133CB598}" type="slidenum">
              <a:rPr lang="it-IT" smtClean="0"/>
              <a:t>11</a:t>
            </a:fld>
            <a:endParaRPr lang="it-IT"/>
          </a:p>
        </p:txBody>
      </p:sp>
    </p:spTree>
    <p:extLst>
      <p:ext uri="{BB962C8B-B14F-4D97-AF65-F5344CB8AC3E}">
        <p14:creationId xmlns:p14="http://schemas.microsoft.com/office/powerpoint/2010/main" val="4189951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it-IT" dirty="0">
                <a:latin typeface="Arial" panose="020B0604020202020204" pitchFamily="34" charset="0"/>
                <a:cs typeface="msgothic" charset="0"/>
              </a:rPr>
              <a:t>Imprinted expression is regulated by gametic DMRs (G-DMR). (</a:t>
            </a:r>
            <a:r>
              <a:rPr lang="en-GB" altLang="it-IT" i="1" dirty="0">
                <a:latin typeface="Arial" panose="020B0604020202020204" pitchFamily="34" charset="0"/>
                <a:cs typeface="msgothic" charset="0"/>
              </a:rPr>
              <a:t>Left</a:t>
            </a:r>
            <a:r>
              <a:rPr lang="en-GB" altLang="it-IT" dirty="0">
                <a:latin typeface="Arial" panose="020B0604020202020204" pitchFamily="34" charset="0"/>
                <a:cs typeface="msgothic" charset="0"/>
              </a:rPr>
              <a:t>) The effect of deleting the gametic DMR from the imprinted chromosome (green). (</a:t>
            </a:r>
            <a:r>
              <a:rPr lang="en-GB" altLang="it-IT" i="1" dirty="0">
                <a:latin typeface="Arial" panose="020B0604020202020204" pitchFamily="34" charset="0"/>
                <a:cs typeface="msgothic" charset="0"/>
              </a:rPr>
              <a:t>Right</a:t>
            </a:r>
            <a:r>
              <a:rPr lang="en-GB" altLang="it-IT" dirty="0">
                <a:latin typeface="Arial" panose="020B0604020202020204" pitchFamily="34" charset="0"/>
                <a:cs typeface="msgothic" charset="0"/>
              </a:rPr>
              <a:t>) The effect of deleting the G-DMR from the nonimprinted chromosome (yellow). In many imprinted clusters (e.g., </a:t>
            </a:r>
            <a:r>
              <a:rPr lang="en-GB" altLang="it-IT" i="1" dirty="0">
                <a:latin typeface="Arial" panose="020B0604020202020204" pitchFamily="34" charset="0"/>
                <a:cs typeface="msgothic" charset="0"/>
              </a:rPr>
              <a:t>Igf2r</a:t>
            </a:r>
            <a:r>
              <a:rPr lang="en-GB" altLang="it-IT" dirty="0">
                <a:latin typeface="Arial" panose="020B0604020202020204" pitchFamily="34" charset="0"/>
                <a:cs typeface="msgothic" charset="0"/>
              </a:rPr>
              <a:t>, </a:t>
            </a:r>
            <a:r>
              <a:rPr lang="en-GB" altLang="it-IT" i="1" dirty="0">
                <a:latin typeface="Arial" panose="020B0604020202020204" pitchFamily="34" charset="0"/>
                <a:cs typeface="msgothic" charset="0"/>
              </a:rPr>
              <a:t>Kcnq1</a:t>
            </a:r>
            <a:r>
              <a:rPr lang="en-GB" altLang="it-IT" dirty="0">
                <a:latin typeface="Arial" panose="020B0604020202020204" pitchFamily="34" charset="0"/>
                <a:cs typeface="msgothic" charset="0"/>
              </a:rPr>
              <a:t>, and </a:t>
            </a:r>
            <a:r>
              <a:rPr lang="en-GB" altLang="it-IT" i="1" dirty="0">
                <a:latin typeface="Arial" panose="020B0604020202020204" pitchFamily="34" charset="0"/>
                <a:cs typeface="msgothic" charset="0"/>
              </a:rPr>
              <a:t>Dlk1</a:t>
            </a:r>
            <a:r>
              <a:rPr lang="en-GB" altLang="it-IT" dirty="0">
                <a:latin typeface="Arial" panose="020B0604020202020204" pitchFamily="34" charset="0"/>
                <a:cs typeface="msgothic" charset="0"/>
              </a:rPr>
              <a:t>), experimental deletion of the G-DMR only affects the chromosome carrying the nonimprinted G-DMR. This results in a loss of repression of the imprinted protein-coding mRNA genes (IG) and a gain of repression of the imprinted lncRNA gene (IG-NC). Note that in some imprinted clusters (</a:t>
            </a:r>
            <a:r>
              <a:rPr lang="en-GB" altLang="it-IT" i="1" dirty="0">
                <a:latin typeface="Arial" panose="020B0604020202020204" pitchFamily="34" charset="0"/>
                <a:cs typeface="msgothic" charset="0"/>
              </a:rPr>
              <a:t>Igf2</a:t>
            </a:r>
            <a:r>
              <a:rPr lang="en-GB" altLang="it-IT" dirty="0">
                <a:latin typeface="Arial" panose="020B0604020202020204" pitchFamily="34" charset="0"/>
                <a:cs typeface="msgothic" charset="0"/>
              </a:rPr>
              <a:t> and </a:t>
            </a:r>
            <a:r>
              <a:rPr lang="en-GB" altLang="it-IT" i="1" dirty="0" err="1">
                <a:latin typeface="Arial" panose="020B0604020202020204" pitchFamily="34" charset="0"/>
                <a:cs typeface="msgothic" charset="0"/>
              </a:rPr>
              <a:t>Pws</a:t>
            </a:r>
            <a:r>
              <a:rPr lang="en-GB" altLang="it-IT" dirty="0">
                <a:latin typeface="Arial" panose="020B0604020202020204" pitchFamily="34" charset="0"/>
                <a:cs typeface="msgothic" charset="0"/>
              </a:rPr>
              <a:t>) that are not illustrated here, the methylated G-DMR appears also to be required for expression of some of the imprinted mRNAs in </a:t>
            </a:r>
            <a:r>
              <a:rPr lang="en-GB" altLang="it-IT" i="1" dirty="0">
                <a:latin typeface="Arial" panose="020B0604020202020204" pitchFamily="34" charset="0"/>
                <a:cs typeface="msgothic" charset="0"/>
              </a:rPr>
              <a:t>cis</a:t>
            </a:r>
            <a:r>
              <a:rPr lang="en-GB" altLang="it-IT" dirty="0">
                <a:latin typeface="Arial" panose="020B0604020202020204" pitchFamily="34" charset="0"/>
                <a:cs typeface="msgothic" charset="0"/>
              </a:rPr>
              <a:t>. del, deleted DNA; G-DMR, gametic differentially DNA-methylated region; NG, nonimprinted gene; arrow, expressed allele; slashed circle, repressed allele; imprint, epigenetic modification leading to a change in gene expression in </a:t>
            </a:r>
            <a:r>
              <a:rPr lang="en-GB" altLang="it-IT" i="1" dirty="0">
                <a:latin typeface="Arial" panose="020B0604020202020204" pitchFamily="34" charset="0"/>
                <a:cs typeface="msgothic" charset="0"/>
              </a:rPr>
              <a:t>cis</a:t>
            </a:r>
            <a:r>
              <a:rPr lang="en-GB" altLang="it-IT" dirty="0">
                <a:latin typeface="Arial" panose="020B0604020202020204" pitchFamily="34" charset="0"/>
                <a:cs typeface="msgothic" charset="0"/>
              </a:rPr>
              <a:t>.</a:t>
            </a:r>
          </a:p>
        </p:txBody>
      </p:sp>
      <p:sp>
        <p:nvSpPr>
          <p:cNvPr id="4" name="Segnaposto numero diapositiva 3"/>
          <p:cNvSpPr>
            <a:spLocks noGrp="1"/>
          </p:cNvSpPr>
          <p:nvPr>
            <p:ph type="sldNum" sz="quarter" idx="5"/>
          </p:nvPr>
        </p:nvSpPr>
        <p:spPr/>
        <p:txBody>
          <a:bodyPr/>
          <a:lstStyle/>
          <a:p>
            <a:fld id="{B7DB53F7-355E-47C0-8B16-2358133CB598}" type="slidenum">
              <a:rPr lang="it-IT" smtClean="0"/>
              <a:t>13</a:t>
            </a:fld>
            <a:endParaRPr lang="it-IT"/>
          </a:p>
        </p:txBody>
      </p:sp>
    </p:spTree>
    <p:extLst>
      <p:ext uri="{BB962C8B-B14F-4D97-AF65-F5344CB8AC3E}">
        <p14:creationId xmlns:p14="http://schemas.microsoft.com/office/powerpoint/2010/main" val="2583727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BF37AE-2C49-4C71-9DA9-EEE52ACA517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154F4C9-5927-403E-AA0F-B564BD1A64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EB8082E-0A38-48E4-B9FA-3C68B019A312}"/>
              </a:ext>
            </a:extLst>
          </p:cNvPr>
          <p:cNvSpPr>
            <a:spLocks noGrp="1"/>
          </p:cNvSpPr>
          <p:nvPr>
            <p:ph type="dt" sz="half" idx="10"/>
          </p:nvPr>
        </p:nvSpPr>
        <p:spPr/>
        <p:txBody>
          <a:bodyPr/>
          <a:lstStyle/>
          <a:p>
            <a:fld id="{800A839B-CD77-4399-A2DC-C467E21BABC5}" type="datetimeFigureOut">
              <a:rPr lang="it-IT" smtClean="0"/>
              <a:t>14/11/2019</a:t>
            </a:fld>
            <a:endParaRPr lang="it-IT"/>
          </a:p>
        </p:txBody>
      </p:sp>
      <p:sp>
        <p:nvSpPr>
          <p:cNvPr id="5" name="Segnaposto piè di pagina 4">
            <a:extLst>
              <a:ext uri="{FF2B5EF4-FFF2-40B4-BE49-F238E27FC236}">
                <a16:creationId xmlns:a16="http://schemas.microsoft.com/office/drawing/2014/main" id="{A50F1C8E-9EF7-451B-A258-AA1E4B8D2AF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75BB060-FF8B-4392-8595-C22A214AB19D}"/>
              </a:ext>
            </a:extLst>
          </p:cNvPr>
          <p:cNvSpPr>
            <a:spLocks noGrp="1"/>
          </p:cNvSpPr>
          <p:nvPr>
            <p:ph type="sldNum" sz="quarter" idx="12"/>
          </p:nvPr>
        </p:nvSpPr>
        <p:spPr/>
        <p:txBody>
          <a:bodyPr/>
          <a:lstStyle/>
          <a:p>
            <a:fld id="{E3D33340-7623-4C5D-AFCA-243147A62100}" type="slidenum">
              <a:rPr lang="it-IT" smtClean="0"/>
              <a:t>‹N›</a:t>
            </a:fld>
            <a:endParaRPr lang="it-IT"/>
          </a:p>
        </p:txBody>
      </p:sp>
    </p:spTree>
    <p:extLst>
      <p:ext uri="{BB962C8B-B14F-4D97-AF65-F5344CB8AC3E}">
        <p14:creationId xmlns:p14="http://schemas.microsoft.com/office/powerpoint/2010/main" val="264495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E07319-1C8E-4ED9-9360-3F0F7571A1E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D3547F4-AFB7-40A6-9364-EE4A5171E3C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63F3B60-F84D-4C96-910C-D858FB99708B}"/>
              </a:ext>
            </a:extLst>
          </p:cNvPr>
          <p:cNvSpPr>
            <a:spLocks noGrp="1"/>
          </p:cNvSpPr>
          <p:nvPr>
            <p:ph type="dt" sz="half" idx="10"/>
          </p:nvPr>
        </p:nvSpPr>
        <p:spPr/>
        <p:txBody>
          <a:bodyPr/>
          <a:lstStyle/>
          <a:p>
            <a:fld id="{800A839B-CD77-4399-A2DC-C467E21BABC5}" type="datetimeFigureOut">
              <a:rPr lang="it-IT" smtClean="0"/>
              <a:t>14/11/2019</a:t>
            </a:fld>
            <a:endParaRPr lang="it-IT"/>
          </a:p>
        </p:txBody>
      </p:sp>
      <p:sp>
        <p:nvSpPr>
          <p:cNvPr id="5" name="Segnaposto piè di pagina 4">
            <a:extLst>
              <a:ext uri="{FF2B5EF4-FFF2-40B4-BE49-F238E27FC236}">
                <a16:creationId xmlns:a16="http://schemas.microsoft.com/office/drawing/2014/main" id="{B59E883B-2A43-427C-B095-00C11688B04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874B062-F19F-408A-9136-C5BF872CFBEE}"/>
              </a:ext>
            </a:extLst>
          </p:cNvPr>
          <p:cNvSpPr>
            <a:spLocks noGrp="1"/>
          </p:cNvSpPr>
          <p:nvPr>
            <p:ph type="sldNum" sz="quarter" idx="12"/>
          </p:nvPr>
        </p:nvSpPr>
        <p:spPr/>
        <p:txBody>
          <a:bodyPr/>
          <a:lstStyle/>
          <a:p>
            <a:fld id="{E3D33340-7623-4C5D-AFCA-243147A62100}" type="slidenum">
              <a:rPr lang="it-IT" smtClean="0"/>
              <a:t>‹N›</a:t>
            </a:fld>
            <a:endParaRPr lang="it-IT"/>
          </a:p>
        </p:txBody>
      </p:sp>
    </p:spTree>
    <p:extLst>
      <p:ext uri="{BB962C8B-B14F-4D97-AF65-F5344CB8AC3E}">
        <p14:creationId xmlns:p14="http://schemas.microsoft.com/office/powerpoint/2010/main" val="964993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2C8C903-5204-4B81-9C26-6C31CC8C961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65EFD91-E26D-4161-B56A-F0C8B3FF603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26AD827-AFAA-46FA-A5BC-089FD849C5A9}"/>
              </a:ext>
            </a:extLst>
          </p:cNvPr>
          <p:cNvSpPr>
            <a:spLocks noGrp="1"/>
          </p:cNvSpPr>
          <p:nvPr>
            <p:ph type="dt" sz="half" idx="10"/>
          </p:nvPr>
        </p:nvSpPr>
        <p:spPr/>
        <p:txBody>
          <a:bodyPr/>
          <a:lstStyle/>
          <a:p>
            <a:fld id="{800A839B-CD77-4399-A2DC-C467E21BABC5}" type="datetimeFigureOut">
              <a:rPr lang="it-IT" smtClean="0"/>
              <a:t>14/11/2019</a:t>
            </a:fld>
            <a:endParaRPr lang="it-IT"/>
          </a:p>
        </p:txBody>
      </p:sp>
      <p:sp>
        <p:nvSpPr>
          <p:cNvPr id="5" name="Segnaposto piè di pagina 4">
            <a:extLst>
              <a:ext uri="{FF2B5EF4-FFF2-40B4-BE49-F238E27FC236}">
                <a16:creationId xmlns:a16="http://schemas.microsoft.com/office/drawing/2014/main" id="{0377A611-6BE4-4AD2-A252-20D1DF86B5E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E008D92-5D19-4BE7-AD04-A606FC23BE27}"/>
              </a:ext>
            </a:extLst>
          </p:cNvPr>
          <p:cNvSpPr>
            <a:spLocks noGrp="1"/>
          </p:cNvSpPr>
          <p:nvPr>
            <p:ph type="sldNum" sz="quarter" idx="12"/>
          </p:nvPr>
        </p:nvSpPr>
        <p:spPr/>
        <p:txBody>
          <a:bodyPr/>
          <a:lstStyle/>
          <a:p>
            <a:fld id="{E3D33340-7623-4C5D-AFCA-243147A62100}" type="slidenum">
              <a:rPr lang="it-IT" smtClean="0"/>
              <a:t>‹N›</a:t>
            </a:fld>
            <a:endParaRPr lang="it-IT"/>
          </a:p>
        </p:txBody>
      </p:sp>
    </p:spTree>
    <p:extLst>
      <p:ext uri="{BB962C8B-B14F-4D97-AF65-F5344CB8AC3E}">
        <p14:creationId xmlns:p14="http://schemas.microsoft.com/office/powerpoint/2010/main" val="3208214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CDBEC4-FF5F-4971-953E-3D858C5086F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148E0F7-3B51-46BE-A4C3-50B488EC58B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255C525-77F5-4167-8770-FADA0D56E703}"/>
              </a:ext>
            </a:extLst>
          </p:cNvPr>
          <p:cNvSpPr>
            <a:spLocks noGrp="1"/>
          </p:cNvSpPr>
          <p:nvPr>
            <p:ph type="dt" sz="half" idx="10"/>
          </p:nvPr>
        </p:nvSpPr>
        <p:spPr/>
        <p:txBody>
          <a:bodyPr/>
          <a:lstStyle/>
          <a:p>
            <a:fld id="{800A839B-CD77-4399-A2DC-C467E21BABC5}" type="datetimeFigureOut">
              <a:rPr lang="it-IT" smtClean="0"/>
              <a:t>14/11/2019</a:t>
            </a:fld>
            <a:endParaRPr lang="it-IT"/>
          </a:p>
        </p:txBody>
      </p:sp>
      <p:sp>
        <p:nvSpPr>
          <p:cNvPr id="5" name="Segnaposto piè di pagina 4">
            <a:extLst>
              <a:ext uri="{FF2B5EF4-FFF2-40B4-BE49-F238E27FC236}">
                <a16:creationId xmlns:a16="http://schemas.microsoft.com/office/drawing/2014/main" id="{F5D0979E-5EA2-4AEC-AD9F-7FFDCDA384D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369A94E-D7EE-4545-8D86-1167632772D4}"/>
              </a:ext>
            </a:extLst>
          </p:cNvPr>
          <p:cNvSpPr>
            <a:spLocks noGrp="1"/>
          </p:cNvSpPr>
          <p:nvPr>
            <p:ph type="sldNum" sz="quarter" idx="12"/>
          </p:nvPr>
        </p:nvSpPr>
        <p:spPr/>
        <p:txBody>
          <a:bodyPr/>
          <a:lstStyle/>
          <a:p>
            <a:fld id="{E3D33340-7623-4C5D-AFCA-243147A62100}" type="slidenum">
              <a:rPr lang="it-IT" smtClean="0"/>
              <a:t>‹N›</a:t>
            </a:fld>
            <a:endParaRPr lang="it-IT"/>
          </a:p>
        </p:txBody>
      </p:sp>
    </p:spTree>
    <p:extLst>
      <p:ext uri="{BB962C8B-B14F-4D97-AF65-F5344CB8AC3E}">
        <p14:creationId xmlns:p14="http://schemas.microsoft.com/office/powerpoint/2010/main" val="198187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735697-3242-4869-8B6E-44BE01252A7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5BBBF21-EB84-4DCF-9B9D-7EF0762240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ADE2F00-2D40-4F77-AE39-BD783B676E16}"/>
              </a:ext>
            </a:extLst>
          </p:cNvPr>
          <p:cNvSpPr>
            <a:spLocks noGrp="1"/>
          </p:cNvSpPr>
          <p:nvPr>
            <p:ph type="dt" sz="half" idx="10"/>
          </p:nvPr>
        </p:nvSpPr>
        <p:spPr/>
        <p:txBody>
          <a:bodyPr/>
          <a:lstStyle/>
          <a:p>
            <a:fld id="{800A839B-CD77-4399-A2DC-C467E21BABC5}" type="datetimeFigureOut">
              <a:rPr lang="it-IT" smtClean="0"/>
              <a:t>14/11/2019</a:t>
            </a:fld>
            <a:endParaRPr lang="it-IT"/>
          </a:p>
        </p:txBody>
      </p:sp>
      <p:sp>
        <p:nvSpPr>
          <p:cNvPr id="5" name="Segnaposto piè di pagina 4">
            <a:extLst>
              <a:ext uri="{FF2B5EF4-FFF2-40B4-BE49-F238E27FC236}">
                <a16:creationId xmlns:a16="http://schemas.microsoft.com/office/drawing/2014/main" id="{B6DBC325-65A5-44C0-ACAA-6E58C965931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ECD906C-8299-4BF8-839A-69EE0DE8BD6D}"/>
              </a:ext>
            </a:extLst>
          </p:cNvPr>
          <p:cNvSpPr>
            <a:spLocks noGrp="1"/>
          </p:cNvSpPr>
          <p:nvPr>
            <p:ph type="sldNum" sz="quarter" idx="12"/>
          </p:nvPr>
        </p:nvSpPr>
        <p:spPr/>
        <p:txBody>
          <a:bodyPr/>
          <a:lstStyle/>
          <a:p>
            <a:fld id="{E3D33340-7623-4C5D-AFCA-243147A62100}" type="slidenum">
              <a:rPr lang="it-IT" smtClean="0"/>
              <a:t>‹N›</a:t>
            </a:fld>
            <a:endParaRPr lang="it-IT"/>
          </a:p>
        </p:txBody>
      </p:sp>
    </p:spTree>
    <p:extLst>
      <p:ext uri="{BB962C8B-B14F-4D97-AF65-F5344CB8AC3E}">
        <p14:creationId xmlns:p14="http://schemas.microsoft.com/office/powerpoint/2010/main" val="564461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E5DE5E-7ABD-4AD5-ACE2-4C0226687C8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7D80B0B-3C1F-476A-A7D3-A3F7772BB4F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7E43437-883C-4A16-970B-4D7AA3E8185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6F3CDE7-3927-4FA7-9D28-86C79E1699C9}"/>
              </a:ext>
            </a:extLst>
          </p:cNvPr>
          <p:cNvSpPr>
            <a:spLocks noGrp="1"/>
          </p:cNvSpPr>
          <p:nvPr>
            <p:ph type="dt" sz="half" idx="10"/>
          </p:nvPr>
        </p:nvSpPr>
        <p:spPr/>
        <p:txBody>
          <a:bodyPr/>
          <a:lstStyle/>
          <a:p>
            <a:fld id="{800A839B-CD77-4399-A2DC-C467E21BABC5}" type="datetimeFigureOut">
              <a:rPr lang="it-IT" smtClean="0"/>
              <a:t>14/11/2019</a:t>
            </a:fld>
            <a:endParaRPr lang="it-IT"/>
          </a:p>
        </p:txBody>
      </p:sp>
      <p:sp>
        <p:nvSpPr>
          <p:cNvPr id="6" name="Segnaposto piè di pagina 5">
            <a:extLst>
              <a:ext uri="{FF2B5EF4-FFF2-40B4-BE49-F238E27FC236}">
                <a16:creationId xmlns:a16="http://schemas.microsoft.com/office/drawing/2014/main" id="{E30D8B85-97FE-4CF7-B5CB-D2A240D7E3B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6E59F3C-BBEB-4EEC-B9D0-98FC32F09576}"/>
              </a:ext>
            </a:extLst>
          </p:cNvPr>
          <p:cNvSpPr>
            <a:spLocks noGrp="1"/>
          </p:cNvSpPr>
          <p:nvPr>
            <p:ph type="sldNum" sz="quarter" idx="12"/>
          </p:nvPr>
        </p:nvSpPr>
        <p:spPr/>
        <p:txBody>
          <a:bodyPr/>
          <a:lstStyle/>
          <a:p>
            <a:fld id="{E3D33340-7623-4C5D-AFCA-243147A62100}" type="slidenum">
              <a:rPr lang="it-IT" smtClean="0"/>
              <a:t>‹N›</a:t>
            </a:fld>
            <a:endParaRPr lang="it-IT"/>
          </a:p>
        </p:txBody>
      </p:sp>
    </p:spTree>
    <p:extLst>
      <p:ext uri="{BB962C8B-B14F-4D97-AF65-F5344CB8AC3E}">
        <p14:creationId xmlns:p14="http://schemas.microsoft.com/office/powerpoint/2010/main" val="247972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120DE1-228B-464F-83B3-F270BE4933C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1D6E6D6-6466-4D0F-8964-8023A3D807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44ECB9C-3F79-4700-8181-E75FFFE094D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8453DAE-6A20-4059-989A-B28ACD2B26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766E8FA-B910-40EF-9448-1B8B0AB5796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61B5A71-4D89-4011-A224-F2874E004C86}"/>
              </a:ext>
            </a:extLst>
          </p:cNvPr>
          <p:cNvSpPr>
            <a:spLocks noGrp="1"/>
          </p:cNvSpPr>
          <p:nvPr>
            <p:ph type="dt" sz="half" idx="10"/>
          </p:nvPr>
        </p:nvSpPr>
        <p:spPr/>
        <p:txBody>
          <a:bodyPr/>
          <a:lstStyle/>
          <a:p>
            <a:fld id="{800A839B-CD77-4399-A2DC-C467E21BABC5}" type="datetimeFigureOut">
              <a:rPr lang="it-IT" smtClean="0"/>
              <a:t>14/11/2019</a:t>
            </a:fld>
            <a:endParaRPr lang="it-IT"/>
          </a:p>
        </p:txBody>
      </p:sp>
      <p:sp>
        <p:nvSpPr>
          <p:cNvPr id="8" name="Segnaposto piè di pagina 7">
            <a:extLst>
              <a:ext uri="{FF2B5EF4-FFF2-40B4-BE49-F238E27FC236}">
                <a16:creationId xmlns:a16="http://schemas.microsoft.com/office/drawing/2014/main" id="{4052452E-4B46-4E39-986A-A7AE57FF538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176A34F-618B-4373-8B38-42C8EB5AFC64}"/>
              </a:ext>
            </a:extLst>
          </p:cNvPr>
          <p:cNvSpPr>
            <a:spLocks noGrp="1"/>
          </p:cNvSpPr>
          <p:nvPr>
            <p:ph type="sldNum" sz="quarter" idx="12"/>
          </p:nvPr>
        </p:nvSpPr>
        <p:spPr/>
        <p:txBody>
          <a:bodyPr/>
          <a:lstStyle/>
          <a:p>
            <a:fld id="{E3D33340-7623-4C5D-AFCA-243147A62100}" type="slidenum">
              <a:rPr lang="it-IT" smtClean="0"/>
              <a:t>‹N›</a:t>
            </a:fld>
            <a:endParaRPr lang="it-IT"/>
          </a:p>
        </p:txBody>
      </p:sp>
    </p:spTree>
    <p:extLst>
      <p:ext uri="{BB962C8B-B14F-4D97-AF65-F5344CB8AC3E}">
        <p14:creationId xmlns:p14="http://schemas.microsoft.com/office/powerpoint/2010/main" val="3350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7D65A6-72EC-480A-AFF0-2E61D6DD091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A23713F-1C7F-4091-B271-57762D85F538}"/>
              </a:ext>
            </a:extLst>
          </p:cNvPr>
          <p:cNvSpPr>
            <a:spLocks noGrp="1"/>
          </p:cNvSpPr>
          <p:nvPr>
            <p:ph type="dt" sz="half" idx="10"/>
          </p:nvPr>
        </p:nvSpPr>
        <p:spPr/>
        <p:txBody>
          <a:bodyPr/>
          <a:lstStyle/>
          <a:p>
            <a:fld id="{800A839B-CD77-4399-A2DC-C467E21BABC5}" type="datetimeFigureOut">
              <a:rPr lang="it-IT" smtClean="0"/>
              <a:t>14/11/2019</a:t>
            </a:fld>
            <a:endParaRPr lang="it-IT"/>
          </a:p>
        </p:txBody>
      </p:sp>
      <p:sp>
        <p:nvSpPr>
          <p:cNvPr id="4" name="Segnaposto piè di pagina 3">
            <a:extLst>
              <a:ext uri="{FF2B5EF4-FFF2-40B4-BE49-F238E27FC236}">
                <a16:creationId xmlns:a16="http://schemas.microsoft.com/office/drawing/2014/main" id="{80BEAD66-6EB1-42AC-944D-CCFE9BD6E2E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515571C-5BB1-4747-B86C-29DDA21CE445}"/>
              </a:ext>
            </a:extLst>
          </p:cNvPr>
          <p:cNvSpPr>
            <a:spLocks noGrp="1"/>
          </p:cNvSpPr>
          <p:nvPr>
            <p:ph type="sldNum" sz="quarter" idx="12"/>
          </p:nvPr>
        </p:nvSpPr>
        <p:spPr/>
        <p:txBody>
          <a:bodyPr/>
          <a:lstStyle/>
          <a:p>
            <a:fld id="{E3D33340-7623-4C5D-AFCA-243147A62100}" type="slidenum">
              <a:rPr lang="it-IT" smtClean="0"/>
              <a:t>‹N›</a:t>
            </a:fld>
            <a:endParaRPr lang="it-IT"/>
          </a:p>
        </p:txBody>
      </p:sp>
    </p:spTree>
    <p:extLst>
      <p:ext uri="{BB962C8B-B14F-4D97-AF65-F5344CB8AC3E}">
        <p14:creationId xmlns:p14="http://schemas.microsoft.com/office/powerpoint/2010/main" val="4066823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9543EEC-DC23-4434-9A6B-7667FDF118B1}"/>
              </a:ext>
            </a:extLst>
          </p:cNvPr>
          <p:cNvSpPr>
            <a:spLocks noGrp="1"/>
          </p:cNvSpPr>
          <p:nvPr>
            <p:ph type="dt" sz="half" idx="10"/>
          </p:nvPr>
        </p:nvSpPr>
        <p:spPr/>
        <p:txBody>
          <a:bodyPr/>
          <a:lstStyle/>
          <a:p>
            <a:fld id="{800A839B-CD77-4399-A2DC-C467E21BABC5}" type="datetimeFigureOut">
              <a:rPr lang="it-IT" smtClean="0"/>
              <a:t>14/11/2019</a:t>
            </a:fld>
            <a:endParaRPr lang="it-IT"/>
          </a:p>
        </p:txBody>
      </p:sp>
      <p:sp>
        <p:nvSpPr>
          <p:cNvPr id="3" name="Segnaposto piè di pagina 2">
            <a:extLst>
              <a:ext uri="{FF2B5EF4-FFF2-40B4-BE49-F238E27FC236}">
                <a16:creationId xmlns:a16="http://schemas.microsoft.com/office/drawing/2014/main" id="{04CC7C90-06FA-4E0E-B954-1FD3AC8F2E2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2A5C800-8247-4E51-BEA2-B8F3427B7538}"/>
              </a:ext>
            </a:extLst>
          </p:cNvPr>
          <p:cNvSpPr>
            <a:spLocks noGrp="1"/>
          </p:cNvSpPr>
          <p:nvPr>
            <p:ph type="sldNum" sz="quarter" idx="12"/>
          </p:nvPr>
        </p:nvSpPr>
        <p:spPr/>
        <p:txBody>
          <a:bodyPr/>
          <a:lstStyle/>
          <a:p>
            <a:fld id="{E3D33340-7623-4C5D-AFCA-243147A62100}" type="slidenum">
              <a:rPr lang="it-IT" smtClean="0"/>
              <a:t>‹N›</a:t>
            </a:fld>
            <a:endParaRPr lang="it-IT"/>
          </a:p>
        </p:txBody>
      </p:sp>
    </p:spTree>
    <p:extLst>
      <p:ext uri="{BB962C8B-B14F-4D97-AF65-F5344CB8AC3E}">
        <p14:creationId xmlns:p14="http://schemas.microsoft.com/office/powerpoint/2010/main" val="1212159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04F4AF-C6F9-498B-824B-2F27D26E6F3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AA64352-C0F3-4915-B56A-033D29A118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055502B-2B34-44EB-92F6-2579EA486A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C413863-47DC-4B02-84DA-D44D7249B6F2}"/>
              </a:ext>
            </a:extLst>
          </p:cNvPr>
          <p:cNvSpPr>
            <a:spLocks noGrp="1"/>
          </p:cNvSpPr>
          <p:nvPr>
            <p:ph type="dt" sz="half" idx="10"/>
          </p:nvPr>
        </p:nvSpPr>
        <p:spPr/>
        <p:txBody>
          <a:bodyPr/>
          <a:lstStyle/>
          <a:p>
            <a:fld id="{800A839B-CD77-4399-A2DC-C467E21BABC5}" type="datetimeFigureOut">
              <a:rPr lang="it-IT" smtClean="0"/>
              <a:t>14/11/2019</a:t>
            </a:fld>
            <a:endParaRPr lang="it-IT"/>
          </a:p>
        </p:txBody>
      </p:sp>
      <p:sp>
        <p:nvSpPr>
          <p:cNvPr id="6" name="Segnaposto piè di pagina 5">
            <a:extLst>
              <a:ext uri="{FF2B5EF4-FFF2-40B4-BE49-F238E27FC236}">
                <a16:creationId xmlns:a16="http://schemas.microsoft.com/office/drawing/2014/main" id="{5E30FC79-DE70-487F-B69D-F5D4445F03F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367304C-5B56-48C8-B4C6-8B2D68645940}"/>
              </a:ext>
            </a:extLst>
          </p:cNvPr>
          <p:cNvSpPr>
            <a:spLocks noGrp="1"/>
          </p:cNvSpPr>
          <p:nvPr>
            <p:ph type="sldNum" sz="quarter" idx="12"/>
          </p:nvPr>
        </p:nvSpPr>
        <p:spPr/>
        <p:txBody>
          <a:bodyPr/>
          <a:lstStyle/>
          <a:p>
            <a:fld id="{E3D33340-7623-4C5D-AFCA-243147A62100}" type="slidenum">
              <a:rPr lang="it-IT" smtClean="0"/>
              <a:t>‹N›</a:t>
            </a:fld>
            <a:endParaRPr lang="it-IT"/>
          </a:p>
        </p:txBody>
      </p:sp>
    </p:spTree>
    <p:extLst>
      <p:ext uri="{BB962C8B-B14F-4D97-AF65-F5344CB8AC3E}">
        <p14:creationId xmlns:p14="http://schemas.microsoft.com/office/powerpoint/2010/main" val="11508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C5292E-BD77-46F8-83FA-5F7F2C749FC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14417D7-8122-4169-8EB9-EAD0791EC9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EF25C0A-4524-43F5-AD43-98370BAD4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17FAA6F-CA01-4C8E-8DBF-B9D740AC1897}"/>
              </a:ext>
            </a:extLst>
          </p:cNvPr>
          <p:cNvSpPr>
            <a:spLocks noGrp="1"/>
          </p:cNvSpPr>
          <p:nvPr>
            <p:ph type="dt" sz="half" idx="10"/>
          </p:nvPr>
        </p:nvSpPr>
        <p:spPr/>
        <p:txBody>
          <a:bodyPr/>
          <a:lstStyle/>
          <a:p>
            <a:fld id="{800A839B-CD77-4399-A2DC-C467E21BABC5}" type="datetimeFigureOut">
              <a:rPr lang="it-IT" smtClean="0"/>
              <a:t>14/11/2019</a:t>
            </a:fld>
            <a:endParaRPr lang="it-IT"/>
          </a:p>
        </p:txBody>
      </p:sp>
      <p:sp>
        <p:nvSpPr>
          <p:cNvPr id="6" name="Segnaposto piè di pagina 5">
            <a:extLst>
              <a:ext uri="{FF2B5EF4-FFF2-40B4-BE49-F238E27FC236}">
                <a16:creationId xmlns:a16="http://schemas.microsoft.com/office/drawing/2014/main" id="{980B7C1F-921F-44C3-9D2B-56EDA9E70A2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23BF8FB-8659-46E2-9751-BAC82BD0C16D}"/>
              </a:ext>
            </a:extLst>
          </p:cNvPr>
          <p:cNvSpPr>
            <a:spLocks noGrp="1"/>
          </p:cNvSpPr>
          <p:nvPr>
            <p:ph type="sldNum" sz="quarter" idx="12"/>
          </p:nvPr>
        </p:nvSpPr>
        <p:spPr/>
        <p:txBody>
          <a:bodyPr/>
          <a:lstStyle/>
          <a:p>
            <a:fld id="{E3D33340-7623-4C5D-AFCA-243147A62100}" type="slidenum">
              <a:rPr lang="it-IT" smtClean="0"/>
              <a:t>‹N›</a:t>
            </a:fld>
            <a:endParaRPr lang="it-IT"/>
          </a:p>
        </p:txBody>
      </p:sp>
    </p:spTree>
    <p:extLst>
      <p:ext uri="{BB962C8B-B14F-4D97-AF65-F5344CB8AC3E}">
        <p14:creationId xmlns:p14="http://schemas.microsoft.com/office/powerpoint/2010/main" val="2324911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B2E1D7D-1C0E-49C4-80C4-B93395203B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4E00F15-A8A4-450F-9B8C-F377E476A3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A0CFF13-6DA3-4D97-9976-75A1E5FA6F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A839B-CD77-4399-A2DC-C467E21BABC5}" type="datetimeFigureOut">
              <a:rPr lang="it-IT" smtClean="0"/>
              <a:t>14/11/2019</a:t>
            </a:fld>
            <a:endParaRPr lang="it-IT"/>
          </a:p>
        </p:txBody>
      </p:sp>
      <p:sp>
        <p:nvSpPr>
          <p:cNvPr id="5" name="Segnaposto piè di pagina 4">
            <a:extLst>
              <a:ext uri="{FF2B5EF4-FFF2-40B4-BE49-F238E27FC236}">
                <a16:creationId xmlns:a16="http://schemas.microsoft.com/office/drawing/2014/main" id="{28E441B4-878C-42CF-8424-82ED314038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30A1A65-AFA5-4A75-8162-33C2B79DAA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33340-7623-4C5D-AFCA-243147A62100}" type="slidenum">
              <a:rPr lang="it-IT" smtClean="0"/>
              <a:t>‹N›</a:t>
            </a:fld>
            <a:endParaRPr lang="it-IT"/>
          </a:p>
        </p:txBody>
      </p:sp>
    </p:spTree>
    <p:extLst>
      <p:ext uri="{BB962C8B-B14F-4D97-AF65-F5344CB8AC3E}">
        <p14:creationId xmlns:p14="http://schemas.microsoft.com/office/powerpoint/2010/main" val="3950832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enomebiology.biomedcentral.com/articles/10.1186/s13059-017-1348-2/figures/4"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CE6E4DFA-3500-4E25-A543-387DE1B32462}"/>
              </a:ext>
            </a:extLst>
          </p:cNvPr>
          <p:cNvSpPr>
            <a:spLocks noGrp="1"/>
          </p:cNvSpPr>
          <p:nvPr>
            <p:ph type="subTitle" idx="1"/>
          </p:nvPr>
        </p:nvSpPr>
        <p:spPr>
          <a:xfrm>
            <a:off x="5871156" y="4336311"/>
            <a:ext cx="4927541" cy="1069848"/>
          </a:xfrm>
        </p:spPr>
        <p:txBody>
          <a:bodyPr/>
          <a:lstStyle/>
          <a:p>
            <a:r>
              <a:rPr lang="it-IT" dirty="0"/>
              <a:t>A. Conci, E. Lucantonio, E. </a:t>
            </a:r>
            <a:r>
              <a:rPr lang="it-IT" dirty="0" err="1"/>
              <a:t>Sabarese</a:t>
            </a:r>
            <a:endParaRPr lang="it-IT" dirty="0"/>
          </a:p>
        </p:txBody>
      </p:sp>
      <p:sp>
        <p:nvSpPr>
          <p:cNvPr id="4" name="Sottotitolo 2">
            <a:extLst>
              <a:ext uri="{FF2B5EF4-FFF2-40B4-BE49-F238E27FC236}">
                <a16:creationId xmlns:a16="http://schemas.microsoft.com/office/drawing/2014/main" id="{8C503F48-AD2E-411A-95F5-4AB5111BF691}"/>
              </a:ext>
            </a:extLst>
          </p:cNvPr>
          <p:cNvSpPr txBox="1">
            <a:spLocks/>
          </p:cNvSpPr>
          <p:nvPr/>
        </p:nvSpPr>
        <p:spPr>
          <a:xfrm>
            <a:off x="6582327" y="6323076"/>
            <a:ext cx="3505200" cy="1069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err="1"/>
              <a:t>Transcriptomics</a:t>
            </a:r>
            <a:r>
              <a:rPr lang="it-IT" dirty="0"/>
              <a:t> 2019/20</a:t>
            </a:r>
          </a:p>
        </p:txBody>
      </p:sp>
      <p:sp>
        <p:nvSpPr>
          <p:cNvPr id="5" name="Rettangolo 4">
            <a:extLst>
              <a:ext uri="{FF2B5EF4-FFF2-40B4-BE49-F238E27FC236}">
                <a16:creationId xmlns:a16="http://schemas.microsoft.com/office/drawing/2014/main" id="{09684321-B083-405A-9639-78AAD2D7848F}"/>
              </a:ext>
            </a:extLst>
          </p:cNvPr>
          <p:cNvSpPr/>
          <p:nvPr/>
        </p:nvSpPr>
        <p:spPr>
          <a:xfrm>
            <a:off x="-16042" y="0"/>
            <a:ext cx="4652211" cy="6858000"/>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CE02471F-73F8-426B-BF29-0C91C7F23C4C}"/>
              </a:ext>
            </a:extLst>
          </p:cNvPr>
          <p:cNvSpPr>
            <a:spLocks noGrp="1"/>
          </p:cNvSpPr>
          <p:nvPr>
            <p:ph type="ctrTitle"/>
          </p:nvPr>
        </p:nvSpPr>
        <p:spPr>
          <a:xfrm>
            <a:off x="3056240" y="159308"/>
            <a:ext cx="10557376" cy="3035808"/>
          </a:xfrm>
        </p:spPr>
        <p:txBody>
          <a:bodyPr/>
          <a:lstStyle/>
          <a:p>
            <a:r>
              <a:rPr lang="it-IT" dirty="0"/>
              <a:t>GENOMIC IMPRINTING REGULATED BY </a:t>
            </a:r>
            <a:r>
              <a:rPr lang="it-IT" dirty="0" err="1"/>
              <a:t>lncRNAs</a:t>
            </a:r>
            <a:endParaRPr lang="it-IT" dirty="0"/>
          </a:p>
        </p:txBody>
      </p:sp>
    </p:spTree>
    <p:extLst>
      <p:ext uri="{BB962C8B-B14F-4D97-AF65-F5344CB8AC3E}">
        <p14:creationId xmlns:p14="http://schemas.microsoft.com/office/powerpoint/2010/main" val="1429380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4793AD1E-57FE-4183-B019-4E994489A3A8}"/>
              </a:ext>
            </a:extLst>
          </p:cNvPr>
          <p:cNvSpPr>
            <a:spLocks noGrp="1"/>
          </p:cNvSpPr>
          <p:nvPr>
            <p:ph type="title"/>
          </p:nvPr>
        </p:nvSpPr>
        <p:spPr>
          <a:xfrm>
            <a:off x="643468" y="192505"/>
            <a:ext cx="3363974" cy="2037947"/>
          </a:xfrm>
          <a:noFill/>
          <a:ln w="19050">
            <a:solidFill>
              <a:schemeClr val="tx1"/>
            </a:solidFill>
          </a:ln>
        </p:spPr>
        <p:txBody>
          <a:bodyPr wrap="square" anchor="ctr">
            <a:normAutofit/>
          </a:bodyPr>
          <a:lstStyle/>
          <a:p>
            <a:pPr algn="ctr"/>
            <a:r>
              <a:rPr lang="en-US" sz="2800" dirty="0"/>
              <a:t>Imprinted genes are expressed from one parental allele and are often clustered</a:t>
            </a:r>
            <a:endParaRPr lang="it-IT" sz="2800" dirty="0"/>
          </a:p>
        </p:txBody>
      </p:sp>
      <p:sp>
        <p:nvSpPr>
          <p:cNvPr id="3" name="Segnaposto contenuto 2">
            <a:extLst>
              <a:ext uri="{FF2B5EF4-FFF2-40B4-BE49-F238E27FC236}">
                <a16:creationId xmlns:a16="http://schemas.microsoft.com/office/drawing/2014/main" id="{89881859-B2D8-4289-B788-94207FC1BD2B}"/>
              </a:ext>
            </a:extLst>
          </p:cNvPr>
          <p:cNvSpPr>
            <a:spLocks noGrp="1"/>
          </p:cNvSpPr>
          <p:nvPr>
            <p:ph idx="1"/>
          </p:nvPr>
        </p:nvSpPr>
        <p:spPr>
          <a:xfrm>
            <a:off x="1" y="2638043"/>
            <a:ext cx="4443662" cy="4219957"/>
          </a:xfrm>
        </p:spPr>
        <p:txBody>
          <a:bodyPr>
            <a:normAutofit/>
          </a:bodyPr>
          <a:lstStyle/>
          <a:p>
            <a:r>
              <a:rPr lang="it-IT" sz="2000" dirty="0" err="1"/>
              <a:t>Clustered</a:t>
            </a:r>
            <a:r>
              <a:rPr lang="it-IT" sz="2000" dirty="0"/>
              <a:t> </a:t>
            </a:r>
            <a:r>
              <a:rPr lang="it-IT" sz="2000" dirty="0" err="1"/>
              <a:t>genes</a:t>
            </a:r>
            <a:r>
              <a:rPr lang="it-IT" sz="2000" dirty="0"/>
              <a:t> spread over 80-3700 kb of DNA</a:t>
            </a:r>
          </a:p>
          <a:p>
            <a:r>
              <a:rPr lang="it-IT" sz="2000" dirty="0"/>
              <a:t>150 </a:t>
            </a:r>
            <a:r>
              <a:rPr lang="it-IT" sz="2000" dirty="0" err="1"/>
              <a:t>imprinted</a:t>
            </a:r>
            <a:r>
              <a:rPr lang="it-IT" sz="2000" dirty="0"/>
              <a:t> mouse </a:t>
            </a:r>
            <a:r>
              <a:rPr lang="it-IT" sz="2000" dirty="0" err="1"/>
              <a:t>genes</a:t>
            </a:r>
            <a:r>
              <a:rPr lang="it-IT" sz="2000" dirty="0"/>
              <a:t>, </a:t>
            </a:r>
            <a:r>
              <a:rPr lang="it-IT" sz="2000" dirty="0" err="1"/>
              <a:t>clustered</a:t>
            </a:r>
            <a:r>
              <a:rPr lang="it-IT" sz="2000" dirty="0"/>
              <a:t> in 16 </a:t>
            </a:r>
            <a:r>
              <a:rPr lang="it-IT" sz="2000" dirty="0" err="1"/>
              <a:t>genomic</a:t>
            </a:r>
            <a:r>
              <a:rPr lang="it-IT" sz="2000" dirty="0"/>
              <a:t> </a:t>
            </a:r>
            <a:r>
              <a:rPr lang="it-IT" sz="2000" dirty="0" err="1"/>
              <a:t>regions</a:t>
            </a:r>
            <a:endParaRPr lang="it-IT" sz="2000" dirty="0"/>
          </a:p>
          <a:p>
            <a:r>
              <a:rPr lang="it-IT" sz="2000" dirty="0" err="1"/>
              <a:t>Contain</a:t>
            </a:r>
            <a:r>
              <a:rPr lang="it-IT" sz="2000" dirty="0"/>
              <a:t>: ICE, DMR, coding </a:t>
            </a:r>
            <a:r>
              <a:rPr lang="it-IT" sz="2000" dirty="0" err="1"/>
              <a:t>genes</a:t>
            </a:r>
            <a:r>
              <a:rPr lang="it-IT" sz="2000" dirty="0"/>
              <a:t> and </a:t>
            </a:r>
            <a:r>
              <a:rPr lang="it-IT" sz="2000" dirty="0" err="1"/>
              <a:t>at</a:t>
            </a:r>
            <a:r>
              <a:rPr lang="it-IT" sz="2000" dirty="0"/>
              <a:t> </a:t>
            </a:r>
            <a:r>
              <a:rPr lang="it-IT" sz="2000" dirty="0" err="1"/>
              <a:t>least</a:t>
            </a:r>
            <a:r>
              <a:rPr lang="it-IT" sz="2000" dirty="0"/>
              <a:t> one non-coding gene, non-</a:t>
            </a:r>
            <a:r>
              <a:rPr lang="it-IT" sz="2000" dirty="0" err="1"/>
              <a:t>imprinted</a:t>
            </a:r>
            <a:r>
              <a:rPr lang="it-IT" sz="2000" dirty="0"/>
              <a:t> </a:t>
            </a:r>
            <a:r>
              <a:rPr lang="it-IT" sz="2000" dirty="0" err="1"/>
              <a:t>genes</a:t>
            </a:r>
            <a:r>
              <a:rPr lang="it-IT" sz="2000" dirty="0"/>
              <a:t> can be </a:t>
            </a:r>
            <a:r>
              <a:rPr lang="it-IT" sz="2000" dirty="0" err="1"/>
              <a:t>present</a:t>
            </a:r>
            <a:endParaRPr lang="it-IT" sz="2000" dirty="0"/>
          </a:p>
          <a:p>
            <a:r>
              <a:rPr lang="it-IT" sz="2000" dirty="0" err="1"/>
              <a:t>Imprinted</a:t>
            </a:r>
            <a:r>
              <a:rPr lang="it-IT" sz="2000" dirty="0"/>
              <a:t> </a:t>
            </a:r>
            <a:r>
              <a:rPr lang="it-IT" sz="2000" dirty="0" err="1"/>
              <a:t>expression</a:t>
            </a:r>
            <a:r>
              <a:rPr lang="it-IT" sz="2000" dirty="0"/>
              <a:t> </a:t>
            </a:r>
            <a:r>
              <a:rPr lang="it-IT" sz="2000" dirty="0" err="1"/>
              <a:t>controlled</a:t>
            </a:r>
            <a:r>
              <a:rPr lang="it-IT" sz="2000" dirty="0"/>
              <a:t> by ICE</a:t>
            </a:r>
          </a:p>
          <a:p>
            <a:r>
              <a:rPr lang="it-IT" sz="2000" dirty="0"/>
              <a:t>Cluster </a:t>
            </a:r>
            <a:r>
              <a:rPr lang="it-IT" sz="2000" dirty="0" err="1"/>
              <a:t>examples</a:t>
            </a:r>
            <a:r>
              <a:rPr lang="it-IT" sz="2000" dirty="0"/>
              <a:t>: Igf2r, Kcnq1, </a:t>
            </a:r>
            <a:r>
              <a:rPr lang="it-IT" sz="2000" dirty="0" err="1"/>
              <a:t>Pws</a:t>
            </a:r>
            <a:r>
              <a:rPr lang="it-IT" sz="2000" dirty="0"/>
              <a:t>, etc.</a:t>
            </a:r>
          </a:p>
        </p:txBody>
      </p:sp>
      <p:pic>
        <p:nvPicPr>
          <p:cNvPr id="4" name="Picture 2">
            <a:extLst>
              <a:ext uri="{FF2B5EF4-FFF2-40B4-BE49-F238E27FC236}">
                <a16:creationId xmlns:a16="http://schemas.microsoft.com/office/drawing/2014/main" id="{C4BF53B1-9B82-487B-A504-C36A1ABADC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77782" y="2638043"/>
            <a:ext cx="7245401" cy="1340399"/>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3">
            <a:extLst>
              <a:ext uri="{FF2B5EF4-FFF2-40B4-BE49-F238E27FC236}">
                <a16:creationId xmlns:a16="http://schemas.microsoft.com/office/drawing/2014/main" id="{A81B8B96-C47B-4F17-AC28-DADFA7322E1B}"/>
              </a:ext>
            </a:extLst>
          </p:cNvPr>
          <p:cNvSpPr txBox="1">
            <a:spLocks noChangeArrowheads="1"/>
          </p:cNvSpPr>
          <p:nvPr/>
        </p:nvSpPr>
        <p:spPr bwMode="auto">
          <a:xfrm>
            <a:off x="5293896" y="6657995"/>
            <a:ext cx="609600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defTabSz="414772" fontAlgn="base" hangingPunct="0">
              <a:lnSpc>
                <a:spcPct val="93000"/>
              </a:lnSpc>
              <a:spcBef>
                <a:spcPct val="0"/>
              </a:spcBef>
              <a:spcAft>
                <a:spcPct val="0"/>
              </a:spcAft>
              <a:buClr>
                <a:srgbClr val="000000"/>
              </a:buClr>
              <a:buSzPct val="45000"/>
              <a:tabLst>
                <a:tab pos="656722" algn="l"/>
                <a:tab pos="1313444" algn="l"/>
                <a:tab pos="1970166" algn="l"/>
                <a:tab pos="2626888" algn="l"/>
                <a:tab pos="3283610" algn="l"/>
              </a:tabLst>
            </a:pPr>
            <a:r>
              <a:rPr lang="en-GB" altLang="it-IT" sz="1089" b="1" dirty="0">
                <a:latin typeface="Arial" panose="020B0604020202020204" pitchFamily="34" charset="0"/>
              </a:rPr>
              <a:t>Denise P. Barlow, and Marisa S. </a:t>
            </a:r>
            <a:r>
              <a:rPr lang="en-GB" altLang="it-IT" sz="1089" b="1" dirty="0" err="1">
                <a:latin typeface="Arial" panose="020B0604020202020204" pitchFamily="34" charset="0"/>
              </a:rPr>
              <a:t>Bartolomei</a:t>
            </a:r>
            <a:r>
              <a:rPr lang="en-GB" altLang="it-IT" sz="1089" b="1" dirty="0">
                <a:latin typeface="Arial" panose="020B0604020202020204" pitchFamily="34" charset="0"/>
              </a:rPr>
              <a:t> Cold Spring </a:t>
            </a:r>
            <a:r>
              <a:rPr lang="en-GB" altLang="it-IT" sz="1089" b="1" dirty="0" err="1">
                <a:latin typeface="Arial" panose="020B0604020202020204" pitchFamily="34" charset="0"/>
              </a:rPr>
              <a:t>Harb</a:t>
            </a:r>
            <a:r>
              <a:rPr lang="en-GB" altLang="it-IT" sz="1089" b="1" dirty="0">
                <a:latin typeface="Arial" panose="020B0604020202020204" pitchFamily="34" charset="0"/>
              </a:rPr>
              <a:t> </a:t>
            </a:r>
            <a:r>
              <a:rPr lang="en-GB" altLang="it-IT" sz="1089" b="1" dirty="0" err="1">
                <a:latin typeface="Arial" panose="020B0604020202020204" pitchFamily="34" charset="0"/>
              </a:rPr>
              <a:t>Perspect</a:t>
            </a:r>
            <a:r>
              <a:rPr lang="en-GB" altLang="it-IT" sz="1089" b="1" dirty="0">
                <a:latin typeface="Arial" panose="020B0604020202020204" pitchFamily="34" charset="0"/>
              </a:rPr>
              <a:t> </a:t>
            </a:r>
            <a:r>
              <a:rPr lang="en-GB" altLang="it-IT" sz="1089" b="1" dirty="0" err="1">
                <a:latin typeface="Arial" panose="020B0604020202020204" pitchFamily="34" charset="0"/>
              </a:rPr>
              <a:t>Biol</a:t>
            </a:r>
            <a:r>
              <a:rPr lang="en-GB" altLang="it-IT" sz="1089" b="1" dirty="0">
                <a:latin typeface="Arial" panose="020B0604020202020204" pitchFamily="34" charset="0"/>
              </a:rPr>
              <a:t> 2014;6:a018382</a:t>
            </a:r>
          </a:p>
        </p:txBody>
      </p:sp>
    </p:spTree>
    <p:extLst>
      <p:ext uri="{BB962C8B-B14F-4D97-AF65-F5344CB8AC3E}">
        <p14:creationId xmlns:p14="http://schemas.microsoft.com/office/powerpoint/2010/main" val="254610110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4793AD1E-57FE-4183-B019-4E994489A3A8}"/>
              </a:ext>
            </a:extLst>
          </p:cNvPr>
          <p:cNvSpPr>
            <a:spLocks noGrp="1"/>
          </p:cNvSpPr>
          <p:nvPr>
            <p:ph type="title"/>
          </p:nvPr>
        </p:nvSpPr>
        <p:spPr>
          <a:xfrm>
            <a:off x="862543" y="249655"/>
            <a:ext cx="2852207" cy="1674395"/>
          </a:xfrm>
          <a:noFill/>
          <a:ln w="19050">
            <a:solidFill>
              <a:schemeClr val="tx1"/>
            </a:solidFill>
          </a:ln>
        </p:spPr>
        <p:txBody>
          <a:bodyPr wrap="square" anchor="ctr">
            <a:normAutofit/>
          </a:bodyPr>
          <a:lstStyle/>
          <a:p>
            <a:pPr algn="ctr"/>
            <a:r>
              <a:rPr lang="en-US" sz="2800" dirty="0"/>
              <a:t>Imprint control element (ICE)</a:t>
            </a:r>
            <a:endParaRPr lang="it-IT" sz="2800" dirty="0"/>
          </a:p>
        </p:txBody>
      </p:sp>
      <p:sp>
        <p:nvSpPr>
          <p:cNvPr id="3" name="Segnaposto contenuto 2">
            <a:extLst>
              <a:ext uri="{FF2B5EF4-FFF2-40B4-BE49-F238E27FC236}">
                <a16:creationId xmlns:a16="http://schemas.microsoft.com/office/drawing/2014/main" id="{89881859-B2D8-4289-B788-94207FC1BD2B}"/>
              </a:ext>
            </a:extLst>
          </p:cNvPr>
          <p:cNvSpPr>
            <a:spLocks noGrp="1"/>
          </p:cNvSpPr>
          <p:nvPr>
            <p:ph idx="1"/>
          </p:nvPr>
        </p:nvSpPr>
        <p:spPr>
          <a:xfrm>
            <a:off x="95251" y="2638043"/>
            <a:ext cx="4443662" cy="4219957"/>
          </a:xfrm>
        </p:spPr>
        <p:txBody>
          <a:bodyPr>
            <a:normAutofit/>
          </a:bodyPr>
          <a:lstStyle/>
          <a:p>
            <a:r>
              <a:rPr lang="it-IT" sz="2000" dirty="0"/>
              <a:t>Controls </a:t>
            </a:r>
            <a:r>
              <a:rPr lang="it-IT" sz="2000" dirty="0" err="1"/>
              <a:t>imprinted</a:t>
            </a:r>
            <a:r>
              <a:rPr lang="it-IT" sz="2000" dirty="0"/>
              <a:t> </a:t>
            </a:r>
            <a:r>
              <a:rPr lang="it-IT" sz="2000" dirty="0" err="1"/>
              <a:t>expression</a:t>
            </a:r>
            <a:endParaRPr lang="it-IT" sz="2000" dirty="0"/>
          </a:p>
          <a:p>
            <a:r>
              <a:rPr lang="it-IT" sz="2000" dirty="0" err="1"/>
              <a:t>Carries</a:t>
            </a:r>
            <a:r>
              <a:rPr lang="it-IT" sz="2000" dirty="0"/>
              <a:t> an </a:t>
            </a:r>
            <a:r>
              <a:rPr lang="it-IT" sz="2000" dirty="0" err="1"/>
              <a:t>inherited</a:t>
            </a:r>
            <a:r>
              <a:rPr lang="it-IT" sz="2000" dirty="0"/>
              <a:t> </a:t>
            </a:r>
            <a:r>
              <a:rPr lang="it-IT" sz="2000" dirty="0" err="1"/>
              <a:t>epigenetic</a:t>
            </a:r>
            <a:r>
              <a:rPr lang="it-IT" sz="2000" dirty="0"/>
              <a:t> </a:t>
            </a:r>
            <a:r>
              <a:rPr lang="it-IT" sz="2000" dirty="0" err="1"/>
              <a:t>imprint</a:t>
            </a:r>
            <a:endParaRPr lang="it-IT" sz="2000" dirty="0"/>
          </a:p>
          <a:p>
            <a:r>
              <a:rPr lang="it-IT" sz="2000" dirty="0" err="1"/>
              <a:t>Regulates</a:t>
            </a:r>
            <a:r>
              <a:rPr lang="it-IT" sz="2000" dirty="0"/>
              <a:t> </a:t>
            </a:r>
            <a:r>
              <a:rPr lang="it-IT" sz="2000" dirty="0" err="1"/>
              <a:t>many</a:t>
            </a:r>
            <a:r>
              <a:rPr lang="it-IT" sz="2000" dirty="0"/>
              <a:t> </a:t>
            </a:r>
            <a:r>
              <a:rPr lang="it-IT" sz="2000" dirty="0" err="1"/>
              <a:t>genes</a:t>
            </a:r>
            <a:r>
              <a:rPr lang="it-IT" sz="2000" dirty="0"/>
              <a:t> in the cluster</a:t>
            </a:r>
          </a:p>
          <a:p>
            <a:r>
              <a:rPr lang="it-IT" sz="2000" dirty="0" err="1"/>
              <a:t>But</a:t>
            </a:r>
            <a:r>
              <a:rPr lang="it-IT" sz="2000" dirty="0"/>
              <a:t> </a:t>
            </a:r>
            <a:r>
              <a:rPr lang="it-IT" sz="2000" dirty="0" err="1"/>
              <a:t>not</a:t>
            </a:r>
            <a:r>
              <a:rPr lang="it-IT" sz="2000" dirty="0"/>
              <a:t> </a:t>
            </a:r>
            <a:r>
              <a:rPr lang="it-IT" sz="2000" dirty="0" err="1"/>
              <a:t>all</a:t>
            </a:r>
            <a:r>
              <a:rPr lang="it-IT" sz="2000" dirty="0"/>
              <a:t> </a:t>
            </a:r>
            <a:r>
              <a:rPr lang="it-IT" sz="2000" dirty="0" err="1"/>
              <a:t>genes</a:t>
            </a:r>
            <a:r>
              <a:rPr lang="it-IT" sz="2000" dirty="0"/>
              <a:t> of the cluster are </a:t>
            </a:r>
            <a:r>
              <a:rPr lang="it-IT" sz="2000" dirty="0" err="1"/>
              <a:t>regulated</a:t>
            </a:r>
            <a:r>
              <a:rPr lang="it-IT" sz="2000" dirty="0"/>
              <a:t> by the </a:t>
            </a:r>
            <a:r>
              <a:rPr lang="it-IT" sz="2000" dirty="0" err="1"/>
              <a:t>same</a:t>
            </a:r>
            <a:r>
              <a:rPr lang="it-IT" sz="2000" dirty="0"/>
              <a:t> </a:t>
            </a:r>
            <a:r>
              <a:rPr lang="it-IT" sz="2000" dirty="0" err="1"/>
              <a:t>element</a:t>
            </a:r>
            <a:endParaRPr lang="it-IT" sz="2000" dirty="0"/>
          </a:p>
          <a:p>
            <a:r>
              <a:rPr lang="it-IT" sz="2000" dirty="0" err="1"/>
              <a:t>Loss</a:t>
            </a:r>
            <a:r>
              <a:rPr lang="it-IT" sz="2000" dirty="0"/>
              <a:t> of ICE </a:t>
            </a:r>
            <a:r>
              <a:rPr lang="it-IT" sz="2000" dirty="0" err="1"/>
              <a:t>leads</a:t>
            </a:r>
            <a:r>
              <a:rPr lang="it-IT" sz="2000" dirty="0"/>
              <a:t> re-</a:t>
            </a:r>
            <a:r>
              <a:rPr lang="it-IT" sz="2000" dirty="0" err="1"/>
              <a:t>expression</a:t>
            </a:r>
            <a:r>
              <a:rPr lang="it-IT" sz="2000" dirty="0"/>
              <a:t> of </a:t>
            </a:r>
            <a:r>
              <a:rPr lang="it-IT" sz="2000" dirty="0" err="1"/>
              <a:t>imprinted</a:t>
            </a:r>
            <a:r>
              <a:rPr lang="it-IT" sz="2000" dirty="0"/>
              <a:t> </a:t>
            </a:r>
            <a:r>
              <a:rPr lang="it-IT" sz="2000" dirty="0" err="1"/>
              <a:t>genes</a:t>
            </a:r>
            <a:r>
              <a:rPr lang="it-IT" sz="2000" dirty="0"/>
              <a:t> or to </a:t>
            </a:r>
            <a:r>
              <a:rPr lang="it-IT" sz="2000" dirty="0" err="1"/>
              <a:t>loss</a:t>
            </a:r>
            <a:r>
              <a:rPr lang="it-IT" sz="2000" dirty="0"/>
              <a:t> of </a:t>
            </a:r>
            <a:r>
              <a:rPr lang="it-IT" sz="2000" dirty="0" err="1"/>
              <a:t>expression</a:t>
            </a:r>
            <a:r>
              <a:rPr lang="it-IT" sz="2000" dirty="0"/>
              <a:t> </a:t>
            </a:r>
          </a:p>
        </p:txBody>
      </p:sp>
      <p:pic>
        <p:nvPicPr>
          <p:cNvPr id="4" name="Picture 2">
            <a:extLst>
              <a:ext uri="{FF2B5EF4-FFF2-40B4-BE49-F238E27FC236}">
                <a16:creationId xmlns:a16="http://schemas.microsoft.com/office/drawing/2014/main" id="{C4BF53B1-9B82-487B-A504-C36A1ABADC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77782" y="2638043"/>
            <a:ext cx="7245401" cy="1340399"/>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3">
            <a:extLst>
              <a:ext uri="{FF2B5EF4-FFF2-40B4-BE49-F238E27FC236}">
                <a16:creationId xmlns:a16="http://schemas.microsoft.com/office/drawing/2014/main" id="{A81B8B96-C47B-4F17-AC28-DADFA7322E1B}"/>
              </a:ext>
            </a:extLst>
          </p:cNvPr>
          <p:cNvSpPr txBox="1">
            <a:spLocks noChangeArrowheads="1"/>
          </p:cNvSpPr>
          <p:nvPr/>
        </p:nvSpPr>
        <p:spPr bwMode="auto">
          <a:xfrm>
            <a:off x="5293896" y="6657995"/>
            <a:ext cx="609600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defTabSz="414772" fontAlgn="base" hangingPunct="0">
              <a:lnSpc>
                <a:spcPct val="93000"/>
              </a:lnSpc>
              <a:spcBef>
                <a:spcPct val="0"/>
              </a:spcBef>
              <a:spcAft>
                <a:spcPct val="0"/>
              </a:spcAft>
              <a:buClr>
                <a:srgbClr val="000000"/>
              </a:buClr>
              <a:buSzPct val="45000"/>
              <a:tabLst>
                <a:tab pos="656722" algn="l"/>
                <a:tab pos="1313444" algn="l"/>
                <a:tab pos="1970166" algn="l"/>
                <a:tab pos="2626888" algn="l"/>
                <a:tab pos="3283610" algn="l"/>
              </a:tabLst>
            </a:pPr>
            <a:r>
              <a:rPr lang="en-GB" altLang="it-IT" sz="1089" b="1" dirty="0">
                <a:latin typeface="Arial" panose="020B0604020202020204" pitchFamily="34" charset="0"/>
              </a:rPr>
              <a:t>Denise P. Barlow, and Marisa S. </a:t>
            </a:r>
            <a:r>
              <a:rPr lang="en-GB" altLang="it-IT" sz="1089" b="1" dirty="0" err="1">
                <a:latin typeface="Arial" panose="020B0604020202020204" pitchFamily="34" charset="0"/>
              </a:rPr>
              <a:t>Bartolomei</a:t>
            </a:r>
            <a:r>
              <a:rPr lang="en-GB" altLang="it-IT" sz="1089" b="1" dirty="0">
                <a:latin typeface="Arial" panose="020B0604020202020204" pitchFamily="34" charset="0"/>
              </a:rPr>
              <a:t> Cold Spring </a:t>
            </a:r>
            <a:r>
              <a:rPr lang="en-GB" altLang="it-IT" sz="1089" b="1" dirty="0" err="1">
                <a:latin typeface="Arial" panose="020B0604020202020204" pitchFamily="34" charset="0"/>
              </a:rPr>
              <a:t>Harb</a:t>
            </a:r>
            <a:r>
              <a:rPr lang="en-GB" altLang="it-IT" sz="1089" b="1" dirty="0">
                <a:latin typeface="Arial" panose="020B0604020202020204" pitchFamily="34" charset="0"/>
              </a:rPr>
              <a:t> </a:t>
            </a:r>
            <a:r>
              <a:rPr lang="en-GB" altLang="it-IT" sz="1089" b="1" dirty="0" err="1">
                <a:latin typeface="Arial" panose="020B0604020202020204" pitchFamily="34" charset="0"/>
              </a:rPr>
              <a:t>Perspect</a:t>
            </a:r>
            <a:r>
              <a:rPr lang="en-GB" altLang="it-IT" sz="1089" b="1" dirty="0">
                <a:latin typeface="Arial" panose="020B0604020202020204" pitchFamily="34" charset="0"/>
              </a:rPr>
              <a:t> </a:t>
            </a:r>
            <a:r>
              <a:rPr lang="en-GB" altLang="it-IT" sz="1089" b="1" dirty="0" err="1">
                <a:latin typeface="Arial" panose="020B0604020202020204" pitchFamily="34" charset="0"/>
              </a:rPr>
              <a:t>Biol</a:t>
            </a:r>
            <a:r>
              <a:rPr lang="en-GB" altLang="it-IT" sz="1089" b="1" dirty="0">
                <a:latin typeface="Arial" panose="020B0604020202020204" pitchFamily="34" charset="0"/>
              </a:rPr>
              <a:t> 2014;6:a018382</a:t>
            </a:r>
          </a:p>
        </p:txBody>
      </p:sp>
      <p:sp>
        <p:nvSpPr>
          <p:cNvPr id="7" name="Ovale 6">
            <a:extLst>
              <a:ext uri="{FF2B5EF4-FFF2-40B4-BE49-F238E27FC236}">
                <a16:creationId xmlns:a16="http://schemas.microsoft.com/office/drawing/2014/main" id="{7203A857-0515-40F8-A244-4D75986EAEDD}"/>
              </a:ext>
            </a:extLst>
          </p:cNvPr>
          <p:cNvSpPr/>
          <p:nvPr/>
        </p:nvSpPr>
        <p:spPr>
          <a:xfrm>
            <a:off x="9248775" y="2476501"/>
            <a:ext cx="104775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E762C210-F419-4E30-8188-2526D1FDB0D2}"/>
              </a:ext>
            </a:extLst>
          </p:cNvPr>
          <p:cNvSpPr/>
          <p:nvPr/>
        </p:nvSpPr>
        <p:spPr>
          <a:xfrm>
            <a:off x="9248775" y="3476243"/>
            <a:ext cx="104775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1841961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38BDBE75-1719-4389-A7AC-8E34ED3B0CBC}"/>
              </a:ext>
            </a:extLst>
          </p:cNvPr>
          <p:cNvSpPr>
            <a:spLocks noGrp="1"/>
          </p:cNvSpPr>
          <p:nvPr>
            <p:ph type="title"/>
          </p:nvPr>
        </p:nvSpPr>
        <p:spPr>
          <a:xfrm>
            <a:off x="643468" y="288758"/>
            <a:ext cx="3363974" cy="1941694"/>
          </a:xfrm>
          <a:noFill/>
          <a:ln w="19050">
            <a:solidFill>
              <a:schemeClr val="tx1"/>
            </a:solidFill>
          </a:ln>
        </p:spPr>
        <p:txBody>
          <a:bodyPr wrap="square" anchor="ctr">
            <a:normAutofit/>
          </a:bodyPr>
          <a:lstStyle/>
          <a:p>
            <a:pPr algn="ctr"/>
            <a:r>
              <a:rPr lang="en-US" sz="2800" dirty="0"/>
              <a:t>Imprinted genes are mostly clustered with a noncoding RNA</a:t>
            </a:r>
            <a:endParaRPr lang="it-IT" sz="2800" dirty="0"/>
          </a:p>
        </p:txBody>
      </p:sp>
      <p:sp>
        <p:nvSpPr>
          <p:cNvPr id="3" name="Segnaposto contenuto 2">
            <a:extLst>
              <a:ext uri="{FF2B5EF4-FFF2-40B4-BE49-F238E27FC236}">
                <a16:creationId xmlns:a16="http://schemas.microsoft.com/office/drawing/2014/main" id="{653C4601-CC1B-42C4-809D-055AD0AF3D9D}"/>
              </a:ext>
            </a:extLst>
          </p:cNvPr>
          <p:cNvSpPr>
            <a:spLocks noGrp="1"/>
          </p:cNvSpPr>
          <p:nvPr>
            <p:ph idx="1"/>
          </p:nvPr>
        </p:nvSpPr>
        <p:spPr>
          <a:xfrm>
            <a:off x="265115" y="2638043"/>
            <a:ext cx="4082296" cy="3931199"/>
          </a:xfrm>
        </p:spPr>
        <p:txBody>
          <a:bodyPr>
            <a:normAutofit/>
          </a:bodyPr>
          <a:lstStyle/>
          <a:p>
            <a:r>
              <a:rPr lang="it-IT" sz="2400" dirty="0" err="1"/>
              <a:t>lncRNAs</a:t>
            </a:r>
            <a:r>
              <a:rPr lang="it-IT" sz="2400" dirty="0"/>
              <a:t> </a:t>
            </a:r>
            <a:r>
              <a:rPr lang="it-IT" sz="2400" dirty="0" err="1"/>
              <a:t>activate</a:t>
            </a:r>
            <a:r>
              <a:rPr lang="it-IT" sz="2400" dirty="0"/>
              <a:t> or </a:t>
            </a:r>
            <a:r>
              <a:rPr lang="it-IT" sz="2400" dirty="0" err="1"/>
              <a:t>silence</a:t>
            </a:r>
            <a:r>
              <a:rPr lang="it-IT" sz="2400" dirty="0"/>
              <a:t> </a:t>
            </a:r>
            <a:r>
              <a:rPr lang="it-IT" sz="2400" dirty="0" err="1"/>
              <a:t>protein</a:t>
            </a:r>
            <a:r>
              <a:rPr lang="it-IT" sz="2400" dirty="0"/>
              <a:t>-coding </a:t>
            </a:r>
            <a:r>
              <a:rPr lang="it-IT" sz="2400" dirty="0" err="1"/>
              <a:t>genes</a:t>
            </a:r>
            <a:endParaRPr lang="it-IT" sz="2400" dirty="0"/>
          </a:p>
          <a:p>
            <a:r>
              <a:rPr lang="it-IT" sz="2400" dirty="0" err="1"/>
              <a:t>Possible</a:t>
            </a:r>
            <a:r>
              <a:rPr lang="it-IT" sz="2400" dirty="0"/>
              <a:t> </a:t>
            </a:r>
            <a:r>
              <a:rPr lang="it-IT" sz="2400" dirty="0" err="1"/>
              <a:t>role</a:t>
            </a:r>
            <a:r>
              <a:rPr lang="it-IT" sz="2400" dirty="0"/>
              <a:t> of </a:t>
            </a:r>
            <a:r>
              <a:rPr lang="it-IT" sz="2400" dirty="0" err="1"/>
              <a:t>miRNAs</a:t>
            </a:r>
            <a:r>
              <a:rPr lang="it-IT" sz="2400" dirty="0"/>
              <a:t> and </a:t>
            </a:r>
            <a:r>
              <a:rPr lang="it-IT" sz="2400" dirty="0" err="1"/>
              <a:t>snoRNAs</a:t>
            </a:r>
            <a:r>
              <a:rPr lang="it-IT" sz="2400" dirty="0"/>
              <a:t> in imprinting , by </a:t>
            </a:r>
            <a:r>
              <a:rPr lang="it-IT" sz="2400" dirty="0" err="1"/>
              <a:t>interacting</a:t>
            </a:r>
            <a:r>
              <a:rPr lang="it-IT" sz="2400" dirty="0"/>
              <a:t> with </a:t>
            </a:r>
            <a:r>
              <a:rPr lang="it-IT" sz="2400" dirty="0" err="1"/>
              <a:t>lncRNAs</a:t>
            </a:r>
            <a:r>
              <a:rPr lang="it-IT" sz="2400" dirty="0"/>
              <a:t> </a:t>
            </a:r>
          </a:p>
          <a:p>
            <a:r>
              <a:rPr lang="it-IT" sz="2400" dirty="0" err="1"/>
              <a:t>lncRNAs</a:t>
            </a:r>
            <a:r>
              <a:rPr lang="it-IT" sz="2400" dirty="0"/>
              <a:t> display </a:t>
            </a:r>
            <a:r>
              <a:rPr lang="it-IT" sz="2400" dirty="0" err="1"/>
              <a:t>reciprocal</a:t>
            </a:r>
            <a:r>
              <a:rPr lang="it-IT" sz="2400" dirty="0"/>
              <a:t> parental-</a:t>
            </a:r>
            <a:r>
              <a:rPr lang="it-IT" sz="2400" dirty="0" err="1"/>
              <a:t>specific</a:t>
            </a:r>
            <a:r>
              <a:rPr lang="it-IT" sz="2400" dirty="0"/>
              <a:t> </a:t>
            </a:r>
            <a:r>
              <a:rPr lang="it-IT" sz="2400" dirty="0" err="1"/>
              <a:t>expression</a:t>
            </a:r>
            <a:endParaRPr lang="it-IT" sz="2400" dirty="0"/>
          </a:p>
          <a:p>
            <a:r>
              <a:rPr lang="it-IT" sz="2400" dirty="0"/>
              <a:t>DMR can </a:t>
            </a:r>
            <a:r>
              <a:rPr lang="it-IT" sz="2400" dirty="0" err="1"/>
              <a:t>overlap</a:t>
            </a:r>
            <a:r>
              <a:rPr lang="it-IT" sz="2400" dirty="0"/>
              <a:t> with the </a:t>
            </a:r>
            <a:r>
              <a:rPr lang="it-IT" sz="2400" dirty="0" err="1"/>
              <a:t>lncRNA</a:t>
            </a:r>
            <a:r>
              <a:rPr lang="it-IT" sz="2400" dirty="0"/>
              <a:t> promoter (e.g. </a:t>
            </a:r>
            <a:r>
              <a:rPr lang="it-IT" sz="2400" dirty="0" err="1"/>
              <a:t>Airn</a:t>
            </a:r>
            <a:r>
              <a:rPr lang="it-IT" sz="2400" dirty="0"/>
              <a:t> </a:t>
            </a:r>
            <a:r>
              <a:rPr lang="it-IT" sz="2400" dirty="0" err="1"/>
              <a:t>region</a:t>
            </a:r>
            <a:r>
              <a:rPr lang="it-IT" sz="2400" dirty="0"/>
              <a:t>)</a:t>
            </a:r>
          </a:p>
        </p:txBody>
      </p:sp>
      <p:pic>
        <p:nvPicPr>
          <p:cNvPr id="6" name="Immagine 5" descr="Immagine che contiene screenshot&#10;&#10;Descrizione generata automaticamente">
            <a:extLst>
              <a:ext uri="{FF2B5EF4-FFF2-40B4-BE49-F238E27FC236}">
                <a16:creationId xmlns:a16="http://schemas.microsoft.com/office/drawing/2014/main" id="{6A4A662B-10CA-43A9-8D37-49BCF8A555FC}"/>
              </a:ext>
            </a:extLst>
          </p:cNvPr>
          <p:cNvPicPr>
            <a:picLocks noChangeAspect="1"/>
          </p:cNvPicPr>
          <p:nvPr/>
        </p:nvPicPr>
        <p:blipFill rotWithShape="1">
          <a:blip r:embed="rId2"/>
          <a:srcRect l="11315" t="22268" r="12912" b="24123"/>
          <a:stretch/>
        </p:blipFill>
        <p:spPr>
          <a:xfrm>
            <a:off x="5170371" y="3183148"/>
            <a:ext cx="6530261" cy="2598820"/>
          </a:xfrm>
          <a:prstGeom prst="rect">
            <a:avLst/>
          </a:prstGeom>
        </p:spPr>
      </p:pic>
      <p:sp>
        <p:nvSpPr>
          <p:cNvPr id="9" name="CasellaDiTesto 8">
            <a:extLst>
              <a:ext uri="{FF2B5EF4-FFF2-40B4-BE49-F238E27FC236}">
                <a16:creationId xmlns:a16="http://schemas.microsoft.com/office/drawing/2014/main" id="{0C75D738-1C09-4B09-9494-F8675FCE4369}"/>
              </a:ext>
            </a:extLst>
          </p:cNvPr>
          <p:cNvSpPr txBox="1"/>
          <p:nvPr/>
        </p:nvSpPr>
        <p:spPr>
          <a:xfrm>
            <a:off x="6417012" y="5935246"/>
            <a:ext cx="7101704" cy="261610"/>
          </a:xfrm>
          <a:prstGeom prst="rect">
            <a:avLst/>
          </a:prstGeom>
          <a:noFill/>
        </p:spPr>
        <p:txBody>
          <a:bodyPr wrap="square" rtlCol="0">
            <a:spAutoFit/>
          </a:bodyPr>
          <a:lstStyle/>
          <a:p>
            <a:r>
              <a:rPr lang="it-IT" sz="1100" dirty="0">
                <a:solidFill>
                  <a:schemeClr val="bg1"/>
                </a:solidFill>
              </a:rPr>
              <a:t>Gene </a:t>
            </a:r>
            <a:r>
              <a:rPr lang="it-IT" sz="1100" dirty="0" err="1">
                <a:solidFill>
                  <a:schemeClr val="bg1"/>
                </a:solidFill>
              </a:rPr>
              <a:t>regulation</a:t>
            </a:r>
            <a:r>
              <a:rPr lang="it-IT" sz="1100" dirty="0">
                <a:solidFill>
                  <a:schemeClr val="bg1"/>
                </a:solidFill>
              </a:rPr>
              <a:t> </a:t>
            </a:r>
            <a:r>
              <a:rPr lang="it-IT" sz="1100" dirty="0" err="1">
                <a:solidFill>
                  <a:schemeClr val="bg1"/>
                </a:solidFill>
              </a:rPr>
              <a:t>linked</a:t>
            </a:r>
            <a:r>
              <a:rPr lang="it-IT" sz="1100" dirty="0">
                <a:solidFill>
                  <a:schemeClr val="bg1"/>
                </a:solidFill>
              </a:rPr>
              <a:t> to </a:t>
            </a:r>
            <a:r>
              <a:rPr lang="it-IT" sz="1100" dirty="0" err="1">
                <a:solidFill>
                  <a:schemeClr val="bg1"/>
                </a:solidFill>
              </a:rPr>
              <a:t>lncRNA</a:t>
            </a:r>
            <a:r>
              <a:rPr lang="it-IT" sz="1100" dirty="0">
                <a:solidFill>
                  <a:schemeClr val="bg1"/>
                </a:solidFill>
              </a:rPr>
              <a:t> </a:t>
            </a:r>
            <a:r>
              <a:rPr lang="it-IT" sz="1100" dirty="0" err="1">
                <a:solidFill>
                  <a:schemeClr val="bg1"/>
                </a:solidFill>
              </a:rPr>
              <a:t>transcription</a:t>
            </a:r>
            <a:r>
              <a:rPr lang="it-IT" sz="1100" dirty="0">
                <a:solidFill>
                  <a:schemeClr val="bg1"/>
                </a:solidFill>
              </a:rPr>
              <a:t>.</a:t>
            </a:r>
          </a:p>
        </p:txBody>
      </p:sp>
      <p:sp>
        <p:nvSpPr>
          <p:cNvPr id="10" name="CasellaDiTesto 9">
            <a:extLst>
              <a:ext uri="{FF2B5EF4-FFF2-40B4-BE49-F238E27FC236}">
                <a16:creationId xmlns:a16="http://schemas.microsoft.com/office/drawing/2014/main" id="{9408568D-A0C5-4103-B476-DDEB149E3599}"/>
              </a:ext>
            </a:extLst>
          </p:cNvPr>
          <p:cNvSpPr txBox="1"/>
          <p:nvPr/>
        </p:nvSpPr>
        <p:spPr>
          <a:xfrm>
            <a:off x="5966422" y="6615940"/>
            <a:ext cx="5166799" cy="253916"/>
          </a:xfrm>
          <a:prstGeom prst="rect">
            <a:avLst/>
          </a:prstGeom>
          <a:noFill/>
        </p:spPr>
        <p:txBody>
          <a:bodyPr wrap="none" rtlCol="0">
            <a:spAutoFit/>
          </a:bodyPr>
          <a:lstStyle/>
          <a:p>
            <a:r>
              <a:rPr lang="it-IT" sz="1050" dirty="0">
                <a:solidFill>
                  <a:schemeClr val="bg1"/>
                </a:solidFill>
                <a:hlinkClick r:id="rId3">
                  <a:extLst>
                    <a:ext uri="{A12FA001-AC4F-418D-AE19-62706E023703}">
                      <ahyp:hlinkClr xmlns:ahyp="http://schemas.microsoft.com/office/drawing/2018/hyperlinkcolor" val="tx"/>
                    </a:ext>
                  </a:extLst>
                </a:hlinkClick>
              </a:rPr>
              <a:t>https://genomebiology.biomedcentral.com/articles/10.1186/s13059-017-1348-2/figures/4</a:t>
            </a:r>
            <a:endParaRPr lang="it-IT" sz="1050" dirty="0">
              <a:solidFill>
                <a:schemeClr val="bg1"/>
              </a:solidFill>
            </a:endParaRPr>
          </a:p>
        </p:txBody>
      </p:sp>
      <p:pic>
        <p:nvPicPr>
          <p:cNvPr id="12" name="Picture 2">
            <a:extLst>
              <a:ext uri="{FF2B5EF4-FFF2-40B4-BE49-F238E27FC236}">
                <a16:creationId xmlns:a16="http://schemas.microsoft.com/office/drawing/2014/main" id="{2E12DA5B-96F3-4BE0-B2B5-83F92548802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12802" y="979337"/>
            <a:ext cx="7245401" cy="1340399"/>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8793998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89714C3F-0FE2-4E37-9675-DEFB9D05BD42}"/>
              </a:ext>
            </a:extLst>
          </p:cNvPr>
          <p:cNvSpPr>
            <a:spLocks noGrp="1"/>
          </p:cNvSpPr>
          <p:nvPr>
            <p:ph type="title"/>
          </p:nvPr>
        </p:nvSpPr>
        <p:spPr>
          <a:xfrm>
            <a:off x="643468" y="240632"/>
            <a:ext cx="3363974" cy="1989820"/>
          </a:xfrm>
          <a:noFill/>
          <a:ln w="19050">
            <a:solidFill>
              <a:schemeClr val="tx1"/>
            </a:solidFill>
          </a:ln>
        </p:spPr>
        <p:txBody>
          <a:bodyPr wrap="square" anchor="ctr">
            <a:normAutofit/>
          </a:bodyPr>
          <a:lstStyle/>
          <a:p>
            <a:pPr algn="ctr"/>
            <a:r>
              <a:rPr lang="en-US" sz="2800" dirty="0"/>
              <a:t>Imprinted expression is regulated by gametic DMRs (G-DMR)</a:t>
            </a:r>
            <a:endParaRPr lang="it-IT" sz="2800" dirty="0"/>
          </a:p>
        </p:txBody>
      </p:sp>
      <p:pic>
        <p:nvPicPr>
          <p:cNvPr id="6" name="Picture 2">
            <a:extLst>
              <a:ext uri="{FF2B5EF4-FFF2-40B4-BE49-F238E27FC236}">
                <a16:creationId xmlns:a16="http://schemas.microsoft.com/office/drawing/2014/main" id="{D752D2D1-3ECA-4FCC-B869-1221A60583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001"/>
          <a:stretch/>
        </p:blipFill>
        <p:spPr bwMode="auto">
          <a:xfrm>
            <a:off x="6095999" y="3722194"/>
            <a:ext cx="4800177" cy="3087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blipFill dpi="0" rotWithShape="0">
                  <a:blip/>
                  <a:srcRect/>
                  <a:stretch>
                    <a:fillRect/>
                  </a:stretch>
                </a:blipFill>
              </a14:hiddenFill>
            </a:ext>
          </a:extLst>
        </p:spPr>
      </p:pic>
      <p:pic>
        <p:nvPicPr>
          <p:cNvPr id="7" name="Picture 2">
            <a:extLst>
              <a:ext uri="{FF2B5EF4-FFF2-40B4-BE49-F238E27FC236}">
                <a16:creationId xmlns:a16="http://schemas.microsoft.com/office/drawing/2014/main" id="{9E5C7A3E-62A5-4280-9B6B-5CAC7A306C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4618"/>
          <a:stretch/>
        </p:blipFill>
        <p:spPr bwMode="auto">
          <a:xfrm>
            <a:off x="6095999" y="48126"/>
            <a:ext cx="4800177" cy="3469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blipFill dpi="0" rotWithShape="0">
                  <a:blip/>
                  <a:srcRect/>
                  <a:stretch>
                    <a:fillRect/>
                  </a:stretch>
                </a:blipFill>
              </a14:hiddenFill>
            </a:ext>
          </a:extLst>
        </p:spPr>
      </p:pic>
      <p:sp>
        <p:nvSpPr>
          <p:cNvPr id="8" name="Text Box 3">
            <a:extLst>
              <a:ext uri="{FF2B5EF4-FFF2-40B4-BE49-F238E27FC236}">
                <a16:creationId xmlns:a16="http://schemas.microsoft.com/office/drawing/2014/main" id="{BF70BB56-1822-4D5B-96DA-B449BC8DFF8B}"/>
              </a:ext>
            </a:extLst>
          </p:cNvPr>
          <p:cNvSpPr txBox="1">
            <a:spLocks noChangeArrowheads="1"/>
          </p:cNvSpPr>
          <p:nvPr/>
        </p:nvSpPr>
        <p:spPr bwMode="auto">
          <a:xfrm>
            <a:off x="450745" y="6188074"/>
            <a:ext cx="3749419" cy="560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defTabSz="414772" fontAlgn="base" hangingPunct="0">
              <a:lnSpc>
                <a:spcPct val="93000"/>
              </a:lnSpc>
              <a:spcBef>
                <a:spcPct val="0"/>
              </a:spcBef>
              <a:spcAft>
                <a:spcPct val="0"/>
              </a:spcAft>
              <a:buClr>
                <a:srgbClr val="000000"/>
              </a:buClr>
              <a:buSzPct val="45000"/>
              <a:tabLst>
                <a:tab pos="656722" algn="l"/>
                <a:tab pos="1313444" algn="l"/>
                <a:tab pos="1970166" algn="l"/>
                <a:tab pos="2626888" algn="l"/>
                <a:tab pos="3283610" algn="l"/>
              </a:tabLst>
            </a:pPr>
            <a:r>
              <a:rPr lang="en-GB" altLang="it-IT" sz="1089" b="1" dirty="0">
                <a:solidFill>
                  <a:schemeClr val="tx1"/>
                </a:solidFill>
                <a:latin typeface="Arial" panose="020B0604020202020204" pitchFamily="34" charset="0"/>
              </a:rPr>
              <a:t>Denise P. Barlow, and Marisa S. </a:t>
            </a:r>
            <a:r>
              <a:rPr lang="en-GB" altLang="it-IT" sz="1089" b="1" dirty="0" err="1">
                <a:solidFill>
                  <a:schemeClr val="tx1"/>
                </a:solidFill>
                <a:latin typeface="Arial" panose="020B0604020202020204" pitchFamily="34" charset="0"/>
              </a:rPr>
              <a:t>Bartolomei</a:t>
            </a:r>
            <a:r>
              <a:rPr lang="en-GB" altLang="it-IT" sz="1089" b="1" dirty="0">
                <a:solidFill>
                  <a:schemeClr val="tx1"/>
                </a:solidFill>
                <a:latin typeface="Arial" panose="020B0604020202020204" pitchFamily="34" charset="0"/>
              </a:rPr>
              <a:t> Cold Spring </a:t>
            </a:r>
            <a:r>
              <a:rPr lang="en-GB" altLang="it-IT" sz="1089" b="1" dirty="0" err="1">
                <a:solidFill>
                  <a:schemeClr val="tx1"/>
                </a:solidFill>
                <a:latin typeface="Arial" panose="020B0604020202020204" pitchFamily="34" charset="0"/>
              </a:rPr>
              <a:t>Harb</a:t>
            </a:r>
            <a:r>
              <a:rPr lang="en-GB" altLang="it-IT" sz="1089" b="1" dirty="0">
                <a:solidFill>
                  <a:schemeClr val="tx1"/>
                </a:solidFill>
                <a:latin typeface="Arial" panose="020B0604020202020204" pitchFamily="34" charset="0"/>
              </a:rPr>
              <a:t> </a:t>
            </a:r>
            <a:r>
              <a:rPr lang="en-GB" altLang="it-IT" sz="1089" b="1" dirty="0" err="1">
                <a:solidFill>
                  <a:schemeClr val="tx1"/>
                </a:solidFill>
                <a:latin typeface="Arial" panose="020B0604020202020204" pitchFamily="34" charset="0"/>
              </a:rPr>
              <a:t>Perspect</a:t>
            </a:r>
            <a:r>
              <a:rPr lang="en-GB" altLang="it-IT" sz="1089" b="1" dirty="0">
                <a:solidFill>
                  <a:schemeClr val="tx1"/>
                </a:solidFill>
                <a:latin typeface="Arial" panose="020B0604020202020204" pitchFamily="34" charset="0"/>
              </a:rPr>
              <a:t> </a:t>
            </a:r>
            <a:r>
              <a:rPr lang="en-GB" altLang="it-IT" sz="1089" b="1" dirty="0" err="1">
                <a:solidFill>
                  <a:schemeClr val="tx1"/>
                </a:solidFill>
                <a:latin typeface="Arial" panose="020B0604020202020204" pitchFamily="34" charset="0"/>
              </a:rPr>
              <a:t>Biol</a:t>
            </a:r>
            <a:r>
              <a:rPr lang="en-GB" altLang="it-IT" sz="1089" b="1" dirty="0">
                <a:solidFill>
                  <a:schemeClr val="tx1"/>
                </a:solidFill>
                <a:latin typeface="Arial" panose="020B0604020202020204" pitchFamily="34" charset="0"/>
              </a:rPr>
              <a:t> 2014;6:a018382</a:t>
            </a:r>
          </a:p>
        </p:txBody>
      </p:sp>
      <p:sp>
        <p:nvSpPr>
          <p:cNvPr id="10" name="Text Box 4">
            <a:extLst>
              <a:ext uri="{FF2B5EF4-FFF2-40B4-BE49-F238E27FC236}">
                <a16:creationId xmlns:a16="http://schemas.microsoft.com/office/drawing/2014/main" id="{D7EB9E21-8AFF-4BB6-BB85-E4368CBF37A2}"/>
              </a:ext>
            </a:extLst>
          </p:cNvPr>
          <p:cNvSpPr txBox="1">
            <a:spLocks noChangeArrowheads="1"/>
          </p:cNvSpPr>
          <p:nvPr/>
        </p:nvSpPr>
        <p:spPr bwMode="auto">
          <a:xfrm>
            <a:off x="950912" y="6693269"/>
            <a:ext cx="2582779" cy="116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pPr marL="77770" indent="-77770" defTabSz="414772" fontAlgn="base" hangingPunct="0">
              <a:lnSpc>
                <a:spcPct val="93000"/>
              </a:lnSpc>
              <a:spcBef>
                <a:spcPct val="0"/>
              </a:spcBef>
              <a:spcAft>
                <a:spcPct val="0"/>
              </a:spcAft>
              <a:buClr>
                <a:srgbClr val="000000"/>
              </a:buClr>
              <a:buSzPct val="45000"/>
              <a:tabLst>
                <a:tab pos="656722" algn="l"/>
                <a:tab pos="1313444" algn="l"/>
                <a:tab pos="1970166" algn="l"/>
                <a:tab pos="2626888" algn="l"/>
                <a:tab pos="3283610" algn="l"/>
                <a:tab pos="3940332" algn="l"/>
                <a:tab pos="4597055" algn="l"/>
              </a:tabLst>
            </a:pPr>
            <a:r>
              <a:rPr lang="en-GB" altLang="it-IT" sz="907" dirty="0">
                <a:solidFill>
                  <a:schemeClr val="tx1"/>
                </a:solidFill>
                <a:latin typeface="Arial" panose="020B0604020202020204" pitchFamily="34" charset="0"/>
              </a:rPr>
              <a:t>©2014 by Cold Spring </a:t>
            </a:r>
            <a:r>
              <a:rPr lang="en-GB" altLang="it-IT" sz="907" dirty="0" err="1">
                <a:solidFill>
                  <a:schemeClr val="tx1"/>
                </a:solidFill>
                <a:latin typeface="Arial" panose="020B0604020202020204" pitchFamily="34" charset="0"/>
              </a:rPr>
              <a:t>Harbor</a:t>
            </a:r>
            <a:r>
              <a:rPr lang="en-GB" altLang="it-IT" sz="907" dirty="0">
                <a:solidFill>
                  <a:schemeClr val="tx1"/>
                </a:solidFill>
                <a:latin typeface="Arial" panose="020B0604020202020204" pitchFamily="34" charset="0"/>
              </a:rPr>
              <a:t> Laboratory Press</a:t>
            </a:r>
          </a:p>
        </p:txBody>
      </p:sp>
    </p:spTree>
    <p:extLst>
      <p:ext uri="{BB962C8B-B14F-4D97-AF65-F5344CB8AC3E}">
        <p14:creationId xmlns:p14="http://schemas.microsoft.com/office/powerpoint/2010/main" val="352326713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38BDBE75-1719-4389-A7AC-8E34ED3B0CBC}"/>
              </a:ext>
            </a:extLst>
          </p:cNvPr>
          <p:cNvSpPr>
            <a:spLocks noGrp="1"/>
          </p:cNvSpPr>
          <p:nvPr>
            <p:ph type="title"/>
          </p:nvPr>
        </p:nvSpPr>
        <p:spPr>
          <a:xfrm>
            <a:off x="643468" y="288758"/>
            <a:ext cx="3363974" cy="1941694"/>
          </a:xfrm>
          <a:noFill/>
          <a:ln w="19050">
            <a:solidFill>
              <a:schemeClr val="tx1"/>
            </a:solidFill>
          </a:ln>
        </p:spPr>
        <p:txBody>
          <a:bodyPr wrap="square" anchor="ctr">
            <a:normAutofit/>
          </a:bodyPr>
          <a:lstStyle/>
          <a:p>
            <a:pPr algn="ctr"/>
            <a:r>
              <a:rPr lang="it-IT" sz="3600" b="1" dirty="0"/>
              <a:t>What </a:t>
            </a:r>
            <a:r>
              <a:rPr lang="it-IT" sz="3600" b="1" dirty="0" err="1"/>
              <a:t>is</a:t>
            </a:r>
            <a:br>
              <a:rPr lang="it-IT" sz="3600" b="1" dirty="0"/>
            </a:br>
            <a:r>
              <a:rPr lang="it-IT" sz="3600" b="1" dirty="0" err="1"/>
              <a:t>methylation</a:t>
            </a:r>
            <a:r>
              <a:rPr lang="it-IT" sz="3600" b="1" dirty="0"/>
              <a:t>?</a:t>
            </a:r>
            <a:endParaRPr lang="it-IT" sz="3600" dirty="0"/>
          </a:p>
        </p:txBody>
      </p:sp>
      <p:sp>
        <p:nvSpPr>
          <p:cNvPr id="12" name="Sottotitolo 2">
            <a:extLst>
              <a:ext uri="{FF2B5EF4-FFF2-40B4-BE49-F238E27FC236}">
                <a16:creationId xmlns:a16="http://schemas.microsoft.com/office/drawing/2014/main" id="{05C7BA1C-D05F-4160-BA2D-A385E35BD172}"/>
              </a:ext>
            </a:extLst>
          </p:cNvPr>
          <p:cNvSpPr txBox="1">
            <a:spLocks/>
          </p:cNvSpPr>
          <p:nvPr/>
        </p:nvSpPr>
        <p:spPr>
          <a:xfrm>
            <a:off x="4829175" y="288759"/>
            <a:ext cx="7229475" cy="55714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3200" dirty="0" err="1">
                <a:solidFill>
                  <a:schemeClr val="bg1"/>
                </a:solidFill>
              </a:rPr>
              <a:t>Modification</a:t>
            </a:r>
            <a:r>
              <a:rPr lang="it-IT" sz="3200" dirty="0">
                <a:solidFill>
                  <a:schemeClr val="bg1"/>
                </a:solidFill>
              </a:rPr>
              <a:t> </a:t>
            </a:r>
            <a:r>
              <a:rPr lang="it-IT" sz="3200" dirty="0" err="1">
                <a:solidFill>
                  <a:schemeClr val="bg1"/>
                </a:solidFill>
              </a:rPr>
              <a:t>that</a:t>
            </a:r>
            <a:r>
              <a:rPr lang="it-IT" sz="3200" dirty="0">
                <a:solidFill>
                  <a:schemeClr val="bg1"/>
                </a:solidFill>
              </a:rPr>
              <a:t> </a:t>
            </a:r>
            <a:r>
              <a:rPr lang="it-IT" sz="3200" dirty="0" err="1">
                <a:solidFill>
                  <a:schemeClr val="bg1"/>
                </a:solidFill>
              </a:rPr>
              <a:t>covalently</a:t>
            </a:r>
            <a:r>
              <a:rPr lang="it-IT" sz="3200" dirty="0">
                <a:solidFill>
                  <a:schemeClr val="bg1"/>
                </a:solidFill>
              </a:rPr>
              <a:t> </a:t>
            </a:r>
            <a:r>
              <a:rPr lang="it-IT" sz="3200" dirty="0" err="1">
                <a:solidFill>
                  <a:schemeClr val="bg1"/>
                </a:solidFill>
              </a:rPr>
              <a:t>adds</a:t>
            </a:r>
            <a:r>
              <a:rPr lang="it-IT" sz="3200" dirty="0">
                <a:solidFill>
                  <a:schemeClr val="bg1"/>
                </a:solidFill>
              </a:rPr>
              <a:t> a </a:t>
            </a:r>
            <a:r>
              <a:rPr lang="it-IT" sz="3200" dirty="0" err="1">
                <a:solidFill>
                  <a:schemeClr val="bg1"/>
                </a:solidFill>
              </a:rPr>
              <a:t>methyl</a:t>
            </a:r>
            <a:r>
              <a:rPr lang="it-IT" sz="3200" dirty="0">
                <a:solidFill>
                  <a:schemeClr val="bg1"/>
                </a:solidFill>
              </a:rPr>
              <a:t> group to a </a:t>
            </a:r>
            <a:r>
              <a:rPr lang="it-IT" sz="3200" dirty="0" err="1">
                <a:solidFill>
                  <a:schemeClr val="bg1"/>
                </a:solidFill>
              </a:rPr>
              <a:t>cytosine</a:t>
            </a:r>
            <a:r>
              <a:rPr lang="it-IT" sz="3200" dirty="0">
                <a:solidFill>
                  <a:schemeClr val="bg1"/>
                </a:solidFill>
              </a:rPr>
              <a:t> residue in </a:t>
            </a:r>
            <a:r>
              <a:rPr lang="it-IT" sz="3200" dirty="0" err="1">
                <a:solidFill>
                  <a:schemeClr val="bg1"/>
                </a:solidFill>
              </a:rPr>
              <a:t>CpG</a:t>
            </a:r>
            <a:r>
              <a:rPr lang="it-IT" sz="3200" dirty="0">
                <a:solidFill>
                  <a:schemeClr val="bg1"/>
                </a:solidFill>
              </a:rPr>
              <a:t> </a:t>
            </a:r>
            <a:r>
              <a:rPr lang="it-IT" sz="3200" dirty="0" err="1">
                <a:solidFill>
                  <a:schemeClr val="bg1"/>
                </a:solidFill>
              </a:rPr>
              <a:t>dinucleotides</a:t>
            </a:r>
            <a:r>
              <a:rPr lang="it-IT" sz="3200" dirty="0">
                <a:solidFill>
                  <a:schemeClr val="bg1"/>
                </a:solidFill>
              </a:rPr>
              <a:t>.</a:t>
            </a:r>
          </a:p>
          <a:p>
            <a:pPr marL="0" indent="0" algn="ctr">
              <a:buNone/>
            </a:pPr>
            <a:r>
              <a:rPr lang="it-IT" sz="3200" dirty="0">
                <a:solidFill>
                  <a:schemeClr val="bg1"/>
                </a:solidFill>
              </a:rPr>
              <a:t>     </a:t>
            </a:r>
          </a:p>
          <a:p>
            <a:pPr marL="0" indent="0" algn="ctr">
              <a:buNone/>
            </a:pPr>
            <a:endParaRPr lang="it-IT" sz="3200" dirty="0">
              <a:solidFill>
                <a:schemeClr val="bg1"/>
              </a:solidFill>
            </a:endParaRPr>
          </a:p>
          <a:p>
            <a:pPr marL="0" indent="0" algn="ctr">
              <a:buNone/>
            </a:pPr>
            <a:r>
              <a:rPr lang="it-IT" sz="3200" dirty="0" err="1">
                <a:solidFill>
                  <a:schemeClr val="bg1"/>
                </a:solidFill>
              </a:rPr>
              <a:t>It</a:t>
            </a:r>
            <a:r>
              <a:rPr lang="it-IT" sz="3200" dirty="0">
                <a:solidFill>
                  <a:schemeClr val="bg1"/>
                </a:solidFill>
              </a:rPr>
              <a:t> </a:t>
            </a:r>
            <a:r>
              <a:rPr lang="it-IT" sz="3200" dirty="0" err="1">
                <a:solidFill>
                  <a:schemeClr val="bg1"/>
                </a:solidFill>
              </a:rPr>
              <a:t>performs</a:t>
            </a:r>
            <a:r>
              <a:rPr lang="it-IT" sz="3200" dirty="0">
                <a:solidFill>
                  <a:schemeClr val="bg1"/>
                </a:solidFill>
              </a:rPr>
              <a:t> </a:t>
            </a:r>
            <a:r>
              <a:rPr lang="it-IT" sz="3200" dirty="0" err="1">
                <a:solidFill>
                  <a:schemeClr val="bg1"/>
                </a:solidFill>
              </a:rPr>
              <a:t>two</a:t>
            </a:r>
            <a:r>
              <a:rPr lang="it-IT" sz="3200" dirty="0">
                <a:solidFill>
                  <a:schemeClr val="bg1"/>
                </a:solidFill>
              </a:rPr>
              <a:t> </a:t>
            </a:r>
            <a:r>
              <a:rPr lang="it-IT" sz="3200" dirty="0" err="1">
                <a:solidFill>
                  <a:schemeClr val="bg1"/>
                </a:solidFill>
              </a:rPr>
              <a:t>different</a:t>
            </a:r>
            <a:r>
              <a:rPr lang="it-IT" sz="3200" dirty="0">
                <a:solidFill>
                  <a:schemeClr val="bg1"/>
                </a:solidFill>
              </a:rPr>
              <a:t> </a:t>
            </a:r>
            <a:r>
              <a:rPr lang="it-IT" sz="3200" dirty="0" err="1">
                <a:solidFill>
                  <a:schemeClr val="bg1"/>
                </a:solidFill>
              </a:rPr>
              <a:t>functions</a:t>
            </a:r>
            <a:r>
              <a:rPr lang="it-IT" sz="3200" dirty="0">
                <a:solidFill>
                  <a:schemeClr val="bg1"/>
                </a:solidFill>
              </a:rPr>
              <a:t>:</a:t>
            </a:r>
          </a:p>
          <a:p>
            <a:endParaRPr lang="it-IT" sz="3200" dirty="0">
              <a:solidFill>
                <a:schemeClr val="bg1"/>
              </a:solidFill>
            </a:endParaRPr>
          </a:p>
          <a:p>
            <a:endParaRPr lang="it-IT" sz="3200" dirty="0">
              <a:solidFill>
                <a:schemeClr val="bg1"/>
              </a:solidFill>
            </a:endParaRPr>
          </a:p>
          <a:p>
            <a:pPr marL="0" indent="0">
              <a:buNone/>
            </a:pPr>
            <a:r>
              <a:rPr lang="it-IT" sz="3200" dirty="0">
                <a:solidFill>
                  <a:schemeClr val="bg1"/>
                </a:solidFill>
              </a:rPr>
              <a:t>   imprinting </a:t>
            </a:r>
            <a:r>
              <a:rPr lang="it-IT" sz="3200" dirty="0" err="1">
                <a:solidFill>
                  <a:schemeClr val="bg1"/>
                </a:solidFill>
              </a:rPr>
              <a:t>mark</a:t>
            </a:r>
            <a:r>
              <a:rPr lang="it-IT" sz="3200" dirty="0">
                <a:solidFill>
                  <a:schemeClr val="bg1"/>
                </a:solidFill>
              </a:rPr>
              <a:t>               </a:t>
            </a:r>
            <a:r>
              <a:rPr lang="it-IT" sz="3200" dirty="0" err="1">
                <a:solidFill>
                  <a:schemeClr val="bg1"/>
                </a:solidFill>
              </a:rPr>
              <a:t>silencing</a:t>
            </a:r>
            <a:r>
              <a:rPr lang="it-IT" sz="3200" dirty="0">
                <a:solidFill>
                  <a:schemeClr val="bg1"/>
                </a:solidFill>
              </a:rPr>
              <a:t> of one</a:t>
            </a:r>
          </a:p>
          <a:p>
            <a:pPr marL="0" indent="0">
              <a:buNone/>
            </a:pPr>
            <a:r>
              <a:rPr lang="it-IT" sz="3200" dirty="0">
                <a:solidFill>
                  <a:schemeClr val="bg1"/>
                </a:solidFill>
              </a:rPr>
              <a:t>                                                 parental allele</a:t>
            </a:r>
          </a:p>
        </p:txBody>
      </p:sp>
      <p:cxnSp>
        <p:nvCxnSpPr>
          <p:cNvPr id="13" name="Connettore 2 12">
            <a:extLst>
              <a:ext uri="{FF2B5EF4-FFF2-40B4-BE49-F238E27FC236}">
                <a16:creationId xmlns:a16="http://schemas.microsoft.com/office/drawing/2014/main" id="{ABE4D9AD-A64E-46D5-8D4D-4C59F9277B38}"/>
              </a:ext>
            </a:extLst>
          </p:cNvPr>
          <p:cNvCxnSpPr>
            <a:cxnSpLocks/>
          </p:cNvCxnSpPr>
          <p:nvPr/>
        </p:nvCxnSpPr>
        <p:spPr>
          <a:xfrm flipH="1">
            <a:off x="6848475" y="3428999"/>
            <a:ext cx="1165481" cy="9588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ttore 2 14">
            <a:extLst>
              <a:ext uri="{FF2B5EF4-FFF2-40B4-BE49-F238E27FC236}">
                <a16:creationId xmlns:a16="http://schemas.microsoft.com/office/drawing/2014/main" id="{1728CC62-BF6A-4B9D-AB42-4ADDC715327D}"/>
              </a:ext>
            </a:extLst>
          </p:cNvPr>
          <p:cNvCxnSpPr>
            <a:cxnSpLocks/>
          </p:cNvCxnSpPr>
          <p:nvPr/>
        </p:nvCxnSpPr>
        <p:spPr>
          <a:xfrm>
            <a:off x="8915743" y="3428998"/>
            <a:ext cx="1403263" cy="9588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990917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38BDBE75-1719-4389-A7AC-8E34ED3B0CBC}"/>
              </a:ext>
            </a:extLst>
          </p:cNvPr>
          <p:cNvSpPr>
            <a:spLocks noGrp="1"/>
          </p:cNvSpPr>
          <p:nvPr>
            <p:ph type="title"/>
          </p:nvPr>
        </p:nvSpPr>
        <p:spPr>
          <a:xfrm>
            <a:off x="643468" y="288758"/>
            <a:ext cx="3363974" cy="2349286"/>
          </a:xfrm>
          <a:noFill/>
          <a:ln w="19050">
            <a:solidFill>
              <a:schemeClr val="tx1"/>
            </a:solidFill>
          </a:ln>
        </p:spPr>
        <p:txBody>
          <a:bodyPr wrap="square" anchor="ctr">
            <a:normAutofit/>
          </a:bodyPr>
          <a:lstStyle/>
          <a:p>
            <a:pPr algn="ctr"/>
            <a:r>
              <a:rPr lang="it-IT" sz="3600" dirty="0"/>
              <a:t>DMR: </a:t>
            </a:r>
            <a:r>
              <a:rPr lang="it-IT" sz="3600" dirty="0" err="1"/>
              <a:t>Differentially</a:t>
            </a:r>
            <a:r>
              <a:rPr lang="it-IT" sz="3600" dirty="0"/>
              <a:t> </a:t>
            </a:r>
            <a:r>
              <a:rPr lang="it-IT" sz="3600" dirty="0" err="1"/>
              <a:t>Methylated</a:t>
            </a:r>
            <a:r>
              <a:rPr lang="it-IT" sz="3600" dirty="0"/>
              <a:t> </a:t>
            </a:r>
            <a:r>
              <a:rPr lang="it-IT" sz="3600" dirty="0" err="1"/>
              <a:t>Regions</a:t>
            </a:r>
            <a:endParaRPr lang="it-IT" sz="3600" dirty="0"/>
          </a:p>
        </p:txBody>
      </p:sp>
      <p:sp>
        <p:nvSpPr>
          <p:cNvPr id="8" name="CasellaDiTesto 7">
            <a:extLst>
              <a:ext uri="{FF2B5EF4-FFF2-40B4-BE49-F238E27FC236}">
                <a16:creationId xmlns:a16="http://schemas.microsoft.com/office/drawing/2014/main" id="{FFA603A6-2E36-496C-A056-6B390F5C0E1D}"/>
              </a:ext>
            </a:extLst>
          </p:cNvPr>
          <p:cNvSpPr txBox="1"/>
          <p:nvPr/>
        </p:nvSpPr>
        <p:spPr>
          <a:xfrm>
            <a:off x="7722139" y="288758"/>
            <a:ext cx="2021748" cy="738664"/>
          </a:xfrm>
          <a:prstGeom prst="rect">
            <a:avLst/>
          </a:prstGeom>
          <a:noFill/>
        </p:spPr>
        <p:txBody>
          <a:bodyPr wrap="square" rtlCol="0">
            <a:spAutoFit/>
          </a:bodyPr>
          <a:lstStyle/>
          <a:p>
            <a:r>
              <a:rPr lang="it-IT" sz="2400" dirty="0" err="1">
                <a:solidFill>
                  <a:schemeClr val="bg1"/>
                </a:solidFill>
              </a:rPr>
              <a:t>It</a:t>
            </a:r>
            <a:r>
              <a:rPr lang="it-IT" sz="2400" dirty="0">
                <a:solidFill>
                  <a:schemeClr val="bg1"/>
                </a:solidFill>
              </a:rPr>
              <a:t> </a:t>
            </a:r>
            <a:r>
              <a:rPr lang="it-IT" sz="2400" dirty="0" err="1">
                <a:solidFill>
                  <a:schemeClr val="bg1"/>
                </a:solidFill>
              </a:rPr>
              <a:t>could</a:t>
            </a:r>
            <a:r>
              <a:rPr lang="it-IT" sz="2400" dirty="0">
                <a:solidFill>
                  <a:schemeClr val="bg1"/>
                </a:solidFill>
              </a:rPr>
              <a:t> be:</a:t>
            </a:r>
          </a:p>
          <a:p>
            <a:endParaRPr lang="it-IT" dirty="0"/>
          </a:p>
        </p:txBody>
      </p:sp>
      <p:sp>
        <p:nvSpPr>
          <p:cNvPr id="9" name="Segnaposto contenuto 2">
            <a:extLst>
              <a:ext uri="{FF2B5EF4-FFF2-40B4-BE49-F238E27FC236}">
                <a16:creationId xmlns:a16="http://schemas.microsoft.com/office/drawing/2014/main" id="{46DF4691-3A3E-46B2-97CB-45667F4F326D}"/>
              </a:ext>
            </a:extLst>
          </p:cNvPr>
          <p:cNvSpPr txBox="1">
            <a:spLocks/>
          </p:cNvSpPr>
          <p:nvPr/>
        </p:nvSpPr>
        <p:spPr>
          <a:xfrm>
            <a:off x="5297764" y="1659612"/>
            <a:ext cx="283617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it-IT" dirty="0">
              <a:solidFill>
                <a:schemeClr val="bg1"/>
              </a:solidFill>
            </a:endParaRPr>
          </a:p>
          <a:p>
            <a:pPr marL="0" indent="0">
              <a:buFont typeface="Arial" panose="020B0604020202020204" pitchFamily="34" charset="0"/>
              <a:buNone/>
            </a:pPr>
            <a:r>
              <a:rPr lang="it-IT" b="1" dirty="0">
                <a:solidFill>
                  <a:schemeClr val="bg1"/>
                </a:solidFill>
              </a:rPr>
              <a:t>  </a:t>
            </a:r>
            <a:r>
              <a:rPr lang="it-IT" b="1" dirty="0" err="1">
                <a:solidFill>
                  <a:schemeClr val="bg1"/>
                </a:solidFill>
              </a:rPr>
              <a:t>Gametic</a:t>
            </a:r>
            <a:r>
              <a:rPr lang="it-IT" b="1" dirty="0">
                <a:solidFill>
                  <a:schemeClr val="bg1"/>
                </a:solidFill>
              </a:rPr>
              <a:t> DMR</a:t>
            </a:r>
          </a:p>
          <a:p>
            <a:pPr marL="0" indent="0">
              <a:buFont typeface="Arial" panose="020B0604020202020204" pitchFamily="34" charset="0"/>
              <a:buNone/>
            </a:pPr>
            <a:endParaRPr lang="it-IT" dirty="0">
              <a:solidFill>
                <a:schemeClr val="bg1"/>
              </a:solidFill>
            </a:endParaRPr>
          </a:p>
          <a:p>
            <a:pPr marL="0" indent="0">
              <a:buFont typeface="Arial" panose="020B0604020202020204" pitchFamily="34" charset="0"/>
              <a:buNone/>
            </a:pPr>
            <a:endParaRPr lang="it-IT" dirty="0">
              <a:solidFill>
                <a:schemeClr val="bg1"/>
              </a:solidFill>
            </a:endParaRPr>
          </a:p>
          <a:p>
            <a:pPr marL="0" indent="0">
              <a:buFont typeface="Arial" panose="020B0604020202020204" pitchFamily="34" charset="0"/>
              <a:buNone/>
            </a:pPr>
            <a:r>
              <a:rPr lang="it-IT" dirty="0" err="1">
                <a:solidFill>
                  <a:schemeClr val="bg1"/>
                </a:solidFill>
              </a:rPr>
              <a:t>Established</a:t>
            </a:r>
            <a:r>
              <a:rPr lang="it-IT" dirty="0">
                <a:solidFill>
                  <a:schemeClr val="bg1"/>
                </a:solidFill>
              </a:rPr>
              <a:t> </a:t>
            </a:r>
            <a:r>
              <a:rPr lang="it-IT" dirty="0" err="1">
                <a:solidFill>
                  <a:schemeClr val="bg1"/>
                </a:solidFill>
              </a:rPr>
              <a:t>during</a:t>
            </a:r>
            <a:r>
              <a:rPr lang="it-IT" dirty="0">
                <a:solidFill>
                  <a:schemeClr val="bg1"/>
                </a:solidFill>
              </a:rPr>
              <a:t> </a:t>
            </a:r>
            <a:r>
              <a:rPr lang="it-IT" dirty="0" err="1">
                <a:solidFill>
                  <a:schemeClr val="bg1"/>
                </a:solidFill>
              </a:rPr>
              <a:t>gametogenesis</a:t>
            </a:r>
            <a:r>
              <a:rPr lang="it-IT" dirty="0">
                <a:solidFill>
                  <a:schemeClr val="bg1"/>
                </a:solidFill>
              </a:rPr>
              <a:t> </a:t>
            </a:r>
          </a:p>
        </p:txBody>
      </p:sp>
      <p:sp>
        <p:nvSpPr>
          <p:cNvPr id="10" name="CasellaDiTesto 9">
            <a:extLst>
              <a:ext uri="{FF2B5EF4-FFF2-40B4-BE49-F238E27FC236}">
                <a16:creationId xmlns:a16="http://schemas.microsoft.com/office/drawing/2014/main" id="{6A3AE5E2-00B0-4177-A8E9-6D447DD233BA}"/>
              </a:ext>
            </a:extLst>
          </p:cNvPr>
          <p:cNvSpPr txBox="1"/>
          <p:nvPr/>
        </p:nvSpPr>
        <p:spPr>
          <a:xfrm>
            <a:off x="5297764" y="5908453"/>
            <a:ext cx="3758266" cy="461665"/>
          </a:xfrm>
          <a:prstGeom prst="rect">
            <a:avLst/>
          </a:prstGeom>
          <a:noFill/>
        </p:spPr>
        <p:txBody>
          <a:bodyPr wrap="square" rtlCol="0">
            <a:spAutoFit/>
          </a:bodyPr>
          <a:lstStyle/>
          <a:p>
            <a:r>
              <a:rPr lang="it-IT" sz="2400" dirty="0">
                <a:solidFill>
                  <a:schemeClr val="bg1"/>
                </a:solidFill>
              </a:rPr>
              <a:t>Imprinting </a:t>
            </a:r>
            <a:r>
              <a:rPr lang="it-IT" sz="2400" dirty="0" err="1">
                <a:solidFill>
                  <a:schemeClr val="bg1"/>
                </a:solidFill>
              </a:rPr>
              <a:t>mark</a:t>
            </a:r>
            <a:r>
              <a:rPr lang="it-IT" sz="2400" dirty="0">
                <a:solidFill>
                  <a:schemeClr val="bg1"/>
                </a:solidFill>
              </a:rPr>
              <a:t> </a:t>
            </a:r>
          </a:p>
        </p:txBody>
      </p:sp>
      <p:cxnSp>
        <p:nvCxnSpPr>
          <p:cNvPr id="14" name="Connettore 2 13">
            <a:extLst>
              <a:ext uri="{FF2B5EF4-FFF2-40B4-BE49-F238E27FC236}">
                <a16:creationId xmlns:a16="http://schemas.microsoft.com/office/drawing/2014/main" id="{245EF764-67C1-4AEA-8519-B73BC4C56088}"/>
              </a:ext>
            </a:extLst>
          </p:cNvPr>
          <p:cNvCxnSpPr>
            <a:cxnSpLocks/>
          </p:cNvCxnSpPr>
          <p:nvPr/>
        </p:nvCxnSpPr>
        <p:spPr>
          <a:xfrm>
            <a:off x="6406097" y="2638043"/>
            <a:ext cx="0" cy="7909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ttore 2 15">
            <a:extLst>
              <a:ext uri="{FF2B5EF4-FFF2-40B4-BE49-F238E27FC236}">
                <a16:creationId xmlns:a16="http://schemas.microsoft.com/office/drawing/2014/main" id="{9FC3AA9C-894E-4715-B2AC-836E7B12FBCE}"/>
              </a:ext>
            </a:extLst>
          </p:cNvPr>
          <p:cNvCxnSpPr>
            <a:cxnSpLocks/>
          </p:cNvCxnSpPr>
          <p:nvPr/>
        </p:nvCxnSpPr>
        <p:spPr>
          <a:xfrm>
            <a:off x="6406097" y="4731978"/>
            <a:ext cx="0" cy="9486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CasellaDiTesto 16">
            <a:extLst>
              <a:ext uri="{FF2B5EF4-FFF2-40B4-BE49-F238E27FC236}">
                <a16:creationId xmlns:a16="http://schemas.microsoft.com/office/drawing/2014/main" id="{134B3939-A84C-46F4-8EB7-418549F214E7}"/>
              </a:ext>
            </a:extLst>
          </p:cNvPr>
          <p:cNvSpPr txBox="1"/>
          <p:nvPr/>
        </p:nvSpPr>
        <p:spPr>
          <a:xfrm>
            <a:off x="8579529" y="2097069"/>
            <a:ext cx="3317196" cy="2985433"/>
          </a:xfrm>
          <a:prstGeom prst="rect">
            <a:avLst/>
          </a:prstGeom>
          <a:noFill/>
        </p:spPr>
        <p:txBody>
          <a:bodyPr wrap="square" rtlCol="0">
            <a:spAutoFit/>
          </a:bodyPr>
          <a:lstStyle/>
          <a:p>
            <a:r>
              <a:rPr lang="it-IT" sz="2800" b="1" dirty="0">
                <a:solidFill>
                  <a:schemeClr val="bg1"/>
                </a:solidFill>
              </a:rPr>
              <a:t>      </a:t>
            </a:r>
            <a:r>
              <a:rPr lang="it-IT" sz="2800" b="1" dirty="0" err="1">
                <a:solidFill>
                  <a:schemeClr val="bg1"/>
                </a:solidFill>
              </a:rPr>
              <a:t>Somatic</a:t>
            </a:r>
            <a:r>
              <a:rPr lang="it-IT" sz="2800" b="1" dirty="0">
                <a:solidFill>
                  <a:schemeClr val="bg1"/>
                </a:solidFill>
              </a:rPr>
              <a:t> DMR</a:t>
            </a:r>
          </a:p>
          <a:p>
            <a:endParaRPr lang="it-IT" sz="2800" b="1" dirty="0">
              <a:solidFill>
                <a:schemeClr val="bg1"/>
              </a:solidFill>
            </a:endParaRPr>
          </a:p>
          <a:p>
            <a:endParaRPr lang="it-IT" b="1" dirty="0">
              <a:solidFill>
                <a:schemeClr val="bg1"/>
              </a:solidFill>
            </a:endParaRPr>
          </a:p>
          <a:p>
            <a:endParaRPr lang="it-IT" sz="2800" b="1" dirty="0">
              <a:solidFill>
                <a:schemeClr val="bg1"/>
              </a:solidFill>
            </a:endParaRPr>
          </a:p>
          <a:p>
            <a:r>
              <a:rPr lang="it-IT" sz="2800" dirty="0" err="1">
                <a:solidFill>
                  <a:schemeClr val="bg1"/>
                </a:solidFill>
              </a:rPr>
              <a:t>Established</a:t>
            </a:r>
            <a:r>
              <a:rPr lang="it-IT" sz="2800" dirty="0">
                <a:solidFill>
                  <a:schemeClr val="bg1"/>
                </a:solidFill>
              </a:rPr>
              <a:t> after the </a:t>
            </a:r>
            <a:r>
              <a:rPr lang="it-IT" sz="2800" dirty="0" err="1">
                <a:solidFill>
                  <a:schemeClr val="bg1"/>
                </a:solidFill>
              </a:rPr>
              <a:t>embryo</a:t>
            </a:r>
            <a:r>
              <a:rPr lang="it-IT" sz="2800" dirty="0">
                <a:solidFill>
                  <a:schemeClr val="bg1"/>
                </a:solidFill>
              </a:rPr>
              <a:t> </a:t>
            </a:r>
            <a:r>
              <a:rPr lang="it-IT" sz="2800" dirty="0" err="1">
                <a:solidFill>
                  <a:schemeClr val="bg1"/>
                </a:solidFill>
              </a:rPr>
              <a:t>has</a:t>
            </a:r>
            <a:r>
              <a:rPr lang="it-IT" sz="2800" dirty="0">
                <a:solidFill>
                  <a:schemeClr val="bg1"/>
                </a:solidFill>
              </a:rPr>
              <a:t> </a:t>
            </a:r>
            <a:r>
              <a:rPr lang="it-IT" sz="2800" dirty="0" err="1">
                <a:solidFill>
                  <a:schemeClr val="bg1"/>
                </a:solidFill>
              </a:rPr>
              <a:t>become</a:t>
            </a:r>
            <a:r>
              <a:rPr lang="it-IT" sz="2800" dirty="0">
                <a:solidFill>
                  <a:schemeClr val="bg1"/>
                </a:solidFill>
              </a:rPr>
              <a:t> </a:t>
            </a:r>
            <a:r>
              <a:rPr lang="it-IT" sz="2800" dirty="0" err="1">
                <a:solidFill>
                  <a:schemeClr val="bg1"/>
                </a:solidFill>
              </a:rPr>
              <a:t>diploid</a:t>
            </a:r>
            <a:endParaRPr lang="it-IT" sz="2800" dirty="0">
              <a:solidFill>
                <a:schemeClr val="bg1"/>
              </a:solidFill>
            </a:endParaRPr>
          </a:p>
        </p:txBody>
      </p:sp>
      <p:sp>
        <p:nvSpPr>
          <p:cNvPr id="18" name="CasellaDiTesto 17">
            <a:extLst>
              <a:ext uri="{FF2B5EF4-FFF2-40B4-BE49-F238E27FC236}">
                <a16:creationId xmlns:a16="http://schemas.microsoft.com/office/drawing/2014/main" id="{794706EC-1E51-4D5C-8BCA-652532C45154}"/>
              </a:ext>
            </a:extLst>
          </p:cNvPr>
          <p:cNvSpPr txBox="1"/>
          <p:nvPr/>
        </p:nvSpPr>
        <p:spPr>
          <a:xfrm>
            <a:off x="8579530" y="5723786"/>
            <a:ext cx="3536270" cy="830997"/>
          </a:xfrm>
          <a:prstGeom prst="rect">
            <a:avLst/>
          </a:prstGeom>
          <a:noFill/>
        </p:spPr>
        <p:txBody>
          <a:bodyPr wrap="square" rtlCol="0">
            <a:spAutoFit/>
          </a:bodyPr>
          <a:lstStyle/>
          <a:p>
            <a:r>
              <a:rPr lang="it-IT" sz="2400" dirty="0">
                <a:solidFill>
                  <a:schemeClr val="bg1"/>
                </a:solidFill>
              </a:rPr>
              <a:t>Parental </a:t>
            </a:r>
            <a:r>
              <a:rPr lang="it-IT" sz="2400" dirty="0" err="1">
                <a:solidFill>
                  <a:schemeClr val="bg1"/>
                </a:solidFill>
              </a:rPr>
              <a:t>specific</a:t>
            </a:r>
            <a:r>
              <a:rPr lang="it-IT" sz="2400" dirty="0">
                <a:solidFill>
                  <a:schemeClr val="bg1"/>
                </a:solidFill>
              </a:rPr>
              <a:t> </a:t>
            </a:r>
            <a:r>
              <a:rPr lang="it-IT" sz="2400" dirty="0" err="1">
                <a:solidFill>
                  <a:schemeClr val="bg1"/>
                </a:solidFill>
              </a:rPr>
              <a:t>silencing</a:t>
            </a:r>
            <a:r>
              <a:rPr lang="it-IT" sz="2400" dirty="0">
                <a:solidFill>
                  <a:schemeClr val="bg1"/>
                </a:solidFill>
              </a:rPr>
              <a:t> </a:t>
            </a:r>
            <a:r>
              <a:rPr lang="it-IT" sz="2400" dirty="0" err="1">
                <a:solidFill>
                  <a:schemeClr val="bg1"/>
                </a:solidFill>
              </a:rPr>
              <a:t>maintaining</a:t>
            </a:r>
            <a:r>
              <a:rPr lang="it-IT" sz="2400" dirty="0">
                <a:solidFill>
                  <a:schemeClr val="bg1"/>
                </a:solidFill>
              </a:rPr>
              <a:t>.</a:t>
            </a:r>
          </a:p>
        </p:txBody>
      </p:sp>
      <p:cxnSp>
        <p:nvCxnSpPr>
          <p:cNvPr id="19" name="Connettore 2 18">
            <a:extLst>
              <a:ext uri="{FF2B5EF4-FFF2-40B4-BE49-F238E27FC236}">
                <a16:creationId xmlns:a16="http://schemas.microsoft.com/office/drawing/2014/main" id="{D1329FF2-C14B-4715-8518-CA8E89C5DA25}"/>
              </a:ext>
            </a:extLst>
          </p:cNvPr>
          <p:cNvCxnSpPr>
            <a:cxnSpLocks/>
          </p:cNvCxnSpPr>
          <p:nvPr/>
        </p:nvCxnSpPr>
        <p:spPr>
          <a:xfrm flipH="1">
            <a:off x="6406097" y="851023"/>
            <a:ext cx="1820707" cy="1002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ttore 2 19">
            <a:extLst>
              <a:ext uri="{FF2B5EF4-FFF2-40B4-BE49-F238E27FC236}">
                <a16:creationId xmlns:a16="http://schemas.microsoft.com/office/drawing/2014/main" id="{A47C28DF-30AE-4317-B0E6-45047AD0C4E5}"/>
              </a:ext>
            </a:extLst>
          </p:cNvPr>
          <p:cNvCxnSpPr>
            <a:cxnSpLocks/>
          </p:cNvCxnSpPr>
          <p:nvPr/>
        </p:nvCxnSpPr>
        <p:spPr>
          <a:xfrm>
            <a:off x="8441711" y="856029"/>
            <a:ext cx="1777110" cy="9759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ttore 2 20">
            <a:extLst>
              <a:ext uri="{FF2B5EF4-FFF2-40B4-BE49-F238E27FC236}">
                <a16:creationId xmlns:a16="http://schemas.microsoft.com/office/drawing/2014/main" id="{448EEE05-4812-4212-9E49-D639887CA7CD}"/>
              </a:ext>
            </a:extLst>
          </p:cNvPr>
          <p:cNvCxnSpPr>
            <a:cxnSpLocks/>
          </p:cNvCxnSpPr>
          <p:nvPr/>
        </p:nvCxnSpPr>
        <p:spPr>
          <a:xfrm>
            <a:off x="10101504" y="2638043"/>
            <a:ext cx="0" cy="9312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nettore 2 21">
            <a:extLst>
              <a:ext uri="{FF2B5EF4-FFF2-40B4-BE49-F238E27FC236}">
                <a16:creationId xmlns:a16="http://schemas.microsoft.com/office/drawing/2014/main" id="{669BC1A5-6FF5-4AEB-962E-53126A779446}"/>
              </a:ext>
            </a:extLst>
          </p:cNvPr>
          <p:cNvCxnSpPr/>
          <p:nvPr/>
        </p:nvCxnSpPr>
        <p:spPr>
          <a:xfrm>
            <a:off x="10155970" y="5108039"/>
            <a:ext cx="0" cy="5725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924107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Segnaposto contenuto 2">
            <a:extLst>
              <a:ext uri="{FF2B5EF4-FFF2-40B4-BE49-F238E27FC236}">
                <a16:creationId xmlns:a16="http://schemas.microsoft.com/office/drawing/2014/main" id="{B75CCE34-E2AC-4CE1-9A0B-AE2D28E77CE4}"/>
              </a:ext>
            </a:extLst>
          </p:cNvPr>
          <p:cNvSpPr txBox="1">
            <a:spLocks/>
          </p:cNvSpPr>
          <p:nvPr/>
        </p:nvSpPr>
        <p:spPr>
          <a:xfrm>
            <a:off x="257716" y="818147"/>
            <a:ext cx="4138863" cy="6505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3200" dirty="0"/>
              <a:t>Igf2 cluster </a:t>
            </a:r>
            <a:r>
              <a:rPr lang="it-IT" sz="3200" dirty="0" err="1"/>
              <a:t>has</a:t>
            </a:r>
            <a:r>
              <a:rPr lang="it-IT" sz="3200" dirty="0"/>
              <a:t> a </a:t>
            </a:r>
            <a:r>
              <a:rPr lang="it-IT" sz="3200" b="1" dirty="0" err="1"/>
              <a:t>gametic</a:t>
            </a:r>
            <a:r>
              <a:rPr lang="it-IT" sz="3200" dirty="0"/>
              <a:t> DMR </a:t>
            </a:r>
            <a:r>
              <a:rPr lang="it-IT" sz="3200" dirty="0" err="1"/>
              <a:t>located</a:t>
            </a:r>
            <a:r>
              <a:rPr lang="it-IT" sz="3200" dirty="0"/>
              <a:t> 2kb upstream of the H19 </a:t>
            </a:r>
            <a:r>
              <a:rPr lang="it-IT" sz="3200" dirty="0" err="1"/>
              <a:t>lncRNA</a:t>
            </a:r>
            <a:r>
              <a:rPr lang="it-IT" sz="3200" dirty="0"/>
              <a:t> promoter, </a:t>
            </a:r>
            <a:r>
              <a:rPr lang="it-IT" sz="3200" dirty="0" err="1"/>
              <a:t>methylated</a:t>
            </a:r>
            <a:r>
              <a:rPr lang="it-IT" sz="3200" dirty="0"/>
              <a:t> </a:t>
            </a:r>
            <a:r>
              <a:rPr lang="en-GB" sz="3200" dirty="0"/>
              <a:t>only in the paternal gamete and is maintained in all somatic tissues.</a:t>
            </a:r>
            <a:endParaRPr lang="en-GB" dirty="0">
              <a:solidFill>
                <a:schemeClr val="bg1"/>
              </a:solidFill>
            </a:endParaRPr>
          </a:p>
          <a:p>
            <a:endParaRPr lang="it-IT" dirty="0"/>
          </a:p>
        </p:txBody>
      </p:sp>
      <p:sp>
        <p:nvSpPr>
          <p:cNvPr id="6" name="Rettangolo 5">
            <a:extLst>
              <a:ext uri="{FF2B5EF4-FFF2-40B4-BE49-F238E27FC236}">
                <a16:creationId xmlns:a16="http://schemas.microsoft.com/office/drawing/2014/main" id="{7A3E6EE6-56A5-47A6-BC59-53A17372E643}"/>
              </a:ext>
            </a:extLst>
          </p:cNvPr>
          <p:cNvSpPr/>
          <p:nvPr/>
        </p:nvSpPr>
        <p:spPr>
          <a:xfrm>
            <a:off x="5245769" y="235893"/>
            <a:ext cx="6096000" cy="5078313"/>
          </a:xfrm>
          <a:prstGeom prst="rect">
            <a:avLst/>
          </a:prstGeom>
        </p:spPr>
        <p:txBody>
          <a:bodyPr>
            <a:spAutoFit/>
          </a:bodyPr>
          <a:lstStyle/>
          <a:p>
            <a:endParaRPr lang="en-GB" sz="3600" dirty="0">
              <a:solidFill>
                <a:schemeClr val="bg1"/>
              </a:solidFill>
            </a:endParaRPr>
          </a:p>
          <a:p>
            <a:pPr marL="571500" indent="-571500">
              <a:buFont typeface="Arial" panose="020B0604020202020204" pitchFamily="34" charset="0"/>
              <a:buChar char="•"/>
            </a:pPr>
            <a:r>
              <a:rPr lang="en-GB" sz="3600" b="1" dirty="0">
                <a:solidFill>
                  <a:schemeClr val="bg1"/>
                </a:solidFill>
              </a:rPr>
              <a:t>Somatic </a:t>
            </a:r>
            <a:r>
              <a:rPr lang="en-GB" sz="3600" dirty="0">
                <a:solidFill>
                  <a:schemeClr val="bg1"/>
                </a:solidFill>
              </a:rPr>
              <a:t>DMRs are relatively rare but have been reported for some imprinted clusters, which suggests that this type of epigenetic modification plays a limited role in maintaining imprinted gene expression</a:t>
            </a:r>
          </a:p>
        </p:txBody>
      </p:sp>
    </p:spTree>
    <p:extLst>
      <p:ext uri="{BB962C8B-B14F-4D97-AF65-F5344CB8AC3E}">
        <p14:creationId xmlns:p14="http://schemas.microsoft.com/office/powerpoint/2010/main" val="33280433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Segnaposto contenuto 2">
            <a:extLst>
              <a:ext uri="{FF2B5EF4-FFF2-40B4-BE49-F238E27FC236}">
                <a16:creationId xmlns:a16="http://schemas.microsoft.com/office/drawing/2014/main" id="{B75CCE34-E2AC-4CE1-9A0B-AE2D28E77CE4}"/>
              </a:ext>
            </a:extLst>
          </p:cNvPr>
          <p:cNvSpPr txBox="1">
            <a:spLocks/>
          </p:cNvSpPr>
          <p:nvPr/>
        </p:nvSpPr>
        <p:spPr>
          <a:xfrm>
            <a:off x="224833" y="3184356"/>
            <a:ext cx="4138863" cy="7218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3200" b="1" dirty="0"/>
              <a:t>Igf2, Igf2r, Kcnq1, Dlk1</a:t>
            </a:r>
            <a:endParaRPr lang="it-IT" dirty="0"/>
          </a:p>
        </p:txBody>
      </p:sp>
      <p:sp>
        <p:nvSpPr>
          <p:cNvPr id="6" name="Rettangolo 5">
            <a:extLst>
              <a:ext uri="{FF2B5EF4-FFF2-40B4-BE49-F238E27FC236}">
                <a16:creationId xmlns:a16="http://schemas.microsoft.com/office/drawing/2014/main" id="{7A3E6EE6-56A5-47A6-BC59-53A17372E643}"/>
              </a:ext>
            </a:extLst>
          </p:cNvPr>
          <p:cNvSpPr/>
          <p:nvPr/>
        </p:nvSpPr>
        <p:spPr>
          <a:xfrm>
            <a:off x="5566609" y="348187"/>
            <a:ext cx="6096000" cy="5509200"/>
          </a:xfrm>
          <a:prstGeom prst="rect">
            <a:avLst/>
          </a:prstGeom>
        </p:spPr>
        <p:txBody>
          <a:bodyPr>
            <a:spAutoFit/>
          </a:bodyPr>
          <a:lstStyle/>
          <a:p>
            <a:pPr marL="571500" indent="-571500">
              <a:buFont typeface="Arial" panose="020B0604020202020204" pitchFamily="34" charset="0"/>
              <a:buChar char="•"/>
            </a:pPr>
            <a:r>
              <a:rPr lang="en-GB" sz="3200" dirty="0">
                <a:solidFill>
                  <a:schemeClr val="bg1"/>
                </a:solidFill>
              </a:rPr>
              <a:t>The type of perturbations shown for those four imprinted clusters indicates that DNA methylation is generally acting to suppress the action of the gametic DMR.</a:t>
            </a:r>
          </a:p>
          <a:p>
            <a:pPr marL="571500" indent="-571500">
              <a:buFont typeface="Arial" panose="020B0604020202020204" pitchFamily="34" charset="0"/>
              <a:buChar char="•"/>
            </a:pPr>
            <a:r>
              <a:rPr lang="en-GB" sz="3200" dirty="0">
                <a:solidFill>
                  <a:schemeClr val="bg1"/>
                </a:solidFill>
              </a:rPr>
              <a:t>If methylation is absent, the lncRNA is aberrantly expressed and those genes become repressed on both parental chromosomes.</a:t>
            </a:r>
            <a:endParaRPr lang="it-IT" sz="3200" dirty="0">
              <a:solidFill>
                <a:schemeClr val="bg1"/>
              </a:solidFill>
            </a:endParaRPr>
          </a:p>
        </p:txBody>
      </p:sp>
      <p:sp>
        <p:nvSpPr>
          <p:cNvPr id="5" name="Freccia in giù 4">
            <a:extLst>
              <a:ext uri="{FF2B5EF4-FFF2-40B4-BE49-F238E27FC236}">
                <a16:creationId xmlns:a16="http://schemas.microsoft.com/office/drawing/2014/main" id="{BC2B0276-AC6F-4719-B495-B21DA792A161}"/>
              </a:ext>
            </a:extLst>
          </p:cNvPr>
          <p:cNvSpPr/>
          <p:nvPr/>
        </p:nvSpPr>
        <p:spPr>
          <a:xfrm rot="16200000">
            <a:off x="4476947" y="2929854"/>
            <a:ext cx="771788" cy="99829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t-IT" dirty="0"/>
          </a:p>
        </p:txBody>
      </p:sp>
    </p:spTree>
    <p:extLst>
      <p:ext uri="{BB962C8B-B14F-4D97-AF65-F5344CB8AC3E}">
        <p14:creationId xmlns:p14="http://schemas.microsoft.com/office/powerpoint/2010/main" val="69596447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Segnaposto contenuto 2">
            <a:extLst>
              <a:ext uri="{FF2B5EF4-FFF2-40B4-BE49-F238E27FC236}">
                <a16:creationId xmlns:a16="http://schemas.microsoft.com/office/drawing/2014/main" id="{B75CCE34-E2AC-4CE1-9A0B-AE2D28E77CE4}"/>
              </a:ext>
            </a:extLst>
          </p:cNvPr>
          <p:cNvSpPr txBox="1">
            <a:spLocks/>
          </p:cNvSpPr>
          <p:nvPr/>
        </p:nvSpPr>
        <p:spPr>
          <a:xfrm>
            <a:off x="586579" y="348187"/>
            <a:ext cx="4138863" cy="7218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4400" b="1" dirty="0" err="1"/>
              <a:t>Maternal</a:t>
            </a:r>
            <a:r>
              <a:rPr lang="it-IT" sz="4400" b="1" dirty="0"/>
              <a:t> DMR</a:t>
            </a:r>
            <a:endParaRPr lang="it-IT" sz="3600" dirty="0"/>
          </a:p>
        </p:txBody>
      </p:sp>
      <p:sp>
        <p:nvSpPr>
          <p:cNvPr id="6" name="Rettangolo 5">
            <a:extLst>
              <a:ext uri="{FF2B5EF4-FFF2-40B4-BE49-F238E27FC236}">
                <a16:creationId xmlns:a16="http://schemas.microsoft.com/office/drawing/2014/main" id="{7A3E6EE6-56A5-47A6-BC59-53A17372E643}"/>
              </a:ext>
            </a:extLst>
          </p:cNvPr>
          <p:cNvSpPr/>
          <p:nvPr/>
        </p:nvSpPr>
        <p:spPr>
          <a:xfrm>
            <a:off x="5926516" y="310087"/>
            <a:ext cx="4998158" cy="2985433"/>
          </a:xfrm>
          <a:prstGeom prst="rect">
            <a:avLst/>
          </a:prstGeom>
        </p:spPr>
        <p:txBody>
          <a:bodyPr wrap="square">
            <a:spAutoFit/>
          </a:bodyPr>
          <a:lstStyle/>
          <a:p>
            <a:pPr algn="ctr"/>
            <a:r>
              <a:rPr lang="it-IT" sz="4400" b="1" dirty="0" err="1">
                <a:solidFill>
                  <a:schemeClr val="bg1"/>
                </a:solidFill>
              </a:rPr>
              <a:t>Paternal</a:t>
            </a:r>
            <a:r>
              <a:rPr lang="it-IT" sz="4400" b="1" dirty="0">
                <a:solidFill>
                  <a:schemeClr val="bg1"/>
                </a:solidFill>
              </a:rPr>
              <a:t> DMR</a:t>
            </a:r>
          </a:p>
          <a:p>
            <a:pPr algn="ctr"/>
            <a:endParaRPr lang="it-IT" sz="1600" b="1" dirty="0">
              <a:solidFill>
                <a:schemeClr val="bg1"/>
              </a:solidFill>
            </a:endParaRPr>
          </a:p>
          <a:p>
            <a:pPr algn="ctr"/>
            <a:r>
              <a:rPr lang="it-IT" sz="3200" dirty="0" err="1">
                <a:solidFill>
                  <a:schemeClr val="bg1"/>
                </a:solidFill>
              </a:rPr>
              <a:t>Few</a:t>
            </a:r>
            <a:r>
              <a:rPr lang="it-IT" sz="3200" dirty="0">
                <a:solidFill>
                  <a:schemeClr val="bg1"/>
                </a:solidFill>
              </a:rPr>
              <a:t> </a:t>
            </a:r>
            <a:r>
              <a:rPr lang="it-IT" sz="3200" dirty="0" err="1">
                <a:solidFill>
                  <a:schemeClr val="bg1"/>
                </a:solidFill>
              </a:rPr>
              <a:t>informations</a:t>
            </a:r>
            <a:r>
              <a:rPr lang="it-IT" sz="3200" dirty="0">
                <a:solidFill>
                  <a:schemeClr val="bg1"/>
                </a:solidFill>
              </a:rPr>
              <a:t> </a:t>
            </a:r>
            <a:r>
              <a:rPr lang="it-IT" sz="3200" dirty="0" err="1">
                <a:solidFill>
                  <a:schemeClr val="bg1"/>
                </a:solidFill>
              </a:rPr>
              <a:t>about</a:t>
            </a:r>
            <a:r>
              <a:rPr lang="it-IT" sz="3200" dirty="0">
                <a:solidFill>
                  <a:schemeClr val="bg1"/>
                </a:solidFill>
              </a:rPr>
              <a:t> </a:t>
            </a:r>
            <a:r>
              <a:rPr lang="it-IT" sz="3200" dirty="0" err="1">
                <a:solidFill>
                  <a:schemeClr val="bg1"/>
                </a:solidFill>
              </a:rPr>
              <a:t>how</a:t>
            </a:r>
            <a:r>
              <a:rPr lang="it-IT" sz="3200" dirty="0">
                <a:solidFill>
                  <a:schemeClr val="bg1"/>
                </a:solidFill>
              </a:rPr>
              <a:t> </a:t>
            </a:r>
            <a:r>
              <a:rPr lang="it-IT" sz="3200" dirty="0" err="1">
                <a:solidFill>
                  <a:schemeClr val="bg1"/>
                </a:solidFill>
              </a:rPr>
              <a:t>it</a:t>
            </a:r>
            <a:r>
              <a:rPr lang="it-IT" sz="3200" dirty="0">
                <a:solidFill>
                  <a:schemeClr val="bg1"/>
                </a:solidFill>
              </a:rPr>
              <a:t> </a:t>
            </a:r>
            <a:r>
              <a:rPr lang="it-IT" sz="3200" dirty="0" err="1">
                <a:solidFill>
                  <a:schemeClr val="bg1"/>
                </a:solidFill>
              </a:rPr>
              <a:t>is</a:t>
            </a:r>
            <a:r>
              <a:rPr lang="it-IT" sz="3200" dirty="0">
                <a:solidFill>
                  <a:schemeClr val="bg1"/>
                </a:solidFill>
              </a:rPr>
              <a:t> </a:t>
            </a:r>
            <a:r>
              <a:rPr lang="it-IT" sz="3200" dirty="0" err="1">
                <a:solidFill>
                  <a:schemeClr val="bg1"/>
                </a:solidFill>
              </a:rPr>
              <a:t>established</a:t>
            </a:r>
            <a:r>
              <a:rPr lang="it-IT" sz="3200" dirty="0">
                <a:solidFill>
                  <a:schemeClr val="bg1"/>
                </a:solidFill>
              </a:rPr>
              <a:t>, </a:t>
            </a:r>
            <a:r>
              <a:rPr lang="it-IT" sz="3200" dirty="0" err="1">
                <a:solidFill>
                  <a:schemeClr val="bg1"/>
                </a:solidFill>
              </a:rPr>
              <a:t>but</a:t>
            </a:r>
            <a:r>
              <a:rPr lang="it-IT" sz="3200" dirty="0">
                <a:solidFill>
                  <a:schemeClr val="bg1"/>
                </a:solidFill>
              </a:rPr>
              <a:t> </a:t>
            </a:r>
            <a:r>
              <a:rPr lang="it-IT" sz="3200" dirty="0" err="1">
                <a:solidFill>
                  <a:schemeClr val="bg1"/>
                </a:solidFill>
              </a:rPr>
              <a:t>there</a:t>
            </a:r>
            <a:r>
              <a:rPr lang="it-IT" sz="3200" dirty="0">
                <a:solidFill>
                  <a:schemeClr val="bg1"/>
                </a:solidFill>
              </a:rPr>
              <a:t> are some </a:t>
            </a:r>
            <a:r>
              <a:rPr lang="it-IT" sz="3200" dirty="0" err="1">
                <a:solidFill>
                  <a:schemeClr val="bg1"/>
                </a:solidFill>
              </a:rPr>
              <a:t>similarities</a:t>
            </a:r>
            <a:r>
              <a:rPr lang="it-IT" sz="3200" dirty="0">
                <a:solidFill>
                  <a:schemeClr val="bg1"/>
                </a:solidFill>
              </a:rPr>
              <a:t> with the </a:t>
            </a:r>
            <a:r>
              <a:rPr lang="it-IT" sz="3200" dirty="0" err="1">
                <a:solidFill>
                  <a:schemeClr val="bg1"/>
                </a:solidFill>
              </a:rPr>
              <a:t>female</a:t>
            </a:r>
            <a:r>
              <a:rPr lang="it-IT" sz="3200" dirty="0">
                <a:solidFill>
                  <a:schemeClr val="bg1"/>
                </a:solidFill>
              </a:rPr>
              <a:t> </a:t>
            </a:r>
            <a:r>
              <a:rPr lang="it-IT" sz="3200" dirty="0" err="1">
                <a:solidFill>
                  <a:schemeClr val="bg1"/>
                </a:solidFill>
              </a:rPr>
              <a:t>germline</a:t>
            </a:r>
            <a:r>
              <a:rPr lang="it-IT" sz="3200" dirty="0">
                <a:solidFill>
                  <a:schemeClr val="bg1"/>
                </a:solidFill>
              </a:rPr>
              <a:t>.</a:t>
            </a:r>
          </a:p>
        </p:txBody>
      </p:sp>
      <p:sp>
        <p:nvSpPr>
          <p:cNvPr id="2" name="CasellaDiTesto 1">
            <a:extLst>
              <a:ext uri="{FF2B5EF4-FFF2-40B4-BE49-F238E27FC236}">
                <a16:creationId xmlns:a16="http://schemas.microsoft.com/office/drawing/2014/main" id="{A1BC5ED9-6DF5-4671-8D19-4CBB86C8EBC3}"/>
              </a:ext>
            </a:extLst>
          </p:cNvPr>
          <p:cNvSpPr txBox="1"/>
          <p:nvPr/>
        </p:nvSpPr>
        <p:spPr>
          <a:xfrm>
            <a:off x="256673" y="1418268"/>
            <a:ext cx="4138863" cy="4524315"/>
          </a:xfrm>
          <a:prstGeom prst="rect">
            <a:avLst/>
          </a:prstGeom>
          <a:noFill/>
        </p:spPr>
        <p:txBody>
          <a:bodyPr wrap="square" rtlCol="0">
            <a:spAutoFit/>
          </a:bodyPr>
          <a:lstStyle/>
          <a:p>
            <a:r>
              <a:rPr lang="it-IT" sz="3200" dirty="0"/>
              <a:t>-</a:t>
            </a:r>
            <a:r>
              <a:rPr lang="it-IT" sz="3200" dirty="0" err="1"/>
              <a:t>CpG</a:t>
            </a:r>
            <a:r>
              <a:rPr lang="it-IT" sz="3200" dirty="0"/>
              <a:t> </a:t>
            </a:r>
            <a:r>
              <a:rPr lang="it-IT" sz="3200" dirty="0" err="1"/>
              <a:t>rich</a:t>
            </a:r>
            <a:endParaRPr lang="it-IT" sz="3200" dirty="0"/>
          </a:p>
          <a:p>
            <a:endParaRPr lang="it-IT" sz="3200" dirty="0"/>
          </a:p>
          <a:p>
            <a:r>
              <a:rPr lang="it-IT" sz="3200" dirty="0"/>
              <a:t>-DNMT3A and DNMT3L </a:t>
            </a:r>
            <a:r>
              <a:rPr lang="it-IT" sz="3200" dirty="0" err="1"/>
              <a:t>methylate</a:t>
            </a:r>
            <a:r>
              <a:rPr lang="it-IT" sz="3200" dirty="0"/>
              <a:t> a </a:t>
            </a:r>
            <a:r>
              <a:rPr lang="it-IT" sz="3200" dirty="0" err="1"/>
              <a:t>pair</a:t>
            </a:r>
            <a:r>
              <a:rPr lang="it-IT" sz="3200" dirty="0"/>
              <a:t> of </a:t>
            </a:r>
            <a:r>
              <a:rPr lang="it-IT" sz="3200" dirty="0" err="1"/>
              <a:t>CpG</a:t>
            </a:r>
            <a:r>
              <a:rPr lang="it-IT" sz="3200" dirty="0"/>
              <a:t>, 8-10 </a:t>
            </a:r>
            <a:r>
              <a:rPr lang="it-IT" sz="3200" dirty="0" err="1"/>
              <a:t>bp</a:t>
            </a:r>
            <a:r>
              <a:rPr lang="it-IT" sz="3200" dirty="0"/>
              <a:t> </a:t>
            </a:r>
            <a:r>
              <a:rPr lang="it-IT" sz="3200" dirty="0" err="1"/>
              <a:t>apart</a:t>
            </a:r>
            <a:r>
              <a:rPr lang="it-IT" sz="3200" dirty="0"/>
              <a:t>.</a:t>
            </a:r>
          </a:p>
          <a:p>
            <a:r>
              <a:rPr lang="it-IT" sz="3200" dirty="0"/>
              <a:t> </a:t>
            </a:r>
          </a:p>
          <a:p>
            <a:r>
              <a:rPr lang="it-IT" sz="3200" dirty="0"/>
              <a:t>-</a:t>
            </a:r>
            <a:r>
              <a:rPr lang="it-IT" sz="3200" dirty="0" err="1"/>
              <a:t>This</a:t>
            </a:r>
            <a:r>
              <a:rPr lang="it-IT" sz="3200" dirty="0"/>
              <a:t> </a:t>
            </a:r>
            <a:r>
              <a:rPr lang="it-IT" sz="3200" dirty="0" err="1"/>
              <a:t>spacing</a:t>
            </a:r>
            <a:r>
              <a:rPr lang="it-IT" sz="3200" dirty="0"/>
              <a:t> </a:t>
            </a:r>
            <a:r>
              <a:rPr lang="it-IT" sz="3200" dirty="0" err="1"/>
              <a:t>is</a:t>
            </a:r>
            <a:r>
              <a:rPr lang="it-IT" sz="3200" dirty="0"/>
              <a:t> </a:t>
            </a:r>
            <a:r>
              <a:rPr lang="it-IT" sz="3200" dirty="0" err="1"/>
              <a:t>found</a:t>
            </a:r>
            <a:r>
              <a:rPr lang="it-IT" sz="3200" dirty="0"/>
              <a:t> </a:t>
            </a:r>
            <a:r>
              <a:rPr lang="it-IT" sz="3200" dirty="0" err="1"/>
              <a:t>only</a:t>
            </a:r>
            <a:r>
              <a:rPr lang="it-IT" sz="3200" dirty="0"/>
              <a:t> in </a:t>
            </a:r>
            <a:r>
              <a:rPr lang="it-IT" sz="3200" dirty="0" err="1"/>
              <a:t>maternally</a:t>
            </a:r>
            <a:r>
              <a:rPr lang="it-IT" sz="3200" dirty="0"/>
              <a:t> </a:t>
            </a:r>
            <a:r>
              <a:rPr lang="it-IT" sz="3200" dirty="0" err="1"/>
              <a:t>imprinted</a:t>
            </a:r>
            <a:r>
              <a:rPr lang="it-IT" sz="3200" dirty="0"/>
              <a:t> loci.</a:t>
            </a:r>
          </a:p>
        </p:txBody>
      </p:sp>
    </p:spTree>
    <p:extLst>
      <p:ext uri="{BB962C8B-B14F-4D97-AF65-F5344CB8AC3E}">
        <p14:creationId xmlns:p14="http://schemas.microsoft.com/office/powerpoint/2010/main" val="2785894268"/>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CasellaDiTesto 1">
            <a:extLst>
              <a:ext uri="{FF2B5EF4-FFF2-40B4-BE49-F238E27FC236}">
                <a16:creationId xmlns:a16="http://schemas.microsoft.com/office/drawing/2014/main" id="{A1BC5ED9-6DF5-4671-8D19-4CBB86C8EBC3}"/>
              </a:ext>
            </a:extLst>
          </p:cNvPr>
          <p:cNvSpPr txBox="1"/>
          <p:nvPr/>
        </p:nvSpPr>
        <p:spPr>
          <a:xfrm>
            <a:off x="32086" y="15444"/>
            <a:ext cx="4364494" cy="6555641"/>
          </a:xfrm>
          <a:prstGeom prst="rect">
            <a:avLst/>
          </a:prstGeom>
          <a:noFill/>
        </p:spPr>
        <p:txBody>
          <a:bodyPr wrap="square" rtlCol="0">
            <a:spAutoFit/>
          </a:bodyPr>
          <a:lstStyle/>
          <a:p>
            <a:r>
              <a:rPr lang="en-GB" sz="3000" dirty="0"/>
              <a:t>One of the most mysterious questions in genomic imprinting is </a:t>
            </a:r>
            <a:r>
              <a:rPr lang="en-GB" sz="3000" u="sng" dirty="0"/>
              <a:t>how the DNA methylation marks at imprinted genes escape the genome-wide reprogramming that occurs after fertilization</a:t>
            </a:r>
            <a:r>
              <a:rPr lang="en-GB" sz="3000" dirty="0"/>
              <a:t>, including the DNA demethylation that occurs in the preimplantation embryo and the subsequent wave of de novo DNA methylation.</a:t>
            </a:r>
            <a:endParaRPr lang="it-IT" sz="3000" dirty="0"/>
          </a:p>
        </p:txBody>
      </p:sp>
      <p:pic>
        <p:nvPicPr>
          <p:cNvPr id="7" name="Segnaposto contenuto 4">
            <a:extLst>
              <a:ext uri="{FF2B5EF4-FFF2-40B4-BE49-F238E27FC236}">
                <a16:creationId xmlns:a16="http://schemas.microsoft.com/office/drawing/2014/main" id="{5D53FEB6-CC68-4F51-B665-41BE8D54628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316" t="769" r="3964" b="3434"/>
          <a:stretch/>
        </p:blipFill>
        <p:spPr>
          <a:xfrm>
            <a:off x="4654296" y="1251284"/>
            <a:ext cx="7446965" cy="4580619"/>
          </a:xfrm>
          <a:prstGeom prst="rect">
            <a:avLst/>
          </a:prstGeom>
        </p:spPr>
      </p:pic>
    </p:spTree>
    <p:extLst>
      <p:ext uri="{BB962C8B-B14F-4D97-AF65-F5344CB8AC3E}">
        <p14:creationId xmlns:p14="http://schemas.microsoft.com/office/powerpoint/2010/main" val="192540654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6BE58EF8-CA3B-44A9-9CF4-AC5441FDC227}"/>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it-IT" sz="2800" dirty="0"/>
              <a:t>GENOMIC IMPRINTING</a:t>
            </a:r>
          </a:p>
        </p:txBody>
      </p:sp>
      <p:sp>
        <p:nvSpPr>
          <p:cNvPr id="3" name="Segnaposto contenuto 2">
            <a:extLst>
              <a:ext uri="{FF2B5EF4-FFF2-40B4-BE49-F238E27FC236}">
                <a16:creationId xmlns:a16="http://schemas.microsoft.com/office/drawing/2014/main" id="{235699A8-A403-44B1-B893-05A3AAB17020}"/>
              </a:ext>
            </a:extLst>
          </p:cNvPr>
          <p:cNvSpPr>
            <a:spLocks noGrp="1"/>
          </p:cNvSpPr>
          <p:nvPr>
            <p:ph idx="1"/>
          </p:nvPr>
        </p:nvSpPr>
        <p:spPr>
          <a:xfrm>
            <a:off x="643468" y="2638042"/>
            <a:ext cx="3363974" cy="4219957"/>
          </a:xfrm>
        </p:spPr>
        <p:txBody>
          <a:bodyPr>
            <a:normAutofit/>
          </a:bodyPr>
          <a:lstStyle/>
          <a:p>
            <a:r>
              <a:rPr lang="it-IT" sz="2000" dirty="0"/>
              <a:t>Definition: </a:t>
            </a:r>
            <a:r>
              <a:rPr lang="en-GB" sz="2000" dirty="0"/>
              <a:t>parental-specific gene expression in diploid cells</a:t>
            </a:r>
          </a:p>
          <a:p>
            <a:r>
              <a:rPr lang="en-GB" sz="2000" dirty="0"/>
              <a:t>Epigenetic mechanism</a:t>
            </a:r>
          </a:p>
          <a:p>
            <a:r>
              <a:rPr lang="en-GB" sz="2000" dirty="0"/>
              <a:t>Expression of one parental copy of an imprinted gene and silencing of the other</a:t>
            </a:r>
          </a:p>
          <a:p>
            <a:r>
              <a:rPr lang="en-GB" sz="2000" dirty="0"/>
              <a:t>Displayed in only a few hundred genes</a:t>
            </a:r>
          </a:p>
          <a:p>
            <a:r>
              <a:rPr lang="en-GB" sz="2000" dirty="0"/>
              <a:t>Genomic imprinting </a:t>
            </a:r>
            <a:r>
              <a:rPr lang="it-IT" sz="2000" dirty="0"/>
              <a:t>≠ </a:t>
            </a:r>
            <a:r>
              <a:rPr lang="en-GB" sz="2000" dirty="0"/>
              <a:t>apparent</a:t>
            </a:r>
            <a:r>
              <a:rPr lang="it-IT" sz="2000" dirty="0"/>
              <a:t> </a:t>
            </a:r>
            <a:r>
              <a:rPr lang="en-GB" sz="2000" dirty="0"/>
              <a:t>parental-specific expression</a:t>
            </a:r>
          </a:p>
          <a:p>
            <a:endParaRPr lang="it-IT" sz="2000" dirty="0"/>
          </a:p>
        </p:txBody>
      </p:sp>
      <p:pic>
        <p:nvPicPr>
          <p:cNvPr id="4" name="Immagine 3" descr="Immagine che contiene testo, mappa&#10;&#10;Descrizione generata automaticamente">
            <a:extLst>
              <a:ext uri="{FF2B5EF4-FFF2-40B4-BE49-F238E27FC236}">
                <a16:creationId xmlns:a16="http://schemas.microsoft.com/office/drawing/2014/main" id="{73316FF2-0484-40FC-9C34-A3F8A3DD0BF6}"/>
              </a:ext>
            </a:extLst>
          </p:cNvPr>
          <p:cNvPicPr>
            <a:picLocks noChangeAspect="1"/>
          </p:cNvPicPr>
          <p:nvPr/>
        </p:nvPicPr>
        <p:blipFill>
          <a:blip r:embed="rId2"/>
          <a:stretch>
            <a:fillRect/>
          </a:stretch>
        </p:blipFill>
        <p:spPr>
          <a:xfrm>
            <a:off x="5727032" y="111987"/>
            <a:ext cx="5342021" cy="6534580"/>
          </a:xfrm>
          <a:prstGeom prst="rect">
            <a:avLst/>
          </a:prstGeom>
        </p:spPr>
      </p:pic>
    </p:spTree>
    <p:extLst>
      <p:ext uri="{BB962C8B-B14F-4D97-AF65-F5344CB8AC3E}">
        <p14:creationId xmlns:p14="http://schemas.microsoft.com/office/powerpoint/2010/main" val="269664752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6CADB7C4-A595-4C45-B928-3E4F29CC34B4}"/>
              </a:ext>
            </a:extLst>
          </p:cNvPr>
          <p:cNvSpPr>
            <a:spLocks noGrp="1"/>
          </p:cNvSpPr>
          <p:nvPr>
            <p:ph type="title"/>
          </p:nvPr>
        </p:nvSpPr>
        <p:spPr>
          <a:xfrm>
            <a:off x="643468" y="815895"/>
            <a:ext cx="3363974" cy="2200019"/>
          </a:xfrm>
          <a:noFill/>
          <a:ln w="19050">
            <a:solidFill>
              <a:schemeClr val="tx1"/>
            </a:solidFill>
          </a:ln>
        </p:spPr>
        <p:txBody>
          <a:bodyPr wrap="square" anchor="ctr">
            <a:normAutofit fontScale="90000"/>
          </a:bodyPr>
          <a:lstStyle/>
          <a:p>
            <a:pPr algn="ctr"/>
            <a:r>
              <a:rPr lang="en-US" sz="2800" b="1" dirty="0"/>
              <a:t>GENOMIC IMPRINTING: A MODEL FOR MAMMALIAN EPIGENETIC REGULATION</a:t>
            </a:r>
            <a:endParaRPr lang="it-IT" sz="2800" i="1" dirty="0"/>
          </a:p>
        </p:txBody>
      </p:sp>
      <p:sp>
        <p:nvSpPr>
          <p:cNvPr id="6" name="Segnaposto contenuto 5">
            <a:extLst>
              <a:ext uri="{FF2B5EF4-FFF2-40B4-BE49-F238E27FC236}">
                <a16:creationId xmlns:a16="http://schemas.microsoft.com/office/drawing/2014/main" id="{5AA9D1FE-477C-4D41-BC7F-567D31B16E9F}"/>
              </a:ext>
            </a:extLst>
          </p:cNvPr>
          <p:cNvSpPr>
            <a:spLocks noGrp="1"/>
          </p:cNvSpPr>
          <p:nvPr>
            <p:ph idx="1"/>
          </p:nvPr>
        </p:nvSpPr>
        <p:spPr>
          <a:xfrm>
            <a:off x="4779246" y="734757"/>
            <a:ext cx="7376658" cy="6858000"/>
          </a:xfrm>
        </p:spPr>
        <p:txBody>
          <a:bodyPr>
            <a:normAutofit/>
          </a:bodyPr>
          <a:lstStyle/>
          <a:p>
            <a:r>
              <a:rPr lang="en-US" dirty="0">
                <a:solidFill>
                  <a:schemeClr val="bg1"/>
                </a:solidFill>
              </a:rPr>
              <a:t>Studying genomic imprinting has an advantage over other mammalian epigenetic gene regulation models because both the active and inactive parental allele reside in the </a:t>
            </a:r>
            <a:r>
              <a:rPr lang="en-US" u="sng" dirty="0">
                <a:solidFill>
                  <a:schemeClr val="bg1"/>
                </a:solidFill>
              </a:rPr>
              <a:t>same nucleus </a:t>
            </a:r>
            <a:r>
              <a:rPr lang="en-US" dirty="0">
                <a:solidFill>
                  <a:schemeClr val="bg1"/>
                </a:solidFill>
              </a:rPr>
              <a:t>and are exposed to the same transcriptional environment. </a:t>
            </a:r>
          </a:p>
          <a:p>
            <a:endParaRPr lang="en-US" dirty="0">
              <a:solidFill>
                <a:schemeClr val="bg1"/>
              </a:solidFill>
            </a:endParaRPr>
          </a:p>
          <a:p>
            <a:r>
              <a:rPr lang="en-US" dirty="0">
                <a:solidFill>
                  <a:schemeClr val="bg1"/>
                </a:solidFill>
              </a:rPr>
              <a:t>The presence of both the active and silent parental allele in the same nucleus makes genomic imprinting an ideal system to study epigenetic gene regulation; but at the same time </a:t>
            </a:r>
            <a:r>
              <a:rPr lang="en-GB" dirty="0">
                <a:solidFill>
                  <a:schemeClr val="bg1"/>
                </a:solidFill>
              </a:rPr>
              <a:t>is necessary to first attribute activity and silencing to the right parental allele.</a:t>
            </a:r>
            <a:endParaRPr lang="it-IT" dirty="0">
              <a:solidFill>
                <a:schemeClr val="bg1"/>
              </a:solidFill>
            </a:endParaRPr>
          </a:p>
        </p:txBody>
      </p:sp>
    </p:spTree>
    <p:extLst>
      <p:ext uri="{BB962C8B-B14F-4D97-AF65-F5344CB8AC3E}">
        <p14:creationId xmlns:p14="http://schemas.microsoft.com/office/powerpoint/2010/main" val="265739428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3">
            <a:extLst>
              <a:ext uri="{FF2B5EF4-FFF2-40B4-BE49-F238E27FC236}">
                <a16:creationId xmlns:a16="http://schemas.microsoft.com/office/drawing/2014/main" id="{DC31DB2A-3D0B-4E7B-BEB4-103C348AB486}"/>
              </a:ext>
            </a:extLst>
          </p:cNvPr>
          <p:cNvPicPr>
            <a:picLocks noGrp="1" noChangeAspect="1"/>
          </p:cNvPicPr>
          <p:nvPr>
            <p:ph idx="1"/>
          </p:nvPr>
        </p:nvPicPr>
        <p:blipFill rotWithShape="1">
          <a:blip r:embed="rId2"/>
          <a:srcRect l="10760" t="4097" r="7880"/>
          <a:stretch/>
        </p:blipFill>
        <p:spPr>
          <a:xfrm>
            <a:off x="2727949" y="520911"/>
            <a:ext cx="6736102" cy="5816177"/>
          </a:xfrm>
          <a:prstGeom prst="rect">
            <a:avLst/>
          </a:prstGeom>
        </p:spPr>
      </p:pic>
    </p:spTree>
    <p:extLst>
      <p:ext uri="{BB962C8B-B14F-4D97-AF65-F5344CB8AC3E}">
        <p14:creationId xmlns:p14="http://schemas.microsoft.com/office/powerpoint/2010/main" val="2216378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screenshot&#10;&#10;Descrizione generata automaticamente">
            <a:extLst>
              <a:ext uri="{FF2B5EF4-FFF2-40B4-BE49-F238E27FC236}">
                <a16:creationId xmlns:a16="http://schemas.microsoft.com/office/drawing/2014/main" id="{155D4C01-1D9F-4276-99BE-9E29CD1C65F6}"/>
              </a:ext>
            </a:extLst>
          </p:cNvPr>
          <p:cNvPicPr>
            <a:picLocks noChangeAspect="1"/>
          </p:cNvPicPr>
          <p:nvPr/>
        </p:nvPicPr>
        <p:blipFill>
          <a:blip r:embed="rId2"/>
          <a:stretch>
            <a:fillRect/>
          </a:stretch>
        </p:blipFill>
        <p:spPr>
          <a:xfrm>
            <a:off x="2581131" y="643467"/>
            <a:ext cx="7029737" cy="5571066"/>
          </a:xfrm>
          <a:prstGeom prst="rect">
            <a:avLst/>
          </a:prstGeom>
        </p:spPr>
      </p:pic>
    </p:spTree>
    <p:extLst>
      <p:ext uri="{BB962C8B-B14F-4D97-AF65-F5344CB8AC3E}">
        <p14:creationId xmlns:p14="http://schemas.microsoft.com/office/powerpoint/2010/main" val="3780519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6CADB7C4-A595-4C45-B928-3E4F29CC34B4}"/>
              </a:ext>
            </a:extLst>
          </p:cNvPr>
          <p:cNvSpPr>
            <a:spLocks noGrp="1"/>
          </p:cNvSpPr>
          <p:nvPr>
            <p:ph type="title"/>
          </p:nvPr>
        </p:nvSpPr>
        <p:spPr>
          <a:xfrm>
            <a:off x="483198" y="734757"/>
            <a:ext cx="3687900" cy="3416968"/>
          </a:xfrm>
          <a:noFill/>
          <a:ln w="19050">
            <a:solidFill>
              <a:schemeClr val="tx1"/>
            </a:solidFill>
          </a:ln>
        </p:spPr>
        <p:txBody>
          <a:bodyPr wrap="square" anchor="ctr">
            <a:normAutofit/>
          </a:bodyPr>
          <a:lstStyle/>
          <a:p>
            <a:pPr algn="ctr"/>
            <a:r>
              <a:rPr lang="en-GB" sz="3200" b="1" dirty="0">
                <a:cs typeface="Aharoni" panose="020B0604020202020204" pitchFamily="2" charset="-79"/>
              </a:rPr>
              <a:t>The </a:t>
            </a:r>
            <a:r>
              <a:rPr lang="en-GB" sz="3200" b="1" dirty="0" err="1">
                <a:cs typeface="Aharoni" panose="020B0604020202020204" pitchFamily="2" charset="-79"/>
              </a:rPr>
              <a:t>Airn</a:t>
            </a:r>
            <a:r>
              <a:rPr lang="en-GB" sz="3200" b="1" dirty="0">
                <a:cs typeface="Aharoni" panose="020B0604020202020204" pitchFamily="2" charset="-79"/>
              </a:rPr>
              <a:t> lncRNA does not require any DNA elements within its locus to silence distant imprinted genes.</a:t>
            </a:r>
            <a:endParaRPr lang="it-IT" sz="3200" i="1" dirty="0"/>
          </a:p>
        </p:txBody>
      </p:sp>
      <p:sp>
        <p:nvSpPr>
          <p:cNvPr id="6" name="Segnaposto contenuto 5">
            <a:extLst>
              <a:ext uri="{FF2B5EF4-FFF2-40B4-BE49-F238E27FC236}">
                <a16:creationId xmlns:a16="http://schemas.microsoft.com/office/drawing/2014/main" id="{5AA9D1FE-477C-4D41-BC7F-567D31B16E9F}"/>
              </a:ext>
            </a:extLst>
          </p:cNvPr>
          <p:cNvSpPr>
            <a:spLocks noGrp="1"/>
          </p:cNvSpPr>
          <p:nvPr>
            <p:ph idx="1"/>
          </p:nvPr>
        </p:nvSpPr>
        <p:spPr>
          <a:xfrm>
            <a:off x="4654296" y="317662"/>
            <a:ext cx="7376658" cy="6858000"/>
          </a:xfrm>
        </p:spPr>
        <p:txBody>
          <a:bodyPr>
            <a:normAutofit lnSpcReduction="10000"/>
          </a:bodyPr>
          <a:lstStyle/>
          <a:p>
            <a:r>
              <a:rPr lang="en-GB" dirty="0">
                <a:solidFill>
                  <a:schemeClr val="bg1"/>
                </a:solidFill>
              </a:rPr>
              <a:t>Long non-coding (</a:t>
            </a:r>
            <a:r>
              <a:rPr lang="en-GB" dirty="0" err="1">
                <a:solidFill>
                  <a:schemeClr val="bg1"/>
                </a:solidFill>
              </a:rPr>
              <a:t>lnc</a:t>
            </a:r>
            <a:r>
              <a:rPr lang="en-GB" dirty="0">
                <a:solidFill>
                  <a:schemeClr val="bg1"/>
                </a:solidFill>
              </a:rPr>
              <a:t>) RNAs are numerous in the mammalian genome and many have been implicated in gene regulation.</a:t>
            </a:r>
          </a:p>
          <a:p>
            <a:pPr marL="0" indent="0">
              <a:buNone/>
            </a:pPr>
            <a:endParaRPr lang="en-GB" dirty="0">
              <a:solidFill>
                <a:schemeClr val="bg1"/>
              </a:solidFill>
            </a:endParaRPr>
          </a:p>
          <a:p>
            <a:r>
              <a:rPr lang="en-GB" dirty="0">
                <a:solidFill>
                  <a:schemeClr val="bg1"/>
                </a:solidFill>
              </a:rPr>
              <a:t>One mode of lncRNA action is to recruit epigenetic silencing</a:t>
            </a:r>
            <a:r>
              <a:rPr lang="it-IT" dirty="0">
                <a:solidFill>
                  <a:schemeClr val="bg1"/>
                </a:solidFill>
              </a:rPr>
              <a:t> </a:t>
            </a:r>
            <a:r>
              <a:rPr lang="en-GB" dirty="0">
                <a:solidFill>
                  <a:schemeClr val="bg1"/>
                </a:solidFill>
              </a:rPr>
              <a:t>to target distant genes on the same chromosome. A well-characterized group of </a:t>
            </a:r>
            <a:r>
              <a:rPr lang="en-GB" dirty="0" err="1">
                <a:solidFill>
                  <a:schemeClr val="bg1"/>
                </a:solidFill>
              </a:rPr>
              <a:t>lncRNAs</a:t>
            </a:r>
            <a:r>
              <a:rPr lang="en-GB" dirty="0">
                <a:solidFill>
                  <a:schemeClr val="bg1"/>
                </a:solidFill>
              </a:rPr>
              <a:t> that act in this way to silence genes are </a:t>
            </a:r>
            <a:r>
              <a:rPr lang="en-GB" b="1" dirty="0">
                <a:solidFill>
                  <a:schemeClr val="bg1"/>
                </a:solidFill>
              </a:rPr>
              <a:t>imprinted </a:t>
            </a:r>
            <a:r>
              <a:rPr lang="en-GB" b="1" dirty="0" err="1">
                <a:solidFill>
                  <a:schemeClr val="bg1"/>
                </a:solidFill>
              </a:rPr>
              <a:t>lncRNAs</a:t>
            </a:r>
            <a:r>
              <a:rPr lang="en-GB" dirty="0">
                <a:solidFill>
                  <a:schemeClr val="bg1"/>
                </a:solidFill>
              </a:rPr>
              <a:t>, which are expressed exclusively from either the maternally or paternally inherited chromosome.</a:t>
            </a:r>
          </a:p>
          <a:p>
            <a:pPr marL="0" indent="0">
              <a:buNone/>
            </a:pPr>
            <a:endParaRPr lang="en-GB" dirty="0">
              <a:solidFill>
                <a:schemeClr val="bg1"/>
              </a:solidFill>
            </a:endParaRPr>
          </a:p>
          <a:p>
            <a:r>
              <a:rPr lang="en-GB" dirty="0">
                <a:solidFill>
                  <a:schemeClr val="bg1"/>
                </a:solidFill>
              </a:rPr>
              <a:t>One of the best-characterized clusters is the Igf2r and in this study it was examined how the imprinted lncRNA </a:t>
            </a:r>
            <a:r>
              <a:rPr lang="en-GB" dirty="0" err="1">
                <a:solidFill>
                  <a:schemeClr val="bg1"/>
                </a:solidFill>
              </a:rPr>
              <a:t>Airn</a:t>
            </a:r>
            <a:r>
              <a:rPr lang="en-GB" dirty="0">
                <a:solidFill>
                  <a:schemeClr val="bg1"/>
                </a:solidFill>
              </a:rPr>
              <a:t> silences genes in the Igf2r imprinted cluster, focusing primarily on silencing of the distant imprinted gene Slc22a3.</a:t>
            </a:r>
            <a:endParaRPr lang="it-IT" dirty="0">
              <a:solidFill>
                <a:schemeClr val="bg1"/>
              </a:solidFill>
            </a:endParaRPr>
          </a:p>
        </p:txBody>
      </p:sp>
    </p:spTree>
    <p:extLst>
      <p:ext uri="{BB962C8B-B14F-4D97-AF65-F5344CB8AC3E}">
        <p14:creationId xmlns:p14="http://schemas.microsoft.com/office/powerpoint/2010/main" val="110010452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6CADB7C4-A595-4C45-B928-3E4F29CC34B4}"/>
              </a:ext>
            </a:extLst>
          </p:cNvPr>
          <p:cNvSpPr>
            <a:spLocks noGrp="1"/>
          </p:cNvSpPr>
          <p:nvPr>
            <p:ph type="title"/>
          </p:nvPr>
        </p:nvSpPr>
        <p:spPr>
          <a:xfrm>
            <a:off x="483198" y="734757"/>
            <a:ext cx="3687900" cy="3416968"/>
          </a:xfrm>
          <a:noFill/>
          <a:ln w="19050">
            <a:solidFill>
              <a:schemeClr val="tx1"/>
            </a:solidFill>
          </a:ln>
        </p:spPr>
        <p:txBody>
          <a:bodyPr wrap="square" anchor="ctr">
            <a:normAutofit/>
          </a:bodyPr>
          <a:lstStyle/>
          <a:p>
            <a:pPr algn="ctr"/>
            <a:r>
              <a:rPr lang="en-GB" sz="3200" b="1" dirty="0">
                <a:cs typeface="Aharoni" panose="020B0604020202020204" pitchFamily="2" charset="-79"/>
              </a:rPr>
              <a:t>Two </a:t>
            </a:r>
            <a:r>
              <a:rPr lang="en-GB" sz="3200" b="1" dirty="0" err="1">
                <a:cs typeface="Aharoni" panose="020B0604020202020204" pitchFamily="2" charset="-79"/>
              </a:rPr>
              <a:t>Airn</a:t>
            </a:r>
            <a:r>
              <a:rPr lang="en-GB" sz="3200" b="1" dirty="0">
                <a:cs typeface="Aharoni" panose="020B0604020202020204" pitchFamily="2" charset="-79"/>
              </a:rPr>
              <a:t> models</a:t>
            </a:r>
            <a:endParaRPr lang="it-IT" sz="3200" i="1" dirty="0"/>
          </a:p>
        </p:txBody>
      </p:sp>
      <p:sp>
        <p:nvSpPr>
          <p:cNvPr id="3" name="CasellaDiTesto 2">
            <a:extLst>
              <a:ext uri="{FF2B5EF4-FFF2-40B4-BE49-F238E27FC236}">
                <a16:creationId xmlns:a16="http://schemas.microsoft.com/office/drawing/2014/main" id="{C82E5A1F-F4C5-45D2-B0BB-7F05CC8680D6}"/>
              </a:ext>
            </a:extLst>
          </p:cNvPr>
          <p:cNvSpPr txBox="1"/>
          <p:nvPr/>
        </p:nvSpPr>
        <p:spPr>
          <a:xfrm>
            <a:off x="5316072" y="734757"/>
            <a:ext cx="5740714" cy="4801314"/>
          </a:xfrm>
          <a:prstGeom prst="rect">
            <a:avLst/>
          </a:prstGeom>
          <a:noFill/>
        </p:spPr>
        <p:txBody>
          <a:bodyPr wrap="square" rtlCol="0">
            <a:spAutoFit/>
          </a:bodyPr>
          <a:lstStyle/>
          <a:p>
            <a:r>
              <a:rPr lang="it-IT" sz="2400" dirty="0" err="1">
                <a:solidFill>
                  <a:schemeClr val="bg1"/>
                </a:solidFill>
              </a:rPr>
              <a:t>Airn</a:t>
            </a:r>
            <a:r>
              <a:rPr lang="it-IT" sz="2400" dirty="0">
                <a:solidFill>
                  <a:schemeClr val="bg1"/>
                </a:solidFill>
              </a:rPr>
              <a:t> </a:t>
            </a:r>
            <a:r>
              <a:rPr lang="it-IT" sz="2400" dirty="0" err="1">
                <a:solidFill>
                  <a:schemeClr val="bg1"/>
                </a:solidFill>
              </a:rPr>
              <a:t>silences</a:t>
            </a:r>
            <a:r>
              <a:rPr lang="it-IT" sz="2400" dirty="0">
                <a:solidFill>
                  <a:schemeClr val="bg1"/>
                </a:solidFill>
              </a:rPr>
              <a:t> </a:t>
            </a:r>
            <a:r>
              <a:rPr lang="it-IT" sz="2400" dirty="0" err="1">
                <a:solidFill>
                  <a:schemeClr val="bg1"/>
                </a:solidFill>
              </a:rPr>
              <a:t>imprinted</a:t>
            </a:r>
            <a:r>
              <a:rPr lang="it-IT" sz="2400" dirty="0">
                <a:solidFill>
                  <a:schemeClr val="bg1"/>
                </a:solidFill>
              </a:rPr>
              <a:t> </a:t>
            </a:r>
            <a:r>
              <a:rPr lang="it-IT" sz="2400" dirty="0" err="1">
                <a:solidFill>
                  <a:schemeClr val="bg1"/>
                </a:solidFill>
              </a:rPr>
              <a:t>genes</a:t>
            </a:r>
            <a:r>
              <a:rPr lang="it-IT" sz="2400" dirty="0">
                <a:solidFill>
                  <a:schemeClr val="bg1"/>
                </a:solidFill>
              </a:rPr>
              <a:t> in the Igf2r cluster by </a:t>
            </a:r>
            <a:r>
              <a:rPr lang="it-IT" sz="2400" b="1" dirty="0" err="1">
                <a:solidFill>
                  <a:schemeClr val="bg1"/>
                </a:solidFill>
              </a:rPr>
              <a:t>two</a:t>
            </a:r>
            <a:r>
              <a:rPr lang="it-IT" sz="2400" b="1" dirty="0">
                <a:solidFill>
                  <a:schemeClr val="bg1"/>
                </a:solidFill>
              </a:rPr>
              <a:t> </a:t>
            </a:r>
            <a:r>
              <a:rPr lang="it-IT" sz="2400" b="1" dirty="0" err="1">
                <a:solidFill>
                  <a:schemeClr val="bg1"/>
                </a:solidFill>
              </a:rPr>
              <a:t>different</a:t>
            </a:r>
            <a:r>
              <a:rPr lang="it-IT" sz="2400" b="1" dirty="0">
                <a:solidFill>
                  <a:schemeClr val="bg1"/>
                </a:solidFill>
              </a:rPr>
              <a:t> </a:t>
            </a:r>
            <a:r>
              <a:rPr lang="it-IT" sz="2400" b="1" dirty="0" err="1">
                <a:solidFill>
                  <a:schemeClr val="bg1"/>
                </a:solidFill>
              </a:rPr>
              <a:t>mechanisms</a:t>
            </a:r>
            <a:r>
              <a:rPr lang="it-IT" sz="2400" b="1" dirty="0">
                <a:solidFill>
                  <a:schemeClr val="bg1"/>
                </a:solidFill>
              </a:rPr>
              <a:t>:</a:t>
            </a:r>
          </a:p>
          <a:p>
            <a:endParaRPr lang="it-IT" sz="2400" dirty="0">
              <a:solidFill>
                <a:schemeClr val="bg1"/>
              </a:solidFill>
            </a:endParaRPr>
          </a:p>
          <a:p>
            <a:pPr marL="342900" indent="-342900">
              <a:buAutoNum type="arabicParenR"/>
            </a:pPr>
            <a:r>
              <a:rPr lang="it-IT" sz="2400" b="1" dirty="0" err="1">
                <a:solidFill>
                  <a:schemeClr val="bg1"/>
                </a:solidFill>
              </a:rPr>
              <a:t>Airn</a:t>
            </a:r>
            <a:r>
              <a:rPr lang="it-IT" sz="2400" b="1" dirty="0">
                <a:solidFill>
                  <a:schemeClr val="bg1"/>
                </a:solidFill>
              </a:rPr>
              <a:t> </a:t>
            </a:r>
            <a:r>
              <a:rPr lang="it-IT" sz="2400" b="1" dirty="0" err="1">
                <a:solidFill>
                  <a:schemeClr val="bg1"/>
                </a:solidFill>
              </a:rPr>
              <a:t>transcription</a:t>
            </a:r>
            <a:r>
              <a:rPr lang="it-IT" sz="2400" b="1" dirty="0">
                <a:solidFill>
                  <a:schemeClr val="bg1"/>
                </a:solidFill>
              </a:rPr>
              <a:t> </a:t>
            </a:r>
            <a:r>
              <a:rPr lang="it-IT" sz="2400" dirty="0" err="1">
                <a:solidFill>
                  <a:schemeClr val="bg1"/>
                </a:solidFill>
              </a:rPr>
              <a:t>silences</a:t>
            </a:r>
            <a:r>
              <a:rPr lang="it-IT" sz="2400" dirty="0">
                <a:solidFill>
                  <a:schemeClr val="bg1"/>
                </a:solidFill>
              </a:rPr>
              <a:t> Igf2r by </a:t>
            </a:r>
            <a:r>
              <a:rPr lang="it-IT" sz="2400" dirty="0" err="1">
                <a:solidFill>
                  <a:schemeClr val="bg1"/>
                </a:solidFill>
              </a:rPr>
              <a:t>transcription</a:t>
            </a:r>
            <a:r>
              <a:rPr lang="it-IT" sz="2400" dirty="0">
                <a:solidFill>
                  <a:schemeClr val="bg1"/>
                </a:solidFill>
              </a:rPr>
              <a:t> </a:t>
            </a:r>
            <a:r>
              <a:rPr lang="it-IT" sz="2400" dirty="0" err="1">
                <a:solidFill>
                  <a:schemeClr val="bg1"/>
                </a:solidFill>
              </a:rPr>
              <a:t>interference</a:t>
            </a:r>
            <a:r>
              <a:rPr lang="it-IT" sz="2400" dirty="0">
                <a:solidFill>
                  <a:schemeClr val="bg1"/>
                </a:solidFill>
              </a:rPr>
              <a:t> </a:t>
            </a:r>
            <a:r>
              <a:rPr lang="it-IT" sz="2400" dirty="0" err="1">
                <a:solidFill>
                  <a:schemeClr val="bg1"/>
                </a:solidFill>
              </a:rPr>
              <a:t>that</a:t>
            </a:r>
            <a:r>
              <a:rPr lang="it-IT" sz="2400" dirty="0">
                <a:solidFill>
                  <a:schemeClr val="bg1"/>
                </a:solidFill>
              </a:rPr>
              <a:t> </a:t>
            </a:r>
            <a:r>
              <a:rPr lang="it-IT" sz="2400" dirty="0" err="1">
                <a:solidFill>
                  <a:schemeClr val="bg1"/>
                </a:solidFill>
              </a:rPr>
              <a:t>does</a:t>
            </a:r>
            <a:r>
              <a:rPr lang="it-IT" sz="2400" dirty="0">
                <a:solidFill>
                  <a:schemeClr val="bg1"/>
                </a:solidFill>
              </a:rPr>
              <a:t> </a:t>
            </a:r>
            <a:r>
              <a:rPr lang="it-IT" sz="2400" dirty="0" err="1">
                <a:solidFill>
                  <a:schemeClr val="bg1"/>
                </a:solidFill>
              </a:rPr>
              <a:t>not</a:t>
            </a:r>
            <a:r>
              <a:rPr lang="it-IT" sz="2400" dirty="0">
                <a:solidFill>
                  <a:schemeClr val="bg1"/>
                </a:solidFill>
              </a:rPr>
              <a:t> </a:t>
            </a:r>
            <a:r>
              <a:rPr lang="it-IT" sz="2400" dirty="0" err="1">
                <a:solidFill>
                  <a:schemeClr val="bg1"/>
                </a:solidFill>
              </a:rPr>
              <a:t>require</a:t>
            </a:r>
            <a:r>
              <a:rPr lang="it-IT" sz="2400" dirty="0">
                <a:solidFill>
                  <a:schemeClr val="bg1"/>
                </a:solidFill>
              </a:rPr>
              <a:t> repressive </a:t>
            </a:r>
            <a:r>
              <a:rPr lang="it-IT" sz="2400" dirty="0" err="1">
                <a:solidFill>
                  <a:schemeClr val="bg1"/>
                </a:solidFill>
              </a:rPr>
              <a:t>chromatin</a:t>
            </a:r>
            <a:r>
              <a:rPr lang="it-IT" sz="2400" dirty="0">
                <a:solidFill>
                  <a:schemeClr val="bg1"/>
                </a:solidFill>
              </a:rPr>
              <a:t> </a:t>
            </a:r>
            <a:r>
              <a:rPr lang="it-IT" sz="2400" dirty="0" err="1">
                <a:solidFill>
                  <a:schemeClr val="bg1"/>
                </a:solidFill>
              </a:rPr>
              <a:t>modifying</a:t>
            </a:r>
            <a:r>
              <a:rPr lang="it-IT" sz="2400" dirty="0">
                <a:solidFill>
                  <a:schemeClr val="bg1"/>
                </a:solidFill>
              </a:rPr>
              <a:t> </a:t>
            </a:r>
            <a:r>
              <a:rPr lang="it-IT" sz="2400" dirty="0" err="1">
                <a:solidFill>
                  <a:schemeClr val="bg1"/>
                </a:solidFill>
              </a:rPr>
              <a:t>complexes</a:t>
            </a:r>
            <a:r>
              <a:rPr lang="it-IT" sz="2400" dirty="0">
                <a:solidFill>
                  <a:schemeClr val="bg1"/>
                </a:solidFill>
              </a:rPr>
              <a:t>.</a:t>
            </a:r>
          </a:p>
          <a:p>
            <a:pPr marL="342900" indent="-342900">
              <a:buAutoNum type="arabicParenR"/>
            </a:pPr>
            <a:r>
              <a:rPr lang="it-IT" sz="2400" b="1" dirty="0" err="1">
                <a:solidFill>
                  <a:schemeClr val="bg1"/>
                </a:solidFill>
              </a:rPr>
              <a:t>Airn</a:t>
            </a:r>
            <a:r>
              <a:rPr lang="it-IT" sz="2400" b="1" dirty="0">
                <a:solidFill>
                  <a:schemeClr val="bg1"/>
                </a:solidFill>
              </a:rPr>
              <a:t> product </a:t>
            </a:r>
            <a:r>
              <a:rPr lang="it-IT" sz="2400" dirty="0" err="1">
                <a:solidFill>
                  <a:schemeClr val="bg1"/>
                </a:solidFill>
              </a:rPr>
              <a:t>recruits</a:t>
            </a:r>
            <a:r>
              <a:rPr lang="it-IT" sz="2400" dirty="0">
                <a:solidFill>
                  <a:schemeClr val="bg1"/>
                </a:solidFill>
              </a:rPr>
              <a:t> repressive </a:t>
            </a:r>
            <a:r>
              <a:rPr lang="it-IT" sz="2400" dirty="0" err="1">
                <a:solidFill>
                  <a:schemeClr val="bg1"/>
                </a:solidFill>
              </a:rPr>
              <a:t>chromatin</a:t>
            </a:r>
            <a:r>
              <a:rPr lang="it-IT" sz="2400" dirty="0">
                <a:solidFill>
                  <a:schemeClr val="bg1"/>
                </a:solidFill>
              </a:rPr>
              <a:t> </a:t>
            </a:r>
            <a:r>
              <a:rPr lang="it-IT" sz="2400" dirty="0" err="1">
                <a:solidFill>
                  <a:schemeClr val="bg1"/>
                </a:solidFill>
              </a:rPr>
              <a:t>modifying</a:t>
            </a:r>
            <a:r>
              <a:rPr lang="it-IT" sz="2400" dirty="0">
                <a:solidFill>
                  <a:schemeClr val="bg1"/>
                </a:solidFill>
              </a:rPr>
              <a:t> </a:t>
            </a:r>
            <a:r>
              <a:rPr lang="it-IT" sz="2400" dirty="0" err="1">
                <a:solidFill>
                  <a:schemeClr val="bg1"/>
                </a:solidFill>
              </a:rPr>
              <a:t>complexes</a:t>
            </a:r>
            <a:r>
              <a:rPr lang="it-IT" sz="2400" dirty="0">
                <a:solidFill>
                  <a:schemeClr val="bg1"/>
                </a:solidFill>
              </a:rPr>
              <a:t> and targets </a:t>
            </a:r>
            <a:r>
              <a:rPr lang="it-IT" sz="2400" dirty="0" err="1">
                <a:solidFill>
                  <a:schemeClr val="bg1"/>
                </a:solidFill>
              </a:rPr>
              <a:t>them</a:t>
            </a:r>
            <a:r>
              <a:rPr lang="it-IT" sz="2400" dirty="0">
                <a:solidFill>
                  <a:schemeClr val="bg1"/>
                </a:solidFill>
              </a:rPr>
              <a:t> to </a:t>
            </a:r>
            <a:r>
              <a:rPr lang="it-IT" sz="2400" dirty="0" err="1">
                <a:solidFill>
                  <a:schemeClr val="bg1"/>
                </a:solidFill>
              </a:rPr>
              <a:t>distant</a:t>
            </a:r>
            <a:r>
              <a:rPr lang="it-IT" sz="2400" dirty="0">
                <a:solidFill>
                  <a:schemeClr val="bg1"/>
                </a:solidFill>
              </a:rPr>
              <a:t>, non-</a:t>
            </a:r>
            <a:r>
              <a:rPr lang="it-IT" sz="2400" dirty="0" err="1">
                <a:solidFill>
                  <a:schemeClr val="bg1"/>
                </a:solidFill>
              </a:rPr>
              <a:t>overlapped</a:t>
            </a:r>
            <a:r>
              <a:rPr lang="it-IT" sz="2400" dirty="0">
                <a:solidFill>
                  <a:schemeClr val="bg1"/>
                </a:solidFill>
              </a:rPr>
              <a:t> </a:t>
            </a:r>
            <a:r>
              <a:rPr lang="it-IT" sz="2400" dirty="0" err="1">
                <a:solidFill>
                  <a:schemeClr val="bg1"/>
                </a:solidFill>
              </a:rPr>
              <a:t>genes</a:t>
            </a:r>
            <a:r>
              <a:rPr lang="it-IT" sz="2400" dirty="0">
                <a:solidFill>
                  <a:schemeClr val="bg1"/>
                </a:solidFill>
              </a:rPr>
              <a:t> like Slc22a2, Slc22a3 and Pde10a to cause </a:t>
            </a:r>
            <a:r>
              <a:rPr lang="it-IT" sz="2400" dirty="0" err="1">
                <a:solidFill>
                  <a:schemeClr val="bg1"/>
                </a:solidFill>
              </a:rPr>
              <a:t>silencing</a:t>
            </a:r>
            <a:r>
              <a:rPr lang="it-IT" sz="2400" dirty="0">
                <a:solidFill>
                  <a:schemeClr val="bg1"/>
                </a:solidFill>
              </a:rPr>
              <a:t>.</a:t>
            </a:r>
          </a:p>
          <a:p>
            <a:pPr marL="342900" indent="-342900">
              <a:buAutoNum type="arabicParenR"/>
            </a:pPr>
            <a:endParaRPr lang="it-IT" b="1" dirty="0">
              <a:solidFill>
                <a:schemeClr val="bg1"/>
              </a:solidFill>
            </a:endParaRPr>
          </a:p>
        </p:txBody>
      </p:sp>
    </p:spTree>
    <p:extLst>
      <p:ext uri="{BB962C8B-B14F-4D97-AF65-F5344CB8AC3E}">
        <p14:creationId xmlns:p14="http://schemas.microsoft.com/office/powerpoint/2010/main" val="127257767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A2CCFC03-DBD3-4B66-9DBD-7F0BD805D932}"/>
              </a:ext>
            </a:extLst>
          </p:cNvPr>
          <p:cNvSpPr>
            <a:spLocks noGrp="1"/>
          </p:cNvSpPr>
          <p:nvPr>
            <p:ph type="title"/>
          </p:nvPr>
        </p:nvSpPr>
        <p:spPr>
          <a:xfrm>
            <a:off x="148992" y="337642"/>
            <a:ext cx="4352925" cy="1607060"/>
          </a:xfrm>
          <a:noFill/>
          <a:ln w="19050">
            <a:solidFill>
              <a:schemeClr val="tx1"/>
            </a:solidFill>
          </a:ln>
        </p:spPr>
        <p:txBody>
          <a:bodyPr wrap="square" anchor="ctr">
            <a:normAutofit/>
          </a:bodyPr>
          <a:lstStyle/>
          <a:p>
            <a:pPr algn="ctr"/>
            <a:r>
              <a:rPr lang="en-US" sz="3600" dirty="0"/>
              <a:t>The enhancer interference hypothesis</a:t>
            </a:r>
          </a:p>
        </p:txBody>
      </p:sp>
      <p:sp>
        <p:nvSpPr>
          <p:cNvPr id="20" name="Content Placeholder 7">
            <a:extLst>
              <a:ext uri="{FF2B5EF4-FFF2-40B4-BE49-F238E27FC236}">
                <a16:creationId xmlns:a16="http://schemas.microsoft.com/office/drawing/2014/main" id="{2F264CA1-6530-46E1-B271-D1E27D6949FB}"/>
              </a:ext>
            </a:extLst>
          </p:cNvPr>
          <p:cNvSpPr>
            <a:spLocks noGrp="1"/>
          </p:cNvSpPr>
          <p:nvPr>
            <p:ph idx="1"/>
          </p:nvPr>
        </p:nvSpPr>
        <p:spPr>
          <a:xfrm>
            <a:off x="333375" y="2105025"/>
            <a:ext cx="4019550" cy="3948641"/>
          </a:xfrm>
        </p:spPr>
        <p:txBody>
          <a:bodyPr>
            <a:normAutofit lnSpcReduction="10000"/>
          </a:bodyPr>
          <a:lstStyle/>
          <a:p>
            <a:pPr marL="0" indent="0">
              <a:buNone/>
            </a:pPr>
            <a:r>
              <a:rPr lang="en-GB" sz="2400" dirty="0"/>
              <a:t>Airn gene body contains an essential enhancer that interacts with the Slc22a3 (and potentially with the Slc22a2) promoter on the </a:t>
            </a:r>
            <a:r>
              <a:rPr lang="en-GB" sz="2400" b="1" dirty="0"/>
              <a:t>maternal allele, thus activating</a:t>
            </a:r>
            <a:r>
              <a:rPr lang="en-GB" sz="2400" dirty="0"/>
              <a:t> </a:t>
            </a:r>
            <a:r>
              <a:rPr lang="en-GB" sz="2400" b="1" dirty="0"/>
              <a:t>gene expression</a:t>
            </a:r>
            <a:r>
              <a:rPr lang="en-GB" sz="2400" dirty="0"/>
              <a:t>. </a:t>
            </a:r>
          </a:p>
          <a:p>
            <a:pPr marL="0" indent="0">
              <a:buNone/>
            </a:pPr>
            <a:endParaRPr lang="en-GB" sz="2400" dirty="0"/>
          </a:p>
          <a:p>
            <a:pPr marL="0" indent="0">
              <a:buNone/>
            </a:pPr>
            <a:r>
              <a:rPr lang="en-GB" sz="2400" dirty="0"/>
              <a:t>On the </a:t>
            </a:r>
            <a:r>
              <a:rPr lang="en-GB" sz="2400" b="1" dirty="0"/>
              <a:t>paternal allele, </a:t>
            </a:r>
            <a:r>
              <a:rPr lang="en-GB" sz="2400" dirty="0" err="1"/>
              <a:t>Airn</a:t>
            </a:r>
            <a:r>
              <a:rPr lang="en-GB" sz="2400" dirty="0"/>
              <a:t> expression prevents this interaction causing </a:t>
            </a:r>
            <a:r>
              <a:rPr lang="en-GB" sz="2400" b="1" dirty="0"/>
              <a:t>imprinted </a:t>
            </a:r>
            <a:r>
              <a:rPr lang="en-GB" sz="2400" b="1" dirty="0">
                <a:ea typeface="Calibri" panose="020F0502020204030204" pitchFamily="34" charset="0"/>
                <a:cs typeface="Times New Roman" panose="02020603050405020304" pitchFamily="18" charset="0"/>
              </a:rPr>
              <a:t>long-range </a:t>
            </a:r>
            <a:r>
              <a:rPr lang="en-GB" sz="2400" b="1" dirty="0"/>
              <a:t>silencing</a:t>
            </a:r>
            <a:r>
              <a:rPr lang="en-GB" sz="2400" dirty="0"/>
              <a:t>.</a:t>
            </a:r>
          </a:p>
        </p:txBody>
      </p:sp>
      <p:pic>
        <p:nvPicPr>
          <p:cNvPr id="4" name="Segnaposto contenuto 3">
            <a:extLst>
              <a:ext uri="{FF2B5EF4-FFF2-40B4-BE49-F238E27FC236}">
                <a16:creationId xmlns:a16="http://schemas.microsoft.com/office/drawing/2014/main" id="{53906F05-3CA9-4507-9B60-4BD6A294F849}"/>
              </a:ext>
            </a:extLst>
          </p:cNvPr>
          <p:cNvPicPr>
            <a:picLocks noChangeAspect="1"/>
          </p:cNvPicPr>
          <p:nvPr/>
        </p:nvPicPr>
        <p:blipFill rotWithShape="1">
          <a:blip r:embed="rId2"/>
          <a:srcRect t="18437"/>
          <a:stretch/>
        </p:blipFill>
        <p:spPr>
          <a:xfrm>
            <a:off x="5309696" y="1468612"/>
            <a:ext cx="5971493" cy="3920776"/>
          </a:xfrm>
          <a:prstGeom prst="rect">
            <a:avLst/>
          </a:prstGeom>
        </p:spPr>
      </p:pic>
      <p:sp>
        <p:nvSpPr>
          <p:cNvPr id="3" name="CasellaDiTesto 2">
            <a:extLst>
              <a:ext uri="{FF2B5EF4-FFF2-40B4-BE49-F238E27FC236}">
                <a16:creationId xmlns:a16="http://schemas.microsoft.com/office/drawing/2014/main" id="{C4A6CD1F-3C56-4F06-89E5-4ECDFA1CB1AB}"/>
              </a:ext>
            </a:extLst>
          </p:cNvPr>
          <p:cNvSpPr txBox="1"/>
          <p:nvPr/>
        </p:nvSpPr>
        <p:spPr>
          <a:xfrm>
            <a:off x="5016792" y="2605839"/>
            <a:ext cx="6090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MAT</a:t>
            </a:r>
          </a:p>
        </p:txBody>
      </p:sp>
      <p:sp>
        <p:nvSpPr>
          <p:cNvPr id="7" name="CasellaDiTesto 6">
            <a:extLst>
              <a:ext uri="{FF2B5EF4-FFF2-40B4-BE49-F238E27FC236}">
                <a16:creationId xmlns:a16="http://schemas.microsoft.com/office/drawing/2014/main" id="{3F7B2675-2906-4700-8A4C-19112127B5F9}"/>
              </a:ext>
            </a:extLst>
          </p:cNvPr>
          <p:cNvSpPr txBox="1"/>
          <p:nvPr/>
        </p:nvSpPr>
        <p:spPr>
          <a:xfrm>
            <a:off x="5112330" y="3572238"/>
            <a:ext cx="5135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PAT</a:t>
            </a:r>
          </a:p>
        </p:txBody>
      </p:sp>
    </p:spTree>
    <p:extLst>
      <p:ext uri="{BB962C8B-B14F-4D97-AF65-F5344CB8AC3E}">
        <p14:creationId xmlns:p14="http://schemas.microsoft.com/office/powerpoint/2010/main" val="77544447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6CADB7C4-A595-4C45-B928-3E4F29CC34B4}"/>
              </a:ext>
            </a:extLst>
          </p:cNvPr>
          <p:cNvSpPr>
            <a:spLocks noGrp="1"/>
          </p:cNvSpPr>
          <p:nvPr>
            <p:ph type="title"/>
          </p:nvPr>
        </p:nvSpPr>
        <p:spPr>
          <a:xfrm>
            <a:off x="288510" y="352425"/>
            <a:ext cx="4077276" cy="1607060"/>
          </a:xfrm>
          <a:noFill/>
          <a:ln w="19050">
            <a:solidFill>
              <a:schemeClr val="tx1"/>
            </a:solidFill>
          </a:ln>
        </p:spPr>
        <p:txBody>
          <a:bodyPr wrap="square" anchor="ctr">
            <a:normAutofit/>
          </a:bodyPr>
          <a:lstStyle/>
          <a:p>
            <a:pPr algn="ctr"/>
            <a:r>
              <a:rPr lang="en-GB" sz="3600" dirty="0"/>
              <a:t>Chromosome</a:t>
            </a:r>
            <a:r>
              <a:rPr lang="it-IT" sz="3600" dirty="0"/>
              <a:t> </a:t>
            </a:r>
            <a:r>
              <a:rPr lang="it-IT" sz="3600" dirty="0" err="1"/>
              <a:t>Conformation</a:t>
            </a:r>
            <a:r>
              <a:rPr lang="it-IT" sz="3600" dirty="0"/>
              <a:t> </a:t>
            </a:r>
            <a:r>
              <a:rPr lang="it-IT" sz="3600" dirty="0" err="1"/>
              <a:t>Capture</a:t>
            </a:r>
            <a:r>
              <a:rPr lang="it-IT" sz="3600" dirty="0"/>
              <a:t> (3C)</a:t>
            </a:r>
          </a:p>
        </p:txBody>
      </p:sp>
      <p:sp>
        <p:nvSpPr>
          <p:cNvPr id="3" name="Segnaposto contenuto 2">
            <a:extLst>
              <a:ext uri="{FF2B5EF4-FFF2-40B4-BE49-F238E27FC236}">
                <a16:creationId xmlns:a16="http://schemas.microsoft.com/office/drawing/2014/main" id="{347AF6F5-F808-4AEB-BA85-FF8D1CC98523}"/>
              </a:ext>
            </a:extLst>
          </p:cNvPr>
          <p:cNvSpPr>
            <a:spLocks noGrp="1"/>
          </p:cNvSpPr>
          <p:nvPr>
            <p:ph idx="1"/>
          </p:nvPr>
        </p:nvSpPr>
        <p:spPr>
          <a:xfrm>
            <a:off x="552450" y="2160842"/>
            <a:ext cx="3667125" cy="4438650"/>
          </a:xfrm>
        </p:spPr>
        <p:txBody>
          <a:bodyPr>
            <a:normAutofit/>
          </a:bodyPr>
          <a:lstStyle/>
          <a:p>
            <a:pPr marL="0" indent="0">
              <a:buNone/>
            </a:pPr>
            <a:endParaRPr lang="en-GB" sz="2400" dirty="0"/>
          </a:p>
          <a:p>
            <a:pPr marL="0" indent="0">
              <a:buNone/>
            </a:pPr>
            <a:r>
              <a:rPr lang="en-GB" sz="2400" dirty="0"/>
              <a:t>High-throughput technique used to study chromatin structure and to compare interactions on the maternal and paternal alleles.</a:t>
            </a:r>
          </a:p>
        </p:txBody>
      </p:sp>
      <p:pic>
        <p:nvPicPr>
          <p:cNvPr id="1028" name="Picture 4" descr="Risultati immagini per 3c technique">
            <a:extLst>
              <a:ext uri="{FF2B5EF4-FFF2-40B4-BE49-F238E27FC236}">
                <a16:creationId xmlns:a16="http://schemas.microsoft.com/office/drawing/2014/main" id="{14656D15-67FA-430A-A3E6-8FFFEE7FCA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433"/>
          <a:stretch/>
        </p:blipFill>
        <p:spPr bwMode="auto">
          <a:xfrm>
            <a:off x="6096000" y="893106"/>
            <a:ext cx="3857715" cy="507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440337"/>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6CADB7C4-A595-4C45-B928-3E4F29CC34B4}"/>
              </a:ext>
            </a:extLst>
          </p:cNvPr>
          <p:cNvSpPr>
            <a:spLocks noGrp="1"/>
          </p:cNvSpPr>
          <p:nvPr>
            <p:ph type="title"/>
          </p:nvPr>
        </p:nvSpPr>
        <p:spPr>
          <a:xfrm>
            <a:off x="288510" y="352425"/>
            <a:ext cx="4077276" cy="1607060"/>
          </a:xfrm>
          <a:noFill/>
          <a:ln w="19050">
            <a:solidFill>
              <a:schemeClr val="tx1"/>
            </a:solidFill>
          </a:ln>
        </p:spPr>
        <p:txBody>
          <a:bodyPr wrap="square" anchor="ctr">
            <a:normAutofit/>
          </a:bodyPr>
          <a:lstStyle/>
          <a:p>
            <a:pPr algn="ctr"/>
            <a:r>
              <a:rPr lang="it-IT" sz="3600" dirty="0"/>
              <a:t>EXEL </a:t>
            </a:r>
            <a:r>
              <a:rPr lang="it-IT" sz="3600" dirty="0" err="1"/>
              <a:t>genes</a:t>
            </a:r>
            <a:r>
              <a:rPr lang="it-IT" sz="3600" dirty="0"/>
              <a:t> </a:t>
            </a:r>
            <a:r>
              <a:rPr lang="it-IT" sz="3600" dirty="0" err="1"/>
              <a:t>regulation</a:t>
            </a:r>
            <a:r>
              <a:rPr lang="it-IT" sz="3600" dirty="0"/>
              <a:t> in extra-</a:t>
            </a:r>
            <a:r>
              <a:rPr lang="it-IT" sz="3600" dirty="0" err="1"/>
              <a:t>embryonic</a:t>
            </a:r>
            <a:r>
              <a:rPr lang="it-IT" sz="3600" dirty="0"/>
              <a:t> </a:t>
            </a:r>
            <a:r>
              <a:rPr lang="it-IT" sz="3600" dirty="0" err="1"/>
              <a:t>tissues</a:t>
            </a:r>
            <a:endParaRPr lang="it-IT" sz="3600" dirty="0"/>
          </a:p>
        </p:txBody>
      </p:sp>
      <p:sp>
        <p:nvSpPr>
          <p:cNvPr id="3" name="Segnaposto contenuto 2">
            <a:extLst>
              <a:ext uri="{FF2B5EF4-FFF2-40B4-BE49-F238E27FC236}">
                <a16:creationId xmlns:a16="http://schemas.microsoft.com/office/drawing/2014/main" id="{347AF6F5-F808-4AEB-BA85-FF8D1CC98523}"/>
              </a:ext>
            </a:extLst>
          </p:cNvPr>
          <p:cNvSpPr>
            <a:spLocks noGrp="1"/>
          </p:cNvSpPr>
          <p:nvPr>
            <p:ph idx="1"/>
          </p:nvPr>
        </p:nvSpPr>
        <p:spPr>
          <a:xfrm>
            <a:off x="485775" y="2160842"/>
            <a:ext cx="3562350" cy="4438650"/>
          </a:xfrm>
        </p:spPr>
        <p:txBody>
          <a:bodyPr>
            <a:normAutofit/>
          </a:bodyPr>
          <a:lstStyle/>
          <a:p>
            <a:endParaRPr lang="en-GB" sz="2400" dirty="0"/>
          </a:p>
          <a:p>
            <a:r>
              <a:rPr lang="en-GB" sz="2400" dirty="0"/>
              <a:t>Slc22a2 and Slc22a3 are </a:t>
            </a:r>
            <a:r>
              <a:rPr lang="en-GB" sz="2400" dirty="0">
                <a:ea typeface="Calibri" panose="020F0502020204030204" pitchFamily="34" charset="0"/>
                <a:cs typeface="Times New Roman" panose="02020603050405020304" pitchFamily="18" charset="0"/>
              </a:rPr>
              <a:t>extra-embryonic lineage-specific (EXEL)</a:t>
            </a:r>
            <a:r>
              <a:rPr lang="en-GB" sz="2400" dirty="0"/>
              <a:t> genes.</a:t>
            </a:r>
          </a:p>
          <a:p>
            <a:r>
              <a:rPr lang="en-GB" sz="2400" i="1" dirty="0"/>
              <a:t>Visceral Yolk Sac (VYS) endoderm </a:t>
            </a:r>
            <a:r>
              <a:rPr lang="en-GB" sz="2400" dirty="0"/>
              <a:t>and</a:t>
            </a:r>
            <a:r>
              <a:rPr lang="en-GB" sz="2400" i="1" dirty="0"/>
              <a:t> placenta </a:t>
            </a:r>
            <a:r>
              <a:rPr lang="en-GB" sz="2400" dirty="0"/>
              <a:t>from </a:t>
            </a:r>
            <a:r>
              <a:rPr lang="en-GB" sz="2400" i="1" dirty="0" err="1"/>
              <a:t>Thp</a:t>
            </a:r>
            <a:r>
              <a:rPr lang="en-GB" sz="2400" dirty="0"/>
              <a:t> mice.</a:t>
            </a:r>
            <a:endParaRPr lang="it-IT" sz="2400" dirty="0"/>
          </a:p>
        </p:txBody>
      </p:sp>
      <p:pic>
        <p:nvPicPr>
          <p:cNvPr id="5" name="Immagine 4">
            <a:extLst>
              <a:ext uri="{FF2B5EF4-FFF2-40B4-BE49-F238E27FC236}">
                <a16:creationId xmlns:a16="http://schemas.microsoft.com/office/drawing/2014/main" id="{38850EC8-4F4D-41A2-8B96-04AC8BB8D9D8}"/>
              </a:ext>
            </a:extLst>
          </p:cNvPr>
          <p:cNvPicPr>
            <a:picLocks noChangeAspect="1"/>
          </p:cNvPicPr>
          <p:nvPr/>
        </p:nvPicPr>
        <p:blipFill rotWithShape="1">
          <a:blip r:embed="rId2">
            <a:extLst>
              <a:ext uri="{28A0092B-C50C-407E-A947-70E740481C1C}">
                <a14:useLocalDpi xmlns:a14="http://schemas.microsoft.com/office/drawing/2010/main" val="0"/>
              </a:ext>
            </a:extLst>
          </a:blip>
          <a:srcRect l="8776" t="6473" r="40853" b="27690"/>
          <a:stretch/>
        </p:blipFill>
        <p:spPr>
          <a:xfrm>
            <a:off x="4776556" y="1023460"/>
            <a:ext cx="6543816" cy="4811079"/>
          </a:xfrm>
          <a:prstGeom prst="rect">
            <a:avLst/>
          </a:prstGeom>
        </p:spPr>
      </p:pic>
    </p:spTree>
    <p:extLst>
      <p:ext uri="{BB962C8B-B14F-4D97-AF65-F5344CB8AC3E}">
        <p14:creationId xmlns:p14="http://schemas.microsoft.com/office/powerpoint/2010/main" val="3363274260"/>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Rectangle 1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195A6907-AD32-4603-9494-B637BC75F653}"/>
              </a:ext>
            </a:extLst>
          </p:cNvPr>
          <p:cNvSpPr>
            <a:spLocks noGrp="1"/>
          </p:cNvSpPr>
          <p:nvPr>
            <p:ph type="title"/>
          </p:nvPr>
        </p:nvSpPr>
        <p:spPr>
          <a:xfrm>
            <a:off x="180975" y="293294"/>
            <a:ext cx="4248149" cy="1443839"/>
          </a:xfrm>
          <a:noFill/>
          <a:ln w="19050">
            <a:solidFill>
              <a:schemeClr val="tx1"/>
            </a:solidFill>
          </a:ln>
        </p:spPr>
        <p:txBody>
          <a:bodyPr vert="horz" wrap="square" lIns="91440" tIns="45720" rIns="91440" bIns="45720" rtlCol="0" anchor="ctr">
            <a:normAutofit/>
          </a:bodyPr>
          <a:lstStyle/>
          <a:p>
            <a:pPr algn="ctr"/>
            <a:r>
              <a:rPr lang="en-GB" sz="3200" dirty="0" err="1"/>
              <a:t>Airn</a:t>
            </a:r>
            <a:r>
              <a:rPr lang="en-GB" sz="3200" dirty="0"/>
              <a:t> gene body may contain multiple enhancers for Slc22a3</a:t>
            </a:r>
            <a:endParaRPr lang="en-US" sz="3200" kern="1200" dirty="0">
              <a:latin typeface="+mj-lt"/>
              <a:ea typeface="+mj-ea"/>
              <a:cs typeface="+mj-cs"/>
            </a:endParaRPr>
          </a:p>
        </p:txBody>
      </p:sp>
      <p:sp>
        <p:nvSpPr>
          <p:cNvPr id="17" name="Content Placeholder 16">
            <a:extLst>
              <a:ext uri="{FF2B5EF4-FFF2-40B4-BE49-F238E27FC236}">
                <a16:creationId xmlns:a16="http://schemas.microsoft.com/office/drawing/2014/main" id="{A0401C48-4EDF-4C1E-A170-D61492C7C47B}"/>
              </a:ext>
            </a:extLst>
          </p:cNvPr>
          <p:cNvSpPr>
            <a:spLocks noGrp="1"/>
          </p:cNvSpPr>
          <p:nvPr>
            <p:ph idx="1"/>
          </p:nvPr>
        </p:nvSpPr>
        <p:spPr>
          <a:xfrm>
            <a:off x="295275" y="2030427"/>
            <a:ext cx="4038600" cy="4248150"/>
          </a:xfrm>
        </p:spPr>
        <p:txBody>
          <a:bodyPr>
            <a:noAutofit/>
          </a:bodyPr>
          <a:lstStyle/>
          <a:p>
            <a:r>
              <a:rPr lang="en-GB" sz="2400" dirty="0"/>
              <a:t>Slc22a3, Slc22a2 and Igf2r expressed from maternal and repressed on paternal allele </a:t>
            </a:r>
          </a:p>
          <a:p>
            <a:r>
              <a:rPr lang="en-GB" sz="2400" dirty="0"/>
              <a:t>Chromosome interactions between Slc22a3 promoter and Airn gene body are enriched on maternal allele </a:t>
            </a:r>
          </a:p>
          <a:p>
            <a:r>
              <a:rPr lang="en-GB" sz="2400" dirty="0"/>
              <a:t>Very low levels of 3C interactions on paternal vs maternal allele </a:t>
            </a:r>
            <a:endParaRPr lang="it-IT" sz="2400" dirty="0"/>
          </a:p>
        </p:txBody>
      </p:sp>
      <p:pic>
        <p:nvPicPr>
          <p:cNvPr id="6" name="Segnaposto contenuto 5">
            <a:extLst>
              <a:ext uri="{FF2B5EF4-FFF2-40B4-BE49-F238E27FC236}">
                <a16:creationId xmlns:a16="http://schemas.microsoft.com/office/drawing/2014/main" id="{132A31BB-425E-4D2E-A53E-89A61785350A}"/>
              </a:ext>
            </a:extLst>
          </p:cNvPr>
          <p:cNvPicPr>
            <a:picLocks/>
          </p:cNvPicPr>
          <p:nvPr/>
        </p:nvPicPr>
        <p:blipFill rotWithShape="1">
          <a:blip r:embed="rId3"/>
          <a:srcRect l="1460" t="441" r="4225" b="64975"/>
          <a:stretch/>
        </p:blipFill>
        <p:spPr>
          <a:xfrm>
            <a:off x="4835271" y="1412748"/>
            <a:ext cx="6768465" cy="4032504"/>
          </a:xfrm>
          <a:prstGeom prst="rect">
            <a:avLst/>
          </a:prstGeom>
        </p:spPr>
      </p:pic>
    </p:spTree>
    <p:extLst>
      <p:ext uri="{BB962C8B-B14F-4D97-AF65-F5344CB8AC3E}">
        <p14:creationId xmlns:p14="http://schemas.microsoft.com/office/powerpoint/2010/main" val="2514855928"/>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195A6907-AD32-4603-9494-B637BC75F653}"/>
              </a:ext>
            </a:extLst>
          </p:cNvPr>
          <p:cNvSpPr>
            <a:spLocks noGrp="1"/>
          </p:cNvSpPr>
          <p:nvPr>
            <p:ph type="title"/>
          </p:nvPr>
        </p:nvSpPr>
        <p:spPr>
          <a:xfrm>
            <a:off x="168042" y="226648"/>
            <a:ext cx="4314825" cy="1659301"/>
          </a:xfrm>
          <a:noFill/>
          <a:ln w="19050">
            <a:solidFill>
              <a:schemeClr val="tx1"/>
            </a:solidFill>
          </a:ln>
        </p:spPr>
        <p:txBody>
          <a:bodyPr vert="horz" wrap="square" lIns="91440" tIns="45720" rIns="91440" bIns="45720" rtlCol="0" anchor="ctr">
            <a:noAutofit/>
          </a:bodyPr>
          <a:lstStyle/>
          <a:p>
            <a:pPr algn="ctr"/>
            <a:r>
              <a:rPr lang="en-US" sz="3200" dirty="0"/>
              <a:t>Chromosome interactions are increased in </a:t>
            </a:r>
            <a:r>
              <a:rPr lang="en-US" sz="3200" dirty="0" err="1"/>
              <a:t>AirnT</a:t>
            </a:r>
            <a:r>
              <a:rPr lang="en-US" sz="3200" dirty="0"/>
              <a:t> mice </a:t>
            </a:r>
          </a:p>
        </p:txBody>
      </p:sp>
      <p:sp>
        <p:nvSpPr>
          <p:cNvPr id="17" name="Content Placeholder 16">
            <a:extLst>
              <a:ext uri="{FF2B5EF4-FFF2-40B4-BE49-F238E27FC236}">
                <a16:creationId xmlns:a16="http://schemas.microsoft.com/office/drawing/2014/main" id="{A0401C48-4EDF-4C1E-A170-D61492C7C47B}"/>
              </a:ext>
            </a:extLst>
          </p:cNvPr>
          <p:cNvSpPr>
            <a:spLocks noGrp="1"/>
          </p:cNvSpPr>
          <p:nvPr>
            <p:ph idx="1"/>
          </p:nvPr>
        </p:nvSpPr>
        <p:spPr>
          <a:xfrm>
            <a:off x="314325" y="2181225"/>
            <a:ext cx="4010025" cy="3910541"/>
          </a:xfrm>
        </p:spPr>
        <p:txBody>
          <a:bodyPr>
            <a:normAutofit/>
          </a:bodyPr>
          <a:lstStyle/>
          <a:p>
            <a:r>
              <a:rPr lang="en-US" sz="2400" dirty="0"/>
              <a:t>Imprinted silencing in Igf2r cluster is lost</a:t>
            </a:r>
          </a:p>
          <a:p>
            <a:r>
              <a:rPr lang="en-US" sz="2400" dirty="0"/>
              <a:t>Higher levels of 3C interactions in </a:t>
            </a:r>
            <a:r>
              <a:rPr lang="en-US" sz="2400" dirty="0" err="1"/>
              <a:t>AirnT</a:t>
            </a:r>
            <a:r>
              <a:rPr lang="en-US" sz="2400" dirty="0"/>
              <a:t> vs wildtype mice</a:t>
            </a:r>
          </a:p>
          <a:p>
            <a:r>
              <a:rPr lang="en-US" sz="2400" dirty="0"/>
              <a:t>Higher levels of 3C interactions on </a:t>
            </a:r>
            <a:r>
              <a:rPr lang="en-US" sz="2400" dirty="0" err="1"/>
              <a:t>AirnT</a:t>
            </a:r>
            <a:r>
              <a:rPr lang="en-US" sz="2400" dirty="0"/>
              <a:t> paternal alleles vs wildtype paternal alleles</a:t>
            </a:r>
            <a:endParaRPr lang="it-IT" sz="2000" dirty="0"/>
          </a:p>
        </p:txBody>
      </p:sp>
      <p:pic>
        <p:nvPicPr>
          <p:cNvPr id="7" name="Segnaposto contenuto 5" descr="Immagine che contiene testo, mappa&#10;&#10;Descrizione generata automaticamente">
            <a:extLst>
              <a:ext uri="{FF2B5EF4-FFF2-40B4-BE49-F238E27FC236}">
                <a16:creationId xmlns:a16="http://schemas.microsoft.com/office/drawing/2014/main" id="{FAF5D6EF-044A-4306-9341-B98C4E2D0ECE}"/>
              </a:ext>
            </a:extLst>
          </p:cNvPr>
          <p:cNvPicPr>
            <a:picLocks/>
          </p:cNvPicPr>
          <p:nvPr/>
        </p:nvPicPr>
        <p:blipFill rotWithShape="1">
          <a:blip r:embed="rId3"/>
          <a:srcRect t="35217" b="53"/>
          <a:stretch/>
        </p:blipFill>
        <p:spPr>
          <a:xfrm>
            <a:off x="4797192" y="376237"/>
            <a:ext cx="6699482" cy="6105525"/>
          </a:xfrm>
          <a:prstGeom prst="rect">
            <a:avLst/>
          </a:prstGeom>
        </p:spPr>
      </p:pic>
    </p:spTree>
    <p:extLst>
      <p:ext uri="{BB962C8B-B14F-4D97-AF65-F5344CB8AC3E}">
        <p14:creationId xmlns:p14="http://schemas.microsoft.com/office/powerpoint/2010/main" val="125514909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E5C8A174-D1AF-48A1-A4C2-8B00C318EBE8}"/>
              </a:ext>
            </a:extLst>
          </p:cNvPr>
          <p:cNvSpPr>
            <a:spLocks noGrp="1"/>
          </p:cNvSpPr>
          <p:nvPr>
            <p:ph type="title"/>
          </p:nvPr>
        </p:nvSpPr>
        <p:spPr>
          <a:xfrm>
            <a:off x="96252" y="128336"/>
            <a:ext cx="4411579" cy="2197770"/>
          </a:xfrm>
          <a:noFill/>
          <a:ln w="19050">
            <a:solidFill>
              <a:schemeClr val="tx1"/>
            </a:solidFill>
          </a:ln>
        </p:spPr>
        <p:txBody>
          <a:bodyPr wrap="square" anchor="ctr">
            <a:normAutofit/>
          </a:bodyPr>
          <a:lstStyle/>
          <a:p>
            <a:pPr algn="ctr"/>
            <a:r>
              <a:rPr lang="it-IT" sz="2800" dirty="0"/>
              <a:t>Mouse models to study </a:t>
            </a:r>
            <a:r>
              <a:rPr lang="it-IT" sz="2800" dirty="0" err="1"/>
              <a:t>genomic</a:t>
            </a:r>
            <a:r>
              <a:rPr lang="it-IT" sz="2800" dirty="0"/>
              <a:t> imprinting </a:t>
            </a:r>
            <a:r>
              <a:rPr lang="it-IT" sz="2800" dirty="0" err="1"/>
              <a:t>that</a:t>
            </a:r>
            <a:r>
              <a:rPr lang="it-IT" sz="2800" dirty="0"/>
              <a:t> </a:t>
            </a:r>
            <a:r>
              <a:rPr lang="it-IT" sz="2800" dirty="0" err="1"/>
              <a:t>allow</a:t>
            </a:r>
            <a:r>
              <a:rPr lang="it-IT" sz="2800" dirty="0"/>
              <a:t> the </a:t>
            </a:r>
            <a:r>
              <a:rPr lang="it-IT" sz="2800" dirty="0" err="1"/>
              <a:t>maternal</a:t>
            </a:r>
            <a:r>
              <a:rPr lang="it-IT" sz="2800" dirty="0"/>
              <a:t> and </a:t>
            </a:r>
            <a:r>
              <a:rPr lang="it-IT" sz="2800" dirty="0" err="1"/>
              <a:t>paternal</a:t>
            </a:r>
            <a:r>
              <a:rPr lang="it-IT" sz="2800" dirty="0"/>
              <a:t> </a:t>
            </a:r>
            <a:r>
              <a:rPr lang="it-IT" sz="2800" dirty="0" err="1"/>
              <a:t>chromosome</a:t>
            </a:r>
            <a:r>
              <a:rPr lang="it-IT" sz="2800" dirty="0"/>
              <a:t> to be </a:t>
            </a:r>
            <a:r>
              <a:rPr lang="it-IT" sz="2800" dirty="0" err="1"/>
              <a:t>distinguished</a:t>
            </a:r>
            <a:r>
              <a:rPr lang="it-IT" sz="2800" dirty="0"/>
              <a:t> </a:t>
            </a:r>
          </a:p>
        </p:txBody>
      </p:sp>
      <p:sp>
        <p:nvSpPr>
          <p:cNvPr id="3" name="Segnaposto contenuto 2">
            <a:extLst>
              <a:ext uri="{FF2B5EF4-FFF2-40B4-BE49-F238E27FC236}">
                <a16:creationId xmlns:a16="http://schemas.microsoft.com/office/drawing/2014/main" id="{B28B91D3-367E-476F-BDA3-93EF178A039C}"/>
              </a:ext>
            </a:extLst>
          </p:cNvPr>
          <p:cNvSpPr>
            <a:spLocks noGrp="1"/>
          </p:cNvSpPr>
          <p:nvPr>
            <p:ph idx="1"/>
          </p:nvPr>
        </p:nvSpPr>
        <p:spPr>
          <a:xfrm>
            <a:off x="0" y="2974928"/>
            <a:ext cx="4654296" cy="4380378"/>
          </a:xfrm>
        </p:spPr>
        <p:txBody>
          <a:bodyPr>
            <a:normAutofit/>
          </a:bodyPr>
          <a:lstStyle/>
          <a:p>
            <a:pPr marL="457200" indent="-457200"/>
            <a:r>
              <a:rPr lang="it-IT" sz="2400" dirty="0"/>
              <a:t>Mouse </a:t>
            </a:r>
            <a:r>
              <a:rPr lang="it-IT" sz="2400" dirty="0" err="1"/>
              <a:t>mutants</a:t>
            </a:r>
            <a:r>
              <a:rPr lang="it-IT" sz="2400" dirty="0"/>
              <a:t> with </a:t>
            </a:r>
            <a:r>
              <a:rPr lang="it-IT" sz="2400" dirty="0" err="1"/>
              <a:t>translocations</a:t>
            </a:r>
            <a:endParaRPr lang="it-IT" sz="2400" dirty="0"/>
          </a:p>
          <a:p>
            <a:pPr marL="457200" indent="-457200"/>
            <a:r>
              <a:rPr lang="it-IT" sz="2400" dirty="0"/>
              <a:t>Parental-</a:t>
            </a:r>
            <a:r>
              <a:rPr lang="it-IT" sz="2400" dirty="0" err="1"/>
              <a:t>specific</a:t>
            </a:r>
            <a:r>
              <a:rPr lang="it-IT" sz="2400" dirty="0"/>
              <a:t> </a:t>
            </a:r>
            <a:r>
              <a:rPr lang="it-IT" sz="2400" dirty="0" err="1"/>
              <a:t>phenotype</a:t>
            </a:r>
            <a:r>
              <a:rPr lang="it-IT" sz="2400" dirty="0"/>
              <a:t> </a:t>
            </a:r>
            <a:r>
              <a:rPr lang="it-IT" sz="2400" dirty="0" err="1"/>
              <a:t>when</a:t>
            </a:r>
            <a:r>
              <a:rPr lang="it-IT" sz="2400" dirty="0"/>
              <a:t> </a:t>
            </a:r>
            <a:r>
              <a:rPr lang="it-IT" sz="2400" dirty="0" err="1"/>
              <a:t>certain</a:t>
            </a:r>
            <a:r>
              <a:rPr lang="it-IT" sz="2400" dirty="0"/>
              <a:t> </a:t>
            </a:r>
            <a:r>
              <a:rPr lang="it-IT" sz="2400" dirty="0" err="1"/>
              <a:t>regions</a:t>
            </a:r>
            <a:r>
              <a:rPr lang="it-IT" sz="2400" dirty="0"/>
              <a:t> </a:t>
            </a:r>
            <a:r>
              <a:rPr lang="it-IT" sz="2400" dirty="0" err="1"/>
              <a:t>were</a:t>
            </a:r>
            <a:r>
              <a:rPr lang="it-IT" sz="2400" dirty="0"/>
              <a:t> </a:t>
            </a:r>
            <a:r>
              <a:rPr lang="it-IT" sz="2400" dirty="0" err="1"/>
              <a:t>inherited</a:t>
            </a:r>
            <a:r>
              <a:rPr lang="it-IT" sz="2400" dirty="0"/>
              <a:t> </a:t>
            </a:r>
            <a:r>
              <a:rPr lang="it-IT" sz="2400" dirty="0" err="1"/>
              <a:t>as</a:t>
            </a:r>
            <a:r>
              <a:rPr lang="it-IT" sz="2400" dirty="0"/>
              <a:t> </a:t>
            </a:r>
            <a:r>
              <a:rPr lang="it-IT" sz="2400" b="1" dirty="0" err="1"/>
              <a:t>uniparental</a:t>
            </a:r>
            <a:r>
              <a:rPr lang="it-IT" sz="2400" b="1" dirty="0"/>
              <a:t> </a:t>
            </a:r>
            <a:r>
              <a:rPr lang="it-IT" sz="2400" b="1" dirty="0" err="1"/>
              <a:t>disomy</a:t>
            </a:r>
            <a:r>
              <a:rPr lang="it-IT" sz="2400" b="1" dirty="0"/>
              <a:t> (UPD)</a:t>
            </a:r>
          </a:p>
          <a:p>
            <a:pPr marL="457200" indent="-457200"/>
            <a:r>
              <a:rPr lang="it-IT" sz="2400" dirty="0" err="1"/>
              <a:t>Haploid</a:t>
            </a:r>
            <a:r>
              <a:rPr lang="it-IT" sz="2400" dirty="0"/>
              <a:t> </a:t>
            </a:r>
            <a:r>
              <a:rPr lang="it-IT" sz="2400" dirty="0" err="1"/>
              <a:t>expression</a:t>
            </a:r>
            <a:r>
              <a:rPr lang="it-IT" sz="2400" dirty="0"/>
              <a:t> of </a:t>
            </a:r>
            <a:r>
              <a:rPr lang="it-IT" sz="2400" dirty="0" err="1"/>
              <a:t>certain</a:t>
            </a:r>
            <a:r>
              <a:rPr lang="it-IT" sz="2400" dirty="0"/>
              <a:t> </a:t>
            </a:r>
            <a:r>
              <a:rPr lang="it-IT" sz="2400" dirty="0" err="1"/>
              <a:t>genes</a:t>
            </a:r>
            <a:r>
              <a:rPr lang="it-IT" sz="2400" dirty="0"/>
              <a:t> </a:t>
            </a:r>
            <a:r>
              <a:rPr lang="it-IT" sz="2400" dirty="0" err="1"/>
              <a:t>needed</a:t>
            </a:r>
            <a:r>
              <a:rPr lang="it-IT" sz="2400" dirty="0"/>
              <a:t> for </a:t>
            </a:r>
            <a:r>
              <a:rPr lang="it-IT" sz="2400" dirty="0" err="1"/>
              <a:t>normal</a:t>
            </a:r>
            <a:r>
              <a:rPr lang="it-IT" sz="2400" dirty="0"/>
              <a:t> mouse </a:t>
            </a:r>
            <a:r>
              <a:rPr lang="it-IT" sz="2400" dirty="0" err="1"/>
              <a:t>development</a:t>
            </a:r>
            <a:endParaRPr lang="it-IT" sz="2400" dirty="0"/>
          </a:p>
          <a:p>
            <a:endParaRPr lang="it-IT" sz="2000" dirty="0"/>
          </a:p>
        </p:txBody>
      </p:sp>
      <p:pic>
        <p:nvPicPr>
          <p:cNvPr id="4" name="Picture 2" descr="Immagine che contiene testo, mappa&#10;&#10;Descrizione generata automaticamente">
            <a:extLst>
              <a:ext uri="{FF2B5EF4-FFF2-40B4-BE49-F238E27FC236}">
                <a16:creationId xmlns:a16="http://schemas.microsoft.com/office/drawing/2014/main" id="{0297162C-A62F-4BBA-BC9B-07B8EFE9B66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68334" y="148059"/>
            <a:ext cx="5983705" cy="6331963"/>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3">
            <a:extLst>
              <a:ext uri="{FF2B5EF4-FFF2-40B4-BE49-F238E27FC236}">
                <a16:creationId xmlns:a16="http://schemas.microsoft.com/office/drawing/2014/main" id="{3A5F13D4-F056-45C5-9C56-6D57CD5B59B8}"/>
              </a:ext>
            </a:extLst>
          </p:cNvPr>
          <p:cNvSpPr txBox="1">
            <a:spLocks noChangeArrowheads="1"/>
          </p:cNvSpPr>
          <p:nvPr/>
        </p:nvSpPr>
        <p:spPr bwMode="auto">
          <a:xfrm>
            <a:off x="7465163" y="6548368"/>
            <a:ext cx="4846799"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defTabSz="414772" fontAlgn="base" hangingPunct="0">
              <a:lnSpc>
                <a:spcPct val="93000"/>
              </a:lnSpc>
              <a:spcBef>
                <a:spcPct val="0"/>
              </a:spcBef>
              <a:spcAft>
                <a:spcPct val="0"/>
              </a:spcAft>
              <a:buClr>
                <a:srgbClr val="000000"/>
              </a:buClr>
              <a:buSzPct val="45000"/>
              <a:tabLst>
                <a:tab pos="656722" algn="l"/>
                <a:tab pos="1313444" algn="l"/>
                <a:tab pos="1970166" algn="l"/>
                <a:tab pos="2626888" algn="l"/>
                <a:tab pos="3283610" algn="l"/>
              </a:tabLst>
            </a:pPr>
            <a:r>
              <a:rPr lang="en-GB" altLang="it-IT" sz="1089" b="1" dirty="0">
                <a:latin typeface="Arial" panose="020B0604020202020204" pitchFamily="34" charset="0"/>
              </a:rPr>
              <a:t>Denise P. Barlow, and Marisa S. </a:t>
            </a:r>
            <a:r>
              <a:rPr lang="en-GB" altLang="it-IT" sz="1089" b="1" dirty="0" err="1">
                <a:latin typeface="Arial" panose="020B0604020202020204" pitchFamily="34" charset="0"/>
              </a:rPr>
              <a:t>Bartolomei</a:t>
            </a:r>
            <a:r>
              <a:rPr lang="en-GB" altLang="it-IT" sz="1089" b="1" dirty="0">
                <a:latin typeface="Arial" panose="020B0604020202020204" pitchFamily="34" charset="0"/>
              </a:rPr>
              <a:t> Cold Spring </a:t>
            </a:r>
            <a:r>
              <a:rPr lang="en-GB" altLang="it-IT" sz="1089" b="1" dirty="0" err="1">
                <a:latin typeface="Arial" panose="020B0604020202020204" pitchFamily="34" charset="0"/>
              </a:rPr>
              <a:t>Harb</a:t>
            </a:r>
            <a:r>
              <a:rPr lang="en-GB" altLang="it-IT" sz="1089" b="1" dirty="0">
                <a:latin typeface="Arial" panose="020B0604020202020204" pitchFamily="34" charset="0"/>
              </a:rPr>
              <a:t> </a:t>
            </a:r>
            <a:r>
              <a:rPr lang="en-GB" altLang="it-IT" sz="1089" b="1" dirty="0" err="1">
                <a:latin typeface="Arial" panose="020B0604020202020204" pitchFamily="34" charset="0"/>
              </a:rPr>
              <a:t>Perspect</a:t>
            </a:r>
            <a:r>
              <a:rPr lang="en-GB" altLang="it-IT" sz="1089" b="1" dirty="0">
                <a:latin typeface="Arial" panose="020B0604020202020204" pitchFamily="34" charset="0"/>
              </a:rPr>
              <a:t> </a:t>
            </a:r>
            <a:r>
              <a:rPr lang="en-GB" altLang="it-IT" sz="1089" b="1" dirty="0" err="1">
                <a:latin typeface="Arial" panose="020B0604020202020204" pitchFamily="34" charset="0"/>
              </a:rPr>
              <a:t>Biol</a:t>
            </a:r>
            <a:r>
              <a:rPr lang="en-GB" altLang="it-IT" sz="1089" b="1" dirty="0">
                <a:latin typeface="Arial" panose="020B0604020202020204" pitchFamily="34" charset="0"/>
              </a:rPr>
              <a:t> 2014;6:a018382</a:t>
            </a:r>
          </a:p>
        </p:txBody>
      </p:sp>
      <p:sp>
        <p:nvSpPr>
          <p:cNvPr id="7" name="Text Box 4">
            <a:extLst>
              <a:ext uri="{FF2B5EF4-FFF2-40B4-BE49-F238E27FC236}">
                <a16:creationId xmlns:a16="http://schemas.microsoft.com/office/drawing/2014/main" id="{47EA8A27-0733-4535-BAD9-AEFE3FA38A5C}"/>
              </a:ext>
            </a:extLst>
          </p:cNvPr>
          <p:cNvSpPr txBox="1">
            <a:spLocks noChangeArrowheads="1"/>
          </p:cNvSpPr>
          <p:nvPr/>
        </p:nvSpPr>
        <p:spPr bwMode="auto">
          <a:xfrm>
            <a:off x="4892958" y="6703184"/>
            <a:ext cx="2597623" cy="223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pPr marL="77770" indent="-77770" defTabSz="414772" fontAlgn="base" hangingPunct="0">
              <a:lnSpc>
                <a:spcPct val="93000"/>
              </a:lnSpc>
              <a:spcBef>
                <a:spcPct val="0"/>
              </a:spcBef>
              <a:spcAft>
                <a:spcPct val="0"/>
              </a:spcAft>
              <a:buClr>
                <a:srgbClr val="000000"/>
              </a:buClr>
              <a:buSzPct val="45000"/>
              <a:tabLst>
                <a:tab pos="656722" algn="l"/>
                <a:tab pos="1313444" algn="l"/>
                <a:tab pos="1970166" algn="l"/>
                <a:tab pos="2626888" algn="l"/>
                <a:tab pos="3283610" algn="l"/>
                <a:tab pos="3940332" algn="l"/>
                <a:tab pos="4597055" algn="l"/>
              </a:tabLst>
            </a:pPr>
            <a:r>
              <a:rPr lang="en-GB" altLang="it-IT" sz="907" dirty="0">
                <a:latin typeface="Arial" panose="020B0604020202020204" pitchFamily="34" charset="0"/>
              </a:rPr>
              <a:t>©2014 by Cold Spring </a:t>
            </a:r>
            <a:r>
              <a:rPr lang="en-GB" altLang="it-IT" sz="907" dirty="0" err="1">
                <a:latin typeface="Arial" panose="020B0604020202020204" pitchFamily="34" charset="0"/>
              </a:rPr>
              <a:t>Harbor</a:t>
            </a:r>
            <a:r>
              <a:rPr lang="en-GB" altLang="it-IT" sz="907" dirty="0">
                <a:latin typeface="Arial" panose="020B0604020202020204" pitchFamily="34" charset="0"/>
              </a:rPr>
              <a:t> Laboratory Press</a:t>
            </a:r>
          </a:p>
        </p:txBody>
      </p:sp>
      <p:sp>
        <p:nvSpPr>
          <p:cNvPr id="5" name="Ovale 4">
            <a:extLst>
              <a:ext uri="{FF2B5EF4-FFF2-40B4-BE49-F238E27FC236}">
                <a16:creationId xmlns:a16="http://schemas.microsoft.com/office/drawing/2014/main" id="{42BC741C-1F0B-44EA-A85E-FDFF083C4397}"/>
              </a:ext>
            </a:extLst>
          </p:cNvPr>
          <p:cNvSpPr/>
          <p:nvPr/>
        </p:nvSpPr>
        <p:spPr>
          <a:xfrm>
            <a:off x="7026444" y="3834063"/>
            <a:ext cx="1251284" cy="5293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10006916"/>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7A627067-53F5-42ED-B9F7-8394198A3CC8}"/>
              </a:ext>
            </a:extLst>
          </p:cNvPr>
          <p:cNvSpPr>
            <a:spLocks noGrp="1"/>
          </p:cNvSpPr>
          <p:nvPr>
            <p:ph type="title"/>
          </p:nvPr>
        </p:nvSpPr>
        <p:spPr>
          <a:xfrm>
            <a:off x="345948" y="312728"/>
            <a:ext cx="3962400" cy="1231919"/>
          </a:xfrm>
          <a:noFill/>
          <a:ln w="19050">
            <a:solidFill>
              <a:schemeClr val="tx1"/>
            </a:solidFill>
          </a:ln>
        </p:spPr>
        <p:txBody>
          <a:bodyPr wrap="square" anchor="ctr">
            <a:normAutofit/>
          </a:bodyPr>
          <a:lstStyle/>
          <a:p>
            <a:pPr algn="ctr"/>
            <a:r>
              <a:rPr lang="en-GB" sz="3600" dirty="0" err="1"/>
              <a:t>RSDel</a:t>
            </a:r>
            <a:r>
              <a:rPr lang="en-GB" sz="3600" dirty="0"/>
              <a:t> strain</a:t>
            </a:r>
          </a:p>
        </p:txBody>
      </p:sp>
      <p:sp>
        <p:nvSpPr>
          <p:cNvPr id="6" name="Segnaposto contenuto 5">
            <a:extLst>
              <a:ext uri="{FF2B5EF4-FFF2-40B4-BE49-F238E27FC236}">
                <a16:creationId xmlns:a16="http://schemas.microsoft.com/office/drawing/2014/main" id="{1A191271-EF1F-494A-A387-E4EEEE7329DF}"/>
              </a:ext>
            </a:extLst>
          </p:cNvPr>
          <p:cNvSpPr>
            <a:spLocks noGrp="1"/>
          </p:cNvSpPr>
          <p:nvPr>
            <p:ph idx="1"/>
          </p:nvPr>
        </p:nvSpPr>
        <p:spPr>
          <a:xfrm>
            <a:off x="397553" y="1544647"/>
            <a:ext cx="3867150" cy="4509019"/>
          </a:xfrm>
        </p:spPr>
        <p:txBody>
          <a:bodyPr>
            <a:normAutofit lnSpcReduction="10000"/>
          </a:bodyPr>
          <a:lstStyle/>
          <a:p>
            <a:endParaRPr lang="en-GB" sz="1800" dirty="0"/>
          </a:p>
          <a:p>
            <a:r>
              <a:rPr lang="en-GB" sz="2400" dirty="0"/>
              <a:t>They bred together the </a:t>
            </a:r>
            <a:r>
              <a:rPr lang="en-GB" sz="2400" i="1" dirty="0" err="1"/>
              <a:t>Airn</a:t>
            </a:r>
            <a:r>
              <a:rPr lang="en-GB" sz="2400" i="1" dirty="0"/>
              <a:t> promoter deletion mouse </a:t>
            </a:r>
            <a:r>
              <a:rPr lang="en-GB" sz="2400" dirty="0"/>
              <a:t>(R2Δ) with a </a:t>
            </a:r>
            <a:r>
              <a:rPr lang="en-GB" sz="2400" i="1" dirty="0"/>
              <a:t>Sod2 exon 3 deletion mouse </a:t>
            </a:r>
            <a:r>
              <a:rPr lang="en-GB" sz="2400" dirty="0"/>
              <a:t>(Sod2Δ) and the </a:t>
            </a:r>
            <a:r>
              <a:rPr lang="en-GB" sz="2400" i="1" dirty="0" err="1"/>
              <a:t>Hprt-Cre</a:t>
            </a:r>
            <a:r>
              <a:rPr lang="en-GB" sz="2400" i="1" dirty="0"/>
              <a:t> mouse</a:t>
            </a:r>
            <a:r>
              <a:rPr lang="en-GB" sz="2400" dirty="0"/>
              <a:t>.</a:t>
            </a:r>
          </a:p>
          <a:p>
            <a:r>
              <a:rPr lang="en-GB" sz="2400" dirty="0"/>
              <a:t>R2Δ to Sod2Δ deletion includes the entire </a:t>
            </a:r>
            <a:r>
              <a:rPr lang="en-GB" sz="2400" dirty="0" err="1"/>
              <a:t>Airn</a:t>
            </a:r>
            <a:r>
              <a:rPr lang="en-GB" sz="2400" dirty="0"/>
              <a:t> gene body</a:t>
            </a:r>
          </a:p>
          <a:p>
            <a:r>
              <a:rPr lang="en-GB" sz="2400" dirty="0"/>
              <a:t>Tcp1 (non-imprinted gene) is also within the deletion </a:t>
            </a:r>
          </a:p>
          <a:p>
            <a:r>
              <a:rPr lang="en-GB" sz="2400" dirty="0"/>
              <a:t>Slc22a3 and Slc22a3 are outside the deleted region</a:t>
            </a:r>
            <a:endParaRPr lang="it-IT" sz="2400" dirty="0"/>
          </a:p>
        </p:txBody>
      </p:sp>
      <p:pic>
        <p:nvPicPr>
          <p:cNvPr id="7" name="Immagine 6" descr="Immagine che contiene testo&#10;&#10;Descrizione generata automaticamente">
            <a:extLst>
              <a:ext uri="{FF2B5EF4-FFF2-40B4-BE49-F238E27FC236}">
                <a16:creationId xmlns:a16="http://schemas.microsoft.com/office/drawing/2014/main" id="{4FB592BE-1FD2-4D72-B9CA-3A9B75D11747}"/>
              </a:ext>
            </a:extLst>
          </p:cNvPr>
          <p:cNvPicPr>
            <a:picLocks noChangeAspect="1"/>
          </p:cNvPicPr>
          <p:nvPr/>
        </p:nvPicPr>
        <p:blipFill>
          <a:blip r:embed="rId2"/>
          <a:stretch>
            <a:fillRect/>
          </a:stretch>
        </p:blipFill>
        <p:spPr>
          <a:xfrm>
            <a:off x="5297763" y="1067036"/>
            <a:ext cx="6250769" cy="4563060"/>
          </a:xfrm>
          <a:prstGeom prst="rect">
            <a:avLst/>
          </a:prstGeom>
        </p:spPr>
      </p:pic>
    </p:spTree>
    <p:extLst>
      <p:ext uri="{BB962C8B-B14F-4D97-AF65-F5344CB8AC3E}">
        <p14:creationId xmlns:p14="http://schemas.microsoft.com/office/powerpoint/2010/main" val="4039819488"/>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7A627067-53F5-42ED-B9F7-8394198A3CC8}"/>
              </a:ext>
            </a:extLst>
          </p:cNvPr>
          <p:cNvSpPr>
            <a:spLocks noGrp="1"/>
          </p:cNvSpPr>
          <p:nvPr>
            <p:ph type="title"/>
          </p:nvPr>
        </p:nvSpPr>
        <p:spPr>
          <a:xfrm>
            <a:off x="179261" y="189168"/>
            <a:ext cx="4295773" cy="1906332"/>
          </a:xfrm>
          <a:noFill/>
          <a:ln w="19050">
            <a:solidFill>
              <a:schemeClr val="tx1"/>
            </a:solidFill>
          </a:ln>
        </p:spPr>
        <p:txBody>
          <a:bodyPr wrap="square" anchor="ctr">
            <a:noAutofit/>
          </a:bodyPr>
          <a:lstStyle/>
          <a:p>
            <a:pPr algn="ctr"/>
            <a:r>
              <a:rPr lang="en-GB" sz="3200" dirty="0" err="1"/>
              <a:t>Airn</a:t>
            </a:r>
            <a:r>
              <a:rPr lang="en-GB" sz="3200" dirty="0"/>
              <a:t> deletion indicates that it contains no essential enhancers for Slc22a3</a:t>
            </a:r>
            <a:endParaRPr lang="it-IT" sz="3200" dirty="0"/>
          </a:p>
        </p:txBody>
      </p:sp>
      <p:sp>
        <p:nvSpPr>
          <p:cNvPr id="3" name="Segnaposto contenuto 2">
            <a:extLst>
              <a:ext uri="{FF2B5EF4-FFF2-40B4-BE49-F238E27FC236}">
                <a16:creationId xmlns:a16="http://schemas.microsoft.com/office/drawing/2014/main" id="{391D563E-2626-49CC-B545-417885B427A5}"/>
              </a:ext>
            </a:extLst>
          </p:cNvPr>
          <p:cNvSpPr>
            <a:spLocks noGrp="1"/>
          </p:cNvSpPr>
          <p:nvPr>
            <p:ph idx="1"/>
          </p:nvPr>
        </p:nvSpPr>
        <p:spPr>
          <a:xfrm>
            <a:off x="384047" y="2095500"/>
            <a:ext cx="3886200" cy="4467225"/>
          </a:xfrm>
        </p:spPr>
        <p:txBody>
          <a:bodyPr anchor="t">
            <a:normAutofit/>
          </a:bodyPr>
          <a:lstStyle/>
          <a:p>
            <a:endParaRPr lang="en-GB" sz="1800" dirty="0"/>
          </a:p>
          <a:p>
            <a:r>
              <a:rPr lang="en-GB" sz="2400" dirty="0"/>
              <a:t>RT-qPCR expression analysis of </a:t>
            </a:r>
            <a:r>
              <a:rPr lang="en-GB" sz="2400" dirty="0" err="1"/>
              <a:t>RSDel</a:t>
            </a:r>
            <a:r>
              <a:rPr lang="en-GB" sz="2400" dirty="0"/>
              <a:t> </a:t>
            </a:r>
            <a:r>
              <a:rPr lang="en-GB" sz="2400"/>
              <a:t>maternal and </a:t>
            </a:r>
            <a:r>
              <a:rPr lang="en-GB" sz="2400" dirty="0"/>
              <a:t>paternal deletion in VYS endoderm and placenta</a:t>
            </a:r>
          </a:p>
          <a:p>
            <a:r>
              <a:rPr lang="en-GB" sz="2400" dirty="0"/>
              <a:t>The paternal deletion leads to a doubling of Slc22a3 expression, probably </a:t>
            </a:r>
            <a:r>
              <a:rPr lang="en-GB" sz="2400" dirty="0">
                <a:ea typeface="Calibri" panose="020F0502020204030204" pitchFamily="34" charset="0"/>
                <a:cs typeface="Times New Roman" panose="02020603050405020304" pitchFamily="18" charset="0"/>
              </a:rPr>
              <a:t>due to a loss of imprinted silencing provided by </a:t>
            </a:r>
            <a:r>
              <a:rPr lang="en-GB" sz="2400" dirty="0" err="1">
                <a:ea typeface="Calibri" panose="020F0502020204030204" pitchFamily="34" charset="0"/>
                <a:cs typeface="Times New Roman" panose="02020603050405020304" pitchFamily="18" charset="0"/>
              </a:rPr>
              <a:t>Airn</a:t>
            </a:r>
            <a:endParaRPr lang="en-GB" sz="2400" dirty="0"/>
          </a:p>
        </p:txBody>
      </p:sp>
      <p:pic>
        <p:nvPicPr>
          <p:cNvPr id="4" name="Immagine 3">
            <a:extLst>
              <a:ext uri="{FF2B5EF4-FFF2-40B4-BE49-F238E27FC236}">
                <a16:creationId xmlns:a16="http://schemas.microsoft.com/office/drawing/2014/main" id="{3350A4AF-5845-4B80-AEDD-E2CC27FFB8C3}"/>
              </a:ext>
            </a:extLst>
          </p:cNvPr>
          <p:cNvPicPr/>
          <p:nvPr/>
        </p:nvPicPr>
        <p:blipFill rotWithShape="1">
          <a:blip r:embed="rId2">
            <a:extLst>
              <a:ext uri="{28A0092B-C50C-407E-A947-70E740481C1C}">
                <a14:useLocalDpi xmlns:a14="http://schemas.microsoft.com/office/drawing/2010/main" val="0"/>
              </a:ext>
            </a:extLst>
          </a:blip>
          <a:srcRect r="21683"/>
          <a:stretch/>
        </p:blipFill>
        <p:spPr>
          <a:xfrm>
            <a:off x="4833557" y="500062"/>
            <a:ext cx="6901243" cy="5857875"/>
          </a:xfrm>
          <a:prstGeom prst="rect">
            <a:avLst/>
          </a:prstGeom>
          <a:ln>
            <a:solidFill>
              <a:schemeClr val="tx1"/>
            </a:solidFill>
          </a:ln>
          <a:effectLst/>
        </p:spPr>
      </p:pic>
      <p:pic>
        <p:nvPicPr>
          <p:cNvPr id="6" name="Immagine 5">
            <a:extLst>
              <a:ext uri="{FF2B5EF4-FFF2-40B4-BE49-F238E27FC236}">
                <a16:creationId xmlns:a16="http://schemas.microsoft.com/office/drawing/2014/main" id="{0A929279-3608-4F18-B74B-06EDB61D31D7}"/>
              </a:ext>
            </a:extLst>
          </p:cNvPr>
          <p:cNvPicPr/>
          <p:nvPr/>
        </p:nvPicPr>
        <p:blipFill rotWithShape="1">
          <a:blip r:embed="rId3">
            <a:extLst>
              <a:ext uri="{28A0092B-C50C-407E-A947-70E740481C1C}">
                <a14:useLocalDpi xmlns:a14="http://schemas.microsoft.com/office/drawing/2010/main" val="0"/>
              </a:ext>
            </a:extLst>
          </a:blip>
          <a:srcRect l="22251" t="5730" r="61004" b="88583"/>
          <a:stretch/>
        </p:blipFill>
        <p:spPr>
          <a:xfrm>
            <a:off x="7724775" y="6524625"/>
            <a:ext cx="1123950" cy="300037"/>
          </a:xfrm>
          <a:prstGeom prst="rect">
            <a:avLst/>
          </a:prstGeom>
        </p:spPr>
      </p:pic>
    </p:spTree>
    <p:extLst>
      <p:ext uri="{BB962C8B-B14F-4D97-AF65-F5344CB8AC3E}">
        <p14:creationId xmlns:p14="http://schemas.microsoft.com/office/powerpoint/2010/main" val="2601265885"/>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magine 4" descr="Immagine che contiene testo, mappa&#10;&#10;Descrizione generata automaticamente">
            <a:extLst>
              <a:ext uri="{FF2B5EF4-FFF2-40B4-BE49-F238E27FC236}">
                <a16:creationId xmlns:a16="http://schemas.microsoft.com/office/drawing/2014/main" id="{5211319B-43DB-4FC5-95A7-BC59AA55CFF8}"/>
              </a:ext>
            </a:extLst>
          </p:cNvPr>
          <p:cNvPicPr>
            <a:picLocks/>
          </p:cNvPicPr>
          <p:nvPr/>
        </p:nvPicPr>
        <p:blipFill rotWithShape="1">
          <a:blip r:embed="rId2"/>
          <a:srcRect l="3620" t="1673" r="3272" b="81684"/>
          <a:stretch/>
        </p:blipFill>
        <p:spPr>
          <a:xfrm>
            <a:off x="1019175" y="1618615"/>
            <a:ext cx="10153650" cy="1810385"/>
          </a:xfrm>
          <a:prstGeom prst="rect">
            <a:avLst/>
          </a:prstGeom>
        </p:spPr>
      </p:pic>
      <p:sp>
        <p:nvSpPr>
          <p:cNvPr id="11" name="Titolo 1">
            <a:extLst>
              <a:ext uri="{FF2B5EF4-FFF2-40B4-BE49-F238E27FC236}">
                <a16:creationId xmlns:a16="http://schemas.microsoft.com/office/drawing/2014/main" id="{581158CD-08EE-473C-8999-9ADB2E508C40}"/>
              </a:ext>
            </a:extLst>
          </p:cNvPr>
          <p:cNvSpPr>
            <a:spLocks noGrp="1"/>
          </p:cNvSpPr>
          <p:nvPr>
            <p:ph type="title"/>
          </p:nvPr>
        </p:nvSpPr>
        <p:spPr>
          <a:xfrm>
            <a:off x="838200" y="3698875"/>
            <a:ext cx="10515600" cy="1540510"/>
          </a:xfrm>
        </p:spPr>
        <p:txBody>
          <a:bodyPr vert="horz" lIns="91440" tIns="45720" rIns="91440" bIns="45720" rtlCol="0" anchor="ctr">
            <a:normAutofit/>
          </a:bodyPr>
          <a:lstStyle/>
          <a:p>
            <a:pPr marL="342900" indent="-342900" algn="ctr"/>
            <a:r>
              <a:rPr lang="en-US" sz="3200" kern="1200" dirty="0">
                <a:latin typeface="+mj-lt"/>
                <a:ea typeface="+mj-ea"/>
                <a:cs typeface="+mj-cs"/>
              </a:rPr>
              <a:t>RNA-seq was performed on VYS endoderm and placenta from </a:t>
            </a:r>
            <a:br>
              <a:rPr lang="en-US" sz="3200" kern="1200" dirty="0">
                <a:latin typeface="+mj-lt"/>
                <a:ea typeface="+mj-ea"/>
                <a:cs typeface="+mj-cs"/>
              </a:rPr>
            </a:br>
            <a:r>
              <a:rPr lang="en-US" sz="3200" kern="1200" dirty="0" err="1">
                <a:latin typeface="+mj-lt"/>
                <a:ea typeface="+mj-ea"/>
                <a:cs typeface="+mj-cs"/>
              </a:rPr>
              <a:t>RSDel</a:t>
            </a:r>
            <a:r>
              <a:rPr lang="en-US" sz="3200" kern="1200" dirty="0">
                <a:latin typeface="+mj-lt"/>
                <a:ea typeface="+mj-ea"/>
                <a:cs typeface="+mj-cs"/>
              </a:rPr>
              <a:t> x CAST embryos</a:t>
            </a:r>
          </a:p>
        </p:txBody>
      </p:sp>
      <p:sp>
        <p:nvSpPr>
          <p:cNvPr id="12" name="Segnaposto contenuto 2">
            <a:extLst>
              <a:ext uri="{FF2B5EF4-FFF2-40B4-BE49-F238E27FC236}">
                <a16:creationId xmlns:a16="http://schemas.microsoft.com/office/drawing/2014/main" id="{CBE49846-78C7-4B18-8C67-6DB4655E2921}"/>
              </a:ext>
            </a:extLst>
          </p:cNvPr>
          <p:cNvSpPr>
            <a:spLocks noGrp="1"/>
          </p:cNvSpPr>
          <p:nvPr>
            <p:ph idx="1"/>
          </p:nvPr>
        </p:nvSpPr>
        <p:spPr>
          <a:xfrm>
            <a:off x="1608510" y="4818181"/>
            <a:ext cx="8974980" cy="601543"/>
          </a:xfrm>
        </p:spPr>
        <p:txBody>
          <a:bodyPr vert="horz" lIns="91440" tIns="45720" rIns="91440" bIns="45720" rtlCol="0">
            <a:normAutofit fontScale="92500"/>
          </a:bodyPr>
          <a:lstStyle/>
          <a:p>
            <a:pPr marL="0" indent="0" algn="ctr">
              <a:buNone/>
            </a:pPr>
            <a:r>
              <a:rPr lang="en-US" sz="2400" kern="1200" dirty="0">
                <a:latin typeface="+mn-lt"/>
                <a:ea typeface="+mn-ea"/>
                <a:cs typeface="+mn-cs"/>
              </a:rPr>
              <a:t>Data was subjected to allele-specific expression analysis using Allelome.PRO</a:t>
            </a:r>
          </a:p>
        </p:txBody>
      </p:sp>
    </p:spTree>
    <p:extLst>
      <p:ext uri="{BB962C8B-B14F-4D97-AF65-F5344CB8AC3E}">
        <p14:creationId xmlns:p14="http://schemas.microsoft.com/office/powerpoint/2010/main" val="547724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52C9967F-F213-4526-AE5A-75C3D53D8FC7}"/>
              </a:ext>
            </a:extLst>
          </p:cNvPr>
          <p:cNvSpPr>
            <a:spLocks noGrp="1"/>
          </p:cNvSpPr>
          <p:nvPr>
            <p:ph type="title"/>
          </p:nvPr>
        </p:nvSpPr>
        <p:spPr>
          <a:xfrm>
            <a:off x="122109" y="182964"/>
            <a:ext cx="4410076" cy="1111760"/>
          </a:xfrm>
          <a:noFill/>
          <a:ln w="19050">
            <a:solidFill>
              <a:schemeClr val="tx1"/>
            </a:solidFill>
          </a:ln>
        </p:spPr>
        <p:txBody>
          <a:bodyPr wrap="square" anchor="ctr">
            <a:normAutofit/>
          </a:bodyPr>
          <a:lstStyle/>
          <a:p>
            <a:pPr algn="ctr"/>
            <a:r>
              <a:rPr lang="en-GB" sz="3200" dirty="0" err="1">
                <a:ea typeface="Calibri" panose="020F0502020204030204" pitchFamily="34" charset="0"/>
              </a:rPr>
              <a:t>RSDel</a:t>
            </a:r>
            <a:r>
              <a:rPr lang="en-GB" sz="3200" dirty="0">
                <a:ea typeface="Calibri" panose="020F0502020204030204" pitchFamily="34" charset="0"/>
              </a:rPr>
              <a:t> deletion effects on imprinted expression</a:t>
            </a:r>
            <a:endParaRPr lang="it-IT" sz="3200" dirty="0"/>
          </a:p>
        </p:txBody>
      </p:sp>
      <p:sp>
        <p:nvSpPr>
          <p:cNvPr id="3" name="Segnaposto contenuto 2">
            <a:extLst>
              <a:ext uri="{FF2B5EF4-FFF2-40B4-BE49-F238E27FC236}">
                <a16:creationId xmlns:a16="http://schemas.microsoft.com/office/drawing/2014/main" id="{EC1C20C6-8FD5-4791-8BEB-6E70C565C55F}"/>
              </a:ext>
            </a:extLst>
          </p:cNvPr>
          <p:cNvSpPr>
            <a:spLocks noGrp="1"/>
          </p:cNvSpPr>
          <p:nvPr>
            <p:ph idx="1"/>
          </p:nvPr>
        </p:nvSpPr>
        <p:spPr>
          <a:xfrm>
            <a:off x="342900" y="1378460"/>
            <a:ext cx="4189285" cy="5296576"/>
          </a:xfrm>
        </p:spPr>
        <p:txBody>
          <a:bodyPr>
            <a:noAutofit/>
          </a:bodyPr>
          <a:lstStyle/>
          <a:p>
            <a:pPr marL="0" indent="0">
              <a:buNone/>
            </a:pPr>
            <a:r>
              <a:rPr lang="en-GB" sz="2200" b="1" dirty="0"/>
              <a:t>Maternal </a:t>
            </a:r>
            <a:r>
              <a:rPr lang="en-GB" sz="2200" b="1" dirty="0" err="1"/>
              <a:t>RSDel</a:t>
            </a:r>
            <a:r>
              <a:rPr lang="en-GB" sz="2200" b="1" dirty="0"/>
              <a:t> deletion</a:t>
            </a:r>
            <a:r>
              <a:rPr lang="en-GB" sz="2200" dirty="0"/>
              <a:t>:</a:t>
            </a:r>
          </a:p>
          <a:p>
            <a:r>
              <a:rPr lang="en-GB" sz="2200" dirty="0"/>
              <a:t>does not affect imprinted expression of Slc22a3 and Slc22a2 in VYS endoderm, and Pde10a in placenta,</a:t>
            </a:r>
          </a:p>
          <a:p>
            <a:r>
              <a:rPr lang="en-GB" sz="2200" dirty="0" err="1"/>
              <a:t>Airn</a:t>
            </a:r>
            <a:r>
              <a:rPr lang="en-GB" sz="2200" dirty="0"/>
              <a:t> and Tcp1 are both paternally expressed. </a:t>
            </a:r>
          </a:p>
          <a:p>
            <a:pPr marL="0" indent="0">
              <a:buNone/>
            </a:pPr>
            <a:r>
              <a:rPr lang="en-GB" sz="2200" b="1" dirty="0"/>
              <a:t>Paternal </a:t>
            </a:r>
            <a:r>
              <a:rPr lang="en-GB" sz="2200" b="1" dirty="0" err="1"/>
              <a:t>RSDel</a:t>
            </a:r>
            <a:r>
              <a:rPr lang="en-GB" sz="2200" b="1" dirty="0"/>
              <a:t> deletion</a:t>
            </a:r>
            <a:r>
              <a:rPr lang="en-GB" sz="2200" dirty="0"/>
              <a:t>:</a:t>
            </a:r>
          </a:p>
          <a:p>
            <a:r>
              <a:rPr lang="en-GB" sz="2200" b="1" dirty="0"/>
              <a:t>loss of Slc22a3, Slc22a2 and Pde10a imprinted expression</a:t>
            </a:r>
            <a:r>
              <a:rPr lang="en-GB" sz="2200" dirty="0"/>
              <a:t> and switch to biallelic expression</a:t>
            </a:r>
          </a:p>
          <a:p>
            <a:r>
              <a:rPr lang="en-GB" sz="2200" dirty="0"/>
              <a:t>loss of </a:t>
            </a:r>
            <a:r>
              <a:rPr lang="en-GB" sz="2200" dirty="0" err="1"/>
              <a:t>Airn</a:t>
            </a:r>
            <a:r>
              <a:rPr lang="en-GB" sz="2200" dirty="0"/>
              <a:t> expression, </a:t>
            </a:r>
          </a:p>
          <a:p>
            <a:r>
              <a:rPr lang="en-GB" sz="2200" dirty="0"/>
              <a:t>maternal expression of Tcp1</a:t>
            </a:r>
          </a:p>
        </p:txBody>
      </p:sp>
      <p:pic>
        <p:nvPicPr>
          <p:cNvPr id="4" name="Immagine 3" descr="Immagine che contiene testo, mappa&#10;&#10;Descrizione generata automaticamente">
            <a:extLst>
              <a:ext uri="{FF2B5EF4-FFF2-40B4-BE49-F238E27FC236}">
                <a16:creationId xmlns:a16="http://schemas.microsoft.com/office/drawing/2014/main" id="{1960A1A5-6F0F-426A-9AF5-9FFC2096A323}"/>
              </a:ext>
            </a:extLst>
          </p:cNvPr>
          <p:cNvPicPr>
            <a:picLocks/>
          </p:cNvPicPr>
          <p:nvPr/>
        </p:nvPicPr>
        <p:blipFill rotWithShape="1">
          <a:blip r:embed="rId2"/>
          <a:srcRect t="17579"/>
          <a:stretch/>
        </p:blipFill>
        <p:spPr>
          <a:xfrm>
            <a:off x="4776405" y="400050"/>
            <a:ext cx="7072695" cy="6076949"/>
          </a:xfrm>
          <a:prstGeom prst="rect">
            <a:avLst/>
          </a:prstGeom>
        </p:spPr>
      </p:pic>
    </p:spTree>
    <p:extLst>
      <p:ext uri="{BB962C8B-B14F-4D97-AF65-F5344CB8AC3E}">
        <p14:creationId xmlns:p14="http://schemas.microsoft.com/office/powerpoint/2010/main" val="2263649856"/>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4D665393-8ABC-4DA1-8089-23E02E14E2C7}"/>
              </a:ext>
            </a:extLst>
          </p:cNvPr>
          <p:cNvSpPr>
            <a:spLocks noGrp="1"/>
          </p:cNvSpPr>
          <p:nvPr>
            <p:ph type="title"/>
          </p:nvPr>
        </p:nvSpPr>
        <p:spPr>
          <a:xfrm>
            <a:off x="220430" y="240441"/>
            <a:ext cx="4210050" cy="1802804"/>
          </a:xfrm>
          <a:noFill/>
          <a:ln w="19050">
            <a:solidFill>
              <a:schemeClr val="tx1"/>
            </a:solidFill>
          </a:ln>
        </p:spPr>
        <p:txBody>
          <a:bodyPr wrap="square" anchor="ctr">
            <a:noAutofit/>
          </a:bodyPr>
          <a:lstStyle/>
          <a:p>
            <a:pPr algn="ctr"/>
            <a:r>
              <a:rPr lang="en-GB" sz="3200" dirty="0"/>
              <a:t>H3K27me3 enrichments over silenced alleles of imprinted genes</a:t>
            </a:r>
            <a:endParaRPr lang="it-IT" sz="3200" dirty="0"/>
          </a:p>
        </p:txBody>
      </p:sp>
      <p:sp>
        <p:nvSpPr>
          <p:cNvPr id="3" name="Segnaposto contenuto 2">
            <a:extLst>
              <a:ext uri="{FF2B5EF4-FFF2-40B4-BE49-F238E27FC236}">
                <a16:creationId xmlns:a16="http://schemas.microsoft.com/office/drawing/2014/main" id="{E32D38F6-C38E-4271-9ABD-CA654F3E5191}"/>
              </a:ext>
            </a:extLst>
          </p:cNvPr>
          <p:cNvSpPr>
            <a:spLocks noGrp="1"/>
          </p:cNvSpPr>
          <p:nvPr>
            <p:ph idx="1"/>
          </p:nvPr>
        </p:nvSpPr>
        <p:spPr>
          <a:xfrm>
            <a:off x="220430" y="2283684"/>
            <a:ext cx="4322995" cy="4333876"/>
          </a:xfrm>
        </p:spPr>
        <p:txBody>
          <a:bodyPr>
            <a:noAutofit/>
          </a:bodyPr>
          <a:lstStyle/>
          <a:p>
            <a:pPr marL="0" indent="0">
              <a:buNone/>
            </a:pPr>
            <a:r>
              <a:rPr lang="en-GB" sz="2200" dirty="0" err="1"/>
              <a:t>Airn</a:t>
            </a:r>
            <a:r>
              <a:rPr lang="en-GB" sz="2200" dirty="0"/>
              <a:t> recruits EHMT2, PRC1 and PRC2</a:t>
            </a:r>
            <a:r>
              <a:rPr lang="it-IT" sz="2200" dirty="0"/>
              <a:t> </a:t>
            </a:r>
            <a:r>
              <a:rPr lang="en-GB" sz="2200" dirty="0"/>
              <a:t>to distant imprinted genes.</a:t>
            </a:r>
            <a:endParaRPr lang="it-IT" sz="2200" dirty="0"/>
          </a:p>
          <a:p>
            <a:pPr marL="0" indent="0">
              <a:buNone/>
            </a:pPr>
            <a:r>
              <a:rPr lang="en-GB" sz="2200" dirty="0" err="1"/>
              <a:t>ChIP-seq</a:t>
            </a:r>
            <a:r>
              <a:rPr lang="en-GB" sz="2200" dirty="0"/>
              <a:t> on VYS endoderm to determine the allele-specific distribution of the H3K27me3 mark.</a:t>
            </a:r>
          </a:p>
          <a:p>
            <a:r>
              <a:rPr lang="en-GB" sz="2200" dirty="0"/>
              <a:t>Broad enrichment of H3K27me3 over the silenced paternal alleles of Slc22a3 and Slc22a2</a:t>
            </a:r>
            <a:r>
              <a:rPr lang="it-IT" sz="2200" dirty="0"/>
              <a:t>  </a:t>
            </a:r>
          </a:p>
          <a:p>
            <a:r>
              <a:rPr lang="en-GB" sz="2200" dirty="0"/>
              <a:t>Focal maternal enrichment of H3K27ac is seen within these genes</a:t>
            </a:r>
            <a:endParaRPr lang="it-IT" sz="2200" dirty="0"/>
          </a:p>
        </p:txBody>
      </p:sp>
      <p:pic>
        <p:nvPicPr>
          <p:cNvPr id="4" name="Immagine 3">
            <a:extLst>
              <a:ext uri="{FF2B5EF4-FFF2-40B4-BE49-F238E27FC236}">
                <a16:creationId xmlns:a16="http://schemas.microsoft.com/office/drawing/2014/main" id="{A416F0EB-9F70-413F-8887-D91E4E60E596}"/>
              </a:ext>
            </a:extLst>
          </p:cNvPr>
          <p:cNvPicPr/>
          <p:nvPr/>
        </p:nvPicPr>
        <p:blipFill rotWithShape="1">
          <a:blip r:embed="rId2">
            <a:extLst>
              <a:ext uri="{28A0092B-C50C-407E-A947-70E740481C1C}">
                <a14:useLocalDpi xmlns:a14="http://schemas.microsoft.com/office/drawing/2010/main" val="0"/>
              </a:ext>
            </a:extLst>
          </a:blip>
          <a:srcRect t="6371" r="7851"/>
          <a:stretch/>
        </p:blipFill>
        <p:spPr>
          <a:xfrm>
            <a:off x="4874726" y="1098749"/>
            <a:ext cx="6783874" cy="4660502"/>
          </a:xfrm>
          <a:prstGeom prst="rect">
            <a:avLst/>
          </a:prstGeom>
        </p:spPr>
      </p:pic>
    </p:spTree>
    <p:extLst>
      <p:ext uri="{BB962C8B-B14F-4D97-AF65-F5344CB8AC3E}">
        <p14:creationId xmlns:p14="http://schemas.microsoft.com/office/powerpoint/2010/main" val="3719822648"/>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FF06F37D-42B8-4EF1-8963-69DF95929BB9}"/>
              </a:ext>
            </a:extLst>
          </p:cNvPr>
          <p:cNvSpPr>
            <a:spLocks noGrp="1"/>
          </p:cNvSpPr>
          <p:nvPr>
            <p:ph type="title"/>
          </p:nvPr>
        </p:nvSpPr>
        <p:spPr>
          <a:xfrm>
            <a:off x="201380" y="404317"/>
            <a:ext cx="4248150" cy="1300658"/>
          </a:xfrm>
          <a:noFill/>
          <a:ln w="19050">
            <a:solidFill>
              <a:schemeClr val="tx1"/>
            </a:solidFill>
          </a:ln>
        </p:spPr>
        <p:txBody>
          <a:bodyPr wrap="square" anchor="ctr">
            <a:normAutofit/>
          </a:bodyPr>
          <a:lstStyle/>
          <a:p>
            <a:pPr algn="ctr"/>
            <a:r>
              <a:rPr lang="en-GB" sz="3200" dirty="0"/>
              <a:t>Genome-wide analysis results</a:t>
            </a:r>
            <a:endParaRPr lang="it-IT" sz="3200" dirty="0"/>
          </a:p>
        </p:txBody>
      </p:sp>
      <p:sp>
        <p:nvSpPr>
          <p:cNvPr id="3" name="Segnaposto contenuto 2">
            <a:extLst>
              <a:ext uri="{FF2B5EF4-FFF2-40B4-BE49-F238E27FC236}">
                <a16:creationId xmlns:a16="http://schemas.microsoft.com/office/drawing/2014/main" id="{3A1AE610-2881-4950-A57D-869835DA0B2F}"/>
              </a:ext>
            </a:extLst>
          </p:cNvPr>
          <p:cNvSpPr>
            <a:spLocks noGrp="1"/>
          </p:cNvSpPr>
          <p:nvPr>
            <p:ph idx="1"/>
          </p:nvPr>
        </p:nvSpPr>
        <p:spPr>
          <a:xfrm>
            <a:off x="201380" y="1819275"/>
            <a:ext cx="4248150" cy="4781550"/>
          </a:xfrm>
        </p:spPr>
        <p:txBody>
          <a:bodyPr>
            <a:noAutofit/>
          </a:bodyPr>
          <a:lstStyle/>
          <a:p>
            <a:pPr marL="0" indent="0">
              <a:buNone/>
            </a:pPr>
            <a:r>
              <a:rPr lang="en-US" sz="2200" dirty="0"/>
              <a:t>97% of H3K27me3 enriched windows map to imprinted regions:</a:t>
            </a:r>
            <a:endParaRPr lang="it-IT" sz="2200" dirty="0"/>
          </a:p>
          <a:p>
            <a:pPr lvl="0"/>
            <a:r>
              <a:rPr lang="en-GB" sz="2200" dirty="0">
                <a:ea typeface="Calibri" panose="020F0502020204030204" pitchFamily="34" charset="0"/>
                <a:cs typeface="Times New Roman" panose="02020603050405020304" pitchFamily="18" charset="0"/>
              </a:rPr>
              <a:t>Igf2r paternally imprinted cluster shows the greatest number of H3K27me3 enriched windows </a:t>
            </a:r>
          </a:p>
          <a:p>
            <a:pPr lvl="0"/>
            <a:r>
              <a:rPr lang="en-US" sz="2200" dirty="0">
                <a:cs typeface="Times New Roman" panose="02020603050405020304" pitchFamily="18" charset="0"/>
              </a:rPr>
              <a:t>Kcnq1 cluster also shows paternal allele enrichment of H3K27me3 over silenced imprinted genes</a:t>
            </a:r>
          </a:p>
          <a:p>
            <a:pPr lvl="0"/>
            <a:r>
              <a:rPr lang="en-US" sz="2200" dirty="0"/>
              <a:t>Sfmbt2 cluster shows the third highest level of H3K27me3 parental allele specific enrichment</a:t>
            </a:r>
            <a:endParaRPr lang="en-GB" sz="2200" dirty="0"/>
          </a:p>
        </p:txBody>
      </p:sp>
      <p:pic>
        <p:nvPicPr>
          <p:cNvPr id="4" name="Immagine 3">
            <a:extLst>
              <a:ext uri="{FF2B5EF4-FFF2-40B4-BE49-F238E27FC236}">
                <a16:creationId xmlns:a16="http://schemas.microsoft.com/office/drawing/2014/main" id="{88F4E831-4A5C-4CF1-896D-EBF9DB4717BE}"/>
              </a:ext>
            </a:extLst>
          </p:cNvPr>
          <p:cNvPicPr/>
          <p:nvPr/>
        </p:nvPicPr>
        <p:blipFill rotWithShape="1">
          <a:blip r:embed="rId2">
            <a:extLst>
              <a:ext uri="{28A0092B-C50C-407E-A947-70E740481C1C}">
                <a14:useLocalDpi xmlns:a14="http://schemas.microsoft.com/office/drawing/2010/main" val="0"/>
              </a:ext>
            </a:extLst>
          </a:blip>
          <a:srcRect r="52688"/>
          <a:stretch/>
        </p:blipFill>
        <p:spPr>
          <a:xfrm>
            <a:off x="4972051" y="330746"/>
            <a:ext cx="4010024" cy="6196508"/>
          </a:xfrm>
          <a:prstGeom prst="rect">
            <a:avLst/>
          </a:prstGeom>
        </p:spPr>
      </p:pic>
    </p:spTree>
    <p:extLst>
      <p:ext uri="{BB962C8B-B14F-4D97-AF65-F5344CB8AC3E}">
        <p14:creationId xmlns:p14="http://schemas.microsoft.com/office/powerpoint/2010/main" val="2027842082"/>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28052385-4A74-4DE1-84ED-249FD256883F}"/>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3000" kern="1200">
                <a:solidFill>
                  <a:srgbClr val="FFFFFF"/>
                </a:solidFill>
                <a:latin typeface="+mj-lt"/>
                <a:ea typeface="+mj-ea"/>
                <a:cs typeface="+mj-cs"/>
              </a:rPr>
              <a:t>H3K27me3 is enriched over the silenced maternal allele of Sfmbt2 </a:t>
            </a:r>
          </a:p>
        </p:txBody>
      </p:sp>
      <p:cxnSp>
        <p:nvCxnSpPr>
          <p:cNvPr id="23" name="Straight Connector 2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Segnaposto contenuto 3" descr="Immagine che contiene screenshot&#10;&#10;Descrizione generata automaticamente">
            <a:extLst>
              <a:ext uri="{FF2B5EF4-FFF2-40B4-BE49-F238E27FC236}">
                <a16:creationId xmlns:a16="http://schemas.microsoft.com/office/drawing/2014/main" id="{B1520722-13DB-40C4-BE17-9605CEBB5A36}"/>
              </a:ext>
            </a:extLst>
          </p:cNvPr>
          <p:cNvPicPr>
            <a:picLocks noGrp="1"/>
          </p:cNvPicPr>
          <p:nvPr>
            <p:ph idx="1"/>
          </p:nvPr>
        </p:nvPicPr>
        <p:blipFill rotWithShape="1">
          <a:blip r:embed="rId2">
            <a:extLst>
              <a:ext uri="{28A0092B-C50C-407E-A947-70E740481C1C}">
                <a14:useLocalDpi xmlns:a14="http://schemas.microsoft.com/office/drawing/2010/main" val="0"/>
              </a:ext>
            </a:extLst>
          </a:blip>
          <a:srcRect b="39733"/>
          <a:stretch/>
        </p:blipFill>
        <p:spPr>
          <a:xfrm>
            <a:off x="320040" y="2906449"/>
            <a:ext cx="11496821" cy="3204560"/>
          </a:xfrm>
          <a:prstGeom prst="rect">
            <a:avLst/>
          </a:prstGeom>
        </p:spPr>
      </p:pic>
    </p:spTree>
    <p:extLst>
      <p:ext uri="{BB962C8B-B14F-4D97-AF65-F5344CB8AC3E}">
        <p14:creationId xmlns:p14="http://schemas.microsoft.com/office/powerpoint/2010/main" val="1254944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9F045570-E316-45CA-BC7E-CFB34DE50BA1}"/>
              </a:ext>
            </a:extLst>
          </p:cNvPr>
          <p:cNvSpPr>
            <a:spLocks noGrp="1"/>
          </p:cNvSpPr>
          <p:nvPr>
            <p:ph type="title"/>
          </p:nvPr>
        </p:nvSpPr>
        <p:spPr>
          <a:xfrm>
            <a:off x="239480" y="135484"/>
            <a:ext cx="4171950" cy="1207541"/>
          </a:xfrm>
          <a:noFill/>
          <a:ln w="19050">
            <a:solidFill>
              <a:schemeClr val="tx1"/>
            </a:solidFill>
          </a:ln>
        </p:spPr>
        <p:txBody>
          <a:bodyPr wrap="square" anchor="ctr">
            <a:noAutofit/>
          </a:bodyPr>
          <a:lstStyle/>
          <a:p>
            <a:pPr algn="ctr"/>
            <a:r>
              <a:rPr lang="en-GB" sz="2600" dirty="0"/>
              <a:t>Chromosome conformation guides </a:t>
            </a:r>
            <a:r>
              <a:rPr lang="en-GB" sz="2600" dirty="0" err="1"/>
              <a:t>Airn</a:t>
            </a:r>
            <a:r>
              <a:rPr lang="en-GB" sz="2600" dirty="0"/>
              <a:t> to silence distant imprinted genes</a:t>
            </a:r>
            <a:endParaRPr lang="it-IT" sz="2600" dirty="0"/>
          </a:p>
        </p:txBody>
      </p:sp>
      <p:sp>
        <p:nvSpPr>
          <p:cNvPr id="3" name="Segnaposto contenuto 2">
            <a:extLst>
              <a:ext uri="{FF2B5EF4-FFF2-40B4-BE49-F238E27FC236}">
                <a16:creationId xmlns:a16="http://schemas.microsoft.com/office/drawing/2014/main" id="{654E7ACD-33B7-4031-98A9-2D44C141E9B9}"/>
              </a:ext>
            </a:extLst>
          </p:cNvPr>
          <p:cNvSpPr>
            <a:spLocks noGrp="1"/>
          </p:cNvSpPr>
          <p:nvPr>
            <p:ph idx="1"/>
          </p:nvPr>
        </p:nvSpPr>
        <p:spPr>
          <a:xfrm>
            <a:off x="133350" y="1343025"/>
            <a:ext cx="4514849" cy="5514975"/>
          </a:xfrm>
        </p:spPr>
        <p:txBody>
          <a:bodyPr anchor="ctr">
            <a:noAutofit/>
          </a:bodyPr>
          <a:lstStyle/>
          <a:p>
            <a:pPr marL="0" indent="0">
              <a:buNone/>
            </a:pPr>
            <a:r>
              <a:rPr lang="en-GB" sz="2000" dirty="0"/>
              <a:t>Chromosomal conformation brings </a:t>
            </a:r>
            <a:r>
              <a:rPr lang="en-GB" sz="2000" dirty="0" err="1"/>
              <a:t>Airn</a:t>
            </a:r>
            <a:r>
              <a:rPr lang="en-GB" sz="2000" dirty="0"/>
              <a:t> and Slc22a3 and Slc22a2 promoters in close proximity.</a:t>
            </a:r>
          </a:p>
          <a:p>
            <a:pPr marL="0" indent="0">
              <a:buNone/>
            </a:pPr>
            <a:r>
              <a:rPr lang="en-GB" sz="2000" dirty="0"/>
              <a:t>As development progresses:</a:t>
            </a:r>
          </a:p>
          <a:p>
            <a:r>
              <a:rPr lang="en-GB" sz="2000" dirty="0"/>
              <a:t>methylation on the maternal allele prevents </a:t>
            </a:r>
            <a:r>
              <a:rPr lang="en-GB" sz="2000" dirty="0" err="1"/>
              <a:t>Airn</a:t>
            </a:r>
            <a:r>
              <a:rPr lang="en-GB" sz="2000" dirty="0"/>
              <a:t> expression, while Igf2r, Slc22a2 and Slc22a3 are upregulated</a:t>
            </a:r>
          </a:p>
          <a:p>
            <a:r>
              <a:rPr lang="en-GB" sz="2000" dirty="0" err="1"/>
              <a:t>Airn</a:t>
            </a:r>
            <a:r>
              <a:rPr lang="en-GB" sz="2000" dirty="0"/>
              <a:t> is expressed on the unmethylated paternal allele and silences these genes. </a:t>
            </a:r>
          </a:p>
          <a:p>
            <a:pPr marL="0" indent="0">
              <a:buNone/>
            </a:pPr>
            <a:r>
              <a:rPr lang="en-GB" sz="2000" dirty="0"/>
              <a:t>Later in development, on the paternal allele the loss of H3K27ac and the compact repressive </a:t>
            </a:r>
            <a:r>
              <a:rPr lang="en-GB" sz="2000"/>
              <a:t>chromatin domain </a:t>
            </a:r>
            <a:endParaRPr lang="en-GB" sz="2000" dirty="0"/>
          </a:p>
          <a:p>
            <a:r>
              <a:rPr lang="en-GB" sz="2000" dirty="0"/>
              <a:t>maintain silencing of Slc22a2 and Slc22a3, even if chromosome interactions are lost.</a:t>
            </a:r>
            <a:endParaRPr lang="it-IT" sz="2000" dirty="0"/>
          </a:p>
        </p:txBody>
      </p:sp>
      <p:pic>
        <p:nvPicPr>
          <p:cNvPr id="4" name="Immagine 3">
            <a:extLst>
              <a:ext uri="{FF2B5EF4-FFF2-40B4-BE49-F238E27FC236}">
                <a16:creationId xmlns:a16="http://schemas.microsoft.com/office/drawing/2014/main" id="{6F93B03E-B487-4D00-8FCE-A6E30D4D3CF4}"/>
              </a:ext>
            </a:extLst>
          </p:cNvPr>
          <p:cNvPicPr/>
          <p:nvPr/>
        </p:nvPicPr>
        <p:blipFill>
          <a:blip r:embed="rId2"/>
          <a:stretch>
            <a:fillRect/>
          </a:stretch>
        </p:blipFill>
        <p:spPr>
          <a:xfrm>
            <a:off x="4736551" y="886460"/>
            <a:ext cx="7215969" cy="4693920"/>
          </a:xfrm>
          <a:prstGeom prst="rect">
            <a:avLst/>
          </a:prstGeom>
        </p:spPr>
      </p:pic>
    </p:spTree>
    <p:extLst>
      <p:ext uri="{BB962C8B-B14F-4D97-AF65-F5344CB8AC3E}">
        <p14:creationId xmlns:p14="http://schemas.microsoft.com/office/powerpoint/2010/main" val="476608567"/>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9F045570-E316-45CA-BC7E-CFB34DE50BA1}"/>
              </a:ext>
            </a:extLst>
          </p:cNvPr>
          <p:cNvSpPr>
            <a:spLocks noGrp="1"/>
          </p:cNvSpPr>
          <p:nvPr>
            <p:ph type="title"/>
          </p:nvPr>
        </p:nvSpPr>
        <p:spPr>
          <a:xfrm>
            <a:off x="238125" y="270967"/>
            <a:ext cx="4171950" cy="1272083"/>
          </a:xfrm>
          <a:noFill/>
          <a:ln w="19050">
            <a:solidFill>
              <a:schemeClr val="tx1"/>
            </a:solidFill>
          </a:ln>
        </p:spPr>
        <p:txBody>
          <a:bodyPr wrap="square" anchor="ctr">
            <a:noAutofit/>
          </a:bodyPr>
          <a:lstStyle/>
          <a:p>
            <a:pPr algn="ctr"/>
            <a:r>
              <a:rPr lang="en-GB" sz="5400" i="1" dirty="0"/>
              <a:t>Summary</a:t>
            </a:r>
            <a:endParaRPr lang="it-IT" sz="2600" i="1" dirty="0"/>
          </a:p>
        </p:txBody>
      </p:sp>
      <p:sp>
        <p:nvSpPr>
          <p:cNvPr id="7" name="CasellaDiTesto 6">
            <a:extLst>
              <a:ext uri="{FF2B5EF4-FFF2-40B4-BE49-F238E27FC236}">
                <a16:creationId xmlns:a16="http://schemas.microsoft.com/office/drawing/2014/main" id="{67DCFBA0-4E7C-47BE-8FB2-7EB2C9F98DB2}"/>
              </a:ext>
            </a:extLst>
          </p:cNvPr>
          <p:cNvSpPr txBox="1"/>
          <p:nvPr/>
        </p:nvSpPr>
        <p:spPr>
          <a:xfrm>
            <a:off x="4648200" y="58846"/>
            <a:ext cx="7372350" cy="674030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Imprinting is an inherited cis-acting epigenetic mechanism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It acts on gene clusters, containing at least one lncRNA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It regulates embryonic development, behaviour and neurological functions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Airn</a:t>
            </a: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silences imprinted genes in the Igf2r cluster by: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transcriptional interference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recruitment of repressive </a:t>
            </a: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chromatin modifying complexes to distant, non-overlapped genes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Chromosome interactions on the active maternal allele between the Airn gene and the Slc22a3 promoter support the enhancer interference hypothesis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Large genomic deletion indicates that </a:t>
            </a:r>
            <a:r>
              <a:rPr kumimoji="0" lang="en-GB" sz="2400" b="1" i="0" u="none" strike="noStrike" kern="1200" cap="none" spc="0" normalizeH="0" baseline="0" noProof="0" dirty="0" err="1">
                <a:ln>
                  <a:noFill/>
                </a:ln>
                <a:solidFill>
                  <a:prstClr val="black"/>
                </a:solidFill>
                <a:effectLst/>
                <a:uLnTx/>
                <a:uFillTx/>
                <a:latin typeface="Calibri" panose="020F0502020204030204"/>
                <a:ea typeface="+mn-ea"/>
                <a:cs typeface="+mn-cs"/>
              </a:rPr>
              <a:t>Airn</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 contains no essential enhancers for Slc22a3</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disproving the enhancer interference model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establishment of a compact repressive chromatin domain on the paternal allele could be responsible for the silencing of the Slc22a3 promoter</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8618299"/>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9F045570-E316-45CA-BC7E-CFB34DE50BA1}"/>
              </a:ext>
            </a:extLst>
          </p:cNvPr>
          <p:cNvSpPr>
            <a:spLocks noGrp="1"/>
          </p:cNvSpPr>
          <p:nvPr>
            <p:ph type="title"/>
          </p:nvPr>
        </p:nvSpPr>
        <p:spPr>
          <a:xfrm>
            <a:off x="238125" y="270967"/>
            <a:ext cx="4171950" cy="1272083"/>
          </a:xfrm>
          <a:noFill/>
          <a:ln w="19050">
            <a:solidFill>
              <a:schemeClr val="tx1"/>
            </a:solidFill>
          </a:ln>
        </p:spPr>
        <p:txBody>
          <a:bodyPr wrap="square" anchor="ctr">
            <a:noAutofit/>
          </a:bodyPr>
          <a:lstStyle/>
          <a:p>
            <a:pPr algn="ctr"/>
            <a:r>
              <a:rPr lang="en-GB" sz="5400" i="1" dirty="0"/>
              <a:t>References</a:t>
            </a:r>
            <a:endParaRPr lang="it-IT" sz="2600" i="1" dirty="0"/>
          </a:p>
        </p:txBody>
      </p:sp>
      <p:sp>
        <p:nvSpPr>
          <p:cNvPr id="7" name="CasellaDiTesto 6">
            <a:extLst>
              <a:ext uri="{FF2B5EF4-FFF2-40B4-BE49-F238E27FC236}">
                <a16:creationId xmlns:a16="http://schemas.microsoft.com/office/drawing/2014/main" id="{67DCFBA0-4E7C-47BE-8FB2-7EB2C9F98DB2}"/>
              </a:ext>
            </a:extLst>
          </p:cNvPr>
          <p:cNvSpPr txBox="1"/>
          <p:nvPr/>
        </p:nvSpPr>
        <p:spPr>
          <a:xfrm>
            <a:off x="4648200" y="242392"/>
            <a:ext cx="7543800" cy="652486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mn-cs"/>
              </a:rPr>
              <a:t>Andergassen,D</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et al. (2019)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Airn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lncRNA does not require any DNA elements within its locus to silence distant imprinted genes.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PLOS Genetics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15(7):e1008268.</a:t>
            </a: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mn-cs"/>
              </a:rPr>
              <a:t>Hudson,Q.J</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et al. (2011)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Extra-embryonic-specific imprinted expression is restricted to defined lineages in the post-implantation embryo. </a:t>
            </a:r>
            <a:r>
              <a:rPr kumimoji="0" lang="it-IT" sz="2000" b="0" i="1" u="none" strike="noStrike" kern="1200" cap="none" spc="0" normalizeH="0" baseline="0" noProof="0" dirty="0" err="1">
                <a:ln>
                  <a:noFill/>
                </a:ln>
                <a:solidFill>
                  <a:prstClr val="black"/>
                </a:solidFill>
                <a:effectLst/>
                <a:uLnTx/>
                <a:uFillTx/>
                <a:latin typeface="Calibri" panose="020F0502020204030204"/>
                <a:ea typeface="+mn-ea"/>
                <a:cs typeface="+mn-cs"/>
              </a:rPr>
              <a:t>Developmental</a:t>
            </a:r>
            <a:r>
              <a:rPr kumimoji="0" lang="it-IT"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000" b="0" i="1" u="none" strike="noStrike" kern="1200" cap="none" spc="0" normalizeH="0" baseline="0" noProof="0" dirty="0" err="1">
                <a:ln>
                  <a:noFill/>
                </a:ln>
                <a:solidFill>
                  <a:prstClr val="black"/>
                </a:solidFill>
                <a:effectLst/>
                <a:uLnTx/>
                <a:uFillTx/>
                <a:latin typeface="Calibri" panose="020F0502020204030204"/>
                <a:ea typeface="+mn-ea"/>
                <a:cs typeface="+mn-cs"/>
              </a:rPr>
              <a:t>Biology</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353(2):420-31.</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it-IT" sz="2000" b="0" i="0" u="none" strike="noStrike" kern="1200" cap="none" spc="0" normalizeH="0" baseline="0" noProof="0" dirty="0" err="1">
                <a:ln>
                  <a:noFill/>
                </a:ln>
                <a:solidFill>
                  <a:prstClr val="black"/>
                </a:solidFill>
                <a:effectLst/>
                <a:uLnTx/>
                <a:uFillTx/>
                <a:latin typeface="Calibri" panose="020F0502020204030204"/>
                <a:ea typeface="+mn-ea"/>
                <a:cs typeface="Calibri Light" panose="020F0302020204030204" pitchFamily="34" charset="0"/>
              </a:rPr>
              <a:t>Barlow,D.P</a:t>
            </a:r>
            <a:r>
              <a:rPr kumimoji="0" lang="en-GB" altLang="it-IT" sz="2000" b="0" i="0"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 et al. (2014) Genomic Imprinting in Mammals</a:t>
            </a:r>
            <a:r>
              <a:rPr kumimoji="0" lang="en-GB" altLang="it-IT" sz="2000" b="0" i="1"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a:t>
            </a:r>
            <a:r>
              <a:rPr kumimoji="0" lang="en-GB" altLang="it-IT" sz="2000" b="0" i="0"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 </a:t>
            </a:r>
            <a:r>
              <a:rPr kumimoji="0" lang="en-GB" altLang="it-IT" sz="2000" b="0" i="1"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Cold Spring </a:t>
            </a:r>
            <a:r>
              <a:rPr kumimoji="0" lang="en-GB" altLang="it-IT" sz="2000" b="0" i="1" u="none" strike="noStrike" kern="1200" cap="none" spc="0" normalizeH="0" baseline="0" noProof="0" dirty="0" err="1">
                <a:ln>
                  <a:noFill/>
                </a:ln>
                <a:solidFill>
                  <a:prstClr val="black"/>
                </a:solidFill>
                <a:effectLst/>
                <a:uLnTx/>
                <a:uFillTx/>
                <a:latin typeface="Calibri" panose="020F0502020204030204"/>
                <a:ea typeface="+mn-ea"/>
                <a:cs typeface="Calibri Light" panose="020F0302020204030204" pitchFamily="34" charset="0"/>
              </a:rPr>
              <a:t>Harb</a:t>
            </a:r>
            <a:r>
              <a:rPr kumimoji="0" lang="en-GB" altLang="it-IT" sz="2000" b="0" i="1"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 </a:t>
            </a:r>
            <a:r>
              <a:rPr kumimoji="0" lang="en-GB" altLang="it-IT" sz="2000" b="0" i="1" u="none" strike="noStrike" kern="1200" cap="none" spc="0" normalizeH="0" baseline="0" noProof="0" dirty="0" err="1">
                <a:ln>
                  <a:noFill/>
                </a:ln>
                <a:solidFill>
                  <a:prstClr val="black"/>
                </a:solidFill>
                <a:effectLst/>
                <a:uLnTx/>
                <a:uFillTx/>
                <a:latin typeface="Calibri" panose="020F0502020204030204"/>
                <a:ea typeface="+mn-ea"/>
                <a:cs typeface="Calibri Light" panose="020F0302020204030204" pitchFamily="34" charset="0"/>
              </a:rPr>
              <a:t>Perspect</a:t>
            </a:r>
            <a:r>
              <a:rPr kumimoji="0" lang="en-GB" altLang="it-IT" sz="2000" b="0" i="1"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 </a:t>
            </a:r>
            <a:r>
              <a:rPr kumimoji="0" lang="en-GB" altLang="it-IT" sz="2000" b="0" i="1" u="none" strike="noStrike" kern="1200" cap="none" spc="0" normalizeH="0" baseline="0" noProof="0" dirty="0" err="1">
                <a:ln>
                  <a:noFill/>
                </a:ln>
                <a:solidFill>
                  <a:prstClr val="black"/>
                </a:solidFill>
                <a:effectLst/>
                <a:uLnTx/>
                <a:uFillTx/>
                <a:latin typeface="Calibri" panose="020F0502020204030204"/>
                <a:ea typeface="+mn-ea"/>
                <a:cs typeface="Calibri Light" panose="020F0302020204030204" pitchFamily="34" charset="0"/>
              </a:rPr>
              <a:t>Biol</a:t>
            </a:r>
            <a:r>
              <a:rPr kumimoji="0" lang="en-GB" altLang="it-IT" sz="2000" b="0" i="1"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 </a:t>
            </a:r>
            <a:r>
              <a:rPr kumimoji="0" lang="en-GB" altLang="it-IT" sz="2000" b="0" i="0"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6:a018382.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mn-cs"/>
              </a:rPr>
              <a:t>Johnson,D.R</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et al.</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(1974)</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Hairpin-Tail: A case of post-reductional gene action in the mouse egg?</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Genetics,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76(4):795-805.</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Ruvinsky,A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et al. (1991) Functional Analysis of Mutations of Murine Chromosome 17 With the Use of Tertiary Trisomy.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Genetics,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127(4):781-8.</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Wang,Z</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et al. (1994) Regulation of embryonic growth and lysosomal targeting by the imprinted Igf2/</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Mpr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gene.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Nature,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372,464-467.</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Dekker,J</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et al. (2002) Capturing Chromosome Conformation.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Science,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295(5558):1306-11.</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Pauler,F.M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et al. (2012) Mechanisms of long range silencing by imprinted macro non-coding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RNAs.</a:t>
            </a:r>
            <a:r>
              <a:rPr kumimoji="0" lang="en-US" sz="2000" b="0" i="1" u="none" strike="noStrike" kern="1200" cap="none" spc="0" normalizeH="0" baseline="0" noProof="0" dirty="0" err="1">
                <a:ln>
                  <a:noFill/>
                </a:ln>
                <a:solidFill>
                  <a:prstClr val="black"/>
                </a:solidFill>
                <a:effectLst/>
                <a:uLnTx/>
                <a:uFillTx/>
                <a:latin typeface="Calibri" panose="020F0502020204030204"/>
                <a:ea typeface="+mn-ea"/>
                <a:cs typeface="+mn-cs"/>
              </a:rPr>
              <a:t>Curr</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1" u="none" strike="noStrike" kern="1200" cap="none" spc="0" normalizeH="0" baseline="0" noProof="0" dirty="0" err="1">
                <a:ln>
                  <a:noFill/>
                </a:ln>
                <a:solidFill>
                  <a:prstClr val="black"/>
                </a:solidFill>
                <a:effectLst/>
                <a:uLnTx/>
                <a:uFillTx/>
                <a:latin typeface="Calibri" panose="020F0502020204030204"/>
                <a:ea typeface="+mn-ea"/>
                <a:cs typeface="+mn-cs"/>
              </a:rPr>
              <a:t>Opin</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Genet Dev.</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22(3):283-9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95929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BA10CFED-283D-4C46-BBB4-4E8C5FAFFEA2}"/>
              </a:ext>
            </a:extLst>
          </p:cNvPr>
          <p:cNvSpPr>
            <a:spLocks noGrp="1"/>
          </p:cNvSpPr>
          <p:nvPr>
            <p:ph type="title"/>
          </p:nvPr>
        </p:nvSpPr>
        <p:spPr>
          <a:xfrm>
            <a:off x="643467" y="417095"/>
            <a:ext cx="3527479" cy="1813357"/>
          </a:xfrm>
          <a:noFill/>
          <a:ln w="19050">
            <a:solidFill>
              <a:schemeClr val="tx1"/>
            </a:solidFill>
          </a:ln>
        </p:spPr>
        <p:txBody>
          <a:bodyPr wrap="square" anchor="ctr">
            <a:normAutofit/>
          </a:bodyPr>
          <a:lstStyle/>
          <a:p>
            <a:pPr algn="ctr"/>
            <a:r>
              <a:rPr lang="it-IT" sz="3600" dirty="0" err="1"/>
              <a:t>Hairpin-tail</a:t>
            </a:r>
            <a:r>
              <a:rPr lang="it-IT" sz="3600" dirty="0"/>
              <a:t> mouse model</a:t>
            </a:r>
            <a:br>
              <a:rPr lang="it-IT" sz="3600" dirty="0"/>
            </a:br>
            <a:r>
              <a:rPr lang="it-IT" sz="3600" dirty="0"/>
              <a:t>(</a:t>
            </a:r>
            <a:r>
              <a:rPr lang="it-IT" sz="3600" dirty="0" err="1"/>
              <a:t>Thp</a:t>
            </a:r>
            <a:r>
              <a:rPr lang="it-IT" sz="3600"/>
              <a:t> mouse)</a:t>
            </a:r>
            <a:endParaRPr lang="it-IT" sz="3600" dirty="0"/>
          </a:p>
        </p:txBody>
      </p:sp>
      <p:sp>
        <p:nvSpPr>
          <p:cNvPr id="3" name="Segnaposto contenuto 2">
            <a:extLst>
              <a:ext uri="{FF2B5EF4-FFF2-40B4-BE49-F238E27FC236}">
                <a16:creationId xmlns:a16="http://schemas.microsoft.com/office/drawing/2014/main" id="{7348F1B1-1424-4D6C-99CD-B6BCCA119360}"/>
              </a:ext>
            </a:extLst>
          </p:cNvPr>
          <p:cNvSpPr>
            <a:spLocks noGrp="1"/>
          </p:cNvSpPr>
          <p:nvPr>
            <p:ph idx="1"/>
          </p:nvPr>
        </p:nvSpPr>
        <p:spPr>
          <a:xfrm>
            <a:off x="643468" y="2638043"/>
            <a:ext cx="3527478" cy="4869662"/>
          </a:xfrm>
        </p:spPr>
        <p:txBody>
          <a:bodyPr>
            <a:normAutofit/>
          </a:bodyPr>
          <a:lstStyle/>
          <a:p>
            <a:r>
              <a:rPr lang="it-IT" sz="2400" dirty="0"/>
              <a:t>Large </a:t>
            </a:r>
            <a:r>
              <a:rPr lang="it-IT" sz="2400" dirty="0" err="1"/>
              <a:t>deletion</a:t>
            </a:r>
            <a:r>
              <a:rPr lang="it-IT" sz="2400" dirty="0"/>
              <a:t> on </a:t>
            </a:r>
            <a:r>
              <a:rPr lang="it-IT" sz="2400" dirty="0" err="1"/>
              <a:t>chromosome</a:t>
            </a:r>
            <a:r>
              <a:rPr lang="it-IT" sz="2400" dirty="0"/>
              <a:t> 17</a:t>
            </a:r>
          </a:p>
          <a:p>
            <a:r>
              <a:rPr lang="it-IT" sz="2400" dirty="0" err="1"/>
              <a:t>Maternal</a:t>
            </a:r>
            <a:r>
              <a:rPr lang="it-IT" sz="2400" dirty="0"/>
              <a:t> </a:t>
            </a:r>
            <a:r>
              <a:rPr lang="it-IT" sz="2400" dirty="0" err="1"/>
              <a:t>deletion</a:t>
            </a:r>
            <a:r>
              <a:rPr lang="it-IT" sz="2400" dirty="0"/>
              <a:t> </a:t>
            </a:r>
            <a:r>
              <a:rPr lang="it-IT" sz="2400" dirty="0">
                <a:sym typeface="Wingdings" panose="05000000000000000000" pitchFamily="2" charset="2"/>
              </a:rPr>
              <a:t> </a:t>
            </a:r>
            <a:r>
              <a:rPr lang="it-IT" sz="2400" dirty="0" err="1">
                <a:sym typeface="Wingdings" panose="05000000000000000000" pitchFamily="2" charset="2"/>
              </a:rPr>
              <a:t>death</a:t>
            </a:r>
            <a:r>
              <a:rPr lang="it-IT" sz="2400" dirty="0">
                <a:sym typeface="Wingdings" panose="05000000000000000000" pitchFamily="2" charset="2"/>
              </a:rPr>
              <a:t> </a:t>
            </a:r>
            <a:r>
              <a:rPr lang="it-IT" sz="2400" dirty="0" err="1">
                <a:sym typeface="Wingdings" panose="05000000000000000000" pitchFamily="2" charset="2"/>
              </a:rPr>
              <a:t>during</a:t>
            </a:r>
            <a:r>
              <a:rPr lang="it-IT" sz="2400" dirty="0">
                <a:sym typeface="Wingdings" panose="05000000000000000000" pitchFamily="2" charset="2"/>
              </a:rPr>
              <a:t> </a:t>
            </a:r>
            <a:r>
              <a:rPr lang="it-IT" sz="2400" dirty="0" err="1">
                <a:sym typeface="Wingdings" panose="05000000000000000000" pitchFamily="2" charset="2"/>
              </a:rPr>
              <a:t>development</a:t>
            </a:r>
            <a:endParaRPr lang="it-IT" sz="2400" dirty="0">
              <a:sym typeface="Wingdings" panose="05000000000000000000" pitchFamily="2" charset="2"/>
            </a:endParaRPr>
          </a:p>
          <a:p>
            <a:r>
              <a:rPr lang="it-IT" sz="2400" dirty="0" err="1">
                <a:sym typeface="Wingdings" panose="05000000000000000000" pitchFamily="2" charset="2"/>
              </a:rPr>
              <a:t>Paternal</a:t>
            </a:r>
            <a:r>
              <a:rPr lang="it-IT" sz="2400" dirty="0">
                <a:sym typeface="Wingdings" panose="05000000000000000000" pitchFamily="2" charset="2"/>
              </a:rPr>
              <a:t> </a:t>
            </a:r>
            <a:r>
              <a:rPr lang="it-IT" sz="2400" dirty="0" err="1">
                <a:sym typeface="Wingdings" panose="05000000000000000000" pitchFamily="2" charset="2"/>
              </a:rPr>
              <a:t>deletion</a:t>
            </a:r>
            <a:r>
              <a:rPr lang="it-IT" sz="2400" dirty="0">
                <a:sym typeface="Wingdings" panose="05000000000000000000" pitchFamily="2" charset="2"/>
              </a:rPr>
              <a:t>  </a:t>
            </a:r>
            <a:r>
              <a:rPr lang="it-IT" sz="2400" dirty="0" err="1">
                <a:sym typeface="Wingdings" panose="05000000000000000000" pitchFamily="2" charset="2"/>
              </a:rPr>
              <a:t>viable</a:t>
            </a:r>
            <a:r>
              <a:rPr lang="it-IT" sz="2400" dirty="0">
                <a:sym typeface="Wingdings" panose="05000000000000000000" pitchFamily="2" charset="2"/>
              </a:rPr>
              <a:t> and fertile </a:t>
            </a:r>
            <a:r>
              <a:rPr lang="it-IT" sz="2400" dirty="0" err="1">
                <a:sym typeface="Wingdings" panose="05000000000000000000" pitchFamily="2" charset="2"/>
              </a:rPr>
              <a:t>offspring</a:t>
            </a:r>
            <a:endParaRPr lang="it-IT" sz="2400" dirty="0">
              <a:sym typeface="Wingdings" panose="05000000000000000000" pitchFamily="2" charset="2"/>
            </a:endParaRPr>
          </a:p>
          <a:p>
            <a:pPr marL="0" indent="0">
              <a:buNone/>
            </a:pPr>
            <a:r>
              <a:rPr lang="it-IT" sz="2400" dirty="0">
                <a:sym typeface="Wingdings" panose="05000000000000000000" pitchFamily="2" charset="2"/>
              </a:rPr>
              <a:t> </a:t>
            </a:r>
            <a:r>
              <a:rPr lang="it-IT" sz="2400" dirty="0" err="1">
                <a:sym typeface="Wingdings" panose="05000000000000000000" pitchFamily="2" charset="2"/>
              </a:rPr>
              <a:t>maternal</a:t>
            </a:r>
            <a:r>
              <a:rPr lang="it-IT" sz="2400" dirty="0">
                <a:sym typeface="Wingdings" panose="05000000000000000000" pitchFamily="2" charset="2"/>
              </a:rPr>
              <a:t> locus </a:t>
            </a:r>
            <a:r>
              <a:rPr lang="it-IT" sz="2400" dirty="0" err="1">
                <a:sym typeface="Wingdings" panose="05000000000000000000" pitchFamily="2" charset="2"/>
              </a:rPr>
              <a:t>normally</a:t>
            </a:r>
            <a:r>
              <a:rPr lang="it-IT" sz="2400" dirty="0">
                <a:sym typeface="Wingdings" panose="05000000000000000000" pitchFamily="2" charset="2"/>
              </a:rPr>
              <a:t> </a:t>
            </a:r>
            <a:r>
              <a:rPr lang="it-IT" sz="2400" dirty="0" err="1">
                <a:sym typeface="Wingdings" panose="05000000000000000000" pitchFamily="2" charset="2"/>
              </a:rPr>
              <a:t>active</a:t>
            </a:r>
            <a:r>
              <a:rPr lang="it-IT" sz="2400" dirty="0">
                <a:sym typeface="Wingdings" panose="05000000000000000000" pitchFamily="2" charset="2"/>
              </a:rPr>
              <a:t>, </a:t>
            </a:r>
            <a:r>
              <a:rPr lang="it-IT" sz="2400" dirty="0" err="1">
                <a:sym typeface="Wingdings" panose="05000000000000000000" pitchFamily="2" charset="2"/>
              </a:rPr>
              <a:t>paternal</a:t>
            </a:r>
            <a:r>
              <a:rPr lang="it-IT" sz="2400" dirty="0">
                <a:sym typeface="Wingdings" panose="05000000000000000000" pitchFamily="2" charset="2"/>
              </a:rPr>
              <a:t> locus </a:t>
            </a:r>
            <a:r>
              <a:rPr lang="it-IT" sz="2400" dirty="0" err="1">
                <a:sym typeface="Wingdings" panose="05000000000000000000" pitchFamily="2" charset="2"/>
              </a:rPr>
              <a:t>inactivated</a:t>
            </a:r>
            <a:endParaRPr lang="it-IT" sz="2400" dirty="0"/>
          </a:p>
        </p:txBody>
      </p:sp>
      <p:pic>
        <p:nvPicPr>
          <p:cNvPr id="4" name="Immagine 3">
            <a:extLst>
              <a:ext uri="{FF2B5EF4-FFF2-40B4-BE49-F238E27FC236}">
                <a16:creationId xmlns:a16="http://schemas.microsoft.com/office/drawing/2014/main" id="{23C63BFD-42CE-4433-9236-646EAFC04E26}"/>
              </a:ext>
            </a:extLst>
          </p:cNvPr>
          <p:cNvPicPr>
            <a:picLocks noChangeAspect="1"/>
          </p:cNvPicPr>
          <p:nvPr/>
        </p:nvPicPr>
        <p:blipFill rotWithShape="1">
          <a:blip r:embed="rId2"/>
          <a:srcRect l="51710" t="12866" r="18684" b="7369"/>
          <a:stretch/>
        </p:blipFill>
        <p:spPr>
          <a:xfrm>
            <a:off x="7953643" y="-142594"/>
            <a:ext cx="3569914" cy="5410199"/>
          </a:xfrm>
          <a:prstGeom prst="rect">
            <a:avLst/>
          </a:prstGeom>
        </p:spPr>
      </p:pic>
      <p:pic>
        <p:nvPicPr>
          <p:cNvPr id="6" name="Immagine 5">
            <a:extLst>
              <a:ext uri="{FF2B5EF4-FFF2-40B4-BE49-F238E27FC236}">
                <a16:creationId xmlns:a16="http://schemas.microsoft.com/office/drawing/2014/main" id="{5019C523-4048-42EE-A1C1-1460AE43D29C}"/>
              </a:ext>
            </a:extLst>
          </p:cNvPr>
          <p:cNvPicPr>
            <a:picLocks noChangeAspect="1"/>
          </p:cNvPicPr>
          <p:nvPr/>
        </p:nvPicPr>
        <p:blipFill rotWithShape="1">
          <a:blip r:embed="rId3"/>
          <a:srcRect l="13749" t="12494" r="6875" b="10303"/>
          <a:stretch/>
        </p:blipFill>
        <p:spPr>
          <a:xfrm>
            <a:off x="4700332" y="3944078"/>
            <a:ext cx="5325980" cy="2913921"/>
          </a:xfrm>
          <a:prstGeom prst="rect">
            <a:avLst/>
          </a:prstGeom>
        </p:spPr>
      </p:pic>
      <p:sp>
        <p:nvSpPr>
          <p:cNvPr id="7" name="CasellaDiTesto 6">
            <a:extLst>
              <a:ext uri="{FF2B5EF4-FFF2-40B4-BE49-F238E27FC236}">
                <a16:creationId xmlns:a16="http://schemas.microsoft.com/office/drawing/2014/main" id="{731249AC-4CAE-425C-A5DC-81686442DE38}"/>
              </a:ext>
            </a:extLst>
          </p:cNvPr>
          <p:cNvSpPr txBox="1"/>
          <p:nvPr/>
        </p:nvSpPr>
        <p:spPr>
          <a:xfrm>
            <a:off x="9958791" y="5315677"/>
            <a:ext cx="2338137" cy="369332"/>
          </a:xfrm>
          <a:prstGeom prst="rect">
            <a:avLst/>
          </a:prstGeom>
          <a:noFill/>
        </p:spPr>
        <p:txBody>
          <a:bodyPr wrap="square" rtlCol="0">
            <a:spAutoFit/>
          </a:bodyPr>
          <a:lstStyle/>
          <a:p>
            <a:r>
              <a:rPr lang="it-IT" dirty="0">
                <a:solidFill>
                  <a:schemeClr val="bg1"/>
                </a:solidFill>
              </a:rPr>
              <a:t>A. </a:t>
            </a:r>
            <a:r>
              <a:rPr lang="it-IT" dirty="0" err="1">
                <a:solidFill>
                  <a:schemeClr val="bg1"/>
                </a:solidFill>
              </a:rPr>
              <a:t>Ruvinskt</a:t>
            </a:r>
            <a:r>
              <a:rPr lang="it-IT" dirty="0">
                <a:solidFill>
                  <a:schemeClr val="bg1"/>
                </a:solidFill>
              </a:rPr>
              <a:t> et al., 1991</a:t>
            </a:r>
          </a:p>
        </p:txBody>
      </p:sp>
      <p:sp>
        <p:nvSpPr>
          <p:cNvPr id="8" name="CasellaDiTesto 7">
            <a:extLst>
              <a:ext uri="{FF2B5EF4-FFF2-40B4-BE49-F238E27FC236}">
                <a16:creationId xmlns:a16="http://schemas.microsoft.com/office/drawing/2014/main" id="{622F6ADE-F227-4E29-89D8-85A2D319B49E}"/>
              </a:ext>
            </a:extLst>
          </p:cNvPr>
          <p:cNvSpPr txBox="1"/>
          <p:nvPr/>
        </p:nvSpPr>
        <p:spPr>
          <a:xfrm>
            <a:off x="9914021" y="6488667"/>
            <a:ext cx="3048000" cy="369332"/>
          </a:xfrm>
          <a:prstGeom prst="rect">
            <a:avLst/>
          </a:prstGeom>
          <a:noFill/>
        </p:spPr>
        <p:txBody>
          <a:bodyPr wrap="square" rtlCol="0">
            <a:spAutoFit/>
          </a:bodyPr>
          <a:lstStyle/>
          <a:p>
            <a:r>
              <a:rPr lang="it-IT" dirty="0">
                <a:solidFill>
                  <a:schemeClr val="bg1"/>
                </a:solidFill>
              </a:rPr>
              <a:t>Johnson, 1973</a:t>
            </a:r>
          </a:p>
        </p:txBody>
      </p:sp>
      <p:sp>
        <p:nvSpPr>
          <p:cNvPr id="10" name="Freccia a destra 9">
            <a:extLst>
              <a:ext uri="{FF2B5EF4-FFF2-40B4-BE49-F238E27FC236}">
                <a16:creationId xmlns:a16="http://schemas.microsoft.com/office/drawing/2014/main" id="{61BA1FE5-6234-4EAD-A32F-0BF7C9766985}"/>
              </a:ext>
            </a:extLst>
          </p:cNvPr>
          <p:cNvSpPr/>
          <p:nvPr/>
        </p:nvSpPr>
        <p:spPr>
          <a:xfrm rot="428783">
            <a:off x="7959415" y="3365342"/>
            <a:ext cx="552751" cy="127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7815905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20FF009E-6213-47B7-BE36-1D61E72DE705}"/>
              </a:ext>
            </a:extLst>
          </p:cNvPr>
          <p:cNvSpPr>
            <a:spLocks noGrp="1"/>
          </p:cNvSpPr>
          <p:nvPr>
            <p:ph type="title"/>
          </p:nvPr>
        </p:nvSpPr>
        <p:spPr>
          <a:xfrm>
            <a:off x="483048" y="256674"/>
            <a:ext cx="3607690" cy="1973778"/>
          </a:xfrm>
          <a:noFill/>
          <a:ln w="19050">
            <a:solidFill>
              <a:schemeClr val="tx1"/>
            </a:solidFill>
          </a:ln>
        </p:spPr>
        <p:txBody>
          <a:bodyPr wrap="square" anchor="ctr">
            <a:normAutofit/>
          </a:bodyPr>
          <a:lstStyle/>
          <a:p>
            <a:pPr algn="ctr"/>
            <a:r>
              <a:rPr lang="it-IT" sz="2800" dirty="0"/>
              <a:t>A </a:t>
            </a:r>
            <a:r>
              <a:rPr lang="it-IT" sz="2800" dirty="0" err="1"/>
              <a:t>maternal</a:t>
            </a:r>
            <a:r>
              <a:rPr lang="it-IT" sz="2800" dirty="0"/>
              <a:t> and </a:t>
            </a:r>
            <a:r>
              <a:rPr lang="it-IT" sz="2800" dirty="0" err="1"/>
              <a:t>paternal</a:t>
            </a:r>
            <a:r>
              <a:rPr lang="it-IT" sz="2800" dirty="0"/>
              <a:t> </a:t>
            </a:r>
            <a:r>
              <a:rPr lang="it-IT" sz="2800" dirty="0" err="1"/>
              <a:t>genome</a:t>
            </a:r>
            <a:r>
              <a:rPr lang="it-IT" sz="2800" dirty="0"/>
              <a:t> are </a:t>
            </a:r>
            <a:r>
              <a:rPr lang="it-IT" sz="2800" dirty="0" err="1"/>
              <a:t>needed</a:t>
            </a:r>
            <a:r>
              <a:rPr lang="it-IT" sz="2800" dirty="0"/>
              <a:t> for </a:t>
            </a:r>
            <a:r>
              <a:rPr lang="it-IT" sz="2800" dirty="0" err="1"/>
              <a:t>mammalian</a:t>
            </a:r>
            <a:r>
              <a:rPr lang="it-IT" sz="2800" dirty="0"/>
              <a:t> </a:t>
            </a:r>
            <a:r>
              <a:rPr lang="it-IT" sz="2800" dirty="0" err="1"/>
              <a:t>reproduction</a:t>
            </a:r>
            <a:endParaRPr lang="it-IT" sz="2800" dirty="0"/>
          </a:p>
        </p:txBody>
      </p:sp>
      <p:sp>
        <p:nvSpPr>
          <p:cNvPr id="3" name="Segnaposto contenuto 2">
            <a:extLst>
              <a:ext uri="{FF2B5EF4-FFF2-40B4-BE49-F238E27FC236}">
                <a16:creationId xmlns:a16="http://schemas.microsoft.com/office/drawing/2014/main" id="{75BEA94B-6228-4AA6-B6F2-8EF3301A03EE}"/>
              </a:ext>
            </a:extLst>
          </p:cNvPr>
          <p:cNvSpPr>
            <a:spLocks noGrp="1"/>
          </p:cNvSpPr>
          <p:nvPr>
            <p:ph idx="1"/>
          </p:nvPr>
        </p:nvSpPr>
        <p:spPr>
          <a:xfrm>
            <a:off x="386794" y="2638043"/>
            <a:ext cx="3864364" cy="3963283"/>
          </a:xfrm>
        </p:spPr>
        <p:txBody>
          <a:bodyPr>
            <a:normAutofit/>
          </a:bodyPr>
          <a:lstStyle/>
          <a:p>
            <a:r>
              <a:rPr lang="it-IT" sz="2400" b="1" dirty="0" err="1"/>
              <a:t>Nuclear</a:t>
            </a:r>
            <a:r>
              <a:rPr lang="it-IT" sz="2400" b="1" dirty="0"/>
              <a:t> transfer technique</a:t>
            </a:r>
          </a:p>
          <a:p>
            <a:r>
              <a:rPr lang="it-IT" sz="2400" dirty="0"/>
              <a:t>Generation of </a:t>
            </a:r>
            <a:r>
              <a:rPr lang="it-IT" sz="2400" dirty="0" err="1"/>
              <a:t>uniparental</a:t>
            </a:r>
            <a:r>
              <a:rPr lang="it-IT" sz="2400" dirty="0"/>
              <a:t> </a:t>
            </a:r>
            <a:r>
              <a:rPr lang="it-IT" sz="2400" dirty="0" err="1"/>
              <a:t>diploid</a:t>
            </a:r>
            <a:r>
              <a:rPr lang="it-IT" sz="2400" dirty="0"/>
              <a:t> </a:t>
            </a:r>
            <a:r>
              <a:rPr lang="it-IT" sz="2400" dirty="0" err="1"/>
              <a:t>organisms</a:t>
            </a:r>
            <a:endParaRPr lang="it-IT" sz="2400" dirty="0"/>
          </a:p>
          <a:p>
            <a:r>
              <a:rPr lang="it-IT" sz="2400" dirty="0" err="1"/>
              <a:t>Gynogenetic</a:t>
            </a:r>
            <a:r>
              <a:rPr lang="it-IT" sz="2400" dirty="0"/>
              <a:t> </a:t>
            </a:r>
            <a:r>
              <a:rPr lang="it-IT" sz="2400" dirty="0" err="1"/>
              <a:t>embryo</a:t>
            </a:r>
            <a:r>
              <a:rPr lang="it-IT" sz="2400" dirty="0"/>
              <a:t> </a:t>
            </a:r>
            <a:r>
              <a:rPr lang="it-IT" sz="2400" dirty="0">
                <a:sym typeface="Wingdings" panose="05000000000000000000" pitchFamily="2" charset="2"/>
              </a:rPr>
              <a:t> </a:t>
            </a:r>
            <a:r>
              <a:rPr lang="it-IT" sz="2400" dirty="0" err="1">
                <a:sym typeface="Wingdings" panose="05000000000000000000" pitchFamily="2" charset="2"/>
              </a:rPr>
              <a:t>lethal</a:t>
            </a:r>
            <a:endParaRPr lang="it-IT" sz="2400" dirty="0">
              <a:sym typeface="Wingdings" panose="05000000000000000000" pitchFamily="2" charset="2"/>
            </a:endParaRPr>
          </a:p>
          <a:p>
            <a:r>
              <a:rPr lang="it-IT" sz="2400" dirty="0" err="1">
                <a:sym typeface="Wingdings" panose="05000000000000000000" pitchFamily="2" charset="2"/>
              </a:rPr>
              <a:t>Androgenetic</a:t>
            </a:r>
            <a:r>
              <a:rPr lang="it-IT" sz="2400" dirty="0">
                <a:sym typeface="Wingdings" panose="05000000000000000000" pitchFamily="2" charset="2"/>
              </a:rPr>
              <a:t> </a:t>
            </a:r>
            <a:r>
              <a:rPr lang="it-IT" sz="2400" dirty="0" err="1">
                <a:sym typeface="Wingdings" panose="05000000000000000000" pitchFamily="2" charset="2"/>
              </a:rPr>
              <a:t>embryo</a:t>
            </a:r>
            <a:r>
              <a:rPr lang="it-IT" sz="2400" dirty="0">
                <a:sym typeface="Wingdings" panose="05000000000000000000" pitchFamily="2" charset="2"/>
              </a:rPr>
              <a:t>  </a:t>
            </a:r>
            <a:r>
              <a:rPr lang="it-IT" sz="2400" dirty="0" err="1">
                <a:sym typeface="Wingdings" panose="05000000000000000000" pitchFamily="2" charset="2"/>
              </a:rPr>
              <a:t>lethal</a:t>
            </a:r>
            <a:endParaRPr lang="it-IT" sz="2400" dirty="0">
              <a:sym typeface="Wingdings" panose="05000000000000000000" pitchFamily="2" charset="2"/>
            </a:endParaRPr>
          </a:p>
          <a:p>
            <a:r>
              <a:rPr lang="it-IT" sz="2400" dirty="0" err="1">
                <a:sym typeface="Wingdings" panose="05000000000000000000" pitchFamily="2" charset="2"/>
              </a:rPr>
              <a:t>Both</a:t>
            </a:r>
            <a:r>
              <a:rPr lang="it-IT" sz="2400" dirty="0">
                <a:sym typeface="Wingdings" panose="05000000000000000000" pitchFamily="2" charset="2"/>
              </a:rPr>
              <a:t> parental </a:t>
            </a:r>
            <a:r>
              <a:rPr lang="it-IT" sz="2400" dirty="0" err="1">
                <a:sym typeface="Wingdings" panose="05000000000000000000" pitchFamily="2" charset="2"/>
              </a:rPr>
              <a:t>genomes</a:t>
            </a:r>
            <a:r>
              <a:rPr lang="it-IT" sz="2400" dirty="0">
                <a:sym typeface="Wingdings" panose="05000000000000000000" pitchFamily="2" charset="2"/>
              </a:rPr>
              <a:t> </a:t>
            </a:r>
            <a:r>
              <a:rPr lang="it-IT" sz="2400" dirty="0" err="1">
                <a:sym typeface="Wingdings" panose="05000000000000000000" pitchFamily="2" charset="2"/>
              </a:rPr>
              <a:t>required</a:t>
            </a:r>
            <a:r>
              <a:rPr lang="it-IT" sz="2400" dirty="0">
                <a:sym typeface="Wingdings" panose="05000000000000000000" pitchFamily="2" charset="2"/>
              </a:rPr>
              <a:t> for </a:t>
            </a:r>
            <a:r>
              <a:rPr lang="it-IT" sz="2400" dirty="0" err="1">
                <a:sym typeface="Wingdings" panose="05000000000000000000" pitchFamily="2" charset="2"/>
              </a:rPr>
              <a:t>embryogenesis</a:t>
            </a:r>
            <a:endParaRPr lang="it-IT" sz="2400" dirty="0"/>
          </a:p>
        </p:txBody>
      </p:sp>
      <p:pic>
        <p:nvPicPr>
          <p:cNvPr id="4" name="Picture 2" descr="Immagine che contiene testo, mappa&#10;&#10;Descrizione generata automaticamente">
            <a:extLst>
              <a:ext uri="{FF2B5EF4-FFF2-40B4-BE49-F238E27FC236}">
                <a16:creationId xmlns:a16="http://schemas.microsoft.com/office/drawing/2014/main" id="{02C13C41-299C-45D3-AEEB-06A1922A0F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040"/>
          <a:stretch/>
        </p:blipFill>
        <p:spPr bwMode="auto">
          <a:xfrm>
            <a:off x="5420744" y="256675"/>
            <a:ext cx="6434110" cy="5796992"/>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3">
            <a:extLst>
              <a:ext uri="{FF2B5EF4-FFF2-40B4-BE49-F238E27FC236}">
                <a16:creationId xmlns:a16="http://schemas.microsoft.com/office/drawing/2014/main" id="{FA7C8E1B-BA4F-4096-A526-52D34FE71682}"/>
              </a:ext>
            </a:extLst>
          </p:cNvPr>
          <p:cNvSpPr txBox="1">
            <a:spLocks noChangeArrowheads="1"/>
          </p:cNvSpPr>
          <p:nvPr/>
        </p:nvSpPr>
        <p:spPr bwMode="auto">
          <a:xfrm>
            <a:off x="5541673" y="6641429"/>
            <a:ext cx="6192252"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it-IT" sz="1089" b="1" dirty="0">
                <a:latin typeface="Arial" panose="020B0604020202020204" pitchFamily="34" charset="0"/>
              </a:rPr>
              <a:t>Denise P. Barlow, and Marisa S. </a:t>
            </a:r>
            <a:r>
              <a:rPr lang="en-GB" altLang="it-IT" sz="1089" b="1" dirty="0" err="1">
                <a:latin typeface="Arial" panose="020B0604020202020204" pitchFamily="34" charset="0"/>
              </a:rPr>
              <a:t>Bartolomei</a:t>
            </a:r>
            <a:r>
              <a:rPr lang="en-GB" altLang="it-IT" sz="1089" b="1" dirty="0">
                <a:latin typeface="Arial" panose="020B0604020202020204" pitchFamily="34" charset="0"/>
              </a:rPr>
              <a:t> Cold Spring </a:t>
            </a:r>
            <a:r>
              <a:rPr lang="en-GB" altLang="it-IT" sz="1089" b="1" dirty="0" err="1">
                <a:latin typeface="Arial" panose="020B0604020202020204" pitchFamily="34" charset="0"/>
              </a:rPr>
              <a:t>Harb</a:t>
            </a:r>
            <a:r>
              <a:rPr lang="en-GB" altLang="it-IT" sz="1089" b="1" dirty="0">
                <a:latin typeface="Arial" panose="020B0604020202020204" pitchFamily="34" charset="0"/>
              </a:rPr>
              <a:t> </a:t>
            </a:r>
            <a:r>
              <a:rPr lang="en-GB" altLang="it-IT" sz="1089" b="1" dirty="0" err="1">
                <a:latin typeface="Arial" panose="020B0604020202020204" pitchFamily="34" charset="0"/>
              </a:rPr>
              <a:t>Perspect</a:t>
            </a:r>
            <a:r>
              <a:rPr lang="en-GB" altLang="it-IT" sz="1089" b="1" dirty="0">
                <a:latin typeface="Arial" panose="020B0604020202020204" pitchFamily="34" charset="0"/>
              </a:rPr>
              <a:t> </a:t>
            </a:r>
            <a:r>
              <a:rPr lang="en-GB" altLang="it-IT" sz="1089" b="1" dirty="0" err="1">
                <a:latin typeface="Arial" panose="020B0604020202020204" pitchFamily="34" charset="0"/>
              </a:rPr>
              <a:t>Biol</a:t>
            </a:r>
            <a:r>
              <a:rPr lang="en-GB" altLang="it-IT" sz="1089" b="1" dirty="0">
                <a:latin typeface="Arial" panose="020B0604020202020204" pitchFamily="34" charset="0"/>
              </a:rPr>
              <a:t> 2014;6:a018382</a:t>
            </a:r>
          </a:p>
        </p:txBody>
      </p:sp>
    </p:spTree>
    <p:extLst>
      <p:ext uri="{BB962C8B-B14F-4D97-AF65-F5344CB8AC3E}">
        <p14:creationId xmlns:p14="http://schemas.microsoft.com/office/powerpoint/2010/main" val="141514757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20FF009E-6213-47B7-BE36-1D61E72DE705}"/>
              </a:ext>
            </a:extLst>
          </p:cNvPr>
          <p:cNvSpPr>
            <a:spLocks noGrp="1"/>
          </p:cNvSpPr>
          <p:nvPr>
            <p:ph type="title"/>
          </p:nvPr>
        </p:nvSpPr>
        <p:spPr>
          <a:xfrm>
            <a:off x="483048" y="529388"/>
            <a:ext cx="3607690" cy="2229852"/>
          </a:xfrm>
          <a:noFill/>
          <a:ln w="19050">
            <a:solidFill>
              <a:schemeClr val="tx1"/>
            </a:solidFill>
          </a:ln>
        </p:spPr>
        <p:txBody>
          <a:bodyPr wrap="square" anchor="ctr">
            <a:normAutofit/>
          </a:bodyPr>
          <a:lstStyle/>
          <a:p>
            <a:pPr algn="ctr"/>
            <a:r>
              <a:rPr lang="en-US" sz="3600" dirty="0"/>
              <a:t>Key features of genomic imprinting in mammals</a:t>
            </a:r>
            <a:endParaRPr lang="it-IT" sz="3600" dirty="0"/>
          </a:p>
        </p:txBody>
      </p:sp>
      <p:sp>
        <p:nvSpPr>
          <p:cNvPr id="7" name="Segnaposto contenuto 2">
            <a:extLst>
              <a:ext uri="{FF2B5EF4-FFF2-40B4-BE49-F238E27FC236}">
                <a16:creationId xmlns:a16="http://schemas.microsoft.com/office/drawing/2014/main" id="{07FEA06D-D2BC-45FD-BD67-403DCCFE00A2}"/>
              </a:ext>
            </a:extLst>
          </p:cNvPr>
          <p:cNvSpPr txBox="1">
            <a:spLocks/>
          </p:cNvSpPr>
          <p:nvPr/>
        </p:nvSpPr>
        <p:spPr>
          <a:xfrm>
            <a:off x="4812631" y="1515979"/>
            <a:ext cx="7379369"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i="1" dirty="0">
                <a:solidFill>
                  <a:schemeClr val="bg1"/>
                </a:solidFill>
              </a:rPr>
              <a:t>cis</a:t>
            </a:r>
            <a:r>
              <a:rPr lang="en-US" dirty="0">
                <a:solidFill>
                  <a:schemeClr val="bg1"/>
                </a:solidFill>
              </a:rPr>
              <a:t>-acting mechanism</a:t>
            </a:r>
          </a:p>
          <a:p>
            <a:pPr fontAlgn="base"/>
            <a:r>
              <a:rPr lang="en-US" dirty="0">
                <a:solidFill>
                  <a:schemeClr val="bg1"/>
                </a:solidFill>
              </a:rPr>
              <a:t>A consequence of inheritance, not sex</a:t>
            </a:r>
          </a:p>
          <a:p>
            <a:pPr fontAlgn="base"/>
            <a:r>
              <a:rPr lang="en-US" dirty="0">
                <a:solidFill>
                  <a:schemeClr val="bg1"/>
                </a:solidFill>
              </a:rPr>
              <a:t>Imprints are epigenetic modifications acquired by one parental gamete</a:t>
            </a:r>
          </a:p>
          <a:p>
            <a:pPr fontAlgn="base"/>
            <a:r>
              <a:rPr lang="en-US" dirty="0">
                <a:solidFill>
                  <a:schemeClr val="bg1"/>
                </a:solidFill>
              </a:rPr>
              <a:t>Imprinted genes are mostly clustered together with a noncoding RNA</a:t>
            </a:r>
          </a:p>
          <a:p>
            <a:pPr fontAlgn="base"/>
            <a:r>
              <a:rPr lang="en-US" dirty="0">
                <a:solidFill>
                  <a:schemeClr val="bg1"/>
                </a:solidFill>
              </a:rPr>
              <a:t>Imprints can modify long-range regulatory elements that act on multiple genes</a:t>
            </a:r>
          </a:p>
          <a:p>
            <a:pPr fontAlgn="base"/>
            <a:r>
              <a:rPr lang="en-US" dirty="0">
                <a:solidFill>
                  <a:schemeClr val="bg1"/>
                </a:solidFill>
              </a:rPr>
              <a:t>Imprinted genes play a role in mammalian development</a:t>
            </a:r>
          </a:p>
          <a:p>
            <a:endParaRPr lang="it-IT" dirty="0"/>
          </a:p>
        </p:txBody>
      </p:sp>
    </p:spTree>
    <p:extLst>
      <p:ext uri="{BB962C8B-B14F-4D97-AF65-F5344CB8AC3E}">
        <p14:creationId xmlns:p14="http://schemas.microsoft.com/office/powerpoint/2010/main" val="145303277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DD78FAC5-7427-40E9-8ED3-C0CED36D6B4E}"/>
              </a:ext>
            </a:extLst>
          </p:cNvPr>
          <p:cNvSpPr>
            <a:spLocks noGrp="1"/>
          </p:cNvSpPr>
          <p:nvPr>
            <p:ph type="title"/>
          </p:nvPr>
        </p:nvSpPr>
        <p:spPr>
          <a:xfrm>
            <a:off x="643468" y="318593"/>
            <a:ext cx="3363974" cy="2014651"/>
          </a:xfrm>
          <a:noFill/>
          <a:ln w="19050">
            <a:solidFill>
              <a:schemeClr val="tx1"/>
            </a:solidFill>
          </a:ln>
        </p:spPr>
        <p:txBody>
          <a:bodyPr wrap="square" anchor="ctr">
            <a:normAutofit/>
          </a:bodyPr>
          <a:lstStyle/>
          <a:p>
            <a:pPr algn="ctr"/>
            <a:r>
              <a:rPr lang="en-US" sz="2800" dirty="0"/>
              <a:t>Imprint acquisition and erasure in mammalian development</a:t>
            </a:r>
            <a:endParaRPr lang="it-IT" sz="2800" dirty="0"/>
          </a:p>
        </p:txBody>
      </p:sp>
      <p:sp>
        <p:nvSpPr>
          <p:cNvPr id="3" name="Segnaposto contenuto 2">
            <a:extLst>
              <a:ext uri="{FF2B5EF4-FFF2-40B4-BE49-F238E27FC236}">
                <a16:creationId xmlns:a16="http://schemas.microsoft.com/office/drawing/2014/main" id="{0B8DC811-6C21-4678-9598-9C0F4CE8855E}"/>
              </a:ext>
            </a:extLst>
          </p:cNvPr>
          <p:cNvSpPr>
            <a:spLocks noGrp="1"/>
          </p:cNvSpPr>
          <p:nvPr>
            <p:ph idx="1"/>
          </p:nvPr>
        </p:nvSpPr>
        <p:spPr>
          <a:xfrm>
            <a:off x="128337" y="2638043"/>
            <a:ext cx="4235115" cy="4538550"/>
          </a:xfrm>
        </p:spPr>
        <p:txBody>
          <a:bodyPr>
            <a:normAutofit lnSpcReduction="10000"/>
          </a:bodyPr>
          <a:lstStyle/>
          <a:p>
            <a:r>
              <a:rPr lang="it-IT" sz="2400" dirty="0" err="1"/>
              <a:t>Imprints</a:t>
            </a:r>
            <a:r>
              <a:rPr lang="it-IT" sz="2400" dirty="0"/>
              <a:t> </a:t>
            </a:r>
            <a:r>
              <a:rPr lang="it-IT" sz="2400" dirty="0" err="1"/>
              <a:t>acquired</a:t>
            </a:r>
            <a:r>
              <a:rPr lang="it-IT" sz="2400" dirty="0"/>
              <a:t> </a:t>
            </a:r>
            <a:r>
              <a:rPr lang="it-IT" sz="2400" dirty="0" err="1"/>
              <a:t>during</a:t>
            </a:r>
            <a:r>
              <a:rPr lang="it-IT" sz="2400" dirty="0"/>
              <a:t> </a:t>
            </a:r>
            <a:r>
              <a:rPr lang="it-IT" sz="2400" dirty="0" err="1"/>
              <a:t>gametogenesis</a:t>
            </a:r>
            <a:endParaRPr lang="it-IT" sz="2400" dirty="0"/>
          </a:p>
          <a:p>
            <a:r>
              <a:rPr lang="it-IT" sz="2400" dirty="0"/>
              <a:t>Once </a:t>
            </a:r>
            <a:r>
              <a:rPr lang="it-IT" sz="2400" dirty="0" err="1"/>
              <a:t>established</a:t>
            </a:r>
            <a:r>
              <a:rPr lang="it-IT" sz="2400" dirty="0"/>
              <a:t> </a:t>
            </a:r>
            <a:r>
              <a:rPr lang="it-IT" sz="2400" dirty="0" err="1"/>
              <a:t>they</a:t>
            </a:r>
            <a:r>
              <a:rPr lang="it-IT" sz="2400" dirty="0"/>
              <a:t> must </a:t>
            </a:r>
            <a:r>
              <a:rPr lang="it-IT" sz="2400" dirty="0" err="1"/>
              <a:t>remain</a:t>
            </a:r>
            <a:r>
              <a:rPr lang="it-IT" sz="2400" dirty="0"/>
              <a:t> on the </a:t>
            </a:r>
            <a:r>
              <a:rPr lang="it-IT" sz="2400" dirty="0" err="1"/>
              <a:t>same</a:t>
            </a:r>
            <a:r>
              <a:rPr lang="it-IT" sz="2400" dirty="0"/>
              <a:t> parental </a:t>
            </a:r>
            <a:r>
              <a:rPr lang="it-IT" sz="2400" dirty="0" err="1"/>
              <a:t>chromosome</a:t>
            </a:r>
            <a:r>
              <a:rPr lang="it-IT" sz="2400" dirty="0"/>
              <a:t> after </a:t>
            </a:r>
            <a:r>
              <a:rPr lang="it-IT" sz="2400" dirty="0" err="1"/>
              <a:t>fertilization</a:t>
            </a:r>
            <a:endParaRPr lang="it-IT" sz="2400" dirty="0"/>
          </a:p>
          <a:p>
            <a:r>
              <a:rPr lang="it-IT" sz="2400" dirty="0"/>
              <a:t>Must be </a:t>
            </a:r>
            <a:r>
              <a:rPr lang="it-IT" sz="2400" dirty="0" err="1"/>
              <a:t>stably</a:t>
            </a:r>
            <a:r>
              <a:rPr lang="it-IT" sz="2400" dirty="0"/>
              <a:t> </a:t>
            </a:r>
            <a:r>
              <a:rPr lang="it-IT" sz="2400" dirty="0" err="1"/>
              <a:t>inherited</a:t>
            </a:r>
            <a:r>
              <a:rPr lang="it-IT" sz="2400" dirty="0"/>
              <a:t> </a:t>
            </a:r>
            <a:r>
              <a:rPr lang="it-IT" sz="2400" dirty="0" err="1"/>
              <a:t>through</a:t>
            </a:r>
            <a:r>
              <a:rPr lang="it-IT" sz="2400" dirty="0"/>
              <a:t> </a:t>
            </a:r>
            <a:r>
              <a:rPr lang="it-IT" sz="2400" dirty="0" err="1"/>
              <a:t>mitosis</a:t>
            </a:r>
            <a:endParaRPr lang="it-IT" sz="2400" dirty="0"/>
          </a:p>
          <a:p>
            <a:r>
              <a:rPr lang="it-IT" sz="2400" dirty="0"/>
              <a:t>Must be </a:t>
            </a:r>
            <a:r>
              <a:rPr lang="it-IT" sz="2400" dirty="0" err="1"/>
              <a:t>erasable</a:t>
            </a:r>
            <a:r>
              <a:rPr lang="it-IT" sz="2400" dirty="0"/>
              <a:t>, to produce </a:t>
            </a:r>
            <a:r>
              <a:rPr lang="it-IT" sz="2400" dirty="0" err="1"/>
              <a:t>only</a:t>
            </a:r>
            <a:r>
              <a:rPr lang="it-IT" sz="2400" dirty="0"/>
              <a:t> one </a:t>
            </a:r>
            <a:r>
              <a:rPr lang="it-IT" sz="2400" dirty="0" err="1"/>
              <a:t>type</a:t>
            </a:r>
            <a:r>
              <a:rPr lang="it-IT" sz="2400" dirty="0"/>
              <a:t> of </a:t>
            </a:r>
            <a:r>
              <a:rPr lang="it-IT" sz="2400" dirty="0" err="1"/>
              <a:t>imprinted</a:t>
            </a:r>
            <a:r>
              <a:rPr lang="it-IT" sz="2400" dirty="0"/>
              <a:t> gamete</a:t>
            </a:r>
          </a:p>
          <a:p>
            <a:r>
              <a:rPr lang="it-IT" sz="2400" dirty="0"/>
              <a:t>5-methylcytosine </a:t>
            </a:r>
            <a:r>
              <a:rPr lang="it-IT" sz="2400" dirty="0" err="1"/>
              <a:t>functions</a:t>
            </a:r>
            <a:r>
              <a:rPr lang="it-IT" sz="2400" dirty="0"/>
              <a:t> </a:t>
            </a:r>
            <a:r>
              <a:rPr lang="it-IT" sz="2400" dirty="0" err="1"/>
              <a:t>as</a:t>
            </a:r>
            <a:r>
              <a:rPr lang="it-IT" sz="2400" dirty="0"/>
              <a:t> the </a:t>
            </a:r>
            <a:r>
              <a:rPr lang="it-IT" sz="2400" dirty="0" err="1"/>
              <a:t>gametic</a:t>
            </a:r>
            <a:r>
              <a:rPr lang="it-IT" sz="2400" dirty="0"/>
              <a:t> </a:t>
            </a:r>
            <a:r>
              <a:rPr lang="it-IT" sz="2400" dirty="0" err="1"/>
              <a:t>imprint</a:t>
            </a:r>
            <a:endParaRPr lang="it-IT" sz="2400" dirty="0"/>
          </a:p>
        </p:txBody>
      </p:sp>
      <p:pic>
        <p:nvPicPr>
          <p:cNvPr id="4" name="Picture 2" descr="Immagine che contiene testo, mappa&#10;&#10;Descrizione generata automaticamente">
            <a:extLst>
              <a:ext uri="{FF2B5EF4-FFF2-40B4-BE49-F238E27FC236}">
                <a16:creationId xmlns:a16="http://schemas.microsoft.com/office/drawing/2014/main" id="{F02ECC6F-2C32-4BFB-85B7-F8129A0DF34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81483" y="83785"/>
            <a:ext cx="4315326" cy="6690429"/>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Immagine 9" descr="Immagine che contiene portatile&#10;&#10;Descrizione generata automaticamente">
            <a:extLst>
              <a:ext uri="{FF2B5EF4-FFF2-40B4-BE49-F238E27FC236}">
                <a16:creationId xmlns:a16="http://schemas.microsoft.com/office/drawing/2014/main" id="{88CA1C34-7797-479E-B03D-E9CBBF539D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961" y="4652334"/>
            <a:ext cx="1760351" cy="1542026"/>
          </a:xfrm>
          <a:prstGeom prst="rect">
            <a:avLst/>
          </a:prstGeom>
        </p:spPr>
      </p:pic>
      <p:sp>
        <p:nvSpPr>
          <p:cNvPr id="13" name="CasellaDiTesto 12">
            <a:extLst>
              <a:ext uri="{FF2B5EF4-FFF2-40B4-BE49-F238E27FC236}">
                <a16:creationId xmlns:a16="http://schemas.microsoft.com/office/drawing/2014/main" id="{87C0EE4B-CF71-4BDE-A64E-E153051130A0}"/>
              </a:ext>
            </a:extLst>
          </p:cNvPr>
          <p:cNvSpPr txBox="1"/>
          <p:nvPr/>
        </p:nvSpPr>
        <p:spPr>
          <a:xfrm>
            <a:off x="9949961" y="6307063"/>
            <a:ext cx="1800345" cy="369332"/>
          </a:xfrm>
          <a:prstGeom prst="rect">
            <a:avLst/>
          </a:prstGeom>
          <a:noFill/>
        </p:spPr>
        <p:txBody>
          <a:bodyPr wrap="square" rtlCol="0">
            <a:spAutoFit/>
          </a:bodyPr>
          <a:lstStyle/>
          <a:p>
            <a:r>
              <a:rPr lang="it-IT" dirty="0">
                <a:solidFill>
                  <a:schemeClr val="bg1"/>
                </a:solidFill>
              </a:rPr>
              <a:t>5-methylcytosine</a:t>
            </a:r>
          </a:p>
        </p:txBody>
      </p:sp>
      <p:sp>
        <p:nvSpPr>
          <p:cNvPr id="14" name="CasellaDiTesto 13">
            <a:extLst>
              <a:ext uri="{FF2B5EF4-FFF2-40B4-BE49-F238E27FC236}">
                <a16:creationId xmlns:a16="http://schemas.microsoft.com/office/drawing/2014/main" id="{7593F3E3-B1BD-4F34-AAD2-37E165F3F1C0}"/>
              </a:ext>
            </a:extLst>
          </p:cNvPr>
          <p:cNvSpPr txBox="1"/>
          <p:nvPr/>
        </p:nvSpPr>
        <p:spPr>
          <a:xfrm>
            <a:off x="8926935" y="1279659"/>
            <a:ext cx="2260153" cy="369332"/>
          </a:xfrm>
          <a:prstGeom prst="rect">
            <a:avLst/>
          </a:prstGeom>
          <a:noFill/>
        </p:spPr>
        <p:txBody>
          <a:bodyPr wrap="square" rtlCol="0">
            <a:spAutoFit/>
          </a:bodyPr>
          <a:lstStyle/>
          <a:p>
            <a:r>
              <a:rPr lang="it-IT" dirty="0" err="1">
                <a:solidFill>
                  <a:schemeClr val="bg1"/>
                </a:solidFill>
              </a:rPr>
              <a:t>Histone</a:t>
            </a:r>
            <a:r>
              <a:rPr lang="it-IT" dirty="0">
                <a:solidFill>
                  <a:schemeClr val="bg1"/>
                </a:solidFill>
              </a:rPr>
              <a:t> </a:t>
            </a:r>
            <a:r>
              <a:rPr lang="it-IT" dirty="0" err="1">
                <a:solidFill>
                  <a:schemeClr val="bg1"/>
                </a:solidFill>
              </a:rPr>
              <a:t>modifications</a:t>
            </a:r>
            <a:endParaRPr lang="it-IT" dirty="0">
              <a:solidFill>
                <a:schemeClr val="bg1"/>
              </a:solidFill>
            </a:endParaRPr>
          </a:p>
        </p:txBody>
      </p:sp>
      <p:pic>
        <p:nvPicPr>
          <p:cNvPr id="16" name="Immagine 15" descr="Immagine che contiene screenshot, mappa&#10;&#10;Descrizione generata automaticamente">
            <a:extLst>
              <a:ext uri="{FF2B5EF4-FFF2-40B4-BE49-F238E27FC236}">
                <a16:creationId xmlns:a16="http://schemas.microsoft.com/office/drawing/2014/main" id="{7BF9F106-8DB3-4B6B-97D7-67C248710A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6726" y="1648991"/>
            <a:ext cx="3940572" cy="2236275"/>
          </a:xfrm>
          <a:prstGeom prst="rect">
            <a:avLst/>
          </a:prstGeom>
        </p:spPr>
      </p:pic>
    </p:spTree>
    <p:extLst>
      <p:ext uri="{BB962C8B-B14F-4D97-AF65-F5344CB8AC3E}">
        <p14:creationId xmlns:p14="http://schemas.microsoft.com/office/powerpoint/2010/main" val="294477472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1694C2DF-7577-49A5-BFF8-682C30D46671}"/>
              </a:ext>
            </a:extLst>
          </p:cNvPr>
          <p:cNvSpPr>
            <a:spLocks noGrp="1"/>
          </p:cNvSpPr>
          <p:nvPr>
            <p:ph type="title"/>
          </p:nvPr>
        </p:nvSpPr>
        <p:spPr>
          <a:xfrm>
            <a:off x="643468" y="272716"/>
            <a:ext cx="3363974" cy="1957736"/>
          </a:xfrm>
          <a:noFill/>
          <a:ln w="19050">
            <a:solidFill>
              <a:schemeClr val="tx1"/>
            </a:solidFill>
          </a:ln>
        </p:spPr>
        <p:txBody>
          <a:bodyPr wrap="square" anchor="ctr">
            <a:normAutofit/>
          </a:bodyPr>
          <a:lstStyle/>
          <a:p>
            <a:pPr algn="ctr"/>
            <a:r>
              <a:rPr lang="en-US" sz="2800" dirty="0"/>
              <a:t>Imprinted genes play a role in mammalian reproduction</a:t>
            </a:r>
            <a:endParaRPr lang="it-IT" sz="2800" dirty="0"/>
          </a:p>
        </p:txBody>
      </p:sp>
      <p:sp>
        <p:nvSpPr>
          <p:cNvPr id="3" name="Segnaposto contenuto 2">
            <a:extLst>
              <a:ext uri="{FF2B5EF4-FFF2-40B4-BE49-F238E27FC236}">
                <a16:creationId xmlns:a16="http://schemas.microsoft.com/office/drawing/2014/main" id="{0174093D-35E6-467B-BA47-84FF9355C505}"/>
              </a:ext>
            </a:extLst>
          </p:cNvPr>
          <p:cNvSpPr>
            <a:spLocks noGrp="1"/>
          </p:cNvSpPr>
          <p:nvPr>
            <p:ph idx="1"/>
          </p:nvPr>
        </p:nvSpPr>
        <p:spPr>
          <a:xfrm>
            <a:off x="144379" y="2391473"/>
            <a:ext cx="4283241" cy="4383232"/>
          </a:xfrm>
        </p:spPr>
        <p:txBody>
          <a:bodyPr>
            <a:normAutofit/>
          </a:bodyPr>
          <a:lstStyle/>
          <a:p>
            <a:r>
              <a:rPr lang="it-IT" sz="2400" dirty="0" err="1"/>
              <a:t>Imprinted</a:t>
            </a:r>
            <a:r>
              <a:rPr lang="it-IT" sz="2400" dirty="0"/>
              <a:t> </a:t>
            </a:r>
            <a:r>
              <a:rPr lang="it-IT" sz="2400" dirty="0" err="1"/>
              <a:t>genes</a:t>
            </a:r>
            <a:r>
              <a:rPr lang="it-IT" sz="2400" dirty="0"/>
              <a:t> </a:t>
            </a:r>
            <a:r>
              <a:rPr lang="it-IT" sz="2400" dirty="0" err="1"/>
              <a:t>affect</a:t>
            </a:r>
            <a:r>
              <a:rPr lang="it-IT" sz="2400" dirty="0"/>
              <a:t> </a:t>
            </a:r>
            <a:r>
              <a:rPr lang="it-IT" sz="2400" dirty="0" err="1"/>
              <a:t>growth</a:t>
            </a:r>
            <a:r>
              <a:rPr lang="it-IT" sz="2400" dirty="0"/>
              <a:t> of the </a:t>
            </a:r>
            <a:r>
              <a:rPr lang="it-IT" sz="2400" dirty="0" err="1"/>
              <a:t>embryo</a:t>
            </a:r>
            <a:r>
              <a:rPr lang="it-IT" sz="2400" dirty="0"/>
              <a:t>, placenta and the </a:t>
            </a:r>
            <a:r>
              <a:rPr lang="it-IT" sz="2400" dirty="0" err="1"/>
              <a:t>newborn</a:t>
            </a:r>
            <a:r>
              <a:rPr lang="it-IT" sz="2400" dirty="0"/>
              <a:t>. Some control </a:t>
            </a:r>
            <a:r>
              <a:rPr lang="it-IT" sz="2400" dirty="0" err="1"/>
              <a:t>behavioural</a:t>
            </a:r>
            <a:r>
              <a:rPr lang="it-IT" sz="2400" dirty="0"/>
              <a:t> or </a:t>
            </a:r>
            <a:r>
              <a:rPr lang="it-IT" sz="2400" dirty="0" err="1"/>
              <a:t>neurological</a:t>
            </a:r>
            <a:r>
              <a:rPr lang="it-IT" sz="2400" dirty="0"/>
              <a:t> </a:t>
            </a:r>
            <a:r>
              <a:rPr lang="it-IT" sz="2400" dirty="0" err="1"/>
              <a:t>functions</a:t>
            </a:r>
            <a:endParaRPr lang="it-IT" sz="2400" dirty="0"/>
          </a:p>
          <a:p>
            <a:r>
              <a:rPr lang="it-IT" sz="2400" dirty="0" err="1"/>
              <a:t>Maternally</a:t>
            </a:r>
            <a:r>
              <a:rPr lang="it-IT" sz="2400" dirty="0"/>
              <a:t> </a:t>
            </a:r>
            <a:r>
              <a:rPr lang="it-IT" sz="2400" dirty="0" err="1"/>
              <a:t>expressed</a:t>
            </a:r>
            <a:r>
              <a:rPr lang="it-IT" sz="2400" dirty="0"/>
              <a:t> </a:t>
            </a:r>
            <a:r>
              <a:rPr lang="it-IT" sz="2400" dirty="0" err="1"/>
              <a:t>genes</a:t>
            </a:r>
            <a:r>
              <a:rPr lang="it-IT" sz="2400" dirty="0"/>
              <a:t> </a:t>
            </a:r>
            <a:r>
              <a:rPr lang="it-IT" sz="2400" dirty="0" err="1"/>
              <a:t>repress</a:t>
            </a:r>
            <a:r>
              <a:rPr lang="it-IT" sz="2400" dirty="0"/>
              <a:t> </a:t>
            </a:r>
            <a:r>
              <a:rPr lang="it-IT" sz="2400" dirty="0" err="1"/>
              <a:t>growth</a:t>
            </a:r>
            <a:r>
              <a:rPr lang="it-IT" sz="2400" dirty="0"/>
              <a:t> of the </a:t>
            </a:r>
            <a:r>
              <a:rPr lang="it-IT" sz="2400" dirty="0" err="1"/>
              <a:t>offspring</a:t>
            </a:r>
            <a:r>
              <a:rPr lang="it-IT" sz="2400" dirty="0"/>
              <a:t> (e.g. Igf2r)</a:t>
            </a:r>
          </a:p>
          <a:p>
            <a:r>
              <a:rPr lang="it-IT" sz="2400" dirty="0" err="1"/>
              <a:t>Paternally</a:t>
            </a:r>
            <a:r>
              <a:rPr lang="it-IT" sz="2400" dirty="0"/>
              <a:t> </a:t>
            </a:r>
            <a:r>
              <a:rPr lang="it-IT" sz="2400" dirty="0" err="1"/>
              <a:t>expressed</a:t>
            </a:r>
            <a:r>
              <a:rPr lang="it-IT" sz="2400" dirty="0"/>
              <a:t> </a:t>
            </a:r>
            <a:r>
              <a:rPr lang="it-IT" sz="2400" dirty="0" err="1"/>
              <a:t>genes</a:t>
            </a:r>
            <a:r>
              <a:rPr lang="it-IT" sz="2400" dirty="0"/>
              <a:t> </a:t>
            </a:r>
            <a:r>
              <a:rPr lang="it-IT" sz="2400" dirty="0" err="1"/>
              <a:t>stimulate</a:t>
            </a:r>
            <a:r>
              <a:rPr lang="it-IT" sz="2400" dirty="0"/>
              <a:t> </a:t>
            </a:r>
            <a:r>
              <a:rPr lang="it-IT" sz="2400" dirty="0" err="1"/>
              <a:t>growth</a:t>
            </a:r>
            <a:r>
              <a:rPr lang="it-IT" sz="2400" dirty="0"/>
              <a:t> of the </a:t>
            </a:r>
            <a:r>
              <a:rPr lang="it-IT" sz="2400" dirty="0" err="1"/>
              <a:t>offspring</a:t>
            </a:r>
            <a:r>
              <a:rPr lang="it-IT" sz="2400" dirty="0"/>
              <a:t> (e.g. Igf2)</a:t>
            </a:r>
          </a:p>
          <a:p>
            <a:endParaRPr lang="it-IT" sz="2000" dirty="0"/>
          </a:p>
        </p:txBody>
      </p:sp>
      <p:pic>
        <p:nvPicPr>
          <p:cNvPr id="4" name="Picture 2" descr="Immagine che contiene testo, mappa&#10;&#10;Descrizione generata automaticamente">
            <a:extLst>
              <a:ext uri="{FF2B5EF4-FFF2-40B4-BE49-F238E27FC236}">
                <a16:creationId xmlns:a16="http://schemas.microsoft.com/office/drawing/2014/main" id="{3A28E9F0-02B8-46EC-9E50-EFCCB00B87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817"/>
          <a:stretch/>
        </p:blipFill>
        <p:spPr bwMode="auto">
          <a:xfrm>
            <a:off x="4876800" y="583732"/>
            <a:ext cx="7315199" cy="5703139"/>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3">
            <a:extLst>
              <a:ext uri="{FF2B5EF4-FFF2-40B4-BE49-F238E27FC236}">
                <a16:creationId xmlns:a16="http://schemas.microsoft.com/office/drawing/2014/main" id="{E24C749E-3A19-4D85-ADF2-43C4A5E318F3}"/>
              </a:ext>
            </a:extLst>
          </p:cNvPr>
          <p:cNvSpPr txBox="1">
            <a:spLocks noChangeArrowheads="1"/>
          </p:cNvSpPr>
          <p:nvPr/>
        </p:nvSpPr>
        <p:spPr bwMode="auto">
          <a:xfrm>
            <a:off x="7219836" y="6515754"/>
            <a:ext cx="5452532" cy="294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defTabSz="414772" fontAlgn="base" hangingPunct="0">
              <a:lnSpc>
                <a:spcPct val="93000"/>
              </a:lnSpc>
              <a:spcBef>
                <a:spcPct val="0"/>
              </a:spcBef>
              <a:spcAft>
                <a:spcPct val="0"/>
              </a:spcAft>
              <a:buClr>
                <a:srgbClr val="000000"/>
              </a:buClr>
              <a:buSzPct val="45000"/>
              <a:tabLst>
                <a:tab pos="656722" algn="l"/>
                <a:tab pos="1313444" algn="l"/>
                <a:tab pos="1970166" algn="l"/>
                <a:tab pos="2626888" algn="l"/>
                <a:tab pos="3283610" algn="l"/>
              </a:tabLst>
            </a:pPr>
            <a:r>
              <a:rPr lang="en-GB" altLang="it-IT" sz="1089" b="1" dirty="0">
                <a:latin typeface="Arial" panose="020B0604020202020204" pitchFamily="34" charset="0"/>
              </a:rPr>
              <a:t>Denise P. Barlow, and Marisa S. </a:t>
            </a:r>
            <a:r>
              <a:rPr lang="en-GB" altLang="it-IT" sz="1089" b="1" dirty="0" err="1">
                <a:latin typeface="Arial" panose="020B0604020202020204" pitchFamily="34" charset="0"/>
              </a:rPr>
              <a:t>Bartolomei</a:t>
            </a:r>
            <a:r>
              <a:rPr lang="en-GB" altLang="it-IT" sz="1089" b="1" dirty="0">
                <a:latin typeface="Arial" panose="020B0604020202020204" pitchFamily="34" charset="0"/>
              </a:rPr>
              <a:t> Cold Spring </a:t>
            </a:r>
            <a:r>
              <a:rPr lang="en-GB" altLang="it-IT" sz="1089" b="1" dirty="0" err="1">
                <a:latin typeface="Arial" panose="020B0604020202020204" pitchFamily="34" charset="0"/>
              </a:rPr>
              <a:t>Harb</a:t>
            </a:r>
            <a:r>
              <a:rPr lang="en-GB" altLang="it-IT" sz="1089" b="1" dirty="0">
                <a:latin typeface="Arial" panose="020B0604020202020204" pitchFamily="34" charset="0"/>
              </a:rPr>
              <a:t> </a:t>
            </a:r>
            <a:r>
              <a:rPr lang="en-GB" altLang="it-IT" sz="1089" b="1" dirty="0" err="1">
                <a:latin typeface="Arial" panose="020B0604020202020204" pitchFamily="34" charset="0"/>
              </a:rPr>
              <a:t>Perspect</a:t>
            </a:r>
            <a:r>
              <a:rPr lang="en-GB" altLang="it-IT" sz="1089" b="1" dirty="0">
                <a:latin typeface="Arial" panose="020B0604020202020204" pitchFamily="34" charset="0"/>
              </a:rPr>
              <a:t> </a:t>
            </a:r>
            <a:r>
              <a:rPr lang="en-GB" altLang="it-IT" sz="1089" b="1" dirty="0" err="1">
                <a:latin typeface="Arial" panose="020B0604020202020204" pitchFamily="34" charset="0"/>
              </a:rPr>
              <a:t>Biol</a:t>
            </a:r>
            <a:r>
              <a:rPr lang="en-GB" altLang="it-IT" sz="1089" b="1" dirty="0">
                <a:latin typeface="Arial" panose="020B0604020202020204" pitchFamily="34" charset="0"/>
              </a:rPr>
              <a:t> 2014;6:a018382</a:t>
            </a:r>
          </a:p>
        </p:txBody>
      </p:sp>
      <p:sp>
        <p:nvSpPr>
          <p:cNvPr id="7" name="Text Box 4">
            <a:extLst>
              <a:ext uri="{FF2B5EF4-FFF2-40B4-BE49-F238E27FC236}">
                <a16:creationId xmlns:a16="http://schemas.microsoft.com/office/drawing/2014/main" id="{88781A5D-5F2F-4DE7-91B1-715984A1AD8A}"/>
              </a:ext>
            </a:extLst>
          </p:cNvPr>
          <p:cNvSpPr txBox="1">
            <a:spLocks noChangeArrowheads="1"/>
          </p:cNvSpPr>
          <p:nvPr/>
        </p:nvSpPr>
        <p:spPr bwMode="auto">
          <a:xfrm>
            <a:off x="4750549" y="6628048"/>
            <a:ext cx="2265001" cy="146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pPr marL="77770" indent="-77770" defTabSz="414772" fontAlgn="base" hangingPunct="0">
              <a:lnSpc>
                <a:spcPct val="93000"/>
              </a:lnSpc>
              <a:spcBef>
                <a:spcPct val="0"/>
              </a:spcBef>
              <a:spcAft>
                <a:spcPct val="0"/>
              </a:spcAft>
              <a:buClr>
                <a:srgbClr val="000000"/>
              </a:buClr>
              <a:buSzPct val="45000"/>
              <a:tabLst>
                <a:tab pos="656722" algn="l"/>
                <a:tab pos="1313444" algn="l"/>
                <a:tab pos="1970166" algn="l"/>
                <a:tab pos="2626888" algn="l"/>
                <a:tab pos="3283610" algn="l"/>
                <a:tab pos="3940332" algn="l"/>
                <a:tab pos="4597055" algn="l"/>
              </a:tabLst>
            </a:pPr>
            <a:r>
              <a:rPr lang="en-GB" altLang="it-IT" sz="907" dirty="0">
                <a:latin typeface="Arial" panose="020B0604020202020204" pitchFamily="34" charset="0"/>
              </a:rPr>
              <a:t>©2014 by Cold Spring </a:t>
            </a:r>
            <a:r>
              <a:rPr lang="en-GB" altLang="it-IT" sz="907" dirty="0" err="1">
                <a:latin typeface="Arial" panose="020B0604020202020204" pitchFamily="34" charset="0"/>
              </a:rPr>
              <a:t>Harbor</a:t>
            </a:r>
            <a:r>
              <a:rPr lang="en-GB" altLang="it-IT" sz="907" dirty="0">
                <a:latin typeface="Arial" panose="020B0604020202020204" pitchFamily="34" charset="0"/>
              </a:rPr>
              <a:t> Laboratory Press</a:t>
            </a:r>
          </a:p>
        </p:txBody>
      </p:sp>
    </p:spTree>
    <p:extLst>
      <p:ext uri="{BB962C8B-B14F-4D97-AF65-F5344CB8AC3E}">
        <p14:creationId xmlns:p14="http://schemas.microsoft.com/office/powerpoint/2010/main" val="51989537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B340438E-9E50-4DCA-BAB2-A192BCF55BF1}"/>
              </a:ext>
            </a:extLst>
          </p:cNvPr>
          <p:cNvSpPr>
            <a:spLocks noGrp="1"/>
          </p:cNvSpPr>
          <p:nvPr>
            <p:ph type="title"/>
          </p:nvPr>
        </p:nvSpPr>
        <p:spPr>
          <a:xfrm>
            <a:off x="272718" y="330841"/>
            <a:ext cx="4378192" cy="1607060"/>
          </a:xfrm>
          <a:noFill/>
          <a:ln w="19050">
            <a:solidFill>
              <a:schemeClr val="tx1"/>
            </a:solidFill>
          </a:ln>
        </p:spPr>
        <p:txBody>
          <a:bodyPr wrap="square" anchor="ctr">
            <a:normAutofit/>
          </a:bodyPr>
          <a:lstStyle/>
          <a:p>
            <a:pPr algn="ctr"/>
            <a:r>
              <a:rPr lang="it-IT" sz="4000" dirty="0"/>
              <a:t>Parental </a:t>
            </a:r>
            <a:r>
              <a:rPr lang="it-IT" sz="4000" dirty="0" err="1"/>
              <a:t>conflict</a:t>
            </a:r>
            <a:endParaRPr lang="it-IT" sz="4000" dirty="0">
              <a:solidFill>
                <a:schemeClr val="bg1"/>
              </a:solidFill>
            </a:endParaRPr>
          </a:p>
        </p:txBody>
      </p:sp>
      <p:pic>
        <p:nvPicPr>
          <p:cNvPr id="4" name="Immagine 3">
            <a:extLst>
              <a:ext uri="{FF2B5EF4-FFF2-40B4-BE49-F238E27FC236}">
                <a16:creationId xmlns:a16="http://schemas.microsoft.com/office/drawing/2014/main" id="{E35085E5-D97B-4352-8F69-DCAEB3EB9554}"/>
              </a:ext>
            </a:extLst>
          </p:cNvPr>
          <p:cNvPicPr>
            <a:picLocks noChangeAspect="1"/>
          </p:cNvPicPr>
          <p:nvPr/>
        </p:nvPicPr>
        <p:blipFill rotWithShape="1">
          <a:blip r:embed="rId3"/>
          <a:srcRect l="17783" t="22818" r="15027" b="12440"/>
          <a:stretch/>
        </p:blipFill>
        <p:spPr>
          <a:xfrm>
            <a:off x="272719" y="2998024"/>
            <a:ext cx="5823281" cy="3437734"/>
          </a:xfrm>
          <a:prstGeom prst="rect">
            <a:avLst/>
          </a:prstGeom>
          <a:ln w="19050">
            <a:solidFill>
              <a:schemeClr val="accent1"/>
            </a:solidFill>
          </a:ln>
        </p:spPr>
        <p:style>
          <a:lnRef idx="2">
            <a:schemeClr val="accent1"/>
          </a:lnRef>
          <a:fillRef idx="1">
            <a:schemeClr val="lt1"/>
          </a:fillRef>
          <a:effectRef idx="0">
            <a:schemeClr val="accent1"/>
          </a:effectRef>
          <a:fontRef idx="minor">
            <a:schemeClr val="dk1"/>
          </a:fontRef>
        </p:style>
      </p:pic>
      <p:pic>
        <p:nvPicPr>
          <p:cNvPr id="6" name="Immagine 5">
            <a:extLst>
              <a:ext uri="{FF2B5EF4-FFF2-40B4-BE49-F238E27FC236}">
                <a16:creationId xmlns:a16="http://schemas.microsoft.com/office/drawing/2014/main" id="{5196E73B-6DB2-47B8-BE76-988FB299B3EB}"/>
              </a:ext>
            </a:extLst>
          </p:cNvPr>
          <p:cNvPicPr>
            <a:picLocks noChangeAspect="1"/>
          </p:cNvPicPr>
          <p:nvPr/>
        </p:nvPicPr>
        <p:blipFill rotWithShape="1">
          <a:blip r:embed="rId4"/>
          <a:srcRect l="7887" t="13608" r="29330" b="11615"/>
          <a:stretch/>
        </p:blipFill>
        <p:spPr>
          <a:xfrm>
            <a:off x="6523487" y="2998024"/>
            <a:ext cx="5252407" cy="3437734"/>
          </a:xfrm>
          <a:prstGeom prst="rect">
            <a:avLst/>
          </a:prstGeom>
          <a:ln w="19050"/>
        </p:spPr>
        <p:style>
          <a:lnRef idx="2">
            <a:schemeClr val="accent1"/>
          </a:lnRef>
          <a:fillRef idx="1">
            <a:schemeClr val="lt1"/>
          </a:fillRef>
          <a:effectRef idx="0">
            <a:schemeClr val="accent1"/>
          </a:effectRef>
          <a:fontRef idx="minor">
            <a:schemeClr val="dk1"/>
          </a:fontRef>
        </p:style>
      </p:pic>
      <p:sp>
        <p:nvSpPr>
          <p:cNvPr id="7" name="Freccia in giù 6">
            <a:extLst>
              <a:ext uri="{FF2B5EF4-FFF2-40B4-BE49-F238E27FC236}">
                <a16:creationId xmlns:a16="http://schemas.microsoft.com/office/drawing/2014/main" id="{514BE24D-7F08-4853-BC9B-E9068C940521}"/>
              </a:ext>
            </a:extLst>
          </p:cNvPr>
          <p:cNvSpPr/>
          <p:nvPr/>
        </p:nvSpPr>
        <p:spPr>
          <a:xfrm>
            <a:off x="2089784" y="1785494"/>
            <a:ext cx="471341" cy="9332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itolo 1">
            <a:extLst>
              <a:ext uri="{FF2B5EF4-FFF2-40B4-BE49-F238E27FC236}">
                <a16:creationId xmlns:a16="http://schemas.microsoft.com/office/drawing/2014/main" id="{EFEC1F36-3B85-470C-A317-2D7AAFADF0E6}"/>
              </a:ext>
            </a:extLst>
          </p:cNvPr>
          <p:cNvSpPr txBox="1">
            <a:spLocks/>
          </p:cNvSpPr>
          <p:nvPr/>
        </p:nvSpPr>
        <p:spPr>
          <a:xfrm>
            <a:off x="4650909" y="330841"/>
            <a:ext cx="7124985" cy="1607060"/>
          </a:xfrm>
          <a:prstGeom prst="rect">
            <a:avLst/>
          </a:prstGeom>
          <a:noFill/>
          <a:ln w="19050"/>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dirty="0">
                <a:solidFill>
                  <a:schemeClr val="bg1"/>
                </a:solidFill>
              </a:rPr>
              <a:t>      vs.      </a:t>
            </a:r>
            <a:r>
              <a:rPr lang="it-IT" sz="4000" dirty="0" err="1">
                <a:solidFill>
                  <a:schemeClr val="bg1"/>
                </a:solidFill>
              </a:rPr>
              <a:t>throphoblast</a:t>
            </a:r>
            <a:r>
              <a:rPr lang="it-IT" sz="4000" dirty="0">
                <a:solidFill>
                  <a:schemeClr val="bg1"/>
                </a:solidFill>
              </a:rPr>
              <a:t> </a:t>
            </a:r>
            <a:r>
              <a:rPr lang="it-IT" sz="4000" dirty="0" err="1">
                <a:solidFill>
                  <a:schemeClr val="bg1"/>
                </a:solidFill>
              </a:rPr>
              <a:t>defence</a:t>
            </a:r>
            <a:endParaRPr lang="it-IT" sz="4000" dirty="0">
              <a:solidFill>
                <a:schemeClr val="bg1"/>
              </a:solidFill>
            </a:endParaRPr>
          </a:p>
        </p:txBody>
      </p:sp>
      <p:sp>
        <p:nvSpPr>
          <p:cNvPr id="8" name="Freccia in giù 7">
            <a:extLst>
              <a:ext uri="{FF2B5EF4-FFF2-40B4-BE49-F238E27FC236}">
                <a16:creationId xmlns:a16="http://schemas.microsoft.com/office/drawing/2014/main" id="{1F0DF572-923B-4444-9345-F86B9E97A216}"/>
              </a:ext>
            </a:extLst>
          </p:cNvPr>
          <p:cNvSpPr/>
          <p:nvPr/>
        </p:nvSpPr>
        <p:spPr>
          <a:xfrm>
            <a:off x="8974561" y="1785494"/>
            <a:ext cx="471341" cy="9332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0506751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3074</Words>
  <Application>Microsoft Office PowerPoint</Application>
  <PresentationFormat>Widescreen</PresentationFormat>
  <Paragraphs>230</Paragraphs>
  <Slides>39</Slides>
  <Notes>12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39</vt:i4>
      </vt:variant>
    </vt:vector>
  </HeadingPairs>
  <TitlesOfParts>
    <vt:vector size="43" baseType="lpstr">
      <vt:lpstr>Arial</vt:lpstr>
      <vt:lpstr>Calibri</vt:lpstr>
      <vt:lpstr>Calibri Light</vt:lpstr>
      <vt:lpstr>Tema di Office</vt:lpstr>
      <vt:lpstr>GENOMIC IMPRINTING REGULATED BY lncRNAs</vt:lpstr>
      <vt:lpstr>GENOMIC IMPRINTING</vt:lpstr>
      <vt:lpstr>Mouse models to study genomic imprinting that allow the maternal and paternal chromosome to be distinguished </vt:lpstr>
      <vt:lpstr>Hairpin-tail mouse model (Thp mouse)</vt:lpstr>
      <vt:lpstr>A maternal and paternal genome are needed for mammalian reproduction</vt:lpstr>
      <vt:lpstr>Key features of genomic imprinting in mammals</vt:lpstr>
      <vt:lpstr>Imprint acquisition and erasure in mammalian development</vt:lpstr>
      <vt:lpstr>Imprinted genes play a role in mammalian reproduction</vt:lpstr>
      <vt:lpstr>Parental conflict</vt:lpstr>
      <vt:lpstr>Imprinted genes are expressed from one parental allele and are often clustered</vt:lpstr>
      <vt:lpstr>Imprint control element (ICE)</vt:lpstr>
      <vt:lpstr>Imprinted genes are mostly clustered with a noncoding RNA</vt:lpstr>
      <vt:lpstr>Imprinted expression is regulated by gametic DMRs (G-DMR)</vt:lpstr>
      <vt:lpstr>What is methylation?</vt:lpstr>
      <vt:lpstr>DMR: Differentially Methylated Regions</vt:lpstr>
      <vt:lpstr>Presentazione standard di PowerPoint</vt:lpstr>
      <vt:lpstr>Presentazione standard di PowerPoint</vt:lpstr>
      <vt:lpstr>Presentazione standard di PowerPoint</vt:lpstr>
      <vt:lpstr>Presentazione standard di PowerPoint</vt:lpstr>
      <vt:lpstr>GENOMIC IMPRINTING: A MODEL FOR MAMMALIAN EPIGENETIC REGULATION</vt:lpstr>
      <vt:lpstr>Presentazione standard di PowerPoint</vt:lpstr>
      <vt:lpstr>Presentazione standard di PowerPoint</vt:lpstr>
      <vt:lpstr>The Airn lncRNA does not require any DNA elements within its locus to silence distant imprinted genes.</vt:lpstr>
      <vt:lpstr>Two Airn models</vt:lpstr>
      <vt:lpstr>The enhancer interference hypothesis</vt:lpstr>
      <vt:lpstr>Chromosome Conformation Capture (3C)</vt:lpstr>
      <vt:lpstr>EXEL genes regulation in extra-embryonic tissues</vt:lpstr>
      <vt:lpstr>Airn gene body may contain multiple enhancers for Slc22a3</vt:lpstr>
      <vt:lpstr>Chromosome interactions are increased in AirnT mice </vt:lpstr>
      <vt:lpstr>RSDel strain</vt:lpstr>
      <vt:lpstr>Airn deletion indicates that it contains no essential enhancers for Slc22a3</vt:lpstr>
      <vt:lpstr>RNA-seq was performed on VYS endoderm and placenta from  RSDel x CAST embryos</vt:lpstr>
      <vt:lpstr>RSDel deletion effects on imprinted expression</vt:lpstr>
      <vt:lpstr>H3K27me3 enrichments over silenced alleles of imprinted genes</vt:lpstr>
      <vt:lpstr>Genome-wide analysis results</vt:lpstr>
      <vt:lpstr>H3K27me3 is enriched over the silenced maternal allele of Sfmbt2 </vt:lpstr>
      <vt:lpstr>Chromosome conformation guides Airn to silence distant imprinted genes</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GENOMIC IMPRINTING REGULATED BY lncRNAs</dc:title>
  <dc:creator>Alessio Conci</dc:creator>
  <cp:lastModifiedBy>Linda Sabarese</cp:lastModifiedBy>
  <cp:revision>42</cp:revision>
  <dcterms:created xsi:type="dcterms:W3CDTF">2019-10-31T10:46:20Z</dcterms:created>
  <dcterms:modified xsi:type="dcterms:W3CDTF">2019-11-14T12:29:10Z</dcterms:modified>
</cp:coreProperties>
</file>