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65" r:id="rId2"/>
    <p:sldId id="263" r:id="rId3"/>
    <p:sldId id="266" r:id="rId4"/>
    <p:sldId id="267" r:id="rId5"/>
    <p:sldId id="268" r:id="rId6"/>
    <p:sldId id="269" r:id="rId7"/>
    <p:sldId id="311" r:id="rId8"/>
    <p:sldId id="312" r:id="rId9"/>
    <p:sldId id="313" r:id="rId10"/>
    <p:sldId id="316" r:id="rId11"/>
    <p:sldId id="315" r:id="rId12"/>
    <p:sldId id="314" r:id="rId13"/>
    <p:sldId id="273" r:id="rId14"/>
    <p:sldId id="258" r:id="rId15"/>
    <p:sldId id="307"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8" r:id="rId29"/>
    <p:sldId id="289" r:id="rId30"/>
    <p:sldId id="290" r:id="rId31"/>
    <p:sldId id="291" r:id="rId32"/>
    <p:sldId id="292" r:id="rId33"/>
    <p:sldId id="293" r:id="rId34"/>
    <p:sldId id="294" r:id="rId35"/>
    <p:sldId id="295" r:id="rId36"/>
    <p:sldId id="296" r:id="rId37"/>
    <p:sldId id="321" r:id="rId38"/>
    <p:sldId id="324" r:id="rId39"/>
    <p:sldId id="325" r:id="rId40"/>
    <p:sldId id="326" r:id="rId41"/>
    <p:sldId id="320" r:id="rId42"/>
    <p:sldId id="298" r:id="rId43"/>
    <p:sldId id="310" r:id="rId44"/>
    <p:sldId id="327" r:id="rId45"/>
    <p:sldId id="309"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9D7"/>
    <a:srgbClr val="FBDD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6"/>
    <p:restoredTop sz="94745"/>
  </p:normalViewPr>
  <p:slideViewPr>
    <p:cSldViewPr snapToGrid="0" snapToObjects="1">
      <p:cViewPr varScale="1">
        <p:scale>
          <a:sx n="68" d="100"/>
          <a:sy n="68" d="100"/>
        </p:scale>
        <p:origin x="5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B8CA1-B7E8-1C4E-9612-7E7D7BBFAAC4}" type="doc">
      <dgm:prSet loTypeId="urn:microsoft.com/office/officeart/2008/layout/NameandTitleOrganizationalChart" loCatId="" qsTypeId="urn:microsoft.com/office/officeart/2005/8/quickstyle/simple2" qsCatId="simple" csTypeId="urn:microsoft.com/office/officeart/2005/8/colors/accent1_1" csCatId="accent1" phldr="1"/>
      <dgm:spPr/>
      <dgm:t>
        <a:bodyPr/>
        <a:lstStyle/>
        <a:p>
          <a:endParaRPr lang="it-IT"/>
        </a:p>
      </dgm:t>
    </dgm:pt>
    <dgm:pt modelId="{E97103A9-6BF6-8942-ABFF-BF1927FC3E1D}">
      <dgm:prSet phldrT="[Testo]" custT="1"/>
      <dgm:spPr/>
      <dgm:t>
        <a:bodyPr/>
        <a:lstStyle/>
        <a:p>
          <a:r>
            <a:rPr lang="it-IT" sz="4000">
              <a:latin typeface="Georgia" panose="02040502050405020303" pitchFamily="18" charset="0"/>
            </a:rPr>
            <a:t>Non-coding RNAs</a:t>
          </a:r>
        </a:p>
      </dgm:t>
    </dgm:pt>
    <dgm:pt modelId="{4E3632B6-DBCF-804C-8D99-DA5ABE94F070}" type="parTrans" cxnId="{A37FC39C-5B25-5C47-A757-60D3391B8852}">
      <dgm:prSet/>
      <dgm:spPr/>
      <dgm:t>
        <a:bodyPr/>
        <a:lstStyle/>
        <a:p>
          <a:endParaRPr lang="it-IT"/>
        </a:p>
      </dgm:t>
    </dgm:pt>
    <dgm:pt modelId="{E7AD374E-6749-4544-BF0F-266AD94A482E}" type="sibTrans" cxnId="{A37FC39C-5B25-5C47-A757-60D3391B8852}">
      <dgm:prSet custT="1"/>
      <dgm:spPr/>
      <dgm:t>
        <a:bodyPr/>
        <a:lstStyle/>
        <a:p>
          <a:pPr algn="ctr"/>
          <a:r>
            <a:rPr lang="en-US" sz="2000" noProof="0">
              <a:latin typeface="Georgia" panose="02040502050405020303" pitchFamily="18" charset="0"/>
            </a:rPr>
            <a:t>Cut-off: 200 nucleotides</a:t>
          </a:r>
        </a:p>
      </dgm:t>
    </dgm:pt>
    <dgm:pt modelId="{72A34994-703A-A148-9DC3-F931FADE54FF}">
      <dgm:prSet phldrT="[Testo]" custT="1"/>
      <dgm:spPr/>
      <dgm:t>
        <a:bodyPr/>
        <a:lstStyle/>
        <a:p>
          <a:r>
            <a:rPr lang="it-IT" sz="2800">
              <a:latin typeface="Georgia" panose="02040502050405020303" pitchFamily="18" charset="0"/>
            </a:rPr>
            <a:t>Small non-coding RNAs</a:t>
          </a:r>
        </a:p>
      </dgm:t>
    </dgm:pt>
    <dgm:pt modelId="{16C327DF-1730-2847-8F2A-2000718EC71F}" type="parTrans" cxnId="{AA4682E6-4599-A543-A6ED-A08E04BDA4A5}">
      <dgm:prSet/>
      <dgm:spPr/>
      <dgm:t>
        <a:bodyPr/>
        <a:lstStyle/>
        <a:p>
          <a:endParaRPr lang="it-IT"/>
        </a:p>
      </dgm:t>
    </dgm:pt>
    <dgm:pt modelId="{DBAF6247-421C-5A4C-8939-2BD8E75C79AF}" type="sibTrans" cxnId="{AA4682E6-4599-A543-A6ED-A08E04BDA4A5}">
      <dgm:prSet/>
      <dgm:spPr>
        <a:noFill/>
        <a:ln>
          <a:noFill/>
        </a:ln>
      </dgm:spPr>
      <dgm:t>
        <a:bodyPr/>
        <a:lstStyle/>
        <a:p>
          <a:endParaRPr lang="it-IT"/>
        </a:p>
      </dgm:t>
    </dgm:pt>
    <dgm:pt modelId="{FF325B2E-796B-7647-896C-1670735227D4}">
      <dgm:prSet phldrT="[Testo]" custT="1"/>
      <dgm:spPr/>
      <dgm:t>
        <a:bodyPr/>
        <a:lstStyle/>
        <a:p>
          <a:r>
            <a:rPr lang="it-IT" sz="2800">
              <a:latin typeface="Georgia" panose="02040502050405020303" pitchFamily="18" charset="0"/>
            </a:rPr>
            <a:t>Long non-coding RNAs</a:t>
          </a:r>
        </a:p>
      </dgm:t>
    </dgm:pt>
    <dgm:pt modelId="{A0CBA67F-DAB9-2646-8E72-D499C9A6825E}" type="parTrans" cxnId="{D7EA0FCD-2A88-5B4A-A0AB-DE9AEEAF7A6D}">
      <dgm:prSet/>
      <dgm:spPr/>
      <dgm:t>
        <a:bodyPr/>
        <a:lstStyle/>
        <a:p>
          <a:endParaRPr lang="it-IT"/>
        </a:p>
      </dgm:t>
    </dgm:pt>
    <dgm:pt modelId="{4187FE72-2F8E-8B48-B37A-7C9F8680C74A}" type="sibTrans" cxnId="{D7EA0FCD-2A88-5B4A-A0AB-DE9AEEAF7A6D}">
      <dgm:prSet/>
      <dgm:spPr/>
      <dgm:t>
        <a:bodyPr/>
        <a:lstStyle/>
        <a:p>
          <a:pPr algn="ctr"/>
          <a:r>
            <a:rPr lang="en-US" noProof="0">
              <a:latin typeface="Georgia" panose="02040502050405020303" pitchFamily="18" charset="0"/>
            </a:rPr>
            <a:t>Approximately 18000 identified in humans</a:t>
          </a:r>
        </a:p>
      </dgm:t>
    </dgm:pt>
    <dgm:pt modelId="{8C8EA132-2ABB-6943-94BD-243E8243E98B}" type="pres">
      <dgm:prSet presAssocID="{568B8CA1-B7E8-1C4E-9612-7E7D7BBFAAC4}" presName="hierChild1" presStyleCnt="0">
        <dgm:presLayoutVars>
          <dgm:orgChart val="1"/>
          <dgm:chPref val="1"/>
          <dgm:dir/>
          <dgm:animOne val="branch"/>
          <dgm:animLvl val="lvl"/>
          <dgm:resizeHandles/>
        </dgm:presLayoutVars>
      </dgm:prSet>
      <dgm:spPr/>
    </dgm:pt>
    <dgm:pt modelId="{6E2C71CB-A673-1741-B7C2-E2E70140B6DA}" type="pres">
      <dgm:prSet presAssocID="{E97103A9-6BF6-8942-ABFF-BF1927FC3E1D}" presName="hierRoot1" presStyleCnt="0">
        <dgm:presLayoutVars>
          <dgm:hierBranch val="init"/>
        </dgm:presLayoutVars>
      </dgm:prSet>
      <dgm:spPr/>
    </dgm:pt>
    <dgm:pt modelId="{4549EDDC-1EB7-D24D-85BA-F3F2EB38C111}" type="pres">
      <dgm:prSet presAssocID="{E97103A9-6BF6-8942-ABFF-BF1927FC3E1D}" presName="rootComposite1" presStyleCnt="0"/>
      <dgm:spPr/>
    </dgm:pt>
    <dgm:pt modelId="{06FD19DC-B212-B848-B401-359EADE1A605}" type="pres">
      <dgm:prSet presAssocID="{E97103A9-6BF6-8942-ABFF-BF1927FC3E1D}" presName="rootText1" presStyleLbl="node0" presStyleIdx="0" presStyleCnt="1" custScaleX="170035" custScaleY="81491">
        <dgm:presLayoutVars>
          <dgm:chMax/>
          <dgm:chPref val="3"/>
        </dgm:presLayoutVars>
      </dgm:prSet>
      <dgm:spPr/>
    </dgm:pt>
    <dgm:pt modelId="{CBC2CF30-66C4-3E4A-9D9B-7623DDCE7FD5}" type="pres">
      <dgm:prSet presAssocID="{E97103A9-6BF6-8942-ABFF-BF1927FC3E1D}" presName="titleText1" presStyleLbl="fgAcc0" presStyleIdx="0" presStyleCnt="1">
        <dgm:presLayoutVars>
          <dgm:chMax val="0"/>
          <dgm:chPref val="0"/>
        </dgm:presLayoutVars>
      </dgm:prSet>
      <dgm:spPr/>
    </dgm:pt>
    <dgm:pt modelId="{8FA8147F-477D-C34D-ACA7-9EDD64E8938F}" type="pres">
      <dgm:prSet presAssocID="{E97103A9-6BF6-8942-ABFF-BF1927FC3E1D}" presName="rootConnector1" presStyleLbl="node1" presStyleIdx="0" presStyleCnt="2"/>
      <dgm:spPr/>
    </dgm:pt>
    <dgm:pt modelId="{AAC8E5A8-9885-AA47-8F69-8D910E08191E}" type="pres">
      <dgm:prSet presAssocID="{E97103A9-6BF6-8942-ABFF-BF1927FC3E1D}" presName="hierChild2" presStyleCnt="0"/>
      <dgm:spPr/>
    </dgm:pt>
    <dgm:pt modelId="{51399D17-D673-514E-A8A8-7D244583858A}" type="pres">
      <dgm:prSet presAssocID="{16C327DF-1730-2847-8F2A-2000718EC71F}" presName="Name37" presStyleLbl="parChTrans1D2" presStyleIdx="0" presStyleCnt="2"/>
      <dgm:spPr/>
    </dgm:pt>
    <dgm:pt modelId="{C4AE7FF7-317F-B043-A7BB-92258DCEC54A}" type="pres">
      <dgm:prSet presAssocID="{72A34994-703A-A148-9DC3-F931FADE54FF}" presName="hierRoot2" presStyleCnt="0">
        <dgm:presLayoutVars>
          <dgm:hierBranch val="init"/>
        </dgm:presLayoutVars>
      </dgm:prSet>
      <dgm:spPr/>
    </dgm:pt>
    <dgm:pt modelId="{ACBCFAF8-3B58-D940-AE07-9CBCF92C4088}" type="pres">
      <dgm:prSet presAssocID="{72A34994-703A-A148-9DC3-F931FADE54FF}" presName="rootComposite" presStyleCnt="0"/>
      <dgm:spPr/>
    </dgm:pt>
    <dgm:pt modelId="{959D96AF-7DE2-E041-B52B-9E929F7CB93A}" type="pres">
      <dgm:prSet presAssocID="{72A34994-703A-A148-9DC3-F931FADE54FF}" presName="rootText" presStyleLbl="node1" presStyleIdx="0" presStyleCnt="2" custScaleY="77200">
        <dgm:presLayoutVars>
          <dgm:chMax/>
          <dgm:chPref val="3"/>
        </dgm:presLayoutVars>
      </dgm:prSet>
      <dgm:spPr/>
    </dgm:pt>
    <dgm:pt modelId="{053C37A0-6D03-AB44-B396-13B49A712888}" type="pres">
      <dgm:prSet presAssocID="{72A34994-703A-A148-9DC3-F931FADE54FF}" presName="titleText2" presStyleLbl="fgAcc1" presStyleIdx="0" presStyleCnt="2" custAng="0" custLinFactY="82755" custLinFactNeighborX="7020" custLinFactNeighborY="100000">
        <dgm:presLayoutVars>
          <dgm:chMax val="0"/>
          <dgm:chPref val="0"/>
        </dgm:presLayoutVars>
      </dgm:prSet>
      <dgm:spPr/>
    </dgm:pt>
    <dgm:pt modelId="{FA49B7D3-6B19-494C-A780-91CFA684620F}" type="pres">
      <dgm:prSet presAssocID="{72A34994-703A-A148-9DC3-F931FADE54FF}" presName="rootConnector" presStyleLbl="node2" presStyleIdx="0" presStyleCnt="0"/>
      <dgm:spPr/>
    </dgm:pt>
    <dgm:pt modelId="{AE1681AE-1B47-7046-884B-2A2B7FCB1883}" type="pres">
      <dgm:prSet presAssocID="{72A34994-703A-A148-9DC3-F931FADE54FF}" presName="hierChild4" presStyleCnt="0"/>
      <dgm:spPr/>
    </dgm:pt>
    <dgm:pt modelId="{138FEA5F-5736-9F40-B704-22112A42806C}" type="pres">
      <dgm:prSet presAssocID="{72A34994-703A-A148-9DC3-F931FADE54FF}" presName="hierChild5" presStyleCnt="0"/>
      <dgm:spPr/>
    </dgm:pt>
    <dgm:pt modelId="{5640CAAD-8FD5-244A-ACDD-1272DFBF2202}" type="pres">
      <dgm:prSet presAssocID="{A0CBA67F-DAB9-2646-8E72-D499C9A6825E}" presName="Name37" presStyleLbl="parChTrans1D2" presStyleIdx="1" presStyleCnt="2"/>
      <dgm:spPr/>
    </dgm:pt>
    <dgm:pt modelId="{4219BD68-F587-FD44-91C5-40E4B0E3F112}" type="pres">
      <dgm:prSet presAssocID="{FF325B2E-796B-7647-896C-1670735227D4}" presName="hierRoot2" presStyleCnt="0">
        <dgm:presLayoutVars>
          <dgm:hierBranch val="init"/>
        </dgm:presLayoutVars>
      </dgm:prSet>
      <dgm:spPr/>
    </dgm:pt>
    <dgm:pt modelId="{74570D0B-5E3C-5940-BC84-D38BB23F2F5C}" type="pres">
      <dgm:prSet presAssocID="{FF325B2E-796B-7647-896C-1670735227D4}" presName="rootComposite" presStyleCnt="0"/>
      <dgm:spPr/>
    </dgm:pt>
    <dgm:pt modelId="{3EAB1676-C335-AF42-9F14-47E25422A984}" type="pres">
      <dgm:prSet presAssocID="{FF325B2E-796B-7647-896C-1670735227D4}" presName="rootText" presStyleLbl="node1" presStyleIdx="1" presStyleCnt="2" custScaleY="77200">
        <dgm:presLayoutVars>
          <dgm:chMax/>
          <dgm:chPref val="3"/>
        </dgm:presLayoutVars>
      </dgm:prSet>
      <dgm:spPr/>
    </dgm:pt>
    <dgm:pt modelId="{90D6A768-8032-8F4F-A079-FE38ED276829}" type="pres">
      <dgm:prSet presAssocID="{FF325B2E-796B-7647-896C-1670735227D4}" presName="titleText2" presStyleLbl="fgAcc1" presStyleIdx="1" presStyleCnt="2">
        <dgm:presLayoutVars>
          <dgm:chMax val="0"/>
          <dgm:chPref val="0"/>
        </dgm:presLayoutVars>
      </dgm:prSet>
      <dgm:spPr/>
    </dgm:pt>
    <dgm:pt modelId="{B4C5BBFF-FDD1-9841-A1EB-16B792FA8864}" type="pres">
      <dgm:prSet presAssocID="{FF325B2E-796B-7647-896C-1670735227D4}" presName="rootConnector" presStyleLbl="node2" presStyleIdx="0" presStyleCnt="0"/>
      <dgm:spPr/>
    </dgm:pt>
    <dgm:pt modelId="{8F7CD63D-66AA-334B-A686-64738A1E42CC}" type="pres">
      <dgm:prSet presAssocID="{FF325B2E-796B-7647-896C-1670735227D4}" presName="hierChild4" presStyleCnt="0"/>
      <dgm:spPr/>
    </dgm:pt>
    <dgm:pt modelId="{F8601206-D368-EB40-9100-22726FC0D63C}" type="pres">
      <dgm:prSet presAssocID="{FF325B2E-796B-7647-896C-1670735227D4}" presName="hierChild5" presStyleCnt="0"/>
      <dgm:spPr/>
    </dgm:pt>
    <dgm:pt modelId="{0CB4D48E-75A6-DA41-B5C8-3456D2FAA1C6}" type="pres">
      <dgm:prSet presAssocID="{E97103A9-6BF6-8942-ABFF-BF1927FC3E1D}" presName="hierChild3" presStyleCnt="0"/>
      <dgm:spPr/>
    </dgm:pt>
  </dgm:ptLst>
  <dgm:cxnLst>
    <dgm:cxn modelId="{ECC6A814-EADC-454E-A95F-AC599CF999D0}" type="presOf" srcId="{A0CBA67F-DAB9-2646-8E72-D499C9A6825E}" destId="{5640CAAD-8FD5-244A-ACDD-1272DFBF2202}" srcOrd="0" destOrd="0" presId="urn:microsoft.com/office/officeart/2008/layout/NameandTitleOrganizationalChart"/>
    <dgm:cxn modelId="{0720FF17-149B-7A41-8090-B227AC8E6346}" type="presOf" srcId="{E97103A9-6BF6-8942-ABFF-BF1927FC3E1D}" destId="{06FD19DC-B212-B848-B401-359EADE1A605}" srcOrd="0" destOrd="0" presId="urn:microsoft.com/office/officeart/2008/layout/NameandTitleOrganizationalChart"/>
    <dgm:cxn modelId="{B4BAFF25-AEB5-4D40-82E0-3864D1282998}" type="presOf" srcId="{E7AD374E-6749-4544-BF0F-266AD94A482E}" destId="{CBC2CF30-66C4-3E4A-9D9B-7623DDCE7FD5}" srcOrd="0" destOrd="0" presId="urn:microsoft.com/office/officeart/2008/layout/NameandTitleOrganizationalChart"/>
    <dgm:cxn modelId="{1C44772D-E67D-524B-9067-465636A0C5FA}" type="presOf" srcId="{16C327DF-1730-2847-8F2A-2000718EC71F}" destId="{51399D17-D673-514E-A8A8-7D244583858A}" srcOrd="0" destOrd="0" presId="urn:microsoft.com/office/officeart/2008/layout/NameandTitleOrganizationalChart"/>
    <dgm:cxn modelId="{FD5C5F5D-2FB2-984B-9F9A-78AD0C5762A4}" type="presOf" srcId="{FF325B2E-796B-7647-896C-1670735227D4}" destId="{B4C5BBFF-FDD1-9841-A1EB-16B792FA8864}" srcOrd="1" destOrd="0" presId="urn:microsoft.com/office/officeart/2008/layout/NameandTitleOrganizationalChart"/>
    <dgm:cxn modelId="{FB78AD47-2DBB-4348-997B-F10DF801D875}" type="presOf" srcId="{DBAF6247-421C-5A4C-8939-2BD8E75C79AF}" destId="{053C37A0-6D03-AB44-B396-13B49A712888}" srcOrd="0" destOrd="0" presId="urn:microsoft.com/office/officeart/2008/layout/NameandTitleOrganizationalChart"/>
    <dgm:cxn modelId="{A37FC39C-5B25-5C47-A757-60D3391B8852}" srcId="{568B8CA1-B7E8-1C4E-9612-7E7D7BBFAAC4}" destId="{E97103A9-6BF6-8942-ABFF-BF1927FC3E1D}" srcOrd="0" destOrd="0" parTransId="{4E3632B6-DBCF-804C-8D99-DA5ABE94F070}" sibTransId="{E7AD374E-6749-4544-BF0F-266AD94A482E}"/>
    <dgm:cxn modelId="{735637AD-5D8C-B04D-AFCB-E334FF9EB320}" type="presOf" srcId="{4187FE72-2F8E-8B48-B37A-7C9F8680C74A}" destId="{90D6A768-8032-8F4F-A079-FE38ED276829}" srcOrd="0" destOrd="0" presId="urn:microsoft.com/office/officeart/2008/layout/NameandTitleOrganizationalChart"/>
    <dgm:cxn modelId="{0B84F3B3-1F1A-1A49-AF7D-946440A62DED}" type="presOf" srcId="{72A34994-703A-A148-9DC3-F931FADE54FF}" destId="{FA49B7D3-6B19-494C-A780-91CFA684620F}" srcOrd="1" destOrd="0" presId="urn:microsoft.com/office/officeart/2008/layout/NameandTitleOrganizationalChart"/>
    <dgm:cxn modelId="{C2AAADB6-51AD-1D4F-94FA-1B6F61AA35E3}" type="presOf" srcId="{E97103A9-6BF6-8942-ABFF-BF1927FC3E1D}" destId="{8FA8147F-477D-C34D-ACA7-9EDD64E8938F}" srcOrd="1" destOrd="0" presId="urn:microsoft.com/office/officeart/2008/layout/NameandTitleOrganizationalChart"/>
    <dgm:cxn modelId="{D7EA0FCD-2A88-5B4A-A0AB-DE9AEEAF7A6D}" srcId="{E97103A9-6BF6-8942-ABFF-BF1927FC3E1D}" destId="{FF325B2E-796B-7647-896C-1670735227D4}" srcOrd="1" destOrd="0" parTransId="{A0CBA67F-DAB9-2646-8E72-D499C9A6825E}" sibTransId="{4187FE72-2F8E-8B48-B37A-7C9F8680C74A}"/>
    <dgm:cxn modelId="{8A9DA8D2-003E-334A-BC12-F150E09955F6}" type="presOf" srcId="{FF325B2E-796B-7647-896C-1670735227D4}" destId="{3EAB1676-C335-AF42-9F14-47E25422A984}" srcOrd="0" destOrd="0" presId="urn:microsoft.com/office/officeart/2008/layout/NameandTitleOrganizationalChart"/>
    <dgm:cxn modelId="{AA4682E6-4599-A543-A6ED-A08E04BDA4A5}" srcId="{E97103A9-6BF6-8942-ABFF-BF1927FC3E1D}" destId="{72A34994-703A-A148-9DC3-F931FADE54FF}" srcOrd="0" destOrd="0" parTransId="{16C327DF-1730-2847-8F2A-2000718EC71F}" sibTransId="{DBAF6247-421C-5A4C-8939-2BD8E75C79AF}"/>
    <dgm:cxn modelId="{08F2E4ED-CC94-AB4F-8F3F-D95123B77D7B}" type="presOf" srcId="{568B8CA1-B7E8-1C4E-9612-7E7D7BBFAAC4}" destId="{8C8EA132-2ABB-6943-94BD-243E8243E98B}" srcOrd="0" destOrd="0" presId="urn:microsoft.com/office/officeart/2008/layout/NameandTitleOrganizationalChart"/>
    <dgm:cxn modelId="{1188FFF1-7F90-B047-9360-ADC38819BB33}" type="presOf" srcId="{72A34994-703A-A148-9DC3-F931FADE54FF}" destId="{959D96AF-7DE2-E041-B52B-9E929F7CB93A}" srcOrd="0" destOrd="0" presId="urn:microsoft.com/office/officeart/2008/layout/NameandTitleOrganizationalChart"/>
    <dgm:cxn modelId="{C31B5CA7-4999-3648-9328-74108CA94A83}" type="presParOf" srcId="{8C8EA132-2ABB-6943-94BD-243E8243E98B}" destId="{6E2C71CB-A673-1741-B7C2-E2E70140B6DA}" srcOrd="0" destOrd="0" presId="urn:microsoft.com/office/officeart/2008/layout/NameandTitleOrganizationalChart"/>
    <dgm:cxn modelId="{830F76BC-C6A7-B849-A01B-108963118643}" type="presParOf" srcId="{6E2C71CB-A673-1741-B7C2-E2E70140B6DA}" destId="{4549EDDC-1EB7-D24D-85BA-F3F2EB38C111}" srcOrd="0" destOrd="0" presId="urn:microsoft.com/office/officeart/2008/layout/NameandTitleOrganizationalChart"/>
    <dgm:cxn modelId="{33AABC0F-ACAD-4040-998A-C1EA0C177C62}" type="presParOf" srcId="{4549EDDC-1EB7-D24D-85BA-F3F2EB38C111}" destId="{06FD19DC-B212-B848-B401-359EADE1A605}" srcOrd="0" destOrd="0" presId="urn:microsoft.com/office/officeart/2008/layout/NameandTitleOrganizationalChart"/>
    <dgm:cxn modelId="{1E947D21-508D-C04D-BE6C-A5F841B58A5F}" type="presParOf" srcId="{4549EDDC-1EB7-D24D-85BA-F3F2EB38C111}" destId="{CBC2CF30-66C4-3E4A-9D9B-7623DDCE7FD5}" srcOrd="1" destOrd="0" presId="urn:microsoft.com/office/officeart/2008/layout/NameandTitleOrganizationalChart"/>
    <dgm:cxn modelId="{18122B09-4080-A440-BF9B-BB6466E1A222}" type="presParOf" srcId="{4549EDDC-1EB7-D24D-85BA-F3F2EB38C111}" destId="{8FA8147F-477D-C34D-ACA7-9EDD64E8938F}" srcOrd="2" destOrd="0" presId="urn:microsoft.com/office/officeart/2008/layout/NameandTitleOrganizationalChart"/>
    <dgm:cxn modelId="{3750244D-777B-584C-AA2D-E94A18FF429E}" type="presParOf" srcId="{6E2C71CB-A673-1741-B7C2-E2E70140B6DA}" destId="{AAC8E5A8-9885-AA47-8F69-8D910E08191E}" srcOrd="1" destOrd="0" presId="urn:microsoft.com/office/officeart/2008/layout/NameandTitleOrganizationalChart"/>
    <dgm:cxn modelId="{AAEA3480-2FAD-FB46-869B-F259586CE3A9}" type="presParOf" srcId="{AAC8E5A8-9885-AA47-8F69-8D910E08191E}" destId="{51399D17-D673-514E-A8A8-7D244583858A}" srcOrd="0" destOrd="0" presId="urn:microsoft.com/office/officeart/2008/layout/NameandTitleOrganizationalChart"/>
    <dgm:cxn modelId="{408B1A55-627E-074A-A1B5-75A800AE79F3}" type="presParOf" srcId="{AAC8E5A8-9885-AA47-8F69-8D910E08191E}" destId="{C4AE7FF7-317F-B043-A7BB-92258DCEC54A}" srcOrd="1" destOrd="0" presId="urn:microsoft.com/office/officeart/2008/layout/NameandTitleOrganizationalChart"/>
    <dgm:cxn modelId="{5A5DEF01-13E0-6848-A111-F550F54629A8}" type="presParOf" srcId="{C4AE7FF7-317F-B043-A7BB-92258DCEC54A}" destId="{ACBCFAF8-3B58-D940-AE07-9CBCF92C4088}" srcOrd="0" destOrd="0" presId="urn:microsoft.com/office/officeart/2008/layout/NameandTitleOrganizationalChart"/>
    <dgm:cxn modelId="{CAC9BFBA-88A8-F44F-AA10-3823B4C545A4}" type="presParOf" srcId="{ACBCFAF8-3B58-D940-AE07-9CBCF92C4088}" destId="{959D96AF-7DE2-E041-B52B-9E929F7CB93A}" srcOrd="0" destOrd="0" presId="urn:microsoft.com/office/officeart/2008/layout/NameandTitleOrganizationalChart"/>
    <dgm:cxn modelId="{9AC69FC3-3FD6-C94D-8BEA-6437998048E3}" type="presParOf" srcId="{ACBCFAF8-3B58-D940-AE07-9CBCF92C4088}" destId="{053C37A0-6D03-AB44-B396-13B49A712888}" srcOrd="1" destOrd="0" presId="urn:microsoft.com/office/officeart/2008/layout/NameandTitleOrganizationalChart"/>
    <dgm:cxn modelId="{297F39C6-4C4B-5748-89D2-FD429F061E3B}" type="presParOf" srcId="{ACBCFAF8-3B58-D940-AE07-9CBCF92C4088}" destId="{FA49B7D3-6B19-494C-A780-91CFA684620F}" srcOrd="2" destOrd="0" presId="urn:microsoft.com/office/officeart/2008/layout/NameandTitleOrganizationalChart"/>
    <dgm:cxn modelId="{C9F50B53-1B67-A04E-8A4D-D72C7B1A9412}" type="presParOf" srcId="{C4AE7FF7-317F-B043-A7BB-92258DCEC54A}" destId="{AE1681AE-1B47-7046-884B-2A2B7FCB1883}" srcOrd="1" destOrd="0" presId="urn:microsoft.com/office/officeart/2008/layout/NameandTitleOrganizationalChart"/>
    <dgm:cxn modelId="{2C463DA9-16B4-0B4F-B14E-9356D41B6DD1}" type="presParOf" srcId="{C4AE7FF7-317F-B043-A7BB-92258DCEC54A}" destId="{138FEA5F-5736-9F40-B704-22112A42806C}" srcOrd="2" destOrd="0" presId="urn:microsoft.com/office/officeart/2008/layout/NameandTitleOrganizationalChart"/>
    <dgm:cxn modelId="{F151FDC0-C9B3-6D4E-AD94-7E18F2F04AE1}" type="presParOf" srcId="{AAC8E5A8-9885-AA47-8F69-8D910E08191E}" destId="{5640CAAD-8FD5-244A-ACDD-1272DFBF2202}" srcOrd="2" destOrd="0" presId="urn:microsoft.com/office/officeart/2008/layout/NameandTitleOrganizationalChart"/>
    <dgm:cxn modelId="{8320CF2A-7273-224F-9AC6-CFE973C9AF24}" type="presParOf" srcId="{AAC8E5A8-9885-AA47-8F69-8D910E08191E}" destId="{4219BD68-F587-FD44-91C5-40E4B0E3F112}" srcOrd="3" destOrd="0" presId="urn:microsoft.com/office/officeart/2008/layout/NameandTitleOrganizationalChart"/>
    <dgm:cxn modelId="{E530F6FA-D228-5E4C-835C-DB53A0041F81}" type="presParOf" srcId="{4219BD68-F587-FD44-91C5-40E4B0E3F112}" destId="{74570D0B-5E3C-5940-BC84-D38BB23F2F5C}" srcOrd="0" destOrd="0" presId="urn:microsoft.com/office/officeart/2008/layout/NameandTitleOrganizationalChart"/>
    <dgm:cxn modelId="{984EECE9-34B7-7345-909A-5B1B98011980}" type="presParOf" srcId="{74570D0B-5E3C-5940-BC84-D38BB23F2F5C}" destId="{3EAB1676-C335-AF42-9F14-47E25422A984}" srcOrd="0" destOrd="0" presId="urn:microsoft.com/office/officeart/2008/layout/NameandTitleOrganizationalChart"/>
    <dgm:cxn modelId="{2C426674-7243-B846-A8D3-B89E8BCC113A}" type="presParOf" srcId="{74570D0B-5E3C-5940-BC84-D38BB23F2F5C}" destId="{90D6A768-8032-8F4F-A079-FE38ED276829}" srcOrd="1" destOrd="0" presId="urn:microsoft.com/office/officeart/2008/layout/NameandTitleOrganizationalChart"/>
    <dgm:cxn modelId="{7CA74797-D050-1944-8C84-C1DF49B18A52}" type="presParOf" srcId="{74570D0B-5E3C-5940-BC84-D38BB23F2F5C}" destId="{B4C5BBFF-FDD1-9841-A1EB-16B792FA8864}" srcOrd="2" destOrd="0" presId="urn:microsoft.com/office/officeart/2008/layout/NameandTitleOrganizationalChart"/>
    <dgm:cxn modelId="{06729E94-0295-9445-8E45-2757C3432B7F}" type="presParOf" srcId="{4219BD68-F587-FD44-91C5-40E4B0E3F112}" destId="{8F7CD63D-66AA-334B-A686-64738A1E42CC}" srcOrd="1" destOrd="0" presId="urn:microsoft.com/office/officeart/2008/layout/NameandTitleOrganizationalChart"/>
    <dgm:cxn modelId="{CE64FAA9-66C9-D64F-8CB9-EFC948805589}" type="presParOf" srcId="{4219BD68-F587-FD44-91C5-40E4B0E3F112}" destId="{F8601206-D368-EB40-9100-22726FC0D63C}" srcOrd="2" destOrd="0" presId="urn:microsoft.com/office/officeart/2008/layout/NameandTitleOrganizationalChart"/>
    <dgm:cxn modelId="{18433E9A-2121-C340-BAF0-023126AD75A9}" type="presParOf" srcId="{6E2C71CB-A673-1741-B7C2-E2E70140B6DA}" destId="{0CB4D48E-75A6-DA41-B5C8-3456D2FAA1C6}"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02705B-BBC3-EF4E-B936-4D01864B50C2}"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it-IT"/>
        </a:p>
      </dgm:t>
    </dgm:pt>
    <dgm:pt modelId="{429DFF3C-D420-104D-B248-832D86D5B977}">
      <dgm:prSet phldrT="[Testo]" custT="1"/>
      <dgm:spPr>
        <a:noFill/>
        <a:ln>
          <a:solidFill>
            <a:schemeClr val="accent1"/>
          </a:solidFill>
        </a:ln>
      </dgm:spPr>
      <dgm:t>
        <a:bodyPr/>
        <a:lstStyle/>
        <a:p>
          <a:r>
            <a:rPr lang="en-US" sz="2400" noProof="0" dirty="0">
              <a:solidFill>
                <a:schemeClr val="tx1"/>
              </a:solidFill>
              <a:latin typeface="Georgia" panose="02040502050405020303" pitchFamily="18" charset="0"/>
            </a:rPr>
            <a:t>Intrinsic mechanisms</a:t>
          </a:r>
        </a:p>
      </dgm:t>
    </dgm:pt>
    <dgm:pt modelId="{B4FC6F8A-7EAA-DF40-B949-972DE6AF1A99}" type="parTrans" cxnId="{44F1DBF2-6EA8-9240-B4D9-775FF7179195}">
      <dgm:prSet/>
      <dgm:spPr/>
      <dgm:t>
        <a:bodyPr/>
        <a:lstStyle/>
        <a:p>
          <a:endParaRPr lang="it-IT"/>
        </a:p>
      </dgm:t>
    </dgm:pt>
    <dgm:pt modelId="{1EB638FB-9BB9-3D45-AB03-5AF00EB9CD32}" type="sibTrans" cxnId="{44F1DBF2-6EA8-9240-B4D9-775FF7179195}">
      <dgm:prSet/>
      <dgm:spPr/>
      <dgm:t>
        <a:bodyPr/>
        <a:lstStyle/>
        <a:p>
          <a:endParaRPr lang="it-IT"/>
        </a:p>
      </dgm:t>
    </dgm:pt>
    <dgm:pt modelId="{8BE01603-319F-BA4B-9870-3694600B8D3C}">
      <dgm:prSet phldrT="[Testo]" custT="1"/>
      <dgm:spPr>
        <a:noFill/>
        <a:ln>
          <a:solidFill>
            <a:schemeClr val="accent1"/>
          </a:solidFill>
        </a:ln>
      </dgm:spPr>
      <dgm:t>
        <a:bodyPr/>
        <a:lstStyle/>
        <a:p>
          <a:r>
            <a:rPr lang="en-US" sz="2400" noProof="0" dirty="0">
              <a:solidFill>
                <a:schemeClr val="tx1"/>
              </a:solidFill>
              <a:latin typeface="Georgia" panose="02040502050405020303" pitchFamily="18" charset="0"/>
            </a:rPr>
            <a:t>Adaptive mechanisms</a:t>
          </a:r>
        </a:p>
      </dgm:t>
    </dgm:pt>
    <dgm:pt modelId="{252FCBDB-C8A1-3543-9815-EAC7CF77CF73}" type="parTrans" cxnId="{CF1A75EE-E73C-E84C-9CD6-745C47DB2CCC}">
      <dgm:prSet/>
      <dgm:spPr/>
      <dgm:t>
        <a:bodyPr/>
        <a:lstStyle/>
        <a:p>
          <a:endParaRPr lang="it-IT"/>
        </a:p>
      </dgm:t>
    </dgm:pt>
    <dgm:pt modelId="{EE767721-D3F1-AC45-95A4-6EC1934805B8}" type="sibTrans" cxnId="{CF1A75EE-E73C-E84C-9CD6-745C47DB2CCC}">
      <dgm:prSet/>
      <dgm:spPr/>
      <dgm:t>
        <a:bodyPr/>
        <a:lstStyle/>
        <a:p>
          <a:endParaRPr lang="it-IT"/>
        </a:p>
      </dgm:t>
    </dgm:pt>
    <dgm:pt modelId="{D39744D9-D549-664D-96C9-8CC95FAF9D22}">
      <dgm:prSet custT="1"/>
      <dgm:spPr>
        <a:noFill/>
        <a:ln>
          <a:solidFill>
            <a:schemeClr val="accent1"/>
          </a:solidFill>
        </a:ln>
      </dgm:spPr>
      <dgm:t>
        <a:bodyPr/>
        <a:lstStyle/>
        <a:p>
          <a:r>
            <a:rPr lang="en-US" sz="2400" noProof="0" dirty="0">
              <a:solidFill>
                <a:schemeClr val="tx1"/>
              </a:solidFill>
              <a:latin typeface="Georgia" panose="02040502050405020303" pitchFamily="18" charset="0"/>
            </a:rPr>
            <a:t>Acquired mechanisms</a:t>
          </a:r>
        </a:p>
      </dgm:t>
    </dgm:pt>
    <dgm:pt modelId="{3E8C2609-EBFF-3D40-9F86-4CBA8549618B}" type="parTrans" cxnId="{5D6DF119-5A72-A941-B6AB-CB3BF3CAD8F8}">
      <dgm:prSet/>
      <dgm:spPr/>
      <dgm:t>
        <a:bodyPr/>
        <a:lstStyle/>
        <a:p>
          <a:endParaRPr lang="it-IT"/>
        </a:p>
      </dgm:t>
    </dgm:pt>
    <dgm:pt modelId="{5D96585C-A5C1-D24D-9B35-C1CBCAFB2866}" type="sibTrans" cxnId="{5D6DF119-5A72-A941-B6AB-CB3BF3CAD8F8}">
      <dgm:prSet/>
      <dgm:spPr/>
      <dgm:t>
        <a:bodyPr/>
        <a:lstStyle/>
        <a:p>
          <a:endParaRPr lang="it-IT"/>
        </a:p>
      </dgm:t>
    </dgm:pt>
    <dgm:pt modelId="{F53BF3CC-3117-5848-83D3-A5E0C3EE8EF0}" type="pres">
      <dgm:prSet presAssocID="{8102705B-BBC3-EF4E-B936-4D01864B50C2}" presName="cycle" presStyleCnt="0">
        <dgm:presLayoutVars>
          <dgm:dir/>
          <dgm:resizeHandles val="exact"/>
        </dgm:presLayoutVars>
      </dgm:prSet>
      <dgm:spPr/>
    </dgm:pt>
    <dgm:pt modelId="{C1CC3F87-7819-0B46-8F1F-7571AB88B9D4}" type="pres">
      <dgm:prSet presAssocID="{429DFF3C-D420-104D-B248-832D86D5B977}" presName="node" presStyleLbl="node1" presStyleIdx="0" presStyleCnt="3">
        <dgm:presLayoutVars>
          <dgm:bulletEnabled val="1"/>
        </dgm:presLayoutVars>
      </dgm:prSet>
      <dgm:spPr/>
    </dgm:pt>
    <dgm:pt modelId="{2B9493DC-07F5-7C4D-B8F7-9934D98621AF}" type="pres">
      <dgm:prSet presAssocID="{429DFF3C-D420-104D-B248-832D86D5B977}" presName="spNode" presStyleCnt="0"/>
      <dgm:spPr/>
    </dgm:pt>
    <dgm:pt modelId="{E974D612-6ACC-EF47-8E40-1027B30D1362}" type="pres">
      <dgm:prSet presAssocID="{1EB638FB-9BB9-3D45-AB03-5AF00EB9CD32}" presName="sibTrans" presStyleLbl="sibTrans1D1" presStyleIdx="0" presStyleCnt="3"/>
      <dgm:spPr/>
    </dgm:pt>
    <dgm:pt modelId="{BEADFBD7-70C4-C54B-AA28-D11CDB89822D}" type="pres">
      <dgm:prSet presAssocID="{D39744D9-D549-664D-96C9-8CC95FAF9D22}" presName="node" presStyleLbl="node1" presStyleIdx="1" presStyleCnt="3">
        <dgm:presLayoutVars>
          <dgm:bulletEnabled val="1"/>
        </dgm:presLayoutVars>
      </dgm:prSet>
      <dgm:spPr/>
    </dgm:pt>
    <dgm:pt modelId="{ACBB32E4-A960-AD4F-B59F-A49ABA955F72}" type="pres">
      <dgm:prSet presAssocID="{D39744D9-D549-664D-96C9-8CC95FAF9D22}" presName="spNode" presStyleCnt="0"/>
      <dgm:spPr/>
    </dgm:pt>
    <dgm:pt modelId="{2B911A24-BC71-6748-AC59-D6E56D6D7EC9}" type="pres">
      <dgm:prSet presAssocID="{5D96585C-A5C1-D24D-9B35-C1CBCAFB2866}" presName="sibTrans" presStyleLbl="sibTrans1D1" presStyleIdx="1" presStyleCnt="3"/>
      <dgm:spPr/>
    </dgm:pt>
    <dgm:pt modelId="{6BBB2DCA-59E4-6C4C-93C2-82F94E3BB96E}" type="pres">
      <dgm:prSet presAssocID="{8BE01603-319F-BA4B-9870-3694600B8D3C}" presName="node" presStyleLbl="node1" presStyleIdx="2" presStyleCnt="3">
        <dgm:presLayoutVars>
          <dgm:bulletEnabled val="1"/>
        </dgm:presLayoutVars>
      </dgm:prSet>
      <dgm:spPr/>
    </dgm:pt>
    <dgm:pt modelId="{A8ED92F0-1549-C246-B3D9-294F903A02A1}" type="pres">
      <dgm:prSet presAssocID="{8BE01603-319F-BA4B-9870-3694600B8D3C}" presName="spNode" presStyleCnt="0"/>
      <dgm:spPr/>
    </dgm:pt>
    <dgm:pt modelId="{BFEE21FB-7854-8B4B-B39C-B3F673A649DB}" type="pres">
      <dgm:prSet presAssocID="{EE767721-D3F1-AC45-95A4-6EC1934805B8}" presName="sibTrans" presStyleLbl="sibTrans1D1" presStyleIdx="2" presStyleCnt="3"/>
      <dgm:spPr/>
    </dgm:pt>
  </dgm:ptLst>
  <dgm:cxnLst>
    <dgm:cxn modelId="{5D6DF119-5A72-A941-B6AB-CB3BF3CAD8F8}" srcId="{8102705B-BBC3-EF4E-B936-4D01864B50C2}" destId="{D39744D9-D549-664D-96C9-8CC95FAF9D22}" srcOrd="1" destOrd="0" parTransId="{3E8C2609-EBFF-3D40-9F86-4CBA8549618B}" sibTransId="{5D96585C-A5C1-D24D-9B35-C1CBCAFB2866}"/>
    <dgm:cxn modelId="{4F17CD2A-654D-0F4B-A5C7-3661C2B4B689}" type="presOf" srcId="{EE767721-D3F1-AC45-95A4-6EC1934805B8}" destId="{BFEE21FB-7854-8B4B-B39C-B3F673A649DB}" srcOrd="0" destOrd="0" presId="urn:microsoft.com/office/officeart/2005/8/layout/cycle6"/>
    <dgm:cxn modelId="{D8398C48-1260-104F-9CC7-6F5C59E142FE}" type="presOf" srcId="{1EB638FB-9BB9-3D45-AB03-5AF00EB9CD32}" destId="{E974D612-6ACC-EF47-8E40-1027B30D1362}" srcOrd="0" destOrd="0" presId="urn:microsoft.com/office/officeart/2005/8/layout/cycle6"/>
    <dgm:cxn modelId="{F22C8D4C-65D9-9D49-BC41-191EE0434530}" type="presOf" srcId="{8102705B-BBC3-EF4E-B936-4D01864B50C2}" destId="{F53BF3CC-3117-5848-83D3-A5E0C3EE8EF0}" srcOrd="0" destOrd="0" presId="urn:microsoft.com/office/officeart/2005/8/layout/cycle6"/>
    <dgm:cxn modelId="{F13AB24E-2CED-E849-87BF-B4FF4B12DE82}" type="presOf" srcId="{5D96585C-A5C1-D24D-9B35-C1CBCAFB2866}" destId="{2B911A24-BC71-6748-AC59-D6E56D6D7EC9}" srcOrd="0" destOrd="0" presId="urn:microsoft.com/office/officeart/2005/8/layout/cycle6"/>
    <dgm:cxn modelId="{1B0F2C72-AD58-524C-8613-8865CEF6A542}" type="presOf" srcId="{D39744D9-D549-664D-96C9-8CC95FAF9D22}" destId="{BEADFBD7-70C4-C54B-AA28-D11CDB89822D}" srcOrd="0" destOrd="0" presId="urn:microsoft.com/office/officeart/2005/8/layout/cycle6"/>
    <dgm:cxn modelId="{68A47077-703F-0946-AA1C-9D6EC71824FD}" type="presOf" srcId="{8BE01603-319F-BA4B-9870-3694600B8D3C}" destId="{6BBB2DCA-59E4-6C4C-93C2-82F94E3BB96E}" srcOrd="0" destOrd="0" presId="urn:microsoft.com/office/officeart/2005/8/layout/cycle6"/>
    <dgm:cxn modelId="{9BFAB2A8-6C29-1447-8E3E-FDA8E8241361}" type="presOf" srcId="{429DFF3C-D420-104D-B248-832D86D5B977}" destId="{C1CC3F87-7819-0B46-8F1F-7571AB88B9D4}" srcOrd="0" destOrd="0" presId="urn:microsoft.com/office/officeart/2005/8/layout/cycle6"/>
    <dgm:cxn modelId="{CF1A75EE-E73C-E84C-9CD6-745C47DB2CCC}" srcId="{8102705B-BBC3-EF4E-B936-4D01864B50C2}" destId="{8BE01603-319F-BA4B-9870-3694600B8D3C}" srcOrd="2" destOrd="0" parTransId="{252FCBDB-C8A1-3543-9815-EAC7CF77CF73}" sibTransId="{EE767721-D3F1-AC45-95A4-6EC1934805B8}"/>
    <dgm:cxn modelId="{44F1DBF2-6EA8-9240-B4D9-775FF7179195}" srcId="{8102705B-BBC3-EF4E-B936-4D01864B50C2}" destId="{429DFF3C-D420-104D-B248-832D86D5B977}" srcOrd="0" destOrd="0" parTransId="{B4FC6F8A-7EAA-DF40-B949-972DE6AF1A99}" sibTransId="{1EB638FB-9BB9-3D45-AB03-5AF00EB9CD32}"/>
    <dgm:cxn modelId="{3AD6A7A9-8535-B44A-B767-404800549C5E}" type="presParOf" srcId="{F53BF3CC-3117-5848-83D3-A5E0C3EE8EF0}" destId="{C1CC3F87-7819-0B46-8F1F-7571AB88B9D4}" srcOrd="0" destOrd="0" presId="urn:microsoft.com/office/officeart/2005/8/layout/cycle6"/>
    <dgm:cxn modelId="{E7968A08-0276-334C-AE80-1BF1476F5529}" type="presParOf" srcId="{F53BF3CC-3117-5848-83D3-A5E0C3EE8EF0}" destId="{2B9493DC-07F5-7C4D-B8F7-9934D98621AF}" srcOrd="1" destOrd="0" presId="urn:microsoft.com/office/officeart/2005/8/layout/cycle6"/>
    <dgm:cxn modelId="{418A7F94-57A7-9C4A-AAEC-67767EDD1B5A}" type="presParOf" srcId="{F53BF3CC-3117-5848-83D3-A5E0C3EE8EF0}" destId="{E974D612-6ACC-EF47-8E40-1027B30D1362}" srcOrd="2" destOrd="0" presId="urn:microsoft.com/office/officeart/2005/8/layout/cycle6"/>
    <dgm:cxn modelId="{DC72C63D-BB6B-8749-940A-BB7EC1F674BF}" type="presParOf" srcId="{F53BF3CC-3117-5848-83D3-A5E0C3EE8EF0}" destId="{BEADFBD7-70C4-C54B-AA28-D11CDB89822D}" srcOrd="3" destOrd="0" presId="urn:microsoft.com/office/officeart/2005/8/layout/cycle6"/>
    <dgm:cxn modelId="{5C8CD0F0-DE56-2D4E-8DF8-A28D987C2DB7}" type="presParOf" srcId="{F53BF3CC-3117-5848-83D3-A5E0C3EE8EF0}" destId="{ACBB32E4-A960-AD4F-B59F-A49ABA955F72}" srcOrd="4" destOrd="0" presId="urn:microsoft.com/office/officeart/2005/8/layout/cycle6"/>
    <dgm:cxn modelId="{F7837AED-92EC-9A47-8A0E-527B1D528DC1}" type="presParOf" srcId="{F53BF3CC-3117-5848-83D3-A5E0C3EE8EF0}" destId="{2B911A24-BC71-6748-AC59-D6E56D6D7EC9}" srcOrd="5" destOrd="0" presId="urn:microsoft.com/office/officeart/2005/8/layout/cycle6"/>
    <dgm:cxn modelId="{7B1DF9A7-53FA-7D4A-AFC3-7676993A07EC}" type="presParOf" srcId="{F53BF3CC-3117-5848-83D3-A5E0C3EE8EF0}" destId="{6BBB2DCA-59E4-6C4C-93C2-82F94E3BB96E}" srcOrd="6" destOrd="0" presId="urn:microsoft.com/office/officeart/2005/8/layout/cycle6"/>
    <dgm:cxn modelId="{F8DB6DED-0EC6-CE45-BFFD-CC7A8832C381}" type="presParOf" srcId="{F53BF3CC-3117-5848-83D3-A5E0C3EE8EF0}" destId="{A8ED92F0-1549-C246-B3D9-294F903A02A1}" srcOrd="7" destOrd="0" presId="urn:microsoft.com/office/officeart/2005/8/layout/cycle6"/>
    <dgm:cxn modelId="{B26E71B7-A9CD-D247-9D87-21A11D0408D2}" type="presParOf" srcId="{F53BF3CC-3117-5848-83D3-A5E0C3EE8EF0}" destId="{BFEE21FB-7854-8B4B-B39C-B3F673A649DB}"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40CAAD-8FD5-244A-ACDD-1272DFBF2202}">
      <dsp:nvSpPr>
        <dsp:cNvPr id="0" name=""/>
        <dsp:cNvSpPr/>
      </dsp:nvSpPr>
      <dsp:spPr>
        <a:xfrm>
          <a:off x="3932922" y="2056990"/>
          <a:ext cx="1958363" cy="1094822"/>
        </a:xfrm>
        <a:custGeom>
          <a:avLst/>
          <a:gdLst/>
          <a:ahLst/>
          <a:cxnLst/>
          <a:rect l="0" t="0" r="0" b="0"/>
          <a:pathLst>
            <a:path>
              <a:moveTo>
                <a:pt x="0" y="0"/>
              </a:moveTo>
              <a:lnTo>
                <a:pt x="0" y="713724"/>
              </a:lnTo>
              <a:lnTo>
                <a:pt x="1958363" y="713724"/>
              </a:lnTo>
              <a:lnTo>
                <a:pt x="1958363" y="109482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399D17-D673-514E-A8A8-7D244583858A}">
      <dsp:nvSpPr>
        <dsp:cNvPr id="0" name=""/>
        <dsp:cNvSpPr/>
      </dsp:nvSpPr>
      <dsp:spPr>
        <a:xfrm>
          <a:off x="1659105" y="2056990"/>
          <a:ext cx="2273816" cy="1094822"/>
        </a:xfrm>
        <a:custGeom>
          <a:avLst/>
          <a:gdLst/>
          <a:ahLst/>
          <a:cxnLst/>
          <a:rect l="0" t="0" r="0" b="0"/>
          <a:pathLst>
            <a:path>
              <a:moveTo>
                <a:pt x="2273816" y="0"/>
              </a:moveTo>
              <a:lnTo>
                <a:pt x="2273816" y="713724"/>
              </a:lnTo>
              <a:lnTo>
                <a:pt x="0" y="713724"/>
              </a:lnTo>
              <a:lnTo>
                <a:pt x="0" y="109482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FD19DC-B212-B848-B401-359EADE1A605}">
      <dsp:nvSpPr>
        <dsp:cNvPr id="0" name=""/>
        <dsp:cNvSpPr/>
      </dsp:nvSpPr>
      <dsp:spPr>
        <a:xfrm>
          <a:off x="1251018" y="726017"/>
          <a:ext cx="5363807" cy="1330973"/>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30473" numCol="1" spcCol="1270" anchor="ctr" anchorCtr="0">
          <a:noAutofit/>
        </a:bodyPr>
        <a:lstStyle/>
        <a:p>
          <a:pPr marL="0" lvl="0" indent="0" algn="ctr" defTabSz="1778000">
            <a:lnSpc>
              <a:spcPct val="90000"/>
            </a:lnSpc>
            <a:spcBef>
              <a:spcPct val="0"/>
            </a:spcBef>
            <a:spcAft>
              <a:spcPct val="35000"/>
            </a:spcAft>
            <a:buNone/>
          </a:pPr>
          <a:r>
            <a:rPr lang="it-IT" sz="4000" kern="1200">
              <a:latin typeface="Georgia" panose="02040502050405020303" pitchFamily="18" charset="0"/>
            </a:rPr>
            <a:t>Non-coding RNAs</a:t>
          </a:r>
        </a:p>
      </dsp:txBody>
      <dsp:txXfrm>
        <a:off x="1251018" y="726017"/>
        <a:ext cx="5363807" cy="1330973"/>
      </dsp:txXfrm>
    </dsp:sp>
    <dsp:sp modelId="{CBC2CF30-66C4-3E4A-9D9B-7623DDCE7FD5}">
      <dsp:nvSpPr>
        <dsp:cNvPr id="0" name=""/>
        <dsp:cNvSpPr/>
      </dsp:nvSpPr>
      <dsp:spPr>
        <a:xfrm>
          <a:off x="2986562" y="1845192"/>
          <a:ext cx="2839078" cy="544425"/>
        </a:xfrm>
        <a:prstGeom prst="rect">
          <a:avLst/>
        </a:prstGeom>
        <a:solidFill>
          <a:schemeClr val="accent1">
            <a:alpha val="90000"/>
            <a:tint val="4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marL="0" lvl="0" indent="0" algn="ctr" defTabSz="889000">
            <a:lnSpc>
              <a:spcPct val="90000"/>
            </a:lnSpc>
            <a:spcBef>
              <a:spcPct val="0"/>
            </a:spcBef>
            <a:spcAft>
              <a:spcPct val="35000"/>
            </a:spcAft>
            <a:buNone/>
          </a:pPr>
          <a:r>
            <a:rPr lang="en-US" sz="2000" kern="1200" noProof="0">
              <a:latin typeface="Georgia" panose="02040502050405020303" pitchFamily="18" charset="0"/>
            </a:rPr>
            <a:t>Cut-off: 200 nucleotides</a:t>
          </a:r>
        </a:p>
      </dsp:txBody>
      <dsp:txXfrm>
        <a:off x="2986562" y="1845192"/>
        <a:ext cx="2839078" cy="544425"/>
      </dsp:txXfrm>
    </dsp:sp>
    <dsp:sp modelId="{959D96AF-7DE2-E041-B52B-9E929F7CB93A}">
      <dsp:nvSpPr>
        <dsp:cNvPr id="0" name=""/>
        <dsp:cNvSpPr/>
      </dsp:nvSpPr>
      <dsp:spPr>
        <a:xfrm>
          <a:off x="81839" y="3151813"/>
          <a:ext cx="3154531" cy="1260889"/>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230473" numCol="1" spcCol="1270" anchor="ctr" anchorCtr="0">
          <a:noAutofit/>
        </a:bodyPr>
        <a:lstStyle/>
        <a:p>
          <a:pPr marL="0" lvl="0" indent="0" algn="ctr" defTabSz="1244600">
            <a:lnSpc>
              <a:spcPct val="90000"/>
            </a:lnSpc>
            <a:spcBef>
              <a:spcPct val="0"/>
            </a:spcBef>
            <a:spcAft>
              <a:spcPct val="35000"/>
            </a:spcAft>
            <a:buNone/>
          </a:pPr>
          <a:r>
            <a:rPr lang="it-IT" sz="2800" kern="1200">
              <a:latin typeface="Georgia" panose="02040502050405020303" pitchFamily="18" charset="0"/>
            </a:rPr>
            <a:t>Small non-coding RNAs</a:t>
          </a:r>
        </a:p>
      </dsp:txBody>
      <dsp:txXfrm>
        <a:off x="81839" y="3151813"/>
        <a:ext cx="3154531" cy="1260889"/>
      </dsp:txXfrm>
    </dsp:sp>
    <dsp:sp modelId="{053C37A0-6D03-AB44-B396-13B49A712888}">
      <dsp:nvSpPr>
        <dsp:cNvPr id="0" name=""/>
        <dsp:cNvSpPr/>
      </dsp:nvSpPr>
      <dsp:spPr>
        <a:xfrm>
          <a:off x="912049" y="4961963"/>
          <a:ext cx="2839078" cy="544425"/>
        </a:xfrm>
        <a:prstGeom prst="rect">
          <a:avLst/>
        </a:prstGeom>
        <a:noFill/>
        <a:ln w="19050"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93980" tIns="23495" rIns="93980" bIns="23495" numCol="1" spcCol="1270" anchor="ctr" anchorCtr="0">
          <a:noAutofit/>
        </a:bodyPr>
        <a:lstStyle/>
        <a:p>
          <a:pPr marL="0" lvl="0" indent="0" algn="r" defTabSz="1644650">
            <a:lnSpc>
              <a:spcPct val="90000"/>
            </a:lnSpc>
            <a:spcBef>
              <a:spcPct val="0"/>
            </a:spcBef>
            <a:spcAft>
              <a:spcPct val="35000"/>
            </a:spcAft>
            <a:buNone/>
          </a:pPr>
          <a:endParaRPr lang="it-IT" sz="3700" kern="1200"/>
        </a:p>
      </dsp:txBody>
      <dsp:txXfrm>
        <a:off x="912049" y="4961963"/>
        <a:ext cx="2839078" cy="544425"/>
      </dsp:txXfrm>
    </dsp:sp>
    <dsp:sp modelId="{3EAB1676-C335-AF42-9F14-47E25422A984}">
      <dsp:nvSpPr>
        <dsp:cNvPr id="0" name=""/>
        <dsp:cNvSpPr/>
      </dsp:nvSpPr>
      <dsp:spPr>
        <a:xfrm>
          <a:off x="4314019" y="3151813"/>
          <a:ext cx="3154531" cy="1260889"/>
        </a:xfrm>
        <a:prstGeom prst="rect">
          <a:avLst/>
        </a:prstGeom>
        <a:solidFill>
          <a:schemeClr val="lt1">
            <a:hueOff val="0"/>
            <a:satOff val="0"/>
            <a:lumOff val="0"/>
            <a:alphaOff val="0"/>
          </a:schemeClr>
        </a:solidFill>
        <a:ln w="25400" cap="rnd"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230473" numCol="1" spcCol="1270" anchor="ctr" anchorCtr="0">
          <a:noAutofit/>
        </a:bodyPr>
        <a:lstStyle/>
        <a:p>
          <a:pPr marL="0" lvl="0" indent="0" algn="ctr" defTabSz="1244600">
            <a:lnSpc>
              <a:spcPct val="90000"/>
            </a:lnSpc>
            <a:spcBef>
              <a:spcPct val="0"/>
            </a:spcBef>
            <a:spcAft>
              <a:spcPct val="35000"/>
            </a:spcAft>
            <a:buNone/>
          </a:pPr>
          <a:r>
            <a:rPr lang="it-IT" sz="2800" kern="1200">
              <a:latin typeface="Georgia" panose="02040502050405020303" pitchFamily="18" charset="0"/>
            </a:rPr>
            <a:t>Long non-coding RNAs</a:t>
          </a:r>
        </a:p>
      </dsp:txBody>
      <dsp:txXfrm>
        <a:off x="4314019" y="3151813"/>
        <a:ext cx="3154531" cy="1260889"/>
      </dsp:txXfrm>
    </dsp:sp>
    <dsp:sp modelId="{90D6A768-8032-8F4F-A079-FE38ED276829}">
      <dsp:nvSpPr>
        <dsp:cNvPr id="0" name=""/>
        <dsp:cNvSpPr/>
      </dsp:nvSpPr>
      <dsp:spPr>
        <a:xfrm>
          <a:off x="4944926" y="4235945"/>
          <a:ext cx="2839078" cy="544425"/>
        </a:xfrm>
        <a:prstGeom prst="rect">
          <a:avLst/>
        </a:prstGeom>
        <a:solidFill>
          <a:schemeClr val="accent1">
            <a:alpha val="90000"/>
            <a:tint val="4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marL="0" lvl="0" indent="0" algn="ctr" defTabSz="844550">
            <a:lnSpc>
              <a:spcPct val="90000"/>
            </a:lnSpc>
            <a:spcBef>
              <a:spcPct val="0"/>
            </a:spcBef>
            <a:spcAft>
              <a:spcPct val="35000"/>
            </a:spcAft>
            <a:buNone/>
          </a:pPr>
          <a:r>
            <a:rPr lang="en-US" sz="1900" kern="1200" noProof="0">
              <a:latin typeface="Georgia" panose="02040502050405020303" pitchFamily="18" charset="0"/>
            </a:rPr>
            <a:t>Approximately 18000 identified in humans</a:t>
          </a:r>
        </a:p>
      </dsp:txBody>
      <dsp:txXfrm>
        <a:off x="4944926" y="4235945"/>
        <a:ext cx="2839078" cy="544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C3F87-7819-0B46-8F1F-7571AB88B9D4}">
      <dsp:nvSpPr>
        <dsp:cNvPr id="0" name=""/>
        <dsp:cNvSpPr/>
      </dsp:nvSpPr>
      <dsp:spPr>
        <a:xfrm>
          <a:off x="2605342" y="1604"/>
          <a:ext cx="2205217" cy="1433391"/>
        </a:xfrm>
        <a:prstGeom prst="roundRect">
          <a:avLst/>
        </a:prstGeom>
        <a:no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noProof="0" dirty="0">
              <a:solidFill>
                <a:schemeClr val="tx1"/>
              </a:solidFill>
              <a:latin typeface="Georgia" panose="02040502050405020303" pitchFamily="18" charset="0"/>
            </a:rPr>
            <a:t>Intrinsic mechanisms</a:t>
          </a:r>
        </a:p>
      </dsp:txBody>
      <dsp:txXfrm>
        <a:off x="2675314" y="71576"/>
        <a:ext cx="2065273" cy="1293447"/>
      </dsp:txXfrm>
    </dsp:sp>
    <dsp:sp modelId="{E974D612-6ACC-EF47-8E40-1027B30D1362}">
      <dsp:nvSpPr>
        <dsp:cNvPr id="0" name=""/>
        <dsp:cNvSpPr/>
      </dsp:nvSpPr>
      <dsp:spPr>
        <a:xfrm>
          <a:off x="1795683" y="718300"/>
          <a:ext cx="3824536" cy="3824536"/>
        </a:xfrm>
        <a:custGeom>
          <a:avLst/>
          <a:gdLst/>
          <a:ahLst/>
          <a:cxnLst/>
          <a:rect l="0" t="0" r="0" b="0"/>
          <a:pathLst>
            <a:path>
              <a:moveTo>
                <a:pt x="3030907" y="361327"/>
              </a:moveTo>
              <a:arcTo wR="1912268" hR="1912268" stAng="18348096" swAng="3648081"/>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ADFBD7-70C4-C54B-AA28-D11CDB89822D}">
      <dsp:nvSpPr>
        <dsp:cNvPr id="0" name=""/>
        <dsp:cNvSpPr/>
      </dsp:nvSpPr>
      <dsp:spPr>
        <a:xfrm>
          <a:off x="4261415" y="2870006"/>
          <a:ext cx="2205217" cy="1433391"/>
        </a:xfrm>
        <a:prstGeom prst="roundRect">
          <a:avLst/>
        </a:prstGeom>
        <a:no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noProof="0" dirty="0">
              <a:solidFill>
                <a:schemeClr val="tx1"/>
              </a:solidFill>
              <a:latin typeface="Georgia" panose="02040502050405020303" pitchFamily="18" charset="0"/>
            </a:rPr>
            <a:t>Acquired mechanisms</a:t>
          </a:r>
        </a:p>
      </dsp:txBody>
      <dsp:txXfrm>
        <a:off x="4331387" y="2939978"/>
        <a:ext cx="2065273" cy="1293447"/>
      </dsp:txXfrm>
    </dsp:sp>
    <dsp:sp modelId="{2B911A24-BC71-6748-AC59-D6E56D6D7EC9}">
      <dsp:nvSpPr>
        <dsp:cNvPr id="0" name=""/>
        <dsp:cNvSpPr/>
      </dsp:nvSpPr>
      <dsp:spPr>
        <a:xfrm>
          <a:off x="1795683" y="718300"/>
          <a:ext cx="3824536" cy="3824536"/>
        </a:xfrm>
        <a:custGeom>
          <a:avLst/>
          <a:gdLst/>
          <a:ahLst/>
          <a:cxnLst/>
          <a:rect l="0" t="0" r="0" b="0"/>
          <a:pathLst>
            <a:path>
              <a:moveTo>
                <a:pt x="2822519" y="3593997"/>
              </a:moveTo>
              <a:arcTo wR="1912268" hR="1912268" stAng="3694507" swAng="3410985"/>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BBB2DCA-59E4-6C4C-93C2-82F94E3BB96E}">
      <dsp:nvSpPr>
        <dsp:cNvPr id="0" name=""/>
        <dsp:cNvSpPr/>
      </dsp:nvSpPr>
      <dsp:spPr>
        <a:xfrm>
          <a:off x="949270" y="2870006"/>
          <a:ext cx="2205217" cy="1433391"/>
        </a:xfrm>
        <a:prstGeom prst="roundRect">
          <a:avLst/>
        </a:prstGeom>
        <a:no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noProof="0" dirty="0">
              <a:solidFill>
                <a:schemeClr val="tx1"/>
              </a:solidFill>
              <a:latin typeface="Georgia" panose="02040502050405020303" pitchFamily="18" charset="0"/>
            </a:rPr>
            <a:t>Adaptive mechanisms</a:t>
          </a:r>
        </a:p>
      </dsp:txBody>
      <dsp:txXfrm>
        <a:off x="1019242" y="2939978"/>
        <a:ext cx="2065273" cy="1293447"/>
      </dsp:txXfrm>
    </dsp:sp>
    <dsp:sp modelId="{BFEE21FB-7854-8B4B-B39C-B3F673A649DB}">
      <dsp:nvSpPr>
        <dsp:cNvPr id="0" name=""/>
        <dsp:cNvSpPr/>
      </dsp:nvSpPr>
      <dsp:spPr>
        <a:xfrm>
          <a:off x="1795683" y="718300"/>
          <a:ext cx="3824536" cy="3824536"/>
        </a:xfrm>
        <a:custGeom>
          <a:avLst/>
          <a:gdLst/>
          <a:ahLst/>
          <a:cxnLst/>
          <a:rect l="0" t="0" r="0" b="0"/>
          <a:pathLst>
            <a:path>
              <a:moveTo>
                <a:pt x="12684" y="2132156"/>
              </a:moveTo>
              <a:arcTo wR="1912268" hR="1912268" stAng="10403823" swAng="3648081"/>
            </a:path>
          </a:pathLst>
        </a:custGeom>
        <a:noFill/>
        <a:ln w="12700" cap="rnd"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F0BD8-15E2-C146-B615-BB0FD6517E09}" type="datetimeFigureOut">
              <a:rPr lang="it-IT" smtClean="0"/>
              <a:t>06/12/2019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A147C-41C0-2948-B127-5C850527F5BD}" type="slidenum">
              <a:rPr lang="it-IT" smtClean="0"/>
              <a:t>‹N›</a:t>
            </a:fld>
            <a:endParaRPr lang="it-IT"/>
          </a:p>
        </p:txBody>
      </p:sp>
    </p:spTree>
    <p:extLst>
      <p:ext uri="{BB962C8B-B14F-4D97-AF65-F5344CB8AC3E}">
        <p14:creationId xmlns:p14="http://schemas.microsoft.com/office/powerpoint/2010/main" val="283192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4</a:t>
            </a:fld>
            <a:endParaRPr lang="it-IT"/>
          </a:p>
        </p:txBody>
      </p:sp>
    </p:spTree>
    <p:extLst>
      <p:ext uri="{BB962C8B-B14F-4D97-AF65-F5344CB8AC3E}">
        <p14:creationId xmlns:p14="http://schemas.microsoft.com/office/powerpoint/2010/main" val="20343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19</a:t>
            </a:fld>
            <a:endParaRPr lang="it-IT"/>
          </a:p>
        </p:txBody>
      </p:sp>
    </p:spTree>
    <p:extLst>
      <p:ext uri="{BB962C8B-B14F-4D97-AF65-F5344CB8AC3E}">
        <p14:creationId xmlns:p14="http://schemas.microsoft.com/office/powerpoint/2010/main" val="322760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20</a:t>
            </a:fld>
            <a:endParaRPr lang="it-IT"/>
          </a:p>
        </p:txBody>
      </p:sp>
    </p:spTree>
    <p:extLst>
      <p:ext uri="{BB962C8B-B14F-4D97-AF65-F5344CB8AC3E}">
        <p14:creationId xmlns:p14="http://schemas.microsoft.com/office/powerpoint/2010/main" val="1782428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21</a:t>
            </a:fld>
            <a:endParaRPr lang="it-IT"/>
          </a:p>
        </p:txBody>
      </p:sp>
    </p:spTree>
    <p:extLst>
      <p:ext uri="{BB962C8B-B14F-4D97-AF65-F5344CB8AC3E}">
        <p14:creationId xmlns:p14="http://schemas.microsoft.com/office/powerpoint/2010/main" val="3427505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22</a:t>
            </a:fld>
            <a:endParaRPr lang="it-IT"/>
          </a:p>
        </p:txBody>
      </p:sp>
    </p:spTree>
    <p:extLst>
      <p:ext uri="{BB962C8B-B14F-4D97-AF65-F5344CB8AC3E}">
        <p14:creationId xmlns:p14="http://schemas.microsoft.com/office/powerpoint/2010/main" val="161534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23</a:t>
            </a:fld>
            <a:endParaRPr lang="it-IT"/>
          </a:p>
        </p:txBody>
      </p:sp>
    </p:spTree>
    <p:extLst>
      <p:ext uri="{BB962C8B-B14F-4D97-AF65-F5344CB8AC3E}">
        <p14:creationId xmlns:p14="http://schemas.microsoft.com/office/powerpoint/2010/main" val="208620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F3A147C-41C0-2948-B127-5C850527F5BD}" type="slidenum">
              <a:rPr lang="it-IT" smtClean="0"/>
              <a:t>24</a:t>
            </a:fld>
            <a:endParaRPr lang="it-IT"/>
          </a:p>
        </p:txBody>
      </p:sp>
    </p:spTree>
    <p:extLst>
      <p:ext uri="{BB962C8B-B14F-4D97-AF65-F5344CB8AC3E}">
        <p14:creationId xmlns:p14="http://schemas.microsoft.com/office/powerpoint/2010/main" val="359766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329421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195722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303674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3749221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7252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473993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2797550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66252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1375527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04259CB-ADC3-0643-87D5-1BB9AB0E12D3}" type="datetimeFigureOut">
              <a:rPr lang="it-IT" smtClean="0"/>
              <a:t>06/12/2019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3316512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904259CB-ADC3-0643-87D5-1BB9AB0E12D3}" type="datetimeFigureOut">
              <a:rPr lang="it-IT" smtClean="0"/>
              <a:t>06/12/2019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15906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904259CB-ADC3-0643-87D5-1BB9AB0E12D3}" type="datetimeFigureOut">
              <a:rPr lang="it-IT" smtClean="0"/>
              <a:t>06/12/2019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320414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904259CB-ADC3-0643-87D5-1BB9AB0E12D3}" type="datetimeFigureOut">
              <a:rPr lang="it-IT" smtClean="0"/>
              <a:t>06/12/2019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2601274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259CB-ADC3-0643-87D5-1BB9AB0E12D3}" type="datetimeFigureOut">
              <a:rPr lang="it-IT" smtClean="0"/>
              <a:t>06/12/2019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2826436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04259CB-ADC3-0643-87D5-1BB9AB0E12D3}" type="datetimeFigureOut">
              <a:rPr lang="it-IT" smtClean="0"/>
              <a:t>06/12/2019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1404851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04259CB-ADC3-0643-87D5-1BB9AB0E12D3}" type="datetimeFigureOut">
              <a:rPr lang="it-IT" smtClean="0"/>
              <a:t>06/12/2019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A36A434-C09D-0E4E-BAF1-74D7107D4ECF}" type="slidenum">
              <a:rPr lang="it-IT" smtClean="0"/>
              <a:t>‹N›</a:t>
            </a:fld>
            <a:endParaRPr lang="it-IT"/>
          </a:p>
        </p:txBody>
      </p:sp>
    </p:spTree>
    <p:extLst>
      <p:ext uri="{BB962C8B-B14F-4D97-AF65-F5344CB8AC3E}">
        <p14:creationId xmlns:p14="http://schemas.microsoft.com/office/powerpoint/2010/main" val="401198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04259CB-ADC3-0643-87D5-1BB9AB0E12D3}" type="datetimeFigureOut">
              <a:rPr lang="it-IT" smtClean="0"/>
              <a:t>06/12/2019</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A36A434-C09D-0E4E-BAF1-74D7107D4ECF}" type="slidenum">
              <a:rPr lang="it-IT" smtClean="0"/>
              <a:t>‹N›</a:t>
            </a:fld>
            <a:endParaRPr lang="it-IT"/>
          </a:p>
        </p:txBody>
      </p:sp>
    </p:spTree>
    <p:extLst>
      <p:ext uri="{BB962C8B-B14F-4D97-AF65-F5344CB8AC3E}">
        <p14:creationId xmlns:p14="http://schemas.microsoft.com/office/powerpoint/2010/main" val="35527643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descr="Immagine che contiene interni, tavolo, cibo, sedendo&#10;&#10;Descrizione generata automaticamente">
            <a:extLst>
              <a:ext uri="{FF2B5EF4-FFF2-40B4-BE49-F238E27FC236}">
                <a16:creationId xmlns:a16="http://schemas.microsoft.com/office/drawing/2014/main" id="{DB5B7E49-83F6-AA4A-B717-EB6E28C08B8F}"/>
              </a:ext>
            </a:extLst>
          </p:cNvPr>
          <p:cNvPicPr>
            <a:picLocks noChangeAspect="1"/>
          </p:cNvPicPr>
          <p:nvPr/>
        </p:nvPicPr>
        <p:blipFill rotWithShape="1">
          <a:blip r:embed="rId2"/>
          <a:srcRect/>
          <a:stretch/>
        </p:blipFill>
        <p:spPr>
          <a:xfrm>
            <a:off x="20" y="10"/>
            <a:ext cx="12191980" cy="6857990"/>
          </a:xfrm>
          <a:prstGeom prst="rect">
            <a:avLst/>
          </a:prstGeom>
        </p:spPr>
      </p:pic>
      <p:sp>
        <p:nvSpPr>
          <p:cNvPr id="10" name="Ovale 9">
            <a:extLst>
              <a:ext uri="{FF2B5EF4-FFF2-40B4-BE49-F238E27FC236}">
                <a16:creationId xmlns:a16="http://schemas.microsoft.com/office/drawing/2014/main" id="{C39C6FB5-E310-FC42-8D5C-05614453F2A3}"/>
              </a:ext>
            </a:extLst>
          </p:cNvPr>
          <p:cNvSpPr/>
          <p:nvPr/>
        </p:nvSpPr>
        <p:spPr>
          <a:xfrm>
            <a:off x="7496499" y="2277613"/>
            <a:ext cx="4969637" cy="4961387"/>
          </a:xfrm>
          <a:prstGeom prst="ellipse">
            <a:avLst/>
          </a:prstGeom>
          <a:solidFill>
            <a:srgbClr val="F7E9D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0DB17A51-5068-6C42-9BEA-CE7631E71DF1}"/>
              </a:ext>
            </a:extLst>
          </p:cNvPr>
          <p:cNvSpPr txBox="1"/>
          <p:nvPr/>
        </p:nvSpPr>
        <p:spPr>
          <a:xfrm>
            <a:off x="7596350" y="3179471"/>
            <a:ext cx="4703379" cy="1754326"/>
          </a:xfrm>
          <a:prstGeom prst="rect">
            <a:avLst/>
          </a:prstGeom>
          <a:noFill/>
        </p:spPr>
        <p:txBody>
          <a:bodyPr wrap="square" rtlCol="0">
            <a:spAutoFit/>
          </a:bodyPr>
          <a:lstStyle/>
          <a:p>
            <a:pPr algn="ctr">
              <a:spcAft>
                <a:spcPts val="600"/>
              </a:spcAft>
            </a:pPr>
            <a:r>
              <a:rPr lang="en-US" sz="3600">
                <a:latin typeface="Georgia" panose="02040502050405020303" pitchFamily="18" charset="0"/>
              </a:rPr>
              <a:t>LncRNAs and resistance of tumors to immunotherapy</a:t>
            </a:r>
          </a:p>
        </p:txBody>
      </p:sp>
      <p:sp>
        <p:nvSpPr>
          <p:cNvPr id="12" name="CasellaDiTesto 11">
            <a:extLst>
              <a:ext uri="{FF2B5EF4-FFF2-40B4-BE49-F238E27FC236}">
                <a16:creationId xmlns:a16="http://schemas.microsoft.com/office/drawing/2014/main" id="{F3629B59-AD42-E449-B696-EF530E67A271}"/>
              </a:ext>
            </a:extLst>
          </p:cNvPr>
          <p:cNvSpPr txBox="1"/>
          <p:nvPr/>
        </p:nvSpPr>
        <p:spPr>
          <a:xfrm>
            <a:off x="8831754" y="5311123"/>
            <a:ext cx="2232570" cy="1169551"/>
          </a:xfrm>
          <a:prstGeom prst="rect">
            <a:avLst/>
          </a:prstGeom>
          <a:noFill/>
        </p:spPr>
        <p:txBody>
          <a:bodyPr wrap="square" rtlCol="0">
            <a:spAutoFit/>
          </a:bodyPr>
          <a:lstStyle/>
          <a:p>
            <a:pPr algn="ctr">
              <a:spcAft>
                <a:spcPts val="600"/>
              </a:spcAft>
            </a:pPr>
            <a:r>
              <a:rPr lang="en-US" sz="2000">
                <a:latin typeface="Georgia" panose="02040502050405020303" pitchFamily="18" charset="0"/>
              </a:rPr>
              <a:t>Debora Maffeo</a:t>
            </a:r>
          </a:p>
          <a:p>
            <a:pPr algn="ctr">
              <a:spcAft>
                <a:spcPts val="600"/>
              </a:spcAft>
            </a:pPr>
            <a:r>
              <a:rPr lang="en-US" sz="2000">
                <a:latin typeface="Georgia" panose="02040502050405020303" pitchFamily="18" charset="0"/>
              </a:rPr>
              <a:t>Carmela Tangredi</a:t>
            </a:r>
          </a:p>
          <a:p>
            <a:pPr algn="ctr">
              <a:spcAft>
                <a:spcPts val="600"/>
              </a:spcAft>
            </a:pPr>
            <a:r>
              <a:rPr lang="en-US" sz="2000">
                <a:latin typeface="Georgia" panose="02040502050405020303" pitchFamily="18" charset="0"/>
              </a:rPr>
              <a:t>Ilaria Ziccardi</a:t>
            </a:r>
          </a:p>
        </p:txBody>
      </p:sp>
      <p:cxnSp>
        <p:nvCxnSpPr>
          <p:cNvPr id="13" name="Connettore 1 12">
            <a:extLst>
              <a:ext uri="{FF2B5EF4-FFF2-40B4-BE49-F238E27FC236}">
                <a16:creationId xmlns:a16="http://schemas.microsoft.com/office/drawing/2014/main" id="{070DCF6D-47FE-9A4C-8307-5729473594CF}"/>
              </a:ext>
            </a:extLst>
          </p:cNvPr>
          <p:cNvCxnSpPr/>
          <p:nvPr/>
        </p:nvCxnSpPr>
        <p:spPr>
          <a:xfrm>
            <a:off x="9480331" y="5123793"/>
            <a:ext cx="935420" cy="0"/>
          </a:xfrm>
          <a:prstGeom prst="line">
            <a:avLst/>
          </a:prstGeom>
          <a:effectLst>
            <a:outerShdw blurRad="38100" dist="25400" dir="5400000" rotWithShape="0">
              <a:srgbClr val="000000">
                <a:alpha val="0"/>
              </a:srgb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72937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DCC39A9F-73F7-0541-BE26-62E76FDEF1CB}"/>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“Hot” tumors</a:t>
            </a:r>
          </a:p>
        </p:txBody>
      </p:sp>
      <p:pic>
        <p:nvPicPr>
          <p:cNvPr id="5" name="Immagine 4" descr="Immagine che contiene testo&#10;&#10;Descrizione generata automaticamente">
            <a:extLst>
              <a:ext uri="{FF2B5EF4-FFF2-40B4-BE49-F238E27FC236}">
                <a16:creationId xmlns:a16="http://schemas.microsoft.com/office/drawing/2014/main" id="{DDDCE517-F580-9645-AFE6-871CC4B4363C}"/>
              </a:ext>
            </a:extLst>
          </p:cNvPr>
          <p:cNvPicPr>
            <a:picLocks noChangeAspect="1"/>
          </p:cNvPicPr>
          <p:nvPr/>
        </p:nvPicPr>
        <p:blipFill rotWithShape="1">
          <a:blip r:embed="rId2"/>
          <a:srcRect l="59004" t="3354" b="5537"/>
          <a:stretch/>
        </p:blipFill>
        <p:spPr>
          <a:xfrm>
            <a:off x="6096000" y="1749997"/>
            <a:ext cx="2844800" cy="3706115"/>
          </a:xfrm>
          <a:prstGeom prst="rect">
            <a:avLst/>
          </a:prstGeom>
        </p:spPr>
      </p:pic>
      <p:sp>
        <p:nvSpPr>
          <p:cNvPr id="7" name="CasellaDiTesto 6">
            <a:extLst>
              <a:ext uri="{FF2B5EF4-FFF2-40B4-BE49-F238E27FC236}">
                <a16:creationId xmlns:a16="http://schemas.microsoft.com/office/drawing/2014/main" id="{2E84CD72-CC82-AB45-95A5-CD8C02166A5C}"/>
              </a:ext>
            </a:extLst>
          </p:cNvPr>
          <p:cNvSpPr txBox="1"/>
          <p:nvPr/>
        </p:nvSpPr>
        <p:spPr>
          <a:xfrm>
            <a:off x="1154466" y="2009751"/>
            <a:ext cx="4464402" cy="3186606"/>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The tumor has already been infiltrated by T cells rushing to fight against cancer cells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The immune system has already recognized the cancer and is working to fight it</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High mutational load and production of neoantigens on the cancer cells surface</a:t>
            </a:r>
          </a:p>
        </p:txBody>
      </p:sp>
    </p:spTree>
    <p:extLst>
      <p:ext uri="{BB962C8B-B14F-4D97-AF65-F5344CB8AC3E}">
        <p14:creationId xmlns:p14="http://schemas.microsoft.com/office/powerpoint/2010/main" val="632186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C4B3D837-EAB7-8C46-95CD-56C59A0B33D7}"/>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“Cold” tumors</a:t>
            </a:r>
          </a:p>
        </p:txBody>
      </p:sp>
      <p:pic>
        <p:nvPicPr>
          <p:cNvPr id="3" name="Immagine 2" descr="Immagine che contiene testo&#10;&#10;Descrizione generata automaticamente">
            <a:extLst>
              <a:ext uri="{FF2B5EF4-FFF2-40B4-BE49-F238E27FC236}">
                <a16:creationId xmlns:a16="http://schemas.microsoft.com/office/drawing/2014/main" id="{69570F1A-D1D3-A949-A0FF-2F7180C2A24D}"/>
              </a:ext>
            </a:extLst>
          </p:cNvPr>
          <p:cNvPicPr>
            <a:picLocks noChangeAspect="1"/>
          </p:cNvPicPr>
          <p:nvPr/>
        </p:nvPicPr>
        <p:blipFill rotWithShape="1">
          <a:blip r:embed="rId2"/>
          <a:srcRect t="5030" r="57404" b="3441"/>
          <a:stretch/>
        </p:blipFill>
        <p:spPr>
          <a:xfrm>
            <a:off x="1248745" y="1869954"/>
            <a:ext cx="2989444" cy="3765550"/>
          </a:xfrm>
          <a:prstGeom prst="rect">
            <a:avLst/>
          </a:prstGeom>
        </p:spPr>
      </p:pic>
      <p:sp>
        <p:nvSpPr>
          <p:cNvPr id="4" name="Rettangolo 3">
            <a:extLst>
              <a:ext uri="{FF2B5EF4-FFF2-40B4-BE49-F238E27FC236}">
                <a16:creationId xmlns:a16="http://schemas.microsoft.com/office/drawing/2014/main" id="{EB2AF93F-C550-D549-B38E-8C12E77DFD84}"/>
              </a:ext>
            </a:extLst>
          </p:cNvPr>
          <p:cNvSpPr/>
          <p:nvPr/>
        </p:nvSpPr>
        <p:spPr>
          <a:xfrm>
            <a:off x="3936911" y="3359029"/>
            <a:ext cx="301278" cy="39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224E875-AC2E-C846-BE4C-4A076C25BD7B}"/>
              </a:ext>
            </a:extLst>
          </p:cNvPr>
          <p:cNvSpPr txBox="1"/>
          <p:nvPr/>
        </p:nvSpPr>
        <p:spPr>
          <a:xfrm>
            <a:off x="4975668" y="2014690"/>
            <a:ext cx="3778815" cy="3476078"/>
          </a:xfrm>
          <a:prstGeom prst="rect">
            <a:avLst/>
          </a:prstGeom>
        </p:spPr>
        <p:txBody>
          <a:bodyPr vert="horz" lIns="91440" tIns="45720" rIns="91440" bIns="45720" rtlCol="0">
            <a:normAutofit/>
          </a:bodyPr>
          <a:lstStyle/>
          <a:p>
            <a:pPr marL="342900" indent="-342900">
              <a:spcBef>
                <a:spcPts val="1000"/>
              </a:spcBef>
              <a:buClr>
                <a:srgbClr val="0070C0"/>
              </a:buClr>
              <a:buSzPct val="80000"/>
              <a:buFont typeface="Wingdings 3" charset="2"/>
              <a:buChar char=""/>
            </a:pPr>
            <a:r>
              <a:rPr lang="en-US" sz="2000" dirty="0">
                <a:latin typeface="Georgia" panose="02040502050405020303" pitchFamily="18" charset="0"/>
              </a:rPr>
              <a:t>The tumor has not been yet infiltrated by T cells</a:t>
            </a:r>
          </a:p>
          <a:p>
            <a:pPr marL="342900" indent="-342900">
              <a:spcBef>
                <a:spcPts val="1000"/>
              </a:spcBef>
              <a:buClr>
                <a:srgbClr val="0070C0"/>
              </a:buClr>
              <a:buSzPct val="80000"/>
              <a:buFont typeface="Wingdings 3" charset="2"/>
              <a:buChar char=""/>
            </a:pPr>
            <a:r>
              <a:rPr lang="en-US" sz="2000" dirty="0">
                <a:latin typeface="Georgia" panose="02040502050405020303" pitchFamily="18" charset="0"/>
              </a:rPr>
              <a:t>The immune response is not working </a:t>
            </a:r>
          </a:p>
          <a:p>
            <a:pPr marL="342900" indent="-342900">
              <a:spcBef>
                <a:spcPts val="1000"/>
              </a:spcBef>
              <a:buClr>
                <a:srgbClr val="0070C0"/>
              </a:buClr>
              <a:buSzPct val="80000"/>
              <a:buFont typeface="Wingdings 3" charset="2"/>
              <a:buChar char=""/>
            </a:pPr>
            <a:r>
              <a:rPr lang="en-US" sz="2000" dirty="0">
                <a:latin typeface="Georgia" panose="02040502050405020303" pitchFamily="18" charset="0"/>
              </a:rPr>
              <a:t>The microenvironment contains blood vessels, structural elements and specialized immune cells such as MDSCs and T regulatory cells</a:t>
            </a:r>
          </a:p>
        </p:txBody>
      </p:sp>
    </p:spTree>
    <p:extLst>
      <p:ext uri="{BB962C8B-B14F-4D97-AF65-F5344CB8AC3E}">
        <p14:creationId xmlns:p14="http://schemas.microsoft.com/office/powerpoint/2010/main" val="232600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DCC39A9F-73F7-0541-BE26-62E76FDEF1CB}"/>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Hot and cold tumors</a:t>
            </a:r>
          </a:p>
        </p:txBody>
      </p:sp>
      <p:pic>
        <p:nvPicPr>
          <p:cNvPr id="4" name="Immagine 3" descr="Immagine che contiene frutta, fiore&#10;&#10;Descrizione generata automaticamente">
            <a:extLst>
              <a:ext uri="{FF2B5EF4-FFF2-40B4-BE49-F238E27FC236}">
                <a16:creationId xmlns:a16="http://schemas.microsoft.com/office/drawing/2014/main" id="{16CEDD43-D12A-9845-BD50-24309F9A3CAC}"/>
              </a:ext>
            </a:extLst>
          </p:cNvPr>
          <p:cNvPicPr>
            <a:picLocks noChangeAspect="1"/>
          </p:cNvPicPr>
          <p:nvPr/>
        </p:nvPicPr>
        <p:blipFill>
          <a:blip r:embed="rId2"/>
          <a:stretch>
            <a:fillRect/>
          </a:stretch>
        </p:blipFill>
        <p:spPr>
          <a:xfrm>
            <a:off x="2657391" y="2171438"/>
            <a:ext cx="5223992" cy="3406043"/>
          </a:xfrm>
          <a:prstGeom prst="rect">
            <a:avLst/>
          </a:prstGeom>
        </p:spPr>
      </p:pic>
      <p:sp>
        <p:nvSpPr>
          <p:cNvPr id="5" name="CasellaDiTesto 4">
            <a:extLst>
              <a:ext uri="{FF2B5EF4-FFF2-40B4-BE49-F238E27FC236}">
                <a16:creationId xmlns:a16="http://schemas.microsoft.com/office/drawing/2014/main" id="{7B462EF1-59B2-6D46-BD55-C69B71EEF973}"/>
              </a:ext>
            </a:extLst>
          </p:cNvPr>
          <p:cNvSpPr txBox="1"/>
          <p:nvPr/>
        </p:nvSpPr>
        <p:spPr>
          <a:xfrm>
            <a:off x="7941924" y="2608802"/>
            <a:ext cx="2178139" cy="2531317"/>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dirty="0">
                <a:latin typeface="Georgia" panose="02040502050405020303" pitchFamily="18" charset="0"/>
              </a:rPr>
              <a:t>Melanoma</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Bladder cancer</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Kidney cancer</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Head and neck cancer</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Non-small cell lung cancer</a:t>
            </a:r>
          </a:p>
        </p:txBody>
      </p:sp>
      <p:sp>
        <p:nvSpPr>
          <p:cNvPr id="6" name="CasellaDiTesto 5">
            <a:extLst>
              <a:ext uri="{FF2B5EF4-FFF2-40B4-BE49-F238E27FC236}">
                <a16:creationId xmlns:a16="http://schemas.microsoft.com/office/drawing/2014/main" id="{F273564F-485D-5D42-B7C2-D0F125426682}"/>
              </a:ext>
            </a:extLst>
          </p:cNvPr>
          <p:cNvSpPr txBox="1"/>
          <p:nvPr/>
        </p:nvSpPr>
        <p:spPr>
          <a:xfrm>
            <a:off x="360156" y="2654012"/>
            <a:ext cx="1868302" cy="2313140"/>
          </a:xfrm>
          <a:prstGeom prst="rect">
            <a:avLst/>
          </a:prstGeom>
        </p:spPr>
        <p:txBody>
          <a:bodyPr vert="horz" lIns="91440" tIns="45720" rIns="91440" bIns="45720" rtlCol="0">
            <a:normAutofit/>
          </a:bodyPr>
          <a:lstStyle/>
          <a:p>
            <a:pPr algn="r">
              <a:spcBef>
                <a:spcPts val="1000"/>
              </a:spcBef>
              <a:buClr>
                <a:srgbClr val="0070C0"/>
              </a:buClr>
              <a:buSzPct val="80000"/>
            </a:pPr>
            <a:r>
              <a:rPr lang="en-US" dirty="0">
                <a:latin typeface="Georgia" panose="02040502050405020303" pitchFamily="18" charset="0"/>
              </a:rPr>
              <a:t>Pancreatic cancer</a:t>
            </a:r>
          </a:p>
          <a:p>
            <a:pPr algn="r">
              <a:spcBef>
                <a:spcPts val="1000"/>
              </a:spcBef>
              <a:buClr>
                <a:srgbClr val="0070C0"/>
              </a:buClr>
              <a:buSzPct val="80000"/>
            </a:pPr>
            <a:r>
              <a:rPr lang="en-US" dirty="0">
                <a:latin typeface="Georgia" panose="02040502050405020303" pitchFamily="18" charset="0"/>
              </a:rPr>
              <a:t>Breast cancer</a:t>
            </a:r>
          </a:p>
          <a:p>
            <a:pPr algn="r">
              <a:spcBef>
                <a:spcPts val="1000"/>
              </a:spcBef>
              <a:buClr>
                <a:srgbClr val="0070C0"/>
              </a:buClr>
              <a:buSzPct val="80000"/>
            </a:pPr>
            <a:r>
              <a:rPr lang="en-US" dirty="0">
                <a:latin typeface="Georgia" panose="02040502050405020303" pitchFamily="18" charset="0"/>
              </a:rPr>
              <a:t>Ovarian cancer</a:t>
            </a:r>
          </a:p>
          <a:p>
            <a:pPr algn="r">
              <a:spcBef>
                <a:spcPts val="1000"/>
              </a:spcBef>
              <a:buClr>
                <a:srgbClr val="0070C0"/>
              </a:buClr>
              <a:buSzPct val="80000"/>
            </a:pPr>
            <a:r>
              <a:rPr lang="en-US" dirty="0">
                <a:latin typeface="Georgia" panose="02040502050405020303" pitchFamily="18" charset="0"/>
              </a:rPr>
              <a:t>Prostate cancer</a:t>
            </a:r>
          </a:p>
          <a:p>
            <a:pPr algn="r">
              <a:spcBef>
                <a:spcPts val="1000"/>
              </a:spcBef>
              <a:buClr>
                <a:srgbClr val="0070C0"/>
              </a:buClr>
              <a:buSzPct val="80000"/>
            </a:pPr>
            <a:r>
              <a:rPr lang="en-US" dirty="0">
                <a:latin typeface="Georgia" panose="02040502050405020303" pitchFamily="18" charset="0"/>
              </a:rPr>
              <a:t>Glioblastoma</a:t>
            </a:r>
          </a:p>
          <a:p>
            <a:pPr marL="342900" indent="-342900">
              <a:spcBef>
                <a:spcPts val="1000"/>
              </a:spcBef>
              <a:buClr>
                <a:srgbClr val="0070C0"/>
              </a:buClr>
              <a:buSzPct val="80000"/>
              <a:buFont typeface="Wingdings 3" pitchFamily="2" charset="2"/>
              <a:buChar char=""/>
            </a:pPr>
            <a:endParaRPr lang="en-US" dirty="0">
              <a:latin typeface="Georgia" panose="02040502050405020303" pitchFamily="18" charset="0"/>
            </a:endParaRPr>
          </a:p>
        </p:txBody>
      </p:sp>
      <p:pic>
        <p:nvPicPr>
          <p:cNvPr id="8" name="Immagine 7" descr="Immagine che contiene screenshot&#10;&#10;Descrizione generata automaticamente">
            <a:extLst>
              <a:ext uri="{FF2B5EF4-FFF2-40B4-BE49-F238E27FC236}">
                <a16:creationId xmlns:a16="http://schemas.microsoft.com/office/drawing/2014/main" id="{214DC298-74A7-D44F-9C2F-1D055549A43B}"/>
              </a:ext>
            </a:extLst>
          </p:cNvPr>
          <p:cNvPicPr>
            <a:picLocks noChangeAspect="1"/>
          </p:cNvPicPr>
          <p:nvPr/>
        </p:nvPicPr>
        <p:blipFill rotWithShape="1">
          <a:blip r:embed="rId3"/>
          <a:srcRect l="2883" t="39662" r="94164" b="30971"/>
          <a:stretch/>
        </p:blipFill>
        <p:spPr>
          <a:xfrm rot="10800000">
            <a:off x="2228459" y="2636198"/>
            <a:ext cx="368391" cy="2289282"/>
          </a:xfrm>
          <a:prstGeom prst="rect">
            <a:avLst/>
          </a:prstGeom>
        </p:spPr>
      </p:pic>
    </p:spTree>
    <p:extLst>
      <p:ext uri="{BB962C8B-B14F-4D97-AF65-F5344CB8AC3E}">
        <p14:creationId xmlns:p14="http://schemas.microsoft.com/office/powerpoint/2010/main" val="3968908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24">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6" name="Straight Connector 25">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Immagine 4" descr="Immagine che contiene screenshot&#10;&#10;Descrizione generata automaticamente">
            <a:extLst>
              <a:ext uri="{FF2B5EF4-FFF2-40B4-BE49-F238E27FC236}">
                <a16:creationId xmlns:a16="http://schemas.microsoft.com/office/drawing/2014/main" id="{80F0174C-686B-DB47-B27A-BD16F12BEC68}"/>
              </a:ext>
            </a:extLst>
          </p:cNvPr>
          <p:cNvPicPr>
            <a:picLocks noChangeAspect="1"/>
          </p:cNvPicPr>
          <p:nvPr/>
        </p:nvPicPr>
        <p:blipFill rotWithShape="1">
          <a:blip r:embed="rId2"/>
          <a:srcRect l="3462" t="2105" r="2938" b="24973"/>
          <a:stretch/>
        </p:blipFill>
        <p:spPr>
          <a:xfrm>
            <a:off x="485245" y="1250950"/>
            <a:ext cx="8846081" cy="4307371"/>
          </a:xfrm>
          <a:prstGeom prst="rect">
            <a:avLst/>
          </a:prstGeom>
        </p:spPr>
      </p:pic>
    </p:spTree>
    <p:extLst>
      <p:ext uri="{BB962C8B-B14F-4D97-AF65-F5344CB8AC3E}">
        <p14:creationId xmlns:p14="http://schemas.microsoft.com/office/powerpoint/2010/main" val="2534792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5" name="CasellaDiTesto 4">
            <a:extLst>
              <a:ext uri="{FF2B5EF4-FFF2-40B4-BE49-F238E27FC236}">
                <a16:creationId xmlns:a16="http://schemas.microsoft.com/office/drawing/2014/main" id="{2DD32761-E491-1445-B9A8-0969EA7247D3}"/>
              </a:ext>
            </a:extLst>
          </p:cNvPr>
          <p:cNvSpPr txBox="1"/>
          <p:nvPr/>
        </p:nvSpPr>
        <p:spPr>
          <a:xfrm>
            <a:off x="1759232" y="2138778"/>
            <a:ext cx="6432868" cy="1081844"/>
          </a:xfrm>
          <a:prstGeom prst="rect">
            <a:avLst/>
          </a:prstGeom>
        </p:spPr>
        <p:txBody>
          <a:bodyPr vert="horz" lIns="91440" tIns="45720" rIns="91440" bIns="45720" rtlCol="0">
            <a:noAutofit/>
          </a:bodyPr>
          <a:lstStyle/>
          <a:p>
            <a:pPr algn="ctr">
              <a:spcBef>
                <a:spcPts val="1000"/>
              </a:spcBef>
              <a:buClr>
                <a:schemeClr val="accent1"/>
              </a:buClr>
              <a:buSzPct val="80000"/>
            </a:pPr>
            <a:r>
              <a:rPr lang="en-US" sz="2000" dirty="0">
                <a:latin typeface="Georgia" panose="02040502050405020303" pitchFamily="18" charset="0"/>
              </a:rPr>
              <a:t>The progression of OC has been suggested to be closely associated with lncRNAs and HOTTIP may affect OC involving the regulation of IL-6 and PD-L1</a:t>
            </a:r>
          </a:p>
        </p:txBody>
      </p:sp>
      <p:pic>
        <p:nvPicPr>
          <p:cNvPr id="6" name="Immagine 5" descr="Immagine che contiene interni, sedendo, tavolo, rosso&#10;&#10;Descrizione generata automaticamente">
            <a:extLst>
              <a:ext uri="{FF2B5EF4-FFF2-40B4-BE49-F238E27FC236}">
                <a16:creationId xmlns:a16="http://schemas.microsoft.com/office/drawing/2014/main" id="{2AB150D6-2C36-6F42-B9E7-CEEDEE837966}"/>
              </a:ext>
            </a:extLst>
          </p:cNvPr>
          <p:cNvPicPr>
            <a:picLocks noChangeAspect="1"/>
          </p:cNvPicPr>
          <p:nvPr/>
        </p:nvPicPr>
        <p:blipFill rotWithShape="1">
          <a:blip r:embed="rId2"/>
          <a:srcRect l="4489" t="16477" r="3849" b="9414"/>
          <a:stretch/>
        </p:blipFill>
        <p:spPr>
          <a:xfrm>
            <a:off x="2228941" y="3429000"/>
            <a:ext cx="5493451" cy="2994949"/>
          </a:xfrm>
          <a:prstGeom prst="rect">
            <a:avLst/>
          </a:prstGeom>
        </p:spPr>
      </p:pic>
    </p:spTree>
    <p:extLst>
      <p:ext uri="{BB962C8B-B14F-4D97-AF65-F5344CB8AC3E}">
        <p14:creationId xmlns:p14="http://schemas.microsoft.com/office/powerpoint/2010/main" val="3321242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pic>
        <p:nvPicPr>
          <p:cNvPr id="5" name="Immagine 4">
            <a:extLst>
              <a:ext uri="{FF2B5EF4-FFF2-40B4-BE49-F238E27FC236}">
                <a16:creationId xmlns:a16="http://schemas.microsoft.com/office/drawing/2014/main" id="{DD2E4CA6-9EF2-584A-9615-6156D040FC58}"/>
              </a:ext>
            </a:extLst>
          </p:cNvPr>
          <p:cNvPicPr>
            <a:picLocks noChangeAspect="1"/>
          </p:cNvPicPr>
          <p:nvPr/>
        </p:nvPicPr>
        <p:blipFill rotWithShape="1">
          <a:blip r:embed="rId2"/>
          <a:srcRect l="6829" t="21111" r="6713" b="28148"/>
          <a:stretch/>
        </p:blipFill>
        <p:spPr>
          <a:xfrm>
            <a:off x="371918" y="1930400"/>
            <a:ext cx="9216582" cy="3380648"/>
          </a:xfrm>
          <a:prstGeom prst="rect">
            <a:avLst/>
          </a:prstGeom>
        </p:spPr>
      </p:pic>
      <p:sp>
        <p:nvSpPr>
          <p:cNvPr id="24" name="Titolo 3">
            <a:extLst>
              <a:ext uri="{FF2B5EF4-FFF2-40B4-BE49-F238E27FC236}">
                <a16:creationId xmlns:a16="http://schemas.microsoft.com/office/drawing/2014/main" id="{E55C9579-85DC-FB43-921B-8B8B2DA75B23}"/>
              </a:ext>
            </a:extLst>
          </p:cNvPr>
          <p:cNvSpPr txBox="1">
            <a:spLocks/>
          </p:cNvSpPr>
          <p:nvPr/>
        </p:nvSpPr>
        <p:spPr>
          <a:xfrm>
            <a:off x="677334" y="5442536"/>
            <a:ext cx="4301066" cy="93735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a:solidFill>
                  <a:schemeClr val="tx1"/>
                </a:solidFill>
                <a:latin typeface="Georgia" panose="02040502050405020303" pitchFamily="18" charset="0"/>
              </a:rPr>
              <a:t>A) OC patients presented with a greater number of neutrophils relative to normal controls</a:t>
            </a:r>
          </a:p>
        </p:txBody>
      </p:sp>
      <p:sp>
        <p:nvSpPr>
          <p:cNvPr id="6" name="Rettangolo 5">
            <a:extLst>
              <a:ext uri="{FF2B5EF4-FFF2-40B4-BE49-F238E27FC236}">
                <a16:creationId xmlns:a16="http://schemas.microsoft.com/office/drawing/2014/main" id="{0264B8A6-87F0-1D4A-AAB0-92FED0514A84}"/>
              </a:ext>
            </a:extLst>
          </p:cNvPr>
          <p:cNvSpPr/>
          <p:nvPr/>
        </p:nvSpPr>
        <p:spPr>
          <a:xfrm>
            <a:off x="4975668" y="5311048"/>
            <a:ext cx="4298334" cy="1200329"/>
          </a:xfrm>
          <a:prstGeom prst="rect">
            <a:avLst/>
          </a:prstGeom>
        </p:spPr>
        <p:txBody>
          <a:bodyPr wrap="square">
            <a:spAutoFit/>
          </a:bodyPr>
          <a:lstStyle/>
          <a:p>
            <a:pPr algn="ctr"/>
            <a:r>
              <a:rPr lang="en-US">
                <a:latin typeface="Georgia" panose="02040502050405020303" pitchFamily="18" charset="0"/>
              </a:rPr>
              <a:t>B) PD-L1 expression in infiltrated neutrophils was elevated in comparison to that of the neutrophils from peripheral blood</a:t>
            </a:r>
          </a:p>
        </p:txBody>
      </p:sp>
    </p:spTree>
    <p:extLst>
      <p:ext uri="{BB962C8B-B14F-4D97-AF65-F5344CB8AC3E}">
        <p14:creationId xmlns:p14="http://schemas.microsoft.com/office/powerpoint/2010/main" val="4065894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5573184" y="3293752"/>
            <a:ext cx="377190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C) Abnormal expression of IL-6 in OC patients resulted in higher expression of PD-L1 in infiltrated neutrophils</a:t>
            </a:r>
          </a:p>
        </p:txBody>
      </p:sp>
      <p:pic>
        <p:nvPicPr>
          <p:cNvPr id="7" name="Immagine 6">
            <a:extLst>
              <a:ext uri="{FF2B5EF4-FFF2-40B4-BE49-F238E27FC236}">
                <a16:creationId xmlns:a16="http://schemas.microsoft.com/office/drawing/2014/main" id="{D46460B8-16E9-714F-A88D-C242E8561B13}"/>
              </a:ext>
            </a:extLst>
          </p:cNvPr>
          <p:cNvPicPr>
            <a:picLocks noChangeAspect="1"/>
          </p:cNvPicPr>
          <p:nvPr/>
        </p:nvPicPr>
        <p:blipFill rotWithShape="1">
          <a:blip r:embed="rId2"/>
          <a:srcRect l="23381" t="15741" r="13309" b="6297"/>
          <a:stretch/>
        </p:blipFill>
        <p:spPr>
          <a:xfrm>
            <a:off x="677334" y="2070100"/>
            <a:ext cx="4895850" cy="3768104"/>
          </a:xfrm>
          <a:prstGeom prst="rect">
            <a:avLst/>
          </a:prstGeom>
        </p:spPr>
      </p:pic>
      <p:sp>
        <p:nvSpPr>
          <p:cNvPr id="2" name="Ovale 1">
            <a:extLst>
              <a:ext uri="{FF2B5EF4-FFF2-40B4-BE49-F238E27FC236}">
                <a16:creationId xmlns:a16="http://schemas.microsoft.com/office/drawing/2014/main" id="{43DF0150-31B9-4E94-AE17-C8525184C835}"/>
              </a:ext>
            </a:extLst>
          </p:cNvPr>
          <p:cNvSpPr/>
          <p:nvPr/>
        </p:nvSpPr>
        <p:spPr>
          <a:xfrm>
            <a:off x="1659988" y="2335237"/>
            <a:ext cx="1181686" cy="7033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3101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1880043" y="5651485"/>
            <a:ext cx="6184284" cy="84644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D) Neutrophils are accumulated in the OC tissues compared to normal fallopian tube fimbriae tissues</a:t>
            </a:r>
          </a:p>
        </p:txBody>
      </p:sp>
      <p:pic>
        <p:nvPicPr>
          <p:cNvPr id="5" name="Immagine 4" descr="Immagine che contiene screenshot&#10;&#10;Descrizione generata automaticamente">
            <a:extLst>
              <a:ext uri="{FF2B5EF4-FFF2-40B4-BE49-F238E27FC236}">
                <a16:creationId xmlns:a16="http://schemas.microsoft.com/office/drawing/2014/main" id="{E2DB6849-2B06-BD46-82B8-12F4B6381723}"/>
              </a:ext>
            </a:extLst>
          </p:cNvPr>
          <p:cNvPicPr>
            <a:picLocks noChangeAspect="1"/>
          </p:cNvPicPr>
          <p:nvPr/>
        </p:nvPicPr>
        <p:blipFill rotWithShape="1">
          <a:blip r:embed="rId2"/>
          <a:srcRect l="14699" t="20185" r="810" b="28889"/>
          <a:stretch/>
        </p:blipFill>
        <p:spPr>
          <a:xfrm>
            <a:off x="505268" y="2108200"/>
            <a:ext cx="8933834" cy="3365485"/>
          </a:xfrm>
          <a:prstGeom prst="rect">
            <a:avLst/>
          </a:prstGeom>
        </p:spPr>
      </p:pic>
    </p:spTree>
    <p:extLst>
      <p:ext uri="{BB962C8B-B14F-4D97-AF65-F5344CB8AC3E}">
        <p14:creationId xmlns:p14="http://schemas.microsoft.com/office/powerpoint/2010/main" val="3586150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5502102" y="3293752"/>
            <a:ext cx="3771900"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E) There is a positive relation between IL-6 expression in OC tissues and PD-L1 expression in infiltrated neutrophils </a:t>
            </a:r>
          </a:p>
        </p:txBody>
      </p:sp>
      <p:pic>
        <p:nvPicPr>
          <p:cNvPr id="5" name="Immagine 4" descr="Immagine che contiene screenshot&#10;&#10;Descrizione generata automaticamente">
            <a:extLst>
              <a:ext uri="{FF2B5EF4-FFF2-40B4-BE49-F238E27FC236}">
                <a16:creationId xmlns:a16="http://schemas.microsoft.com/office/drawing/2014/main" id="{0D03753B-3B8B-DB49-999C-31CCF6BFAD1B}"/>
              </a:ext>
            </a:extLst>
          </p:cNvPr>
          <p:cNvPicPr>
            <a:picLocks noChangeAspect="1"/>
          </p:cNvPicPr>
          <p:nvPr/>
        </p:nvPicPr>
        <p:blipFill rotWithShape="1">
          <a:blip r:embed="rId2"/>
          <a:srcRect l="20601" t="14108" r="15742" b="7274"/>
          <a:stretch/>
        </p:blipFill>
        <p:spPr>
          <a:xfrm>
            <a:off x="677334" y="2096138"/>
            <a:ext cx="4606961" cy="3556000"/>
          </a:xfrm>
          <a:prstGeom prst="rect">
            <a:avLst/>
          </a:prstGeom>
        </p:spPr>
      </p:pic>
      <p:sp>
        <p:nvSpPr>
          <p:cNvPr id="7" name="CasellaDiTesto 6">
            <a:extLst>
              <a:ext uri="{FF2B5EF4-FFF2-40B4-BE49-F238E27FC236}">
                <a16:creationId xmlns:a16="http://schemas.microsoft.com/office/drawing/2014/main" id="{C3C48956-43C8-1147-B67A-1773E5138FC4}"/>
              </a:ext>
            </a:extLst>
          </p:cNvPr>
          <p:cNvSpPr txBox="1"/>
          <p:nvPr/>
        </p:nvSpPr>
        <p:spPr>
          <a:xfrm>
            <a:off x="1068906" y="5825176"/>
            <a:ext cx="7813523" cy="84644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400" dirty="0">
                <a:solidFill>
                  <a:schemeClr val="accent1"/>
                </a:solidFill>
                <a:latin typeface="Georgia" panose="02040502050405020303" pitchFamily="18" charset="0"/>
              </a:rPr>
              <a:t>Conclusion: </a:t>
            </a:r>
            <a:r>
              <a:rPr lang="en-US" sz="2400" dirty="0">
                <a:latin typeface="Georgia" panose="02040502050405020303" pitchFamily="18" charset="0"/>
              </a:rPr>
              <a:t>IL-6 is highly expressed in OC tissues and positively associated with PD-L1 in neutrophils </a:t>
            </a:r>
          </a:p>
        </p:txBody>
      </p:sp>
    </p:spTree>
    <p:extLst>
      <p:ext uri="{BB962C8B-B14F-4D97-AF65-F5344CB8AC3E}">
        <p14:creationId xmlns:p14="http://schemas.microsoft.com/office/powerpoint/2010/main" val="1481471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pic>
        <p:nvPicPr>
          <p:cNvPr id="4" name="Immagine 3" descr="Immagine che contiene screenshot&#10;&#10;Descrizione generata automaticamente">
            <a:extLst>
              <a:ext uri="{FF2B5EF4-FFF2-40B4-BE49-F238E27FC236}">
                <a16:creationId xmlns:a16="http://schemas.microsoft.com/office/drawing/2014/main" id="{3C5705C1-5822-0F49-977D-67F48CF14A8E}"/>
              </a:ext>
            </a:extLst>
          </p:cNvPr>
          <p:cNvPicPr>
            <a:picLocks noChangeAspect="1"/>
          </p:cNvPicPr>
          <p:nvPr/>
        </p:nvPicPr>
        <p:blipFill rotWithShape="1">
          <a:blip r:embed="rId3"/>
          <a:srcRect l="20023" t="26111" r="3356" b="18704"/>
          <a:stretch/>
        </p:blipFill>
        <p:spPr>
          <a:xfrm>
            <a:off x="1064981" y="1930400"/>
            <a:ext cx="7821374" cy="3520800"/>
          </a:xfrm>
          <a:prstGeom prst="rect">
            <a:avLst/>
          </a:prstGeom>
        </p:spPr>
      </p:pic>
      <p:sp>
        <p:nvSpPr>
          <p:cNvPr id="8" name="Titolo 3">
            <a:extLst>
              <a:ext uri="{FF2B5EF4-FFF2-40B4-BE49-F238E27FC236}">
                <a16:creationId xmlns:a16="http://schemas.microsoft.com/office/drawing/2014/main" id="{27CB399A-4B3A-ED4C-8BFC-84FA0BAD8520}"/>
              </a:ext>
            </a:extLst>
          </p:cNvPr>
          <p:cNvSpPr txBox="1">
            <a:spLocks/>
          </p:cNvSpPr>
          <p:nvPr/>
        </p:nvSpPr>
        <p:spPr>
          <a:xfrm>
            <a:off x="978221" y="5825176"/>
            <a:ext cx="7213158" cy="84644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A) IL-6 could promote the extent of STAT3 phosphorylation and increase expression of PD-L1 in neutrophils</a:t>
            </a:r>
          </a:p>
        </p:txBody>
      </p:sp>
    </p:spTree>
    <p:extLst>
      <p:ext uri="{BB962C8B-B14F-4D97-AF65-F5344CB8AC3E}">
        <p14:creationId xmlns:p14="http://schemas.microsoft.com/office/powerpoint/2010/main" val="46320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a:extLst>
              <a:ext uri="{FF2B5EF4-FFF2-40B4-BE49-F238E27FC236}">
                <a16:creationId xmlns:a16="http://schemas.microsoft.com/office/drawing/2014/main" id="{27436B52-0C43-4B49-8DE9-1FB0445D7B8B}"/>
              </a:ext>
            </a:extLst>
          </p:cNvPr>
          <p:cNvGraphicFramePr/>
          <p:nvPr>
            <p:extLst>
              <p:ext uri="{D42A27DB-BD31-4B8C-83A1-F6EECF244321}">
                <p14:modId xmlns:p14="http://schemas.microsoft.com/office/powerpoint/2010/main" val="2279103681"/>
              </p:ext>
            </p:extLst>
          </p:nvPr>
        </p:nvGraphicFramePr>
        <p:xfrm>
          <a:off x="376456" y="675805"/>
          <a:ext cx="7865844" cy="5506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sellaDiTesto 3">
            <a:extLst>
              <a:ext uri="{FF2B5EF4-FFF2-40B4-BE49-F238E27FC236}">
                <a16:creationId xmlns:a16="http://schemas.microsoft.com/office/drawing/2014/main" id="{BDB11B03-3143-3948-9450-2A51516BCA85}"/>
              </a:ext>
            </a:extLst>
          </p:cNvPr>
          <p:cNvSpPr txBox="1"/>
          <p:nvPr/>
        </p:nvSpPr>
        <p:spPr>
          <a:xfrm>
            <a:off x="7124069" y="1290201"/>
            <a:ext cx="2705732" cy="1893871"/>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dirty="0">
                <a:latin typeface="Georgia" panose="02040502050405020303" pitchFamily="18" charset="0"/>
              </a:rPr>
              <a:t>Splicing</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Nuclear organization</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Transposon silencing</a:t>
            </a:r>
          </a:p>
          <a:p>
            <a:pPr marL="342900" indent="-342900">
              <a:spcBef>
                <a:spcPts val="1000"/>
              </a:spcBef>
              <a:buClr>
                <a:schemeClr val="accent1"/>
              </a:buClr>
              <a:buSzPct val="80000"/>
              <a:buFont typeface="Wingdings 3" charset="2"/>
              <a:buChar char=""/>
            </a:pPr>
            <a:r>
              <a:rPr lang="en-US" dirty="0">
                <a:latin typeface="Georgia" panose="02040502050405020303" pitchFamily="18" charset="0"/>
              </a:rPr>
              <a:t>Inhibition of mRNA translation</a:t>
            </a:r>
          </a:p>
        </p:txBody>
      </p:sp>
    </p:spTree>
    <p:extLst>
      <p:ext uri="{BB962C8B-B14F-4D97-AF65-F5344CB8AC3E}">
        <p14:creationId xmlns:p14="http://schemas.microsoft.com/office/powerpoint/2010/main" val="898537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8" name="Titolo 3">
            <a:extLst>
              <a:ext uri="{FF2B5EF4-FFF2-40B4-BE49-F238E27FC236}">
                <a16:creationId xmlns:a16="http://schemas.microsoft.com/office/drawing/2014/main" id="{27CB399A-4B3A-ED4C-8BFC-84FA0BAD8520}"/>
              </a:ext>
            </a:extLst>
          </p:cNvPr>
          <p:cNvSpPr txBox="1">
            <a:spLocks/>
          </p:cNvSpPr>
          <p:nvPr/>
        </p:nvSpPr>
        <p:spPr>
          <a:xfrm>
            <a:off x="1864328" y="5825176"/>
            <a:ext cx="6222679" cy="84644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B) Expression of IL-6 in SKOV3 and OVCAR3 cells are higher than that in Hey-A8 cells</a:t>
            </a:r>
          </a:p>
        </p:txBody>
      </p:sp>
      <p:pic>
        <p:nvPicPr>
          <p:cNvPr id="7" name="Immagine 6" descr="Immagine che contiene screenshot&#10;&#10;Descrizione generata automaticamente">
            <a:extLst>
              <a:ext uri="{FF2B5EF4-FFF2-40B4-BE49-F238E27FC236}">
                <a16:creationId xmlns:a16="http://schemas.microsoft.com/office/drawing/2014/main" id="{A9CEC858-DF34-824E-A1FD-3F51157FEA67}"/>
              </a:ext>
            </a:extLst>
          </p:cNvPr>
          <p:cNvPicPr>
            <a:picLocks noChangeAspect="1"/>
          </p:cNvPicPr>
          <p:nvPr/>
        </p:nvPicPr>
        <p:blipFill rotWithShape="1">
          <a:blip r:embed="rId3"/>
          <a:srcRect l="14816" t="34444" r="694" b="26111"/>
          <a:stretch/>
        </p:blipFill>
        <p:spPr>
          <a:xfrm>
            <a:off x="340167" y="2525238"/>
            <a:ext cx="9271000" cy="2705100"/>
          </a:xfrm>
          <a:prstGeom prst="rect">
            <a:avLst/>
          </a:prstGeom>
        </p:spPr>
      </p:pic>
    </p:spTree>
    <p:extLst>
      <p:ext uri="{BB962C8B-B14F-4D97-AF65-F5344CB8AC3E}">
        <p14:creationId xmlns:p14="http://schemas.microsoft.com/office/powerpoint/2010/main" val="165057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pic>
        <p:nvPicPr>
          <p:cNvPr id="4" name="Immagine 3" descr="Immagine che contiene screenshot&#10;&#10;Descrizione generata automaticamente">
            <a:extLst>
              <a:ext uri="{FF2B5EF4-FFF2-40B4-BE49-F238E27FC236}">
                <a16:creationId xmlns:a16="http://schemas.microsoft.com/office/drawing/2014/main" id="{2B1C7E7E-1952-5345-9715-E3906BBAE865}"/>
              </a:ext>
            </a:extLst>
          </p:cNvPr>
          <p:cNvPicPr>
            <a:picLocks noChangeAspect="1"/>
          </p:cNvPicPr>
          <p:nvPr/>
        </p:nvPicPr>
        <p:blipFill rotWithShape="1">
          <a:blip r:embed="rId3"/>
          <a:srcRect l="15509" t="36111" r="1157" b="16481"/>
          <a:stretch/>
        </p:blipFill>
        <p:spPr>
          <a:xfrm>
            <a:off x="550335" y="1930400"/>
            <a:ext cx="6371166" cy="2265304"/>
          </a:xfrm>
          <a:prstGeom prst="rect">
            <a:avLst/>
          </a:prstGeom>
        </p:spPr>
      </p:pic>
      <p:pic>
        <p:nvPicPr>
          <p:cNvPr id="6" name="Immagine 5" descr="Immagine che contiene screenshot&#10;&#10;Descrizione generata automaticamente">
            <a:extLst>
              <a:ext uri="{FF2B5EF4-FFF2-40B4-BE49-F238E27FC236}">
                <a16:creationId xmlns:a16="http://schemas.microsoft.com/office/drawing/2014/main" id="{47FDFF30-3FB9-304A-AEED-9FC8F02E8B6B}"/>
              </a:ext>
            </a:extLst>
          </p:cNvPr>
          <p:cNvPicPr>
            <a:picLocks noChangeAspect="1"/>
          </p:cNvPicPr>
          <p:nvPr/>
        </p:nvPicPr>
        <p:blipFill rotWithShape="1">
          <a:blip r:embed="rId4"/>
          <a:srcRect l="32124" t="56498" r="5788" b="9445"/>
          <a:stretch/>
        </p:blipFill>
        <p:spPr>
          <a:xfrm>
            <a:off x="423335" y="4381737"/>
            <a:ext cx="6625166" cy="2271219"/>
          </a:xfrm>
          <a:prstGeom prst="rect">
            <a:avLst/>
          </a:prstGeom>
        </p:spPr>
      </p:pic>
      <p:sp>
        <p:nvSpPr>
          <p:cNvPr id="9" name="Rettangolo 8">
            <a:extLst>
              <a:ext uri="{FF2B5EF4-FFF2-40B4-BE49-F238E27FC236}">
                <a16:creationId xmlns:a16="http://schemas.microsoft.com/office/drawing/2014/main" id="{28EC8544-EF7E-B04D-A748-A34915B77AA9}"/>
              </a:ext>
            </a:extLst>
          </p:cNvPr>
          <p:cNvSpPr/>
          <p:nvPr/>
        </p:nvSpPr>
        <p:spPr>
          <a:xfrm>
            <a:off x="1358900" y="6551356"/>
            <a:ext cx="457200" cy="203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0" name="Titolo 3">
            <a:extLst>
              <a:ext uri="{FF2B5EF4-FFF2-40B4-BE49-F238E27FC236}">
                <a16:creationId xmlns:a16="http://schemas.microsoft.com/office/drawing/2014/main" id="{6773B97F-9BCE-D04E-922C-A58E756635BC}"/>
              </a:ext>
            </a:extLst>
          </p:cNvPr>
          <p:cNvSpPr txBox="1">
            <a:spLocks/>
          </p:cNvSpPr>
          <p:nvPr/>
        </p:nvSpPr>
        <p:spPr>
          <a:xfrm>
            <a:off x="7343603" y="3372552"/>
            <a:ext cx="2247899" cy="164630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C) OC cells with higher expression of IL-6 induced PD-L1 expression in neutrophils</a:t>
            </a:r>
          </a:p>
        </p:txBody>
      </p:sp>
    </p:spTree>
    <p:extLst>
      <p:ext uri="{BB962C8B-B14F-4D97-AF65-F5344CB8AC3E}">
        <p14:creationId xmlns:p14="http://schemas.microsoft.com/office/powerpoint/2010/main" val="23761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9" name="Rettangolo 8">
            <a:extLst>
              <a:ext uri="{FF2B5EF4-FFF2-40B4-BE49-F238E27FC236}">
                <a16:creationId xmlns:a16="http://schemas.microsoft.com/office/drawing/2014/main" id="{28EC8544-EF7E-B04D-A748-A34915B77AA9}"/>
              </a:ext>
            </a:extLst>
          </p:cNvPr>
          <p:cNvSpPr/>
          <p:nvPr/>
        </p:nvSpPr>
        <p:spPr>
          <a:xfrm>
            <a:off x="1358900" y="6551356"/>
            <a:ext cx="457200" cy="203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5" name="Immagine 4" descr="Immagine che contiene testo&#10;&#10;Descrizione generata automaticamente">
            <a:extLst>
              <a:ext uri="{FF2B5EF4-FFF2-40B4-BE49-F238E27FC236}">
                <a16:creationId xmlns:a16="http://schemas.microsoft.com/office/drawing/2014/main" id="{A1BC0850-D877-2F48-B3B8-008C0A4C0B1D}"/>
              </a:ext>
            </a:extLst>
          </p:cNvPr>
          <p:cNvPicPr>
            <a:picLocks noChangeAspect="1"/>
          </p:cNvPicPr>
          <p:nvPr/>
        </p:nvPicPr>
        <p:blipFill rotWithShape="1">
          <a:blip r:embed="rId3"/>
          <a:srcRect l="18144" t="15186" r="5092" b="7222"/>
          <a:stretch/>
        </p:blipFill>
        <p:spPr>
          <a:xfrm>
            <a:off x="677334" y="1844394"/>
            <a:ext cx="7336366" cy="4634754"/>
          </a:xfrm>
          <a:prstGeom prst="rect">
            <a:avLst/>
          </a:prstGeom>
        </p:spPr>
      </p:pic>
      <p:sp>
        <p:nvSpPr>
          <p:cNvPr id="10" name="Titolo 3">
            <a:extLst>
              <a:ext uri="{FF2B5EF4-FFF2-40B4-BE49-F238E27FC236}">
                <a16:creationId xmlns:a16="http://schemas.microsoft.com/office/drawing/2014/main" id="{6773B97F-9BCE-D04E-922C-A58E756635BC}"/>
              </a:ext>
            </a:extLst>
          </p:cNvPr>
          <p:cNvSpPr txBox="1">
            <a:spLocks/>
          </p:cNvSpPr>
          <p:nvPr/>
        </p:nvSpPr>
        <p:spPr>
          <a:xfrm>
            <a:off x="5873404" y="4551450"/>
            <a:ext cx="340059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D) Proliferation of T cells co-cultured with neutrophils pretreated IL-6 was diminished</a:t>
            </a:r>
          </a:p>
        </p:txBody>
      </p:sp>
    </p:spTree>
    <p:extLst>
      <p:ext uri="{BB962C8B-B14F-4D97-AF65-F5344CB8AC3E}">
        <p14:creationId xmlns:p14="http://schemas.microsoft.com/office/powerpoint/2010/main" val="1015644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9" name="Rettangolo 8">
            <a:extLst>
              <a:ext uri="{FF2B5EF4-FFF2-40B4-BE49-F238E27FC236}">
                <a16:creationId xmlns:a16="http://schemas.microsoft.com/office/drawing/2014/main" id="{28EC8544-EF7E-B04D-A748-A34915B77AA9}"/>
              </a:ext>
            </a:extLst>
          </p:cNvPr>
          <p:cNvSpPr/>
          <p:nvPr/>
        </p:nvSpPr>
        <p:spPr>
          <a:xfrm>
            <a:off x="1358900" y="6551356"/>
            <a:ext cx="457200" cy="2032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10" name="Titolo 3">
            <a:extLst>
              <a:ext uri="{FF2B5EF4-FFF2-40B4-BE49-F238E27FC236}">
                <a16:creationId xmlns:a16="http://schemas.microsoft.com/office/drawing/2014/main" id="{6773B97F-9BCE-D04E-922C-A58E756635BC}"/>
              </a:ext>
            </a:extLst>
          </p:cNvPr>
          <p:cNvSpPr txBox="1">
            <a:spLocks/>
          </p:cNvSpPr>
          <p:nvPr/>
        </p:nvSpPr>
        <p:spPr>
          <a:xfrm>
            <a:off x="7112000" y="2498993"/>
            <a:ext cx="2382750" cy="230450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E) OC cells upregulated PD-L1 expression in neutrophils by secreting IL-6, thus inhibiting cell proliferation</a:t>
            </a:r>
          </a:p>
        </p:txBody>
      </p:sp>
      <p:pic>
        <p:nvPicPr>
          <p:cNvPr id="4" name="Immagine 3" descr="Immagine che contiene screenshot&#10;&#10;Descrizione generata automaticamente">
            <a:extLst>
              <a:ext uri="{FF2B5EF4-FFF2-40B4-BE49-F238E27FC236}">
                <a16:creationId xmlns:a16="http://schemas.microsoft.com/office/drawing/2014/main" id="{4EFF55DB-1080-3346-B5B9-507B79E6B245}"/>
              </a:ext>
            </a:extLst>
          </p:cNvPr>
          <p:cNvPicPr>
            <a:picLocks noChangeAspect="1"/>
          </p:cNvPicPr>
          <p:nvPr/>
        </p:nvPicPr>
        <p:blipFill rotWithShape="1">
          <a:blip r:embed="rId3"/>
          <a:srcRect l="18865" t="14374" r="2789" b="7407"/>
          <a:stretch/>
        </p:blipFill>
        <p:spPr>
          <a:xfrm>
            <a:off x="677334" y="1930400"/>
            <a:ext cx="6193366" cy="3864609"/>
          </a:xfrm>
          <a:prstGeom prst="rect">
            <a:avLst/>
          </a:prstGeom>
        </p:spPr>
      </p:pic>
      <p:sp>
        <p:nvSpPr>
          <p:cNvPr id="7" name="CasellaDiTesto 6">
            <a:extLst>
              <a:ext uri="{FF2B5EF4-FFF2-40B4-BE49-F238E27FC236}">
                <a16:creationId xmlns:a16="http://schemas.microsoft.com/office/drawing/2014/main" id="{943D5375-1D9C-6E46-8805-B31E323BEBA8}"/>
              </a:ext>
            </a:extLst>
          </p:cNvPr>
          <p:cNvSpPr txBox="1"/>
          <p:nvPr/>
        </p:nvSpPr>
        <p:spPr>
          <a:xfrm>
            <a:off x="456585" y="5806508"/>
            <a:ext cx="9038165" cy="84644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400" dirty="0">
                <a:solidFill>
                  <a:schemeClr val="accent1"/>
                </a:solidFill>
                <a:latin typeface="Georgia" panose="02040502050405020303" pitchFamily="18" charset="0"/>
              </a:rPr>
              <a:t>Conclusion: </a:t>
            </a:r>
            <a:r>
              <a:rPr lang="en-US" sz="2400" dirty="0">
                <a:latin typeface="Georgia" panose="02040502050405020303" pitchFamily="18" charset="0"/>
              </a:rPr>
              <a:t>OC cells secret IL-6 to activate the STAT3/PD-L1 pathway in neutrophils and repress T cell proliferation</a:t>
            </a:r>
          </a:p>
        </p:txBody>
      </p:sp>
    </p:spTree>
    <p:extLst>
      <p:ext uri="{BB962C8B-B14F-4D97-AF65-F5344CB8AC3E}">
        <p14:creationId xmlns:p14="http://schemas.microsoft.com/office/powerpoint/2010/main" val="1024014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5526655" y="4167200"/>
            <a:ext cx="2705617" cy="170082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panose="02040502050405020303" pitchFamily="18" charset="0"/>
              </a:rPr>
              <a:t>HOTTIP may promote IL-6 transcription by binding to c-jun and is predominantly localized in nucleus</a:t>
            </a:r>
          </a:p>
        </p:txBody>
      </p:sp>
      <p:pic>
        <p:nvPicPr>
          <p:cNvPr id="4" name="Immagine 3" descr="Immagine che contiene screenshot&#10;&#10;Descrizione generata automaticamente">
            <a:extLst>
              <a:ext uri="{FF2B5EF4-FFF2-40B4-BE49-F238E27FC236}">
                <a16:creationId xmlns:a16="http://schemas.microsoft.com/office/drawing/2014/main" id="{3BF282DD-8EC0-6048-82FD-708587BC8CE7}"/>
              </a:ext>
            </a:extLst>
          </p:cNvPr>
          <p:cNvPicPr>
            <a:picLocks noChangeAspect="1"/>
          </p:cNvPicPr>
          <p:nvPr/>
        </p:nvPicPr>
        <p:blipFill rotWithShape="1">
          <a:blip r:embed="rId3"/>
          <a:srcRect l="17593" t="34629" r="1736" b="35185"/>
          <a:stretch/>
        </p:blipFill>
        <p:spPr>
          <a:xfrm>
            <a:off x="1339235" y="1820025"/>
            <a:ext cx="7272866" cy="1700828"/>
          </a:xfrm>
          <a:prstGeom prst="rect">
            <a:avLst/>
          </a:prstGeom>
        </p:spPr>
      </p:pic>
      <p:pic>
        <p:nvPicPr>
          <p:cNvPr id="7" name="Immagine 6" descr="Immagine che contiene screenshot&#10;&#10;Descrizione generata automaticamente">
            <a:extLst>
              <a:ext uri="{FF2B5EF4-FFF2-40B4-BE49-F238E27FC236}">
                <a16:creationId xmlns:a16="http://schemas.microsoft.com/office/drawing/2014/main" id="{4A704F25-6459-304C-BB19-AA57CE2A5738}"/>
              </a:ext>
            </a:extLst>
          </p:cNvPr>
          <p:cNvPicPr>
            <a:picLocks noChangeAspect="1"/>
          </p:cNvPicPr>
          <p:nvPr/>
        </p:nvPicPr>
        <p:blipFill rotWithShape="1">
          <a:blip r:embed="rId4"/>
          <a:srcRect l="15047" t="22592" r="54122" b="2222"/>
          <a:stretch/>
        </p:blipFill>
        <p:spPr>
          <a:xfrm>
            <a:off x="2140374" y="3655859"/>
            <a:ext cx="2698912" cy="3170143"/>
          </a:xfrm>
          <a:prstGeom prst="rect">
            <a:avLst/>
          </a:prstGeom>
        </p:spPr>
      </p:pic>
    </p:spTree>
    <p:extLst>
      <p:ext uri="{BB962C8B-B14F-4D97-AF65-F5344CB8AC3E}">
        <p14:creationId xmlns:p14="http://schemas.microsoft.com/office/powerpoint/2010/main" val="1360677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6096000" y="3335194"/>
            <a:ext cx="2472266" cy="132080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a:rPr>
              <a:t>B) Both c-jun and HOTTIP could increase the activity of IL-6 promoter</a:t>
            </a:r>
          </a:p>
        </p:txBody>
      </p:sp>
      <p:pic>
        <p:nvPicPr>
          <p:cNvPr id="5" name="Immagine 4" descr="Immagine che contiene screenshot&#10;&#10;Descrizione generata automaticamente">
            <a:extLst>
              <a:ext uri="{FF2B5EF4-FFF2-40B4-BE49-F238E27FC236}">
                <a16:creationId xmlns:a16="http://schemas.microsoft.com/office/drawing/2014/main" id="{43441FC6-3807-6841-B257-2418A3135CC9}"/>
              </a:ext>
            </a:extLst>
          </p:cNvPr>
          <p:cNvPicPr>
            <a:picLocks noChangeAspect="1"/>
          </p:cNvPicPr>
          <p:nvPr/>
        </p:nvPicPr>
        <p:blipFill rotWithShape="1">
          <a:blip r:embed="rId2"/>
          <a:srcRect l="24306" t="7221" r="18634" b="4074"/>
          <a:stretch/>
        </p:blipFill>
        <p:spPr>
          <a:xfrm>
            <a:off x="939800" y="1930400"/>
            <a:ext cx="4601059" cy="4470400"/>
          </a:xfrm>
          <a:prstGeom prst="rect">
            <a:avLst/>
          </a:prstGeom>
        </p:spPr>
      </p:pic>
      <p:sp>
        <p:nvSpPr>
          <p:cNvPr id="8" name="Rettangolo 7">
            <a:extLst>
              <a:ext uri="{FF2B5EF4-FFF2-40B4-BE49-F238E27FC236}">
                <a16:creationId xmlns:a16="http://schemas.microsoft.com/office/drawing/2014/main" id="{06D4F8ED-8529-EF46-A433-C1B07961BF43}"/>
              </a:ext>
            </a:extLst>
          </p:cNvPr>
          <p:cNvSpPr/>
          <p:nvPr/>
        </p:nvSpPr>
        <p:spPr>
          <a:xfrm>
            <a:off x="727512" y="4655995"/>
            <a:ext cx="212288" cy="150087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686994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6096000" y="4151892"/>
            <a:ext cx="2628900" cy="100820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a:rPr>
              <a:t>C) HOTTIP enhances the binding of c-jun and IL-6 promoter</a:t>
            </a:r>
          </a:p>
        </p:txBody>
      </p:sp>
      <p:sp>
        <p:nvSpPr>
          <p:cNvPr id="8" name="Rettangolo 7">
            <a:extLst>
              <a:ext uri="{FF2B5EF4-FFF2-40B4-BE49-F238E27FC236}">
                <a16:creationId xmlns:a16="http://schemas.microsoft.com/office/drawing/2014/main" id="{06D4F8ED-8529-EF46-A433-C1B07961BF43}"/>
              </a:ext>
            </a:extLst>
          </p:cNvPr>
          <p:cNvSpPr/>
          <p:nvPr/>
        </p:nvSpPr>
        <p:spPr>
          <a:xfrm>
            <a:off x="727512" y="4655995"/>
            <a:ext cx="212288" cy="150087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4" name="Immagine 3" descr="Immagine che contiene screenshot&#10;&#10;Descrizione generata automaticamente">
            <a:extLst>
              <a:ext uri="{FF2B5EF4-FFF2-40B4-BE49-F238E27FC236}">
                <a16:creationId xmlns:a16="http://schemas.microsoft.com/office/drawing/2014/main" id="{1E0498C3-EA71-C749-ACB7-45D38922CBDC}"/>
              </a:ext>
            </a:extLst>
          </p:cNvPr>
          <p:cNvPicPr>
            <a:picLocks noChangeAspect="1"/>
          </p:cNvPicPr>
          <p:nvPr/>
        </p:nvPicPr>
        <p:blipFill rotWithShape="1">
          <a:blip r:embed="rId2"/>
          <a:srcRect l="16666" t="50000" r="2431" b="28148"/>
          <a:stretch/>
        </p:blipFill>
        <p:spPr>
          <a:xfrm>
            <a:off x="537018" y="1883497"/>
            <a:ext cx="8877300" cy="1498601"/>
          </a:xfrm>
          <a:prstGeom prst="rect">
            <a:avLst/>
          </a:prstGeom>
        </p:spPr>
      </p:pic>
      <p:pic>
        <p:nvPicPr>
          <p:cNvPr id="7" name="Immagine 6" descr="Immagine che contiene screenshot&#10;&#10;Descrizione generata automaticamente">
            <a:extLst>
              <a:ext uri="{FF2B5EF4-FFF2-40B4-BE49-F238E27FC236}">
                <a16:creationId xmlns:a16="http://schemas.microsoft.com/office/drawing/2014/main" id="{17817F97-482A-304A-936F-7B6F0FF9FF4E}"/>
              </a:ext>
            </a:extLst>
          </p:cNvPr>
          <p:cNvPicPr>
            <a:picLocks noChangeAspect="1"/>
          </p:cNvPicPr>
          <p:nvPr/>
        </p:nvPicPr>
        <p:blipFill rotWithShape="1">
          <a:blip r:embed="rId3"/>
          <a:srcRect l="16667" t="38519" r="43568" b="18703"/>
          <a:stretch/>
        </p:blipFill>
        <p:spPr>
          <a:xfrm>
            <a:off x="1026929" y="3475903"/>
            <a:ext cx="4363336" cy="2933700"/>
          </a:xfrm>
          <a:prstGeom prst="rect">
            <a:avLst/>
          </a:prstGeom>
        </p:spPr>
      </p:pic>
    </p:spTree>
    <p:extLst>
      <p:ext uri="{BB962C8B-B14F-4D97-AF65-F5344CB8AC3E}">
        <p14:creationId xmlns:p14="http://schemas.microsoft.com/office/powerpoint/2010/main" val="48850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4025900" y="2394040"/>
            <a:ext cx="2618316" cy="105384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a:rPr>
              <a:t>D) There is an interaction between c-jun and HOTTIP</a:t>
            </a:r>
          </a:p>
        </p:txBody>
      </p:sp>
      <p:sp>
        <p:nvSpPr>
          <p:cNvPr id="8" name="Rettangolo 7">
            <a:extLst>
              <a:ext uri="{FF2B5EF4-FFF2-40B4-BE49-F238E27FC236}">
                <a16:creationId xmlns:a16="http://schemas.microsoft.com/office/drawing/2014/main" id="{06D4F8ED-8529-EF46-A433-C1B07961BF43}"/>
              </a:ext>
            </a:extLst>
          </p:cNvPr>
          <p:cNvSpPr/>
          <p:nvPr/>
        </p:nvSpPr>
        <p:spPr>
          <a:xfrm>
            <a:off x="727512" y="4655995"/>
            <a:ext cx="212288" cy="150087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9" name="Immagine 8" descr="Immagine che contiene screenshot&#10;&#10;Descrizione generata automaticamente">
            <a:extLst>
              <a:ext uri="{FF2B5EF4-FFF2-40B4-BE49-F238E27FC236}">
                <a16:creationId xmlns:a16="http://schemas.microsoft.com/office/drawing/2014/main" id="{C5AEAACA-45AA-C748-AC6E-ED8B0370C392}"/>
              </a:ext>
            </a:extLst>
          </p:cNvPr>
          <p:cNvPicPr>
            <a:picLocks noChangeAspect="1"/>
          </p:cNvPicPr>
          <p:nvPr/>
        </p:nvPicPr>
        <p:blipFill rotWithShape="1">
          <a:blip r:embed="rId2"/>
          <a:srcRect l="59375" t="33334" r="1968" b="19258"/>
          <a:stretch/>
        </p:blipFill>
        <p:spPr>
          <a:xfrm>
            <a:off x="677334" y="1693670"/>
            <a:ext cx="3348566" cy="2566565"/>
          </a:xfrm>
          <a:prstGeom prst="rect">
            <a:avLst/>
          </a:prstGeom>
        </p:spPr>
      </p:pic>
      <p:pic>
        <p:nvPicPr>
          <p:cNvPr id="13" name="Immagine 12" descr="Immagine che contiene screenshot&#10;&#10;Descrizione generata automaticamente">
            <a:extLst>
              <a:ext uri="{FF2B5EF4-FFF2-40B4-BE49-F238E27FC236}">
                <a16:creationId xmlns:a16="http://schemas.microsoft.com/office/drawing/2014/main" id="{83F1C69A-8755-DE4B-851E-475BDA2CDD7C}"/>
              </a:ext>
            </a:extLst>
          </p:cNvPr>
          <p:cNvPicPr>
            <a:picLocks noChangeAspect="1"/>
          </p:cNvPicPr>
          <p:nvPr/>
        </p:nvPicPr>
        <p:blipFill rotWithShape="1">
          <a:blip r:embed="rId3"/>
          <a:srcRect l="20718" t="31740" r="7754" b="21166"/>
          <a:stretch/>
        </p:blipFill>
        <p:spPr>
          <a:xfrm>
            <a:off x="677334" y="4251083"/>
            <a:ext cx="5905500" cy="2430113"/>
          </a:xfrm>
          <a:prstGeom prst="rect">
            <a:avLst/>
          </a:prstGeom>
        </p:spPr>
      </p:pic>
      <p:sp>
        <p:nvSpPr>
          <p:cNvPr id="14" name="Titolo 3">
            <a:extLst>
              <a:ext uri="{FF2B5EF4-FFF2-40B4-BE49-F238E27FC236}">
                <a16:creationId xmlns:a16="http://schemas.microsoft.com/office/drawing/2014/main" id="{6D31DF01-CC91-D947-A537-A3212C3EC9EF}"/>
              </a:ext>
            </a:extLst>
          </p:cNvPr>
          <p:cNvSpPr txBox="1">
            <a:spLocks/>
          </p:cNvSpPr>
          <p:nvPr/>
        </p:nvSpPr>
        <p:spPr>
          <a:xfrm>
            <a:off x="6644216" y="2389918"/>
            <a:ext cx="2438400" cy="105384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a:rPr>
              <a:t>E) HOTTIP can promote expression of IL-6 </a:t>
            </a:r>
          </a:p>
        </p:txBody>
      </p:sp>
      <p:sp>
        <p:nvSpPr>
          <p:cNvPr id="10" name="CasellaDiTesto 9">
            <a:extLst>
              <a:ext uri="{FF2B5EF4-FFF2-40B4-BE49-F238E27FC236}">
                <a16:creationId xmlns:a16="http://schemas.microsoft.com/office/drawing/2014/main" id="{A3EBAD00-EC88-5A4D-A8CE-7895CA61060E}"/>
              </a:ext>
            </a:extLst>
          </p:cNvPr>
          <p:cNvSpPr txBox="1"/>
          <p:nvPr/>
        </p:nvSpPr>
        <p:spPr>
          <a:xfrm>
            <a:off x="5656793" y="3903278"/>
            <a:ext cx="3747557" cy="1968436"/>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400" dirty="0">
                <a:solidFill>
                  <a:schemeClr val="accent1"/>
                </a:solidFill>
                <a:latin typeface="Georgia" panose="02040502050405020303" pitchFamily="18" charset="0"/>
              </a:rPr>
              <a:t>Conclusion: </a:t>
            </a:r>
            <a:r>
              <a:rPr lang="en-US" sz="2400" dirty="0">
                <a:latin typeface="Georgia" panose="02040502050405020303" pitchFamily="18" charset="0"/>
              </a:rPr>
              <a:t>HOTTIP promotes IL-6 transcription by regulating transcription factor c-jun</a:t>
            </a:r>
          </a:p>
        </p:txBody>
      </p:sp>
    </p:spTree>
    <p:extLst>
      <p:ext uri="{BB962C8B-B14F-4D97-AF65-F5344CB8AC3E}">
        <p14:creationId xmlns:p14="http://schemas.microsoft.com/office/powerpoint/2010/main" val="68492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6841000" y="2344050"/>
            <a:ext cx="2760200" cy="36894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a:rPr>
              <a:t>A) Protein expression of PD-L1 and the extent of STAT3 phosphorylation were elevated in neutrophils treated with SKOV3 cell culture medium. HOTTIP augmented PD-L1 expression in neutrophils mainly through IL-6</a:t>
            </a:r>
          </a:p>
          <a:p>
            <a:pPr marL="457200" indent="-457200" algn="ctr">
              <a:buAutoNum type="alphaUcParenR"/>
            </a:pPr>
            <a:endParaRPr lang="en-US" sz="2000" dirty="0">
              <a:solidFill>
                <a:schemeClr val="tx1"/>
              </a:solidFill>
              <a:latin typeface="Georgia"/>
            </a:endParaRPr>
          </a:p>
        </p:txBody>
      </p:sp>
      <p:sp>
        <p:nvSpPr>
          <p:cNvPr id="8" name="Rettangolo 7">
            <a:extLst>
              <a:ext uri="{FF2B5EF4-FFF2-40B4-BE49-F238E27FC236}">
                <a16:creationId xmlns:a16="http://schemas.microsoft.com/office/drawing/2014/main" id="{06D4F8ED-8529-EF46-A433-C1B07961BF43}"/>
              </a:ext>
            </a:extLst>
          </p:cNvPr>
          <p:cNvSpPr/>
          <p:nvPr/>
        </p:nvSpPr>
        <p:spPr>
          <a:xfrm>
            <a:off x="727512" y="4655995"/>
            <a:ext cx="212288" cy="150087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4" name="Immagine 3" descr="Immagine che contiene screenshot&#10;&#10;Descrizione generata automaticamente">
            <a:extLst>
              <a:ext uri="{FF2B5EF4-FFF2-40B4-BE49-F238E27FC236}">
                <a16:creationId xmlns:a16="http://schemas.microsoft.com/office/drawing/2014/main" id="{BCA9CB31-D350-0D4B-B7EA-9687F5FFFF35}"/>
              </a:ext>
            </a:extLst>
          </p:cNvPr>
          <p:cNvPicPr>
            <a:picLocks noChangeAspect="1"/>
          </p:cNvPicPr>
          <p:nvPr/>
        </p:nvPicPr>
        <p:blipFill rotWithShape="1">
          <a:blip r:embed="rId2"/>
          <a:srcRect l="15856" t="8889" r="1075" b="10223"/>
          <a:stretch/>
        </p:blipFill>
        <p:spPr>
          <a:xfrm>
            <a:off x="677334" y="2344050"/>
            <a:ext cx="6163666" cy="3751131"/>
          </a:xfrm>
          <a:prstGeom prst="rect">
            <a:avLst/>
          </a:prstGeom>
        </p:spPr>
      </p:pic>
      <p:sp>
        <p:nvSpPr>
          <p:cNvPr id="6" name="Titolo 3">
            <a:extLst>
              <a:ext uri="{FF2B5EF4-FFF2-40B4-BE49-F238E27FC236}">
                <a16:creationId xmlns:a16="http://schemas.microsoft.com/office/drawing/2014/main" id="{7D78F861-8B7D-294B-8FAD-F7AC166A1A13}"/>
              </a:ext>
            </a:extLst>
          </p:cNvPr>
          <p:cNvSpPr txBox="1">
            <a:spLocks/>
          </p:cNvSpPr>
          <p:nvPr/>
        </p:nvSpPr>
        <p:spPr>
          <a:xfrm>
            <a:off x="1980896" y="5785095"/>
            <a:ext cx="5989544" cy="7435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000">
              <a:solidFill>
                <a:schemeClr val="tx1"/>
              </a:solidFill>
              <a:latin typeface="Georgia"/>
            </a:endParaRPr>
          </a:p>
        </p:txBody>
      </p:sp>
    </p:spTree>
    <p:extLst>
      <p:ext uri="{BB962C8B-B14F-4D97-AF65-F5344CB8AC3E}">
        <p14:creationId xmlns:p14="http://schemas.microsoft.com/office/powerpoint/2010/main" val="2740158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4" name="Titolo 3">
            <a:extLst>
              <a:ext uri="{FF2B5EF4-FFF2-40B4-BE49-F238E27FC236}">
                <a16:creationId xmlns:a16="http://schemas.microsoft.com/office/drawing/2014/main" id="{E55C9579-85DC-FB43-921B-8B8B2DA75B23}"/>
              </a:ext>
            </a:extLst>
          </p:cNvPr>
          <p:cNvSpPr txBox="1">
            <a:spLocks/>
          </p:cNvSpPr>
          <p:nvPr/>
        </p:nvSpPr>
        <p:spPr>
          <a:xfrm>
            <a:off x="1796434" y="5054501"/>
            <a:ext cx="6358466" cy="74354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solidFill>
                  <a:schemeClr val="tx1"/>
                </a:solidFill>
                <a:latin typeface="Georgia"/>
              </a:rPr>
              <a:t>B) Proliferation of T cells was repressed by neutrophils cultured with SKOV3 cell culture medium</a:t>
            </a:r>
          </a:p>
        </p:txBody>
      </p:sp>
      <p:pic>
        <p:nvPicPr>
          <p:cNvPr id="5" name="Immagine 4" descr="Immagine che contiene screenshot&#10;&#10;Descrizione generata automaticamente">
            <a:extLst>
              <a:ext uri="{FF2B5EF4-FFF2-40B4-BE49-F238E27FC236}">
                <a16:creationId xmlns:a16="http://schemas.microsoft.com/office/drawing/2014/main" id="{486EC950-DBC0-334A-9FB0-8B3A18CD9F20}"/>
              </a:ext>
            </a:extLst>
          </p:cNvPr>
          <p:cNvPicPr>
            <a:picLocks noChangeAspect="1"/>
          </p:cNvPicPr>
          <p:nvPr/>
        </p:nvPicPr>
        <p:blipFill rotWithShape="1">
          <a:blip r:embed="rId2"/>
          <a:srcRect l="15393" t="17037" r="618" b="32109"/>
          <a:stretch/>
        </p:blipFill>
        <p:spPr>
          <a:xfrm>
            <a:off x="843934" y="1800461"/>
            <a:ext cx="8263466" cy="3127140"/>
          </a:xfrm>
          <a:prstGeom prst="rect">
            <a:avLst/>
          </a:prstGeom>
        </p:spPr>
      </p:pic>
      <p:sp>
        <p:nvSpPr>
          <p:cNvPr id="6" name="CasellaDiTesto 5">
            <a:extLst>
              <a:ext uri="{FF2B5EF4-FFF2-40B4-BE49-F238E27FC236}">
                <a16:creationId xmlns:a16="http://schemas.microsoft.com/office/drawing/2014/main" id="{A096CF44-DDC9-B849-8D2C-71969B6F4BDB}"/>
              </a:ext>
            </a:extLst>
          </p:cNvPr>
          <p:cNvSpPr txBox="1"/>
          <p:nvPr/>
        </p:nvSpPr>
        <p:spPr>
          <a:xfrm>
            <a:off x="368231" y="5884652"/>
            <a:ext cx="9214871" cy="97334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200" dirty="0">
                <a:solidFill>
                  <a:schemeClr val="accent1"/>
                </a:solidFill>
                <a:latin typeface="Georgia" panose="02040502050405020303" pitchFamily="18" charset="0"/>
              </a:rPr>
              <a:t>Conclusion: </a:t>
            </a:r>
            <a:r>
              <a:rPr lang="en-US" sz="2200" dirty="0">
                <a:latin typeface="Georgia" panose="02040502050405020303" pitchFamily="18" charset="0"/>
              </a:rPr>
              <a:t>HOTTIP exerted a promoting role in neutrophils induced inhibition of T cell proliferation by promoting IL-6 in OC cells</a:t>
            </a:r>
          </a:p>
        </p:txBody>
      </p:sp>
    </p:spTree>
    <p:extLst>
      <p:ext uri="{BB962C8B-B14F-4D97-AF65-F5344CB8AC3E}">
        <p14:creationId xmlns:p14="http://schemas.microsoft.com/office/powerpoint/2010/main" val="255872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CasellaDiTesto 2">
            <a:extLst>
              <a:ext uri="{FF2B5EF4-FFF2-40B4-BE49-F238E27FC236}">
                <a16:creationId xmlns:a16="http://schemas.microsoft.com/office/drawing/2014/main" id="{CA19F54A-5D72-684C-ADDF-AE8CD0D9E0D7}"/>
              </a:ext>
            </a:extLst>
          </p:cNvPr>
          <p:cNvSpPr txBox="1"/>
          <p:nvPr/>
        </p:nvSpPr>
        <p:spPr>
          <a:xfrm>
            <a:off x="1216957" y="1901045"/>
            <a:ext cx="4309273" cy="3560733"/>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Infiltration into cancer tissues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Antigen presentation</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Antigen release</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Immune activation</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Immune cell migration</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Killing of cancer cells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Poor prognosis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Resistance to treatment</a:t>
            </a:r>
          </a:p>
        </p:txBody>
      </p:sp>
      <p:pic>
        <p:nvPicPr>
          <p:cNvPr id="21" name="Immagine 20" descr="Immagine che contiene piatto, cibo, tavolo, frutta&#10;&#10;Descrizione generata automaticamente">
            <a:extLst>
              <a:ext uri="{FF2B5EF4-FFF2-40B4-BE49-F238E27FC236}">
                <a16:creationId xmlns:a16="http://schemas.microsoft.com/office/drawing/2014/main" id="{BD522621-C66D-4A4C-B567-B5C3F2C47CE3}"/>
              </a:ext>
            </a:extLst>
          </p:cNvPr>
          <p:cNvPicPr>
            <a:picLocks noChangeAspect="1"/>
          </p:cNvPicPr>
          <p:nvPr/>
        </p:nvPicPr>
        <p:blipFill>
          <a:blip r:embed="rId2"/>
          <a:stretch>
            <a:fillRect/>
          </a:stretch>
        </p:blipFill>
        <p:spPr>
          <a:xfrm>
            <a:off x="4854267" y="1414176"/>
            <a:ext cx="4672663" cy="4636857"/>
          </a:xfrm>
          <a:prstGeom prst="rect">
            <a:avLst/>
          </a:prstGeom>
        </p:spPr>
      </p:pic>
      <p:sp>
        <p:nvSpPr>
          <p:cNvPr id="33" name="Titolo 3">
            <a:extLst>
              <a:ext uri="{FF2B5EF4-FFF2-40B4-BE49-F238E27FC236}">
                <a16:creationId xmlns:a16="http://schemas.microsoft.com/office/drawing/2014/main" id="{5F7EE46D-8C8F-394C-A8B9-3F579036FD4F}"/>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Long non-coding RNAs and cancer</a:t>
            </a:r>
          </a:p>
        </p:txBody>
      </p:sp>
    </p:spTree>
    <p:extLst>
      <p:ext uri="{BB962C8B-B14F-4D97-AF65-F5344CB8AC3E}">
        <p14:creationId xmlns:p14="http://schemas.microsoft.com/office/powerpoint/2010/main" val="2267595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pic>
        <p:nvPicPr>
          <p:cNvPr id="4" name="Immagine 3" descr="Immagine che contiene screenshot&#10;&#10;Descrizione generata automaticamente">
            <a:extLst>
              <a:ext uri="{FF2B5EF4-FFF2-40B4-BE49-F238E27FC236}">
                <a16:creationId xmlns:a16="http://schemas.microsoft.com/office/drawing/2014/main" id="{FBCD7661-46A4-B74A-9789-38C6009075AD}"/>
              </a:ext>
            </a:extLst>
          </p:cNvPr>
          <p:cNvPicPr>
            <a:picLocks noChangeAspect="1"/>
          </p:cNvPicPr>
          <p:nvPr/>
        </p:nvPicPr>
        <p:blipFill rotWithShape="1">
          <a:blip r:embed="rId2"/>
          <a:srcRect l="1968" t="12592" r="42940" b="50000"/>
          <a:stretch/>
        </p:blipFill>
        <p:spPr>
          <a:xfrm>
            <a:off x="1070226" y="1930400"/>
            <a:ext cx="7810879" cy="3314700"/>
          </a:xfrm>
          <a:prstGeom prst="rect">
            <a:avLst/>
          </a:prstGeom>
        </p:spPr>
      </p:pic>
      <p:pic>
        <p:nvPicPr>
          <p:cNvPr id="10" name="Immagine 9" descr="Immagine che contiene screenshot&#10;&#10;Descrizione generata automaticamente">
            <a:extLst>
              <a:ext uri="{FF2B5EF4-FFF2-40B4-BE49-F238E27FC236}">
                <a16:creationId xmlns:a16="http://schemas.microsoft.com/office/drawing/2014/main" id="{67775005-BE4C-0D47-BD82-8A452B334E12}"/>
              </a:ext>
            </a:extLst>
          </p:cNvPr>
          <p:cNvPicPr>
            <a:picLocks noChangeAspect="1"/>
          </p:cNvPicPr>
          <p:nvPr/>
        </p:nvPicPr>
        <p:blipFill rotWithShape="1">
          <a:blip r:embed="rId2"/>
          <a:srcRect l="59027" t="14074" r="1621" b="74629"/>
          <a:stretch/>
        </p:blipFill>
        <p:spPr>
          <a:xfrm>
            <a:off x="2664264" y="5418525"/>
            <a:ext cx="4625535" cy="829875"/>
          </a:xfrm>
          <a:prstGeom prst="rect">
            <a:avLst/>
          </a:prstGeom>
        </p:spPr>
      </p:pic>
      <p:pic>
        <p:nvPicPr>
          <p:cNvPr id="12" name="Immagine 11" descr="Immagine che contiene screenshot&#10;&#10;Descrizione generata automaticamente">
            <a:extLst>
              <a:ext uri="{FF2B5EF4-FFF2-40B4-BE49-F238E27FC236}">
                <a16:creationId xmlns:a16="http://schemas.microsoft.com/office/drawing/2014/main" id="{2CFE3E65-0D29-1146-87F3-A1A70AE1DC80}"/>
              </a:ext>
            </a:extLst>
          </p:cNvPr>
          <p:cNvPicPr>
            <a:picLocks noChangeAspect="1"/>
          </p:cNvPicPr>
          <p:nvPr/>
        </p:nvPicPr>
        <p:blipFill rotWithShape="1">
          <a:blip r:embed="rId2"/>
          <a:srcRect l="33102" t="13333" r="65046" b="84999"/>
          <a:stretch/>
        </p:blipFill>
        <p:spPr>
          <a:xfrm>
            <a:off x="3035299" y="6350387"/>
            <a:ext cx="363754" cy="204612"/>
          </a:xfrm>
          <a:prstGeom prst="rect">
            <a:avLst/>
          </a:prstGeom>
        </p:spPr>
      </p:pic>
      <p:pic>
        <p:nvPicPr>
          <p:cNvPr id="14" name="Immagine 13" descr="Immagine che contiene screenshot&#10;&#10;Descrizione generata automaticamente">
            <a:extLst>
              <a:ext uri="{FF2B5EF4-FFF2-40B4-BE49-F238E27FC236}">
                <a16:creationId xmlns:a16="http://schemas.microsoft.com/office/drawing/2014/main" id="{BFF5561C-2198-984B-9B6B-E76E81271782}"/>
              </a:ext>
            </a:extLst>
          </p:cNvPr>
          <p:cNvPicPr>
            <a:picLocks noChangeAspect="1"/>
          </p:cNvPicPr>
          <p:nvPr/>
        </p:nvPicPr>
        <p:blipFill rotWithShape="1">
          <a:blip r:embed="rId2"/>
          <a:srcRect l="32987" t="15185" r="64930" b="82963"/>
          <a:stretch/>
        </p:blipFill>
        <p:spPr>
          <a:xfrm>
            <a:off x="3905247" y="6350387"/>
            <a:ext cx="368301" cy="204612"/>
          </a:xfrm>
          <a:prstGeom prst="rect">
            <a:avLst/>
          </a:prstGeom>
        </p:spPr>
      </p:pic>
      <p:pic>
        <p:nvPicPr>
          <p:cNvPr id="16" name="Immagine 15" descr="Immagine che contiene screenshot&#10;&#10;Descrizione generata automaticamente">
            <a:extLst>
              <a:ext uri="{FF2B5EF4-FFF2-40B4-BE49-F238E27FC236}">
                <a16:creationId xmlns:a16="http://schemas.microsoft.com/office/drawing/2014/main" id="{5CBEB81E-A8F5-5047-B86C-AFCC583F2F09}"/>
              </a:ext>
            </a:extLst>
          </p:cNvPr>
          <p:cNvPicPr>
            <a:picLocks noChangeAspect="1"/>
          </p:cNvPicPr>
          <p:nvPr/>
        </p:nvPicPr>
        <p:blipFill rotWithShape="1">
          <a:blip r:embed="rId2"/>
          <a:srcRect l="32987" t="16957" r="64930" b="81111"/>
          <a:stretch/>
        </p:blipFill>
        <p:spPr>
          <a:xfrm>
            <a:off x="4779742" y="6341586"/>
            <a:ext cx="368300" cy="213413"/>
          </a:xfrm>
          <a:prstGeom prst="rect">
            <a:avLst/>
          </a:prstGeom>
        </p:spPr>
      </p:pic>
      <p:pic>
        <p:nvPicPr>
          <p:cNvPr id="18" name="Immagine 17" descr="Immagine che contiene screenshot&#10;&#10;Descrizione generata automaticamente">
            <a:extLst>
              <a:ext uri="{FF2B5EF4-FFF2-40B4-BE49-F238E27FC236}">
                <a16:creationId xmlns:a16="http://schemas.microsoft.com/office/drawing/2014/main" id="{BDFAB0DD-F191-6342-9EF8-5ACA93917774}"/>
              </a:ext>
            </a:extLst>
          </p:cNvPr>
          <p:cNvPicPr>
            <a:picLocks noChangeAspect="1"/>
          </p:cNvPicPr>
          <p:nvPr/>
        </p:nvPicPr>
        <p:blipFill rotWithShape="1">
          <a:blip r:embed="rId2"/>
          <a:srcRect l="33222" t="19180" r="64815" b="79074"/>
          <a:stretch/>
        </p:blipFill>
        <p:spPr>
          <a:xfrm>
            <a:off x="5649689" y="6392975"/>
            <a:ext cx="263964" cy="146647"/>
          </a:xfrm>
          <a:prstGeom prst="rect">
            <a:avLst/>
          </a:prstGeom>
        </p:spPr>
      </p:pic>
      <p:pic>
        <p:nvPicPr>
          <p:cNvPr id="20" name="Immagine 19" descr="Immagine che contiene screenshot&#10;&#10;Descrizione generata automaticamente">
            <a:extLst>
              <a:ext uri="{FF2B5EF4-FFF2-40B4-BE49-F238E27FC236}">
                <a16:creationId xmlns:a16="http://schemas.microsoft.com/office/drawing/2014/main" id="{0C80DD8F-F464-7B49-B029-9226A5E1C95A}"/>
              </a:ext>
            </a:extLst>
          </p:cNvPr>
          <p:cNvPicPr>
            <a:picLocks noChangeAspect="1"/>
          </p:cNvPicPr>
          <p:nvPr/>
        </p:nvPicPr>
        <p:blipFill rotWithShape="1">
          <a:blip r:embed="rId2"/>
          <a:srcRect l="32870" t="21072" r="64930" b="75981"/>
          <a:stretch/>
        </p:blipFill>
        <p:spPr>
          <a:xfrm>
            <a:off x="6415300" y="6313978"/>
            <a:ext cx="363754" cy="304640"/>
          </a:xfrm>
          <a:prstGeom prst="rect">
            <a:avLst/>
          </a:prstGeom>
        </p:spPr>
      </p:pic>
    </p:spTree>
    <p:extLst>
      <p:ext uri="{BB962C8B-B14F-4D97-AF65-F5344CB8AC3E}">
        <p14:creationId xmlns:p14="http://schemas.microsoft.com/office/powerpoint/2010/main" val="2817246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pic>
        <p:nvPicPr>
          <p:cNvPr id="4" name="Immagine 3" descr="Immagine che contiene screenshot&#10;&#10;Descrizione generata automaticamente">
            <a:extLst>
              <a:ext uri="{FF2B5EF4-FFF2-40B4-BE49-F238E27FC236}">
                <a16:creationId xmlns:a16="http://schemas.microsoft.com/office/drawing/2014/main" id="{FBCD7661-46A4-B74A-9789-38C6009075AD}"/>
              </a:ext>
            </a:extLst>
          </p:cNvPr>
          <p:cNvPicPr>
            <a:picLocks noChangeAspect="1"/>
          </p:cNvPicPr>
          <p:nvPr/>
        </p:nvPicPr>
        <p:blipFill rotWithShape="1">
          <a:blip r:embed="rId2"/>
          <a:srcRect l="1968" t="12592" r="42940" b="50000"/>
          <a:stretch/>
        </p:blipFill>
        <p:spPr>
          <a:xfrm>
            <a:off x="1070228" y="1930400"/>
            <a:ext cx="7810879" cy="3314700"/>
          </a:xfrm>
          <a:prstGeom prst="rect">
            <a:avLst/>
          </a:prstGeom>
        </p:spPr>
      </p:pic>
      <p:sp>
        <p:nvSpPr>
          <p:cNvPr id="11" name="Titolo 3">
            <a:extLst>
              <a:ext uri="{FF2B5EF4-FFF2-40B4-BE49-F238E27FC236}">
                <a16:creationId xmlns:a16="http://schemas.microsoft.com/office/drawing/2014/main" id="{F05FB270-40DB-AB4C-B7C4-1FE7C15F65E0}"/>
              </a:ext>
            </a:extLst>
          </p:cNvPr>
          <p:cNvSpPr txBox="1">
            <a:spLocks/>
          </p:cNvSpPr>
          <p:nvPr/>
        </p:nvSpPr>
        <p:spPr>
          <a:xfrm>
            <a:off x="705469" y="5536237"/>
            <a:ext cx="3276600" cy="11176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800">
                <a:solidFill>
                  <a:schemeClr val="tx1"/>
                </a:solidFill>
                <a:latin typeface="Georgia" panose="02040502050405020303" pitchFamily="18" charset="0"/>
              </a:rPr>
              <a:t>A) No significant difference is visible in body weight upon different treatments</a:t>
            </a:r>
          </a:p>
        </p:txBody>
      </p:sp>
      <p:sp>
        <p:nvSpPr>
          <p:cNvPr id="2" name="Rettangolo 1">
            <a:extLst>
              <a:ext uri="{FF2B5EF4-FFF2-40B4-BE49-F238E27FC236}">
                <a16:creationId xmlns:a16="http://schemas.microsoft.com/office/drawing/2014/main" id="{290FB06F-2FC8-2B4B-8E74-4DD895DE0888}"/>
              </a:ext>
            </a:extLst>
          </p:cNvPr>
          <p:cNvSpPr/>
          <p:nvPr/>
        </p:nvSpPr>
        <p:spPr>
          <a:xfrm>
            <a:off x="3982069" y="5453508"/>
            <a:ext cx="5382873" cy="1200329"/>
          </a:xfrm>
          <a:prstGeom prst="rect">
            <a:avLst/>
          </a:prstGeom>
        </p:spPr>
        <p:txBody>
          <a:bodyPr wrap="square">
            <a:spAutoFit/>
          </a:bodyPr>
          <a:lstStyle/>
          <a:p>
            <a:pPr algn="ctr"/>
            <a:r>
              <a:rPr lang="en-US">
                <a:latin typeface="Georgia" panose="02040502050405020303" pitchFamily="18" charset="0"/>
              </a:rPr>
              <a:t>B) Tumor volume of mice injected with neutrophils treated with SKOV3 cells overexpressing HOTTIP is much heavier than that in neutrophils treated with normal SKOV3 cells</a:t>
            </a:r>
          </a:p>
        </p:txBody>
      </p:sp>
    </p:spTree>
    <p:extLst>
      <p:ext uri="{BB962C8B-B14F-4D97-AF65-F5344CB8AC3E}">
        <p14:creationId xmlns:p14="http://schemas.microsoft.com/office/powerpoint/2010/main" val="946774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 name="Rettangolo 1">
            <a:extLst>
              <a:ext uri="{FF2B5EF4-FFF2-40B4-BE49-F238E27FC236}">
                <a16:creationId xmlns:a16="http://schemas.microsoft.com/office/drawing/2014/main" id="{290FB06F-2FC8-2B4B-8E74-4DD895DE0888}"/>
              </a:ext>
            </a:extLst>
          </p:cNvPr>
          <p:cNvSpPr/>
          <p:nvPr/>
        </p:nvSpPr>
        <p:spPr>
          <a:xfrm>
            <a:off x="818225" y="5232737"/>
            <a:ext cx="8314884" cy="1015663"/>
          </a:xfrm>
          <a:prstGeom prst="rect">
            <a:avLst/>
          </a:prstGeom>
        </p:spPr>
        <p:txBody>
          <a:bodyPr wrap="square">
            <a:spAutoFit/>
          </a:bodyPr>
          <a:lstStyle/>
          <a:p>
            <a:pPr algn="ctr"/>
            <a:r>
              <a:rPr lang="en-US" sz="2000">
                <a:latin typeface="Georgia" panose="02040502050405020303" pitchFamily="18" charset="0"/>
              </a:rPr>
              <a:t>C) Decline of the infiltrated CD3</a:t>
            </a:r>
            <a:r>
              <a:rPr lang="en-US" sz="2000" baseline="30000">
                <a:latin typeface="Georgia" panose="02040502050405020303" pitchFamily="18" charset="0"/>
              </a:rPr>
              <a:t>+</a:t>
            </a:r>
            <a:r>
              <a:rPr lang="en-US" sz="2000">
                <a:latin typeface="Georgia" panose="02040502050405020303" pitchFamily="18" charset="0"/>
              </a:rPr>
              <a:t> T cells is observed in mice injected with neutrophils added with SKOV3 cells overexpressing HOTTIP, while CD3</a:t>
            </a:r>
            <a:r>
              <a:rPr lang="en-US" sz="2000" baseline="30000">
                <a:latin typeface="Georgia" panose="02040502050405020303" pitchFamily="18" charset="0"/>
              </a:rPr>
              <a:t>+</a:t>
            </a:r>
            <a:r>
              <a:rPr lang="en-US" sz="2000">
                <a:latin typeface="Georgia" panose="02040502050405020303" pitchFamily="18" charset="0"/>
              </a:rPr>
              <a:t> T cells increased following the addition of PD-L1 antibody </a:t>
            </a:r>
          </a:p>
        </p:txBody>
      </p:sp>
      <p:pic>
        <p:nvPicPr>
          <p:cNvPr id="6" name="Immagine 5" descr="Immagine che contiene screenshot&#10;&#10;Descrizione generata automaticamente">
            <a:extLst>
              <a:ext uri="{FF2B5EF4-FFF2-40B4-BE49-F238E27FC236}">
                <a16:creationId xmlns:a16="http://schemas.microsoft.com/office/drawing/2014/main" id="{B194C166-E19B-2041-B4DB-E29FD3AE2B3C}"/>
              </a:ext>
            </a:extLst>
          </p:cNvPr>
          <p:cNvPicPr>
            <a:picLocks noChangeAspect="1"/>
          </p:cNvPicPr>
          <p:nvPr/>
        </p:nvPicPr>
        <p:blipFill rotWithShape="1">
          <a:blip r:embed="rId2"/>
          <a:srcRect l="2209" t="51228" r="30778" b="17222"/>
          <a:stretch/>
        </p:blipFill>
        <p:spPr>
          <a:xfrm>
            <a:off x="270316" y="2044469"/>
            <a:ext cx="9410701" cy="2769062"/>
          </a:xfrm>
          <a:prstGeom prst="rect">
            <a:avLst/>
          </a:prstGeom>
        </p:spPr>
      </p:pic>
    </p:spTree>
    <p:extLst>
      <p:ext uri="{BB962C8B-B14F-4D97-AF65-F5344CB8AC3E}">
        <p14:creationId xmlns:p14="http://schemas.microsoft.com/office/powerpoint/2010/main" val="308080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 name="Rettangolo 1">
            <a:extLst>
              <a:ext uri="{FF2B5EF4-FFF2-40B4-BE49-F238E27FC236}">
                <a16:creationId xmlns:a16="http://schemas.microsoft.com/office/drawing/2014/main" id="{290FB06F-2FC8-2B4B-8E74-4DD895DE0888}"/>
              </a:ext>
            </a:extLst>
          </p:cNvPr>
          <p:cNvSpPr/>
          <p:nvPr/>
        </p:nvSpPr>
        <p:spPr>
          <a:xfrm>
            <a:off x="5363154" y="3022913"/>
            <a:ext cx="3910848" cy="1938992"/>
          </a:xfrm>
          <a:prstGeom prst="rect">
            <a:avLst/>
          </a:prstGeom>
        </p:spPr>
        <p:txBody>
          <a:bodyPr wrap="square" anchor="t">
            <a:spAutoFit/>
          </a:bodyPr>
          <a:lstStyle/>
          <a:p>
            <a:pPr algn="ctr"/>
            <a:r>
              <a:rPr lang="en-US" sz="2000" dirty="0">
                <a:latin typeface="Georgia"/>
              </a:rPr>
              <a:t>D) The expression of IFN-</a:t>
            </a:r>
            <a:r>
              <a:rPr lang="en-US" sz="2000" dirty="0" err="1">
                <a:latin typeface="Georgia"/>
                <a:ea typeface="+mn-lt"/>
                <a:cs typeface="+mn-lt"/>
              </a:rPr>
              <a:t>γ</a:t>
            </a:r>
            <a:r>
              <a:rPr lang="en-US" sz="2000" dirty="0">
                <a:latin typeface="Georgia"/>
                <a:ea typeface="+mn-lt"/>
                <a:cs typeface="+mn-lt"/>
              </a:rPr>
              <a:t> in CD3</a:t>
            </a:r>
            <a:r>
              <a:rPr lang="en-US" sz="2000" baseline="30000" dirty="0">
                <a:latin typeface="Georgia"/>
                <a:ea typeface="+mn-lt"/>
                <a:cs typeface="+mn-lt"/>
              </a:rPr>
              <a:t>+</a:t>
            </a:r>
            <a:r>
              <a:rPr lang="en-US" sz="2000" dirty="0">
                <a:latin typeface="Georgia"/>
                <a:ea typeface="+mn-lt"/>
                <a:cs typeface="+mn-lt"/>
              </a:rPr>
              <a:t> T cells is relatively lower in neutrophils added with SKOV3 cells overexpressing HOTTIP, while the results is restored by adding PD-L1 antibody</a:t>
            </a:r>
            <a:endParaRPr lang="en-US" sz="2000" baseline="30000" dirty="0">
              <a:latin typeface="Georgia"/>
            </a:endParaRPr>
          </a:p>
        </p:txBody>
      </p:sp>
      <p:pic>
        <p:nvPicPr>
          <p:cNvPr id="5" name="Immagine 4" descr="Immagine che contiene screenshot&#10;&#10;Descrizione generata automaticamente">
            <a:extLst>
              <a:ext uri="{FF2B5EF4-FFF2-40B4-BE49-F238E27FC236}">
                <a16:creationId xmlns:a16="http://schemas.microsoft.com/office/drawing/2014/main" id="{D13A717B-E601-7E44-9AED-BBAAEB95A5AD}"/>
              </a:ext>
            </a:extLst>
          </p:cNvPr>
          <p:cNvPicPr>
            <a:picLocks noChangeAspect="1"/>
          </p:cNvPicPr>
          <p:nvPr/>
        </p:nvPicPr>
        <p:blipFill rotWithShape="1">
          <a:blip r:embed="rId2"/>
          <a:srcRect l="70255" t="46668" r="1901" b="16110"/>
          <a:stretch/>
        </p:blipFill>
        <p:spPr>
          <a:xfrm>
            <a:off x="677334" y="2087715"/>
            <a:ext cx="4184671" cy="3496317"/>
          </a:xfrm>
          <a:prstGeom prst="rect">
            <a:avLst/>
          </a:prstGeom>
        </p:spPr>
      </p:pic>
      <p:sp>
        <p:nvSpPr>
          <p:cNvPr id="7" name="CasellaDiTesto 6">
            <a:extLst>
              <a:ext uri="{FF2B5EF4-FFF2-40B4-BE49-F238E27FC236}">
                <a16:creationId xmlns:a16="http://schemas.microsoft.com/office/drawing/2014/main" id="{B943340A-00C5-3749-AE4F-CDF5F8932EA8}"/>
              </a:ext>
            </a:extLst>
          </p:cNvPr>
          <p:cNvSpPr txBox="1"/>
          <p:nvPr/>
        </p:nvSpPr>
        <p:spPr>
          <a:xfrm>
            <a:off x="491081" y="5788492"/>
            <a:ext cx="8741847" cy="93519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400" dirty="0">
                <a:solidFill>
                  <a:schemeClr val="accent1"/>
                </a:solidFill>
                <a:latin typeface="Georgia" panose="02040502050405020303" pitchFamily="18" charset="0"/>
              </a:rPr>
              <a:t>Conclusion: </a:t>
            </a:r>
            <a:r>
              <a:rPr lang="en-US" sz="2400" dirty="0">
                <a:latin typeface="Georgia" panose="02040502050405020303" pitchFamily="18" charset="0"/>
              </a:rPr>
              <a:t>HOTTIP could promote the expression of PD-L1 in neutrophils, while suppressing T cell immunity </a:t>
            </a:r>
            <a:r>
              <a:rPr lang="en-US" sz="2400" i="1" dirty="0">
                <a:latin typeface="Georgia" panose="02040502050405020303" pitchFamily="18" charset="0"/>
              </a:rPr>
              <a:t>in vivo</a:t>
            </a:r>
            <a:endParaRPr lang="en-US" sz="2400" dirty="0">
              <a:latin typeface="Georgia" panose="02040502050405020303" pitchFamily="18" charset="0"/>
            </a:endParaRPr>
          </a:p>
        </p:txBody>
      </p:sp>
    </p:spTree>
    <p:extLst>
      <p:ext uri="{BB962C8B-B14F-4D97-AF65-F5344CB8AC3E}">
        <p14:creationId xmlns:p14="http://schemas.microsoft.com/office/powerpoint/2010/main" val="557600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 name="Rettangolo 1">
            <a:extLst>
              <a:ext uri="{FF2B5EF4-FFF2-40B4-BE49-F238E27FC236}">
                <a16:creationId xmlns:a16="http://schemas.microsoft.com/office/drawing/2014/main" id="{290FB06F-2FC8-2B4B-8E74-4DD895DE0888}"/>
              </a:ext>
            </a:extLst>
          </p:cNvPr>
          <p:cNvSpPr/>
          <p:nvPr/>
        </p:nvSpPr>
        <p:spPr>
          <a:xfrm>
            <a:off x="6096000" y="3176800"/>
            <a:ext cx="2893764" cy="1631216"/>
          </a:xfrm>
          <a:prstGeom prst="rect">
            <a:avLst/>
          </a:prstGeom>
        </p:spPr>
        <p:txBody>
          <a:bodyPr wrap="square" anchor="t">
            <a:spAutoFit/>
          </a:bodyPr>
          <a:lstStyle/>
          <a:p>
            <a:pPr algn="ctr"/>
            <a:r>
              <a:rPr lang="en-US" sz="2000" dirty="0">
                <a:latin typeface="Georgia"/>
              </a:rPr>
              <a:t>A) HOTTIP expression is elevated in OC tissues relative to that in normal fallopian tube fimbriae tissues</a:t>
            </a:r>
            <a:endParaRPr lang="en-US" sz="2000" baseline="30000" dirty="0">
              <a:latin typeface="Georgia"/>
            </a:endParaRPr>
          </a:p>
        </p:txBody>
      </p:sp>
      <p:pic>
        <p:nvPicPr>
          <p:cNvPr id="7" name="Immagine 6">
            <a:extLst>
              <a:ext uri="{FF2B5EF4-FFF2-40B4-BE49-F238E27FC236}">
                <a16:creationId xmlns:a16="http://schemas.microsoft.com/office/drawing/2014/main" id="{1360CA74-C0FD-2040-9A32-D800C509916F}"/>
              </a:ext>
            </a:extLst>
          </p:cNvPr>
          <p:cNvPicPr>
            <a:picLocks noChangeAspect="1"/>
          </p:cNvPicPr>
          <p:nvPr/>
        </p:nvPicPr>
        <p:blipFill rotWithShape="1">
          <a:blip r:embed="rId2"/>
          <a:srcRect l="617" t="8889" r="57787" b="33809"/>
          <a:stretch/>
        </p:blipFill>
        <p:spPr>
          <a:xfrm>
            <a:off x="1061730" y="2026808"/>
            <a:ext cx="4565829" cy="3931200"/>
          </a:xfrm>
          <a:prstGeom prst="rect">
            <a:avLst/>
          </a:prstGeom>
        </p:spPr>
      </p:pic>
    </p:spTree>
    <p:extLst>
      <p:ext uri="{BB962C8B-B14F-4D97-AF65-F5344CB8AC3E}">
        <p14:creationId xmlns:p14="http://schemas.microsoft.com/office/powerpoint/2010/main" val="4192269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2" name="Rettangolo 1">
            <a:extLst>
              <a:ext uri="{FF2B5EF4-FFF2-40B4-BE49-F238E27FC236}">
                <a16:creationId xmlns:a16="http://schemas.microsoft.com/office/drawing/2014/main" id="{290FB06F-2FC8-2B4B-8E74-4DD895DE0888}"/>
              </a:ext>
            </a:extLst>
          </p:cNvPr>
          <p:cNvSpPr/>
          <p:nvPr/>
        </p:nvSpPr>
        <p:spPr>
          <a:xfrm>
            <a:off x="7182998" y="2751859"/>
            <a:ext cx="2511845" cy="2862322"/>
          </a:xfrm>
          <a:prstGeom prst="rect">
            <a:avLst/>
          </a:prstGeom>
        </p:spPr>
        <p:txBody>
          <a:bodyPr wrap="square" anchor="t">
            <a:spAutoFit/>
          </a:bodyPr>
          <a:lstStyle/>
          <a:p>
            <a:pPr algn="ctr"/>
            <a:r>
              <a:rPr lang="en-US" sz="2000" dirty="0">
                <a:latin typeface="Georgia"/>
              </a:rPr>
              <a:t>B) The overall survival of patients with higher expression of HOTTIP is far shorter than that of OC patients with lower HOTTIP expression</a:t>
            </a:r>
            <a:endParaRPr lang="en-US" sz="2000" baseline="30000" dirty="0">
              <a:latin typeface="Georgia"/>
            </a:endParaRPr>
          </a:p>
        </p:txBody>
      </p:sp>
      <p:pic>
        <p:nvPicPr>
          <p:cNvPr id="5" name="Immagine 4">
            <a:extLst>
              <a:ext uri="{FF2B5EF4-FFF2-40B4-BE49-F238E27FC236}">
                <a16:creationId xmlns:a16="http://schemas.microsoft.com/office/drawing/2014/main" id="{86E63770-A84F-B94E-BAB4-567D08AFCE8A}"/>
              </a:ext>
            </a:extLst>
          </p:cNvPr>
          <p:cNvPicPr>
            <a:picLocks noChangeAspect="1"/>
          </p:cNvPicPr>
          <p:nvPr/>
        </p:nvPicPr>
        <p:blipFill rotWithShape="1">
          <a:blip r:embed="rId2"/>
          <a:srcRect l="42659" t="8889" b="32857"/>
          <a:stretch/>
        </p:blipFill>
        <p:spPr>
          <a:xfrm>
            <a:off x="677334" y="2117641"/>
            <a:ext cx="6505664" cy="4130759"/>
          </a:xfrm>
          <a:prstGeom prst="rect">
            <a:avLst/>
          </a:prstGeom>
        </p:spPr>
      </p:pic>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736010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 HOTTIP and immune escape in ovarian cancer cells</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9" name="Immagine 8">
            <a:extLst>
              <a:ext uri="{FF2B5EF4-FFF2-40B4-BE49-F238E27FC236}">
                <a16:creationId xmlns:a16="http://schemas.microsoft.com/office/drawing/2014/main" id="{EC3EA58A-842C-A948-BA5F-A06FC57E908E}"/>
              </a:ext>
            </a:extLst>
          </p:cNvPr>
          <p:cNvPicPr>
            <a:picLocks noChangeAspect="1"/>
          </p:cNvPicPr>
          <p:nvPr/>
        </p:nvPicPr>
        <p:blipFill rotWithShape="1">
          <a:blip r:embed="rId2"/>
          <a:srcRect l="618" t="36666" r="13591" b="10040"/>
          <a:stretch/>
        </p:blipFill>
        <p:spPr>
          <a:xfrm>
            <a:off x="754924" y="2027487"/>
            <a:ext cx="8441485" cy="3277378"/>
          </a:xfrm>
          <a:prstGeom prst="rect">
            <a:avLst/>
          </a:prstGeom>
        </p:spPr>
      </p:pic>
      <p:sp>
        <p:nvSpPr>
          <p:cNvPr id="7" name="CasellaDiTesto 6">
            <a:extLst>
              <a:ext uri="{FF2B5EF4-FFF2-40B4-BE49-F238E27FC236}">
                <a16:creationId xmlns:a16="http://schemas.microsoft.com/office/drawing/2014/main" id="{D12DC574-9F84-694B-92B4-29A1EACA365C}"/>
              </a:ext>
            </a:extLst>
          </p:cNvPr>
          <p:cNvSpPr txBox="1"/>
          <p:nvPr/>
        </p:nvSpPr>
        <p:spPr>
          <a:xfrm>
            <a:off x="418985" y="5655365"/>
            <a:ext cx="9113362" cy="1028162"/>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400" dirty="0">
                <a:solidFill>
                  <a:schemeClr val="accent1"/>
                </a:solidFill>
                <a:latin typeface="Georgia" panose="02040502050405020303" pitchFamily="18" charset="0"/>
              </a:rPr>
              <a:t>Conclusion: </a:t>
            </a:r>
            <a:r>
              <a:rPr lang="en-US" sz="2400" dirty="0">
                <a:latin typeface="Georgia" panose="02040502050405020303" pitchFamily="18" charset="0"/>
              </a:rPr>
              <a:t>There is a strong and positive correlation between HOTTIP expression and PD-L1 expression in neutrophils</a:t>
            </a:r>
          </a:p>
        </p:txBody>
      </p:sp>
    </p:spTree>
    <p:extLst>
      <p:ext uri="{BB962C8B-B14F-4D97-AF65-F5344CB8AC3E}">
        <p14:creationId xmlns:p14="http://schemas.microsoft.com/office/powerpoint/2010/main" val="1499111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dirty="0">
                <a:solidFill>
                  <a:schemeClr val="tx1"/>
                </a:solidFill>
                <a:latin typeface="Georgia" panose="02040502050405020303" pitchFamily="18" charset="0"/>
              </a:rPr>
              <a:t>Discussion</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8" name="CasellaDiTesto 7">
            <a:extLst>
              <a:ext uri="{FF2B5EF4-FFF2-40B4-BE49-F238E27FC236}">
                <a16:creationId xmlns:a16="http://schemas.microsoft.com/office/drawing/2014/main" id="{A0CF44F0-6108-254C-87AC-78B14952FEB3}"/>
              </a:ext>
            </a:extLst>
          </p:cNvPr>
          <p:cNvSpPr txBox="1"/>
          <p:nvPr/>
        </p:nvSpPr>
        <p:spPr>
          <a:xfrm>
            <a:off x="6573242" y="2986698"/>
            <a:ext cx="2700760" cy="2772600"/>
          </a:xfrm>
          <a:prstGeom prst="rect">
            <a:avLst/>
          </a:prstGeom>
        </p:spPr>
        <p:txBody>
          <a:bodyPr vert="horz" lIns="91440" tIns="45720" rIns="91440" bIns="45720" rtlCol="0">
            <a:normAutofit lnSpcReduction="10000"/>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HOTTIP is highly expressed in OC tissue samples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HOTTIP could elicit the secretion of IL-6 and upregulate PD-L1 expression in neutrophils</a:t>
            </a:r>
          </a:p>
        </p:txBody>
      </p:sp>
      <p:sp>
        <p:nvSpPr>
          <p:cNvPr id="9" name="CasellaDiTesto 8">
            <a:extLst>
              <a:ext uri="{FF2B5EF4-FFF2-40B4-BE49-F238E27FC236}">
                <a16:creationId xmlns:a16="http://schemas.microsoft.com/office/drawing/2014/main" id="{571E6447-A110-EF4D-9D5B-DEBD836A0F53}"/>
              </a:ext>
            </a:extLst>
          </p:cNvPr>
          <p:cNvSpPr txBox="1"/>
          <p:nvPr/>
        </p:nvSpPr>
        <p:spPr>
          <a:xfrm>
            <a:off x="945427" y="1507176"/>
            <a:ext cx="8060482" cy="84644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200" dirty="0">
                <a:solidFill>
                  <a:schemeClr val="accent1"/>
                </a:solidFill>
                <a:latin typeface="Georgia" panose="02040502050405020303" pitchFamily="18" charset="0"/>
              </a:rPr>
              <a:t>IL-6 is highly expressed in OC tissues and positively associated with PD-L1 in neutrophils</a:t>
            </a:r>
          </a:p>
        </p:txBody>
      </p:sp>
      <p:pic>
        <p:nvPicPr>
          <p:cNvPr id="10" name="Immagine 9" descr="Immagine che contiene cibo, pezzo, sedendo, tavolo&#10;&#10;Descrizione generata automaticamente">
            <a:extLst>
              <a:ext uri="{FF2B5EF4-FFF2-40B4-BE49-F238E27FC236}">
                <a16:creationId xmlns:a16="http://schemas.microsoft.com/office/drawing/2014/main" id="{1E58650F-F7F8-9747-B51D-6995841B6482}"/>
              </a:ext>
            </a:extLst>
          </p:cNvPr>
          <p:cNvPicPr>
            <a:picLocks noChangeAspect="1"/>
          </p:cNvPicPr>
          <p:nvPr/>
        </p:nvPicPr>
        <p:blipFill>
          <a:blip r:embed="rId2"/>
          <a:stretch>
            <a:fillRect/>
          </a:stretch>
        </p:blipFill>
        <p:spPr>
          <a:xfrm>
            <a:off x="1232061" y="2752699"/>
            <a:ext cx="4863939" cy="3240599"/>
          </a:xfrm>
          <a:prstGeom prst="rect">
            <a:avLst/>
          </a:prstGeom>
        </p:spPr>
      </p:pic>
    </p:spTree>
    <p:extLst>
      <p:ext uri="{BB962C8B-B14F-4D97-AF65-F5344CB8AC3E}">
        <p14:creationId xmlns:p14="http://schemas.microsoft.com/office/powerpoint/2010/main" val="1058840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dirty="0">
                <a:solidFill>
                  <a:schemeClr val="tx1"/>
                </a:solidFill>
                <a:latin typeface="Georgia" panose="02040502050405020303" pitchFamily="18" charset="0"/>
              </a:rPr>
              <a:t>Discussion</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8" name="CasellaDiTesto 7">
            <a:extLst>
              <a:ext uri="{FF2B5EF4-FFF2-40B4-BE49-F238E27FC236}">
                <a16:creationId xmlns:a16="http://schemas.microsoft.com/office/drawing/2014/main" id="{A0CF44F0-6108-254C-87AC-78B14952FEB3}"/>
              </a:ext>
            </a:extLst>
          </p:cNvPr>
          <p:cNvSpPr txBox="1"/>
          <p:nvPr/>
        </p:nvSpPr>
        <p:spPr>
          <a:xfrm>
            <a:off x="6573242" y="2933720"/>
            <a:ext cx="2700760" cy="2878558"/>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IL-6 abrogates T cell proliferation by promoting the extent of STAT3 phosphorylation through the enhancement of PD-L1 expression in neutrophils</a:t>
            </a:r>
          </a:p>
        </p:txBody>
      </p:sp>
      <p:sp>
        <p:nvSpPr>
          <p:cNvPr id="9" name="CasellaDiTesto 8">
            <a:extLst>
              <a:ext uri="{FF2B5EF4-FFF2-40B4-BE49-F238E27FC236}">
                <a16:creationId xmlns:a16="http://schemas.microsoft.com/office/drawing/2014/main" id="{571E6447-A110-EF4D-9D5B-DEBD836A0F53}"/>
              </a:ext>
            </a:extLst>
          </p:cNvPr>
          <p:cNvSpPr txBox="1"/>
          <p:nvPr/>
        </p:nvSpPr>
        <p:spPr>
          <a:xfrm>
            <a:off x="945427" y="1507176"/>
            <a:ext cx="8060482" cy="84644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200" dirty="0">
                <a:solidFill>
                  <a:schemeClr val="accent1"/>
                </a:solidFill>
                <a:latin typeface="Georgia" panose="02040502050405020303" pitchFamily="18" charset="0"/>
              </a:rPr>
              <a:t>OC cells secret IL-6 to activate STAT3/PD-L1 pathway in neutrophils and repress T cell proliferation</a:t>
            </a:r>
          </a:p>
        </p:txBody>
      </p:sp>
      <p:pic>
        <p:nvPicPr>
          <p:cNvPr id="11" name="Immagine 10" descr="Immagine che contiene cibo, pezzo, sedendo, tavolo&#10;&#10;Descrizione generata automaticamente">
            <a:extLst>
              <a:ext uri="{FF2B5EF4-FFF2-40B4-BE49-F238E27FC236}">
                <a16:creationId xmlns:a16="http://schemas.microsoft.com/office/drawing/2014/main" id="{E70E32E6-51E0-784E-BE90-BEA1AA336C77}"/>
              </a:ext>
            </a:extLst>
          </p:cNvPr>
          <p:cNvPicPr>
            <a:picLocks noChangeAspect="1"/>
          </p:cNvPicPr>
          <p:nvPr/>
        </p:nvPicPr>
        <p:blipFill>
          <a:blip r:embed="rId2"/>
          <a:stretch>
            <a:fillRect/>
          </a:stretch>
        </p:blipFill>
        <p:spPr>
          <a:xfrm>
            <a:off x="1232061" y="2752699"/>
            <a:ext cx="4863939" cy="3240599"/>
          </a:xfrm>
          <a:prstGeom prst="rect">
            <a:avLst/>
          </a:prstGeom>
        </p:spPr>
      </p:pic>
    </p:spTree>
    <p:extLst>
      <p:ext uri="{BB962C8B-B14F-4D97-AF65-F5344CB8AC3E}">
        <p14:creationId xmlns:p14="http://schemas.microsoft.com/office/powerpoint/2010/main" val="1132688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dirty="0">
                <a:solidFill>
                  <a:schemeClr val="tx1"/>
                </a:solidFill>
                <a:latin typeface="Georgia" panose="02040502050405020303" pitchFamily="18" charset="0"/>
              </a:rPr>
              <a:t>Discussion</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8" name="CasellaDiTesto 7">
            <a:extLst>
              <a:ext uri="{FF2B5EF4-FFF2-40B4-BE49-F238E27FC236}">
                <a16:creationId xmlns:a16="http://schemas.microsoft.com/office/drawing/2014/main" id="{A0CF44F0-6108-254C-87AC-78B14952FEB3}"/>
              </a:ext>
            </a:extLst>
          </p:cNvPr>
          <p:cNvSpPr txBox="1"/>
          <p:nvPr/>
        </p:nvSpPr>
        <p:spPr>
          <a:xfrm>
            <a:off x="6573242" y="2933720"/>
            <a:ext cx="2700760" cy="2878558"/>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endParaRPr lang="en-US" sz="2000" dirty="0">
              <a:latin typeface="Georgia" panose="02040502050405020303" pitchFamily="18" charset="0"/>
            </a:endParaRPr>
          </a:p>
        </p:txBody>
      </p:sp>
      <p:sp>
        <p:nvSpPr>
          <p:cNvPr id="9" name="CasellaDiTesto 8">
            <a:extLst>
              <a:ext uri="{FF2B5EF4-FFF2-40B4-BE49-F238E27FC236}">
                <a16:creationId xmlns:a16="http://schemas.microsoft.com/office/drawing/2014/main" id="{571E6447-A110-EF4D-9D5B-DEBD836A0F53}"/>
              </a:ext>
            </a:extLst>
          </p:cNvPr>
          <p:cNvSpPr txBox="1"/>
          <p:nvPr/>
        </p:nvSpPr>
        <p:spPr>
          <a:xfrm>
            <a:off x="945427" y="1507176"/>
            <a:ext cx="8060482" cy="846448"/>
          </a:xfrm>
          <a:prstGeom prst="rect">
            <a:avLst/>
          </a:prstGeom>
        </p:spPr>
        <p:txBody>
          <a:bodyPr vert="horz" lIns="91440" tIns="45720" rIns="91440" bIns="45720" rtlCol="0">
            <a:normAutofit/>
          </a:bodyPr>
          <a:lstStyle/>
          <a:p>
            <a:pPr marL="342900" indent="-342900" algn="ctr">
              <a:spcBef>
                <a:spcPts val="1000"/>
              </a:spcBef>
              <a:buClr>
                <a:schemeClr val="accent1"/>
              </a:buClr>
              <a:buSzPct val="80000"/>
              <a:buFont typeface="Wingdings 3" charset="2"/>
              <a:buChar char=""/>
            </a:pPr>
            <a:r>
              <a:rPr lang="en-US" sz="2200" dirty="0">
                <a:solidFill>
                  <a:schemeClr val="accent1"/>
                </a:solidFill>
                <a:latin typeface="Georgia" panose="02040502050405020303" pitchFamily="18" charset="0"/>
              </a:rPr>
              <a:t>HOTTIP promotes IL-6 transcription by regulating transcription factor c-jun</a:t>
            </a:r>
          </a:p>
        </p:txBody>
      </p:sp>
      <p:pic>
        <p:nvPicPr>
          <p:cNvPr id="15" name="Immagine 14" descr="Immagine che contiene cibo, pezzo, sedendo, tavolo&#10;&#10;Descrizione generata automaticamente">
            <a:extLst>
              <a:ext uri="{FF2B5EF4-FFF2-40B4-BE49-F238E27FC236}">
                <a16:creationId xmlns:a16="http://schemas.microsoft.com/office/drawing/2014/main" id="{92359876-BE5A-E84E-8D6F-CD863B79AD36}"/>
              </a:ext>
            </a:extLst>
          </p:cNvPr>
          <p:cNvPicPr>
            <a:picLocks noChangeAspect="1"/>
          </p:cNvPicPr>
          <p:nvPr/>
        </p:nvPicPr>
        <p:blipFill>
          <a:blip r:embed="rId2"/>
          <a:stretch>
            <a:fillRect/>
          </a:stretch>
        </p:blipFill>
        <p:spPr>
          <a:xfrm>
            <a:off x="1232061" y="2752699"/>
            <a:ext cx="4863939" cy="3240599"/>
          </a:xfrm>
          <a:prstGeom prst="rect">
            <a:avLst/>
          </a:prstGeom>
        </p:spPr>
      </p:pic>
      <p:sp>
        <p:nvSpPr>
          <p:cNvPr id="17" name="CasellaDiTesto 16">
            <a:extLst>
              <a:ext uri="{FF2B5EF4-FFF2-40B4-BE49-F238E27FC236}">
                <a16:creationId xmlns:a16="http://schemas.microsoft.com/office/drawing/2014/main" id="{AFEFB3D0-A82D-344E-940B-9109360316FE}"/>
              </a:ext>
            </a:extLst>
          </p:cNvPr>
          <p:cNvSpPr txBox="1"/>
          <p:nvPr/>
        </p:nvSpPr>
        <p:spPr>
          <a:xfrm>
            <a:off x="6573242" y="2565503"/>
            <a:ext cx="3346262" cy="3614990"/>
          </a:xfrm>
          <a:prstGeom prst="rect">
            <a:avLst/>
          </a:prstGeom>
        </p:spPr>
        <p:txBody>
          <a:bodyPr vert="horz" lIns="91440" tIns="45720" rIns="91440" bIns="45720" rtlCol="0">
            <a:normAutofit fontScale="92500" lnSpcReduction="10000"/>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JNKs bind and phosphorylate c-jun within its transcriptional activation domain</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JNKs play a role in T cell differentiation and the cellular apoptosis pathway</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MALAT1 suppresses the phosphorylation of JNK1 and has a key role in development of OC</a:t>
            </a:r>
          </a:p>
          <a:p>
            <a:pPr marL="342900" indent="-342900">
              <a:spcBef>
                <a:spcPts val="1000"/>
              </a:spcBef>
              <a:buClr>
                <a:schemeClr val="accent1"/>
              </a:buClr>
              <a:buSzPct val="80000"/>
              <a:buFont typeface="Wingdings 3" charset="2"/>
              <a:buChar char=""/>
            </a:pPr>
            <a:endParaRPr lang="en-US" sz="2000" dirty="0">
              <a:latin typeface="Georgia" panose="02040502050405020303" pitchFamily="18" charset="0"/>
            </a:endParaRPr>
          </a:p>
        </p:txBody>
      </p:sp>
    </p:spTree>
    <p:extLst>
      <p:ext uri="{BB962C8B-B14F-4D97-AF65-F5344CB8AC3E}">
        <p14:creationId xmlns:p14="http://schemas.microsoft.com/office/powerpoint/2010/main" val="388538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70E7CDC1-7E37-8B4B-B558-65F8BD2C0074}"/>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Long non-coding RNAs and immunity</a:t>
            </a:r>
          </a:p>
        </p:txBody>
      </p:sp>
      <p:sp>
        <p:nvSpPr>
          <p:cNvPr id="4" name="CasellaDiTesto 3">
            <a:extLst>
              <a:ext uri="{FF2B5EF4-FFF2-40B4-BE49-F238E27FC236}">
                <a16:creationId xmlns:a16="http://schemas.microsoft.com/office/drawing/2014/main" id="{40F8E50A-EEBD-7440-A2F8-B81773B0446F}"/>
              </a:ext>
            </a:extLst>
          </p:cNvPr>
          <p:cNvSpPr txBox="1"/>
          <p:nvPr/>
        </p:nvSpPr>
        <p:spPr>
          <a:xfrm>
            <a:off x="1216957" y="1901046"/>
            <a:ext cx="6898343" cy="903750"/>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Regulation of immune cell differentiation and functions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Response to physiological and pathological stimuli</a:t>
            </a:r>
          </a:p>
        </p:txBody>
      </p:sp>
      <p:pic>
        <p:nvPicPr>
          <p:cNvPr id="44" name="Immagine 43" descr="Immagine che contiene screenshot&#10;&#10;Descrizione generata automaticamente">
            <a:extLst>
              <a:ext uri="{FF2B5EF4-FFF2-40B4-BE49-F238E27FC236}">
                <a16:creationId xmlns:a16="http://schemas.microsoft.com/office/drawing/2014/main" id="{FEAC9217-F6F5-1741-AA9F-E6776DD03E53}"/>
              </a:ext>
            </a:extLst>
          </p:cNvPr>
          <p:cNvPicPr>
            <a:picLocks noChangeAspect="1"/>
          </p:cNvPicPr>
          <p:nvPr/>
        </p:nvPicPr>
        <p:blipFill rotWithShape="1">
          <a:blip r:embed="rId3">
            <a:extLst>
              <a:ext uri="{28A0092B-C50C-407E-A947-70E740481C1C}">
                <a14:useLocalDpi xmlns:a14="http://schemas.microsoft.com/office/drawing/2010/main" val="0"/>
              </a:ext>
            </a:extLst>
          </a:blip>
          <a:srcRect l="12563" t="16167" r="12790" b="14432"/>
          <a:stretch/>
        </p:blipFill>
        <p:spPr bwMode="auto">
          <a:xfrm>
            <a:off x="1750851" y="3058604"/>
            <a:ext cx="5830553" cy="3387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4550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dirty="0">
                <a:solidFill>
                  <a:schemeClr val="tx1"/>
                </a:solidFill>
                <a:latin typeface="Georgia" panose="02040502050405020303" pitchFamily="18" charset="0"/>
              </a:rPr>
              <a:t>Discussion</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9" name="CasellaDiTesto 8">
            <a:extLst>
              <a:ext uri="{FF2B5EF4-FFF2-40B4-BE49-F238E27FC236}">
                <a16:creationId xmlns:a16="http://schemas.microsoft.com/office/drawing/2014/main" id="{571E6447-A110-EF4D-9D5B-DEBD836A0F53}"/>
              </a:ext>
            </a:extLst>
          </p:cNvPr>
          <p:cNvSpPr txBox="1"/>
          <p:nvPr/>
        </p:nvSpPr>
        <p:spPr>
          <a:xfrm>
            <a:off x="945426" y="1507176"/>
            <a:ext cx="8596668" cy="846448"/>
          </a:xfrm>
          <a:prstGeom prst="rect">
            <a:avLst/>
          </a:prstGeom>
        </p:spPr>
        <p:txBody>
          <a:bodyPr vert="horz" lIns="91440" tIns="45720" rIns="91440" bIns="45720" rtlCol="0">
            <a:normAutofit fontScale="92500"/>
          </a:bodyPr>
          <a:lstStyle/>
          <a:p>
            <a:pPr marL="342900" indent="-342900" algn="ctr">
              <a:spcBef>
                <a:spcPts val="1000"/>
              </a:spcBef>
              <a:buClr>
                <a:schemeClr val="accent1"/>
              </a:buClr>
              <a:buSzPct val="80000"/>
              <a:buFont typeface="Wingdings 3" charset="2"/>
              <a:buChar char=""/>
            </a:pPr>
            <a:r>
              <a:rPr lang="en-US" sz="2400" dirty="0">
                <a:solidFill>
                  <a:schemeClr val="accent1"/>
                </a:solidFill>
                <a:latin typeface="Georgia" panose="02040502050405020303" pitchFamily="18" charset="0"/>
              </a:rPr>
              <a:t>Upregulation of HOTTIP increase IL-6 dependent PD-L1 expression and inhibits T cell-mediated tumor immunotherapy</a:t>
            </a:r>
          </a:p>
        </p:txBody>
      </p:sp>
      <p:pic>
        <p:nvPicPr>
          <p:cNvPr id="11" name="Immagine 10" descr="Immagine che contiene cibo, pezzo, sedendo, tavolo&#10;&#10;Descrizione generata automaticamente">
            <a:extLst>
              <a:ext uri="{FF2B5EF4-FFF2-40B4-BE49-F238E27FC236}">
                <a16:creationId xmlns:a16="http://schemas.microsoft.com/office/drawing/2014/main" id="{DE4710D4-8BBE-1943-B1DC-BBA71681B993}"/>
              </a:ext>
            </a:extLst>
          </p:cNvPr>
          <p:cNvPicPr>
            <a:picLocks noChangeAspect="1"/>
          </p:cNvPicPr>
          <p:nvPr/>
        </p:nvPicPr>
        <p:blipFill>
          <a:blip r:embed="rId2"/>
          <a:stretch>
            <a:fillRect/>
          </a:stretch>
        </p:blipFill>
        <p:spPr>
          <a:xfrm>
            <a:off x="1232061" y="2752699"/>
            <a:ext cx="4863939" cy="3240599"/>
          </a:xfrm>
          <a:prstGeom prst="rect">
            <a:avLst/>
          </a:prstGeom>
        </p:spPr>
      </p:pic>
      <p:sp>
        <p:nvSpPr>
          <p:cNvPr id="12" name="CasellaDiTesto 11">
            <a:extLst>
              <a:ext uri="{FF2B5EF4-FFF2-40B4-BE49-F238E27FC236}">
                <a16:creationId xmlns:a16="http://schemas.microsoft.com/office/drawing/2014/main" id="{7664A6E5-F5F5-8442-B035-A519E0E14A96}"/>
              </a:ext>
            </a:extLst>
          </p:cNvPr>
          <p:cNvSpPr txBox="1"/>
          <p:nvPr/>
        </p:nvSpPr>
        <p:spPr>
          <a:xfrm>
            <a:off x="6573242" y="3328151"/>
            <a:ext cx="2968852" cy="2089693"/>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Enhanced HOTTIP has been observed to elevate PD-L1 expression and results in increased immunosuppression</a:t>
            </a:r>
          </a:p>
        </p:txBody>
      </p:sp>
    </p:spTree>
    <p:extLst>
      <p:ext uri="{BB962C8B-B14F-4D97-AF65-F5344CB8AC3E}">
        <p14:creationId xmlns:p14="http://schemas.microsoft.com/office/powerpoint/2010/main" val="2911943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dirty="0">
                <a:solidFill>
                  <a:schemeClr val="tx1"/>
                </a:solidFill>
                <a:latin typeface="Georgia" panose="02040502050405020303" pitchFamily="18" charset="0"/>
              </a:rPr>
              <a:t>Discussion</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7" name="Immagine 6" descr="Immagine che contiene screenshot&#10;&#10;Descrizione generata automaticamente">
            <a:extLst>
              <a:ext uri="{FF2B5EF4-FFF2-40B4-BE49-F238E27FC236}">
                <a16:creationId xmlns:a16="http://schemas.microsoft.com/office/drawing/2014/main" id="{0B03DCD3-BF97-7B48-8ED3-B18EB0306E56}"/>
              </a:ext>
            </a:extLst>
          </p:cNvPr>
          <p:cNvPicPr>
            <a:picLocks noChangeAspect="1"/>
          </p:cNvPicPr>
          <p:nvPr/>
        </p:nvPicPr>
        <p:blipFill rotWithShape="1">
          <a:blip r:embed="rId2"/>
          <a:srcRect l="27331" t="12143" r="12996" b="22381"/>
          <a:stretch/>
        </p:blipFill>
        <p:spPr>
          <a:xfrm>
            <a:off x="677334" y="1637544"/>
            <a:ext cx="5293420" cy="3630152"/>
          </a:xfrm>
          <a:prstGeom prst="rect">
            <a:avLst/>
          </a:prstGeom>
        </p:spPr>
      </p:pic>
      <p:sp>
        <p:nvSpPr>
          <p:cNvPr id="5" name="CasellaDiTesto 4">
            <a:extLst>
              <a:ext uri="{FF2B5EF4-FFF2-40B4-BE49-F238E27FC236}">
                <a16:creationId xmlns:a16="http://schemas.microsoft.com/office/drawing/2014/main" id="{205C390C-0D99-E04E-A7B9-37C5421718C6}"/>
              </a:ext>
            </a:extLst>
          </p:cNvPr>
          <p:cNvSpPr txBox="1"/>
          <p:nvPr/>
        </p:nvSpPr>
        <p:spPr>
          <a:xfrm>
            <a:off x="1216957" y="1901045"/>
            <a:ext cx="7235065" cy="3165225"/>
          </a:xfrm>
          <a:prstGeom prst="rect">
            <a:avLst/>
          </a:prstGeom>
        </p:spPr>
        <p:txBody>
          <a:bodyPr vert="horz" lIns="91440" tIns="45720" rIns="91440" bIns="45720" rtlCol="0">
            <a:normAutofit/>
          </a:bodyPr>
          <a:lstStyle/>
          <a:p>
            <a:pPr>
              <a:spcBef>
                <a:spcPts val="1000"/>
              </a:spcBef>
              <a:buClr>
                <a:schemeClr val="accent1"/>
              </a:buClr>
              <a:buSzPct val="80000"/>
            </a:pPr>
            <a:endParaRPr lang="en-US" sz="2000" dirty="0">
              <a:latin typeface="Georgia" panose="02040502050405020303" pitchFamily="18" charset="0"/>
            </a:endParaRPr>
          </a:p>
        </p:txBody>
      </p:sp>
      <p:sp>
        <p:nvSpPr>
          <p:cNvPr id="8" name="CasellaDiTesto 7">
            <a:extLst>
              <a:ext uri="{FF2B5EF4-FFF2-40B4-BE49-F238E27FC236}">
                <a16:creationId xmlns:a16="http://schemas.microsoft.com/office/drawing/2014/main" id="{A0CF44F0-6108-254C-87AC-78B14952FEB3}"/>
              </a:ext>
            </a:extLst>
          </p:cNvPr>
          <p:cNvSpPr txBox="1"/>
          <p:nvPr/>
        </p:nvSpPr>
        <p:spPr>
          <a:xfrm>
            <a:off x="6096000" y="1668581"/>
            <a:ext cx="3717625" cy="3630152"/>
          </a:xfrm>
          <a:prstGeom prst="rect">
            <a:avLst/>
          </a:prstGeom>
        </p:spPr>
        <p:txBody>
          <a:bodyPr vert="horz" lIns="91440" tIns="45720" rIns="91440" bIns="45720" rtlCol="0">
            <a:no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High expression of HOTTIP enhance expression and secretion of IL-6 from OC cells by promoting the transcription of IL-6</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IL-6 stimulates PD-L1 expression by binding to the IL-6 receptor on the surface of neutrophils around the cancer cells and activates the STAT3 pathway</a:t>
            </a:r>
          </a:p>
        </p:txBody>
      </p:sp>
      <p:sp>
        <p:nvSpPr>
          <p:cNvPr id="2" name="Rettangolo 1">
            <a:extLst>
              <a:ext uri="{FF2B5EF4-FFF2-40B4-BE49-F238E27FC236}">
                <a16:creationId xmlns:a16="http://schemas.microsoft.com/office/drawing/2014/main" id="{FE8A84E6-C602-7C4F-A10A-34F975A668B4}"/>
              </a:ext>
            </a:extLst>
          </p:cNvPr>
          <p:cNvSpPr/>
          <p:nvPr/>
        </p:nvSpPr>
        <p:spPr>
          <a:xfrm>
            <a:off x="1114241" y="5543478"/>
            <a:ext cx="7722854" cy="1015663"/>
          </a:xfrm>
          <a:prstGeom prst="rect">
            <a:avLst/>
          </a:prstGeom>
        </p:spPr>
        <p:txBody>
          <a:bodyPr wrap="square">
            <a:sp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The increased expression of PD-L1 on the surface of neutrophils inhibits the activity of T cells, which further promotes apoptosis, thus facilitating the immune escape of OC cells</a:t>
            </a:r>
          </a:p>
        </p:txBody>
      </p:sp>
    </p:spTree>
    <p:extLst>
      <p:ext uri="{BB962C8B-B14F-4D97-AF65-F5344CB8AC3E}">
        <p14:creationId xmlns:p14="http://schemas.microsoft.com/office/powerpoint/2010/main" val="1837525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677334" y="609600"/>
            <a:ext cx="8596668" cy="1320800"/>
          </a:xfrm>
        </p:spPr>
        <p:txBody>
          <a:bodyPr/>
          <a:lstStyle/>
          <a:p>
            <a:pPr algn="ctr"/>
            <a:r>
              <a:rPr lang="en-US" dirty="0">
                <a:solidFill>
                  <a:schemeClr val="tx1"/>
                </a:solidFill>
                <a:latin typeface="Georgia" panose="02040502050405020303" pitchFamily="18" charset="0"/>
              </a:rPr>
              <a:t>Conclusion</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4" name="CasellaDiTesto 3">
            <a:extLst>
              <a:ext uri="{FF2B5EF4-FFF2-40B4-BE49-F238E27FC236}">
                <a16:creationId xmlns:a16="http://schemas.microsoft.com/office/drawing/2014/main" id="{8B9816F9-C3C7-FF4A-9F04-5F67EDFB871D}"/>
              </a:ext>
            </a:extLst>
          </p:cNvPr>
          <p:cNvSpPr txBox="1"/>
          <p:nvPr/>
        </p:nvSpPr>
        <p:spPr>
          <a:xfrm>
            <a:off x="737271" y="1492392"/>
            <a:ext cx="8476794" cy="1457212"/>
          </a:xfrm>
          <a:prstGeom prst="rect">
            <a:avLst/>
          </a:prstGeom>
        </p:spPr>
        <p:txBody>
          <a:bodyPr vert="horz" lIns="91440" tIns="45720" rIns="91440" bIns="45720" rtlCol="0">
            <a:normAutofit/>
          </a:bodyPr>
          <a:lstStyle/>
          <a:p>
            <a:pPr>
              <a:spcBef>
                <a:spcPts val="1000"/>
              </a:spcBef>
              <a:buClr>
                <a:schemeClr val="accent1"/>
              </a:buClr>
              <a:buSzPct val="80000"/>
            </a:pPr>
            <a:r>
              <a:rPr lang="en-US" sz="2000" dirty="0">
                <a:latin typeface="Georgia" panose="02040502050405020303" pitchFamily="18" charset="0"/>
              </a:rPr>
              <a:t>HOTTIP can potentially accelerate immune escape of OC cells via enhancement of IL-6-dependent PD-L1 expression</a:t>
            </a:r>
          </a:p>
          <a:p>
            <a:pPr>
              <a:spcBef>
                <a:spcPts val="1000"/>
              </a:spcBef>
              <a:buClr>
                <a:schemeClr val="accent1"/>
              </a:buClr>
              <a:buSzPct val="80000"/>
            </a:pPr>
            <a:r>
              <a:rPr lang="en-US" sz="2000" dirty="0">
                <a:latin typeface="Georgia" panose="02040502050405020303" pitchFamily="18" charset="0"/>
              </a:rPr>
              <a:t>This presents a novel mechanism for the role of HOTTIP in regulating immune escape of OC cells and provides a potential target for OC therapy</a:t>
            </a:r>
          </a:p>
        </p:txBody>
      </p:sp>
      <p:sp>
        <p:nvSpPr>
          <p:cNvPr id="5" name="CasellaDiTesto 4">
            <a:extLst>
              <a:ext uri="{FF2B5EF4-FFF2-40B4-BE49-F238E27FC236}">
                <a16:creationId xmlns:a16="http://schemas.microsoft.com/office/drawing/2014/main" id="{AFAA5355-4DEB-844C-8550-F0EEB60AF6E4}"/>
              </a:ext>
            </a:extLst>
          </p:cNvPr>
          <p:cNvSpPr txBox="1"/>
          <p:nvPr/>
        </p:nvSpPr>
        <p:spPr>
          <a:xfrm>
            <a:off x="737271" y="3269740"/>
            <a:ext cx="3964676" cy="2899706"/>
          </a:xfrm>
          <a:prstGeom prst="rect">
            <a:avLst/>
          </a:prstGeom>
        </p:spPr>
        <p:txBody>
          <a:bodyPr vert="horz" lIns="91440" tIns="45720" rIns="91440" bIns="45720" rtlCol="0">
            <a:noAutofit/>
          </a:bodyPr>
          <a:lstStyle/>
          <a:p>
            <a:pPr marL="342900" indent="-342900">
              <a:spcBef>
                <a:spcPts val="1000"/>
              </a:spcBef>
              <a:buClr>
                <a:schemeClr val="accent1"/>
              </a:buClr>
              <a:buSzPct val="80000"/>
              <a:buFont typeface="Wingdings 3" charset="2"/>
              <a:buChar char=""/>
            </a:pPr>
            <a:r>
              <a:rPr lang="en-US" sz="2000" dirty="0">
                <a:solidFill>
                  <a:schemeClr val="accent1"/>
                </a:solidFill>
                <a:latin typeface="Georgia" panose="02040502050405020303" pitchFamily="18" charset="0"/>
              </a:rPr>
              <a:t>Future perspectives: </a:t>
            </a:r>
            <a:r>
              <a:rPr lang="en-US" sz="2000" dirty="0">
                <a:latin typeface="Georgia" panose="02040502050405020303" pitchFamily="18" charset="0"/>
              </a:rPr>
              <a:t>further studies based on the syngeneic model that is more ideal to demonstrate antitumor immune response to explain the specific underlying mechanism by which HOTTIP/IL-6/PD-L1 network influences the overall survival</a:t>
            </a:r>
          </a:p>
        </p:txBody>
      </p:sp>
      <p:pic>
        <p:nvPicPr>
          <p:cNvPr id="9" name="Immagine 8" descr="Immagine che contiene animale, sedendo, rosa, albero&#10;&#10;Descrizione generata automaticamente">
            <a:extLst>
              <a:ext uri="{FF2B5EF4-FFF2-40B4-BE49-F238E27FC236}">
                <a16:creationId xmlns:a16="http://schemas.microsoft.com/office/drawing/2014/main" id="{CAB6AC5E-1569-7E4B-9C45-7798CF5C2345}"/>
              </a:ext>
            </a:extLst>
          </p:cNvPr>
          <p:cNvPicPr>
            <a:picLocks noChangeAspect="1"/>
          </p:cNvPicPr>
          <p:nvPr/>
        </p:nvPicPr>
        <p:blipFill rotWithShape="1">
          <a:blip r:embed="rId2"/>
          <a:srcRect l="4562" r="34483"/>
          <a:stretch/>
        </p:blipFill>
        <p:spPr>
          <a:xfrm>
            <a:off x="4975668" y="3429000"/>
            <a:ext cx="3780686" cy="2325900"/>
          </a:xfrm>
          <a:prstGeom prst="rect">
            <a:avLst/>
          </a:prstGeom>
        </p:spPr>
      </p:pic>
    </p:spTree>
    <p:extLst>
      <p:ext uri="{BB962C8B-B14F-4D97-AF65-F5344CB8AC3E}">
        <p14:creationId xmlns:p14="http://schemas.microsoft.com/office/powerpoint/2010/main" val="1938577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0" y="580245"/>
            <a:ext cx="9747444" cy="1320800"/>
          </a:xfrm>
        </p:spPr>
        <p:txBody>
          <a:bodyPr/>
          <a:lstStyle/>
          <a:p>
            <a:pPr algn="ctr"/>
            <a:r>
              <a:rPr lang="en-US" dirty="0">
                <a:solidFill>
                  <a:schemeClr val="tx1"/>
                </a:solidFill>
                <a:latin typeface="Georgia" panose="02040502050405020303" pitchFamily="18" charset="0"/>
              </a:rPr>
              <a:t>Future perspectives in the use of ICIs</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 name="CasellaDiTesto 6">
            <a:extLst>
              <a:ext uri="{FF2B5EF4-FFF2-40B4-BE49-F238E27FC236}">
                <a16:creationId xmlns:a16="http://schemas.microsoft.com/office/drawing/2014/main" id="{8C9505D7-91BB-2C46-B65F-8A4E48450B95}"/>
              </a:ext>
            </a:extLst>
          </p:cNvPr>
          <p:cNvSpPr txBox="1"/>
          <p:nvPr/>
        </p:nvSpPr>
        <p:spPr>
          <a:xfrm>
            <a:off x="861969" y="1565378"/>
            <a:ext cx="8885475" cy="1795907"/>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Strategies improving the efficacy of these therapies is essential for unresponsive patients or those with acquired immune resistance</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Epigenetic modulators can influence the tumor microenvironment and the use of epigenetic drugs can sensitize cells to immunotherapeutic responses</a:t>
            </a:r>
          </a:p>
        </p:txBody>
      </p:sp>
      <p:pic>
        <p:nvPicPr>
          <p:cNvPr id="4" name="Immagine 3" descr="Immagine che contiene interni, tavolo, sedendo, rosso&#10;&#10;Descrizione generata automaticamente">
            <a:extLst>
              <a:ext uri="{FF2B5EF4-FFF2-40B4-BE49-F238E27FC236}">
                <a16:creationId xmlns:a16="http://schemas.microsoft.com/office/drawing/2014/main" id="{D9BD0212-5E8A-2142-AF37-1569C3F267BE}"/>
              </a:ext>
            </a:extLst>
          </p:cNvPr>
          <p:cNvPicPr>
            <a:picLocks noChangeAspect="1"/>
          </p:cNvPicPr>
          <p:nvPr/>
        </p:nvPicPr>
        <p:blipFill>
          <a:blip r:embed="rId2"/>
          <a:stretch>
            <a:fillRect/>
          </a:stretch>
        </p:blipFill>
        <p:spPr>
          <a:xfrm>
            <a:off x="2612165" y="3361286"/>
            <a:ext cx="4523114" cy="2808160"/>
          </a:xfrm>
          <a:prstGeom prst="rect">
            <a:avLst/>
          </a:prstGeom>
        </p:spPr>
      </p:pic>
    </p:spTree>
    <p:extLst>
      <p:ext uri="{BB962C8B-B14F-4D97-AF65-F5344CB8AC3E}">
        <p14:creationId xmlns:p14="http://schemas.microsoft.com/office/powerpoint/2010/main" val="3552410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3">
            <a:extLst>
              <a:ext uri="{FF2B5EF4-FFF2-40B4-BE49-F238E27FC236}">
                <a16:creationId xmlns:a16="http://schemas.microsoft.com/office/drawing/2014/main" id="{682BF46B-E6CF-4547-B0D7-09C063382093}"/>
              </a:ext>
            </a:extLst>
          </p:cNvPr>
          <p:cNvSpPr>
            <a:spLocks noGrp="1"/>
          </p:cNvSpPr>
          <p:nvPr>
            <p:ph type="title"/>
          </p:nvPr>
        </p:nvSpPr>
        <p:spPr>
          <a:xfrm>
            <a:off x="0" y="580245"/>
            <a:ext cx="9747444" cy="1320800"/>
          </a:xfrm>
        </p:spPr>
        <p:txBody>
          <a:bodyPr/>
          <a:lstStyle/>
          <a:p>
            <a:pPr algn="ctr"/>
            <a:r>
              <a:rPr lang="en-US" dirty="0">
                <a:solidFill>
                  <a:schemeClr val="tx1"/>
                </a:solidFill>
                <a:latin typeface="Georgia" panose="02040502050405020303" pitchFamily="18" charset="0"/>
              </a:rPr>
              <a:t>Future perspectives in the use of lncRNAs</a:t>
            </a:r>
          </a:p>
        </p:txBody>
      </p:sp>
      <p:sp>
        <p:nvSpPr>
          <p:cNvPr id="6" name="Rettangolo 5">
            <a:extLst>
              <a:ext uri="{FF2B5EF4-FFF2-40B4-BE49-F238E27FC236}">
                <a16:creationId xmlns:a16="http://schemas.microsoft.com/office/drawing/2014/main" id="{696F4EB0-2C05-984A-ADEE-5D0194BB690A}"/>
              </a:ext>
            </a:extLst>
          </p:cNvPr>
          <p:cNvSpPr/>
          <p:nvPr/>
        </p:nvSpPr>
        <p:spPr>
          <a:xfrm>
            <a:off x="677334" y="6169446"/>
            <a:ext cx="369268" cy="2203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7" name="CasellaDiTesto 6">
            <a:extLst>
              <a:ext uri="{FF2B5EF4-FFF2-40B4-BE49-F238E27FC236}">
                <a16:creationId xmlns:a16="http://schemas.microsoft.com/office/drawing/2014/main" id="{8C9505D7-91BB-2C46-B65F-8A4E48450B95}"/>
              </a:ext>
            </a:extLst>
          </p:cNvPr>
          <p:cNvSpPr txBox="1"/>
          <p:nvPr/>
        </p:nvSpPr>
        <p:spPr>
          <a:xfrm>
            <a:off x="464016" y="1901044"/>
            <a:ext cx="4131664" cy="3055911"/>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The use of lncRNAs as a tool in cancer immunotherapy needs further exploration of epigenetic regulators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Recent advances in epigenetic research could lead to the identification of additional lncRNAs potentially associated with tumor immunity</a:t>
            </a:r>
          </a:p>
        </p:txBody>
      </p:sp>
      <p:pic>
        <p:nvPicPr>
          <p:cNvPr id="11" name="Immagine 10">
            <a:extLst>
              <a:ext uri="{FF2B5EF4-FFF2-40B4-BE49-F238E27FC236}">
                <a16:creationId xmlns:a16="http://schemas.microsoft.com/office/drawing/2014/main" id="{0610491E-8069-334C-9F1E-FD9A6699D854}"/>
              </a:ext>
            </a:extLst>
          </p:cNvPr>
          <p:cNvPicPr>
            <a:picLocks noChangeAspect="1"/>
          </p:cNvPicPr>
          <p:nvPr/>
        </p:nvPicPr>
        <p:blipFill rotWithShape="1">
          <a:blip r:embed="rId2"/>
          <a:srcRect l="24126" t="22883" r="11494" b="10040"/>
          <a:stretch/>
        </p:blipFill>
        <p:spPr>
          <a:xfrm>
            <a:off x="4989188" y="1901044"/>
            <a:ext cx="4131664" cy="2690471"/>
          </a:xfrm>
          <a:prstGeom prst="rect">
            <a:avLst/>
          </a:prstGeom>
        </p:spPr>
      </p:pic>
      <p:sp>
        <p:nvSpPr>
          <p:cNvPr id="12" name="Rettangolo 11">
            <a:extLst>
              <a:ext uri="{FF2B5EF4-FFF2-40B4-BE49-F238E27FC236}">
                <a16:creationId xmlns:a16="http://schemas.microsoft.com/office/drawing/2014/main" id="{5CEA23BF-C335-B149-B81F-FBE83E70092A}"/>
              </a:ext>
            </a:extLst>
          </p:cNvPr>
          <p:cNvSpPr/>
          <p:nvPr/>
        </p:nvSpPr>
        <p:spPr>
          <a:xfrm>
            <a:off x="464016" y="4956955"/>
            <a:ext cx="8819411" cy="1015663"/>
          </a:xfrm>
          <a:prstGeom prst="rect">
            <a:avLst/>
          </a:prstGeom>
        </p:spPr>
        <p:txBody>
          <a:bodyPr wrap="square">
            <a:sp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Isolation of immune subsets from patients through the course of treatment in conjunction with transcriptome and functional investigation might shed some light on the precise role of lncRNAs in this process</a:t>
            </a:r>
          </a:p>
        </p:txBody>
      </p:sp>
    </p:spTree>
    <p:extLst>
      <p:ext uri="{BB962C8B-B14F-4D97-AF65-F5344CB8AC3E}">
        <p14:creationId xmlns:p14="http://schemas.microsoft.com/office/powerpoint/2010/main" val="58128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descr="Immagine che contiene torta, acqua, sedendo, blu&#10;&#10;Descrizione generata automaticamente">
            <a:extLst>
              <a:ext uri="{FF2B5EF4-FFF2-40B4-BE49-F238E27FC236}">
                <a16:creationId xmlns:a16="http://schemas.microsoft.com/office/drawing/2014/main" id="{64C521AA-CE8C-AD41-9DA6-AED57202203C}"/>
              </a:ext>
            </a:extLst>
          </p:cNvPr>
          <p:cNvPicPr>
            <a:picLocks noChangeAspect="1"/>
          </p:cNvPicPr>
          <p:nvPr/>
        </p:nvPicPr>
        <p:blipFill>
          <a:blip r:embed="rId2"/>
          <a:stretch>
            <a:fillRect/>
          </a:stretch>
        </p:blipFill>
        <p:spPr>
          <a:xfrm>
            <a:off x="0" y="0"/>
            <a:ext cx="12192000" cy="6858000"/>
          </a:xfrm>
          <a:prstGeom prst="rect">
            <a:avLst/>
          </a:prstGeom>
        </p:spPr>
      </p:pic>
      <p:sp>
        <p:nvSpPr>
          <p:cNvPr id="10" name="Ovale 9">
            <a:extLst>
              <a:ext uri="{FF2B5EF4-FFF2-40B4-BE49-F238E27FC236}">
                <a16:creationId xmlns:a16="http://schemas.microsoft.com/office/drawing/2014/main" id="{C39C6FB5-E310-FC42-8D5C-05614453F2A3}"/>
              </a:ext>
            </a:extLst>
          </p:cNvPr>
          <p:cNvSpPr/>
          <p:nvPr/>
        </p:nvSpPr>
        <p:spPr>
          <a:xfrm>
            <a:off x="7496499" y="2277613"/>
            <a:ext cx="4969637" cy="4961387"/>
          </a:xfrm>
          <a:prstGeom prst="ellipse">
            <a:avLst/>
          </a:prstGeom>
          <a:solidFill>
            <a:srgbClr val="F7E9D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0DB17A51-5068-6C42-9BEA-CE7631E71DF1}"/>
              </a:ext>
            </a:extLst>
          </p:cNvPr>
          <p:cNvSpPr txBox="1"/>
          <p:nvPr/>
        </p:nvSpPr>
        <p:spPr>
          <a:xfrm>
            <a:off x="8622530" y="4035031"/>
            <a:ext cx="2897573" cy="1446550"/>
          </a:xfrm>
          <a:prstGeom prst="rect">
            <a:avLst/>
          </a:prstGeom>
          <a:noFill/>
        </p:spPr>
        <p:txBody>
          <a:bodyPr wrap="square" rtlCol="0">
            <a:spAutoFit/>
          </a:bodyPr>
          <a:lstStyle/>
          <a:p>
            <a:pPr algn="ctr">
              <a:spcAft>
                <a:spcPts val="600"/>
              </a:spcAft>
            </a:pPr>
            <a:r>
              <a:rPr lang="en-US" sz="4400" dirty="0">
                <a:latin typeface="Georgia" panose="02040502050405020303" pitchFamily="18" charset="0"/>
              </a:rPr>
              <a:t>Thanks for listening!</a:t>
            </a:r>
          </a:p>
        </p:txBody>
      </p:sp>
    </p:spTree>
    <p:extLst>
      <p:ext uri="{BB962C8B-B14F-4D97-AF65-F5344CB8AC3E}">
        <p14:creationId xmlns:p14="http://schemas.microsoft.com/office/powerpoint/2010/main" val="77056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C9F186C-C23D-994F-814D-F5371FB85E3B}"/>
              </a:ext>
            </a:extLst>
          </p:cNvPr>
          <p:cNvSpPr txBox="1"/>
          <p:nvPr/>
        </p:nvSpPr>
        <p:spPr>
          <a:xfrm>
            <a:off x="1265085" y="1958810"/>
            <a:ext cx="3007349" cy="3851679"/>
          </a:xfrm>
          <a:prstGeom prst="rect">
            <a:avLst/>
          </a:prstGeom>
        </p:spPr>
        <p:txBody>
          <a:bodyPr vert="horz" lIns="91440" tIns="45720" rIns="91440" bIns="45720" rtlCol="0">
            <a:normAutofit/>
          </a:bodyPr>
          <a:lstStyle/>
          <a:p>
            <a:pPr>
              <a:spcBef>
                <a:spcPts val="1000"/>
              </a:spcBef>
              <a:buClr>
                <a:schemeClr val="accent1"/>
              </a:buClr>
              <a:buSzPct val="80000"/>
            </a:pPr>
            <a:r>
              <a:rPr lang="en-US" sz="2000" dirty="0">
                <a:latin typeface="Georgia" panose="02040502050405020303" pitchFamily="18" charset="0"/>
              </a:rPr>
              <a:t>Therapeutic approach characterized by the activation of the immune system to induce tumor immune surveillance or to reverse the tumor immune escape</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Active immunotherapy</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Passive immunotherapy</a:t>
            </a:r>
          </a:p>
        </p:txBody>
      </p:sp>
      <p:cxnSp>
        <p:nvCxnSpPr>
          <p:cNvPr id="13" name="Straight Connector 1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Titolo 3">
            <a:extLst>
              <a:ext uri="{FF2B5EF4-FFF2-40B4-BE49-F238E27FC236}">
                <a16:creationId xmlns:a16="http://schemas.microsoft.com/office/drawing/2014/main" id="{C415DD31-2024-8148-B883-EB5AD39FD5F0}"/>
              </a:ext>
            </a:extLst>
          </p:cNvPr>
          <p:cNvSpPr>
            <a:spLocks noGrp="1"/>
          </p:cNvSpPr>
          <p:nvPr>
            <p:ph type="title"/>
          </p:nvPr>
        </p:nvSpPr>
        <p:spPr>
          <a:xfrm>
            <a:off x="677333" y="609600"/>
            <a:ext cx="8653993" cy="1320800"/>
          </a:xfrm>
        </p:spPr>
        <p:txBody>
          <a:bodyPr/>
          <a:lstStyle/>
          <a:p>
            <a:pPr algn="ctr"/>
            <a:r>
              <a:rPr lang="en-US" dirty="0">
                <a:solidFill>
                  <a:schemeClr val="tx1"/>
                </a:solidFill>
                <a:latin typeface="Georgia" panose="02040502050405020303" pitchFamily="18" charset="0"/>
              </a:rPr>
              <a:t>Cancer immunotherapy…</a:t>
            </a:r>
          </a:p>
        </p:txBody>
      </p:sp>
      <p:pic>
        <p:nvPicPr>
          <p:cNvPr id="6" name="Immagine 5" descr="Immagine che contiene orso, interni, orsacchiotto, sedendo&#10;&#10;Descrizione generata automaticamente">
            <a:extLst>
              <a:ext uri="{FF2B5EF4-FFF2-40B4-BE49-F238E27FC236}">
                <a16:creationId xmlns:a16="http://schemas.microsoft.com/office/drawing/2014/main" id="{1DE4118F-5DB3-D249-AD38-3135659E2156}"/>
              </a:ext>
            </a:extLst>
          </p:cNvPr>
          <p:cNvPicPr>
            <a:picLocks noChangeAspect="1"/>
          </p:cNvPicPr>
          <p:nvPr/>
        </p:nvPicPr>
        <p:blipFill>
          <a:blip r:embed="rId2"/>
          <a:stretch>
            <a:fillRect/>
          </a:stretch>
        </p:blipFill>
        <p:spPr>
          <a:xfrm>
            <a:off x="4426693" y="2187988"/>
            <a:ext cx="4524433" cy="3393325"/>
          </a:xfrm>
          <a:prstGeom prst="rect">
            <a:avLst/>
          </a:prstGeom>
        </p:spPr>
      </p:pic>
    </p:spTree>
    <p:extLst>
      <p:ext uri="{BB962C8B-B14F-4D97-AF65-F5344CB8AC3E}">
        <p14:creationId xmlns:p14="http://schemas.microsoft.com/office/powerpoint/2010/main" val="1249656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634072B6-22A2-DC47-AB35-865B7FA29352}"/>
              </a:ext>
            </a:extLst>
          </p:cNvPr>
          <p:cNvSpPr>
            <a:spLocks noGrp="1"/>
          </p:cNvSpPr>
          <p:nvPr>
            <p:ph type="title"/>
          </p:nvPr>
        </p:nvSpPr>
        <p:spPr>
          <a:xfrm>
            <a:off x="677334" y="609600"/>
            <a:ext cx="8596668" cy="1320800"/>
          </a:xfrm>
        </p:spPr>
        <p:txBody>
          <a:bodyPr/>
          <a:lstStyle/>
          <a:p>
            <a:pPr algn="ctr"/>
            <a:r>
              <a:rPr lang="en-US">
                <a:solidFill>
                  <a:schemeClr val="tx1"/>
                </a:solidFill>
                <a:latin typeface="Georgia" panose="02040502050405020303" pitchFamily="18" charset="0"/>
              </a:rPr>
              <a:t>… and resistance mechanisms</a:t>
            </a:r>
          </a:p>
        </p:txBody>
      </p:sp>
      <p:graphicFrame>
        <p:nvGraphicFramePr>
          <p:cNvPr id="5" name="Diagramma 4">
            <a:extLst>
              <a:ext uri="{FF2B5EF4-FFF2-40B4-BE49-F238E27FC236}">
                <a16:creationId xmlns:a16="http://schemas.microsoft.com/office/drawing/2014/main" id="{9C18C197-B09B-8C4F-8B26-1EC828D61631}"/>
              </a:ext>
            </a:extLst>
          </p:cNvPr>
          <p:cNvGraphicFramePr/>
          <p:nvPr>
            <p:extLst>
              <p:ext uri="{D42A27DB-BD31-4B8C-83A1-F6EECF244321}">
                <p14:modId xmlns:p14="http://schemas.microsoft.com/office/powerpoint/2010/main" val="4042976076"/>
              </p:ext>
            </p:extLst>
          </p:nvPr>
        </p:nvGraphicFramePr>
        <p:xfrm>
          <a:off x="1267716" y="1684261"/>
          <a:ext cx="7415903" cy="480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991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76D60BE-97C4-CA4F-918D-35CD2591E588}"/>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Immune checkpoints</a:t>
            </a:r>
          </a:p>
        </p:txBody>
      </p:sp>
      <p:pic>
        <p:nvPicPr>
          <p:cNvPr id="9" name="Immagine 8" descr="Immagine che contiene tè, bevanda, cibo&#10;&#10;Descrizione generata automaticamente">
            <a:extLst>
              <a:ext uri="{FF2B5EF4-FFF2-40B4-BE49-F238E27FC236}">
                <a16:creationId xmlns:a16="http://schemas.microsoft.com/office/drawing/2014/main" id="{66EEFBF5-3A14-5B4E-B3C1-E2927CECCAD6}"/>
              </a:ext>
            </a:extLst>
          </p:cNvPr>
          <p:cNvPicPr>
            <a:picLocks noChangeAspect="1"/>
          </p:cNvPicPr>
          <p:nvPr/>
        </p:nvPicPr>
        <p:blipFill rotWithShape="1">
          <a:blip r:embed="rId2"/>
          <a:srcRect l="2501" r="6218"/>
          <a:stretch/>
        </p:blipFill>
        <p:spPr>
          <a:xfrm>
            <a:off x="2508125" y="4374777"/>
            <a:ext cx="4935085" cy="2088525"/>
          </a:xfrm>
          <a:prstGeom prst="rect">
            <a:avLst/>
          </a:prstGeom>
        </p:spPr>
      </p:pic>
      <p:sp>
        <p:nvSpPr>
          <p:cNvPr id="11" name="CasellaDiTesto 10">
            <a:extLst>
              <a:ext uri="{FF2B5EF4-FFF2-40B4-BE49-F238E27FC236}">
                <a16:creationId xmlns:a16="http://schemas.microsoft.com/office/drawing/2014/main" id="{589B23F0-820A-144A-B7AD-A964A00AFCAE}"/>
              </a:ext>
            </a:extLst>
          </p:cNvPr>
          <p:cNvSpPr txBox="1"/>
          <p:nvPr/>
        </p:nvSpPr>
        <p:spPr>
          <a:xfrm>
            <a:off x="1468474" y="1702419"/>
            <a:ext cx="7014385" cy="2367555"/>
          </a:xfrm>
          <a:prstGeom prst="rect">
            <a:avLst/>
          </a:prstGeom>
        </p:spPr>
        <p:txBody>
          <a:bodyPr vert="horz" lIns="91440" tIns="45720" rIns="91440" bIns="45720" rtlCol="0">
            <a:normAutofit/>
          </a:bodyPr>
          <a:lstStyle/>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Surface molecules implicated in regulating immune response under normal and pathological conditions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Cancer cells can bypass this immunosurveillance leading to progression and possible malignancy of cancer cells</a:t>
            </a:r>
          </a:p>
          <a:p>
            <a:pPr marL="342900" indent="-342900">
              <a:spcBef>
                <a:spcPts val="1000"/>
              </a:spcBef>
              <a:buClr>
                <a:schemeClr val="accent1"/>
              </a:buClr>
              <a:buSzPct val="80000"/>
              <a:buFont typeface="Wingdings 3" charset="2"/>
              <a:buChar char=""/>
            </a:pPr>
            <a:r>
              <a:rPr lang="en-US" sz="2000" dirty="0">
                <a:latin typeface="Georgia" panose="02040502050405020303" pitchFamily="18" charset="0"/>
              </a:rPr>
              <a:t>Dysregulation of the immune checkpoints is mediated by interaction between T cells, APCs and cancer cells</a:t>
            </a:r>
          </a:p>
        </p:txBody>
      </p:sp>
    </p:spTree>
    <p:extLst>
      <p:ext uri="{BB962C8B-B14F-4D97-AF65-F5344CB8AC3E}">
        <p14:creationId xmlns:p14="http://schemas.microsoft.com/office/powerpoint/2010/main" val="67814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E35CAA55-2845-CC4A-B674-547CC21CFB78}"/>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CTLA4</a:t>
            </a:r>
          </a:p>
        </p:txBody>
      </p:sp>
      <p:pic>
        <p:nvPicPr>
          <p:cNvPr id="6" name="Immagine 5">
            <a:extLst>
              <a:ext uri="{FF2B5EF4-FFF2-40B4-BE49-F238E27FC236}">
                <a16:creationId xmlns:a16="http://schemas.microsoft.com/office/drawing/2014/main" id="{44ECF210-C4C7-7C48-97B1-6F935EAFD245}"/>
              </a:ext>
            </a:extLst>
          </p:cNvPr>
          <p:cNvPicPr>
            <a:picLocks noChangeAspect="1"/>
          </p:cNvPicPr>
          <p:nvPr/>
        </p:nvPicPr>
        <p:blipFill rotWithShape="1">
          <a:blip r:embed="rId2"/>
          <a:srcRect l="21775" t="9674" r="23144" b="3006"/>
          <a:stretch/>
        </p:blipFill>
        <p:spPr>
          <a:xfrm rot="16200000">
            <a:off x="1976225" y="1887226"/>
            <a:ext cx="3777408" cy="5988424"/>
          </a:xfrm>
          <a:prstGeom prst="rect">
            <a:avLst/>
          </a:prstGeom>
        </p:spPr>
      </p:pic>
      <p:sp>
        <p:nvSpPr>
          <p:cNvPr id="7" name="CasellaDiTesto 6">
            <a:extLst>
              <a:ext uri="{FF2B5EF4-FFF2-40B4-BE49-F238E27FC236}">
                <a16:creationId xmlns:a16="http://schemas.microsoft.com/office/drawing/2014/main" id="{91E56746-DCB0-D74A-A6AE-7D616C58F058}"/>
              </a:ext>
            </a:extLst>
          </p:cNvPr>
          <p:cNvSpPr txBox="1"/>
          <p:nvPr/>
        </p:nvSpPr>
        <p:spPr>
          <a:xfrm>
            <a:off x="870717" y="1671935"/>
            <a:ext cx="5418666" cy="1140273"/>
          </a:xfrm>
          <a:prstGeom prst="rect">
            <a:avLst/>
          </a:prstGeom>
        </p:spPr>
        <p:txBody>
          <a:bodyPr vert="horz" lIns="91440" tIns="45720" rIns="91440" bIns="45720" rtlCol="0">
            <a:normAutofit/>
          </a:bodyPr>
          <a:lstStyle/>
          <a:p>
            <a:pPr algn="ctr">
              <a:spcBef>
                <a:spcPts val="1000"/>
              </a:spcBef>
              <a:buClr>
                <a:schemeClr val="accent1"/>
              </a:buClr>
              <a:buSzPct val="80000"/>
            </a:pPr>
            <a:r>
              <a:rPr lang="en-US" sz="2000" i="1" dirty="0">
                <a:solidFill>
                  <a:schemeClr val="accent1"/>
                </a:solidFill>
                <a:latin typeface="Georgia" panose="02040502050405020303" pitchFamily="18" charset="0"/>
              </a:rPr>
              <a:t>C</a:t>
            </a:r>
            <a:r>
              <a:rPr lang="en-US" sz="2000" i="1" dirty="0">
                <a:latin typeface="Georgia" panose="02040502050405020303" pitchFamily="18" charset="0"/>
              </a:rPr>
              <a:t>ytotoxic </a:t>
            </a:r>
            <a:r>
              <a:rPr lang="en-US" sz="2000" i="1" dirty="0">
                <a:solidFill>
                  <a:schemeClr val="accent1"/>
                </a:solidFill>
                <a:latin typeface="Georgia" panose="02040502050405020303" pitchFamily="18" charset="0"/>
              </a:rPr>
              <a:t>T</a:t>
            </a:r>
            <a:r>
              <a:rPr lang="en-US" sz="2000" i="1" dirty="0">
                <a:latin typeface="Georgia" panose="02040502050405020303" pitchFamily="18" charset="0"/>
              </a:rPr>
              <a:t> </a:t>
            </a:r>
            <a:r>
              <a:rPr lang="en-US" sz="2000" i="1" dirty="0">
                <a:solidFill>
                  <a:schemeClr val="accent1"/>
                </a:solidFill>
                <a:latin typeface="Georgia" panose="02040502050405020303" pitchFamily="18" charset="0"/>
              </a:rPr>
              <a:t>L</a:t>
            </a:r>
            <a:r>
              <a:rPr lang="en-US" sz="2000" i="1" dirty="0">
                <a:latin typeface="Georgia" panose="02040502050405020303" pitchFamily="18" charset="0"/>
              </a:rPr>
              <a:t>ymphocyte-</a:t>
            </a:r>
            <a:r>
              <a:rPr lang="en-US" sz="2000" i="1" dirty="0">
                <a:solidFill>
                  <a:schemeClr val="accent1"/>
                </a:solidFill>
                <a:latin typeface="Georgia" panose="02040502050405020303" pitchFamily="18" charset="0"/>
              </a:rPr>
              <a:t>A</a:t>
            </a:r>
            <a:r>
              <a:rPr lang="en-US" sz="2000" i="1" dirty="0">
                <a:latin typeface="Georgia" panose="02040502050405020303" pitchFamily="18" charset="0"/>
              </a:rPr>
              <a:t>ssociated protein </a:t>
            </a:r>
            <a:r>
              <a:rPr lang="en-US" sz="2000" i="1" dirty="0">
                <a:solidFill>
                  <a:schemeClr val="accent1"/>
                </a:solidFill>
                <a:latin typeface="Georgia" panose="02040502050405020303" pitchFamily="18" charset="0"/>
              </a:rPr>
              <a:t>4</a:t>
            </a:r>
            <a:r>
              <a:rPr lang="en-US" sz="2000" i="1" dirty="0">
                <a:latin typeface="Georgia" panose="02040502050405020303" pitchFamily="18" charset="0"/>
              </a:rPr>
              <a:t> </a:t>
            </a:r>
            <a:r>
              <a:rPr lang="en-US" sz="2000" dirty="0">
                <a:latin typeface="Georgia" panose="02040502050405020303" pitchFamily="18" charset="0"/>
              </a:rPr>
              <a:t>binds B7 on APCs inhibiting T cell activation and acting as an immune checkpoint</a:t>
            </a:r>
          </a:p>
        </p:txBody>
      </p:sp>
      <p:pic>
        <p:nvPicPr>
          <p:cNvPr id="9" name="Immagine 8" descr="Immagine che contiene animale, sedendo, tavolo, frutta&#10;&#10;Descrizione generata automaticamente">
            <a:extLst>
              <a:ext uri="{FF2B5EF4-FFF2-40B4-BE49-F238E27FC236}">
                <a16:creationId xmlns:a16="http://schemas.microsoft.com/office/drawing/2014/main" id="{470FDCBA-859B-9A48-8AD4-D77936A61C7A}"/>
              </a:ext>
            </a:extLst>
          </p:cNvPr>
          <p:cNvPicPr>
            <a:picLocks noChangeAspect="1"/>
          </p:cNvPicPr>
          <p:nvPr/>
        </p:nvPicPr>
        <p:blipFill rotWithShape="1">
          <a:blip r:embed="rId3"/>
          <a:srcRect l="8308" r="12679"/>
          <a:stretch/>
        </p:blipFill>
        <p:spPr>
          <a:xfrm>
            <a:off x="6482766" y="1104029"/>
            <a:ext cx="2984619" cy="3777409"/>
          </a:xfrm>
          <a:prstGeom prst="rect">
            <a:avLst/>
          </a:prstGeom>
        </p:spPr>
      </p:pic>
    </p:spTree>
    <p:extLst>
      <p:ext uri="{BB962C8B-B14F-4D97-AF65-F5344CB8AC3E}">
        <p14:creationId xmlns:p14="http://schemas.microsoft.com/office/powerpoint/2010/main" val="84669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0AA3B4E1-AB59-9D40-AE3D-3ADE729D6342}"/>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tx1"/>
                </a:solidFill>
                <a:latin typeface="Georgia" panose="02040502050405020303" pitchFamily="18" charset="0"/>
              </a:rPr>
              <a:t>PD-1</a:t>
            </a:r>
          </a:p>
        </p:txBody>
      </p:sp>
      <p:pic>
        <p:nvPicPr>
          <p:cNvPr id="6" name="Immagine 5">
            <a:extLst>
              <a:ext uri="{FF2B5EF4-FFF2-40B4-BE49-F238E27FC236}">
                <a16:creationId xmlns:a16="http://schemas.microsoft.com/office/drawing/2014/main" id="{6A311A4D-7A68-3044-9AB0-152883097B49}"/>
              </a:ext>
            </a:extLst>
          </p:cNvPr>
          <p:cNvPicPr>
            <a:picLocks noChangeAspect="1"/>
          </p:cNvPicPr>
          <p:nvPr/>
        </p:nvPicPr>
        <p:blipFill rotWithShape="1">
          <a:blip r:embed="rId2"/>
          <a:srcRect l="13398" t="8889" r="13922" b="8889"/>
          <a:stretch/>
        </p:blipFill>
        <p:spPr>
          <a:xfrm>
            <a:off x="5428040" y="1504505"/>
            <a:ext cx="3094316" cy="3500584"/>
          </a:xfrm>
          <a:prstGeom prst="rect">
            <a:avLst/>
          </a:prstGeom>
        </p:spPr>
      </p:pic>
      <p:pic>
        <p:nvPicPr>
          <p:cNvPr id="8" name="Immagine 7" descr="Immagine che contiene disegnando&#10;&#10;Descrizione generata automaticamente">
            <a:extLst>
              <a:ext uri="{FF2B5EF4-FFF2-40B4-BE49-F238E27FC236}">
                <a16:creationId xmlns:a16="http://schemas.microsoft.com/office/drawing/2014/main" id="{6C5B9C5D-CC04-F54D-8227-BE7C726B68AB}"/>
              </a:ext>
            </a:extLst>
          </p:cNvPr>
          <p:cNvPicPr>
            <a:picLocks noChangeAspect="1"/>
          </p:cNvPicPr>
          <p:nvPr/>
        </p:nvPicPr>
        <p:blipFill rotWithShape="1">
          <a:blip r:embed="rId3"/>
          <a:srcRect l="16739" t="15908" r="10581" b="25137"/>
          <a:stretch/>
        </p:blipFill>
        <p:spPr>
          <a:xfrm>
            <a:off x="7085545" y="3254797"/>
            <a:ext cx="3261040" cy="2645196"/>
          </a:xfrm>
          <a:prstGeom prst="rect">
            <a:avLst/>
          </a:prstGeom>
        </p:spPr>
      </p:pic>
      <p:sp>
        <p:nvSpPr>
          <p:cNvPr id="9" name="CasellaDiTesto 8">
            <a:extLst>
              <a:ext uri="{FF2B5EF4-FFF2-40B4-BE49-F238E27FC236}">
                <a16:creationId xmlns:a16="http://schemas.microsoft.com/office/drawing/2014/main" id="{B7B29B9B-6D80-0640-8170-7662AAE805AA}"/>
              </a:ext>
            </a:extLst>
          </p:cNvPr>
          <p:cNvSpPr txBox="1"/>
          <p:nvPr/>
        </p:nvSpPr>
        <p:spPr>
          <a:xfrm>
            <a:off x="677334" y="5087194"/>
            <a:ext cx="5275231" cy="1140273"/>
          </a:xfrm>
          <a:prstGeom prst="rect">
            <a:avLst/>
          </a:prstGeom>
        </p:spPr>
        <p:txBody>
          <a:bodyPr vert="horz" lIns="91440" tIns="45720" rIns="91440" bIns="45720" rtlCol="0">
            <a:normAutofit/>
          </a:bodyPr>
          <a:lstStyle/>
          <a:p>
            <a:pPr>
              <a:spcBef>
                <a:spcPts val="1000"/>
              </a:spcBef>
              <a:buClr>
                <a:schemeClr val="accent1"/>
              </a:buClr>
              <a:buSzPct val="80000"/>
            </a:pPr>
            <a:endParaRPr lang="en-US" sz="2000" dirty="0">
              <a:latin typeface="Georgia" panose="02040502050405020303" pitchFamily="18" charset="0"/>
            </a:endParaRPr>
          </a:p>
        </p:txBody>
      </p:sp>
      <p:sp>
        <p:nvSpPr>
          <p:cNvPr id="10" name="CasellaDiTesto 9">
            <a:extLst>
              <a:ext uri="{FF2B5EF4-FFF2-40B4-BE49-F238E27FC236}">
                <a16:creationId xmlns:a16="http://schemas.microsoft.com/office/drawing/2014/main" id="{CEA8799C-154E-A742-82E5-42AC0745946A}"/>
              </a:ext>
            </a:extLst>
          </p:cNvPr>
          <p:cNvSpPr txBox="1"/>
          <p:nvPr/>
        </p:nvSpPr>
        <p:spPr>
          <a:xfrm>
            <a:off x="1070484" y="1622004"/>
            <a:ext cx="4488930" cy="1632793"/>
          </a:xfrm>
          <a:prstGeom prst="rect">
            <a:avLst/>
          </a:prstGeom>
        </p:spPr>
        <p:txBody>
          <a:bodyPr vert="horz" lIns="91440" tIns="45720" rIns="91440" bIns="45720" rtlCol="0">
            <a:normAutofit/>
          </a:bodyPr>
          <a:lstStyle/>
          <a:p>
            <a:pPr algn="ctr">
              <a:spcBef>
                <a:spcPts val="1000"/>
              </a:spcBef>
              <a:buClr>
                <a:schemeClr val="accent1"/>
              </a:buClr>
              <a:buSzPct val="80000"/>
            </a:pPr>
            <a:r>
              <a:rPr lang="en-US" sz="2000" i="1" dirty="0">
                <a:solidFill>
                  <a:schemeClr val="accent1"/>
                </a:solidFill>
                <a:latin typeface="Georgia" panose="02040502050405020303" pitchFamily="18" charset="0"/>
              </a:rPr>
              <a:t>P</a:t>
            </a:r>
            <a:r>
              <a:rPr lang="en-US" sz="2000" i="1" dirty="0">
                <a:latin typeface="Georgia" panose="02040502050405020303" pitchFamily="18" charset="0"/>
              </a:rPr>
              <a:t>rogrammed cell </a:t>
            </a:r>
            <a:r>
              <a:rPr lang="en-US" sz="2000" i="1" dirty="0">
                <a:solidFill>
                  <a:schemeClr val="accent1"/>
                </a:solidFill>
                <a:latin typeface="Georgia" panose="02040502050405020303" pitchFamily="18" charset="0"/>
              </a:rPr>
              <a:t>D</a:t>
            </a:r>
            <a:r>
              <a:rPr lang="en-US" sz="2000" i="1" dirty="0">
                <a:latin typeface="Georgia" panose="02040502050405020303" pitchFamily="18" charset="0"/>
              </a:rPr>
              <a:t>eath protein </a:t>
            </a:r>
            <a:r>
              <a:rPr lang="en-US" sz="2000" i="1" dirty="0">
                <a:solidFill>
                  <a:schemeClr val="accent1"/>
                </a:solidFill>
                <a:latin typeface="Georgia" panose="02040502050405020303" pitchFamily="18" charset="0"/>
              </a:rPr>
              <a:t>1</a:t>
            </a:r>
            <a:r>
              <a:rPr lang="en-US" sz="2000" i="1" dirty="0">
                <a:latin typeface="Georgia" panose="02040502050405020303" pitchFamily="18" charset="0"/>
              </a:rPr>
              <a:t> </a:t>
            </a:r>
            <a:r>
              <a:rPr lang="en-US" sz="2000" dirty="0">
                <a:latin typeface="Georgia" panose="02040502050405020303" pitchFamily="18" charset="0"/>
              </a:rPr>
              <a:t>acts as a negative regulator of the immune system to maintain homeostasis by suppressing inflammatory activity and supporting tumor escape</a:t>
            </a:r>
          </a:p>
        </p:txBody>
      </p:sp>
      <p:sp>
        <p:nvSpPr>
          <p:cNvPr id="11" name="Titolo 3">
            <a:extLst>
              <a:ext uri="{FF2B5EF4-FFF2-40B4-BE49-F238E27FC236}">
                <a16:creationId xmlns:a16="http://schemas.microsoft.com/office/drawing/2014/main" id="{A2021EE4-F8A5-CF47-B150-4F948ACFC0F6}"/>
              </a:ext>
            </a:extLst>
          </p:cNvPr>
          <p:cNvSpPr txBox="1">
            <a:spLocks/>
          </p:cNvSpPr>
          <p:nvPr/>
        </p:nvSpPr>
        <p:spPr>
          <a:xfrm>
            <a:off x="8095642" y="2084598"/>
            <a:ext cx="1178360" cy="508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Georgia" panose="02040502050405020303" pitchFamily="18" charset="0"/>
              </a:rPr>
              <a:t>PD-L1</a:t>
            </a:r>
          </a:p>
        </p:txBody>
      </p:sp>
      <p:sp>
        <p:nvSpPr>
          <p:cNvPr id="12" name="Titolo 3">
            <a:extLst>
              <a:ext uri="{FF2B5EF4-FFF2-40B4-BE49-F238E27FC236}">
                <a16:creationId xmlns:a16="http://schemas.microsoft.com/office/drawing/2014/main" id="{86117848-07A8-6044-A91F-D1A60A58C5A0}"/>
              </a:ext>
            </a:extLst>
          </p:cNvPr>
          <p:cNvSpPr txBox="1">
            <a:spLocks/>
          </p:cNvSpPr>
          <p:nvPr/>
        </p:nvSpPr>
        <p:spPr>
          <a:xfrm>
            <a:off x="8684822" y="2669697"/>
            <a:ext cx="1178360" cy="5080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solidFill>
                  <a:schemeClr val="tx1"/>
                </a:solidFill>
                <a:latin typeface="Georgia" panose="02040502050405020303" pitchFamily="18" charset="0"/>
              </a:rPr>
              <a:t>PD-L2</a:t>
            </a:r>
          </a:p>
        </p:txBody>
      </p:sp>
      <p:pic>
        <p:nvPicPr>
          <p:cNvPr id="14" name="Immagine 13" descr="Immagine che contiene disegnando&#10;&#10;Descrizione generata automaticamente">
            <a:extLst>
              <a:ext uri="{FF2B5EF4-FFF2-40B4-BE49-F238E27FC236}">
                <a16:creationId xmlns:a16="http://schemas.microsoft.com/office/drawing/2014/main" id="{7B128F65-B8F5-1C48-BEFA-4685D1116A5B}"/>
              </a:ext>
            </a:extLst>
          </p:cNvPr>
          <p:cNvPicPr>
            <a:picLocks noChangeAspect="1"/>
          </p:cNvPicPr>
          <p:nvPr/>
        </p:nvPicPr>
        <p:blipFill rotWithShape="1">
          <a:blip r:embed="rId4"/>
          <a:srcRect l="23079" t="11429" r="20243" b="6349"/>
          <a:stretch/>
        </p:blipFill>
        <p:spPr>
          <a:xfrm rot="5400000">
            <a:off x="1505529" y="2845993"/>
            <a:ext cx="3094316" cy="4488930"/>
          </a:xfrm>
          <a:prstGeom prst="rect">
            <a:avLst/>
          </a:prstGeom>
        </p:spPr>
      </p:pic>
    </p:spTree>
    <p:extLst>
      <p:ext uri="{BB962C8B-B14F-4D97-AF65-F5344CB8AC3E}">
        <p14:creationId xmlns:p14="http://schemas.microsoft.com/office/powerpoint/2010/main" val="3946335934"/>
      </p:ext>
    </p:extLst>
  </p:cSld>
  <p:clrMapOvr>
    <a:masterClrMapping/>
  </p:clrMapOvr>
</p:sld>
</file>

<file path=ppt/theme/theme1.xml><?xml version="1.0" encoding="utf-8"?>
<a:theme xmlns:a="http://schemas.openxmlformats.org/drawingml/2006/main" name="Sfaccettatura">
  <a:themeElements>
    <a:clrScheme name="Arancione ross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1559</Words>
  <Application>Microsoft Office PowerPoint</Application>
  <PresentationFormat>Widescreen</PresentationFormat>
  <Paragraphs>153</Paragraphs>
  <Slides>45</Slides>
  <Notes>7</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45</vt:i4>
      </vt:variant>
    </vt:vector>
  </HeadingPairs>
  <TitlesOfParts>
    <vt:vector size="51" baseType="lpstr">
      <vt:lpstr>Arial</vt:lpstr>
      <vt:lpstr>Calibri</vt:lpstr>
      <vt:lpstr>Georgia</vt:lpstr>
      <vt:lpstr>Trebuchet MS</vt:lpstr>
      <vt:lpstr>Wingdings 3</vt:lpstr>
      <vt:lpstr>Sfaccettatura</vt:lpstr>
      <vt:lpstr>Presentazione standard di PowerPoint</vt:lpstr>
      <vt:lpstr>Presentazione standard di PowerPoint</vt:lpstr>
      <vt:lpstr>Presentazione standard di PowerPoint</vt:lpstr>
      <vt:lpstr>Long non-coding RNAs and immunity</vt:lpstr>
      <vt:lpstr>Cancer immunotherapy…</vt:lpstr>
      <vt:lpstr>… and resistance mechanisms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Long non-coding RNA HOTTIP and immune escape in ovarian cancer cells</vt:lpstr>
      <vt:lpstr>Discussion</vt:lpstr>
      <vt:lpstr>Discussion</vt:lpstr>
      <vt:lpstr>Discussion</vt:lpstr>
      <vt:lpstr>Discussion</vt:lpstr>
      <vt:lpstr>Discussion</vt:lpstr>
      <vt:lpstr>Conclusion</vt:lpstr>
      <vt:lpstr>Future perspectives in the use of ICIs</vt:lpstr>
      <vt:lpstr>Future perspectives in the use of lncRNAs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ILARIA ZICCARDI</dc:creator>
  <cp:lastModifiedBy>Carmela</cp:lastModifiedBy>
  <cp:revision>29</cp:revision>
  <dcterms:created xsi:type="dcterms:W3CDTF">2019-11-29T17:46:09Z</dcterms:created>
  <dcterms:modified xsi:type="dcterms:W3CDTF">2019-12-06T10:10:11Z</dcterms:modified>
</cp:coreProperties>
</file>