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2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158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s/slide259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Override PartName="/ppt/slides/slide300.xml" ContentType="application/vnd.openxmlformats-officedocument.presentationml.slide+xml"/>
  <Default Extension="png" ContentType="image/png"/>
  <Override PartName="/ppt/notesSlides/notesSlide79.xml" ContentType="application/vnd.openxmlformats-officedocument.presentationml.notes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62.xml" ContentType="application/vnd.openxmlformats-officedocument.presentationml.slide+xml"/>
  <Override PartName="/ppt/slideLayouts/slideLayout43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slides/slide2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77.xml" ContentType="application/vnd.openxmlformats-officedocument.presentationml.slide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278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s/slide234.xml" ContentType="application/vnd.openxmlformats-officedocument.presentationml.slide+xml"/>
  <Override PartName="/ppt/slides/slide2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notesSlides/notesSlide148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2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5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Layouts/slideLayout45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51.xml" ContentType="application/vnd.openxmlformats-officedocument.presentationml.notes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45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notesSlides/notesSlide128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notesSlides/notesSlide147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Override PartName="/ppt/slideLayouts/slideLayout44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Layouts/slideLayout41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9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notesSlides/notesSlide116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46.xml" ContentType="application/vnd.openxmlformats-officedocument.presentationml.notes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slides/slide273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89.xml" ContentType="application/vnd.openxmlformats-officedocument.presentationml.slide+xml"/>
  <Override PartName="/ppt/slides/slide122.xml" ContentType="application/vnd.openxmlformats-officedocument.presentationml.slide+xml"/>
  <Override PartName="/ppt/slides/slide267.xml" ContentType="application/vnd.openxmlformats-officedocument.presentationml.slide+xml"/>
  <Override PartName="/ppt/slideLayouts/slideLayout48.xml" ContentType="application/vnd.openxmlformats-officedocument.presentationml.slideLayout+xml"/>
  <Override PartName="/ppt/notesSlides/notesSlide87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s/slide245.xml" ContentType="application/vnd.openxmlformats-officedocument.presentationml.slide+xml"/>
  <Override PartName="/ppt/slides/slide292.xml" ContentType="application/vnd.openxmlformats-officedocument.presentationml.slide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141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theme/theme4.xml" ContentType="application/vnd.openxmlformats-officedocument.theme+xml"/>
  <Override PartName="/ppt/notesSlides/notesSlide59.xml" ContentType="application/vnd.openxmlformats-officedocument.presentationml.notesSlide+xml"/>
  <Override PartName="/ppt/notesSlides/notesSlide11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5" r:id="rId4"/>
    <p:sldMasterId id="2147483688" r:id="rId5"/>
  </p:sldMasterIdLst>
  <p:notesMasterIdLst>
    <p:notesMasterId r:id="rId306"/>
  </p:notesMasterIdLst>
  <p:sldIdLst>
    <p:sldId id="346" r:id="rId6"/>
    <p:sldId id="257" r:id="rId7"/>
    <p:sldId id="262" r:id="rId8"/>
    <p:sldId id="258" r:id="rId9"/>
    <p:sldId id="260" r:id="rId10"/>
    <p:sldId id="263" r:id="rId11"/>
    <p:sldId id="265" r:id="rId12"/>
    <p:sldId id="256" r:id="rId13"/>
    <p:sldId id="259" r:id="rId14"/>
    <p:sldId id="269" r:id="rId15"/>
    <p:sldId id="270" r:id="rId16"/>
    <p:sldId id="274" r:id="rId17"/>
    <p:sldId id="275" r:id="rId18"/>
    <p:sldId id="276" r:id="rId19"/>
    <p:sldId id="261" r:id="rId20"/>
    <p:sldId id="271" r:id="rId21"/>
    <p:sldId id="280" r:id="rId22"/>
    <p:sldId id="348" r:id="rId23"/>
    <p:sldId id="284" r:id="rId24"/>
    <p:sldId id="286" r:id="rId25"/>
    <p:sldId id="287" r:id="rId26"/>
    <p:sldId id="428" r:id="rId27"/>
    <p:sldId id="429" r:id="rId28"/>
    <p:sldId id="617" r:id="rId29"/>
    <p:sldId id="618" r:id="rId30"/>
    <p:sldId id="619" r:id="rId31"/>
    <p:sldId id="620" r:id="rId32"/>
    <p:sldId id="288" r:id="rId33"/>
    <p:sldId id="347" r:id="rId34"/>
    <p:sldId id="349" r:id="rId35"/>
    <p:sldId id="350" r:id="rId36"/>
    <p:sldId id="351" r:id="rId37"/>
    <p:sldId id="352" r:id="rId38"/>
    <p:sldId id="353" r:id="rId39"/>
    <p:sldId id="354" r:id="rId40"/>
    <p:sldId id="621" r:id="rId41"/>
    <p:sldId id="622" r:id="rId42"/>
    <p:sldId id="355" r:id="rId43"/>
    <p:sldId id="356" r:id="rId44"/>
    <p:sldId id="430" r:id="rId45"/>
    <p:sldId id="362" r:id="rId46"/>
    <p:sldId id="363" r:id="rId47"/>
    <p:sldId id="431" r:id="rId48"/>
    <p:sldId id="290" r:id="rId49"/>
    <p:sldId id="365" r:id="rId50"/>
    <p:sldId id="292" r:id="rId51"/>
    <p:sldId id="433" r:id="rId52"/>
    <p:sldId id="606" r:id="rId53"/>
    <p:sldId id="610" r:id="rId54"/>
    <p:sldId id="607" r:id="rId55"/>
    <p:sldId id="608" r:id="rId56"/>
    <p:sldId id="609" r:id="rId57"/>
    <p:sldId id="293" r:id="rId58"/>
    <p:sldId id="357" r:id="rId59"/>
    <p:sldId id="294" r:id="rId60"/>
    <p:sldId id="604" r:id="rId61"/>
    <p:sldId id="605" r:id="rId62"/>
    <p:sldId id="295" r:id="rId63"/>
    <p:sldId id="296" r:id="rId64"/>
    <p:sldId id="297" r:id="rId65"/>
    <p:sldId id="298" r:id="rId66"/>
    <p:sldId id="452" r:id="rId67"/>
    <p:sldId id="451" r:id="rId68"/>
    <p:sldId id="382" r:id="rId69"/>
    <p:sldId id="383" r:id="rId70"/>
    <p:sldId id="299" r:id="rId71"/>
    <p:sldId id="425" r:id="rId72"/>
    <p:sldId id="434" r:id="rId73"/>
    <p:sldId id="449" r:id="rId74"/>
    <p:sldId id="374" r:id="rId75"/>
    <p:sldId id="454" r:id="rId76"/>
    <p:sldId id="375" r:id="rId77"/>
    <p:sldId id="372" r:id="rId78"/>
    <p:sldId id="440" r:id="rId79"/>
    <p:sldId id="439" r:id="rId80"/>
    <p:sldId id="384" r:id="rId81"/>
    <p:sldId id="377" r:id="rId82"/>
    <p:sldId id="308" r:id="rId83"/>
    <p:sldId id="441" r:id="rId84"/>
    <p:sldId id="373" r:id="rId85"/>
    <p:sldId id="381" r:id="rId86"/>
    <p:sldId id="376" r:id="rId87"/>
    <p:sldId id="378" r:id="rId88"/>
    <p:sldId id="385" r:id="rId89"/>
    <p:sldId id="386" r:id="rId90"/>
    <p:sldId id="387" r:id="rId91"/>
    <p:sldId id="388" r:id="rId92"/>
    <p:sldId id="455" r:id="rId93"/>
    <p:sldId id="389" r:id="rId94"/>
    <p:sldId id="390" r:id="rId95"/>
    <p:sldId id="391" r:id="rId96"/>
    <p:sldId id="392" r:id="rId97"/>
    <p:sldId id="393" r:id="rId98"/>
    <p:sldId id="394" r:id="rId99"/>
    <p:sldId id="627" r:id="rId100"/>
    <p:sldId id="623" r:id="rId101"/>
    <p:sldId id="624" r:id="rId102"/>
    <p:sldId id="625" r:id="rId103"/>
    <p:sldId id="626" r:id="rId104"/>
    <p:sldId id="395" r:id="rId105"/>
    <p:sldId id="396" r:id="rId106"/>
    <p:sldId id="456" r:id="rId107"/>
    <p:sldId id="379" r:id="rId108"/>
    <p:sldId id="398" r:id="rId109"/>
    <p:sldId id="399" r:id="rId110"/>
    <p:sldId id="400" r:id="rId111"/>
    <p:sldId id="401" r:id="rId112"/>
    <p:sldId id="402" r:id="rId113"/>
    <p:sldId id="631" r:id="rId114"/>
    <p:sldId id="632" r:id="rId115"/>
    <p:sldId id="633" r:id="rId116"/>
    <p:sldId id="380" r:id="rId117"/>
    <p:sldId id="634" r:id="rId118"/>
    <p:sldId id="635" r:id="rId119"/>
    <p:sldId id="636" r:id="rId120"/>
    <p:sldId id="637" r:id="rId121"/>
    <p:sldId id="638" r:id="rId122"/>
    <p:sldId id="639" r:id="rId123"/>
    <p:sldId id="640" r:id="rId124"/>
    <p:sldId id="641" r:id="rId125"/>
    <p:sldId id="642" r:id="rId126"/>
    <p:sldId id="643" r:id="rId127"/>
    <p:sldId id="644" r:id="rId128"/>
    <p:sldId id="630" r:id="rId129"/>
    <p:sldId id="628" r:id="rId130"/>
    <p:sldId id="460" r:id="rId131"/>
    <p:sldId id="583" r:id="rId132"/>
    <p:sldId id="461" r:id="rId133"/>
    <p:sldId id="481" r:id="rId134"/>
    <p:sldId id="462" r:id="rId135"/>
    <p:sldId id="463" r:id="rId136"/>
    <p:sldId id="458" r:id="rId137"/>
    <p:sldId id="468" r:id="rId138"/>
    <p:sldId id="469" r:id="rId139"/>
    <p:sldId id="470" r:id="rId140"/>
    <p:sldId id="471" r:id="rId141"/>
    <p:sldId id="472" r:id="rId142"/>
    <p:sldId id="473" r:id="rId143"/>
    <p:sldId id="314" r:id="rId144"/>
    <p:sldId id="315" r:id="rId145"/>
    <p:sldId id="479" r:id="rId146"/>
    <p:sldId id="584" r:id="rId147"/>
    <p:sldId id="480" r:id="rId148"/>
    <p:sldId id="474" r:id="rId149"/>
    <p:sldId id="475" r:id="rId150"/>
    <p:sldId id="476" r:id="rId151"/>
    <p:sldId id="477" r:id="rId152"/>
    <p:sldId id="478" r:id="rId153"/>
    <p:sldId id="482" r:id="rId154"/>
    <p:sldId id="509" r:id="rId155"/>
    <p:sldId id="485" r:id="rId156"/>
    <p:sldId id="578" r:id="rId157"/>
    <p:sldId id="579" r:id="rId158"/>
    <p:sldId id="487" r:id="rId159"/>
    <p:sldId id="483" r:id="rId160"/>
    <p:sldId id="484" r:id="rId161"/>
    <p:sldId id="319" r:id="rId162"/>
    <p:sldId id="320" r:id="rId163"/>
    <p:sldId id="493" r:id="rId164"/>
    <p:sldId id="488" r:id="rId165"/>
    <p:sldId id="489" r:id="rId166"/>
    <p:sldId id="490" r:id="rId167"/>
    <p:sldId id="491" r:id="rId168"/>
    <p:sldId id="492" r:id="rId169"/>
    <p:sldId id="495" r:id="rId170"/>
    <p:sldId id="500" r:id="rId171"/>
    <p:sldId id="505" r:id="rId172"/>
    <p:sldId id="506" r:id="rId173"/>
    <p:sldId id="496" r:id="rId174"/>
    <p:sldId id="497" r:id="rId175"/>
    <p:sldId id="498" r:id="rId176"/>
    <p:sldId id="499" r:id="rId177"/>
    <p:sldId id="317" r:id="rId178"/>
    <p:sldId id="512" r:id="rId179"/>
    <p:sldId id="513" r:id="rId180"/>
    <p:sldId id="511" r:id="rId181"/>
    <p:sldId id="514" r:id="rId182"/>
    <p:sldId id="515" r:id="rId183"/>
    <p:sldId id="516" r:id="rId184"/>
    <p:sldId id="517" r:id="rId185"/>
    <p:sldId id="519" r:id="rId186"/>
    <p:sldId id="580" r:id="rId187"/>
    <p:sldId id="647" r:id="rId188"/>
    <p:sldId id="326" r:id="rId189"/>
    <p:sldId id="645" r:id="rId190"/>
    <p:sldId id="327" r:id="rId191"/>
    <p:sldId id="525" r:id="rId192"/>
    <p:sldId id="646" r:id="rId193"/>
    <p:sldId id="526" r:id="rId194"/>
    <p:sldId id="528" r:id="rId195"/>
    <p:sldId id="648" r:id="rId196"/>
    <p:sldId id="649" r:id="rId197"/>
    <p:sldId id="666" r:id="rId198"/>
    <p:sldId id="650" r:id="rId199"/>
    <p:sldId id="651" r:id="rId200"/>
    <p:sldId id="652" r:id="rId201"/>
    <p:sldId id="653" r:id="rId202"/>
    <p:sldId id="667" r:id="rId203"/>
    <p:sldId id="668" r:id="rId204"/>
    <p:sldId id="545" r:id="rId205"/>
    <p:sldId id="321" r:id="rId206"/>
    <p:sldId id="322" r:id="rId207"/>
    <p:sldId id="669" r:id="rId208"/>
    <p:sldId id="655" r:id="rId209"/>
    <p:sldId id="663" r:id="rId210"/>
    <p:sldId id="654" r:id="rId211"/>
    <p:sldId id="657" r:id="rId212"/>
    <p:sldId id="582" r:id="rId213"/>
    <p:sldId id="658" r:id="rId214"/>
    <p:sldId id="659" r:id="rId215"/>
    <p:sldId id="662" r:id="rId216"/>
    <p:sldId id="660" r:id="rId217"/>
    <p:sldId id="661" r:id="rId218"/>
    <p:sldId id="323" r:id="rId219"/>
    <p:sldId id="324" r:id="rId220"/>
    <p:sldId id="325" r:id="rId221"/>
    <p:sldId id="536" r:id="rId222"/>
    <p:sldId id="537" r:id="rId223"/>
    <p:sldId id="670" r:id="rId224"/>
    <p:sldId id="538" r:id="rId225"/>
    <p:sldId id="539" r:id="rId226"/>
    <p:sldId id="540" r:id="rId227"/>
    <p:sldId id="541" r:id="rId228"/>
    <p:sldId id="543" r:id="rId229"/>
    <p:sldId id="544" r:id="rId230"/>
    <p:sldId id="546" r:id="rId231"/>
    <p:sldId id="547" r:id="rId232"/>
    <p:sldId id="548" r:id="rId233"/>
    <p:sldId id="549" r:id="rId234"/>
    <p:sldId id="552" r:id="rId235"/>
    <p:sldId id="553" r:id="rId236"/>
    <p:sldId id="554" r:id="rId237"/>
    <p:sldId id="555" r:id="rId238"/>
    <p:sldId id="330" r:id="rId239"/>
    <p:sldId id="331" r:id="rId240"/>
    <p:sldId id="332" r:id="rId241"/>
    <p:sldId id="557" r:id="rId242"/>
    <p:sldId id="592" r:id="rId243"/>
    <p:sldId id="558" r:id="rId244"/>
    <p:sldId id="593" r:id="rId245"/>
    <p:sldId id="559" r:id="rId246"/>
    <p:sldId id="560" r:id="rId247"/>
    <p:sldId id="561" r:id="rId248"/>
    <p:sldId id="562" r:id="rId249"/>
    <p:sldId id="563" r:id="rId250"/>
    <p:sldId id="564" r:id="rId251"/>
    <p:sldId id="565" r:id="rId252"/>
    <p:sldId id="566" r:id="rId253"/>
    <p:sldId id="567" r:id="rId254"/>
    <p:sldId id="568" r:id="rId255"/>
    <p:sldId id="570" r:id="rId256"/>
    <p:sldId id="573" r:id="rId257"/>
    <p:sldId id="574" r:id="rId258"/>
    <p:sldId id="575" r:id="rId259"/>
    <p:sldId id="576" r:id="rId260"/>
    <p:sldId id="577" r:id="rId261"/>
    <p:sldId id="572" r:id="rId262"/>
    <p:sldId id="334" r:id="rId263"/>
    <p:sldId id="335" r:id="rId264"/>
    <p:sldId id="336" r:id="rId265"/>
    <p:sldId id="585" r:id="rId266"/>
    <p:sldId id="586" r:id="rId267"/>
    <p:sldId id="337" r:id="rId268"/>
    <p:sldId id="338" r:id="rId269"/>
    <p:sldId id="339" r:id="rId270"/>
    <p:sldId id="340" r:id="rId271"/>
    <p:sldId id="341" r:id="rId272"/>
    <p:sldId id="342" r:id="rId273"/>
    <p:sldId id="343" r:id="rId274"/>
    <p:sldId id="344" r:id="rId275"/>
    <p:sldId id="345" r:id="rId276"/>
    <p:sldId id="602" r:id="rId277"/>
    <p:sldId id="587" r:id="rId278"/>
    <p:sldId id="594" r:id="rId279"/>
    <p:sldId id="596" r:id="rId280"/>
    <p:sldId id="597" r:id="rId281"/>
    <p:sldId id="598" r:id="rId282"/>
    <p:sldId id="599" r:id="rId283"/>
    <p:sldId id="600" r:id="rId284"/>
    <p:sldId id="603" r:id="rId285"/>
    <p:sldId id="588" r:id="rId286"/>
    <p:sldId id="591" r:id="rId287"/>
    <p:sldId id="589" r:id="rId288"/>
    <p:sldId id="590" r:id="rId289"/>
    <p:sldId id="671" r:id="rId290"/>
    <p:sldId id="674" r:id="rId291"/>
    <p:sldId id="672" r:id="rId292"/>
    <p:sldId id="675" r:id="rId293"/>
    <p:sldId id="611" r:id="rId294"/>
    <p:sldId id="679" r:id="rId295"/>
    <p:sldId id="677" r:id="rId296"/>
    <p:sldId id="678" r:id="rId297"/>
    <p:sldId id="680" r:id="rId298"/>
    <p:sldId id="681" r:id="rId299"/>
    <p:sldId id="676" r:id="rId300"/>
    <p:sldId id="612" r:id="rId301"/>
    <p:sldId id="616" r:id="rId302"/>
    <p:sldId id="614" r:id="rId303"/>
    <p:sldId id="613" r:id="rId304"/>
    <p:sldId id="615" r:id="rId30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704A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927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99" Type="http://schemas.openxmlformats.org/officeDocument/2006/relationships/slide" Target="slides/slide294.xml"/><Relationship Id="rId303" Type="http://schemas.openxmlformats.org/officeDocument/2006/relationships/slide" Target="slides/slide298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slide" Target="slides/slide221.xml"/><Relationship Id="rId247" Type="http://schemas.openxmlformats.org/officeDocument/2006/relationships/slide" Target="slides/slide242.xml"/><Relationship Id="rId107" Type="http://schemas.openxmlformats.org/officeDocument/2006/relationships/slide" Target="slides/slide102.xml"/><Relationship Id="rId268" Type="http://schemas.openxmlformats.org/officeDocument/2006/relationships/slide" Target="slides/slide263.xml"/><Relationship Id="rId289" Type="http://schemas.openxmlformats.org/officeDocument/2006/relationships/slide" Target="slides/slide284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37" Type="http://schemas.openxmlformats.org/officeDocument/2006/relationships/slide" Target="slides/slide232.xml"/><Relationship Id="rId258" Type="http://schemas.openxmlformats.org/officeDocument/2006/relationships/slide" Target="slides/slide253.xml"/><Relationship Id="rId279" Type="http://schemas.openxmlformats.org/officeDocument/2006/relationships/slide" Target="slides/slide274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290" Type="http://schemas.openxmlformats.org/officeDocument/2006/relationships/slide" Target="slides/slide285.xml"/><Relationship Id="rId304" Type="http://schemas.openxmlformats.org/officeDocument/2006/relationships/slide" Target="slides/slide299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248" Type="http://schemas.openxmlformats.org/officeDocument/2006/relationships/slide" Target="slides/slide243.xml"/><Relationship Id="rId269" Type="http://schemas.openxmlformats.org/officeDocument/2006/relationships/slide" Target="slides/slide264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280" Type="http://schemas.openxmlformats.org/officeDocument/2006/relationships/slide" Target="slides/slide275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8" Type="http://schemas.openxmlformats.org/officeDocument/2006/relationships/slide" Target="slides/slide233.xml"/><Relationship Id="rId259" Type="http://schemas.openxmlformats.org/officeDocument/2006/relationships/slide" Target="slides/slide254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270" Type="http://schemas.openxmlformats.org/officeDocument/2006/relationships/slide" Target="slides/slide265.xml"/><Relationship Id="rId291" Type="http://schemas.openxmlformats.org/officeDocument/2006/relationships/slide" Target="slides/slide286.xml"/><Relationship Id="rId305" Type="http://schemas.openxmlformats.org/officeDocument/2006/relationships/slide" Target="slides/slide300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249" Type="http://schemas.openxmlformats.org/officeDocument/2006/relationships/slide" Target="slides/slide244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260" Type="http://schemas.openxmlformats.org/officeDocument/2006/relationships/slide" Target="slides/slide255.xml"/><Relationship Id="rId281" Type="http://schemas.openxmlformats.org/officeDocument/2006/relationships/slide" Target="slides/slide276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39" Type="http://schemas.openxmlformats.org/officeDocument/2006/relationships/slide" Target="slides/slide234.xml"/><Relationship Id="rId250" Type="http://schemas.openxmlformats.org/officeDocument/2006/relationships/slide" Target="slides/slide245.xml"/><Relationship Id="rId271" Type="http://schemas.openxmlformats.org/officeDocument/2006/relationships/slide" Target="slides/slide266.xml"/><Relationship Id="rId292" Type="http://schemas.openxmlformats.org/officeDocument/2006/relationships/slide" Target="slides/slide287.xml"/><Relationship Id="rId306" Type="http://schemas.openxmlformats.org/officeDocument/2006/relationships/notesMaster" Target="notesMasters/notesMaster1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301" Type="http://schemas.openxmlformats.org/officeDocument/2006/relationships/slide" Target="slides/slide296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240" Type="http://schemas.openxmlformats.org/officeDocument/2006/relationships/slide" Target="slides/slide235.xml"/><Relationship Id="rId245" Type="http://schemas.openxmlformats.org/officeDocument/2006/relationships/slide" Target="slides/slide240.xml"/><Relationship Id="rId261" Type="http://schemas.openxmlformats.org/officeDocument/2006/relationships/slide" Target="slides/slide256.xml"/><Relationship Id="rId266" Type="http://schemas.openxmlformats.org/officeDocument/2006/relationships/slide" Target="slides/slide261.xml"/><Relationship Id="rId287" Type="http://schemas.openxmlformats.org/officeDocument/2006/relationships/slide" Target="slides/slide282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282" Type="http://schemas.openxmlformats.org/officeDocument/2006/relationships/slide" Target="slides/slide277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219" Type="http://schemas.openxmlformats.org/officeDocument/2006/relationships/slide" Target="slides/slide21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9.xml"/><Relationship Id="rId230" Type="http://schemas.openxmlformats.org/officeDocument/2006/relationships/slide" Target="slides/slide225.xml"/><Relationship Id="rId235" Type="http://schemas.openxmlformats.org/officeDocument/2006/relationships/slide" Target="slides/slide230.xml"/><Relationship Id="rId251" Type="http://schemas.openxmlformats.org/officeDocument/2006/relationships/slide" Target="slides/slide246.xml"/><Relationship Id="rId256" Type="http://schemas.openxmlformats.org/officeDocument/2006/relationships/slide" Target="slides/slide251.xml"/><Relationship Id="rId277" Type="http://schemas.openxmlformats.org/officeDocument/2006/relationships/slide" Target="slides/slide272.xml"/><Relationship Id="rId298" Type="http://schemas.openxmlformats.org/officeDocument/2006/relationships/slide" Target="slides/slide29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72" Type="http://schemas.openxmlformats.org/officeDocument/2006/relationships/slide" Target="slides/slide267.xml"/><Relationship Id="rId293" Type="http://schemas.openxmlformats.org/officeDocument/2006/relationships/slide" Target="slides/slide288.xml"/><Relationship Id="rId302" Type="http://schemas.openxmlformats.org/officeDocument/2006/relationships/slide" Target="slides/slide297.xml"/><Relationship Id="rId30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0" Type="http://schemas.openxmlformats.org/officeDocument/2006/relationships/slide" Target="slides/slide215.xml"/><Relationship Id="rId225" Type="http://schemas.openxmlformats.org/officeDocument/2006/relationships/slide" Target="slides/slide220.xml"/><Relationship Id="rId241" Type="http://schemas.openxmlformats.org/officeDocument/2006/relationships/slide" Target="slides/slide236.xml"/><Relationship Id="rId246" Type="http://schemas.openxmlformats.org/officeDocument/2006/relationships/slide" Target="slides/slide241.xml"/><Relationship Id="rId267" Type="http://schemas.openxmlformats.org/officeDocument/2006/relationships/slide" Target="slides/slide262.xml"/><Relationship Id="rId288" Type="http://schemas.openxmlformats.org/officeDocument/2006/relationships/slide" Target="slides/slide283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262" Type="http://schemas.openxmlformats.org/officeDocument/2006/relationships/slide" Target="slides/slide257.xml"/><Relationship Id="rId283" Type="http://schemas.openxmlformats.org/officeDocument/2006/relationships/slide" Target="slides/slide278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slide" Target="slides/slide205.xml"/><Relationship Id="rId215" Type="http://schemas.openxmlformats.org/officeDocument/2006/relationships/slide" Target="slides/slide210.xml"/><Relationship Id="rId236" Type="http://schemas.openxmlformats.org/officeDocument/2006/relationships/slide" Target="slides/slide231.xml"/><Relationship Id="rId257" Type="http://schemas.openxmlformats.org/officeDocument/2006/relationships/slide" Target="slides/slide252.xml"/><Relationship Id="rId278" Type="http://schemas.openxmlformats.org/officeDocument/2006/relationships/slide" Target="slides/slide273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252" Type="http://schemas.openxmlformats.org/officeDocument/2006/relationships/slide" Target="slides/slide247.xml"/><Relationship Id="rId273" Type="http://schemas.openxmlformats.org/officeDocument/2006/relationships/slide" Target="slides/slide268.xml"/><Relationship Id="rId294" Type="http://schemas.openxmlformats.org/officeDocument/2006/relationships/slide" Target="slides/slide289.xml"/><Relationship Id="rId308" Type="http://schemas.openxmlformats.org/officeDocument/2006/relationships/viewProps" Target="viewProps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42" Type="http://schemas.openxmlformats.org/officeDocument/2006/relationships/slide" Target="slides/slide237.xml"/><Relationship Id="rId263" Type="http://schemas.openxmlformats.org/officeDocument/2006/relationships/slide" Target="slides/slide258.xml"/><Relationship Id="rId284" Type="http://schemas.openxmlformats.org/officeDocument/2006/relationships/slide" Target="slides/slide279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slide" Target="slides/slide227.xml"/><Relationship Id="rId253" Type="http://schemas.openxmlformats.org/officeDocument/2006/relationships/slide" Target="slides/slide248.xml"/><Relationship Id="rId274" Type="http://schemas.openxmlformats.org/officeDocument/2006/relationships/slide" Target="slides/slide269.xml"/><Relationship Id="rId295" Type="http://schemas.openxmlformats.org/officeDocument/2006/relationships/slide" Target="slides/slide290.xml"/><Relationship Id="rId309" Type="http://schemas.openxmlformats.org/officeDocument/2006/relationships/theme" Target="theme/theme1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243" Type="http://schemas.openxmlformats.org/officeDocument/2006/relationships/slide" Target="slides/slide238.xml"/><Relationship Id="rId264" Type="http://schemas.openxmlformats.org/officeDocument/2006/relationships/slide" Target="slides/slide259.xml"/><Relationship Id="rId285" Type="http://schemas.openxmlformats.org/officeDocument/2006/relationships/slide" Target="slides/slide280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310" Type="http://schemas.openxmlformats.org/officeDocument/2006/relationships/tableStyles" Target="tableStyles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7.xml"/><Relationship Id="rId233" Type="http://schemas.openxmlformats.org/officeDocument/2006/relationships/slide" Target="slides/slide228.xml"/><Relationship Id="rId254" Type="http://schemas.openxmlformats.org/officeDocument/2006/relationships/slide" Target="slides/slide249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275" Type="http://schemas.openxmlformats.org/officeDocument/2006/relationships/slide" Target="slides/slide270.xml"/><Relationship Id="rId296" Type="http://schemas.openxmlformats.org/officeDocument/2006/relationships/slide" Target="slides/slide291.xml"/><Relationship Id="rId300" Type="http://schemas.openxmlformats.org/officeDocument/2006/relationships/slide" Target="slides/slide295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244" Type="http://schemas.openxmlformats.org/officeDocument/2006/relationships/slide" Target="slides/slide239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265" Type="http://schemas.openxmlformats.org/officeDocument/2006/relationships/slide" Target="slides/slide260.xml"/><Relationship Id="rId286" Type="http://schemas.openxmlformats.org/officeDocument/2006/relationships/slide" Target="slides/slide281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slide" Target="slides/slide22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55" Type="http://schemas.openxmlformats.org/officeDocument/2006/relationships/slide" Target="slides/slide250.xml"/><Relationship Id="rId276" Type="http://schemas.openxmlformats.org/officeDocument/2006/relationships/slide" Target="slides/slide271.xml"/><Relationship Id="rId297" Type="http://schemas.openxmlformats.org/officeDocument/2006/relationships/slide" Target="slides/slide29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image" Target="../media/image128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4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png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6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9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0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2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3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5.png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7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8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9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3.wmf"/></Relationships>
</file>

<file path=ppt/drawings/_rels/vmlDrawing7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wmf"/><Relationship Id="rId1" Type="http://schemas.openxmlformats.org/officeDocument/2006/relationships/image" Target="../media/image249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2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5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6.w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7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DE859-EDE1-4E3C-9582-E11E4A7D7BA5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58D77-F860-46B2-AD3A-0F0C6D7BEB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0535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26386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0977566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ED54F3-5559-41C0-B6CF-6307EAE76200}" type="slidenum">
              <a:rPr lang="it-IT"/>
              <a:pPr/>
              <a:t>193</a:t>
            </a:fld>
            <a:endParaRPr lang="it-IT"/>
          </a:p>
        </p:txBody>
      </p:sp>
      <p:sp>
        <p:nvSpPr>
          <p:cNvPr id="145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060F69-5D09-4642-8994-BCC7E7D42C4C}" type="slidenum">
              <a:rPr lang="it-IT"/>
              <a:pPr/>
              <a:t>194</a:t>
            </a:fld>
            <a:endParaRPr lang="it-IT"/>
          </a:p>
        </p:txBody>
      </p:sp>
      <p:sp>
        <p:nvSpPr>
          <p:cNvPr id="146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A5D4C2-E2A6-4D18-A56B-4E451B239DAF}" type="slidenum">
              <a:rPr lang="it-IT"/>
              <a:pPr/>
              <a:t>195</a:t>
            </a:fld>
            <a:endParaRPr lang="it-IT"/>
          </a:p>
        </p:txBody>
      </p:sp>
      <p:sp>
        <p:nvSpPr>
          <p:cNvPr id="147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28494D-2BA1-4A6E-AFF3-F4E1AC9F138D}" type="slidenum">
              <a:rPr lang="it-IT"/>
              <a:pPr/>
              <a:t>196</a:t>
            </a:fld>
            <a:endParaRPr lang="it-IT"/>
          </a:p>
        </p:txBody>
      </p:sp>
      <p:sp>
        <p:nvSpPr>
          <p:cNvPr id="148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DBA96D-20CE-4D9A-90DF-E049EDC65134}" type="slidenum">
              <a:rPr lang="it-IT"/>
              <a:pPr/>
              <a:t>197</a:t>
            </a:fld>
            <a:endParaRPr lang="it-IT"/>
          </a:p>
        </p:txBody>
      </p:sp>
      <p:sp>
        <p:nvSpPr>
          <p:cNvPr id="149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2DB07E-1B83-4E3B-98C9-639F012D80B9}" type="slidenum">
              <a:rPr lang="it-IT"/>
              <a:pPr/>
              <a:t>200</a:t>
            </a:fld>
            <a:endParaRPr lang="it-IT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02E533-F3FC-4514-BF04-C5687496F852}" type="slidenum">
              <a:rPr lang="it-IT"/>
              <a:pPr/>
              <a:t>204</a:t>
            </a:fld>
            <a:endParaRPr 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0C44DCE-48E6-44ED-BBFB-63D5A98E96CF}" type="slidenum">
              <a:rPr lang="it-IT" sz="1200">
                <a:solidFill>
                  <a:srgbClr val="000000"/>
                </a:solidFill>
                <a:latin typeface="Calibri" pitchFamily="32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204</a:t>
            </a:fld>
            <a:endParaRPr lang="it-IT" sz="1200">
              <a:solidFill>
                <a:srgbClr val="000000"/>
              </a:solidFill>
              <a:latin typeface="Calibri" pitchFamily="32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9E31AA-CA50-4240-BA51-F79E921E3D67}" type="slidenum">
              <a:rPr lang="it-IT"/>
              <a:pPr/>
              <a:t>206</a:t>
            </a:fld>
            <a:endParaRPr lang="it-IT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945236-B86A-40CB-81ED-87CC6A51ECAF}" type="slidenum">
              <a:rPr lang="it-IT"/>
              <a:pPr/>
              <a:t>207</a:t>
            </a:fld>
            <a:endParaRPr lang="it-IT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D829D9-1168-4B39-8573-7471BE76B0D6}" type="slidenum">
              <a:rPr lang="it-IT"/>
              <a:pPr/>
              <a:t>209</a:t>
            </a:fld>
            <a:endParaRPr lang="it-IT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0314961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A9FF49-BCE5-4BAB-859E-C3B659D56649}" type="slidenum">
              <a:rPr lang="it-IT"/>
              <a:pPr/>
              <a:t>210</a:t>
            </a:fld>
            <a:endParaRPr lang="it-IT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6EEBDC-3A03-4D93-B748-7F23B44AE879}" type="slidenum">
              <a:rPr lang="it-IT"/>
              <a:pPr/>
              <a:t>211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D112F7-BC33-49C5-95FC-CF72C821DF10}" type="slidenum">
              <a:rPr lang="it-IT"/>
              <a:pPr/>
              <a:t>212</a:t>
            </a:fld>
            <a:endParaRPr lang="it-IT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2E4D31-1872-43D7-AFD4-C69D25D3615D}" type="slidenum">
              <a:rPr lang="it-IT"/>
              <a:pPr/>
              <a:t>213</a:t>
            </a:fld>
            <a:endParaRPr lang="it-IT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499F51E-EB55-46F0-9B66-BCFD8BE58C7E}" type="slidenum">
              <a:rPr lang="it-IT" sz="1200">
                <a:solidFill>
                  <a:srgbClr val="000000"/>
                </a:solidFill>
                <a:latin typeface="Calibri" pitchFamily="32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213</a:t>
            </a:fld>
            <a:endParaRPr lang="it-IT" sz="1200">
              <a:solidFill>
                <a:srgbClr val="000000"/>
              </a:solidFill>
              <a:latin typeface="Calibri" pitchFamily="32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44B844-3E8E-4FC3-8071-974955A3D924}" type="slidenum">
              <a:rPr lang="it-IT"/>
              <a:pPr/>
              <a:t>217</a:t>
            </a:fld>
            <a:endParaRPr lang="it-IT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2879E9-C4D2-4202-9F77-7B6F4D149B48}" type="slidenum">
              <a:rPr lang="it-IT"/>
              <a:pPr/>
              <a:t>218</a:t>
            </a:fld>
            <a:endParaRPr lang="it-IT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146BE7-FEA6-4CA3-8477-8EDF347BB59B}" type="slidenum">
              <a:rPr lang="it-IT"/>
              <a:pPr/>
              <a:t>220</a:t>
            </a:fld>
            <a:endParaRPr lang="it-IT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A064E7-3938-4EDC-9F9C-2387E70476C3}" type="slidenum">
              <a:rPr lang="it-IT"/>
              <a:pPr/>
              <a:t>221</a:t>
            </a:fld>
            <a:endParaRPr lang="it-IT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2A2B23-4962-4C04-9A71-EC8F7FC2D377}" type="slidenum">
              <a:rPr lang="it-IT"/>
              <a:pPr/>
              <a:t>222</a:t>
            </a:fld>
            <a:endParaRPr lang="it-IT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319F76-8A96-4E8F-9E06-CDCD343B1916}" type="slidenum">
              <a:rPr lang="it-IT"/>
              <a:pPr/>
              <a:t>223</a:t>
            </a:fld>
            <a:endParaRPr 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5474201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DA78A4-34C2-43D6-9EF7-1A79D6286EE4}" type="slidenum">
              <a:rPr lang="it-IT"/>
              <a:pPr/>
              <a:t>224</a:t>
            </a:fld>
            <a:endParaRPr lang="it-IT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308C62-014E-4FEA-B54B-DCDD4F209342}" type="slidenum">
              <a:rPr lang="it-IT"/>
              <a:pPr/>
              <a:t>225</a:t>
            </a:fld>
            <a:endParaRPr lang="it-IT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2D7024-AD75-41A7-976F-2FED7BC7DE65}" type="slidenum">
              <a:rPr lang="it-IT"/>
              <a:pPr/>
              <a:t>226</a:t>
            </a:fld>
            <a:endParaRPr lang="it-IT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D53358-9666-4C21-B0CF-577792BFD6A8}" type="slidenum">
              <a:rPr lang="it-IT"/>
              <a:pPr/>
              <a:t>227</a:t>
            </a:fld>
            <a:endParaRPr lang="it-IT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5BB91B1-AD4C-4111-842A-6F1DC9279080}" type="slidenum">
              <a:rPr lang="it-IT" sz="12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227</a:t>
            </a:fld>
            <a:endParaRPr lang="it-IT" sz="1200">
              <a:solidFill>
                <a:srgbClr val="000000"/>
              </a:solidFill>
              <a:latin typeface="Calibri" pitchFamily="32" charset="0"/>
              <a:ea typeface="MS PGothic" pitchFamily="32" charset="0"/>
              <a:cs typeface="MS PGothic" pitchFamily="32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6928CE-EF89-4411-B8DB-48627CD06309}" type="slidenum">
              <a:rPr lang="it-IT"/>
              <a:pPr/>
              <a:t>228</a:t>
            </a:fld>
            <a:endParaRPr lang="it-IT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21FAD-58DD-4AF7-8622-E5D71A37593A}" type="slidenum">
              <a:rPr lang="it-IT"/>
              <a:pPr/>
              <a:t>229</a:t>
            </a:fld>
            <a:endParaRPr 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77AB0B-B046-4648-97EA-F3E943E94C60}" type="slidenum">
              <a:rPr lang="it-IT"/>
              <a:pPr/>
              <a:t>230</a:t>
            </a:fld>
            <a:endParaRPr lang="it-IT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EE8313-92AC-4400-A086-753180071A3C}" type="slidenum">
              <a:rPr lang="it-IT"/>
              <a:pPr/>
              <a:t>231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2F8F35-80B0-4917-A45A-C520FADB8C76}" type="slidenum">
              <a:rPr lang="it-IT"/>
              <a:pPr/>
              <a:t>232</a:t>
            </a:fld>
            <a:endParaRPr lang="it-IT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E543B2-EFD6-454C-83C8-54CD26B78D28}" type="slidenum">
              <a:rPr lang="it-IT"/>
              <a:pPr/>
              <a:t>233</a:t>
            </a:fld>
            <a:endParaRPr 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5B473F2-3F16-42A0-ACA6-2B0F667C77E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375635724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525256-B277-4961-B2DA-956868E589B9}" type="slidenum">
              <a:rPr lang="it-IT"/>
              <a:pPr/>
              <a:t>237</a:t>
            </a:fld>
            <a:endParaRPr 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67318E-3447-4135-B2E0-D4239A568B02}" type="slidenum">
              <a:rPr lang="it-IT"/>
              <a:pPr/>
              <a:t>239</a:t>
            </a:fld>
            <a:endParaRPr 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CBD6368-647C-45BE-86A9-F9854A23EEDF}" type="slidenum">
              <a:rPr lang="it-IT" sz="12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239</a:t>
            </a:fld>
            <a:endParaRPr lang="it-IT" sz="1200">
              <a:solidFill>
                <a:srgbClr val="000000"/>
              </a:solidFill>
              <a:latin typeface="Calibri" pitchFamily="32" charset="0"/>
              <a:ea typeface="MS PGothic" pitchFamily="32" charset="0"/>
              <a:cs typeface="MS PGothic" pitchFamily="32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431EB7-72DA-481D-9A48-7538C22A8202}" type="slidenum">
              <a:rPr lang="it-IT"/>
              <a:pPr/>
              <a:t>241</a:t>
            </a:fld>
            <a:endParaRPr 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6D06CF-7097-4B9A-B79E-6D7DCF4B1667}" type="slidenum">
              <a:rPr lang="it-IT"/>
              <a:pPr/>
              <a:t>242</a:t>
            </a:fld>
            <a:endParaRPr 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3ACCB0-6641-4740-82FB-8F1062642C59}" type="slidenum">
              <a:rPr lang="it-IT"/>
              <a:pPr/>
              <a:t>243</a:t>
            </a:fld>
            <a:endParaRPr 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707CC0-A871-48C4-8523-2B34825ACC54}" type="slidenum">
              <a:rPr lang="it-IT"/>
              <a:pPr/>
              <a:t>244</a:t>
            </a:fld>
            <a:endParaRPr 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E37C58-78A6-4AA6-90E5-D176B2FB7F56}" type="slidenum">
              <a:rPr lang="it-IT"/>
              <a:pPr/>
              <a:t>245</a:t>
            </a:fld>
            <a:endParaRPr 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066321-7437-4D06-9366-1DF8B3D00395}" type="slidenum">
              <a:rPr lang="it-IT"/>
              <a:pPr/>
              <a:t>246</a:t>
            </a:fld>
            <a:endParaRPr 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2C2A51-236B-4D94-9315-169ECA05EE4F}" type="slidenum">
              <a:rPr lang="it-IT"/>
              <a:pPr/>
              <a:t>247</a:t>
            </a:fld>
            <a:endParaRPr 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E48F67-1941-42A5-91D4-49FB7189B3DE}" type="slidenum">
              <a:rPr lang="it-IT"/>
              <a:pPr/>
              <a:t>248</a:t>
            </a:fld>
            <a:endParaRPr 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4E12878-B25A-4399-8739-626A539F0EA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396272426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720F95-4CD9-47BB-8F04-9CFCF30EDE64}" type="slidenum">
              <a:rPr lang="it-IT"/>
              <a:pPr/>
              <a:t>249</a:t>
            </a:fld>
            <a:endParaRPr 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632184-A5BE-4D62-90F9-35600DE586C7}" type="slidenum">
              <a:rPr lang="it-IT"/>
              <a:pPr/>
              <a:t>250</a:t>
            </a:fld>
            <a:endParaRPr 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B76F0E-7C18-4B5C-9B7E-80C0D77C6847}" type="slidenum">
              <a:rPr lang="it-IT"/>
              <a:pPr/>
              <a:t>251</a:t>
            </a:fld>
            <a:endParaRPr lang="it-IT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B5C95A-B5A4-4ACF-BC64-FCC654708F6D}" type="slidenum">
              <a:rPr lang="it-IT"/>
              <a:pPr/>
              <a:t>252</a:t>
            </a:fld>
            <a:endParaRPr 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ED57D0-F097-4FB9-9BC1-F7E9B1F3F039}" type="slidenum">
              <a:rPr lang="it-IT"/>
              <a:pPr/>
              <a:t>253</a:t>
            </a:fld>
            <a:endParaRPr 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DD5A77-8C75-4947-A89E-B92CDA3AF886}" type="slidenum">
              <a:rPr lang="it-IT"/>
              <a:pPr/>
              <a:t>254</a:t>
            </a:fld>
            <a:endParaRPr 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B17FFC-6C3E-4824-BB41-9A55265A55C4}" type="slidenum">
              <a:rPr lang="it-IT"/>
              <a:pPr/>
              <a:t>255</a:t>
            </a:fld>
            <a:endParaRPr 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344DE5-258F-4B02-9674-A5341CAC5F99}" type="slidenum">
              <a:rPr lang="it-IT"/>
              <a:pPr/>
              <a:t>256</a:t>
            </a:fld>
            <a:endParaRPr 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3DAE09-83E9-4380-85A0-674B428F0C49}" type="slidenum">
              <a:rPr lang="it-IT"/>
              <a:pPr/>
              <a:t>257</a:t>
            </a:fld>
            <a:endParaRPr 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80F4819C-8754-4DF9-9D77-C791A783213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4144317300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CustomShape 2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B0C78-984E-483C-9EED-43EBC244901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3753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CFAC1-DAF8-4FCF-83F0-2FE2CDA69BC9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1" name="TextShape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="" xmlns:p14="http://schemas.microsoft.com/office/powerpoint/2010/main" val="2649528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669CDCC-5FFE-4CD0-B041-05AEF8816C2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1045015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63622B7-3176-4EF2-8524-A2F2D241F75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4047865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13370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54E8907-CF30-4849-B05A-4118F185272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1875863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4502367-D2CD-4873-9324-EBB0E2C2B45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3516418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9614F06-E272-44E1-817D-CDD0B36FA3A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392209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1FFCE6E-A85E-4980-84F9-60192090389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2072367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F087F18-8445-49D2-8575-C91DAEC1771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1765500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23B8D18-B9B7-4A1C-AFBE-D4DB1FBC6F4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3374308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544D1CB-74FE-4708-9631-A37DFB6F866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5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1041828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09E3E06-7CF4-4EC8-9D5F-85901E16524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05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3338433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233BE72-F242-42C5-A169-B9F7C9CC83F7}" type="slidenum">
              <a:rPr lang="it-IT"/>
              <a:pPr/>
              <a:t>95</a:t>
            </a:fld>
            <a:endParaRPr lang="it-IT"/>
          </a:p>
        </p:txBody>
      </p:sp>
      <p:sp>
        <p:nvSpPr>
          <p:cNvPr id="138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984715-E103-4769-957C-E251D47A9EE8}" type="slidenum">
              <a:rPr lang="it-IT"/>
              <a:pPr/>
              <a:t>96</a:t>
            </a:fld>
            <a:endParaRPr lang="it-IT"/>
          </a:p>
        </p:txBody>
      </p:sp>
      <p:sp>
        <p:nvSpPr>
          <p:cNvPr id="1116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5547747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0F0D14-AFF3-4677-B14A-AAAE3DD7AF8E}" type="slidenum">
              <a:rPr lang="it-IT"/>
              <a:pPr/>
              <a:t>97</a:t>
            </a:fld>
            <a:endParaRPr lang="it-IT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63986F-3BF9-4673-9F21-70386492D040}" type="slidenum">
              <a:rPr lang="it-IT"/>
              <a:pPr/>
              <a:t>98</a:t>
            </a:fld>
            <a:endParaRPr lang="it-IT"/>
          </a:p>
        </p:txBody>
      </p:sp>
      <p:sp>
        <p:nvSpPr>
          <p:cNvPr id="136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6FCCBD-3BC3-464A-84DA-EEE129398DC6}" type="slidenum">
              <a:rPr lang="it-IT"/>
              <a:pPr/>
              <a:t>99</a:t>
            </a:fld>
            <a:endParaRPr lang="it-IT"/>
          </a:p>
        </p:txBody>
      </p:sp>
      <p:sp>
        <p:nvSpPr>
          <p:cNvPr id="137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596928E-3BDE-4897-B20E-E9919E46C3C0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11992117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AADF90B-1E13-4A6E-9086-A0068785961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6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25762781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5FC89A2-96AE-4462-A2BC-40E1B4A042F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8860877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5A18743-60C9-44FF-B4AB-1568F5E67A6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7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13881964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9A250B0-2EFB-40DF-BBCD-8F713EC7AF9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2085067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AAAAB59-B898-4BE8-8D98-BFF4B1B3CA5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40403544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71ECE5B5-45E1-479C-8C4C-1C281283016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3190316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218304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F22340-626B-49D5-8627-3C39A5288880}" type="slidenum">
              <a:rPr lang="it-IT"/>
              <a:pPr/>
              <a:t>113</a:t>
            </a:fld>
            <a:endParaRPr lang="it-IT"/>
          </a:p>
        </p:txBody>
      </p:sp>
      <p:sp>
        <p:nvSpPr>
          <p:cNvPr id="122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668A17-8469-43F8-B70A-A7627E014F49}" type="slidenum">
              <a:rPr lang="it-IT"/>
              <a:pPr/>
              <a:t>114</a:t>
            </a:fld>
            <a:endParaRPr lang="it-IT"/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76F9CE-EC2F-416E-B5C4-17EE26E5B839}" type="slidenum">
              <a:rPr lang="it-IT"/>
              <a:pPr/>
              <a:t>115</a:t>
            </a:fld>
            <a:endParaRPr lang="it-IT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3C751B-761D-4EF1-8B5C-BD87DF6C31BB}" type="slidenum">
              <a:rPr lang="it-IT"/>
              <a:pPr/>
              <a:t>116</a:t>
            </a:fld>
            <a:endParaRPr lang="it-IT"/>
          </a:p>
        </p:txBody>
      </p:sp>
      <p:sp>
        <p:nvSpPr>
          <p:cNvPr id="1259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D5558F-AEF7-453D-B53D-1B1F4A55EADE}" type="slidenum">
              <a:rPr lang="it-IT"/>
              <a:pPr/>
              <a:t>117</a:t>
            </a:fld>
            <a:endParaRPr lang="it-IT"/>
          </a:p>
        </p:txBody>
      </p:sp>
      <p:sp>
        <p:nvSpPr>
          <p:cNvPr id="1269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EB5937-0E0D-49A8-93C4-496CEB080574}" type="slidenum">
              <a:rPr lang="it-IT"/>
              <a:pPr/>
              <a:t>118</a:t>
            </a:fld>
            <a:endParaRPr lang="it-IT"/>
          </a:p>
        </p:txBody>
      </p:sp>
      <p:sp>
        <p:nvSpPr>
          <p:cNvPr id="1280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6F9C46-AFDE-495E-8C05-838731BF6A9B}" type="slidenum">
              <a:rPr lang="it-IT"/>
              <a:pPr/>
              <a:t>119</a:t>
            </a:fld>
            <a:endParaRPr lang="it-IT"/>
          </a:p>
        </p:txBody>
      </p:sp>
      <p:sp>
        <p:nvSpPr>
          <p:cNvPr id="1290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A041C8-F6AB-445A-B04A-982A08D9894F}" type="slidenum">
              <a:rPr lang="it-IT"/>
              <a:pPr/>
              <a:t>120</a:t>
            </a:fld>
            <a:endParaRPr lang="it-IT"/>
          </a:p>
        </p:txBody>
      </p:sp>
      <p:sp>
        <p:nvSpPr>
          <p:cNvPr id="1300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67D68A-AADA-41D6-BF3C-0C81213349C8}" type="slidenum">
              <a:rPr lang="it-IT"/>
              <a:pPr/>
              <a:t>121</a:t>
            </a:fld>
            <a:endParaRPr lang="it-IT"/>
          </a:p>
        </p:txBody>
      </p:sp>
      <p:sp>
        <p:nvSpPr>
          <p:cNvPr id="131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E756BF-9A66-4339-A51E-F65A19E5AA07}" type="slidenum">
              <a:rPr lang="it-IT"/>
              <a:pPr/>
              <a:t>122</a:t>
            </a:fld>
            <a:endParaRPr lang="it-IT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56921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488B13-9864-4991-9687-11A6A1B6B201}" type="slidenum">
              <a:rPr lang="it-IT"/>
              <a:pPr/>
              <a:t>123</a:t>
            </a:fld>
            <a:endParaRPr lang="it-IT"/>
          </a:p>
        </p:txBody>
      </p:sp>
      <p:sp>
        <p:nvSpPr>
          <p:cNvPr id="133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60A796-0CCD-45B2-B409-22D6BC1EA672}" type="slidenum">
              <a:rPr lang="it-IT"/>
              <a:pPr/>
              <a:t>126</a:t>
            </a:fld>
            <a:endParaRPr lang="it-IT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029199-D701-4523-BDD0-1E5D6A1AF753}" type="slidenum">
              <a:rPr lang="it-IT"/>
              <a:pPr/>
              <a:t>128</a:t>
            </a:fld>
            <a:endParaRPr lang="it-IT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121180-A8B7-4894-852C-0D1C391AC4B9}" type="slidenum">
              <a:rPr lang="it-IT"/>
              <a:pPr/>
              <a:t>130</a:t>
            </a:fld>
            <a:endParaRPr 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8667D6-397C-4445-AF81-9C8C2CFE4D40}" type="slidenum">
              <a:rPr lang="it-IT"/>
              <a:pPr/>
              <a:t>131</a:t>
            </a:fld>
            <a:endParaRPr lang="it-IT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A5F040-4BB3-452D-A6A4-94EF2C8DF0F3}" type="slidenum">
              <a:rPr lang="it-IT"/>
              <a:pPr/>
              <a:t>133</a:t>
            </a:fld>
            <a:endParaRPr lang="it-IT"/>
          </a:p>
        </p:txBody>
      </p:sp>
      <p:sp>
        <p:nvSpPr>
          <p:cNvPr id="1157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D2D0EB-BB3F-4C78-B6E2-B2BFD444F422}" type="slidenum">
              <a:rPr lang="it-IT"/>
              <a:pPr/>
              <a:t>134</a:t>
            </a:fld>
            <a:endParaRPr lang="it-IT"/>
          </a:p>
        </p:txBody>
      </p:sp>
      <p:sp>
        <p:nvSpPr>
          <p:cNvPr id="116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779176-AFD1-4BE2-BEE6-A02F2565C575}" type="slidenum">
              <a:rPr lang="it-IT"/>
              <a:pPr/>
              <a:t>135</a:t>
            </a:fld>
            <a:endParaRPr lang="it-IT"/>
          </a:p>
        </p:txBody>
      </p:sp>
      <p:sp>
        <p:nvSpPr>
          <p:cNvPr id="1177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F81927-3454-4E49-A8AF-4CAFAC565848}" type="slidenum">
              <a:rPr lang="it-IT"/>
              <a:pPr/>
              <a:t>136</a:t>
            </a:fld>
            <a:endParaRPr lang="it-IT"/>
          </a:p>
        </p:txBody>
      </p:sp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F3CDE3-316B-47B2-ADA0-FC70CB3193D8}" type="slidenum">
              <a:rPr lang="it-IT"/>
              <a:pPr/>
              <a:t>137</a:t>
            </a:fld>
            <a:endParaRPr lang="it-IT"/>
          </a:p>
        </p:txBody>
      </p:sp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749125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2A34EE-9CB4-4322-93A6-DCB884C11204}" type="slidenum">
              <a:rPr lang="it-IT"/>
              <a:pPr/>
              <a:t>138</a:t>
            </a:fld>
            <a:endParaRPr lang="it-IT"/>
          </a:p>
        </p:txBody>
      </p:sp>
      <p:sp>
        <p:nvSpPr>
          <p:cNvPr id="1208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8FA9CC-5476-428B-A525-2FE0FAB6CB05}" type="slidenum">
              <a:rPr lang="it-IT"/>
              <a:pPr/>
              <a:t>141</a:t>
            </a:fld>
            <a:endParaRPr lang="it-IT"/>
          </a:p>
        </p:txBody>
      </p:sp>
      <p:sp>
        <p:nvSpPr>
          <p:cNvPr id="1269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5561E6-BEED-4F26-B4BD-76D4E564253D}" type="slidenum">
              <a:rPr lang="it-IT"/>
              <a:pPr/>
              <a:t>143</a:t>
            </a:fld>
            <a:endParaRPr lang="it-IT"/>
          </a:p>
        </p:txBody>
      </p:sp>
      <p:sp>
        <p:nvSpPr>
          <p:cNvPr id="1280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3FD895-01B8-4770-8178-B2CBD617E8A3}" type="slidenum">
              <a:rPr lang="it-IT"/>
              <a:pPr/>
              <a:t>144</a:t>
            </a:fld>
            <a:endParaRPr lang="it-IT"/>
          </a:p>
        </p:txBody>
      </p:sp>
      <p:sp>
        <p:nvSpPr>
          <p:cNvPr id="1218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1C6F88-00B5-4637-90BF-AC309EA30857}" type="slidenum">
              <a:rPr lang="it-IT"/>
              <a:pPr/>
              <a:t>145</a:t>
            </a:fld>
            <a:endParaRPr lang="it-IT"/>
          </a:p>
        </p:txBody>
      </p:sp>
      <p:sp>
        <p:nvSpPr>
          <p:cNvPr id="122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562F05-8CF1-46A2-9AE3-EA50FE6111B9}" type="slidenum">
              <a:rPr lang="it-IT"/>
              <a:pPr/>
              <a:t>146</a:t>
            </a:fld>
            <a:endParaRPr lang="it-IT"/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6E01F9-CDCC-43E4-A612-1CDDFCF16CCB}" type="slidenum">
              <a:rPr lang="it-IT"/>
              <a:pPr/>
              <a:t>147</a:t>
            </a:fld>
            <a:endParaRPr lang="it-IT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2F839A-6786-40B3-B877-01152E37D0D7}" type="slidenum">
              <a:rPr lang="it-IT"/>
              <a:pPr/>
              <a:t>148</a:t>
            </a:fld>
            <a:endParaRPr lang="it-IT"/>
          </a:p>
        </p:txBody>
      </p:sp>
      <p:sp>
        <p:nvSpPr>
          <p:cNvPr id="1259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3721C0-E450-4393-A9D7-4490E850EC28}" type="slidenum">
              <a:rPr lang="it-IT"/>
              <a:pPr/>
              <a:t>149</a:t>
            </a:fld>
            <a:endParaRPr lang="it-IT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A862E4-EB09-44A9-93C7-DBBAB40A9A06}" type="slidenum">
              <a:rPr lang="it-IT"/>
              <a:pPr/>
              <a:t>151</a:t>
            </a:fld>
            <a:endParaRPr 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301825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D8B938-1E45-490C-BEDA-BAD683439450}" type="slidenum">
              <a:rPr lang="it-IT"/>
              <a:pPr/>
              <a:t>154</a:t>
            </a:fld>
            <a:endParaRPr 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BFFAC9-F8B9-40B5-AF38-5494CD9F1FC6}" type="slidenum">
              <a:rPr lang="it-IT"/>
              <a:pPr/>
              <a:t>155</a:t>
            </a:fld>
            <a:endParaRPr 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F08CC0-BF9E-4669-898A-E0ED37EFAD8D}" type="slidenum">
              <a:rPr lang="it-IT"/>
              <a:pPr/>
              <a:t>156</a:t>
            </a:fld>
            <a:endParaRPr 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4AFD8C-22F7-4853-AEC8-9664C53171D9}" type="slidenum">
              <a:rPr lang="it-IT"/>
              <a:pPr/>
              <a:t>159</a:t>
            </a:fld>
            <a:endParaRPr 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9BA2EB-AEF7-4CD3-BE92-987A4CDF5126}" type="slidenum">
              <a:rPr lang="it-IT"/>
              <a:pPr/>
              <a:t>160</a:t>
            </a:fld>
            <a:endParaRPr 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1DE630-6CF6-4483-B983-D8232BFD4706}" type="slidenum">
              <a:rPr lang="it-IT"/>
              <a:pPr/>
              <a:t>161</a:t>
            </a:fld>
            <a:endParaRPr lang="it-IT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3D803F-E00C-49FF-94CF-BCF090BA3969}" type="slidenum">
              <a:rPr lang="it-IT"/>
              <a:pPr/>
              <a:t>162</a:t>
            </a:fld>
            <a:endParaRPr 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A53140-A218-4E17-82A5-AF3D1CC9EFCF}" type="slidenum">
              <a:rPr lang="it-IT"/>
              <a:pPr/>
              <a:t>163</a:t>
            </a:fld>
            <a:endParaRPr lang="it-IT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59F417-D25E-4713-82E6-DFF25C7CE63B}" type="slidenum">
              <a:rPr lang="it-IT"/>
              <a:pPr/>
              <a:t>164</a:t>
            </a:fld>
            <a:endParaRPr lang="it-IT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BFF784-2AC6-4E38-A65D-CB96F2522985}" type="slidenum">
              <a:rPr lang="it-IT"/>
              <a:pPr/>
              <a:t>165</a:t>
            </a:fld>
            <a:endParaRPr lang="it-IT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036742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E618DD-C7B8-45C8-B18D-5D67C7F7C573}" type="slidenum">
              <a:rPr lang="it-IT"/>
              <a:pPr/>
              <a:t>166</a:t>
            </a:fld>
            <a:endParaRPr lang="it-IT"/>
          </a:p>
        </p:txBody>
      </p:sp>
      <p:sp>
        <p:nvSpPr>
          <p:cNvPr id="1003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D707C5-9540-4DF9-BCE0-A1C84761CEB5}" type="slidenum">
              <a:rPr lang="it-IT"/>
              <a:pPr/>
              <a:t>167</a:t>
            </a:fld>
            <a:endParaRPr lang="it-IT"/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84FA7C-DADC-407C-B4FE-EEF9EB1454AA}" type="slidenum">
              <a:rPr lang="it-IT"/>
              <a:pPr/>
              <a:t>168</a:t>
            </a:fld>
            <a:endParaRPr lang="it-IT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055631-C74E-49AB-A5CA-8830A37EF272}" type="slidenum">
              <a:rPr lang="it-IT"/>
              <a:pPr/>
              <a:t>169</a:t>
            </a:fld>
            <a:endParaRPr lang="it-IT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52388E-A34D-40E3-AD29-49EA5BFD8B4E}" type="slidenum">
              <a:rPr lang="it-IT"/>
              <a:pPr/>
              <a:t>170</a:t>
            </a:fld>
            <a:endParaRPr lang="it-IT"/>
          </a:p>
        </p:txBody>
      </p:sp>
      <p:sp>
        <p:nvSpPr>
          <p:cNvPr id="972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C12C50-183D-44FC-ADD5-973A69FD2819}" type="slidenum">
              <a:rPr lang="it-IT"/>
              <a:pPr/>
              <a:t>171</a:t>
            </a:fld>
            <a:endParaRPr lang="it-IT"/>
          </a:p>
        </p:txBody>
      </p:sp>
      <p:sp>
        <p:nvSpPr>
          <p:cNvPr id="983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828476-D5D3-4D71-B9FD-D75EF192AECE}" type="slidenum">
              <a:rPr lang="it-IT"/>
              <a:pPr/>
              <a:t>172</a:t>
            </a:fld>
            <a:endParaRPr lang="it-IT"/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EFECC7-86D4-48E1-A079-A5533B28EB69}" type="slidenum">
              <a:rPr lang="it-IT"/>
              <a:pPr/>
              <a:t>174</a:t>
            </a:fld>
            <a:endParaRPr lang="it-IT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85FA34-DD99-4D1B-800A-9EFFE2E05355}" type="slidenum">
              <a:rPr lang="it-IT"/>
              <a:pPr/>
              <a:t>175</a:t>
            </a:fld>
            <a:endParaRPr lang="it-IT"/>
          </a:p>
        </p:txBody>
      </p:sp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68BFD3-7F9D-4ABA-A36C-AA69878239FF}" type="slidenum">
              <a:rPr lang="it-IT"/>
              <a:pPr/>
              <a:t>177</a:t>
            </a:fld>
            <a:endParaRPr lang="it-IT"/>
          </a:p>
        </p:txBody>
      </p:sp>
      <p:sp>
        <p:nvSpPr>
          <p:cNvPr id="1290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23756299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64C76C-B606-47B3-9DC7-A3947E475D04}" type="slidenum">
              <a:rPr lang="it-IT"/>
              <a:pPr/>
              <a:t>178</a:t>
            </a:fld>
            <a:endParaRPr lang="it-IT"/>
          </a:p>
        </p:txBody>
      </p:sp>
      <p:sp>
        <p:nvSpPr>
          <p:cNvPr id="1300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195547-A908-48BD-9666-51D87CC5496B}" type="slidenum">
              <a:rPr lang="it-IT"/>
              <a:pPr/>
              <a:t>179</a:t>
            </a:fld>
            <a:endParaRPr lang="it-IT"/>
          </a:p>
        </p:txBody>
      </p:sp>
      <p:sp>
        <p:nvSpPr>
          <p:cNvPr id="131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B0E7CF-D013-4B44-9F4A-6DE1DF292DBC}" type="slidenum">
              <a:rPr lang="it-IT"/>
              <a:pPr/>
              <a:t>180</a:t>
            </a:fld>
            <a:endParaRPr lang="it-IT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FF4594-AEDF-4F6D-965E-7172C0195AB6}" type="slidenum">
              <a:rPr lang="it-IT"/>
              <a:pPr/>
              <a:t>181</a:t>
            </a:fld>
            <a:endParaRPr lang="it-IT"/>
          </a:p>
        </p:txBody>
      </p:sp>
      <p:sp>
        <p:nvSpPr>
          <p:cNvPr id="134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5006F7-73DC-4C37-9764-518068D2B533}" type="slidenum">
              <a:rPr lang="it-IT"/>
              <a:pPr/>
              <a:t>183</a:t>
            </a:fld>
            <a:endParaRPr lang="it-IT"/>
          </a:p>
        </p:txBody>
      </p:sp>
      <p:sp>
        <p:nvSpPr>
          <p:cNvPr id="138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F3CCC5-CC28-4A71-8C84-71D37E6343F6}" type="slidenum">
              <a:rPr lang="it-IT"/>
              <a:pPr/>
              <a:t>187</a:t>
            </a:fld>
            <a:endParaRPr lang="it-IT"/>
          </a:p>
        </p:txBody>
      </p:sp>
      <p:sp>
        <p:nvSpPr>
          <p:cNvPr id="140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8AB16B-A6F9-45EC-9A11-7ACF0774C378}" type="slidenum">
              <a:rPr lang="it-IT"/>
              <a:pPr/>
              <a:t>189</a:t>
            </a:fld>
            <a:endParaRPr lang="it-IT"/>
          </a:p>
        </p:txBody>
      </p:sp>
      <p:sp>
        <p:nvSpPr>
          <p:cNvPr id="141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E058BA-C3EC-4306-AD08-48A16194ADFB}" type="slidenum">
              <a:rPr lang="it-IT"/>
              <a:pPr/>
              <a:t>190</a:t>
            </a:fld>
            <a:endParaRPr lang="it-IT"/>
          </a:p>
        </p:txBody>
      </p:sp>
      <p:sp>
        <p:nvSpPr>
          <p:cNvPr id="143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277BB6-6B29-4D48-9988-829E0A47F48F}" type="slidenum">
              <a:rPr lang="it-IT"/>
              <a:pPr/>
              <a:t>191</a:t>
            </a:fld>
            <a:endParaRPr lang="it-IT"/>
          </a:p>
        </p:txBody>
      </p:sp>
      <p:sp>
        <p:nvSpPr>
          <p:cNvPr id="144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ED54F3-5559-41C0-B6CF-6307EAE76200}" type="slidenum">
              <a:rPr lang="it-IT"/>
              <a:pPr/>
              <a:t>192</a:t>
            </a:fld>
            <a:endParaRPr lang="it-IT"/>
          </a:p>
        </p:txBody>
      </p:sp>
      <p:sp>
        <p:nvSpPr>
          <p:cNvPr id="145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pPr/>
              <a:t>12/12/2019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B240FEF-C3B6-450B-8C49-00383D59C28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1392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993802-EEAC-47B0-A2C8-8748214FC91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19431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8EEB41-A74C-40B4-84A5-D6D5F63E791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874805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2C4CAD3-4D5A-4C44-984E-18B0945B420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775943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10755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="" xmlns:p14="http://schemas.microsoft.com/office/powerpoint/2010/main" val="44773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692325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912634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47343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609120"/>
            <a:ext cx="777240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7572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>
                <a:solidFill>
                  <a:srgbClr val="612950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467544" y="1335906"/>
            <a:ext cx="8208912" cy="0"/>
          </a:xfrm>
          <a:prstGeom prst="line">
            <a:avLst/>
          </a:prstGeom>
          <a:ln w="12700">
            <a:solidFill>
              <a:srgbClr val="6129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0" y="44624"/>
            <a:ext cx="993312" cy="49665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894"/>
            <a:ext cx="9144000" cy="56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9270"/>
            <a:ext cx="1257320" cy="5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33238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8580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8458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848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36663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85800" y="4130640"/>
            <a:ext cx="77724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8379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85800" y="4130640"/>
            <a:ext cx="77724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79949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6848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8580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656645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pic>
        <p:nvPicPr>
          <p:cNvPr id="37" name="Immagine 36"/>
          <p:cNvPicPr/>
          <p:nvPr/>
        </p:nvPicPr>
        <p:blipFill>
          <a:blip r:embed="rId2" cstate="print"/>
          <a:stretch/>
        </p:blipFill>
        <p:spPr>
          <a:xfrm>
            <a:off x="1993320" y="1981080"/>
            <a:ext cx="5157000" cy="4114800"/>
          </a:xfrm>
          <a:prstGeom prst="rect">
            <a:avLst/>
          </a:prstGeom>
          <a:ln>
            <a:noFill/>
          </a:ln>
        </p:spPr>
      </p:pic>
      <p:pic>
        <p:nvPicPr>
          <p:cNvPr id="38" name="Immagine 37"/>
          <p:cNvPicPr/>
          <p:nvPr/>
        </p:nvPicPr>
        <p:blipFill>
          <a:blip r:embed="rId3" cstate="print"/>
          <a:stretch/>
        </p:blipFill>
        <p:spPr>
          <a:xfrm>
            <a:off x="1993320" y="1981080"/>
            <a:ext cx="5157000" cy="4114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72142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4399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78724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7823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2144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950F27-AB84-4F0E-A9AA-6CA53489F05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518342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="" xmlns:p14="http://schemas.microsoft.com/office/powerpoint/2010/main" val="318590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85800" y="609120"/>
            <a:ext cx="777240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="" xmlns:p14="http://schemas.microsoft.com/office/powerpoint/2010/main" val="11421196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8580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62836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6848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73145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85800" y="4130640"/>
            <a:ext cx="77724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740371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85800" y="4130640"/>
            <a:ext cx="77724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144938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6848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85800" y="4130640"/>
            <a:ext cx="3792600" cy="19627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12228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pic>
        <p:nvPicPr>
          <p:cNvPr id="75" name="Immagine 74"/>
          <p:cNvPicPr/>
          <p:nvPr/>
        </p:nvPicPr>
        <p:blipFill>
          <a:blip r:embed="rId2" cstate="print"/>
          <a:stretch/>
        </p:blipFill>
        <p:spPr>
          <a:xfrm>
            <a:off x="1993320" y="1981080"/>
            <a:ext cx="5157000" cy="4114800"/>
          </a:xfrm>
          <a:prstGeom prst="rect">
            <a:avLst/>
          </a:prstGeom>
          <a:ln>
            <a:noFill/>
          </a:ln>
        </p:spPr>
      </p:pic>
      <p:pic>
        <p:nvPicPr>
          <p:cNvPr id="76" name="Immagine 75"/>
          <p:cNvPicPr/>
          <p:nvPr/>
        </p:nvPicPr>
        <p:blipFill>
          <a:blip r:embed="rId3" cstate="print"/>
          <a:stretch/>
        </p:blipFill>
        <p:spPr>
          <a:xfrm>
            <a:off x="1993320" y="1981080"/>
            <a:ext cx="5157000" cy="4114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513819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AC9D5FD-3178-4F1F-9113-309353D0B3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2244032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053C7E9-B7B5-4B82-8E0A-1EE67AD8EA9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34236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B6191ED-F931-4018-873E-69863F685FB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5884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1F1C661-E4BA-4118-9148-4DCE7AF807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4244299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BA3E7D6-321D-4220-AB32-FD400993CF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4207475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1FA2CF6-0B08-4039-BD2C-18757AF96B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4002334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99E67CC-183C-4CD2-8412-EA88E3B0606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900566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0A9B37D-56A9-4EFE-BD9C-EC1CC3E5DC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13402811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CC7BA8D-DC55-4E9D-ABB6-467D49F3CC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4035796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10AB69-B74F-4F84-8A44-04C8959463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1783384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4F07267-C8A0-4568-A7B9-131E74DE0AA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29261793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3511739-653A-4BCC-A3A6-15B2E45752C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3017162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="" xmlns:p14="http://schemas.microsoft.com/office/powerpoint/2010/main" val="4477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1CB900B-71A1-43A6-8E9D-6815AE4E4BB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2305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7B7FF7E-54AD-4F4D-9E30-EA4F253DAA6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4768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9F0480-F047-4FDF-9264-AE35DB4C6B7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52368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4EB855C-F247-431E-B3D9-5985DACAC49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9160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1F3290C-4CDF-487C-BE59-34362C36316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5332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0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BDA2B-1592-4CC4-BA91-EA30E2F9E5AF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7CA71-3302-4206-8BD5-9E28F0FCFE1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3" r:id="rId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0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DejaVu Sans" charset="0"/>
                <a:cs typeface="DejaVu Sans" charset="0"/>
              </a:defRPr>
            </a:lvl1pPr>
          </a:lstStyle>
          <a:p>
            <a:fld id="{CD94D2EA-C9BD-4E0B-985E-26001D0C517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3708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AR PL SungtiL GB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0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buFont typeface="Times New Roman"/>
              <a:buChar char="•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Font typeface="Times New Roman"/>
              <a:buChar char="–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Font typeface="Times New Roman"/>
              <a:buChar char="•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Font typeface="Times New Roman"/>
              <a:buChar char="–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Font typeface="Times New Roman"/>
              <a:buChar char="»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Font typeface="Times New Roman"/>
              <a:buChar char="»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Font typeface="Times New Roman"/>
              <a:buChar char="»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512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84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512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fld id="{F9D7F2A0-AD17-4A97-9A97-CD16E079A651}" type="slidenum">
              <a:rPr lang="it-IT" sz="2400">
                <a:latin typeface="Times New Roman"/>
              </a:rPr>
              <a:pPr/>
              <a:t>‹N›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025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0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buFont typeface="Times New Roman"/>
              <a:buChar char="•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Font typeface="Times New Roman"/>
              <a:buChar char="–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Font typeface="Times New Roman"/>
              <a:buChar char="•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Font typeface="Times New Roman"/>
              <a:buChar char="–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Font typeface="Times New Roman"/>
              <a:buChar char="»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Font typeface="Times New Roman"/>
              <a:buChar char="»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Font typeface="Times New Roman"/>
              <a:buChar char="»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512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84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ctr">
              <a:buSzPct val="45000"/>
              <a:buFont typeface="Wingdings" charset="2"/>
              <a:buChar char=""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1062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0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28E89315-714D-4355-8704-CB9844341D9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9858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1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oleObject" Target="../embeddings/oleObject28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29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2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8.vml"/><Relationship Id="rId4" Type="http://schemas.openxmlformats.org/officeDocument/2006/relationships/oleObject" Target="../embeddings/oleObject30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9.vml"/><Relationship Id="rId4" Type="http://schemas.openxmlformats.org/officeDocument/2006/relationships/oleObject" Target="../embeddings/oleObject31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30.vml"/><Relationship Id="rId4" Type="http://schemas.openxmlformats.org/officeDocument/2006/relationships/oleObject" Target="../embeddings/oleObject32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31.vml"/><Relationship Id="rId4" Type="http://schemas.openxmlformats.org/officeDocument/2006/relationships/oleObject" Target="../embeddings/oleObject33.bin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2.vml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4" Type="http://schemas.openxmlformats.org/officeDocument/2006/relationships/oleObject" Target="../embeddings/oleObject36.bin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4.vml"/><Relationship Id="rId5" Type="http://schemas.openxmlformats.org/officeDocument/2006/relationships/oleObject" Target="../embeddings/oleObject40.bin"/><Relationship Id="rId4" Type="http://schemas.openxmlformats.org/officeDocument/2006/relationships/oleObject" Target="../embeddings/oleObject39.bin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5.vml"/><Relationship Id="rId5" Type="http://schemas.openxmlformats.org/officeDocument/2006/relationships/oleObject" Target="../embeddings/oleObject42.bin"/><Relationship Id="rId4" Type="http://schemas.openxmlformats.org/officeDocument/2006/relationships/oleObject" Target="../embeddings/oleObject41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43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7.vml"/><Relationship Id="rId4" Type="http://schemas.openxmlformats.org/officeDocument/2006/relationships/oleObject" Target="../embeddings/oleObject44.bin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8.vml"/><Relationship Id="rId4" Type="http://schemas.openxmlformats.org/officeDocument/2006/relationships/oleObject" Target="../embeddings/oleObject45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9.vml"/><Relationship Id="rId4" Type="http://schemas.openxmlformats.org/officeDocument/2006/relationships/oleObject" Target="../embeddings/oleObject46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0.vml"/><Relationship Id="rId4" Type="http://schemas.openxmlformats.org/officeDocument/2006/relationships/oleObject" Target="../embeddings/oleObject47.bin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1.vml"/><Relationship Id="rId4" Type="http://schemas.openxmlformats.org/officeDocument/2006/relationships/oleObject" Target="../embeddings/oleObject48.bin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2.vml"/><Relationship Id="rId4" Type="http://schemas.openxmlformats.org/officeDocument/2006/relationships/oleObject" Target="../embeddings/oleObject49.bin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3.vml"/><Relationship Id="rId4" Type="http://schemas.openxmlformats.org/officeDocument/2006/relationships/oleObject" Target="../embeddings/oleObject50.bin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4.vml"/><Relationship Id="rId4" Type="http://schemas.openxmlformats.org/officeDocument/2006/relationships/oleObject" Target="../embeddings/oleObject51.bin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5.vml"/><Relationship Id="rId4" Type="http://schemas.openxmlformats.org/officeDocument/2006/relationships/oleObject" Target="../embeddings/oleObject52.bin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6.vml"/><Relationship Id="rId4" Type="http://schemas.openxmlformats.org/officeDocument/2006/relationships/oleObject" Target="../embeddings/oleObject53.bin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.png"/><Relationship Id="rId4" Type="http://schemas.openxmlformats.org/officeDocument/2006/relationships/image" Target="../media/image168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72.jpeg"/><Relationship Id="rId4" Type="http://schemas.openxmlformats.org/officeDocument/2006/relationships/oleObject" Target="../embeddings/oleObject54.bin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8.vml"/><Relationship Id="rId4" Type="http://schemas.openxmlformats.org/officeDocument/2006/relationships/oleObject" Target="../embeddings/oleObject55.bin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9.vml"/><Relationship Id="rId4" Type="http://schemas.openxmlformats.org/officeDocument/2006/relationships/oleObject" Target="../embeddings/oleObject56.bin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0.vml"/><Relationship Id="rId4" Type="http://schemas.openxmlformats.org/officeDocument/2006/relationships/oleObject" Target="../embeddings/oleObject57.bin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1.vml"/><Relationship Id="rId4" Type="http://schemas.openxmlformats.org/officeDocument/2006/relationships/oleObject" Target="../embeddings/oleObject58.bin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2.vml"/><Relationship Id="rId4" Type="http://schemas.openxmlformats.org/officeDocument/2006/relationships/oleObject" Target="../embeddings/oleObject59.bin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3.vml"/><Relationship Id="rId4" Type="http://schemas.openxmlformats.org/officeDocument/2006/relationships/oleObject" Target="../embeddings/oleObject60.bin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84.png"/><Relationship Id="rId4" Type="http://schemas.openxmlformats.org/officeDocument/2006/relationships/oleObject" Target="../embeddings/oleObject61.bin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5.vml"/><Relationship Id="rId4" Type="http://schemas.openxmlformats.org/officeDocument/2006/relationships/oleObject" Target="../embeddings/oleObject62.bin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6.vml"/><Relationship Id="rId4" Type="http://schemas.openxmlformats.org/officeDocument/2006/relationships/oleObject" Target="../embeddings/oleObject63.bin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7.vml"/><Relationship Id="rId4" Type="http://schemas.openxmlformats.org/officeDocument/2006/relationships/oleObject" Target="../embeddings/oleObject64.bin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8.vml"/><Relationship Id="rId4" Type="http://schemas.openxmlformats.org/officeDocument/2006/relationships/oleObject" Target="../embeddings/oleObject65.bin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9.vml"/><Relationship Id="rId4" Type="http://schemas.openxmlformats.org/officeDocument/2006/relationships/oleObject" Target="../embeddings/oleObject66.bin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0.vml"/><Relationship Id="rId4" Type="http://schemas.openxmlformats.org/officeDocument/2006/relationships/oleObject" Target="../embeddings/oleObject67.bin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2.jpeg"/><Relationship Id="rId4" Type="http://schemas.openxmlformats.org/officeDocument/2006/relationships/image" Target="../media/image201.pn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oleObject" Target="../embeddings/oleObject68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2.vml"/><Relationship Id="rId4" Type="http://schemas.openxmlformats.org/officeDocument/2006/relationships/oleObject" Target="../embeddings/oleObject69.bin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3.vml"/><Relationship Id="rId4" Type="http://schemas.openxmlformats.org/officeDocument/2006/relationships/oleObject" Target="../embeddings/oleObject70.bin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4.vml"/><Relationship Id="rId4" Type="http://schemas.openxmlformats.org/officeDocument/2006/relationships/oleObject" Target="../embeddings/oleObject71.bin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45.png"/><Relationship Id="rId4" Type="http://schemas.openxmlformats.org/officeDocument/2006/relationships/oleObject" Target="../embeddings/oleObject72.bin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6.vml"/><Relationship Id="rId4" Type="http://schemas.openxmlformats.org/officeDocument/2006/relationships/oleObject" Target="../embeddings/oleObject73.bin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7.vml"/><Relationship Id="rId4" Type="http://schemas.openxmlformats.org/officeDocument/2006/relationships/oleObject" Target="../embeddings/oleObject74.bin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8.vml"/><Relationship Id="rId4" Type="http://schemas.openxmlformats.org/officeDocument/2006/relationships/oleObject" Target="../embeddings/oleObject75.bin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9.vml"/><Relationship Id="rId4" Type="http://schemas.openxmlformats.org/officeDocument/2006/relationships/oleObject" Target="../embeddings/oleObject76.bin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0.vml"/><Relationship Id="rId4" Type="http://schemas.openxmlformats.org/officeDocument/2006/relationships/oleObject" Target="../embeddings/oleObject77.bin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4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236.png"/><Relationship Id="rId4" Type="http://schemas.openxmlformats.org/officeDocument/2006/relationships/oleObject" Target="../embeddings/oleObject78.bin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2.vml"/><Relationship Id="rId4" Type="http://schemas.openxmlformats.org/officeDocument/2006/relationships/oleObject" Target="../embeddings/oleObject79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3.vml"/><Relationship Id="rId4" Type="http://schemas.openxmlformats.org/officeDocument/2006/relationships/oleObject" Target="../embeddings/oleObject80.bin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4.vml"/><Relationship Id="rId4" Type="http://schemas.openxmlformats.org/officeDocument/2006/relationships/oleObject" Target="../embeddings/oleObject81.bin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5.vml"/><Relationship Id="rId4" Type="http://schemas.openxmlformats.org/officeDocument/2006/relationships/oleObject" Target="../embeddings/oleObject82.bin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6.vml"/><Relationship Id="rId5" Type="http://schemas.openxmlformats.org/officeDocument/2006/relationships/oleObject" Target="../embeddings/oleObject84.bin"/><Relationship Id="rId4" Type="http://schemas.openxmlformats.org/officeDocument/2006/relationships/oleObject" Target="../embeddings/oleObject83.bin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7.vml"/><Relationship Id="rId4" Type="http://schemas.openxmlformats.org/officeDocument/2006/relationships/oleObject" Target="../embeddings/oleObject85.bin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8.vml"/><Relationship Id="rId4" Type="http://schemas.openxmlformats.org/officeDocument/2006/relationships/oleObject" Target="../embeddings/oleObject86.bin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9.vml"/><Relationship Id="rId4" Type="http://schemas.openxmlformats.org/officeDocument/2006/relationships/oleObject" Target="../embeddings/oleObject87.bin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0.vml"/><Relationship Id="rId4" Type="http://schemas.openxmlformats.org/officeDocument/2006/relationships/oleObject" Target="../embeddings/oleObject88.bin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1.vml"/><Relationship Id="rId4" Type="http://schemas.openxmlformats.org/officeDocument/2006/relationships/oleObject" Target="../embeddings/oleObject89.bin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2.vml"/><Relationship Id="rId4" Type="http://schemas.openxmlformats.org/officeDocument/2006/relationships/oleObject" Target="../embeddings/oleObject90.bin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1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1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3.vml"/><Relationship Id="rId4" Type="http://schemas.openxmlformats.org/officeDocument/2006/relationships/oleObject" Target="../embeddings/oleObject91.bin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0.jpe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2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png"/><Relationship Id="rId5" Type="http://schemas.openxmlformats.org/officeDocument/2006/relationships/image" Target="../media/image285.gif"/><Relationship Id="rId4" Type="http://schemas.openxmlformats.org/officeDocument/2006/relationships/image" Target="../media/image64.pn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8.jpeg"/></Relationships>
</file>

<file path=ppt/slides/_rels/slide28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-personaltrainer.it/Foglietti-illustrativi/Vigamox.html" TargetMode="External"/><Relationship Id="rId3" Type="http://schemas.openxmlformats.org/officeDocument/2006/relationships/hyperlink" Target="https://www.my-personaltrainer.it/Foglietti-illustrativi/Augmentin.html" TargetMode="External"/><Relationship Id="rId7" Type="http://schemas.openxmlformats.org/officeDocument/2006/relationships/hyperlink" Target="https://www.my-personaltrainer.it/salute-benessere/macrolidi.html" TargetMode="External"/><Relationship Id="rId2" Type="http://schemas.openxmlformats.org/officeDocument/2006/relationships/hyperlink" Target="https://www.my-personaltrainer.it/Foglietti-illustrativi/Zimox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y-personaltrainer.it/farmaci/azitrocin.html" TargetMode="External"/><Relationship Id="rId11" Type="http://schemas.openxmlformats.org/officeDocument/2006/relationships/hyperlink" Target="https://www.my-personaltrainer.it/farmacologia/somministrazione-endovenosa-9.html" TargetMode="External"/><Relationship Id="rId5" Type="http://schemas.openxmlformats.org/officeDocument/2006/relationships/hyperlink" Target="https://www.my-personaltrainer.it/farmaci/rezan.html" TargetMode="External"/><Relationship Id="rId10" Type="http://schemas.openxmlformats.org/officeDocument/2006/relationships/hyperlink" Target="https://www.my-personaltrainer.it/salute-benessere/chinoloni.html" TargetMode="External"/><Relationship Id="rId4" Type="http://schemas.openxmlformats.org/officeDocument/2006/relationships/hyperlink" Target="https://www.my-personaltrainer.it/farmacologia/somministrazione-orale-3.html" TargetMode="External"/><Relationship Id="rId9" Type="http://schemas.openxmlformats.org/officeDocument/2006/relationships/hyperlink" Target="https://www.my-personaltrainer.it/Foglietti-illustrativi/Avalox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1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1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1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1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2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6.bin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18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07.jpeg"/><Relationship Id="rId4" Type="http://schemas.openxmlformats.org/officeDocument/2006/relationships/oleObject" Target="../embeddings/oleObject19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20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21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2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23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24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25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26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2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406400" y="1219200"/>
            <a:ext cx="81280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1. Antiinfettiva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1847850"/>
            <a:ext cx="4648200" cy="2227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Calibri" pitchFamily="32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 Antibatterica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Calibri" pitchFamily="32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 Antimicotica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Calibri" pitchFamily="32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 Antiprotozoaria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Calibri" pitchFamily="32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 Antielmintica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Calibri" pitchFamily="32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 Antivirale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06400" y="4224338"/>
            <a:ext cx="81280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2. Antineoplastica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6400" y="5500688"/>
            <a:ext cx="81280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3. Immunoterapia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343400" y="4891088"/>
            <a:ext cx="44196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Immunomodulazione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2" charset="0"/>
              <a:ea typeface="AR PL SungtiL GB" charset="0"/>
              <a:cs typeface="AR PL SungtiL GB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343400" y="5881688"/>
            <a:ext cx="45720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Immunosoppressione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V="1">
            <a:off x="3962400" y="5408613"/>
            <a:ext cx="304800" cy="231775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3962400" y="6019800"/>
            <a:ext cx="304800" cy="22860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103188"/>
            <a:ext cx="4005263" cy="963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611188" y="836613"/>
            <a:ext cx="8064500" cy="1587"/>
          </a:xfrm>
          <a:prstGeom prst="line">
            <a:avLst/>
          </a:prstGeom>
          <a:noFill/>
          <a:ln w="19080" cap="sq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5323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219200" y="166688"/>
            <a:ext cx="7162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AMOXICILLINA - Tossicità</a:t>
            </a: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76200" y="2039938"/>
          <a:ext cx="8991600" cy="3217862"/>
        </p:xfrm>
        <a:graphic>
          <a:graphicData uri="http://schemas.openxmlformats.org/presentationml/2006/ole">
            <p:oleObj spid="_x0000_s29712" r:id="rId4" imgW="38252400" imgH="13687425" progId="">
              <p:embed/>
            </p:oleObj>
          </a:graphicData>
        </a:graphic>
      </p:graphicFrame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24951"/>
            <a:ext cx="2253996" cy="153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16" descr="Risultati immagini per amoxicillin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0"/>
            <a:ext cx="1714500" cy="1703070"/>
          </a:xfrm>
          <a:prstGeom prst="rect">
            <a:avLst/>
          </a:prstGeom>
          <a:noFill/>
        </p:spPr>
      </p:pic>
      <p:pic>
        <p:nvPicPr>
          <p:cNvPr id="29714" name="Picture 18" descr="Risultati immagini per amoxicillin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0"/>
            <a:ext cx="2899814" cy="217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64585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5" name="Object 1"/>
          <p:cNvGraphicFramePr>
            <a:graphicFrameLocks noChangeAspect="1"/>
          </p:cNvGraphicFramePr>
          <p:nvPr/>
        </p:nvGraphicFramePr>
        <p:xfrm>
          <a:off x="228600" y="1752600"/>
          <a:ext cx="8686800" cy="4054475"/>
        </p:xfrm>
        <a:graphic>
          <a:graphicData uri="http://schemas.openxmlformats.org/presentationml/2006/ole">
            <p:oleObj spid="_x0000_s30736" r:id="rId4" imgW="39443025" imgH="17487900" progId="">
              <p:embed/>
            </p:oleObj>
          </a:graphicData>
        </a:graphic>
      </p:graphicFrame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295400" y="319088"/>
            <a:ext cx="7239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PENICILLINE PENICILLASI RESISTENTI</a:t>
            </a:r>
            <a:r>
              <a:rPr kumimoji="0" lang="it-IT" altLang="it-IT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048000" y="838200"/>
            <a:ext cx="2987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Farmacocinetica</a:t>
            </a:r>
          </a:p>
        </p:txBody>
      </p:sp>
    </p:spTree>
    <p:extLst>
      <p:ext uri="{BB962C8B-B14F-4D97-AF65-F5344CB8AC3E}">
        <p14:creationId xmlns="" xmlns:p14="http://schemas.microsoft.com/office/powerpoint/2010/main" val="4265785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Risultati immagini per cefalosporine storia brotz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0"/>
            <a:ext cx="1800200" cy="3000333"/>
          </a:xfrm>
          <a:prstGeom prst="rect">
            <a:avLst/>
          </a:prstGeom>
          <a:noFill/>
        </p:spPr>
      </p:pic>
      <p:pic>
        <p:nvPicPr>
          <p:cNvPr id="295940" name="Picture 4" descr="• The cephalosporins are isolated from:&#10;- Cephalosprium species&#10;- Prepared semisynthetically.&#10;• In 1945&#10;Giuseppe Brotzu`s ..."/>
          <p:cNvPicPr>
            <a:picLocks noChangeAspect="1" noChangeArrowheads="1"/>
          </p:cNvPicPr>
          <p:nvPr/>
        </p:nvPicPr>
        <p:blipFill>
          <a:blip r:embed="rId3" cstate="print"/>
          <a:srcRect t="4734"/>
          <a:stretch>
            <a:fillRect/>
          </a:stretch>
        </p:blipFill>
        <p:spPr bwMode="auto">
          <a:xfrm>
            <a:off x="0" y="0"/>
            <a:ext cx="6076950" cy="4346426"/>
          </a:xfrm>
          <a:prstGeom prst="rect">
            <a:avLst/>
          </a:prstGeom>
          <a:noFill/>
        </p:spPr>
      </p:pic>
      <p:pic>
        <p:nvPicPr>
          <p:cNvPr id="295942" name="Picture 6" descr="• In 1948&#10;Abraham and his colleagues have been supplied cultures&#10;of the fungus and was isolated three principal antibiotic..."/>
          <p:cNvPicPr>
            <a:picLocks noChangeAspect="1" noChangeArrowheads="1"/>
          </p:cNvPicPr>
          <p:nvPr/>
        </p:nvPicPr>
        <p:blipFill>
          <a:blip r:embed="rId4" cstate="print"/>
          <a:srcRect t="7101" b="18937"/>
          <a:stretch>
            <a:fillRect/>
          </a:stretch>
        </p:blipFill>
        <p:spPr bwMode="auto">
          <a:xfrm>
            <a:off x="3067050" y="3483611"/>
            <a:ext cx="6076950" cy="3374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457200" y="274320"/>
            <a:ext cx="8229600" cy="530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CEFALOSPORINE E CEFAMICINE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457200" y="558720"/>
            <a:ext cx="8229600" cy="5321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 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	Cefalosporine (a) 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cefamicine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(b). Le cefalosporine e gli antibiotici ad esse correlate, le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cefamicine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, costituiscono il più grande gruppo di antibiotici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beta-lattamici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. Il nucleo delle cefalosporine, acido 7-aminocefalo-sporanico, è escreto dalla muffa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Cephalosporium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acremonium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. Le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cefamicine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sono prodotte da streptomiceti e si differenziano dalle cefalosporine per la presenza naturale di un gruppo metossilico in C7.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eriod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Cefalosporine di prima generazione.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Costituiscono le prime cefalosporine prodotte ed hanno uno spettro d’azione ristretto ai Gram-positivi e sono sensibili alle 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lattamasi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.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Cefalosporine di seconda generazione.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MS PGothic"/>
              </a:rPr>
              <a:t>Esse sono più efficaci contro i batteri gram-negativi e la loro efficacia contro i batteri gram-positivi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è comparabile pressappoco a quella delle cefalosporine di prima generazione.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Cefalosporine di terza generazione.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Le cefalosporine di terza generazione hanno uno spettro d’azione esteso ai Gram-negativi e sono notevolmente resistenti all’azione delle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beta-lattamasi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a causa dei loro gruppi R ampi e del tutto particolari.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67" name="Segnaposto contenuto 3" descr="0818.gif"/>
          <p:cNvPicPr>
            <a:picLocks noChangeAspect="1"/>
          </p:cNvPicPr>
          <p:nvPr/>
        </p:nvPicPr>
        <p:blipFill>
          <a:blip r:embed="rId3" cstate="print"/>
          <a:srcRect t="13108" b="41440"/>
          <a:stretch/>
        </p:blipFill>
        <p:spPr>
          <a:xfrm>
            <a:off x="1043608" y="2255542"/>
            <a:ext cx="7880400" cy="13174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097498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3" name="Object 1"/>
          <p:cNvGraphicFramePr>
            <a:graphicFrameLocks noChangeAspect="1"/>
          </p:cNvGraphicFramePr>
          <p:nvPr/>
        </p:nvGraphicFramePr>
        <p:xfrm>
          <a:off x="1074738" y="101600"/>
          <a:ext cx="7488237" cy="6691313"/>
        </p:xfrm>
        <a:graphic>
          <a:graphicData uri="http://schemas.openxmlformats.org/presentationml/2006/ole">
            <p:oleObj spid="_x0000_s31760" r:id="rId4" imgW="6227959" imgH="5564591" progId="">
              <p:embed/>
            </p:oleObj>
          </a:graphicData>
        </a:graphic>
      </p:graphicFrame>
      <p:sp>
        <p:nvSpPr>
          <p:cNvPr id="49154" name="Rectangle 2"/>
          <p:cNvSpPr>
            <a:spLocks noChangeArrowheads="1"/>
          </p:cNvSpPr>
          <p:nvPr/>
        </p:nvSpPr>
        <p:spPr bwMode="auto">
          <a:xfrm rot="16200000">
            <a:off x="-2216150" y="3282950"/>
            <a:ext cx="5562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CEFALOSPORINE- ORIGINE</a:t>
            </a:r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1524000" y="3667125"/>
            <a:ext cx="6781800" cy="1588"/>
          </a:xfrm>
          <a:prstGeom prst="line">
            <a:avLst/>
          </a:prstGeom>
          <a:noFill/>
          <a:ln w="28440" cap="sq">
            <a:solidFill>
              <a:srgbClr val="66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8229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/>
        </p:nvGraphicFramePr>
        <p:xfrm>
          <a:off x="2101850" y="0"/>
          <a:ext cx="5594350" cy="6858000"/>
        </p:xfrm>
        <a:graphic>
          <a:graphicData uri="http://schemas.openxmlformats.org/presentationml/2006/ole">
            <p:oleObj spid="_x0000_s32784" r:id="rId4" imgW="38862000" imgH="47644050" progId="">
              <p:embed/>
            </p:oleObj>
          </a:graphicData>
        </a:graphic>
      </p:graphicFrame>
      <p:sp>
        <p:nvSpPr>
          <p:cNvPr id="50178" name="Rectangle 2"/>
          <p:cNvSpPr>
            <a:spLocks noChangeArrowheads="1"/>
          </p:cNvSpPr>
          <p:nvPr/>
        </p:nvSpPr>
        <p:spPr bwMode="auto">
          <a:xfrm rot="16200000">
            <a:off x="-2860676" y="3167063"/>
            <a:ext cx="6858001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CEFALOSPORINE- 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Spettro antibatterico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905000" y="1238250"/>
            <a:ext cx="5410200" cy="423863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905000" y="2714625"/>
            <a:ext cx="5410200" cy="423863"/>
          </a:xfrm>
          <a:prstGeom prst="rect">
            <a:avLst/>
          </a:prstGeom>
          <a:noFill/>
          <a:ln w="9360" cap="sq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905000" y="3281363"/>
            <a:ext cx="5410200" cy="3548062"/>
          </a:xfrm>
          <a:prstGeom prst="rect">
            <a:avLst/>
          </a:prstGeom>
          <a:noFill/>
          <a:ln w="9360" cap="sq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8191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 rot="16200000">
            <a:off x="-2645569" y="2953544"/>
            <a:ext cx="6858001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CEFALOSPORINE III Generazione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Spettro antibatterico</a:t>
            </a: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1441450" y="161925"/>
          <a:ext cx="7092950" cy="6535738"/>
        </p:xfrm>
        <a:graphic>
          <a:graphicData uri="http://schemas.openxmlformats.org/presentationml/2006/ole">
            <p:oleObj spid="_x0000_s33808" r:id="rId4" imgW="43376850" imgH="4084320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002745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 rot="16200000">
            <a:off x="-2645569" y="2953544"/>
            <a:ext cx="6858001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CEFALOSPORINE III Generazione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Farmacocinetica</a:t>
            </a:r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762000" y="525463"/>
          <a:ext cx="8229600" cy="6103937"/>
        </p:xfrm>
        <a:graphic>
          <a:graphicData uri="http://schemas.openxmlformats.org/presentationml/2006/ole">
            <p:oleObj spid="_x0000_s34832" r:id="rId4" imgW="43434000" imgH="33661350" progId="">
              <p:embed/>
            </p:oleObj>
          </a:graphicData>
        </a:graphic>
      </p:graphicFrame>
      <p:sp>
        <p:nvSpPr>
          <p:cNvPr id="52227" name="Line 3"/>
          <p:cNvSpPr>
            <a:spLocks noChangeShapeType="1"/>
          </p:cNvSpPr>
          <p:nvPr/>
        </p:nvSpPr>
        <p:spPr bwMode="auto">
          <a:xfrm>
            <a:off x="1676400" y="914400"/>
            <a:ext cx="7467600" cy="1588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3171825" y="152400"/>
            <a:ext cx="1588" cy="6629400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188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52400" y="152400"/>
            <a:ext cx="8839200" cy="612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CEFODIZIME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 Cefalosporina di IIIa  generazione.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Amino-2-tiazolil-metossiimino cefalosporina.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E' simile alla cefotaxima e al ceftriaxone, dai quali differisce per la catena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1-mercapto-1,3-tiazolo sostituente in posizione 3</a:t>
            </a:r>
            <a:r>
              <a:rPr kumimoji="0" lang="it-IT" altLang="it-IT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altLang="it-IT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dell'anello diidrotizinico.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Questa sostituzione può conferire sia l'attività immunomodulante che la lunga emivita</a:t>
            </a: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it-IT" altLang="it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HA EFFETTI SUL SISTEMA IMMUNITARIO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INDICAZIONI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Infezioni respiratorie, meningee, urinarie, ginecologiche, gonorrea.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TOSSICITA‘ 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Dolore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Disturbi gastro intestinali (2%)    Rash da farmaco      Reazioni allergiche (1%)    Orticaria, Prurito, Anafilassi, Dispnea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POSOLOGIA      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0,25 -1,0 g i.m. in dose singola (gonorrea).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1 - 4  g/die  x 5 - 15 giorni i.m. o ev.  (infezioni respiratorie).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100 mg /kg /die  suddivisa in 4 somministrazioni  (meningite)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164564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476672"/>
            <a:ext cx="8748464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/>
              <a:t>Le cefalosporine di </a:t>
            </a:r>
            <a:r>
              <a:rPr lang="it-IT" sz="2400" b="1" dirty="0"/>
              <a:t>I</a:t>
            </a:r>
            <a:r>
              <a:rPr lang="it-IT" sz="2400" dirty="0"/>
              <a:t> generazione vengono utilizzate in particolar modo per il trattamento </a:t>
            </a:r>
            <a:r>
              <a:rPr lang="it-IT" sz="2400" dirty="0">
                <a:solidFill>
                  <a:srgbClr val="FF0000"/>
                </a:solidFill>
              </a:rPr>
              <a:t>delle infezioni cutanee e dei tessuti molli </a:t>
            </a:r>
            <a:r>
              <a:rPr lang="it-IT" sz="2400" dirty="0"/>
              <a:t>causate da </a:t>
            </a:r>
            <a:r>
              <a:rPr lang="it-IT" sz="2400" i="1" dirty="0" err="1"/>
              <a:t>Streptococcus</a:t>
            </a:r>
            <a:r>
              <a:rPr lang="it-IT" sz="2400" i="1" dirty="0"/>
              <a:t> </a:t>
            </a:r>
            <a:r>
              <a:rPr lang="it-IT" sz="2400" i="1" dirty="0" err="1"/>
              <a:t>pyogenes</a:t>
            </a:r>
            <a:r>
              <a:rPr lang="it-IT" sz="2400" i="1" dirty="0"/>
              <a:t> e </a:t>
            </a:r>
            <a:r>
              <a:rPr lang="it-IT" sz="2400" i="1" dirty="0" err="1"/>
              <a:t>Staphylococcus</a:t>
            </a:r>
            <a:r>
              <a:rPr lang="it-IT" sz="2400" i="1" dirty="0"/>
              <a:t> </a:t>
            </a:r>
            <a:r>
              <a:rPr lang="it-IT" sz="2400" i="1" dirty="0" err="1"/>
              <a:t>aureus</a:t>
            </a:r>
            <a:r>
              <a:rPr lang="it-IT" sz="2400" i="1" dirty="0"/>
              <a:t>.</a:t>
            </a:r>
          </a:p>
          <a:p>
            <a:endParaRPr lang="it-IT" sz="2400" dirty="0"/>
          </a:p>
          <a:p>
            <a:r>
              <a:rPr lang="it-IT" sz="2400" dirty="0"/>
              <a:t>Quelle di </a:t>
            </a:r>
            <a:r>
              <a:rPr lang="it-IT" sz="2400" b="1" dirty="0"/>
              <a:t>II</a:t>
            </a:r>
            <a:r>
              <a:rPr lang="it-IT" sz="2400" dirty="0"/>
              <a:t> generazione sono state quasi del tutto soppiantate da quelle di terza generazione; talvolta vengono prescritte per il trattamento di </a:t>
            </a:r>
            <a:r>
              <a:rPr lang="it-IT" sz="2400" dirty="0">
                <a:solidFill>
                  <a:srgbClr val="FF0000"/>
                </a:solidFill>
              </a:rPr>
              <a:t>infezioni del tratto respiratorio</a:t>
            </a:r>
            <a:r>
              <a:rPr lang="it-IT" sz="2400" dirty="0"/>
              <a:t>, per il trattamento di </a:t>
            </a:r>
            <a:r>
              <a:rPr lang="it-IT" sz="2400" dirty="0">
                <a:solidFill>
                  <a:srgbClr val="FF0000"/>
                </a:solidFill>
              </a:rPr>
              <a:t>polmoniti e otiti medie </a:t>
            </a:r>
            <a:r>
              <a:rPr lang="it-IT" sz="2400" dirty="0"/>
              <a:t>da </a:t>
            </a:r>
            <a:r>
              <a:rPr lang="it-IT" sz="2400" i="1" dirty="0" err="1"/>
              <a:t>Streptococcus</a:t>
            </a:r>
            <a:r>
              <a:rPr lang="it-IT" sz="2400" i="1" dirty="0"/>
              <a:t> </a:t>
            </a:r>
            <a:r>
              <a:rPr lang="it-IT" sz="2400" i="1" dirty="0" err="1"/>
              <a:t>pneumoniae</a:t>
            </a:r>
            <a:r>
              <a:rPr lang="it-IT" sz="2400" dirty="0"/>
              <a:t> resistenti alla penicillina.</a:t>
            </a:r>
          </a:p>
          <a:p>
            <a:endParaRPr lang="it-IT" sz="2400" dirty="0"/>
          </a:p>
          <a:p>
            <a:r>
              <a:rPr lang="it-IT" sz="2400" dirty="0"/>
              <a:t>Quelle di </a:t>
            </a:r>
            <a:r>
              <a:rPr lang="it-IT" sz="2400" b="1" dirty="0"/>
              <a:t>III</a:t>
            </a:r>
            <a:r>
              <a:rPr lang="it-IT" sz="2400" dirty="0"/>
              <a:t> generazione, da sole o in associazione con </a:t>
            </a:r>
            <a:r>
              <a:rPr lang="it-IT" sz="2400" dirty="0" err="1"/>
              <a:t>aminoglicosidi</a:t>
            </a:r>
            <a:r>
              <a:rPr lang="it-IT" sz="2400" dirty="0"/>
              <a:t>, sono i farmaci di scelta nel caso di serie infezioni da </a:t>
            </a:r>
            <a:r>
              <a:rPr lang="it-IT" sz="2400" i="1" u="sng" dirty="0" err="1"/>
              <a:t>Klebsiella</a:t>
            </a:r>
            <a:r>
              <a:rPr lang="it-IT" sz="2400" dirty="0"/>
              <a:t>, </a:t>
            </a:r>
            <a:r>
              <a:rPr lang="it-IT" sz="2400" i="1" dirty="0" err="1"/>
              <a:t>Enterobacter</a:t>
            </a:r>
            <a:r>
              <a:rPr lang="it-IT" sz="2400" dirty="0"/>
              <a:t>, </a:t>
            </a:r>
            <a:r>
              <a:rPr lang="it-IT" sz="2400" i="1" dirty="0" err="1"/>
              <a:t>Proteus</a:t>
            </a:r>
            <a:r>
              <a:rPr lang="it-IT" sz="2400" dirty="0"/>
              <a:t>, </a:t>
            </a:r>
            <a:r>
              <a:rPr lang="it-IT" sz="2400" i="1" dirty="0" err="1"/>
              <a:t>Providencia</a:t>
            </a:r>
            <a:r>
              <a:rPr lang="it-IT" sz="2400" dirty="0"/>
              <a:t>, </a:t>
            </a:r>
            <a:r>
              <a:rPr lang="it-IT" sz="2400" i="1" dirty="0" err="1"/>
              <a:t>Serratia</a:t>
            </a:r>
            <a:r>
              <a:rPr lang="it-IT" sz="2400" dirty="0"/>
              <a:t> e </a:t>
            </a:r>
            <a:r>
              <a:rPr lang="it-IT" sz="2400" i="1" dirty="0" err="1"/>
              <a:t>Haemophilus</a:t>
            </a:r>
            <a:r>
              <a:rPr lang="it-IT" sz="2400" i="1" dirty="0"/>
              <a:t> </a:t>
            </a:r>
            <a:r>
              <a:rPr lang="it-IT" sz="2400" i="1" dirty="0" err="1"/>
              <a:t>spp</a:t>
            </a:r>
            <a:r>
              <a:rPr lang="it-IT" sz="2400" dirty="0"/>
              <a:t>.  Il </a:t>
            </a:r>
            <a:r>
              <a:rPr lang="it-IT" sz="2400" dirty="0" err="1"/>
              <a:t>ceftriaxone</a:t>
            </a:r>
            <a:r>
              <a:rPr lang="it-IT" sz="2400" dirty="0"/>
              <a:t> l’antibiotico di prima scelta per le forme di gonorrea (popolarmente </a:t>
            </a:r>
            <a:r>
              <a:rPr lang="it-IT" sz="2400" i="1" dirty="0"/>
              <a:t>scolo</a:t>
            </a:r>
            <a:r>
              <a:rPr lang="it-IT" sz="2400" dirty="0"/>
              <a:t>) e per le forme gravi di </a:t>
            </a:r>
            <a:r>
              <a:rPr lang="it-IT" sz="2400" dirty="0" err="1"/>
              <a:t>borreliosi</a:t>
            </a:r>
            <a:r>
              <a:rPr lang="it-IT" sz="2400" dirty="0"/>
              <a:t>, una patologia infettiva trasmessa dalla puntura delle zecche.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4" y="1052736"/>
            <a:ext cx="792088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/>
              <a:t>Le cefalosporine di </a:t>
            </a:r>
            <a:r>
              <a:rPr lang="it-IT" sz="2400" b="1" dirty="0"/>
              <a:t>III</a:t>
            </a:r>
            <a:r>
              <a:rPr lang="it-IT" sz="2400" dirty="0"/>
              <a:t> generazione, inoltre vengono usate per il trattamento iniziale della meningite in soggetti adulti non </a:t>
            </a:r>
            <a:r>
              <a:rPr lang="it-IT" sz="2400" dirty="0" err="1"/>
              <a:t>immunocompromessi</a:t>
            </a:r>
            <a:r>
              <a:rPr lang="it-IT" sz="2400" dirty="0"/>
              <a:t> e, in combinazione con altri principi attivi, nei bambini che hanno superato il limite dei 3 anni di età; rappresentano inoltre </a:t>
            </a:r>
            <a:r>
              <a:rPr lang="it-IT" sz="2400" dirty="0">
                <a:solidFill>
                  <a:srgbClr val="FF0000"/>
                </a:solidFill>
              </a:rPr>
              <a:t>la prima scelta </a:t>
            </a:r>
            <a:r>
              <a:rPr lang="it-IT" sz="2400" dirty="0"/>
              <a:t>per il trattamento delle meningiti da </a:t>
            </a:r>
            <a:r>
              <a:rPr lang="it-IT" sz="2400" i="1" dirty="0" err="1"/>
              <a:t>Haemophilus</a:t>
            </a:r>
            <a:r>
              <a:rPr lang="it-IT" sz="2400" dirty="0"/>
              <a:t> </a:t>
            </a:r>
            <a:r>
              <a:rPr lang="it-IT" sz="2400" i="1" dirty="0" err="1"/>
              <a:t>influenzae</a:t>
            </a:r>
            <a:r>
              <a:rPr lang="it-IT" sz="2400" i="1" dirty="0"/>
              <a:t>, </a:t>
            </a:r>
            <a:r>
              <a:rPr lang="it-IT" sz="2400" i="1" dirty="0" err="1"/>
              <a:t>Streptococcus</a:t>
            </a:r>
            <a:r>
              <a:rPr lang="it-IT" sz="2400" i="1" dirty="0"/>
              <a:t> </a:t>
            </a:r>
            <a:r>
              <a:rPr lang="it-IT" sz="2400" i="1" dirty="0" err="1"/>
              <a:t>pneumoniae</a:t>
            </a:r>
            <a:r>
              <a:rPr lang="it-IT" sz="2400" i="1" dirty="0"/>
              <a:t>, </a:t>
            </a:r>
            <a:r>
              <a:rPr lang="it-IT" sz="2400" i="1" dirty="0" err="1"/>
              <a:t>Neisseria</a:t>
            </a:r>
            <a:r>
              <a:rPr lang="it-IT" sz="2400" i="1" dirty="0"/>
              <a:t> </a:t>
            </a:r>
            <a:r>
              <a:rPr lang="it-IT" sz="2400" i="1" dirty="0" err="1"/>
              <a:t>meningitidis</a:t>
            </a:r>
            <a:r>
              <a:rPr lang="it-IT" sz="2400" i="1" dirty="0"/>
              <a:t> e batteri enterici </a:t>
            </a:r>
            <a:r>
              <a:rPr lang="it-IT" sz="2400" i="1" dirty="0" err="1"/>
              <a:t>Gram+</a:t>
            </a:r>
            <a:r>
              <a:rPr lang="it-IT" sz="2400" i="1" dirty="0"/>
              <a:t>.</a:t>
            </a:r>
          </a:p>
          <a:p>
            <a:endParaRPr lang="it-IT" sz="2400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620688"/>
            <a:ext cx="8496944" cy="5570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Le </a:t>
            </a:r>
            <a:r>
              <a:rPr lang="it-IT" sz="2000" b="1" dirty="0"/>
              <a:t>cefalosporine di quarta generazione</a:t>
            </a:r>
            <a:r>
              <a:rPr lang="it-IT" sz="2000" dirty="0"/>
              <a:t> (per esempio il </a:t>
            </a:r>
            <a:r>
              <a:rPr lang="it-IT" sz="2000" i="1" dirty="0" err="1"/>
              <a:t>cefepime</a:t>
            </a:r>
            <a:r>
              <a:rPr lang="it-IT" sz="2000" dirty="0"/>
              <a:t>) si caratterizzano per uno spettro d’azione molto più esteso rispetto a quello dei principi attivi di terza generazione.</a:t>
            </a:r>
          </a:p>
          <a:p>
            <a:endParaRPr lang="it-IT" sz="2000" dirty="0"/>
          </a:p>
          <a:p>
            <a:r>
              <a:rPr lang="it-IT" sz="2000" dirty="0"/>
              <a:t>Le </a:t>
            </a:r>
            <a:r>
              <a:rPr lang="it-IT" sz="2000" b="1" dirty="0"/>
              <a:t>cefalosporine di quinta generazione</a:t>
            </a:r>
            <a:r>
              <a:rPr lang="it-IT" sz="2000" dirty="0"/>
              <a:t> (per esempio il </a:t>
            </a:r>
            <a:r>
              <a:rPr lang="it-IT" sz="2000" i="1" dirty="0" err="1"/>
              <a:t>ceftobiprolo</a:t>
            </a:r>
            <a:r>
              <a:rPr lang="it-IT" sz="2000" dirty="0"/>
              <a:t>) sono state sviluppate per il trattamento di germi resistenti ai principi attivi appartenenti alle precedenti generazioni.</a:t>
            </a:r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I principi attivi di quarta generazione sono particolarmente utili nel trattamento di gravi infezioni in soggetti ospedalizzati nei quali microrganismi come </a:t>
            </a:r>
            <a:r>
              <a:rPr lang="it-IT" sz="2000" i="1" dirty="0" err="1"/>
              <a:t>Enterobacteriaceae</a:t>
            </a:r>
            <a:r>
              <a:rPr lang="it-IT" sz="2000" dirty="0"/>
              <a:t> e </a:t>
            </a:r>
            <a:r>
              <a:rPr lang="it-IT" sz="2000" i="1" dirty="0" err="1"/>
              <a:t>Pseudomonas</a:t>
            </a:r>
            <a:r>
              <a:rPr lang="it-IT" sz="2000" dirty="0"/>
              <a:t> rappresentano la probabile eziologia.</a:t>
            </a:r>
          </a:p>
          <a:p>
            <a:endParaRPr lang="it-IT" dirty="0"/>
          </a:p>
          <a:p>
            <a:r>
              <a:rPr lang="it-IT" sz="2000" dirty="0"/>
              <a:t>Fra le cefalosporine di quinta generazione ricordiamo il </a:t>
            </a:r>
            <a:r>
              <a:rPr lang="it-IT" sz="2000" i="1" dirty="0" err="1"/>
              <a:t>ceftobiprolo</a:t>
            </a:r>
            <a:r>
              <a:rPr lang="it-IT" sz="2000" dirty="0"/>
              <a:t>, un principio attivo indicato nei soggetti adulti per il trattamento di polmonite acquisita in ambiente ospedaliero (HAP) esclusa la polmonite associata a ventilazione meccanica nonché la polmonite acquisita in comunità (CAP).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395536" y="980728"/>
            <a:ext cx="8240760" cy="4573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Carbapenemic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(modificati nell’anello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tiazolidinico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): ampio spettro di attività e resistenti alle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β-lattamasi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Monobattamici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 (possiedono solo l’anello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β-lattamico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):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ampio spettro di attività e resistenti alle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β-lattamasi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2"/>
              <a:buChar char="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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lattamici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 (anello a 5 atomi di carbonio):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ampio spettro di attività e resistenti alle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</a:rPr>
              <a:t>β-lattamasi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1782720" y="423720"/>
            <a:ext cx="5528520" cy="94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ALTRI ANTIBIOTICI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Β E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/>
                <a:ea typeface="Symbol"/>
              </a:rPr>
              <a:t>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-LATTAMICI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4" descr=" 08-05.jpg                                                      000C11B7Macintosh HD                   BEA7BB4E:"/>
          <p:cNvPicPr>
            <a:picLocks noChangeAspect="1" noChangeArrowheads="1"/>
          </p:cNvPicPr>
          <p:nvPr/>
        </p:nvPicPr>
        <p:blipFill>
          <a:blip r:embed="rId3" cstate="print"/>
          <a:srcRect t="49277" r="41127"/>
          <a:stretch>
            <a:fillRect/>
          </a:stretch>
        </p:blipFill>
        <p:spPr bwMode="auto">
          <a:xfrm>
            <a:off x="1907704" y="3933056"/>
            <a:ext cx="5113865" cy="228446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076592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7" name="Object 1"/>
          <p:cNvGraphicFramePr>
            <a:graphicFrameLocks noChangeAspect="1"/>
          </p:cNvGraphicFramePr>
          <p:nvPr/>
        </p:nvGraphicFramePr>
        <p:xfrm>
          <a:off x="838200" y="152400"/>
          <a:ext cx="7254875" cy="831850"/>
        </p:xfrm>
        <a:graphic>
          <a:graphicData uri="http://schemas.openxmlformats.org/presentationml/2006/ole">
            <p:oleObj spid="_x0000_s564234" r:id="rId4" imgW="38252400" imgH="4381500" progId="">
              <p:embed/>
            </p:oleObj>
          </a:graphicData>
        </a:graphic>
      </p:graphicFrame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1143000" y="1384300"/>
          <a:ext cx="6842125" cy="5016500"/>
        </p:xfrm>
        <a:graphic>
          <a:graphicData uri="http://schemas.openxmlformats.org/presentationml/2006/ole">
            <p:oleObj spid="_x0000_s564235" r:id="rId5" imgW="6223999" imgH="4590670" progId="">
              <p:embed/>
            </p:oleObj>
          </a:graphicData>
        </a:graphic>
      </p:graphicFrame>
      <p:sp>
        <p:nvSpPr>
          <p:cNvPr id="55299" name="Line 3"/>
          <p:cNvSpPr>
            <a:spLocks noChangeShapeType="1"/>
          </p:cNvSpPr>
          <p:nvPr/>
        </p:nvSpPr>
        <p:spPr bwMode="auto">
          <a:xfrm>
            <a:off x="1584325" y="3125788"/>
            <a:ext cx="5791200" cy="1587"/>
          </a:xfrm>
          <a:prstGeom prst="line">
            <a:avLst/>
          </a:prstGeom>
          <a:noFill/>
          <a:ln w="1260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1" name="Object 1"/>
          <p:cNvGraphicFramePr>
            <a:graphicFrameLocks noChangeAspect="1"/>
          </p:cNvGraphicFramePr>
          <p:nvPr/>
        </p:nvGraphicFramePr>
        <p:xfrm>
          <a:off x="914400" y="0"/>
          <a:ext cx="7391400" cy="617538"/>
        </p:xfrm>
        <a:graphic>
          <a:graphicData uri="http://schemas.openxmlformats.org/presentationml/2006/ole">
            <p:oleObj spid="_x0000_s565262" r:id="rId4" imgW="38271450" imgH="3219450" progId="">
              <p:embed/>
            </p:oleObj>
          </a:graphicData>
        </a:graphic>
      </p:graphicFrame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609600" y="750888"/>
          <a:ext cx="4714875" cy="5954712"/>
        </p:xfrm>
        <a:graphic>
          <a:graphicData uri="http://schemas.openxmlformats.org/presentationml/2006/ole">
            <p:oleObj spid="_x0000_s565263" r:id="rId5" imgW="38271450" imgH="47644050" progId="">
              <p:embed/>
            </p:oleObj>
          </a:graphicData>
        </a:graphic>
      </p:graphicFrame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4394200" y="838200"/>
          <a:ext cx="4445000" cy="6019800"/>
        </p:xfrm>
        <a:graphic>
          <a:graphicData uri="http://schemas.openxmlformats.org/presentationml/2006/ole">
            <p:oleObj spid="_x0000_s565264" r:id="rId6" imgW="29994225" imgH="4692015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5" name="Object 1"/>
          <p:cNvGraphicFramePr>
            <a:graphicFrameLocks noChangeAspect="1"/>
          </p:cNvGraphicFramePr>
          <p:nvPr/>
        </p:nvGraphicFramePr>
        <p:xfrm>
          <a:off x="1905000" y="609600"/>
          <a:ext cx="6119813" cy="6110288"/>
        </p:xfrm>
        <a:graphic>
          <a:graphicData uri="http://schemas.openxmlformats.org/presentationml/2006/ole">
            <p:oleObj spid="_x0000_s566282" r:id="rId4" imgW="38252400" imgH="38185725" progId="">
              <p:embed/>
            </p:oleObj>
          </a:graphicData>
        </a:graphic>
      </p:graphicFrame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158750" y="0"/>
          <a:ext cx="8832850" cy="735013"/>
        </p:xfrm>
        <a:graphic>
          <a:graphicData uri="http://schemas.openxmlformats.org/presentationml/2006/ole">
            <p:oleObj spid="_x0000_s566283" r:id="rId5" imgW="38271450" imgH="3228975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1"/>
          <p:cNvGraphicFramePr>
            <a:graphicFrameLocks noChangeAspect="1"/>
          </p:cNvGraphicFramePr>
          <p:nvPr/>
        </p:nvGraphicFramePr>
        <p:xfrm>
          <a:off x="155575" y="0"/>
          <a:ext cx="8823325" cy="733425"/>
        </p:xfrm>
        <a:graphic>
          <a:graphicData uri="http://schemas.openxmlformats.org/presentationml/2006/ole">
            <p:oleObj spid="_x0000_s567306" r:id="rId4" imgW="38271450" imgH="3228975" progId="">
              <p:embed/>
            </p:oleObj>
          </a:graphicData>
        </a:graphic>
      </p:graphicFrame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533400" y="990600"/>
          <a:ext cx="8120063" cy="4184650"/>
        </p:xfrm>
        <a:graphic>
          <a:graphicData uri="http://schemas.openxmlformats.org/presentationml/2006/ole">
            <p:oleObj spid="_x0000_s567307" r:id="rId5" imgW="38271450" imgH="1971675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3" name="Object 1"/>
          <p:cNvGraphicFramePr>
            <a:graphicFrameLocks noChangeAspect="1"/>
          </p:cNvGraphicFramePr>
          <p:nvPr/>
        </p:nvGraphicFramePr>
        <p:xfrm>
          <a:off x="1514475" y="0"/>
          <a:ext cx="6261100" cy="6589713"/>
        </p:xfrm>
        <a:graphic>
          <a:graphicData uri="http://schemas.openxmlformats.org/presentationml/2006/ole">
            <p:oleObj spid="_x0000_s568326" r:id="rId4" imgW="6146352" imgH="6508724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7" name="Object 1"/>
          <p:cNvGraphicFramePr>
            <a:graphicFrameLocks noChangeAspect="1"/>
          </p:cNvGraphicFramePr>
          <p:nvPr/>
        </p:nvGraphicFramePr>
        <p:xfrm>
          <a:off x="765175" y="457200"/>
          <a:ext cx="7823200" cy="5027613"/>
        </p:xfrm>
        <a:graphic>
          <a:graphicData uri="http://schemas.openxmlformats.org/presentationml/2006/ole">
            <p:oleObj spid="_x0000_s569350" r:id="rId4" imgW="38271450" imgH="24584025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1" name="Object 1"/>
          <p:cNvGraphicFramePr>
            <a:graphicFrameLocks noChangeAspect="1"/>
          </p:cNvGraphicFramePr>
          <p:nvPr/>
        </p:nvGraphicFramePr>
        <p:xfrm>
          <a:off x="1892300" y="152400"/>
          <a:ext cx="5359400" cy="6477000"/>
        </p:xfrm>
        <a:graphic>
          <a:graphicData uri="http://schemas.openxmlformats.org/presentationml/2006/ole">
            <p:oleObj spid="_x0000_s570374" r:id="rId4" imgW="38271450" imgH="4895850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5" name="Object 1"/>
          <p:cNvGraphicFramePr>
            <a:graphicFrameLocks noChangeAspect="1"/>
          </p:cNvGraphicFramePr>
          <p:nvPr/>
        </p:nvGraphicFramePr>
        <p:xfrm>
          <a:off x="1512888" y="785813"/>
          <a:ext cx="6716712" cy="5802312"/>
        </p:xfrm>
        <a:graphic>
          <a:graphicData uri="http://schemas.openxmlformats.org/presentationml/2006/ole">
            <p:oleObj spid="_x0000_s571398" r:id="rId4" imgW="38252400" imgH="33042225" progId="">
              <p:embed/>
            </p:oleObj>
          </a:graphicData>
        </a:graphic>
      </p:graphicFrame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85800" y="90488"/>
            <a:ext cx="7772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</a:rPr>
              <a:t>ERTAPENEM</a:t>
            </a:r>
            <a:r>
              <a:rPr lang="it-IT" sz="2800" b="1">
                <a:solidFill>
                  <a:srgbClr val="FFFFFF"/>
                </a:solidFill>
                <a:cs typeface="Times New Roman" pitchFamily="16" charset="0"/>
              </a:rPr>
              <a:t> -</a:t>
            </a:r>
            <a:r>
              <a:rPr lang="it-IT" sz="2800" b="1">
                <a:solidFill>
                  <a:srgbClr val="000000"/>
                </a:solidFill>
                <a:cs typeface="Times New Roman" pitchFamily="16" charset="0"/>
              </a:rPr>
              <a:t> </a:t>
            </a: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Farmacocinetica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89" name="Object 1"/>
          <p:cNvGraphicFramePr>
            <a:graphicFrameLocks noChangeAspect="1"/>
          </p:cNvGraphicFramePr>
          <p:nvPr/>
        </p:nvGraphicFramePr>
        <p:xfrm>
          <a:off x="1881188" y="33338"/>
          <a:ext cx="6119812" cy="6792912"/>
        </p:xfrm>
        <a:graphic>
          <a:graphicData uri="http://schemas.openxmlformats.org/presentationml/2006/ole">
            <p:oleObj spid="_x0000_s572422" r:id="rId4" imgW="38252400" imgH="43129200" progId="">
              <p:embed/>
            </p:oleObj>
          </a:graphicData>
        </a:graphic>
      </p:graphicFrame>
      <p:sp>
        <p:nvSpPr>
          <p:cNvPr id="63490" name="Rectangle 2"/>
          <p:cNvSpPr>
            <a:spLocks noChangeArrowheads="1"/>
          </p:cNvSpPr>
          <p:nvPr/>
        </p:nvSpPr>
        <p:spPr bwMode="auto">
          <a:xfrm rot="16200000">
            <a:off x="-2064543" y="3282156"/>
            <a:ext cx="6096000" cy="595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CLASSIFICAZIONE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(Sykes e Mathew)</a:t>
            </a:r>
            <a:r>
              <a:rPr lang="it-IT" sz="1100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 rot="16200000">
            <a:off x="-704850" y="3333750"/>
            <a:ext cx="2174875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Symbol" pitchFamily="16" charset="2"/>
              </a:rPr>
              <a:t></a:t>
            </a:r>
            <a:r>
              <a:rPr lang="it-IT" b="1">
                <a:solidFill>
                  <a:srgbClr val="FFFFFF"/>
                </a:solidFill>
                <a:latin typeface="Arial" charset="0"/>
              </a:rPr>
              <a:t>-LATTAMASI</a:t>
            </a:r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1524000" y="228600"/>
            <a:ext cx="1588" cy="6400800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52400" y="304800"/>
            <a:ext cx="4572000" cy="885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</a:rPr>
              <a:t>AZTREONAM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FF"/>
                </a:solidFill>
                <a:latin typeface="Arial" charset="0"/>
              </a:rPr>
              <a:t>Antibiotico monobattamico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"/>
            <a:ext cx="3886200" cy="2709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762000" y="3533775"/>
            <a:ext cx="5105400" cy="1647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>
                <a:solidFill>
                  <a:srgbClr val="FFFFFF"/>
                </a:solidFill>
                <a:latin typeface="Arial" charset="0"/>
              </a:rPr>
              <a:t>Citrobacter</a:t>
            </a:r>
            <a:r>
              <a:rPr lang="it-IT" sz="1800" b="1">
                <a:solidFill>
                  <a:srgbClr val="FFFFFF"/>
                </a:solidFill>
                <a:latin typeface="Arial" charset="0"/>
              </a:rPr>
              <a:t> species, including </a:t>
            </a:r>
            <a:r>
              <a:rPr lang="it-IT" sz="1800" b="1" i="1">
                <a:solidFill>
                  <a:srgbClr val="FFFFFF"/>
                </a:solidFill>
                <a:latin typeface="Arial" charset="0"/>
              </a:rPr>
              <a:t>C. freundii</a:t>
            </a:r>
            <a:br>
              <a:rPr lang="it-IT" sz="1800" b="1" i="1">
                <a:solidFill>
                  <a:srgbClr val="FFFFFF"/>
                </a:solidFill>
                <a:latin typeface="Arial" charset="0"/>
              </a:rPr>
            </a:br>
            <a:r>
              <a:rPr lang="it-IT" sz="1800" b="1" i="1">
                <a:solidFill>
                  <a:srgbClr val="FFFFFF"/>
                </a:solidFill>
                <a:latin typeface="Arial" charset="0"/>
              </a:rPr>
              <a:t>Enterobacter</a:t>
            </a:r>
            <a:r>
              <a:rPr lang="it-IT" sz="1800" b="1">
                <a:solidFill>
                  <a:srgbClr val="FFFFFF"/>
                </a:solidFill>
                <a:latin typeface="Arial" charset="0"/>
              </a:rPr>
              <a:t> species, including </a:t>
            </a:r>
            <a:r>
              <a:rPr lang="it-IT" sz="1800" b="1" i="1">
                <a:solidFill>
                  <a:srgbClr val="FFFFFF"/>
                </a:solidFill>
                <a:latin typeface="Arial" charset="0"/>
              </a:rPr>
              <a:t>E. cloacae</a:t>
            </a:r>
            <a:br>
              <a:rPr lang="it-IT" sz="1800" b="1" i="1">
                <a:solidFill>
                  <a:srgbClr val="FFFFFF"/>
                </a:solidFill>
                <a:latin typeface="Arial" charset="0"/>
              </a:rPr>
            </a:br>
            <a:r>
              <a:rPr lang="it-IT" sz="1800" b="1" i="1">
                <a:solidFill>
                  <a:srgbClr val="FFFFFF"/>
                </a:solidFill>
                <a:latin typeface="Arial" charset="0"/>
              </a:rPr>
              <a:t>Escherichia coli</a:t>
            </a:r>
            <a:br>
              <a:rPr lang="it-IT" sz="1800" b="1" i="1">
                <a:solidFill>
                  <a:srgbClr val="FFFFFF"/>
                </a:solidFill>
                <a:latin typeface="Arial" charset="0"/>
              </a:rPr>
            </a:br>
            <a:r>
              <a:rPr lang="it-IT" sz="1800" b="1" i="1">
                <a:solidFill>
                  <a:srgbClr val="FFFFFF"/>
                </a:solidFill>
                <a:latin typeface="Arial" charset="0"/>
              </a:rPr>
              <a:t>Haemophilus influenzae</a:t>
            </a:r>
            <a:r>
              <a:rPr lang="it-IT" sz="1800" b="1">
                <a:solidFill>
                  <a:srgbClr val="FFFFFF"/>
                </a:solidFill>
                <a:latin typeface="Arial" charset="0"/>
              </a:rPr>
              <a:t> </a:t>
            </a:r>
            <a:br>
              <a:rPr lang="it-IT" sz="1800" b="1">
                <a:solidFill>
                  <a:srgbClr val="FFFFFF"/>
                </a:solidFill>
                <a:latin typeface="Arial" charset="0"/>
              </a:rPr>
            </a:br>
            <a:r>
              <a:rPr lang="it-IT" sz="1800" b="1" i="1">
                <a:solidFill>
                  <a:srgbClr val="FFFFFF"/>
                </a:solidFill>
                <a:latin typeface="Arial" charset="0"/>
              </a:rPr>
              <a:t>Klebsiella oxytoca</a:t>
            </a:r>
            <a:br>
              <a:rPr lang="it-IT" sz="1800" b="1" i="1">
                <a:solidFill>
                  <a:srgbClr val="FFFFFF"/>
                </a:solidFill>
                <a:latin typeface="Arial" charset="0"/>
              </a:rPr>
            </a:br>
            <a:r>
              <a:rPr lang="it-IT" sz="1800" b="1" i="1">
                <a:solidFill>
                  <a:srgbClr val="FFFFFF"/>
                </a:solidFill>
                <a:latin typeface="Arial" charset="0"/>
              </a:rPr>
              <a:t>Klebsiella pneumoniae</a:t>
            </a:r>
            <a:br>
              <a:rPr lang="it-IT" sz="1800" b="1" i="1">
                <a:solidFill>
                  <a:srgbClr val="FFFFFF"/>
                </a:solidFill>
                <a:latin typeface="Arial" charset="0"/>
              </a:rPr>
            </a:br>
            <a:r>
              <a:rPr lang="it-IT" sz="1800" b="1" i="1">
                <a:solidFill>
                  <a:srgbClr val="FFFFFF"/>
                </a:solidFill>
                <a:latin typeface="Arial" charset="0"/>
              </a:rPr>
              <a:t>Proteus mirabilis</a:t>
            </a:r>
            <a:br>
              <a:rPr lang="it-IT" sz="1800" b="1" i="1">
                <a:solidFill>
                  <a:srgbClr val="FFFFFF"/>
                </a:solidFill>
                <a:latin typeface="Arial" charset="0"/>
              </a:rPr>
            </a:br>
            <a:r>
              <a:rPr lang="it-IT" sz="1800" b="1" i="1">
                <a:solidFill>
                  <a:srgbClr val="FFFFFF"/>
                </a:solidFill>
                <a:latin typeface="Arial" charset="0"/>
              </a:rPr>
              <a:t>Pseudomonas aeruginosa</a:t>
            </a:r>
            <a:br>
              <a:rPr lang="it-IT" sz="1800" b="1" i="1">
                <a:solidFill>
                  <a:srgbClr val="FFFFFF"/>
                </a:solidFill>
                <a:latin typeface="Arial" charset="0"/>
              </a:rPr>
            </a:br>
            <a:r>
              <a:rPr lang="it-IT" sz="1800" b="1" i="1">
                <a:solidFill>
                  <a:srgbClr val="FFFFFF"/>
                </a:solidFill>
                <a:latin typeface="Arial" charset="0"/>
              </a:rPr>
              <a:t>Serratia</a:t>
            </a:r>
            <a:r>
              <a:rPr lang="it-IT" sz="1800" b="1">
                <a:solidFill>
                  <a:srgbClr val="FFFFFF"/>
                </a:solidFill>
                <a:latin typeface="Arial" charset="0"/>
              </a:rPr>
              <a:t> species, including </a:t>
            </a:r>
            <a:r>
              <a:rPr lang="it-IT" sz="1800" b="1" i="1">
                <a:solidFill>
                  <a:srgbClr val="FFFFFF"/>
                </a:solidFill>
                <a:latin typeface="Arial" charset="0"/>
              </a:rPr>
              <a:t>S. marcescens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1" i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685800" y="2209800"/>
            <a:ext cx="255270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</a:rPr>
              <a:t>Spettro d’azione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838200" y="3048000"/>
            <a:ext cx="1876425" cy="3984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00"/>
                </a:solidFill>
                <a:latin typeface="Arial" charset="0"/>
              </a:rPr>
              <a:t>Gram negativi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304800" y="304800"/>
            <a:ext cx="4572000" cy="885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 dirty="0">
                <a:solidFill>
                  <a:srgbClr val="FFFFFF"/>
                </a:solidFill>
                <a:latin typeface="Arial" charset="0"/>
              </a:rPr>
              <a:t>AZTREONAM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 dirty="0">
                <a:solidFill>
                  <a:srgbClr val="FFFFFF"/>
                </a:solidFill>
                <a:latin typeface="Arial" charset="0"/>
              </a:rPr>
              <a:t>Antibiotico </a:t>
            </a:r>
            <a:r>
              <a:rPr lang="it-IT" sz="2000" b="1" i="1" dirty="0" err="1">
                <a:solidFill>
                  <a:srgbClr val="FFFFFF"/>
                </a:solidFill>
                <a:latin typeface="Arial" charset="0"/>
              </a:rPr>
              <a:t>monobattamico</a:t>
            </a:r>
            <a:endParaRPr lang="it-IT" sz="20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28600"/>
            <a:ext cx="3505200" cy="2444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762000" y="2133600"/>
            <a:ext cx="2043113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</a:rPr>
              <a:t>INDICAZIONI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228600" y="2828925"/>
            <a:ext cx="8610600" cy="828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>
                <a:srgbClr val="FFFFFF"/>
              </a:buClr>
              <a:buFont typeface="Arial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FF"/>
                </a:solidFill>
                <a:latin typeface="Arial" charset="0"/>
              </a:rPr>
              <a:t>INFEZIONI delle vie urinarie</a:t>
            </a:r>
            <a:r>
              <a:rPr lang="it-IT" sz="20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(complicate e non, incluse pielonefriti e cistiti da </a:t>
            </a:r>
            <a:r>
              <a:rPr lang="it-IT" sz="1400" dirty="0" err="1">
                <a:solidFill>
                  <a:srgbClr val="FFFFFF"/>
                </a:solidFill>
                <a:latin typeface="Arial" charset="0"/>
              </a:rPr>
              <a:t>E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scherichia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coli,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Klebsiella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pneumoniae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Proteus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mirabilis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Pseudomonas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aeruginosa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Enterobacter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cloacae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Klebsiella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oxytoca*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Citrobacter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species*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 and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Serratia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marcescens*</a:t>
            </a:r>
            <a:endParaRPr lang="it-IT" sz="1400" i="1" dirty="0">
              <a:solidFill>
                <a:srgbClr val="FFFFFF"/>
              </a:solidFill>
              <a:latin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800" i="1" dirty="0">
              <a:solidFill>
                <a:srgbClr val="FFFFFF"/>
              </a:solidFill>
              <a:latin typeface="Arial" charset="0"/>
            </a:endParaRPr>
          </a:p>
          <a:p>
            <a:pPr>
              <a:buClr>
                <a:srgbClr val="FFFFFF"/>
              </a:buClr>
              <a:buFont typeface="Arial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FF"/>
                </a:solidFill>
                <a:latin typeface="Arial" charset="0"/>
              </a:rPr>
              <a:t>INFEZIONI delle basse vie respiratorie 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(incluse polmoniti e bronchiti da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Escherichia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coli,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Klebsiella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pneumoniae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Pseudomonas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aeruginosa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Haemophilus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influenzae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Proteus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mirabilis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Enterobacter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species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 and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Serratia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marcescens</a:t>
            </a:r>
            <a:endParaRPr lang="it-IT" sz="1400" i="1" dirty="0">
              <a:solidFill>
                <a:srgbClr val="FFFFFF"/>
              </a:solidFill>
              <a:latin typeface="Arial" charset="0"/>
            </a:endParaRPr>
          </a:p>
          <a:p>
            <a:pPr>
              <a:buClr>
                <a:srgbClr val="FFFFFF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800" i="1" dirty="0">
              <a:solidFill>
                <a:srgbClr val="FFFFFF"/>
              </a:solidFill>
              <a:latin typeface="Arial" charset="0"/>
            </a:endParaRPr>
          </a:p>
          <a:p>
            <a:pPr>
              <a:buClr>
                <a:srgbClr val="FFFFFF"/>
              </a:buClr>
              <a:buFont typeface="Arial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FF"/>
                </a:solidFill>
                <a:latin typeface="Arial" charset="0"/>
              </a:rPr>
              <a:t>SETTICEMIA</a:t>
            </a:r>
            <a:r>
              <a:rPr lang="it-IT" sz="1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da 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Escherichia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coli,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Klebsiella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pneumoniae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Pseudomonas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aeruginosa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Proteus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mirabilis*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Serratia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marcescens*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and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Enterobacter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species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.</a:t>
            </a:r>
          </a:p>
          <a:p>
            <a:pPr>
              <a:buClr>
                <a:srgbClr val="FFFFFF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800" dirty="0">
              <a:solidFill>
                <a:srgbClr val="FFFFFF"/>
              </a:solidFill>
              <a:latin typeface="Arial" charset="0"/>
            </a:endParaRPr>
          </a:p>
          <a:p>
            <a:pPr>
              <a:buClr>
                <a:srgbClr val="FFFFFF"/>
              </a:buClr>
              <a:buFont typeface="Arial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FF"/>
                </a:solidFill>
                <a:latin typeface="Arial" charset="0"/>
              </a:rPr>
              <a:t>INFEZIONI </a:t>
            </a:r>
            <a:r>
              <a:rPr lang="it-IT" sz="2000" b="1" dirty="0" err="1">
                <a:solidFill>
                  <a:srgbClr val="FFFFFF"/>
                </a:solidFill>
                <a:latin typeface="Arial" charset="0"/>
              </a:rPr>
              <a:t>intraddominali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, da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Escherichia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coli,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Klebsiella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species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including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K.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pneumoniae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Enterobacter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dirty="0" err="1">
                <a:solidFill>
                  <a:srgbClr val="FFFFFF"/>
                </a:solidFill>
                <a:latin typeface="Arial" charset="0"/>
              </a:rPr>
              <a:t>species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dirty="0" err="1">
                <a:solidFill>
                  <a:srgbClr val="FFFFFF"/>
                </a:solidFill>
                <a:latin typeface="Arial" charset="0"/>
              </a:rPr>
              <a:t>including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E.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cloacae*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Pseudomonas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aeruginosa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Citrobacter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dirty="0" err="1">
                <a:solidFill>
                  <a:srgbClr val="FFFFFF"/>
                </a:solidFill>
                <a:latin typeface="Arial" charset="0"/>
              </a:rPr>
              <a:t>species*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dirty="0" err="1">
                <a:solidFill>
                  <a:srgbClr val="FFFFFF"/>
                </a:solidFill>
                <a:latin typeface="Arial" charset="0"/>
              </a:rPr>
              <a:t>including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C.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freundii*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 and </a:t>
            </a:r>
            <a:r>
              <a:rPr lang="it-IT" sz="1400" dirty="0" err="1">
                <a:solidFill>
                  <a:srgbClr val="FFFFFF"/>
                </a:solidFill>
                <a:latin typeface="Arial" charset="0"/>
              </a:rPr>
              <a:t>S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erratia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species*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dirty="0" err="1">
                <a:solidFill>
                  <a:srgbClr val="FFFFFF"/>
                </a:solidFill>
                <a:latin typeface="Arial" charset="0"/>
              </a:rPr>
              <a:t>including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S.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marcescens*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.</a:t>
            </a:r>
          </a:p>
          <a:p>
            <a:pPr>
              <a:buClr>
                <a:srgbClr val="FFFFFF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800" b="1" dirty="0">
              <a:solidFill>
                <a:srgbClr val="FFFFFF"/>
              </a:solidFill>
              <a:latin typeface="Arial" charset="0"/>
            </a:endParaRPr>
          </a:p>
          <a:p>
            <a:pPr>
              <a:buClr>
                <a:srgbClr val="FFFFFF"/>
              </a:buClr>
              <a:buFont typeface="Arial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FF"/>
                </a:solidFill>
                <a:latin typeface="Arial" charset="0"/>
              </a:rPr>
              <a:t>INFEZIONI Ginecologiche,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dirty="0">
                <a:solidFill>
                  <a:srgbClr val="FFFFFF"/>
                </a:solidFill>
                <a:latin typeface="Arial" charset="0"/>
              </a:rPr>
              <a:t>incluse endometrite e cellulite pelvica da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Escherichia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coli,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Klebsiella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pneumoniae*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Enterobacter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species*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including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E.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cloacae*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and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Proteus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1400" i="1" dirty="0" err="1">
                <a:solidFill>
                  <a:srgbClr val="FFFFFF"/>
                </a:solidFill>
                <a:latin typeface="Arial" charset="0"/>
              </a:rPr>
              <a:t>mirabilis*</a:t>
            </a:r>
            <a:r>
              <a:rPr lang="it-IT" sz="1400" i="1" dirty="0">
                <a:solidFill>
                  <a:srgbClr val="FFFFFF"/>
                </a:solidFill>
                <a:latin typeface="Arial" charset="0"/>
              </a:rPr>
              <a:t>.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371600" y="1447800"/>
            <a:ext cx="2181225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</a:rPr>
              <a:t>Emivita: 2 ore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987824" y="2060848"/>
            <a:ext cx="22322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OGGI poco usato x resistenza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 descr="Risultati immagini per cefalosporine indicazioni terapeuti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9"/>
            <a:ext cx="9155704" cy="6258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9106" name="Picture 2" descr="Immagine corre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Secondo il MECCANISMO D’AZIONE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027113" y="1219200"/>
            <a:ext cx="7385050" cy="4786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INIBIZIONE DELLA SINTESI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DELLA PARETE BATTERICA</a:t>
            </a:r>
            <a:r>
              <a:rPr lang="it-IT" sz="2800" b="1">
                <a:solidFill>
                  <a:srgbClr val="FFFFFF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FF99"/>
              </a:solidFill>
              <a:latin typeface="Arial" charset="0"/>
              <a:ea typeface="AR PL SungtiL GB" charset="0"/>
              <a:cs typeface="AR PL SungtiL GB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99"/>
                </a:solidFill>
                <a:latin typeface="Arial" charset="0"/>
                <a:cs typeface="Times New Roman" pitchFamily="16" charset="0"/>
              </a:rPr>
              <a:t>INIBIZIONE DELLA FUNZIONE DELLA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99"/>
                </a:solidFill>
                <a:latin typeface="Arial" charset="0"/>
                <a:cs typeface="Times New Roman" pitchFamily="16" charset="0"/>
              </a:rPr>
              <a:t>MEMBRANA CELLULARE</a:t>
            </a:r>
            <a:r>
              <a:rPr lang="it-IT" sz="2800" b="1">
                <a:solidFill>
                  <a:srgbClr val="FFFF99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FF00"/>
              </a:solidFill>
              <a:latin typeface="Arial" charset="0"/>
              <a:ea typeface="AR PL SungtiL GB" charset="0"/>
              <a:cs typeface="AR PL SungtiL GB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INIBIZIONE DELLA SINTESI PROTEICA</a:t>
            </a:r>
            <a:r>
              <a:rPr lang="it-IT" sz="2800" b="1">
                <a:solidFill>
                  <a:srgbClr val="FF0000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0000"/>
              </a:solidFill>
              <a:latin typeface="Arial" charset="0"/>
              <a:ea typeface="AR PL SungtiL GB" charset="0"/>
              <a:cs typeface="AR PL SungtiL GB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CC00"/>
                </a:solidFill>
                <a:latin typeface="Arial" charset="0"/>
                <a:cs typeface="Times New Roman" pitchFamily="16" charset="0"/>
              </a:rPr>
              <a:t>INIBIZIONE DELLA SINTESI DI  DNA / RNA</a:t>
            </a:r>
            <a:r>
              <a:rPr lang="it-IT" sz="2800" b="1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0000"/>
              </a:solidFill>
              <a:latin typeface="Arial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INIBIZIONE DEL METABOLISMO</a:t>
            </a:r>
            <a:r>
              <a:rPr lang="it-IT" sz="2800" b="1">
                <a:solidFill>
                  <a:srgbClr val="FF0000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914400" y="3657600"/>
            <a:ext cx="7086600" cy="762000"/>
          </a:xfrm>
          <a:prstGeom prst="rect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13025" b="13025"/>
          <a:stretch>
            <a:fillRect/>
          </a:stretch>
        </p:blipFill>
        <p:spPr bwMode="auto">
          <a:xfrm>
            <a:off x="1475655" y="0"/>
            <a:ext cx="6509783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39750" y="1208088"/>
            <a:ext cx="2447925" cy="2838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La maggior parte di questi antibiotici interagisce con i </a:t>
            </a:r>
            <a:r>
              <a:rPr lang="it-IT" sz="2000" b="1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ribosomi </a:t>
            </a: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batterici, diversi dai ribosomi eucariotici, ed hanno azione specifica contro i batteri.	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000000"/>
              </a:solidFill>
              <a:latin typeface="Calibri" pitchFamily="32" charset="0"/>
              <a:ea typeface="MS PGothic" pitchFamily="32" charset="0"/>
              <a:cs typeface="MS PGothic" pitchFamily="32" charset="0"/>
            </a:endParaRPr>
          </a:p>
        </p:txBody>
      </p:sp>
      <p:graphicFrame>
        <p:nvGraphicFramePr>
          <p:cNvPr id="5122" name="Group 2"/>
          <p:cNvGraphicFramePr>
            <a:graphicFrameLocks noGrp="1"/>
          </p:cNvGraphicFramePr>
          <p:nvPr/>
        </p:nvGraphicFramePr>
        <p:xfrm>
          <a:off x="539750" y="4437063"/>
          <a:ext cx="7994650" cy="1800225"/>
        </p:xfrm>
        <a:graphic>
          <a:graphicData uri="http://schemas.openxmlformats.org/drawingml/2006/table">
            <a:tbl>
              <a:tblPr/>
              <a:tblGrid>
                <a:gridCol w="1431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40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35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1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40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016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Ribosomi</a:t>
                      </a:r>
                    </a:p>
                  </a:txBody>
                  <a:tcPr marL="90000" marR="90000" marT="6350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Coefficiente di sedimentazione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Subunità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n°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proteine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specie di RNA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batterici</a:t>
                      </a:r>
                    </a:p>
                  </a:txBody>
                  <a:tcPr marL="90000" marR="90000" marT="6350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70S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30S + 50S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~ 50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23, 16, 5 S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eucariotici</a:t>
                      </a:r>
                    </a:p>
                  </a:txBody>
                  <a:tcPr marL="90000" marR="90000" marT="6350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80S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40S + 60S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~ 80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pitchFamily="32" charset="0"/>
                          <a:cs typeface="MS PGothic" pitchFamily="32" charset="0"/>
                        </a:rPr>
                        <a:t>28, 18, 5.8, 5S</a:t>
                      </a:r>
                    </a:p>
                  </a:txBody>
                  <a:tcPr marL="90000" marR="90000" marT="635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76" name="Picture 56"/>
          <p:cNvPicPr>
            <a:picLocks noChangeAspect="1" noChangeArrowheads="1"/>
          </p:cNvPicPr>
          <p:nvPr/>
        </p:nvPicPr>
        <p:blipFill>
          <a:blip r:embed="rId4" cstate="print"/>
          <a:srcRect l="14424" r="7016" b="31525"/>
          <a:stretch>
            <a:fillRect/>
          </a:stretch>
        </p:blipFill>
        <p:spPr bwMode="auto">
          <a:xfrm>
            <a:off x="3132138" y="347663"/>
            <a:ext cx="5492750" cy="4017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77" name="Text Box 57"/>
          <p:cNvSpPr txBox="1">
            <a:spLocks noChangeArrowheads="1"/>
          </p:cNvSpPr>
          <p:nvPr/>
        </p:nvSpPr>
        <p:spPr bwMode="auto">
          <a:xfrm>
            <a:off x="539750" y="260350"/>
            <a:ext cx="7272338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INIBITORI DELLA SINTESI PROTEICA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863725" y="195263"/>
            <a:ext cx="5316538" cy="9477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INIBITORI DELLA SINTESI PROTEICA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0000"/>
              </a:solidFill>
              <a:latin typeface="Calibri" pitchFamily="32" charset="0"/>
              <a:ea typeface="MS PGothic" pitchFamily="32" charset="0"/>
              <a:cs typeface="MS PGothic" pitchFamily="3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7825" y="1989138"/>
            <a:ext cx="3238500" cy="303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268538" y="1773238"/>
            <a:ext cx="1919287" cy="457200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catena polipeptidica in accrescimento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500563" y="2278063"/>
            <a:ext cx="914400" cy="457200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Subunità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50S</a:t>
            </a: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860925" y="2781300"/>
            <a:ext cx="182563" cy="1825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726113" y="1341438"/>
            <a:ext cx="1920875" cy="82232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Cloramfenicolo: </a:t>
            </a: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si lega alla subunità 50S e inibisce la formazione del legame peptidico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797550" y="2636838"/>
            <a:ext cx="2016125" cy="823912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Eritromicina:</a:t>
            </a: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 si lega alla subunità 50S e previene la traslocazione sul ribosoma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797550" y="4078288"/>
            <a:ext cx="1828800" cy="82232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Tetracicline: </a:t>
            </a: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interfe-riscono con l'attacco del tRNA al complesso: mRNA-ribosoma.</a:t>
            </a: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429125" y="4005263"/>
            <a:ext cx="274638" cy="2746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068763" y="4294188"/>
            <a:ext cx="914400" cy="457200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Subunità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30S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276600" y="3357563"/>
            <a:ext cx="639763" cy="274637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tRNA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052638" y="3502025"/>
            <a:ext cx="731837" cy="36512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mRNA</a:t>
            </a: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2773363" y="3789363"/>
            <a:ext cx="274637" cy="9207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900113" y="4365625"/>
            <a:ext cx="2560637" cy="100647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Streptomicina: </a:t>
            </a: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modifica la struttura della subunità 30S e causa delle distorsioni nella catena del messaggero che non può essere letto correttamente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3852863" y="5013325"/>
            <a:ext cx="2378075" cy="457200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Arial" charset="0"/>
                <a:ea typeface="MS PGothic" pitchFamily="32" charset="0"/>
                <a:cs typeface="MS PGothic" pitchFamily="32" charset="0"/>
              </a:rPr>
              <a:t>direzione dello scorrimento del mRNA sul ribosoma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068763" y="2278063"/>
            <a:ext cx="182562" cy="18256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3997325" y="3573463"/>
            <a:ext cx="236538" cy="7143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063625" y="152400"/>
            <a:ext cx="6843713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INIBIZIONE DELLA SINTESI PROTEICA</a:t>
            </a:r>
            <a:r>
              <a:rPr lang="it-IT" sz="2800" b="1">
                <a:solidFill>
                  <a:srgbClr val="FF0000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762000" y="762000"/>
          <a:ext cx="7848600" cy="5486400"/>
        </p:xfrm>
        <a:graphic>
          <a:graphicData uri="http://schemas.openxmlformats.org/presentationml/2006/ole">
            <p:oleObj spid="_x0000_s300047" r:id="rId4" imgW="6111211" imgH="4284386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601" t="13025" r="9921" b="66724"/>
          <a:stretch>
            <a:fillRect/>
          </a:stretch>
        </p:blipFill>
        <p:spPr bwMode="auto">
          <a:xfrm>
            <a:off x="0" y="3175090"/>
            <a:ext cx="9097896" cy="320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de"/>
          <p:cNvPicPr>
            <a:picLocks noChangeAspect="1"/>
          </p:cNvPicPr>
          <p:nvPr/>
        </p:nvPicPr>
        <p:blipFill>
          <a:blip r:embed="rId3" cstate="print"/>
          <a:srcRect b="55648"/>
          <a:stretch>
            <a:fillRect/>
          </a:stretch>
        </p:blipFill>
        <p:spPr>
          <a:xfrm>
            <a:off x="0" y="0"/>
            <a:ext cx="9144000" cy="3041729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771775" y="2997200"/>
            <a:ext cx="3414713" cy="3324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Clortetraciclina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Ossitetraciclina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Tetraciclina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8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Demeclociclina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Metaciclina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8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Doxiciclina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Minociclina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11655" t="7083" r="8740" b="64575"/>
          <a:stretch>
            <a:fillRect/>
          </a:stretch>
        </p:blipFill>
        <p:spPr bwMode="auto">
          <a:xfrm>
            <a:off x="2987675" y="1125538"/>
            <a:ext cx="2952750" cy="172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835150" y="333375"/>
            <a:ext cx="5354638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TETRACICLINE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3" y="0"/>
            <a:ext cx="9186863" cy="6826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9124950" cy="6872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450" y="0"/>
            <a:ext cx="92329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8"/>
            <a:ext cx="9209088" cy="68849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5088" y="0"/>
            <a:ext cx="9274176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73" y="158231"/>
            <a:ext cx="8777515" cy="65831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50398"/>
          <a:stretch>
            <a:fillRect/>
          </a:stretch>
        </p:blipFill>
        <p:spPr>
          <a:xfrm>
            <a:off x="0" y="3429000"/>
            <a:ext cx="9144000" cy="3401651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t="45148"/>
          <a:stretch>
            <a:fillRect/>
          </a:stretch>
        </p:blipFill>
        <p:spPr>
          <a:xfrm>
            <a:off x="395536" y="0"/>
            <a:ext cx="8316416" cy="3421195"/>
          </a:xfrm>
          <a:prstGeom prst="rect">
            <a:avLst/>
          </a:prstGeom>
        </p:spPr>
      </p:pic>
      <p:pic>
        <p:nvPicPr>
          <p:cNvPr id="4" name="Slide"/>
          <p:cNvPicPr>
            <a:picLocks noChangeAspect="1"/>
          </p:cNvPicPr>
          <p:nvPr/>
        </p:nvPicPr>
        <p:blipFill>
          <a:blip r:embed="rId2" cstate="print"/>
          <a:srcRect l="1181" t="3150" r="51185" b="48298"/>
          <a:stretch>
            <a:fillRect/>
          </a:stretch>
        </p:blipFill>
        <p:spPr>
          <a:xfrm>
            <a:off x="0" y="3429000"/>
            <a:ext cx="4354926" cy="3329618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8" y="0"/>
            <a:ext cx="9223376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9" name="Object 1"/>
          <p:cNvGraphicFramePr>
            <a:graphicFrameLocks noChangeAspect="1"/>
          </p:cNvGraphicFramePr>
          <p:nvPr/>
        </p:nvGraphicFramePr>
        <p:xfrm>
          <a:off x="1062038" y="833438"/>
          <a:ext cx="7086600" cy="4814887"/>
        </p:xfrm>
        <a:graphic>
          <a:graphicData uri="http://schemas.openxmlformats.org/presentationml/2006/ole">
            <p:oleObj spid="_x0000_s302095" r:id="rId4" imgW="6110134" imgH="4169214" progId="">
              <p:embed/>
            </p:oleObj>
          </a:graphicData>
        </a:graphic>
      </p:graphicFrame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81000" y="152400"/>
            <a:ext cx="277812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TETRACICLINE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3" name="Object 1"/>
          <p:cNvGraphicFramePr>
            <a:graphicFrameLocks noChangeAspect="1"/>
          </p:cNvGraphicFramePr>
          <p:nvPr/>
        </p:nvGraphicFramePr>
        <p:xfrm>
          <a:off x="2128838" y="152400"/>
          <a:ext cx="5719762" cy="6553200"/>
        </p:xfrm>
        <a:graphic>
          <a:graphicData uri="http://schemas.openxmlformats.org/presentationml/2006/ole">
            <p:oleObj spid="_x0000_s303119" r:id="rId4" imgW="38252400" imgH="43815000" progId="">
              <p:embed/>
            </p:oleObj>
          </a:graphicData>
        </a:graphic>
      </p:graphicFrame>
      <p:sp>
        <p:nvSpPr>
          <p:cNvPr id="49154" name="Rectangle 2"/>
          <p:cNvSpPr>
            <a:spLocks noChangeArrowheads="1"/>
          </p:cNvSpPr>
          <p:nvPr/>
        </p:nvSpPr>
        <p:spPr bwMode="auto">
          <a:xfrm rot="16200000">
            <a:off x="-1888331" y="3291682"/>
            <a:ext cx="5849937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DOXICICLINA – </a:t>
            </a: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Spettro antibatterico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/>
        </p:nvGraphicFramePr>
        <p:xfrm>
          <a:off x="1828800" y="381000"/>
          <a:ext cx="6300788" cy="6037263"/>
        </p:xfrm>
        <a:graphic>
          <a:graphicData uri="http://schemas.openxmlformats.org/presentationml/2006/ole">
            <p:oleObj spid="_x0000_s304143" r:id="rId4" imgW="38271450" imgH="36690300" progId="">
              <p:embed/>
            </p:oleObj>
          </a:graphicData>
        </a:graphic>
      </p:graphicFrame>
      <p:sp>
        <p:nvSpPr>
          <p:cNvPr id="50178" name="Rectangle 2"/>
          <p:cNvSpPr>
            <a:spLocks noChangeArrowheads="1"/>
          </p:cNvSpPr>
          <p:nvPr/>
        </p:nvSpPr>
        <p:spPr bwMode="auto">
          <a:xfrm rot="16200000">
            <a:off x="-1842294" y="3163094"/>
            <a:ext cx="5272088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DOXICICLINA – </a:t>
            </a: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Farmacocinetica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381000" y="1201738"/>
          <a:ext cx="8305800" cy="5122862"/>
        </p:xfrm>
        <a:graphic>
          <a:graphicData uri="http://schemas.openxmlformats.org/presentationml/2006/ole">
            <p:oleObj spid="_x0000_s305167" r:id="rId4" imgW="38252400" imgH="23593425" progId="">
              <p:embed/>
            </p:oleObj>
          </a:graphicData>
        </a:graphic>
      </p:graphicFrame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243138" y="228600"/>
            <a:ext cx="4443412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DOXICICLINA – </a:t>
            </a: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Indicazioni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Object 1"/>
          <p:cNvGraphicFramePr>
            <a:graphicFrameLocks noChangeAspect="1"/>
          </p:cNvGraphicFramePr>
          <p:nvPr/>
        </p:nvGraphicFramePr>
        <p:xfrm>
          <a:off x="609600" y="1371600"/>
          <a:ext cx="8001000" cy="4659313"/>
        </p:xfrm>
        <a:graphic>
          <a:graphicData uri="http://schemas.openxmlformats.org/presentationml/2006/ole">
            <p:oleObj spid="_x0000_s306191" r:id="rId4" imgW="38252400" imgH="22269450" progId="">
              <p:embed/>
            </p:oleObj>
          </a:graphicData>
        </a:graphic>
      </p:graphicFrame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243138" y="228600"/>
            <a:ext cx="416242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DOXICICLINA – </a:t>
            </a: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Tossicità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990600" y="76200"/>
            <a:ext cx="7391400" cy="6481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2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Streptomicina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Kanamicina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Amikacina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Neomicina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Gentamicina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Tobramicina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Netilmicina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Freccia a sinistra 2"/>
          <p:cNvSpPr/>
          <p:nvPr/>
        </p:nvSpPr>
        <p:spPr>
          <a:xfrm>
            <a:off x="7164288" y="3573016"/>
            <a:ext cx="936104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436096" y="3717032"/>
            <a:ext cx="3528392" cy="286450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Gli </a:t>
            </a:r>
            <a:r>
              <a:rPr lang="it-IT" sz="1800" dirty="0" err="1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aminoglicosidi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 inibiscono la sintesi proteica legandosi alla porzione 16S </a:t>
            </a:r>
            <a:r>
              <a:rPr lang="it-IT" sz="1800" dirty="0" err="1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rRNA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  del ribosoma batterico interferendo con il legame della </a:t>
            </a:r>
            <a:r>
              <a:rPr lang="it-IT" sz="1800" dirty="0" err="1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FORMIL-METHIONYL-tRNA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 nelle </a:t>
            </a:r>
            <a:r>
              <a:rPr lang="it-IT" sz="1800" dirty="0" err="1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subunità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 30S. Questo impedisce l’inizio della sintesi proteica portando a morte le cellule batteriche. 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411760" y="0"/>
            <a:ext cx="390207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MECCANISMO </a:t>
            </a:r>
            <a:r>
              <a:rPr lang="it-IT" sz="2800" b="1" dirty="0" err="1">
                <a:solidFill>
                  <a:srgbClr val="FF00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DI</a:t>
            </a:r>
            <a:r>
              <a:rPr lang="it-IT" sz="2800" b="1" dirty="0">
                <a:solidFill>
                  <a:srgbClr val="FF00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 AZIONE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0928"/>
            <a:ext cx="5295900" cy="3914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9601" t="33134" r="9601" b="53699"/>
          <a:stretch>
            <a:fillRect/>
          </a:stretch>
        </p:blipFill>
        <p:spPr bwMode="auto">
          <a:xfrm>
            <a:off x="0" y="692696"/>
            <a:ext cx="883780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749113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08-16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613" y="228600"/>
            <a:ext cx="7970837" cy="54752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39552" y="5791200"/>
            <a:ext cx="8064896" cy="53340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Effetto degli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aminoglucosidi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sulla sintesi proteica.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1"/>
          <p:cNvGraphicFramePr>
            <a:graphicFrameLocks noChangeAspect="1"/>
          </p:cNvGraphicFramePr>
          <p:nvPr/>
        </p:nvGraphicFramePr>
        <p:xfrm>
          <a:off x="1524000" y="762000"/>
          <a:ext cx="6261100" cy="6010275"/>
        </p:xfrm>
        <a:graphic>
          <a:graphicData uri="http://schemas.openxmlformats.org/presentationml/2006/ole">
            <p:oleObj spid="_x0000_s307215" r:id="rId4" imgW="38509575" imgH="40281225" progId="">
              <p:embed/>
            </p:oleObj>
          </a:graphicData>
        </a:graphic>
      </p:graphicFrame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990600" y="76200"/>
            <a:ext cx="7391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 – Meccanismo d’azione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 l="10443" t="39370" r="9399" b="47488"/>
          <a:stretch>
            <a:fillRect/>
          </a:stretch>
        </p:blipFill>
        <p:spPr bwMode="auto">
          <a:xfrm>
            <a:off x="0" y="656723"/>
            <a:ext cx="2763277" cy="116562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11487" t="56417" r="9399" b="30441"/>
          <a:stretch>
            <a:fillRect/>
          </a:stretch>
        </p:blipFill>
        <p:spPr bwMode="auto">
          <a:xfrm>
            <a:off x="0" y="2276872"/>
            <a:ext cx="2727287" cy="116565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395288" y="5273675"/>
            <a:ext cx="8283575" cy="1619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Sono antibiotici ad </a:t>
            </a:r>
            <a:r>
              <a:rPr lang="it-IT" sz="2000" b="1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ampio spettro </a:t>
            </a: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attivi nei confronti di batteri sia Gram-positivi che Gram-negativi. </a:t>
            </a:r>
          </a:p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Sono generalmente molto polari e non passano facilmente gli involucri esterni dei batteri. Però </a:t>
            </a:r>
            <a:r>
              <a:rPr lang="it-IT" sz="2000" b="1" u="sng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sinergizzano</a:t>
            </a: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 con i </a:t>
            </a:r>
            <a:r>
              <a:rPr lang="it-IT" sz="2000">
                <a:solidFill>
                  <a:srgbClr val="0000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</a:t>
            </a: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-lattamici e quando la parete è danneggiata viene facilitato l’assorbimento dell’aminoglicoside.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4663" t="3706" r="4010" b="28740"/>
          <a:stretch>
            <a:fillRect/>
          </a:stretch>
        </p:blipFill>
        <p:spPr bwMode="auto">
          <a:xfrm>
            <a:off x="1692275" y="1500188"/>
            <a:ext cx="5543550" cy="3663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33400" y="760413"/>
            <a:ext cx="7999413" cy="1008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2" charset="0"/>
                <a:ea typeface="MS PGothic" pitchFamily="32" charset="0"/>
                <a:cs typeface="MS PGothic" pitchFamily="32" charset="0"/>
              </a:rPr>
              <a:t>Gli aminoglicosidi consistono di due o più aminozuccheri uniti da un legame glicosidico a un nucleo esoso che generalmente è in posizione centrale.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078163" y="220663"/>
            <a:ext cx="2751137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0000"/>
                </a:solidFill>
                <a:latin typeface="Calibri" pitchFamily="32" charset="0"/>
                <a:cs typeface="Arial" charset="0"/>
              </a:rPr>
              <a:t>AMINOGLICOSIDI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619672" y="260648"/>
            <a:ext cx="6481762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STRUTTURA E CARATTERISTICHE CHIMICHE</a:t>
            </a: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3568" y="1268760"/>
            <a:ext cx="7715250" cy="3771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Sono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delle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basi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deboli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solubili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in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acqua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.</a:t>
            </a: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dirty="0">
              <a:solidFill>
                <a:srgbClr val="000000"/>
              </a:solidFill>
              <a:latin typeface="Calibri" pitchFamily="32" charset="0"/>
              <a:ea typeface="新細明體" pitchFamily="16" charset="0"/>
              <a:cs typeface="新細明體" pitchFamily="16" charset="0"/>
            </a:endParaRP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Sono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policationi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a pH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corporeo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passano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in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quantità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ridotte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la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membrana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cellulare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.</a:t>
            </a: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dirty="0">
              <a:solidFill>
                <a:srgbClr val="000000"/>
              </a:solidFill>
              <a:latin typeface="Calibri" pitchFamily="32" charset="0"/>
              <a:ea typeface="新細明體" pitchFamily="16" charset="0"/>
              <a:cs typeface="新細明體" pitchFamily="16" charset="0"/>
            </a:endParaRP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Provengono</a:t>
            </a:r>
            <a:r>
              <a:rPr lang="en-US" sz="18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da</a:t>
            </a:r>
            <a:r>
              <a:rPr lang="en-US" sz="18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:</a:t>
            </a:r>
          </a:p>
          <a:p>
            <a:pPr marL="457200" lvl="1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i="1" dirty="0" err="1">
                <a:solidFill>
                  <a:srgbClr val="FF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Micromonospora</a:t>
            </a:r>
            <a:r>
              <a:rPr lang="en-US" i="1" dirty="0">
                <a:solidFill>
                  <a:srgbClr val="FF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actinomyctes</a:t>
            </a:r>
            <a:endParaRPr lang="en-US" i="1" dirty="0">
              <a:solidFill>
                <a:srgbClr val="FF0000"/>
              </a:solidFill>
              <a:latin typeface="Calibri" pitchFamily="32" charset="0"/>
              <a:ea typeface="新細明體" pitchFamily="16" charset="0"/>
              <a:cs typeface="新細明體" pitchFamily="16" charset="0"/>
            </a:endParaRPr>
          </a:p>
          <a:p>
            <a:pPr marL="914400" lvl="2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Gentamicina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gentamicin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and 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netilmicin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)</a:t>
            </a:r>
          </a:p>
          <a:p>
            <a:pPr marL="457200" lvl="1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i="1" dirty="0" err="1">
                <a:solidFill>
                  <a:srgbClr val="FF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Streptomyces</a:t>
            </a:r>
            <a:r>
              <a:rPr lang="en-US" i="1" dirty="0">
                <a:solidFill>
                  <a:srgbClr val="FF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griseus</a:t>
            </a:r>
            <a:endParaRPr lang="en-US" i="1" dirty="0">
              <a:solidFill>
                <a:srgbClr val="FF0000"/>
              </a:solidFill>
              <a:latin typeface="Calibri" pitchFamily="32" charset="0"/>
              <a:ea typeface="新細明體" pitchFamily="16" charset="0"/>
              <a:cs typeface="新細明體" pitchFamily="16" charset="0"/>
            </a:endParaRPr>
          </a:p>
          <a:p>
            <a:pPr marL="914400" lvl="2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Streptomicina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streptomicina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e 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diidrostreptomicina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)</a:t>
            </a:r>
          </a:p>
          <a:p>
            <a:pPr marL="914400" lvl="2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Kanamicina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kanamycina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amikacina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, e 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tobramicina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)</a:t>
            </a:r>
          </a:p>
          <a:p>
            <a:pPr marL="914400" lvl="2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Neomicina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neomicina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)</a:t>
            </a:r>
          </a:p>
          <a:p>
            <a:pPr marL="914400" lvl="2" indent="0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Apramicina</a:t>
            </a:r>
            <a:r>
              <a:rPr lang="en-US" sz="2000" b="1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farmaco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veterinario</a:t>
            </a:r>
            <a:r>
              <a:rPr lang="en-US" sz="2000" dirty="0">
                <a:solidFill>
                  <a:srgbClr val="000000"/>
                </a:solidFill>
                <a:latin typeface="Calibri" pitchFamily="32" charset="0"/>
                <a:ea typeface="新細明體" pitchFamily="16" charset="0"/>
                <a:cs typeface="新細明體" pitchFamily="16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7680326" cy="5760245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873125"/>
            <a:ext cx="7632700" cy="5651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828800" y="185738"/>
            <a:ext cx="60960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002060"/>
                </a:solidFill>
                <a:latin typeface="Arial" charset="0"/>
                <a:cs typeface="Times New Roman" pitchFamily="16" charset="0"/>
              </a:rPr>
              <a:t>AMINOGLICOSIDI </a:t>
            </a:r>
            <a:r>
              <a:rPr lang="it-IT" b="1">
                <a:solidFill>
                  <a:srgbClr val="002060"/>
                </a:solidFill>
                <a:latin typeface="Arial" charset="0"/>
                <a:cs typeface="Times New Roman" pitchFamily="16" charset="0"/>
              </a:rPr>
              <a:t>– </a:t>
            </a:r>
            <a:r>
              <a:rPr lang="it-IT" sz="2800" b="1">
                <a:solidFill>
                  <a:srgbClr val="002060"/>
                </a:solidFill>
                <a:latin typeface="Arial" charset="0"/>
                <a:cs typeface="Times New Roman" pitchFamily="16" charset="0"/>
              </a:rPr>
              <a:t>Tossicità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14174"/>
          <a:stretch>
            <a:fillRect/>
          </a:stretch>
        </p:blipFill>
        <p:spPr>
          <a:xfrm>
            <a:off x="0" y="0"/>
            <a:ext cx="9144000" cy="5886111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t="29399" b="34124"/>
          <a:stretch>
            <a:fillRect/>
          </a:stretch>
        </p:blipFill>
        <p:spPr>
          <a:xfrm>
            <a:off x="971600" y="4869160"/>
            <a:ext cx="6766001" cy="1851026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1531938" y="609600"/>
          <a:ext cx="6392862" cy="4721225"/>
        </p:xfrm>
        <a:graphic>
          <a:graphicData uri="http://schemas.openxmlformats.org/presentationml/2006/ole">
            <p:oleObj spid="_x0000_s308239" r:id="rId4" imgW="38261925" imgH="28260675" progId="">
              <p:embed/>
            </p:oleObj>
          </a:graphicData>
        </a:graphic>
      </p:graphicFrame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295400" y="76200"/>
            <a:ext cx="7391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 – Spettro antibatterico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04800" y="5441950"/>
            <a:ext cx="8610600" cy="9255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5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dirty="0">
                <a:solidFill>
                  <a:srgbClr val="7030A0"/>
                </a:solidFill>
                <a:latin typeface="Arial" charset="0"/>
                <a:cs typeface="Times New Roman" pitchFamily="16" charset="0"/>
              </a:rPr>
              <a:t>Poiché la loro penetrazione dipende da un trasporto attivo ossigeno-dipendente, gli </a:t>
            </a:r>
            <a:r>
              <a:rPr lang="it-IT" b="1" dirty="0" err="1">
                <a:solidFill>
                  <a:srgbClr val="7030A0"/>
                </a:solidFill>
                <a:latin typeface="Arial" charset="0"/>
                <a:cs typeface="Times New Roman" pitchFamily="16" charset="0"/>
              </a:rPr>
              <a:t>aminoglicosidi</a:t>
            </a:r>
            <a:r>
              <a:rPr lang="it-IT" b="1" dirty="0">
                <a:solidFill>
                  <a:srgbClr val="7030A0"/>
                </a:solidFill>
                <a:latin typeface="Arial" charset="0"/>
                <a:cs typeface="Times New Roman" pitchFamily="16" charset="0"/>
              </a:rPr>
              <a:t> hanno un’azione minima sui microrganismi anaerobi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295400" y="0"/>
            <a:ext cx="7391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 – Farmacocinetica</a:t>
            </a: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371600" y="609600"/>
          <a:ext cx="6553200" cy="5626100"/>
        </p:xfrm>
        <a:graphic>
          <a:graphicData uri="http://schemas.openxmlformats.org/presentationml/2006/ole">
            <p:oleObj spid="_x0000_s309263" r:id="rId4" imgW="38509575" imgH="3282315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1143000" y="1219200"/>
          <a:ext cx="6770688" cy="5040313"/>
        </p:xfrm>
        <a:graphic>
          <a:graphicData uri="http://schemas.openxmlformats.org/presentationml/2006/ole">
            <p:oleObj spid="_x0000_s310287" r:id="rId4" imgW="38319075" imgH="28441650" progId="">
              <p:embed/>
            </p:oleObj>
          </a:graphicData>
        </a:graphic>
      </p:graphicFrame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5800" y="76200"/>
            <a:ext cx="82296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 </a:t>
            </a:r>
            <a:r>
              <a:rPr lang="it-IT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– </a:t>
            </a: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Indicazioni terapeutiche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85800" y="76200"/>
            <a:ext cx="82296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 </a:t>
            </a:r>
            <a:r>
              <a:rPr lang="it-IT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– </a:t>
            </a: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Indicazioni terapeutiche</a:t>
            </a: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524000" y="1219200"/>
          <a:ext cx="6022975" cy="5157788"/>
        </p:xfrm>
        <a:graphic>
          <a:graphicData uri="http://schemas.openxmlformats.org/presentationml/2006/ole">
            <p:oleObj spid="_x0000_s311311" r:id="rId4" imgW="38557200" imgH="3320415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1374775" y="685800"/>
          <a:ext cx="6510338" cy="6119813"/>
        </p:xfrm>
        <a:graphic>
          <a:graphicData uri="http://schemas.openxmlformats.org/presentationml/2006/ole">
            <p:oleObj spid="_x0000_s312335" r:id="rId4" imgW="38271450" imgH="35956875" progId="">
              <p:embed/>
            </p:oleObj>
          </a:graphicData>
        </a:graphic>
      </p:graphicFrame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828800" y="0"/>
            <a:ext cx="60960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 </a:t>
            </a:r>
            <a:r>
              <a:rPr lang="it-IT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– </a:t>
            </a: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Tossicità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2919413" y="304800"/>
          <a:ext cx="5386387" cy="6324600"/>
        </p:xfrm>
        <a:graphic>
          <a:graphicData uri="http://schemas.openxmlformats.org/presentationml/2006/ole">
            <p:oleObj spid="_x0000_s313359" r:id="rId4" imgW="38271450" imgH="45129450" progId="">
              <p:embed/>
            </p:oleObj>
          </a:graphicData>
        </a:graphic>
      </p:graphicFrame>
      <p:sp>
        <p:nvSpPr>
          <p:cNvPr id="21506" name="Rectangle 2"/>
          <p:cNvSpPr>
            <a:spLocks noChangeArrowheads="1"/>
          </p:cNvSpPr>
          <p:nvPr/>
        </p:nvSpPr>
        <p:spPr bwMode="auto">
          <a:xfrm rot="16200000" flipH="1">
            <a:off x="-1442243" y="2810668"/>
            <a:ext cx="6096000" cy="1230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2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AMINOGLICOSIDI</a:t>
            </a:r>
          </a:p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Fattori di rischio per la </a:t>
            </a: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Tossicità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1066800" y="207963"/>
          <a:ext cx="6934200" cy="6516687"/>
        </p:xfrm>
        <a:graphic>
          <a:graphicData uri="http://schemas.openxmlformats.org/presentationml/2006/ole">
            <p:oleObj spid="_x0000_s314383" r:id="rId4" imgW="38271450" imgH="36252150" progId="">
              <p:embed/>
            </p:oleObj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295400" y="304800"/>
            <a:ext cx="6324600" cy="6124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STREPTOMICINA    </a:t>
            </a:r>
            <a:r>
              <a:rPr lang="it-IT" sz="2800">
                <a:solidFill>
                  <a:srgbClr val="FFFFFF"/>
                </a:solidFill>
                <a:latin typeface="Arial" charset="0"/>
                <a:cs typeface="Arial" charset="0"/>
              </a:rPr>
              <a:t>TOSSICITA’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0000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Neurotossicità VIII n.c.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Reazioni allergiche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Blocco neuromuscolare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Intolleranza locale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Arial" charset="0"/>
                <a:cs typeface="Arial" charset="0"/>
              </a:rPr>
              <a:t>(meningite chimica</a:t>
            </a:r>
            <a:r>
              <a:rPr lang="it-IT" sz="3200">
                <a:solidFill>
                  <a:srgbClr val="FFFF00"/>
                </a:solidFill>
                <a:cs typeface="Times New Roman" pitchFamily="16" charset="0"/>
              </a:rPr>
              <a:t>)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>
              <a:solidFill>
                <a:srgbClr val="FFFF00"/>
              </a:solidFill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1965325" y="0"/>
          <a:ext cx="5164138" cy="6786563"/>
        </p:xfrm>
        <a:graphic>
          <a:graphicData uri="http://schemas.openxmlformats.org/presentationml/2006/ole">
            <p:oleObj spid="_x0000_s315407" r:id="rId4" imgW="38271450" imgH="50320575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416050" y="642938"/>
            <a:ext cx="6469063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00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MECCANISMI DI RESISTENZA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971550" y="2214563"/>
            <a:ext cx="6913563" cy="2530475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1313" indent="-341313" algn="just">
              <a:spcBef>
                <a:spcPts val="600"/>
              </a:spcBef>
              <a:spcAft>
                <a:spcPts val="600"/>
              </a:spcAft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Produzione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di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enzimi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inattivano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gli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aminoglicosidi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per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adenililazione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acetilazione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fosforilazione</a:t>
            </a:r>
            <a:endParaRPr lang="en-US" sz="2800" dirty="0">
              <a:solidFill>
                <a:srgbClr val="000000"/>
              </a:solidFill>
              <a:latin typeface="Calibri" pitchFamily="32" charset="0"/>
              <a:ea typeface="SimSun" charset="0"/>
              <a:cs typeface="SimSun" charset="0"/>
            </a:endParaRPr>
          </a:p>
          <a:p>
            <a:pPr marL="341313" indent="-341313" algn="just">
              <a:spcBef>
                <a:spcPts val="600"/>
              </a:spcBef>
              <a:spcAft>
                <a:spcPts val="600"/>
              </a:spcAft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Incapacità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ad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entrare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nella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cellula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batterica</a:t>
            </a:r>
            <a:endParaRPr lang="en-US" sz="2800" dirty="0">
              <a:solidFill>
                <a:srgbClr val="000000"/>
              </a:solidFill>
              <a:latin typeface="Calibri" pitchFamily="32" charset="0"/>
              <a:ea typeface="SimSun" charset="0"/>
              <a:cs typeface="SimSun" charset="0"/>
            </a:endParaRPr>
          </a:p>
          <a:p>
            <a:pPr marL="341313" indent="-341313" algn="just">
              <a:spcBef>
                <a:spcPts val="600"/>
              </a:spcBef>
              <a:spcAft>
                <a:spcPts val="600"/>
              </a:spcAft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Target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proteico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alterato</a:t>
            </a:r>
            <a:r>
              <a:rPr lang="en-US" sz="28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335088"/>
            <a:ext cx="8891587" cy="45418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76375" y="476250"/>
            <a:ext cx="607060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FF00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RESISTENZA BATTERICA AGLI AMINOGLICOSIDI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76250"/>
            <a:ext cx="7872412" cy="5829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3" y="333375"/>
            <a:ext cx="8258175" cy="6191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b="64572"/>
          <a:stretch>
            <a:fillRect/>
          </a:stretch>
        </p:blipFill>
        <p:spPr>
          <a:xfrm>
            <a:off x="0" y="260648"/>
            <a:ext cx="9144000" cy="2429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9601" t="46387" r="9281" b="39989"/>
          <a:stretch>
            <a:fillRect/>
          </a:stretch>
        </p:blipFill>
        <p:spPr bwMode="auto">
          <a:xfrm>
            <a:off x="0" y="2996952"/>
            <a:ext cx="918810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609600" y="1220788"/>
          <a:ext cx="8023225" cy="5045075"/>
        </p:xfrm>
        <a:graphic>
          <a:graphicData uri="http://schemas.openxmlformats.org/presentationml/2006/ole">
            <p:oleObj spid="_x0000_s316431" r:id="rId4" imgW="38271450" imgH="24098250" progId="">
              <p:embed/>
            </p:oleObj>
          </a:graphicData>
        </a:graphic>
      </p:graphicFrame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057400" y="304800"/>
            <a:ext cx="5105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Cloramfenicolo  -  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INDICAZIONI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1066800" y="838200"/>
          <a:ext cx="6565900" cy="5848350"/>
        </p:xfrm>
        <a:graphic>
          <a:graphicData uri="http://schemas.openxmlformats.org/presentationml/2006/ole">
            <p:oleObj spid="_x0000_s317455" r:id="rId4" imgW="38252400" imgH="35537775" progId="">
              <p:embed/>
            </p:oleObj>
          </a:graphicData>
        </a:graphic>
      </p:graphicFrame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057400" y="76200"/>
            <a:ext cx="5105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Cloramfenicolo  -  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Tossicità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35698"/>
          <a:stretch>
            <a:fillRect/>
          </a:stretch>
        </p:blipFill>
        <p:spPr>
          <a:xfrm>
            <a:off x="0" y="0"/>
            <a:ext cx="9144000" cy="4410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9601" t="60098" r="9281" b="26964"/>
          <a:stretch>
            <a:fillRect/>
          </a:stretch>
        </p:blipFill>
        <p:spPr bwMode="auto">
          <a:xfrm>
            <a:off x="-1" y="4509120"/>
            <a:ext cx="9124984" cy="203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 l="4604" r="7571" b="35065"/>
          <a:stretch>
            <a:fillRect/>
          </a:stretch>
        </p:blipFill>
        <p:spPr bwMode="auto">
          <a:xfrm>
            <a:off x="2771775" y="2262188"/>
            <a:ext cx="3600450" cy="2967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812800" y="881063"/>
            <a:ext cx="7518400" cy="13128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Famiglia di antibiotici, estrattivi e semisintetici, caratterizzati da </a:t>
            </a:r>
          </a:p>
          <a:p>
            <a:pPr algn="ctr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Anello lattone a 14 - 16 elementi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, </a:t>
            </a:r>
            <a:r>
              <a:rPr lang="it-IT" sz="2000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 cui sono legati degli aminozuccheri e zuccheri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.</a:t>
            </a:r>
          </a:p>
          <a:p>
            <a:pPr algn="ctr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79388" y="5418138"/>
            <a:ext cx="8785225" cy="13128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MECCANISMO D’AZIONE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Esplicano la loro azione a pH alcalino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Inibizione della sintesi proteica per legame delle sostanze a livello ribosomiale 50S, ed inibizione della traslocazione e peptidiltranferasi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132138" y="188913"/>
            <a:ext cx="2768600" cy="6429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Arial" charset="0"/>
              </a:rPr>
              <a:t>MACROLIDI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3" y="333375"/>
            <a:ext cx="8550275" cy="6191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3132138" y="333375"/>
            <a:ext cx="2768600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Arial" charset="0"/>
              </a:rPr>
              <a:t>MACROLIDI</a:t>
            </a:r>
          </a:p>
        </p:txBody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890588" y="1773238"/>
            <a:ext cx="3440112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A 14 atomi di carbonio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890588" y="3429000"/>
            <a:ext cx="3440112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00"/>
                </a:solidFill>
                <a:latin typeface="Arial" charset="0"/>
                <a:cs typeface="Arial" charset="0"/>
              </a:rPr>
              <a:t>A 15 atomi di carbonio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90588" y="5157788"/>
            <a:ext cx="3440112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C000"/>
                </a:solidFill>
                <a:latin typeface="Arial" charset="0"/>
                <a:cs typeface="Arial" charset="0"/>
              </a:rPr>
              <a:t>A 16 atomi di carbonio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580063" y="1052513"/>
            <a:ext cx="2366962" cy="1922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Eritromicina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Oleandomicina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Roxitromicina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Claritromicina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Fluritromicina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580063" y="3429000"/>
            <a:ext cx="201295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00"/>
                </a:solidFill>
                <a:latin typeface="Arial" charset="0"/>
                <a:cs typeface="Arial" charset="0"/>
              </a:rPr>
              <a:t>Azitromicina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580063" y="4797425"/>
            <a:ext cx="2078037" cy="1557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C000"/>
                </a:solidFill>
                <a:latin typeface="Arial" charset="0"/>
                <a:cs typeface="Arial" charset="0"/>
              </a:rPr>
              <a:t>Spiramicina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C000"/>
                </a:solidFill>
                <a:latin typeface="Arial" charset="0"/>
                <a:cs typeface="Arial" charset="0"/>
              </a:rPr>
              <a:t>Iosamicina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C000"/>
                </a:solidFill>
                <a:latin typeface="Arial" charset="0"/>
                <a:cs typeface="Arial" charset="0"/>
              </a:rPr>
              <a:t>Miocamicina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C000"/>
                </a:solidFill>
                <a:latin typeface="Arial" charset="0"/>
                <a:cs typeface="Arial" charset="0"/>
              </a:rPr>
              <a:t>Rokitamicina</a:t>
            </a:r>
          </a:p>
        </p:txBody>
      </p:sp>
      <p:sp>
        <p:nvSpPr>
          <p:cNvPr id="57352" name="AutoShape 8"/>
          <p:cNvSpPr>
            <a:spLocks/>
          </p:cNvSpPr>
          <p:nvPr/>
        </p:nvSpPr>
        <p:spPr bwMode="auto">
          <a:xfrm>
            <a:off x="5003800" y="1196975"/>
            <a:ext cx="360363" cy="1655763"/>
          </a:xfrm>
          <a:prstGeom prst="leftBrace">
            <a:avLst>
              <a:gd name="adj1" fmla="val 8339"/>
              <a:gd name="adj2" fmla="val 50000"/>
            </a:avLst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7353" name="AutoShape 9"/>
          <p:cNvSpPr>
            <a:spLocks/>
          </p:cNvSpPr>
          <p:nvPr/>
        </p:nvSpPr>
        <p:spPr bwMode="auto">
          <a:xfrm>
            <a:off x="5003800" y="4797425"/>
            <a:ext cx="360363" cy="1655763"/>
          </a:xfrm>
          <a:prstGeom prst="leftBrace">
            <a:avLst>
              <a:gd name="adj1" fmla="val 8339"/>
              <a:gd name="adj2" fmla="val 50000"/>
            </a:avLst>
          </a:prstGeom>
          <a:noFill/>
          <a:ln w="28440" cap="sq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7354" name="AutoShape 10"/>
          <p:cNvSpPr>
            <a:spLocks/>
          </p:cNvSpPr>
          <p:nvPr/>
        </p:nvSpPr>
        <p:spPr bwMode="auto">
          <a:xfrm>
            <a:off x="5003800" y="3443288"/>
            <a:ext cx="360363" cy="576262"/>
          </a:xfrm>
          <a:prstGeom prst="leftBrace">
            <a:avLst>
              <a:gd name="adj1" fmla="val 8336"/>
              <a:gd name="adj2" fmla="val 50000"/>
            </a:avLst>
          </a:prstGeom>
          <a:noFill/>
          <a:ln w="2844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3200400" y="685800"/>
            <a:ext cx="21336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Evoluzione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838200" y="152400"/>
            <a:ext cx="770255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CHEMIOANTIBIOTICOTERAPIA Antibatterica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508125" y="1631950"/>
          <a:ext cx="6111875" cy="4921250"/>
        </p:xfrm>
        <a:graphic>
          <a:graphicData uri="http://schemas.openxmlformats.org/presentationml/2006/ole">
            <p:oleObj spid="_x0000_s1040" r:id="rId4" imgW="38271450" imgH="30851475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751273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1"/>
          <p:cNvGraphicFramePr>
            <a:graphicFrameLocks noChangeAspect="1"/>
          </p:cNvGraphicFramePr>
          <p:nvPr/>
        </p:nvGraphicFramePr>
        <p:xfrm>
          <a:off x="971550" y="1271588"/>
          <a:ext cx="7529513" cy="4857750"/>
        </p:xfrm>
        <a:graphic>
          <a:graphicData uri="http://schemas.openxmlformats.org/presentationml/2006/ole">
            <p:oleObj spid="_x0000_s318479" r:id="rId4" imgW="6111211" imgH="3958306" progId="">
              <p:embed/>
            </p:oleObj>
          </a:graphicData>
        </a:graphic>
      </p:graphicFrame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3284538" y="333375"/>
            <a:ext cx="2768600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Arial" charset="0"/>
              </a:rPr>
              <a:t>MACROLIDI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7" name="Object 1"/>
          <p:cNvGraphicFramePr>
            <a:graphicFrameLocks noChangeAspect="1"/>
          </p:cNvGraphicFramePr>
          <p:nvPr/>
        </p:nvGraphicFramePr>
        <p:xfrm>
          <a:off x="2916238" y="836613"/>
          <a:ext cx="3352800" cy="2492375"/>
        </p:xfrm>
        <a:graphic>
          <a:graphicData uri="http://schemas.openxmlformats.org/presentationml/2006/ole">
            <p:oleObj spid="_x0000_s319503" r:id="rId4" imgW="2647619" imgH="2324424" progId="">
              <p:embed/>
            </p:oleObj>
          </a:graphicData>
        </a:graphic>
      </p:graphicFrame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684213" y="115888"/>
            <a:ext cx="7772400" cy="762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ea typeface="AR PL SungtiL GB" charset="0"/>
                <a:cs typeface="AR PL SungtiL GB" charset="0"/>
              </a:rPr>
              <a:t>ERITROMICINA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68313" y="3786188"/>
            <a:ext cx="8424862" cy="2927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u="sng">
                <a:solidFill>
                  <a:srgbClr val="FFFF00"/>
                </a:solidFill>
                <a:latin typeface="Arial" charset="0"/>
                <a:cs typeface="Arial" charset="0"/>
              </a:rPr>
              <a:t>INDICAZIONI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00"/>
                </a:solidFill>
                <a:latin typeface="Arial" charset="0"/>
                <a:cs typeface="Arial" charset="0"/>
              </a:rPr>
              <a:t>Infezioni streptococciche - Infezioni stafilococciche - Profilassi malattia reumatica (II</a:t>
            </a:r>
            <a:r>
              <a:rPr lang="it-IT" sz="1800" baseline="30000">
                <a:solidFill>
                  <a:srgbClr val="FFFF00"/>
                </a:solidFill>
                <a:latin typeface="Arial" charset="0"/>
                <a:cs typeface="Arial" charset="0"/>
              </a:rPr>
              <a:t>a</a:t>
            </a:r>
            <a:r>
              <a:rPr lang="it-IT" sz="1800">
                <a:solidFill>
                  <a:srgbClr val="FFFF00"/>
                </a:solidFill>
                <a:latin typeface="Arial" charset="0"/>
                <a:cs typeface="Arial" charset="0"/>
              </a:rPr>
              <a:t> scelta) - Infezioni da Mycoplasma P. - Polmonite da Legionella P  - Difterite  -  Pertosse  -  Tetano  - Sifilide  -  Acne  -  Amebiasi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u="sng">
                <a:solidFill>
                  <a:srgbClr val="FF9933"/>
                </a:solidFill>
                <a:latin typeface="Arial" charset="0"/>
                <a:cs typeface="Arial" charset="0"/>
              </a:rPr>
              <a:t>TOSSICITA’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9933"/>
                </a:solidFill>
                <a:latin typeface="Arial" charset="0"/>
                <a:cs typeface="Arial" charset="0"/>
              </a:rPr>
              <a:t> 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9933"/>
                </a:solidFill>
                <a:latin typeface="Arial" charset="0"/>
                <a:cs typeface="Arial" charset="0"/>
              </a:rPr>
              <a:t>Disturbi gastrointestinali  </a:t>
            </a:r>
            <a:r>
              <a:rPr lang="it-IT" sz="1800">
                <a:solidFill>
                  <a:srgbClr val="FF9933"/>
                </a:solidFill>
                <a:latin typeface="Arial" charset="0"/>
                <a:cs typeface="Arial" charset="0"/>
              </a:rPr>
              <a:t>Epigastralgie, Nausea, Vomito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9933"/>
                </a:solidFill>
                <a:latin typeface="Arial" charset="0"/>
                <a:cs typeface="Arial" charset="0"/>
              </a:rPr>
              <a:t>Epatotossicità  </a:t>
            </a:r>
            <a:r>
              <a:rPr lang="it-IT" sz="1800">
                <a:solidFill>
                  <a:srgbClr val="FF9933"/>
                </a:solidFill>
                <a:latin typeface="Arial" charset="0"/>
                <a:cs typeface="Arial" charset="0"/>
              </a:rPr>
              <a:t>Aumento transaminasi, ittero, febbre, leucocitosi </a:t>
            </a:r>
            <a:r>
              <a:rPr lang="it-IT" sz="1600">
                <a:solidFill>
                  <a:srgbClr val="FF9933"/>
                </a:solidFill>
                <a:latin typeface="Arial" charset="0"/>
                <a:cs typeface="Arial" charset="0"/>
              </a:rPr>
              <a:t>(Estolato)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9933"/>
                </a:solidFill>
                <a:latin typeface="Arial" charset="0"/>
                <a:cs typeface="Arial" charset="0"/>
              </a:rPr>
              <a:t>Reazioni allergiche - Interferenze farmacologiche  </a:t>
            </a:r>
            <a:r>
              <a:rPr lang="it-IT" sz="1600">
                <a:solidFill>
                  <a:srgbClr val="FF9933"/>
                </a:solidFill>
                <a:latin typeface="Arial" charset="0"/>
                <a:cs typeface="Arial" charset="0"/>
              </a:rPr>
              <a:t>(Inibitore enzimatico)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68313" y="3357563"/>
            <a:ext cx="8351837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Instabile a pH gastrico. Formulata come estolato. Metabolizzata ed eliminata per via biliare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 08-11.jpg                                                      0011C2E8Macintosh HD DUP               BED5D6A2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6632"/>
            <a:ext cx="5076056" cy="37021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Picture 3" descr=" 08-09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4084335" cy="466702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39552" y="476672"/>
            <a:ext cx="2160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MACROLIDI A 14</a:t>
            </a:r>
          </a:p>
          <a:p>
            <a:r>
              <a:rPr lang="it-IT" dirty="0"/>
              <a:t> o 16 atomi di C </a:t>
            </a:r>
          </a:p>
        </p:txBody>
      </p:sp>
      <p:sp>
        <p:nvSpPr>
          <p:cNvPr id="7" name="Freccia in giù 6"/>
          <p:cNvSpPr/>
          <p:nvPr/>
        </p:nvSpPr>
        <p:spPr bwMode="auto">
          <a:xfrm>
            <a:off x="2195736" y="836712"/>
            <a:ext cx="144016" cy="100811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cxnSp>
        <p:nvCxnSpPr>
          <p:cNvPr id="9" name="Connettore 4 8"/>
          <p:cNvCxnSpPr/>
          <p:nvPr/>
        </p:nvCxnSpPr>
        <p:spPr bwMode="auto">
          <a:xfrm>
            <a:off x="971600" y="1052736"/>
            <a:ext cx="3024336" cy="432048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685800" y="76200"/>
            <a:ext cx="7772400" cy="762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AZITROMICINA</a:t>
            </a:r>
            <a:r>
              <a:rPr lang="it-IT" sz="4000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  <a:r>
              <a:rPr lang="it-IT" sz="20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(Zitromax</a:t>
            </a:r>
            <a:r>
              <a:rPr lang="it-IT" sz="2000" b="1" baseline="30000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)</a:t>
            </a:r>
            <a:r>
              <a:rPr lang="it-IT" sz="4000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2362200" y="838200"/>
          <a:ext cx="4419600" cy="3084513"/>
        </p:xfrm>
        <a:graphic>
          <a:graphicData uri="http://schemas.openxmlformats.org/presentationml/2006/ole">
            <p:oleObj spid="_x0000_s820230" r:id="rId4" imgW="2048161" imgH="1428949" progId="">
              <p:embed/>
            </p:oleObj>
          </a:graphicData>
        </a:graphic>
      </p:graphicFrame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684213" y="4038600"/>
            <a:ext cx="7704137" cy="2541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500"/>
              </a:spcBef>
              <a:spcAft>
                <a:spcPts val="500"/>
              </a:spcAft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L’</a:t>
            </a:r>
            <a:r>
              <a:rPr lang="it-IT" sz="1800" b="1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azitromicina</a:t>
            </a:r>
            <a:r>
              <a:rPr lang="it-IT" sz="1800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 è un macrolide con attività di poco inferiore rispetto all’eritromicina sui batteri Gram positivi, ma ha </a:t>
            </a:r>
            <a:r>
              <a:rPr lang="it-IT" sz="1800" b="1" i="1" u="sng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un’efficacia maggiore su alcuni Gram negativi compreso  H.  influenzae</a:t>
            </a:r>
            <a:r>
              <a:rPr lang="it-IT" sz="1800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. 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A somiglianza della claritromicina, è stabile in ambiente gastrico. Le concentrazioni plasmatiche sono molto basse, ma quelle tessutali sono molto più alte. 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00"/>
                </a:solidFill>
                <a:latin typeface="Arial" charset="0"/>
                <a:ea typeface="AR PL SungtiL GB" charset="0"/>
                <a:cs typeface="AR PL SungtiL GB" charset="0"/>
              </a:rPr>
              <a:t>Ha una lunga emivita tessutale (70 ore) ed è consigliata la monosomministrazione giornaliera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AutoShape 2" descr="Risultati immagini per azitromic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06915" name="Picture 3"/>
          <p:cNvPicPr>
            <a:picLocks noChangeAspect="1" noChangeArrowheads="1"/>
          </p:cNvPicPr>
          <p:nvPr/>
        </p:nvPicPr>
        <p:blipFill>
          <a:blip r:embed="rId3" cstate="print"/>
          <a:srcRect t="7065" b="12363"/>
          <a:stretch>
            <a:fillRect/>
          </a:stretch>
        </p:blipFill>
        <p:spPr bwMode="auto">
          <a:xfrm>
            <a:off x="3203848" y="3789040"/>
            <a:ext cx="2238375" cy="164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6917" name="AutoShape 5" descr="Risultati immagini per azitromic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06918" name="Picture 6"/>
          <p:cNvPicPr>
            <a:picLocks noChangeAspect="1" noChangeArrowheads="1"/>
          </p:cNvPicPr>
          <p:nvPr/>
        </p:nvPicPr>
        <p:blipFill>
          <a:blip r:embed="rId4" cstate="print"/>
          <a:srcRect l="10583"/>
          <a:stretch>
            <a:fillRect/>
          </a:stretch>
        </p:blipFill>
        <p:spPr bwMode="auto">
          <a:xfrm>
            <a:off x="6156176" y="3429000"/>
            <a:ext cx="2129239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6920" name="AutoShape 8" descr="Risultati immagini per eritromic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06923" name="Picture 11" descr="Risultati immagini per eritromic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628800"/>
            <a:ext cx="2857500" cy="1800225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611560" y="54868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FARMACI UTILI NEI PAZIENTI ALLERGICI ALLA PENICILLINA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3132138" y="188913"/>
            <a:ext cx="2300287" cy="6429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Arial" charset="0"/>
              </a:rPr>
              <a:t>KETOLIDI</a:t>
            </a:r>
          </a:p>
        </p:txBody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468313" y="2349500"/>
            <a:ext cx="5759450" cy="1858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FF"/>
                </a:solidFill>
                <a:latin typeface="Arial" charset="0"/>
                <a:cs typeface="Arial" charset="0"/>
              </a:rPr>
              <a:t>INDICAZIONI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La telitromicina possiede una spiccata attività nei confronti dei patogeni respiratori, in particolare, lo </a:t>
            </a:r>
            <a:r>
              <a:rPr lang="it-IT" sz="1600" i="1">
                <a:solidFill>
                  <a:srgbClr val="FFFFFF"/>
                </a:solidFill>
                <a:latin typeface="Arial" charset="0"/>
                <a:cs typeface="Arial" charset="0"/>
              </a:rPr>
              <a:t>streptococco pneumoniae</a:t>
            </a: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 e lo </a:t>
            </a:r>
            <a:r>
              <a:rPr lang="it-IT" sz="1600" i="1">
                <a:solidFill>
                  <a:srgbClr val="FFFFFF"/>
                </a:solidFill>
                <a:latin typeface="Arial" charset="0"/>
                <a:cs typeface="Arial" charset="0"/>
              </a:rPr>
              <a:t>streptococco pyogenes</a:t>
            </a: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Usata nel trattamento di infezioni dell’apparato respiratorio quali polmoniti di comunità, esacerbazione delle bronchiti croniche, sinusiti acute, tonsilliti e faringiti. 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468313" y="4351338"/>
            <a:ext cx="8424862" cy="2346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FF"/>
                </a:solidFill>
                <a:latin typeface="Arial" charset="0"/>
                <a:cs typeface="Arial" charset="0"/>
              </a:rPr>
              <a:t>EFFETTI INDESIDERATI  E CONTROINDICAZIONI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Diarrea, nausea, vomito, flatulenza, dolore addominale, alterazioni del gusto, vertigini e cefalea, stomatite, vampate, palpitazioni, sonnolenza, insonnia, nervosismo, rash, orticaria, prurito, offuscamento della vista ed eosinofilia. </a:t>
            </a:r>
            <a:b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Raramente sono stati osservati ittero colestatico, parestesie, aritmie, ipotensione, colite da antibiotico.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Controindicata durante l’allattamento, in soggetti con QT lungo e in concomitante terapia anti-aritmica. 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1628775"/>
            <a:ext cx="1870075" cy="2371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468313" y="1700213"/>
            <a:ext cx="307975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66FFFF"/>
                </a:solidFill>
                <a:latin typeface="Arial" charset="0"/>
                <a:cs typeface="Arial" charset="0"/>
              </a:rPr>
              <a:t>TELITROMICINA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50825" y="836613"/>
            <a:ext cx="8493125" cy="703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Meccanismo correlato a quello dei macrolidi.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Legano anche i ribosomi mutati (cocchi resistenti)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AutoShape 2" descr="Immagine correl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19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4095750" y="2411413"/>
            <a:ext cx="3429000" cy="765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CCFFFF"/>
                </a:solidFill>
                <a:latin typeface="Arial" charset="0"/>
                <a:cs typeface="Arial" charset="0"/>
              </a:rPr>
              <a:t>LINCOMICINA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CCFFFF"/>
                </a:solidFill>
                <a:latin typeface="Arial" charset="0"/>
                <a:cs typeface="Arial" charset="0"/>
              </a:rPr>
              <a:t>(Lincocin</a:t>
            </a:r>
            <a:r>
              <a:rPr lang="it-IT" sz="2000" b="1" baseline="30000">
                <a:solidFill>
                  <a:srgbClr val="CC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CCFFFF"/>
                </a:solidFill>
                <a:latin typeface="Arial" charset="0"/>
                <a:cs typeface="Arial" charset="0"/>
              </a:rPr>
              <a:t>,</a:t>
            </a:r>
            <a:r>
              <a:rPr lang="it-IT" sz="2000" b="1" baseline="30000">
                <a:solidFill>
                  <a:srgbClr val="CCFFFF"/>
                </a:solidFill>
                <a:latin typeface="Arial" charset="0"/>
                <a:cs typeface="Arial" charset="0"/>
              </a:rPr>
              <a:t>   </a:t>
            </a:r>
            <a:r>
              <a:rPr lang="it-IT" sz="2000" b="1">
                <a:solidFill>
                  <a:srgbClr val="CCFFFF"/>
                </a:solidFill>
                <a:latin typeface="Arial" charset="0"/>
                <a:cs typeface="Arial" charset="0"/>
              </a:rPr>
              <a:t>Cillimicina</a:t>
            </a:r>
            <a:r>
              <a:rPr lang="it-IT" sz="2000" b="1" baseline="30000">
                <a:solidFill>
                  <a:srgbClr val="CC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CCFFFF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4383088" y="3348038"/>
            <a:ext cx="2765425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i="1">
                <a:solidFill>
                  <a:srgbClr val="CCFFFF"/>
                </a:solidFill>
                <a:latin typeface="Arial" charset="0"/>
                <a:cs typeface="Arial" charset="0"/>
              </a:rPr>
              <a:t>Streptomyces linconensis</a:t>
            </a:r>
          </a:p>
        </p:txBody>
      </p:sp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3071813" y="4730750"/>
          <a:ext cx="5700712" cy="1385888"/>
        </p:xfrm>
        <a:graphic>
          <a:graphicData uri="http://schemas.openxmlformats.org/presentationml/2006/ole">
            <p:oleObj spid="_x0000_s322575" r:id="rId4" imgW="5784100" imgH="1398976" progId="">
              <p:embed/>
            </p:oleObj>
          </a:graphicData>
        </a:graphic>
      </p:graphicFrame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990850" y="188913"/>
            <a:ext cx="3200400" cy="6429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LINCOSAMIDI</a:t>
            </a: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" y="2147888"/>
            <a:ext cx="2386013" cy="1785937"/>
          </a:xfrm>
          <a:prstGeom prst="rect">
            <a:avLst/>
          </a:prstGeom>
          <a:solidFill>
            <a:srgbClr val="99CCFF"/>
          </a:solidFill>
          <a:ln w="9525" cap="flat">
            <a:noFill/>
            <a:round/>
            <a:headEnd/>
            <a:tailEnd/>
          </a:ln>
          <a:effectLst/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163" y="4364038"/>
            <a:ext cx="2322512" cy="2159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250825" y="908050"/>
            <a:ext cx="8713788" cy="733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 anchor="ctr">
            <a:spAutoFit/>
          </a:bodyPr>
          <a:lstStyle/>
          <a:p>
            <a:pPr algn="ctr" eaLnBrk="0" hangingPunct="0"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Inibizione della sintesi proteica per l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egame alla subunità 50S </a:t>
            </a:r>
          </a:p>
          <a:p>
            <a:pPr algn="ctr" eaLnBrk="0" hangingPunct="0"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del ribosoma batterico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3" name="Object 1"/>
          <p:cNvGraphicFramePr>
            <a:graphicFrameLocks noChangeAspect="1"/>
          </p:cNvGraphicFramePr>
          <p:nvPr/>
        </p:nvGraphicFramePr>
        <p:xfrm>
          <a:off x="1773238" y="76200"/>
          <a:ext cx="5472112" cy="6705600"/>
        </p:xfrm>
        <a:graphic>
          <a:graphicData uri="http://schemas.openxmlformats.org/presentationml/2006/ole">
            <p:oleObj spid="_x0000_s324623" r:id="rId4" imgW="38252400" imgH="46872525" progId="">
              <p:embed/>
            </p:oleObj>
          </a:graphicData>
        </a:graphic>
      </p:graphicFrame>
      <p:sp>
        <p:nvSpPr>
          <p:cNvPr id="3" name="Freccia a sinistra 2"/>
          <p:cNvSpPr/>
          <p:nvPr/>
        </p:nvSpPr>
        <p:spPr>
          <a:xfrm>
            <a:off x="7020272" y="3068960"/>
            <a:ext cx="720080" cy="14401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7" name="Object 1"/>
          <p:cNvGraphicFramePr>
            <a:graphicFrameLocks noChangeAspect="1"/>
          </p:cNvGraphicFramePr>
          <p:nvPr/>
        </p:nvGraphicFramePr>
        <p:xfrm>
          <a:off x="1258888" y="2060575"/>
          <a:ext cx="6543675" cy="4029075"/>
        </p:xfrm>
        <a:graphic>
          <a:graphicData uri="http://schemas.openxmlformats.org/presentationml/2006/ole">
            <p:oleObj spid="_x0000_s822278" r:id="rId4" imgW="6157699" imgH="3781589" progId="">
              <p:embed/>
            </p:oleObj>
          </a:graphicData>
        </a:graphic>
      </p:graphicFrame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2484438" y="261938"/>
            <a:ext cx="4175125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STREPTOGRAMINE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1" name="Object 1"/>
          <p:cNvGraphicFramePr>
            <a:graphicFrameLocks noChangeAspect="1"/>
          </p:cNvGraphicFramePr>
          <p:nvPr/>
        </p:nvGraphicFramePr>
        <p:xfrm>
          <a:off x="1228725" y="739775"/>
          <a:ext cx="6515100" cy="5929313"/>
        </p:xfrm>
        <a:graphic>
          <a:graphicData uri="http://schemas.openxmlformats.org/presentationml/2006/ole">
            <p:oleObj spid="_x0000_s823302" r:id="rId4" imgW="6111211" imgH="5565670" progId="">
              <p:embed/>
            </p:oleObj>
          </a:graphicData>
        </a:graphic>
      </p:graphicFrame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484438" y="46038"/>
            <a:ext cx="4175125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STREPTOGRAMINE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1" name="Object 1"/>
          <p:cNvGraphicFramePr>
            <a:graphicFrameLocks noChangeAspect="1"/>
          </p:cNvGraphicFramePr>
          <p:nvPr/>
        </p:nvGraphicFramePr>
        <p:xfrm>
          <a:off x="395536" y="764704"/>
          <a:ext cx="6515100" cy="5929313"/>
        </p:xfrm>
        <a:graphic>
          <a:graphicData uri="http://schemas.openxmlformats.org/presentationml/2006/ole">
            <p:oleObj spid="_x0000_s964612" r:id="rId4" imgW="6111211" imgH="5565670" progId="">
              <p:embed/>
            </p:oleObj>
          </a:graphicData>
        </a:graphic>
      </p:graphicFrame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484438" y="46038"/>
            <a:ext cx="4175125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STREPTOGRAMINE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l="36163" t="13482" r="28802" b="69238"/>
          <a:stretch>
            <a:fillRect/>
          </a:stretch>
        </p:blipFill>
        <p:spPr bwMode="auto">
          <a:xfrm>
            <a:off x="6863793" y="3429000"/>
            <a:ext cx="2280207" cy="157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40964" t="60098" r="28802" b="26964"/>
          <a:stretch>
            <a:fillRect/>
          </a:stretch>
        </p:blipFill>
        <p:spPr bwMode="auto">
          <a:xfrm>
            <a:off x="7035361" y="5373216"/>
            <a:ext cx="2108639" cy="126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5" name="Object 1"/>
          <p:cNvGraphicFramePr>
            <a:graphicFrameLocks noChangeAspect="1"/>
          </p:cNvGraphicFramePr>
          <p:nvPr/>
        </p:nvGraphicFramePr>
        <p:xfrm>
          <a:off x="1858963" y="152400"/>
          <a:ext cx="5913437" cy="6705600"/>
        </p:xfrm>
        <a:graphic>
          <a:graphicData uri="http://schemas.openxmlformats.org/presentationml/2006/ole">
            <p:oleObj spid="_x0000_s824326" r:id="rId4" imgW="38862000" imgH="49101375" progId="">
              <p:embed/>
            </p:oleObj>
          </a:graphicData>
        </a:graphic>
      </p:graphicFrame>
      <p:sp>
        <p:nvSpPr>
          <p:cNvPr id="72706" name="Rectangle 2"/>
          <p:cNvSpPr>
            <a:spLocks noChangeArrowheads="1"/>
          </p:cNvSpPr>
          <p:nvPr/>
        </p:nvSpPr>
        <p:spPr bwMode="auto">
          <a:xfrm rot="16200000">
            <a:off x="-943769" y="2924969"/>
            <a:ext cx="4562475" cy="846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375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>
                <a:solidFill>
                  <a:srgbClr val="FFFFFF"/>
                </a:solidFill>
                <a:latin typeface="Arial" charset="0"/>
                <a:cs typeface="Arial" charset="0"/>
              </a:rPr>
              <a:t>QUINUPRISTIN - DALFOPRISTIN</a:t>
            </a:r>
          </a:p>
          <a:p>
            <a:pPr algn="ctr" eaLnBrk="0" hangingPunct="0">
              <a:spcBef>
                <a:spcPts val="1125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(</a:t>
            </a:r>
            <a:r>
              <a:rPr lang="it-IT" sz="1800" b="1" i="1">
                <a:solidFill>
                  <a:srgbClr val="FFFFFF"/>
                </a:solidFill>
                <a:latin typeface="Arial" charset="0"/>
                <a:cs typeface="Arial" charset="0"/>
              </a:rPr>
              <a:t>Synercid</a:t>
            </a:r>
            <a:r>
              <a:rPr lang="it-IT" sz="1800" baseline="3000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) (RP 59500)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971800" y="3505200"/>
            <a:ext cx="3733800" cy="1066800"/>
          </a:xfrm>
          <a:prstGeom prst="rect">
            <a:avLst/>
          </a:prstGeom>
          <a:noFill/>
          <a:ln w="9360" cap="sq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200400" y="6276975"/>
            <a:ext cx="3276600" cy="533400"/>
          </a:xfrm>
          <a:prstGeom prst="rect">
            <a:avLst/>
          </a:prstGeom>
          <a:noFill/>
          <a:ln w="9360" cap="sq">
            <a:solidFill>
              <a:srgbClr val="66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29" name="Object 1"/>
          <p:cNvGraphicFramePr>
            <a:graphicFrameLocks noChangeAspect="1"/>
          </p:cNvGraphicFramePr>
          <p:nvPr/>
        </p:nvGraphicFramePr>
        <p:xfrm>
          <a:off x="2239963" y="333375"/>
          <a:ext cx="6218237" cy="6191250"/>
        </p:xfrm>
        <a:graphic>
          <a:graphicData uri="http://schemas.openxmlformats.org/presentationml/2006/ole">
            <p:oleObj spid="_x0000_s825350" r:id="rId4" imgW="38862000" imgH="38700075" progId="">
              <p:embed/>
            </p:oleObj>
          </a:graphicData>
        </a:graphic>
      </p:graphicFrame>
      <p:sp>
        <p:nvSpPr>
          <p:cNvPr id="73730" name="Rectangle 2"/>
          <p:cNvSpPr>
            <a:spLocks noChangeArrowheads="1"/>
          </p:cNvSpPr>
          <p:nvPr/>
        </p:nvSpPr>
        <p:spPr bwMode="auto">
          <a:xfrm rot="16200000">
            <a:off x="-943769" y="2924969"/>
            <a:ext cx="4562475" cy="846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375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>
                <a:solidFill>
                  <a:srgbClr val="FFFFFF"/>
                </a:solidFill>
                <a:latin typeface="Arial" charset="0"/>
                <a:cs typeface="Arial" charset="0"/>
              </a:rPr>
              <a:t>QUINUPRISTIN - DALFOPRISTIN</a:t>
            </a:r>
          </a:p>
          <a:p>
            <a:pPr algn="ctr" eaLnBrk="0" hangingPunct="0">
              <a:spcBef>
                <a:spcPts val="1125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(</a:t>
            </a:r>
            <a:r>
              <a:rPr lang="it-IT" sz="1800" b="1" i="1">
                <a:solidFill>
                  <a:srgbClr val="FFFFFF"/>
                </a:solidFill>
                <a:latin typeface="Arial" charset="0"/>
                <a:cs typeface="Arial" charset="0"/>
              </a:rPr>
              <a:t>Synercid</a:t>
            </a:r>
            <a:r>
              <a:rPr lang="it-IT" sz="1800" baseline="3000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) (RP 59500)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3" name="Object 1"/>
          <p:cNvGraphicFramePr>
            <a:graphicFrameLocks noChangeAspect="1"/>
          </p:cNvGraphicFramePr>
          <p:nvPr/>
        </p:nvGraphicFramePr>
        <p:xfrm>
          <a:off x="990600" y="382588"/>
          <a:ext cx="7239000" cy="6032500"/>
        </p:xfrm>
        <a:graphic>
          <a:graphicData uri="http://schemas.openxmlformats.org/presentationml/2006/ole">
            <p:oleObj spid="_x0000_s826374" r:id="rId4" imgW="38271450" imgH="32242125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7" name="Object 1"/>
          <p:cNvGraphicFramePr>
            <a:graphicFrameLocks noChangeAspect="1"/>
          </p:cNvGraphicFramePr>
          <p:nvPr/>
        </p:nvGraphicFramePr>
        <p:xfrm>
          <a:off x="1512888" y="85725"/>
          <a:ext cx="6119812" cy="6688138"/>
        </p:xfrm>
        <a:graphic>
          <a:graphicData uri="http://schemas.openxmlformats.org/presentationml/2006/ole">
            <p:oleObj spid="_x0000_s827398" r:id="rId4" imgW="38252400" imgH="41805225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4" name="AutoShape 2" descr="Risultati immagini per oxazolidinoni meccanismo d'azi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65637" name="AutoShape 5" descr="Risultati immagini per oxazolidinoni meccanismo d'azi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65639" name="AutoShape 7" descr="Risultati immagini per oxazolidinoni meccanismo d'azi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656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AutoShape 2" descr="https://slideplayer.it/slide/10511682/33/images/47/Acido+fusidic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80995" name="Picture 3"/>
          <p:cNvPicPr>
            <a:picLocks noChangeAspect="1" noChangeArrowheads="1"/>
          </p:cNvPicPr>
          <p:nvPr/>
        </p:nvPicPr>
        <p:blipFill>
          <a:blip r:embed="rId2" cstate="print"/>
          <a:srcRect b="14173"/>
          <a:stretch>
            <a:fillRect/>
          </a:stretch>
        </p:blipFill>
        <p:spPr bwMode="auto">
          <a:xfrm>
            <a:off x="467544" y="0"/>
            <a:ext cx="8046720" cy="517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39552" y="5373216"/>
            <a:ext cx="799288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Spettro d’attività ristretto</a:t>
            </a:r>
            <a:r>
              <a:rPr lang="it-IT" sz="2000" b="1" dirty="0"/>
              <a:t>; contro </a:t>
            </a:r>
            <a:r>
              <a:rPr lang="it-IT" sz="2000" b="1" dirty="0" err="1"/>
              <a:t>GRAM+</a:t>
            </a:r>
            <a:r>
              <a:rPr lang="it-IT" sz="2000" b="1" dirty="0"/>
              <a:t>. </a:t>
            </a:r>
          </a:p>
          <a:p>
            <a:r>
              <a:rPr lang="it-IT" sz="2000" b="1" dirty="0"/>
              <a:t>USO: </a:t>
            </a:r>
            <a:r>
              <a:rPr lang="it-IT" sz="2000" i="1" dirty="0" err="1"/>
              <a:t>Staphylococcus</a:t>
            </a:r>
            <a:r>
              <a:rPr lang="it-IT" sz="2000" i="1" dirty="0"/>
              <a:t> </a:t>
            </a:r>
            <a:r>
              <a:rPr lang="it-IT" sz="2000" i="1" dirty="0" err="1"/>
              <a:t>aureus</a:t>
            </a:r>
            <a:r>
              <a:rPr lang="it-IT" sz="2000" i="1" dirty="0"/>
              <a:t>  </a:t>
            </a:r>
            <a:r>
              <a:rPr lang="it-IT" sz="2000" i="1" dirty="0" err="1"/>
              <a:t>penicillino-resistente</a:t>
            </a:r>
            <a:r>
              <a:rPr lang="it-IT" sz="2000" i="1" dirty="0"/>
              <a:t>, </a:t>
            </a:r>
            <a:r>
              <a:rPr lang="it-IT" sz="2000" dirty="0"/>
              <a:t>in particolare nel trattamento dell’osteomielite (infezione delle ossa). </a:t>
            </a:r>
            <a:endParaRPr lang="it-IT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 l="15134" r="9819" b="16379"/>
          <a:stretch>
            <a:fillRect/>
          </a:stretch>
        </p:blipFill>
        <p:spPr bwMode="auto">
          <a:xfrm>
            <a:off x="4143375" y="3021013"/>
            <a:ext cx="4173538" cy="1976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672138" y="1982788"/>
            <a:ext cx="3368675" cy="720725"/>
          </a:xfrm>
          <a:prstGeom prst="rect">
            <a:avLst/>
          </a:prstGeom>
          <a:solidFill>
            <a:srgbClr val="FFFFCC"/>
          </a:solidFill>
          <a:ln w="1908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Rifampicina: </a:t>
            </a:r>
            <a:r>
              <a:rPr lang="it-IT" sz="1400">
                <a:solidFill>
                  <a:srgbClr val="000000"/>
                </a:solidFill>
                <a:latin typeface="Arial" charset="0"/>
              </a:rPr>
              <a:t>si lega alla RNA-polimerasi DNA dipendente ed inibisce la sintesi di RNA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 flipH="1">
            <a:off x="6376988" y="2852738"/>
            <a:ext cx="369887" cy="274637"/>
          </a:xfrm>
          <a:prstGeom prst="line">
            <a:avLst/>
          </a:prstGeom>
          <a:noFill/>
          <a:ln w="28440" cap="sq">
            <a:solidFill>
              <a:srgbClr val="FFFF66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18500" y="3717925"/>
            <a:ext cx="639763" cy="274638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DNA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328025" y="4100513"/>
            <a:ext cx="639763" cy="274637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RNA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148513" y="4549775"/>
            <a:ext cx="1152525" cy="360363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Polimerasi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 flipV="1">
            <a:off x="6805613" y="4359275"/>
            <a:ext cx="277812" cy="277813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435600" y="5408613"/>
            <a:ext cx="2160588" cy="792162"/>
          </a:xfrm>
          <a:prstGeom prst="rect">
            <a:avLst/>
          </a:prstGeom>
          <a:solidFill>
            <a:srgbClr val="CCFFCC"/>
          </a:solidFill>
          <a:ln w="19080" cap="sq">
            <a:solidFill>
              <a:srgbClr val="99FF6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Chinolone: </a:t>
            </a:r>
            <a:r>
              <a:rPr lang="it-IT" sz="1400">
                <a:solidFill>
                  <a:srgbClr val="000000"/>
                </a:solidFill>
                <a:latin typeface="Arial" charset="0"/>
              </a:rPr>
              <a:t>interagisce con la subunità A della girasi batterica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5756275" y="4830763"/>
            <a:ext cx="1588" cy="550862"/>
          </a:xfrm>
          <a:prstGeom prst="line">
            <a:avLst/>
          </a:prstGeom>
          <a:noFill/>
          <a:ln w="28440" cap="sq">
            <a:solidFill>
              <a:srgbClr val="99FF66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3592513" y="5345113"/>
            <a:ext cx="1658937" cy="936625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Novobiocina: </a:t>
            </a:r>
            <a:r>
              <a:rPr lang="it-IT" sz="1400">
                <a:solidFill>
                  <a:srgbClr val="000000"/>
                </a:solidFill>
                <a:latin typeface="Arial" charset="0"/>
              </a:rPr>
              <a:t>si lega alla subunità B della girasi batterica</a:t>
            </a: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4830763" y="4314825"/>
            <a:ext cx="639762" cy="64293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5002213" y="4530725"/>
            <a:ext cx="366712" cy="95250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5106988" y="4460875"/>
            <a:ext cx="182562" cy="273050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4494213" y="4821238"/>
            <a:ext cx="366712" cy="365125"/>
          </a:xfrm>
          <a:prstGeom prst="diamond">
            <a:avLst/>
          </a:prstGeom>
          <a:solidFill>
            <a:srgbClr val="FF00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V="1">
            <a:off x="4976813" y="5184775"/>
            <a:ext cx="274637" cy="12223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4154488" y="3524250"/>
            <a:ext cx="641350" cy="274638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DNA</a:t>
            </a: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5353050" y="3371850"/>
            <a:ext cx="731838" cy="274638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Arial" charset="0"/>
              </a:rPr>
              <a:t>girasi</a:t>
            </a: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179388" y="1196975"/>
            <a:ext cx="3386137" cy="4235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99FF"/>
                </a:solidFill>
                <a:latin typeface="Arial" charset="0"/>
              </a:rPr>
              <a:t>Inibitori sintesi DNA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>
              <a:solidFill>
                <a:srgbClr val="FF66FF"/>
              </a:solidFill>
              <a:latin typeface="Arial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FF99FF"/>
                </a:solidFill>
                <a:latin typeface="Arial" charset="0"/>
              </a:rPr>
              <a:t>NOVOBIOCINA</a:t>
            </a:r>
            <a:r>
              <a:rPr lang="it-IT" sz="1400">
                <a:solidFill>
                  <a:srgbClr val="FF66FF"/>
                </a:solidFill>
                <a:latin typeface="Arial" charset="0"/>
              </a:rPr>
              <a:t> </a:t>
            </a:r>
            <a:r>
              <a:rPr lang="it-IT" sz="1400">
                <a:solidFill>
                  <a:srgbClr val="FFFFFF"/>
                </a:solidFill>
                <a:latin typeface="Arial" charset="0"/>
              </a:rPr>
              <a:t>(prodotta da </a:t>
            </a:r>
            <a:r>
              <a:rPr lang="it-IT" sz="1400" i="1">
                <a:solidFill>
                  <a:srgbClr val="FFFFFF"/>
                </a:solidFill>
                <a:latin typeface="Arial" charset="0"/>
              </a:rPr>
              <a:t>Streptomyces niveus</a:t>
            </a:r>
            <a:r>
              <a:rPr lang="it-IT" sz="1400">
                <a:solidFill>
                  <a:srgbClr val="FFFFFF"/>
                </a:solidFill>
                <a:latin typeface="Arial" charset="0"/>
              </a:rPr>
              <a:t>) = si lega alla subunità B della girasi batterica inattivandola; azione sinergica a quella dei chinoloni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>
              <a:solidFill>
                <a:srgbClr val="FFFF66"/>
              </a:solidFill>
              <a:latin typeface="Arial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66"/>
                </a:solidFill>
                <a:latin typeface="Arial" charset="0"/>
              </a:rPr>
              <a:t>Inibitori sintesi RNA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>
              <a:solidFill>
                <a:srgbClr val="FFFF66"/>
              </a:solidFill>
              <a:latin typeface="Arial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FFFF66"/>
                </a:solidFill>
                <a:latin typeface="Arial" charset="0"/>
              </a:rPr>
              <a:t>RIFAMPICINA</a:t>
            </a:r>
            <a:r>
              <a:rPr lang="it-IT" sz="1400">
                <a:solidFill>
                  <a:srgbClr val="FFFF66"/>
                </a:solidFill>
                <a:latin typeface="Arial" charset="0"/>
              </a:rPr>
              <a:t> </a:t>
            </a:r>
            <a:r>
              <a:rPr lang="it-IT" sz="1400">
                <a:solidFill>
                  <a:srgbClr val="FFFFFF"/>
                </a:solidFill>
                <a:latin typeface="Arial" charset="0"/>
              </a:rPr>
              <a:t>= antibiotico naturale prodotto da </a:t>
            </a:r>
            <a:r>
              <a:rPr lang="it-IT" sz="1400" i="1">
                <a:solidFill>
                  <a:srgbClr val="FFFFFF"/>
                </a:solidFill>
                <a:latin typeface="Arial" charset="0"/>
              </a:rPr>
              <a:t>Nocardia mediterranea</a:t>
            </a:r>
            <a:r>
              <a:rPr lang="it-IT" sz="1400">
                <a:solidFill>
                  <a:srgbClr val="FFFFFF"/>
                </a:solidFill>
                <a:latin typeface="Arial" charset="0"/>
              </a:rPr>
              <a:t>;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</a:rPr>
              <a:t>Particolarmente usata nella terapia della tubercolosi. Interferisce con la fase di inizio della trascrizione, legandosi all’RNA polimerasi batterica (che è diversa dalle RNA polimerasi eucariotiche; </a:t>
            </a:r>
            <a:r>
              <a:rPr lang="it-IT" sz="1400" b="1">
                <a:solidFill>
                  <a:srgbClr val="FFFFFF"/>
                </a:solidFill>
                <a:latin typeface="Arial" charset="0"/>
              </a:rPr>
              <a:t>azione selettiva</a:t>
            </a:r>
            <a:r>
              <a:rPr lang="it-IT" sz="1400">
                <a:solidFill>
                  <a:srgbClr val="FFFFFF"/>
                </a:solidFill>
                <a:latin typeface="Arial" charset="0"/>
              </a:rPr>
              <a:t>). </a:t>
            </a: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1116013" y="115888"/>
            <a:ext cx="7169150" cy="9477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2F2F2"/>
                </a:solidFill>
                <a:latin typeface="Arial" charset="0"/>
              </a:rPr>
              <a:t>INIBITORI DELLA SINTESI DEGLI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2F2F2"/>
                </a:solidFill>
                <a:latin typeface="Arial" charset="0"/>
              </a:rPr>
              <a:t>ACIDI NUCLEICI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AutoShape 2" descr="https://slideplayer.it/slide/10511682/33/images/50/La+girasi+batterica+%C3%A8+formata+da+due+coppie+di+identici+polipeptidi%2C+denominati+subunit%C3%A0+A+e+B.+Le+subunit%C3%A0+A+tagliano+la+catena+di+DNA+in+siti+specifici+e+ne+consentono+lo+srotolamento%2C+mentre+le+subunit%C3%A0+B+sono+responsabili+della+spiralizzazione+negativa+del+DNA.+Ambedue+le+funzioni+sono+necessarie+per+ottenere+le+modificazioni+topologiche+indispensabili+alla+produzione+della+forca+replicativa+e%2C+quindi%2C+alla+replicazione+del+D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82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2021" name="AutoShape 5" descr="Risultati immagini per dna girasi batter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279650"/>
            <a:ext cx="2328863" cy="2457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841500" y="115888"/>
            <a:ext cx="5260975" cy="825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</a:rPr>
              <a:t>BERSAGLIO MOLECOLARE DEI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</a:rPr>
              <a:t>CHINOLONI E </a:t>
            </a:r>
            <a:r>
              <a:rPr lang="it-IT" b="1">
                <a:solidFill>
                  <a:srgbClr val="99FF66"/>
                </a:solidFill>
                <a:latin typeface="Arial" charset="0"/>
              </a:rPr>
              <a:t>FLUOROCHINOLONI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68313" y="2740025"/>
            <a:ext cx="2776537" cy="57150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1F497D"/>
                </a:solidFill>
                <a:latin typeface="Arial" charset="0"/>
              </a:rPr>
              <a:t>DNA Girasi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042025" y="2727325"/>
            <a:ext cx="2778125" cy="57150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1F497D"/>
                </a:solidFill>
                <a:latin typeface="Arial" charset="0"/>
              </a:rPr>
              <a:t>Topoisomerasi IV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50825" y="3357563"/>
            <a:ext cx="3168650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</a:rPr>
              <a:t>Scoperta nel 1976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</a:rPr>
              <a:t>Codificata da </a:t>
            </a:r>
            <a:r>
              <a:rPr lang="it-IT" sz="1600" i="1">
                <a:solidFill>
                  <a:srgbClr val="FFFFFF"/>
                </a:solidFill>
                <a:latin typeface="Arial" charset="0"/>
              </a:rPr>
              <a:t>gyrA </a:t>
            </a:r>
            <a:r>
              <a:rPr lang="it-IT" sz="1600">
                <a:solidFill>
                  <a:srgbClr val="FFFFFF"/>
                </a:solidFill>
                <a:latin typeface="Arial" charset="0"/>
              </a:rPr>
              <a:t>e </a:t>
            </a:r>
            <a:r>
              <a:rPr lang="it-IT" sz="1600" i="1">
                <a:solidFill>
                  <a:srgbClr val="FFFFFF"/>
                </a:solidFill>
                <a:latin typeface="Arial" charset="0"/>
              </a:rPr>
              <a:t>gyrB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</a:rPr>
              <a:t>Bersaglio principale nei </a:t>
            </a:r>
            <a:r>
              <a:rPr lang="it-IT" sz="1600" b="1">
                <a:solidFill>
                  <a:srgbClr val="FFFFFF"/>
                </a:solidFill>
                <a:latin typeface="Arial" charset="0"/>
              </a:rPr>
              <a:t>batteri Gram - 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795963" y="3357563"/>
            <a:ext cx="3170237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</a:rPr>
              <a:t>Scoperta nel 1990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</a:rPr>
              <a:t>Codificata da </a:t>
            </a:r>
            <a:r>
              <a:rPr lang="it-IT" sz="1600" i="1">
                <a:solidFill>
                  <a:srgbClr val="FFFFFF"/>
                </a:solidFill>
                <a:latin typeface="Arial" charset="0"/>
              </a:rPr>
              <a:t>parC </a:t>
            </a:r>
            <a:r>
              <a:rPr lang="it-IT" sz="1600">
                <a:solidFill>
                  <a:srgbClr val="FFFFFF"/>
                </a:solidFill>
                <a:latin typeface="Arial" charset="0"/>
              </a:rPr>
              <a:t>e </a:t>
            </a:r>
            <a:r>
              <a:rPr lang="it-IT" sz="1600" i="1">
                <a:solidFill>
                  <a:srgbClr val="FFFFFF"/>
                </a:solidFill>
                <a:latin typeface="Arial" charset="0"/>
              </a:rPr>
              <a:t>parE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</a:rPr>
              <a:t>Bersaglio principale nei </a:t>
            </a:r>
            <a:r>
              <a:rPr lang="it-IT" sz="1600" b="1">
                <a:solidFill>
                  <a:srgbClr val="FFFFFF"/>
                </a:solidFill>
                <a:latin typeface="Arial" charset="0"/>
              </a:rPr>
              <a:t>batteri Gram + 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95288" y="1196975"/>
            <a:ext cx="8291512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</a:rPr>
              <a:t>Il DNA è una struttura libera di muoversi e di assumere varie conformazioni topologiche.  La struttura del DNA nello spazio viene controllata e regolata da enzimi detti </a:t>
            </a:r>
            <a:r>
              <a:rPr lang="it-IT" sz="1600" b="1" i="1" u="sng">
                <a:solidFill>
                  <a:srgbClr val="FFFFFF"/>
                </a:solidFill>
                <a:latin typeface="Arial" charset="0"/>
              </a:rPr>
              <a:t>DNA topoisomerasi</a:t>
            </a:r>
            <a:r>
              <a:rPr lang="it-IT" sz="1600">
                <a:solidFill>
                  <a:srgbClr val="FFFFFF"/>
                </a:solidFill>
                <a:latin typeface="Arial" charset="0"/>
              </a:rPr>
              <a:t>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827088" y="5949950"/>
            <a:ext cx="7561262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2900" indent="-341313" algn="ctr">
              <a:buClrTx/>
              <a:buFontTx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</a:rPr>
              <a:t>I </a:t>
            </a:r>
            <a:r>
              <a:rPr lang="it-IT" sz="1600" b="1">
                <a:solidFill>
                  <a:srgbClr val="FFFFFF"/>
                </a:solidFill>
                <a:latin typeface="Arial" charset="0"/>
              </a:rPr>
              <a:t>CHINOLONI </a:t>
            </a:r>
            <a:r>
              <a:rPr lang="it-IT" sz="1600">
                <a:solidFill>
                  <a:srgbClr val="FFFFFF"/>
                </a:solidFill>
                <a:latin typeface="Arial" charset="0"/>
              </a:rPr>
              <a:t>inattivano la girasi batterica interferendo con la subunità A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215900" y="5046663"/>
            <a:ext cx="8388350" cy="8239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2900" indent="-341313" algn="just">
              <a:buClrTx/>
              <a:buFontTx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</a:rPr>
              <a:t>	Le girasi sono formate da due copie di peptidi (subunità A e B). La subunità A taglia in siti specifici, mentre la subunità B è responsabile della spiralizzazione negativa. Questi due meccanismi favoriscono la formazione della forcina replicativa.</a:t>
            </a:r>
          </a:p>
        </p:txBody>
      </p:sp>
    </p:spTree>
  </p:cSld>
  <p:clrMapOvr>
    <a:masterClrMapping/>
  </p:clrMapOvr>
  <p:transition spd="med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08-19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33500"/>
            <a:ext cx="8682038" cy="32750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8600" y="5791200"/>
            <a:ext cx="8686800" cy="53340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Meccanismo di azione dei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fluorochinoloni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(rappresentazione schematica).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7089775" y="2579688"/>
            <a:ext cx="471488" cy="917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N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1">
              <a:solidFill>
                <a:srgbClr val="FFFFFF"/>
              </a:solidFill>
              <a:latin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R1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838200" y="44450"/>
            <a:ext cx="7315200" cy="990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</a:rPr>
              <a:t>CHINOLONI E </a:t>
            </a:r>
            <a:r>
              <a:rPr lang="it-IT" sz="2800" b="1">
                <a:solidFill>
                  <a:srgbClr val="99FF66"/>
                </a:solidFill>
                <a:latin typeface="Arial" charset="0"/>
              </a:rPr>
              <a:t>FLUOROCHINOLONI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098675" y="2787650"/>
            <a:ext cx="471488" cy="917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N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1">
              <a:solidFill>
                <a:srgbClr val="FFFFFF"/>
              </a:solidFill>
              <a:latin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R1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28650" y="1477963"/>
            <a:ext cx="3101975" cy="1835150"/>
            <a:chOff x="396" y="931"/>
            <a:chExt cx="1954" cy="1156"/>
          </a:xfrm>
        </p:grpSpPr>
        <p:sp>
          <p:nvSpPr>
            <p:cNvPr id="6149" name="AutoShape 5"/>
            <p:cNvSpPr>
              <a:spLocks noChangeArrowheads="1"/>
            </p:cNvSpPr>
            <p:nvPr/>
          </p:nvSpPr>
          <p:spPr bwMode="auto">
            <a:xfrm rot="5400000">
              <a:off x="1159" y="1282"/>
              <a:ext cx="577" cy="460"/>
            </a:xfrm>
            <a:prstGeom prst="hexagon">
              <a:avLst>
                <a:gd name="adj" fmla="val 31359"/>
                <a:gd name="vf" fmla="val 115470"/>
              </a:avLst>
            </a:prstGeom>
            <a:solidFill>
              <a:srgbClr val="00CC99"/>
            </a:solidFill>
            <a:ln w="28440" cap="sq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50" name="AutoShape 6"/>
            <p:cNvSpPr>
              <a:spLocks noChangeArrowheads="1"/>
            </p:cNvSpPr>
            <p:nvPr/>
          </p:nvSpPr>
          <p:spPr bwMode="auto">
            <a:xfrm rot="5400000">
              <a:off x="695" y="1282"/>
              <a:ext cx="577" cy="460"/>
            </a:xfrm>
            <a:prstGeom prst="hexagon">
              <a:avLst>
                <a:gd name="adj" fmla="val 31359"/>
                <a:gd name="vf" fmla="val 115470"/>
              </a:avLst>
            </a:prstGeom>
            <a:solidFill>
              <a:srgbClr val="00CC99"/>
            </a:solidFill>
            <a:ln w="28440" cap="sq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51" name="Line 7"/>
            <p:cNvSpPr>
              <a:spLocks noChangeShapeType="1"/>
            </p:cNvSpPr>
            <p:nvPr/>
          </p:nvSpPr>
          <p:spPr bwMode="auto">
            <a:xfrm flipH="1" flipV="1">
              <a:off x="810" y="1630"/>
              <a:ext cx="181" cy="117"/>
            </a:xfrm>
            <a:prstGeom prst="line">
              <a:avLst/>
            </a:prstGeom>
            <a:noFill/>
            <a:ln w="28440" cap="sq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152" name="Line 8"/>
            <p:cNvSpPr>
              <a:spLocks noChangeShapeType="1"/>
            </p:cNvSpPr>
            <p:nvPr/>
          </p:nvSpPr>
          <p:spPr bwMode="auto">
            <a:xfrm flipH="1">
              <a:off x="790" y="1279"/>
              <a:ext cx="205" cy="111"/>
            </a:xfrm>
            <a:prstGeom prst="line">
              <a:avLst/>
            </a:prstGeom>
            <a:noFill/>
            <a:ln w="28440" cap="sq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>
              <a:off x="1167" y="1387"/>
              <a:ext cx="0" cy="239"/>
            </a:xfrm>
            <a:prstGeom prst="line">
              <a:avLst/>
            </a:prstGeom>
            <a:noFill/>
            <a:ln w="28440" cap="sq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>
              <a:off x="1623" y="1404"/>
              <a:ext cx="0" cy="239"/>
            </a:xfrm>
            <a:prstGeom prst="line">
              <a:avLst/>
            </a:prstGeom>
            <a:noFill/>
            <a:ln w="28440" cap="sq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155" name="Line 11"/>
            <p:cNvSpPr>
              <a:spLocks noChangeShapeType="1"/>
            </p:cNvSpPr>
            <p:nvPr/>
          </p:nvSpPr>
          <p:spPr bwMode="auto">
            <a:xfrm flipV="1">
              <a:off x="1689" y="1287"/>
              <a:ext cx="127" cy="72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>
              <a:off x="1451" y="1960"/>
              <a:ext cx="0" cy="127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157" name="Line 13"/>
            <p:cNvSpPr>
              <a:spLocks noChangeShapeType="1"/>
            </p:cNvSpPr>
            <p:nvPr/>
          </p:nvSpPr>
          <p:spPr bwMode="auto">
            <a:xfrm flipH="1">
              <a:off x="646" y="1661"/>
              <a:ext cx="92" cy="45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158" name="Text Box 14"/>
            <p:cNvSpPr txBox="1">
              <a:spLocks noChangeArrowheads="1"/>
            </p:cNvSpPr>
            <p:nvPr/>
          </p:nvSpPr>
          <p:spPr bwMode="auto">
            <a:xfrm>
              <a:off x="1805" y="1171"/>
              <a:ext cx="545" cy="23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>
                  <a:solidFill>
                    <a:srgbClr val="FFFFFF"/>
                  </a:solidFill>
                  <a:latin typeface="Arial" charset="0"/>
                </a:rPr>
                <a:t>COOH</a:t>
              </a:r>
            </a:p>
          </p:txBody>
        </p:sp>
        <p:sp>
          <p:nvSpPr>
            <p:cNvPr id="6159" name="Text Box 15"/>
            <p:cNvSpPr txBox="1">
              <a:spLocks noChangeArrowheads="1"/>
            </p:cNvSpPr>
            <p:nvPr/>
          </p:nvSpPr>
          <p:spPr bwMode="auto">
            <a:xfrm>
              <a:off x="643" y="1253"/>
              <a:ext cx="209" cy="23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>
                  <a:solidFill>
                    <a:srgbClr val="FFFFFF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6160" name="Text Box 16"/>
            <p:cNvSpPr txBox="1">
              <a:spLocks noChangeArrowheads="1"/>
            </p:cNvSpPr>
            <p:nvPr/>
          </p:nvSpPr>
          <p:spPr bwMode="auto">
            <a:xfrm>
              <a:off x="880" y="1709"/>
              <a:ext cx="209" cy="23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>
                  <a:solidFill>
                    <a:srgbClr val="FFFFFF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6161" name="Text Box 17"/>
            <p:cNvSpPr txBox="1">
              <a:spLocks noChangeArrowheads="1"/>
            </p:cNvSpPr>
            <p:nvPr/>
          </p:nvSpPr>
          <p:spPr bwMode="auto">
            <a:xfrm>
              <a:off x="1601" y="1580"/>
              <a:ext cx="209" cy="23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>
                  <a:solidFill>
                    <a:srgbClr val="FFFFFF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6162" name="Text Box 18"/>
            <p:cNvSpPr txBox="1">
              <a:spLocks noChangeArrowheads="1"/>
            </p:cNvSpPr>
            <p:nvPr/>
          </p:nvSpPr>
          <p:spPr bwMode="auto">
            <a:xfrm>
              <a:off x="396" y="1628"/>
              <a:ext cx="296" cy="23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>
                  <a:solidFill>
                    <a:srgbClr val="FFFFFF"/>
                  </a:solidFill>
                  <a:latin typeface="Arial" charset="0"/>
                </a:rPr>
                <a:t>R7</a:t>
              </a:r>
            </a:p>
          </p:txBody>
        </p:sp>
        <p:sp>
          <p:nvSpPr>
            <p:cNvPr id="6163" name="Text Box 19"/>
            <p:cNvSpPr txBox="1">
              <a:spLocks noChangeArrowheads="1"/>
            </p:cNvSpPr>
            <p:nvPr/>
          </p:nvSpPr>
          <p:spPr bwMode="auto">
            <a:xfrm rot="5400000">
              <a:off x="1360" y="1055"/>
              <a:ext cx="197" cy="23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>
                  <a:solidFill>
                    <a:srgbClr val="FFFFFF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6164" name="Text Box 20"/>
            <p:cNvSpPr txBox="1">
              <a:spLocks noChangeArrowheads="1"/>
            </p:cNvSpPr>
            <p:nvPr/>
          </p:nvSpPr>
          <p:spPr bwMode="auto">
            <a:xfrm>
              <a:off x="1339" y="931"/>
              <a:ext cx="225" cy="23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>
                  <a:solidFill>
                    <a:srgbClr val="FFFFFF"/>
                  </a:solidFill>
                  <a:latin typeface="Arial" charset="0"/>
                </a:rPr>
                <a:t>O</a:t>
              </a:r>
            </a:p>
          </p:txBody>
        </p:sp>
      </p:grp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257300" y="3937000"/>
            <a:ext cx="1979613" cy="1465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CHINOLONI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1">
              <a:solidFill>
                <a:srgbClr val="FFFFFF"/>
              </a:solidFill>
              <a:latin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AC. NALIDIXICO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AC. PIPEMIDICO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CINOXACINA</a:t>
            </a:r>
          </a:p>
        </p:txBody>
      </p:sp>
      <p:sp>
        <p:nvSpPr>
          <p:cNvPr id="6166" name="AutoShape 22"/>
          <p:cNvSpPr>
            <a:spLocks noChangeArrowheads="1"/>
          </p:cNvSpPr>
          <p:nvPr/>
        </p:nvSpPr>
        <p:spPr bwMode="auto">
          <a:xfrm rot="5400000">
            <a:off x="4914900" y="2566988"/>
            <a:ext cx="917575" cy="733425"/>
          </a:xfrm>
          <a:prstGeom prst="hexagon">
            <a:avLst>
              <a:gd name="adj" fmla="val 31277"/>
              <a:gd name="vf" fmla="val 115470"/>
            </a:avLst>
          </a:prstGeom>
          <a:solidFill>
            <a:srgbClr val="00CC99"/>
          </a:solidFill>
          <a:ln w="284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167" name="AutoShape 23"/>
          <p:cNvSpPr>
            <a:spLocks noChangeArrowheads="1"/>
          </p:cNvSpPr>
          <p:nvPr/>
        </p:nvSpPr>
        <p:spPr bwMode="auto">
          <a:xfrm rot="5400000">
            <a:off x="6851650" y="1827213"/>
            <a:ext cx="917575" cy="733425"/>
          </a:xfrm>
          <a:prstGeom prst="hexagon">
            <a:avLst>
              <a:gd name="adj" fmla="val 31277"/>
              <a:gd name="vf" fmla="val 115470"/>
            </a:avLst>
          </a:prstGeom>
          <a:solidFill>
            <a:srgbClr val="00CC99"/>
          </a:solidFill>
          <a:ln w="284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168" name="AutoShape 24"/>
          <p:cNvSpPr>
            <a:spLocks noChangeArrowheads="1"/>
          </p:cNvSpPr>
          <p:nvPr/>
        </p:nvSpPr>
        <p:spPr bwMode="auto">
          <a:xfrm rot="5400000">
            <a:off x="6115050" y="1827213"/>
            <a:ext cx="917575" cy="733425"/>
          </a:xfrm>
          <a:prstGeom prst="hexagon">
            <a:avLst>
              <a:gd name="adj" fmla="val 31277"/>
              <a:gd name="vf" fmla="val 115470"/>
            </a:avLst>
          </a:prstGeom>
          <a:solidFill>
            <a:srgbClr val="00CC99"/>
          </a:solidFill>
          <a:ln w="284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 flipH="1" flipV="1">
            <a:off x="6294438" y="2381250"/>
            <a:ext cx="288925" cy="187325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 flipH="1">
            <a:off x="6262688" y="1824038"/>
            <a:ext cx="327025" cy="17780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>
            <a:off x="7046913" y="1995488"/>
            <a:ext cx="1587" cy="38100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>
            <a:off x="7585075" y="2022475"/>
            <a:ext cx="1588" cy="38100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73" name="Line 29"/>
          <p:cNvSpPr>
            <a:spLocks noChangeShapeType="1"/>
          </p:cNvSpPr>
          <p:nvPr/>
        </p:nvSpPr>
        <p:spPr bwMode="auto">
          <a:xfrm flipV="1">
            <a:off x="7691438" y="1849438"/>
            <a:ext cx="203200" cy="115887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7875588" y="1665288"/>
            <a:ext cx="866775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COOH</a:t>
            </a:r>
          </a:p>
        </p:txBody>
      </p:sp>
      <p:sp>
        <p:nvSpPr>
          <p:cNvPr id="6175" name="Line 31"/>
          <p:cNvSpPr>
            <a:spLocks noChangeShapeType="1"/>
          </p:cNvSpPr>
          <p:nvPr/>
        </p:nvSpPr>
        <p:spPr bwMode="auto">
          <a:xfrm>
            <a:off x="7283450" y="2917825"/>
            <a:ext cx="1588" cy="203200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6392863" y="2549525"/>
            <a:ext cx="333375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X</a:t>
            </a:r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 rot="5400000">
            <a:off x="7167562" y="1452563"/>
            <a:ext cx="314325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=</a:t>
            </a:r>
          </a:p>
        </p:txBody>
      </p:sp>
      <p:sp>
        <p:nvSpPr>
          <p:cNvPr id="6178" name="Text Box 34"/>
          <p:cNvSpPr txBox="1">
            <a:spLocks noChangeArrowheads="1"/>
          </p:cNvSpPr>
          <p:nvPr/>
        </p:nvSpPr>
        <p:spPr bwMode="auto">
          <a:xfrm>
            <a:off x="7134225" y="1257300"/>
            <a:ext cx="358775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O</a:t>
            </a:r>
          </a:p>
        </p:txBody>
      </p:sp>
      <p:sp>
        <p:nvSpPr>
          <p:cNvPr id="6179" name="Line 35"/>
          <p:cNvSpPr>
            <a:spLocks noChangeShapeType="1"/>
          </p:cNvSpPr>
          <p:nvPr/>
        </p:nvSpPr>
        <p:spPr bwMode="auto">
          <a:xfrm flipH="1" flipV="1">
            <a:off x="5978525" y="1833563"/>
            <a:ext cx="220663" cy="119062"/>
          </a:xfrm>
          <a:prstGeom prst="line">
            <a:avLst/>
          </a:prstGeom>
          <a:noFill/>
          <a:ln w="38160" cap="sq">
            <a:solidFill>
              <a:srgbClr val="99FF66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5668963" y="1568450"/>
            <a:ext cx="320675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99FF66"/>
                </a:solidFill>
                <a:latin typeface="Arial" charset="0"/>
              </a:rPr>
              <a:t>F</a:t>
            </a:r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5611813" y="2495550"/>
            <a:ext cx="344487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N</a:t>
            </a:r>
          </a:p>
        </p:txBody>
      </p:sp>
      <p:sp>
        <p:nvSpPr>
          <p:cNvPr id="6182" name="Line 38"/>
          <p:cNvSpPr>
            <a:spLocks noChangeShapeType="1"/>
          </p:cNvSpPr>
          <p:nvPr/>
        </p:nvSpPr>
        <p:spPr bwMode="auto">
          <a:xfrm flipV="1">
            <a:off x="5951538" y="2428875"/>
            <a:ext cx="260350" cy="133350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4783138" y="3016250"/>
            <a:ext cx="344487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N</a:t>
            </a:r>
          </a:p>
        </p:txBody>
      </p:sp>
      <p:sp>
        <p:nvSpPr>
          <p:cNvPr id="6184" name="Line 40"/>
          <p:cNvSpPr>
            <a:spLocks noChangeShapeType="1"/>
          </p:cNvSpPr>
          <p:nvPr/>
        </p:nvSpPr>
        <p:spPr bwMode="auto">
          <a:xfrm flipH="1">
            <a:off x="4657725" y="3300413"/>
            <a:ext cx="177800" cy="146050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4289425" y="3336925"/>
            <a:ext cx="471488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</a:rPr>
              <a:t>R2</a:t>
            </a:r>
          </a:p>
        </p:txBody>
      </p:sp>
      <p:sp>
        <p:nvSpPr>
          <p:cNvPr id="6186" name="Text Box 42"/>
          <p:cNvSpPr txBox="1">
            <a:spLocks noChangeArrowheads="1"/>
          </p:cNvSpPr>
          <p:nvPr/>
        </p:nvSpPr>
        <p:spPr bwMode="auto">
          <a:xfrm>
            <a:off x="5043488" y="3937000"/>
            <a:ext cx="2989262" cy="1739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99FF66"/>
                </a:solidFill>
                <a:latin typeface="Arial" charset="0"/>
              </a:rPr>
              <a:t>CHINOLONI FLUORURATI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1">
              <a:solidFill>
                <a:srgbClr val="99FF66"/>
              </a:solidFill>
              <a:latin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99FF66"/>
                </a:solidFill>
                <a:latin typeface="Arial" charset="0"/>
              </a:rPr>
              <a:t>NORFLOXACINA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99FF66"/>
                </a:solidFill>
                <a:latin typeface="Arial" charset="0"/>
              </a:rPr>
              <a:t>PEFLOXACINA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99FF66"/>
                </a:solidFill>
                <a:latin typeface="Arial" charset="0"/>
              </a:rPr>
              <a:t>OFLOXACINA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99FF66"/>
                </a:solidFill>
                <a:latin typeface="Arial" charset="0"/>
              </a:rPr>
              <a:t>CIPROFLOXACINA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79388" y="2636838"/>
            <a:ext cx="8713787" cy="4105275"/>
          </a:xfrm>
          <a:prstGeom prst="rect">
            <a:avLst/>
          </a:prstGeom>
          <a:solidFill>
            <a:srgbClr val="92D050"/>
          </a:solidFill>
          <a:ln w="25560" cap="sq">
            <a:solidFill>
              <a:srgbClr val="92D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79388" y="1341438"/>
            <a:ext cx="8713787" cy="1223962"/>
          </a:xfrm>
          <a:prstGeom prst="rect">
            <a:avLst/>
          </a:prstGeom>
          <a:solidFill>
            <a:srgbClr val="FFFF00"/>
          </a:solidFill>
          <a:ln w="255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79388" y="115888"/>
            <a:ext cx="8713787" cy="1125537"/>
          </a:xfrm>
          <a:prstGeom prst="rect">
            <a:avLst/>
          </a:prstGeom>
          <a:solidFill>
            <a:srgbClr val="FFFFFF"/>
          </a:solidFill>
          <a:ln w="255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50825" y="476250"/>
            <a:ext cx="8497888" cy="541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i="1">
                <a:solidFill>
                  <a:srgbClr val="000036"/>
                </a:solidFill>
                <a:latin typeface="Arial" charset="0"/>
              </a:rPr>
              <a:t> 	</a:t>
            </a:r>
            <a:r>
              <a:rPr lang="it-IT" sz="1400">
                <a:solidFill>
                  <a:srgbClr val="000036"/>
                </a:solidFill>
                <a:latin typeface="Arial" charset="0"/>
              </a:rPr>
              <a:t>Attivi contro i gram- (escluso P. Aeruginosa), inattivi su gram+. Privi di effetto sistemico.</a:t>
            </a:r>
          </a:p>
          <a:p>
            <a:pPr>
              <a:lnSpc>
                <a:spcPct val="11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000036"/>
                </a:solidFill>
                <a:latin typeface="Arial" charset="0"/>
              </a:rPr>
              <a:t>	</a:t>
            </a:r>
            <a:r>
              <a:rPr lang="it-IT" sz="1400" b="1">
                <a:solidFill>
                  <a:srgbClr val="000036"/>
                </a:solidFill>
                <a:latin typeface="Arial" charset="0"/>
              </a:rPr>
              <a:t>ACIDO NALIDIXICO  ACIDO OXOLINICO  CINOSSACINA  ACIDO PIROMIDICO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50825" y="115888"/>
            <a:ext cx="2355850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000036"/>
                </a:solidFill>
                <a:latin typeface="Arial" charset="0"/>
              </a:rPr>
              <a:t>PRIMA GENERAZIONE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50825" y="1700213"/>
            <a:ext cx="7850188" cy="7762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i="1">
                <a:solidFill>
                  <a:srgbClr val="000036"/>
                </a:solidFill>
                <a:latin typeface="Arial" charset="0"/>
              </a:rPr>
              <a:t> 	</a:t>
            </a:r>
            <a:r>
              <a:rPr lang="it-IT" sz="1400">
                <a:solidFill>
                  <a:srgbClr val="000036"/>
                </a:solidFill>
                <a:latin typeface="Arial" charset="0"/>
              </a:rPr>
              <a:t>Attivi contro i gram- (incluso P. Aeruginosa  e Proteus), inattivi su gram+. </a:t>
            </a:r>
          </a:p>
          <a:p>
            <a:pPr>
              <a:lnSpc>
                <a:spcPct val="11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000036"/>
                </a:solidFill>
                <a:latin typeface="Arial" charset="0"/>
              </a:rPr>
              <a:t>	Privi di effetto sistemico.</a:t>
            </a:r>
          </a:p>
          <a:p>
            <a:pPr>
              <a:lnSpc>
                <a:spcPct val="11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000036"/>
                </a:solidFill>
                <a:latin typeface="Arial" charset="0"/>
              </a:rPr>
              <a:t>	</a:t>
            </a:r>
            <a:r>
              <a:rPr lang="it-IT" sz="1400" b="1">
                <a:solidFill>
                  <a:srgbClr val="000036"/>
                </a:solidFill>
                <a:latin typeface="Arial" charset="0"/>
              </a:rPr>
              <a:t>ACIDO PIPEMIDICO   MILOSSACINA   ROSOSSACINA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50825" y="1268413"/>
            <a:ext cx="2714625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000036"/>
                </a:solidFill>
                <a:latin typeface="Arial" charset="0"/>
              </a:rPr>
              <a:t>SECONDA GENERAZIONE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60363" y="2957513"/>
            <a:ext cx="8388350" cy="7762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i="1">
                <a:solidFill>
                  <a:srgbClr val="000036"/>
                </a:solidFill>
                <a:latin typeface="Arial" charset="0"/>
              </a:rPr>
              <a:t> </a:t>
            </a:r>
            <a:r>
              <a:rPr lang="it-IT" sz="1400">
                <a:solidFill>
                  <a:srgbClr val="000036"/>
                </a:solidFill>
                <a:latin typeface="Arial" charset="0"/>
              </a:rPr>
              <a:t>	Ampio spettro. Dotati di effetto sistemico</a:t>
            </a:r>
          </a:p>
          <a:p>
            <a:pPr>
              <a:lnSpc>
                <a:spcPct val="11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000036"/>
                </a:solidFill>
                <a:latin typeface="Arial" charset="0"/>
              </a:rPr>
              <a:t>	</a:t>
            </a:r>
            <a:r>
              <a:rPr lang="it-IT" sz="1400" b="1">
                <a:solidFill>
                  <a:srgbClr val="000036"/>
                </a:solidFill>
                <a:latin typeface="Arial" charset="0"/>
              </a:rPr>
              <a:t>NORFLOXACINA ENOXACINA  PEFLOXACINA CIPROFLOXACINA 	AMIFLOXACINA FLUMECHINA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50825" y="2659063"/>
            <a:ext cx="4556125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000036"/>
                </a:solidFill>
                <a:latin typeface="Arial" charset="0"/>
              </a:rPr>
              <a:t>TERZA GENERAZIONE (FLUOROCHINOLONI)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258888" y="4048125"/>
            <a:ext cx="6481762" cy="306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i="1">
                <a:solidFill>
                  <a:srgbClr val="000036"/>
                </a:solidFill>
                <a:latin typeface="Arial" charset="0"/>
              </a:rPr>
              <a:t> </a:t>
            </a:r>
            <a:r>
              <a:rPr lang="it-IT" sz="1400" b="1">
                <a:solidFill>
                  <a:srgbClr val="000036"/>
                </a:solidFill>
                <a:latin typeface="Arial" charset="0"/>
              </a:rPr>
              <a:t>NADIFLOXACINA  OFLOXACINA  RUFLOXACINA  LOVOFLOXACINA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58813" y="3789363"/>
            <a:ext cx="3406775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i="1">
                <a:solidFill>
                  <a:srgbClr val="000036"/>
                </a:solidFill>
                <a:latin typeface="Arial" charset="0"/>
              </a:rPr>
              <a:t>- FLUOROCHINOLONI TRICICLICI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658813" y="4551363"/>
            <a:ext cx="2495550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i="1">
                <a:solidFill>
                  <a:srgbClr val="000036"/>
                </a:solidFill>
                <a:latin typeface="Arial" charset="0"/>
              </a:rPr>
              <a:t>- DIFLUOROCHINOLONI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258888" y="4840288"/>
            <a:ext cx="4826000" cy="306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36"/>
                </a:solidFill>
                <a:latin typeface="Arial" charset="0"/>
              </a:rPr>
              <a:t>LOMEFLOXACINA  FLEROXACINA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58813" y="5311775"/>
            <a:ext cx="2619375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i="1">
                <a:solidFill>
                  <a:srgbClr val="000036"/>
                </a:solidFill>
                <a:latin typeface="Arial" charset="0"/>
              </a:rPr>
              <a:t>- TRIFLUOROCHINOLONI</a:t>
            </a: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1258888" y="5561013"/>
            <a:ext cx="4826000" cy="306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36"/>
                </a:solidFill>
                <a:latin typeface="Arial" charset="0"/>
              </a:rPr>
              <a:t>TUSOFLOXACINA  TEMAFLOXACINA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658813" y="6064250"/>
            <a:ext cx="6383337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i="1">
                <a:solidFill>
                  <a:srgbClr val="000036"/>
                </a:solidFill>
                <a:latin typeface="Arial" charset="0"/>
              </a:rPr>
              <a:t>- FLUOROCHINOLONI CON ELEVATA ATTIVITA’ VERSO I GRAM+</a:t>
            </a: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1258888" y="6353175"/>
            <a:ext cx="4826000" cy="306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36"/>
                </a:solidFill>
                <a:latin typeface="Arial" charset="0"/>
              </a:rPr>
              <a:t>CLINAFLOXACINA  TROVAFLOXACINA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08-18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50" y="228600"/>
            <a:ext cx="7129463" cy="54848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71600" y="5791200"/>
            <a:ext cx="7200800" cy="53340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Formule di struttura dei principali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chinoloni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841500" y="115888"/>
            <a:ext cx="5260975" cy="917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</a:rPr>
              <a:t>CHINOLONI E </a:t>
            </a:r>
            <a:r>
              <a:rPr lang="it-IT" b="1">
                <a:solidFill>
                  <a:srgbClr val="99FF66"/>
                </a:solidFill>
                <a:latin typeface="Arial" charset="0"/>
              </a:rPr>
              <a:t>FLUOROCHINOLONI</a:t>
            </a:r>
          </a:p>
          <a:p>
            <a:pPr algn="ctr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FF"/>
                </a:solidFill>
                <a:latin typeface="Arial" charset="0"/>
              </a:rPr>
              <a:t>SPETTRO D’AZIONE</a:t>
            </a: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4213" y="1700213"/>
            <a:ext cx="7848600" cy="3752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</a:rPr>
              <a:t>Le molecole di prima generazione sono principalmente impiegate come antisettici urinari.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FFFFFF"/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</a:rPr>
              <a:t>Quelle di seconda e terza generazione, con l’ampliarsi dello spettro antibatterico e il miglioramento del profilo farmacocinetico, vengono utilizzate per il trattamento delle infezioni delle vie urinarie e delle vie aeree sostenute da </a:t>
            </a:r>
            <a:r>
              <a:rPr lang="it-IT" sz="2000" i="1">
                <a:solidFill>
                  <a:srgbClr val="FFFFFF"/>
                </a:solidFill>
                <a:latin typeface="Arial" charset="0"/>
              </a:rPr>
              <a:t>Streptococchi, Hemophilus, </a:t>
            </a:r>
            <a:r>
              <a:rPr lang="it-IT" sz="2000">
                <a:solidFill>
                  <a:srgbClr val="FFFFFF"/>
                </a:solidFill>
                <a:latin typeface="Arial" charset="0"/>
              </a:rPr>
              <a:t>micobatteri, batteri anaerobi.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FFFFFF"/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</a:rPr>
              <a:t>DOTATI DI EFFETTO CONCENTRAZIONE-DIPENDENTE ED ATTIVITA’ POST-ANTIBIOTICA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5" name="Group 1"/>
          <p:cNvGraphicFramePr>
            <a:graphicFrameLocks noGrp="1"/>
          </p:cNvGraphicFramePr>
          <p:nvPr/>
        </p:nvGraphicFramePr>
        <p:xfrm>
          <a:off x="611188" y="1341438"/>
          <a:ext cx="7778750" cy="5337181"/>
        </p:xfrm>
        <a:graphic>
          <a:graphicData uri="http://schemas.openxmlformats.org/drawingml/2006/table">
            <a:tbl>
              <a:tblPr/>
              <a:tblGrid>
                <a:gridCol w="17938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5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7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430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288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CHINOLONE</a:t>
                      </a:r>
                    </a:p>
                  </a:txBody>
                  <a:tcPr marL="42840" marR="42840" marT="12446" marB="0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BIO (%)</a:t>
                      </a:r>
                    </a:p>
                  </a:txBody>
                  <a:tcPr marL="42840" marR="42840" marT="12446" marB="0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T1/2 (ORE)</a:t>
                      </a:r>
                    </a:p>
                  </a:txBody>
                  <a:tcPr marL="42840" marR="42840" marT="12446" marB="0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LEGAME CON LE PP (%)</a:t>
                      </a:r>
                    </a:p>
                  </a:txBody>
                  <a:tcPr marL="42840" marR="42840" marT="12446" marB="0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FARMACO ESCRETO INALTERATO O COME METABOLITA ATTIVO</a:t>
                      </a:r>
                    </a:p>
                  </a:txBody>
                  <a:tcPr marL="42840" marR="42840" marT="12446" marB="0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ACIDO NALIDIXICO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80-90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1.5-2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80-93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13-20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CINOXACINA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buona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1.6-2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63-73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50-60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ACIDO PIPEMIDICO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buona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3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15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&gt;90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NORFLOXACINA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40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3.3-5.5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15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20-40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PEFLOXACINA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90-100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7.5-10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20-30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30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ENOXACINA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80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3.3-5.8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35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&gt;80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CIPROFLOXACINA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60-80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3.3-5.4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20-40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60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OFLOXACINA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85-95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5-7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25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70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MOXIFLOXACINA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~90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12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50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45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RUFLOXACINA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buona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12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12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LOMEFLOXACINA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&gt;98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8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10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6" charset="0"/>
                        </a:rPr>
                        <a:t>80</a:t>
                      </a:r>
                    </a:p>
                  </a:txBody>
                  <a:tcPr marL="42840" marR="42840" marT="12446" marB="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463" name="Text Box 199"/>
          <p:cNvSpPr txBox="1">
            <a:spLocks noChangeArrowheads="1"/>
          </p:cNvSpPr>
          <p:nvPr/>
        </p:nvSpPr>
        <p:spPr bwMode="auto">
          <a:xfrm>
            <a:off x="1841500" y="115888"/>
            <a:ext cx="5260975" cy="917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</a:rPr>
              <a:t>CHINOLONI E </a:t>
            </a:r>
            <a:r>
              <a:rPr lang="it-IT" b="1">
                <a:solidFill>
                  <a:srgbClr val="99FF66"/>
                </a:solidFill>
                <a:latin typeface="Arial" charset="0"/>
              </a:rPr>
              <a:t>FLUOROCHINOLONI</a:t>
            </a:r>
          </a:p>
          <a:p>
            <a:pPr algn="ctr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FF"/>
                </a:solidFill>
                <a:latin typeface="Arial" charset="0"/>
              </a:rPr>
              <a:t>FARMACOCINETICA</a:t>
            </a:r>
          </a:p>
        </p:txBody>
      </p:sp>
      <p:sp>
        <p:nvSpPr>
          <p:cNvPr id="4" name="Freccia a destra 3"/>
          <p:cNvSpPr/>
          <p:nvPr/>
        </p:nvSpPr>
        <p:spPr>
          <a:xfrm>
            <a:off x="72008" y="4725144"/>
            <a:ext cx="467544" cy="216024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 t="13426"/>
          <a:stretch>
            <a:fillRect/>
          </a:stretch>
        </p:blipFill>
        <p:spPr bwMode="auto">
          <a:xfrm>
            <a:off x="754063" y="981075"/>
            <a:ext cx="7418387" cy="46434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08075" y="115888"/>
            <a:ext cx="6727825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99FF66"/>
                </a:solidFill>
                <a:latin typeface="Arial" charset="0"/>
              </a:rPr>
              <a:t>FLUOROCHINOLONI DI RECENTE SVILUPPO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2882900" y="115888"/>
            <a:ext cx="3176588" cy="917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99FF66"/>
                </a:solidFill>
                <a:latin typeface="Arial" charset="0"/>
              </a:rPr>
              <a:t>FLUOROCHINOLONI</a:t>
            </a:r>
          </a:p>
          <a:p>
            <a:pPr algn="ctr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FF"/>
                </a:solidFill>
                <a:latin typeface="Arial" charset="0"/>
              </a:rPr>
              <a:t>EFFETTI INDESIDERATI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79388" y="1412875"/>
            <a:ext cx="8964612" cy="3673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93700" indent="-393700">
              <a:spcBef>
                <a:spcPts val="600"/>
              </a:spcBef>
              <a:buClr>
                <a:srgbClr val="F2F2F2"/>
              </a:buClr>
              <a:buFont typeface="Arial" charset="0"/>
              <a:buChar char="•"/>
              <a:tabLst>
                <a:tab pos="393700" algn="l"/>
                <a:tab pos="1308100" algn="l"/>
                <a:tab pos="2222500" algn="l"/>
                <a:tab pos="3136900" algn="l"/>
                <a:tab pos="4051300" algn="l"/>
                <a:tab pos="4965700" algn="l"/>
                <a:tab pos="5880100" algn="l"/>
                <a:tab pos="6794500" algn="l"/>
                <a:tab pos="7708900" algn="l"/>
                <a:tab pos="8623300" algn="l"/>
                <a:tab pos="9537700" algn="l"/>
                <a:tab pos="10452100" algn="l"/>
              </a:tabLst>
            </a:pPr>
            <a:r>
              <a:rPr lang="it-IT" sz="1800">
                <a:solidFill>
                  <a:srgbClr val="F2F2F2"/>
                </a:solidFill>
                <a:latin typeface="Arial" charset="0"/>
              </a:rPr>
              <a:t>EFFETTI GASTROINTESTINALI </a:t>
            </a:r>
          </a:p>
          <a:p>
            <a:pPr marL="395288" indent="-393700">
              <a:spcBef>
                <a:spcPts val="600"/>
              </a:spcBef>
              <a:buClrTx/>
              <a:buFontTx/>
              <a:buNone/>
              <a:tabLst>
                <a:tab pos="393700" algn="l"/>
                <a:tab pos="1308100" algn="l"/>
                <a:tab pos="2222500" algn="l"/>
                <a:tab pos="3136900" algn="l"/>
                <a:tab pos="4051300" algn="l"/>
                <a:tab pos="4965700" algn="l"/>
                <a:tab pos="5880100" algn="l"/>
                <a:tab pos="6794500" algn="l"/>
                <a:tab pos="7708900" algn="l"/>
                <a:tab pos="8623300" algn="l"/>
                <a:tab pos="9537700" algn="l"/>
                <a:tab pos="10452100" algn="l"/>
              </a:tabLst>
            </a:pPr>
            <a:r>
              <a:rPr lang="it-IT" sz="1800">
                <a:solidFill>
                  <a:srgbClr val="F2F2F2"/>
                </a:solidFill>
                <a:latin typeface="Arial" charset="0"/>
              </a:rPr>
              <a:t>		</a:t>
            </a:r>
            <a:r>
              <a:rPr lang="it-IT" sz="1800" i="1">
                <a:solidFill>
                  <a:srgbClr val="F2F2F2"/>
                </a:solidFill>
                <a:latin typeface="Arial" charset="0"/>
              </a:rPr>
              <a:t> nausea, dolori addominali e diarrea</a:t>
            </a:r>
          </a:p>
          <a:p>
            <a:pPr marL="395288" indent="-393700">
              <a:spcBef>
                <a:spcPts val="600"/>
              </a:spcBef>
              <a:buClrTx/>
              <a:buFontTx/>
              <a:buNone/>
              <a:tabLst>
                <a:tab pos="393700" algn="l"/>
                <a:tab pos="1308100" algn="l"/>
                <a:tab pos="2222500" algn="l"/>
                <a:tab pos="3136900" algn="l"/>
                <a:tab pos="4051300" algn="l"/>
                <a:tab pos="4965700" algn="l"/>
                <a:tab pos="5880100" algn="l"/>
                <a:tab pos="6794500" algn="l"/>
                <a:tab pos="7708900" algn="l"/>
                <a:tab pos="8623300" algn="l"/>
                <a:tab pos="9537700" algn="l"/>
                <a:tab pos="10452100" algn="l"/>
              </a:tabLst>
            </a:pPr>
            <a:endParaRPr lang="it-IT" sz="900" i="1">
              <a:solidFill>
                <a:srgbClr val="F2F2F2"/>
              </a:solidFill>
              <a:latin typeface="Arial" charset="0"/>
            </a:endParaRPr>
          </a:p>
          <a:p>
            <a:pPr marL="393700" indent="-393700">
              <a:spcBef>
                <a:spcPts val="600"/>
              </a:spcBef>
              <a:buClr>
                <a:srgbClr val="F2F2F2"/>
              </a:buClr>
              <a:buFont typeface="Arial" charset="0"/>
              <a:buChar char="•"/>
              <a:tabLst>
                <a:tab pos="393700" algn="l"/>
                <a:tab pos="1308100" algn="l"/>
                <a:tab pos="2222500" algn="l"/>
                <a:tab pos="3136900" algn="l"/>
                <a:tab pos="4051300" algn="l"/>
                <a:tab pos="4965700" algn="l"/>
                <a:tab pos="5880100" algn="l"/>
                <a:tab pos="6794500" algn="l"/>
                <a:tab pos="7708900" algn="l"/>
                <a:tab pos="8623300" algn="l"/>
                <a:tab pos="9537700" algn="l"/>
                <a:tab pos="10452100" algn="l"/>
              </a:tabLst>
            </a:pPr>
            <a:r>
              <a:rPr lang="it-IT" sz="1800">
                <a:solidFill>
                  <a:srgbClr val="F2F2F2"/>
                </a:solidFill>
                <a:latin typeface="Arial" charset="0"/>
              </a:rPr>
              <a:t>EFFETTI SUL SNC (attraversano la BEE) </a:t>
            </a:r>
          </a:p>
          <a:p>
            <a:pPr marL="395288" indent="-393700">
              <a:spcBef>
                <a:spcPts val="600"/>
              </a:spcBef>
              <a:buClrTx/>
              <a:buFontTx/>
              <a:buNone/>
              <a:tabLst>
                <a:tab pos="393700" algn="l"/>
                <a:tab pos="1308100" algn="l"/>
                <a:tab pos="2222500" algn="l"/>
                <a:tab pos="3136900" algn="l"/>
                <a:tab pos="4051300" algn="l"/>
                <a:tab pos="4965700" algn="l"/>
                <a:tab pos="5880100" algn="l"/>
                <a:tab pos="6794500" algn="l"/>
                <a:tab pos="7708900" algn="l"/>
                <a:tab pos="8623300" algn="l"/>
                <a:tab pos="9537700" algn="l"/>
                <a:tab pos="10452100" algn="l"/>
              </a:tabLst>
            </a:pPr>
            <a:r>
              <a:rPr lang="it-IT" sz="1800">
                <a:solidFill>
                  <a:srgbClr val="F2F2F2"/>
                </a:solidFill>
                <a:latin typeface="Arial" charset="0"/>
              </a:rPr>
              <a:t>		 </a:t>
            </a:r>
            <a:r>
              <a:rPr lang="it-IT" sz="1800" i="1">
                <a:solidFill>
                  <a:srgbClr val="F2F2F2"/>
                </a:solidFill>
                <a:latin typeface="Arial" charset="0"/>
              </a:rPr>
              <a:t>vertigini, cefalea, astenia; aumento del rischio epilettogeno, turbe del sonno</a:t>
            </a:r>
          </a:p>
          <a:p>
            <a:pPr marL="395288" indent="-393700">
              <a:spcBef>
                <a:spcPts val="600"/>
              </a:spcBef>
              <a:buClrTx/>
              <a:buFontTx/>
              <a:buNone/>
              <a:tabLst>
                <a:tab pos="393700" algn="l"/>
                <a:tab pos="1308100" algn="l"/>
                <a:tab pos="2222500" algn="l"/>
                <a:tab pos="3136900" algn="l"/>
                <a:tab pos="4051300" algn="l"/>
                <a:tab pos="4965700" algn="l"/>
                <a:tab pos="5880100" algn="l"/>
                <a:tab pos="6794500" algn="l"/>
                <a:tab pos="7708900" algn="l"/>
                <a:tab pos="8623300" algn="l"/>
                <a:tab pos="9537700" algn="l"/>
                <a:tab pos="10452100" algn="l"/>
              </a:tabLst>
            </a:pPr>
            <a:endParaRPr lang="it-IT" sz="900" i="1">
              <a:solidFill>
                <a:srgbClr val="F2F2F2"/>
              </a:solidFill>
              <a:latin typeface="Arial" charset="0"/>
            </a:endParaRPr>
          </a:p>
          <a:p>
            <a:pPr marL="393700" indent="-393700">
              <a:spcBef>
                <a:spcPts val="600"/>
              </a:spcBef>
              <a:buClr>
                <a:srgbClr val="F2F2F2"/>
              </a:buClr>
              <a:buFont typeface="Arial" charset="0"/>
              <a:buChar char="•"/>
              <a:tabLst>
                <a:tab pos="393700" algn="l"/>
                <a:tab pos="1308100" algn="l"/>
                <a:tab pos="2222500" algn="l"/>
                <a:tab pos="3136900" algn="l"/>
                <a:tab pos="4051300" algn="l"/>
                <a:tab pos="4965700" algn="l"/>
                <a:tab pos="5880100" algn="l"/>
                <a:tab pos="6794500" algn="l"/>
                <a:tab pos="7708900" algn="l"/>
                <a:tab pos="8623300" algn="l"/>
                <a:tab pos="9537700" algn="l"/>
                <a:tab pos="10452100" algn="l"/>
              </a:tabLst>
            </a:pPr>
            <a:r>
              <a:rPr lang="it-IT" sz="1800">
                <a:solidFill>
                  <a:srgbClr val="F2F2F2"/>
                </a:solidFill>
                <a:latin typeface="Arial" charset="0"/>
              </a:rPr>
              <a:t>REAZIONI DI IPERSENSIBILITÀ E FOTOSENSIBILIZZAZIONE</a:t>
            </a:r>
          </a:p>
          <a:p>
            <a:pPr marL="393700" indent="-393700">
              <a:spcBef>
                <a:spcPts val="600"/>
              </a:spcBef>
              <a:buClr>
                <a:srgbClr val="F2F2F2"/>
              </a:buClr>
              <a:buFont typeface="Arial" charset="0"/>
              <a:buNone/>
              <a:tabLst>
                <a:tab pos="393700" algn="l"/>
                <a:tab pos="1308100" algn="l"/>
                <a:tab pos="2222500" algn="l"/>
                <a:tab pos="3136900" algn="l"/>
                <a:tab pos="4051300" algn="l"/>
                <a:tab pos="4965700" algn="l"/>
                <a:tab pos="5880100" algn="l"/>
                <a:tab pos="6794500" algn="l"/>
                <a:tab pos="7708900" algn="l"/>
                <a:tab pos="8623300" algn="l"/>
                <a:tab pos="9537700" algn="l"/>
                <a:tab pos="10452100" algn="l"/>
              </a:tabLst>
            </a:pPr>
            <a:endParaRPr lang="it-IT" sz="900">
              <a:solidFill>
                <a:srgbClr val="F2F2F2"/>
              </a:solidFill>
              <a:latin typeface="Arial" charset="0"/>
            </a:endParaRPr>
          </a:p>
          <a:p>
            <a:pPr marL="393700" indent="-393700">
              <a:spcBef>
                <a:spcPts val="600"/>
              </a:spcBef>
              <a:buClr>
                <a:srgbClr val="F2F2F2"/>
              </a:buClr>
              <a:buFont typeface="Arial" charset="0"/>
              <a:buChar char="•"/>
              <a:tabLst>
                <a:tab pos="393700" algn="l"/>
                <a:tab pos="1308100" algn="l"/>
                <a:tab pos="2222500" algn="l"/>
                <a:tab pos="3136900" algn="l"/>
                <a:tab pos="4051300" algn="l"/>
                <a:tab pos="4965700" algn="l"/>
                <a:tab pos="5880100" algn="l"/>
                <a:tab pos="6794500" algn="l"/>
                <a:tab pos="7708900" algn="l"/>
                <a:tab pos="8623300" algn="l"/>
                <a:tab pos="9537700" algn="l"/>
                <a:tab pos="10452100" algn="l"/>
              </a:tabLst>
            </a:pPr>
            <a:r>
              <a:rPr lang="it-IT" sz="1800">
                <a:solidFill>
                  <a:srgbClr val="F2F2F2"/>
                </a:solidFill>
                <a:latin typeface="Arial" charset="0"/>
              </a:rPr>
              <a:t>DISORDINI EMATOLOGICI</a:t>
            </a:r>
          </a:p>
          <a:p>
            <a:pPr marL="393700" indent="-393700">
              <a:spcBef>
                <a:spcPts val="600"/>
              </a:spcBef>
              <a:buClr>
                <a:srgbClr val="F2F2F2"/>
              </a:buClr>
              <a:buFont typeface="Arial" charset="0"/>
              <a:buNone/>
              <a:tabLst>
                <a:tab pos="393700" algn="l"/>
                <a:tab pos="1308100" algn="l"/>
                <a:tab pos="2222500" algn="l"/>
                <a:tab pos="3136900" algn="l"/>
                <a:tab pos="4051300" algn="l"/>
                <a:tab pos="4965700" algn="l"/>
                <a:tab pos="5880100" algn="l"/>
                <a:tab pos="6794500" algn="l"/>
                <a:tab pos="7708900" algn="l"/>
                <a:tab pos="8623300" algn="l"/>
                <a:tab pos="9537700" algn="l"/>
                <a:tab pos="10452100" algn="l"/>
              </a:tabLst>
            </a:pPr>
            <a:endParaRPr lang="it-IT" sz="900">
              <a:solidFill>
                <a:srgbClr val="F2F2F2"/>
              </a:solidFill>
              <a:latin typeface="Arial" charset="0"/>
            </a:endParaRPr>
          </a:p>
          <a:p>
            <a:pPr marL="393700" indent="-393700">
              <a:spcBef>
                <a:spcPts val="600"/>
              </a:spcBef>
              <a:buClr>
                <a:srgbClr val="F2F2F2"/>
              </a:buClr>
              <a:buFont typeface="Arial" charset="0"/>
              <a:buChar char="•"/>
              <a:tabLst>
                <a:tab pos="393700" algn="l"/>
                <a:tab pos="1308100" algn="l"/>
                <a:tab pos="2222500" algn="l"/>
                <a:tab pos="3136900" algn="l"/>
                <a:tab pos="4051300" algn="l"/>
                <a:tab pos="4965700" algn="l"/>
                <a:tab pos="5880100" algn="l"/>
                <a:tab pos="6794500" algn="l"/>
                <a:tab pos="7708900" algn="l"/>
                <a:tab pos="8623300" algn="l"/>
                <a:tab pos="9537700" algn="l"/>
                <a:tab pos="10452100" algn="l"/>
              </a:tabLst>
            </a:pPr>
            <a:r>
              <a:rPr lang="it-IT" sz="1800">
                <a:solidFill>
                  <a:srgbClr val="F2F2F2"/>
                </a:solidFill>
                <a:latin typeface="Arial" charset="0"/>
              </a:rPr>
              <a:t>EPATOTOSSICITÀ (trovafloxacina)</a:t>
            </a:r>
          </a:p>
          <a:p>
            <a:pPr marL="393700" indent="-393700">
              <a:spcBef>
                <a:spcPts val="600"/>
              </a:spcBef>
              <a:buClr>
                <a:srgbClr val="F2F2F2"/>
              </a:buClr>
              <a:buFont typeface="Arial" charset="0"/>
              <a:buNone/>
              <a:tabLst>
                <a:tab pos="393700" algn="l"/>
                <a:tab pos="1308100" algn="l"/>
                <a:tab pos="2222500" algn="l"/>
                <a:tab pos="3136900" algn="l"/>
                <a:tab pos="4051300" algn="l"/>
                <a:tab pos="4965700" algn="l"/>
                <a:tab pos="5880100" algn="l"/>
                <a:tab pos="6794500" algn="l"/>
                <a:tab pos="7708900" algn="l"/>
                <a:tab pos="8623300" algn="l"/>
                <a:tab pos="9537700" algn="l"/>
                <a:tab pos="10452100" algn="l"/>
              </a:tabLst>
            </a:pPr>
            <a:endParaRPr lang="it-IT" sz="1800">
              <a:solidFill>
                <a:srgbClr val="F2F2F2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468313" y="1714500"/>
            <a:ext cx="8207375" cy="3181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441325" indent="-439738">
              <a:spcAft>
                <a:spcPts val="600"/>
              </a:spcAft>
              <a:buClrTx/>
              <a:buFontTx/>
              <a:buNone/>
              <a:tabLst>
                <a:tab pos="441325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dirty="0">
                <a:solidFill>
                  <a:srgbClr val="FFFFFF"/>
                </a:solidFill>
                <a:latin typeface="Arial" charset="0"/>
              </a:rPr>
              <a:t>	CROMOSOMICI</a:t>
            </a:r>
          </a:p>
          <a:p>
            <a:pPr marL="439738" indent="-438150">
              <a:spcAft>
                <a:spcPts val="600"/>
              </a:spcAft>
              <a:buClr>
                <a:srgbClr val="FFFFFF"/>
              </a:buClr>
              <a:buFont typeface="Wingdings" charset="2"/>
              <a:buChar char=""/>
              <a:tabLst>
                <a:tab pos="441325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000" dirty="0">
                <a:solidFill>
                  <a:srgbClr val="FFFFFF"/>
                </a:solidFill>
                <a:latin typeface="Arial" charset="0"/>
              </a:rPr>
              <a:t>Mutazioni in geni che codificano per le </a:t>
            </a:r>
            <a:r>
              <a:rPr lang="it-IT" sz="2000" dirty="0" err="1">
                <a:solidFill>
                  <a:srgbClr val="FFFFFF"/>
                </a:solidFill>
                <a:latin typeface="Arial" charset="0"/>
              </a:rPr>
              <a:t>subunità</a:t>
            </a:r>
            <a:r>
              <a:rPr lang="it-IT" sz="2000" dirty="0">
                <a:solidFill>
                  <a:srgbClr val="FFFFFF"/>
                </a:solidFill>
                <a:latin typeface="Arial" charset="0"/>
              </a:rPr>
              <a:t> della DNA  girasi (o della </a:t>
            </a:r>
            <a:r>
              <a:rPr lang="it-IT" sz="2000" dirty="0" err="1">
                <a:solidFill>
                  <a:srgbClr val="FFFFFF"/>
                </a:solidFill>
                <a:latin typeface="Arial" charset="0"/>
              </a:rPr>
              <a:t>topoisomerasi</a:t>
            </a:r>
            <a:r>
              <a:rPr lang="it-IT" sz="2000" dirty="0">
                <a:solidFill>
                  <a:srgbClr val="FFFFFF"/>
                </a:solidFill>
                <a:latin typeface="Arial" charset="0"/>
              </a:rPr>
              <a:t> IV)</a:t>
            </a:r>
          </a:p>
          <a:p>
            <a:pPr marL="439738" indent="-438150">
              <a:spcAft>
                <a:spcPts val="600"/>
              </a:spcAft>
              <a:buClr>
                <a:srgbClr val="FFFFFF"/>
              </a:buClr>
              <a:buFont typeface="Wingdings" charset="2"/>
              <a:buChar char=""/>
              <a:tabLst>
                <a:tab pos="441325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000" dirty="0">
                <a:solidFill>
                  <a:srgbClr val="FFFFFF"/>
                </a:solidFill>
                <a:latin typeface="Arial" charset="0"/>
              </a:rPr>
              <a:t>Diminuzione della permeabilità di membrane</a:t>
            </a:r>
          </a:p>
          <a:p>
            <a:pPr marL="439738" indent="-438150">
              <a:spcAft>
                <a:spcPts val="600"/>
              </a:spcAft>
              <a:buClr>
                <a:srgbClr val="FFFFFF"/>
              </a:buClr>
              <a:buFont typeface="Wingdings" charset="2"/>
              <a:buChar char=""/>
              <a:tabLst>
                <a:tab pos="441325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000" dirty="0">
                <a:solidFill>
                  <a:srgbClr val="FFFFFF"/>
                </a:solidFill>
                <a:latin typeface="Arial" charset="0"/>
              </a:rPr>
              <a:t>Aumentato efflusso del farmaco</a:t>
            </a:r>
          </a:p>
          <a:p>
            <a:pPr marL="439738" indent="-438150">
              <a:spcAft>
                <a:spcPts val="600"/>
              </a:spcAft>
              <a:buClr>
                <a:srgbClr val="FFFFFF"/>
              </a:buClr>
              <a:buFont typeface="Wingdings" charset="2"/>
              <a:buNone/>
              <a:tabLst>
                <a:tab pos="441325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dirty="0">
              <a:solidFill>
                <a:srgbClr val="FFFFFF"/>
              </a:solidFill>
              <a:latin typeface="Arial" charset="0"/>
            </a:endParaRPr>
          </a:p>
          <a:p>
            <a:pPr marL="441325" indent="-439738">
              <a:spcAft>
                <a:spcPts val="600"/>
              </a:spcAft>
              <a:buClrTx/>
              <a:buFontTx/>
              <a:buNone/>
              <a:tabLst>
                <a:tab pos="441325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dirty="0">
                <a:solidFill>
                  <a:srgbClr val="F2F2F2"/>
                </a:solidFill>
                <a:latin typeface="Arial" charset="0"/>
              </a:rPr>
              <a:t>	MEDIATI DA PLASMIDI</a:t>
            </a:r>
          </a:p>
          <a:p>
            <a:pPr marL="439738" indent="-438150">
              <a:spcAft>
                <a:spcPts val="600"/>
              </a:spcAft>
              <a:buClr>
                <a:srgbClr val="F2F2F2"/>
              </a:buClr>
              <a:buFont typeface="Wingdings" charset="2"/>
              <a:buChar char=""/>
              <a:tabLst>
                <a:tab pos="441325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000" dirty="0">
                <a:solidFill>
                  <a:srgbClr val="F2F2F2"/>
                </a:solidFill>
                <a:latin typeface="Arial" charset="0"/>
              </a:rPr>
              <a:t>Espressione di proteine </a:t>
            </a:r>
            <a:r>
              <a:rPr lang="it-IT" sz="2000" dirty="0" err="1">
                <a:solidFill>
                  <a:srgbClr val="F2F2F2"/>
                </a:solidFill>
                <a:latin typeface="Arial" charset="0"/>
              </a:rPr>
              <a:t>Qnr</a:t>
            </a:r>
            <a:r>
              <a:rPr lang="it-IT" sz="2000" dirty="0">
                <a:solidFill>
                  <a:srgbClr val="F2F2F2"/>
                </a:solidFill>
                <a:latin typeface="Arial" charset="0"/>
              </a:rPr>
              <a:t> 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545412" y="115888"/>
            <a:ext cx="5849976" cy="648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dirty="0">
                <a:solidFill>
                  <a:srgbClr val="FFFFFF"/>
                </a:solidFill>
                <a:latin typeface="Arial" charset="0"/>
              </a:rPr>
              <a:t>MECCANISMI MOLECOLARI </a:t>
            </a:r>
            <a:r>
              <a:rPr lang="it-IT" b="1" dirty="0" err="1">
                <a:solidFill>
                  <a:srgbClr val="FFFFFF"/>
                </a:solidFill>
                <a:latin typeface="Arial" charset="0"/>
              </a:rPr>
              <a:t>DI</a:t>
            </a:r>
            <a:r>
              <a:rPr lang="it-IT" b="1" dirty="0">
                <a:solidFill>
                  <a:srgbClr val="FFFFFF"/>
                </a:solidFill>
                <a:latin typeface="Arial" charset="0"/>
              </a:rPr>
              <a:t> RESISTENZA A 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dirty="0">
                <a:solidFill>
                  <a:srgbClr val="FFFFFF"/>
                </a:solidFill>
                <a:latin typeface="Arial" charset="0"/>
              </a:rPr>
              <a:t>CHINOLONI E </a:t>
            </a:r>
            <a:r>
              <a:rPr lang="it-IT" b="1" dirty="0">
                <a:solidFill>
                  <a:srgbClr val="99FF66"/>
                </a:solidFill>
                <a:latin typeface="Arial" charset="0"/>
              </a:rPr>
              <a:t>FLUOROCHINOLONI </a:t>
            </a:r>
            <a:r>
              <a:rPr lang="it-IT" b="1" dirty="0">
                <a:solidFill>
                  <a:schemeClr val="bg1"/>
                </a:solidFill>
                <a:latin typeface="Arial" charset="0"/>
              </a:rPr>
              <a:t>(NON COMUNE)</a:t>
            </a:r>
          </a:p>
        </p:txBody>
      </p:sp>
    </p:spTree>
  </p:cSld>
  <p:clrMapOvr>
    <a:masterClrMapping/>
  </p:clrMapOvr>
  <p:transition spd="med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443288" y="119063"/>
            <a:ext cx="2228850" cy="885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</a:rPr>
              <a:t>RIFAMICINE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</a:rPr>
              <a:t>(ansamicine)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3355" t="1567" r="11841" b="14128"/>
          <a:stretch>
            <a:fillRect/>
          </a:stretch>
        </p:blipFill>
        <p:spPr bwMode="auto">
          <a:xfrm>
            <a:off x="2268538" y="1385888"/>
            <a:ext cx="4495800" cy="5283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446588" y="3651250"/>
            <a:ext cx="1836737" cy="398463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C00000"/>
                </a:solidFill>
                <a:latin typeface="Arial" charset="0"/>
              </a:rPr>
              <a:t>RIFAMPICINA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446588" y="6242050"/>
            <a:ext cx="1720850" cy="398463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C00000"/>
                </a:solidFill>
                <a:latin typeface="Arial" charset="0"/>
              </a:rPr>
              <a:t>RIFABUTINA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313113" y="260350"/>
            <a:ext cx="222885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</a:rPr>
              <a:t>RIFAMICINE</a:t>
            </a: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042988" y="981075"/>
            <a:ext cx="7350125" cy="1008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C00000"/>
                </a:solidFill>
                <a:latin typeface="Arial" charset="0"/>
              </a:rPr>
              <a:t>MECCANISMO D’AZIONE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</a:rPr>
              <a:t>Inibizione selettiva della RNA-polimerasi DNA dipendente batterica </a:t>
            </a:r>
            <a:r>
              <a:rPr lang="it-IT" sz="2000">
                <a:solidFill>
                  <a:srgbClr val="FFFFFF"/>
                </a:solidFill>
                <a:latin typeface="Wingdings" charset="2"/>
              </a:rPr>
              <a:t></a:t>
            </a:r>
            <a:r>
              <a:rPr lang="it-IT" sz="2000">
                <a:solidFill>
                  <a:srgbClr val="FFFFFF"/>
                </a:solidFill>
                <a:latin typeface="Arial" charset="0"/>
              </a:rPr>
              <a:t> blocco dell’inizio della sintesi proteica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2060575"/>
            <a:ext cx="3600450" cy="2620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68313" y="4797425"/>
            <a:ext cx="8351837" cy="1495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Arial" charset="0"/>
              </a:rPr>
              <a:t>SPETTRO D’AZIONE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</a:rPr>
              <a:t>Hanno azione battericida nei confronti di numerosi batteri gram-positivi, di alcuni gram-negativi (</a:t>
            </a:r>
            <a:r>
              <a:rPr lang="it-IT" sz="1800" i="1">
                <a:solidFill>
                  <a:srgbClr val="FFFFFF"/>
                </a:solidFill>
                <a:latin typeface="Arial" charset="0"/>
              </a:rPr>
              <a:t>Neisseria meningitidis, Neisseria gonorrhoeae, Haemophylus influenzae, Legionella pneumophila, Brucella, Helicobacter pylori</a:t>
            </a:r>
            <a:r>
              <a:rPr lang="it-IT" sz="1800">
                <a:solidFill>
                  <a:srgbClr val="FFFFFF"/>
                </a:solidFill>
                <a:latin typeface="Arial" charset="0"/>
              </a:rPr>
              <a:t>), dei micobatteri (</a:t>
            </a:r>
            <a:r>
              <a:rPr lang="it-IT" sz="1800" i="1">
                <a:solidFill>
                  <a:srgbClr val="FFFFFF"/>
                </a:solidFill>
                <a:latin typeface="Arial" charset="0"/>
              </a:rPr>
              <a:t>M. tubercolosis, M. leprae, M. avium complex</a:t>
            </a:r>
            <a:r>
              <a:rPr lang="it-IT" sz="1800">
                <a:solidFill>
                  <a:srgbClr val="FFFFFF"/>
                </a:solidFill>
                <a:latin typeface="Arial" charset="0"/>
              </a:rPr>
              <a:t>).</a:t>
            </a:r>
          </a:p>
        </p:txBody>
      </p:sp>
      <p:sp>
        <p:nvSpPr>
          <p:cNvPr id="857090" name="AutoShape 2" descr="Risultati immagini per rifampicina meccanismo azi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20688"/>
            <a:ext cx="90170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635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40.1</a:t>
            </a:r>
            <a:r>
              <a:rPr lang="it-IT" sz="1400" b="1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Farmacocinetica e farmacodinamica (PK/PD) degli antibiotici ad attività battericida tempo-dipendente.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059113" y="333375"/>
            <a:ext cx="2484437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</a:rPr>
              <a:t>RIFAMPICINA</a:t>
            </a: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67544" y="2276872"/>
            <a:ext cx="8280400" cy="3965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0000"/>
                </a:solidFill>
                <a:latin typeface="Arial" charset="0"/>
              </a:rPr>
              <a:t>FARMACOCINETICA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1" dirty="0">
              <a:solidFill>
                <a:srgbClr val="66FFFF"/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SOMMINISTRAZIONE: Preminentemente somministrata per OS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Ha una biodisponibilità di circa il 70% (inclusi i metaboliti attivi come il 25-desacetil derivato), una buona distribuzione tissutale con </a:t>
            </a:r>
            <a:r>
              <a:rPr lang="it-IT" sz="18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Vd</a:t>
            </a: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di 1 L/Kg.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Viene eliminata per metabolizzazione (40%), escrezione renale (30%) ed escrezione biliare (30%).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La sua emivita plasmatica si aggira sulle 5 ore all’inizio della terapia e si assesta sulle 3 ore nelle due settimane successive.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Questo fenomeno è dovuto all’effetto di </a:t>
            </a:r>
            <a:r>
              <a:rPr lang="it-IT" sz="1800" b="1" i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induzione enzimatica </a:t>
            </a: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svolto dall’antibiotico; ciò rende necessario l’aggiustamento della posologia di farmaci </a:t>
            </a:r>
            <a:r>
              <a:rPr lang="it-IT" sz="18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co-somministrati</a:t>
            </a: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con la </a:t>
            </a:r>
            <a:r>
              <a:rPr lang="it-IT" sz="18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rifampicina</a:t>
            </a:r>
            <a:r>
              <a:rPr lang="it-IT" sz="18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e il monitoraggio dei livelli plasmatici.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95288" y="1052513"/>
            <a:ext cx="8351837" cy="9477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7030A0"/>
                </a:solidFill>
                <a:latin typeface="Arial" charset="0"/>
              </a:rPr>
              <a:t>FARMACO </a:t>
            </a:r>
            <a:r>
              <a:rPr lang="it-IT" sz="2000" b="1" dirty="0" err="1">
                <a:solidFill>
                  <a:srgbClr val="7030A0"/>
                </a:solidFill>
                <a:latin typeface="Arial" charset="0"/>
              </a:rPr>
              <a:t>DI</a:t>
            </a:r>
            <a:r>
              <a:rPr lang="it-IT" sz="2000" b="1" dirty="0">
                <a:solidFill>
                  <a:srgbClr val="7030A0"/>
                </a:solidFill>
                <a:latin typeface="Arial" charset="0"/>
              </a:rPr>
              <a:t> PRIMA SCELTA PER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7030A0"/>
                </a:solidFill>
                <a:latin typeface="Arial" charset="0"/>
              </a:rPr>
              <a:t>TRATTAMENTO DELLA TUBERCOLOSI UMANA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i="1" dirty="0">
                <a:solidFill>
                  <a:srgbClr val="FF0000"/>
                </a:solidFill>
                <a:latin typeface="Arial" charset="0"/>
              </a:rPr>
              <a:t>(IN ASSOCIAZIONE CON ISONIAZIDE, PIRAZINAMIDE, ETAMBUTOLO)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276600" y="333375"/>
            <a:ext cx="2484438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</a:rPr>
              <a:t>RIFAMPICINA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84213" y="981075"/>
            <a:ext cx="7848600" cy="5641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C000"/>
                </a:solidFill>
                <a:latin typeface="Arial" charset="0"/>
              </a:rPr>
              <a:t>EFFETTI INDESIDERATI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FFFFFF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dirty="0">
                <a:solidFill>
                  <a:srgbClr val="7030A0"/>
                </a:solidFill>
                <a:latin typeface="Arial" charset="0"/>
              </a:rPr>
              <a:t>La </a:t>
            </a:r>
            <a:r>
              <a:rPr lang="it-IT" sz="1800" b="1" dirty="0" err="1">
                <a:solidFill>
                  <a:srgbClr val="7030A0"/>
                </a:solidFill>
                <a:latin typeface="Arial" charset="0"/>
              </a:rPr>
              <a:t>rifampicina</a:t>
            </a:r>
            <a:r>
              <a:rPr lang="it-IT" sz="1800" b="1" dirty="0">
                <a:solidFill>
                  <a:srgbClr val="7030A0"/>
                </a:solidFill>
                <a:latin typeface="Arial" charset="0"/>
              </a:rPr>
              <a:t> è un farmaco abbastanza maneggevole </a:t>
            </a:r>
            <a:r>
              <a:rPr lang="it-IT" sz="1800" dirty="0">
                <a:solidFill>
                  <a:srgbClr val="FFFFFF"/>
                </a:solidFill>
                <a:latin typeface="Arial" charset="0"/>
              </a:rPr>
              <a:t/>
            </a:r>
            <a:br>
              <a:rPr lang="it-IT" sz="1800" dirty="0">
                <a:solidFill>
                  <a:srgbClr val="FFFFFF"/>
                </a:solidFill>
                <a:latin typeface="Arial" charset="0"/>
              </a:rPr>
            </a:br>
            <a:r>
              <a:rPr lang="it-IT" sz="1800" b="1" i="1" u="sng" dirty="0">
                <a:latin typeface="Arial" charset="0"/>
              </a:rPr>
              <a:t>Nella somministrazione continua </a:t>
            </a:r>
            <a:r>
              <a:rPr lang="it-IT" sz="1800" dirty="0">
                <a:latin typeface="Arial" charset="0"/>
              </a:rPr>
              <a:t>i suoi possibili effetti indesiderati includono nausea, vomito e, più raramente, disturbi epatici e reazioni di ipersensibilità. Possibili prurito e rush cutanei.</a:t>
            </a:r>
          </a:p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 u="sng" dirty="0">
                <a:latin typeface="Arial" charset="0"/>
              </a:rPr>
              <a:t>La somministrazione intermittente</a:t>
            </a:r>
            <a:r>
              <a:rPr lang="it-IT" sz="1800" dirty="0">
                <a:latin typeface="Arial" charset="0"/>
              </a:rPr>
              <a:t>  può generare </a:t>
            </a:r>
            <a:r>
              <a:rPr lang="it-IT" sz="1800" dirty="0" err="1">
                <a:latin typeface="Arial" charset="0"/>
              </a:rPr>
              <a:t>Ab</a:t>
            </a:r>
            <a:r>
              <a:rPr lang="it-IT" sz="1800" dirty="0">
                <a:latin typeface="Arial" charset="0"/>
              </a:rPr>
              <a:t> anti-farmaco, responsabili di sintomi </a:t>
            </a:r>
            <a:r>
              <a:rPr lang="it-IT" sz="1800" dirty="0" err="1">
                <a:latin typeface="Arial" charset="0"/>
              </a:rPr>
              <a:t>simil-influenzali</a:t>
            </a:r>
            <a:r>
              <a:rPr lang="it-IT" sz="1800" dirty="0">
                <a:latin typeface="Arial" charset="0"/>
              </a:rPr>
              <a:t> e/o raramente di trombocitopenia, anemia emolitica, insufficienza renale acuta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dirty="0">
              <a:solidFill>
                <a:srgbClr val="FFFFFF"/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FFC000"/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0000"/>
                </a:solidFill>
                <a:latin typeface="Arial" charset="0"/>
              </a:rPr>
              <a:t>CONTROINDICAZIONI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FFFFFF"/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FF0000"/>
                </a:solidFill>
                <a:latin typeface="Arial" charset="0"/>
              </a:rPr>
              <a:t>La </a:t>
            </a:r>
            <a:r>
              <a:rPr lang="it-IT" sz="1800" dirty="0" err="1">
                <a:solidFill>
                  <a:srgbClr val="FF0000"/>
                </a:solidFill>
                <a:latin typeface="Arial" charset="0"/>
              </a:rPr>
              <a:t>rifampicina</a:t>
            </a:r>
            <a:r>
              <a:rPr lang="it-IT" sz="1800" dirty="0">
                <a:solidFill>
                  <a:srgbClr val="FF0000"/>
                </a:solidFill>
                <a:latin typeface="Arial" charset="0"/>
              </a:rPr>
              <a:t> è controindicata: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FF0000"/>
                </a:solidFill>
                <a:latin typeface="Arial" charset="0"/>
              </a:rPr>
              <a:t>- durante il primo trimestre di gravidanza (possibile effetto teratogeno osservato in studi sperimentali).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dirty="0">
              <a:solidFill>
                <a:srgbClr val="FF0000"/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FF0000"/>
                </a:solidFill>
                <a:latin typeface="Arial" charset="0"/>
              </a:rPr>
              <a:t>- in caso di accertata ipersensibilità alla </a:t>
            </a:r>
            <a:r>
              <a:rPr lang="it-IT" sz="1800" dirty="0" err="1">
                <a:solidFill>
                  <a:srgbClr val="FF0000"/>
                </a:solidFill>
                <a:latin typeface="Arial" charset="0"/>
              </a:rPr>
              <a:t>rifampicina</a:t>
            </a:r>
            <a:r>
              <a:rPr lang="it-IT" sz="1800" dirty="0">
                <a:solidFill>
                  <a:srgbClr val="FF0000"/>
                </a:solidFill>
                <a:latin typeface="Arial" charset="0"/>
              </a:rPr>
              <a:t> o ad altri antibiotici strutturalmente correlati (es. </a:t>
            </a:r>
            <a:r>
              <a:rPr lang="it-IT" sz="1800" dirty="0" err="1">
                <a:solidFill>
                  <a:srgbClr val="FF0000"/>
                </a:solidFill>
                <a:latin typeface="Arial" charset="0"/>
              </a:rPr>
              <a:t>rifapentina</a:t>
            </a:r>
            <a:r>
              <a:rPr lang="it-IT" sz="1800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it-IT" sz="1800" dirty="0" err="1">
                <a:solidFill>
                  <a:srgbClr val="FF0000"/>
                </a:solidFill>
                <a:latin typeface="Arial" charset="0"/>
              </a:rPr>
              <a:t>rifabutina</a:t>
            </a:r>
            <a:r>
              <a:rPr lang="it-IT" sz="1800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it-IT" sz="1800" dirty="0" err="1">
                <a:solidFill>
                  <a:srgbClr val="FF0000"/>
                </a:solidFill>
                <a:latin typeface="Arial" charset="0"/>
              </a:rPr>
              <a:t>rifaximina</a:t>
            </a:r>
            <a:r>
              <a:rPr lang="it-IT" sz="1800" dirty="0">
                <a:solidFill>
                  <a:srgbClr val="FF0000"/>
                </a:solidFill>
                <a:latin typeface="Arial" charset="0"/>
              </a:rPr>
              <a:t>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85800" y="228600"/>
            <a:ext cx="7924800" cy="6161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METRONIDAZOLO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5-nitroimidazolo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SPETTRO ANTIPROTOZOARIO E </a:t>
            </a:r>
            <a:r>
              <a:rPr lang="it-IT" sz="2000" b="1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ANTIBATTERICO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E’ attivo su vari protozoi anaerobi e batteri anaerobi: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Protozoi: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Tricomonas vaginalis</a:t>
            </a:r>
            <a:r>
              <a:rPr lang="it-IT" sz="2000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, </a:t>
            </a:r>
            <a:r>
              <a:rPr lang="it-IT" sz="2000" b="1" i="1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Entamoeba histolytica</a:t>
            </a:r>
            <a:r>
              <a:rPr lang="it-IT" sz="2000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, </a:t>
            </a:r>
            <a:r>
              <a:rPr lang="it-IT" sz="2000" b="1" i="1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Giardia lamblia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;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Cocchi anaerobi: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Peptococcus</a:t>
            </a:r>
            <a:r>
              <a:rPr lang="it-IT" sz="2000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, </a:t>
            </a:r>
            <a:r>
              <a:rPr lang="it-IT" sz="2000" b="1" i="1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Streptopeptococcus, Eubacterium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Bacilli gram-positivi anaerobi sporigeni: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Clostridium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Bacilli gram-negativi anaerobi: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66"/>
                </a:solidFill>
                <a:latin typeface="Arial" charset="0"/>
                <a:cs typeface="Times New Roman" pitchFamily="16" charset="0"/>
              </a:rPr>
              <a:t>Bacteroides, Fusobacterium, Helicobacter pylori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76200"/>
            <a:ext cx="9144000" cy="885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METRONIDAZOLO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MECCANISMO D’AZIONE</a:t>
            </a:r>
            <a:r>
              <a:rPr lang="it-IT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1162050"/>
            <a:ext cx="9144000" cy="5257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b="1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inibisce la sintesi del DNA</a:t>
            </a:r>
            <a:r>
              <a:rPr lang="it-IT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 e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b="1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causa degradazione del DNA  preesistente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nei microorganismi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All’interno delle cellule il gruppo nitro accetta elettroni da proteine con sufficiente potenziale redox negativo (flavoproteine e </a:t>
            </a:r>
            <a:r>
              <a:rPr lang="it-IT" sz="1800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ferrodoxine, 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es.: NADPH).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Si forma un  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prodotto intermedio molto reattivo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(</a:t>
            </a:r>
            <a:r>
              <a:rPr lang="it-IT" sz="2000" u="sng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idrossilamina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).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u="sng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RESISTENZA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Può essere dovuta alla  </a:t>
            </a:r>
            <a:r>
              <a:rPr lang="it-IT" sz="2000" b="1" u="sng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diminuzione o assenza di attività di enzimi dell’idrogenosoma</a:t>
            </a:r>
            <a:r>
              <a:rPr lang="it-IT" sz="18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, organello sito della glicolisi in questi microrganismi.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 La resistenza può anche essere dovuta in alcuni ceppi  alla </a:t>
            </a:r>
            <a:r>
              <a:rPr lang="it-IT" sz="2000" b="1" u="sng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diminuzione di ferrodoxina</a:t>
            </a:r>
            <a:r>
              <a:rPr lang="it-IT" sz="1800" b="1" u="sng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18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la proteina che catalizza la riduzione del metronidazolo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Nel mammifero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causa  perdita della struttura ad elica del DNA, 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rotture dei filamenti, alterata funzione del DNA (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effetto mutageno</a:t>
            </a:r>
            <a:r>
              <a:rPr lang="it-IT" sz="18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, potenziamento  dell’effetto delle radiazioni su cellule tumorali ipossiche).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1069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METRONIDAZOLO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(Flagyl</a:t>
            </a:r>
            <a:r>
              <a:rPr lang="it-IT" sz="1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,  Deflamon</a:t>
            </a:r>
            <a:r>
              <a:rPr lang="it-IT" sz="1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,  Elyzol</a:t>
            </a:r>
            <a:r>
              <a:rPr lang="it-IT" sz="1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4800" y="1104900"/>
            <a:ext cx="8610600" cy="5618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u="sng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INDICAZIONI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Tricomoniasi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2 g in singola dose orale oppure 250 mg tre volte </a:t>
            </a:r>
            <a:r>
              <a:rPr lang="it-IT" sz="1200" dirty="0" err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aldì</a:t>
            </a: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per </a:t>
            </a:r>
            <a:r>
              <a:rPr lang="it-IT" sz="1200" dirty="0" err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os</a:t>
            </a: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per 7 giorni.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Amebiasi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750 mg per tre volte al dì per </a:t>
            </a:r>
            <a:r>
              <a:rPr lang="it-IT" sz="1200" dirty="0" err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os</a:t>
            </a: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per 5 - 10 giorni.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Giardiasi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250 mg per tre volte al dì per </a:t>
            </a:r>
            <a:r>
              <a:rPr lang="it-IT" sz="1200" dirty="0" err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os</a:t>
            </a: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per 7 giorni.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Infezioni da batteri anaerobi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15,0 mg/kg </a:t>
            </a:r>
            <a:r>
              <a:rPr lang="it-IT" sz="1200" dirty="0" err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iv</a:t>
            </a: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(dose di carico),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7,5 mg/kg </a:t>
            </a:r>
            <a:r>
              <a:rPr lang="it-IT" sz="1200" dirty="0" err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iv</a:t>
            </a: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ogni 6 ore per 7 - 10 giorni. (successivamente)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Ulcera peptica con positività all’</a:t>
            </a:r>
            <a:r>
              <a:rPr lang="it-IT" sz="2000" b="1" dirty="0" err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Helicobacter</a:t>
            </a:r>
            <a:r>
              <a:rPr lang="it-IT" sz="2000" b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 b="1" dirty="0" err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pylori</a:t>
            </a:r>
            <a:r>
              <a:rPr lang="it-IT" sz="2000" b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(in associazione con altri farmaci)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Colite </a:t>
            </a:r>
            <a:r>
              <a:rPr lang="it-IT" sz="2000" b="1" dirty="0" err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pseudomembranosa</a:t>
            </a:r>
            <a:r>
              <a:rPr lang="it-IT" sz="2000" b="1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u="sng" dirty="0" err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Paradontite</a:t>
            </a:r>
            <a:endParaRPr lang="it-IT" sz="2000" b="1" u="sng" dirty="0">
              <a:solidFill>
                <a:srgbClr val="00FFFF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(</a:t>
            </a:r>
            <a:r>
              <a:rPr lang="it-IT" sz="1200" b="1" dirty="0" err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Elyzol</a:t>
            </a:r>
            <a:r>
              <a:rPr lang="it-IT" sz="1200" b="1" baseline="30000" dirty="0">
                <a:solidFill>
                  <a:srgbClr val="00FFFF"/>
                </a:solidFill>
                <a:latin typeface="Symbol" pitchFamily="16" charset="2"/>
              </a:rPr>
              <a:t></a:t>
            </a:r>
            <a:r>
              <a:rPr lang="it-IT" sz="1200" b="1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gel 25%)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(Medicinale ad esclusivo uso del medico odontoiatra)</a:t>
            </a:r>
            <a:r>
              <a:rPr lang="it-IT" sz="2000" dirty="0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9144000" cy="1069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METRONIDAZOLO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(Flagyl</a:t>
            </a:r>
            <a:r>
              <a:rPr lang="it-IT" sz="1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,  Deflamon</a:t>
            </a:r>
            <a:r>
              <a:rPr lang="it-IT" sz="1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,  Elyzol</a:t>
            </a:r>
            <a:r>
              <a:rPr lang="it-IT" sz="1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" y="1214438"/>
            <a:ext cx="8839200" cy="4800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TOSSICITA’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u="sng">
              <a:solidFill>
                <a:srgbClr val="FFFF00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Cefalea, Nausea, Bocca secca, Sapore metallico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Vomito, Diarrea, Dolori addominali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Effetti neurotossici Parestesie delle estremità, Vertigini, Incoordinazione, Atassia,  Encefalopatia, Convulsioni.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>
              <a:solidFill>
                <a:srgbClr val="FFFF00"/>
              </a:solidFill>
              <a:latin typeface="Arial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Effetto disulfiram simile (arrossamento, vomito, cefalea se si bevono alcolici)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Effetto mutageno  (nei batteri).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Effetto carcinogenetico (nei roditori).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562100" y="228600"/>
            <a:ext cx="5703888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INIBIZIONE DEL METABOLISMO</a:t>
            </a:r>
            <a:r>
              <a:rPr lang="it-IT" sz="2800" b="1">
                <a:solidFill>
                  <a:srgbClr val="FF0000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838200" y="838200"/>
          <a:ext cx="7772400" cy="5526088"/>
        </p:xfrm>
        <a:graphic>
          <a:graphicData uri="http://schemas.openxmlformats.org/presentationml/2006/ole">
            <p:oleObj spid="_x0000_s331791" r:id="rId4" imgW="38252400" imgH="2720340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 t="1788" b="18706"/>
          <a:stretch>
            <a:fillRect/>
          </a:stretch>
        </p:blipFill>
        <p:spPr bwMode="auto">
          <a:xfrm>
            <a:off x="5113338" y="87313"/>
            <a:ext cx="3957637" cy="6640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b="14178"/>
          <a:stretch>
            <a:fillRect/>
          </a:stretch>
        </p:blipFill>
        <p:spPr bwMode="auto">
          <a:xfrm>
            <a:off x="576263" y="1223963"/>
            <a:ext cx="4181475" cy="2822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30175" y="206375"/>
            <a:ext cx="4845050" cy="9461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SULFAMIDICI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FFFF"/>
                </a:solidFill>
                <a:latin typeface="Arial" charset="0"/>
                <a:cs typeface="Arial" charset="0"/>
              </a:rPr>
              <a:t>Agiscono come antimetaboliti competendo con il substrato  per l’enzima che catalizza la reazione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4365625"/>
            <a:ext cx="4873625" cy="2284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  La solfonillamide si sostituisce al PABA, precursore degli acidi folici, acidi indispensabili per la biosintesi di nucleotidi ed aminoacidi.</a:t>
            </a:r>
          </a:p>
          <a:p>
            <a:pPr algn="just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 Hanno azione batteriostatica con tossicità selettiva. L’organismo utilizza gli acidi folici presenti nella dieta, mentre i batteri li devono sintetizzare (ad eccezione degli enterococchi che sono insensibili ai sulfamidici).</a:t>
            </a:r>
          </a:p>
          <a:p>
            <a:pPr algn="just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 I sulfamidici sono scarsamente efficaci in infezioni con necrosi tissutale (ustioni, pus, etc) perché vengono liberate notevoli quantità di aminoacidi e basi azotate</a:t>
            </a:r>
          </a:p>
          <a:p>
            <a:pPr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 efficacia limitata per l’insorgenza di ceppi batterici resistenti</a:t>
            </a:r>
          </a:p>
          <a:p>
            <a:pPr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FF"/>
                </a:solidFill>
                <a:latin typeface="Arial" charset="0"/>
                <a:cs typeface="Arial" charset="0"/>
              </a:rPr>
              <a:t> 5% dei pazienti ha effetti collaterali (risposte allergiche)</a:t>
            </a:r>
          </a:p>
          <a:p>
            <a:pPr algn="just">
              <a:buClr>
                <a:srgbClr val="FFFFFF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3" name="Object 1"/>
          <p:cNvGraphicFramePr>
            <a:graphicFrameLocks noChangeAspect="1"/>
          </p:cNvGraphicFramePr>
          <p:nvPr/>
        </p:nvGraphicFramePr>
        <p:xfrm>
          <a:off x="0" y="0"/>
          <a:ext cx="5470818" cy="5085183"/>
        </p:xfrm>
        <a:graphic>
          <a:graphicData uri="http://schemas.openxmlformats.org/presentationml/2006/ole">
            <p:oleObj spid="_x0000_s332815" r:id="rId4" imgW="7003725" imgH="6509990" progId="">
              <p:embed/>
            </p:oleObj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4676" y="2482228"/>
            <a:ext cx="3759324" cy="437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Object 1"/>
          <p:cNvGraphicFramePr>
            <a:graphicFrameLocks noChangeAspect="1"/>
          </p:cNvGraphicFramePr>
          <p:nvPr/>
        </p:nvGraphicFramePr>
        <p:xfrm>
          <a:off x="1524000" y="228600"/>
          <a:ext cx="6918325" cy="6496050"/>
        </p:xfrm>
        <a:graphic>
          <a:graphicData uri="http://schemas.openxmlformats.org/presentationml/2006/ole">
            <p:oleObj spid="_x0000_s333839" r:id="rId4" imgW="38252400" imgH="35956875" progId="">
              <p:embed/>
            </p:oleObj>
          </a:graphicData>
        </a:graphic>
      </p:graphicFrame>
      <p:sp>
        <p:nvSpPr>
          <p:cNvPr id="9218" name="Rectangle 2"/>
          <p:cNvSpPr>
            <a:spLocks noChangeArrowheads="1"/>
          </p:cNvSpPr>
          <p:nvPr/>
        </p:nvSpPr>
        <p:spPr bwMode="auto">
          <a:xfrm rot="16200000">
            <a:off x="-2421731" y="3031331"/>
            <a:ext cx="6096000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00"/>
                </a:solidFill>
                <a:latin typeface="Arial" charset="0"/>
                <a:cs typeface="Arial" charset="0"/>
              </a:rPr>
              <a:t>SULFAMIDICI  </a:t>
            </a:r>
            <a:r>
              <a:rPr lang="it-IT" sz="2000" i="1">
                <a:solidFill>
                  <a:srgbClr val="FFFF00"/>
                </a:solidFill>
                <a:latin typeface="Arial" charset="0"/>
                <a:cs typeface="Arial" charset="0"/>
              </a:rPr>
              <a:t>CLASSIFICAZIONE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63500"/>
            <a:ext cx="84328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6093296"/>
            <a:ext cx="9017000" cy="635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40.2</a:t>
            </a: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PK/PD degli antibiotici ad attività battericida concentrazione-dipendente.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838200" y="1143000"/>
            <a:ext cx="7620000" cy="5521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FF00"/>
                </a:solidFill>
                <a:latin typeface="Arial" charset="0"/>
                <a:cs typeface="Arial" charset="0"/>
              </a:rPr>
              <a:t>INDICAZIONI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Arial" charset="0"/>
                <a:cs typeface="Arial" charset="0"/>
              </a:rPr>
              <a:t>Terapia delle infezioni urinarie non complicate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00"/>
                </a:solidFill>
                <a:latin typeface="Arial" charset="0"/>
                <a:cs typeface="Arial" charset="0"/>
              </a:rPr>
              <a:t>(100 - 200 mg x 2/die per 10-14 giorni)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  <a:r>
              <a:rPr lang="it-IT" sz="2000" b="1">
                <a:solidFill>
                  <a:srgbClr val="FFFF00"/>
                </a:solidFill>
                <a:latin typeface="Arial" charset="0"/>
                <a:cs typeface="Arial" charset="0"/>
              </a:rPr>
              <a:t>Profilassi per infezioni urinarie croniche o ricorrenti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00"/>
                </a:solidFill>
                <a:latin typeface="Arial" charset="0"/>
                <a:cs typeface="Arial" charset="0"/>
              </a:rPr>
              <a:t>(100 mg x 1/die la sera)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>
                <a:solidFill>
                  <a:srgbClr val="FF99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9900"/>
                </a:solidFill>
                <a:latin typeface="Arial" charset="0"/>
                <a:cs typeface="Arial" charset="0"/>
              </a:rPr>
              <a:t>TOSSICITA’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9900"/>
                </a:solidFill>
                <a:latin typeface="Arial" charset="0"/>
                <a:cs typeface="Arial" charset="0"/>
              </a:rPr>
              <a:t>Gastrointestinale  </a:t>
            </a: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(5,8%)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Nausea, Vomito, Diarrea, Dolore addominale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9900"/>
                </a:solidFill>
                <a:latin typeface="Arial" charset="0"/>
                <a:cs typeface="Arial" charset="0"/>
              </a:rPr>
              <a:t>Cutanea </a:t>
            </a: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(4%)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Rash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9900"/>
                </a:solidFill>
                <a:latin typeface="Arial" charset="0"/>
                <a:cs typeface="Arial" charset="0"/>
              </a:rPr>
              <a:t>Ematologia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9900"/>
                </a:solidFill>
                <a:latin typeface="Arial" charset="0"/>
                <a:cs typeface="Arial" charset="0"/>
              </a:rPr>
              <a:t>(rara)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76200"/>
            <a:ext cx="9144000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00CCFF"/>
                </a:solidFill>
                <a:latin typeface="Arial" charset="0"/>
                <a:cs typeface="Arial" charset="0"/>
              </a:rPr>
              <a:t>TRIMETHOPRIM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19200" y="533400"/>
            <a:ext cx="6553200" cy="4073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COTRIMOSSAZOLO</a:t>
            </a:r>
          </a:p>
          <a:p>
            <a:pPr algn="ctr" eaLnBrk="0" hangingPunct="0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(Bactrim</a:t>
            </a:r>
            <a:r>
              <a:rPr lang="it-IT" sz="3600" b="1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 Eusaprim </a:t>
            </a:r>
            <a:r>
              <a:rPr lang="it-IT" sz="3600" b="1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)</a:t>
            </a:r>
          </a:p>
          <a:p>
            <a:pPr algn="ctr" eaLnBrk="0" hangingPunct="0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=</a:t>
            </a:r>
          </a:p>
          <a:p>
            <a:pPr algn="ctr" eaLnBrk="0" hangingPunct="0">
              <a:spcBef>
                <a:spcPts val="5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  <a:r>
              <a:rPr lang="it-IT" sz="44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Sulfametossazolo</a:t>
            </a:r>
          </a:p>
          <a:p>
            <a:pPr algn="ctr" eaLnBrk="0" hangingPunct="0">
              <a:spcBef>
                <a:spcPts val="5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4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+</a:t>
            </a:r>
          </a:p>
          <a:p>
            <a:pPr algn="ctr" eaLnBrk="0" hangingPunct="0">
              <a:spcBef>
                <a:spcPts val="5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4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44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Trimethoprim</a:t>
            </a:r>
            <a:r>
              <a:rPr lang="it-IT" sz="4400" b="1">
                <a:solidFill>
                  <a:srgbClr val="FFFFFF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1452563" y="1295400"/>
          <a:ext cx="6119812" cy="5465763"/>
        </p:xfrm>
        <a:graphic>
          <a:graphicData uri="http://schemas.openxmlformats.org/presentationml/2006/ole">
            <p:oleObj spid="_x0000_s336911" r:id="rId4" imgW="38014275" imgH="34156650" progId="">
              <p:embed/>
            </p:oleObj>
          </a:graphicData>
        </a:graphic>
      </p:graphicFrame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85800" y="76200"/>
            <a:ext cx="7315200" cy="1190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COTRIMOSSAZOLO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(Bactrim</a:t>
            </a:r>
            <a:r>
              <a:rPr lang="it-IT" sz="2000" b="1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 Eusaprim</a:t>
            </a:r>
            <a:r>
              <a:rPr lang="it-IT" sz="2000" b="1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)</a:t>
            </a:r>
          </a:p>
        </p:txBody>
      </p:sp>
      <p:sp>
        <p:nvSpPr>
          <p:cNvPr id="14339" name="AutoShape 3"/>
          <p:cNvSpPr>
            <a:spLocks/>
          </p:cNvSpPr>
          <p:nvPr/>
        </p:nvSpPr>
        <p:spPr bwMode="auto">
          <a:xfrm>
            <a:off x="914400" y="20574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340" name="AutoShape 4"/>
          <p:cNvSpPr>
            <a:spLocks/>
          </p:cNvSpPr>
          <p:nvPr/>
        </p:nvSpPr>
        <p:spPr bwMode="auto">
          <a:xfrm>
            <a:off x="2057400" y="3352800"/>
            <a:ext cx="381000" cy="685800"/>
          </a:xfrm>
          <a:prstGeom prst="leftBrace">
            <a:avLst>
              <a:gd name="adj1" fmla="val 15000"/>
              <a:gd name="adj2" fmla="val 50000"/>
            </a:avLst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914400" y="76200"/>
            <a:ext cx="7620000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COTRIMOSSAZOLO 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(Bactrim</a:t>
            </a:r>
            <a:r>
              <a:rPr lang="it-IT" sz="2000" b="1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 Eusaprim</a:t>
            </a:r>
            <a:r>
              <a:rPr lang="it-IT" sz="2000" b="1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Times New Roman" pitchFamily="16" charset="0"/>
              </a:rPr>
              <a:t>)</a:t>
            </a: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447800" y="762000"/>
          <a:ext cx="6119813" cy="5168900"/>
        </p:xfrm>
        <a:graphic>
          <a:graphicData uri="http://schemas.openxmlformats.org/presentationml/2006/ole">
            <p:oleObj spid="_x0000_s337935" r:id="rId4" imgW="38252400" imgH="32308800" progId="">
              <p:embed/>
            </p:oleObj>
          </a:graphicData>
        </a:graphic>
      </p:graphicFrame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6156325"/>
            <a:ext cx="91440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i="1">
                <a:solidFill>
                  <a:srgbClr val="FFFF00"/>
                </a:solidFill>
                <a:latin typeface="Arial" charset="0"/>
                <a:cs typeface="Arial" charset="0"/>
              </a:rPr>
              <a:t>N.B.: </a:t>
            </a:r>
            <a:r>
              <a:rPr lang="it-IT" sz="2000" i="1" u="sng">
                <a:solidFill>
                  <a:srgbClr val="FFFF00"/>
                </a:solidFill>
                <a:latin typeface="Arial" charset="0"/>
                <a:cs typeface="Arial" charset="0"/>
              </a:rPr>
              <a:t>In pazienti con AIDS</a:t>
            </a:r>
            <a:r>
              <a:rPr lang="it-IT" sz="2000" i="1">
                <a:solidFill>
                  <a:srgbClr val="FFFF00"/>
                </a:solidFill>
                <a:latin typeface="Arial" charset="0"/>
                <a:cs typeface="Arial" charset="0"/>
              </a:rPr>
              <a:t>, il Cotrimossazolo presenta un’aumentata incidenza di tossicità (Febbre, Malessere, Nausea, Cefalea)</a:t>
            </a:r>
            <a:r>
              <a:rPr lang="it-IT" sz="2000" i="1">
                <a:solidFill>
                  <a:srgbClr val="000000"/>
                </a:solidFill>
                <a:ea typeface="AR PL SungtiL GB" charset="0"/>
                <a:cs typeface="AR PL SungtiL GB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52400" y="304800"/>
            <a:ext cx="8915400" cy="1068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99"/>
                </a:solidFill>
                <a:latin typeface="Arial" charset="0"/>
                <a:cs typeface="Times New Roman" pitchFamily="16" charset="0"/>
              </a:rPr>
              <a:t>INIBIZIONE DELLA FUNZIONE DELLA MEMBRANA CELLULARE</a:t>
            </a:r>
            <a:r>
              <a:rPr lang="it-IT" sz="3200" b="1">
                <a:solidFill>
                  <a:srgbClr val="FFFF99"/>
                </a:solidFill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533400" y="1646238"/>
          <a:ext cx="8153400" cy="3071812"/>
        </p:xfrm>
        <a:graphic>
          <a:graphicData uri="http://schemas.openxmlformats.org/presentationml/2006/ole">
            <p:oleObj spid="_x0000_s339983" r:id="rId4" imgW="38271450" imgH="15478125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2" name="Picture 4" descr="Risultati immagini per polimixine antibioti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848600" cy="5886450"/>
          </a:xfrm>
          <a:prstGeom prst="rect">
            <a:avLst/>
          </a:prstGeom>
          <a:noFill/>
        </p:spPr>
      </p:pic>
      <p:pic>
        <p:nvPicPr>
          <p:cNvPr id="299014" name="Picture 6" descr="Risultati immagini per polimixina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5172074"/>
            <a:ext cx="3810000" cy="1685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 r="35460"/>
          <a:stretch>
            <a:fillRect/>
          </a:stretch>
        </p:blipFill>
        <p:spPr bwMode="auto">
          <a:xfrm>
            <a:off x="4049713" y="855663"/>
            <a:ext cx="2079625" cy="304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863975" y="4113144"/>
            <a:ext cx="4979988" cy="26798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dirty="0">
                <a:solidFill>
                  <a:srgbClr val="FFFFFF"/>
                </a:solidFill>
                <a:latin typeface="Arial" charset="0"/>
                <a:cs typeface="Arial" charset="0"/>
              </a:rPr>
              <a:t>A)</a:t>
            </a:r>
            <a:r>
              <a:rPr lang="it-IT" sz="1400" dirty="0">
                <a:solidFill>
                  <a:srgbClr val="FFFFFF"/>
                </a:solidFill>
                <a:latin typeface="Arial" charset="0"/>
                <a:cs typeface="Arial" charset="0"/>
              </a:rPr>
              <a:t> struttura normale della parete dei </a:t>
            </a:r>
            <a:r>
              <a:rPr lang="it-IT" sz="1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Gram</a:t>
            </a:r>
            <a:r>
              <a:rPr lang="it-IT" sz="1400" dirty="0">
                <a:solidFill>
                  <a:srgbClr val="FFFFFF"/>
                </a:solidFill>
                <a:latin typeface="Arial" charset="0"/>
                <a:cs typeface="Arial" charset="0"/>
              </a:rPr>
              <a:t> -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dirty="0">
                <a:solidFill>
                  <a:srgbClr val="FFFFFF"/>
                </a:solidFill>
                <a:latin typeface="Arial" charset="0"/>
                <a:cs typeface="Arial" charset="0"/>
              </a:rPr>
              <a:t>B)</a:t>
            </a:r>
            <a:r>
              <a:rPr lang="it-IT" sz="1400" dirty="0">
                <a:solidFill>
                  <a:srgbClr val="FFFFFF"/>
                </a:solidFill>
                <a:latin typeface="Arial" charset="0"/>
                <a:cs typeface="Arial" charset="0"/>
              </a:rPr>
              <a:t> distruzione della membrana esterna ad opera delle </a:t>
            </a:r>
            <a:r>
              <a:rPr lang="it-IT" sz="1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polimixine</a:t>
            </a:r>
            <a:endParaRPr lang="it-IT" sz="14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dirty="0">
                <a:solidFill>
                  <a:srgbClr val="FFFFFF"/>
                </a:solidFill>
                <a:latin typeface="Arial" charset="0"/>
                <a:cs typeface="Arial" charset="0"/>
              </a:rPr>
              <a:t>C) </a:t>
            </a:r>
            <a:r>
              <a:rPr lang="it-IT" sz="1400" dirty="0">
                <a:solidFill>
                  <a:srgbClr val="FFFFFF"/>
                </a:solidFill>
                <a:latin typeface="Arial" charset="0"/>
                <a:cs typeface="Arial" charset="0"/>
              </a:rPr>
              <a:t>Struttura delle </a:t>
            </a:r>
            <a:r>
              <a:rPr lang="it-IT" sz="1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polimixine</a:t>
            </a:r>
            <a:r>
              <a:rPr lang="it-IT" sz="1400" dirty="0">
                <a:solidFill>
                  <a:srgbClr val="FFFFFF"/>
                </a:solidFill>
                <a:latin typeface="Arial" charset="0"/>
                <a:cs typeface="Arial" charset="0"/>
              </a:rPr>
              <a:t>.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dirty="0">
                <a:solidFill>
                  <a:srgbClr val="FFFFFF"/>
                </a:solidFill>
                <a:latin typeface="Arial" charset="0"/>
                <a:cs typeface="Arial" charset="0"/>
              </a:rPr>
              <a:t>Le </a:t>
            </a:r>
            <a:r>
              <a:rPr lang="it-IT" sz="1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polimixine</a:t>
            </a:r>
            <a:r>
              <a:rPr lang="it-IT" sz="1400" dirty="0">
                <a:solidFill>
                  <a:srgbClr val="FFFFFF"/>
                </a:solidFill>
                <a:latin typeface="Arial" charset="0"/>
                <a:cs typeface="Arial" charset="0"/>
              </a:rPr>
              <a:t> sono molecole costituite da un peptide ciclico, legato a un polipeptide lineare  che termina con una molecola di acido grasso.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dirty="0">
                <a:solidFill>
                  <a:srgbClr val="FFFF00"/>
                </a:solidFill>
                <a:latin typeface="Arial" charset="0"/>
                <a:cs typeface="Arial" charset="0"/>
              </a:rPr>
              <a:t>La presenza nella molecola di una porzione idrofila e una idrofoba consente a questi antibiotici di inserirsi tra lo strato proteico e quello lipidico alterando la permeabilità della membrana. 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19063" y="908050"/>
            <a:ext cx="3516312" cy="5900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798513" lvl="1" indent="-341313" algn="just">
              <a:lnSpc>
                <a:spcPct val="125000"/>
              </a:lnSpc>
              <a:buClr>
                <a:srgbClr val="FFFFFF"/>
              </a:buClr>
              <a:buFont typeface="Times New Roman" pitchFamily="16" charset="0"/>
              <a:buAutoNum type="arabicPeriod"/>
              <a:tabLst>
                <a:tab pos="798513" algn="l"/>
                <a:tab pos="1712913" algn="l"/>
                <a:tab pos="2627313" algn="l"/>
                <a:tab pos="3541713" algn="l"/>
                <a:tab pos="4456113" algn="l"/>
                <a:tab pos="5370513" algn="l"/>
                <a:tab pos="6284913" algn="l"/>
                <a:tab pos="7199313" algn="l"/>
                <a:tab pos="8113713" algn="l"/>
                <a:tab pos="9028113" algn="l"/>
                <a:tab pos="9942513" algn="l"/>
                <a:tab pos="10856913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Hanno un meccanismo d’azione analogo a quello dei disinfettanti. Attive verso i Gram-, si legano alla membrana esterna, alterandone le proprietà osmotiche con fuoriuscita di metaboliti. </a:t>
            </a:r>
          </a:p>
          <a:p>
            <a:pPr marL="798513" lvl="1" indent="-341313" algn="just">
              <a:lnSpc>
                <a:spcPct val="125000"/>
              </a:lnSpc>
              <a:buClr>
                <a:srgbClr val="FFFFFF"/>
              </a:buClr>
              <a:buFont typeface="Times New Roman" pitchFamily="16" charset="0"/>
              <a:buAutoNum type="arabicPeriod"/>
              <a:tabLst>
                <a:tab pos="798513" algn="l"/>
                <a:tab pos="1712913" algn="l"/>
                <a:tab pos="2627313" algn="l"/>
                <a:tab pos="3541713" algn="l"/>
                <a:tab pos="4456113" algn="l"/>
                <a:tab pos="5370513" algn="l"/>
                <a:tab pos="6284913" algn="l"/>
                <a:tab pos="7199313" algn="l"/>
                <a:tab pos="8113713" algn="l"/>
                <a:tab pos="9028113" algn="l"/>
                <a:tab pos="9942513" algn="l"/>
                <a:tab pos="10856913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Sono </a:t>
            </a:r>
            <a:r>
              <a:rPr lang="it-IT" sz="1400" b="1">
                <a:solidFill>
                  <a:srgbClr val="FFFFFF"/>
                </a:solidFill>
                <a:latin typeface="Arial" charset="0"/>
                <a:cs typeface="Arial" charset="0"/>
              </a:rPr>
              <a:t>selettive</a:t>
            </a: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 perchè hanno molta affinità per i lipidi presenti nella membrana esterna batterica (lipopolisaccaride, fosfatidiletanolamina) e poca per la fosfatidilcolina (presente nella membrana eucariotica ma non in quella batterica).</a:t>
            </a:r>
          </a:p>
          <a:p>
            <a:pPr marL="798513" lvl="1" indent="-341313" algn="just">
              <a:lnSpc>
                <a:spcPct val="125000"/>
              </a:lnSpc>
              <a:buClr>
                <a:srgbClr val="FFFFFF"/>
              </a:buClr>
              <a:buFont typeface="Times New Roman" pitchFamily="16" charset="0"/>
              <a:buAutoNum type="arabicPeriod"/>
              <a:tabLst>
                <a:tab pos="798513" algn="l"/>
                <a:tab pos="1712913" algn="l"/>
                <a:tab pos="2627313" algn="l"/>
                <a:tab pos="3541713" algn="l"/>
                <a:tab pos="4456113" algn="l"/>
                <a:tab pos="5370513" algn="l"/>
                <a:tab pos="6284913" algn="l"/>
                <a:tab pos="7199313" algn="l"/>
                <a:tab pos="8113713" algn="l"/>
                <a:tab pos="9028113" algn="l"/>
                <a:tab pos="9942513" algn="l"/>
                <a:tab pos="10856913" algn="l"/>
              </a:tabLst>
            </a:pPr>
            <a:r>
              <a:rPr lang="it-IT" sz="1400">
                <a:solidFill>
                  <a:srgbClr val="FFFFFF"/>
                </a:solidFill>
                <a:latin typeface="Arial" charset="0"/>
                <a:cs typeface="Arial" charset="0"/>
              </a:rPr>
              <a:t>In conseguenza del loro meccanismo d’azione le polimixine sono piuttosto tossiche anche per le cellule eucariotiche ed il loro impiego è limitato ai trattamenti topici.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6038" y="80963"/>
            <a:ext cx="9063037" cy="765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Antibiotici che agiscono sulla membrana  esterna dei Gram-: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Le POLIMIXINE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973138"/>
            <a:ext cx="2003425" cy="2816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680200" y="3270250"/>
            <a:ext cx="366713" cy="366713"/>
          </a:xfrm>
          <a:prstGeom prst="rect">
            <a:avLst/>
          </a:prstGeom>
          <a:solidFill>
            <a:srgbClr val="FFFFFF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561" y="463346"/>
            <a:ext cx="8064896" cy="938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34160" marR="5080" indent="-1522095" algn="ctr">
              <a:lnSpc>
                <a:spcPct val="147000"/>
              </a:lnSpc>
              <a:spcBef>
                <a:spcPts val="90"/>
              </a:spcBef>
            </a:pPr>
            <a:r>
              <a:rPr sz="2150" b="1" spc="25" dirty="0">
                <a:solidFill>
                  <a:srgbClr val="C01E28"/>
                </a:solidFill>
                <a:latin typeface="Arial"/>
                <a:cs typeface="Arial"/>
              </a:rPr>
              <a:t>F</a:t>
            </a:r>
            <a:r>
              <a:rPr sz="2150" b="1" spc="35" dirty="0">
                <a:solidFill>
                  <a:srgbClr val="C01E28"/>
                </a:solidFill>
                <a:latin typeface="Arial"/>
                <a:cs typeface="Arial"/>
              </a:rPr>
              <a:t>ARMACOC</a:t>
            </a:r>
            <a:r>
              <a:rPr sz="2150" b="1" spc="10" dirty="0">
                <a:solidFill>
                  <a:srgbClr val="C01E28"/>
                </a:solidFill>
                <a:latin typeface="Arial"/>
                <a:cs typeface="Arial"/>
              </a:rPr>
              <a:t>I</a:t>
            </a:r>
            <a:r>
              <a:rPr sz="2150" b="1" spc="30" dirty="0">
                <a:solidFill>
                  <a:srgbClr val="C01E28"/>
                </a:solidFill>
                <a:latin typeface="Arial"/>
                <a:cs typeface="Arial"/>
              </a:rPr>
              <a:t>NET</a:t>
            </a:r>
            <a:r>
              <a:rPr sz="2150" b="1" spc="10" dirty="0">
                <a:solidFill>
                  <a:srgbClr val="C01E28"/>
                </a:solidFill>
                <a:latin typeface="Arial"/>
                <a:cs typeface="Arial"/>
              </a:rPr>
              <a:t>I</a:t>
            </a:r>
            <a:r>
              <a:rPr sz="2150" b="1" spc="30" dirty="0">
                <a:solidFill>
                  <a:srgbClr val="C01E28"/>
                </a:solidFill>
                <a:latin typeface="Arial"/>
                <a:cs typeface="Arial"/>
              </a:rPr>
              <a:t>CA</a:t>
            </a:r>
            <a:r>
              <a:rPr sz="2150" b="1" spc="20" dirty="0">
                <a:solidFill>
                  <a:srgbClr val="C01E28"/>
                </a:solidFill>
                <a:latin typeface="Arial"/>
                <a:cs typeface="Arial"/>
              </a:rPr>
              <a:t>/F</a:t>
            </a:r>
            <a:r>
              <a:rPr sz="2150" b="1" spc="35" dirty="0">
                <a:solidFill>
                  <a:srgbClr val="C01E28"/>
                </a:solidFill>
                <a:latin typeface="Arial"/>
                <a:cs typeface="Arial"/>
              </a:rPr>
              <a:t>ARMACOD</a:t>
            </a:r>
            <a:r>
              <a:rPr sz="2150" b="1" spc="10" dirty="0">
                <a:solidFill>
                  <a:srgbClr val="C01E28"/>
                </a:solidFill>
                <a:latin typeface="Arial"/>
                <a:cs typeface="Arial"/>
              </a:rPr>
              <a:t>I</a:t>
            </a:r>
            <a:r>
              <a:rPr sz="2150" b="1" spc="35" dirty="0">
                <a:solidFill>
                  <a:srgbClr val="C01E28"/>
                </a:solidFill>
                <a:latin typeface="Arial"/>
                <a:cs typeface="Arial"/>
              </a:rPr>
              <a:t>NAM</a:t>
            </a:r>
            <a:r>
              <a:rPr sz="2150" b="1" spc="10" dirty="0">
                <a:solidFill>
                  <a:srgbClr val="C01E28"/>
                </a:solidFill>
                <a:latin typeface="Arial"/>
                <a:cs typeface="Arial"/>
              </a:rPr>
              <a:t>I</a:t>
            </a:r>
            <a:r>
              <a:rPr sz="2150" b="1" spc="30" dirty="0">
                <a:solidFill>
                  <a:srgbClr val="C01E28"/>
                </a:solidFill>
                <a:latin typeface="Arial"/>
                <a:cs typeface="Arial"/>
              </a:rPr>
              <a:t>C</a:t>
            </a:r>
            <a:r>
              <a:rPr sz="2150" b="1" spc="10" dirty="0">
                <a:solidFill>
                  <a:srgbClr val="C01E28"/>
                </a:solidFill>
                <a:latin typeface="Arial"/>
                <a:cs typeface="Arial"/>
              </a:rPr>
              <a:t>A</a:t>
            </a:r>
            <a:endParaRPr lang="it-IT" sz="2150" b="1" spc="10" dirty="0">
              <a:solidFill>
                <a:srgbClr val="C01E28"/>
              </a:solidFill>
              <a:latin typeface="Arial"/>
              <a:cs typeface="Arial"/>
            </a:endParaRPr>
          </a:p>
          <a:p>
            <a:pPr marL="1534160" marR="5080" indent="-1522095" algn="ctr">
              <a:lnSpc>
                <a:spcPct val="147000"/>
              </a:lnSpc>
              <a:spcBef>
                <a:spcPts val="90"/>
              </a:spcBef>
            </a:pPr>
            <a:r>
              <a:rPr sz="2150" b="1" spc="10" dirty="0">
                <a:solidFill>
                  <a:srgbClr val="C01E28"/>
                </a:solidFill>
                <a:latin typeface="Arial"/>
                <a:cs typeface="Arial"/>
              </a:rPr>
              <a:t>  </a:t>
            </a:r>
            <a:r>
              <a:rPr sz="2150" b="1" spc="25" dirty="0">
                <a:solidFill>
                  <a:srgbClr val="C01E28"/>
                </a:solidFill>
                <a:latin typeface="Arial"/>
                <a:cs typeface="Arial"/>
              </a:rPr>
              <a:t>DEGLI</a:t>
            </a:r>
            <a:r>
              <a:rPr sz="2150" b="1" spc="10" dirty="0">
                <a:solidFill>
                  <a:srgbClr val="C01E28"/>
                </a:solidFill>
                <a:latin typeface="Arial"/>
                <a:cs typeface="Arial"/>
              </a:rPr>
              <a:t> </a:t>
            </a:r>
            <a:r>
              <a:rPr sz="2150" b="1" spc="25" dirty="0">
                <a:solidFill>
                  <a:srgbClr val="C01E28"/>
                </a:solidFill>
                <a:latin typeface="Arial"/>
                <a:cs typeface="Arial"/>
              </a:rPr>
              <a:t>ANTIBIOTICI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87624" y="3573016"/>
            <a:ext cx="7101299" cy="26961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Arial"/>
                <a:cs typeface="Arial"/>
              </a:rPr>
              <a:t>L’attività antibatterica di un antibiotico si può manifestare in </a:t>
            </a:r>
            <a:r>
              <a:rPr sz="1400" spc="-5" dirty="0" err="1">
                <a:latin typeface="Arial"/>
                <a:cs typeface="Arial"/>
              </a:rPr>
              <a:t>modo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80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dipendente</a:t>
            </a:r>
            <a:endParaRPr sz="1400" dirty="0">
              <a:latin typeface="Arial"/>
              <a:cs typeface="Arial"/>
            </a:endParaRPr>
          </a:p>
          <a:p>
            <a:pPr marL="12700" marR="5080" algn="just">
              <a:lnSpc>
                <a:spcPct val="191400"/>
              </a:lnSpc>
            </a:pPr>
            <a:r>
              <a:rPr sz="1400" spc="-5" dirty="0" err="1">
                <a:latin typeface="Arial"/>
                <a:cs typeface="Arial"/>
              </a:rPr>
              <a:t>dalla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concentrazione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oppure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dal</a:t>
            </a:r>
            <a:r>
              <a:rPr sz="1400" spc="-5" dirty="0">
                <a:latin typeface="Arial"/>
                <a:cs typeface="Arial"/>
              </a:rPr>
              <a:t> tempo </a:t>
            </a:r>
            <a:r>
              <a:rPr sz="1400" spc="-5" dirty="0" err="1">
                <a:latin typeface="Arial"/>
                <a:cs typeface="Arial"/>
              </a:rPr>
              <a:t>di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esposizione</a:t>
            </a:r>
            <a:r>
              <a:rPr sz="1400" spc="-5" dirty="0">
                <a:latin typeface="Arial"/>
                <a:cs typeface="Arial"/>
              </a:rPr>
              <a:t>. </a:t>
            </a:r>
            <a:endParaRPr lang="it-IT" sz="1400" spc="-5" dirty="0">
              <a:latin typeface="Arial"/>
              <a:cs typeface="Arial"/>
            </a:endParaRPr>
          </a:p>
          <a:p>
            <a:pPr marL="12700" marR="5080" algn="just">
              <a:lnSpc>
                <a:spcPct val="191400"/>
              </a:lnSpc>
            </a:pPr>
            <a:r>
              <a:rPr sz="1400" spc="-5" dirty="0" err="1">
                <a:latin typeface="Arial"/>
                <a:cs typeface="Arial"/>
              </a:rPr>
              <a:t>Conoscere</a:t>
            </a:r>
            <a:r>
              <a:rPr sz="1400" spc="-5" dirty="0">
                <a:latin typeface="Arial"/>
                <a:cs typeface="Arial"/>
              </a:rPr>
              <a:t> l’attività  </a:t>
            </a:r>
            <a:r>
              <a:rPr sz="1400" b="1" spc="-5" dirty="0">
                <a:latin typeface="Arial"/>
                <a:cs typeface="Arial"/>
              </a:rPr>
              <a:t>tempo-dipendente </a:t>
            </a:r>
            <a:r>
              <a:rPr sz="1400" spc="-5" dirty="0">
                <a:latin typeface="Arial"/>
                <a:cs typeface="Arial"/>
              </a:rPr>
              <a:t>e </a:t>
            </a:r>
            <a:r>
              <a:rPr sz="1400" b="1" spc="-5" dirty="0">
                <a:latin typeface="Arial"/>
                <a:cs typeface="Arial"/>
              </a:rPr>
              <a:t>concentrazione-dipendente </a:t>
            </a:r>
            <a:r>
              <a:rPr sz="1400" spc="-5" dirty="0">
                <a:latin typeface="Arial"/>
                <a:cs typeface="Arial"/>
              </a:rPr>
              <a:t>di un antibiotico è  fondamentale</a:t>
            </a:r>
            <a:r>
              <a:rPr sz="1400" spc="1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per</a:t>
            </a:r>
            <a:r>
              <a:rPr sz="1400" spc="114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scegliere</a:t>
            </a:r>
            <a:r>
              <a:rPr sz="1400" spc="1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la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modalità</a:t>
            </a:r>
            <a:r>
              <a:rPr sz="1400" spc="114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</a:t>
            </a:r>
            <a:r>
              <a:rPr sz="1400" spc="1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somministrazione</a:t>
            </a:r>
            <a:r>
              <a:rPr sz="1400" spc="114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</a:t>
            </a:r>
            <a:r>
              <a:rPr sz="1400" spc="114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quel</a:t>
            </a:r>
            <a:r>
              <a:rPr sz="1400" spc="1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farmaco:</a:t>
            </a:r>
            <a:endParaRPr sz="1400" dirty="0">
              <a:latin typeface="Arial"/>
              <a:cs typeface="Arial"/>
            </a:endParaRPr>
          </a:p>
          <a:p>
            <a:pPr marL="12700" marR="5080" algn="just">
              <a:lnSpc>
                <a:spcPct val="191400"/>
              </a:lnSpc>
              <a:spcBef>
                <a:spcPts val="25"/>
              </a:spcBef>
            </a:pPr>
            <a:r>
              <a:rPr sz="1400" spc="-5" dirty="0">
                <a:latin typeface="Arial"/>
                <a:cs typeface="Arial"/>
              </a:rPr>
              <a:t>le molecole ad attività concentrazione-dipendente vanno prescritte in un’unica  somministrazione, mentre le molecole ad attività tempo-dipendente vanno  somministrate in modo frazionato nel tempo o in infusione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continua.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39752" y="1484784"/>
            <a:ext cx="4212000" cy="18663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9144000" cy="885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FF"/>
                </a:solidFill>
                <a:latin typeface="Arial" charset="0"/>
                <a:cs typeface="Arial" charset="0"/>
              </a:rPr>
              <a:t>INFEZIONI MICOTICHE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CLASSIFICAZIONE CLINICA</a:t>
            </a: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306388" y="990600"/>
          <a:ext cx="5103812" cy="5791200"/>
        </p:xfrm>
        <a:graphic>
          <a:graphicData uri="http://schemas.openxmlformats.org/presentationml/2006/ole">
            <p:oleObj spid="_x0000_s341020" r:id="rId4" imgW="38862000" imgH="44091225" progId="">
              <p:embed/>
            </p:oleObj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4786313" y="914400"/>
          <a:ext cx="4738687" cy="5943600"/>
        </p:xfrm>
        <a:graphic>
          <a:graphicData uri="http://schemas.openxmlformats.org/presentationml/2006/ole">
            <p:oleObj spid="_x0000_s341021" r:id="rId5" imgW="38842950" imgH="4872990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158750" y="361950"/>
          <a:ext cx="8850313" cy="5372100"/>
        </p:xfrm>
        <a:graphic>
          <a:graphicData uri="http://schemas.openxmlformats.org/presentationml/2006/ole">
            <p:oleObj spid="_x0000_s342031" r:id="rId4" imgW="6234748" imgH="3780150" progId="">
              <p:embed/>
            </p:oleObj>
          </a:graphicData>
        </a:graphic>
      </p:graphicFrame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2819400" y="1828800"/>
            <a:ext cx="1588" cy="3886200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228600" y="2405063"/>
            <a:ext cx="8763000" cy="1587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2212975" y="188913"/>
          <a:ext cx="4819650" cy="6411912"/>
        </p:xfrm>
        <a:graphic>
          <a:graphicData uri="http://schemas.openxmlformats.org/presentationml/2006/ole">
            <p:oleObj spid="_x0000_s343055" r:id="rId4" imgW="6281741" imgH="8335754" progId="">
              <p:embed/>
            </p:oleObj>
          </a:graphicData>
        </a:graphic>
      </p:graphicFrame>
      <p:sp>
        <p:nvSpPr>
          <p:cNvPr id="21506" name="Rectangle 2"/>
          <p:cNvSpPr>
            <a:spLocks noChangeArrowheads="1"/>
          </p:cNvSpPr>
          <p:nvPr/>
        </p:nvSpPr>
        <p:spPr bwMode="auto">
          <a:xfrm rot="16200000">
            <a:off x="-1599407" y="3047207"/>
            <a:ext cx="4633913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ANTIMICOTICI  -  </a:t>
            </a:r>
            <a:r>
              <a:rPr lang="it-IT" sz="2200" b="1">
                <a:solidFill>
                  <a:srgbClr val="FFFFFF"/>
                </a:solidFill>
                <a:latin typeface="Arial" charset="0"/>
                <a:cs typeface="Arial" charset="0"/>
              </a:rPr>
              <a:t>BERSAGLI</a:t>
            </a:r>
            <a:r>
              <a:rPr lang="it-IT" sz="1100">
                <a:solidFill>
                  <a:srgbClr val="000000"/>
                </a:solidFill>
                <a:ea typeface="AR PL SungtiL GB" charset="0"/>
                <a:cs typeface="AR PL SungtiL GB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50825" y="1430338"/>
            <a:ext cx="4537075" cy="28368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  <a:r>
              <a:rPr lang="it-IT" sz="1800" dirty="0">
                <a:solidFill>
                  <a:srgbClr val="FFFFFF"/>
                </a:solidFill>
                <a:latin typeface="Arial" charset="0"/>
                <a:cs typeface="Arial" charset="0"/>
              </a:rPr>
              <a:t>MECCANISMO d’AZIONE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FFFFFF"/>
                </a:solidFill>
                <a:latin typeface="Arial" charset="0"/>
                <a:cs typeface="Arial" charset="0"/>
              </a:rPr>
              <a:t>Ha elevata </a:t>
            </a:r>
            <a:r>
              <a:rPr lang="it-IT" sz="1800" i="1" dirty="0">
                <a:solidFill>
                  <a:srgbClr val="99FF33"/>
                </a:solidFill>
                <a:latin typeface="Arial" charset="0"/>
                <a:cs typeface="Arial" charset="0"/>
              </a:rPr>
              <a:t>affinità per l’ergosterolo</a:t>
            </a:r>
            <a:r>
              <a:rPr lang="it-IT" sz="1800" dirty="0">
                <a:solidFill>
                  <a:srgbClr val="FFFFFF"/>
                </a:solidFill>
                <a:latin typeface="Arial" charset="0"/>
                <a:cs typeface="Arial" charset="0"/>
              </a:rPr>
              <a:t>, principale sterolo presente nella membrana cellulare dei miceti.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FFFFFF"/>
                </a:solidFill>
                <a:latin typeface="Arial" charset="0"/>
                <a:cs typeface="Arial" charset="0"/>
              </a:rPr>
              <a:t>Il </a:t>
            </a:r>
            <a:r>
              <a:rPr lang="it-IT" sz="1800" i="1" dirty="0">
                <a:solidFill>
                  <a:srgbClr val="99FF33"/>
                </a:solidFill>
                <a:latin typeface="Arial" charset="0"/>
                <a:cs typeface="Arial" charset="0"/>
              </a:rPr>
              <a:t>legame </a:t>
            </a:r>
            <a:r>
              <a:rPr lang="it-IT" sz="1800" i="1" dirty="0" err="1">
                <a:solidFill>
                  <a:srgbClr val="99FF33"/>
                </a:solidFill>
                <a:latin typeface="Arial" charset="0"/>
                <a:cs typeface="Arial" charset="0"/>
              </a:rPr>
              <a:t>Amfotericina-Ergosterolo</a:t>
            </a:r>
            <a:r>
              <a:rPr lang="it-IT" sz="1800" i="1" dirty="0">
                <a:solidFill>
                  <a:srgbClr val="99FF33"/>
                </a:solidFill>
                <a:latin typeface="Arial" charset="0"/>
                <a:cs typeface="Arial" charset="0"/>
              </a:rPr>
              <a:t>,  formando pori o canali,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i="1" dirty="0">
                <a:solidFill>
                  <a:srgbClr val="99FF33"/>
                </a:solidFill>
                <a:latin typeface="Arial" charset="0"/>
                <a:cs typeface="Arial" charset="0"/>
              </a:rPr>
              <a:t>induce danni alla membrana cellulare fungina aumentandone la permeabilità e causando la morte </a:t>
            </a:r>
            <a:r>
              <a:rPr lang="it-IT" sz="1800" dirty="0">
                <a:solidFill>
                  <a:srgbClr val="99FF33"/>
                </a:solidFill>
                <a:latin typeface="Arial" charset="0"/>
                <a:cs typeface="Arial" charset="0"/>
              </a:rPr>
              <a:t>(azione </a:t>
            </a:r>
            <a:r>
              <a:rPr lang="it-IT" sz="1800" dirty="0" err="1">
                <a:solidFill>
                  <a:srgbClr val="99FF33"/>
                </a:solidFill>
                <a:latin typeface="Arial" charset="0"/>
                <a:cs typeface="Arial" charset="0"/>
              </a:rPr>
              <a:t>micocida</a:t>
            </a:r>
            <a:r>
              <a:rPr lang="it-IT" sz="1800" dirty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4652963"/>
            <a:ext cx="9144000" cy="1876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RESISTENZA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(rara)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 Rimpiazzo dell’ergosterolo con precursori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     </a:t>
            </a:r>
            <a:r>
              <a:rPr lang="it-IT" sz="2000" b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 Scarsa capacità di penetrazione nel cell-wall.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557338"/>
            <a:ext cx="4117975" cy="27066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1038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99FF33"/>
                </a:solidFill>
                <a:latin typeface="Arial" charset="0"/>
                <a:cs typeface="Arial" charset="0"/>
              </a:rPr>
              <a:t>AMFOTERICINA B  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(Fungizone</a:t>
            </a:r>
            <a:r>
              <a:rPr lang="it-IT" sz="2000" b="1" baseline="30000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Antibiotico polienico macrociclico.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(Streptomyces nodosus)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76200"/>
            <a:ext cx="9144000" cy="5975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99FF33"/>
                </a:solidFill>
                <a:latin typeface="Arial" charset="0"/>
                <a:cs typeface="Arial" charset="0"/>
              </a:rPr>
              <a:t>AMFOTERICINA B  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(Fungizone</a:t>
            </a:r>
            <a:r>
              <a:rPr lang="it-IT" sz="2000" b="1" baseline="30000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Antibiotico polienico macrociclico.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(Streptomyces nodosus)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u="sng">
                <a:solidFill>
                  <a:srgbClr val="FFFFFF"/>
                </a:solidFill>
                <a:latin typeface="Arial" charset="0"/>
                <a:cs typeface="Arial" charset="0"/>
              </a:rPr>
              <a:t>SPETTRO ANTIMICOTICO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Candida albicans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Cryptococcus neoformans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Histoplasma capsulatum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Blastomyces dermatitis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Aspergillus fumigatus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Coccidioides immitis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Paracoccidioides brasilensis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Agenti della Mucormicosi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FFFFFF"/>
                </a:solidFill>
                <a:latin typeface="Arial" charset="0"/>
                <a:cs typeface="Arial" charset="0"/>
              </a:rPr>
              <a:t>Leishmania brasilensis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76200"/>
            <a:ext cx="9144000" cy="603460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dirty="0">
                <a:solidFill>
                  <a:srgbClr val="99FF33"/>
                </a:solidFill>
                <a:latin typeface="Arial" charset="0"/>
                <a:cs typeface="Arial" charset="0"/>
              </a:rPr>
              <a:t>AMFOTERICINA B  </a:t>
            </a:r>
            <a:r>
              <a:rPr lang="it-IT" sz="2000" b="1" dirty="0">
                <a:solidFill>
                  <a:srgbClr val="99FF33"/>
                </a:solidFill>
                <a:latin typeface="Arial" charset="0"/>
                <a:cs typeface="Arial" charset="0"/>
              </a:rPr>
              <a:t>(</a:t>
            </a:r>
            <a:r>
              <a:rPr lang="it-IT" sz="2000" b="1" dirty="0" err="1">
                <a:solidFill>
                  <a:srgbClr val="99FF33"/>
                </a:solidFill>
                <a:latin typeface="Arial" charset="0"/>
                <a:cs typeface="Arial" charset="0"/>
              </a:rPr>
              <a:t>Fungizone</a:t>
            </a:r>
            <a:r>
              <a:rPr lang="it-IT" sz="2000" b="1" baseline="30000" dirty="0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 dirty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Antibiotico </a:t>
            </a:r>
            <a:r>
              <a:rPr lang="it-IT" sz="1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polienico</a:t>
            </a:r>
            <a:r>
              <a:rPr lang="it-IT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 macrociclico.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(</a:t>
            </a:r>
            <a:r>
              <a:rPr lang="it-IT" sz="1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Streptomyces</a:t>
            </a:r>
            <a:r>
              <a:rPr lang="it-IT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it-IT" sz="1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nodosus</a:t>
            </a:r>
            <a:r>
              <a:rPr lang="it-IT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 dirty="0">
                <a:solidFill>
                  <a:srgbClr val="99FF33"/>
                </a:solidFill>
                <a:latin typeface="Arial" charset="0"/>
                <a:cs typeface="Arial" charset="0"/>
              </a:rPr>
              <a:t>INDICAZIONI  POSOLOGIA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1" dirty="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dirty="0">
                <a:solidFill>
                  <a:srgbClr val="FFFF00"/>
                </a:solidFill>
                <a:latin typeface="Arial" charset="0"/>
                <a:cs typeface="Arial" charset="0"/>
              </a:rPr>
              <a:t>Trattamento delle infezioni micotiche gravi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800" dirty="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 dirty="0">
                <a:solidFill>
                  <a:srgbClr val="FFFFFF"/>
                </a:solidFill>
                <a:latin typeface="Arial" charset="0"/>
                <a:cs typeface="Arial" charset="0"/>
              </a:rPr>
              <a:t>Candidosi s</a:t>
            </a:r>
            <a:r>
              <a:rPr lang="it-IT" dirty="0">
                <a:solidFill>
                  <a:srgbClr val="FFFFFF"/>
                </a:solidFill>
                <a:latin typeface="Arial" charset="0"/>
                <a:cs typeface="Arial" charset="0"/>
              </a:rPr>
              <a:t>., </a:t>
            </a:r>
            <a:r>
              <a:rPr lang="it-IT" u="sng" dirty="0" err="1">
                <a:solidFill>
                  <a:srgbClr val="FFFFFF"/>
                </a:solidFill>
                <a:latin typeface="Arial" charset="0"/>
                <a:cs typeface="Arial" charset="0"/>
              </a:rPr>
              <a:t>Criptococcosi</a:t>
            </a:r>
            <a:endParaRPr lang="it-IT" u="sng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0,5 - 0,6 mg/kg/</a:t>
            </a:r>
            <a:r>
              <a:rPr lang="it-IT" sz="2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die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  in sol. </a:t>
            </a:r>
            <a:r>
              <a:rPr lang="it-IT" sz="2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glucosata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infusione endovenosa in 4 ore.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 dirty="0">
                <a:solidFill>
                  <a:srgbClr val="FFFFFF"/>
                </a:solidFill>
                <a:latin typeface="Arial" charset="0"/>
                <a:cs typeface="Arial" charset="0"/>
              </a:rPr>
              <a:t>Candidosi esofagea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0,15 - 0,20 mg / kg/</a:t>
            </a:r>
            <a:r>
              <a:rPr lang="it-IT" sz="2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die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infusione endovenosa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 dirty="0" err="1">
                <a:solidFill>
                  <a:srgbClr val="FFFFFF"/>
                </a:solidFill>
                <a:latin typeface="Arial" charset="0"/>
                <a:cs typeface="Arial" charset="0"/>
              </a:rPr>
              <a:t>Mucormicosi</a:t>
            </a:r>
            <a:r>
              <a:rPr lang="it-IT" u="sng" dirty="0">
                <a:solidFill>
                  <a:srgbClr val="FFFFFF"/>
                </a:solidFill>
                <a:latin typeface="Arial" charset="0"/>
                <a:cs typeface="Arial" charset="0"/>
              </a:rPr>
              <a:t> grave</a:t>
            </a:r>
            <a:r>
              <a:rPr lang="it-IT" dirty="0">
                <a:solidFill>
                  <a:srgbClr val="FFFFFF"/>
                </a:solidFill>
                <a:latin typeface="Arial" charset="0"/>
                <a:cs typeface="Arial" charset="0"/>
              </a:rPr>
              <a:t> e </a:t>
            </a:r>
            <a:r>
              <a:rPr lang="it-IT" u="sng" dirty="0">
                <a:solidFill>
                  <a:srgbClr val="FFFFFF"/>
                </a:solidFill>
                <a:latin typeface="Arial" charset="0"/>
                <a:cs typeface="Arial" charset="0"/>
              </a:rPr>
              <a:t>Aspergillosi invasiva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1 mg-1,2 mg/kg/</a:t>
            </a:r>
            <a:r>
              <a:rPr lang="it-IT" sz="2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die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infusione endovenosa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 dirty="0">
                <a:solidFill>
                  <a:srgbClr val="FFFFFF"/>
                </a:solidFill>
                <a:latin typeface="Arial" charset="0"/>
                <a:cs typeface="Arial" charset="0"/>
              </a:rPr>
              <a:t>Meningite da </a:t>
            </a:r>
            <a:r>
              <a:rPr lang="it-IT" u="sng" dirty="0" err="1">
                <a:solidFill>
                  <a:srgbClr val="FFFFFF"/>
                </a:solidFill>
                <a:latin typeface="Arial" charset="0"/>
                <a:cs typeface="Arial" charset="0"/>
              </a:rPr>
              <a:t>Coccidioides</a:t>
            </a:r>
            <a:endParaRPr lang="it-IT" u="sng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0,05 - 0,1 mg fino a 0,5 mg infusione </a:t>
            </a:r>
            <a:r>
              <a:rPr lang="it-IT" sz="2000" dirty="0" err="1">
                <a:solidFill>
                  <a:srgbClr val="FFFFFF"/>
                </a:solidFill>
                <a:latin typeface="Arial" charset="0"/>
                <a:cs typeface="Arial" charset="0"/>
              </a:rPr>
              <a:t>intratecale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 tre volte la settimana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u="sng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 dirty="0">
                <a:solidFill>
                  <a:srgbClr val="FFFFFF"/>
                </a:solidFill>
                <a:latin typeface="Arial" charset="0"/>
                <a:cs typeface="Arial" charset="0"/>
              </a:rPr>
              <a:t>Cistite da Candida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50 </a:t>
            </a:r>
            <a:r>
              <a:rPr lang="it-IT" sz="2000" dirty="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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g/ml irrigazione vescicale 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23850" y="76200"/>
            <a:ext cx="8569325" cy="6705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99FF33"/>
                </a:solidFill>
                <a:latin typeface="Arial" charset="0"/>
                <a:cs typeface="Arial" charset="0"/>
              </a:rPr>
              <a:t>AMFOTERICINA B  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(Fungizone</a:t>
            </a:r>
            <a:r>
              <a:rPr lang="it-IT" sz="2000" b="1" baseline="30000">
                <a:solidFill>
                  <a:srgbClr val="99FF33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Antibiotico polienico macrociclico.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(Streptomyces nodosus)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FFFF00"/>
                </a:solidFill>
                <a:latin typeface="Arial" charset="0"/>
                <a:cs typeface="Arial" charset="0"/>
              </a:rPr>
              <a:t>TOSSICITA’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Febbre, Sensazione di freddo (Liberazione di IL-1)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Iperpnea, Stridore respiratorio. Modesta ipotensione.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(Shock anafilattico, Broncospasmo - raro)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  Alterazioni renali (80%)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Iperazotemia, Aumentata eliminazione di Mg e K,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Ipokaliemia, Ipomagnesiemia, Acidosi renale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Anemia ipocromica normocitica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(Diminuita produzione di eritropoietina)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Cefalea , Nausea, Vomito, Malessere. Flebiti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Encefalopatia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50825" y="76200"/>
            <a:ext cx="8713788" cy="6646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66FFCC"/>
                </a:solidFill>
                <a:latin typeface="Arial" charset="0"/>
                <a:cs typeface="Arial" charset="0"/>
              </a:rPr>
              <a:t>NISTATINA </a:t>
            </a:r>
            <a:r>
              <a:rPr lang="it-IT" sz="2000" b="1">
                <a:solidFill>
                  <a:srgbClr val="66FFCC"/>
                </a:solidFill>
                <a:latin typeface="Arial" charset="0"/>
                <a:cs typeface="Arial" charset="0"/>
              </a:rPr>
              <a:t>(Mycostatin</a:t>
            </a:r>
            <a:r>
              <a:rPr lang="it-IT" sz="2000" b="1" baseline="30000">
                <a:solidFill>
                  <a:srgbClr val="66FFCC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66FFCC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Antibiotico polienico antimicotico a spettro ristretto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MECCANISMO D’AZIONE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Si </a:t>
            </a:r>
            <a:r>
              <a:rPr lang="it-IT" sz="2000" i="1">
                <a:solidFill>
                  <a:srgbClr val="66FFCC"/>
                </a:solidFill>
                <a:latin typeface="Arial" charset="0"/>
                <a:cs typeface="Arial" charset="0"/>
              </a:rPr>
              <a:t>lega all’ergosterolo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 di membrana dei miceti causando pori o canali attraverso cui sostanze vitali fuoriescono dalla cellula. L’ergosterolo è un sterolo specifico della membrana micotica</a:t>
            </a:r>
            <a:r>
              <a:rPr lang="it-IT" sz="220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2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>
                <a:solidFill>
                  <a:srgbClr val="66FFCC"/>
                </a:solidFill>
                <a:latin typeface="Arial" charset="0"/>
                <a:cs typeface="Arial" charset="0"/>
              </a:rPr>
              <a:t>SPETTRO ANTIMICOTICO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 i="1">
                <a:solidFill>
                  <a:srgbClr val="66FFCC"/>
                </a:solidFill>
                <a:latin typeface="Arial" charset="0"/>
                <a:cs typeface="Arial" charset="0"/>
              </a:rPr>
              <a:t>Candida albicans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1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FARMACOCINETICA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800" b="1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Somministrazione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u="sng">
                <a:solidFill>
                  <a:srgbClr val="FFFFFF"/>
                </a:solidFill>
                <a:latin typeface="Arial" charset="0"/>
                <a:cs typeface="Arial" charset="0"/>
              </a:rPr>
              <a:t>Topica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: Orale, Vaginale , Cutanea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Assorbimento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Non si verifica assorbimento significativo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FF"/>
                </a:solidFill>
                <a:latin typeface="Arial" charset="0"/>
                <a:cs typeface="Arial" charset="0"/>
              </a:rPr>
              <a:t>Eliminazione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Fecale: immodificata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76200"/>
            <a:ext cx="9144000" cy="6251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66FFCC"/>
                </a:solidFill>
                <a:latin typeface="Arial" charset="0"/>
                <a:cs typeface="Arial" charset="0"/>
              </a:rPr>
              <a:t>NISTATINA </a:t>
            </a:r>
            <a:r>
              <a:rPr lang="it-IT" sz="2000" b="1">
                <a:solidFill>
                  <a:srgbClr val="66FFCC"/>
                </a:solidFill>
                <a:latin typeface="Arial" charset="0"/>
                <a:cs typeface="Arial" charset="0"/>
              </a:rPr>
              <a:t>(Mycostatin</a:t>
            </a:r>
            <a:r>
              <a:rPr lang="it-IT" sz="2000" b="1" baseline="30000">
                <a:solidFill>
                  <a:srgbClr val="66FFCC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66FFCC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66FFCC"/>
                </a:solidFill>
                <a:latin typeface="Arial" charset="0"/>
                <a:cs typeface="Arial" charset="0"/>
              </a:rPr>
              <a:t>Antibiotico polienico antimicotico a spettro ristretto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66FFCC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66FFCC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1">
              <a:solidFill>
                <a:srgbClr val="66FFCC"/>
              </a:solidFill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INDICAZIONI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8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Candidosi orale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Candidosi vaginale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Candidosi cutanea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TOSSICITA’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Tossicità gastroenterica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Nausea, Vomito, Diarrea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Irritazione vaginale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66FFCC"/>
                </a:solidFill>
                <a:latin typeface="Arial" charset="0"/>
                <a:cs typeface="Times New Roman" pitchFamily="16" charset="0"/>
              </a:rPr>
              <a:t>Irritazione cutanea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616" y="3645024"/>
            <a:ext cx="7056784" cy="22846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Arial"/>
                <a:cs typeface="Arial"/>
              </a:rPr>
              <a:t>Quando</a:t>
            </a:r>
            <a:r>
              <a:rPr sz="1400" spc="2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l’attività</a:t>
            </a:r>
            <a:r>
              <a:rPr sz="1400" spc="2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battericida</a:t>
            </a:r>
            <a:r>
              <a:rPr sz="1400" spc="2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dipende</a:t>
            </a:r>
            <a:r>
              <a:rPr sz="1400" spc="2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dalla</a:t>
            </a:r>
            <a:r>
              <a:rPr sz="1400" spc="2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concentrazione</a:t>
            </a:r>
            <a:r>
              <a:rPr sz="1400" spc="2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è</a:t>
            </a:r>
            <a:r>
              <a:rPr sz="1400" spc="2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essenziale</a:t>
            </a:r>
            <a:r>
              <a:rPr sz="1400" spc="2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che</a:t>
            </a:r>
            <a:endParaRPr sz="1400" dirty="0">
              <a:latin typeface="Arial"/>
              <a:cs typeface="Arial"/>
            </a:endParaRPr>
          </a:p>
          <a:p>
            <a:pPr marL="12700" marR="5080" algn="just">
              <a:lnSpc>
                <a:spcPct val="191400"/>
              </a:lnSpc>
            </a:pPr>
            <a:r>
              <a:rPr sz="1400" spc="-5" dirty="0">
                <a:latin typeface="Arial"/>
                <a:cs typeface="Arial"/>
              </a:rPr>
              <a:t>l’antibiotico raggiunga elevate concentrazioni nel sito di infezione per  eradicare 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il 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patogeno 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(&gt;10 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volte 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il 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valore 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della 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MIC, 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cioè 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della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minima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concentrazione</a:t>
            </a:r>
            <a:r>
              <a:rPr sz="1400" spc="-5" dirty="0">
                <a:latin typeface="Arial"/>
                <a:cs typeface="Arial"/>
              </a:rPr>
              <a:t> inibitoria). </a:t>
            </a:r>
            <a:endParaRPr lang="it-IT" sz="1400" spc="-5" dirty="0">
              <a:latin typeface="Arial"/>
              <a:cs typeface="Arial"/>
            </a:endParaRPr>
          </a:p>
          <a:p>
            <a:pPr marL="12700" marR="5080" algn="just">
              <a:lnSpc>
                <a:spcPct val="191400"/>
              </a:lnSpc>
            </a:pPr>
            <a:r>
              <a:rPr sz="1400" spc="-5" dirty="0">
                <a:latin typeface="Arial"/>
                <a:cs typeface="Arial"/>
              </a:rPr>
              <a:t>Se, al contrario, l’attività è tempo-dipendente è  essenziale mantenere per lunghi periodi delle concentrazioni di antibiotico  superiori alla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MIC.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43276" y="765212"/>
            <a:ext cx="2785462" cy="493083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58750" marR="5080" indent="-146685">
              <a:lnSpc>
                <a:spcPts val="1800"/>
              </a:lnSpc>
              <a:spcBef>
                <a:spcPts val="244"/>
              </a:spcBef>
            </a:pPr>
            <a:r>
              <a:rPr sz="1550" b="1" spc="20" dirty="0">
                <a:solidFill>
                  <a:srgbClr val="FF0000"/>
                </a:solidFill>
                <a:latin typeface="Georgia"/>
                <a:cs typeface="Georgia"/>
              </a:rPr>
              <a:t>Antibiotici </a:t>
            </a:r>
            <a:r>
              <a:rPr sz="1550" b="1" spc="25" dirty="0">
                <a:solidFill>
                  <a:srgbClr val="FF0000"/>
                </a:solidFill>
                <a:latin typeface="Georgia"/>
                <a:cs typeface="Georgia"/>
              </a:rPr>
              <a:t>con</a:t>
            </a:r>
            <a:r>
              <a:rPr sz="1550" b="1" spc="-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550" b="1" spc="20" dirty="0">
                <a:solidFill>
                  <a:srgbClr val="FF0000"/>
                </a:solidFill>
                <a:latin typeface="Georgia"/>
                <a:cs typeface="Georgia"/>
              </a:rPr>
              <a:t>azione  </a:t>
            </a:r>
            <a:r>
              <a:rPr sz="1550" b="1" spc="25" dirty="0">
                <a:solidFill>
                  <a:srgbClr val="FF0000"/>
                </a:solidFill>
                <a:latin typeface="Georgia"/>
                <a:cs typeface="Georgia"/>
              </a:rPr>
              <a:t>Tempo-dipendente</a:t>
            </a:r>
            <a:endParaRPr sz="155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39404" y="765212"/>
            <a:ext cx="3555402" cy="493083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 marR="5080" indent="316865">
              <a:lnSpc>
                <a:spcPts val="1800"/>
              </a:lnSpc>
              <a:spcBef>
                <a:spcPts val="244"/>
              </a:spcBef>
            </a:pPr>
            <a:r>
              <a:rPr sz="1550" b="1" spc="20" dirty="0">
                <a:solidFill>
                  <a:srgbClr val="FF0000"/>
                </a:solidFill>
                <a:latin typeface="Georgia"/>
                <a:cs typeface="Georgia"/>
              </a:rPr>
              <a:t>Antibiotici </a:t>
            </a:r>
            <a:r>
              <a:rPr sz="1550" b="1" spc="25" dirty="0">
                <a:solidFill>
                  <a:srgbClr val="FF0000"/>
                </a:solidFill>
                <a:latin typeface="Georgia"/>
                <a:cs typeface="Georgia"/>
              </a:rPr>
              <a:t>con </a:t>
            </a:r>
            <a:r>
              <a:rPr sz="1550" b="1" spc="20" dirty="0">
                <a:solidFill>
                  <a:srgbClr val="FF0000"/>
                </a:solidFill>
                <a:latin typeface="Georgia"/>
                <a:cs typeface="Georgia"/>
              </a:rPr>
              <a:t>azione  </a:t>
            </a:r>
            <a:r>
              <a:rPr sz="1550" b="1" spc="35" dirty="0">
                <a:solidFill>
                  <a:srgbClr val="FF0000"/>
                </a:solidFill>
                <a:latin typeface="Georgia"/>
                <a:cs typeface="Georgia"/>
              </a:rPr>
              <a:t>C</a:t>
            </a:r>
            <a:r>
              <a:rPr sz="1550" b="1" spc="15" dirty="0">
                <a:solidFill>
                  <a:srgbClr val="FF0000"/>
                </a:solidFill>
                <a:latin typeface="Georgia"/>
                <a:cs typeface="Georgia"/>
              </a:rPr>
              <a:t>o</a:t>
            </a:r>
            <a:r>
              <a:rPr sz="1550" b="1" spc="30" dirty="0">
                <a:solidFill>
                  <a:srgbClr val="FF0000"/>
                </a:solidFill>
                <a:latin typeface="Georgia"/>
                <a:cs typeface="Georgia"/>
              </a:rPr>
              <a:t>n</a:t>
            </a:r>
            <a:r>
              <a:rPr sz="1550" b="1" spc="10" dirty="0">
                <a:solidFill>
                  <a:srgbClr val="FF0000"/>
                </a:solidFill>
                <a:latin typeface="Georgia"/>
                <a:cs typeface="Georgia"/>
              </a:rPr>
              <a:t>c</a:t>
            </a:r>
            <a:r>
              <a:rPr sz="1550" b="1" spc="45" dirty="0">
                <a:solidFill>
                  <a:srgbClr val="FF0000"/>
                </a:solidFill>
                <a:latin typeface="Georgia"/>
                <a:cs typeface="Georgia"/>
              </a:rPr>
              <a:t>e</a:t>
            </a:r>
            <a:r>
              <a:rPr sz="1550" b="1" spc="30" dirty="0">
                <a:solidFill>
                  <a:srgbClr val="FF0000"/>
                </a:solidFill>
                <a:latin typeface="Georgia"/>
                <a:cs typeface="Georgia"/>
              </a:rPr>
              <a:t>n</a:t>
            </a:r>
            <a:r>
              <a:rPr sz="1550" b="1" spc="5" dirty="0">
                <a:solidFill>
                  <a:srgbClr val="FF0000"/>
                </a:solidFill>
                <a:latin typeface="Georgia"/>
                <a:cs typeface="Georgia"/>
              </a:rPr>
              <a:t>t</a:t>
            </a:r>
            <a:r>
              <a:rPr sz="1550" b="1" spc="30" dirty="0">
                <a:solidFill>
                  <a:srgbClr val="FF0000"/>
                </a:solidFill>
                <a:latin typeface="Georgia"/>
                <a:cs typeface="Georgia"/>
              </a:rPr>
              <a:t>r</a:t>
            </a:r>
            <a:r>
              <a:rPr sz="1550" b="1" spc="10" dirty="0">
                <a:solidFill>
                  <a:srgbClr val="FF0000"/>
                </a:solidFill>
                <a:latin typeface="Georgia"/>
                <a:cs typeface="Georgia"/>
              </a:rPr>
              <a:t>a</a:t>
            </a:r>
            <a:r>
              <a:rPr sz="1550" b="1" spc="45" dirty="0">
                <a:solidFill>
                  <a:srgbClr val="FF0000"/>
                </a:solidFill>
                <a:latin typeface="Georgia"/>
                <a:cs typeface="Georgia"/>
              </a:rPr>
              <a:t>z</a:t>
            </a:r>
            <a:r>
              <a:rPr sz="1550" b="1" dirty="0">
                <a:solidFill>
                  <a:srgbClr val="FF0000"/>
                </a:solidFill>
                <a:latin typeface="Georgia"/>
                <a:cs typeface="Georgia"/>
              </a:rPr>
              <a:t>i</a:t>
            </a:r>
            <a:r>
              <a:rPr sz="1550" b="1" spc="20" dirty="0">
                <a:solidFill>
                  <a:srgbClr val="FF0000"/>
                </a:solidFill>
                <a:latin typeface="Georgia"/>
                <a:cs typeface="Georgia"/>
              </a:rPr>
              <a:t>o</a:t>
            </a:r>
            <a:r>
              <a:rPr sz="1550" b="1" spc="30" dirty="0">
                <a:solidFill>
                  <a:srgbClr val="FF0000"/>
                </a:solidFill>
                <a:latin typeface="Georgia"/>
                <a:cs typeface="Georgia"/>
              </a:rPr>
              <a:t>n</a:t>
            </a:r>
            <a:r>
              <a:rPr sz="1550" b="1" spc="40" dirty="0">
                <a:solidFill>
                  <a:srgbClr val="FF0000"/>
                </a:solidFill>
                <a:latin typeface="Georgia"/>
                <a:cs typeface="Georgia"/>
              </a:rPr>
              <a:t>e</a:t>
            </a:r>
            <a:r>
              <a:rPr sz="1550" b="1" spc="5" dirty="0">
                <a:solidFill>
                  <a:srgbClr val="FF0000"/>
                </a:solidFill>
                <a:latin typeface="Georgia"/>
                <a:cs typeface="Georgia"/>
              </a:rPr>
              <a:t>-</a:t>
            </a:r>
            <a:r>
              <a:rPr sz="1550" b="1" spc="25" dirty="0">
                <a:solidFill>
                  <a:srgbClr val="FF0000"/>
                </a:solidFill>
                <a:latin typeface="Georgia"/>
                <a:cs typeface="Georgia"/>
              </a:rPr>
              <a:t>di</a:t>
            </a:r>
            <a:r>
              <a:rPr sz="1550" b="1" spc="30" dirty="0">
                <a:solidFill>
                  <a:srgbClr val="FF0000"/>
                </a:solidFill>
                <a:latin typeface="Georgia"/>
                <a:cs typeface="Georgia"/>
              </a:rPr>
              <a:t>p</a:t>
            </a:r>
            <a:r>
              <a:rPr sz="1550" b="1" spc="20" dirty="0">
                <a:solidFill>
                  <a:srgbClr val="FF0000"/>
                </a:solidFill>
                <a:latin typeface="Georgia"/>
                <a:cs typeface="Georgia"/>
              </a:rPr>
              <a:t>e</a:t>
            </a:r>
            <a:r>
              <a:rPr sz="1550" b="1" spc="30" dirty="0">
                <a:solidFill>
                  <a:srgbClr val="FF0000"/>
                </a:solidFill>
                <a:latin typeface="Georgia"/>
                <a:cs typeface="Georgia"/>
              </a:rPr>
              <a:t>n</a:t>
            </a:r>
            <a:r>
              <a:rPr sz="1550" b="1" spc="25" dirty="0">
                <a:solidFill>
                  <a:srgbClr val="FF0000"/>
                </a:solidFill>
                <a:latin typeface="Georgia"/>
                <a:cs typeface="Georgia"/>
              </a:rPr>
              <a:t>de</a:t>
            </a:r>
            <a:r>
              <a:rPr sz="1550" b="1" spc="30" dirty="0">
                <a:solidFill>
                  <a:srgbClr val="FF0000"/>
                </a:solidFill>
                <a:latin typeface="Georgia"/>
                <a:cs typeface="Georgia"/>
              </a:rPr>
              <a:t>n</a:t>
            </a:r>
            <a:r>
              <a:rPr sz="1550" b="1" spc="25" dirty="0">
                <a:solidFill>
                  <a:srgbClr val="FF0000"/>
                </a:solidFill>
                <a:latin typeface="Georgia"/>
                <a:cs typeface="Georgia"/>
              </a:rPr>
              <a:t>t</a:t>
            </a:r>
            <a:r>
              <a:rPr sz="1550" b="1" spc="15" dirty="0">
                <a:solidFill>
                  <a:srgbClr val="FF0000"/>
                </a:solidFill>
                <a:latin typeface="Georgia"/>
                <a:cs typeface="Georgia"/>
              </a:rPr>
              <a:t>e</a:t>
            </a:r>
            <a:endParaRPr sz="155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8215" y="1329327"/>
            <a:ext cx="1585216" cy="15125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3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-65" dirty="0">
                <a:latin typeface="Cambria"/>
                <a:cs typeface="Cambria"/>
              </a:rPr>
              <a:t>B-­‐lattamici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Macrolidi*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Glicopeptidi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Tetraciclina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Linezolid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8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Lincosamidi</a:t>
            </a:r>
            <a:endParaRPr sz="155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3648" y="2924944"/>
            <a:ext cx="2279853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ambria"/>
                <a:cs typeface="Cambria"/>
              </a:rPr>
              <a:t>(*dipende</a:t>
            </a:r>
            <a:r>
              <a:rPr sz="1300" spc="-20" dirty="0">
                <a:latin typeface="Cambria"/>
                <a:cs typeface="Cambria"/>
              </a:rPr>
              <a:t> </a:t>
            </a:r>
            <a:r>
              <a:rPr sz="1300" spc="-5" dirty="0">
                <a:latin typeface="Cambria"/>
                <a:cs typeface="Cambria"/>
              </a:rPr>
              <a:t>dall’organismo)</a:t>
            </a:r>
            <a:endParaRPr sz="1300" dirty="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2654" y="1329328"/>
            <a:ext cx="2008605" cy="100989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3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20" dirty="0">
                <a:latin typeface="Cambria"/>
                <a:cs typeface="Cambria"/>
              </a:rPr>
              <a:t>Aminoglicosidi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Fluorochinoloni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20" dirty="0">
                <a:latin typeface="Cambria"/>
                <a:cs typeface="Cambria"/>
              </a:rPr>
              <a:t>Daptomicina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35" dirty="0">
                <a:latin typeface="Cambria"/>
                <a:cs typeface="Cambria"/>
              </a:rPr>
              <a:t>C</a:t>
            </a:r>
            <a:r>
              <a:rPr sz="1550" spc="5" dirty="0">
                <a:latin typeface="Cambria"/>
                <a:cs typeface="Cambria"/>
              </a:rPr>
              <a:t>l</a:t>
            </a:r>
            <a:r>
              <a:rPr sz="1550" spc="10" dirty="0">
                <a:latin typeface="Cambria"/>
                <a:cs typeface="Cambria"/>
              </a:rPr>
              <a:t>o</a:t>
            </a:r>
            <a:r>
              <a:rPr sz="1550" spc="25" dirty="0">
                <a:latin typeface="Cambria"/>
                <a:cs typeface="Cambria"/>
              </a:rPr>
              <a:t>r</a:t>
            </a:r>
            <a:r>
              <a:rPr sz="1550" spc="5" dirty="0">
                <a:latin typeface="Cambria"/>
                <a:cs typeface="Cambria"/>
              </a:rPr>
              <a:t>a</a:t>
            </a:r>
            <a:r>
              <a:rPr sz="1550" spc="50" dirty="0">
                <a:latin typeface="Cambria"/>
                <a:cs typeface="Cambria"/>
              </a:rPr>
              <a:t>m</a:t>
            </a:r>
            <a:r>
              <a:rPr sz="1550" spc="10" dirty="0">
                <a:latin typeface="Cambria"/>
                <a:cs typeface="Cambria"/>
              </a:rPr>
              <a:t>fe</a:t>
            </a:r>
            <a:r>
              <a:rPr sz="1550" spc="15" dirty="0">
                <a:latin typeface="Cambria"/>
                <a:cs typeface="Cambria"/>
              </a:rPr>
              <a:t>n</a:t>
            </a:r>
            <a:r>
              <a:rPr sz="1550" spc="20" dirty="0">
                <a:latin typeface="Cambria"/>
                <a:cs typeface="Cambria"/>
              </a:rPr>
              <a:t>i</a:t>
            </a:r>
            <a:r>
              <a:rPr sz="1550" spc="10" dirty="0">
                <a:latin typeface="Cambria"/>
                <a:cs typeface="Cambria"/>
              </a:rPr>
              <a:t>c</a:t>
            </a:r>
            <a:r>
              <a:rPr sz="1550" spc="35" dirty="0">
                <a:latin typeface="Cambria"/>
                <a:cs typeface="Cambria"/>
              </a:rPr>
              <a:t>o</a:t>
            </a:r>
            <a:r>
              <a:rPr sz="1550" spc="5" dirty="0">
                <a:latin typeface="Cambria"/>
                <a:cs typeface="Cambria"/>
              </a:rPr>
              <a:t>l</a:t>
            </a:r>
            <a:r>
              <a:rPr sz="1550" spc="10" dirty="0">
                <a:latin typeface="Cambria"/>
                <a:cs typeface="Cambria"/>
              </a:rPr>
              <a:t>o*</a:t>
            </a:r>
            <a:endParaRPr sz="155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64088" y="2636912"/>
            <a:ext cx="2279853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Cambria"/>
                <a:cs typeface="Cambria"/>
              </a:rPr>
              <a:t>(*dipende</a:t>
            </a:r>
            <a:r>
              <a:rPr sz="1300" spc="-20" dirty="0">
                <a:latin typeface="Cambria"/>
                <a:cs typeface="Cambria"/>
              </a:rPr>
              <a:t> </a:t>
            </a:r>
            <a:r>
              <a:rPr sz="1300" spc="-5" dirty="0">
                <a:latin typeface="Cambria"/>
                <a:cs typeface="Cambria"/>
              </a:rPr>
              <a:t>dall’organismo)</a:t>
            </a:r>
            <a:endParaRPr sz="13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124200" y="1273175"/>
            <a:ext cx="5715000" cy="427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Inibizione dell’enzima 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 err="1">
                <a:solidFill>
                  <a:srgbClr val="00CCFF"/>
                </a:solidFill>
                <a:latin typeface="Arial" charset="0"/>
                <a:cs typeface="Arial" charset="0"/>
              </a:rPr>
              <a:t>lanosterolo</a:t>
            </a:r>
            <a:r>
              <a:rPr lang="it-IT" sz="2000" b="1" dirty="0">
                <a:solidFill>
                  <a:srgbClr val="00CCFF"/>
                </a:solidFill>
                <a:latin typeface="Arial" charset="0"/>
                <a:cs typeface="Arial" charset="0"/>
              </a:rPr>
              <a:t> 14</a:t>
            </a:r>
            <a:r>
              <a:rPr lang="it-IT" sz="2000" b="1" dirty="0">
                <a:solidFill>
                  <a:srgbClr val="00CC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</a:t>
            </a:r>
            <a:r>
              <a:rPr lang="it-IT" sz="2000" b="1" dirty="0">
                <a:solidFill>
                  <a:srgbClr val="00CCFF"/>
                </a:solidFill>
                <a:latin typeface="Arial" charset="0"/>
                <a:cs typeface="Arial" charset="0"/>
              </a:rPr>
              <a:t>- </a:t>
            </a:r>
            <a:r>
              <a:rPr lang="it-IT" sz="2000" b="1" dirty="0" err="1">
                <a:solidFill>
                  <a:srgbClr val="00CCFF"/>
                </a:solidFill>
                <a:latin typeface="Arial" charset="0"/>
                <a:cs typeface="Arial" charset="0"/>
              </a:rPr>
              <a:t>demetilasi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una mono-ossigenasi del citocromo P450 micotico.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Previene  la tappa cruciale della conversione del </a:t>
            </a:r>
            <a:r>
              <a:rPr lang="it-IT" sz="20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l</a:t>
            </a:r>
            <a:r>
              <a:rPr lang="it-IT" sz="2000" i="1" dirty="0" err="1">
                <a:solidFill>
                  <a:srgbClr val="CCECFF"/>
                </a:solidFill>
                <a:latin typeface="Arial" charset="0"/>
                <a:cs typeface="Arial" charset="0"/>
              </a:rPr>
              <a:t>anosterolo</a:t>
            </a:r>
            <a:r>
              <a:rPr lang="it-IT" sz="2000" i="1" dirty="0">
                <a:solidFill>
                  <a:srgbClr val="FFFFFF"/>
                </a:solidFill>
                <a:latin typeface="Arial" charset="0"/>
                <a:cs typeface="Arial" charset="0"/>
              </a:rPr>
              <a:t> a </a:t>
            </a:r>
            <a:r>
              <a:rPr lang="it-IT" sz="2000" i="1" dirty="0">
                <a:solidFill>
                  <a:srgbClr val="00CCFF"/>
                </a:solidFill>
                <a:latin typeface="Arial" charset="0"/>
                <a:cs typeface="Arial" charset="0"/>
              </a:rPr>
              <a:t>ergosterolo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, un componente essenziale delle membrane lipidiche micotiche.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FF00"/>
                </a:solidFill>
                <a:latin typeface="Arial" charset="0"/>
                <a:cs typeface="Arial" charset="0"/>
              </a:rPr>
              <a:t>Gli </a:t>
            </a:r>
            <a:r>
              <a:rPr lang="it-IT" sz="2000" dirty="0" err="1">
                <a:solidFill>
                  <a:srgbClr val="FFFF00"/>
                </a:solidFill>
                <a:latin typeface="Arial" charset="0"/>
                <a:cs typeface="Arial" charset="0"/>
              </a:rPr>
              <a:t>azoli</a:t>
            </a:r>
            <a:r>
              <a:rPr lang="it-IT" sz="20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alterano la fluidità di membrana e la permeabilità</a:t>
            </a:r>
            <a:r>
              <a:rPr lang="it-IT" sz="2000" dirty="0">
                <a:solidFill>
                  <a:srgbClr val="FFFF00"/>
                </a:solidFill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interrompono l’attività degli enzimi di membrana 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prevengono la replicazione cellulare</a:t>
            </a:r>
            <a:r>
              <a:rPr lang="it-IT" sz="2000" i="1" dirty="0">
                <a:solidFill>
                  <a:srgbClr val="CCECFF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895600" y="76200"/>
            <a:ext cx="6019800" cy="1068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AZOLI</a:t>
            </a:r>
            <a:r>
              <a:rPr lang="it-IT" sz="32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 b="1" i="1">
                <a:solidFill>
                  <a:srgbClr val="FFFFFF"/>
                </a:solidFill>
                <a:latin typeface="Arial" charset="0"/>
                <a:cs typeface="Arial" charset="0"/>
              </a:rPr>
              <a:t>MECCANISMO D’AZIONE</a:t>
            </a:r>
            <a:r>
              <a:rPr lang="it-IT" sz="32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242888" y="152400"/>
          <a:ext cx="2576512" cy="6553200"/>
        </p:xfrm>
        <a:graphic>
          <a:graphicData uri="http://schemas.openxmlformats.org/presentationml/2006/ole">
            <p:oleObj spid="_x0000_s344079" r:id="rId4" imgW="8202170" imgH="20857143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990600" y="144463"/>
          <a:ext cx="7315200" cy="6435725"/>
        </p:xfrm>
        <a:graphic>
          <a:graphicData uri="http://schemas.openxmlformats.org/presentationml/2006/ole">
            <p:oleObj spid="_x0000_s345103" r:id="rId4" imgW="40509825" imgH="35633025" progId="">
              <p:embed/>
            </p:oleObj>
          </a:graphicData>
        </a:graphic>
      </p:graphicFrame>
      <p:sp>
        <p:nvSpPr>
          <p:cNvPr id="30722" name="Rectangle 2"/>
          <p:cNvSpPr>
            <a:spLocks noChangeArrowheads="1"/>
          </p:cNvSpPr>
          <p:nvPr/>
        </p:nvSpPr>
        <p:spPr bwMode="auto">
          <a:xfrm rot="16200000">
            <a:off x="-1919287" y="3138487"/>
            <a:ext cx="502920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AZOLI</a:t>
            </a:r>
            <a:r>
              <a:rPr lang="it-IT" sz="32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- </a:t>
            </a:r>
            <a:r>
              <a:rPr lang="it-IT" sz="2000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FARMACOCINETICA</a:t>
            </a: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3124200" y="304800"/>
            <a:ext cx="1588" cy="6324600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1447800" y="838200"/>
            <a:ext cx="7315200" cy="1588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447800" y="152400"/>
            <a:ext cx="6110288" cy="885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KETOCONAZOLO 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(Nizoral</a:t>
            </a:r>
            <a:r>
              <a:rPr lang="it-IT" sz="2000" b="1">
                <a:solidFill>
                  <a:srgbClr val="00CC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Antimicotico ad ampio spettro. Imidazolo</a:t>
            </a: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1219200"/>
            <a:ext cx="9144000" cy="7778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2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Inibisce la biosintesi dell’ergosterolo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(Componente fondamentale della membrana cellulare di lieviti e funghi).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2362200"/>
            <a:ext cx="9144000" cy="457157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 dirty="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200" b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Inibisce l’enzima micotico citocromo P450</a:t>
            </a:r>
            <a:r>
              <a:rPr lang="it-IT" sz="2000" b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</a:t>
            </a:r>
            <a:r>
              <a:rPr lang="it-IT" sz="1800" b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 b="1" i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lanosterolo-14</a:t>
            </a:r>
            <a:r>
              <a:rPr lang="it-IT" sz="2000" b="1" i="1" dirty="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</a:t>
            </a:r>
            <a:r>
              <a:rPr lang="it-IT" sz="2000" b="1" i="1" dirty="0" err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-demetilasi</a:t>
            </a:r>
            <a:r>
              <a:rPr lang="it-IT" sz="1800" b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 b="1" dirty="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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che catalizza  la conversione del </a:t>
            </a:r>
            <a:r>
              <a:rPr lang="it-IT" sz="1800" b="1" i="1" dirty="0" err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lanosterolo</a:t>
            </a:r>
            <a:r>
              <a:rPr lang="it-IT" sz="1800" b="1" i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in ergosterolo.</a:t>
            </a:r>
            <a:r>
              <a:rPr lang="it-IT" sz="1800" i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 dirty="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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 u="sng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Altera la permeabilità della membrana fungina.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 i="1" dirty="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200" b="1" i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2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Inibisce il citocromo P450 CYP3A umano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(Interazioni con ciclosporina, </a:t>
            </a:r>
            <a:r>
              <a:rPr lang="it-IT" sz="1600" b="1" i="1" dirty="0" err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midazolam</a:t>
            </a:r>
            <a:r>
              <a:rPr lang="it-IT" sz="16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, </a:t>
            </a:r>
            <a:r>
              <a:rPr lang="it-IT" sz="1600" b="1" i="1" dirty="0" err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terfenadina</a:t>
            </a:r>
            <a:r>
              <a:rPr lang="it-IT" sz="16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 i="1" dirty="0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2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 Inibisce la sintesi del testosterone.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(Caduta del livello plasmatico di testosterone e di </a:t>
            </a:r>
            <a:r>
              <a:rPr lang="it-IT" sz="1600" b="1" i="1" dirty="0" err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androstenedione</a:t>
            </a:r>
            <a:r>
              <a:rPr lang="it-IT" sz="16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; aumento del livello di 17</a:t>
            </a:r>
            <a:r>
              <a:rPr lang="it-IT" sz="1600" b="1" i="1" dirty="0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</a:t>
            </a:r>
            <a:r>
              <a:rPr lang="it-IT" sz="1600" b="1" i="1" dirty="0" err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-idrossiprogesterone</a:t>
            </a:r>
            <a:r>
              <a:rPr lang="it-IT" sz="16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) </a:t>
            </a:r>
            <a:r>
              <a:rPr lang="it-IT" sz="18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 inibisce l’enzima C17-20 </a:t>
            </a:r>
            <a:r>
              <a:rPr lang="it-IT" sz="1800" b="1" i="1" dirty="0" err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liasi</a:t>
            </a:r>
            <a:r>
              <a:rPr lang="it-IT" sz="18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200" b="1" i="1" dirty="0">
                <a:solidFill>
                  <a:srgbClr val="FFFF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</a:t>
            </a:r>
            <a:r>
              <a:rPr lang="it-IT" sz="2200" b="1" i="1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2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Inibisce la sintesi degli steroidi </a:t>
            </a:r>
            <a:r>
              <a:rPr lang="it-IT" sz="2200" b="1" i="1" dirty="0" err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surrenalici</a:t>
            </a:r>
            <a:r>
              <a:rPr lang="it-IT" sz="2200" b="1" i="1" dirty="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.</a:t>
            </a: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200" b="1" i="1" dirty="0">
              <a:solidFill>
                <a:srgbClr val="FFFFFF"/>
              </a:solidFill>
              <a:latin typeface="Arial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447800" y="0"/>
            <a:ext cx="6110288" cy="947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KETOCONAZOLO 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(Nizoral</a:t>
            </a:r>
            <a:r>
              <a:rPr lang="it-IT" sz="2000" b="1">
                <a:solidFill>
                  <a:srgbClr val="00CC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)</a:t>
            </a:r>
            <a:r>
              <a:rPr lang="it-IT" sz="3200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CCFF"/>
                </a:solidFill>
                <a:latin typeface="Arial" charset="0"/>
                <a:cs typeface="Arial" charset="0"/>
              </a:rPr>
              <a:t>INDICAZIONI POSOLOGIA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1143000"/>
            <a:ext cx="9144000" cy="5622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u="sng">
                <a:solidFill>
                  <a:srgbClr val="FFFFFF"/>
                </a:solidFill>
                <a:latin typeface="Arial" charset="0"/>
                <a:cs typeface="Arial" charset="0"/>
              </a:rPr>
              <a:t>MICOSI SUPERFICIALI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800" b="1">
                <a:solidFill>
                  <a:srgbClr val="FFFFFF"/>
                </a:solidFill>
                <a:latin typeface="Arial" charset="0"/>
                <a:cs typeface="Arial" charset="0"/>
              </a:rPr>
              <a:t>400 mg/die per os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Candidiasi orale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Candidiasi muco-cutanea cronica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Candidiasi vulvovaginale (per 5 giorni)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Candidiasi esofagea (per 2 settimane)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FF"/>
                </a:solidFill>
                <a:latin typeface="Arial" charset="0"/>
                <a:cs typeface="Arial" charset="0"/>
              </a:rPr>
              <a:t>Tricofizie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FFFF"/>
                </a:solidFill>
                <a:latin typeface="Arial" charset="0"/>
                <a:cs typeface="Arial" charset="0"/>
              </a:rPr>
              <a:t>Tigna versicolor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1">
              <a:solidFill>
                <a:srgbClr val="FFFFFF"/>
              </a:solidFill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CCCC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u="sng">
                <a:solidFill>
                  <a:srgbClr val="CCECFF"/>
                </a:solidFill>
                <a:latin typeface="Arial" charset="0"/>
                <a:cs typeface="Arial" charset="0"/>
              </a:rPr>
              <a:t>MICOSI PROFONDE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ECFF"/>
                </a:solidFill>
                <a:latin typeface="Arial" charset="0"/>
                <a:cs typeface="Arial" charset="0"/>
              </a:rPr>
              <a:t>(400 mg/die per os per 6-12 mesi)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ECFF"/>
                </a:solidFill>
                <a:latin typeface="Arial" charset="0"/>
                <a:cs typeface="Arial" charset="0"/>
              </a:rPr>
              <a:t>Blastomicosi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CCEC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ECFF"/>
                </a:solidFill>
                <a:latin typeface="Arial" charset="0"/>
                <a:cs typeface="Arial" charset="0"/>
              </a:rPr>
              <a:t>Histoplasmosi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CCEC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ECFF"/>
                </a:solidFill>
                <a:latin typeface="Arial" charset="0"/>
                <a:cs typeface="Arial" charset="0"/>
              </a:rPr>
              <a:t>Coccidioidomicosi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CCEC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CCECFF"/>
                </a:solidFill>
                <a:latin typeface="Arial" charset="0"/>
                <a:cs typeface="Arial" charset="0"/>
              </a:rPr>
              <a:t>Paracoccidioidomicosi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447800" y="152400"/>
            <a:ext cx="6110288" cy="642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KETOCONAZOLO 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(Nizoral</a:t>
            </a:r>
            <a:r>
              <a:rPr lang="it-IT" sz="2000" b="1">
                <a:solidFill>
                  <a:srgbClr val="00CC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00CCFF"/>
                </a:solidFill>
                <a:latin typeface="Arial" charset="0"/>
                <a:cs typeface="Times New Roman" pitchFamily="16" charset="0"/>
              </a:rPr>
              <a:t>)</a:t>
            </a: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914400"/>
            <a:ext cx="9144000" cy="5807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u="sng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TOSSICITA’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u="sng" dirty="0">
              <a:solidFill>
                <a:srgbClr val="FFFFFF"/>
              </a:solidFill>
              <a:cs typeface="Times New Roman" pitchFamily="16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  <a:r>
              <a:rPr lang="it-IT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Disturbi gastrointestinali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(20%)</a:t>
            </a:r>
            <a:r>
              <a:rPr lang="it-IT" sz="1800" dirty="0">
                <a:solidFill>
                  <a:srgbClr val="FFFFFF"/>
                </a:solidFill>
                <a:latin typeface="Arial" charset="0"/>
                <a:cs typeface="Arial" charset="0"/>
              </a:rPr>
              <a:t>  Nausea , vomito, anoressia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Rash</a:t>
            </a:r>
            <a:r>
              <a:rPr lang="it-IT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allergico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(4%)       </a:t>
            </a:r>
            <a:r>
              <a:rPr lang="it-IT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Prurito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(2%)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Inibizione della biosintesi steroidea nel paziente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FFFF00"/>
                </a:solidFill>
                <a:latin typeface="Arial" charset="0"/>
                <a:cs typeface="Arial" charset="0"/>
              </a:rPr>
              <a:t>(Inibizione del sistema enzimatico citocromo P450 dipendente)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 u="sng" dirty="0">
                <a:solidFill>
                  <a:srgbClr val="FFFF00"/>
                </a:solidFill>
                <a:latin typeface="Arial" charset="0"/>
                <a:cs typeface="Arial" charset="0"/>
              </a:rPr>
              <a:t>Inibizione sintesi steroidi sessuali</a:t>
            </a:r>
            <a:r>
              <a:rPr lang="it-IT" sz="1800" u="sng" dirty="0">
                <a:solidFill>
                  <a:srgbClr val="FFFF00"/>
                </a:solidFill>
                <a:latin typeface="Arial" charset="0"/>
                <a:cs typeface="Arial" charset="0"/>
              </a:rPr>
              <a:t>   </a:t>
            </a:r>
            <a:r>
              <a:rPr lang="it-IT" sz="1800" dirty="0">
                <a:solidFill>
                  <a:srgbClr val="FFFFFF"/>
                </a:solidFill>
                <a:latin typeface="Arial" charset="0"/>
                <a:cs typeface="Arial" charset="0"/>
              </a:rPr>
              <a:t>(Diminuzione testosterone ed estradiolo)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dirty="0">
                <a:solidFill>
                  <a:srgbClr val="FFFFFF"/>
                </a:solidFill>
                <a:latin typeface="Arial" charset="0"/>
                <a:cs typeface="Arial" charset="0"/>
              </a:rPr>
              <a:t>Ginecomastia, Ridotta libido, Impotenza, Azoospermia;  Irregolarità mestruali.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 u="sng" dirty="0">
                <a:solidFill>
                  <a:srgbClr val="FFFF00"/>
                </a:solidFill>
                <a:latin typeface="Arial" charset="0"/>
                <a:cs typeface="Arial" charset="0"/>
              </a:rPr>
              <a:t>Inibizione sintesi steroidi surrenali</a:t>
            </a:r>
            <a:r>
              <a:rPr lang="it-IT" sz="1800" u="sng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>
                <a:solidFill>
                  <a:srgbClr val="FFFFFF"/>
                </a:solidFill>
                <a:latin typeface="Arial" charset="0"/>
                <a:cs typeface="Arial" charset="0"/>
              </a:rPr>
              <a:t>(Diminuzione </a:t>
            </a:r>
            <a:r>
              <a:rPr lang="it-IT" sz="18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Cortisolo</a:t>
            </a:r>
            <a:r>
              <a:rPr lang="it-IT" sz="1800" dirty="0">
                <a:solidFill>
                  <a:srgbClr val="FFFFFF"/>
                </a:solidFill>
                <a:latin typeface="Arial" charset="0"/>
                <a:cs typeface="Arial" charset="0"/>
              </a:rPr>
              <a:t>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Aumento della </a:t>
            </a:r>
            <a:r>
              <a:rPr lang="it-IT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aminotrasferasi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(5 - 10%)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Epatite </a:t>
            </a:r>
            <a:r>
              <a:rPr lang="it-IT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>
                <a:solidFill>
                  <a:srgbClr val="FFFFFF"/>
                </a:solidFill>
                <a:latin typeface="Arial" charset="0"/>
                <a:cs typeface="Arial" charset="0"/>
              </a:rPr>
              <a:t>Anoressia, Malessere, Nausea, Vomito, Dolore addominale,  </a:t>
            </a:r>
            <a:r>
              <a:rPr lang="it-IT" sz="1800" dirty="0" err="1">
                <a:solidFill>
                  <a:srgbClr val="FFFFFF"/>
                </a:solidFill>
                <a:latin typeface="Arial" charset="0"/>
                <a:cs typeface="Arial" charset="0"/>
              </a:rPr>
              <a:t>Iperbilirubinemia</a:t>
            </a:r>
            <a:r>
              <a:rPr lang="it-IT" sz="1800" dirty="0">
                <a:solidFill>
                  <a:srgbClr val="FFFFFF"/>
                </a:solidFill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dirty="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 dirty="0">
                <a:solidFill>
                  <a:srgbClr val="CCCCFF"/>
                </a:solidFill>
                <a:latin typeface="Arial" charset="0"/>
                <a:cs typeface="Arial" charset="0"/>
              </a:rPr>
              <a:t>INTERAZIONI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dirty="0" err="1">
                <a:solidFill>
                  <a:srgbClr val="CCCCFF"/>
                </a:solidFill>
                <a:latin typeface="Arial" charset="0"/>
                <a:cs typeface="Arial" charset="0"/>
              </a:rPr>
              <a:t>Rifampicina</a:t>
            </a:r>
            <a:r>
              <a:rPr lang="it-IT" sz="1800" b="1" dirty="0">
                <a:solidFill>
                  <a:srgbClr val="CCCCFF"/>
                </a:solidFill>
                <a:latin typeface="Arial" charset="0"/>
                <a:cs typeface="Arial" charset="0"/>
              </a:rPr>
              <a:t>, </a:t>
            </a:r>
            <a:r>
              <a:rPr lang="it-IT" sz="1800" b="1" dirty="0" err="1">
                <a:solidFill>
                  <a:srgbClr val="CCCCFF"/>
                </a:solidFill>
                <a:latin typeface="Arial" charset="0"/>
                <a:cs typeface="Arial" charset="0"/>
              </a:rPr>
              <a:t>Fenitoina</a:t>
            </a:r>
            <a:r>
              <a:rPr lang="it-IT" sz="1800" b="1" dirty="0">
                <a:solidFill>
                  <a:srgbClr val="CCCCFF"/>
                </a:solidFill>
                <a:latin typeface="Arial" charset="0"/>
                <a:cs typeface="Arial" charset="0"/>
              </a:rPr>
              <a:t> </a:t>
            </a:r>
            <a:r>
              <a:rPr lang="it-IT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diminuiscono </a:t>
            </a:r>
            <a:r>
              <a:rPr lang="it-IT" sz="1800" b="1" dirty="0">
                <a:solidFill>
                  <a:srgbClr val="CCCCFF"/>
                </a:solidFill>
                <a:latin typeface="Arial" charset="0"/>
                <a:cs typeface="Arial" charset="0"/>
              </a:rPr>
              <a:t>la concentrazione di </a:t>
            </a:r>
            <a:r>
              <a:rPr lang="it-IT" sz="1800" b="1" dirty="0" err="1">
                <a:solidFill>
                  <a:srgbClr val="CCCCFF"/>
                </a:solidFill>
                <a:latin typeface="Arial" charset="0"/>
                <a:cs typeface="Arial" charset="0"/>
              </a:rPr>
              <a:t>Ketoconazolo</a:t>
            </a:r>
            <a:r>
              <a:rPr lang="it-IT" sz="1800" b="1" dirty="0">
                <a:solidFill>
                  <a:srgbClr val="CCCCFF"/>
                </a:solidFill>
                <a:latin typeface="Arial" charset="0"/>
                <a:cs typeface="Arial" charset="0"/>
              </a:rPr>
              <a:t>.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dirty="0">
                <a:solidFill>
                  <a:srgbClr val="CCCCFF"/>
                </a:solidFill>
                <a:latin typeface="Arial" charset="0"/>
                <a:cs typeface="Arial" charset="0"/>
              </a:rPr>
              <a:t>(Induzione enzimatica)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dirty="0">
                <a:solidFill>
                  <a:srgbClr val="CCCCFF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dirty="0">
                <a:solidFill>
                  <a:srgbClr val="CCCCFF"/>
                </a:solidFill>
                <a:latin typeface="Arial" charset="0"/>
                <a:cs typeface="Arial" charset="0"/>
              </a:rPr>
              <a:t>Il </a:t>
            </a:r>
            <a:r>
              <a:rPr lang="it-IT" sz="1800" b="1" dirty="0" err="1">
                <a:solidFill>
                  <a:srgbClr val="CCCCFF"/>
                </a:solidFill>
                <a:latin typeface="Arial" charset="0"/>
                <a:cs typeface="Arial" charset="0"/>
              </a:rPr>
              <a:t>Ketoconazolo</a:t>
            </a:r>
            <a:r>
              <a:rPr lang="it-IT" sz="1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 aumenta </a:t>
            </a:r>
            <a:r>
              <a:rPr lang="it-IT" sz="1800" b="1" dirty="0">
                <a:solidFill>
                  <a:srgbClr val="CCCCFF"/>
                </a:solidFill>
                <a:latin typeface="Arial" charset="0"/>
                <a:cs typeface="Arial" charset="0"/>
              </a:rPr>
              <a:t>la concentrazione di: Ciclosporina, </a:t>
            </a:r>
            <a:r>
              <a:rPr lang="it-IT" sz="1800" b="1" dirty="0" err="1">
                <a:solidFill>
                  <a:srgbClr val="CCCCFF"/>
                </a:solidFill>
                <a:latin typeface="Arial" charset="0"/>
                <a:cs typeface="Arial" charset="0"/>
              </a:rPr>
              <a:t>Terfenadina</a:t>
            </a:r>
            <a:r>
              <a:rPr lang="it-IT" sz="1800" b="1" dirty="0">
                <a:solidFill>
                  <a:srgbClr val="CCCCFF"/>
                </a:solidFill>
                <a:latin typeface="Arial" charset="0"/>
                <a:cs typeface="Arial" charset="0"/>
              </a:rPr>
              <a:t> e </a:t>
            </a:r>
            <a:r>
              <a:rPr lang="it-IT" sz="1800" b="1" dirty="0" err="1">
                <a:solidFill>
                  <a:srgbClr val="CCCCFF"/>
                </a:solidFill>
                <a:latin typeface="Arial" charset="0"/>
                <a:cs typeface="Arial" charset="0"/>
              </a:rPr>
              <a:t>Astemizolo</a:t>
            </a:r>
            <a:r>
              <a:rPr lang="it-IT" sz="1800" b="1" dirty="0">
                <a:solidFill>
                  <a:srgbClr val="CCCCFF"/>
                </a:solidFill>
                <a:latin typeface="Arial" charset="0"/>
                <a:cs typeface="Arial" charset="0"/>
              </a:rPr>
              <a:t> (Inibizione enzimatica</a:t>
            </a:r>
            <a:r>
              <a:rPr lang="it-IT" sz="1600" b="1" dirty="0">
                <a:solidFill>
                  <a:srgbClr val="CCCCFF"/>
                </a:solidFill>
                <a:latin typeface="Arial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447800" y="152400"/>
            <a:ext cx="6110288" cy="947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FLUCONAZOLO</a:t>
            </a:r>
            <a:r>
              <a:rPr lang="it-IT" sz="32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(Diflucan</a:t>
            </a:r>
            <a:r>
              <a:rPr lang="it-IT" sz="2000" b="1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)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00"/>
                </a:solidFill>
                <a:latin typeface="Arial" charset="0"/>
                <a:cs typeface="Arial" charset="0"/>
              </a:rPr>
              <a:t>INDICAZIONI e POSOLOGIA</a:t>
            </a: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28600" y="1609725"/>
          <a:ext cx="8763000" cy="5019675"/>
        </p:xfrm>
        <a:graphic>
          <a:graphicData uri="http://schemas.openxmlformats.org/presentationml/2006/ole">
            <p:oleObj spid="_x0000_s347151" r:id="rId4" imgW="38252400" imgH="2190750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487363" y="1524000"/>
          <a:ext cx="8275637" cy="4419600"/>
        </p:xfrm>
        <a:graphic>
          <a:graphicData uri="http://schemas.openxmlformats.org/presentationml/2006/ole">
            <p:oleObj spid="_x0000_s348175" r:id="rId4" imgW="38528625" imgH="20554950" progId="">
              <p:embed/>
            </p:oleObj>
          </a:graphicData>
        </a:graphic>
      </p:graphicFrame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447800" y="152400"/>
            <a:ext cx="6110288" cy="947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FLUCONAZOLO </a:t>
            </a:r>
            <a:r>
              <a:rPr lang="it-IT" sz="20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(Diflucan</a:t>
            </a:r>
            <a:r>
              <a:rPr lang="it-IT" sz="2000" b="1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</a:t>
            </a:r>
            <a:r>
              <a:rPr lang="it-IT" sz="2000" b="1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)</a:t>
            </a:r>
            <a:r>
              <a:rPr lang="it-IT" sz="3200">
                <a:solidFill>
                  <a:srgbClr val="FFFF00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00"/>
                </a:solidFill>
                <a:latin typeface="Arial" charset="0"/>
                <a:cs typeface="Arial" charset="0"/>
              </a:rPr>
              <a:t>TOSSICITA’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447800" y="76200"/>
            <a:ext cx="6110288" cy="1130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AZOLI</a:t>
            </a:r>
            <a:r>
              <a:rPr lang="it-IT" sz="32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it-IT" sz="2000">
                <a:solidFill>
                  <a:srgbClr val="FFFFFF"/>
                </a:solidFill>
                <a:latin typeface="Arial" charset="0"/>
                <a:cs typeface="Arial" charset="0"/>
              </a:rPr>
              <a:t>MECCANISMO DELLA RESISTENZA</a:t>
            </a: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533400" y="1882775"/>
            <a:ext cx="8077200" cy="4054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Ridotta permeabilità di membrana agli azoli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Alterazione degli enzimi fungini bersaglio (CYP),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>
                <a:solidFill>
                  <a:srgbClr val="FFFF00"/>
                </a:solidFill>
                <a:latin typeface="Arial" charset="0"/>
                <a:cs typeface="Arial" charset="0"/>
              </a:rPr>
              <a:t>(con diminuzione del legame degli azoli al sito target)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600" b="1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Iperproduzione degli enzimi fungini CYP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 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Presenza di pompe di efflusso capaci di estrudere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 b="1">
                <a:solidFill>
                  <a:srgbClr val="FFFF00"/>
                </a:solidFill>
                <a:latin typeface="Arial" charset="0"/>
                <a:cs typeface="Arial" charset="0"/>
              </a:rPr>
              <a:t>gli azoli dai funghi patogeni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600" b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87624" y="2564904"/>
            <a:ext cx="5852160" cy="23794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71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35"/>
              </a:spcBef>
              <a:buFont typeface="Symbol"/>
              <a:buChar char=""/>
              <a:tabLst>
                <a:tab pos="241300" algn="l"/>
              </a:tabLst>
            </a:pPr>
            <a:r>
              <a:rPr sz="2150" b="1" spc="20" dirty="0">
                <a:solidFill>
                  <a:srgbClr val="17365D"/>
                </a:solidFill>
                <a:latin typeface="Arial"/>
                <a:cs typeface="Arial"/>
              </a:rPr>
              <a:t>Spettro </a:t>
            </a:r>
            <a:r>
              <a:rPr sz="2150" b="1" spc="15" dirty="0">
                <a:solidFill>
                  <a:srgbClr val="17365D"/>
                </a:solidFill>
                <a:latin typeface="Arial"/>
                <a:cs typeface="Arial"/>
              </a:rPr>
              <a:t>di attività</a:t>
            </a:r>
            <a:r>
              <a:rPr sz="2150" b="1" spc="5" dirty="0">
                <a:solidFill>
                  <a:srgbClr val="17365D"/>
                </a:solidFill>
                <a:latin typeface="Arial"/>
                <a:cs typeface="Arial"/>
              </a:rPr>
              <a:t> </a:t>
            </a:r>
            <a:r>
              <a:rPr sz="2150" b="1" spc="20" dirty="0">
                <a:solidFill>
                  <a:srgbClr val="17365D"/>
                </a:solidFill>
                <a:latin typeface="Arial"/>
                <a:cs typeface="Arial"/>
              </a:rPr>
              <a:t>antimicrobica</a:t>
            </a:r>
            <a:endParaRPr sz="21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17365D"/>
              </a:buClr>
              <a:buFont typeface="Symbol"/>
              <a:buChar char=""/>
            </a:pPr>
            <a:endParaRPr sz="22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241300" algn="l"/>
              </a:tabLst>
            </a:pPr>
            <a:r>
              <a:rPr sz="2150" b="1" spc="15" dirty="0">
                <a:solidFill>
                  <a:srgbClr val="17365D"/>
                </a:solidFill>
                <a:latin typeface="Arial"/>
                <a:cs typeface="Arial"/>
              </a:rPr>
              <a:t>Sito di </a:t>
            </a:r>
            <a:r>
              <a:rPr sz="2150" b="1" spc="20" dirty="0">
                <a:solidFill>
                  <a:srgbClr val="17365D"/>
                </a:solidFill>
                <a:latin typeface="Arial"/>
                <a:cs typeface="Arial"/>
              </a:rPr>
              <a:t>azione</a:t>
            </a:r>
            <a:endParaRPr sz="21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17365D"/>
              </a:buClr>
              <a:buFont typeface="Symbol"/>
              <a:buChar char=""/>
            </a:pPr>
            <a:endParaRPr sz="22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Font typeface="Symbol"/>
              <a:buChar char=""/>
              <a:tabLst>
                <a:tab pos="241300" algn="l"/>
              </a:tabLst>
            </a:pPr>
            <a:r>
              <a:rPr sz="2150" b="1" spc="20" dirty="0">
                <a:solidFill>
                  <a:srgbClr val="17365D"/>
                </a:solidFill>
                <a:latin typeface="Arial"/>
                <a:cs typeface="Arial"/>
              </a:rPr>
              <a:t>Proprietà</a:t>
            </a:r>
            <a:r>
              <a:rPr sz="2150" b="1" spc="15" dirty="0">
                <a:solidFill>
                  <a:srgbClr val="17365D"/>
                </a:solidFill>
                <a:latin typeface="Arial"/>
                <a:cs typeface="Arial"/>
              </a:rPr>
              <a:t> </a:t>
            </a:r>
            <a:r>
              <a:rPr sz="2150" b="1" spc="20" dirty="0">
                <a:solidFill>
                  <a:srgbClr val="17365D"/>
                </a:solidFill>
                <a:latin typeface="Arial"/>
                <a:cs typeface="Arial"/>
              </a:rPr>
              <a:t>chimico-fisiche</a:t>
            </a:r>
            <a:endParaRPr sz="21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17365D"/>
              </a:buClr>
              <a:buFont typeface="Symbol"/>
              <a:buChar char=""/>
            </a:pPr>
            <a:endParaRPr sz="22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Font typeface="Symbol"/>
              <a:buChar char=""/>
              <a:tabLst>
                <a:tab pos="241300" algn="l"/>
              </a:tabLst>
            </a:pPr>
            <a:r>
              <a:rPr sz="2150" b="1" spc="20" dirty="0">
                <a:solidFill>
                  <a:srgbClr val="17365D"/>
                </a:solidFill>
                <a:latin typeface="Arial"/>
                <a:cs typeface="Arial"/>
              </a:rPr>
              <a:t>Farmacocinetica/farmacodinamica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83568" y="1052736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Come si scegli la giusta terapia antibiotica ?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04800" y="228600"/>
            <a:ext cx="85344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9900"/>
                </a:solidFill>
                <a:latin typeface="Arial" charset="0"/>
                <a:cs typeface="Times New Roman" pitchFamily="16" charset="0"/>
              </a:rPr>
              <a:t>Meccanismi biochimici di RESISTENZA batterica</a:t>
            </a: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 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04800" y="762000"/>
            <a:ext cx="8534400" cy="5988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360" tIns="198360" rIns="-46080" bIns="0">
            <a:spAutoFit/>
          </a:bodyPr>
          <a:lstStyle/>
          <a:p>
            <a:pPr marL="20638" indent="-1905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FFFF"/>
                </a:solidFill>
                <a:latin typeface="Arial" charset="0"/>
                <a:cs typeface="Arial" charset="0"/>
              </a:rPr>
              <a:t>- INATTIVAZIONE DEL FARMACO DA PARTE DI ENZIMI</a:t>
            </a:r>
            <a:br>
              <a:rPr lang="it-IT" sz="19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it-IT" sz="1900" b="1">
                <a:solidFill>
                  <a:srgbClr val="FFFFFF"/>
                </a:solidFill>
                <a:latin typeface="Arial" charset="0"/>
                <a:cs typeface="Arial" charset="0"/>
              </a:rPr>
              <a:t>BATTERICI </a:t>
            </a:r>
            <a:r>
              <a:rPr lang="it-IT" sz="1900" b="1" i="1">
                <a:solidFill>
                  <a:srgbClr val="FFFFFF"/>
                </a:solidFill>
                <a:latin typeface="Arial" charset="0"/>
                <a:cs typeface="Arial" charset="0"/>
              </a:rPr>
              <a:t>(Penicilline, Cefalosporìne, Aminoglicosidi, Cloramfenicolo)</a:t>
            </a:r>
          </a:p>
          <a:p>
            <a:pPr marL="20638" indent="-1905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it-IT" sz="1900" b="1">
              <a:solidFill>
                <a:srgbClr val="FFFF99"/>
              </a:solidFill>
              <a:latin typeface="Arial" charset="0"/>
              <a:cs typeface="Arial" charset="0"/>
            </a:endParaRPr>
          </a:p>
          <a:p>
            <a:pPr marL="20638" indent="-1905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FF99"/>
                </a:solidFill>
                <a:latin typeface="Arial" charset="0"/>
                <a:cs typeface="Arial" charset="0"/>
              </a:rPr>
              <a:t>- DIMINUITO    INGRESSO    CELLULARE    DEL    FARMACO </a:t>
            </a:r>
            <a:r>
              <a:rPr lang="it-IT" sz="1900" b="1" i="1">
                <a:solidFill>
                  <a:srgbClr val="FFFF99"/>
                </a:solidFill>
                <a:latin typeface="Arial" charset="0"/>
                <a:cs typeface="Arial" charset="0"/>
              </a:rPr>
              <a:t>(Tetracicline)</a:t>
            </a: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it-IT" sz="1900">
              <a:solidFill>
                <a:srgbClr val="000000"/>
              </a:solidFill>
              <a:cs typeface="Times New Roman" pitchFamily="16" charset="0"/>
            </a:endParaRP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FF00"/>
                </a:solidFill>
                <a:latin typeface="Arial" charset="0"/>
                <a:cs typeface="Arial" charset="0"/>
              </a:rPr>
              <a:t>- DIMINUITA   TRASFORMAZIONE   DEL   FARMACO      NEL PRODOTTO ATTIVO  	</a:t>
            </a:r>
            <a:r>
              <a:rPr lang="it-IT" sz="1900" b="1" i="1">
                <a:solidFill>
                  <a:srgbClr val="FFFF00"/>
                </a:solidFill>
                <a:latin typeface="Arial" charset="0"/>
                <a:cs typeface="Arial" charset="0"/>
              </a:rPr>
              <a:t>(Fluocitosina)</a:t>
            </a: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it-IT" sz="1900">
              <a:solidFill>
                <a:srgbClr val="000000"/>
              </a:solidFill>
              <a:cs typeface="Times New Roman" pitchFamily="16" charset="0"/>
            </a:endParaRP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CC00"/>
                </a:solidFill>
                <a:latin typeface="Arial" charset="0"/>
                <a:cs typeface="Arial" charset="0"/>
              </a:rPr>
              <a:t>- AUMENTATA   CONCENTRAZIONE   DI   UN   METABOLITA ANTAGONISTA (rara) </a:t>
            </a:r>
            <a:r>
              <a:rPr lang="it-IT" sz="1900" b="1" i="1">
                <a:solidFill>
                  <a:srgbClr val="FFCC00"/>
                </a:solidFill>
                <a:latin typeface="Arial" charset="0"/>
                <a:cs typeface="Arial" charset="0"/>
              </a:rPr>
              <a:t>(Sulfamidici)</a:t>
            </a: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it-IT" sz="1900">
              <a:solidFill>
                <a:srgbClr val="000000"/>
              </a:solidFill>
              <a:cs typeface="Times New Roman" pitchFamily="16" charset="0"/>
            </a:endParaRP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9900"/>
                </a:solidFill>
                <a:latin typeface="Arial" charset="0"/>
                <a:cs typeface="Arial" charset="0"/>
              </a:rPr>
              <a:t>- ALTERATA QUANTITÀ DEL RECETTORE DEL FARMACO  </a:t>
            </a:r>
            <a:r>
              <a:rPr lang="it-IT" sz="1900" b="1" i="1">
                <a:solidFill>
                  <a:srgbClr val="FF9900"/>
                </a:solidFill>
                <a:latin typeface="Arial" charset="0"/>
                <a:cs typeface="Arial" charset="0"/>
              </a:rPr>
              <a:t>(Trimethoprim, Polieni)</a:t>
            </a: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it-IT" sz="1900">
              <a:solidFill>
                <a:srgbClr val="000000"/>
              </a:solidFill>
              <a:cs typeface="Times New Roman" pitchFamily="16" charset="0"/>
            </a:endParaRP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6600"/>
                </a:solidFill>
                <a:latin typeface="Arial" charset="0"/>
                <a:cs typeface="Arial" charset="0"/>
              </a:rPr>
              <a:t>- DIMINUITA AFFINITÀ DEL RECETTORE PER IL FARMACO </a:t>
            </a:r>
            <a:r>
              <a:rPr lang="it-IT" sz="1900" b="1" i="1">
                <a:solidFill>
                  <a:srgbClr val="FF6600"/>
                </a:solidFill>
                <a:latin typeface="Arial" charset="0"/>
                <a:cs typeface="Arial" charset="0"/>
              </a:rPr>
              <a:t>(Sulfamidici, Trimethoprim, Streptomicina, Eritromicina, Rifampicina, Meticillina)</a:t>
            </a: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it-IT" sz="1900">
              <a:solidFill>
                <a:srgbClr val="000000"/>
              </a:solidFill>
              <a:cs typeface="Times New Roman" pitchFamily="16" charset="0"/>
            </a:endParaRPr>
          </a:p>
          <a:p>
            <a:pPr marL="20638" indent="-19050" eaLnBrk="0" hangingPunct="0">
              <a:buClrTx/>
              <a:buFontTx/>
              <a:buNone/>
              <a:tabLst>
                <a:tab pos="20638" algn="l"/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it-IT" sz="1900" b="1">
                <a:solidFill>
                  <a:srgbClr val="FF0000"/>
                </a:solidFill>
                <a:latin typeface="Arial" charset="0"/>
                <a:cs typeface="Arial" charset="0"/>
              </a:rPr>
              <a:t>- DIMINUITA ATTIVITÀ DI UN ENZIMA RICHIESTO PER L'ESPRESSIONE DELL'EFFETTO DEL FARMACO (ENZIMI AUTOLITICI) </a:t>
            </a:r>
            <a:r>
              <a:rPr lang="it-IT" sz="1900" b="1" i="1">
                <a:solidFill>
                  <a:srgbClr val="FF0000"/>
                </a:solidFill>
                <a:latin typeface="Arial" charset="0"/>
                <a:cs typeface="Arial" charset="0"/>
              </a:rPr>
              <a:t>(Betalattamine, Vancomicina)</a:t>
            </a:r>
            <a:r>
              <a:rPr lang="it-IT" sz="1900">
                <a:solidFill>
                  <a:srgbClr val="000000"/>
                </a:solidFill>
                <a:ea typeface="AR PL SungtiL GB" charset="0"/>
                <a:cs typeface="AR PL SungtiL GB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411163" y="2276475"/>
            <a:ext cx="2230437" cy="1373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MECCANISMI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DI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RESISTENZA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498850" y="26988"/>
            <a:ext cx="5522913" cy="6802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MODIFICAZIONE DELLA PERMEABILITÀ CELLULARE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Riduzione dei canali di entrata 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Tetracicline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Pompe di efflusso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 Eritromicine – Tetracicline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PRODUZIONE DI ENZIMI INATTIVANTI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β-lattamasi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Pennicilline – Cefalosporine 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Acetiltransferasi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Cloramfenicolo – aminoglicosidi 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Fosfotransferasi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Aminoglicosidi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Adeniltransferasi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Aminoglicosidi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MODIFICAZIONE DEL SITO DI ATTACCO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PBP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Penicilline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RNA – polimerasi 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Rifampicina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ATTIVAZIONE VIA METABOLICA ALTERNATIVA</a:t>
            </a:r>
          </a:p>
          <a:p>
            <a:pPr marL="457200" lvl="1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Enzimi modificati</a:t>
            </a:r>
          </a:p>
          <a:p>
            <a:pPr marL="914400" lvl="2" indent="0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FFFFFF"/>
                </a:solidFill>
                <a:latin typeface="Calibri" pitchFamily="32" charset="0"/>
                <a:ea typeface="AR PL SungtiL GB" charset="0"/>
                <a:cs typeface="AR PL SungtiL GB" charset="0"/>
              </a:rPr>
              <a:t>sulfamidici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Freccia a sinistra 2"/>
          <p:cNvSpPr/>
          <p:nvPr/>
        </p:nvSpPr>
        <p:spPr>
          <a:xfrm>
            <a:off x="6948264" y="4149080"/>
            <a:ext cx="720080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4" name="Freccia a destra 3"/>
          <p:cNvSpPr/>
          <p:nvPr/>
        </p:nvSpPr>
        <p:spPr>
          <a:xfrm rot="10800000">
            <a:off x="6876256" y="6165304"/>
            <a:ext cx="936104" cy="21602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7584" y="116632"/>
            <a:ext cx="7437376" cy="3411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01520" marR="1054735" indent="-939800" algn="just">
              <a:lnSpc>
                <a:spcPct val="147000"/>
              </a:lnSpc>
              <a:spcBef>
                <a:spcPts val="90"/>
              </a:spcBef>
            </a:pPr>
            <a:r>
              <a:rPr sz="2150" b="1" spc="30" dirty="0">
                <a:solidFill>
                  <a:srgbClr val="C01E28"/>
                </a:solidFill>
                <a:latin typeface="Arial"/>
                <a:cs typeface="Arial"/>
              </a:rPr>
              <a:t>SPETTRO </a:t>
            </a:r>
            <a:r>
              <a:rPr sz="2150" b="1" spc="20" dirty="0">
                <a:solidFill>
                  <a:srgbClr val="C01E28"/>
                </a:solidFill>
                <a:latin typeface="Arial"/>
                <a:cs typeface="Arial"/>
              </a:rPr>
              <a:t>DI ATTIVITA’ </a:t>
            </a:r>
            <a:r>
              <a:rPr sz="2150" b="1" spc="25" dirty="0">
                <a:solidFill>
                  <a:srgbClr val="C01E28"/>
                </a:solidFill>
                <a:latin typeface="Arial"/>
                <a:cs typeface="Arial"/>
              </a:rPr>
              <a:t>DEGL</a:t>
            </a:r>
            <a:r>
              <a:rPr lang="it-IT" sz="2150" b="1" spc="25" dirty="0">
                <a:solidFill>
                  <a:srgbClr val="C01E28"/>
                </a:solidFill>
                <a:latin typeface="Arial"/>
                <a:cs typeface="Arial"/>
              </a:rPr>
              <a:t>I </a:t>
            </a:r>
            <a:r>
              <a:rPr sz="2150" b="1" spc="25" dirty="0">
                <a:solidFill>
                  <a:srgbClr val="C01E28"/>
                </a:solidFill>
                <a:latin typeface="Arial"/>
                <a:cs typeface="Arial"/>
              </a:rPr>
              <a:t>ANTIMICROBICI</a:t>
            </a:r>
            <a:endParaRPr sz="215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220"/>
              </a:spcBef>
            </a:pPr>
            <a:r>
              <a:rPr sz="1400" spc="-5" dirty="0">
                <a:latin typeface="Arial"/>
                <a:cs typeface="Arial"/>
              </a:rPr>
              <a:t>La</a:t>
            </a:r>
            <a:r>
              <a:rPr sz="1400" spc="1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cosa</a:t>
            </a:r>
            <a:r>
              <a:rPr sz="1400" spc="1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più</a:t>
            </a:r>
            <a:r>
              <a:rPr sz="1400" spc="1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importante</a:t>
            </a:r>
            <a:r>
              <a:rPr sz="1400" spc="1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che</a:t>
            </a:r>
            <a:r>
              <a:rPr sz="1400" spc="1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il</a:t>
            </a:r>
            <a:r>
              <a:rPr sz="1400" spc="18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medico</a:t>
            </a:r>
            <a:r>
              <a:rPr sz="1400" spc="1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deve</a:t>
            </a:r>
            <a:r>
              <a:rPr sz="1400" spc="1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conoscere</a:t>
            </a:r>
            <a:r>
              <a:rPr sz="1400" spc="1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</a:t>
            </a:r>
            <a:r>
              <a:rPr sz="1400" spc="1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un</a:t>
            </a:r>
            <a:r>
              <a:rPr sz="1400" spc="1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antibiotico</a:t>
            </a:r>
            <a:r>
              <a:rPr sz="1400" spc="1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è</a:t>
            </a:r>
            <a:r>
              <a:rPr sz="1400" spc="1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lo</a:t>
            </a:r>
            <a:endParaRPr sz="1400" dirty="0">
              <a:latin typeface="Arial"/>
              <a:cs typeface="Arial"/>
            </a:endParaRPr>
          </a:p>
          <a:p>
            <a:pPr marL="12700" marR="5080" algn="just">
              <a:lnSpc>
                <a:spcPct val="191400"/>
              </a:lnSpc>
              <a:spcBef>
                <a:spcPts val="25"/>
              </a:spcBef>
            </a:pPr>
            <a:r>
              <a:rPr sz="1400" b="1" spc="-5" dirty="0">
                <a:latin typeface="Arial"/>
                <a:cs typeface="Arial"/>
              </a:rPr>
              <a:t>spettro di attività antimicrobica</a:t>
            </a:r>
            <a:r>
              <a:rPr sz="1400" spc="-5" dirty="0">
                <a:latin typeface="Arial"/>
                <a:cs typeface="Arial"/>
              </a:rPr>
              <a:t>. Conoscere, almeno in generale, se </a:t>
            </a:r>
            <a:r>
              <a:rPr sz="1400" spc="-10" dirty="0">
                <a:latin typeface="Arial"/>
                <a:cs typeface="Arial"/>
              </a:rPr>
              <a:t>quella  </a:t>
            </a:r>
            <a:r>
              <a:rPr sz="1400" spc="-5" dirty="0">
                <a:latin typeface="Arial"/>
                <a:cs typeface="Arial"/>
              </a:rPr>
              <a:t>molecola antibiotica o quella classe di antibiotici risulta attiva verso i Gram-  positivi, Gram-negativi o gli anaerobi è di fondamentale importanza per una  corretta prescrizione. Di seguito, nel Grafico 1, è rappresentato uno schema  riassuntivo del potere antimicrobico dei principali antibiotici in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commercio.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5077" y="6112254"/>
            <a:ext cx="6607501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Arial"/>
                <a:cs typeface="Arial"/>
              </a:rPr>
              <a:t>Grafico 1. Classifica degli antibiotici in base allo spettro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antimicrobico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77222" y="3112363"/>
            <a:ext cx="4103274" cy="2125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34202" y="3131234"/>
            <a:ext cx="3988782" cy="2063509"/>
          </a:xfrm>
          <a:custGeom>
            <a:avLst/>
            <a:gdLst/>
            <a:ahLst/>
            <a:cxnLst/>
            <a:rect l="l" t="t" r="r" b="b"/>
            <a:pathLst>
              <a:path w="3296285" h="3217545">
                <a:moveTo>
                  <a:pt x="1648113" y="0"/>
                </a:moveTo>
                <a:lnTo>
                  <a:pt x="1599519" y="685"/>
                </a:lnTo>
                <a:lnTo>
                  <a:pt x="1551274" y="2730"/>
                </a:lnTo>
                <a:lnTo>
                  <a:pt x="1503397" y="6115"/>
                </a:lnTo>
                <a:lnTo>
                  <a:pt x="1455908" y="10821"/>
                </a:lnTo>
                <a:lnTo>
                  <a:pt x="1408826" y="16830"/>
                </a:lnTo>
                <a:lnTo>
                  <a:pt x="1362170" y="24122"/>
                </a:lnTo>
                <a:lnTo>
                  <a:pt x="1315960" y="32679"/>
                </a:lnTo>
                <a:lnTo>
                  <a:pt x="1270215" y="42481"/>
                </a:lnTo>
                <a:lnTo>
                  <a:pt x="1224955" y="53511"/>
                </a:lnTo>
                <a:lnTo>
                  <a:pt x="1180198" y="65749"/>
                </a:lnTo>
                <a:lnTo>
                  <a:pt x="1135964" y="79176"/>
                </a:lnTo>
                <a:lnTo>
                  <a:pt x="1092272" y="93773"/>
                </a:lnTo>
                <a:lnTo>
                  <a:pt x="1049142" y="109522"/>
                </a:lnTo>
                <a:lnTo>
                  <a:pt x="1006593" y="126404"/>
                </a:lnTo>
                <a:lnTo>
                  <a:pt x="964644" y="144399"/>
                </a:lnTo>
                <a:lnTo>
                  <a:pt x="923314" y="163490"/>
                </a:lnTo>
                <a:lnTo>
                  <a:pt x="882624" y="183656"/>
                </a:lnTo>
                <a:lnTo>
                  <a:pt x="842591" y="204880"/>
                </a:lnTo>
                <a:lnTo>
                  <a:pt x="803237" y="227142"/>
                </a:lnTo>
                <a:lnTo>
                  <a:pt x="764579" y="250424"/>
                </a:lnTo>
                <a:lnTo>
                  <a:pt x="726637" y="274706"/>
                </a:lnTo>
                <a:lnTo>
                  <a:pt x="689431" y="299971"/>
                </a:lnTo>
                <a:lnTo>
                  <a:pt x="652979" y="326198"/>
                </a:lnTo>
                <a:lnTo>
                  <a:pt x="617302" y="353369"/>
                </a:lnTo>
                <a:lnTo>
                  <a:pt x="582418" y="381466"/>
                </a:lnTo>
                <a:lnTo>
                  <a:pt x="548347" y="410469"/>
                </a:lnTo>
                <a:lnTo>
                  <a:pt x="515108" y="440360"/>
                </a:lnTo>
                <a:lnTo>
                  <a:pt x="482721" y="471119"/>
                </a:lnTo>
                <a:lnTo>
                  <a:pt x="451204" y="502728"/>
                </a:lnTo>
                <a:lnTo>
                  <a:pt x="420577" y="535168"/>
                </a:lnTo>
                <a:lnTo>
                  <a:pt x="390860" y="568420"/>
                </a:lnTo>
                <a:lnTo>
                  <a:pt x="362071" y="602466"/>
                </a:lnTo>
                <a:lnTo>
                  <a:pt x="334231" y="637285"/>
                </a:lnTo>
                <a:lnTo>
                  <a:pt x="307358" y="672861"/>
                </a:lnTo>
                <a:lnTo>
                  <a:pt x="281471" y="709173"/>
                </a:lnTo>
                <a:lnTo>
                  <a:pt x="256591" y="746203"/>
                </a:lnTo>
                <a:lnTo>
                  <a:pt x="232736" y="783931"/>
                </a:lnTo>
                <a:lnTo>
                  <a:pt x="209925" y="822340"/>
                </a:lnTo>
                <a:lnTo>
                  <a:pt x="188179" y="861411"/>
                </a:lnTo>
                <a:lnTo>
                  <a:pt x="167516" y="901123"/>
                </a:lnTo>
                <a:lnTo>
                  <a:pt x="147955" y="941459"/>
                </a:lnTo>
                <a:lnTo>
                  <a:pt x="129516" y="982400"/>
                </a:lnTo>
                <a:lnTo>
                  <a:pt x="112219" y="1023927"/>
                </a:lnTo>
                <a:lnTo>
                  <a:pt x="96082" y="1066020"/>
                </a:lnTo>
                <a:lnTo>
                  <a:pt x="81125" y="1108662"/>
                </a:lnTo>
                <a:lnTo>
                  <a:pt x="67368" y="1151833"/>
                </a:lnTo>
                <a:lnTo>
                  <a:pt x="54829" y="1195514"/>
                </a:lnTo>
                <a:lnTo>
                  <a:pt x="43527" y="1239687"/>
                </a:lnTo>
                <a:lnTo>
                  <a:pt x="33483" y="1284332"/>
                </a:lnTo>
                <a:lnTo>
                  <a:pt x="24716" y="1329432"/>
                </a:lnTo>
                <a:lnTo>
                  <a:pt x="17244" y="1374966"/>
                </a:lnTo>
                <a:lnTo>
                  <a:pt x="11088" y="1420916"/>
                </a:lnTo>
                <a:lnTo>
                  <a:pt x="6266" y="1467264"/>
                </a:lnTo>
                <a:lnTo>
                  <a:pt x="2797" y="1513990"/>
                </a:lnTo>
                <a:lnTo>
                  <a:pt x="702" y="1561075"/>
                </a:lnTo>
                <a:lnTo>
                  <a:pt x="0" y="1608501"/>
                </a:lnTo>
                <a:lnTo>
                  <a:pt x="702" y="1655928"/>
                </a:lnTo>
                <a:lnTo>
                  <a:pt x="2797" y="1703013"/>
                </a:lnTo>
                <a:lnTo>
                  <a:pt x="6266" y="1749739"/>
                </a:lnTo>
                <a:lnTo>
                  <a:pt x="11088" y="1796087"/>
                </a:lnTo>
                <a:lnTo>
                  <a:pt x="17244" y="1842037"/>
                </a:lnTo>
                <a:lnTo>
                  <a:pt x="24716" y="1887572"/>
                </a:lnTo>
                <a:lnTo>
                  <a:pt x="33483" y="1932671"/>
                </a:lnTo>
                <a:lnTo>
                  <a:pt x="43527" y="1977317"/>
                </a:lnTo>
                <a:lnTo>
                  <a:pt x="54829" y="2021490"/>
                </a:lnTo>
                <a:lnTo>
                  <a:pt x="67368" y="2065171"/>
                </a:lnTo>
                <a:lnTo>
                  <a:pt x="81125" y="2108342"/>
                </a:lnTo>
                <a:lnTo>
                  <a:pt x="96082" y="2150984"/>
                </a:lnTo>
                <a:lnTo>
                  <a:pt x="112219" y="2193077"/>
                </a:lnTo>
                <a:lnTo>
                  <a:pt x="129516" y="2234604"/>
                </a:lnTo>
                <a:lnTo>
                  <a:pt x="147955" y="2275545"/>
                </a:lnTo>
                <a:lnTo>
                  <a:pt x="167516" y="2315881"/>
                </a:lnTo>
                <a:lnTo>
                  <a:pt x="188179" y="2355593"/>
                </a:lnTo>
                <a:lnTo>
                  <a:pt x="209925" y="2394663"/>
                </a:lnTo>
                <a:lnTo>
                  <a:pt x="232736" y="2433072"/>
                </a:lnTo>
                <a:lnTo>
                  <a:pt x="256591" y="2470801"/>
                </a:lnTo>
                <a:lnTo>
                  <a:pt x="281471" y="2507831"/>
                </a:lnTo>
                <a:lnTo>
                  <a:pt x="307358" y="2544143"/>
                </a:lnTo>
                <a:lnTo>
                  <a:pt x="334231" y="2579719"/>
                </a:lnTo>
                <a:lnTo>
                  <a:pt x="362071" y="2614538"/>
                </a:lnTo>
                <a:lnTo>
                  <a:pt x="390860" y="2648584"/>
                </a:lnTo>
                <a:lnTo>
                  <a:pt x="420577" y="2681836"/>
                </a:lnTo>
                <a:lnTo>
                  <a:pt x="451204" y="2714276"/>
                </a:lnTo>
                <a:lnTo>
                  <a:pt x="482721" y="2745885"/>
                </a:lnTo>
                <a:lnTo>
                  <a:pt x="515108" y="2776645"/>
                </a:lnTo>
                <a:lnTo>
                  <a:pt x="548347" y="2806535"/>
                </a:lnTo>
                <a:lnTo>
                  <a:pt x="582418" y="2835538"/>
                </a:lnTo>
                <a:lnTo>
                  <a:pt x="617302" y="2863635"/>
                </a:lnTo>
                <a:lnTo>
                  <a:pt x="652979" y="2890806"/>
                </a:lnTo>
                <a:lnTo>
                  <a:pt x="689431" y="2917033"/>
                </a:lnTo>
                <a:lnTo>
                  <a:pt x="726637" y="2942298"/>
                </a:lnTo>
                <a:lnTo>
                  <a:pt x="764579" y="2966580"/>
                </a:lnTo>
                <a:lnTo>
                  <a:pt x="803237" y="2989862"/>
                </a:lnTo>
                <a:lnTo>
                  <a:pt x="842591" y="3012124"/>
                </a:lnTo>
                <a:lnTo>
                  <a:pt x="882624" y="3033348"/>
                </a:lnTo>
                <a:lnTo>
                  <a:pt x="923314" y="3053515"/>
                </a:lnTo>
                <a:lnTo>
                  <a:pt x="964644" y="3072605"/>
                </a:lnTo>
                <a:lnTo>
                  <a:pt x="1006593" y="3090601"/>
                </a:lnTo>
                <a:lnTo>
                  <a:pt x="1049142" y="3107482"/>
                </a:lnTo>
                <a:lnTo>
                  <a:pt x="1092272" y="3123231"/>
                </a:lnTo>
                <a:lnTo>
                  <a:pt x="1135964" y="3137829"/>
                </a:lnTo>
                <a:lnTo>
                  <a:pt x="1180198" y="3151256"/>
                </a:lnTo>
                <a:lnTo>
                  <a:pt x="1224955" y="3163493"/>
                </a:lnTo>
                <a:lnTo>
                  <a:pt x="1270215" y="3174523"/>
                </a:lnTo>
                <a:lnTo>
                  <a:pt x="1315960" y="3184326"/>
                </a:lnTo>
                <a:lnTo>
                  <a:pt x="1362170" y="3192883"/>
                </a:lnTo>
                <a:lnTo>
                  <a:pt x="1408826" y="3200175"/>
                </a:lnTo>
                <a:lnTo>
                  <a:pt x="1455908" y="3206183"/>
                </a:lnTo>
                <a:lnTo>
                  <a:pt x="1503397" y="3210889"/>
                </a:lnTo>
                <a:lnTo>
                  <a:pt x="1551274" y="3214274"/>
                </a:lnTo>
                <a:lnTo>
                  <a:pt x="1599519" y="3216319"/>
                </a:lnTo>
                <a:lnTo>
                  <a:pt x="1648113" y="3217005"/>
                </a:lnTo>
                <a:lnTo>
                  <a:pt x="1696707" y="3216319"/>
                </a:lnTo>
                <a:lnTo>
                  <a:pt x="1744952" y="3214274"/>
                </a:lnTo>
                <a:lnTo>
                  <a:pt x="1792829" y="3210889"/>
                </a:lnTo>
                <a:lnTo>
                  <a:pt x="1840318" y="3206183"/>
                </a:lnTo>
                <a:lnTo>
                  <a:pt x="1887400" y="3200175"/>
                </a:lnTo>
                <a:lnTo>
                  <a:pt x="1934055" y="3192883"/>
                </a:lnTo>
                <a:lnTo>
                  <a:pt x="1980265" y="3184326"/>
                </a:lnTo>
                <a:lnTo>
                  <a:pt x="2026010" y="3174523"/>
                </a:lnTo>
                <a:lnTo>
                  <a:pt x="2071271" y="3163493"/>
                </a:lnTo>
                <a:lnTo>
                  <a:pt x="2116028" y="3151256"/>
                </a:lnTo>
                <a:lnTo>
                  <a:pt x="2160262" y="3137829"/>
                </a:lnTo>
                <a:lnTo>
                  <a:pt x="2203954" y="3123231"/>
                </a:lnTo>
                <a:lnTo>
                  <a:pt x="2247084" y="3107482"/>
                </a:lnTo>
                <a:lnTo>
                  <a:pt x="2289633" y="3090601"/>
                </a:lnTo>
                <a:lnTo>
                  <a:pt x="2331582" y="3072605"/>
                </a:lnTo>
                <a:lnTo>
                  <a:pt x="2372911" y="3053515"/>
                </a:lnTo>
                <a:lnTo>
                  <a:pt x="2413602" y="3033348"/>
                </a:lnTo>
                <a:lnTo>
                  <a:pt x="2453634" y="3012124"/>
                </a:lnTo>
                <a:lnTo>
                  <a:pt x="2492989" y="2989862"/>
                </a:lnTo>
                <a:lnTo>
                  <a:pt x="2531647" y="2966580"/>
                </a:lnTo>
                <a:lnTo>
                  <a:pt x="2569589" y="2942298"/>
                </a:lnTo>
                <a:lnTo>
                  <a:pt x="2606795" y="2917033"/>
                </a:lnTo>
                <a:lnTo>
                  <a:pt x="2643246" y="2890806"/>
                </a:lnTo>
                <a:lnTo>
                  <a:pt x="2678924" y="2863635"/>
                </a:lnTo>
                <a:lnTo>
                  <a:pt x="2713807" y="2835538"/>
                </a:lnTo>
                <a:lnTo>
                  <a:pt x="2747879" y="2806535"/>
                </a:lnTo>
                <a:lnTo>
                  <a:pt x="2781117" y="2776645"/>
                </a:lnTo>
                <a:lnTo>
                  <a:pt x="2813505" y="2745885"/>
                </a:lnTo>
                <a:lnTo>
                  <a:pt x="2845022" y="2714276"/>
                </a:lnTo>
                <a:lnTo>
                  <a:pt x="2875648" y="2681836"/>
                </a:lnTo>
                <a:lnTo>
                  <a:pt x="2905366" y="2648584"/>
                </a:lnTo>
                <a:lnTo>
                  <a:pt x="2934154" y="2614538"/>
                </a:lnTo>
                <a:lnTo>
                  <a:pt x="2961995" y="2579719"/>
                </a:lnTo>
                <a:lnTo>
                  <a:pt x="2988868" y="2544143"/>
                </a:lnTo>
                <a:lnTo>
                  <a:pt x="3014754" y="2507831"/>
                </a:lnTo>
                <a:lnTo>
                  <a:pt x="3039635" y="2470801"/>
                </a:lnTo>
                <a:lnTo>
                  <a:pt x="3063490" y="2433072"/>
                </a:lnTo>
                <a:lnTo>
                  <a:pt x="3086300" y="2394663"/>
                </a:lnTo>
                <a:lnTo>
                  <a:pt x="3108047" y="2355593"/>
                </a:lnTo>
                <a:lnTo>
                  <a:pt x="3128710" y="2315881"/>
                </a:lnTo>
                <a:lnTo>
                  <a:pt x="3148271" y="2275545"/>
                </a:lnTo>
                <a:lnTo>
                  <a:pt x="3166709" y="2234604"/>
                </a:lnTo>
                <a:lnTo>
                  <a:pt x="3184007" y="2193077"/>
                </a:lnTo>
                <a:lnTo>
                  <a:pt x="3200143" y="2150984"/>
                </a:lnTo>
                <a:lnTo>
                  <a:pt x="3215100" y="2108342"/>
                </a:lnTo>
                <a:lnTo>
                  <a:pt x="3228858" y="2065171"/>
                </a:lnTo>
                <a:lnTo>
                  <a:pt x="3241397" y="2021490"/>
                </a:lnTo>
                <a:lnTo>
                  <a:pt x="3252698" y="1977317"/>
                </a:lnTo>
                <a:lnTo>
                  <a:pt x="3262742" y="1932671"/>
                </a:lnTo>
                <a:lnTo>
                  <a:pt x="3271510" y="1887572"/>
                </a:lnTo>
                <a:lnTo>
                  <a:pt x="3278981" y="1842037"/>
                </a:lnTo>
                <a:lnTo>
                  <a:pt x="3285138" y="1796087"/>
                </a:lnTo>
                <a:lnTo>
                  <a:pt x="3289960" y="1749739"/>
                </a:lnTo>
                <a:lnTo>
                  <a:pt x="3293428" y="1703013"/>
                </a:lnTo>
                <a:lnTo>
                  <a:pt x="3295523" y="1655928"/>
                </a:lnTo>
                <a:lnTo>
                  <a:pt x="3296226" y="1608501"/>
                </a:lnTo>
                <a:lnTo>
                  <a:pt x="3295523" y="1561075"/>
                </a:lnTo>
                <a:lnTo>
                  <a:pt x="3293428" y="1513990"/>
                </a:lnTo>
                <a:lnTo>
                  <a:pt x="3289960" y="1467264"/>
                </a:lnTo>
                <a:lnTo>
                  <a:pt x="3285138" y="1420916"/>
                </a:lnTo>
                <a:lnTo>
                  <a:pt x="3278981" y="1374966"/>
                </a:lnTo>
                <a:lnTo>
                  <a:pt x="3271510" y="1329432"/>
                </a:lnTo>
                <a:lnTo>
                  <a:pt x="3262742" y="1284332"/>
                </a:lnTo>
                <a:lnTo>
                  <a:pt x="3252698" y="1239687"/>
                </a:lnTo>
                <a:lnTo>
                  <a:pt x="3241397" y="1195514"/>
                </a:lnTo>
                <a:lnTo>
                  <a:pt x="3228858" y="1151833"/>
                </a:lnTo>
                <a:lnTo>
                  <a:pt x="3215100" y="1108662"/>
                </a:lnTo>
                <a:lnTo>
                  <a:pt x="3200143" y="1066020"/>
                </a:lnTo>
                <a:lnTo>
                  <a:pt x="3184007" y="1023927"/>
                </a:lnTo>
                <a:lnTo>
                  <a:pt x="3166709" y="982400"/>
                </a:lnTo>
                <a:lnTo>
                  <a:pt x="3148271" y="941459"/>
                </a:lnTo>
                <a:lnTo>
                  <a:pt x="3128710" y="901123"/>
                </a:lnTo>
                <a:lnTo>
                  <a:pt x="3108047" y="861411"/>
                </a:lnTo>
                <a:lnTo>
                  <a:pt x="3086300" y="822340"/>
                </a:lnTo>
                <a:lnTo>
                  <a:pt x="3063490" y="783931"/>
                </a:lnTo>
                <a:lnTo>
                  <a:pt x="3039635" y="746203"/>
                </a:lnTo>
                <a:lnTo>
                  <a:pt x="3014754" y="709173"/>
                </a:lnTo>
                <a:lnTo>
                  <a:pt x="2988868" y="672861"/>
                </a:lnTo>
                <a:lnTo>
                  <a:pt x="2961995" y="637285"/>
                </a:lnTo>
                <a:lnTo>
                  <a:pt x="2934154" y="602466"/>
                </a:lnTo>
                <a:lnTo>
                  <a:pt x="2905366" y="568420"/>
                </a:lnTo>
                <a:lnTo>
                  <a:pt x="2875648" y="535168"/>
                </a:lnTo>
                <a:lnTo>
                  <a:pt x="2845022" y="502728"/>
                </a:lnTo>
                <a:lnTo>
                  <a:pt x="2813505" y="471119"/>
                </a:lnTo>
                <a:lnTo>
                  <a:pt x="2781117" y="440360"/>
                </a:lnTo>
                <a:lnTo>
                  <a:pt x="2747879" y="410469"/>
                </a:lnTo>
                <a:lnTo>
                  <a:pt x="2713807" y="381466"/>
                </a:lnTo>
                <a:lnTo>
                  <a:pt x="2678924" y="353369"/>
                </a:lnTo>
                <a:lnTo>
                  <a:pt x="2643246" y="326198"/>
                </a:lnTo>
                <a:lnTo>
                  <a:pt x="2606795" y="299971"/>
                </a:lnTo>
                <a:lnTo>
                  <a:pt x="2569589" y="274706"/>
                </a:lnTo>
                <a:lnTo>
                  <a:pt x="2531647" y="250424"/>
                </a:lnTo>
                <a:lnTo>
                  <a:pt x="2492989" y="227142"/>
                </a:lnTo>
                <a:lnTo>
                  <a:pt x="2453634" y="204880"/>
                </a:lnTo>
                <a:lnTo>
                  <a:pt x="2413602" y="183656"/>
                </a:lnTo>
                <a:lnTo>
                  <a:pt x="2372911" y="163490"/>
                </a:lnTo>
                <a:lnTo>
                  <a:pt x="2331582" y="144399"/>
                </a:lnTo>
                <a:lnTo>
                  <a:pt x="2289633" y="126404"/>
                </a:lnTo>
                <a:lnTo>
                  <a:pt x="2247084" y="109522"/>
                </a:lnTo>
                <a:lnTo>
                  <a:pt x="2203954" y="93773"/>
                </a:lnTo>
                <a:lnTo>
                  <a:pt x="2160262" y="79176"/>
                </a:lnTo>
                <a:lnTo>
                  <a:pt x="2116028" y="65749"/>
                </a:lnTo>
                <a:lnTo>
                  <a:pt x="2071271" y="53511"/>
                </a:lnTo>
                <a:lnTo>
                  <a:pt x="2026010" y="42481"/>
                </a:lnTo>
                <a:lnTo>
                  <a:pt x="1980265" y="32679"/>
                </a:lnTo>
                <a:lnTo>
                  <a:pt x="1934055" y="24122"/>
                </a:lnTo>
                <a:lnTo>
                  <a:pt x="1887400" y="16830"/>
                </a:lnTo>
                <a:lnTo>
                  <a:pt x="1840318" y="10821"/>
                </a:lnTo>
                <a:lnTo>
                  <a:pt x="1792829" y="6115"/>
                </a:lnTo>
                <a:lnTo>
                  <a:pt x="1744952" y="2730"/>
                </a:lnTo>
                <a:lnTo>
                  <a:pt x="1696707" y="685"/>
                </a:lnTo>
                <a:lnTo>
                  <a:pt x="1648113" y="0"/>
                </a:lnTo>
                <a:close/>
              </a:path>
            </a:pathLst>
          </a:custGeom>
          <a:solidFill>
            <a:srgbClr val="FCCBA1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98876" y="3820969"/>
            <a:ext cx="4226218" cy="20850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63780" y="3842256"/>
            <a:ext cx="4098664" cy="2024006"/>
          </a:xfrm>
          <a:custGeom>
            <a:avLst/>
            <a:gdLst/>
            <a:ahLst/>
            <a:cxnLst/>
            <a:rect l="l" t="t" r="r" b="b"/>
            <a:pathLst>
              <a:path w="3387090" h="3155950">
                <a:moveTo>
                  <a:pt x="1693472" y="0"/>
                </a:moveTo>
                <a:lnTo>
                  <a:pt x="1643541" y="672"/>
                </a:lnTo>
                <a:lnTo>
                  <a:pt x="1593968" y="2678"/>
                </a:lnTo>
                <a:lnTo>
                  <a:pt x="1544773" y="5998"/>
                </a:lnTo>
                <a:lnTo>
                  <a:pt x="1495977" y="10614"/>
                </a:lnTo>
                <a:lnTo>
                  <a:pt x="1447600" y="16508"/>
                </a:lnTo>
                <a:lnTo>
                  <a:pt x="1399660" y="23660"/>
                </a:lnTo>
                <a:lnTo>
                  <a:pt x="1352178" y="32054"/>
                </a:lnTo>
                <a:lnTo>
                  <a:pt x="1305174" y="41669"/>
                </a:lnTo>
                <a:lnTo>
                  <a:pt x="1258668" y="52487"/>
                </a:lnTo>
                <a:lnTo>
                  <a:pt x="1212679" y="64491"/>
                </a:lnTo>
                <a:lnTo>
                  <a:pt x="1167228" y="77661"/>
                </a:lnTo>
                <a:lnTo>
                  <a:pt x="1122334" y="91980"/>
                </a:lnTo>
                <a:lnTo>
                  <a:pt x="1078017" y="107427"/>
                </a:lnTo>
                <a:lnTo>
                  <a:pt x="1034296" y="123986"/>
                </a:lnTo>
                <a:lnTo>
                  <a:pt x="991193" y="141638"/>
                </a:lnTo>
                <a:lnTo>
                  <a:pt x="948726" y="160363"/>
                </a:lnTo>
                <a:lnTo>
                  <a:pt x="906915" y="180144"/>
                </a:lnTo>
                <a:lnTo>
                  <a:pt x="865781" y="200962"/>
                </a:lnTo>
                <a:lnTo>
                  <a:pt x="825343" y="222798"/>
                </a:lnTo>
                <a:lnTo>
                  <a:pt x="785622" y="245635"/>
                </a:lnTo>
                <a:lnTo>
                  <a:pt x="746636" y="269453"/>
                </a:lnTo>
                <a:lnTo>
                  <a:pt x="708405" y="294234"/>
                </a:lnTo>
                <a:lnTo>
                  <a:pt x="670951" y="319960"/>
                </a:lnTo>
                <a:lnTo>
                  <a:pt x="634291" y="346612"/>
                </a:lnTo>
                <a:lnTo>
                  <a:pt x="598448" y="374171"/>
                </a:lnTo>
                <a:lnTo>
                  <a:pt x="563439" y="402619"/>
                </a:lnTo>
                <a:lnTo>
                  <a:pt x="529285" y="431938"/>
                </a:lnTo>
                <a:lnTo>
                  <a:pt x="496006" y="462109"/>
                </a:lnTo>
                <a:lnTo>
                  <a:pt x="463622" y="493114"/>
                </a:lnTo>
                <a:lnTo>
                  <a:pt x="432153" y="524933"/>
                </a:lnTo>
                <a:lnTo>
                  <a:pt x="401617" y="557550"/>
                </a:lnTo>
                <a:lnTo>
                  <a:pt x="372037" y="590944"/>
                </a:lnTo>
                <a:lnTo>
                  <a:pt x="343430" y="625098"/>
                </a:lnTo>
                <a:lnTo>
                  <a:pt x="315817" y="659993"/>
                </a:lnTo>
                <a:lnTo>
                  <a:pt x="289218" y="695610"/>
                </a:lnTo>
                <a:lnTo>
                  <a:pt x="263653" y="731932"/>
                </a:lnTo>
                <a:lnTo>
                  <a:pt x="239141" y="768939"/>
                </a:lnTo>
                <a:lnTo>
                  <a:pt x="215703" y="806614"/>
                </a:lnTo>
                <a:lnTo>
                  <a:pt x="193358" y="844937"/>
                </a:lnTo>
                <a:lnTo>
                  <a:pt x="172126" y="883890"/>
                </a:lnTo>
                <a:lnTo>
                  <a:pt x="152027" y="923454"/>
                </a:lnTo>
                <a:lnTo>
                  <a:pt x="133081" y="963612"/>
                </a:lnTo>
                <a:lnTo>
                  <a:pt x="115308" y="1004345"/>
                </a:lnTo>
                <a:lnTo>
                  <a:pt x="98727" y="1045633"/>
                </a:lnTo>
                <a:lnTo>
                  <a:pt x="83358" y="1087459"/>
                </a:lnTo>
                <a:lnTo>
                  <a:pt x="69222" y="1129805"/>
                </a:lnTo>
                <a:lnTo>
                  <a:pt x="56338" y="1172650"/>
                </a:lnTo>
                <a:lnTo>
                  <a:pt x="44725" y="1215978"/>
                </a:lnTo>
                <a:lnTo>
                  <a:pt x="34405" y="1259770"/>
                </a:lnTo>
                <a:lnTo>
                  <a:pt x="25396" y="1304007"/>
                </a:lnTo>
                <a:lnTo>
                  <a:pt x="17719" y="1348670"/>
                </a:lnTo>
                <a:lnTo>
                  <a:pt x="11393" y="1393742"/>
                </a:lnTo>
                <a:lnTo>
                  <a:pt x="6438" y="1439203"/>
                </a:lnTo>
                <a:lnTo>
                  <a:pt x="2874" y="1485035"/>
                </a:lnTo>
                <a:lnTo>
                  <a:pt x="722" y="1531220"/>
                </a:lnTo>
                <a:lnTo>
                  <a:pt x="0" y="1577740"/>
                </a:lnTo>
                <a:lnTo>
                  <a:pt x="722" y="1624259"/>
                </a:lnTo>
                <a:lnTo>
                  <a:pt x="2874" y="1670444"/>
                </a:lnTo>
                <a:lnTo>
                  <a:pt x="6438" y="1716276"/>
                </a:lnTo>
                <a:lnTo>
                  <a:pt x="11393" y="1761737"/>
                </a:lnTo>
                <a:lnTo>
                  <a:pt x="17719" y="1806809"/>
                </a:lnTo>
                <a:lnTo>
                  <a:pt x="25396" y="1851473"/>
                </a:lnTo>
                <a:lnTo>
                  <a:pt x="34405" y="1895709"/>
                </a:lnTo>
                <a:lnTo>
                  <a:pt x="44725" y="1939501"/>
                </a:lnTo>
                <a:lnTo>
                  <a:pt x="56338" y="1982829"/>
                </a:lnTo>
                <a:lnTo>
                  <a:pt x="69222" y="2025675"/>
                </a:lnTo>
                <a:lnTo>
                  <a:pt x="83358" y="2068020"/>
                </a:lnTo>
                <a:lnTo>
                  <a:pt x="98727" y="2109846"/>
                </a:lnTo>
                <a:lnTo>
                  <a:pt x="115308" y="2151135"/>
                </a:lnTo>
                <a:lnTo>
                  <a:pt x="133081" y="2191867"/>
                </a:lnTo>
                <a:lnTo>
                  <a:pt x="152027" y="2232025"/>
                </a:lnTo>
                <a:lnTo>
                  <a:pt x="172126" y="2271590"/>
                </a:lnTo>
                <a:lnTo>
                  <a:pt x="193358" y="2310543"/>
                </a:lnTo>
                <a:lnTo>
                  <a:pt x="215703" y="2348866"/>
                </a:lnTo>
                <a:lnTo>
                  <a:pt x="239141" y="2386540"/>
                </a:lnTo>
                <a:lnTo>
                  <a:pt x="263653" y="2423548"/>
                </a:lnTo>
                <a:lnTo>
                  <a:pt x="289218" y="2459869"/>
                </a:lnTo>
                <a:lnTo>
                  <a:pt x="315817" y="2495487"/>
                </a:lnTo>
                <a:lnTo>
                  <a:pt x="343430" y="2530382"/>
                </a:lnTo>
                <a:lnTo>
                  <a:pt x="372037" y="2564536"/>
                </a:lnTo>
                <a:lnTo>
                  <a:pt x="401617" y="2597930"/>
                </a:lnTo>
                <a:lnTo>
                  <a:pt x="432153" y="2630546"/>
                </a:lnTo>
                <a:lnTo>
                  <a:pt x="463622" y="2662366"/>
                </a:lnTo>
                <a:lnTo>
                  <a:pt x="496006" y="2693370"/>
                </a:lnTo>
                <a:lnTo>
                  <a:pt x="529285" y="2723541"/>
                </a:lnTo>
                <a:lnTo>
                  <a:pt x="563439" y="2752860"/>
                </a:lnTo>
                <a:lnTo>
                  <a:pt x="598448" y="2781309"/>
                </a:lnTo>
                <a:lnTo>
                  <a:pt x="634291" y="2808868"/>
                </a:lnTo>
                <a:lnTo>
                  <a:pt x="670951" y="2835520"/>
                </a:lnTo>
                <a:lnTo>
                  <a:pt x="708405" y="2861245"/>
                </a:lnTo>
                <a:lnTo>
                  <a:pt x="746636" y="2886027"/>
                </a:lnTo>
                <a:lnTo>
                  <a:pt x="785622" y="2909845"/>
                </a:lnTo>
                <a:lnTo>
                  <a:pt x="825343" y="2932681"/>
                </a:lnTo>
                <a:lnTo>
                  <a:pt x="865781" y="2954518"/>
                </a:lnTo>
                <a:lnTo>
                  <a:pt x="906915" y="2975335"/>
                </a:lnTo>
                <a:lnTo>
                  <a:pt x="948726" y="2995116"/>
                </a:lnTo>
                <a:lnTo>
                  <a:pt x="991193" y="3013842"/>
                </a:lnTo>
                <a:lnTo>
                  <a:pt x="1034296" y="3031493"/>
                </a:lnTo>
                <a:lnTo>
                  <a:pt x="1078017" y="3048052"/>
                </a:lnTo>
                <a:lnTo>
                  <a:pt x="1122334" y="3063500"/>
                </a:lnTo>
                <a:lnTo>
                  <a:pt x="1167228" y="3077818"/>
                </a:lnTo>
                <a:lnTo>
                  <a:pt x="1212679" y="3090988"/>
                </a:lnTo>
                <a:lnTo>
                  <a:pt x="1258668" y="3102992"/>
                </a:lnTo>
                <a:lnTo>
                  <a:pt x="1305174" y="3113810"/>
                </a:lnTo>
                <a:lnTo>
                  <a:pt x="1352178" y="3123426"/>
                </a:lnTo>
                <a:lnTo>
                  <a:pt x="1399660" y="3131819"/>
                </a:lnTo>
                <a:lnTo>
                  <a:pt x="1447600" y="3138971"/>
                </a:lnTo>
                <a:lnTo>
                  <a:pt x="1495977" y="3144865"/>
                </a:lnTo>
                <a:lnTo>
                  <a:pt x="1544773" y="3149481"/>
                </a:lnTo>
                <a:lnTo>
                  <a:pt x="1593968" y="3152801"/>
                </a:lnTo>
                <a:lnTo>
                  <a:pt x="1643541" y="3154807"/>
                </a:lnTo>
                <a:lnTo>
                  <a:pt x="1693472" y="3155480"/>
                </a:lnTo>
                <a:lnTo>
                  <a:pt x="1743404" y="3154807"/>
                </a:lnTo>
                <a:lnTo>
                  <a:pt x="1792977" y="3152801"/>
                </a:lnTo>
                <a:lnTo>
                  <a:pt x="1842171" y="3149481"/>
                </a:lnTo>
                <a:lnTo>
                  <a:pt x="1890967" y="3144865"/>
                </a:lnTo>
                <a:lnTo>
                  <a:pt x="1939345" y="3138971"/>
                </a:lnTo>
                <a:lnTo>
                  <a:pt x="1987284" y="3131819"/>
                </a:lnTo>
                <a:lnTo>
                  <a:pt x="2034766" y="3123426"/>
                </a:lnTo>
                <a:lnTo>
                  <a:pt x="2081770" y="3113810"/>
                </a:lnTo>
                <a:lnTo>
                  <a:pt x="2128277" y="3102992"/>
                </a:lnTo>
                <a:lnTo>
                  <a:pt x="2174265" y="3090988"/>
                </a:lnTo>
                <a:lnTo>
                  <a:pt x="2219717" y="3077818"/>
                </a:lnTo>
                <a:lnTo>
                  <a:pt x="2264611" y="3063500"/>
                </a:lnTo>
                <a:lnTo>
                  <a:pt x="2308928" y="3048052"/>
                </a:lnTo>
                <a:lnTo>
                  <a:pt x="2352649" y="3031493"/>
                </a:lnTo>
                <a:lnTo>
                  <a:pt x="2395752" y="3013842"/>
                </a:lnTo>
                <a:lnTo>
                  <a:pt x="2438219" y="2995116"/>
                </a:lnTo>
                <a:lnTo>
                  <a:pt x="2480030" y="2975335"/>
                </a:lnTo>
                <a:lnTo>
                  <a:pt x="2521164" y="2954518"/>
                </a:lnTo>
                <a:lnTo>
                  <a:pt x="2561602" y="2932681"/>
                </a:lnTo>
                <a:lnTo>
                  <a:pt x="2601324" y="2909845"/>
                </a:lnTo>
                <a:lnTo>
                  <a:pt x="2640310" y="2886027"/>
                </a:lnTo>
                <a:lnTo>
                  <a:pt x="2678540" y="2861245"/>
                </a:lnTo>
                <a:lnTo>
                  <a:pt x="2715995" y="2835520"/>
                </a:lnTo>
                <a:lnTo>
                  <a:pt x="2752654" y="2808868"/>
                </a:lnTo>
                <a:lnTo>
                  <a:pt x="2788498" y="2781309"/>
                </a:lnTo>
                <a:lnTo>
                  <a:pt x="2823506" y="2752860"/>
                </a:lnTo>
                <a:lnTo>
                  <a:pt x="2857660" y="2723541"/>
                </a:lnTo>
                <a:lnTo>
                  <a:pt x="2890939" y="2693370"/>
                </a:lnTo>
                <a:lnTo>
                  <a:pt x="2923323" y="2662366"/>
                </a:lnTo>
                <a:lnTo>
                  <a:pt x="2954793" y="2630546"/>
                </a:lnTo>
                <a:lnTo>
                  <a:pt x="2985328" y="2597930"/>
                </a:lnTo>
                <a:lnTo>
                  <a:pt x="3014909" y="2564536"/>
                </a:lnTo>
                <a:lnTo>
                  <a:pt x="3043516" y="2530382"/>
                </a:lnTo>
                <a:lnTo>
                  <a:pt x="3071128" y="2495487"/>
                </a:lnTo>
                <a:lnTo>
                  <a:pt x="3097727" y="2459869"/>
                </a:lnTo>
                <a:lnTo>
                  <a:pt x="3123293" y="2423548"/>
                </a:lnTo>
                <a:lnTo>
                  <a:pt x="3147804" y="2386540"/>
                </a:lnTo>
                <a:lnTo>
                  <a:pt x="3171242" y="2348866"/>
                </a:lnTo>
                <a:lnTo>
                  <a:pt x="3193588" y="2310543"/>
                </a:lnTo>
                <a:lnTo>
                  <a:pt x="3214819" y="2271590"/>
                </a:lnTo>
                <a:lnTo>
                  <a:pt x="3234918" y="2232025"/>
                </a:lnTo>
                <a:lnTo>
                  <a:pt x="3253864" y="2191867"/>
                </a:lnTo>
                <a:lnTo>
                  <a:pt x="3271638" y="2151135"/>
                </a:lnTo>
                <a:lnTo>
                  <a:pt x="3288219" y="2109846"/>
                </a:lnTo>
                <a:lnTo>
                  <a:pt x="3303587" y="2068020"/>
                </a:lnTo>
                <a:lnTo>
                  <a:pt x="3317724" y="2025675"/>
                </a:lnTo>
                <a:lnTo>
                  <a:pt x="3330608" y="1982829"/>
                </a:lnTo>
                <a:lnTo>
                  <a:pt x="3342220" y="1939501"/>
                </a:lnTo>
                <a:lnTo>
                  <a:pt x="3352541" y="1895709"/>
                </a:lnTo>
                <a:lnTo>
                  <a:pt x="3361549" y="1851473"/>
                </a:lnTo>
                <a:lnTo>
                  <a:pt x="3369227" y="1806809"/>
                </a:lnTo>
                <a:lnTo>
                  <a:pt x="3375553" y="1761737"/>
                </a:lnTo>
                <a:lnTo>
                  <a:pt x="3380508" y="1716276"/>
                </a:lnTo>
                <a:lnTo>
                  <a:pt x="3384071" y="1670444"/>
                </a:lnTo>
                <a:lnTo>
                  <a:pt x="3386224" y="1624259"/>
                </a:lnTo>
                <a:lnTo>
                  <a:pt x="3386946" y="1577740"/>
                </a:lnTo>
                <a:lnTo>
                  <a:pt x="3386224" y="1531220"/>
                </a:lnTo>
                <a:lnTo>
                  <a:pt x="3384071" y="1485035"/>
                </a:lnTo>
                <a:lnTo>
                  <a:pt x="3380508" y="1439203"/>
                </a:lnTo>
                <a:lnTo>
                  <a:pt x="3375553" y="1393742"/>
                </a:lnTo>
                <a:lnTo>
                  <a:pt x="3369227" y="1348670"/>
                </a:lnTo>
                <a:lnTo>
                  <a:pt x="3361549" y="1304007"/>
                </a:lnTo>
                <a:lnTo>
                  <a:pt x="3352541" y="1259770"/>
                </a:lnTo>
                <a:lnTo>
                  <a:pt x="3342220" y="1215978"/>
                </a:lnTo>
                <a:lnTo>
                  <a:pt x="3330608" y="1172650"/>
                </a:lnTo>
                <a:lnTo>
                  <a:pt x="3317724" y="1129805"/>
                </a:lnTo>
                <a:lnTo>
                  <a:pt x="3303587" y="1087459"/>
                </a:lnTo>
                <a:lnTo>
                  <a:pt x="3288219" y="1045633"/>
                </a:lnTo>
                <a:lnTo>
                  <a:pt x="3271638" y="1004345"/>
                </a:lnTo>
                <a:lnTo>
                  <a:pt x="3253864" y="963612"/>
                </a:lnTo>
                <a:lnTo>
                  <a:pt x="3234918" y="923454"/>
                </a:lnTo>
                <a:lnTo>
                  <a:pt x="3214819" y="883890"/>
                </a:lnTo>
                <a:lnTo>
                  <a:pt x="3193588" y="844937"/>
                </a:lnTo>
                <a:lnTo>
                  <a:pt x="3171242" y="806614"/>
                </a:lnTo>
                <a:lnTo>
                  <a:pt x="3147804" y="768939"/>
                </a:lnTo>
                <a:lnTo>
                  <a:pt x="3123293" y="731932"/>
                </a:lnTo>
                <a:lnTo>
                  <a:pt x="3097727" y="695610"/>
                </a:lnTo>
                <a:lnTo>
                  <a:pt x="3071128" y="659993"/>
                </a:lnTo>
                <a:lnTo>
                  <a:pt x="3043516" y="625098"/>
                </a:lnTo>
                <a:lnTo>
                  <a:pt x="3014909" y="590944"/>
                </a:lnTo>
                <a:lnTo>
                  <a:pt x="2985328" y="557550"/>
                </a:lnTo>
                <a:lnTo>
                  <a:pt x="2954793" y="524933"/>
                </a:lnTo>
                <a:lnTo>
                  <a:pt x="2923323" y="493114"/>
                </a:lnTo>
                <a:lnTo>
                  <a:pt x="2890939" y="462109"/>
                </a:lnTo>
                <a:lnTo>
                  <a:pt x="2857660" y="431938"/>
                </a:lnTo>
                <a:lnTo>
                  <a:pt x="2823506" y="402619"/>
                </a:lnTo>
                <a:lnTo>
                  <a:pt x="2788498" y="374171"/>
                </a:lnTo>
                <a:lnTo>
                  <a:pt x="2752654" y="346612"/>
                </a:lnTo>
                <a:lnTo>
                  <a:pt x="2715995" y="319960"/>
                </a:lnTo>
                <a:lnTo>
                  <a:pt x="2678540" y="294234"/>
                </a:lnTo>
                <a:lnTo>
                  <a:pt x="2640310" y="269453"/>
                </a:lnTo>
                <a:lnTo>
                  <a:pt x="2601324" y="245635"/>
                </a:lnTo>
                <a:lnTo>
                  <a:pt x="2561602" y="222798"/>
                </a:lnTo>
                <a:lnTo>
                  <a:pt x="2521164" y="200962"/>
                </a:lnTo>
                <a:lnTo>
                  <a:pt x="2480030" y="180144"/>
                </a:lnTo>
                <a:lnTo>
                  <a:pt x="2438219" y="160363"/>
                </a:lnTo>
                <a:lnTo>
                  <a:pt x="2395752" y="141638"/>
                </a:lnTo>
                <a:lnTo>
                  <a:pt x="2352649" y="123986"/>
                </a:lnTo>
                <a:lnTo>
                  <a:pt x="2308928" y="107427"/>
                </a:lnTo>
                <a:lnTo>
                  <a:pt x="2264611" y="91980"/>
                </a:lnTo>
                <a:lnTo>
                  <a:pt x="2219717" y="77661"/>
                </a:lnTo>
                <a:lnTo>
                  <a:pt x="2174265" y="64491"/>
                </a:lnTo>
                <a:lnTo>
                  <a:pt x="2128277" y="52487"/>
                </a:lnTo>
                <a:lnTo>
                  <a:pt x="2081770" y="41669"/>
                </a:lnTo>
                <a:lnTo>
                  <a:pt x="2034766" y="32054"/>
                </a:lnTo>
                <a:lnTo>
                  <a:pt x="1987284" y="23660"/>
                </a:lnTo>
                <a:lnTo>
                  <a:pt x="1939345" y="16508"/>
                </a:lnTo>
                <a:lnTo>
                  <a:pt x="1890967" y="10614"/>
                </a:lnTo>
                <a:lnTo>
                  <a:pt x="1842171" y="5998"/>
                </a:lnTo>
                <a:lnTo>
                  <a:pt x="1792977" y="2678"/>
                </a:lnTo>
                <a:lnTo>
                  <a:pt x="1743404" y="672"/>
                </a:lnTo>
                <a:lnTo>
                  <a:pt x="1693472" y="0"/>
                </a:lnTo>
                <a:close/>
              </a:path>
            </a:pathLst>
          </a:custGeom>
          <a:solidFill>
            <a:srgbClr val="66A1DD">
              <a:alpha val="341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7992" y="3820969"/>
            <a:ext cx="4103274" cy="20850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07051" y="3842256"/>
            <a:ext cx="3988782" cy="2024006"/>
          </a:xfrm>
          <a:custGeom>
            <a:avLst/>
            <a:gdLst/>
            <a:ahLst/>
            <a:cxnLst/>
            <a:rect l="l" t="t" r="r" b="b"/>
            <a:pathLst>
              <a:path w="3296285" h="3155950">
                <a:moveTo>
                  <a:pt x="1648111" y="0"/>
                </a:moveTo>
                <a:lnTo>
                  <a:pt x="1598637" y="697"/>
                </a:lnTo>
                <a:lnTo>
                  <a:pt x="1549525" y="2776"/>
                </a:lnTo>
                <a:lnTo>
                  <a:pt x="1500795" y="6217"/>
                </a:lnTo>
                <a:lnTo>
                  <a:pt x="1452469" y="11000"/>
                </a:lnTo>
                <a:lnTo>
                  <a:pt x="1404566" y="17106"/>
                </a:lnTo>
                <a:lnTo>
                  <a:pt x="1357106" y="24516"/>
                </a:lnTo>
                <a:lnTo>
                  <a:pt x="1310111" y="33210"/>
                </a:lnTo>
                <a:lnTo>
                  <a:pt x="1263601" y="43168"/>
                </a:lnTo>
                <a:lnTo>
                  <a:pt x="1217595" y="54371"/>
                </a:lnTo>
                <a:lnTo>
                  <a:pt x="1172115" y="66800"/>
                </a:lnTo>
                <a:lnTo>
                  <a:pt x="1127181" y="80434"/>
                </a:lnTo>
                <a:lnTo>
                  <a:pt x="1082813" y="95254"/>
                </a:lnTo>
                <a:lnTo>
                  <a:pt x="1039031" y="111242"/>
                </a:lnTo>
                <a:lnTo>
                  <a:pt x="995856" y="128376"/>
                </a:lnTo>
                <a:lnTo>
                  <a:pt x="953309" y="146639"/>
                </a:lnTo>
                <a:lnTo>
                  <a:pt x="911410" y="166009"/>
                </a:lnTo>
                <a:lnTo>
                  <a:pt x="870178" y="186469"/>
                </a:lnTo>
                <a:lnTo>
                  <a:pt x="829636" y="207997"/>
                </a:lnTo>
                <a:lnTo>
                  <a:pt x="789802" y="230575"/>
                </a:lnTo>
                <a:lnTo>
                  <a:pt x="750697" y="254183"/>
                </a:lnTo>
                <a:lnTo>
                  <a:pt x="712343" y="278802"/>
                </a:lnTo>
                <a:lnTo>
                  <a:pt x="674758" y="304412"/>
                </a:lnTo>
                <a:lnTo>
                  <a:pt x="637964" y="330993"/>
                </a:lnTo>
                <a:lnTo>
                  <a:pt x="601981" y="358527"/>
                </a:lnTo>
                <a:lnTo>
                  <a:pt x="566829" y="386993"/>
                </a:lnTo>
                <a:lnTo>
                  <a:pt x="532529" y="416372"/>
                </a:lnTo>
                <a:lnTo>
                  <a:pt x="499101" y="446644"/>
                </a:lnTo>
                <a:lnTo>
                  <a:pt x="466566" y="477790"/>
                </a:lnTo>
                <a:lnTo>
                  <a:pt x="434943" y="509791"/>
                </a:lnTo>
                <a:lnTo>
                  <a:pt x="404254" y="542627"/>
                </a:lnTo>
                <a:lnTo>
                  <a:pt x="374518" y="576277"/>
                </a:lnTo>
                <a:lnTo>
                  <a:pt x="345757" y="610724"/>
                </a:lnTo>
                <a:lnTo>
                  <a:pt x="317990" y="645947"/>
                </a:lnTo>
                <a:lnTo>
                  <a:pt x="291237" y="681927"/>
                </a:lnTo>
                <a:lnTo>
                  <a:pt x="265521" y="718644"/>
                </a:lnTo>
                <a:lnTo>
                  <a:pt x="240859" y="756079"/>
                </a:lnTo>
                <a:lnTo>
                  <a:pt x="217274" y="794212"/>
                </a:lnTo>
                <a:lnTo>
                  <a:pt x="194786" y="833023"/>
                </a:lnTo>
                <a:lnTo>
                  <a:pt x="173414" y="872494"/>
                </a:lnTo>
                <a:lnTo>
                  <a:pt x="153179" y="912605"/>
                </a:lnTo>
                <a:lnTo>
                  <a:pt x="134102" y="953335"/>
                </a:lnTo>
                <a:lnTo>
                  <a:pt x="116203" y="994666"/>
                </a:lnTo>
                <a:lnTo>
                  <a:pt x="99503" y="1036578"/>
                </a:lnTo>
                <a:lnTo>
                  <a:pt x="84021" y="1079052"/>
                </a:lnTo>
                <a:lnTo>
                  <a:pt x="69779" y="1122068"/>
                </a:lnTo>
                <a:lnTo>
                  <a:pt x="56796" y="1165606"/>
                </a:lnTo>
                <a:lnTo>
                  <a:pt x="45093" y="1209647"/>
                </a:lnTo>
                <a:lnTo>
                  <a:pt x="34691" y="1254172"/>
                </a:lnTo>
                <a:lnTo>
                  <a:pt x="25610" y="1299160"/>
                </a:lnTo>
                <a:lnTo>
                  <a:pt x="17869" y="1344593"/>
                </a:lnTo>
                <a:lnTo>
                  <a:pt x="11491" y="1390451"/>
                </a:lnTo>
                <a:lnTo>
                  <a:pt x="6494" y="1436714"/>
                </a:lnTo>
                <a:lnTo>
                  <a:pt x="2899" y="1483362"/>
                </a:lnTo>
                <a:lnTo>
                  <a:pt x="728" y="1530378"/>
                </a:lnTo>
                <a:lnTo>
                  <a:pt x="0" y="1577740"/>
                </a:lnTo>
                <a:lnTo>
                  <a:pt x="728" y="1625102"/>
                </a:lnTo>
                <a:lnTo>
                  <a:pt x="2899" y="1672117"/>
                </a:lnTo>
                <a:lnTo>
                  <a:pt x="6494" y="1718766"/>
                </a:lnTo>
                <a:lnTo>
                  <a:pt x="11491" y="1765029"/>
                </a:lnTo>
                <a:lnTo>
                  <a:pt x="17869" y="1810887"/>
                </a:lnTo>
                <a:lnTo>
                  <a:pt x="25610" y="1856319"/>
                </a:lnTo>
                <a:lnTo>
                  <a:pt x="34691" y="1901308"/>
                </a:lnTo>
                <a:lnTo>
                  <a:pt x="45093" y="1945833"/>
                </a:lnTo>
                <a:lnTo>
                  <a:pt x="56796" y="1989874"/>
                </a:lnTo>
                <a:lnTo>
                  <a:pt x="69779" y="2033412"/>
                </a:lnTo>
                <a:lnTo>
                  <a:pt x="84021" y="2076428"/>
                </a:lnTo>
                <a:lnTo>
                  <a:pt x="99503" y="2118901"/>
                </a:lnTo>
                <a:lnTo>
                  <a:pt x="116203" y="2160813"/>
                </a:lnTo>
                <a:lnTo>
                  <a:pt x="134102" y="2202145"/>
                </a:lnTo>
                <a:lnTo>
                  <a:pt x="153179" y="2242875"/>
                </a:lnTo>
                <a:lnTo>
                  <a:pt x="173414" y="2282986"/>
                </a:lnTo>
                <a:lnTo>
                  <a:pt x="194786" y="2322456"/>
                </a:lnTo>
                <a:lnTo>
                  <a:pt x="217274" y="2361268"/>
                </a:lnTo>
                <a:lnTo>
                  <a:pt x="240859" y="2399401"/>
                </a:lnTo>
                <a:lnTo>
                  <a:pt x="265521" y="2436836"/>
                </a:lnTo>
                <a:lnTo>
                  <a:pt x="291237" y="2473553"/>
                </a:lnTo>
                <a:lnTo>
                  <a:pt x="317990" y="2509533"/>
                </a:lnTo>
                <a:lnTo>
                  <a:pt x="345757" y="2544756"/>
                </a:lnTo>
                <a:lnTo>
                  <a:pt x="374518" y="2579202"/>
                </a:lnTo>
                <a:lnTo>
                  <a:pt x="404254" y="2612853"/>
                </a:lnTo>
                <a:lnTo>
                  <a:pt x="434943" y="2645689"/>
                </a:lnTo>
                <a:lnTo>
                  <a:pt x="466566" y="2677689"/>
                </a:lnTo>
                <a:lnTo>
                  <a:pt x="499101" y="2708836"/>
                </a:lnTo>
                <a:lnTo>
                  <a:pt x="532529" y="2739108"/>
                </a:lnTo>
                <a:lnTo>
                  <a:pt x="566829" y="2768487"/>
                </a:lnTo>
                <a:lnTo>
                  <a:pt x="601981" y="2796953"/>
                </a:lnTo>
                <a:lnTo>
                  <a:pt x="637964" y="2824486"/>
                </a:lnTo>
                <a:lnTo>
                  <a:pt x="674758" y="2851067"/>
                </a:lnTo>
                <a:lnTo>
                  <a:pt x="712343" y="2876677"/>
                </a:lnTo>
                <a:lnTo>
                  <a:pt x="750697" y="2901296"/>
                </a:lnTo>
                <a:lnTo>
                  <a:pt x="789802" y="2924904"/>
                </a:lnTo>
                <a:lnTo>
                  <a:pt x="829636" y="2947482"/>
                </a:lnTo>
                <a:lnTo>
                  <a:pt x="870178" y="2969011"/>
                </a:lnTo>
                <a:lnTo>
                  <a:pt x="911410" y="2989470"/>
                </a:lnTo>
                <a:lnTo>
                  <a:pt x="953309" y="3008841"/>
                </a:lnTo>
                <a:lnTo>
                  <a:pt x="995856" y="3027103"/>
                </a:lnTo>
                <a:lnTo>
                  <a:pt x="1039031" y="3044238"/>
                </a:lnTo>
                <a:lnTo>
                  <a:pt x="1082813" y="3060225"/>
                </a:lnTo>
                <a:lnTo>
                  <a:pt x="1127181" y="3075045"/>
                </a:lnTo>
                <a:lnTo>
                  <a:pt x="1172115" y="3088680"/>
                </a:lnTo>
                <a:lnTo>
                  <a:pt x="1217595" y="3101108"/>
                </a:lnTo>
                <a:lnTo>
                  <a:pt x="1263601" y="3112311"/>
                </a:lnTo>
                <a:lnTo>
                  <a:pt x="1310111" y="3122269"/>
                </a:lnTo>
                <a:lnTo>
                  <a:pt x="1357106" y="3130963"/>
                </a:lnTo>
                <a:lnTo>
                  <a:pt x="1404566" y="3138373"/>
                </a:lnTo>
                <a:lnTo>
                  <a:pt x="1452469" y="3144479"/>
                </a:lnTo>
                <a:lnTo>
                  <a:pt x="1500795" y="3149263"/>
                </a:lnTo>
                <a:lnTo>
                  <a:pt x="1549525" y="3152703"/>
                </a:lnTo>
                <a:lnTo>
                  <a:pt x="1598637" y="3154782"/>
                </a:lnTo>
                <a:lnTo>
                  <a:pt x="1648111" y="3155480"/>
                </a:lnTo>
                <a:lnTo>
                  <a:pt x="1697586" y="3154782"/>
                </a:lnTo>
                <a:lnTo>
                  <a:pt x="1746698" y="3152703"/>
                </a:lnTo>
                <a:lnTo>
                  <a:pt x="1795428" y="3149263"/>
                </a:lnTo>
                <a:lnTo>
                  <a:pt x="1843754" y="3144479"/>
                </a:lnTo>
                <a:lnTo>
                  <a:pt x="1891658" y="3138373"/>
                </a:lnTo>
                <a:lnTo>
                  <a:pt x="1939117" y="3130963"/>
                </a:lnTo>
                <a:lnTo>
                  <a:pt x="1986112" y="3122269"/>
                </a:lnTo>
                <a:lnTo>
                  <a:pt x="2032623" y="3112311"/>
                </a:lnTo>
                <a:lnTo>
                  <a:pt x="2078628" y="3101108"/>
                </a:lnTo>
                <a:lnTo>
                  <a:pt x="2124108" y="3088680"/>
                </a:lnTo>
                <a:lnTo>
                  <a:pt x="2169043" y="3075045"/>
                </a:lnTo>
                <a:lnTo>
                  <a:pt x="2213411" y="3060225"/>
                </a:lnTo>
                <a:lnTo>
                  <a:pt x="2257193" y="3044238"/>
                </a:lnTo>
                <a:lnTo>
                  <a:pt x="2300367" y="3027103"/>
                </a:lnTo>
                <a:lnTo>
                  <a:pt x="2342914" y="3008841"/>
                </a:lnTo>
                <a:lnTo>
                  <a:pt x="2384814" y="2989470"/>
                </a:lnTo>
                <a:lnTo>
                  <a:pt x="2426045" y="2969011"/>
                </a:lnTo>
                <a:lnTo>
                  <a:pt x="2466588" y="2947482"/>
                </a:lnTo>
                <a:lnTo>
                  <a:pt x="2506422" y="2924904"/>
                </a:lnTo>
                <a:lnTo>
                  <a:pt x="2545526" y="2901296"/>
                </a:lnTo>
                <a:lnTo>
                  <a:pt x="2583881" y="2876677"/>
                </a:lnTo>
                <a:lnTo>
                  <a:pt x="2621466" y="2851067"/>
                </a:lnTo>
                <a:lnTo>
                  <a:pt x="2658260" y="2824486"/>
                </a:lnTo>
                <a:lnTo>
                  <a:pt x="2694243" y="2796953"/>
                </a:lnTo>
                <a:lnTo>
                  <a:pt x="2729395" y="2768487"/>
                </a:lnTo>
                <a:lnTo>
                  <a:pt x="2763695" y="2739108"/>
                </a:lnTo>
                <a:lnTo>
                  <a:pt x="2797123" y="2708836"/>
                </a:lnTo>
                <a:lnTo>
                  <a:pt x="2829658" y="2677689"/>
                </a:lnTo>
                <a:lnTo>
                  <a:pt x="2861281" y="2645689"/>
                </a:lnTo>
                <a:lnTo>
                  <a:pt x="2891970" y="2612853"/>
                </a:lnTo>
                <a:lnTo>
                  <a:pt x="2921706" y="2579202"/>
                </a:lnTo>
                <a:lnTo>
                  <a:pt x="2950467" y="2544756"/>
                </a:lnTo>
                <a:lnTo>
                  <a:pt x="2978234" y="2509533"/>
                </a:lnTo>
                <a:lnTo>
                  <a:pt x="3004987" y="2473553"/>
                </a:lnTo>
                <a:lnTo>
                  <a:pt x="3030704" y="2436836"/>
                </a:lnTo>
                <a:lnTo>
                  <a:pt x="3055365" y="2399401"/>
                </a:lnTo>
                <a:lnTo>
                  <a:pt x="3078950" y="2361268"/>
                </a:lnTo>
                <a:lnTo>
                  <a:pt x="3101439" y="2322456"/>
                </a:lnTo>
                <a:lnTo>
                  <a:pt x="3122810" y="2282986"/>
                </a:lnTo>
                <a:lnTo>
                  <a:pt x="3143045" y="2242875"/>
                </a:lnTo>
                <a:lnTo>
                  <a:pt x="3162122" y="2202145"/>
                </a:lnTo>
                <a:lnTo>
                  <a:pt x="3180021" y="2160813"/>
                </a:lnTo>
                <a:lnTo>
                  <a:pt x="3196721" y="2118901"/>
                </a:lnTo>
                <a:lnTo>
                  <a:pt x="3212203" y="2076428"/>
                </a:lnTo>
                <a:lnTo>
                  <a:pt x="3226445" y="2033412"/>
                </a:lnTo>
                <a:lnTo>
                  <a:pt x="3239428" y="1989874"/>
                </a:lnTo>
                <a:lnTo>
                  <a:pt x="3251131" y="1945833"/>
                </a:lnTo>
                <a:lnTo>
                  <a:pt x="3261533" y="1901308"/>
                </a:lnTo>
                <a:lnTo>
                  <a:pt x="3270615" y="1856319"/>
                </a:lnTo>
                <a:lnTo>
                  <a:pt x="3278355" y="1810887"/>
                </a:lnTo>
                <a:lnTo>
                  <a:pt x="3284734" y="1765029"/>
                </a:lnTo>
                <a:lnTo>
                  <a:pt x="3289730" y="1718766"/>
                </a:lnTo>
                <a:lnTo>
                  <a:pt x="3293325" y="1672117"/>
                </a:lnTo>
                <a:lnTo>
                  <a:pt x="3295496" y="1625102"/>
                </a:lnTo>
                <a:lnTo>
                  <a:pt x="3296225" y="1577740"/>
                </a:lnTo>
                <a:lnTo>
                  <a:pt x="3295496" y="1530378"/>
                </a:lnTo>
                <a:lnTo>
                  <a:pt x="3293325" y="1483362"/>
                </a:lnTo>
                <a:lnTo>
                  <a:pt x="3289730" y="1436714"/>
                </a:lnTo>
                <a:lnTo>
                  <a:pt x="3284734" y="1390451"/>
                </a:lnTo>
                <a:lnTo>
                  <a:pt x="3278355" y="1344593"/>
                </a:lnTo>
                <a:lnTo>
                  <a:pt x="3270615" y="1299160"/>
                </a:lnTo>
                <a:lnTo>
                  <a:pt x="3261533" y="1254172"/>
                </a:lnTo>
                <a:lnTo>
                  <a:pt x="3251131" y="1209647"/>
                </a:lnTo>
                <a:lnTo>
                  <a:pt x="3239428" y="1165606"/>
                </a:lnTo>
                <a:lnTo>
                  <a:pt x="3226445" y="1122068"/>
                </a:lnTo>
                <a:lnTo>
                  <a:pt x="3212203" y="1079052"/>
                </a:lnTo>
                <a:lnTo>
                  <a:pt x="3196721" y="1036578"/>
                </a:lnTo>
                <a:lnTo>
                  <a:pt x="3180021" y="994666"/>
                </a:lnTo>
                <a:lnTo>
                  <a:pt x="3162122" y="953335"/>
                </a:lnTo>
                <a:lnTo>
                  <a:pt x="3143045" y="912605"/>
                </a:lnTo>
                <a:lnTo>
                  <a:pt x="3122810" y="872494"/>
                </a:lnTo>
                <a:lnTo>
                  <a:pt x="3101439" y="833023"/>
                </a:lnTo>
                <a:lnTo>
                  <a:pt x="3078950" y="794212"/>
                </a:lnTo>
                <a:lnTo>
                  <a:pt x="3055365" y="756079"/>
                </a:lnTo>
                <a:lnTo>
                  <a:pt x="3030704" y="718644"/>
                </a:lnTo>
                <a:lnTo>
                  <a:pt x="3004987" y="681927"/>
                </a:lnTo>
                <a:lnTo>
                  <a:pt x="2978234" y="645947"/>
                </a:lnTo>
                <a:lnTo>
                  <a:pt x="2950467" y="610724"/>
                </a:lnTo>
                <a:lnTo>
                  <a:pt x="2921706" y="576277"/>
                </a:lnTo>
                <a:lnTo>
                  <a:pt x="2891970" y="542627"/>
                </a:lnTo>
                <a:lnTo>
                  <a:pt x="2861281" y="509791"/>
                </a:lnTo>
                <a:lnTo>
                  <a:pt x="2829658" y="477790"/>
                </a:lnTo>
                <a:lnTo>
                  <a:pt x="2797123" y="446644"/>
                </a:lnTo>
                <a:lnTo>
                  <a:pt x="2763695" y="416372"/>
                </a:lnTo>
                <a:lnTo>
                  <a:pt x="2729395" y="386993"/>
                </a:lnTo>
                <a:lnTo>
                  <a:pt x="2694243" y="358527"/>
                </a:lnTo>
                <a:lnTo>
                  <a:pt x="2658260" y="330993"/>
                </a:lnTo>
                <a:lnTo>
                  <a:pt x="2621466" y="304412"/>
                </a:lnTo>
                <a:lnTo>
                  <a:pt x="2583881" y="278802"/>
                </a:lnTo>
                <a:lnTo>
                  <a:pt x="2545526" y="254183"/>
                </a:lnTo>
                <a:lnTo>
                  <a:pt x="2506422" y="230575"/>
                </a:lnTo>
                <a:lnTo>
                  <a:pt x="2466588" y="207997"/>
                </a:lnTo>
                <a:lnTo>
                  <a:pt x="2426045" y="186469"/>
                </a:lnTo>
                <a:lnTo>
                  <a:pt x="2384814" y="166009"/>
                </a:lnTo>
                <a:lnTo>
                  <a:pt x="2342914" y="146639"/>
                </a:lnTo>
                <a:lnTo>
                  <a:pt x="2300367" y="128376"/>
                </a:lnTo>
                <a:lnTo>
                  <a:pt x="2257193" y="111242"/>
                </a:lnTo>
                <a:lnTo>
                  <a:pt x="2213411" y="95254"/>
                </a:lnTo>
                <a:lnTo>
                  <a:pt x="2169043" y="80434"/>
                </a:lnTo>
                <a:lnTo>
                  <a:pt x="2124108" y="66800"/>
                </a:lnTo>
                <a:lnTo>
                  <a:pt x="2078628" y="54371"/>
                </a:lnTo>
                <a:lnTo>
                  <a:pt x="2032623" y="43168"/>
                </a:lnTo>
                <a:lnTo>
                  <a:pt x="1986112" y="33210"/>
                </a:lnTo>
                <a:lnTo>
                  <a:pt x="1939117" y="24516"/>
                </a:lnTo>
                <a:lnTo>
                  <a:pt x="1891658" y="17106"/>
                </a:lnTo>
                <a:lnTo>
                  <a:pt x="1843754" y="11000"/>
                </a:lnTo>
                <a:lnTo>
                  <a:pt x="1795428" y="6217"/>
                </a:lnTo>
                <a:lnTo>
                  <a:pt x="1746698" y="2776"/>
                </a:lnTo>
                <a:lnTo>
                  <a:pt x="1697586" y="697"/>
                </a:lnTo>
                <a:lnTo>
                  <a:pt x="1648111" y="0"/>
                </a:lnTo>
                <a:close/>
              </a:path>
            </a:pathLst>
          </a:custGeom>
          <a:solidFill>
            <a:srgbClr val="CDDCAB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137444" y="3226667"/>
            <a:ext cx="1038880" cy="84952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R="5080" algn="ctr">
              <a:lnSpc>
                <a:spcPct val="101299"/>
              </a:lnSpc>
              <a:spcBef>
                <a:spcPts val="80"/>
              </a:spcBef>
            </a:pPr>
            <a:r>
              <a:rPr sz="1200" b="1" spc="-5" dirty="0">
                <a:latin typeface="Calibri"/>
                <a:cs typeface="Calibri"/>
              </a:rPr>
              <a:t>Gram</a:t>
            </a:r>
            <a:r>
              <a:rPr sz="1200" b="1" spc="-75" dirty="0">
                <a:latin typeface="Calibri"/>
                <a:cs typeface="Calibri"/>
              </a:rPr>
              <a:t> </a:t>
            </a:r>
            <a:r>
              <a:rPr sz="1200" b="1" spc="10" dirty="0" err="1">
                <a:latin typeface="Calibri"/>
                <a:cs typeface="Calibri"/>
              </a:rPr>
              <a:t>posi</a:t>
            </a:r>
            <a:r>
              <a:rPr lang="it-IT" sz="1200" b="1" spc="10" dirty="0">
                <a:latin typeface="Calibri"/>
                <a:cs typeface="Calibri"/>
              </a:rPr>
              <a:t>ti</a:t>
            </a:r>
            <a:r>
              <a:rPr sz="1200" b="1" spc="10" dirty="0">
                <a:latin typeface="Calibri"/>
                <a:cs typeface="Calibri"/>
              </a:rPr>
              <a:t>vi  </a:t>
            </a:r>
            <a:r>
              <a:rPr sz="1050" spc="5" dirty="0">
                <a:latin typeface="Calibri"/>
                <a:cs typeface="Calibri"/>
              </a:rPr>
              <a:t>Oxacillina  Rifampicina  Vancomicina  Teicoplanina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8334" y="4720335"/>
            <a:ext cx="1091901" cy="369972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R="5080" algn="ctr">
              <a:lnSpc>
                <a:spcPts val="1270"/>
              </a:lnSpc>
              <a:spcBef>
                <a:spcPts val="284"/>
              </a:spcBef>
            </a:pPr>
            <a:r>
              <a:rPr sz="1200" b="1" spc="-5" dirty="0">
                <a:latin typeface="Calibri"/>
                <a:cs typeface="Calibri"/>
              </a:rPr>
              <a:t>Gram</a:t>
            </a:r>
            <a:r>
              <a:rPr sz="1200" b="1" spc="-80" dirty="0">
                <a:latin typeface="Calibri"/>
                <a:cs typeface="Calibri"/>
              </a:rPr>
              <a:t> </a:t>
            </a:r>
            <a:r>
              <a:rPr sz="1200" b="1" spc="10" dirty="0" err="1">
                <a:latin typeface="Calibri"/>
                <a:cs typeface="Calibri"/>
              </a:rPr>
              <a:t>nega</a:t>
            </a:r>
            <a:r>
              <a:rPr lang="it-IT" sz="1200" b="1" spc="10" dirty="0">
                <a:latin typeface="Calibri"/>
                <a:cs typeface="Calibri"/>
              </a:rPr>
              <a:t>ti</a:t>
            </a:r>
            <a:r>
              <a:rPr sz="1200" b="1" spc="10" dirty="0">
                <a:latin typeface="Calibri"/>
                <a:cs typeface="Calibri"/>
              </a:rPr>
              <a:t>vi  </a:t>
            </a:r>
            <a:r>
              <a:rPr sz="1050" spc="5" dirty="0">
                <a:latin typeface="Calibri"/>
                <a:cs typeface="Calibri"/>
              </a:rPr>
              <a:t>Atreonam  </a:t>
            </a:r>
            <a:r>
              <a:rPr sz="1050" spc="10" dirty="0">
                <a:latin typeface="Calibri"/>
                <a:cs typeface="Calibri"/>
              </a:rPr>
              <a:t>Colis6na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94209" y="4720335"/>
            <a:ext cx="999693" cy="359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45" algn="ctr">
              <a:lnSpc>
                <a:spcPts val="143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Anaerobi</a:t>
            </a:r>
            <a:endParaRPr sz="1200">
              <a:latin typeface="Calibri"/>
              <a:cs typeface="Calibri"/>
            </a:endParaRPr>
          </a:p>
          <a:p>
            <a:pPr marR="5080" algn="ctr">
              <a:lnSpc>
                <a:spcPts val="1250"/>
              </a:lnSpc>
            </a:pPr>
            <a:r>
              <a:rPr sz="1050" spc="10" dirty="0">
                <a:latin typeface="Calibri"/>
                <a:cs typeface="Calibri"/>
              </a:rPr>
              <a:t>M</a:t>
            </a:r>
            <a:r>
              <a:rPr sz="1050" dirty="0">
                <a:latin typeface="Calibri"/>
                <a:cs typeface="Calibri"/>
              </a:rPr>
              <a:t>e</a:t>
            </a:r>
            <a:r>
              <a:rPr sz="1050" spc="5" dirty="0">
                <a:latin typeface="Calibri"/>
                <a:cs typeface="Calibri"/>
              </a:rPr>
              <a:t>t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5" dirty="0">
                <a:latin typeface="Calibri"/>
                <a:cs typeface="Calibri"/>
              </a:rPr>
              <a:t>onidazolo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90681" y="3988103"/>
            <a:ext cx="1088826" cy="66107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 indent="62865" algn="just">
              <a:lnSpc>
                <a:spcPct val="100000"/>
              </a:lnSpc>
              <a:spcBef>
                <a:spcPts val="114"/>
              </a:spcBef>
            </a:pPr>
            <a:r>
              <a:rPr sz="1050" spc="5" dirty="0">
                <a:latin typeface="Calibri"/>
                <a:cs typeface="Calibri"/>
              </a:rPr>
              <a:t>Cefalosporine  Aminoglicosidi  Fluorochinoloni  </a:t>
            </a:r>
            <a:r>
              <a:rPr sz="1050" spc="-60" dirty="0">
                <a:latin typeface="Calibri"/>
                <a:cs typeface="Calibri"/>
              </a:rPr>
              <a:t>Co&gt;</a:t>
            </a:r>
            <a:r>
              <a:rPr sz="1050" spc="5" dirty="0">
                <a:latin typeface="Calibri"/>
                <a:cs typeface="Calibri"/>
              </a:rPr>
              <a:t>t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5" dirty="0">
                <a:latin typeface="Calibri"/>
                <a:cs typeface="Calibri"/>
              </a:rPr>
              <a:t>imossazolo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42096" y="4022793"/>
            <a:ext cx="869064" cy="499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14"/>
              </a:spcBef>
            </a:pPr>
            <a:r>
              <a:rPr sz="1050" spc="5" dirty="0">
                <a:latin typeface="Calibri"/>
                <a:cs typeface="Calibri"/>
              </a:rPr>
              <a:t>Clindamicina  Linezolid  Daptomicina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44790" y="4490051"/>
            <a:ext cx="1203320" cy="66107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 indent="-635" algn="ctr">
              <a:lnSpc>
                <a:spcPct val="100000"/>
              </a:lnSpc>
              <a:spcBef>
                <a:spcPts val="114"/>
              </a:spcBef>
            </a:pPr>
            <a:r>
              <a:rPr sz="1050" spc="5" dirty="0">
                <a:latin typeface="Calibri"/>
                <a:cs typeface="Calibri"/>
              </a:rPr>
              <a:t>Carbapenemi  Tigeciclina  Cloramfenicolo  </a:t>
            </a:r>
            <a:r>
              <a:rPr sz="1050" spc="10" dirty="0">
                <a:latin typeface="Calibri"/>
                <a:cs typeface="Calibri"/>
              </a:rPr>
              <a:t>Amo</a:t>
            </a:r>
            <a:r>
              <a:rPr sz="1050" dirty="0">
                <a:latin typeface="Calibri"/>
                <a:cs typeface="Calibri"/>
              </a:rPr>
              <a:t>x</a:t>
            </a:r>
            <a:r>
              <a:rPr sz="1050" spc="5" dirty="0">
                <a:latin typeface="Calibri"/>
                <a:cs typeface="Calibri"/>
              </a:rPr>
              <a:t>/cla</a:t>
            </a:r>
            <a:r>
              <a:rPr sz="1050" dirty="0">
                <a:latin typeface="Calibri"/>
                <a:cs typeface="Calibri"/>
              </a:rPr>
              <a:t>v</a:t>
            </a:r>
            <a:r>
              <a:rPr sz="1050" spc="5" dirty="0">
                <a:latin typeface="Calibri"/>
                <a:cs typeface="Calibri"/>
              </a:rPr>
              <a:t>ulanico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ccia a destra 2"/>
          <p:cNvSpPr/>
          <p:nvPr/>
        </p:nvSpPr>
        <p:spPr>
          <a:xfrm>
            <a:off x="1331640" y="6381328"/>
            <a:ext cx="864096" cy="21602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09600" y="1404938"/>
            <a:ext cx="7924800" cy="4835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1808163" indent="-1709738" algn="just">
              <a:spcBef>
                <a:spcPts val="1188"/>
              </a:spcBef>
              <a:buClrTx/>
              <a:buFontTx/>
              <a:buNone/>
              <a:tabLst>
                <a:tab pos="18081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900" b="1">
                <a:solidFill>
                  <a:srgbClr val="FFFFFF"/>
                </a:solidFill>
                <a:latin typeface="Arial" charset="0"/>
                <a:cs typeface="Arial" charset="0"/>
              </a:rPr>
              <a:t>1942 	Introduzione della Penicillina G. Sono isolati alcuni ceppi di Stafìlococco Aureo Penicillina G-resistenti</a:t>
            </a:r>
          </a:p>
          <a:p>
            <a:pPr marL="1808163" indent="-1709738" algn="just" eaLnBrk="0" hangingPunct="0">
              <a:spcBef>
                <a:spcPts val="1188"/>
              </a:spcBef>
              <a:buClrTx/>
              <a:buFontTx/>
              <a:buNone/>
              <a:tabLst>
                <a:tab pos="18081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900" b="1">
                <a:solidFill>
                  <a:srgbClr val="FFFF99"/>
                </a:solidFill>
                <a:latin typeface="Arial" charset="0"/>
                <a:cs typeface="Arial" charset="0"/>
              </a:rPr>
              <a:t>1942 - 1960	Sono isolati ceppi di Stafilococco Aureo resistenti a CAF, Macrolidi, Tetracicline</a:t>
            </a:r>
          </a:p>
          <a:p>
            <a:pPr marL="1808163" indent="-1709738" algn="just" eaLnBrk="0" hangingPunct="0">
              <a:spcBef>
                <a:spcPts val="1188"/>
              </a:spcBef>
              <a:buClrTx/>
              <a:buFontTx/>
              <a:buNone/>
              <a:tabLst>
                <a:tab pos="18081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900" b="1">
                <a:solidFill>
                  <a:srgbClr val="FFFF00"/>
                </a:solidFill>
                <a:latin typeface="Arial" charset="0"/>
                <a:cs typeface="Arial" charset="0"/>
              </a:rPr>
              <a:t>I960	Introduzione delle Penicilline semisintetiche Betalattamasi-resistenti. Sono isolati alcuni ceppi di Stafilococco Aureo Meticillina-resistenti</a:t>
            </a:r>
          </a:p>
          <a:p>
            <a:pPr marL="1808163" indent="-1709738" algn="just" eaLnBrk="0" hangingPunct="0">
              <a:spcBef>
                <a:spcPts val="1188"/>
              </a:spcBef>
              <a:buClrTx/>
              <a:buFontTx/>
              <a:buNone/>
              <a:tabLst>
                <a:tab pos="18081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900" b="1">
                <a:solidFill>
                  <a:srgbClr val="FF9900"/>
                </a:solidFill>
                <a:latin typeface="Arial" charset="0"/>
                <a:cs typeface="Arial" charset="0"/>
              </a:rPr>
              <a:t>1970        Sono isolati molti ceppi di Stafilococco Aureo	Meticillina-resistenti; resistenti anche a Chinoloni. Sensibili a Vancomicina e Teicoplanina</a:t>
            </a:r>
          </a:p>
          <a:p>
            <a:pPr marL="1808163" indent="-1709738" algn="just" eaLnBrk="0" hangingPunct="0">
              <a:spcBef>
                <a:spcPts val="1188"/>
              </a:spcBef>
              <a:buClrTx/>
              <a:buFontTx/>
              <a:buNone/>
              <a:tabLst>
                <a:tab pos="18081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900" b="1">
                <a:solidFill>
                  <a:srgbClr val="FF6600"/>
                </a:solidFill>
                <a:latin typeface="Arial" charset="0"/>
                <a:cs typeface="Arial" charset="0"/>
              </a:rPr>
              <a:t>1997       	II primo caso di Stafilococco aureo resistente	alla Vancomicina viene segnalato in Giappone</a:t>
            </a:r>
          </a:p>
          <a:p>
            <a:pPr marL="1808163" indent="-1709738" algn="just" eaLnBrk="0" hangingPunct="0">
              <a:spcBef>
                <a:spcPts val="688"/>
              </a:spcBef>
              <a:buClrTx/>
              <a:buFontTx/>
              <a:buNone/>
              <a:tabLst>
                <a:tab pos="18081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1900" b="1">
                <a:solidFill>
                  <a:srgbClr val="FF0000"/>
                </a:solidFill>
                <a:latin typeface="Arial" charset="0"/>
                <a:cs typeface="Arial" charset="0"/>
              </a:rPr>
              <a:t>1998-1999  	Anche negli Stati Uniti sono segnalati ceppi di Stafilococco aureo resistente alla Vancomicina</a:t>
            </a:r>
            <a:r>
              <a:rPr lang="it-IT" sz="1100" b="1">
                <a:solidFill>
                  <a:srgbClr val="000000"/>
                </a:solidFill>
                <a:ea typeface="AR PL SungtiL GB" charset="0"/>
                <a:cs typeface="AR PL SungtiL GB" charset="0"/>
              </a:rPr>
              <a:t> </a:t>
            </a: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143000" y="152400"/>
            <a:ext cx="6858000" cy="984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Staphylococcus aureus </a:t>
            </a:r>
          </a:p>
          <a:p>
            <a:pPr algn="ctr">
              <a:spcBef>
                <a:spcPts val="1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 Resistenza agli antibiotici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755576" y="692696"/>
            <a:ext cx="7696200" cy="600382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- Evitare la prescrizione di </a:t>
            </a:r>
            <a:r>
              <a:rPr lang="it-IT" sz="24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Chemioantibiotici</a:t>
            </a:r>
            <a:r>
              <a:rPr lang="it-IT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 non necessari</a:t>
            </a: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endParaRPr lang="it-IT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FF99"/>
                </a:solidFill>
                <a:latin typeface="Arial" charset="0"/>
                <a:cs typeface="Arial" charset="0"/>
              </a:rPr>
              <a:t>- Restrizione o Regolamentazione nell'uso, particolarmente in Ospedale</a:t>
            </a: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endParaRPr lang="it-IT" sz="2400" b="1" dirty="0">
              <a:solidFill>
                <a:srgbClr val="FFFF99"/>
              </a:solidFill>
              <a:latin typeface="Arial" charset="0"/>
              <a:cs typeface="Arial" charset="0"/>
            </a:endParaRP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- Restrizione degli antibiotici nella alimentazione animale</a:t>
            </a: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endParaRPr lang="it-IT" sz="24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CC00"/>
                </a:solidFill>
                <a:latin typeface="Arial" charset="0"/>
                <a:cs typeface="Arial" charset="0"/>
              </a:rPr>
              <a:t>- Impiego di posologie corrette</a:t>
            </a: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endParaRPr lang="it-IT" sz="2400" b="1" dirty="0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9900"/>
                </a:solidFill>
                <a:latin typeface="Arial" charset="0"/>
                <a:cs typeface="Arial" charset="0"/>
              </a:rPr>
              <a:t>- Manipolazione molecolare degli antibiotici</a:t>
            </a: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endParaRPr lang="it-IT" sz="2400" b="1" dirty="0">
              <a:solidFill>
                <a:srgbClr val="FF9900"/>
              </a:solidFill>
              <a:latin typeface="Arial" charset="0"/>
              <a:cs typeface="Arial" charset="0"/>
            </a:endParaRP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5050"/>
                </a:solidFill>
                <a:latin typeface="Arial" charset="0"/>
                <a:cs typeface="Arial" charset="0"/>
              </a:rPr>
              <a:t>- Impiego mirato degli antibiotici</a:t>
            </a: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endParaRPr lang="it-IT" sz="2400" b="1" dirty="0">
              <a:solidFill>
                <a:srgbClr val="FF5050"/>
              </a:solidFill>
              <a:latin typeface="Arial" charset="0"/>
              <a:cs typeface="Arial" charset="0"/>
            </a:endParaRPr>
          </a:p>
          <a:p>
            <a:pPr marL="476250" indent="-474663">
              <a:buClrTx/>
              <a:buFontTx/>
              <a:buNone/>
              <a:tabLst>
                <a:tab pos="476250" algn="l"/>
                <a:tab pos="1390650" algn="l"/>
                <a:tab pos="2305050" algn="l"/>
                <a:tab pos="3219450" algn="l"/>
                <a:tab pos="4133850" algn="l"/>
                <a:tab pos="5048250" algn="l"/>
                <a:tab pos="5962650" algn="l"/>
                <a:tab pos="6877050" algn="l"/>
                <a:tab pos="7791450" algn="l"/>
                <a:tab pos="8705850" algn="l"/>
                <a:tab pos="9620250" algn="l"/>
                <a:tab pos="10534650" algn="l"/>
              </a:tabLst>
            </a:pPr>
            <a:r>
              <a:rPr lang="it-IT" sz="2400" b="1" dirty="0">
                <a:solidFill>
                  <a:srgbClr val="FF6600"/>
                </a:solidFill>
                <a:latin typeface="Arial" charset="0"/>
                <a:cs typeface="Arial" charset="0"/>
              </a:rPr>
              <a:t>- Ricerca di nuovi antibiotici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3276600"/>
            <a:ext cx="9144000" cy="801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480" tIns="69840" rIns="90000" bIns="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b="1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b="1">
              <a:solidFill>
                <a:srgbClr val="FFCC00"/>
              </a:solidFill>
              <a:latin typeface="Arial" charset="0"/>
              <a:cs typeface="Arial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5153025"/>
            <a:ext cx="9144000" cy="801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480" tIns="69840" rIns="90000" bIns="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b="1">
              <a:solidFill>
                <a:srgbClr val="FF6600"/>
              </a:solidFill>
              <a:latin typeface="Arial" charset="0"/>
              <a:cs typeface="Arial" charset="0"/>
            </a:endParaRP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b="1">
              <a:solidFill>
                <a:srgbClr val="FF6600"/>
              </a:solidFill>
              <a:latin typeface="Arial" charset="0"/>
              <a:cs typeface="Arial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143000" y="228600"/>
            <a:ext cx="68580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Times New Roman" pitchFamily="16" charset="0"/>
              </a:rPr>
              <a:t>Controllo della RESISTENZA batterica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1730375" y="152400"/>
          <a:ext cx="5556250" cy="6705600"/>
        </p:xfrm>
        <a:graphic>
          <a:graphicData uri="http://schemas.openxmlformats.org/presentationml/2006/ole">
            <p:oleObj spid="_x0000_s349199" r:id="rId4" imgW="38271450" imgH="46167675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ASSOCIAZIONI ANTIBATTERICHE </a:t>
            </a:r>
            <a:r>
              <a:rPr lang="it-IT" sz="2500" b="1" dirty="0">
                <a:solidFill>
                  <a:srgbClr val="FFFFFF"/>
                </a:solidFill>
                <a:latin typeface="Arial" charset="0"/>
                <a:cs typeface="Arial" charset="0"/>
              </a:rPr>
              <a:t>INDICAZIONI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481013"/>
            <a:ext cx="9144000" cy="1238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19080" tIns="95400" rIns="9000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5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5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5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476672"/>
            <a:ext cx="8915400" cy="62018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14280" tIns="350640" rIns="90000" bIns="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Terapia delle infezioni miste </a:t>
            </a:r>
            <a:r>
              <a:rPr lang="it-IT" sz="2000" dirty="0">
                <a:solidFill>
                  <a:srgbClr val="FFFFFF"/>
                </a:solidFill>
                <a:latin typeface="Arial" charset="0"/>
                <a:cs typeface="Arial" charset="0"/>
              </a:rPr>
              <a:t>(Peritonite)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99"/>
                </a:solidFill>
                <a:latin typeface="Arial" charset="0"/>
                <a:cs typeface="Arial" charset="0"/>
              </a:rPr>
              <a:t>Terapia iniziale di gravi infezioni ad eziologia sconosciuta </a:t>
            </a:r>
            <a:r>
              <a:rPr lang="it-IT" sz="2000" dirty="0">
                <a:solidFill>
                  <a:srgbClr val="FFFF99"/>
                </a:solidFill>
                <a:latin typeface="Arial" charset="0"/>
                <a:cs typeface="Arial" charset="0"/>
              </a:rPr>
              <a:t>(Shock settico)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Potenziamento dell'attività antibatterica nel trattamento di infezioni specifiche 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(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Streptococcus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faecalìs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,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Staphylococcus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aureus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) (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Pseudomonas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aeruginosa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,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Haemophylus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influenzae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) (Candida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albicans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,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Criptococcus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neoformans</a:t>
            </a:r>
            <a:r>
              <a:rPr lang="it-IT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)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CC00"/>
                </a:solidFill>
                <a:latin typeface="Arial" charset="0"/>
                <a:cs typeface="Arial" charset="0"/>
              </a:rPr>
              <a:t>Prevenzione dell'emergenza di microorganismi resistenti </a:t>
            </a:r>
            <a:r>
              <a:rPr lang="it-IT" sz="2000" i="1" dirty="0">
                <a:solidFill>
                  <a:srgbClr val="FFCC00"/>
                </a:solidFill>
                <a:latin typeface="Arial" charset="0"/>
                <a:cs typeface="Arial" charset="0"/>
              </a:rPr>
              <a:t>(</a:t>
            </a:r>
            <a:r>
              <a:rPr lang="it-IT" sz="2000" i="1" dirty="0" err="1">
                <a:solidFill>
                  <a:srgbClr val="FFCC00"/>
                </a:solidFill>
                <a:latin typeface="Arial" charset="0"/>
                <a:cs typeface="Arial" charset="0"/>
              </a:rPr>
              <a:t>Mycobacterium</a:t>
            </a:r>
            <a:r>
              <a:rPr lang="it-IT" sz="2000" i="1" dirty="0">
                <a:solidFill>
                  <a:srgbClr val="FFCC00"/>
                </a:solidFill>
                <a:latin typeface="Arial" charset="0"/>
                <a:cs typeface="Arial" charset="0"/>
              </a:rPr>
              <a:t> </a:t>
            </a:r>
            <a:r>
              <a:rPr lang="it-IT" sz="2000" i="1" dirty="0" err="1">
                <a:solidFill>
                  <a:srgbClr val="FFCC00"/>
                </a:solidFill>
                <a:latin typeface="Arial" charset="0"/>
                <a:cs typeface="Arial" charset="0"/>
              </a:rPr>
              <a:t>Tuberculosis</a:t>
            </a:r>
            <a:r>
              <a:rPr lang="it-IT" sz="2000" i="1" dirty="0">
                <a:solidFill>
                  <a:srgbClr val="FFCC00"/>
                </a:solidFill>
                <a:latin typeface="Arial" charset="0"/>
                <a:cs typeface="Arial" charset="0"/>
              </a:rPr>
              <a:t>)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6600"/>
                </a:solidFill>
                <a:latin typeface="Arial" charset="0"/>
                <a:cs typeface="Arial" charset="0"/>
              </a:rPr>
              <a:t>Riduzione della tossicità 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6600"/>
                </a:solidFill>
                <a:latin typeface="Arial" charset="0"/>
                <a:cs typeface="Arial" charset="0"/>
              </a:rPr>
              <a:t>(</a:t>
            </a:r>
            <a:r>
              <a:rPr lang="it-IT" sz="2000" dirty="0" err="1">
                <a:solidFill>
                  <a:srgbClr val="FF6600"/>
                </a:solidFill>
                <a:latin typeface="Arial" charset="0"/>
                <a:cs typeface="Arial" charset="0"/>
              </a:rPr>
              <a:t>Amfotericina</a:t>
            </a:r>
            <a:r>
              <a:rPr lang="it-IT" sz="2000" dirty="0">
                <a:solidFill>
                  <a:srgbClr val="FF6600"/>
                </a:solidFill>
                <a:latin typeface="Arial" charset="0"/>
                <a:cs typeface="Arial" charset="0"/>
              </a:rPr>
              <a:t> B - </a:t>
            </a:r>
            <a:r>
              <a:rPr lang="it-IT" sz="2000" dirty="0" err="1">
                <a:solidFill>
                  <a:srgbClr val="FF6600"/>
                </a:solidFill>
                <a:latin typeface="Arial" charset="0"/>
                <a:cs typeface="Arial" charset="0"/>
              </a:rPr>
              <a:t>Fluorocitosina</a:t>
            </a:r>
            <a:r>
              <a:rPr lang="it-IT" sz="2000" dirty="0">
                <a:solidFill>
                  <a:srgbClr val="FF6600"/>
                </a:solidFill>
                <a:latin typeface="Arial" charset="0"/>
                <a:cs typeface="Arial" charset="0"/>
              </a:rPr>
              <a:t>)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dirty="0">
              <a:solidFill>
                <a:srgbClr val="000000"/>
              </a:solidFill>
              <a:cs typeface="Times New Roman" pitchFamily="16" charset="0"/>
            </a:endParaRP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Effetto antibatterico su serbatoio di infezione </a:t>
            </a:r>
          </a:p>
          <a:p>
            <a:pPr algn="just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</a:rPr>
              <a:t>(Meningococco in naso-faringe :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Rifampicina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</a:rPr>
              <a:t>,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Minociclina</a:t>
            </a:r>
            <a:endParaRPr lang="it-IT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81000" y="304800"/>
            <a:ext cx="8229600" cy="947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ASSOCIAZIONI ANTIBATTERICHE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it-IT" sz="2500" b="1">
                <a:solidFill>
                  <a:srgbClr val="FFFFFF"/>
                </a:solidFill>
                <a:latin typeface="Arial" charset="0"/>
                <a:cs typeface="Arial" charset="0"/>
              </a:rPr>
              <a:t>SVANTAGGI</a:t>
            </a: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95536" y="1447800"/>
            <a:ext cx="8496944" cy="432438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314280" tIns="350640" rIns="90000" bIns="0">
            <a:spAutoFit/>
          </a:bodyPr>
          <a:lstStyle/>
          <a:p>
            <a:pPr marL="68263" indent="-66675" algn="just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r>
              <a:rPr lang="it-IT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RISCHIO </a:t>
            </a:r>
            <a:r>
              <a:rPr lang="it-IT" sz="24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DI</a:t>
            </a:r>
            <a:r>
              <a:rPr lang="it-IT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 TOSSICITA’</a:t>
            </a:r>
          </a:p>
          <a:p>
            <a:pPr marL="68263" indent="-66675" algn="just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68263" indent="-66675" algn="just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b="1" dirty="0">
              <a:solidFill>
                <a:srgbClr val="000000"/>
              </a:solidFill>
              <a:cs typeface="Times New Roman" pitchFamily="16" charset="0"/>
            </a:endParaRP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r>
              <a:rPr lang="it-IT" sz="2400" b="1" dirty="0">
                <a:solidFill>
                  <a:srgbClr val="CCECFF"/>
                </a:solidFill>
                <a:latin typeface="Arial" charset="0"/>
                <a:cs typeface="Arial" charset="0"/>
              </a:rPr>
              <a:t>SELEZIONE </a:t>
            </a:r>
            <a:r>
              <a:rPr lang="it-IT" sz="2400" b="1" dirty="0" err="1">
                <a:solidFill>
                  <a:srgbClr val="CCECFF"/>
                </a:solidFill>
                <a:latin typeface="Arial" charset="0"/>
                <a:cs typeface="Arial" charset="0"/>
              </a:rPr>
              <a:t>DI</a:t>
            </a:r>
            <a:r>
              <a:rPr lang="it-IT" sz="2400" b="1" dirty="0">
                <a:solidFill>
                  <a:srgbClr val="CCECFF"/>
                </a:solidFill>
                <a:latin typeface="Arial" charset="0"/>
                <a:cs typeface="Arial" charset="0"/>
              </a:rPr>
              <a:t> CEPPI RESISTENTI</a:t>
            </a: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dirty="0">
              <a:solidFill>
                <a:srgbClr val="CCECFF"/>
              </a:solidFill>
              <a:latin typeface="Arial" charset="0"/>
              <a:cs typeface="Arial" charset="0"/>
            </a:endParaRP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b="1" dirty="0">
              <a:solidFill>
                <a:srgbClr val="66FFFF"/>
              </a:solidFill>
              <a:cs typeface="Times New Roman" pitchFamily="16" charset="0"/>
            </a:endParaRP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r>
              <a:rPr lang="it-IT" sz="2400" b="1" dirty="0">
                <a:solidFill>
                  <a:srgbClr val="66FFFF"/>
                </a:solidFill>
                <a:latin typeface="Arial" charset="0"/>
                <a:cs typeface="Arial" charset="0"/>
              </a:rPr>
              <a:t>AUMENTO DELLA SPESA</a:t>
            </a: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i="1" dirty="0">
              <a:solidFill>
                <a:srgbClr val="66FFFF"/>
              </a:solidFill>
              <a:latin typeface="Arial" charset="0"/>
              <a:cs typeface="Arial" charset="0"/>
            </a:endParaRP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b="1" dirty="0">
              <a:solidFill>
                <a:srgbClr val="000000"/>
              </a:solidFill>
              <a:cs typeface="Times New Roman" pitchFamily="16" charset="0"/>
            </a:endParaRP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r>
              <a:rPr lang="it-IT" sz="2400" b="1" dirty="0">
                <a:solidFill>
                  <a:srgbClr val="33CCFF"/>
                </a:solidFill>
                <a:latin typeface="Arial" charset="0"/>
                <a:cs typeface="Arial" charset="0"/>
              </a:rPr>
              <a:t>ANTAGONISMO NELL’EFFETTO ANTIBIOTICO</a:t>
            </a: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b="1" dirty="0">
              <a:solidFill>
                <a:srgbClr val="33CC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39552" y="908720"/>
            <a:ext cx="8136904" cy="5040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2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Tahoma" pitchFamily="34" charset="0"/>
              <a:buNone/>
              <a:tabLst/>
              <a:defRPr/>
            </a:pPr>
            <a:r>
              <a:rPr kumimoji="0" lang="it-IT" alt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INFEZIONI DELLE VIE URINARIE (IVU) </a:t>
            </a:r>
          </a:p>
          <a:p>
            <a:pPr marL="0" marR="0" lvl="2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Tahoma" pitchFamily="34" charset="0"/>
              <a:buNone/>
              <a:tabLst/>
              <a:defRPr/>
            </a:pPr>
            <a:r>
              <a:rPr kumimoji="0" lang="it-IT" alt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sono un processo infiammatorio di natura infettiva del tratto urinario, che può essere interessato in toto o parzialmente.</a:t>
            </a:r>
          </a:p>
          <a:p>
            <a:pPr marL="0" marR="0" lvl="2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2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Clinicamente  sono definite dalla presenza di una carica batterica «</a:t>
            </a:r>
            <a:r>
              <a:rPr kumimoji="0" lang="it-IT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significativa» nelle urine in associazione a uno o più segni di infezione.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382905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-105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382905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kumimoji="0" lang="it-IT" sz="1800" b="0" i="0" u="none" strike="noStrike" kern="0" cap="none" spc="-3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ono</a:t>
            </a:r>
            <a:r>
              <a:rPr kumimoji="0" lang="it-IT" sz="1800" b="0" i="0" u="none" strike="noStrike" kern="0" cap="none" spc="-2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it-IT" sz="1800" b="0" i="0" u="none" strike="noStrike" kern="0" cap="none" spc="-2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it-IT" sz="1800" b="0" i="0" u="none" strike="noStrike" kern="0" cap="none" spc="-2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it-IT" sz="1800" b="0" i="0" u="none" strike="noStrike" kern="0" cap="none" spc="-2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it-IT" sz="1800" b="0" i="0" u="none" strike="noStrike" kern="0" cap="none" spc="-3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n:</a:t>
            </a:r>
          </a:p>
          <a:p>
            <a:pPr marL="0" marR="382905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>
                <a:srgbClr val="CC0099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it-IT" sz="1800" b="0" i="0" u="none" strike="noStrike" kern="0" cap="none" spc="-2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it-IT" sz="1800" b="0" i="0" u="none" strike="noStrike" kern="0" cap="none" spc="-3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0" lang="it-IT" sz="1800" b="0" i="0" u="none" strike="noStrike" kern="0" cap="none" spc="-1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lle</a:t>
            </a:r>
            <a:r>
              <a:rPr kumimoji="0" lang="it-IT" sz="1800" b="0" i="0" u="none" strike="noStrike" kern="0" cap="none" spc="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kumimoji="0" lang="it-IT" sz="1800" b="1" i="0" u="none" strike="noStrike" kern="0" cap="none" spc="-1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it-IT" sz="1800" b="1" i="0" u="none" strike="noStrike" kern="0" cap="none" spc="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vie</a:t>
            </a:r>
            <a:r>
              <a:rPr kumimoji="0" lang="it-IT" sz="1800" b="1" i="0" u="none" strike="noStrike" kern="0" cap="none" spc="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arie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p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it-IT" sz="1800" b="0" i="0" u="none" strike="noStrike" kern="0" cap="none" spc="-2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fri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it-IT" sz="1800" b="0" i="0" u="none" strike="noStrike" kern="0" cap="none" spc="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it-IT" sz="1800" b="0" i="0" u="none" strike="noStrike" kern="0" cap="none" spc="-2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C0099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it-IT" sz="1800" b="0" i="0" u="none" strike="noStrike" kern="0" cap="none" spc="-2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it-IT" sz="1800" b="0" i="0" u="none" strike="noStrike" kern="0" cap="none" spc="-3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0" lang="it-IT" sz="1800" b="0" i="0" u="none" strike="noStrike" kern="0" cap="none" spc="-1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lle</a:t>
            </a:r>
            <a:r>
              <a:rPr kumimoji="0" lang="it-IT" sz="1800" b="0" i="0" u="none" strike="noStrike" kern="0" cap="none" spc="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asse</a:t>
            </a:r>
            <a:r>
              <a:rPr kumimoji="0" lang="it-IT" sz="1800" b="1" i="0" u="none" strike="noStrike" kern="0" cap="none" spc="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vie</a:t>
            </a:r>
            <a:r>
              <a:rPr kumimoji="0" lang="it-IT" sz="1800" b="1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kumimoji="0" lang="it-IT" sz="1800" b="0" i="0" u="none" strike="noStrike" kern="0" cap="none" spc="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it-IT" sz="1800" b="0" i="0" u="none" strike="noStrike" kern="0" cap="none" spc="-1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it-IT" sz="1800" b="0" i="0" u="none" strike="noStrike" kern="0" cap="none" spc="-2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esci</a:t>
            </a:r>
            <a:r>
              <a:rPr kumimoji="0" lang="it-IT" sz="1800" b="0" i="0" u="none" strike="noStrike" kern="0" cap="none" spc="-1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u</a:t>
            </a:r>
            <a:r>
              <a:rPr kumimoji="0" lang="it-IT" sz="1800" b="0" i="0" u="none" strike="noStrike" kern="0" cap="none" spc="-2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it-IT" sz="1800" b="0" i="0" u="none" strike="noStrike" kern="0" cap="none" spc="-1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it-IT" sz="1800" b="0" i="0" u="none" strike="noStrike" kern="0" cap="none" spc="2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(u</a:t>
            </a:r>
            <a:r>
              <a:rPr kumimoji="0" lang="it-IT" sz="1800" b="0" i="0" u="none" strike="noStrike" kern="0" cap="none" spc="-2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it-IT" sz="1800" b="0" i="0" u="none" strike="noStrike" kern="0" cap="none" spc="-1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it-IT" sz="1800" b="0" i="0" u="none" strike="noStrike" kern="0" cap="none" spc="-2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it-IT" sz="18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it-IT" sz="1800" b="0" i="0" u="none" strike="noStrike" kern="0" cap="none" spc="0" normalizeH="0" baseline="24691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2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Tahoma" pitchFamily="34" charset="0"/>
              <a:buNone/>
              <a:tabLst/>
              <a:defRPr/>
            </a:pPr>
            <a:endParaRPr kumimoji="0" lang="it-IT" alt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7544" y="332656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 infezioni delle vie urinarie</a:t>
            </a:r>
            <a:endParaRPr kumimoji="0" lang="it-IT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5580112" y="2852936"/>
            <a:ext cx="1792286" cy="1454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9" name="object 4"/>
          <p:cNvSpPr txBox="1"/>
          <p:nvPr/>
        </p:nvSpPr>
        <p:spPr>
          <a:xfrm>
            <a:off x="4427984" y="4221088"/>
            <a:ext cx="4606275" cy="635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2700" indent="-342900" algn="just">
              <a:lnSpc>
                <a:spcPct val="100000"/>
              </a:lnSpc>
              <a:buClr>
                <a:srgbClr val="CC0099"/>
              </a:buClr>
              <a:buFont typeface="Wingdings" panose="05000000000000000000" pitchFamily="2" charset="2"/>
              <a:buChar char="v"/>
            </a:pPr>
            <a:r>
              <a:rPr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b="1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0" dirty="0" smtClean="0">
                <a:latin typeface="Arial" panose="020B0604020202020204" pitchFamily="34" charset="0"/>
                <a:cs typeface="Arial" panose="020B0604020202020204" pitchFamily="34" charset="0"/>
              </a:rPr>
              <a:t>donna</a:t>
            </a:r>
            <a:r>
              <a:rPr b="1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0" dirty="0" smtClean="0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pc="-5" dirty="0" smtClean="0">
                <a:latin typeface="Arial" panose="020B0604020202020204" pitchFamily="34" charset="0"/>
                <a:cs typeface="Arial" panose="020B0604020202020204" pitchFamily="34" charset="0"/>
              </a:rPr>
              <a:t>ese</a:t>
            </a:r>
            <a:r>
              <a:rPr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a a</a:t>
            </a:r>
            <a:r>
              <a:rPr spc="-5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pc="-5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no un </a:t>
            </a:r>
            <a:r>
              <a:rPr spc="-5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pc="-5" dirty="0" smtClean="0">
                <a:latin typeface="Arial" panose="020B0604020202020204" pitchFamily="34" charset="0"/>
                <a:cs typeface="Arial" panose="020B0604020202020204" pitchFamily="34" charset="0"/>
              </a:rPr>
              <a:t>iso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pc="-5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-3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-2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pc="2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ell</a:t>
            </a:r>
            <a:r>
              <a:rPr spc="-14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pc="-3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di tu</a:t>
            </a:r>
            <a:r>
              <a:rPr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pc="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pc="-5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5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baseline="2645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8"/>
          <p:cNvSpPr/>
          <p:nvPr/>
        </p:nvSpPr>
        <p:spPr>
          <a:xfrm>
            <a:off x="1475656" y="5157192"/>
            <a:ext cx="2479662" cy="1358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" name="object 3"/>
          <p:cNvSpPr txBox="1"/>
          <p:nvPr/>
        </p:nvSpPr>
        <p:spPr>
          <a:xfrm>
            <a:off x="4067944" y="5301208"/>
            <a:ext cx="4729888" cy="9972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2700" indent="-342900" algn="just">
              <a:lnSpc>
                <a:spcPct val="100000"/>
              </a:lnSpc>
              <a:buClr>
                <a:srgbClr val="CC0099"/>
              </a:buClr>
              <a:buFont typeface="Wingdings" panose="05000000000000000000" pitchFamily="2" charset="2"/>
              <a:buChar char="v"/>
            </a:pPr>
            <a:r>
              <a:rPr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b="1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0" dirty="0" smtClean="0">
                <a:latin typeface="Arial" panose="020B0604020202020204" pitchFamily="34" charset="0"/>
                <a:cs typeface="Arial" panose="020B0604020202020204" pitchFamily="34" charset="0"/>
              </a:rPr>
              <a:t>donna</a:t>
            </a:r>
            <a:r>
              <a:rPr b="1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0" dirty="0" smtClean="0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it-IT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it-IT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lang="it-IT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pc="-35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it-IT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pc="-4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pc="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it-IT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pc="-15" dirty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it-IT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pc="-10" dirty="0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it-IT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pc="-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it-IT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pc="-1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pc="-2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pc="-1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pc="-4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pc="-1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it-IT" spc="-4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it-IT" spc="-2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pc="-3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it-IT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spc="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b="1" spc="-5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b="1" spc="-1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b="1" spc="-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b="1" spc="-2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b="1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it-IT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b="1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b="1" spc="5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baseline="2645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7" y="332656"/>
            <a:ext cx="8229600" cy="494928"/>
          </a:xfrm>
        </p:spPr>
        <p:txBody>
          <a:bodyPr/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IVU: E. coli è il principale patogeno</a:t>
            </a:r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2"/>
          <p:cNvSpPr/>
          <p:nvPr/>
        </p:nvSpPr>
        <p:spPr>
          <a:xfrm>
            <a:off x="1000137" y="2714637"/>
            <a:ext cx="1801800" cy="1349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4"/>
          <p:cNvSpPr/>
          <p:nvPr/>
        </p:nvSpPr>
        <p:spPr>
          <a:xfrm>
            <a:off x="2571750" y="2286000"/>
            <a:ext cx="4225899" cy="2928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/>
          <p:cNvSpPr txBox="1"/>
          <p:nvPr/>
        </p:nvSpPr>
        <p:spPr>
          <a:xfrm>
            <a:off x="1150302" y="5479082"/>
            <a:ext cx="6447459" cy="4701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buz</a:t>
            </a:r>
            <a:r>
              <a:rPr sz="16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sz="16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gli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sz="16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1600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1600" spc="-3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sz="1600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5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ani d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sz="16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575" spc="7" baseline="26455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575" baseline="2645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"/>
          <p:cNvSpPr txBox="1"/>
          <p:nvPr/>
        </p:nvSpPr>
        <p:spPr>
          <a:xfrm>
            <a:off x="1150302" y="2454783"/>
            <a:ext cx="3410585" cy="10636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1531620" algn="l"/>
              </a:tabLst>
            </a:pPr>
            <a:r>
              <a:rPr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2000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0" i="1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2000" i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000" i="1" spc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0" i="1" spc="0" dirty="0" smtClean="0">
                <a:latin typeface="Arial" panose="020B0604020202020204" pitchFamily="34" charset="0"/>
                <a:cs typeface="Arial" panose="020B0604020202020204" pitchFamily="34" charset="0"/>
              </a:rPr>
              <a:t>hia	</a:t>
            </a:r>
            <a:r>
              <a:rPr sz="2000" i="1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0" i="1" spc="0" dirty="0" smtClean="0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2700" algn="r">
              <a:lnSpc>
                <a:spcPct val="100000"/>
              </a:lnSpc>
              <a:spcBef>
                <a:spcPts val="395"/>
              </a:spcBef>
            </a:pPr>
            <a:r>
              <a:rPr sz="2000" b="1" spc="-2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7"/>
          <p:cNvSpPr txBox="1"/>
          <p:nvPr/>
        </p:nvSpPr>
        <p:spPr>
          <a:xfrm>
            <a:off x="5807466" y="4093281"/>
            <a:ext cx="3229030" cy="4800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857250">
              <a:lnSpc>
                <a:spcPts val="1450"/>
              </a:lnSpc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8"/>
          <p:cNvSpPr txBox="1"/>
          <p:nvPr/>
        </p:nvSpPr>
        <p:spPr>
          <a:xfrm>
            <a:off x="5076056" y="3530917"/>
            <a:ext cx="883101" cy="2984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sz="1800" b="1" spc="-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800" b="1" spc="-1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9"/>
          <p:cNvSpPr txBox="1"/>
          <p:nvPr/>
        </p:nvSpPr>
        <p:spPr>
          <a:xfrm>
            <a:off x="6113809" y="3588397"/>
            <a:ext cx="3108895" cy="5727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i="1" spc="-35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sz="1600" b="1" i="1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600" b="1" i="1" spc="5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b="1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sz="1600" b="1" i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b="1" i="1" spc="-35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i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i="1" spc="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600" b="1" i="1" spc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i="1" spc="-1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sap</a:t>
            </a:r>
            <a:r>
              <a:rPr sz="1600" b="1" i="1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i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b="1" i="1" spc="-3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600" b="1" i="1" spc="1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b="1" i="1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tic</a:t>
            </a:r>
            <a:r>
              <a:rPr sz="1600" b="1" i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i="1"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11"/>
          <p:cNvSpPr/>
          <p:nvPr/>
        </p:nvSpPr>
        <p:spPr>
          <a:xfrm>
            <a:off x="6072188" y="3929062"/>
            <a:ext cx="2000250" cy="0"/>
          </a:xfrm>
          <a:custGeom>
            <a:avLst/>
            <a:gdLst/>
            <a:ahLst/>
            <a:cxnLst/>
            <a:rect l="l" t="t" r="r" b="b"/>
            <a:pathLst>
              <a:path w="2000250">
                <a:moveTo>
                  <a:pt x="0" y="0"/>
                </a:moveTo>
                <a:lnTo>
                  <a:pt x="2000250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12"/>
          <p:cNvSpPr/>
          <p:nvPr/>
        </p:nvSpPr>
        <p:spPr>
          <a:xfrm>
            <a:off x="5715000" y="4643437"/>
            <a:ext cx="2000250" cy="0"/>
          </a:xfrm>
          <a:custGeom>
            <a:avLst/>
            <a:gdLst/>
            <a:ahLst/>
            <a:cxnLst/>
            <a:rect l="l" t="t" r="r" b="b"/>
            <a:pathLst>
              <a:path w="2000250">
                <a:moveTo>
                  <a:pt x="0" y="0"/>
                </a:moveTo>
                <a:lnTo>
                  <a:pt x="2000250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13"/>
          <p:cNvSpPr/>
          <p:nvPr/>
        </p:nvSpPr>
        <p:spPr>
          <a:xfrm>
            <a:off x="1143000" y="2857500"/>
            <a:ext cx="2214562" cy="0"/>
          </a:xfrm>
          <a:custGeom>
            <a:avLst/>
            <a:gdLst/>
            <a:ahLst/>
            <a:cxnLst/>
            <a:rect l="l" t="t" r="r" b="b"/>
            <a:pathLst>
              <a:path w="2214562">
                <a:moveTo>
                  <a:pt x="0" y="0"/>
                </a:moveTo>
                <a:lnTo>
                  <a:pt x="2214562" y="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15"/>
          <p:cNvSpPr/>
          <p:nvPr/>
        </p:nvSpPr>
        <p:spPr>
          <a:xfrm>
            <a:off x="3286125" y="2787403"/>
            <a:ext cx="142875" cy="140194"/>
          </a:xfrm>
          <a:custGeom>
            <a:avLst/>
            <a:gdLst/>
            <a:ahLst/>
            <a:cxnLst/>
            <a:rect l="l" t="t" r="r" b="b"/>
            <a:pathLst>
              <a:path w="142875" h="140194">
                <a:moveTo>
                  <a:pt x="0" y="70097"/>
                </a:moveTo>
                <a:lnTo>
                  <a:pt x="12330" y="29960"/>
                </a:lnTo>
                <a:lnTo>
                  <a:pt x="44065" y="4090"/>
                </a:lnTo>
                <a:lnTo>
                  <a:pt x="57592" y="0"/>
                </a:lnTo>
                <a:lnTo>
                  <a:pt x="74870" y="789"/>
                </a:lnTo>
                <a:lnTo>
                  <a:pt x="115924" y="16296"/>
                </a:lnTo>
                <a:lnTo>
                  <a:pt x="138856" y="46777"/>
                </a:lnTo>
                <a:lnTo>
                  <a:pt x="142875" y="70097"/>
                </a:lnTo>
                <a:lnTo>
                  <a:pt x="141407" y="84574"/>
                </a:lnTo>
                <a:lnTo>
                  <a:pt x="121733" y="120832"/>
                </a:lnTo>
                <a:lnTo>
                  <a:pt x="85282" y="140194"/>
                </a:lnTo>
                <a:lnTo>
                  <a:pt x="68004" y="139405"/>
                </a:lnTo>
                <a:lnTo>
                  <a:pt x="26950" y="123898"/>
                </a:lnTo>
                <a:lnTo>
                  <a:pt x="4018" y="93416"/>
                </a:lnTo>
                <a:lnTo>
                  <a:pt x="0" y="7009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5399">
            <a:solidFill>
              <a:srgbClr val="385D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17"/>
          <p:cNvSpPr/>
          <p:nvPr/>
        </p:nvSpPr>
        <p:spPr>
          <a:xfrm>
            <a:off x="6000750" y="3858965"/>
            <a:ext cx="142875" cy="140194"/>
          </a:xfrm>
          <a:custGeom>
            <a:avLst/>
            <a:gdLst/>
            <a:ahLst/>
            <a:cxnLst/>
            <a:rect l="l" t="t" r="r" b="b"/>
            <a:pathLst>
              <a:path w="142875" h="140194">
                <a:moveTo>
                  <a:pt x="0" y="70097"/>
                </a:moveTo>
                <a:lnTo>
                  <a:pt x="12330" y="29960"/>
                </a:lnTo>
                <a:lnTo>
                  <a:pt x="44065" y="4090"/>
                </a:lnTo>
                <a:lnTo>
                  <a:pt x="57592" y="0"/>
                </a:lnTo>
                <a:lnTo>
                  <a:pt x="74870" y="789"/>
                </a:lnTo>
                <a:lnTo>
                  <a:pt x="115924" y="16296"/>
                </a:lnTo>
                <a:lnTo>
                  <a:pt x="138856" y="46777"/>
                </a:lnTo>
                <a:lnTo>
                  <a:pt x="142875" y="70097"/>
                </a:lnTo>
                <a:lnTo>
                  <a:pt x="141407" y="84574"/>
                </a:lnTo>
                <a:lnTo>
                  <a:pt x="121733" y="120832"/>
                </a:lnTo>
                <a:lnTo>
                  <a:pt x="85282" y="140194"/>
                </a:lnTo>
                <a:lnTo>
                  <a:pt x="68004" y="139405"/>
                </a:lnTo>
                <a:lnTo>
                  <a:pt x="26950" y="123898"/>
                </a:lnTo>
                <a:lnTo>
                  <a:pt x="4018" y="93416"/>
                </a:lnTo>
                <a:lnTo>
                  <a:pt x="0" y="7009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5399">
            <a:solidFill>
              <a:srgbClr val="385D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17"/>
          <p:cNvSpPr/>
          <p:nvPr/>
        </p:nvSpPr>
        <p:spPr>
          <a:xfrm>
            <a:off x="5643562" y="4573340"/>
            <a:ext cx="142875" cy="140194"/>
          </a:xfrm>
          <a:custGeom>
            <a:avLst/>
            <a:gdLst/>
            <a:ahLst/>
            <a:cxnLst/>
            <a:rect l="l" t="t" r="r" b="b"/>
            <a:pathLst>
              <a:path w="142875" h="140194">
                <a:moveTo>
                  <a:pt x="0" y="70097"/>
                </a:moveTo>
                <a:lnTo>
                  <a:pt x="12330" y="29960"/>
                </a:lnTo>
                <a:lnTo>
                  <a:pt x="44065" y="4090"/>
                </a:lnTo>
                <a:lnTo>
                  <a:pt x="57592" y="0"/>
                </a:lnTo>
                <a:lnTo>
                  <a:pt x="74870" y="789"/>
                </a:lnTo>
                <a:lnTo>
                  <a:pt x="115924" y="16296"/>
                </a:lnTo>
                <a:lnTo>
                  <a:pt x="138856" y="46777"/>
                </a:lnTo>
                <a:lnTo>
                  <a:pt x="142875" y="70097"/>
                </a:lnTo>
                <a:lnTo>
                  <a:pt x="141407" y="84574"/>
                </a:lnTo>
                <a:lnTo>
                  <a:pt x="121733" y="120832"/>
                </a:lnTo>
                <a:lnTo>
                  <a:pt x="85282" y="140194"/>
                </a:lnTo>
                <a:lnTo>
                  <a:pt x="68004" y="139405"/>
                </a:lnTo>
                <a:lnTo>
                  <a:pt x="26950" y="123898"/>
                </a:lnTo>
                <a:lnTo>
                  <a:pt x="4018" y="93416"/>
                </a:lnTo>
                <a:lnTo>
                  <a:pt x="0" y="7009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5399">
            <a:solidFill>
              <a:srgbClr val="385D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4963645" y="4148644"/>
            <a:ext cx="843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b="1" spc="-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it-IT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it-IT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7612" y="4314850"/>
            <a:ext cx="4248472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>
              <a:lnSpc>
                <a:spcPts val="1450"/>
              </a:lnSpc>
            </a:pPr>
            <a:r>
              <a:rPr lang="it-IT" sz="1400" b="1" i="1" spc="-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it-IT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1400" b="1" i="1" spc="-1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it-IT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it-IT" sz="1400" b="1" i="1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spc="-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400" b="1" i="1" spc="-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abilis</a:t>
            </a:r>
            <a:r>
              <a:rPr lang="it-I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1400" b="1" i="1" spc="-2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  <a:r>
              <a:rPr lang="it-IT" sz="1400" b="1" i="1" spc="-1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</a:t>
            </a:r>
            <a:r>
              <a:rPr lang="it-IT" sz="1400" b="1" i="1" spc="-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400" b="1" i="1" spc="-1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lla</a:t>
            </a:r>
            <a:endParaRPr lang="it-I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766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23528" y="0"/>
            <a:ext cx="8676456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54360"/>
          </a:xfrm>
        </p:spPr>
        <p:txBody>
          <a:bodyPr/>
          <a:lstStyle/>
          <a:p>
            <a:r>
              <a:rPr lang="it-IT" b="1" dirty="0" smtClean="0">
                <a:solidFill>
                  <a:schemeClr val="accent3"/>
                </a:solidFill>
              </a:rPr>
              <a:t>Terapia antibiotica: (cistite).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66247"/>
            <a:ext cx="918051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70" y="692696"/>
            <a:ext cx="8558810" cy="3452910"/>
          </a:xfrm>
        </p:spPr>
      </p:pic>
      <p:pic>
        <p:nvPicPr>
          <p:cNvPr id="8" name="Slide"/>
          <p:cNvPicPr>
            <a:picLocks noChangeAspect="1"/>
          </p:cNvPicPr>
          <p:nvPr/>
        </p:nvPicPr>
        <p:blipFill>
          <a:blip r:embed="rId4" cstate="print"/>
          <a:srcRect l="3544" t="57223" r="3544" b="3675"/>
          <a:stretch>
            <a:fillRect/>
          </a:stretch>
        </p:blipFill>
        <p:spPr>
          <a:xfrm>
            <a:off x="251520" y="4005064"/>
            <a:ext cx="7305848" cy="230599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8238"/>
          <a:stretch>
            <a:fillRect/>
          </a:stretch>
        </p:blipFill>
        <p:spPr>
          <a:xfrm>
            <a:off x="4355976" y="3933056"/>
            <a:ext cx="3171825" cy="9360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90146" name="AutoShape 2" descr="Monuril - Foglio Illustrativ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90147" name="Picture 3"/>
          <p:cNvPicPr>
            <a:picLocks noChangeAspect="1" noChangeArrowheads="1"/>
          </p:cNvPicPr>
          <p:nvPr/>
        </p:nvPicPr>
        <p:blipFill>
          <a:blip r:embed="rId6" cstate="print"/>
          <a:srcRect l="6987" t="8099" b="16198"/>
          <a:stretch>
            <a:fillRect/>
          </a:stretch>
        </p:blipFill>
        <p:spPr bwMode="auto">
          <a:xfrm>
            <a:off x="7388237" y="5169235"/>
            <a:ext cx="1792275" cy="171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3216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95536" y="3501008"/>
            <a:ext cx="8496944" cy="136972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314280" tIns="350640" rIns="90000" bIns="0">
            <a:spAutoFit/>
          </a:bodyPr>
          <a:lstStyle/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dirty="0">
              <a:solidFill>
                <a:srgbClr val="CCECFF"/>
              </a:solidFill>
              <a:latin typeface="Arial" charset="0"/>
              <a:cs typeface="Arial" charset="0"/>
            </a:endParaRP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sz="2400" b="1" dirty="0">
              <a:solidFill>
                <a:srgbClr val="66FFFF"/>
              </a:solidFill>
              <a:cs typeface="Times New Roman" pitchFamily="16" charset="0"/>
            </a:endParaRPr>
          </a:p>
          <a:p>
            <a:pPr marL="68263" indent="-66675" algn="just" eaLnBrk="0" hangingPunct="0">
              <a:buClrTx/>
              <a:buFontTx/>
              <a:buNone/>
              <a:tabLst>
                <a:tab pos="68263" algn="l"/>
                <a:tab pos="982663" algn="l"/>
                <a:tab pos="1897063" algn="l"/>
                <a:tab pos="2811463" algn="l"/>
                <a:tab pos="3725863" algn="l"/>
                <a:tab pos="4640263" algn="l"/>
                <a:tab pos="5554663" algn="l"/>
                <a:tab pos="6469063" algn="l"/>
                <a:tab pos="7383463" algn="l"/>
                <a:tab pos="8297863" algn="l"/>
                <a:tab pos="9212263" algn="l"/>
                <a:tab pos="10126663" algn="l"/>
              </a:tabLst>
            </a:pPr>
            <a:endParaRPr lang="it-IT" b="1" dirty="0">
              <a:solidFill>
                <a:srgbClr val="33CCFF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Segnaposto contenut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73582" cy="27697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356992"/>
            <a:ext cx="4579620" cy="33604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899592" y="1124744"/>
            <a:ext cx="6984776" cy="5170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it-IT" sz="2400" dirty="0" smtClean="0">
                <a:solidFill>
                  <a:srgbClr val="FF0000"/>
                </a:solidFill>
              </a:rPr>
              <a:t>Antibiotici per la cura della bronchite</a:t>
            </a:r>
            <a:r>
              <a:rPr lang="it-IT" sz="2400" b="1" dirty="0" smtClean="0">
                <a:solidFill>
                  <a:srgbClr val="FF0000"/>
                </a:solidFill>
              </a:rPr>
              <a:t> batterica</a:t>
            </a:r>
          </a:p>
          <a:p>
            <a:pPr fontAlgn="base"/>
            <a:endParaRPr lang="it-IT" dirty="0" smtClean="0"/>
          </a:p>
          <a:p>
            <a:pPr fontAlgn="base"/>
            <a:r>
              <a:rPr lang="it-IT" dirty="0" err="1" smtClean="0">
                <a:solidFill>
                  <a:srgbClr val="FF0000"/>
                </a:solidFill>
              </a:rPr>
              <a:t>Amoxicillina</a:t>
            </a:r>
            <a:r>
              <a:rPr lang="it-IT" dirty="0" smtClean="0"/>
              <a:t>(es. </a:t>
            </a:r>
            <a:r>
              <a:rPr lang="it-IT" i="1" dirty="0" err="1" smtClean="0"/>
              <a:t>Amoxicillin</a:t>
            </a:r>
            <a:r>
              <a:rPr lang="it-IT" i="1" dirty="0" smtClean="0"/>
              <a:t>, </a:t>
            </a:r>
            <a:r>
              <a:rPr lang="it-IT" i="1" dirty="0" err="1" smtClean="0"/>
              <a:t>Amoxil</a:t>
            </a:r>
            <a:r>
              <a:rPr lang="it-IT" i="1" dirty="0" smtClean="0"/>
              <a:t> e </a:t>
            </a:r>
            <a:r>
              <a:rPr lang="it-IT" i="1" dirty="0" err="1" smtClean="0"/>
              <a:t>Trimox</a:t>
            </a:r>
            <a:r>
              <a:rPr lang="it-IT" i="1" dirty="0" smtClean="0"/>
              <a:t>, </a:t>
            </a:r>
            <a:r>
              <a:rPr lang="it-IT" i="1" dirty="0" err="1" smtClean="0">
                <a:hlinkClick r:id="rId2"/>
              </a:rPr>
              <a:t>Zimox</a:t>
            </a:r>
            <a:r>
              <a:rPr lang="it-IT" i="1" dirty="0" smtClean="0"/>
              <a:t>, </a:t>
            </a:r>
            <a:r>
              <a:rPr lang="it-IT" i="1" dirty="0" err="1" smtClean="0">
                <a:hlinkClick r:id="rId3"/>
              </a:rPr>
              <a:t>Augmentin</a:t>
            </a:r>
            <a:r>
              <a:rPr lang="it-IT" dirty="0" smtClean="0"/>
              <a:t>): Assumere 25-500 mg di farmaco per </a:t>
            </a:r>
            <a:r>
              <a:rPr lang="it-IT" dirty="0" smtClean="0">
                <a:hlinkClick r:id="rId4"/>
              </a:rPr>
              <a:t>via orale</a:t>
            </a:r>
            <a:r>
              <a:rPr lang="it-IT" dirty="0" smtClean="0"/>
              <a:t> tre volte al dì per 7-10 giorni. In alternativa, assumere 500-875 mg di attivo due volte al giorno. Da assumere esclusivamente in caso di bronchite batterica.</a:t>
            </a:r>
          </a:p>
          <a:p>
            <a:pPr fontAlgn="base"/>
            <a:endParaRPr lang="it-IT" dirty="0" smtClean="0"/>
          </a:p>
          <a:p>
            <a:pPr fontAlgn="base"/>
            <a:r>
              <a:rPr lang="it-IT" dirty="0" err="1" smtClean="0">
                <a:solidFill>
                  <a:srgbClr val="FF0000"/>
                </a:solidFill>
              </a:rPr>
              <a:t>Azitromicina</a:t>
            </a:r>
            <a:r>
              <a:rPr lang="it-IT" dirty="0" smtClean="0"/>
              <a:t>(es. </a:t>
            </a:r>
            <a:r>
              <a:rPr lang="it-IT" dirty="0" err="1" smtClean="0"/>
              <a:t>Azitromicina</a:t>
            </a:r>
            <a:r>
              <a:rPr lang="it-IT" dirty="0" smtClean="0"/>
              <a:t>, </a:t>
            </a:r>
            <a:r>
              <a:rPr lang="it-IT" dirty="0" err="1" smtClean="0"/>
              <a:t>Zitrobiotic</a:t>
            </a:r>
            <a:r>
              <a:rPr lang="it-IT" dirty="0" smtClean="0"/>
              <a:t>, </a:t>
            </a:r>
            <a:r>
              <a:rPr lang="it-IT" dirty="0" err="1" smtClean="0">
                <a:hlinkClick r:id="rId5"/>
              </a:rPr>
              <a:t>Rezan</a:t>
            </a:r>
            <a:r>
              <a:rPr lang="it-IT" dirty="0" smtClean="0"/>
              <a:t>, </a:t>
            </a:r>
            <a:r>
              <a:rPr lang="it-IT" dirty="0" err="1" smtClean="0">
                <a:hlinkClick r:id="rId6"/>
              </a:rPr>
              <a:t>Azitrocin</a:t>
            </a:r>
            <a:r>
              <a:rPr lang="it-IT" dirty="0" smtClean="0"/>
              <a:t>): il farmaco (classe:</a:t>
            </a:r>
            <a:r>
              <a:rPr lang="it-IT" dirty="0" smtClean="0">
                <a:hlinkClick r:id="rId7"/>
              </a:rPr>
              <a:t>macrolidi</a:t>
            </a:r>
            <a:r>
              <a:rPr lang="it-IT" dirty="0" smtClean="0"/>
              <a:t>) va somministrato alla dose di 500 mg da assumere </a:t>
            </a:r>
            <a:r>
              <a:rPr lang="it-IT" dirty="0" smtClean="0">
                <a:hlinkClick r:id="rId4"/>
              </a:rPr>
              <a:t>per </a:t>
            </a:r>
            <a:r>
              <a:rPr lang="it-IT" dirty="0" err="1" smtClean="0">
                <a:hlinkClick r:id="rId4"/>
              </a:rPr>
              <a:t>os</a:t>
            </a:r>
            <a:r>
              <a:rPr lang="it-IT" dirty="0" smtClean="0"/>
              <a:t> il giorno stesso in cui compaiono i sintomi, seguita da una dose di 250 mg una volta al giorno per 2-5 giorni. Anche in questo caso, l'antibiotico </a:t>
            </a:r>
            <a:r>
              <a:rPr lang="it-IT" dirty="0" err="1" smtClean="0"/>
              <a:t>dev</a:t>
            </a:r>
            <a:r>
              <a:rPr lang="it-IT" dirty="0" smtClean="0"/>
              <a:t>'essere assunto solo quando si tratta di una bronchite batterica.</a:t>
            </a:r>
          </a:p>
          <a:p>
            <a:pPr fontAlgn="base"/>
            <a:endParaRPr lang="it-IT" dirty="0" smtClean="0"/>
          </a:p>
          <a:p>
            <a:pPr fontAlgn="base"/>
            <a:r>
              <a:rPr lang="it-IT" dirty="0" err="1" smtClean="0">
                <a:solidFill>
                  <a:srgbClr val="FF0000"/>
                </a:solidFill>
              </a:rPr>
              <a:t>Moxifloxacina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(es. </a:t>
            </a:r>
            <a:r>
              <a:rPr lang="it-IT" dirty="0" err="1" smtClean="0">
                <a:hlinkClick r:id="rId8"/>
              </a:rPr>
              <a:t>Vigamox</a:t>
            </a:r>
            <a:r>
              <a:rPr lang="it-IT" dirty="0" smtClean="0"/>
              <a:t>, </a:t>
            </a:r>
            <a:r>
              <a:rPr lang="it-IT" dirty="0" err="1" smtClean="0">
                <a:hlinkClick r:id="rId9"/>
              </a:rPr>
              <a:t>Avalox</a:t>
            </a:r>
            <a:r>
              <a:rPr lang="it-IT" dirty="0" smtClean="0"/>
              <a:t>, </a:t>
            </a:r>
            <a:r>
              <a:rPr lang="it-IT" dirty="0" err="1" smtClean="0"/>
              <a:t>Octegra</a:t>
            </a:r>
            <a:r>
              <a:rPr lang="it-IT" dirty="0" smtClean="0"/>
              <a:t>): il farmaco, appartenente alla classe dei </a:t>
            </a:r>
            <a:r>
              <a:rPr lang="it-IT" dirty="0" err="1" smtClean="0">
                <a:hlinkClick r:id="rId10"/>
              </a:rPr>
              <a:t>chinoloni</a:t>
            </a:r>
            <a:r>
              <a:rPr lang="it-IT" dirty="0" smtClean="0"/>
              <a:t>, viene generalmente prescritto per la cura delle bronchiti croniche esacerbate da infezioni batteriche. Si raccomanda di assumere il principio attivo alla posologia di 400 mg per </a:t>
            </a:r>
            <a:r>
              <a:rPr lang="it-IT" dirty="0" err="1" smtClean="0"/>
              <a:t>os</a:t>
            </a:r>
            <a:r>
              <a:rPr lang="it-IT" dirty="0" smtClean="0"/>
              <a:t> oppure per </a:t>
            </a:r>
            <a:r>
              <a:rPr lang="it-IT" dirty="0" smtClean="0">
                <a:hlinkClick r:id="rId11"/>
              </a:rPr>
              <a:t>via endovenosa</a:t>
            </a:r>
            <a:r>
              <a:rPr lang="it-IT" dirty="0" smtClean="0"/>
              <a:t> ogni 24 ore per 5 giorni.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67544" y="0"/>
            <a:ext cx="8676456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chemeClr val="accent3"/>
                </a:solidFill>
              </a:rPr>
              <a:t>Terapia antibiotica: malattie apparato respiratorio.</a:t>
            </a:r>
            <a:endParaRPr lang="it-IT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378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1746250" y="908050"/>
          <a:ext cx="5378450" cy="5873750"/>
        </p:xfrm>
        <a:graphic>
          <a:graphicData uri="http://schemas.openxmlformats.org/presentationml/2006/ole">
            <p:oleObj spid="_x0000_s2064" r:id="rId4" imgW="6352129" imgH="7391049" progId="">
              <p:embed/>
            </p:oleObj>
          </a:graphicData>
        </a:graphic>
      </p:graphicFrame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59113" y="188913"/>
            <a:ext cx="2681287" cy="6429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2" charset="0"/>
                <a:ea typeface="AR PL SungtiL GB" charset="0"/>
                <a:cs typeface="AR PL SungtiL GB" charset="0"/>
              </a:rPr>
              <a:t>ANTIBIOTICO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667000" y="2743200"/>
            <a:ext cx="3505200" cy="2286000"/>
          </a:xfrm>
          <a:prstGeom prst="rect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6808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67544" y="980728"/>
            <a:ext cx="8064896" cy="54476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it-IT" sz="2400" dirty="0" smtClean="0">
                <a:solidFill>
                  <a:srgbClr val="FF0000"/>
                </a:solidFill>
              </a:rPr>
              <a:t>Antibiotici per la cura della polmonite</a:t>
            </a:r>
            <a:r>
              <a:rPr lang="it-IT" sz="2400" b="1" dirty="0" smtClean="0">
                <a:solidFill>
                  <a:srgbClr val="FF0000"/>
                </a:solidFill>
              </a:rPr>
              <a:t> batterica</a:t>
            </a:r>
          </a:p>
          <a:p>
            <a:pPr fontAlgn="base"/>
            <a:endParaRPr lang="it-IT" dirty="0" smtClean="0"/>
          </a:p>
          <a:p>
            <a:r>
              <a:rPr lang="it-IT" dirty="0" smtClean="0"/>
              <a:t>Gli agenti patogeni più frequenti sono (gli stessi della bronchite):</a:t>
            </a:r>
          </a:p>
          <a:p>
            <a:endParaRPr lang="it-IT" dirty="0" smtClean="0"/>
          </a:p>
          <a:p>
            <a:r>
              <a:rPr lang="it-IT" i="1" dirty="0" err="1" smtClean="0"/>
              <a:t>Streptococcus</a:t>
            </a:r>
            <a:r>
              <a:rPr lang="it-IT" i="1" dirty="0" smtClean="0"/>
              <a:t> </a:t>
            </a:r>
            <a:r>
              <a:rPr lang="it-IT" i="1" dirty="0" err="1" smtClean="0"/>
              <a:t>pneumoniae</a:t>
            </a:r>
            <a:r>
              <a:rPr lang="it-IT" i="1" dirty="0" smtClean="0"/>
              <a:t> (il più diffuso)</a:t>
            </a:r>
            <a:endParaRPr lang="it-IT" dirty="0" smtClean="0"/>
          </a:p>
          <a:p>
            <a:r>
              <a:rPr lang="it-IT" i="1" dirty="0" err="1" smtClean="0"/>
              <a:t>Haemophilus</a:t>
            </a:r>
            <a:r>
              <a:rPr lang="it-IT" i="1" dirty="0" smtClean="0"/>
              <a:t> </a:t>
            </a:r>
            <a:r>
              <a:rPr lang="it-IT" i="1" dirty="0" err="1" smtClean="0"/>
              <a:t>Influenzae</a:t>
            </a:r>
            <a:endParaRPr lang="it-IT" dirty="0" smtClean="0"/>
          </a:p>
          <a:p>
            <a:r>
              <a:rPr lang="it-IT" i="1" dirty="0" err="1" smtClean="0"/>
              <a:t>Mycoplasma</a:t>
            </a:r>
            <a:r>
              <a:rPr lang="it-IT" i="1" dirty="0" smtClean="0"/>
              <a:t> </a:t>
            </a:r>
            <a:r>
              <a:rPr lang="it-IT" i="1" dirty="0" err="1" smtClean="0"/>
              <a:t>Pneumoniae</a:t>
            </a:r>
            <a:endParaRPr lang="it-IT" i="1" dirty="0" smtClean="0"/>
          </a:p>
          <a:p>
            <a:endParaRPr lang="it-IT" dirty="0" smtClean="0"/>
          </a:p>
          <a:p>
            <a:r>
              <a:rPr lang="it-IT" dirty="0" smtClean="0"/>
              <a:t>Quando il ricovero ospedaliero non è necessario, in genere la terapia è su base </a:t>
            </a:r>
            <a:r>
              <a:rPr lang="it-IT" dirty="0" smtClean="0">
                <a:solidFill>
                  <a:srgbClr val="FF0000"/>
                </a:solidFill>
              </a:rPr>
              <a:t>empirica, </a:t>
            </a:r>
            <a:r>
              <a:rPr lang="it-IT" dirty="0" smtClean="0"/>
              <a:t>con l’impiego di </a:t>
            </a:r>
            <a:r>
              <a:rPr lang="it-IT" b="1" dirty="0" smtClean="0"/>
              <a:t>antibiotici</a:t>
            </a:r>
            <a:r>
              <a:rPr lang="it-IT" dirty="0" smtClean="0"/>
              <a:t> appartenenti alla classe dei </a:t>
            </a:r>
            <a:r>
              <a:rPr lang="it-IT" b="1" dirty="0" err="1" smtClean="0"/>
              <a:t>beta-lattamici</a:t>
            </a:r>
            <a:r>
              <a:rPr lang="it-IT" dirty="0" smtClean="0"/>
              <a:t>. In ospedale, invece, la scelta ricade maggiormente su terapia antibiotica combinata. La selezione dell’antibiotico più appropriato dipende da un’attenta analisi dei pazienti più a rischio di sviluppare antibiotico-resistenza, un problema attualmente molto diffuso anche in Europa. Quanto </a:t>
            </a:r>
            <a:r>
              <a:rPr lang="it-IT" b="1" dirty="0" smtClean="0"/>
              <a:t>maggiore è la precocità di intervento tanto minori sono i rischi per il paziente</a:t>
            </a:r>
            <a:r>
              <a:rPr lang="it-IT" dirty="0" smtClean="0"/>
              <a:t>. Anche se tradizionalmente la terapia con antibiotico è raccomandata per 7-14 giorni, recenti studi hanno dimostrato che terapie brevi (3-5 giorni) sono tanto efficaci quanto quelle più durature in termini di </a:t>
            </a:r>
            <a:r>
              <a:rPr lang="it-IT" b="1" dirty="0" smtClean="0"/>
              <a:t>successo clinico ed eradicazione batterica</a:t>
            </a:r>
            <a:r>
              <a:rPr lang="it-IT" dirty="0" smtClean="0"/>
              <a:t>.</a:t>
            </a:r>
          </a:p>
          <a:p>
            <a:pPr fontAlgn="base"/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67544" y="0"/>
            <a:ext cx="8676456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chemeClr val="accent3"/>
                </a:solidFill>
              </a:rPr>
              <a:t>Terapia antibiotica: malattie apparato respiratorio.</a:t>
            </a:r>
            <a:endParaRPr lang="it-IT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378663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755576" y="1124744"/>
            <a:ext cx="7416824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Antibiotici per sinusite</a:t>
            </a:r>
          </a:p>
          <a:p>
            <a:r>
              <a:rPr lang="it-IT" sz="2400" dirty="0" smtClean="0"/>
              <a:t>Questi sono necessari solitamente in pazienti che hanno un </a:t>
            </a:r>
            <a:r>
              <a:rPr lang="it-IT" sz="2400" dirty="0" smtClean="0"/>
              <a:t>batterio </a:t>
            </a:r>
            <a:r>
              <a:rPr lang="it-IT" sz="2400" dirty="0" smtClean="0"/>
              <a:t>o una micosi dei seni. Gli antibiotici possono anche essere necessari in pazienti con le infezioni virali e le infiammazioni nel caso ci siano infezioni batteriche secondarie.</a:t>
            </a:r>
          </a:p>
          <a:p>
            <a:r>
              <a:rPr lang="it-IT" sz="2400" dirty="0" smtClean="0"/>
              <a:t>Nel caso di sinusite batterica, 70% dei pazienti migliorano in 2 settimane senza antibiotici ed intorno 85% migliorano con gli antibiotici necessari. </a:t>
            </a:r>
          </a:p>
          <a:p>
            <a:r>
              <a:rPr lang="it-IT" sz="2400" dirty="0" err="1" smtClean="0">
                <a:solidFill>
                  <a:srgbClr val="FF0000"/>
                </a:solidFill>
              </a:rPr>
              <a:t>Azithromycin</a:t>
            </a:r>
            <a:r>
              <a:rPr lang="it-IT" sz="2400" dirty="0" smtClean="0"/>
              <a:t> è uno degli antibiotici che sono approvati per uso in sinusite batterica acuta.</a:t>
            </a:r>
          </a:p>
          <a:p>
            <a:r>
              <a:rPr lang="it-IT" sz="2400" dirty="0" smtClean="0"/>
              <a:t>Altri antibiotici includono la </a:t>
            </a:r>
            <a:r>
              <a:rPr lang="it-IT" sz="2400" dirty="0" err="1" smtClean="0"/>
              <a:t>l</a:t>
            </a:r>
            <a:r>
              <a:rPr lang="it-IT" sz="2400" dirty="0" err="1" smtClean="0">
                <a:solidFill>
                  <a:srgbClr val="FF0000"/>
                </a:solidFill>
              </a:rPr>
              <a:t>evofloxacina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che può essere usata se la prima riga antibiotico non riesce a mostrare una risposta. Le alternative sono </a:t>
            </a:r>
            <a:r>
              <a:rPr lang="it-IT" sz="2400" dirty="0" err="1" smtClean="0">
                <a:solidFill>
                  <a:srgbClr val="FF0000"/>
                </a:solidFill>
              </a:rPr>
              <a:t>claritromicina</a:t>
            </a:r>
            <a:r>
              <a:rPr lang="it-IT" sz="2400" dirty="0" smtClean="0">
                <a:solidFill>
                  <a:srgbClr val="FF0000"/>
                </a:solidFill>
              </a:rPr>
              <a:t>, </a:t>
            </a:r>
            <a:r>
              <a:rPr lang="it-IT" sz="2400" dirty="0" err="1" smtClean="0">
                <a:solidFill>
                  <a:srgbClr val="FF0000"/>
                </a:solidFill>
              </a:rPr>
              <a:t>doxiciclina</a:t>
            </a:r>
            <a:r>
              <a:rPr lang="it-IT" sz="2400" dirty="0" smtClean="0">
                <a:solidFill>
                  <a:srgbClr val="FF0000"/>
                </a:solidFill>
              </a:rPr>
              <a:t>, </a:t>
            </a:r>
            <a:r>
              <a:rPr lang="it-IT" sz="2400" dirty="0" err="1" smtClean="0">
                <a:solidFill>
                  <a:srgbClr val="FF0000"/>
                </a:solidFill>
              </a:rPr>
              <a:t>amoxicillina</a:t>
            </a:r>
            <a:r>
              <a:rPr lang="it-IT" sz="2400" dirty="0" smtClean="0">
                <a:solidFill>
                  <a:srgbClr val="FF0000"/>
                </a:solidFill>
              </a:rPr>
              <a:t> ecc.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67544" y="0"/>
            <a:ext cx="8676456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chemeClr val="accent3"/>
                </a:solidFill>
              </a:rPr>
              <a:t>Terapia antibiotica: malattie apparato respiratorio.</a:t>
            </a:r>
            <a:endParaRPr lang="it-IT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378663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611560" y="908720"/>
            <a:ext cx="7920880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Antibiotici per </a:t>
            </a:r>
            <a:r>
              <a:rPr lang="it-IT" sz="2800" b="1" dirty="0" err="1" smtClean="0">
                <a:solidFill>
                  <a:srgbClr val="FF0000"/>
                </a:solidFill>
              </a:rPr>
              <a:t>ottite</a:t>
            </a:r>
            <a:r>
              <a:rPr lang="it-IT" sz="2800" b="1" dirty="0" smtClean="0">
                <a:solidFill>
                  <a:srgbClr val="FF0000"/>
                </a:solidFill>
              </a:rPr>
              <a:t>.</a:t>
            </a:r>
          </a:p>
          <a:p>
            <a:endParaRPr lang="it-IT" sz="1200" b="1" dirty="0" smtClean="0">
              <a:solidFill>
                <a:srgbClr val="FF0000"/>
              </a:solidFill>
            </a:endParaRPr>
          </a:p>
          <a:p>
            <a:r>
              <a:rPr lang="it-IT" sz="2400" dirty="0" smtClean="0"/>
              <a:t>I risultati di recenti </a:t>
            </a:r>
            <a:r>
              <a:rPr lang="it-IT" sz="2400" dirty="0" err="1" smtClean="0"/>
              <a:t>metanalisi</a:t>
            </a:r>
            <a:r>
              <a:rPr lang="it-IT" sz="2400" dirty="0" smtClean="0"/>
              <a:t> mettono in evidenza come </a:t>
            </a:r>
            <a:r>
              <a:rPr lang="it-IT" sz="2400" dirty="0" smtClean="0">
                <a:solidFill>
                  <a:srgbClr val="FF0000"/>
                </a:solidFill>
              </a:rPr>
              <a:t>l'</a:t>
            </a:r>
            <a:r>
              <a:rPr lang="it-IT" sz="2400" dirty="0" err="1" smtClean="0">
                <a:solidFill>
                  <a:srgbClr val="FF0000"/>
                </a:solidFill>
              </a:rPr>
              <a:t>amoxicillina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per via orale, al dosaggio di 40-45 mg/kg/</a:t>
            </a:r>
            <a:r>
              <a:rPr lang="it-IT" sz="2400" dirty="0" err="1" smtClean="0"/>
              <a:t>die</a:t>
            </a:r>
            <a:r>
              <a:rPr lang="it-IT" sz="2400" dirty="0" smtClean="0"/>
              <a:t> in 2-3 somministrazioni, rimanga l'antibiotico di elezione.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Se non funzione entro 3 giorni: </a:t>
            </a:r>
            <a:r>
              <a:rPr lang="it-IT" sz="2400" dirty="0" smtClean="0"/>
              <a:t>l'</a:t>
            </a:r>
            <a:r>
              <a:rPr lang="it-IT" sz="2400" dirty="0" err="1" smtClean="0"/>
              <a:t>amoxicillina</a:t>
            </a:r>
            <a:r>
              <a:rPr lang="it-IT" sz="2400" dirty="0" smtClean="0"/>
              <a:t> va sostituita con un antibiotico attivo anche nei confronti dei germi Gram-negativi produttori di </a:t>
            </a:r>
            <a:r>
              <a:rPr lang="it-IT" sz="2400" dirty="0" err="1" smtClean="0"/>
              <a:t>beta-lattamasi</a:t>
            </a:r>
            <a:r>
              <a:rPr lang="it-IT" sz="2400" dirty="0" smtClean="0"/>
              <a:t>, come l'</a:t>
            </a:r>
            <a:r>
              <a:rPr lang="it-IT" sz="2400" dirty="0" err="1" smtClean="0"/>
              <a:t>amoxicillina</a:t>
            </a:r>
            <a:r>
              <a:rPr lang="it-IT" sz="2400" dirty="0" smtClean="0"/>
              <a:t> + acido </a:t>
            </a:r>
            <a:r>
              <a:rPr lang="it-IT" sz="2400" dirty="0" err="1" smtClean="0"/>
              <a:t>clavulanico</a:t>
            </a:r>
            <a:r>
              <a:rPr lang="it-IT" sz="2400" dirty="0" smtClean="0"/>
              <a:t>, la </a:t>
            </a:r>
            <a:r>
              <a:rPr lang="it-IT" sz="2400" dirty="0" err="1" smtClean="0">
                <a:solidFill>
                  <a:srgbClr val="FF0000"/>
                </a:solidFill>
              </a:rPr>
              <a:t>cefuroxima-axetil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o il </a:t>
            </a:r>
            <a:r>
              <a:rPr lang="it-IT" sz="2400" dirty="0" err="1" smtClean="0">
                <a:solidFill>
                  <a:srgbClr val="FF0000"/>
                </a:solidFill>
              </a:rPr>
              <a:t>cefaclor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(più </a:t>
            </a:r>
            <a:r>
              <a:rPr lang="it-IT" sz="2400" dirty="0" err="1" smtClean="0"/>
              <a:t>palatabile</a:t>
            </a:r>
            <a:r>
              <a:rPr lang="it-IT" sz="2400" dirty="0" smtClean="0"/>
              <a:t> della </a:t>
            </a:r>
            <a:r>
              <a:rPr lang="it-IT" sz="2400" dirty="0" err="1" smtClean="0"/>
              <a:t>cefuroxima-axetil</a:t>
            </a:r>
            <a:r>
              <a:rPr lang="it-IT" sz="2400" dirty="0" smtClean="0"/>
              <a:t> e quindi meglio accetto da parte dei bambini).</a:t>
            </a:r>
            <a:br>
              <a:rPr lang="it-IT" sz="2400" dirty="0" smtClean="0"/>
            </a:br>
            <a:r>
              <a:rPr lang="it-IT" sz="2400" dirty="0" smtClean="0"/>
              <a:t>Se in settima giornata i sintomi persistono, una ulteriore possibilità è rappresentata dal </a:t>
            </a:r>
            <a:r>
              <a:rPr lang="it-IT" sz="2400" dirty="0" err="1" smtClean="0">
                <a:solidFill>
                  <a:srgbClr val="FF0000"/>
                </a:solidFill>
              </a:rPr>
              <a:t>ceftriaxone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per via intramuscolare in monodose (50 mg/kg), somministrato per tre giorni consecutivi.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23528" y="0"/>
            <a:ext cx="8676456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chemeClr val="accent3"/>
                </a:solidFill>
              </a:rPr>
              <a:t>Terapia antibiotica: malattie apparato respiratorio.</a:t>
            </a:r>
            <a:endParaRPr lang="it-IT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378663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611560" y="908720"/>
            <a:ext cx="7632848" cy="58785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Antibiotici per </a:t>
            </a:r>
            <a:r>
              <a:rPr lang="it-IT" sz="2800" b="1" dirty="0" smtClean="0">
                <a:solidFill>
                  <a:srgbClr val="FF0000"/>
                </a:solidFill>
              </a:rPr>
              <a:t>infezioni intestinali</a:t>
            </a:r>
            <a:endParaRPr lang="it-IT" sz="2800" b="1" dirty="0" smtClean="0">
              <a:solidFill>
                <a:srgbClr val="FF0000"/>
              </a:solidFill>
            </a:endParaRPr>
          </a:p>
          <a:p>
            <a:endParaRPr lang="it-IT" sz="1200" b="1" dirty="0" smtClean="0">
              <a:solidFill>
                <a:srgbClr val="FF0000"/>
              </a:solidFill>
            </a:endParaRPr>
          </a:p>
          <a:p>
            <a:r>
              <a:rPr lang="it-IT" sz="2400" dirty="0" smtClean="0"/>
              <a:t>Si utilizzano antibiotici scarsamente assorbiti nel tratto gastrointestinale: </a:t>
            </a:r>
            <a:r>
              <a:rPr lang="it-IT" sz="2400" dirty="0" smtClean="0">
                <a:solidFill>
                  <a:srgbClr val="FF0000"/>
                </a:solidFill>
              </a:rPr>
              <a:t>AMINOGLICOSIDI e RIFAXIMIA. </a:t>
            </a:r>
          </a:p>
          <a:p>
            <a:endParaRPr lang="it-IT" sz="2400" dirty="0" smtClean="0">
              <a:solidFill>
                <a:srgbClr val="FF0000"/>
              </a:solidFill>
            </a:endParaRPr>
          </a:p>
          <a:p>
            <a:r>
              <a:rPr lang="it-IT" sz="2400" dirty="0" smtClean="0"/>
              <a:t>Principali differenze tra </a:t>
            </a:r>
            <a:r>
              <a:rPr lang="it-IT" sz="2400" dirty="0" err="1" smtClean="0"/>
              <a:t>aminoglicosidi</a:t>
            </a:r>
            <a:r>
              <a:rPr lang="it-IT" sz="2400" dirty="0" smtClean="0"/>
              <a:t> e </a:t>
            </a:r>
            <a:r>
              <a:rPr lang="it-IT" sz="2400" dirty="0" err="1" smtClean="0"/>
              <a:t>rifaximina</a:t>
            </a:r>
            <a:r>
              <a:rPr lang="it-IT" sz="2400" dirty="0" smtClean="0"/>
              <a:t>. Proprietà farmacologiche:  </a:t>
            </a:r>
            <a:r>
              <a:rPr lang="it-IT" sz="2400" dirty="0" err="1" smtClean="0">
                <a:solidFill>
                  <a:srgbClr val="FF0000"/>
                </a:solidFill>
              </a:rPr>
              <a:t>Aminoglicosidi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(Assorbimento sistemico: 3-5%; Effetti indesiderati: </a:t>
            </a:r>
            <a:r>
              <a:rPr lang="it-IT" sz="2400" dirty="0" err="1" smtClean="0"/>
              <a:t>Oto-</a:t>
            </a:r>
            <a:r>
              <a:rPr lang="it-IT" sz="2400" dirty="0" smtClean="0"/>
              <a:t> e nefro-tossicità; Attività contro batteri Gram-positivi: ++; Attività contro batteri anaerobi: 0; Resistenza batterica Tipo/frequenza:  </a:t>
            </a:r>
            <a:r>
              <a:rPr lang="it-IT" sz="2400" dirty="0" err="1" smtClean="0"/>
              <a:t>Plasmidica</a:t>
            </a:r>
            <a:r>
              <a:rPr lang="it-IT" sz="2400" dirty="0" smtClean="0"/>
              <a:t>/alta)</a:t>
            </a:r>
          </a:p>
          <a:p>
            <a:endParaRPr lang="it-IT" sz="2400" dirty="0" smtClean="0"/>
          </a:p>
          <a:p>
            <a:r>
              <a:rPr lang="it-IT" sz="2400" dirty="0" err="1" smtClean="0">
                <a:solidFill>
                  <a:srgbClr val="FF0000"/>
                </a:solidFill>
              </a:rPr>
              <a:t>Rifaximina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(Assorbimento sistemico &lt; 1%; Effetti indesiderati assenti;  Attività contro batteri Gram-positivi: +++;  Attività contro batteri anaerobi: +++;  Resistenza batterica Tipo/frequenza: Cromosomica/bassa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23528" y="0"/>
            <a:ext cx="8676456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chemeClr val="accent3"/>
                </a:solidFill>
              </a:rPr>
              <a:t>Terapia antibiotica: malattie tratto gastrointestinale. </a:t>
            </a:r>
            <a:endParaRPr lang="it-IT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378663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611560" y="908720"/>
            <a:ext cx="8208912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Antibiotici per endocarditi.</a:t>
            </a:r>
          </a:p>
          <a:p>
            <a:endParaRPr lang="it-IT" sz="1200" b="1" dirty="0" smtClean="0">
              <a:solidFill>
                <a:srgbClr val="FF0000"/>
              </a:solidFill>
            </a:endParaRPr>
          </a:p>
          <a:p>
            <a:r>
              <a:rPr lang="it-IT" sz="2400" dirty="0" smtClean="0"/>
              <a:t>L'</a:t>
            </a:r>
            <a:r>
              <a:rPr lang="it-IT" sz="2400" b="1" dirty="0" smtClean="0"/>
              <a:t>endocardite</a:t>
            </a:r>
            <a:r>
              <a:rPr lang="it-IT" sz="2400" dirty="0" smtClean="0"/>
              <a:t> può essere trattata con una combinazione di due o tre </a:t>
            </a:r>
            <a:r>
              <a:rPr lang="it-IT" sz="2400" b="1" dirty="0" smtClean="0"/>
              <a:t>antibiotici</a:t>
            </a:r>
            <a:r>
              <a:rPr lang="it-IT" sz="2400" dirty="0" smtClean="0"/>
              <a:t>, come penicillina, </a:t>
            </a:r>
            <a:r>
              <a:rPr lang="it-IT" sz="2400" dirty="0" err="1" smtClean="0"/>
              <a:t>gentamicina</a:t>
            </a:r>
            <a:r>
              <a:rPr lang="it-IT" sz="2400" dirty="0" smtClean="0"/>
              <a:t>, </a:t>
            </a:r>
            <a:r>
              <a:rPr lang="it-IT" sz="2400" dirty="0" err="1" smtClean="0"/>
              <a:t>vancomicina</a:t>
            </a:r>
            <a:r>
              <a:rPr lang="it-IT" sz="2400" dirty="0" smtClean="0"/>
              <a:t>, </a:t>
            </a:r>
            <a:r>
              <a:rPr lang="it-IT" sz="2400" dirty="0" err="1" smtClean="0"/>
              <a:t>cefazolina</a:t>
            </a:r>
            <a:r>
              <a:rPr lang="it-IT" sz="2400" dirty="0" smtClean="0"/>
              <a:t>, </a:t>
            </a:r>
            <a:r>
              <a:rPr lang="it-IT" sz="2400" dirty="0" err="1" smtClean="0"/>
              <a:t>ceftriaxone</a:t>
            </a:r>
            <a:r>
              <a:rPr lang="it-IT" sz="2400" dirty="0" smtClean="0"/>
              <a:t>, </a:t>
            </a:r>
            <a:r>
              <a:rPr lang="it-IT" sz="2400" dirty="0" err="1" smtClean="0"/>
              <a:t>nafcillina</a:t>
            </a:r>
            <a:r>
              <a:rPr lang="it-IT" sz="2400" dirty="0" smtClean="0"/>
              <a:t>, </a:t>
            </a:r>
            <a:r>
              <a:rPr lang="it-IT" sz="2400" dirty="0" err="1" smtClean="0"/>
              <a:t>oxacillina</a:t>
            </a:r>
            <a:r>
              <a:rPr lang="it-IT" sz="2400" dirty="0" smtClean="0"/>
              <a:t>, </a:t>
            </a:r>
            <a:r>
              <a:rPr lang="it-IT" sz="2400" dirty="0" err="1" smtClean="0"/>
              <a:t>rifampicina</a:t>
            </a:r>
            <a:r>
              <a:rPr lang="it-IT" sz="2400" dirty="0" smtClean="0"/>
              <a:t> e </a:t>
            </a:r>
            <a:r>
              <a:rPr lang="it-IT" sz="2400" dirty="0" err="1" smtClean="0"/>
              <a:t>ampicillina</a:t>
            </a:r>
            <a:r>
              <a:rPr lang="it-IT" sz="2400" dirty="0" smtClean="0"/>
              <a:t>.</a:t>
            </a:r>
          </a:p>
          <a:p>
            <a:endParaRPr lang="it-IT" sz="2400" dirty="0" smtClean="0"/>
          </a:p>
          <a:p>
            <a:r>
              <a:rPr lang="it-IT" sz="2800" b="1" dirty="0" smtClean="0">
                <a:solidFill>
                  <a:srgbClr val="FF0000"/>
                </a:solidFill>
              </a:rPr>
              <a:t>Antibiotici per meningiti batteriche.</a:t>
            </a:r>
          </a:p>
          <a:p>
            <a:r>
              <a:rPr lang="it-IT" sz="2400" dirty="0" smtClean="0"/>
              <a:t>Terapia antibiotica iniziale per la meningite batterica acuta:</a:t>
            </a:r>
          </a:p>
          <a:p>
            <a:endParaRPr lang="it-IT" sz="2400" dirty="0" smtClean="0"/>
          </a:p>
          <a:p>
            <a:r>
              <a:rPr lang="it-IT" sz="2400" dirty="0" smtClean="0"/>
              <a:t>Gruppo di pazienti		</a:t>
            </a:r>
            <a:r>
              <a:rPr lang="it-IT" sz="2400" b="1" dirty="0" smtClean="0"/>
              <a:t>Antibiotici</a:t>
            </a:r>
            <a:r>
              <a:rPr lang="it-IT" sz="2400" dirty="0" smtClean="0"/>
              <a:t> provvisori</a:t>
            </a:r>
          </a:p>
          <a:p>
            <a:r>
              <a:rPr lang="it-IT" sz="2000" dirty="0" smtClean="0"/>
              <a:t>3 mesi-18 anni:		</a:t>
            </a:r>
            <a:r>
              <a:rPr lang="it-IT" sz="2000" dirty="0" err="1" smtClean="0"/>
              <a:t>Cefotaxime</a:t>
            </a:r>
            <a:r>
              <a:rPr lang="it-IT" sz="2000" dirty="0" smtClean="0"/>
              <a:t> o </a:t>
            </a:r>
            <a:r>
              <a:rPr lang="it-IT" sz="2000" dirty="0" err="1" smtClean="0"/>
              <a:t>ceftriaxone</a:t>
            </a:r>
            <a:r>
              <a:rPr lang="it-IT" sz="2000" dirty="0" smtClean="0"/>
              <a:t> più </a:t>
            </a:r>
            <a:r>
              <a:rPr lang="it-IT" sz="2000" dirty="0" err="1" smtClean="0"/>
              <a:t>Vancomicina</a:t>
            </a:r>
            <a:endParaRPr lang="it-IT" sz="2000" dirty="0" smtClean="0"/>
          </a:p>
          <a:p>
            <a:r>
              <a:rPr lang="it-IT" sz="2000" dirty="0" smtClean="0"/>
              <a:t>18-50 anni		</a:t>
            </a:r>
            <a:r>
              <a:rPr lang="it-IT" sz="2000" dirty="0" err="1" smtClean="0"/>
              <a:t>Ceftriaxone</a:t>
            </a:r>
            <a:r>
              <a:rPr lang="it-IT" sz="2000" dirty="0" smtClean="0"/>
              <a:t> o </a:t>
            </a:r>
            <a:r>
              <a:rPr lang="it-IT" sz="2000" dirty="0" err="1" smtClean="0"/>
              <a:t>cefotaxime</a:t>
            </a:r>
            <a:r>
              <a:rPr lang="it-IT" sz="2000" dirty="0" smtClean="0"/>
              <a:t> più </a:t>
            </a:r>
            <a:r>
              <a:rPr lang="it-IT" sz="2000" dirty="0" err="1" smtClean="0"/>
              <a:t>Vancomicina</a:t>
            </a:r>
            <a:endParaRPr lang="it-IT" sz="2000" dirty="0" smtClean="0"/>
          </a:p>
          <a:p>
            <a:r>
              <a:rPr lang="it-IT" sz="2000" dirty="0" smtClean="0"/>
              <a:t>&gt; 50 anni		</a:t>
            </a:r>
            <a:r>
              <a:rPr lang="it-IT" sz="2000" dirty="0" err="1" smtClean="0"/>
              <a:t>Ceftriaxone</a:t>
            </a:r>
            <a:r>
              <a:rPr lang="it-IT" sz="2000" dirty="0" smtClean="0"/>
              <a:t> o </a:t>
            </a:r>
            <a:r>
              <a:rPr lang="it-IT" sz="2000" dirty="0" err="1" smtClean="0"/>
              <a:t>cefotaxime</a:t>
            </a:r>
            <a:r>
              <a:rPr lang="it-IT" sz="2000" dirty="0" smtClean="0"/>
              <a:t> più </a:t>
            </a:r>
            <a:r>
              <a:rPr lang="it-IT" sz="2000" dirty="0" err="1" smtClean="0"/>
              <a:t>Ampicillina</a:t>
            </a:r>
            <a:r>
              <a:rPr lang="it-IT" sz="2000" dirty="0" smtClean="0"/>
              <a:t> più 				</a:t>
            </a:r>
            <a:r>
              <a:rPr lang="it-IT" sz="2000" dirty="0" err="1" smtClean="0"/>
              <a:t>Vancomicina</a:t>
            </a:r>
            <a:endParaRPr lang="it-IT" sz="2000" dirty="0" smtClean="0"/>
          </a:p>
          <a:p>
            <a:endParaRPr lang="it-IT" sz="2400" dirty="0" smtClean="0"/>
          </a:p>
        </p:txBody>
      </p:sp>
      <p:sp>
        <p:nvSpPr>
          <p:cNvPr id="7" name="Rettangolo 6"/>
          <p:cNvSpPr/>
          <p:nvPr/>
        </p:nvSpPr>
        <p:spPr>
          <a:xfrm>
            <a:off x="323528" y="0"/>
            <a:ext cx="8676456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chemeClr val="accent3"/>
                </a:solidFill>
              </a:rPr>
              <a:t>Terapia antibiotica: malattie gravi. </a:t>
            </a:r>
            <a:endParaRPr lang="it-IT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378663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https://image.slidesharecdn.com/lezionetubercolosimc-101128094919-phpapp02/95/tubercolosi-mc-28-638.jpg?cb=14226458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99802"/>
            <a:ext cx="6076950" cy="4057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212" name="Picture 4" descr="https://image.slidesharecdn.com/lezionetubercolosimc-101128094919-phpapp02/95/tubercolosi-mc-27-638.jpg?cb=142264587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2002"/>
          <a:stretch/>
        </p:blipFill>
        <p:spPr bwMode="auto">
          <a:xfrm>
            <a:off x="179512" y="476672"/>
            <a:ext cx="6076950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23528" y="0"/>
            <a:ext cx="8676456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chemeClr val="accent3"/>
                </a:solidFill>
              </a:rPr>
              <a:t>Terapia antibiotica</a:t>
            </a:r>
            <a:r>
              <a:rPr lang="it-IT" sz="3200" b="1" smtClean="0">
                <a:solidFill>
                  <a:schemeClr val="accent3"/>
                </a:solidFill>
              </a:rPr>
              <a:t>: tubercolosi (TBC). </a:t>
            </a:r>
            <a:endParaRPr lang="it-IT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378663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93026797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866" name="Picture 2" descr="Risultati immagini per helicobacter pylori"/>
          <p:cNvPicPr>
            <a:picLocks noChangeAspect="1" noChangeArrowheads="1"/>
          </p:cNvPicPr>
          <p:nvPr/>
        </p:nvPicPr>
        <p:blipFill>
          <a:blip r:embed="rId2" cstate="print"/>
          <a:srcRect t="3111" b="4666"/>
          <a:stretch>
            <a:fillRect/>
          </a:stretch>
        </p:blipFill>
        <p:spPr bwMode="auto">
          <a:xfrm>
            <a:off x="323528" y="198140"/>
            <a:ext cx="6686550" cy="665986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164288" y="1268760"/>
            <a:ext cx="187220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 err="1"/>
              <a:t>Helicobacter</a:t>
            </a:r>
            <a:r>
              <a:rPr lang="it-IT" sz="2000" b="1" dirty="0"/>
              <a:t> </a:t>
            </a:r>
            <a:r>
              <a:rPr lang="it-IT" sz="2000" b="1" dirty="0" err="1"/>
              <a:t>pylori</a:t>
            </a:r>
            <a:endParaRPr lang="it-IT" sz="2000" b="1" dirty="0"/>
          </a:p>
          <a:p>
            <a:endParaRPr lang="it-IT" sz="2000" b="1" dirty="0"/>
          </a:p>
          <a:p>
            <a:r>
              <a:rPr lang="it-IT" sz="2000" b="1" cap="all" dirty="0"/>
              <a:t>Terapia</a:t>
            </a:r>
            <a:r>
              <a:rPr lang="it-IT" sz="2000" b="1" dirty="0"/>
              <a:t>   ??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Risultati immagini per terapia helicobacter pylori 2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9304"/>
            <a:ext cx="7095744" cy="6758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7983547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sultati immagini per terapia helicobacter pylori 2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5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9833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304800" y="304800"/>
            <a:ext cx="8458200" cy="5943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CRITERI DI CLASSIFICAZIONE DEI CHEMIOTERAPICI (ANTIBIOTICI) ANTIINFETTIVI </a:t>
            </a:r>
            <a:b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ORIGINE</a:t>
            </a:r>
            <a:b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SPETTRO D'AZIONE</a:t>
            </a:r>
            <a:b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TIPO D'AZIONE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COMPOSIZIONE CHIMICA</a:t>
            </a:r>
            <a:b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CARICA ELETTRICA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SITO D'AZIONE (MECCANISMO)</a:t>
            </a:r>
            <a:b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RESISTENZA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/>
            </a:r>
            <a:b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</a:b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 PL SungtiL GB" charset="0"/>
              <a:cs typeface="AR PL SungtiL GB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2676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Risultati immagini per terapia malari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116"/>
          <a:stretch/>
        </p:blipFill>
        <p:spPr bwMode="auto">
          <a:xfrm>
            <a:off x="395536" y="-171734"/>
            <a:ext cx="8405902" cy="6714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3444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Secondo l’ORIGINE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508125" y="695325"/>
          <a:ext cx="6111875" cy="6191250"/>
        </p:xfrm>
        <a:graphic>
          <a:graphicData uri="http://schemas.openxmlformats.org/presentationml/2006/ole">
            <p:oleObj spid="_x0000_s3088" r:id="rId4" imgW="38319075" imgH="38700075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415348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1" name="Object 1"/>
          <p:cNvGraphicFramePr>
            <a:graphicFrameLocks noChangeAspect="1"/>
          </p:cNvGraphicFramePr>
          <p:nvPr/>
        </p:nvGraphicFramePr>
        <p:xfrm>
          <a:off x="1676400" y="530225"/>
          <a:ext cx="5768975" cy="6327775"/>
        </p:xfrm>
        <a:graphic>
          <a:graphicData uri="http://schemas.openxmlformats.org/presentationml/2006/ole">
            <p:oleObj spid="_x0000_s4112" r:id="rId4" imgW="39795450" imgH="45091350" progId="">
              <p:embed/>
            </p:oleObj>
          </a:graphicData>
        </a:graphic>
      </p:graphicFrame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Secondo lo SPETTRO D’AZIONE</a:t>
            </a:r>
          </a:p>
        </p:txBody>
      </p:sp>
    </p:spTree>
    <p:extLst>
      <p:ext uri="{BB962C8B-B14F-4D97-AF65-F5344CB8AC3E}">
        <p14:creationId xmlns="" xmlns:p14="http://schemas.microsoft.com/office/powerpoint/2010/main" val="1828697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Secondo il TIPO D’AZIONE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905000" y="874713"/>
          <a:ext cx="5275263" cy="5830887"/>
        </p:xfrm>
        <a:graphic>
          <a:graphicData uri="http://schemas.openxmlformats.org/presentationml/2006/ole">
            <p:oleObj spid="_x0000_s5136" r:id="rId4" imgW="39128700" imgH="43367325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955084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Secondo la COMPOSIZIONE CHIMICA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785938" y="536575"/>
          <a:ext cx="6111875" cy="6350000"/>
        </p:xfrm>
        <a:graphic>
          <a:graphicData uri="http://schemas.openxmlformats.org/presentationml/2006/ole">
            <p:oleObj spid="_x0000_s6160" r:id="rId4" imgW="41700450" imgH="43367325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720434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Secondo la CARICA ELETTRICA</a:t>
            </a: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219200" y="898525"/>
          <a:ext cx="7265988" cy="5883275"/>
        </p:xfrm>
        <a:graphic>
          <a:graphicData uri="http://schemas.openxmlformats.org/presentationml/2006/ole">
            <p:oleObj spid="_x0000_s7184" r:id="rId4" imgW="47015400" imgH="3810000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875905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1720" y="188640"/>
            <a:ext cx="5102198" cy="9842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03910" marR="5080" indent="-791845">
              <a:lnSpc>
                <a:spcPct val="147000"/>
              </a:lnSpc>
              <a:spcBef>
                <a:spcPts val="90"/>
              </a:spcBef>
            </a:pPr>
            <a:r>
              <a:rPr sz="2150" b="1" spc="25" dirty="0">
                <a:solidFill>
                  <a:srgbClr val="C01E28"/>
                </a:solidFill>
                <a:latin typeface="Arial"/>
                <a:cs typeface="Arial"/>
              </a:rPr>
              <a:t>PROPRIETA’ CHIMICO-FISICHE  DEGLI</a:t>
            </a:r>
            <a:r>
              <a:rPr sz="2150" b="1" spc="10" dirty="0">
                <a:solidFill>
                  <a:srgbClr val="C01E28"/>
                </a:solidFill>
                <a:latin typeface="Arial"/>
                <a:cs typeface="Arial"/>
              </a:rPr>
              <a:t> </a:t>
            </a:r>
            <a:r>
              <a:rPr sz="2150" b="1" spc="20" dirty="0">
                <a:solidFill>
                  <a:srgbClr val="C01E28"/>
                </a:solidFill>
                <a:latin typeface="Arial"/>
                <a:cs typeface="Arial"/>
              </a:rPr>
              <a:t>ANTIBIOTICI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7584" y="1340768"/>
            <a:ext cx="7436608" cy="10500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latin typeface="Arial"/>
                <a:cs typeface="Arial"/>
              </a:rPr>
              <a:t>A</a:t>
            </a:r>
            <a:r>
              <a:rPr sz="1400" spc="2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differenza</a:t>
            </a:r>
            <a:r>
              <a:rPr sz="1400" spc="2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della</a:t>
            </a:r>
            <a:r>
              <a:rPr sz="1400" spc="2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classificazione</a:t>
            </a:r>
            <a:r>
              <a:rPr sz="1400" spc="204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che</a:t>
            </a:r>
            <a:r>
              <a:rPr sz="1400" spc="2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divide</a:t>
            </a:r>
            <a:r>
              <a:rPr sz="1400" spc="2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gli</a:t>
            </a:r>
            <a:r>
              <a:rPr sz="1400" spc="204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antibiotici</a:t>
            </a:r>
            <a:r>
              <a:rPr sz="1400" spc="2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in</a:t>
            </a:r>
            <a:r>
              <a:rPr sz="1400" spc="2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batteriostatici</a:t>
            </a:r>
            <a:r>
              <a:rPr sz="1400" spc="204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191400"/>
              </a:lnSpc>
              <a:tabLst>
                <a:tab pos="1014094" algn="l"/>
              </a:tabLst>
            </a:pPr>
            <a:r>
              <a:rPr sz="1400" spc="-5" dirty="0">
                <a:latin typeface="Arial"/>
                <a:cs typeface="Arial"/>
              </a:rPr>
              <a:t>battericidi,	la distinzione tra molecole idrofile e lipofile è più moderna e  attuale perché correla con la fisiopatologia del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paziente.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95736" y="4293096"/>
            <a:ext cx="1973141" cy="12920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48064" y="4653136"/>
            <a:ext cx="2254414" cy="775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94084" y="2574845"/>
            <a:ext cx="2070077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1" spc="15" dirty="0">
                <a:solidFill>
                  <a:srgbClr val="FF0000"/>
                </a:solidFill>
                <a:latin typeface="Cambria"/>
                <a:cs typeface="Cambria"/>
              </a:rPr>
              <a:t>Antibiotici </a:t>
            </a:r>
            <a:r>
              <a:rPr sz="1550" b="1" spc="10" dirty="0">
                <a:solidFill>
                  <a:srgbClr val="FF0000"/>
                </a:solidFill>
                <a:latin typeface="Cambria"/>
                <a:cs typeface="Cambria"/>
              </a:rPr>
              <a:t>idrofili</a:t>
            </a:r>
            <a:endParaRPr sz="155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6651" y="2887609"/>
            <a:ext cx="3253420" cy="149085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41300" marR="5080" indent="-228600">
              <a:lnSpc>
                <a:spcPct val="101299"/>
              </a:lnSpc>
              <a:spcBef>
                <a:spcPts val="11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betalattamici (penicilline,  cefalosporine, </a:t>
            </a:r>
            <a:r>
              <a:rPr sz="1550" spc="20" dirty="0">
                <a:latin typeface="Cambria"/>
                <a:cs typeface="Cambria"/>
              </a:rPr>
              <a:t>carbapenemi,  monobattami)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8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glicopeptidi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20" dirty="0">
                <a:latin typeface="Cambria"/>
                <a:cs typeface="Cambria"/>
              </a:rPr>
              <a:t>aminoglicosidi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3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lipopeptidi</a:t>
            </a:r>
            <a:r>
              <a:rPr sz="1550" dirty="0">
                <a:latin typeface="Cambria"/>
                <a:cs typeface="Cambria"/>
              </a:rPr>
              <a:t> </a:t>
            </a:r>
            <a:r>
              <a:rPr sz="1550" spc="20" dirty="0">
                <a:latin typeface="Cambria"/>
                <a:cs typeface="Cambria"/>
              </a:rPr>
              <a:t>(daptomicina)</a:t>
            </a:r>
            <a:endParaRPr sz="155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61904" y="2574845"/>
            <a:ext cx="2037037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1" spc="15" dirty="0">
                <a:solidFill>
                  <a:srgbClr val="FF0000"/>
                </a:solidFill>
                <a:latin typeface="Cambria"/>
                <a:cs typeface="Cambria"/>
              </a:rPr>
              <a:t>Antibiotici</a:t>
            </a:r>
            <a:r>
              <a:rPr sz="1550" b="1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1550" b="1" spc="15" dirty="0">
                <a:solidFill>
                  <a:srgbClr val="FF0000"/>
                </a:solidFill>
                <a:latin typeface="Cambria"/>
                <a:cs typeface="Cambria"/>
              </a:rPr>
              <a:t>lipofili</a:t>
            </a:r>
            <a:endParaRPr sz="155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48064" y="2852936"/>
            <a:ext cx="2909175" cy="151195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3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Macrolidi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Fluorochinoloni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8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Tetracicline/glicilcicline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20" dirty="0">
                <a:latin typeface="Cambria"/>
                <a:cs typeface="Cambria"/>
              </a:rPr>
              <a:t>Cloramfenicolo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20" dirty="0">
                <a:latin typeface="Cambria"/>
                <a:cs typeface="Cambria"/>
              </a:rPr>
              <a:t>Rifampicina</a:t>
            </a:r>
            <a:endParaRPr sz="155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11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550" spc="15" dirty="0">
                <a:latin typeface="Cambria"/>
                <a:cs typeface="Cambria"/>
              </a:rPr>
              <a:t>Oxazolidinoni</a:t>
            </a:r>
            <a:r>
              <a:rPr sz="1550" spc="-5" dirty="0">
                <a:latin typeface="Cambria"/>
                <a:cs typeface="Cambria"/>
              </a:rPr>
              <a:t> </a:t>
            </a:r>
            <a:r>
              <a:rPr sz="1550" spc="15" dirty="0">
                <a:latin typeface="Cambria"/>
                <a:cs typeface="Cambria"/>
              </a:rPr>
              <a:t>(linezolid)</a:t>
            </a:r>
            <a:endParaRPr sz="15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576" y="1628800"/>
            <a:ext cx="7416824" cy="47513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lnSpc>
                <a:spcPct val="200000"/>
              </a:lnSpc>
              <a:spcBef>
                <a:spcPts val="90"/>
              </a:spcBef>
            </a:pPr>
            <a:r>
              <a:rPr sz="1400" spc="-5" dirty="0" err="1">
                <a:latin typeface="Arial"/>
                <a:cs typeface="Arial"/>
              </a:rPr>
              <a:t>Sono</a:t>
            </a:r>
            <a:r>
              <a:rPr sz="1400" spc="1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farmaci</a:t>
            </a:r>
            <a:r>
              <a:rPr sz="1400" spc="1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definiti</a:t>
            </a:r>
            <a:r>
              <a:rPr sz="1400" spc="1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spc="1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basso</a:t>
            </a:r>
            <a:r>
              <a:rPr sz="1400" spc="1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volume</a:t>
            </a:r>
            <a:r>
              <a:rPr sz="1400" spc="1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</a:t>
            </a:r>
            <a:r>
              <a:rPr sz="1400" spc="1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distribuzione</a:t>
            </a:r>
            <a:r>
              <a:rPr sz="1400" spc="1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(in</a:t>
            </a:r>
            <a:r>
              <a:rPr lang="it-IT" sz="1400" spc="-5" dirty="0">
                <a:latin typeface="Arial"/>
                <a:cs typeface="Arial"/>
              </a:rPr>
              <a:t> genere </a:t>
            </a:r>
            <a:r>
              <a:rPr sz="1400" spc="-5" dirty="0">
                <a:latin typeface="Arial"/>
                <a:cs typeface="Arial"/>
              </a:rPr>
              <a:t>&lt;15-20 </a:t>
            </a:r>
            <a:r>
              <a:rPr sz="1400" spc="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litri 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globali </a:t>
            </a:r>
            <a:r>
              <a:rPr sz="1400" spc="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per </a:t>
            </a:r>
            <a:r>
              <a:rPr sz="1400" spc="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un 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paziente </a:t>
            </a:r>
            <a:r>
              <a:rPr sz="1400" spc="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 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70 </a:t>
            </a:r>
            <a:r>
              <a:rPr sz="1400" spc="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kg </a:t>
            </a:r>
            <a:r>
              <a:rPr sz="1400" spc="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 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peso) </a:t>
            </a:r>
            <a:r>
              <a:rPr sz="1400" spc="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 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hanno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un’eliminazione</a:t>
            </a:r>
            <a:r>
              <a:rPr sz="1400" spc="-5" dirty="0">
                <a:latin typeface="Arial"/>
                <a:cs typeface="Arial"/>
              </a:rPr>
              <a:t> prevalentemente renale. </a:t>
            </a:r>
            <a:endParaRPr lang="it-IT" sz="1400" spc="-5" dirty="0">
              <a:latin typeface="Arial"/>
              <a:cs typeface="Arial"/>
            </a:endParaRPr>
          </a:p>
          <a:p>
            <a:pPr marL="12700" algn="just">
              <a:lnSpc>
                <a:spcPct val="200000"/>
              </a:lnSpc>
              <a:spcBef>
                <a:spcPts val="90"/>
              </a:spcBef>
            </a:pPr>
            <a:r>
              <a:rPr sz="1400" spc="-5" dirty="0" err="1">
                <a:latin typeface="Arial"/>
                <a:cs typeface="Arial"/>
              </a:rPr>
              <a:t>Gli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antibiotici lipofili </a:t>
            </a:r>
            <a:r>
              <a:rPr sz="1400" spc="-5" dirty="0">
                <a:latin typeface="Arial"/>
                <a:cs typeface="Arial"/>
              </a:rPr>
              <a:t>hanno  caratteristiche opposte a quelle dei farmaci idrofili. </a:t>
            </a:r>
            <a:r>
              <a:rPr sz="1400" b="1" spc="-5" dirty="0">
                <a:latin typeface="Arial"/>
                <a:cs typeface="Arial"/>
              </a:rPr>
              <a:t>Attraversano la barriera  plasmatica </a:t>
            </a:r>
            <a:r>
              <a:rPr sz="1400" spc="-5" dirty="0">
                <a:latin typeface="Arial"/>
                <a:cs typeface="Arial"/>
              </a:rPr>
              <a:t>di tutte le cellule, comprese quelle intestinali: molti di questi  farmaci possono essere somministrati per via orale, cosa che non avviene  per quasi tutti i farmaci idrofili (fa eccezione l’amoxicillina). Penetrando bene  nelle cellule, risultano attivi contro i patogeni intracellulari. e presentano un  ampio volume di distribuzione (perché si accumulano all’interno delle cellule  che fungono da </a:t>
            </a:r>
            <a:r>
              <a:rPr sz="1400" i="1" spc="-5" dirty="0">
                <a:latin typeface="Arial"/>
                <a:cs typeface="Arial"/>
              </a:rPr>
              <a:t>reservoir</a:t>
            </a:r>
            <a:r>
              <a:rPr sz="1400" spc="-5" dirty="0">
                <a:latin typeface="Arial"/>
                <a:cs typeface="Arial"/>
              </a:rPr>
              <a:t>). Infine, in quanto lipofili, per poter essere eliminati  necessitano di una biotrasformazione: tutti questi antibiotici non vengono  eliminati così come li abbiamo introdotti, ma vengono bio-trasformati per lo  più dal fegato o da enzimi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ubiquitari.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4"/>
          <p:cNvSpPr txBox="1"/>
          <p:nvPr/>
        </p:nvSpPr>
        <p:spPr>
          <a:xfrm>
            <a:off x="755576" y="476672"/>
            <a:ext cx="7438145" cy="10500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Arial"/>
                <a:cs typeface="Arial"/>
              </a:rPr>
              <a:t>Gli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antibiotici idrofili</a:t>
            </a:r>
            <a:r>
              <a:rPr sz="1400" spc="-5" dirty="0">
                <a:latin typeface="Arial"/>
                <a:cs typeface="Arial"/>
              </a:rPr>
              <a:t>, da un punto di vista farmacocinetico, sono farmaci</a:t>
            </a:r>
            <a:r>
              <a:rPr sz="1400" spc="3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che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191400"/>
              </a:lnSpc>
            </a:pPr>
            <a:r>
              <a:rPr sz="1400" b="1" spc="-5" dirty="0">
                <a:latin typeface="Arial"/>
                <a:cs typeface="Arial"/>
              </a:rPr>
              <a:t>non penetrano all’interno delle cellule</a:t>
            </a:r>
            <a:r>
              <a:rPr sz="1400" spc="-5" dirty="0">
                <a:latin typeface="Arial"/>
                <a:cs typeface="Arial"/>
              </a:rPr>
              <a:t>: ciò significa che non sono attivi nei  confronti </a:t>
            </a:r>
            <a:r>
              <a:rPr sz="1400" spc="1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dei </a:t>
            </a:r>
            <a:r>
              <a:rPr sz="1400" spc="1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patogeni </a:t>
            </a:r>
            <a:r>
              <a:rPr sz="1400" spc="1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intracellulari </a:t>
            </a:r>
            <a:r>
              <a:rPr sz="1400" spc="1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(es. </a:t>
            </a:r>
            <a:r>
              <a:rPr sz="1400" spc="185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Legionella </a:t>
            </a:r>
            <a:r>
              <a:rPr sz="1400" i="1" spc="1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spp.. </a:t>
            </a:r>
            <a:r>
              <a:rPr sz="1400" spc="165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Clamydia </a:t>
            </a:r>
            <a:r>
              <a:rPr sz="1400" i="1" spc="1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spp.,</a:t>
            </a:r>
            <a:r>
              <a:rPr lang="it-IT" sz="1400" i="1" spc="-5" dirty="0">
                <a:latin typeface="Arial"/>
                <a:cs typeface="Arial"/>
              </a:rPr>
              <a:t> </a:t>
            </a:r>
            <a:r>
              <a:rPr lang="it-IT" sz="1400" i="1" spc="-5" dirty="0" err="1">
                <a:latin typeface="Arial"/>
                <a:cs typeface="Arial"/>
              </a:rPr>
              <a:t>Mycoplasma</a:t>
            </a:r>
            <a:r>
              <a:rPr lang="it-IT" sz="1400" i="1" spc="-5" dirty="0">
                <a:latin typeface="Arial"/>
                <a:cs typeface="Arial"/>
              </a:rPr>
              <a:t> </a:t>
            </a:r>
            <a:r>
              <a:rPr lang="it-IT" sz="1400" i="1" spc="-5" dirty="0" err="1">
                <a:latin typeface="Arial"/>
                <a:cs typeface="Arial"/>
              </a:rPr>
              <a:t>spp</a:t>
            </a:r>
            <a:r>
              <a:rPr lang="it-IT" sz="1400" i="1" spc="-5" dirty="0">
                <a:latin typeface="Arial"/>
                <a:cs typeface="Arial"/>
              </a:rPr>
              <a:t>.)</a:t>
            </a:r>
            <a:endParaRPr sz="1400" i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04800" y="0"/>
            <a:ext cx="8534400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CLASSIFICAZIONE DEGLI ANTIBIOTICI  ANTIINFETTIVI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Secondo il MECCANISMO D’AZIONE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027113" y="1219200"/>
            <a:ext cx="7385050" cy="4786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INIBIZIONE DELLA SINTESI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DELLA PARETE BATTERICA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INIBIZIONE DELLA FUNZIONE DELLA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MEMBRANA CELLULARE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INIBIZIONE DELLA SINTESI PROTEICA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INIBIZIONE DELLA SINTESI DI  DNA / RNA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Times New Roman" pitchFamily="16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INIBIZIONE DEL METABOLISMO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71772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162050" y="4784725"/>
            <a:ext cx="1600200" cy="1006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Inibitori del metabolismo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Sulfamidici, trimetoprim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505200" y="5094288"/>
            <a:ext cx="1600200" cy="14938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Inibitori della sintesi della parete cellulare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B-lattamici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vancomicina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248400" y="4572000"/>
            <a:ext cx="1600200" cy="1889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Inibitori della sintesi proteica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Tetracicline, aminoglucosidi, macrolidi, clindamicina, cloramfenicolo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733800" y="257175"/>
            <a:ext cx="1752600" cy="1493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Inibitori della funzione o della sintesi degli acidi nucleici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Fluorochinolonici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rifampicina</a:t>
            </a: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H="1">
            <a:off x="5256213" y="3543300"/>
            <a:ext cx="231775" cy="2286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141413" y="1733550"/>
            <a:ext cx="2084387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membrana cellulare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622925" y="1670050"/>
            <a:ext cx="1668463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parete cellulare</a:t>
            </a: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H="1">
            <a:off x="6122988" y="1973263"/>
            <a:ext cx="400050" cy="296862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2301875" y="2190750"/>
            <a:ext cx="4113213" cy="2330450"/>
            <a:chOff x="1450" y="1380"/>
            <a:chExt cx="2591" cy="1468"/>
          </a:xfrm>
        </p:grpSpPr>
        <p:sp>
          <p:nvSpPr>
            <p:cNvPr id="15370" name="AutoShape 10"/>
            <p:cNvSpPr>
              <a:spLocks noChangeArrowheads="1"/>
            </p:cNvSpPr>
            <p:nvPr/>
          </p:nvSpPr>
          <p:spPr bwMode="auto">
            <a:xfrm>
              <a:off x="1450" y="1380"/>
              <a:ext cx="2591" cy="1468"/>
            </a:xfrm>
            <a:prstGeom prst="flowChartTerminator">
              <a:avLst/>
            </a:prstGeom>
            <a:solidFill>
              <a:srgbClr val="CC33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</a:endParaRPr>
            </a:p>
          </p:txBody>
        </p:sp>
        <p:sp>
          <p:nvSpPr>
            <p:cNvPr id="15371" name="AutoShape 11"/>
            <p:cNvSpPr>
              <a:spLocks noChangeArrowheads="1"/>
            </p:cNvSpPr>
            <p:nvPr/>
          </p:nvSpPr>
          <p:spPr bwMode="auto">
            <a:xfrm>
              <a:off x="1546" y="1457"/>
              <a:ext cx="2370" cy="1309"/>
            </a:xfrm>
            <a:prstGeom prst="flowChartTerminator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</a:endParaRPr>
            </a:p>
          </p:txBody>
        </p:sp>
        <p:sp>
          <p:nvSpPr>
            <p:cNvPr id="15372" name="AutoShape 12"/>
            <p:cNvSpPr>
              <a:spLocks noChangeArrowheads="1"/>
            </p:cNvSpPr>
            <p:nvPr/>
          </p:nvSpPr>
          <p:spPr bwMode="auto">
            <a:xfrm>
              <a:off x="1637" y="1548"/>
              <a:ext cx="2183" cy="1122"/>
            </a:xfrm>
            <a:prstGeom prst="flowChartTerminator">
              <a:avLst/>
            </a:prstGeom>
            <a:solidFill>
              <a:srgbClr val="FFFF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</a:endParaRPr>
            </a:p>
          </p:txBody>
        </p:sp>
        <p:grpSp>
          <p:nvGrpSpPr>
            <p:cNvPr id="15373" name="Group 13"/>
            <p:cNvGrpSpPr>
              <a:grpSpLocks/>
            </p:cNvGrpSpPr>
            <p:nvPr/>
          </p:nvGrpSpPr>
          <p:grpSpPr bwMode="auto">
            <a:xfrm>
              <a:off x="2162" y="1731"/>
              <a:ext cx="1055" cy="343"/>
              <a:chOff x="2162" y="1731"/>
              <a:chExt cx="1055" cy="343"/>
            </a:xfrm>
          </p:grpSpPr>
          <p:sp>
            <p:nvSpPr>
              <p:cNvPr id="15374" name="Freeform 14"/>
              <p:cNvSpPr>
                <a:spLocks noChangeArrowheads="1"/>
              </p:cNvSpPr>
              <p:nvPr/>
            </p:nvSpPr>
            <p:spPr bwMode="auto">
              <a:xfrm>
                <a:off x="2162" y="1731"/>
                <a:ext cx="1018" cy="273"/>
              </a:xfrm>
              <a:custGeom>
                <a:avLst/>
                <a:gdLst>
                  <a:gd name="G0" fmla="+- 24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1 0 0"/>
                  <a:gd name="G11" fmla="+- 1 0 0"/>
                  <a:gd name="G12" fmla="+- 1 0 0"/>
                  <a:gd name="G13" fmla="+- 1 0 0"/>
                  <a:gd name="G14" fmla="+- 1 0 0"/>
                  <a:gd name="G15" fmla="*/ 1 33983 1024"/>
                  <a:gd name="G16" fmla="*/ 1 35987 55552"/>
                  <a:gd name="G17" fmla="*/ G16 1 180"/>
                  <a:gd name="G18" fmla="*/ G15 1 G17"/>
                  <a:gd name="G19" fmla="+- 1 0 0"/>
                  <a:gd name="G20" fmla="+- 1 0 0"/>
                  <a:gd name="G21" fmla="+- 1 0 0"/>
                  <a:gd name="G22" fmla="+- 1 0 0"/>
                  <a:gd name="G23" fmla="+- 1 0 0"/>
                  <a:gd name="G24" fmla="+- 1 0 0"/>
                  <a:gd name="G25" fmla="+- 1 0 0"/>
                  <a:gd name="G26" fmla="+- 1 0 0"/>
                  <a:gd name="G27" fmla="+- 1 0 0"/>
                  <a:gd name="G28" fmla="+- 1 0 0"/>
                  <a:gd name="G29" fmla="+- 1 0 0"/>
                  <a:gd name="G30" fmla="+- 1 0 0"/>
                  <a:gd name="G31" fmla="+- 1 0 0"/>
                  <a:gd name="G32" fmla="+- 1 0 0"/>
                  <a:gd name="G33" fmla="+- 1 0 0"/>
                  <a:gd name="G34" fmla="+- 1 0 0"/>
                  <a:gd name="G35" fmla="+- 1 0 0"/>
                  <a:gd name="G36" fmla="*/ 1 61117 12704"/>
                  <a:gd name="G37" fmla="*/ 1 24577 2"/>
                  <a:gd name="G38" fmla="+- 1 0 0"/>
                  <a:gd name="G39" fmla="+- 1 0 0"/>
                  <a:gd name="G40" fmla="+- 1 0 0"/>
                  <a:gd name="G41" fmla="+- 1 0 0"/>
                  <a:gd name="G42" fmla="+- 1 0 0"/>
                  <a:gd name="G43" fmla="+- 1 0 0"/>
                  <a:gd name="G44" fmla="+- 71 0 0"/>
                  <a:gd name="G45" fmla="+- 1 0 0"/>
                  <a:gd name="G46" fmla="+- 1 0 0"/>
                  <a:gd name="G47" fmla="+- 1 0 0"/>
                  <a:gd name="G48" fmla="+- 1 0 0"/>
                  <a:gd name="G49" fmla="+- 1 0 0"/>
                  <a:gd name="G50" fmla="+- 1 0 0"/>
                  <a:gd name="G51" fmla="+- 1 0 0"/>
                  <a:gd name="G52" fmla="+- 1 0 0"/>
                  <a:gd name="G53" fmla="+- 1 0 0"/>
                  <a:gd name="G54" fmla="*/ 1 35987 45568"/>
                  <a:gd name="G55" fmla="*/ 1 35987 55552"/>
                  <a:gd name="G56" fmla="*/ G55 1 180"/>
                  <a:gd name="G57" fmla="*/ G54 1 G56"/>
                  <a:gd name="G58" fmla="+- 1 0 0"/>
                  <a:gd name="G59" fmla="+- 1 0 0"/>
                  <a:gd name="G60" fmla="+- 1 0 0"/>
                  <a:gd name="G61" fmla="+- 1 0 0"/>
                  <a:gd name="G62" fmla="+- 1 0 0"/>
                  <a:gd name="G63" fmla="+- 1 0 0"/>
                  <a:gd name="G64" fmla="+- 1 0 0"/>
                  <a:gd name="G65" fmla="+- 1 0 0"/>
                  <a:gd name="G66" fmla="+- 1 0 0"/>
                  <a:gd name="G67" fmla="+- 1 0 0"/>
                  <a:gd name="G68" fmla="+- 1 0 0"/>
                  <a:gd name="G69" fmla="+- 0 0 0"/>
                  <a:gd name="G70" fmla="+- 1 0 0"/>
                  <a:gd name="G71" fmla="+- 1 0 0"/>
                  <a:gd name="G72" fmla="+- 1 0 0"/>
                  <a:gd name="T0" fmla="*/ 0 w 784"/>
                  <a:gd name="T1" fmla="*/ 71 h 211"/>
                  <a:gd name="T2" fmla="*/ 36 w 784"/>
                  <a:gd name="T3" fmla="*/ 27 h 211"/>
                  <a:gd name="T4" fmla="*/ 76 w 784"/>
                  <a:gd name="T5" fmla="*/ 19 h 211"/>
                  <a:gd name="T6" fmla="*/ 84 w 784"/>
                  <a:gd name="T7" fmla="*/ 43 h 211"/>
                  <a:gd name="T8" fmla="*/ 88 w 784"/>
                  <a:gd name="T9" fmla="*/ 55 h 211"/>
                  <a:gd name="T10" fmla="*/ 108 w 784"/>
                  <a:gd name="T11" fmla="*/ 115 h 211"/>
                  <a:gd name="T12" fmla="*/ 152 w 784"/>
                  <a:gd name="T13" fmla="*/ 103 h 211"/>
                  <a:gd name="T14" fmla="*/ 180 w 784"/>
                  <a:gd name="T15" fmla="*/ 47 h 211"/>
                  <a:gd name="T16" fmla="*/ 208 w 784"/>
                  <a:gd name="T17" fmla="*/ 19 h 211"/>
                  <a:gd name="T18" fmla="*/ 232 w 784"/>
                  <a:gd name="T19" fmla="*/ 51 h 211"/>
                  <a:gd name="T20" fmla="*/ 264 w 784"/>
                  <a:gd name="T21" fmla="*/ 123 h 211"/>
                  <a:gd name="T22" fmla="*/ 304 w 784"/>
                  <a:gd name="T23" fmla="*/ 75 h 211"/>
                  <a:gd name="T24" fmla="*/ 312 w 784"/>
                  <a:gd name="T25" fmla="*/ 51 h 211"/>
                  <a:gd name="T26" fmla="*/ 348 w 784"/>
                  <a:gd name="T27" fmla="*/ 31 h 211"/>
                  <a:gd name="T28" fmla="*/ 396 w 784"/>
                  <a:gd name="T29" fmla="*/ 139 h 211"/>
                  <a:gd name="T30" fmla="*/ 428 w 784"/>
                  <a:gd name="T31" fmla="*/ 111 h 211"/>
                  <a:gd name="T32" fmla="*/ 480 w 784"/>
                  <a:gd name="T33" fmla="*/ 99 h 211"/>
                  <a:gd name="T34" fmla="*/ 504 w 784"/>
                  <a:gd name="T35" fmla="*/ 147 h 211"/>
                  <a:gd name="T36" fmla="*/ 556 w 784"/>
                  <a:gd name="T37" fmla="*/ 159 h 211"/>
                  <a:gd name="T38" fmla="*/ 636 w 784"/>
                  <a:gd name="T39" fmla="*/ 183 h 211"/>
                  <a:gd name="T40" fmla="*/ 668 w 784"/>
                  <a:gd name="T41" fmla="*/ 207 h 211"/>
                  <a:gd name="T42" fmla="*/ 728 w 784"/>
                  <a:gd name="T43" fmla="*/ 199 h 211"/>
                  <a:gd name="T44" fmla="*/ 784 w 784"/>
                  <a:gd name="T45" fmla="*/ 211 h 211"/>
                  <a:gd name="T46" fmla="*/ 0 w 784"/>
                  <a:gd name="T47" fmla="*/ 0 h 211"/>
                  <a:gd name="T48" fmla="*/ 784 w 784"/>
                  <a:gd name="T49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T46" t="T47" r="T48" b="T49"/>
                <a:pathLst>
                  <a:path w="784" h="211">
                    <a:moveTo>
                      <a:pt x="0" y="71"/>
                    </a:moveTo>
                    <a:cubicBezTo>
                      <a:pt x="6" y="53"/>
                      <a:pt x="21" y="37"/>
                      <a:pt x="36" y="27"/>
                    </a:cubicBezTo>
                    <a:cubicBezTo>
                      <a:pt x="46" y="13"/>
                      <a:pt x="49" y="0"/>
                      <a:pt x="76" y="19"/>
                    </a:cubicBezTo>
                    <a:cubicBezTo>
                      <a:pt x="83" y="24"/>
                      <a:pt x="81" y="35"/>
                      <a:pt x="84" y="43"/>
                    </a:cubicBezTo>
                    <a:cubicBezTo>
                      <a:pt x="85" y="47"/>
                      <a:pt x="88" y="55"/>
                      <a:pt x="88" y="55"/>
                    </a:cubicBezTo>
                    <a:cubicBezTo>
                      <a:pt x="90" y="76"/>
                      <a:pt x="85" y="107"/>
                      <a:pt x="108" y="115"/>
                    </a:cubicBezTo>
                    <a:cubicBezTo>
                      <a:pt x="115" y="114"/>
                      <a:pt x="144" y="115"/>
                      <a:pt x="152" y="103"/>
                    </a:cubicBezTo>
                    <a:cubicBezTo>
                      <a:pt x="166" y="81"/>
                      <a:pt x="158" y="62"/>
                      <a:pt x="180" y="47"/>
                    </a:cubicBezTo>
                    <a:cubicBezTo>
                      <a:pt x="198" y="19"/>
                      <a:pt x="187" y="26"/>
                      <a:pt x="208" y="19"/>
                    </a:cubicBezTo>
                    <a:cubicBezTo>
                      <a:pt x="217" y="33"/>
                      <a:pt x="218" y="41"/>
                      <a:pt x="232" y="51"/>
                    </a:cubicBezTo>
                    <a:cubicBezTo>
                      <a:pt x="240" y="76"/>
                      <a:pt x="242" y="108"/>
                      <a:pt x="264" y="123"/>
                    </a:cubicBezTo>
                    <a:cubicBezTo>
                      <a:pt x="291" y="114"/>
                      <a:pt x="295" y="101"/>
                      <a:pt x="304" y="75"/>
                    </a:cubicBezTo>
                    <a:cubicBezTo>
                      <a:pt x="307" y="67"/>
                      <a:pt x="304" y="54"/>
                      <a:pt x="312" y="51"/>
                    </a:cubicBezTo>
                    <a:cubicBezTo>
                      <a:pt x="325" y="47"/>
                      <a:pt x="348" y="31"/>
                      <a:pt x="348" y="31"/>
                    </a:cubicBezTo>
                    <a:cubicBezTo>
                      <a:pt x="405" y="42"/>
                      <a:pt x="350" y="109"/>
                      <a:pt x="396" y="139"/>
                    </a:cubicBezTo>
                    <a:cubicBezTo>
                      <a:pt x="409" y="130"/>
                      <a:pt x="415" y="120"/>
                      <a:pt x="428" y="111"/>
                    </a:cubicBezTo>
                    <a:cubicBezTo>
                      <a:pt x="437" y="84"/>
                      <a:pt x="457" y="91"/>
                      <a:pt x="480" y="99"/>
                    </a:cubicBezTo>
                    <a:cubicBezTo>
                      <a:pt x="501" y="130"/>
                      <a:pt x="493" y="114"/>
                      <a:pt x="504" y="147"/>
                    </a:cubicBezTo>
                    <a:cubicBezTo>
                      <a:pt x="506" y="154"/>
                      <a:pt x="554" y="159"/>
                      <a:pt x="556" y="159"/>
                    </a:cubicBezTo>
                    <a:cubicBezTo>
                      <a:pt x="574" y="185"/>
                      <a:pt x="607" y="181"/>
                      <a:pt x="636" y="183"/>
                    </a:cubicBezTo>
                    <a:cubicBezTo>
                      <a:pt x="645" y="197"/>
                      <a:pt x="652" y="202"/>
                      <a:pt x="668" y="207"/>
                    </a:cubicBezTo>
                    <a:cubicBezTo>
                      <a:pt x="698" y="200"/>
                      <a:pt x="692" y="194"/>
                      <a:pt x="728" y="199"/>
                    </a:cubicBezTo>
                    <a:cubicBezTo>
                      <a:pt x="754" y="208"/>
                      <a:pt x="751" y="211"/>
                      <a:pt x="784" y="211"/>
                    </a:cubicBezTo>
                  </a:path>
                </a:pathLst>
              </a:custGeom>
              <a:noFill/>
              <a:ln w="28440" cap="sq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  <p:sp>
            <p:nvSpPr>
              <p:cNvPr id="15375" name="Freeform 15"/>
              <p:cNvSpPr>
                <a:spLocks noChangeArrowheads="1"/>
              </p:cNvSpPr>
              <p:nvPr/>
            </p:nvSpPr>
            <p:spPr bwMode="auto">
              <a:xfrm>
                <a:off x="2214" y="1735"/>
                <a:ext cx="1003" cy="340"/>
              </a:xfrm>
              <a:custGeom>
                <a:avLst/>
                <a:gdLst>
                  <a:gd name="G0" fmla="+- 25 0 0"/>
                  <a:gd name="G1" fmla="*/ 1 55153 25216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1 0 0"/>
                  <a:gd name="G11" fmla="+- 1 0 0"/>
                  <a:gd name="G12" fmla="+- 1 0 0"/>
                  <a:gd name="G13" fmla="+- 1 0 0"/>
                  <a:gd name="G14" fmla="+- 93 0 0"/>
                  <a:gd name="G15" fmla="+- 1 0 0"/>
                  <a:gd name="G16" fmla="+- 1 0 0"/>
                  <a:gd name="G17" fmla="+- 1 0 0"/>
                  <a:gd name="G18" fmla="+- 1 0 0"/>
                  <a:gd name="G19" fmla="+- 1 0 0"/>
                  <a:gd name="G20" fmla="+- 1 0 0"/>
                  <a:gd name="G21" fmla="+- 1 0 0"/>
                  <a:gd name="G22" fmla="+- 1 0 0"/>
                  <a:gd name="G23" fmla="+- 1 0 0"/>
                  <a:gd name="G24" fmla="*/ 1 58081 25408"/>
                  <a:gd name="G25" fmla="+- 1 0 0"/>
                  <a:gd name="G26" fmla="+- 1 0 0"/>
                  <a:gd name="G27" fmla="+- 1 0 0"/>
                  <a:gd name="G28" fmla="+- 1 0 0"/>
                  <a:gd name="G29" fmla="+- 1 0 0"/>
                  <a:gd name="G30" fmla="+- 1 0 0"/>
                  <a:gd name="G31" fmla="+- 1 0 0"/>
                  <a:gd name="G32" fmla="+- 1 0 0"/>
                  <a:gd name="G33" fmla="+- 1 0 0"/>
                  <a:gd name="G34" fmla="+- 1 0 0"/>
                  <a:gd name="G35" fmla="+- 1 0 0"/>
                  <a:gd name="G36" fmla="+- 1 0 0"/>
                  <a:gd name="G37" fmla="+- 1 0 0"/>
                  <a:gd name="G38" fmla="+- 1 0 0"/>
                  <a:gd name="G39" fmla="+- 1 0 0"/>
                  <a:gd name="G40" fmla="+- 1 0 0"/>
                  <a:gd name="G41" fmla="+- 1 0 0"/>
                  <a:gd name="G42" fmla="+- 1 0 0"/>
                  <a:gd name="G43" fmla="+- 48 0 0"/>
                  <a:gd name="G44" fmla="+- 0 0 0"/>
                  <a:gd name="G45" fmla="+- 65488 0 0"/>
                  <a:gd name="G46" fmla="+- 65420 0 0"/>
                  <a:gd name="G47" fmla="+- 65528 0 0"/>
                  <a:gd name="G48" fmla="+- 65476 0 0"/>
                  <a:gd name="G49" fmla="+- 65380 0 0"/>
                  <a:gd name="G50" fmla="+- 65340 0 0"/>
                  <a:gd name="G51" fmla="+- 65308 0 0"/>
                  <a:gd name="G52" fmla="+- 65312 0 0"/>
                  <a:gd name="G53" fmla="+- 65356 0 0"/>
                  <a:gd name="G54" fmla="+- 65308 0 0"/>
                  <a:gd name="G55" fmla="+- 65256 0 0"/>
                  <a:gd name="G56" fmla="+- 65168 0 0"/>
                  <a:gd name="G57" fmla="+- 65268 0 0"/>
                  <a:gd name="G58" fmla="+- 65192 0 0"/>
                  <a:gd name="G59" fmla="+- 65200 0 0"/>
                  <a:gd name="G60" fmla="+- 65200 0 0"/>
                  <a:gd name="G61" fmla="+- 65152 0 0"/>
                  <a:gd name="G62" fmla="+- 65136 0 0"/>
                  <a:gd name="G63" fmla="+- 65080 0 0"/>
                  <a:gd name="G64" fmla="+- 65044 0 0"/>
                  <a:gd name="G65" fmla="+- 65024 0 0"/>
                  <a:gd name="G66" fmla="+- 232 0 0"/>
                  <a:gd name="G67" fmla="+- 1 0 0"/>
                  <a:gd name="G68" fmla="+- 1 0 0"/>
                  <a:gd name="G69" fmla="+- 1 0 0"/>
                  <a:gd name="T0" fmla="*/ 0 w 772"/>
                  <a:gd name="T1" fmla="*/ 80 h 262"/>
                  <a:gd name="T2" fmla="*/ 32 w 772"/>
                  <a:gd name="T3" fmla="*/ 40 h 262"/>
                  <a:gd name="T4" fmla="*/ 40 w 772"/>
                  <a:gd name="T5" fmla="*/ 16 h 262"/>
                  <a:gd name="T6" fmla="*/ 64 w 772"/>
                  <a:gd name="T7" fmla="*/ 0 h 262"/>
                  <a:gd name="T8" fmla="*/ 116 w 772"/>
                  <a:gd name="T9" fmla="*/ 144 h 262"/>
                  <a:gd name="T10" fmla="*/ 152 w 772"/>
                  <a:gd name="T11" fmla="*/ 120 h 262"/>
                  <a:gd name="T12" fmla="*/ 180 w 772"/>
                  <a:gd name="T13" fmla="*/ 48 h 262"/>
                  <a:gd name="T14" fmla="*/ 204 w 772"/>
                  <a:gd name="T15" fmla="*/ 32 h 262"/>
                  <a:gd name="T16" fmla="*/ 228 w 772"/>
                  <a:gd name="T17" fmla="*/ 24 h 262"/>
                  <a:gd name="T18" fmla="*/ 252 w 772"/>
                  <a:gd name="T19" fmla="*/ 72 h 262"/>
                  <a:gd name="T20" fmla="*/ 296 w 772"/>
                  <a:gd name="T21" fmla="*/ 140 h 262"/>
                  <a:gd name="T22" fmla="*/ 320 w 772"/>
                  <a:gd name="T23" fmla="*/ 108 h 262"/>
                  <a:gd name="T24" fmla="*/ 336 w 772"/>
                  <a:gd name="T25" fmla="*/ 88 h 262"/>
                  <a:gd name="T26" fmla="*/ 368 w 772"/>
                  <a:gd name="T27" fmla="*/ 48 h 262"/>
                  <a:gd name="T28" fmla="*/ 416 w 772"/>
                  <a:gd name="T29" fmla="*/ 156 h 262"/>
                  <a:gd name="T30" fmla="*/ 424 w 772"/>
                  <a:gd name="T31" fmla="*/ 184 h 262"/>
                  <a:gd name="T32" fmla="*/ 528 w 772"/>
                  <a:gd name="T33" fmla="*/ 208 h 262"/>
                  <a:gd name="T34" fmla="*/ 544 w 772"/>
                  <a:gd name="T35" fmla="*/ 232 h 262"/>
                  <a:gd name="T36" fmla="*/ 568 w 772"/>
                  <a:gd name="T37" fmla="*/ 220 h 262"/>
                  <a:gd name="T38" fmla="*/ 604 w 772"/>
                  <a:gd name="T39" fmla="*/ 244 h 262"/>
                  <a:gd name="T40" fmla="*/ 644 w 772"/>
                  <a:gd name="T41" fmla="*/ 240 h 262"/>
                  <a:gd name="T42" fmla="*/ 696 w 772"/>
                  <a:gd name="T43" fmla="*/ 248 h 262"/>
                  <a:gd name="T44" fmla="*/ 740 w 772"/>
                  <a:gd name="T45" fmla="*/ 260 h 262"/>
                  <a:gd name="T46" fmla="*/ 772 w 772"/>
                  <a:gd name="T47" fmla="*/ 256 h 262"/>
                  <a:gd name="T48" fmla="*/ 0 w 772"/>
                  <a:gd name="T49" fmla="*/ 0 h 262"/>
                  <a:gd name="T50" fmla="*/ 772 w 772"/>
                  <a:gd name="T5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T48" t="T49" r="T50" b="T51"/>
                <a:pathLst>
                  <a:path w="772" h="262">
                    <a:moveTo>
                      <a:pt x="0" y="80"/>
                    </a:moveTo>
                    <a:cubicBezTo>
                      <a:pt x="6" y="61"/>
                      <a:pt x="13" y="46"/>
                      <a:pt x="32" y="40"/>
                    </a:cubicBezTo>
                    <a:cubicBezTo>
                      <a:pt x="35" y="32"/>
                      <a:pt x="37" y="24"/>
                      <a:pt x="40" y="16"/>
                    </a:cubicBezTo>
                    <a:cubicBezTo>
                      <a:pt x="43" y="7"/>
                      <a:pt x="64" y="0"/>
                      <a:pt x="64" y="0"/>
                    </a:cubicBezTo>
                    <a:cubicBezTo>
                      <a:pt x="94" y="45"/>
                      <a:pt x="61" y="126"/>
                      <a:pt x="116" y="144"/>
                    </a:cubicBezTo>
                    <a:cubicBezTo>
                      <a:pt x="135" y="139"/>
                      <a:pt x="136" y="131"/>
                      <a:pt x="152" y="120"/>
                    </a:cubicBezTo>
                    <a:cubicBezTo>
                      <a:pt x="160" y="96"/>
                      <a:pt x="172" y="73"/>
                      <a:pt x="180" y="48"/>
                    </a:cubicBezTo>
                    <a:cubicBezTo>
                      <a:pt x="183" y="39"/>
                      <a:pt x="196" y="37"/>
                      <a:pt x="204" y="32"/>
                    </a:cubicBezTo>
                    <a:cubicBezTo>
                      <a:pt x="211" y="27"/>
                      <a:pt x="228" y="24"/>
                      <a:pt x="228" y="24"/>
                    </a:cubicBezTo>
                    <a:cubicBezTo>
                      <a:pt x="247" y="30"/>
                      <a:pt x="246" y="53"/>
                      <a:pt x="252" y="72"/>
                    </a:cubicBezTo>
                    <a:cubicBezTo>
                      <a:pt x="259" y="93"/>
                      <a:pt x="278" y="128"/>
                      <a:pt x="296" y="140"/>
                    </a:cubicBezTo>
                    <a:cubicBezTo>
                      <a:pt x="301" y="124"/>
                      <a:pt x="306" y="117"/>
                      <a:pt x="320" y="108"/>
                    </a:cubicBezTo>
                    <a:cubicBezTo>
                      <a:pt x="330" y="78"/>
                      <a:pt x="315" y="114"/>
                      <a:pt x="336" y="88"/>
                    </a:cubicBezTo>
                    <a:cubicBezTo>
                      <a:pt x="348" y="73"/>
                      <a:pt x="347" y="55"/>
                      <a:pt x="368" y="48"/>
                    </a:cubicBezTo>
                    <a:cubicBezTo>
                      <a:pt x="406" y="61"/>
                      <a:pt x="409" y="123"/>
                      <a:pt x="416" y="156"/>
                    </a:cubicBezTo>
                    <a:cubicBezTo>
                      <a:pt x="416" y="156"/>
                      <a:pt x="422" y="182"/>
                      <a:pt x="424" y="184"/>
                    </a:cubicBezTo>
                    <a:cubicBezTo>
                      <a:pt x="453" y="213"/>
                      <a:pt x="490" y="206"/>
                      <a:pt x="528" y="208"/>
                    </a:cubicBezTo>
                    <a:cubicBezTo>
                      <a:pt x="564" y="220"/>
                      <a:pt x="510" y="198"/>
                      <a:pt x="544" y="232"/>
                    </a:cubicBezTo>
                    <a:cubicBezTo>
                      <a:pt x="547" y="235"/>
                      <a:pt x="568" y="220"/>
                      <a:pt x="568" y="220"/>
                    </a:cubicBezTo>
                    <a:cubicBezTo>
                      <a:pt x="584" y="225"/>
                      <a:pt x="588" y="236"/>
                      <a:pt x="604" y="244"/>
                    </a:cubicBezTo>
                    <a:cubicBezTo>
                      <a:pt x="620" y="240"/>
                      <a:pt x="628" y="235"/>
                      <a:pt x="644" y="240"/>
                    </a:cubicBezTo>
                    <a:cubicBezTo>
                      <a:pt x="659" y="262"/>
                      <a:pt x="673" y="256"/>
                      <a:pt x="696" y="248"/>
                    </a:cubicBezTo>
                    <a:cubicBezTo>
                      <a:pt x="711" y="252"/>
                      <a:pt x="725" y="256"/>
                      <a:pt x="740" y="260"/>
                    </a:cubicBezTo>
                    <a:cubicBezTo>
                      <a:pt x="764" y="255"/>
                      <a:pt x="753" y="256"/>
                      <a:pt x="772" y="256"/>
                    </a:cubicBezTo>
                  </a:path>
                </a:pathLst>
              </a:custGeom>
              <a:noFill/>
              <a:ln w="28440" cap="sq">
                <a:solidFill>
                  <a:srgbClr val="FF99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</p:grpSp>
        <p:grpSp>
          <p:nvGrpSpPr>
            <p:cNvPr id="15376" name="Group 16"/>
            <p:cNvGrpSpPr>
              <a:grpSpLocks/>
            </p:cNvGrpSpPr>
            <p:nvPr/>
          </p:nvGrpSpPr>
          <p:grpSpPr bwMode="auto">
            <a:xfrm>
              <a:off x="2142" y="2297"/>
              <a:ext cx="1309" cy="238"/>
              <a:chOff x="2142" y="2297"/>
              <a:chExt cx="1309" cy="238"/>
            </a:xfrm>
          </p:grpSpPr>
          <p:sp>
            <p:nvSpPr>
              <p:cNvPr id="15377" name="Freeform 17"/>
              <p:cNvSpPr>
                <a:spLocks noChangeArrowheads="1"/>
              </p:cNvSpPr>
              <p:nvPr/>
            </p:nvSpPr>
            <p:spPr bwMode="auto">
              <a:xfrm>
                <a:off x="2168" y="2297"/>
                <a:ext cx="181" cy="202"/>
              </a:xfrm>
              <a:custGeom>
                <a:avLst/>
                <a:gdLst>
                  <a:gd name="G0" fmla="+- 1 0 0"/>
                  <a:gd name="G1" fmla="+- 0 0 0"/>
                  <a:gd name="G2" fmla="*/ 1 27477 60544"/>
                  <a:gd name="G3" fmla="*/ 1 35987 55552"/>
                  <a:gd name="G4" fmla="*/ G3 1 180"/>
                  <a:gd name="G5" fmla="*/ G2 1 G4"/>
                  <a:gd name="G6" fmla="+- 1 0 0"/>
                  <a:gd name="G7" fmla="+- 1 0 0"/>
                  <a:gd name="G8" fmla="+- 1 0 0"/>
                  <a:gd name="G9" fmla="+- 1 0 0"/>
                  <a:gd name="G10" fmla="+- 0 0 0"/>
                  <a:gd name="G11" fmla="+- 1 0 0"/>
                  <a:gd name="G12" fmla="+- 1 0 0"/>
                  <a:gd name="G13" fmla="+- 1 0 0"/>
                  <a:gd name="G14" fmla="+- 1 0 0"/>
                  <a:gd name="G15" fmla="+- 1 0 0"/>
                  <a:gd name="G16" fmla="+- 1 0 0"/>
                  <a:gd name="G17" fmla="+- 1 0 0"/>
                  <a:gd name="G18" fmla="+- 1 0 0"/>
                  <a:gd name="G19" fmla="*/ 1 24577 2"/>
                  <a:gd name="G20" fmla="+- 1 0 0"/>
                  <a:gd name="G21" fmla="+- 1 0 0"/>
                  <a:gd name="G22" fmla="+- 1 0 0"/>
                  <a:gd name="G23" fmla="*/ 1 35987 55552"/>
                  <a:gd name="G24" fmla="*/ G23 1 180"/>
                  <a:gd name="G25" fmla="*/ 0 1 G24"/>
                  <a:gd name="G26" fmla="+- 65496 0 0"/>
                  <a:gd name="G27" fmla="+- 28 0 0"/>
                  <a:gd name="G28" fmla="+- 60 0 0"/>
                  <a:gd name="G29" fmla="+- 100 0 0"/>
                  <a:gd name="G30" fmla="+- 108 0 0"/>
                  <a:gd name="G31" fmla="+- 56 0 0"/>
                  <a:gd name="G32" fmla="+- 0 0 0"/>
                  <a:gd name="G33" fmla="+- 65484 0 0"/>
                  <a:gd name="G34" fmla="+- 65436 0 0"/>
                  <a:gd name="G35" fmla="+- 65476 0 0"/>
                  <a:gd name="T0" fmla="*/ 28 w 140"/>
                  <a:gd name="T1" fmla="*/ 88 h 156"/>
                  <a:gd name="T2" fmla="*/ 0 w 140"/>
                  <a:gd name="T3" fmla="*/ 40 h 156"/>
                  <a:gd name="T4" fmla="*/ 36 w 140"/>
                  <a:gd name="T5" fmla="*/ 8 h 156"/>
                  <a:gd name="T6" fmla="*/ 60 w 140"/>
                  <a:gd name="T7" fmla="*/ 0 h 156"/>
                  <a:gd name="T8" fmla="*/ 104 w 140"/>
                  <a:gd name="T9" fmla="*/ 4 h 156"/>
                  <a:gd name="T10" fmla="*/ 128 w 140"/>
                  <a:gd name="T11" fmla="*/ 20 h 156"/>
                  <a:gd name="T12" fmla="*/ 120 w 140"/>
                  <a:gd name="T13" fmla="*/ 64 h 156"/>
                  <a:gd name="T14" fmla="*/ 128 w 140"/>
                  <a:gd name="T15" fmla="*/ 128 h 156"/>
                  <a:gd name="T16" fmla="*/ 92 w 140"/>
                  <a:gd name="T17" fmla="*/ 144 h 156"/>
                  <a:gd name="T18" fmla="*/ 24 w 140"/>
                  <a:gd name="T19" fmla="*/ 124 h 156"/>
                  <a:gd name="T20" fmla="*/ 28 w 140"/>
                  <a:gd name="T21" fmla="*/ 88 h 156"/>
                  <a:gd name="T22" fmla="*/ 0 w 140"/>
                  <a:gd name="T23" fmla="*/ 0 h 156"/>
                  <a:gd name="T24" fmla="*/ 140 w 140"/>
                  <a:gd name="T2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40" h="156">
                    <a:moveTo>
                      <a:pt x="28" y="88"/>
                    </a:moveTo>
                    <a:cubicBezTo>
                      <a:pt x="17" y="71"/>
                      <a:pt x="6" y="58"/>
                      <a:pt x="0" y="40"/>
                    </a:cubicBezTo>
                    <a:cubicBezTo>
                      <a:pt x="8" y="17"/>
                      <a:pt x="11" y="16"/>
                      <a:pt x="36" y="8"/>
                    </a:cubicBezTo>
                    <a:cubicBezTo>
                      <a:pt x="44" y="5"/>
                      <a:pt x="60" y="0"/>
                      <a:pt x="60" y="0"/>
                    </a:cubicBezTo>
                    <a:cubicBezTo>
                      <a:pt x="75" y="1"/>
                      <a:pt x="90" y="0"/>
                      <a:pt x="104" y="4"/>
                    </a:cubicBezTo>
                    <a:cubicBezTo>
                      <a:pt x="113" y="7"/>
                      <a:pt x="128" y="20"/>
                      <a:pt x="128" y="20"/>
                    </a:cubicBezTo>
                    <a:cubicBezTo>
                      <a:pt x="140" y="38"/>
                      <a:pt x="138" y="52"/>
                      <a:pt x="120" y="64"/>
                    </a:cubicBezTo>
                    <a:cubicBezTo>
                      <a:pt x="120" y="65"/>
                      <a:pt x="132" y="123"/>
                      <a:pt x="128" y="128"/>
                    </a:cubicBezTo>
                    <a:cubicBezTo>
                      <a:pt x="120" y="138"/>
                      <a:pt x="92" y="144"/>
                      <a:pt x="92" y="144"/>
                    </a:cubicBezTo>
                    <a:cubicBezTo>
                      <a:pt x="24" y="135"/>
                      <a:pt x="35" y="156"/>
                      <a:pt x="24" y="124"/>
                    </a:cubicBezTo>
                    <a:cubicBezTo>
                      <a:pt x="30" y="102"/>
                      <a:pt x="28" y="113"/>
                      <a:pt x="28" y="88"/>
                    </a:cubicBezTo>
                    <a:close/>
                  </a:path>
                </a:pathLst>
              </a:custGeom>
              <a:solidFill>
                <a:srgbClr val="FF66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  <p:sp>
            <p:nvSpPr>
              <p:cNvPr id="15378" name="Freeform 18"/>
              <p:cNvSpPr>
                <a:spLocks noChangeArrowheads="1"/>
              </p:cNvSpPr>
              <p:nvPr/>
            </p:nvSpPr>
            <p:spPr bwMode="auto">
              <a:xfrm>
                <a:off x="2620" y="2328"/>
                <a:ext cx="181" cy="202"/>
              </a:xfrm>
              <a:custGeom>
                <a:avLst/>
                <a:gdLst>
                  <a:gd name="G0" fmla="+- 1 0 0"/>
                  <a:gd name="G1" fmla="+- 0 0 0"/>
                  <a:gd name="G2" fmla="*/ 1 27477 60544"/>
                  <a:gd name="G3" fmla="*/ 1 35987 55552"/>
                  <a:gd name="G4" fmla="*/ G3 1 180"/>
                  <a:gd name="G5" fmla="*/ G2 1 G4"/>
                  <a:gd name="G6" fmla="+- 1 0 0"/>
                  <a:gd name="G7" fmla="+- 1 0 0"/>
                  <a:gd name="G8" fmla="+- 1 0 0"/>
                  <a:gd name="G9" fmla="+- 1 0 0"/>
                  <a:gd name="G10" fmla="+- 0 0 0"/>
                  <a:gd name="G11" fmla="+- 1 0 0"/>
                  <a:gd name="G12" fmla="+- 1 0 0"/>
                  <a:gd name="G13" fmla="+- 1 0 0"/>
                  <a:gd name="G14" fmla="+- 1 0 0"/>
                  <a:gd name="G15" fmla="+- 1 0 0"/>
                  <a:gd name="G16" fmla="+- 1 0 0"/>
                  <a:gd name="G17" fmla="+- 1 0 0"/>
                  <a:gd name="G18" fmla="+- 1 0 0"/>
                  <a:gd name="G19" fmla="*/ 1 24577 2"/>
                  <a:gd name="G20" fmla="+- 1 0 0"/>
                  <a:gd name="G21" fmla="+- 1 0 0"/>
                  <a:gd name="G22" fmla="+- 1 0 0"/>
                  <a:gd name="G23" fmla="*/ 1 35987 55552"/>
                  <a:gd name="G24" fmla="*/ G23 1 180"/>
                  <a:gd name="G25" fmla="*/ 0 1 G24"/>
                  <a:gd name="G26" fmla="+- 65496 0 0"/>
                  <a:gd name="G27" fmla="+- 28 0 0"/>
                  <a:gd name="G28" fmla="+- 60 0 0"/>
                  <a:gd name="G29" fmla="+- 100 0 0"/>
                  <a:gd name="G30" fmla="+- 108 0 0"/>
                  <a:gd name="G31" fmla="+- 56 0 0"/>
                  <a:gd name="G32" fmla="+- 0 0 0"/>
                  <a:gd name="G33" fmla="+- 65484 0 0"/>
                  <a:gd name="G34" fmla="+- 65436 0 0"/>
                  <a:gd name="G35" fmla="+- 65476 0 0"/>
                  <a:gd name="T0" fmla="*/ 28 w 140"/>
                  <a:gd name="T1" fmla="*/ 88 h 156"/>
                  <a:gd name="T2" fmla="*/ 0 w 140"/>
                  <a:gd name="T3" fmla="*/ 40 h 156"/>
                  <a:gd name="T4" fmla="*/ 36 w 140"/>
                  <a:gd name="T5" fmla="*/ 8 h 156"/>
                  <a:gd name="T6" fmla="*/ 60 w 140"/>
                  <a:gd name="T7" fmla="*/ 0 h 156"/>
                  <a:gd name="T8" fmla="*/ 104 w 140"/>
                  <a:gd name="T9" fmla="*/ 4 h 156"/>
                  <a:gd name="T10" fmla="*/ 128 w 140"/>
                  <a:gd name="T11" fmla="*/ 20 h 156"/>
                  <a:gd name="T12" fmla="*/ 120 w 140"/>
                  <a:gd name="T13" fmla="*/ 64 h 156"/>
                  <a:gd name="T14" fmla="*/ 128 w 140"/>
                  <a:gd name="T15" fmla="*/ 128 h 156"/>
                  <a:gd name="T16" fmla="*/ 92 w 140"/>
                  <a:gd name="T17" fmla="*/ 144 h 156"/>
                  <a:gd name="T18" fmla="*/ 24 w 140"/>
                  <a:gd name="T19" fmla="*/ 124 h 156"/>
                  <a:gd name="T20" fmla="*/ 28 w 140"/>
                  <a:gd name="T21" fmla="*/ 88 h 156"/>
                  <a:gd name="T22" fmla="*/ 0 w 140"/>
                  <a:gd name="T23" fmla="*/ 0 h 156"/>
                  <a:gd name="T24" fmla="*/ 140 w 140"/>
                  <a:gd name="T2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40" h="156">
                    <a:moveTo>
                      <a:pt x="28" y="88"/>
                    </a:moveTo>
                    <a:cubicBezTo>
                      <a:pt x="17" y="71"/>
                      <a:pt x="6" y="58"/>
                      <a:pt x="0" y="40"/>
                    </a:cubicBezTo>
                    <a:cubicBezTo>
                      <a:pt x="8" y="17"/>
                      <a:pt x="11" y="16"/>
                      <a:pt x="36" y="8"/>
                    </a:cubicBezTo>
                    <a:cubicBezTo>
                      <a:pt x="44" y="5"/>
                      <a:pt x="60" y="0"/>
                      <a:pt x="60" y="0"/>
                    </a:cubicBezTo>
                    <a:cubicBezTo>
                      <a:pt x="75" y="1"/>
                      <a:pt x="90" y="0"/>
                      <a:pt x="104" y="4"/>
                    </a:cubicBezTo>
                    <a:cubicBezTo>
                      <a:pt x="113" y="7"/>
                      <a:pt x="128" y="20"/>
                      <a:pt x="128" y="20"/>
                    </a:cubicBezTo>
                    <a:cubicBezTo>
                      <a:pt x="140" y="38"/>
                      <a:pt x="138" y="52"/>
                      <a:pt x="120" y="64"/>
                    </a:cubicBezTo>
                    <a:cubicBezTo>
                      <a:pt x="120" y="65"/>
                      <a:pt x="132" y="123"/>
                      <a:pt x="128" y="128"/>
                    </a:cubicBezTo>
                    <a:cubicBezTo>
                      <a:pt x="120" y="138"/>
                      <a:pt x="92" y="144"/>
                      <a:pt x="92" y="144"/>
                    </a:cubicBezTo>
                    <a:cubicBezTo>
                      <a:pt x="24" y="135"/>
                      <a:pt x="35" y="156"/>
                      <a:pt x="24" y="124"/>
                    </a:cubicBezTo>
                    <a:cubicBezTo>
                      <a:pt x="30" y="102"/>
                      <a:pt x="28" y="113"/>
                      <a:pt x="28" y="88"/>
                    </a:cubicBezTo>
                    <a:close/>
                  </a:path>
                </a:pathLst>
              </a:custGeom>
              <a:solidFill>
                <a:srgbClr val="FF66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  <p:sp>
            <p:nvSpPr>
              <p:cNvPr id="15379" name="Freeform 19"/>
              <p:cNvSpPr>
                <a:spLocks noChangeArrowheads="1"/>
              </p:cNvSpPr>
              <p:nvPr/>
            </p:nvSpPr>
            <p:spPr bwMode="auto">
              <a:xfrm>
                <a:off x="3031" y="2333"/>
                <a:ext cx="181" cy="202"/>
              </a:xfrm>
              <a:custGeom>
                <a:avLst/>
                <a:gdLst>
                  <a:gd name="G0" fmla="+- 1 0 0"/>
                  <a:gd name="G1" fmla="+- 0 0 0"/>
                  <a:gd name="G2" fmla="*/ 1 27477 60544"/>
                  <a:gd name="G3" fmla="*/ 1 35987 55552"/>
                  <a:gd name="G4" fmla="*/ G3 1 180"/>
                  <a:gd name="G5" fmla="*/ G2 1 G4"/>
                  <a:gd name="G6" fmla="+- 1 0 0"/>
                  <a:gd name="G7" fmla="+- 1 0 0"/>
                  <a:gd name="G8" fmla="+- 1 0 0"/>
                  <a:gd name="G9" fmla="+- 1 0 0"/>
                  <a:gd name="G10" fmla="+- 0 0 0"/>
                  <a:gd name="G11" fmla="+- 1 0 0"/>
                  <a:gd name="G12" fmla="+- 1 0 0"/>
                  <a:gd name="G13" fmla="+- 1 0 0"/>
                  <a:gd name="G14" fmla="+- 1 0 0"/>
                  <a:gd name="G15" fmla="+- 1 0 0"/>
                  <a:gd name="G16" fmla="+- 1 0 0"/>
                  <a:gd name="G17" fmla="+- 1 0 0"/>
                  <a:gd name="G18" fmla="+- 1 0 0"/>
                  <a:gd name="G19" fmla="*/ 1 24577 2"/>
                  <a:gd name="G20" fmla="+- 1 0 0"/>
                  <a:gd name="G21" fmla="+- 1 0 0"/>
                  <a:gd name="G22" fmla="+- 1 0 0"/>
                  <a:gd name="G23" fmla="*/ 1 35987 55552"/>
                  <a:gd name="G24" fmla="*/ G23 1 180"/>
                  <a:gd name="G25" fmla="*/ 0 1 G24"/>
                  <a:gd name="G26" fmla="+- 65496 0 0"/>
                  <a:gd name="G27" fmla="+- 28 0 0"/>
                  <a:gd name="G28" fmla="+- 60 0 0"/>
                  <a:gd name="G29" fmla="+- 100 0 0"/>
                  <a:gd name="G30" fmla="+- 108 0 0"/>
                  <a:gd name="G31" fmla="+- 56 0 0"/>
                  <a:gd name="G32" fmla="+- 0 0 0"/>
                  <a:gd name="G33" fmla="+- 65484 0 0"/>
                  <a:gd name="G34" fmla="+- 65436 0 0"/>
                  <a:gd name="G35" fmla="+- 65476 0 0"/>
                  <a:gd name="T0" fmla="*/ 28 w 140"/>
                  <a:gd name="T1" fmla="*/ 88 h 156"/>
                  <a:gd name="T2" fmla="*/ 0 w 140"/>
                  <a:gd name="T3" fmla="*/ 40 h 156"/>
                  <a:gd name="T4" fmla="*/ 36 w 140"/>
                  <a:gd name="T5" fmla="*/ 8 h 156"/>
                  <a:gd name="T6" fmla="*/ 60 w 140"/>
                  <a:gd name="T7" fmla="*/ 0 h 156"/>
                  <a:gd name="T8" fmla="*/ 104 w 140"/>
                  <a:gd name="T9" fmla="*/ 4 h 156"/>
                  <a:gd name="T10" fmla="*/ 128 w 140"/>
                  <a:gd name="T11" fmla="*/ 20 h 156"/>
                  <a:gd name="T12" fmla="*/ 120 w 140"/>
                  <a:gd name="T13" fmla="*/ 64 h 156"/>
                  <a:gd name="T14" fmla="*/ 128 w 140"/>
                  <a:gd name="T15" fmla="*/ 128 h 156"/>
                  <a:gd name="T16" fmla="*/ 92 w 140"/>
                  <a:gd name="T17" fmla="*/ 144 h 156"/>
                  <a:gd name="T18" fmla="*/ 24 w 140"/>
                  <a:gd name="T19" fmla="*/ 124 h 156"/>
                  <a:gd name="T20" fmla="*/ 28 w 140"/>
                  <a:gd name="T21" fmla="*/ 88 h 156"/>
                  <a:gd name="T22" fmla="*/ 0 w 140"/>
                  <a:gd name="T23" fmla="*/ 0 h 156"/>
                  <a:gd name="T24" fmla="*/ 140 w 140"/>
                  <a:gd name="T2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40" h="156">
                    <a:moveTo>
                      <a:pt x="28" y="88"/>
                    </a:moveTo>
                    <a:cubicBezTo>
                      <a:pt x="17" y="71"/>
                      <a:pt x="6" y="58"/>
                      <a:pt x="0" y="40"/>
                    </a:cubicBezTo>
                    <a:cubicBezTo>
                      <a:pt x="8" y="17"/>
                      <a:pt x="11" y="16"/>
                      <a:pt x="36" y="8"/>
                    </a:cubicBezTo>
                    <a:cubicBezTo>
                      <a:pt x="44" y="5"/>
                      <a:pt x="60" y="0"/>
                      <a:pt x="60" y="0"/>
                    </a:cubicBezTo>
                    <a:cubicBezTo>
                      <a:pt x="75" y="1"/>
                      <a:pt x="90" y="0"/>
                      <a:pt x="104" y="4"/>
                    </a:cubicBezTo>
                    <a:cubicBezTo>
                      <a:pt x="113" y="7"/>
                      <a:pt x="128" y="20"/>
                      <a:pt x="128" y="20"/>
                    </a:cubicBezTo>
                    <a:cubicBezTo>
                      <a:pt x="140" y="38"/>
                      <a:pt x="138" y="52"/>
                      <a:pt x="120" y="64"/>
                    </a:cubicBezTo>
                    <a:cubicBezTo>
                      <a:pt x="120" y="65"/>
                      <a:pt x="132" y="123"/>
                      <a:pt x="128" y="128"/>
                    </a:cubicBezTo>
                    <a:cubicBezTo>
                      <a:pt x="120" y="138"/>
                      <a:pt x="92" y="144"/>
                      <a:pt x="92" y="144"/>
                    </a:cubicBezTo>
                    <a:cubicBezTo>
                      <a:pt x="24" y="135"/>
                      <a:pt x="35" y="156"/>
                      <a:pt x="24" y="124"/>
                    </a:cubicBezTo>
                    <a:cubicBezTo>
                      <a:pt x="30" y="102"/>
                      <a:pt x="28" y="113"/>
                      <a:pt x="28" y="88"/>
                    </a:cubicBezTo>
                    <a:close/>
                  </a:path>
                </a:pathLst>
              </a:custGeom>
              <a:solidFill>
                <a:srgbClr val="FF66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  <p:sp>
            <p:nvSpPr>
              <p:cNvPr id="15380" name="Freeform 20"/>
              <p:cNvSpPr>
                <a:spLocks noChangeArrowheads="1"/>
              </p:cNvSpPr>
              <p:nvPr/>
            </p:nvSpPr>
            <p:spPr bwMode="auto">
              <a:xfrm>
                <a:off x="2142" y="2392"/>
                <a:ext cx="1309" cy="79"/>
              </a:xfrm>
              <a:custGeom>
                <a:avLst/>
                <a:gdLst>
                  <a:gd name="G0" fmla="+- 44 0 0"/>
                  <a:gd name="G1" fmla="*/ 1 7683 36096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1 0 0"/>
                  <a:gd name="G11" fmla="+- 1 0 0"/>
                  <a:gd name="G12" fmla="+- 1 0 0"/>
                  <a:gd name="G13" fmla="+- 1 0 0"/>
                  <a:gd name="G14" fmla="+- 1 0 0"/>
                  <a:gd name="G15" fmla="+- 1 0 0"/>
                  <a:gd name="G16" fmla="+- 1 0 0"/>
                  <a:gd name="G17" fmla="+- 1 0 0"/>
                  <a:gd name="G18" fmla="+- 1 0 0"/>
                  <a:gd name="G19" fmla="+- 1 0 0"/>
                  <a:gd name="G20" fmla="+- 1 0 0"/>
                  <a:gd name="G21" fmla="+- 1 0 0"/>
                  <a:gd name="G22" fmla="+- 1 0 0"/>
                  <a:gd name="G23" fmla="+- 1 0 0"/>
                  <a:gd name="G24" fmla="+- 1 0 0"/>
                  <a:gd name="G25" fmla="+- 1 0 0"/>
                  <a:gd name="G26" fmla="+- 1 0 0"/>
                  <a:gd name="G27" fmla="+- 1 0 0"/>
                  <a:gd name="G28" fmla="+- 1 0 0"/>
                  <a:gd name="G29" fmla="*/ 1 5147 35328"/>
                  <a:gd name="G30" fmla="*/ 1 35987 55552"/>
                  <a:gd name="G31" fmla="*/ G30 1 180"/>
                  <a:gd name="G32" fmla="*/ G29 1 G31"/>
                  <a:gd name="G33" fmla="+- 1 0 0"/>
                  <a:gd name="G34" fmla="+- 1 0 0"/>
                  <a:gd name="G35" fmla="+- 1 0 0"/>
                  <a:gd name="G36" fmla="+- 1 0 0"/>
                  <a:gd name="G37" fmla="+- 1 0 0"/>
                  <a:gd name="G38" fmla="+- 1 0 0"/>
                  <a:gd name="G39" fmla="+- 1 0 0"/>
                  <a:gd name="G40" fmla="+- 1 0 0"/>
                  <a:gd name="G41" fmla="+- 1 0 0"/>
                  <a:gd name="G42" fmla="+- 1 0 0"/>
                  <a:gd name="G43" fmla="+- 1 0 0"/>
                  <a:gd name="G44" fmla="+- 1 0 0"/>
                  <a:gd name="G45" fmla="+- 1 0 0"/>
                  <a:gd name="G46" fmla="+- 1 0 0"/>
                  <a:gd name="G47" fmla="+- 1 0 0"/>
                  <a:gd name="G48" fmla="+- 1 0 0"/>
                  <a:gd name="G49" fmla="*/ 1 24577 2"/>
                  <a:gd name="G50" fmla="+- 1 0 0"/>
                  <a:gd name="G51" fmla="+- 1 0 0"/>
                  <a:gd name="G52" fmla="+- 1 0 0"/>
                  <a:gd name="G53" fmla="+- 1 0 0"/>
                  <a:gd name="G54" fmla="+- 1 0 0"/>
                  <a:gd name="G55" fmla="+- 1 0 0"/>
                  <a:gd name="G56" fmla="+- 1 0 0"/>
                  <a:gd name="G57" fmla="+- 1 0 0"/>
                  <a:gd name="G58" fmla="+- 35 0 0"/>
                  <a:gd name="G59" fmla="+- 1 0 0"/>
                  <a:gd name="G60" fmla="+- 1 0 0"/>
                  <a:gd name="G61" fmla="+- 1 0 0"/>
                  <a:gd name="G62" fmla="+- 1 0 0"/>
                  <a:gd name="G63" fmla="+- 1 0 0"/>
                  <a:gd name="G64" fmla="+- 1 0 0"/>
                  <a:gd name="G65" fmla="+- 1 0 0"/>
                  <a:gd name="G66" fmla="+- 1 0 0"/>
                  <a:gd name="G67" fmla="+- 1 0 0"/>
                  <a:gd name="G68" fmla="+- 1 0 0"/>
                  <a:gd name="G69" fmla="+- 1 0 0"/>
                  <a:gd name="G70" fmla="+- 1 0 0"/>
                  <a:gd name="G71" fmla="+- 1 0 0"/>
                  <a:gd name="G72" fmla="+- 1 0 0"/>
                  <a:gd name="G73" fmla="+- 1 0 0"/>
                  <a:gd name="G74" fmla="+- 1 0 0"/>
                  <a:gd name="G75" fmla="+- 1 0 0"/>
                  <a:gd name="G76" fmla="+- 1 0 0"/>
                  <a:gd name="G77" fmla="+- 1 0 0"/>
                  <a:gd name="G78" fmla="+- 1 0 0"/>
                  <a:gd name="G79" fmla="+- 1 0 0"/>
                  <a:gd name="G80" fmla="+- 1 0 0"/>
                  <a:gd name="G81" fmla="+- 1 0 0"/>
                  <a:gd name="G82" fmla="+- 1 0 0"/>
                  <a:gd name="G83" fmla="+- 1 0 0"/>
                  <a:gd name="G84" fmla="+- 1 0 0"/>
                  <a:gd name="G85" fmla="+- 1 0 0"/>
                  <a:gd name="G86" fmla="+- 1 0 0"/>
                  <a:gd name="G87" fmla="+- 1 0 0"/>
                  <a:gd name="G88" fmla="+- 1 0 0"/>
                  <a:gd name="G89" fmla="+- 1 0 0"/>
                  <a:gd name="G90" fmla="+- 1 0 0"/>
                  <a:gd name="G91" fmla="+- 1 0 0"/>
                  <a:gd name="G92" fmla="+- 1 0 0"/>
                  <a:gd name="G93" fmla="+- 1 0 0"/>
                  <a:gd name="T0" fmla="*/ 0 w 1008"/>
                  <a:gd name="T1" fmla="*/ 35 h 62"/>
                  <a:gd name="T2" fmla="*/ 52 w 1008"/>
                  <a:gd name="T3" fmla="*/ 23 h 62"/>
                  <a:gd name="T4" fmla="*/ 124 w 1008"/>
                  <a:gd name="T5" fmla="*/ 31 h 62"/>
                  <a:gd name="T6" fmla="*/ 164 w 1008"/>
                  <a:gd name="T7" fmla="*/ 27 h 62"/>
                  <a:gd name="T8" fmla="*/ 212 w 1008"/>
                  <a:gd name="T9" fmla="*/ 51 h 62"/>
                  <a:gd name="T10" fmla="*/ 248 w 1008"/>
                  <a:gd name="T11" fmla="*/ 39 h 62"/>
                  <a:gd name="T12" fmla="*/ 276 w 1008"/>
                  <a:gd name="T13" fmla="*/ 51 h 62"/>
                  <a:gd name="T14" fmla="*/ 284 w 1008"/>
                  <a:gd name="T15" fmla="*/ 27 h 62"/>
                  <a:gd name="T16" fmla="*/ 296 w 1008"/>
                  <a:gd name="T17" fmla="*/ 51 h 62"/>
                  <a:gd name="T18" fmla="*/ 320 w 1008"/>
                  <a:gd name="T19" fmla="*/ 59 h 62"/>
                  <a:gd name="T20" fmla="*/ 360 w 1008"/>
                  <a:gd name="T21" fmla="*/ 31 h 62"/>
                  <a:gd name="T22" fmla="*/ 424 w 1008"/>
                  <a:gd name="T23" fmla="*/ 27 h 62"/>
                  <a:gd name="T24" fmla="*/ 532 w 1008"/>
                  <a:gd name="T25" fmla="*/ 39 h 62"/>
                  <a:gd name="T26" fmla="*/ 564 w 1008"/>
                  <a:gd name="T27" fmla="*/ 27 h 62"/>
                  <a:gd name="T28" fmla="*/ 588 w 1008"/>
                  <a:gd name="T29" fmla="*/ 19 h 62"/>
                  <a:gd name="T30" fmla="*/ 596 w 1008"/>
                  <a:gd name="T31" fmla="*/ 31 h 62"/>
                  <a:gd name="T32" fmla="*/ 620 w 1008"/>
                  <a:gd name="T33" fmla="*/ 15 h 62"/>
                  <a:gd name="T34" fmla="*/ 652 w 1008"/>
                  <a:gd name="T35" fmla="*/ 31 h 62"/>
                  <a:gd name="T36" fmla="*/ 692 w 1008"/>
                  <a:gd name="T37" fmla="*/ 43 h 62"/>
                  <a:gd name="T38" fmla="*/ 764 w 1008"/>
                  <a:gd name="T39" fmla="*/ 39 h 62"/>
                  <a:gd name="T40" fmla="*/ 800 w 1008"/>
                  <a:gd name="T41" fmla="*/ 43 h 62"/>
                  <a:gd name="T42" fmla="*/ 824 w 1008"/>
                  <a:gd name="T43" fmla="*/ 35 h 62"/>
                  <a:gd name="T44" fmla="*/ 848 w 1008"/>
                  <a:gd name="T45" fmla="*/ 15 h 62"/>
                  <a:gd name="T46" fmla="*/ 852 w 1008"/>
                  <a:gd name="T47" fmla="*/ 27 h 62"/>
                  <a:gd name="T48" fmla="*/ 864 w 1008"/>
                  <a:gd name="T49" fmla="*/ 31 h 62"/>
                  <a:gd name="T50" fmla="*/ 884 w 1008"/>
                  <a:gd name="T51" fmla="*/ 23 h 62"/>
                  <a:gd name="T52" fmla="*/ 892 w 1008"/>
                  <a:gd name="T53" fmla="*/ 35 h 62"/>
                  <a:gd name="T54" fmla="*/ 924 w 1008"/>
                  <a:gd name="T55" fmla="*/ 15 h 62"/>
                  <a:gd name="T56" fmla="*/ 936 w 1008"/>
                  <a:gd name="T57" fmla="*/ 19 h 62"/>
                  <a:gd name="T58" fmla="*/ 944 w 1008"/>
                  <a:gd name="T59" fmla="*/ 43 h 62"/>
                  <a:gd name="T60" fmla="*/ 1008 w 1008"/>
                  <a:gd name="T61" fmla="*/ 43 h 62"/>
                  <a:gd name="T62" fmla="*/ 0 w 1008"/>
                  <a:gd name="T63" fmla="*/ 0 h 62"/>
                  <a:gd name="T64" fmla="*/ 1008 w 1008"/>
                  <a:gd name="T6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T62" t="T63" r="T64" b="T65"/>
                <a:pathLst>
                  <a:path w="1008" h="62">
                    <a:moveTo>
                      <a:pt x="0" y="35"/>
                    </a:moveTo>
                    <a:cubicBezTo>
                      <a:pt x="33" y="24"/>
                      <a:pt x="16" y="28"/>
                      <a:pt x="52" y="23"/>
                    </a:cubicBezTo>
                    <a:cubicBezTo>
                      <a:pt x="88" y="35"/>
                      <a:pt x="68" y="36"/>
                      <a:pt x="124" y="31"/>
                    </a:cubicBezTo>
                    <a:cubicBezTo>
                      <a:pt x="153" y="21"/>
                      <a:pt x="140" y="21"/>
                      <a:pt x="164" y="27"/>
                    </a:cubicBezTo>
                    <a:cubicBezTo>
                      <a:pt x="203" y="23"/>
                      <a:pt x="204" y="18"/>
                      <a:pt x="212" y="51"/>
                    </a:cubicBezTo>
                    <a:cubicBezTo>
                      <a:pt x="244" y="40"/>
                      <a:pt x="208" y="31"/>
                      <a:pt x="248" y="39"/>
                    </a:cubicBezTo>
                    <a:cubicBezTo>
                      <a:pt x="254" y="57"/>
                      <a:pt x="259" y="62"/>
                      <a:pt x="276" y="51"/>
                    </a:cubicBezTo>
                    <a:cubicBezTo>
                      <a:pt x="279" y="43"/>
                      <a:pt x="279" y="20"/>
                      <a:pt x="284" y="27"/>
                    </a:cubicBezTo>
                    <a:cubicBezTo>
                      <a:pt x="289" y="34"/>
                      <a:pt x="289" y="46"/>
                      <a:pt x="296" y="51"/>
                    </a:cubicBezTo>
                    <a:cubicBezTo>
                      <a:pt x="303" y="56"/>
                      <a:pt x="320" y="59"/>
                      <a:pt x="320" y="59"/>
                    </a:cubicBezTo>
                    <a:cubicBezTo>
                      <a:pt x="340" y="52"/>
                      <a:pt x="333" y="40"/>
                      <a:pt x="360" y="31"/>
                    </a:cubicBezTo>
                    <a:cubicBezTo>
                      <a:pt x="382" y="38"/>
                      <a:pt x="403" y="34"/>
                      <a:pt x="424" y="27"/>
                    </a:cubicBezTo>
                    <a:cubicBezTo>
                      <a:pt x="461" y="30"/>
                      <a:pt x="495" y="36"/>
                      <a:pt x="532" y="39"/>
                    </a:cubicBezTo>
                    <a:cubicBezTo>
                      <a:pt x="560" y="58"/>
                      <a:pt x="548" y="37"/>
                      <a:pt x="564" y="27"/>
                    </a:cubicBezTo>
                    <a:cubicBezTo>
                      <a:pt x="571" y="23"/>
                      <a:pt x="588" y="19"/>
                      <a:pt x="588" y="19"/>
                    </a:cubicBezTo>
                    <a:cubicBezTo>
                      <a:pt x="591" y="23"/>
                      <a:pt x="591" y="32"/>
                      <a:pt x="596" y="31"/>
                    </a:cubicBezTo>
                    <a:cubicBezTo>
                      <a:pt x="606" y="30"/>
                      <a:pt x="620" y="15"/>
                      <a:pt x="620" y="15"/>
                    </a:cubicBezTo>
                    <a:cubicBezTo>
                      <a:pt x="639" y="28"/>
                      <a:pt x="627" y="37"/>
                      <a:pt x="652" y="31"/>
                    </a:cubicBezTo>
                    <a:cubicBezTo>
                      <a:pt x="672" y="1"/>
                      <a:pt x="675" y="32"/>
                      <a:pt x="692" y="43"/>
                    </a:cubicBezTo>
                    <a:cubicBezTo>
                      <a:pt x="717" y="37"/>
                      <a:pt x="739" y="44"/>
                      <a:pt x="764" y="39"/>
                    </a:cubicBezTo>
                    <a:cubicBezTo>
                      <a:pt x="776" y="40"/>
                      <a:pt x="788" y="44"/>
                      <a:pt x="800" y="43"/>
                    </a:cubicBezTo>
                    <a:cubicBezTo>
                      <a:pt x="808" y="42"/>
                      <a:pt x="824" y="35"/>
                      <a:pt x="824" y="35"/>
                    </a:cubicBezTo>
                    <a:cubicBezTo>
                      <a:pt x="825" y="34"/>
                      <a:pt x="844" y="14"/>
                      <a:pt x="848" y="15"/>
                    </a:cubicBezTo>
                    <a:cubicBezTo>
                      <a:pt x="852" y="16"/>
                      <a:pt x="849" y="24"/>
                      <a:pt x="852" y="27"/>
                    </a:cubicBezTo>
                    <a:cubicBezTo>
                      <a:pt x="855" y="30"/>
                      <a:pt x="860" y="30"/>
                      <a:pt x="864" y="31"/>
                    </a:cubicBezTo>
                    <a:cubicBezTo>
                      <a:pt x="870" y="13"/>
                      <a:pt x="873" y="0"/>
                      <a:pt x="884" y="23"/>
                    </a:cubicBezTo>
                    <a:cubicBezTo>
                      <a:pt x="886" y="27"/>
                      <a:pt x="889" y="31"/>
                      <a:pt x="892" y="35"/>
                    </a:cubicBezTo>
                    <a:cubicBezTo>
                      <a:pt x="907" y="30"/>
                      <a:pt x="909" y="20"/>
                      <a:pt x="924" y="15"/>
                    </a:cubicBezTo>
                    <a:cubicBezTo>
                      <a:pt x="928" y="16"/>
                      <a:pt x="934" y="16"/>
                      <a:pt x="936" y="19"/>
                    </a:cubicBezTo>
                    <a:cubicBezTo>
                      <a:pt x="941" y="26"/>
                      <a:pt x="936" y="43"/>
                      <a:pt x="944" y="43"/>
                    </a:cubicBezTo>
                    <a:cubicBezTo>
                      <a:pt x="965" y="43"/>
                      <a:pt x="987" y="43"/>
                      <a:pt x="1008" y="43"/>
                    </a:cubicBezTo>
                  </a:path>
                </a:pathLst>
              </a:custGeom>
              <a:noFill/>
              <a:ln w="28440" cap="sq">
                <a:solidFill>
                  <a:srgbClr val="FFCC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</p:grpSp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2636" y="1579"/>
              <a:ext cx="317" cy="17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 PL SungtiL GB" charset="0"/>
                  <a:cs typeface="AR PL SungtiL GB" charset="0"/>
                </a:rPr>
                <a:t>DNA</a:t>
              </a:r>
            </a:p>
          </p:txBody>
        </p:sp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>
              <a:off x="3288" y="2072"/>
              <a:ext cx="403" cy="17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 PL SungtiL GB" charset="0"/>
                  <a:cs typeface="AR PL SungtiL GB" charset="0"/>
                </a:rPr>
                <a:t>mRNA</a:t>
              </a:r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2331" y="2134"/>
              <a:ext cx="519" cy="17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 PL SungtiL GB" charset="0"/>
                  <a:cs typeface="AR PL SungtiL GB" charset="0"/>
                </a:rPr>
                <a:t>ribosomi</a:t>
              </a:r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 flipH="1" flipV="1">
              <a:off x="3201" y="1999"/>
              <a:ext cx="241" cy="95"/>
            </a:xfrm>
            <a:prstGeom prst="line">
              <a:avLst/>
            </a:prstGeom>
            <a:noFill/>
            <a:ln w="1908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</a:endParaRPr>
            </a:p>
          </p:txBody>
        </p:sp>
        <p:grpSp>
          <p:nvGrpSpPr>
            <p:cNvPr id="15385" name="Group 25"/>
            <p:cNvGrpSpPr>
              <a:grpSpLocks/>
            </p:cNvGrpSpPr>
            <p:nvPr/>
          </p:nvGrpSpPr>
          <p:grpSpPr bwMode="auto">
            <a:xfrm>
              <a:off x="1680" y="1735"/>
              <a:ext cx="371" cy="633"/>
              <a:chOff x="1680" y="1735"/>
              <a:chExt cx="371" cy="633"/>
            </a:xfrm>
          </p:grpSpPr>
          <p:sp>
            <p:nvSpPr>
              <p:cNvPr id="15386" name="Text Box 26"/>
              <p:cNvSpPr txBox="1">
                <a:spLocks noChangeArrowheads="1"/>
              </p:cNvSpPr>
              <p:nvPr/>
            </p:nvSpPr>
            <p:spPr bwMode="auto">
              <a:xfrm>
                <a:off x="1680" y="1735"/>
                <a:ext cx="371" cy="633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AR PL SungtiL GB" charset="0"/>
                    <a:cs typeface="AR PL SungtiL GB" charset="0"/>
                  </a:rPr>
                  <a:t>THFA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 PL SungtiL GB" charset="0"/>
                  <a:cs typeface="AR PL SungtiL GB" charset="0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 PL SungtiL GB" charset="0"/>
                  <a:cs typeface="AR PL SungtiL GB" charset="0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 PL SungtiL GB" charset="0"/>
                  <a:cs typeface="AR PL SungtiL GB" charset="0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AR PL SungtiL GB" charset="0"/>
                    <a:cs typeface="AR PL SungtiL GB" charset="0"/>
                  </a:rPr>
                  <a:t>PABA</a:t>
                </a:r>
              </a:p>
            </p:txBody>
          </p:sp>
          <p:sp>
            <p:nvSpPr>
              <p:cNvPr id="15387" name="Line 27"/>
              <p:cNvSpPr>
                <a:spLocks noChangeShapeType="1"/>
              </p:cNvSpPr>
              <p:nvPr/>
            </p:nvSpPr>
            <p:spPr bwMode="auto">
              <a:xfrm flipV="1">
                <a:off x="1872" y="1897"/>
                <a:ext cx="0" cy="313"/>
              </a:xfrm>
              <a:prstGeom prst="line">
                <a:avLst/>
              </a:prstGeom>
              <a:noFill/>
              <a:ln w="28440" cap="sq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  <p:sp>
            <p:nvSpPr>
              <p:cNvPr id="15388" name="Line 28"/>
              <p:cNvSpPr>
                <a:spLocks noChangeShapeType="1"/>
              </p:cNvSpPr>
              <p:nvPr/>
            </p:nvSpPr>
            <p:spPr bwMode="auto">
              <a:xfrm>
                <a:off x="1748" y="2059"/>
                <a:ext cx="250" cy="0"/>
              </a:xfrm>
              <a:prstGeom prst="line">
                <a:avLst/>
              </a:prstGeom>
              <a:noFill/>
              <a:ln w="5724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</a:endParaRPr>
              </a:p>
            </p:txBody>
          </p:sp>
        </p:grpSp>
      </p:grpSp>
      <p:sp>
        <p:nvSpPr>
          <p:cNvPr id="15389" name="Line 29"/>
          <p:cNvSpPr>
            <a:spLocks noChangeShapeType="1"/>
          </p:cNvSpPr>
          <p:nvPr/>
        </p:nvSpPr>
        <p:spPr bwMode="auto">
          <a:xfrm>
            <a:off x="1806575" y="2060575"/>
            <a:ext cx="1089025" cy="495300"/>
          </a:xfrm>
          <a:prstGeom prst="line">
            <a:avLst/>
          </a:prstGeom>
          <a:noFill/>
          <a:ln w="28440" cap="sq">
            <a:solidFill>
              <a:srgbClr val="66FF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15390" name="AutoShape 30"/>
          <p:cNvSpPr>
            <a:spLocks noChangeArrowheads="1"/>
          </p:cNvSpPr>
          <p:nvPr/>
        </p:nvSpPr>
        <p:spPr bwMode="auto">
          <a:xfrm>
            <a:off x="990600" y="4606925"/>
            <a:ext cx="1676400" cy="1295400"/>
          </a:xfrm>
          <a:prstGeom prst="wedgeRoundRectCallout">
            <a:avLst>
              <a:gd name="adj1" fmla="val 53884"/>
              <a:gd name="adj2" fmla="val -168870"/>
              <a:gd name="adj3" fmla="val 16667"/>
            </a:avLst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15391" name="AutoShape 31"/>
          <p:cNvSpPr>
            <a:spLocks noChangeArrowheads="1"/>
          </p:cNvSpPr>
          <p:nvPr/>
        </p:nvSpPr>
        <p:spPr bwMode="auto">
          <a:xfrm>
            <a:off x="3357563" y="4953000"/>
            <a:ext cx="1676400" cy="1752600"/>
          </a:xfrm>
          <a:prstGeom prst="wedgeRoundRectCallout">
            <a:avLst>
              <a:gd name="adj1" fmla="val -15435"/>
              <a:gd name="adj2" fmla="val -72375"/>
              <a:gd name="adj3" fmla="val 16667"/>
            </a:avLst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15392" name="AutoShape 32"/>
          <p:cNvSpPr>
            <a:spLocks noChangeArrowheads="1"/>
          </p:cNvSpPr>
          <p:nvPr/>
        </p:nvSpPr>
        <p:spPr bwMode="auto">
          <a:xfrm>
            <a:off x="6096000" y="4419600"/>
            <a:ext cx="1905000" cy="2133600"/>
          </a:xfrm>
          <a:prstGeom prst="wedgeRoundRectCallout">
            <a:avLst>
              <a:gd name="adj1" fmla="val -127167"/>
              <a:gd name="adj2" fmla="val -72319"/>
              <a:gd name="adj3" fmla="val 16667"/>
            </a:avLst>
          </a:prstGeom>
          <a:noFill/>
          <a:ln w="28440" cap="sq">
            <a:solidFill>
              <a:srgbClr val="66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15393" name="AutoShape 33"/>
          <p:cNvSpPr>
            <a:spLocks noChangeArrowheads="1"/>
          </p:cNvSpPr>
          <p:nvPr/>
        </p:nvSpPr>
        <p:spPr bwMode="auto">
          <a:xfrm>
            <a:off x="3581400" y="228600"/>
            <a:ext cx="1905000" cy="1600200"/>
          </a:xfrm>
          <a:prstGeom prst="wedgeRoundRectCallout">
            <a:avLst>
              <a:gd name="adj1" fmla="val 23083"/>
              <a:gd name="adj2" fmla="val 135019"/>
              <a:gd name="adj3" fmla="val 16667"/>
            </a:avLst>
          </a:prstGeom>
          <a:noFill/>
          <a:ln w="28440" cap="sq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0771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388" y="63500"/>
            <a:ext cx="5737225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691680" y="6032500"/>
            <a:ext cx="5760640" cy="271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Bersagli dei principali antibiotici sulla cellula batterica.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762120" y="350496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Parete cellulare
(composizione chimica e funzione)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762120" y="4800600"/>
            <a:ext cx="7772400" cy="1752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È composta da acidi teicoici e peptidoglicano (Gram+).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Peptidoglicano e membrana esterna costituita da lipopolisaccaridi, lipidi e proteine (Gram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/>
                <a:ea typeface="Symbol"/>
              </a:rPr>
              <a:t>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).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Possiede una struttura rigida che conferisce una forma alla cellula e la protegge dai fattori esterni.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685800" y="1600200"/>
            <a:ext cx="7772400" cy="182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Struttura rigida che conferisce alla cellula la sua forma.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Strato uniforme denso e spesso (da 100 a 800Å).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Costituisce una parte notevole del peso secco della cellula (10-40%).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È essenziale all’accrescimento ed alla divisione cellulare.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1" name="CustomShape 4"/>
          <p:cNvSpPr/>
          <p:nvPr/>
        </p:nvSpPr>
        <p:spPr>
          <a:xfrm>
            <a:off x="685800" y="76320"/>
            <a:ext cx="7772400" cy="114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Parete cellulare
(caratteristiche generali)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4252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760320" y="81000"/>
            <a:ext cx="7777080" cy="114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2"/>
          <p:cNvSpPr/>
          <p:nvPr/>
        </p:nvSpPr>
        <p:spPr>
          <a:xfrm>
            <a:off x="992160" y="266760"/>
            <a:ext cx="743040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</a:rPr>
              <a:t>Rappresentazione schematica della parete dei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979560" y="254160"/>
            <a:ext cx="743040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Arial"/>
              </a:rPr>
              <a:t>Rappresentazione schematica della parete dei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5" name="CustomShape 4"/>
          <p:cNvSpPr/>
          <p:nvPr/>
        </p:nvSpPr>
        <p:spPr>
          <a:xfrm>
            <a:off x="2260440" y="693720"/>
            <a:ext cx="479520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</a:rPr>
              <a:t>batteri Gram positivi e negativi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6" name="CustomShape 5"/>
          <p:cNvSpPr/>
          <p:nvPr/>
        </p:nvSpPr>
        <p:spPr>
          <a:xfrm>
            <a:off x="2247840" y="681120"/>
            <a:ext cx="479520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Arial"/>
              </a:rPr>
              <a:t>batteri Gram positivi e negativi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7" name="Picture 2" descr="http://universita.elsevier.it/cm/img/murray/00002/8OSPYK_PQ.jpg"/>
          <p:cNvPicPr/>
          <p:nvPr/>
        </p:nvPicPr>
        <p:blipFill>
          <a:blip r:embed="rId2" cstate="print"/>
          <a:stretch/>
        </p:blipFill>
        <p:spPr>
          <a:xfrm>
            <a:off x="1116000" y="1442880"/>
            <a:ext cx="6985080" cy="4865760"/>
          </a:xfrm>
          <a:prstGeom prst="rect">
            <a:avLst/>
          </a:prstGeom>
          <a:ln>
            <a:noFill/>
          </a:ln>
        </p:spPr>
      </p:pic>
      <p:sp>
        <p:nvSpPr>
          <p:cNvPr id="128" name="CustomShape 6"/>
          <p:cNvSpPr/>
          <p:nvPr/>
        </p:nvSpPr>
        <p:spPr>
          <a:xfrm>
            <a:off x="2412000" y="5906880"/>
            <a:ext cx="1942200" cy="398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</a:rPr>
              <a:t>  Gram positivi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9" name="CustomShape 7"/>
          <p:cNvSpPr/>
          <p:nvPr/>
        </p:nvSpPr>
        <p:spPr>
          <a:xfrm>
            <a:off x="4428360" y="5906880"/>
            <a:ext cx="2016360" cy="398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Arial"/>
              </a:rPr>
              <a:t> Gram negativi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9803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792163"/>
            <a:ext cx="9017000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27186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Differenze nella parete cellulare tra batteri Gram-positivi e Gram-negativi.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2775585" cy="173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838080" y="-360"/>
            <a:ext cx="7772400" cy="609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</a:rPr>
              <a:t>Struttura del peptidoglicano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7" name="Picture 3" descr="A:\Struttura del peptidoglicano.jpg"/>
          <p:cNvPicPr/>
          <p:nvPr/>
        </p:nvPicPr>
        <p:blipFill>
          <a:blip r:embed="rId2" cstate="print"/>
          <a:stretch/>
        </p:blipFill>
        <p:spPr>
          <a:xfrm>
            <a:off x="361800" y="765000"/>
            <a:ext cx="4570560" cy="374364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395280" y="4724280"/>
            <a:ext cx="8280360" cy="180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La parte rigida di una cellula batterica è una struttura polimerica chiamata mureina, peptidoglicano o mucoproteina.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</a:rPr>
              <a:t>I peptidoglicani sono polimeri molto grandi, formati da tre tipi di unità costitutive: acetiglucosammina (NAG), acido acetil muramico (NAM) ed un peptide costituito da 4 o 5 aminoacidi.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9" name="Picture 2" descr="http://www.chimicare.org/curiosita/wp-content/uploads/2011/05/peptidoglicano-monomero.jpg"/>
          <p:cNvPicPr/>
          <p:nvPr/>
        </p:nvPicPr>
        <p:blipFill>
          <a:blip r:embed="rId3" cstate="print"/>
          <a:stretch/>
        </p:blipFill>
        <p:spPr>
          <a:xfrm>
            <a:off x="5076720" y="765000"/>
            <a:ext cx="3743280" cy="374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91912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"/>
          <p:cNvPicPr>
            <a:picLocks noChangeAspect="1"/>
          </p:cNvPicPr>
          <p:nvPr/>
        </p:nvPicPr>
        <p:blipFill>
          <a:blip r:embed="rId2" cstate="print"/>
          <a:srcRect t="47248" b="18374"/>
          <a:stretch>
            <a:fillRect/>
          </a:stretch>
        </p:blipFill>
        <p:spPr>
          <a:xfrm>
            <a:off x="0" y="4365104"/>
            <a:ext cx="9144000" cy="2357377"/>
          </a:xfrm>
          <a:prstGeom prst="rect">
            <a:avLst/>
          </a:prstGeom>
        </p:spPr>
      </p:pic>
      <p:pic>
        <p:nvPicPr>
          <p:cNvPr id="4" name="Picture 2" descr="Risultati immagini per peptidoglicano e antibiotici"/>
          <p:cNvPicPr>
            <a:picLocks noChangeAspect="1" noChangeArrowheads="1"/>
          </p:cNvPicPr>
          <p:nvPr/>
        </p:nvPicPr>
        <p:blipFill>
          <a:blip r:embed="rId3" cstate="print"/>
          <a:srcRect l="8479" t="17986" r="6552"/>
          <a:stretch>
            <a:fillRect/>
          </a:stretch>
        </p:blipFill>
        <p:spPr bwMode="auto">
          <a:xfrm>
            <a:off x="2987824" y="116632"/>
            <a:ext cx="5793692" cy="419415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39552" y="908720"/>
            <a:ext cx="223224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/>
              <a:t>La sintesi del </a:t>
            </a:r>
            <a:r>
              <a:rPr lang="it-IT" sz="2400" dirty="0" err="1"/>
              <a:t>peptidoglicano</a:t>
            </a:r>
            <a:r>
              <a:rPr lang="it-IT" sz="2400" dirty="0"/>
              <a:t> avviene in 3 tappe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 cstate="print"/>
          <a:srcRect t="27421" b="23079"/>
          <a:stretch>
            <a:fillRect/>
          </a:stretch>
        </p:blipFill>
        <p:spPr bwMode="auto">
          <a:xfrm>
            <a:off x="0" y="260648"/>
            <a:ext cx="9111710" cy="63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http://slideplayer.it/slide/10511682/33/images/10/PEPTIDOGLICANO.+STRUTTURA+e+SINTE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8698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 descr="http://slideplayer.it/slide/596280/2/images/87/sintesi+del+peptidoglic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4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051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Risultati immagini per sintesi del peptidoglicano sche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449861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lideplayer.it/slide/596280/2/images/89/sintesi+del+peptidoglic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352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746172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http://slideplayer.it/slide/596280/2/images/90/sintesi+del+peptidoglic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" y="-273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138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intesi del peptidoglicano"/>
          <p:cNvPicPr>
            <a:picLocks noChangeAspect="1" noChangeArrowheads="1"/>
          </p:cNvPicPr>
          <p:nvPr/>
        </p:nvPicPr>
        <p:blipFill>
          <a:blip r:embed="rId4" cstate="print"/>
          <a:srcRect l="945" t="22150" r="1417" b="43948"/>
          <a:stretch>
            <a:fillRect/>
          </a:stretch>
        </p:blipFill>
        <p:spPr bwMode="auto">
          <a:xfrm>
            <a:off x="5647192" y="3356992"/>
            <a:ext cx="3496808" cy="1631536"/>
          </a:xfrm>
          <a:prstGeom prst="rect">
            <a:avLst/>
          </a:prstGeom>
          <a:noFill/>
        </p:spPr>
      </p:pic>
      <p:pic>
        <p:nvPicPr>
          <p:cNvPr id="4" name="Picture 2" descr="Sintesi del peptidoglicano"/>
          <p:cNvPicPr>
            <a:picLocks noChangeAspect="1" noChangeArrowheads="1"/>
          </p:cNvPicPr>
          <p:nvPr/>
        </p:nvPicPr>
        <p:blipFill>
          <a:blip r:embed="rId4" cstate="print"/>
          <a:srcRect l="8504" t="55902" r="9449" b="1055"/>
          <a:stretch>
            <a:fillRect/>
          </a:stretch>
        </p:blipFill>
        <p:spPr bwMode="auto">
          <a:xfrm>
            <a:off x="5724128" y="550038"/>
            <a:ext cx="3419872" cy="2410880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52400" y="0"/>
            <a:ext cx="883920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Times New Roman" pitchFamily="16" charset="0"/>
              </a:rPr>
              <a:t>INIBIZIONE DELLA SINTESI DELLA PARETE BATTERICA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 PL SungtiL GB" charset="0"/>
                <a:cs typeface="AR PL SungtiL GB" charset="0"/>
              </a:rPr>
              <a:t> </a:t>
            </a:r>
          </a:p>
        </p:txBody>
      </p:sp>
      <p:pic>
        <p:nvPicPr>
          <p:cNvPr id="5" name="Picture 2" descr="Sintesi del peptidoglicano"/>
          <p:cNvPicPr>
            <a:picLocks noChangeAspect="1" noChangeArrowheads="1"/>
          </p:cNvPicPr>
          <p:nvPr/>
        </p:nvPicPr>
        <p:blipFill>
          <a:blip r:embed="rId4" cstate="print"/>
          <a:srcRect l="6142" t="1055" r="8031" b="77700"/>
          <a:stretch>
            <a:fillRect/>
          </a:stretch>
        </p:blipFill>
        <p:spPr bwMode="auto">
          <a:xfrm>
            <a:off x="5615607" y="5661248"/>
            <a:ext cx="3528393" cy="1173622"/>
          </a:xfrm>
          <a:prstGeom prst="rect">
            <a:avLst/>
          </a:prstGeom>
          <a:noFill/>
        </p:spPr>
      </p:pic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-468560" y="560388"/>
          <a:ext cx="6022975" cy="6297612"/>
        </p:xfrm>
        <a:graphic>
          <a:graphicData uri="http://schemas.openxmlformats.org/presentationml/2006/ole">
            <p:oleObj spid="_x0000_s8208" r:id="rId5" imgW="38271450" imgH="4006215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2925576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17324"/>
          <a:stretch>
            <a:fillRect/>
          </a:stretch>
        </p:blipFill>
        <p:spPr>
          <a:xfrm>
            <a:off x="0" y="1197565"/>
            <a:ext cx="9144000" cy="5669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8961" t="29935" r="62085" b="55756"/>
          <a:stretch>
            <a:fillRect/>
          </a:stretch>
        </p:blipFill>
        <p:spPr bwMode="auto">
          <a:xfrm>
            <a:off x="827584" y="0"/>
            <a:ext cx="1758803" cy="121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987824" y="260648"/>
            <a:ext cx="59766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 Rounded MT Bold" pitchFamily="34" charset="0"/>
              </a:rPr>
              <a:t>Antibiotici attivi sulla prima tappa del metabolismo del </a:t>
            </a:r>
            <a:r>
              <a:rPr lang="it-IT" sz="2400" dirty="0" err="1">
                <a:latin typeface="Arial Rounded MT Bold" pitchFamily="34" charset="0"/>
              </a:rPr>
              <a:t>peptidoglicano</a:t>
            </a:r>
            <a:endParaRPr lang="it-IT" sz="2400" dirty="0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http://slideplayer.it/slide/10511682/33/images/11/Antibiotici+attivi+sulla+prima+tappa+della+sintesi+del+peptidoglic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ccia a destra 2"/>
          <p:cNvSpPr/>
          <p:nvPr/>
        </p:nvSpPr>
        <p:spPr bwMode="auto">
          <a:xfrm>
            <a:off x="107504" y="5805264"/>
            <a:ext cx="432048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71907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http://slideplayer.it/slide/10511682/33/images/12/Fosfomicina+La+FOSFOMICINA+%C3%A8+un+analogo+strutturale+del+fosfo-enolpiruvato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" y="-273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300031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4" name="Freccia in su 3"/>
          <p:cNvSpPr/>
          <p:nvPr/>
        </p:nvSpPr>
        <p:spPr>
          <a:xfrm>
            <a:off x="7236296" y="3068960"/>
            <a:ext cx="432048" cy="7200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4725"/>
          <a:stretch>
            <a:fillRect/>
          </a:stretch>
        </p:blipFill>
        <p:spPr>
          <a:xfrm>
            <a:off x="0" y="0"/>
            <a:ext cx="9144000" cy="6534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5760" t="42274" r="58245" b="45016"/>
          <a:stretch>
            <a:fillRect/>
          </a:stretch>
        </p:blipFill>
        <p:spPr bwMode="auto">
          <a:xfrm>
            <a:off x="107504" y="5236514"/>
            <a:ext cx="3278364" cy="162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20999"/>
          <a:stretch>
            <a:fillRect/>
          </a:stretch>
        </p:blipFill>
        <p:spPr>
          <a:xfrm>
            <a:off x="74" y="1440142"/>
            <a:ext cx="9143926" cy="5417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6562" t="49586" r="32963" b="36104"/>
          <a:stretch>
            <a:fillRect/>
          </a:stretch>
        </p:blipFill>
        <p:spPr bwMode="auto">
          <a:xfrm>
            <a:off x="203043" y="116632"/>
            <a:ext cx="2640765" cy="130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987824" y="260648"/>
            <a:ext cx="59766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 Rounded MT Bold" pitchFamily="34" charset="0"/>
              </a:rPr>
              <a:t>Antibiotici attivi sulla terza tappa del metabolismo del </a:t>
            </a:r>
            <a:r>
              <a:rPr lang="it-IT" sz="2400" dirty="0" err="1">
                <a:latin typeface="Arial Rounded MT Bold" pitchFamily="34" charset="0"/>
              </a:rPr>
              <a:t>peptidoglicano</a:t>
            </a:r>
            <a:endParaRPr lang="it-IT" sz="2400" dirty="0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Risultati immagini per struttura d-alanina e betalattamici"/>
          <p:cNvPicPr>
            <a:picLocks noChangeAspect="1" noChangeArrowheads="1"/>
          </p:cNvPicPr>
          <p:nvPr/>
        </p:nvPicPr>
        <p:blipFill>
          <a:blip r:embed="rId2" cstate="print"/>
          <a:srcRect b="10278"/>
          <a:stretch>
            <a:fillRect/>
          </a:stretch>
        </p:blipFill>
        <p:spPr bwMode="auto">
          <a:xfrm>
            <a:off x="0" y="332656"/>
            <a:ext cx="9144000" cy="6153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Immagine corre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Freccia a destra 2"/>
          <p:cNvSpPr/>
          <p:nvPr/>
        </p:nvSpPr>
        <p:spPr>
          <a:xfrm>
            <a:off x="4860032" y="5877272"/>
            <a:ext cx="57606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1524000" y="0"/>
          <a:ext cx="6119813" cy="4144963"/>
        </p:xfrm>
        <a:graphic>
          <a:graphicData uri="http://schemas.openxmlformats.org/presentationml/2006/ole">
            <p:oleObj spid="_x0000_s17424" r:id="rId4" imgW="38252400" imgH="25908000" progId="">
              <p:embed/>
            </p:oleObj>
          </a:graphicData>
        </a:graphic>
      </p:graphicFrame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219200" y="4265613"/>
            <a:ext cx="69342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TEICOPLANINA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INDICAZIONI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Trattamento di gravi infezioni da grampositivi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Trattamento di Endocarditi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Trattamento di infezioni stafilococco MR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Profilassi nell’estrazione dentaria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07504" y="548680"/>
            <a:ext cx="18722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err="1"/>
              <a:t>MR=</a:t>
            </a:r>
            <a:r>
              <a:rPr lang="it-IT" sz="1200" dirty="0"/>
              <a:t> </a:t>
            </a:r>
            <a:r>
              <a:rPr lang="it-IT" sz="1200" dirty="0" err="1"/>
              <a:t>meticillino</a:t>
            </a:r>
            <a:r>
              <a:rPr lang="it-IT" sz="1200" dirty="0"/>
              <a:t> resistenti</a:t>
            </a:r>
          </a:p>
          <a:p>
            <a:r>
              <a:rPr lang="it-IT" sz="1200" dirty="0" err="1"/>
              <a:t>MS=</a:t>
            </a:r>
            <a:r>
              <a:rPr lang="it-IT" sz="1200" dirty="0"/>
              <a:t> </a:t>
            </a:r>
            <a:r>
              <a:rPr lang="it-IT" sz="1200" dirty="0" err="1"/>
              <a:t>meticillino</a:t>
            </a:r>
            <a:r>
              <a:rPr lang="it-IT" sz="1200" dirty="0"/>
              <a:t> sensibili</a:t>
            </a:r>
          </a:p>
        </p:txBody>
      </p:sp>
    </p:spTree>
    <p:extLst>
      <p:ext uri="{BB962C8B-B14F-4D97-AF65-F5344CB8AC3E}">
        <p14:creationId xmlns="" xmlns:p14="http://schemas.microsoft.com/office/powerpoint/2010/main" val="1361577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1785938" y="76200"/>
          <a:ext cx="5986462" cy="6629400"/>
        </p:xfrm>
        <a:graphic>
          <a:graphicData uri="http://schemas.openxmlformats.org/presentationml/2006/ole">
            <p:oleObj spid="_x0000_s18448" r:id="rId4" imgW="38252400" imgH="47101125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074578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202" t="52328" r="9601" b="28107"/>
          <a:stretch>
            <a:fillRect/>
          </a:stretch>
        </p:blipFill>
        <p:spPr bwMode="auto">
          <a:xfrm>
            <a:off x="0" y="4362150"/>
            <a:ext cx="5757406" cy="24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 t="17138" b="17367"/>
          <a:stretch>
            <a:fillRect/>
          </a:stretch>
        </p:blipFill>
        <p:spPr bwMode="auto">
          <a:xfrm>
            <a:off x="0" y="188640"/>
            <a:ext cx="4499610" cy="41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2" name="Picture 2" descr="Risultati immagini per peptidoglicano sintes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634911" cy="494653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724128" y="5013176"/>
            <a:ext cx="3419872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La formazione di ponti crociati, legami trasversali, si ha mediante un legame peptidico tra il carbossile dell’</a:t>
            </a:r>
            <a:r>
              <a:rPr lang="it-IT" sz="1400" dirty="0" err="1">
                <a:solidFill>
                  <a:srgbClr val="FF0000"/>
                </a:solidFill>
              </a:rPr>
              <a:t>alanina</a:t>
            </a:r>
            <a:r>
              <a:rPr lang="it-IT" sz="1400" dirty="0">
                <a:solidFill>
                  <a:srgbClr val="FF0000"/>
                </a:solidFill>
              </a:rPr>
              <a:t> in posizione 4 di uno dei </a:t>
            </a:r>
            <a:r>
              <a:rPr lang="it-IT" sz="1400" dirty="0" err="1">
                <a:solidFill>
                  <a:srgbClr val="FF0000"/>
                </a:solidFill>
              </a:rPr>
              <a:t>pentapeptidi</a:t>
            </a:r>
            <a:r>
              <a:rPr lang="it-IT" sz="1400" dirty="0">
                <a:solidFill>
                  <a:srgbClr val="FF0000"/>
                </a:solidFill>
              </a:rPr>
              <a:t> ed il gruppo amminico libero della lisina in posizione 3 di un’altra catena </a:t>
            </a:r>
            <a:r>
              <a:rPr lang="it-IT" sz="1400" dirty="0" err="1">
                <a:solidFill>
                  <a:srgbClr val="FF0000"/>
                </a:solidFill>
              </a:rPr>
              <a:t>pantapeptidica</a:t>
            </a:r>
            <a:r>
              <a:rPr lang="it-IT" sz="1400" dirty="0">
                <a:solidFill>
                  <a:srgbClr val="FF0000"/>
                </a:solidFill>
              </a:rPr>
              <a:t> con  perdita di una D- </a:t>
            </a:r>
            <a:r>
              <a:rPr lang="it-IT" sz="1400" dirty="0" err="1">
                <a:solidFill>
                  <a:srgbClr val="FF0000"/>
                </a:solidFill>
              </a:rPr>
              <a:t>alanina</a:t>
            </a:r>
            <a:r>
              <a:rPr lang="it-IT" sz="1400" dirty="0">
                <a:solidFill>
                  <a:srgbClr val="FF0000"/>
                </a:solidFill>
              </a:rPr>
              <a:t> terminale.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28662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457200" y="78840"/>
            <a:ext cx="8229600" cy="574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PROTEINE CHE LEGANO LE PENICILLINE (PBP)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467544" y="476672"/>
            <a:ext cx="8229600" cy="2148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La sintesi della parete batterica è catalizzata da enzimi specifici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transpeptidasi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carbossipeptidasi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etc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  che vengono chiamati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Penicillin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Binding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proteins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(PBP), perché possono legarsi agli antibiotici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con legame covalente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Ciascuno antibiotico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si lega di preferenza a determinate PBP. Ciascun batterio possiede un proprio patrimonio di PBP. Il tipo e la quantità di PBP presenti sono in grado di determinare la sensibilità o la resistenza di un dato batterio ad un particolare antibiotico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beta-lattamico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Immagine 1"/>
          <p:cNvPicPr>
            <a:picLocks noChangeAspect="1"/>
          </p:cNvPicPr>
          <p:nvPr/>
        </p:nvPicPr>
        <p:blipFill>
          <a:blip r:embed="rId3" cstate="print"/>
          <a:srcRect t="4860" b="10936"/>
          <a:stretch>
            <a:fillRect/>
          </a:stretch>
        </p:blipFill>
        <p:spPr bwMode="auto">
          <a:xfrm>
            <a:off x="755576" y="2941360"/>
            <a:ext cx="4292468" cy="391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611560" y="2636912"/>
            <a:ext cx="4464496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Classificazione delle PBP (</a:t>
            </a:r>
            <a:r>
              <a:rPr lang="it-IT" sz="1400" b="1" i="1" spc="-15" dirty="0" err="1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penicillin</a:t>
            </a:r>
            <a:r>
              <a:rPr lang="it-IT" sz="1400" b="1" i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</a:t>
            </a:r>
            <a:r>
              <a:rPr lang="it-IT" sz="1400" b="1" i="1" spc="-15" dirty="0" err="1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binding</a:t>
            </a:r>
            <a:r>
              <a:rPr lang="it-IT" sz="1400" b="1" i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</a:t>
            </a:r>
            <a:r>
              <a:rPr lang="it-IT" sz="1400" b="1" i="1" spc="-15" dirty="0" err="1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proteins</a:t>
            </a: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).</a:t>
            </a:r>
          </a:p>
        </p:txBody>
      </p:sp>
      <p:pic>
        <p:nvPicPr>
          <p:cNvPr id="9" name="Slide"/>
          <p:cNvPicPr>
            <a:picLocks noChangeAspect="1"/>
          </p:cNvPicPr>
          <p:nvPr/>
        </p:nvPicPr>
        <p:blipFill>
          <a:blip r:embed="rId4" cstate="print"/>
          <a:srcRect l="7087" t="4725" r="7087" b="4725"/>
          <a:stretch>
            <a:fillRect/>
          </a:stretch>
        </p:blipFill>
        <p:spPr>
          <a:xfrm>
            <a:off x="5436096" y="2996952"/>
            <a:ext cx="3531276" cy="279423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148064" y="2708920"/>
            <a:ext cx="3995936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</a:rPr>
              <a:t>Interazione tra </a:t>
            </a: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PBP e </a:t>
            </a:r>
            <a:r>
              <a:rPr lang="el-GR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β</a:t>
            </a:r>
            <a:r>
              <a:rPr lang="it-IT" sz="1400" b="1" spc="-15" dirty="0" err="1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it-IT" sz="1400" b="1" spc="-15" dirty="0" err="1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lattamici</a:t>
            </a:r>
            <a:endParaRPr lang="it-IT" sz="1400" b="1" spc="-15" dirty="0">
              <a:solidFill>
                <a:srgbClr val="000000"/>
              </a:solidFill>
              <a:latin typeface="Calibri"/>
              <a:ea typeface="Calibri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00552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structureImage" descr="Biological Molecule / Asymmetric Unit Image for 1NZ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16632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67544" y="5445224"/>
            <a:ext cx="8064896" cy="1200329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Il modello proposto contiene un dominio legante le penicilline che include una vasta inserzione con ripiegamenti nei domini. Le strutture della proteina possono legare </a:t>
            </a:r>
            <a:r>
              <a:rPr lang="it-IT" dirty="0" err="1"/>
              <a:t>covalentemente</a:t>
            </a:r>
            <a:r>
              <a:rPr lang="it-IT" dirty="0"/>
              <a:t> fino a cinque diversi antibiotici con i residui dei siti attivi che restano </a:t>
            </a:r>
            <a:r>
              <a:rPr lang="it-IT" dirty="0" err="1"/>
              <a:t>immodificati</a:t>
            </a:r>
            <a:r>
              <a:rPr lang="it-IT" dirty="0"/>
              <a:t> nella disposizione delle α-eliche e nella superficie. </a:t>
            </a:r>
          </a:p>
        </p:txBody>
      </p:sp>
      <p:pic>
        <p:nvPicPr>
          <p:cNvPr id="282627" name="structureImage" descr="Biological Molecule / Asymmetric Unit Image for 2EX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16632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8" name="structureImage" descr="Biological Molecule / Asymmetric Unit Image for 2EX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924944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563888" y="2492896"/>
            <a:ext cx="2376264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PBP4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588224" y="2492896"/>
            <a:ext cx="2376264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PBP4 + </a:t>
            </a:r>
            <a:r>
              <a:rPr lang="it-IT" dirty="0" err="1"/>
              <a:t>ampicillina</a:t>
            </a:r>
            <a:r>
              <a:rPr lang="it-IT" dirty="0"/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444208" y="4941168"/>
            <a:ext cx="216024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PBP4 + penicillina G </a:t>
            </a:r>
          </a:p>
        </p:txBody>
      </p:sp>
      <p:pic>
        <p:nvPicPr>
          <p:cNvPr id="9" name="Picture 4" descr=" 08-03.jpg                                                      000C11B7Macintosh HD                   BEA7BB4E:"/>
          <p:cNvPicPr>
            <a:picLocks noChangeAspect="1" noChangeArrowheads="1"/>
          </p:cNvPicPr>
          <p:nvPr/>
        </p:nvPicPr>
        <p:blipFill>
          <a:blip r:embed="rId6" cstate="print"/>
          <a:srcRect l="19166" r="13177"/>
          <a:stretch>
            <a:fillRect/>
          </a:stretch>
        </p:blipFill>
        <p:spPr bwMode="auto">
          <a:xfrm>
            <a:off x="395536" y="332656"/>
            <a:ext cx="2832222" cy="458112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457200" y="165240"/>
            <a:ext cx="8229600" cy="63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MECCANISMO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D’AZIONE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DEGLI ANTIBIOTICI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-LATTAMICI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457200" y="860400"/>
            <a:ext cx="8229600" cy="5802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Gli antibiotici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sono in grado di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bloccare il legame di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transpeptidazione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 le catene peptidiche laterali di molecole adiacenti di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peptidoglicano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La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transpeptidazione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è importante perché formando legami crociati completa la parete e gli fornisce la forza necessaria per resistere alla lisi osmotica.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Questo meccanismo è stato messo in relazione con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l’analogia strutturale fra l’anello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-lattamico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e il dimero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D-alanina-D-alanina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Gli antibiotici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si legherebbero, per competizione con il dimero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D-alanina-D-alanina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al sito attivo dell’enzima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transpeptidasi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inattivandolo e bloccando la reazione di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traspeptidazione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L’evento finale dell’azione della penicillina è rappresentato dalla lisi batterica. La lisi cellulare non è solo la conseguenza del blocco della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transpeptidazione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ma anche il risultato dell’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attivazione di enzimi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(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autolisine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) in grado di depolimerizzare il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peptidoglicano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Due classi di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autolisine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sembrano essere responsabili dell’azione litica degli antibiotici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beta-lattamici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Le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amidasi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scindono i legami tra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tetrapeptidi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ed il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glicano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(NAG-NAM), mentre le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glicosidasi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scindono i legami 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1, 4-glicosidici tra le unità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disaccaridiche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4799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457200" y="133200"/>
            <a:ext cx="8229600" cy="54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ANTIBIOTICI </a:t>
            </a:r>
            <a:r>
              <a:rPr kumimoji="0" lang="it-IT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-LATTAMICI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130320" y="957240"/>
            <a:ext cx="4636800" cy="55087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Gli antibiotici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-lattamici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prendono questo nome poiché ciascuno di essi possiede un anello tetratomico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-lattamico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che è il sito attivo dell’antibiotico.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Il primo gruppo di antibiotici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-lattamici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è costituito dalle </a:t>
            </a:r>
            <a:r>
              <a:rPr kumimoji="0" lang="it-IT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penicilline,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prodotte dal micete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Penicillum chrysogenum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, il cui nucleo fondamentale è costituito dall’acido 6-aminopenicillanico in una struttura biciclica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-lattamico-tiazolidinica.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Il secondo gruppo è rapresentato dalle </a:t>
            </a:r>
            <a:r>
              <a:rPr kumimoji="0" lang="it-IT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cefalosporine,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prodotte dal micete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Cephalosporium achremonium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, il cui nucleo fondamentale è rappresentato dall’acido 7-amino-cefalosporanico, che ha una struttura biciclica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-lattamico-diidrotiazinica.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4" name="Picture 5" descr="ATB betalattamici"/>
          <p:cNvPicPr/>
          <p:nvPr/>
        </p:nvPicPr>
        <p:blipFill>
          <a:blip r:embed="rId3" cstate="print"/>
          <a:srcRect t="3961" r="41820" b="28085"/>
          <a:stretch/>
        </p:blipFill>
        <p:spPr>
          <a:xfrm>
            <a:off x="4930920" y="1138320"/>
            <a:ext cx="4071960" cy="5124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3777293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 08-05.jpg                                                      000C11B7Macintosh HD                   BEA7BB4E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8686800" cy="45037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512" y="1671464"/>
            <a:ext cx="8784976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 diversi nuclei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betalattamici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biciclici 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monociclici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responsabili della attività antimicrobica delle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betalattamine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in uso clinico.</a:t>
            </a:r>
          </a:p>
        </p:txBody>
      </p:sp>
      <p:pic>
        <p:nvPicPr>
          <p:cNvPr id="152578" name="Picture 2" descr="Risultati immagini per d-alan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0"/>
            <a:ext cx="3942283" cy="15601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08-04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228600"/>
            <a:ext cx="7248525" cy="5489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576" y="5805264"/>
            <a:ext cx="8087816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Formule di struttura chimica dell’acido 6-aminopenicillanico (6-APA) e dell’acido 7-aminocefalosporanico (7-ACA), nuclei attivi dei derivati penicillinici 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cefalosporinici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68313" y="1077913"/>
            <a:ext cx="796131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Le penicilline sono prodotte da ceppi di </a:t>
            </a:r>
            <a:r>
              <a:rPr kumimoji="0" lang="it-IT" altLang="it-IT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Penicillium notatum e chrisogenum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un caratteristico ascomicete (muffa) il cui micelio è suddiviso in cellule che formano una struttura ramificata.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85750" y="285750"/>
            <a:ext cx="8401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ANTIBIOTICI 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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-LATTAMICI: LE PENICILLINE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071813"/>
            <a:ext cx="2928938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071813"/>
            <a:ext cx="2959100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2921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457200" y="274680"/>
            <a:ext cx="8229600" cy="650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PENICILLINE NATURALI: PENICILLINA G E V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457200" y="1230480"/>
            <a:ext cx="8229600" cy="51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BENZIL-PENICILLINA (PENICILLINA G),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che è la penicillina naturale più usata in terapia, si ottiene coltivando il micete in presenza di un eccesso di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acido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fenilacetico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dove l’acido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fenilacetico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si lega all’anello 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La penicillina G è attiva contro la maggior parte dei batteri Gram-positivi e contro i cocchi Gram-negativi (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Neisseriae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). La maggior parte dei batteri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Gram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negativi è insensibile (1) per la difficoltà di attraversare la membrana esterna e (2) per la presenza nello spazio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periplasmico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di 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lattamasi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endogene. Inoltre, negli anni, molti batteri hanno acquisito resistenza all’azione della penicillina 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Durante gli anni’50 i ricercatori scoprirono che il tipo di penicillina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escreta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da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Penicillium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variava in base ai costituenti del terreno di crescita. Infatti aggiungendo al terreno di coltura alcuni tipi di acidi organici essi ottennero tipi di penicilline differenti. Mentre la penicillina G era prodotta su un terreno contenente acido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fenilacetico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LA PENICILLINA V (FENOSSIMETILPENICILLINA)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era prodotta su un terreno contenente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sostanze donatrici di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fenossimetili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La penicillina V rappresentò un grosso passo in avanti perché poteva essere somministrata anche per via orale, data la sua maggiore stabilità rispetto alla penicillina G nell’ambiente acido dello stomaco. Ancora oggi la penicillina V viene usata in campo pediatrico.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08449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r="4331"/>
          <a:stretch>
            <a:fillRect/>
          </a:stretch>
        </p:blipFill>
        <p:spPr>
          <a:xfrm>
            <a:off x="432997" y="0"/>
            <a:ext cx="8747515" cy="6858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/>
          <a:srcRect l="25861" r="8620" b="80015"/>
          <a:stretch/>
        </p:blipFill>
        <p:spPr>
          <a:xfrm>
            <a:off x="0" y="0"/>
            <a:ext cx="3275856" cy="98072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08-06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 t="1330"/>
          <a:stretch>
            <a:fillRect/>
          </a:stretch>
        </p:blipFill>
        <p:spPr bwMode="auto">
          <a:xfrm>
            <a:off x="1475656" y="1124744"/>
            <a:ext cx="6491508" cy="384569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99592" y="5229200"/>
            <a:ext cx="7488832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Sede della idrolisi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betalattamasica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a livello del legame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carbamidico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azetidinonico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penicillinico</a:t>
            </a:r>
            <a:r>
              <a:rPr kumimoji="0" lang="it-IT" sz="18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cefalosporinico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2"/>
          <p:cNvSpPr/>
          <p:nvPr/>
        </p:nvSpPr>
        <p:spPr>
          <a:xfrm>
            <a:off x="285840" y="285840"/>
            <a:ext cx="840096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ANTIBIOTICI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-LATTAMICI: LE PENICILLINE RESISTENZA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8" name="Picture 3"/>
          <p:cNvPicPr>
            <a:picLocks noChangeAspect="1"/>
          </p:cNvPicPr>
          <p:nvPr/>
        </p:nvPicPr>
        <p:blipFill>
          <a:blip r:embed="rId3" cstate="print"/>
          <a:srcRect b="23588"/>
          <a:stretch/>
        </p:blipFill>
        <p:spPr>
          <a:xfrm>
            <a:off x="1187624" y="980728"/>
            <a:ext cx="6414516" cy="3058972"/>
          </a:xfrm>
          <a:prstGeom prst="rect">
            <a:avLst/>
          </a:prstGeom>
          <a:ln>
            <a:noFill/>
          </a:ln>
        </p:spPr>
      </p:pic>
      <p:sp>
        <p:nvSpPr>
          <p:cNvPr id="189" name="CustomShape 3"/>
          <p:cNvSpPr/>
          <p:nvPr/>
        </p:nvSpPr>
        <p:spPr>
          <a:xfrm>
            <a:off x="6553080" y="6248520"/>
            <a:ext cx="190512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574BF-2D67-494E-8EBF-AF7E7C64297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MS P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3" descr=" 08-07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149080"/>
            <a:ext cx="7393107" cy="181453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5536" y="6021288"/>
            <a:ext cx="8136904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Strutture chimiche dei 3 inibitori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betalattamasici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in uso clinico come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co-betalattamine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5071457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Segnaposto contenuto 3" descr="0820.gif"/>
          <p:cNvPicPr/>
          <p:nvPr/>
        </p:nvPicPr>
        <p:blipFill>
          <a:blip r:embed="rId4" cstate="print"/>
          <a:srcRect l="12163" r="8839" b="34860"/>
          <a:stretch/>
        </p:blipFill>
        <p:spPr>
          <a:xfrm>
            <a:off x="1230480" y="3335400"/>
            <a:ext cx="6400800" cy="3294000"/>
          </a:xfrm>
          <a:prstGeom prst="rect">
            <a:avLst/>
          </a:prstGeom>
          <a:ln>
            <a:noFill/>
          </a:ln>
        </p:spPr>
      </p:pic>
      <p:sp>
        <p:nvSpPr>
          <p:cNvPr id="333" name="CustomShape 1"/>
          <p:cNvSpPr/>
          <p:nvPr/>
        </p:nvSpPr>
        <p:spPr>
          <a:xfrm>
            <a:off x="324000" y="957240"/>
            <a:ext cx="8424720" cy="228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Alcune molecole sono in grado di legarsi alle β-lattamasi inattivandole e prevenendo così la distruzione degli antibiotici β-lattamici.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L’ACIDO CLAVULANICO ED IL SULBACTAM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hanno una debole attività antimicrobica intrinseca, ma sono inibitori suicidi (formano un legame irreversibile) delle β-lattamasi.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Ne consegue che un antibiotico somministrato insieme ad acido clavulanico è protetto dall’idrolisi dell’enzima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1981080" y="130320"/>
            <a:ext cx="546444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“INIBITORI SUICIDI”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03742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/>
          <p:cNvPicPr/>
          <p:nvPr/>
        </p:nvPicPr>
        <p:blipFill>
          <a:blip r:embed="rId4" cstate="print"/>
          <a:stretch/>
        </p:blipFill>
        <p:spPr>
          <a:xfrm>
            <a:off x="523800" y="0"/>
            <a:ext cx="5189760" cy="685800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5672160" y="130320"/>
            <a:ext cx="2754360" cy="16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/>
              </a:rPr>
              <a:t>ESEMPI DI PENICILLINE PRODOTTE PER FERMENTAZIONE (PENICILLINA G E V) E PER VIA SEMISINTETICA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471600" y="322200"/>
            <a:ext cx="1226880" cy="33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/>
              </a:rPr>
              <a:t>Radicale condensato al gruppo aminico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8" name="CustomShape 3"/>
          <p:cNvSpPr/>
          <p:nvPr/>
        </p:nvSpPr>
        <p:spPr>
          <a:xfrm>
            <a:off x="1600200" y="457200"/>
            <a:ext cx="293760" cy="139680"/>
          </a:xfrm>
          <a:prstGeom prst="rightArrow">
            <a:avLst>
              <a:gd name="adj1" fmla="val 16463"/>
              <a:gd name="adj2" fmla="val 5400"/>
            </a:avLst>
          </a:prstGeom>
          <a:gradFill>
            <a:gsLst>
              <a:gs pos="0">
                <a:srgbClr val="00AD7B"/>
              </a:gs>
              <a:gs pos="100000">
                <a:srgbClr val="00E9A6"/>
              </a:gs>
            </a:gsLst>
            <a:lin ang="16200000"/>
          </a:gradFill>
          <a:ln w="9360">
            <a:solidFill>
              <a:srgbClr val="00CC98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4"/>
          <p:cNvSpPr/>
          <p:nvPr/>
        </p:nvSpPr>
        <p:spPr>
          <a:xfrm>
            <a:off x="4860032" y="2708920"/>
            <a:ext cx="4038480" cy="311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Le catene laterali possono essere introdotte in due modi: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lphaLcParenR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Per via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MS PGothic"/>
              </a:rPr>
              <a:t>biologica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(penicilline naturali) – in questo casi si aggiunge al terreno di coltura un 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precursore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corrispondente al radicale (gruppo prostetico) da condensare al gruppo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aminico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lphaLcParenR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lphaLcParenR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Per via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MS PGothic"/>
              </a:rPr>
              <a:t>chimica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/>
              </a:rPr>
              <a:t> (penicilline semisintetiche) –.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26805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457200" y="43920"/>
            <a:ext cx="8229600" cy="628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PENICILLINE SEMISINTETICHE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130320" y="620640"/>
            <a:ext cx="8850240" cy="5889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	La dimostrazione che l’acido 6-aminopenicillanico può essere condensato chimicamente con un notevole varietà di radicali che non sono in grado di intervenire  nel processo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biosintetico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naturale, ha aperto la strada alla produzione di penicilline semisintetiche con specifici caratteri, come: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resistenza alle 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-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lattamasi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e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arenR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ampliamento dello spettro d’azione.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	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Ci sono 4 tipi di penicilline semisintetiche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Penicilline resistenti alla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penicillinasi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La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meticillina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e le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isossazolil-penicilline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oxacillina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cloxacillina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dicloxacillina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flucloxacillina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). La presenza di un voluminoso radicale vicino all’anello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β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rende questi antibiotici resistente alle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Symbol"/>
              </a:rPr>
              <a:t>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-lattamasi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Penicilline ad ampio spettro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.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aminopenicilline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ampicillina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amoxicillina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), le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carbossipenicilline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carbenicillina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carindacillina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carfecillina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ticarcillina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), le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ureidopenicilline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azlocillina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mezlocillina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piperacillina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), le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sulfossipenicilline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sulbenicilina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suncillina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). L’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aminogruppo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di questi antibiotici permette facilmente l’attraversamento della membrana esterna dei batteri gram-negativi. Pertanto, esse sono eccellenti penicilline ad ampio spettro.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Penicilline ad ampio spettro e resistenti alla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penicillinasi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. 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amido-peniciline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Mecillinam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Penicilline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antipseudomonas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.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Tre tipi di penicilline sono state prodotte per agire contro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Pseudomonas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aeruginosa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: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carbossipenicilline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ticarcillina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le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piperazin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–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e le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ureidopenicilline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48527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5" name="Object 1"/>
          <p:cNvGraphicFramePr>
            <a:graphicFrameLocks noChangeAspect="1"/>
          </p:cNvGraphicFramePr>
          <p:nvPr/>
        </p:nvGraphicFramePr>
        <p:xfrm>
          <a:off x="1843088" y="155575"/>
          <a:ext cx="6619875" cy="7011988"/>
        </p:xfrm>
        <a:graphic>
          <a:graphicData uri="http://schemas.openxmlformats.org/presentationml/2006/ole">
            <p:oleObj spid="_x0000_s19472" r:id="rId4" imgW="6227385" imgH="6588597" progId="">
              <p:embed/>
            </p:oleObj>
          </a:graphicData>
        </a:graphic>
      </p:graphicFrame>
      <p:sp>
        <p:nvSpPr>
          <p:cNvPr id="31746" name="Rectangle 2"/>
          <p:cNvSpPr>
            <a:spLocks noChangeArrowheads="1"/>
          </p:cNvSpPr>
          <p:nvPr/>
        </p:nvSpPr>
        <p:spPr bwMode="auto">
          <a:xfrm rot="16200000">
            <a:off x="-2162969" y="3015457"/>
            <a:ext cx="62468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PENICILLINE    - Classificazione</a:t>
            </a:r>
          </a:p>
        </p:txBody>
      </p:sp>
    </p:spTree>
    <p:extLst>
      <p:ext uri="{BB962C8B-B14F-4D97-AF65-F5344CB8AC3E}">
        <p14:creationId xmlns="" xmlns:p14="http://schemas.microsoft.com/office/powerpoint/2010/main" val="2788899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1"/>
          <p:cNvGraphicFramePr>
            <a:graphicFrameLocks noChangeAspect="1"/>
          </p:cNvGraphicFramePr>
          <p:nvPr/>
        </p:nvGraphicFramePr>
        <p:xfrm>
          <a:off x="1249363" y="96838"/>
          <a:ext cx="6418262" cy="6761162"/>
        </p:xfrm>
        <a:graphic>
          <a:graphicData uri="http://schemas.openxmlformats.org/presentationml/2006/ole">
            <p:oleObj spid="_x0000_s20496" r:id="rId4" imgW="38271450" imgH="40338375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515177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2633663" y="609600"/>
          <a:ext cx="6118225" cy="3170238"/>
        </p:xfrm>
        <a:graphic>
          <a:graphicData uri="http://schemas.openxmlformats.org/presentationml/2006/ole">
            <p:oleObj spid="_x0000_s21548" r:id="rId4" imgW="38271450" imgH="19878675" progId="">
              <p:embed/>
            </p:oleObj>
          </a:graphicData>
        </a:graphic>
      </p:graphicFrame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2590800" y="4181475"/>
          <a:ext cx="6121400" cy="1685925"/>
        </p:xfrm>
        <a:graphic>
          <a:graphicData uri="http://schemas.openxmlformats.org/presentationml/2006/ole">
            <p:oleObj spid="_x0000_s21549" r:id="rId5" imgW="38271450" imgH="10582275" progId="">
              <p:embed/>
            </p:oleObj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2057400" y="6172200"/>
          <a:ext cx="6119813" cy="233363"/>
        </p:xfrm>
        <a:graphic>
          <a:graphicData uri="http://schemas.openxmlformats.org/presentationml/2006/ole">
            <p:oleObj spid="_x0000_s21550" r:id="rId6" imgW="38271450" imgH="1495425" progId="">
              <p:embed/>
            </p:oleObj>
          </a:graphicData>
        </a:graphic>
      </p:graphicFrame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838200" y="0"/>
            <a:ext cx="7620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PENICILLINA G  - Spettro antibatterico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57200" y="1646238"/>
            <a:ext cx="17526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AEROBI</a:t>
            </a:r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2438400" y="685800"/>
            <a:ext cx="1588" cy="2514600"/>
          </a:xfrm>
          <a:prstGeom prst="line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81000" y="4618038"/>
            <a:ext cx="1905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ANAEROBI</a:t>
            </a: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2438400" y="4181475"/>
            <a:ext cx="1588" cy="1371600"/>
          </a:xfrm>
          <a:prstGeom prst="line">
            <a:avLst/>
          </a:prstGeom>
          <a:noFill/>
          <a:ln w="936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381000" y="5853113"/>
            <a:ext cx="19050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ALTRI BATTERI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2438400" y="6019800"/>
            <a:ext cx="1588" cy="533400"/>
          </a:xfrm>
          <a:prstGeom prst="line">
            <a:avLst/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6111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838200" y="0"/>
            <a:ext cx="7620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PENICILLINA G  - FARMACOCINETICA</a:t>
            </a: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1219200" y="595313"/>
          <a:ext cx="7543800" cy="6262687"/>
        </p:xfrm>
        <a:graphic>
          <a:graphicData uri="http://schemas.openxmlformats.org/presentationml/2006/ole">
            <p:oleObj spid="_x0000_s22544" r:id="rId4" imgW="38252400" imgH="31746825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828330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 descr=" 08-08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83625" cy="42259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subTitle"/>
          </p:nvPr>
        </p:nvSpPr>
        <p:spPr>
          <a:xfrm>
            <a:off x="251520" y="4797152"/>
            <a:ext cx="8568952" cy="936104"/>
          </a:xfrm>
          <a:solidFill>
            <a:schemeClr val="bg1"/>
          </a:solidFill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sz="2400" dirty="0">
                <a:solidFill>
                  <a:schemeClr val="tx1"/>
                </a:solidFill>
              </a:rPr>
              <a:t>Formazione in vivo di metaboliti della penicillina.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304800" y="1258888"/>
          <a:ext cx="8607425" cy="5408612"/>
        </p:xfrm>
        <a:graphic>
          <a:graphicData uri="http://schemas.openxmlformats.org/presentationml/2006/ole">
            <p:oleObj spid="_x0000_s23568" r:id="rId4" imgW="38271450" imgH="24107775" progId="">
              <p:embed/>
            </p:oleObj>
          </a:graphicData>
        </a:graphic>
      </p:graphicFrame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762000" y="152400"/>
            <a:ext cx="76200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PENICILLINA G  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TOSSICITA’</a:t>
            </a:r>
          </a:p>
        </p:txBody>
      </p:sp>
    </p:spTree>
    <p:extLst>
      <p:ext uri="{BB962C8B-B14F-4D97-AF65-F5344CB8AC3E}">
        <p14:creationId xmlns="" xmlns:p14="http://schemas.microsoft.com/office/powerpoint/2010/main" val="941791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1512888" y="838200"/>
          <a:ext cx="6488112" cy="5702300"/>
        </p:xfrm>
        <a:graphic>
          <a:graphicData uri="http://schemas.openxmlformats.org/presentationml/2006/ole">
            <p:oleObj spid="_x0000_s24592" r:id="rId4" imgW="38271450" imgH="39052500" progId="">
              <p:embed/>
            </p:oleObj>
          </a:graphicData>
        </a:graphic>
      </p:graphicFrame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143000" y="152400"/>
            <a:ext cx="7620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PENICILLINA G       Reazioni Allergiche</a:t>
            </a:r>
          </a:p>
        </p:txBody>
      </p:sp>
    </p:spTree>
    <p:extLst>
      <p:ext uri="{BB962C8B-B14F-4D97-AF65-F5344CB8AC3E}">
        <p14:creationId xmlns="" xmlns:p14="http://schemas.microsoft.com/office/powerpoint/2010/main" val="2353821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1130300" y="457200"/>
          <a:ext cx="6946900" cy="6405563"/>
        </p:xfrm>
        <a:graphic>
          <a:graphicData uri="http://schemas.openxmlformats.org/presentationml/2006/ole">
            <p:oleObj spid="_x0000_s25616" r:id="rId4" imgW="38271450" imgH="35261550" progId="">
              <p:embed/>
            </p:oleObj>
          </a:graphicData>
        </a:graphic>
      </p:graphicFrame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85800" y="0"/>
            <a:ext cx="7620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AMPICILLINA</a:t>
            </a:r>
          </a:p>
        </p:txBody>
      </p:sp>
      <p:sp>
        <p:nvSpPr>
          <p:cNvPr id="25614" name="AutoShape 14" descr="Risultati immagini per ampicillina compres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5617" name="Picture 17" descr="Immagine correlata"/>
          <p:cNvPicPr>
            <a:picLocks noChangeAspect="1" noChangeArrowheads="1"/>
          </p:cNvPicPr>
          <p:nvPr/>
        </p:nvPicPr>
        <p:blipFill>
          <a:blip r:embed="rId5" cstate="print"/>
          <a:srcRect t="15118" b="16798"/>
          <a:stretch>
            <a:fillRect/>
          </a:stretch>
        </p:blipFill>
        <p:spPr bwMode="auto">
          <a:xfrm>
            <a:off x="7000875" y="0"/>
            <a:ext cx="2143125" cy="1459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4263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984250" y="588963"/>
          <a:ext cx="7572375" cy="6345237"/>
        </p:xfrm>
        <a:graphic>
          <a:graphicData uri="http://schemas.openxmlformats.org/presentationml/2006/ole">
            <p:oleObj spid="_x0000_s26640" r:id="rId4" imgW="38271450" imgH="32127825" progId="">
              <p:embed/>
            </p:oleObj>
          </a:graphicData>
        </a:graphic>
      </p:graphicFrame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85800" y="0"/>
            <a:ext cx="7620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AMPICILLINA - Farmacocinetica</a:t>
            </a:r>
          </a:p>
        </p:txBody>
      </p:sp>
    </p:spTree>
    <p:extLst>
      <p:ext uri="{BB962C8B-B14F-4D97-AF65-F5344CB8AC3E}">
        <p14:creationId xmlns="" xmlns:p14="http://schemas.microsoft.com/office/powerpoint/2010/main" val="2821515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5" name="Object 1"/>
          <p:cNvGraphicFramePr>
            <a:graphicFrameLocks noChangeAspect="1"/>
          </p:cNvGraphicFramePr>
          <p:nvPr/>
        </p:nvGraphicFramePr>
        <p:xfrm>
          <a:off x="838200" y="1549400"/>
          <a:ext cx="7572375" cy="4699000"/>
        </p:xfrm>
        <a:graphic>
          <a:graphicData uri="http://schemas.openxmlformats.org/presentationml/2006/ole">
            <p:oleObj spid="_x0000_s27664" r:id="rId4" imgW="38271450" imgH="23764875" progId="">
              <p:embed/>
            </p:oleObj>
          </a:graphicData>
        </a:graphic>
      </p:graphicFrame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838200" y="168275"/>
            <a:ext cx="76200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AMPICILLINA  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Indicazioni</a:t>
            </a:r>
          </a:p>
        </p:txBody>
      </p:sp>
    </p:spTree>
    <p:extLst>
      <p:ext uri="{BB962C8B-B14F-4D97-AF65-F5344CB8AC3E}">
        <p14:creationId xmlns="" xmlns:p14="http://schemas.microsoft.com/office/powerpoint/2010/main" val="1804285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685800" y="168275"/>
            <a:ext cx="76200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AMPICILLINA  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Tossicità</a:t>
            </a: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25425" y="1627188"/>
          <a:ext cx="8918575" cy="4849812"/>
        </p:xfrm>
        <a:graphic>
          <a:graphicData uri="http://schemas.openxmlformats.org/presentationml/2006/ole">
            <p:oleObj spid="_x0000_s28688" r:id="rId4" imgW="38366700" imgH="20793075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0761053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7" name="Object 1"/>
          <p:cNvGraphicFramePr>
            <a:graphicFrameLocks noChangeAspect="1"/>
          </p:cNvGraphicFramePr>
          <p:nvPr/>
        </p:nvGraphicFramePr>
        <p:xfrm>
          <a:off x="1462088" y="246063"/>
          <a:ext cx="6219825" cy="6367462"/>
        </p:xfrm>
        <a:graphic>
          <a:graphicData uri="http://schemas.openxmlformats.org/presentationml/2006/ole">
            <p:oleObj spid="_x0000_s558086" r:id="rId4" imgW="38862000" imgH="40395525" progId="">
              <p:embed/>
            </p:oleObj>
          </a:graphicData>
        </a:graphic>
      </p:graphicFrame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447800" y="885825"/>
            <a:ext cx="2895600" cy="1143000"/>
          </a:xfrm>
          <a:prstGeom prst="rect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4876800" y="885825"/>
            <a:ext cx="2895600" cy="1143000"/>
          </a:xfrm>
          <a:prstGeom prst="rect">
            <a:avLst/>
          </a:prstGeom>
          <a:noFill/>
          <a:ln w="28440" cap="sq">
            <a:solidFill>
              <a:srgbClr val="66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676400" y="152400"/>
            <a:ext cx="71628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</a:rPr>
              <a:t>AMOXICILLINA - Farmacocinetica</a:t>
            </a: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438400" y="609600"/>
            <a:ext cx="2817813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600">
                <a:solidFill>
                  <a:srgbClr val="FFFFFF"/>
                </a:solidFill>
                <a:latin typeface="Arial" charset="0"/>
              </a:rPr>
              <a:t>Velamox</a:t>
            </a:r>
            <a:r>
              <a:rPr lang="it-IT" sz="2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2800" b="1" baseline="3000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2600" baseline="3000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2600">
                <a:solidFill>
                  <a:srgbClr val="FFFFFF"/>
                </a:solidFill>
                <a:latin typeface="Arial" charset="0"/>
              </a:rPr>
              <a:t>Zimox</a:t>
            </a:r>
            <a:r>
              <a:rPr lang="it-IT" sz="2800" b="1" baseline="30000">
                <a:solidFill>
                  <a:srgbClr val="FFFFFF"/>
                </a:solidFill>
                <a:latin typeface="Symbol" pitchFamily="16" charset="2"/>
              </a:rPr>
              <a:t></a:t>
            </a:r>
            <a:r>
              <a:rPr lang="it-IT" sz="110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914400" y="1371600"/>
          <a:ext cx="7696200" cy="5437188"/>
        </p:xfrm>
        <a:graphic>
          <a:graphicData uri="http://schemas.openxmlformats.org/presentationml/2006/ole">
            <p:oleObj spid="_x0000_s549894" r:id="rId4" imgW="38252400" imgH="2701290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7" name="Object 1"/>
          <p:cNvGraphicFramePr>
            <a:graphicFrameLocks noChangeAspect="1"/>
          </p:cNvGraphicFramePr>
          <p:nvPr/>
        </p:nvGraphicFramePr>
        <p:xfrm>
          <a:off x="304800" y="1504950"/>
          <a:ext cx="8610600" cy="4438650"/>
        </p:xfrm>
        <a:graphic>
          <a:graphicData uri="http://schemas.openxmlformats.org/presentationml/2006/ole">
            <p:oleObj spid="_x0000_s550918" r:id="rId4" imgW="38252400" imgH="19716750" progId="">
              <p:embed/>
            </p:oleObj>
          </a:graphicData>
        </a:graphic>
      </p:graphicFrame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219200" y="166688"/>
            <a:ext cx="71628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FFFFFF"/>
                </a:solidFill>
                <a:latin typeface="Arial" charset="0"/>
              </a:rPr>
              <a:t>AMOXICILLINA - Indicazioni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09" name="Object 1"/>
          <p:cNvGraphicFramePr>
            <a:graphicFrameLocks noChangeAspect="1"/>
          </p:cNvGraphicFramePr>
          <p:nvPr/>
        </p:nvGraphicFramePr>
        <p:xfrm>
          <a:off x="2590800" y="152400"/>
          <a:ext cx="5473700" cy="6618288"/>
        </p:xfrm>
        <a:graphic>
          <a:graphicData uri="http://schemas.openxmlformats.org/presentationml/2006/ole">
            <p:oleObj spid="_x0000_s556038" r:id="rId4" imgW="38823900" imgH="47024925" progId="">
              <p:embed/>
            </p:oleObj>
          </a:graphicData>
        </a:graphic>
      </p:graphicFrame>
      <p:sp>
        <p:nvSpPr>
          <p:cNvPr id="68610" name="Rectangle 2"/>
          <p:cNvSpPr>
            <a:spLocks noChangeArrowheads="1"/>
          </p:cNvSpPr>
          <p:nvPr/>
        </p:nvSpPr>
        <p:spPr bwMode="auto">
          <a:xfrm rot="16200000">
            <a:off x="-1369218" y="2777331"/>
            <a:ext cx="5364162" cy="1190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00"/>
                </a:solidFill>
                <a:latin typeface="Arial" charset="0"/>
              </a:rPr>
              <a:t>PENICILLINE AD AMPIO SPETTRO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Arial" charset="0"/>
              </a:rPr>
              <a:t>+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FFFF"/>
                </a:solidFill>
                <a:latin typeface="Arial" charset="0"/>
                <a:cs typeface="Times New Roman" pitchFamily="16" charset="0"/>
              </a:rPr>
              <a:t>INIBITORI DELLE BETALATTAMASI</a:t>
            </a:r>
            <a:r>
              <a:rPr lang="it-IT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68611" name="Line 3"/>
          <p:cNvSpPr>
            <a:spLocks noChangeShapeType="1"/>
          </p:cNvSpPr>
          <p:nvPr/>
        </p:nvSpPr>
        <p:spPr bwMode="auto">
          <a:xfrm>
            <a:off x="2209800" y="304800"/>
            <a:ext cx="1588" cy="6096000"/>
          </a:xfrm>
          <a:prstGeom prst="line">
            <a:avLst/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3" name="Object 1"/>
          <p:cNvGraphicFramePr>
            <a:graphicFrameLocks noChangeAspect="1"/>
          </p:cNvGraphicFramePr>
          <p:nvPr/>
        </p:nvGraphicFramePr>
        <p:xfrm>
          <a:off x="1468438" y="339725"/>
          <a:ext cx="6604000" cy="6634163"/>
        </p:xfrm>
        <a:graphic>
          <a:graphicData uri="http://schemas.openxmlformats.org/presentationml/2006/ole">
            <p:oleObj spid="_x0000_s557062" r:id="rId4" imgW="41062275" imgH="41471850" progId="">
              <p:embed/>
            </p:oleObj>
          </a:graphicData>
        </a:graphic>
      </p:graphicFrame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1905000" y="1143000"/>
            <a:ext cx="2133600" cy="762000"/>
          </a:xfrm>
          <a:prstGeom prst="rect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5181600" y="1143000"/>
            <a:ext cx="2209800" cy="762000"/>
          </a:xfrm>
          <a:prstGeom prst="rect">
            <a:avLst/>
          </a:prstGeom>
          <a:noFill/>
          <a:ln w="28440" cap="sq">
            <a:solidFill>
              <a:srgbClr val="FF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AR PL SungtiL GB"/>
        <a:cs typeface="AR PL SungtiL GB"/>
      </a:majorFont>
      <a:minorFont>
        <a:latin typeface="Times New Roman"/>
        <a:ea typeface="AR PL SungtiL GB"/>
        <a:cs typeface="AR PL SungtiL GB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AR PL SungtiL GB"/>
      </a:majorFont>
      <a:minorFont>
        <a:latin typeface="Times New Roman"/>
        <a:ea typeface=""/>
        <a:cs typeface="AR PL SungtiL GB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5309</Words>
  <Application>Microsoft Office PowerPoint</Application>
  <PresentationFormat>Presentazione su schermo (4:3)</PresentationFormat>
  <Paragraphs>1427</Paragraphs>
  <Slides>300</Slides>
  <Notes>156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300</vt:i4>
      </vt:variant>
    </vt:vector>
  </HeadingPairs>
  <TitlesOfParts>
    <vt:vector size="305" baseType="lpstr">
      <vt:lpstr>Tema di Office</vt:lpstr>
      <vt:lpstr>1_Tema di Office</vt:lpstr>
      <vt:lpstr>Office Theme</vt:lpstr>
      <vt:lpstr>1_Office Theme</vt:lpstr>
      <vt:lpstr>2_Tema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  <vt:lpstr>Diapositiva 171</vt:lpstr>
      <vt:lpstr>Diapositiva 172</vt:lpstr>
      <vt:lpstr>Diapositiva 173</vt:lpstr>
      <vt:lpstr>Diapositiva 174</vt:lpstr>
      <vt:lpstr>Diapositiva 175</vt:lpstr>
      <vt:lpstr>Diapositiva 176</vt:lpstr>
      <vt:lpstr>Diapositiva 177</vt:lpstr>
      <vt:lpstr>Diapositiva 178</vt:lpstr>
      <vt:lpstr>Diapositiva 179</vt:lpstr>
      <vt:lpstr>Diapositiva 180</vt:lpstr>
      <vt:lpstr>Diapositiva 181</vt:lpstr>
      <vt:lpstr>Diapositiva 182</vt:lpstr>
      <vt:lpstr>Diapositiva 183</vt:lpstr>
      <vt:lpstr>Diapositiva 184</vt:lpstr>
      <vt:lpstr>Diapositiva 185</vt:lpstr>
      <vt:lpstr>Diapositiva 186</vt:lpstr>
      <vt:lpstr>Diapositiva 187</vt:lpstr>
      <vt:lpstr>Diapositiva 188</vt:lpstr>
      <vt:lpstr>Diapositiva 189</vt:lpstr>
      <vt:lpstr>Diapositiva 190</vt:lpstr>
      <vt:lpstr>Diapositiva 191</vt:lpstr>
      <vt:lpstr>Diapositiva 192</vt:lpstr>
      <vt:lpstr>Diapositiva 193</vt:lpstr>
      <vt:lpstr>Diapositiva 194</vt:lpstr>
      <vt:lpstr>Diapositiva 195</vt:lpstr>
      <vt:lpstr>Diapositiva 196</vt:lpstr>
      <vt:lpstr>Diapositiva 197</vt:lpstr>
      <vt:lpstr>Diapositiva 198</vt:lpstr>
      <vt:lpstr>Diapositiva 199</vt:lpstr>
      <vt:lpstr>Diapositiva 200</vt:lpstr>
      <vt:lpstr>Diapositiva 201</vt:lpstr>
      <vt:lpstr>Diapositiva 202</vt:lpstr>
      <vt:lpstr>Diapositiva 203</vt:lpstr>
      <vt:lpstr>Diapositiva 204</vt:lpstr>
      <vt:lpstr>Diapositiva 205</vt:lpstr>
      <vt:lpstr>Diapositiva 206</vt:lpstr>
      <vt:lpstr>Diapositiva 207</vt:lpstr>
      <vt:lpstr>Diapositiva 208</vt:lpstr>
      <vt:lpstr>Diapositiva 209</vt:lpstr>
      <vt:lpstr>Diapositiva 210</vt:lpstr>
      <vt:lpstr>Diapositiva 211</vt:lpstr>
      <vt:lpstr>Diapositiva 212</vt:lpstr>
      <vt:lpstr>Diapositiva 213</vt:lpstr>
      <vt:lpstr>Diapositiva 214</vt:lpstr>
      <vt:lpstr>Diapositiva 215</vt:lpstr>
      <vt:lpstr>Diapositiva 216</vt:lpstr>
      <vt:lpstr>Diapositiva 217</vt:lpstr>
      <vt:lpstr>Diapositiva 218</vt:lpstr>
      <vt:lpstr>Diapositiva 219</vt:lpstr>
      <vt:lpstr>Diapositiva 220</vt:lpstr>
      <vt:lpstr>Diapositiva 221</vt:lpstr>
      <vt:lpstr>Diapositiva 222</vt:lpstr>
      <vt:lpstr>Diapositiva 223</vt:lpstr>
      <vt:lpstr>Diapositiva 224</vt:lpstr>
      <vt:lpstr>Diapositiva 225</vt:lpstr>
      <vt:lpstr>Diapositiva 226</vt:lpstr>
      <vt:lpstr>Diapositiva 227</vt:lpstr>
      <vt:lpstr>Diapositiva 228</vt:lpstr>
      <vt:lpstr>Diapositiva 229</vt:lpstr>
      <vt:lpstr>Diapositiva 230</vt:lpstr>
      <vt:lpstr>Diapositiva 231</vt:lpstr>
      <vt:lpstr>Diapositiva 232</vt:lpstr>
      <vt:lpstr>Diapositiva 233</vt:lpstr>
      <vt:lpstr>Diapositiva 234</vt:lpstr>
      <vt:lpstr>Diapositiva 235</vt:lpstr>
      <vt:lpstr>Diapositiva 236</vt:lpstr>
      <vt:lpstr>Diapositiva 237</vt:lpstr>
      <vt:lpstr>Diapositiva 238</vt:lpstr>
      <vt:lpstr>Diapositiva 239</vt:lpstr>
      <vt:lpstr>Diapositiva 240</vt:lpstr>
      <vt:lpstr>Diapositiva 241</vt:lpstr>
      <vt:lpstr>Diapositiva 242</vt:lpstr>
      <vt:lpstr>Diapositiva 243</vt:lpstr>
      <vt:lpstr>Diapositiva 244</vt:lpstr>
      <vt:lpstr>Diapositiva 245</vt:lpstr>
      <vt:lpstr>Diapositiva 246</vt:lpstr>
      <vt:lpstr>Diapositiva 247</vt:lpstr>
      <vt:lpstr>Diapositiva 248</vt:lpstr>
      <vt:lpstr>Diapositiva 249</vt:lpstr>
      <vt:lpstr>Diapositiva 250</vt:lpstr>
      <vt:lpstr>Diapositiva 251</vt:lpstr>
      <vt:lpstr>Diapositiva 252</vt:lpstr>
      <vt:lpstr>Diapositiva 253</vt:lpstr>
      <vt:lpstr>Diapositiva 254</vt:lpstr>
      <vt:lpstr>Diapositiva 255</vt:lpstr>
      <vt:lpstr>Diapositiva 256</vt:lpstr>
      <vt:lpstr>Diapositiva 257</vt:lpstr>
      <vt:lpstr>Diapositiva 258</vt:lpstr>
      <vt:lpstr>Diapositiva 259</vt:lpstr>
      <vt:lpstr>Diapositiva 260</vt:lpstr>
      <vt:lpstr>Diapositiva 261</vt:lpstr>
      <vt:lpstr>Diapositiva 262</vt:lpstr>
      <vt:lpstr>Diapositiva 263</vt:lpstr>
      <vt:lpstr>Diapositiva 264</vt:lpstr>
      <vt:lpstr>Diapositiva 265</vt:lpstr>
      <vt:lpstr>Diapositiva 266</vt:lpstr>
      <vt:lpstr>Diapositiva 267</vt:lpstr>
      <vt:lpstr>Diapositiva 268</vt:lpstr>
      <vt:lpstr>Diapositiva 269</vt:lpstr>
      <vt:lpstr>Diapositiva 270</vt:lpstr>
      <vt:lpstr>Diapositiva 271</vt:lpstr>
      <vt:lpstr>Diapositiva 272</vt:lpstr>
      <vt:lpstr>Diapositiva 273</vt:lpstr>
      <vt:lpstr>Diapositiva 274</vt:lpstr>
      <vt:lpstr>Diapositiva 275</vt:lpstr>
      <vt:lpstr>Diapositiva 276</vt:lpstr>
      <vt:lpstr>Diapositiva 277</vt:lpstr>
      <vt:lpstr>Diapositiva 278</vt:lpstr>
      <vt:lpstr>Diapositiva 279</vt:lpstr>
      <vt:lpstr>Diapositiva 280</vt:lpstr>
      <vt:lpstr>Diapositiva 281</vt:lpstr>
      <vt:lpstr>Diapositiva 282</vt:lpstr>
      <vt:lpstr>Diapositiva 283</vt:lpstr>
      <vt:lpstr>Diapositiva 284</vt:lpstr>
      <vt:lpstr>Diapositiva 285</vt:lpstr>
      <vt:lpstr>IVU: E. coli è il principale patogeno</vt:lpstr>
      <vt:lpstr>Terapia antibiotica: (cistite).</vt:lpstr>
      <vt:lpstr>Diapositiva 288</vt:lpstr>
      <vt:lpstr>Diapositiva 289</vt:lpstr>
      <vt:lpstr>Diapositiva 290</vt:lpstr>
      <vt:lpstr>Diapositiva 291</vt:lpstr>
      <vt:lpstr>Diapositiva 292</vt:lpstr>
      <vt:lpstr>Diapositiva 293</vt:lpstr>
      <vt:lpstr>Diapositiva 294</vt:lpstr>
      <vt:lpstr>Diapositiva 295</vt:lpstr>
      <vt:lpstr>Diapositiva 296</vt:lpstr>
      <vt:lpstr>Diapositiva 297</vt:lpstr>
      <vt:lpstr>Diapositiva 298</vt:lpstr>
      <vt:lpstr>Diapositiva 299</vt:lpstr>
      <vt:lpstr>Diapositiva 300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Zorzet</cp:lastModifiedBy>
  <cp:revision>124</cp:revision>
  <dcterms:created xsi:type="dcterms:W3CDTF">2016-08-26T12:46:47Z</dcterms:created>
  <dcterms:modified xsi:type="dcterms:W3CDTF">2019-12-12T08:48:47Z</dcterms:modified>
</cp:coreProperties>
</file>