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2"/>
  </p:notesMasterIdLst>
  <p:sldIdLst>
    <p:sldId id="257" r:id="rId2"/>
    <p:sldId id="340" r:id="rId3"/>
    <p:sldId id="341" r:id="rId4"/>
    <p:sldId id="279" r:id="rId5"/>
    <p:sldId id="344" r:id="rId6"/>
    <p:sldId id="345" r:id="rId7"/>
    <p:sldId id="306" r:id="rId8"/>
    <p:sldId id="388" r:id="rId9"/>
    <p:sldId id="387" r:id="rId10"/>
    <p:sldId id="389" r:id="rId11"/>
    <p:sldId id="346" r:id="rId12"/>
    <p:sldId id="364" r:id="rId13"/>
    <p:sldId id="390" r:id="rId14"/>
    <p:sldId id="286" r:id="rId15"/>
    <p:sldId id="314" r:id="rId16"/>
    <p:sldId id="365" r:id="rId17"/>
    <p:sldId id="391" r:id="rId18"/>
    <p:sldId id="392" r:id="rId19"/>
    <p:sldId id="393" r:id="rId20"/>
    <p:sldId id="410" r:id="rId21"/>
    <p:sldId id="411" r:id="rId22"/>
    <p:sldId id="394" r:id="rId23"/>
    <p:sldId id="412" r:id="rId24"/>
    <p:sldId id="395" r:id="rId25"/>
    <p:sldId id="396" r:id="rId26"/>
    <p:sldId id="397" r:id="rId27"/>
    <p:sldId id="398" r:id="rId28"/>
    <p:sldId id="399" r:id="rId29"/>
    <p:sldId id="400" r:id="rId30"/>
    <p:sldId id="413" r:id="rId31"/>
    <p:sldId id="401" r:id="rId32"/>
    <p:sldId id="402" r:id="rId33"/>
    <p:sldId id="403" r:id="rId34"/>
    <p:sldId id="404" r:id="rId35"/>
    <p:sldId id="366" r:id="rId36"/>
    <p:sldId id="405" r:id="rId37"/>
    <p:sldId id="406" r:id="rId38"/>
    <p:sldId id="407" r:id="rId39"/>
    <p:sldId id="409" r:id="rId40"/>
    <p:sldId id="361" r:id="rId41"/>
    <p:sldId id="414" r:id="rId42"/>
    <p:sldId id="473" r:id="rId43"/>
    <p:sldId id="464" r:id="rId44"/>
    <p:sldId id="465" r:id="rId45"/>
    <p:sldId id="466" r:id="rId46"/>
    <p:sldId id="467" r:id="rId47"/>
    <p:sldId id="468" r:id="rId48"/>
    <p:sldId id="469" r:id="rId49"/>
    <p:sldId id="470" r:id="rId50"/>
    <p:sldId id="471" r:id="rId51"/>
    <p:sldId id="472" r:id="rId52"/>
    <p:sldId id="415" r:id="rId53"/>
    <p:sldId id="416" r:id="rId54"/>
    <p:sldId id="417" r:id="rId55"/>
    <p:sldId id="418" r:id="rId56"/>
    <p:sldId id="419"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56" r:id="rId94"/>
    <p:sldId id="457" r:id="rId95"/>
    <p:sldId id="458" r:id="rId96"/>
    <p:sldId id="459" r:id="rId97"/>
    <p:sldId id="460" r:id="rId98"/>
    <p:sldId id="461" r:id="rId99"/>
    <p:sldId id="462" r:id="rId100"/>
    <p:sldId id="463" r:id="rId10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varScale="1">
        <p:scale>
          <a:sx n="106" d="100"/>
          <a:sy n="106" d="100"/>
        </p:scale>
        <p:origin x="-63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986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D23FC-817D-42AC-8D20-6E9D49B6146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CB5DD2ED-8B94-4741-BB49-E7BA4D266138}">
      <dgm:prSet phldrT="[Testo]"/>
      <dgm:spPr/>
      <dgm:t>
        <a:bodyPr/>
        <a:lstStyle/>
        <a:p>
          <a:r>
            <a:rPr lang="it-IT" b="1" spc="300" dirty="0"/>
            <a:t>Trattamento INFLUENZA</a:t>
          </a:r>
        </a:p>
      </dgm:t>
    </dgm:pt>
    <dgm:pt modelId="{8E22428B-733B-4800-A1D8-5A0F0F0534F9}" type="parTrans" cxnId="{DE72F9D6-99F3-426D-B8A5-498438282836}">
      <dgm:prSet/>
      <dgm:spPr/>
      <dgm:t>
        <a:bodyPr/>
        <a:lstStyle/>
        <a:p>
          <a:endParaRPr lang="it-IT"/>
        </a:p>
      </dgm:t>
    </dgm:pt>
    <dgm:pt modelId="{CF65A343-FDDE-4635-B3FF-049212704C4B}" type="sibTrans" cxnId="{DE72F9D6-99F3-426D-B8A5-498438282836}">
      <dgm:prSet/>
      <dgm:spPr/>
      <dgm:t>
        <a:bodyPr/>
        <a:lstStyle/>
        <a:p>
          <a:endParaRPr lang="it-IT"/>
        </a:p>
      </dgm:t>
    </dgm:pt>
    <dgm:pt modelId="{771AFDAC-5AB4-451E-98C6-23A55D59CA14}">
      <dgm:prSet phldrT="[Testo]"/>
      <dgm:spPr>
        <a:solidFill>
          <a:schemeClr val="accent5">
            <a:lumMod val="60000"/>
            <a:lumOff val="40000"/>
          </a:schemeClr>
        </a:solidFill>
      </dgm:spPr>
      <dgm:t>
        <a:bodyPr/>
        <a:lstStyle/>
        <a:p>
          <a:r>
            <a:rPr lang="it-IT" b="1" spc="300" dirty="0"/>
            <a:t>Trattamento EPATITE</a:t>
          </a:r>
        </a:p>
      </dgm:t>
    </dgm:pt>
    <dgm:pt modelId="{89DF8D86-1EDD-41BD-B7B4-B50282AD162A}" type="parTrans" cxnId="{39730D07-4F88-4B64-8B9B-42EFEAA53C1E}">
      <dgm:prSet/>
      <dgm:spPr/>
      <dgm:t>
        <a:bodyPr/>
        <a:lstStyle/>
        <a:p>
          <a:endParaRPr lang="it-IT"/>
        </a:p>
      </dgm:t>
    </dgm:pt>
    <dgm:pt modelId="{AC9586D8-A49B-4B35-9ACA-50D40253C983}" type="sibTrans" cxnId="{39730D07-4F88-4B64-8B9B-42EFEAA53C1E}">
      <dgm:prSet/>
      <dgm:spPr/>
      <dgm:t>
        <a:bodyPr/>
        <a:lstStyle/>
        <a:p>
          <a:endParaRPr lang="it-IT"/>
        </a:p>
      </dgm:t>
    </dgm:pt>
    <dgm:pt modelId="{8B5C2C65-8E61-4097-9DFB-4203D78DA68D}">
      <dgm:prSet phldrT="[Testo]" custT="1"/>
      <dgm:spPr>
        <a:solidFill>
          <a:srgbClr val="FFC000"/>
        </a:solidFill>
      </dgm:spPr>
      <dgm:t>
        <a:bodyPr/>
        <a:lstStyle/>
        <a:p>
          <a:r>
            <a:rPr lang="it-IT" sz="2800" b="1" spc="300" dirty="0"/>
            <a:t>Trattamento HIV</a:t>
          </a:r>
        </a:p>
      </dgm:t>
    </dgm:pt>
    <dgm:pt modelId="{C67A75BE-F04F-4571-A822-595C1F3E6F4F}" type="parTrans" cxnId="{DE22D396-E992-457B-A530-D829B9135701}">
      <dgm:prSet/>
      <dgm:spPr/>
      <dgm:t>
        <a:bodyPr/>
        <a:lstStyle/>
        <a:p>
          <a:endParaRPr lang="it-IT"/>
        </a:p>
      </dgm:t>
    </dgm:pt>
    <dgm:pt modelId="{DF6BD456-B08F-47C8-BD54-F895C948335D}" type="sibTrans" cxnId="{DE22D396-E992-457B-A530-D829B9135701}">
      <dgm:prSet/>
      <dgm:spPr/>
      <dgm:t>
        <a:bodyPr/>
        <a:lstStyle/>
        <a:p>
          <a:endParaRPr lang="it-IT"/>
        </a:p>
      </dgm:t>
    </dgm:pt>
    <dgm:pt modelId="{C6B21CCA-081D-4247-8DC2-4C76E53ADFE5}">
      <dgm:prSet phldrT="[Testo]"/>
      <dgm:spPr>
        <a:solidFill>
          <a:schemeClr val="accent2">
            <a:lumMod val="60000"/>
            <a:lumOff val="40000"/>
          </a:schemeClr>
        </a:solidFill>
      </dgm:spPr>
      <dgm:t>
        <a:bodyPr/>
        <a:lstStyle/>
        <a:p>
          <a:r>
            <a:rPr lang="it-IT" b="1" spc="300"/>
            <a:t>Trattamento VIRUS HERPETICI</a:t>
          </a:r>
          <a:endParaRPr lang="it-IT" b="1" spc="300" dirty="0"/>
        </a:p>
      </dgm:t>
    </dgm:pt>
    <dgm:pt modelId="{714296AA-CCB6-40E7-99AE-22B2394D2769}" type="parTrans" cxnId="{0034177A-D84F-437C-B4DA-3878D28DA7AC}">
      <dgm:prSet/>
      <dgm:spPr/>
    </dgm:pt>
    <dgm:pt modelId="{302C5F92-6B72-4176-AFAC-98CE99401CF7}" type="sibTrans" cxnId="{0034177A-D84F-437C-B4DA-3878D28DA7AC}">
      <dgm:prSet/>
      <dgm:spPr/>
    </dgm:pt>
    <dgm:pt modelId="{06F2DF7D-D677-401E-A10E-0B3DB338AC89}" type="pres">
      <dgm:prSet presAssocID="{D9DD23FC-817D-42AC-8D20-6E9D49B61468}" presName="linear" presStyleCnt="0">
        <dgm:presLayoutVars>
          <dgm:dir/>
          <dgm:animLvl val="lvl"/>
          <dgm:resizeHandles val="exact"/>
        </dgm:presLayoutVars>
      </dgm:prSet>
      <dgm:spPr/>
      <dgm:t>
        <a:bodyPr/>
        <a:lstStyle/>
        <a:p>
          <a:endParaRPr lang="it-IT"/>
        </a:p>
      </dgm:t>
    </dgm:pt>
    <dgm:pt modelId="{56A2C924-5317-4CA0-BA8A-172F8C166EC3}" type="pres">
      <dgm:prSet presAssocID="{CB5DD2ED-8B94-4741-BB49-E7BA4D266138}" presName="parentLin" presStyleCnt="0"/>
      <dgm:spPr/>
    </dgm:pt>
    <dgm:pt modelId="{9DDD10EB-E6F4-4529-A9B8-5BBAB03CA5D3}" type="pres">
      <dgm:prSet presAssocID="{CB5DD2ED-8B94-4741-BB49-E7BA4D266138}" presName="parentLeftMargin" presStyleLbl="node1" presStyleIdx="0" presStyleCnt="4"/>
      <dgm:spPr/>
      <dgm:t>
        <a:bodyPr/>
        <a:lstStyle/>
        <a:p>
          <a:endParaRPr lang="it-IT"/>
        </a:p>
      </dgm:t>
    </dgm:pt>
    <dgm:pt modelId="{24DB730C-0240-4F27-B00C-66F9C7748833}" type="pres">
      <dgm:prSet presAssocID="{CB5DD2ED-8B94-4741-BB49-E7BA4D266138}" presName="parentText" presStyleLbl="node1" presStyleIdx="0" presStyleCnt="4">
        <dgm:presLayoutVars>
          <dgm:chMax val="0"/>
          <dgm:bulletEnabled val="1"/>
        </dgm:presLayoutVars>
      </dgm:prSet>
      <dgm:spPr/>
      <dgm:t>
        <a:bodyPr/>
        <a:lstStyle/>
        <a:p>
          <a:endParaRPr lang="it-IT"/>
        </a:p>
      </dgm:t>
    </dgm:pt>
    <dgm:pt modelId="{E6C57DDA-E8DF-4477-B438-89F1BF4DDA43}" type="pres">
      <dgm:prSet presAssocID="{CB5DD2ED-8B94-4741-BB49-E7BA4D266138}" presName="negativeSpace" presStyleCnt="0"/>
      <dgm:spPr/>
    </dgm:pt>
    <dgm:pt modelId="{89B41F90-CDA1-454C-8117-8F8AFB0A72B0}" type="pres">
      <dgm:prSet presAssocID="{CB5DD2ED-8B94-4741-BB49-E7BA4D266138}" presName="childText" presStyleLbl="conFgAcc1" presStyleIdx="0" presStyleCnt="4">
        <dgm:presLayoutVars>
          <dgm:bulletEnabled val="1"/>
        </dgm:presLayoutVars>
      </dgm:prSet>
      <dgm:spPr>
        <a:ln>
          <a:solidFill>
            <a:schemeClr val="accent5">
              <a:lumMod val="60000"/>
              <a:lumOff val="40000"/>
            </a:schemeClr>
          </a:solidFill>
        </a:ln>
      </dgm:spPr>
    </dgm:pt>
    <dgm:pt modelId="{12D0B735-E792-483F-AC8A-0865A15A9F43}" type="pres">
      <dgm:prSet presAssocID="{CF65A343-FDDE-4635-B3FF-049212704C4B}" presName="spaceBetweenRectangles" presStyleCnt="0"/>
      <dgm:spPr/>
    </dgm:pt>
    <dgm:pt modelId="{F34E1376-3C41-4240-9695-6711DF3FA888}" type="pres">
      <dgm:prSet presAssocID="{C6B21CCA-081D-4247-8DC2-4C76E53ADFE5}" presName="parentLin" presStyleCnt="0"/>
      <dgm:spPr/>
    </dgm:pt>
    <dgm:pt modelId="{D0407752-D637-4A64-95E2-A56B91475949}" type="pres">
      <dgm:prSet presAssocID="{C6B21CCA-081D-4247-8DC2-4C76E53ADFE5}" presName="parentLeftMargin" presStyleLbl="node1" presStyleIdx="0" presStyleCnt="4"/>
      <dgm:spPr/>
      <dgm:t>
        <a:bodyPr/>
        <a:lstStyle/>
        <a:p>
          <a:endParaRPr lang="it-IT"/>
        </a:p>
      </dgm:t>
    </dgm:pt>
    <dgm:pt modelId="{63278D3A-2652-42B2-90C0-CB1170BCB2E6}" type="pres">
      <dgm:prSet presAssocID="{C6B21CCA-081D-4247-8DC2-4C76E53ADFE5}" presName="parentText" presStyleLbl="node1" presStyleIdx="1" presStyleCnt="4">
        <dgm:presLayoutVars>
          <dgm:chMax val="0"/>
          <dgm:bulletEnabled val="1"/>
        </dgm:presLayoutVars>
      </dgm:prSet>
      <dgm:spPr/>
      <dgm:t>
        <a:bodyPr/>
        <a:lstStyle/>
        <a:p>
          <a:endParaRPr lang="it-IT"/>
        </a:p>
      </dgm:t>
    </dgm:pt>
    <dgm:pt modelId="{0E598506-E774-4E5C-9067-6A96AE3AC418}" type="pres">
      <dgm:prSet presAssocID="{C6B21CCA-081D-4247-8DC2-4C76E53ADFE5}" presName="negativeSpace" presStyleCnt="0"/>
      <dgm:spPr/>
    </dgm:pt>
    <dgm:pt modelId="{0482DDDD-0A05-4097-9C1B-CEDB58BD1FD2}" type="pres">
      <dgm:prSet presAssocID="{C6B21CCA-081D-4247-8DC2-4C76E53ADFE5}" presName="childText" presStyleLbl="conFgAcc1" presStyleIdx="1" presStyleCnt="4">
        <dgm:presLayoutVars>
          <dgm:bulletEnabled val="1"/>
        </dgm:presLayoutVars>
      </dgm:prSet>
      <dgm:spPr/>
    </dgm:pt>
    <dgm:pt modelId="{8B5DA633-313F-4623-8CBD-23FBA474EF12}" type="pres">
      <dgm:prSet presAssocID="{302C5F92-6B72-4176-AFAC-98CE99401CF7}" presName="spaceBetweenRectangles" presStyleCnt="0"/>
      <dgm:spPr/>
    </dgm:pt>
    <dgm:pt modelId="{52843810-133E-4347-90E8-34E5F6FD9C98}" type="pres">
      <dgm:prSet presAssocID="{771AFDAC-5AB4-451E-98C6-23A55D59CA14}" presName="parentLin" presStyleCnt="0"/>
      <dgm:spPr/>
    </dgm:pt>
    <dgm:pt modelId="{F516DE9E-471D-4EFA-BDC4-7557AA0A0202}" type="pres">
      <dgm:prSet presAssocID="{771AFDAC-5AB4-451E-98C6-23A55D59CA14}" presName="parentLeftMargin" presStyleLbl="node1" presStyleIdx="1" presStyleCnt="4"/>
      <dgm:spPr/>
      <dgm:t>
        <a:bodyPr/>
        <a:lstStyle/>
        <a:p>
          <a:endParaRPr lang="it-IT"/>
        </a:p>
      </dgm:t>
    </dgm:pt>
    <dgm:pt modelId="{083C9BE3-3FFE-40D3-B386-FB643F739178}" type="pres">
      <dgm:prSet presAssocID="{771AFDAC-5AB4-451E-98C6-23A55D59CA14}" presName="parentText" presStyleLbl="node1" presStyleIdx="2" presStyleCnt="4">
        <dgm:presLayoutVars>
          <dgm:chMax val="0"/>
          <dgm:bulletEnabled val="1"/>
        </dgm:presLayoutVars>
      </dgm:prSet>
      <dgm:spPr/>
      <dgm:t>
        <a:bodyPr/>
        <a:lstStyle/>
        <a:p>
          <a:endParaRPr lang="it-IT"/>
        </a:p>
      </dgm:t>
    </dgm:pt>
    <dgm:pt modelId="{438633A9-AAE1-4F39-86AD-86A3B45660DD}" type="pres">
      <dgm:prSet presAssocID="{771AFDAC-5AB4-451E-98C6-23A55D59CA14}" presName="negativeSpace" presStyleCnt="0"/>
      <dgm:spPr/>
    </dgm:pt>
    <dgm:pt modelId="{E0B15D1B-3AED-4CD6-8177-720EFB487703}" type="pres">
      <dgm:prSet presAssocID="{771AFDAC-5AB4-451E-98C6-23A55D59CA14}" presName="childText" presStyleLbl="conFgAcc1" presStyleIdx="2" presStyleCnt="4">
        <dgm:presLayoutVars>
          <dgm:bulletEnabled val="1"/>
        </dgm:presLayoutVars>
      </dgm:prSet>
      <dgm:spPr>
        <a:ln>
          <a:solidFill>
            <a:schemeClr val="accent5">
              <a:lumMod val="60000"/>
              <a:lumOff val="40000"/>
            </a:schemeClr>
          </a:solidFill>
        </a:ln>
      </dgm:spPr>
    </dgm:pt>
    <dgm:pt modelId="{EB8C3F53-95AD-44EC-B445-D5C1AFC0632A}" type="pres">
      <dgm:prSet presAssocID="{AC9586D8-A49B-4B35-9ACA-50D40253C983}" presName="spaceBetweenRectangles" presStyleCnt="0"/>
      <dgm:spPr/>
    </dgm:pt>
    <dgm:pt modelId="{61EAD875-6A9A-4730-9D83-6A2FE90CEA51}" type="pres">
      <dgm:prSet presAssocID="{8B5C2C65-8E61-4097-9DFB-4203D78DA68D}" presName="parentLin" presStyleCnt="0"/>
      <dgm:spPr/>
    </dgm:pt>
    <dgm:pt modelId="{88A00820-FCDE-40F5-9F74-7A1A5A372555}" type="pres">
      <dgm:prSet presAssocID="{8B5C2C65-8E61-4097-9DFB-4203D78DA68D}" presName="parentLeftMargin" presStyleLbl="node1" presStyleIdx="2" presStyleCnt="4"/>
      <dgm:spPr/>
      <dgm:t>
        <a:bodyPr/>
        <a:lstStyle/>
        <a:p>
          <a:endParaRPr lang="it-IT"/>
        </a:p>
      </dgm:t>
    </dgm:pt>
    <dgm:pt modelId="{887310C6-C12C-4F27-A970-36059EC43143}" type="pres">
      <dgm:prSet presAssocID="{8B5C2C65-8E61-4097-9DFB-4203D78DA68D}" presName="parentText" presStyleLbl="node1" presStyleIdx="3" presStyleCnt="4">
        <dgm:presLayoutVars>
          <dgm:chMax val="0"/>
          <dgm:bulletEnabled val="1"/>
        </dgm:presLayoutVars>
      </dgm:prSet>
      <dgm:spPr/>
      <dgm:t>
        <a:bodyPr/>
        <a:lstStyle/>
        <a:p>
          <a:endParaRPr lang="it-IT"/>
        </a:p>
      </dgm:t>
    </dgm:pt>
    <dgm:pt modelId="{8D54CCFB-3FEA-45CA-A6A9-DED2FB6CA290}" type="pres">
      <dgm:prSet presAssocID="{8B5C2C65-8E61-4097-9DFB-4203D78DA68D}" presName="negativeSpace" presStyleCnt="0"/>
      <dgm:spPr/>
    </dgm:pt>
    <dgm:pt modelId="{5F8CF6A1-D68A-4CFE-8AEF-642ABEE4ED9E}" type="pres">
      <dgm:prSet presAssocID="{8B5C2C65-8E61-4097-9DFB-4203D78DA68D}" presName="childText" presStyleLbl="conFgAcc1" presStyleIdx="3" presStyleCnt="4">
        <dgm:presLayoutVars>
          <dgm:bulletEnabled val="1"/>
        </dgm:presLayoutVars>
      </dgm:prSet>
      <dgm:spPr>
        <a:ln>
          <a:solidFill>
            <a:schemeClr val="accent5">
              <a:lumMod val="60000"/>
              <a:lumOff val="40000"/>
            </a:schemeClr>
          </a:solidFill>
        </a:ln>
      </dgm:spPr>
    </dgm:pt>
  </dgm:ptLst>
  <dgm:cxnLst>
    <dgm:cxn modelId="{0355685B-97F7-4BEC-8BD0-B3AFF906F96D}" type="presOf" srcId="{CB5DD2ED-8B94-4741-BB49-E7BA4D266138}" destId="{24DB730C-0240-4F27-B00C-66F9C7748833}" srcOrd="1" destOrd="0" presId="urn:microsoft.com/office/officeart/2005/8/layout/list1"/>
    <dgm:cxn modelId="{39730D07-4F88-4B64-8B9B-42EFEAA53C1E}" srcId="{D9DD23FC-817D-42AC-8D20-6E9D49B61468}" destId="{771AFDAC-5AB4-451E-98C6-23A55D59CA14}" srcOrd="2" destOrd="0" parTransId="{89DF8D86-1EDD-41BD-B7B4-B50282AD162A}" sibTransId="{AC9586D8-A49B-4B35-9ACA-50D40253C983}"/>
    <dgm:cxn modelId="{36DA80D9-24A0-4F80-9682-9C5E3E1DDA83}" type="presOf" srcId="{C6B21CCA-081D-4247-8DC2-4C76E53ADFE5}" destId="{63278D3A-2652-42B2-90C0-CB1170BCB2E6}" srcOrd="1" destOrd="0" presId="urn:microsoft.com/office/officeart/2005/8/layout/list1"/>
    <dgm:cxn modelId="{0034177A-D84F-437C-B4DA-3878D28DA7AC}" srcId="{D9DD23FC-817D-42AC-8D20-6E9D49B61468}" destId="{C6B21CCA-081D-4247-8DC2-4C76E53ADFE5}" srcOrd="1" destOrd="0" parTransId="{714296AA-CCB6-40E7-99AE-22B2394D2769}" sibTransId="{302C5F92-6B72-4176-AFAC-98CE99401CF7}"/>
    <dgm:cxn modelId="{1421FED5-1B65-4DEE-B484-D874499D1F46}" type="presOf" srcId="{771AFDAC-5AB4-451E-98C6-23A55D59CA14}" destId="{083C9BE3-3FFE-40D3-B386-FB643F739178}" srcOrd="1" destOrd="0" presId="urn:microsoft.com/office/officeart/2005/8/layout/list1"/>
    <dgm:cxn modelId="{64F639BD-A558-4A46-867A-AA78079AE36F}" type="presOf" srcId="{C6B21CCA-081D-4247-8DC2-4C76E53ADFE5}" destId="{D0407752-D637-4A64-95E2-A56B91475949}" srcOrd="0" destOrd="0" presId="urn:microsoft.com/office/officeart/2005/8/layout/list1"/>
    <dgm:cxn modelId="{164A090E-2F17-4AA5-AAF8-8C5097744578}" type="presOf" srcId="{8B5C2C65-8E61-4097-9DFB-4203D78DA68D}" destId="{88A00820-FCDE-40F5-9F74-7A1A5A372555}" srcOrd="0" destOrd="0" presId="urn:microsoft.com/office/officeart/2005/8/layout/list1"/>
    <dgm:cxn modelId="{DE72F9D6-99F3-426D-B8A5-498438282836}" srcId="{D9DD23FC-817D-42AC-8D20-6E9D49B61468}" destId="{CB5DD2ED-8B94-4741-BB49-E7BA4D266138}" srcOrd="0" destOrd="0" parTransId="{8E22428B-733B-4800-A1D8-5A0F0F0534F9}" sibTransId="{CF65A343-FDDE-4635-B3FF-049212704C4B}"/>
    <dgm:cxn modelId="{F7D16E1D-EE3B-4B7C-9917-31A01402BE19}" type="presOf" srcId="{D9DD23FC-817D-42AC-8D20-6E9D49B61468}" destId="{06F2DF7D-D677-401E-A10E-0B3DB338AC89}" srcOrd="0" destOrd="0" presId="urn:microsoft.com/office/officeart/2005/8/layout/list1"/>
    <dgm:cxn modelId="{DE22D396-E992-457B-A530-D829B9135701}" srcId="{D9DD23FC-817D-42AC-8D20-6E9D49B61468}" destId="{8B5C2C65-8E61-4097-9DFB-4203D78DA68D}" srcOrd="3" destOrd="0" parTransId="{C67A75BE-F04F-4571-A822-595C1F3E6F4F}" sibTransId="{DF6BD456-B08F-47C8-BD54-F895C948335D}"/>
    <dgm:cxn modelId="{4B892348-58E2-4A15-AFC9-081CBBB57EA4}" type="presOf" srcId="{8B5C2C65-8E61-4097-9DFB-4203D78DA68D}" destId="{887310C6-C12C-4F27-A970-36059EC43143}" srcOrd="1" destOrd="0" presId="urn:microsoft.com/office/officeart/2005/8/layout/list1"/>
    <dgm:cxn modelId="{3D85D0C6-D26B-481E-B76F-53EDD8521C95}" type="presOf" srcId="{CB5DD2ED-8B94-4741-BB49-E7BA4D266138}" destId="{9DDD10EB-E6F4-4529-A9B8-5BBAB03CA5D3}" srcOrd="0" destOrd="0" presId="urn:microsoft.com/office/officeart/2005/8/layout/list1"/>
    <dgm:cxn modelId="{06B1E1F7-3581-449A-BCD4-BFB26C4360AF}" type="presOf" srcId="{771AFDAC-5AB4-451E-98C6-23A55D59CA14}" destId="{F516DE9E-471D-4EFA-BDC4-7557AA0A0202}" srcOrd="0" destOrd="0" presId="urn:microsoft.com/office/officeart/2005/8/layout/list1"/>
    <dgm:cxn modelId="{2EB3D49B-248C-4339-B85F-1DD5BD426DA1}" type="presParOf" srcId="{06F2DF7D-D677-401E-A10E-0B3DB338AC89}" destId="{56A2C924-5317-4CA0-BA8A-172F8C166EC3}" srcOrd="0" destOrd="0" presId="urn:microsoft.com/office/officeart/2005/8/layout/list1"/>
    <dgm:cxn modelId="{011B8A00-7F9B-48BB-A07E-E74E93EF89BC}" type="presParOf" srcId="{56A2C924-5317-4CA0-BA8A-172F8C166EC3}" destId="{9DDD10EB-E6F4-4529-A9B8-5BBAB03CA5D3}" srcOrd="0" destOrd="0" presId="urn:microsoft.com/office/officeart/2005/8/layout/list1"/>
    <dgm:cxn modelId="{F81C070C-F678-4206-8D21-7DA521DE3831}" type="presParOf" srcId="{56A2C924-5317-4CA0-BA8A-172F8C166EC3}" destId="{24DB730C-0240-4F27-B00C-66F9C7748833}" srcOrd="1" destOrd="0" presId="urn:microsoft.com/office/officeart/2005/8/layout/list1"/>
    <dgm:cxn modelId="{0331FAE3-9017-4950-90C9-330DB32260BF}" type="presParOf" srcId="{06F2DF7D-D677-401E-A10E-0B3DB338AC89}" destId="{E6C57DDA-E8DF-4477-B438-89F1BF4DDA43}" srcOrd="1" destOrd="0" presId="urn:microsoft.com/office/officeart/2005/8/layout/list1"/>
    <dgm:cxn modelId="{F2B8701D-0A50-486B-A326-46BBE954E819}" type="presParOf" srcId="{06F2DF7D-D677-401E-A10E-0B3DB338AC89}" destId="{89B41F90-CDA1-454C-8117-8F8AFB0A72B0}" srcOrd="2" destOrd="0" presId="urn:microsoft.com/office/officeart/2005/8/layout/list1"/>
    <dgm:cxn modelId="{089A8966-6F60-41B9-8D8B-6A5FFD93C567}" type="presParOf" srcId="{06F2DF7D-D677-401E-A10E-0B3DB338AC89}" destId="{12D0B735-E792-483F-AC8A-0865A15A9F43}" srcOrd="3" destOrd="0" presId="urn:microsoft.com/office/officeart/2005/8/layout/list1"/>
    <dgm:cxn modelId="{92DE18D1-4A52-42A0-859E-C917D16F38F5}" type="presParOf" srcId="{06F2DF7D-D677-401E-A10E-0B3DB338AC89}" destId="{F34E1376-3C41-4240-9695-6711DF3FA888}" srcOrd="4" destOrd="0" presId="urn:microsoft.com/office/officeart/2005/8/layout/list1"/>
    <dgm:cxn modelId="{135629B3-FB22-41B6-A85D-FBF54D8A706C}" type="presParOf" srcId="{F34E1376-3C41-4240-9695-6711DF3FA888}" destId="{D0407752-D637-4A64-95E2-A56B91475949}" srcOrd="0" destOrd="0" presId="urn:microsoft.com/office/officeart/2005/8/layout/list1"/>
    <dgm:cxn modelId="{4A202C54-4732-417D-9D0E-B6D9A7670A02}" type="presParOf" srcId="{F34E1376-3C41-4240-9695-6711DF3FA888}" destId="{63278D3A-2652-42B2-90C0-CB1170BCB2E6}" srcOrd="1" destOrd="0" presId="urn:microsoft.com/office/officeart/2005/8/layout/list1"/>
    <dgm:cxn modelId="{3DE327F2-4DB0-4224-BCC1-8B9924F6F8E2}" type="presParOf" srcId="{06F2DF7D-D677-401E-A10E-0B3DB338AC89}" destId="{0E598506-E774-4E5C-9067-6A96AE3AC418}" srcOrd="5" destOrd="0" presId="urn:microsoft.com/office/officeart/2005/8/layout/list1"/>
    <dgm:cxn modelId="{9B528EDC-B9F2-48C5-8A2B-6F616A5CB8E0}" type="presParOf" srcId="{06F2DF7D-D677-401E-A10E-0B3DB338AC89}" destId="{0482DDDD-0A05-4097-9C1B-CEDB58BD1FD2}" srcOrd="6" destOrd="0" presId="urn:microsoft.com/office/officeart/2005/8/layout/list1"/>
    <dgm:cxn modelId="{2C7412C6-0A7A-492A-9552-4279A4BE4DE1}" type="presParOf" srcId="{06F2DF7D-D677-401E-A10E-0B3DB338AC89}" destId="{8B5DA633-313F-4623-8CBD-23FBA474EF12}" srcOrd="7" destOrd="0" presId="urn:microsoft.com/office/officeart/2005/8/layout/list1"/>
    <dgm:cxn modelId="{11EFA3BF-090A-422E-8191-67C14B8DE0D8}" type="presParOf" srcId="{06F2DF7D-D677-401E-A10E-0B3DB338AC89}" destId="{52843810-133E-4347-90E8-34E5F6FD9C98}" srcOrd="8" destOrd="0" presId="urn:microsoft.com/office/officeart/2005/8/layout/list1"/>
    <dgm:cxn modelId="{6F57EC85-746A-412C-A66B-D0EEE2CA0CB3}" type="presParOf" srcId="{52843810-133E-4347-90E8-34E5F6FD9C98}" destId="{F516DE9E-471D-4EFA-BDC4-7557AA0A0202}" srcOrd="0" destOrd="0" presId="urn:microsoft.com/office/officeart/2005/8/layout/list1"/>
    <dgm:cxn modelId="{4A39DBD1-C1EA-4B5F-9C4F-446043DB32A6}" type="presParOf" srcId="{52843810-133E-4347-90E8-34E5F6FD9C98}" destId="{083C9BE3-3FFE-40D3-B386-FB643F739178}" srcOrd="1" destOrd="0" presId="urn:microsoft.com/office/officeart/2005/8/layout/list1"/>
    <dgm:cxn modelId="{92A00445-BCCD-4D64-AFB3-DFD9A6905559}" type="presParOf" srcId="{06F2DF7D-D677-401E-A10E-0B3DB338AC89}" destId="{438633A9-AAE1-4F39-86AD-86A3B45660DD}" srcOrd="9" destOrd="0" presId="urn:microsoft.com/office/officeart/2005/8/layout/list1"/>
    <dgm:cxn modelId="{1B65C260-8C52-48C1-92B5-B23E8751375B}" type="presParOf" srcId="{06F2DF7D-D677-401E-A10E-0B3DB338AC89}" destId="{E0B15D1B-3AED-4CD6-8177-720EFB487703}" srcOrd="10" destOrd="0" presId="urn:microsoft.com/office/officeart/2005/8/layout/list1"/>
    <dgm:cxn modelId="{DEF1519B-380A-4000-994F-426736CFCA2E}" type="presParOf" srcId="{06F2DF7D-D677-401E-A10E-0B3DB338AC89}" destId="{EB8C3F53-95AD-44EC-B445-D5C1AFC0632A}" srcOrd="11" destOrd="0" presId="urn:microsoft.com/office/officeart/2005/8/layout/list1"/>
    <dgm:cxn modelId="{00AEDF0E-FF8D-4C6F-986B-42F0CC1ABC30}" type="presParOf" srcId="{06F2DF7D-D677-401E-A10E-0B3DB338AC89}" destId="{61EAD875-6A9A-4730-9D83-6A2FE90CEA51}" srcOrd="12" destOrd="0" presId="urn:microsoft.com/office/officeart/2005/8/layout/list1"/>
    <dgm:cxn modelId="{118B15F9-5EC9-43C3-A059-D8F5B8336D9D}" type="presParOf" srcId="{61EAD875-6A9A-4730-9D83-6A2FE90CEA51}" destId="{88A00820-FCDE-40F5-9F74-7A1A5A372555}" srcOrd="0" destOrd="0" presId="urn:microsoft.com/office/officeart/2005/8/layout/list1"/>
    <dgm:cxn modelId="{4DC16A98-AE47-45EE-B314-93BCE6DD8522}" type="presParOf" srcId="{61EAD875-6A9A-4730-9D83-6A2FE90CEA51}" destId="{887310C6-C12C-4F27-A970-36059EC43143}" srcOrd="1" destOrd="0" presId="urn:microsoft.com/office/officeart/2005/8/layout/list1"/>
    <dgm:cxn modelId="{C29AEC60-A1C3-4C4D-A038-8ADFDB2DE1FF}" type="presParOf" srcId="{06F2DF7D-D677-401E-A10E-0B3DB338AC89}" destId="{8D54CCFB-3FEA-45CA-A6A9-DED2FB6CA290}" srcOrd="13" destOrd="0" presId="urn:microsoft.com/office/officeart/2005/8/layout/list1"/>
    <dgm:cxn modelId="{FEC1791C-3190-400E-AC30-0CF7C658EFA7}" type="presParOf" srcId="{06F2DF7D-D677-401E-A10E-0B3DB338AC89}" destId="{5F8CF6A1-D68A-4CFE-8AEF-642ABEE4ED9E}"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B41F90-CDA1-454C-8117-8F8AFB0A72B0}">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5">
              <a:lumMod val="60000"/>
              <a:lumOff val="40000"/>
            </a:schemeClr>
          </a:solidFill>
          <a:prstDash val="solid"/>
          <a:miter/>
        </a:ln>
        <a:effectLst/>
      </dsp:spPr>
      <dsp:style>
        <a:lnRef idx="2">
          <a:scrgbClr r="0" g="0" b="0"/>
        </a:lnRef>
        <a:fillRef idx="1">
          <a:scrgbClr r="0" g="0" b="0"/>
        </a:fillRef>
        <a:effectRef idx="0">
          <a:scrgbClr r="0" g="0" b="0"/>
        </a:effectRef>
        <a:fontRef idx="minor"/>
      </dsp:style>
    </dsp:sp>
    <dsp:sp modelId="{24DB730C-0240-4F27-B00C-66F9C7748833}">
      <dsp:nvSpPr>
        <dsp:cNvPr id="0" name=""/>
        <dsp:cNvSpPr/>
      </dsp:nvSpPr>
      <dsp:spPr>
        <a:xfrm>
          <a:off x="411480" y="62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it-IT" sz="2500" b="1" kern="1200" spc="300" dirty="0"/>
            <a:t>Trattamento INFLUENZA</a:t>
          </a:r>
        </a:p>
      </dsp:txBody>
      <dsp:txXfrm>
        <a:off x="411480" y="62481"/>
        <a:ext cx="5760720" cy="738000"/>
      </dsp:txXfrm>
    </dsp:sp>
    <dsp:sp modelId="{0482DDDD-0A05-4097-9C1B-CEDB58BD1FD2}">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63278D3A-2652-42B2-90C0-CB1170BCB2E6}">
      <dsp:nvSpPr>
        <dsp:cNvPr id="0" name=""/>
        <dsp:cNvSpPr/>
      </dsp:nvSpPr>
      <dsp:spPr>
        <a:xfrm>
          <a:off x="411480" y="1196481"/>
          <a:ext cx="5760720" cy="738000"/>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it-IT" sz="2500" b="1" kern="1200" spc="300"/>
            <a:t>Trattamento VIRUS HERPETICI</a:t>
          </a:r>
          <a:endParaRPr lang="it-IT" sz="2500" b="1" kern="1200" spc="300" dirty="0"/>
        </a:p>
      </dsp:txBody>
      <dsp:txXfrm>
        <a:off x="411480" y="1196481"/>
        <a:ext cx="5760720" cy="738000"/>
      </dsp:txXfrm>
    </dsp:sp>
    <dsp:sp modelId="{E0B15D1B-3AED-4CD6-8177-720EFB487703}">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5">
              <a:lumMod val="60000"/>
              <a:lumOff val="40000"/>
            </a:schemeClr>
          </a:solidFill>
          <a:prstDash val="solid"/>
          <a:miter/>
        </a:ln>
        <a:effectLst/>
      </dsp:spPr>
      <dsp:style>
        <a:lnRef idx="2">
          <a:scrgbClr r="0" g="0" b="0"/>
        </a:lnRef>
        <a:fillRef idx="1">
          <a:scrgbClr r="0" g="0" b="0"/>
        </a:fillRef>
        <a:effectRef idx="0">
          <a:scrgbClr r="0" g="0" b="0"/>
        </a:effectRef>
        <a:fontRef idx="minor"/>
      </dsp:style>
    </dsp:sp>
    <dsp:sp modelId="{083C9BE3-3FFE-40D3-B386-FB643F739178}">
      <dsp:nvSpPr>
        <dsp:cNvPr id="0" name=""/>
        <dsp:cNvSpPr/>
      </dsp:nvSpPr>
      <dsp:spPr>
        <a:xfrm>
          <a:off x="411480" y="2330481"/>
          <a:ext cx="5760720" cy="738000"/>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it-IT" sz="2500" b="1" kern="1200" spc="300" dirty="0"/>
            <a:t>Trattamento EPATITE</a:t>
          </a:r>
        </a:p>
      </dsp:txBody>
      <dsp:txXfrm>
        <a:off x="411480" y="2330481"/>
        <a:ext cx="5760720" cy="738000"/>
      </dsp:txXfrm>
    </dsp:sp>
    <dsp:sp modelId="{5F8CF6A1-D68A-4CFE-8AEF-642ABEE4ED9E}">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5">
              <a:lumMod val="60000"/>
              <a:lumOff val="40000"/>
            </a:schemeClr>
          </a:solidFill>
          <a:prstDash val="solid"/>
          <a:miter/>
        </a:ln>
        <a:effectLst/>
      </dsp:spPr>
      <dsp:style>
        <a:lnRef idx="2">
          <a:scrgbClr r="0" g="0" b="0"/>
        </a:lnRef>
        <a:fillRef idx="1">
          <a:scrgbClr r="0" g="0" b="0"/>
        </a:fillRef>
        <a:effectRef idx="0">
          <a:scrgbClr r="0" g="0" b="0"/>
        </a:effectRef>
        <a:fontRef idx="minor"/>
      </dsp:style>
    </dsp:sp>
    <dsp:sp modelId="{887310C6-C12C-4F27-A970-36059EC43143}">
      <dsp:nvSpPr>
        <dsp:cNvPr id="0" name=""/>
        <dsp:cNvSpPr/>
      </dsp:nvSpPr>
      <dsp:spPr>
        <a:xfrm>
          <a:off x="411480" y="3464481"/>
          <a:ext cx="5760720" cy="738000"/>
        </a:xfrm>
        <a:prstGeom prst="roundRect">
          <a:avLst/>
        </a:prstGeom>
        <a:solidFill>
          <a:srgbClr val="FFC0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it-IT" sz="2800" b="1" kern="1200" spc="300" dirty="0"/>
            <a:t>Trattamento HIV</a:t>
          </a:r>
        </a:p>
      </dsp:txBody>
      <dsp:txXfrm>
        <a:off x="411480" y="3464481"/>
        <a:ext cx="5760720" cy="738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7F418-F626-4E5F-AD2B-08ACB64EC9C7}" type="datetimeFigureOut">
              <a:rPr lang="it-IT" smtClean="0"/>
              <a:pPr/>
              <a:t>12/12/2019</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58D3D-8200-496B-A519-A0EE73F38D42}" type="slidenum">
              <a:rPr lang="it-IT" smtClean="0"/>
              <a:pPr/>
              <a:t>‹N›</a:t>
            </a:fld>
            <a:endParaRPr lang="it-IT"/>
          </a:p>
        </p:txBody>
      </p:sp>
    </p:spTree>
    <p:extLst>
      <p:ext uri="{BB962C8B-B14F-4D97-AF65-F5344CB8AC3E}">
        <p14:creationId xmlns="" xmlns:p14="http://schemas.microsoft.com/office/powerpoint/2010/main" val="428523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FARMACI ATTIVI NELLA FASE DI ATTIVA REPLICAZIONE VIRALE</a:t>
            </a:r>
          </a:p>
        </p:txBody>
      </p:sp>
      <p:sp>
        <p:nvSpPr>
          <p:cNvPr id="4" name="Segnaposto numero diapositiva 3"/>
          <p:cNvSpPr>
            <a:spLocks noGrp="1"/>
          </p:cNvSpPr>
          <p:nvPr>
            <p:ph type="sldNum" sz="quarter" idx="10"/>
          </p:nvPr>
        </p:nvSpPr>
        <p:spPr/>
        <p:txBody>
          <a:bodyPr/>
          <a:lstStyle/>
          <a:p>
            <a:fld id="{36860A4C-E697-49C0-9443-2C84D50E8DDC}" type="slidenum">
              <a:rPr lang="it-IT" smtClean="0"/>
              <a:pPr/>
              <a:t>2</a:t>
            </a:fld>
            <a:endParaRPr lang="it-IT"/>
          </a:p>
        </p:txBody>
      </p:sp>
    </p:spTree>
    <p:extLst>
      <p:ext uri="{BB962C8B-B14F-4D97-AF65-F5344CB8AC3E}">
        <p14:creationId xmlns="" xmlns:p14="http://schemas.microsoft.com/office/powerpoint/2010/main" val="205686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AZT:</a:t>
            </a:r>
            <a:r>
              <a:rPr lang="it-IT" baseline="0" dirty="0"/>
              <a:t> TOX MIDOLLARE!  T/2 1H (INTRACELL 3H)</a:t>
            </a:r>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82</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considerazioni sulla barriera genetica dei</a:t>
            </a:r>
            <a:r>
              <a:rPr lang="it-IT" baseline="0" dirty="0"/>
              <a:t> singoli farmaci devono essere poi trasferite alla terapia antiretrovirale di combinazione. L’aumento della barriera genetica che si ottiene con l’uso della terapia di combinazione, rispetto a quella dei singoli farmaci che la compongono, è in realtà alla base del successo della stessa HAART. Posto che i farmaci che compongono un regime terapeutico siano efficaci, l’evoluzione del virus verso una condizione di resistenza a tutti i farmaci inclusi nel regime stesso sarà infatti enormemente ostacolata. In termini strettamente probabilistici, la frequenza con cui si potrà avere una variante resistente a tutta la terapia sarà uguale al prodotto delle frequenze con cui possono aversi i singoli ceppi resistenti a uno dei farmaci in gioco (una relazione quindi molto più che additiva).</a:t>
            </a:r>
            <a:endParaRPr lang="it-IT" dirty="0"/>
          </a:p>
        </p:txBody>
      </p:sp>
      <p:sp>
        <p:nvSpPr>
          <p:cNvPr id="4" name="Segnaposto numero diapositiva 3"/>
          <p:cNvSpPr>
            <a:spLocks noGrp="1"/>
          </p:cNvSpPr>
          <p:nvPr>
            <p:ph type="sldNum" sz="quarter" idx="10"/>
          </p:nvPr>
        </p:nvSpPr>
        <p:spPr/>
        <p:txBody>
          <a:bodyPr/>
          <a:lstStyle/>
          <a:p>
            <a:fld id="{CB2BB55F-A0D6-496D-8A1B-64D84D006740}" type="slidenum">
              <a:rPr lang="en-US" smtClean="0"/>
              <a:pPr/>
              <a:t>91</a:t>
            </a:fld>
            <a:endParaRPr lang="en-US"/>
          </a:p>
        </p:txBody>
      </p:sp>
    </p:spTree>
    <p:extLst>
      <p:ext uri="{BB962C8B-B14F-4D97-AF65-F5344CB8AC3E}">
        <p14:creationId xmlns="" xmlns:p14="http://schemas.microsoft.com/office/powerpoint/2010/main" val="104514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noProof="0" dirty="0"/>
              <a:t>Questo concetto è facilmente verificabile anche in vitro confrontando il tempo necessario per la selezione di resistenza ad un singolo farmaco e ad un’associazione di farmaci.</a:t>
            </a:r>
          </a:p>
        </p:txBody>
      </p:sp>
      <p:sp>
        <p:nvSpPr>
          <p:cNvPr id="4" name="Segnaposto numero diapositiva 3"/>
          <p:cNvSpPr>
            <a:spLocks noGrp="1"/>
          </p:cNvSpPr>
          <p:nvPr>
            <p:ph type="sldNum" sz="quarter" idx="10"/>
          </p:nvPr>
        </p:nvSpPr>
        <p:spPr/>
        <p:txBody>
          <a:bodyPr/>
          <a:lstStyle/>
          <a:p>
            <a:fld id="{596880FE-C9DA-46D6-9F6C-9B0F9E30CDAB}" type="slidenum">
              <a:rPr lang="it-IT" smtClean="0"/>
              <a:pPr/>
              <a:t>92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100</a:t>
            </a:fld>
            <a:endParaRPr lang="it-IT"/>
          </a:p>
        </p:txBody>
      </p:sp>
    </p:spTree>
    <p:extLst>
      <p:ext uri="{BB962C8B-B14F-4D97-AF65-F5344CB8AC3E}">
        <p14:creationId xmlns="" xmlns:p14="http://schemas.microsoft.com/office/powerpoint/2010/main" val="332245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ZANAM E OSELTAM: INIBIZIONE COMPETITIVA  E REVERSIBILE DELLA NEUROAMINIDASI[NANOMOLARE]</a:t>
            </a:r>
          </a:p>
        </p:txBody>
      </p:sp>
      <p:sp>
        <p:nvSpPr>
          <p:cNvPr id="4" name="Segnaposto numero diapositiva 3"/>
          <p:cNvSpPr>
            <a:spLocks noGrp="1"/>
          </p:cNvSpPr>
          <p:nvPr>
            <p:ph type="sldNum" sz="quarter" idx="10"/>
          </p:nvPr>
        </p:nvSpPr>
        <p:spPr/>
        <p:txBody>
          <a:bodyPr/>
          <a:lstStyle/>
          <a:p>
            <a:fld id="{36860A4C-E697-49C0-9443-2C84D50E8DDC}" type="slidenum">
              <a:rPr lang="it-IT" smtClean="0"/>
              <a:pPr/>
              <a:t>6</a:t>
            </a:fld>
            <a:endParaRPr lang="it-IT"/>
          </a:p>
        </p:txBody>
      </p:sp>
    </p:spTree>
    <p:extLst>
      <p:ext uri="{BB962C8B-B14F-4D97-AF65-F5344CB8AC3E}">
        <p14:creationId xmlns="" xmlns:p14="http://schemas.microsoft.com/office/powerpoint/2010/main" val="339376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7</a:t>
            </a:fld>
            <a:endParaRPr lang="it-IT"/>
          </a:p>
        </p:txBody>
      </p:sp>
    </p:spTree>
    <p:extLst>
      <p:ext uri="{BB962C8B-B14F-4D97-AF65-F5344CB8AC3E}">
        <p14:creationId xmlns="" xmlns:p14="http://schemas.microsoft.com/office/powerpoint/2010/main" val="301639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Analoghi acido sialico </a:t>
            </a:r>
          </a:p>
        </p:txBody>
      </p:sp>
      <p:sp>
        <p:nvSpPr>
          <p:cNvPr id="4" name="Segnaposto numero diapositiva 3"/>
          <p:cNvSpPr>
            <a:spLocks noGrp="1"/>
          </p:cNvSpPr>
          <p:nvPr>
            <p:ph type="sldNum" sz="quarter" idx="10"/>
          </p:nvPr>
        </p:nvSpPr>
        <p:spPr/>
        <p:txBody>
          <a:bodyPr/>
          <a:lstStyle/>
          <a:p>
            <a:fld id="{36860A4C-E697-49C0-9443-2C84D50E8DDC}" type="slidenum">
              <a:rPr lang="it-IT" smtClean="0"/>
              <a:pPr/>
              <a:t>11</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Veioclato</a:t>
            </a:r>
            <a:r>
              <a:rPr lang="it-IT" dirty="0"/>
              <a:t> nelle vie respiratorie x inalazione (10-20%), il resto rimane nel cavo oro-faringeo</a:t>
            </a:r>
          </a:p>
          <a:p>
            <a:endParaRPr lang="it-IT" dirty="0"/>
          </a:p>
          <a:p>
            <a:r>
              <a:rPr lang="it-IT" dirty="0" err="1"/>
              <a:t>BroncoPolmonite</a:t>
            </a:r>
            <a:r>
              <a:rPr lang="it-IT" dirty="0"/>
              <a:t> Cronico Ostruttiva</a:t>
            </a:r>
          </a:p>
          <a:p>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14</a:t>
            </a:fld>
            <a:endParaRPr lang="it-IT"/>
          </a:p>
        </p:txBody>
      </p:sp>
    </p:spTree>
    <p:extLst>
      <p:ext uri="{BB962C8B-B14F-4D97-AF65-F5344CB8AC3E}">
        <p14:creationId xmlns="" xmlns:p14="http://schemas.microsoft.com/office/powerpoint/2010/main" val="1690637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a:t>HSV1 e HSV2:</a:t>
            </a:r>
            <a:r>
              <a:rPr lang="it-IT" sz="1400" baseline="0" dirty="0"/>
              <a:t> MALATTIE CUTANEE</a:t>
            </a:r>
          </a:p>
          <a:p>
            <a:r>
              <a:rPr lang="it-IT" sz="1400" baseline="0" dirty="0"/>
              <a:t>VZV VARICELLA </a:t>
            </a:r>
            <a:r>
              <a:rPr lang="it-IT" sz="1400" baseline="0" dirty="0" err="1"/>
              <a:t>ZOSTEr</a:t>
            </a:r>
            <a:endParaRPr lang="it-IT" sz="1400" baseline="0" dirty="0"/>
          </a:p>
          <a:p>
            <a:r>
              <a:rPr lang="it-IT" sz="1400" baseline="0" dirty="0" err="1"/>
              <a:t>Cmv</a:t>
            </a:r>
            <a:r>
              <a:rPr lang="it-IT" sz="1400" baseline="0" dirty="0"/>
              <a:t> CITOMEGALOVIRUS</a:t>
            </a:r>
          </a:p>
          <a:p>
            <a:endParaRPr lang="it-IT" sz="1400" baseline="0" dirty="0"/>
          </a:p>
          <a:p>
            <a:r>
              <a:rPr lang="it-IT" sz="1200" kern="1200" dirty="0">
                <a:solidFill>
                  <a:schemeClr val="tx1"/>
                </a:solidFill>
                <a:latin typeface="+mn-lt"/>
                <a:ea typeface="+mn-ea"/>
                <a:cs typeface="+mn-cs"/>
              </a:rPr>
              <a:t>disseminazione virale=retinite, colite, disturbi </a:t>
            </a:r>
            <a:r>
              <a:rPr lang="it-IT" sz="1200" kern="1200" dirty="0" err="1">
                <a:solidFill>
                  <a:schemeClr val="tx1"/>
                </a:solidFill>
                <a:latin typeface="+mn-lt"/>
                <a:ea typeface="+mn-ea"/>
                <a:cs typeface="+mn-cs"/>
              </a:rPr>
              <a:t>snc</a:t>
            </a:r>
            <a:r>
              <a:rPr lang="it-IT" sz="1200" kern="1200" dirty="0">
                <a:solidFill>
                  <a:schemeClr val="tx1"/>
                </a:solidFill>
                <a:latin typeface="+mn-lt"/>
                <a:ea typeface="+mn-ea"/>
                <a:cs typeface="+mn-cs"/>
              </a:rPr>
              <a:t>, polmonite.</a:t>
            </a:r>
            <a:endParaRPr lang="it-IT" sz="1400"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16</a:t>
            </a:fld>
            <a:endParaRPr lang="it-IT"/>
          </a:p>
        </p:txBody>
      </p:sp>
    </p:spTree>
    <p:extLst>
      <p:ext uri="{BB962C8B-B14F-4D97-AF65-F5344CB8AC3E}">
        <p14:creationId xmlns="" xmlns:p14="http://schemas.microsoft.com/office/powerpoint/2010/main" val="157454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21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Valaci</a:t>
            </a:r>
            <a:endParaRPr lang="it-IT" dirty="0"/>
          </a:p>
          <a:p>
            <a:endParaRPr lang="it-IT" dirty="0"/>
          </a:p>
          <a:p>
            <a:r>
              <a:rPr lang="it-IT" dirty="0"/>
              <a:t>PENCICLOVIR:</a:t>
            </a:r>
            <a:r>
              <a:rPr lang="it-IT" baseline="0" dirty="0"/>
              <a:t> &lt; </a:t>
            </a:r>
            <a:r>
              <a:rPr lang="it-IT" baseline="0" dirty="0" err="1"/>
              <a:t>ATTIVITà</a:t>
            </a:r>
            <a:r>
              <a:rPr lang="it-IT" baseline="0" dirty="0"/>
              <a:t> vs ACICLOVIR, MA &gt; EMIVITA METABOLITA ATTIVO INTRACELLULARE</a:t>
            </a:r>
          </a:p>
          <a:p>
            <a:endParaRPr lang="it-IT" baseline="0" dirty="0"/>
          </a:p>
          <a:p>
            <a:r>
              <a:rPr lang="it-IT" baseline="0" dirty="0" err="1"/>
              <a:t>Famciclovit</a:t>
            </a:r>
            <a:r>
              <a:rPr lang="it-IT" baseline="0" dirty="0"/>
              <a:t>: x </a:t>
            </a:r>
            <a:r>
              <a:rPr lang="it-IT" baseline="0" dirty="0" err="1"/>
              <a:t>os</a:t>
            </a:r>
            <a:r>
              <a:rPr lang="it-IT" baseline="0" dirty="0"/>
              <a:t>, attivato a livello epatico, t/2 2h</a:t>
            </a:r>
          </a:p>
          <a:p>
            <a:endParaRPr lang="it-IT" baseline="0" dirty="0"/>
          </a:p>
          <a:p>
            <a:r>
              <a:rPr lang="it-IT" baseline="0" dirty="0" err="1"/>
              <a:t>Aciclovir</a:t>
            </a:r>
            <a:r>
              <a:rPr lang="it-IT" baseline="0" dirty="0"/>
              <a:t> </a:t>
            </a:r>
            <a:r>
              <a:rPr lang="it-IT" baseline="0" dirty="0" err="1"/>
              <a:t>xos</a:t>
            </a:r>
            <a:r>
              <a:rPr lang="it-IT" baseline="0" dirty="0"/>
              <a:t> biodisponibilità bassa (15-20%)</a:t>
            </a:r>
          </a:p>
          <a:p>
            <a:r>
              <a:rPr lang="it-IT" baseline="0" dirty="0"/>
              <a:t>Topico: non assorbito, no sistemico</a:t>
            </a:r>
          </a:p>
          <a:p>
            <a:endParaRPr lang="it-IT" baseline="0" dirty="0"/>
          </a:p>
          <a:p>
            <a:r>
              <a:rPr lang="it-IT" baseline="0" dirty="0"/>
              <a:t>Buona distribuzione anche BEE</a:t>
            </a:r>
          </a:p>
          <a:p>
            <a:r>
              <a:rPr lang="it-IT" baseline="0" dirty="0"/>
              <a:t>Riduzione lesioni cutanee (vescicole..)</a:t>
            </a:r>
          </a:p>
          <a:p>
            <a:endParaRPr lang="it-IT" baseline="0" dirty="0"/>
          </a:p>
          <a:p>
            <a:r>
              <a:rPr lang="it-IT" baseline="0" dirty="0" err="1"/>
              <a:t>Cmv</a:t>
            </a:r>
            <a:r>
              <a:rPr lang="it-IT" baseline="0" dirty="0"/>
              <a:t>: infezioni in immunosoppressi; disseminazione virale=retinite, colite, disturbi </a:t>
            </a:r>
            <a:r>
              <a:rPr lang="it-IT" baseline="0" dirty="0" err="1"/>
              <a:t>snc</a:t>
            </a:r>
            <a:r>
              <a:rPr lang="it-IT" baseline="0" dirty="0"/>
              <a:t>, polmonite. In vitro </a:t>
            </a:r>
            <a:r>
              <a:rPr lang="it-IT" baseline="0" dirty="0" err="1"/>
              <a:t>gan</a:t>
            </a:r>
            <a:r>
              <a:rPr lang="it-IT" baseline="0" dirty="0"/>
              <a:t>&gt;100x vs </a:t>
            </a:r>
            <a:r>
              <a:rPr lang="it-IT" baseline="0" dirty="0" err="1"/>
              <a:t>aciclovir</a:t>
            </a:r>
            <a:r>
              <a:rPr lang="it-IT" baseline="0" dirty="0"/>
              <a:t>. Nel </a:t>
            </a:r>
            <a:r>
              <a:rPr lang="it-IT" baseline="0" dirty="0" err="1"/>
              <a:t>snc</a:t>
            </a:r>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23</a:t>
            </a:fld>
            <a:endParaRPr lang="it-IT"/>
          </a:p>
        </p:txBody>
      </p:sp>
    </p:spTree>
    <p:extLst>
      <p:ext uri="{BB962C8B-B14F-4D97-AF65-F5344CB8AC3E}">
        <p14:creationId xmlns="" xmlns:p14="http://schemas.microsoft.com/office/powerpoint/2010/main" val="95440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disponibilitàNo</a:t>
            </a:r>
            <a:r>
              <a:rPr lang="it-IT" dirty="0"/>
              <a:t> </a:t>
            </a:r>
            <a:r>
              <a:rPr lang="it-IT" dirty="0" err="1"/>
              <a:t>xos</a:t>
            </a:r>
            <a:r>
              <a:rPr lang="it-IT" dirty="0"/>
              <a:t>: </a:t>
            </a:r>
            <a:r>
              <a:rPr lang="it-IT" dirty="0" err="1"/>
              <a:t>tox</a:t>
            </a:r>
            <a:r>
              <a:rPr lang="it-IT" dirty="0"/>
              <a:t> </a:t>
            </a:r>
            <a:r>
              <a:rPr lang="it-IT" dirty="0" err="1"/>
              <a:t>gi</a:t>
            </a:r>
            <a:r>
              <a:rPr lang="it-IT" dirty="0"/>
              <a:t> e &lt; bi</a:t>
            </a:r>
          </a:p>
          <a:p>
            <a:endParaRPr lang="it-IT" dirty="0"/>
          </a:p>
          <a:p>
            <a:r>
              <a:rPr lang="it-IT" dirty="0"/>
              <a:t>Infusione </a:t>
            </a:r>
            <a:r>
              <a:rPr lang="it-IT" dirty="0" err="1"/>
              <a:t>e.v.</a:t>
            </a:r>
            <a:r>
              <a:rPr lang="it-IT" dirty="0"/>
              <a:t> ogni 8 h (60mg/kg)..o 90mg/kg ogni</a:t>
            </a:r>
            <a:r>
              <a:rPr lang="it-IT" baseline="0" dirty="0"/>
              <a:t> 12h; 2-3 settimane terapia</a:t>
            </a:r>
            <a:endParaRPr lang="it-IT" dirty="0"/>
          </a:p>
          <a:p>
            <a:endParaRPr lang="it-IT" dirty="0"/>
          </a:p>
          <a:p>
            <a:r>
              <a:rPr lang="it-IT" dirty="0"/>
              <a:t>D: nell’osso permane per 3-4gg</a:t>
            </a:r>
          </a:p>
          <a:p>
            <a:r>
              <a:rPr lang="it-IT" dirty="0"/>
              <a:t>E: filtrazione glomerulare (adeguare</a:t>
            </a:r>
            <a:r>
              <a:rPr lang="it-IT" baseline="0" dirty="0"/>
              <a:t> x pazienti con </a:t>
            </a:r>
            <a:r>
              <a:rPr lang="it-IT" baseline="0" dirty="0" err="1"/>
              <a:t>insuff</a:t>
            </a:r>
            <a:r>
              <a:rPr lang="it-IT" baseline="0" dirty="0"/>
              <a:t> renalLE9</a:t>
            </a:r>
            <a:endParaRPr lang="it-IT" dirty="0"/>
          </a:p>
        </p:txBody>
      </p:sp>
      <p:sp>
        <p:nvSpPr>
          <p:cNvPr id="4" name="Segnaposto numero diapositiva 3"/>
          <p:cNvSpPr>
            <a:spLocks noGrp="1"/>
          </p:cNvSpPr>
          <p:nvPr>
            <p:ph type="sldNum" sz="quarter" idx="10"/>
          </p:nvPr>
        </p:nvSpPr>
        <p:spPr/>
        <p:txBody>
          <a:bodyPr/>
          <a:lstStyle/>
          <a:p>
            <a:fld id="{36860A4C-E697-49C0-9443-2C84D50E8DDC}" type="slidenum">
              <a:rPr lang="it-IT" smtClean="0"/>
              <a:pPr/>
              <a:t>35</a:t>
            </a:fld>
            <a:endParaRPr lang="it-IT"/>
          </a:p>
        </p:txBody>
      </p:sp>
    </p:spTree>
    <p:extLst>
      <p:ext uri="{BB962C8B-B14F-4D97-AF65-F5344CB8AC3E}">
        <p14:creationId xmlns="" xmlns:p14="http://schemas.microsoft.com/office/powerpoint/2010/main" val="180234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27" name="PlaceHolder 2"/>
          <p:cNvSpPr>
            <a:spLocks noGrp="1"/>
          </p:cNvSpPr>
          <p:nvPr>
            <p:ph type="body"/>
          </p:nvPr>
        </p:nvSpPr>
        <p:spPr>
          <a:xfrm>
            <a:off x="685800" y="1981080"/>
            <a:ext cx="77724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28" name="PlaceHolder 3"/>
          <p:cNvSpPr>
            <a:spLocks noGrp="1"/>
          </p:cNvSpPr>
          <p:nvPr>
            <p:ph type="body"/>
          </p:nvPr>
        </p:nvSpPr>
        <p:spPr>
          <a:xfrm>
            <a:off x="685800" y="4130640"/>
            <a:ext cx="77724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30" name="PlaceHolder 2"/>
          <p:cNvSpPr>
            <a:spLocks noGrp="1"/>
          </p:cNvSpPr>
          <p:nvPr>
            <p:ph type="body"/>
          </p:nvPr>
        </p:nvSpPr>
        <p:spPr>
          <a:xfrm>
            <a:off x="68580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1" name="PlaceHolder 3"/>
          <p:cNvSpPr>
            <a:spLocks noGrp="1"/>
          </p:cNvSpPr>
          <p:nvPr>
            <p:ph type="body"/>
          </p:nvPr>
        </p:nvSpPr>
        <p:spPr>
          <a:xfrm>
            <a:off x="466848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2" name="PlaceHolder 4"/>
          <p:cNvSpPr>
            <a:spLocks noGrp="1"/>
          </p:cNvSpPr>
          <p:nvPr>
            <p:ph type="body"/>
          </p:nvPr>
        </p:nvSpPr>
        <p:spPr>
          <a:xfrm>
            <a:off x="685800" y="413064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3" name="PlaceHolder 5"/>
          <p:cNvSpPr>
            <a:spLocks noGrp="1"/>
          </p:cNvSpPr>
          <p:nvPr>
            <p:ph type="body"/>
          </p:nvPr>
        </p:nvSpPr>
        <p:spPr>
          <a:xfrm>
            <a:off x="4668480" y="413064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35" name="PlaceHolder 2"/>
          <p:cNvSpPr>
            <a:spLocks noGrp="1"/>
          </p:cNvSpPr>
          <p:nvPr>
            <p:ph type="body"/>
          </p:nvPr>
        </p:nvSpPr>
        <p:spPr>
          <a:xfrm>
            <a:off x="685800" y="198108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6" name="PlaceHolder 3"/>
          <p:cNvSpPr>
            <a:spLocks noGrp="1"/>
          </p:cNvSpPr>
          <p:nvPr>
            <p:ph type="body"/>
          </p:nvPr>
        </p:nvSpPr>
        <p:spPr>
          <a:xfrm>
            <a:off x="3313800" y="198108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7" name="PlaceHolder 4"/>
          <p:cNvSpPr>
            <a:spLocks noGrp="1"/>
          </p:cNvSpPr>
          <p:nvPr>
            <p:ph type="body"/>
          </p:nvPr>
        </p:nvSpPr>
        <p:spPr>
          <a:xfrm>
            <a:off x="5941440" y="198108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8" name="PlaceHolder 5"/>
          <p:cNvSpPr>
            <a:spLocks noGrp="1"/>
          </p:cNvSpPr>
          <p:nvPr>
            <p:ph type="body"/>
          </p:nvPr>
        </p:nvSpPr>
        <p:spPr>
          <a:xfrm>
            <a:off x="685800" y="413064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39" name="PlaceHolder 6"/>
          <p:cNvSpPr>
            <a:spLocks noGrp="1"/>
          </p:cNvSpPr>
          <p:nvPr>
            <p:ph type="body"/>
          </p:nvPr>
        </p:nvSpPr>
        <p:spPr>
          <a:xfrm>
            <a:off x="3313800" y="413064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40" name="PlaceHolder 7"/>
          <p:cNvSpPr>
            <a:spLocks noGrp="1"/>
          </p:cNvSpPr>
          <p:nvPr>
            <p:ph type="body"/>
          </p:nvPr>
        </p:nvSpPr>
        <p:spPr>
          <a:xfrm>
            <a:off x="5941440" y="4130640"/>
            <a:ext cx="250236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12/12/2019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 xmlns:p14="http://schemas.microsoft.com/office/powerpoint/2010/main" val="1531024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12/12/2019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 xmlns:p14="http://schemas.microsoft.com/office/powerpoint/2010/main" val="55298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6" name="PlaceHolder 2"/>
          <p:cNvSpPr>
            <a:spLocks noGrp="1"/>
          </p:cNvSpPr>
          <p:nvPr>
            <p:ph type="subTitle"/>
          </p:nvPr>
        </p:nvSpPr>
        <p:spPr>
          <a:xfrm>
            <a:off x="685800" y="1981080"/>
            <a:ext cx="7772400" cy="4114800"/>
          </a:xfrm>
          <a:prstGeom prst="rect">
            <a:avLst/>
          </a:prstGeom>
        </p:spPr>
        <p:txBody>
          <a:bodyPr lIns="0" tIns="0" rIns="0" bIns="0" anchor="ctr">
            <a:noAutofit/>
          </a:bodyPr>
          <a:lstStyle/>
          <a:p>
            <a:pPr algn="ctr">
              <a:spcBef>
                <a:spcPts val="799"/>
              </a:spcBef>
            </a:pPr>
            <a:endParaRPr lang="en-US" sz="3200" b="0" strike="noStrike" spc="-1">
              <a:solidFill>
                <a:srgbClr val="000000"/>
              </a:solidFill>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8" name="PlaceHolder 2"/>
          <p:cNvSpPr>
            <a:spLocks noGrp="1"/>
          </p:cNvSpPr>
          <p:nvPr>
            <p:ph type="body"/>
          </p:nvPr>
        </p:nvSpPr>
        <p:spPr>
          <a:xfrm>
            <a:off x="685800" y="1981080"/>
            <a:ext cx="7772400" cy="411480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10" name="PlaceHolder 2"/>
          <p:cNvSpPr>
            <a:spLocks noGrp="1"/>
          </p:cNvSpPr>
          <p:nvPr>
            <p:ph type="body"/>
          </p:nvPr>
        </p:nvSpPr>
        <p:spPr>
          <a:xfrm>
            <a:off x="685800" y="1981080"/>
            <a:ext cx="3792600" cy="411480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11" name="PlaceHolder 3"/>
          <p:cNvSpPr>
            <a:spLocks noGrp="1"/>
          </p:cNvSpPr>
          <p:nvPr>
            <p:ph type="body"/>
          </p:nvPr>
        </p:nvSpPr>
        <p:spPr>
          <a:xfrm>
            <a:off x="4668480" y="1981080"/>
            <a:ext cx="3792600" cy="411480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609120"/>
            <a:ext cx="7772400" cy="5299560"/>
          </a:xfrm>
          <a:prstGeom prst="rect">
            <a:avLst/>
          </a:prstGeom>
        </p:spPr>
        <p:txBody>
          <a:bodyPr lIns="0" tIns="0" rIns="0" bIns="0" anchor="ctr">
            <a:noAutofit/>
          </a:bodyPr>
          <a:lstStyle/>
          <a:p>
            <a:pPr algn="ctr">
              <a:spcBef>
                <a:spcPts val="799"/>
              </a:spcBef>
            </a:pPr>
            <a:endParaRPr lang="en-US" sz="3200" b="0" strike="noStrike" spc="-1">
              <a:solidFill>
                <a:srgbClr val="000000"/>
              </a:solidFill>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15" name="PlaceHolder 2"/>
          <p:cNvSpPr>
            <a:spLocks noGrp="1"/>
          </p:cNvSpPr>
          <p:nvPr>
            <p:ph type="body"/>
          </p:nvPr>
        </p:nvSpPr>
        <p:spPr>
          <a:xfrm>
            <a:off x="68580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16" name="PlaceHolder 3"/>
          <p:cNvSpPr>
            <a:spLocks noGrp="1"/>
          </p:cNvSpPr>
          <p:nvPr>
            <p:ph type="body"/>
          </p:nvPr>
        </p:nvSpPr>
        <p:spPr>
          <a:xfrm>
            <a:off x="4668480" y="1981080"/>
            <a:ext cx="3792600" cy="411480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17" name="PlaceHolder 4"/>
          <p:cNvSpPr>
            <a:spLocks noGrp="1"/>
          </p:cNvSpPr>
          <p:nvPr>
            <p:ph type="body"/>
          </p:nvPr>
        </p:nvSpPr>
        <p:spPr>
          <a:xfrm>
            <a:off x="685800" y="413064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19" name="PlaceHolder 2"/>
          <p:cNvSpPr>
            <a:spLocks noGrp="1"/>
          </p:cNvSpPr>
          <p:nvPr>
            <p:ph type="body"/>
          </p:nvPr>
        </p:nvSpPr>
        <p:spPr>
          <a:xfrm>
            <a:off x="685800" y="1981080"/>
            <a:ext cx="3792600" cy="411480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20" name="PlaceHolder 3"/>
          <p:cNvSpPr>
            <a:spLocks noGrp="1"/>
          </p:cNvSpPr>
          <p:nvPr>
            <p:ph type="body"/>
          </p:nvPr>
        </p:nvSpPr>
        <p:spPr>
          <a:xfrm>
            <a:off x="466848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21" name="PlaceHolder 4"/>
          <p:cNvSpPr>
            <a:spLocks noGrp="1"/>
          </p:cNvSpPr>
          <p:nvPr>
            <p:ph type="body"/>
          </p:nvPr>
        </p:nvSpPr>
        <p:spPr>
          <a:xfrm>
            <a:off x="4668480" y="413064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endParaRPr lang="en-US" sz="4400" b="0" strike="noStrike" spc="-1">
              <a:solidFill>
                <a:srgbClr val="000000"/>
              </a:solidFill>
              <a:latin typeface="Times New Roman"/>
            </a:endParaRPr>
          </a:p>
        </p:txBody>
      </p:sp>
      <p:sp>
        <p:nvSpPr>
          <p:cNvPr id="23" name="PlaceHolder 2"/>
          <p:cNvSpPr>
            <a:spLocks noGrp="1"/>
          </p:cNvSpPr>
          <p:nvPr>
            <p:ph type="body"/>
          </p:nvPr>
        </p:nvSpPr>
        <p:spPr>
          <a:xfrm>
            <a:off x="68580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24" name="PlaceHolder 3"/>
          <p:cNvSpPr>
            <a:spLocks noGrp="1"/>
          </p:cNvSpPr>
          <p:nvPr>
            <p:ph type="body"/>
          </p:nvPr>
        </p:nvSpPr>
        <p:spPr>
          <a:xfrm>
            <a:off x="4668480" y="1981080"/>
            <a:ext cx="37926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
        <p:nvSpPr>
          <p:cNvPr id="25" name="PlaceHolder 4"/>
          <p:cNvSpPr>
            <a:spLocks noGrp="1"/>
          </p:cNvSpPr>
          <p:nvPr>
            <p:ph type="body"/>
          </p:nvPr>
        </p:nvSpPr>
        <p:spPr>
          <a:xfrm>
            <a:off x="685800" y="4130640"/>
            <a:ext cx="7772400" cy="1962720"/>
          </a:xfrm>
          <a:prstGeom prst="rect">
            <a:avLst/>
          </a:prstGeom>
        </p:spPr>
        <p:txBody>
          <a:bodyPr lIns="90000" tIns="46800" rIns="90000" bIns="46800">
            <a:normAutofit/>
          </a:bodyPr>
          <a:lstStyle/>
          <a:p>
            <a:endParaRPr lang="en-US" sz="3200" b="0" strike="noStrike" spc="-1">
              <a:solidFill>
                <a:srgbClr val="000000"/>
              </a:solidFill>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120"/>
            <a:ext cx="7772400" cy="1143000"/>
          </a:xfrm>
          <a:prstGeom prst="rect">
            <a:avLst/>
          </a:prstGeom>
        </p:spPr>
        <p:txBody>
          <a:bodyPr lIns="90000" tIns="46800" rIns="90000" bIns="46800" anchor="ctr">
            <a:noAutofit/>
          </a:bodyPr>
          <a:lstStyle/>
          <a:p>
            <a:pPr algn="ctr"/>
            <a:r>
              <a:rPr lang="en-US" sz="4400" b="0" strike="noStrike" spc="-1">
                <a:solidFill>
                  <a:srgbClr val="000000"/>
                </a:solidFill>
                <a:latin typeface="Times New Roman"/>
              </a:rPr>
              <a:t>Click to edit the title text format</a:t>
            </a:r>
          </a:p>
        </p:txBody>
      </p:sp>
      <p:sp>
        <p:nvSpPr>
          <p:cNvPr id="6" name="PlaceHolder 2"/>
          <p:cNvSpPr>
            <a:spLocks noGrp="1"/>
          </p:cNvSpPr>
          <p:nvPr>
            <p:ph type="body"/>
          </p:nvPr>
        </p:nvSpPr>
        <p:spPr>
          <a:xfrm>
            <a:off x="685800" y="1981080"/>
            <a:ext cx="7772400" cy="4114800"/>
          </a:xfrm>
          <a:prstGeom prst="rect">
            <a:avLst/>
          </a:prstGeom>
        </p:spPr>
        <p:txBody>
          <a:bodyPr lIns="90000" tIns="46800" rIns="90000" bIns="46800">
            <a:normAutofit/>
          </a:bodyPr>
          <a:lstStyle/>
          <a:p>
            <a:pPr marL="342720" indent="-342720">
              <a:spcBef>
                <a:spcPts val="799"/>
              </a:spcBef>
              <a:buClr>
                <a:srgbClr val="000000"/>
              </a:buClr>
              <a:buFont typeface="Times New Roman"/>
              <a:buChar char="•"/>
            </a:pPr>
            <a:r>
              <a:rPr lang="en-US" sz="3200" b="0" strike="noStrike" spc="-1">
                <a:solidFill>
                  <a:srgbClr val="000000"/>
                </a:solidFill>
                <a:latin typeface="Times New Roman"/>
              </a:rPr>
              <a:t>Click to edit the outline text format</a:t>
            </a:r>
          </a:p>
          <a:p>
            <a:pPr marL="742680" lvl="1" indent="-285480">
              <a:spcBef>
                <a:spcPts val="799"/>
              </a:spcBef>
              <a:buClr>
                <a:srgbClr val="000000"/>
              </a:buClr>
              <a:buFont typeface="Times New Roman"/>
              <a:buChar char="–"/>
            </a:pPr>
            <a:r>
              <a:rPr lang="en-US" sz="3200" b="0" strike="noStrike" spc="-1">
                <a:solidFill>
                  <a:srgbClr val="000000"/>
                </a:solidFill>
                <a:latin typeface="Times New Roman"/>
              </a:rPr>
              <a:t>Second Outline Level</a:t>
            </a:r>
          </a:p>
          <a:p>
            <a:pPr marL="1143000" lvl="2" indent="-228600">
              <a:spcBef>
                <a:spcPts val="799"/>
              </a:spcBef>
              <a:buClr>
                <a:srgbClr val="000000"/>
              </a:buClr>
              <a:buFont typeface="Times New Roman"/>
              <a:buChar char="•"/>
            </a:pPr>
            <a:r>
              <a:rPr lang="en-US" sz="3200" b="0" strike="noStrike" spc="-1">
                <a:solidFill>
                  <a:srgbClr val="000000"/>
                </a:solidFill>
                <a:latin typeface="Times New Roman"/>
              </a:rPr>
              <a:t>Third Outline Level</a:t>
            </a:r>
          </a:p>
          <a:p>
            <a:pPr marL="1600200" lvl="3" indent="-228600">
              <a:spcBef>
                <a:spcPts val="799"/>
              </a:spcBef>
              <a:buClr>
                <a:srgbClr val="000000"/>
              </a:buClr>
              <a:buFont typeface="Times New Roman"/>
              <a:buChar char="–"/>
            </a:pPr>
            <a:r>
              <a:rPr lang="en-US" sz="3200" b="0" strike="noStrike" spc="-1">
                <a:solidFill>
                  <a:srgbClr val="000000"/>
                </a:solidFill>
                <a:latin typeface="Times New Roman"/>
              </a:rPr>
              <a:t>Fourth Outline Level</a:t>
            </a:r>
          </a:p>
          <a:p>
            <a:pPr marL="2057400" lvl="4" indent="-228600">
              <a:spcBef>
                <a:spcPts val="799"/>
              </a:spcBef>
              <a:buClr>
                <a:srgbClr val="000000"/>
              </a:buClr>
              <a:buFont typeface="Times New Roman"/>
              <a:buChar char="»"/>
            </a:pPr>
            <a:r>
              <a:rPr lang="en-US" sz="3200" b="0" strike="noStrike" spc="-1">
                <a:solidFill>
                  <a:srgbClr val="000000"/>
                </a:solidFill>
                <a:latin typeface="Times New Roman"/>
              </a:rPr>
              <a:t>Fifth Outline Level</a:t>
            </a:r>
          </a:p>
          <a:p>
            <a:pPr marL="2057400" lvl="5" indent="-228600">
              <a:spcBef>
                <a:spcPts val="799"/>
              </a:spcBef>
              <a:buClr>
                <a:srgbClr val="000000"/>
              </a:buClr>
              <a:buFont typeface="Times New Roman"/>
              <a:buChar char="»"/>
            </a:pPr>
            <a:r>
              <a:rPr lang="en-US" sz="3200" b="0" strike="noStrike" spc="-1">
                <a:solidFill>
                  <a:srgbClr val="000000"/>
                </a:solidFill>
                <a:latin typeface="Times New Roman"/>
              </a:rPr>
              <a:t>Sixth Outline Level</a:t>
            </a:r>
          </a:p>
          <a:p>
            <a:pPr marL="2057400" lvl="6" indent="-228600">
              <a:spcBef>
                <a:spcPts val="799"/>
              </a:spcBef>
              <a:buClr>
                <a:srgbClr val="000000"/>
              </a:buClr>
              <a:buFont typeface="Times New Roman"/>
              <a:buChar char="»"/>
            </a:pPr>
            <a:r>
              <a:rPr lang="en-US" sz="3200" b="0" strike="noStrike" spc="-1">
                <a:solidFill>
                  <a:srgbClr val="000000"/>
                </a:solidFill>
                <a:latin typeface="Times New Roman"/>
              </a:rPr>
              <a:t>Seventh Outline Level</a:t>
            </a:r>
          </a:p>
        </p:txBody>
      </p:sp>
      <p:sp>
        <p:nvSpPr>
          <p:cNvPr id="2" name="PlaceHolder 3"/>
          <p:cNvSpPr>
            <a:spLocks noGrp="1"/>
          </p:cNvSpPr>
          <p:nvPr>
            <p:ph type="dt"/>
          </p:nvPr>
        </p:nvSpPr>
        <p:spPr>
          <a:xfrm>
            <a:off x="685800" y="6248520"/>
            <a:ext cx="1905120" cy="457200"/>
          </a:xfrm>
          <a:prstGeom prst="rect">
            <a:avLst/>
          </a:prstGeom>
        </p:spPr>
        <p:txBody>
          <a:bodyPr lIns="90000" tIns="46800" rIns="90000" bIns="46800">
            <a:noAutofit/>
          </a:bodyPr>
          <a:lstStyle/>
          <a:p>
            <a:endParaRPr lang="en-US" sz="2400" b="0" strike="noStrike" spc="-1">
              <a:solidFill>
                <a:srgbClr val="000000"/>
              </a:solidFill>
              <a:latin typeface="Times New Roman"/>
            </a:endParaRPr>
          </a:p>
        </p:txBody>
      </p:sp>
      <p:sp>
        <p:nvSpPr>
          <p:cNvPr id="3" name="PlaceHolder 4"/>
          <p:cNvSpPr>
            <a:spLocks noGrp="1"/>
          </p:cNvSpPr>
          <p:nvPr>
            <p:ph type="ftr"/>
          </p:nvPr>
        </p:nvSpPr>
        <p:spPr>
          <a:xfrm>
            <a:off x="3124080" y="6248520"/>
            <a:ext cx="2895840" cy="457200"/>
          </a:xfrm>
          <a:prstGeom prst="rect">
            <a:avLst/>
          </a:prstGeom>
        </p:spPr>
        <p:txBody>
          <a:bodyPr lIns="90000" tIns="46800" rIns="90000" bIns="46800">
            <a:noAutofit/>
          </a:bodyPr>
          <a:lstStyle/>
          <a:p>
            <a:endParaRPr lang="en-US" sz="2400" b="0" strike="noStrike" spc="-1">
              <a:solidFill>
                <a:srgbClr val="000000"/>
              </a:solidFill>
              <a:latin typeface="Times New Roman"/>
            </a:endParaRPr>
          </a:p>
        </p:txBody>
      </p:sp>
      <p:sp>
        <p:nvSpPr>
          <p:cNvPr id="4" name="PlaceHolder 5"/>
          <p:cNvSpPr>
            <a:spLocks noGrp="1"/>
          </p:cNvSpPr>
          <p:nvPr>
            <p:ph type="sldNum"/>
          </p:nvPr>
        </p:nvSpPr>
        <p:spPr>
          <a:xfrm>
            <a:off x="6553080" y="6248520"/>
            <a:ext cx="1905120" cy="457200"/>
          </a:xfrm>
          <a:prstGeom prst="rect">
            <a:avLst/>
          </a:prstGeom>
        </p:spPr>
        <p:txBody>
          <a:bodyPr lIns="90000" tIns="46800" rIns="90000" bIns="46800">
            <a:noAutofit/>
          </a:bodyPr>
          <a:lstStyle/>
          <a:p>
            <a:pPr algn="r"/>
            <a:fld id="{142B927B-F519-4359-B145-13646B512D9D}" type="slidenum">
              <a:rPr lang="it-IT" sz="1400" b="0" strike="noStrike" spc="-1">
                <a:solidFill>
                  <a:srgbClr val="000000"/>
                </a:solidFill>
                <a:latin typeface="Times New Roman"/>
              </a:rPr>
              <a:pPr algn="r"/>
              <a:t>‹N›</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Documento_di_Microsoft_Office_Word1.docx"/><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it/imgres?imgurl=http://www.studioamandolesi.com/images/bersaglio.jpg&amp;imgrefurl=http://costruiamoildomani.blogspot.com/2008_04_01_archive.html&amp;usg=__E1E1ctUmvCiCJet3zT8oN9p3JQg=&amp;h=300&amp;w=500&amp;sz=15&amp;hl=it&amp;start=3&amp;tbnid=sQDMy6FYgDldqM:&amp;tbnh=78&amp;tbnw=130&amp;prev=/images?q=bersaglio+dei+farmaci&amp;ndsp=18&amp;hl=it&amp;sa=N" TargetMode="External"/><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it/imgres?imgurl=http://www.studioamandolesi.com/images/bersaglio.jpg&amp;imgrefurl=http://costruiamoildomani.blogspot.com/2008_04_01_archive.html&amp;usg=__E1E1ctUmvCiCJet3zT8oN9p3JQg=&amp;h=300&amp;w=500&amp;sz=15&amp;hl=it&amp;start=3&amp;tbnid=sQDMy6FYgDldqM:&amp;tbnh=78&amp;tbnw=130&amp;prev=/images?q=bersaglio+dei+farmaci&amp;ndsp=18&amp;hl=it&amp;sa=N" TargetMode="External"/><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3.png"/><Relationship Id="rId7" Type="http://schemas.openxmlformats.org/officeDocument/2006/relationships/hyperlink" Target="http://www.google.it/imgres?imgurl=http://www.studioamandolesi.com/images/bersaglio.jpg&amp;imgrefurl=http://costruiamoildomani.blogspot.com/2008_04_01_archive.html&amp;usg=__E1E1ctUmvCiCJet3zT8oN9p3JQg=&amp;h=300&amp;w=500&amp;sz=15&amp;hl=it&amp;start=3&amp;tbnid=sQDMy6FYgDldqM:&amp;tbnh=78&amp;tbnw=130&amp;prev=/images?q=bersaglio+dei+farmaci&amp;ndsp=18&amp;hl=it&amp;sa=N" TargetMode="External"/><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www.pharmamedix.com/principiovoce.php?pa=Oseltamivir&amp;vo=Farmaci+e+terapie" TargetMode="External"/><Relationship Id="rId4" Type="http://schemas.openxmlformats.org/officeDocument/2006/relationships/hyperlink" Target="http://www.pharmamedix.com/principiovoce.php?pa=Zanamivir&amp;vo=Farmaci+e+terapie"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1"/>
          <p:cNvGraphicFramePr>
            <a:graphicFrameLocks noChangeAspect="1"/>
          </p:cNvGraphicFramePr>
          <p:nvPr/>
        </p:nvGraphicFramePr>
        <p:xfrm>
          <a:off x="1378080" y="260280"/>
          <a:ext cx="7383240" cy="6365880"/>
        </p:xfrm>
        <a:graphic>
          <a:graphicData uri="http://schemas.openxmlformats.org/presentationml/2006/ole">
            <p:oleObj spid="_x0000_s7176" r:id="rId3" imgW="0" imgH="0" progId="Word.Document.12">
              <p:embed/>
            </p:oleObj>
          </a:graphicData>
        </a:graphic>
      </p:graphicFrame>
      <p:sp>
        <p:nvSpPr>
          <p:cNvPr id="46" name="CustomShape 2"/>
          <p:cNvSpPr/>
          <p:nvPr/>
        </p:nvSpPr>
        <p:spPr>
          <a:xfrm>
            <a:off x="609480" y="1989000"/>
            <a:ext cx="838440" cy="304920"/>
          </a:xfrm>
          <a:custGeom>
            <a:avLst/>
            <a:gdLst/>
            <a:ahLst/>
            <a:cxnLst/>
            <a:rect l="0" t="0" r="r" b="b"/>
            <a:pathLst>
              <a:path w="2331" h="849">
                <a:moveTo>
                  <a:pt x="0" y="212"/>
                </a:moveTo>
                <a:lnTo>
                  <a:pt x="1747" y="212"/>
                </a:lnTo>
                <a:lnTo>
                  <a:pt x="1747" y="0"/>
                </a:lnTo>
                <a:lnTo>
                  <a:pt x="2330" y="424"/>
                </a:lnTo>
                <a:lnTo>
                  <a:pt x="1747" y="848"/>
                </a:lnTo>
                <a:lnTo>
                  <a:pt x="1747" y="636"/>
                </a:lnTo>
                <a:lnTo>
                  <a:pt x="0" y="636"/>
                </a:lnTo>
                <a:lnTo>
                  <a:pt x="0" y="212"/>
                </a:lnTo>
              </a:path>
            </a:pathLst>
          </a:custGeom>
          <a:solidFill>
            <a:srgbClr val="C00000"/>
          </a:solidFill>
          <a:ln w="9360" cap="sq">
            <a:solidFill>
              <a:srgbClr val="FFFF00"/>
            </a:solidFill>
            <a:miter/>
          </a:ln>
        </p:spPr>
        <p:style>
          <a:lnRef idx="0">
            <a:scrgbClr r="0" g="0" b="0"/>
          </a:lnRef>
          <a:fillRef idx="0">
            <a:scrgbClr r="0" g="0" b="0"/>
          </a:fillRef>
          <a:effectRef idx="0">
            <a:scrgbClr r="0" g="0" b="0"/>
          </a:effectRef>
          <a:fontRef idx="minor"/>
        </p:style>
      </p:sp>
      <p:sp>
        <p:nvSpPr>
          <p:cNvPr id="47" name="CustomShape 3"/>
          <p:cNvSpPr/>
          <p:nvPr/>
        </p:nvSpPr>
        <p:spPr>
          <a:xfrm>
            <a:off x="609480" y="3357720"/>
            <a:ext cx="838440" cy="304560"/>
          </a:xfrm>
          <a:custGeom>
            <a:avLst/>
            <a:gdLst/>
            <a:ahLst/>
            <a:cxnLst/>
            <a:rect l="0" t="0" r="r" b="b"/>
            <a:pathLst>
              <a:path w="2331" h="848">
                <a:moveTo>
                  <a:pt x="0" y="211"/>
                </a:moveTo>
                <a:lnTo>
                  <a:pt x="1747" y="211"/>
                </a:lnTo>
                <a:lnTo>
                  <a:pt x="1747" y="0"/>
                </a:lnTo>
                <a:lnTo>
                  <a:pt x="2330" y="423"/>
                </a:lnTo>
                <a:lnTo>
                  <a:pt x="1747" y="847"/>
                </a:lnTo>
                <a:lnTo>
                  <a:pt x="1747" y="635"/>
                </a:lnTo>
                <a:lnTo>
                  <a:pt x="0" y="635"/>
                </a:lnTo>
                <a:lnTo>
                  <a:pt x="0" y="211"/>
                </a:lnTo>
              </a:path>
            </a:pathLst>
          </a:custGeom>
          <a:solidFill>
            <a:srgbClr val="C00000"/>
          </a:solidFill>
          <a:ln w="9360" cap="sq">
            <a:solidFill>
              <a:srgbClr val="66FF99"/>
            </a:solidFill>
            <a:miter/>
          </a:ln>
        </p:spPr>
        <p:style>
          <a:lnRef idx="0">
            <a:scrgbClr r="0" g="0" b="0"/>
          </a:lnRef>
          <a:fillRef idx="0">
            <a:scrgbClr r="0" g="0" b="0"/>
          </a:fillRef>
          <a:effectRef idx="0">
            <a:scrgbClr r="0" g="0" b="0"/>
          </a:effectRef>
          <a:fontRef idx="minor"/>
        </p:style>
      </p:sp>
      <p:sp>
        <p:nvSpPr>
          <p:cNvPr id="48" name="CustomShape 4"/>
          <p:cNvSpPr/>
          <p:nvPr/>
        </p:nvSpPr>
        <p:spPr>
          <a:xfrm>
            <a:off x="609480" y="4221000"/>
            <a:ext cx="838440" cy="304920"/>
          </a:xfrm>
          <a:custGeom>
            <a:avLst/>
            <a:gdLst/>
            <a:ahLst/>
            <a:cxnLst/>
            <a:rect l="0" t="0" r="r" b="b"/>
            <a:pathLst>
              <a:path w="2331" h="849">
                <a:moveTo>
                  <a:pt x="0" y="212"/>
                </a:moveTo>
                <a:lnTo>
                  <a:pt x="1747" y="212"/>
                </a:lnTo>
                <a:lnTo>
                  <a:pt x="1747" y="0"/>
                </a:lnTo>
                <a:lnTo>
                  <a:pt x="2330" y="424"/>
                </a:lnTo>
                <a:lnTo>
                  <a:pt x="1747" y="848"/>
                </a:lnTo>
                <a:lnTo>
                  <a:pt x="1747" y="636"/>
                </a:lnTo>
                <a:lnTo>
                  <a:pt x="0" y="636"/>
                </a:lnTo>
                <a:lnTo>
                  <a:pt x="0" y="212"/>
                </a:lnTo>
              </a:path>
            </a:pathLst>
          </a:custGeom>
          <a:solidFill>
            <a:srgbClr val="002060"/>
          </a:solidFill>
          <a:ln w="9360" cap="sq">
            <a:solidFill>
              <a:srgbClr val="FFFFFF"/>
            </a:solidFill>
            <a:miter/>
          </a:ln>
        </p:spPr>
        <p:style>
          <a:lnRef idx="0">
            <a:scrgbClr r="0" g="0" b="0"/>
          </a:lnRef>
          <a:fillRef idx="0">
            <a:scrgbClr r="0" g="0" b="0"/>
          </a:fillRef>
          <a:effectRef idx="0">
            <a:scrgbClr r="0" g="0" b="0"/>
          </a:effectRef>
          <a:fontRef idx="minor"/>
        </p:style>
      </p:sp>
      <p:sp>
        <p:nvSpPr>
          <p:cNvPr id="49" name="CustomShape 5"/>
          <p:cNvSpPr/>
          <p:nvPr/>
        </p:nvSpPr>
        <p:spPr>
          <a:xfrm>
            <a:off x="609480" y="5229360"/>
            <a:ext cx="838440" cy="304560"/>
          </a:xfrm>
          <a:custGeom>
            <a:avLst/>
            <a:gdLst/>
            <a:ahLst/>
            <a:cxnLst/>
            <a:rect l="0" t="0" r="r" b="b"/>
            <a:pathLst>
              <a:path w="2331" h="848">
                <a:moveTo>
                  <a:pt x="0" y="211"/>
                </a:moveTo>
                <a:lnTo>
                  <a:pt x="1747" y="211"/>
                </a:lnTo>
                <a:lnTo>
                  <a:pt x="1747" y="0"/>
                </a:lnTo>
                <a:lnTo>
                  <a:pt x="2330" y="423"/>
                </a:lnTo>
                <a:lnTo>
                  <a:pt x="1747" y="847"/>
                </a:lnTo>
                <a:lnTo>
                  <a:pt x="1747" y="635"/>
                </a:lnTo>
                <a:lnTo>
                  <a:pt x="0" y="635"/>
                </a:lnTo>
                <a:lnTo>
                  <a:pt x="0" y="211"/>
                </a:lnTo>
              </a:path>
            </a:pathLst>
          </a:custGeom>
          <a:solidFill>
            <a:srgbClr val="002060"/>
          </a:solidFill>
          <a:ln w="9360" cap="sq">
            <a:solidFill>
              <a:srgbClr val="3333CC"/>
            </a:solidFill>
            <a:miter/>
          </a:ln>
        </p:spPr>
        <p:style>
          <a:lnRef idx="0">
            <a:scrgbClr r="0" g="0" b="0"/>
          </a:lnRef>
          <a:fillRef idx="0">
            <a:scrgbClr r="0" g="0" b="0"/>
          </a:fillRef>
          <a:effectRef idx="0">
            <a:scrgbClr r="0" g="0" b="0"/>
          </a:effectRef>
          <a:fontRef idx="minor"/>
        </p:style>
      </p:sp>
      <p:sp>
        <p:nvSpPr>
          <p:cNvPr id="50" name="Line 6"/>
          <p:cNvSpPr/>
          <p:nvPr/>
        </p:nvSpPr>
        <p:spPr>
          <a:xfrm>
            <a:off x="324000" y="738360"/>
            <a:ext cx="835164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0770" name="Picture 2"/>
          <p:cNvPicPr>
            <a:picLocks noGrp="1" noChangeAspect="1" noChangeArrowheads="1"/>
          </p:cNvPicPr>
          <p:nvPr>
            <p:ph idx="1"/>
          </p:nvPr>
        </p:nvPicPr>
        <p:blipFill>
          <a:blip r:embed="rId2" cstate="print"/>
          <a:srcRect/>
          <a:stretch>
            <a:fillRect/>
          </a:stretch>
        </p:blipFill>
        <p:spPr bwMode="auto">
          <a:xfrm>
            <a:off x="464695" y="326036"/>
            <a:ext cx="8319541" cy="6239656"/>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82" y="-1427"/>
            <a:ext cx="4212000" cy="22697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29680" y="404663"/>
            <a:ext cx="5013295" cy="12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12320" y="2348880"/>
            <a:ext cx="5940000" cy="4395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726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9712" y="-99392"/>
            <a:ext cx="6552728" cy="576064"/>
          </a:xfrm>
        </p:spPr>
        <p:txBody>
          <a:bodyPr>
            <a:normAutofit/>
          </a:bodyPr>
          <a:lstStyle/>
          <a:p>
            <a:pPr algn="r"/>
            <a:r>
              <a:rPr lang="it-IT" sz="2800" dirty="0"/>
              <a:t>Antivirali per l’influenza – inibitori NA</a:t>
            </a:r>
          </a:p>
        </p:txBody>
      </p:sp>
      <p:pic>
        <p:nvPicPr>
          <p:cNvPr id="5" name="Picture 2"/>
          <p:cNvPicPr>
            <a:picLocks noChangeAspect="1" noChangeArrowheads="1"/>
          </p:cNvPicPr>
          <p:nvPr/>
        </p:nvPicPr>
        <p:blipFill>
          <a:blip r:embed="rId3" cstate="print"/>
          <a:srcRect/>
          <a:stretch>
            <a:fillRect/>
          </a:stretch>
        </p:blipFill>
        <p:spPr bwMode="auto">
          <a:xfrm>
            <a:off x="0" y="328811"/>
            <a:ext cx="4210050" cy="2524125"/>
          </a:xfrm>
          <a:prstGeom prst="rect">
            <a:avLst/>
          </a:prstGeom>
          <a:noFill/>
          <a:ln w="9525">
            <a:noFill/>
            <a:miter lim="800000"/>
            <a:headEnd/>
            <a:tailEnd/>
          </a:ln>
        </p:spPr>
      </p:pic>
      <p:sp>
        <p:nvSpPr>
          <p:cNvPr id="7" name="Rettangolo 6"/>
          <p:cNvSpPr/>
          <p:nvPr/>
        </p:nvSpPr>
        <p:spPr>
          <a:xfrm>
            <a:off x="0" y="3429000"/>
            <a:ext cx="5181600" cy="2308324"/>
          </a:xfrm>
          <a:prstGeom prst="rect">
            <a:avLst/>
          </a:prstGeom>
        </p:spPr>
        <p:txBody>
          <a:bodyPr wrap="square">
            <a:spAutoFit/>
          </a:bodyPr>
          <a:lstStyle/>
          <a:p>
            <a:r>
              <a:rPr lang="it-IT" dirty="0"/>
              <a:t>attività antivirale contro l’influenza A e B è sostenuta dagli studi sperimentali di</a:t>
            </a:r>
          </a:p>
          <a:p>
            <a:r>
              <a:rPr lang="it-IT" dirty="0"/>
              <a:t>challenge nei volontari sani.</a:t>
            </a:r>
          </a:p>
          <a:p>
            <a:endParaRPr lang="it-IT" dirty="0"/>
          </a:p>
          <a:p>
            <a:r>
              <a:rPr lang="it-IT" dirty="0"/>
              <a:t>Il trattamento deve iniziare il più presto possibile</a:t>
            </a:r>
          </a:p>
          <a:p>
            <a:r>
              <a:rPr lang="it-IT" dirty="0"/>
              <a:t>entro 48 ore dopo l’insorgenza dei sintomi per gli</a:t>
            </a:r>
          </a:p>
          <a:p>
            <a:r>
              <a:rPr lang="it-IT" dirty="0"/>
              <a:t>adulti ed entro le 36 ore dopo l’insorgenza dei sintomi per i bambini</a:t>
            </a:r>
          </a:p>
        </p:txBody>
      </p:sp>
      <p:sp>
        <p:nvSpPr>
          <p:cNvPr id="9" name="Rettangolo 8"/>
          <p:cNvSpPr/>
          <p:nvPr/>
        </p:nvSpPr>
        <p:spPr>
          <a:xfrm>
            <a:off x="0" y="332656"/>
            <a:ext cx="277180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p:cNvGrpSpPr/>
          <p:nvPr/>
        </p:nvGrpSpPr>
        <p:grpSpPr>
          <a:xfrm>
            <a:off x="5169816" y="2612806"/>
            <a:ext cx="3955134" cy="3928537"/>
            <a:chOff x="5292080" y="3290222"/>
            <a:chExt cx="3955134" cy="3928537"/>
          </a:xfrm>
        </p:grpSpPr>
        <p:pic>
          <p:nvPicPr>
            <p:cNvPr id="8" name="Immagine 1" descr="38F03.BMP"/>
            <p:cNvPicPr>
              <a:picLocks noChangeAspect="1"/>
            </p:cNvPicPr>
            <p:nvPr/>
          </p:nvPicPr>
          <p:blipFill>
            <a:blip r:embed="rId4" cstate="print"/>
            <a:srcRect/>
            <a:stretch>
              <a:fillRect/>
            </a:stretch>
          </p:blipFill>
          <p:spPr bwMode="auto">
            <a:xfrm>
              <a:off x="5292080" y="3290222"/>
              <a:ext cx="3764634" cy="3928537"/>
            </a:xfrm>
            <a:prstGeom prst="rect">
              <a:avLst/>
            </a:prstGeom>
            <a:noFill/>
            <a:ln w="9525">
              <a:noFill/>
              <a:miter lim="800000"/>
              <a:headEnd/>
              <a:tailEnd/>
            </a:ln>
          </p:spPr>
        </p:pic>
        <p:sp>
          <p:nvSpPr>
            <p:cNvPr id="11" name="CasellaDiTesto 10"/>
            <p:cNvSpPr txBox="1"/>
            <p:nvPr/>
          </p:nvSpPr>
          <p:spPr>
            <a:xfrm>
              <a:off x="7865318" y="3368025"/>
              <a:ext cx="1381896" cy="276999"/>
            </a:xfrm>
            <a:prstGeom prst="rect">
              <a:avLst/>
            </a:prstGeom>
            <a:solidFill>
              <a:schemeClr val="accent4">
                <a:lumMod val="20000"/>
                <a:lumOff val="80000"/>
              </a:schemeClr>
            </a:solidFill>
          </p:spPr>
          <p:txBody>
            <a:bodyPr wrap="square" rtlCol="0">
              <a:spAutoFit/>
            </a:bodyPr>
            <a:lstStyle/>
            <a:p>
              <a:r>
                <a:rPr lang="it-IT" sz="1200" dirty="0"/>
                <a:t>antinfluenzale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196752"/>
            <a:ext cx="8479069" cy="543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3362" name="AutoShape 2" descr="Immagine correla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 xmlns:p14="http://schemas.microsoft.com/office/powerpoint/2010/main" val="157459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617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38F02.BMP"/>
          <p:cNvPicPr>
            <a:picLocks noChangeAspect="1"/>
          </p:cNvPicPr>
          <p:nvPr/>
        </p:nvPicPr>
        <p:blipFill rotWithShape="1">
          <a:blip r:embed="rId3" cstate="print"/>
          <a:srcRect l="50000"/>
          <a:stretch/>
        </p:blipFill>
        <p:spPr bwMode="auto">
          <a:xfrm>
            <a:off x="304800" y="404664"/>
            <a:ext cx="1672940" cy="6041768"/>
          </a:xfrm>
          <a:prstGeom prst="rect">
            <a:avLst/>
          </a:prstGeom>
          <a:noFill/>
          <a:ln w="9525">
            <a:noFill/>
            <a:miter lim="800000"/>
            <a:headEnd/>
            <a:tailEnd/>
          </a:ln>
        </p:spPr>
      </p:pic>
      <p:sp>
        <p:nvSpPr>
          <p:cNvPr id="2" name="CasellaDiTesto 1"/>
          <p:cNvSpPr txBox="1"/>
          <p:nvPr/>
        </p:nvSpPr>
        <p:spPr>
          <a:xfrm>
            <a:off x="2273096" y="404664"/>
            <a:ext cx="4963200" cy="6370975"/>
          </a:xfrm>
          <a:prstGeom prst="rect">
            <a:avLst/>
          </a:prstGeom>
          <a:noFill/>
        </p:spPr>
        <p:txBody>
          <a:bodyPr wrap="square" rtlCol="0">
            <a:spAutoFit/>
          </a:bodyPr>
          <a:lstStyle/>
          <a:p>
            <a:r>
              <a:rPr lang="it-IT" sz="1400" dirty="0"/>
              <a:t>J05AH01</a:t>
            </a:r>
          </a:p>
          <a:p>
            <a:r>
              <a:rPr lang="it-IT" sz="2000" dirty="0" err="1"/>
              <a:t>Relenza</a:t>
            </a:r>
            <a:r>
              <a:rPr lang="it-IT" sz="2000" dirty="0"/>
              <a:t> (RCP)</a:t>
            </a:r>
          </a:p>
          <a:p>
            <a:r>
              <a:rPr lang="it-IT" sz="2000" dirty="0"/>
              <a:t>5mg/Kg </a:t>
            </a:r>
            <a:r>
              <a:rPr lang="it-IT" dirty="0"/>
              <a:t>(contenitore monodose)</a:t>
            </a:r>
          </a:p>
          <a:p>
            <a:r>
              <a:rPr lang="it-IT" dirty="0"/>
              <a:t>Entro 48h (36h bambini)</a:t>
            </a:r>
          </a:p>
          <a:p>
            <a:endParaRPr lang="it-IT" dirty="0"/>
          </a:p>
          <a:p>
            <a:r>
              <a:rPr lang="it-IT" dirty="0"/>
              <a:t>Trattamento: (2x5mg)x2volte/die (tot 20mg/die) per 5gg</a:t>
            </a:r>
          </a:p>
          <a:p>
            <a:endParaRPr lang="it-IT" dirty="0"/>
          </a:p>
          <a:p>
            <a:r>
              <a:rPr lang="it-IT" dirty="0"/>
              <a:t>Profilassi:</a:t>
            </a:r>
          </a:p>
          <a:p>
            <a:r>
              <a:rPr lang="it-IT" dirty="0"/>
              <a:t>Post esposizione: (2x5mg)x1volte/die per 10gg</a:t>
            </a:r>
          </a:p>
          <a:p>
            <a:r>
              <a:rPr lang="it-IT" dirty="0"/>
              <a:t>Stagionale: </a:t>
            </a:r>
          </a:p>
          <a:p>
            <a:r>
              <a:rPr lang="it-IT" dirty="0"/>
              <a:t>(2x5mg)x1volte/die fino a 28gg</a:t>
            </a:r>
          </a:p>
          <a:p>
            <a:endParaRPr lang="it-IT" dirty="0"/>
          </a:p>
          <a:p>
            <a:r>
              <a:rPr lang="it-IT" dirty="0"/>
              <a:t>ATT.NE asmatici e BPCO</a:t>
            </a:r>
          </a:p>
          <a:p>
            <a:endParaRPr lang="it-IT" dirty="0"/>
          </a:p>
          <a:p>
            <a:r>
              <a:rPr lang="it-IT" sz="1600" dirty="0"/>
              <a:t>Interazioni farmacologiche clinicamente significative:</a:t>
            </a:r>
            <a:r>
              <a:rPr lang="it-IT" dirty="0"/>
              <a:t> IMPROBABILI</a:t>
            </a:r>
          </a:p>
          <a:p>
            <a:endParaRPr lang="it-IT" dirty="0"/>
          </a:p>
          <a:p>
            <a:r>
              <a:rPr lang="it-IT" dirty="0"/>
              <a:t>A: biodisponibilità 2%</a:t>
            </a:r>
          </a:p>
          <a:p>
            <a:r>
              <a:rPr lang="it-IT" dirty="0"/>
              <a:t>D: tratto respiratorio   (50-≈300x IC</a:t>
            </a:r>
            <a:r>
              <a:rPr lang="it-IT" baseline="-25000" dirty="0"/>
              <a:t>50</a:t>
            </a:r>
            <a:r>
              <a:rPr lang="it-IT" dirty="0"/>
              <a:t>)</a:t>
            </a:r>
          </a:p>
          <a:p>
            <a:r>
              <a:rPr lang="it-IT" dirty="0"/>
              <a:t>M: immodificato</a:t>
            </a:r>
          </a:p>
          <a:p>
            <a:r>
              <a:rPr lang="it-IT" dirty="0"/>
              <a:t>E: urine </a:t>
            </a:r>
            <a:r>
              <a:rPr lang="it-IT" sz="1600" dirty="0"/>
              <a:t>(completa 24h)</a:t>
            </a:r>
            <a:endParaRPr lang="it-IT"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38F02.BMP"/>
          <p:cNvPicPr>
            <a:picLocks noChangeAspect="1"/>
          </p:cNvPicPr>
          <p:nvPr/>
        </p:nvPicPr>
        <p:blipFill rotWithShape="1">
          <a:blip r:embed="rId2" cstate="print"/>
          <a:srcRect r="50000"/>
          <a:stretch/>
        </p:blipFill>
        <p:spPr bwMode="auto">
          <a:xfrm>
            <a:off x="486432" y="260648"/>
            <a:ext cx="1726219" cy="6041768"/>
          </a:xfrm>
          <a:prstGeom prst="rect">
            <a:avLst/>
          </a:prstGeom>
          <a:noFill/>
          <a:ln w="9525">
            <a:noFill/>
            <a:miter lim="800000"/>
            <a:headEnd/>
            <a:tailEnd/>
          </a:ln>
        </p:spPr>
      </p:pic>
      <p:sp>
        <p:nvSpPr>
          <p:cNvPr id="5" name="CasellaDiTesto 4"/>
          <p:cNvSpPr txBox="1"/>
          <p:nvPr/>
        </p:nvSpPr>
        <p:spPr>
          <a:xfrm>
            <a:off x="2411760" y="45849"/>
            <a:ext cx="6192688" cy="6417141"/>
          </a:xfrm>
          <a:prstGeom prst="rect">
            <a:avLst/>
          </a:prstGeom>
          <a:noFill/>
        </p:spPr>
        <p:txBody>
          <a:bodyPr wrap="square" rtlCol="0">
            <a:spAutoFit/>
          </a:bodyPr>
          <a:lstStyle/>
          <a:p>
            <a:r>
              <a:rPr lang="it-IT" sz="1200" dirty="0"/>
              <a:t>J05AH02</a:t>
            </a:r>
          </a:p>
          <a:p>
            <a:r>
              <a:rPr lang="it-IT" dirty="0" err="1"/>
              <a:t>Tamiflu</a:t>
            </a:r>
            <a:r>
              <a:rPr lang="it-IT" dirty="0"/>
              <a:t> (RCP)</a:t>
            </a:r>
          </a:p>
          <a:p>
            <a:r>
              <a:rPr lang="it-IT" dirty="0" err="1"/>
              <a:t>profarmaco</a:t>
            </a:r>
            <a:r>
              <a:rPr lang="it-IT" dirty="0"/>
              <a:t> – metabolita attivo: </a:t>
            </a:r>
            <a:r>
              <a:rPr lang="it-IT" dirty="0" err="1"/>
              <a:t>oseltamivir</a:t>
            </a:r>
            <a:r>
              <a:rPr lang="it-IT" dirty="0"/>
              <a:t> carbossilato</a:t>
            </a:r>
          </a:p>
          <a:p>
            <a:endParaRPr lang="it-IT" sz="1400" dirty="0"/>
          </a:p>
          <a:p>
            <a:r>
              <a:rPr lang="it-IT" sz="1400" dirty="0"/>
              <a:t>Capsule:</a:t>
            </a:r>
          </a:p>
          <a:p>
            <a:r>
              <a:rPr lang="it-IT" sz="1400" dirty="0"/>
              <a:t>75mg</a:t>
            </a:r>
          </a:p>
          <a:p>
            <a:r>
              <a:rPr lang="it-IT" sz="1400" dirty="0"/>
              <a:t>Polvere per </a:t>
            </a:r>
            <a:r>
              <a:rPr lang="it-IT" sz="1400" dirty="0" err="1"/>
              <a:t>sospesione</a:t>
            </a:r>
            <a:r>
              <a:rPr lang="it-IT" sz="1400" dirty="0"/>
              <a:t> orale: 6mg/ml</a:t>
            </a:r>
          </a:p>
          <a:p>
            <a:endParaRPr lang="it-IT" sz="1400" dirty="0"/>
          </a:p>
          <a:p>
            <a:r>
              <a:rPr lang="it-IT" sz="1600" dirty="0"/>
              <a:t>Entro 48h (36h bambini)</a:t>
            </a:r>
          </a:p>
          <a:p>
            <a:endParaRPr lang="it-IT" sz="1600" dirty="0"/>
          </a:p>
          <a:p>
            <a:r>
              <a:rPr lang="it-IT" dirty="0"/>
              <a:t>Trattamento:</a:t>
            </a:r>
            <a:r>
              <a:rPr lang="it-IT" sz="1600" dirty="0"/>
              <a:t> 2volte/die per 5gg</a:t>
            </a:r>
          </a:p>
          <a:p>
            <a:pPr>
              <a:spcBef>
                <a:spcPts val="600"/>
              </a:spcBef>
            </a:pPr>
            <a:r>
              <a:rPr lang="it-IT" dirty="0"/>
              <a:t>Profilassi:</a:t>
            </a:r>
          </a:p>
          <a:p>
            <a:r>
              <a:rPr lang="it-IT" sz="1600" dirty="0"/>
              <a:t>Post esposizione:</a:t>
            </a:r>
          </a:p>
          <a:p>
            <a:r>
              <a:rPr lang="it-IT" sz="1600" dirty="0"/>
              <a:t>1volte/die per 10gg</a:t>
            </a:r>
          </a:p>
          <a:p>
            <a:r>
              <a:rPr lang="it-IT" sz="1600" dirty="0"/>
              <a:t>Stagionale:</a:t>
            </a:r>
          </a:p>
          <a:p>
            <a:r>
              <a:rPr lang="it-IT" sz="1600" dirty="0"/>
              <a:t>1volte/die fino a 6 settimane</a:t>
            </a:r>
          </a:p>
          <a:p>
            <a:endParaRPr lang="it-IT" sz="1600" dirty="0"/>
          </a:p>
          <a:p>
            <a:r>
              <a:rPr lang="it-IT" sz="1600" dirty="0"/>
              <a:t>Funzionalità renale alterata: adeguare dosaggio </a:t>
            </a:r>
          </a:p>
          <a:p>
            <a:endParaRPr lang="it-IT" sz="1600" dirty="0"/>
          </a:p>
          <a:p>
            <a:endParaRPr lang="it-IT" sz="1600" dirty="0"/>
          </a:p>
          <a:p>
            <a:r>
              <a:rPr lang="it-IT" sz="1600" dirty="0"/>
              <a:t>A: biodisponibilità ≥75% </a:t>
            </a:r>
          </a:p>
          <a:p>
            <a:r>
              <a:rPr lang="it-IT" sz="1600" dirty="0"/>
              <a:t>D: fluidi </a:t>
            </a:r>
            <a:r>
              <a:rPr lang="it-IT" sz="1600" dirty="0" err="1"/>
              <a:t>extracell</a:t>
            </a:r>
            <a:r>
              <a:rPr lang="it-IT" sz="1600" dirty="0"/>
              <a:t>; legame proteine trascurabile</a:t>
            </a:r>
          </a:p>
          <a:p>
            <a:r>
              <a:rPr lang="it-IT" sz="1600" dirty="0"/>
              <a:t>M: epatico</a:t>
            </a:r>
          </a:p>
          <a:p>
            <a:r>
              <a:rPr lang="it-IT" sz="1600" dirty="0"/>
              <a:t>E: urine </a:t>
            </a:r>
            <a:r>
              <a:rPr lang="it-IT" sz="1400" dirty="0"/>
              <a:t>(completa 24h)</a:t>
            </a:r>
          </a:p>
          <a:p>
            <a:endParaRPr lang="it-IT" sz="1400" dirty="0"/>
          </a:p>
          <a:p>
            <a:r>
              <a:rPr lang="it-IT" sz="1400" dirty="0"/>
              <a:t>EA: disordini psichiatrici e del SN, nausea vomito</a:t>
            </a:r>
            <a:endParaRPr lang="it-IT" dirty="0"/>
          </a:p>
        </p:txBody>
      </p:sp>
    </p:spTree>
    <p:extLst>
      <p:ext uri="{BB962C8B-B14F-4D97-AF65-F5344CB8AC3E}">
        <p14:creationId xmlns="" xmlns:p14="http://schemas.microsoft.com/office/powerpoint/2010/main" val="2084224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descr="38F01a.BMP"/>
          <p:cNvPicPr>
            <a:picLocks noGrp="1" noChangeAspect="1"/>
          </p:cNvPicPr>
          <p:nvPr>
            <p:ph idx="1"/>
          </p:nvPr>
        </p:nvPicPr>
        <p:blipFill rotWithShape="1">
          <a:blip r:embed="rId3" cstate="print"/>
          <a:srcRect t="32173" r="52166" b="59348"/>
          <a:stretch/>
        </p:blipFill>
        <p:spPr bwMode="auto">
          <a:xfrm>
            <a:off x="0" y="16246"/>
            <a:ext cx="4741925" cy="913920"/>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cstate="print"/>
          <a:srcRect l="39202"/>
          <a:stretch/>
        </p:blipFill>
        <p:spPr bwMode="auto">
          <a:xfrm>
            <a:off x="-37409" y="4365069"/>
            <a:ext cx="2809209" cy="2520315"/>
          </a:xfrm>
          <a:prstGeom prst="rect">
            <a:avLst/>
          </a:prstGeom>
          <a:noFill/>
          <a:ln w="9525">
            <a:noFill/>
            <a:miter lim="800000"/>
            <a:headEnd/>
            <a:tailEnd/>
          </a:ln>
        </p:spPr>
      </p:pic>
      <p:pic>
        <p:nvPicPr>
          <p:cNvPr id="5"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57007" y="1412776"/>
            <a:ext cx="6886993" cy="507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uppo 1"/>
          <p:cNvGrpSpPr/>
          <p:nvPr/>
        </p:nvGrpSpPr>
        <p:grpSpPr>
          <a:xfrm>
            <a:off x="35496" y="908720"/>
            <a:ext cx="1952626" cy="3581400"/>
            <a:chOff x="453764" y="3162075"/>
            <a:chExt cx="1952626" cy="3581400"/>
          </a:xfrm>
        </p:grpSpPr>
        <p:pic>
          <p:nvPicPr>
            <p:cNvPr id="13314"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3523" r="13523"/>
            <a:stretch/>
          </p:blipFill>
          <p:spPr bwMode="auto">
            <a:xfrm>
              <a:off x="453764" y="4924200"/>
              <a:ext cx="1952626" cy="181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3764" y="3162075"/>
              <a:ext cx="1952625" cy="176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3316"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rot="5400000">
            <a:off x="5991969" y="-134268"/>
            <a:ext cx="1800225" cy="204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p:cNvPicPr/>
          <p:nvPr/>
        </p:nvPicPr>
        <p:blipFill>
          <a:blip r:embed="rId2" cstate="print"/>
          <a:stretch/>
        </p:blipFill>
        <p:spPr>
          <a:xfrm>
            <a:off x="839880" y="988920"/>
            <a:ext cx="7619760" cy="5753160"/>
          </a:xfrm>
          <a:prstGeom prst="rect">
            <a:avLst/>
          </a:prstGeom>
          <a:ln>
            <a:noFill/>
          </a:ln>
        </p:spPr>
      </p:pic>
      <p:sp>
        <p:nvSpPr>
          <p:cNvPr id="58" name="CustomShape 1"/>
          <p:cNvSpPr/>
          <p:nvPr/>
        </p:nvSpPr>
        <p:spPr>
          <a:xfrm>
            <a:off x="857880" y="260280"/>
            <a:ext cx="771228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strike="noStrike" spc="-1">
                <a:solidFill>
                  <a:srgbClr val="C00000"/>
                </a:solidFill>
                <a:latin typeface="Arial"/>
                <a:ea typeface="Times New Roman"/>
              </a:rPr>
              <a:t>INIBITORI NUCLEOSIDICI DELLA DNA-POLIMERASI</a:t>
            </a:r>
            <a:endParaRPr lang="en-US" sz="2400" b="0" strike="noStrike" spc="-1">
              <a:solidFill>
                <a:srgbClr val="000000"/>
              </a:solidFill>
              <a:latin typeface="Times New Roman"/>
            </a:endParaRPr>
          </a:p>
        </p:txBody>
      </p:sp>
      <p:sp>
        <p:nvSpPr>
          <p:cNvPr id="59" name="Line 2"/>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7" descr="_x0011_Figure 19.19A.tif                                              0003BABB_x000c_Macintosh HD                   B8AA18DE:"/>
          <p:cNvPicPr/>
          <p:nvPr/>
        </p:nvPicPr>
        <p:blipFill>
          <a:blip r:embed="rId2" cstate="print"/>
          <a:stretch/>
        </p:blipFill>
        <p:spPr>
          <a:xfrm>
            <a:off x="2627280" y="1484280"/>
            <a:ext cx="3816360" cy="2610000"/>
          </a:xfrm>
          <a:prstGeom prst="rect">
            <a:avLst/>
          </a:prstGeom>
          <a:ln>
            <a:noFill/>
          </a:ln>
        </p:spPr>
      </p:pic>
      <p:sp>
        <p:nvSpPr>
          <p:cNvPr id="61" name="CustomShape 1"/>
          <p:cNvSpPr/>
          <p:nvPr/>
        </p:nvSpPr>
        <p:spPr>
          <a:xfrm>
            <a:off x="2195640" y="1059840"/>
            <a:ext cx="4392360" cy="352080"/>
          </a:xfrm>
          <a:prstGeom prst="rect">
            <a:avLst/>
          </a:prstGeom>
          <a:noFill/>
          <a:ln>
            <a:noFill/>
          </a:ln>
        </p:spPr>
        <p:style>
          <a:lnRef idx="0">
            <a:scrgbClr r="0" g="0" b="0"/>
          </a:lnRef>
          <a:fillRef idx="0">
            <a:scrgbClr r="0" g="0" b="0"/>
          </a:fillRef>
          <a:effectRef idx="0">
            <a:scrgbClr r="0" g="0" b="0"/>
          </a:effectRef>
          <a:fontRef idx="minor"/>
        </p:style>
        <p:txBody>
          <a:bodyPr lIns="90000" tIns="46800" rIns="0" bIns="0" anchor="ctr">
            <a:spAutoFit/>
          </a:bodyPr>
          <a:lstStyle/>
          <a:p>
            <a:pPr>
              <a:lnSpc>
                <a:spcPct val="100000"/>
              </a:lnSpc>
            </a:pPr>
            <a:r>
              <a:rPr lang="it-IT" sz="2000" b="1" strike="noStrike" spc="-1">
                <a:solidFill>
                  <a:srgbClr val="7878DE"/>
                </a:solidFill>
                <a:latin typeface="Calibri"/>
                <a:ea typeface="Arial"/>
              </a:rPr>
              <a:t>Analogo aciclico del nucleoside guanina</a:t>
            </a:r>
            <a:endParaRPr lang="en-US" sz="2000" b="0" strike="noStrike" spc="-1">
              <a:solidFill>
                <a:srgbClr val="000000"/>
              </a:solidFill>
              <a:latin typeface="Times New Roman"/>
            </a:endParaRPr>
          </a:p>
        </p:txBody>
      </p:sp>
      <p:sp>
        <p:nvSpPr>
          <p:cNvPr id="62" name="CustomShape 2"/>
          <p:cNvSpPr/>
          <p:nvPr/>
        </p:nvSpPr>
        <p:spPr>
          <a:xfrm>
            <a:off x="3278160" y="100080"/>
            <a:ext cx="228600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7878DE"/>
                </a:solidFill>
                <a:latin typeface="Arial"/>
              </a:rPr>
              <a:t>ACICLOVIR</a:t>
            </a:r>
            <a:endParaRPr lang="en-US" sz="2800" b="0" strike="noStrike" spc="-1">
              <a:solidFill>
                <a:srgbClr val="000000"/>
              </a:solidFill>
              <a:latin typeface="Times New Roman"/>
            </a:endParaRPr>
          </a:p>
          <a:p>
            <a:pPr algn="ctr">
              <a:lnSpc>
                <a:spcPct val="100000"/>
              </a:lnSpc>
            </a:pPr>
            <a:r>
              <a:rPr lang="it-IT" sz="2000" b="1" strike="noStrike" spc="-1">
                <a:solidFill>
                  <a:srgbClr val="7878DE"/>
                </a:solidFill>
                <a:latin typeface="Arial"/>
                <a:ea typeface="Times New Roman"/>
              </a:rPr>
              <a:t>(Zovirax</a:t>
            </a:r>
            <a:r>
              <a:rPr lang="it-IT" sz="2000" b="1" strike="noStrike" spc="-1" baseline="30000">
                <a:solidFill>
                  <a:srgbClr val="7878DE"/>
                </a:solidFill>
                <a:latin typeface="Symbol"/>
                <a:ea typeface="Symbol"/>
              </a:rPr>
              <a:t></a:t>
            </a:r>
            <a:r>
              <a:rPr lang="it-IT" sz="2000" b="1" strike="noStrike" spc="-1">
                <a:solidFill>
                  <a:srgbClr val="7878DE"/>
                </a:solidFill>
                <a:latin typeface="Arial"/>
                <a:ea typeface="Times New Roman"/>
              </a:rPr>
              <a:t>)</a:t>
            </a:r>
            <a:endParaRPr lang="en-US" sz="2000" b="0" strike="noStrike" spc="-1">
              <a:solidFill>
                <a:srgbClr val="000000"/>
              </a:solidFill>
              <a:latin typeface="Times New Roman"/>
            </a:endParaRPr>
          </a:p>
        </p:txBody>
      </p:sp>
      <p:sp>
        <p:nvSpPr>
          <p:cNvPr id="63" name="CustomShape 3"/>
          <p:cNvSpPr/>
          <p:nvPr/>
        </p:nvSpPr>
        <p:spPr>
          <a:xfrm>
            <a:off x="1042920" y="4365720"/>
            <a:ext cx="6755040" cy="2318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7878DE"/>
                </a:solidFill>
                <a:latin typeface="Calibri"/>
                <a:ea typeface="Times New Roman"/>
              </a:rPr>
              <a:t>SPETTRO ANTIVIRALE</a:t>
            </a:r>
            <a:endParaRPr lang="en-US" sz="2400" b="0" strike="noStrike" spc="-1">
              <a:solidFill>
                <a:srgbClr val="000000"/>
              </a:solidFill>
              <a:latin typeface="Times New Roman"/>
            </a:endParaRPr>
          </a:p>
          <a:p>
            <a:pPr algn="ctr">
              <a:lnSpc>
                <a:spcPct val="100000"/>
              </a:lnSpc>
            </a:pPr>
            <a:r>
              <a:rPr lang="it-IT" sz="800" b="0" strike="noStrike" spc="-1">
                <a:solidFill>
                  <a:srgbClr val="000000"/>
                </a:solidFill>
                <a:latin typeface="Calibri"/>
                <a:ea typeface="Times New Roman"/>
              </a:rPr>
              <a:t> </a:t>
            </a:r>
            <a:endParaRPr lang="en-US" sz="800" b="0" strike="noStrike" spc="-1">
              <a:solidFill>
                <a:srgbClr val="000000"/>
              </a:solidFill>
              <a:latin typeface="Times New Roman"/>
            </a:endParaRPr>
          </a:p>
          <a:p>
            <a:pPr algn="ctr">
              <a:lnSpc>
                <a:spcPct val="100000"/>
              </a:lnSpc>
            </a:pPr>
            <a:r>
              <a:rPr lang="it-IT" sz="2400" b="0" strike="noStrike" spc="-1">
                <a:solidFill>
                  <a:srgbClr val="000000"/>
                </a:solidFill>
                <a:latin typeface="Calibri"/>
                <a:ea typeface="Times New Roman"/>
              </a:rPr>
              <a:t>Herpes virus tipo 1</a:t>
            </a:r>
            <a:endParaRPr lang="en-US" sz="2400" b="0" strike="noStrike" spc="-1">
              <a:solidFill>
                <a:srgbClr val="000000"/>
              </a:solidFill>
              <a:latin typeface="Times New Roman"/>
            </a:endParaRPr>
          </a:p>
          <a:p>
            <a:pPr algn="ctr">
              <a:lnSpc>
                <a:spcPct val="100000"/>
              </a:lnSpc>
            </a:pPr>
            <a:r>
              <a:rPr lang="it-IT" sz="2400" b="0" strike="noStrike" spc="-1">
                <a:solidFill>
                  <a:srgbClr val="000000"/>
                </a:solidFill>
                <a:latin typeface="Calibri"/>
                <a:ea typeface="Times New Roman"/>
              </a:rPr>
              <a:t>Herpes virus tipo 2</a:t>
            </a:r>
            <a:endParaRPr lang="en-US" sz="2400" b="0" strike="noStrike" spc="-1">
              <a:solidFill>
                <a:srgbClr val="000000"/>
              </a:solidFill>
              <a:latin typeface="Times New Roman"/>
            </a:endParaRPr>
          </a:p>
          <a:p>
            <a:pPr algn="ctr">
              <a:lnSpc>
                <a:spcPct val="100000"/>
              </a:lnSpc>
            </a:pPr>
            <a:r>
              <a:rPr lang="it-IT" sz="2400" b="0" strike="noStrike" spc="-1">
                <a:solidFill>
                  <a:srgbClr val="000000"/>
                </a:solidFill>
                <a:latin typeface="Calibri"/>
                <a:ea typeface="Times New Roman"/>
              </a:rPr>
              <a:t>Varicella zoster virus</a:t>
            </a:r>
            <a:endParaRPr lang="en-US" sz="2400" b="0" strike="noStrike" spc="-1">
              <a:solidFill>
                <a:srgbClr val="000000"/>
              </a:solidFill>
              <a:latin typeface="Times New Roman"/>
            </a:endParaRPr>
          </a:p>
          <a:p>
            <a:pPr algn="ctr">
              <a:lnSpc>
                <a:spcPct val="100000"/>
              </a:lnSpc>
            </a:pPr>
            <a:r>
              <a:rPr lang="de-DE" sz="2400" b="0" strike="noStrike" spc="-1">
                <a:solidFill>
                  <a:srgbClr val="000000"/>
                </a:solidFill>
                <a:latin typeface="Calibri"/>
                <a:ea typeface="Times New Roman"/>
              </a:rPr>
              <a:t>Epstein-Barr Virus</a:t>
            </a:r>
            <a:endParaRPr lang="en-US" sz="2400" b="0" strike="noStrike" spc="-1">
              <a:solidFill>
                <a:srgbClr val="000000"/>
              </a:solidFill>
              <a:latin typeface="Times New Roman"/>
            </a:endParaRPr>
          </a:p>
          <a:p>
            <a:pPr algn="ctr">
              <a:lnSpc>
                <a:spcPct val="100000"/>
              </a:lnSpc>
            </a:pPr>
            <a:r>
              <a:rPr lang="de-DE" sz="1800" b="0" strike="noStrike" spc="-1">
                <a:solidFill>
                  <a:srgbClr val="000000"/>
                </a:solidFill>
                <a:latin typeface="Calibri"/>
                <a:ea typeface="Times New Roman"/>
              </a:rPr>
              <a:t>Citomegalovirus</a:t>
            </a:r>
            <a:endParaRPr lang="en-US" sz="1800" b="0" strike="noStrike" spc="-1">
              <a:solidFill>
                <a:srgbClr val="000000"/>
              </a:solidFill>
              <a:latin typeface="Times New Roman"/>
            </a:endParaRPr>
          </a:p>
        </p:txBody>
      </p:sp>
      <p:sp>
        <p:nvSpPr>
          <p:cNvPr id="64" name="Line 4"/>
          <p:cNvSpPr/>
          <p:nvPr/>
        </p:nvSpPr>
        <p:spPr>
          <a:xfrm>
            <a:off x="395280" y="98100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Shape 1"/>
          <p:cNvSpPr txBox="1"/>
          <p:nvPr/>
        </p:nvSpPr>
        <p:spPr>
          <a:xfrm>
            <a:off x="611280" y="1341000"/>
            <a:ext cx="3024000" cy="1676520"/>
          </a:xfrm>
          <a:prstGeom prst="rect">
            <a:avLst/>
          </a:prstGeom>
          <a:noFill/>
          <a:ln>
            <a:noFill/>
          </a:ln>
        </p:spPr>
        <p:txBody>
          <a:bodyPr>
            <a:normAutofit fontScale="92500" lnSpcReduction="10000"/>
          </a:bodyPr>
          <a:lstStyle/>
          <a:p>
            <a:pPr algn="just">
              <a:lnSpc>
                <a:spcPct val="100000"/>
              </a:lnSpc>
              <a:spcBef>
                <a:spcPts val="598"/>
              </a:spcBef>
              <a:spcAft>
                <a:spcPts val="598"/>
              </a:spcAft>
            </a:pPr>
            <a:r>
              <a:rPr lang="en-US" sz="2000" b="0" strike="noStrike" spc="-1">
                <a:solidFill>
                  <a:srgbClr val="000000"/>
                </a:solidFill>
                <a:latin typeface="Calibri"/>
              </a:rPr>
              <a:t>Acyclovir è un profarmaco</a:t>
            </a:r>
            <a:endParaRPr lang="en-US" sz="2000" b="0" strike="noStrike" spc="-1">
              <a:solidFill>
                <a:srgbClr val="000000"/>
              </a:solidFill>
              <a:latin typeface="Times New Roman"/>
            </a:endParaRPr>
          </a:p>
          <a:p>
            <a:pPr algn="just">
              <a:lnSpc>
                <a:spcPct val="100000"/>
              </a:lnSpc>
              <a:spcBef>
                <a:spcPts val="598"/>
              </a:spcBef>
              <a:spcAft>
                <a:spcPts val="598"/>
              </a:spcAft>
            </a:pPr>
            <a:r>
              <a:rPr lang="en-US" sz="2000" b="0" strike="noStrike" spc="-1">
                <a:solidFill>
                  <a:srgbClr val="000000"/>
                </a:solidFill>
                <a:latin typeface="Calibri"/>
              </a:rPr>
              <a:t>E’ converito dalla </a:t>
            </a:r>
            <a:r>
              <a:rPr lang="en-US" sz="2000" b="1" strike="noStrike" spc="-1">
                <a:solidFill>
                  <a:srgbClr val="7878DE"/>
                </a:solidFill>
                <a:latin typeface="Calibri"/>
              </a:rPr>
              <a:t>TIMIDINA CHINASI (TK) VIRALE</a:t>
            </a:r>
            <a:r>
              <a:rPr lang="en-US" sz="2000" b="1" strike="noStrike" spc="-1">
                <a:solidFill>
                  <a:srgbClr val="000000"/>
                </a:solidFill>
                <a:latin typeface="Calibri"/>
              </a:rPr>
              <a:t>, </a:t>
            </a:r>
            <a:r>
              <a:rPr lang="en-US" sz="2000" b="0" strike="noStrike" spc="-1">
                <a:solidFill>
                  <a:srgbClr val="000000"/>
                </a:solidFill>
                <a:latin typeface="Calibri"/>
              </a:rPr>
              <a:t>e successivamente dalle chinasi cellulari.</a:t>
            </a:r>
            <a:endParaRPr lang="en-US" sz="2000" b="0" strike="noStrike" spc="-1">
              <a:solidFill>
                <a:srgbClr val="000000"/>
              </a:solidFill>
              <a:latin typeface="Times New Roman"/>
            </a:endParaRPr>
          </a:p>
          <a:p>
            <a:pPr algn="just">
              <a:lnSpc>
                <a:spcPct val="100000"/>
              </a:lnSpc>
              <a:spcBef>
                <a:spcPts val="598"/>
              </a:spcBef>
              <a:spcAft>
                <a:spcPts val="598"/>
              </a:spcAft>
            </a:pPr>
            <a:endParaRPr lang="en-US" sz="2000" b="0" strike="noStrike" spc="-1">
              <a:solidFill>
                <a:srgbClr val="000000"/>
              </a:solidFill>
              <a:latin typeface="Times New Roman"/>
            </a:endParaRPr>
          </a:p>
        </p:txBody>
      </p:sp>
      <p:pic>
        <p:nvPicPr>
          <p:cNvPr id="66" name="Picture 3" descr="_x0019_ACV chain termination.tif                                      0003BABB_x000c_Macintosh HD                   B8AA18DE:"/>
          <p:cNvPicPr/>
          <p:nvPr/>
        </p:nvPicPr>
        <p:blipFill>
          <a:blip r:embed="rId2" cstate="print"/>
          <a:stretch/>
        </p:blipFill>
        <p:spPr>
          <a:xfrm>
            <a:off x="3924360" y="1773360"/>
            <a:ext cx="4916520" cy="4479840"/>
          </a:xfrm>
          <a:prstGeom prst="rect">
            <a:avLst/>
          </a:prstGeom>
          <a:ln>
            <a:noFill/>
          </a:ln>
        </p:spPr>
      </p:pic>
      <p:sp>
        <p:nvSpPr>
          <p:cNvPr id="67" name="CustomShape 2"/>
          <p:cNvSpPr/>
          <p:nvPr/>
        </p:nvSpPr>
        <p:spPr>
          <a:xfrm>
            <a:off x="4419720" y="6232680"/>
            <a:ext cx="3886200" cy="246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624"/>
              </a:spcBef>
            </a:pPr>
            <a:r>
              <a:rPr lang="en-US" sz="1000" b="0" strike="noStrike" spc="-1">
                <a:solidFill>
                  <a:srgbClr val="000000"/>
                </a:solidFill>
                <a:latin typeface="Arial"/>
              </a:rPr>
              <a:t>From DeClercq Nature Reviews Drug Discovery 1, 13 (2002)</a:t>
            </a:r>
            <a:endParaRPr lang="en-US" sz="1000" b="0" strike="noStrike" spc="-1">
              <a:solidFill>
                <a:srgbClr val="000000"/>
              </a:solidFill>
              <a:latin typeface="Times New Roman"/>
            </a:endParaRPr>
          </a:p>
        </p:txBody>
      </p:sp>
      <p:sp>
        <p:nvSpPr>
          <p:cNvPr id="68" name="CustomShape 3"/>
          <p:cNvSpPr/>
          <p:nvPr/>
        </p:nvSpPr>
        <p:spPr>
          <a:xfrm>
            <a:off x="395280" y="260280"/>
            <a:ext cx="84582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7878DE"/>
                </a:solidFill>
                <a:latin typeface="Helvetica Neue Bold Condensed"/>
              </a:rPr>
              <a:t>ACICLOVIR</a:t>
            </a:r>
            <a:endParaRPr lang="en-US" sz="3200" b="0" strike="noStrike" spc="-1">
              <a:solidFill>
                <a:srgbClr val="000000"/>
              </a:solidFill>
              <a:latin typeface="Times New Roman"/>
            </a:endParaRPr>
          </a:p>
        </p:txBody>
      </p:sp>
      <p:sp>
        <p:nvSpPr>
          <p:cNvPr id="69" name="CustomShape 4"/>
          <p:cNvSpPr/>
          <p:nvPr/>
        </p:nvSpPr>
        <p:spPr>
          <a:xfrm>
            <a:off x="539640" y="3500280"/>
            <a:ext cx="3110040" cy="2288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spcBef>
                <a:spcPts val="598"/>
              </a:spcBef>
              <a:spcAft>
                <a:spcPts val="598"/>
              </a:spcAft>
            </a:pPr>
            <a:r>
              <a:rPr lang="en-US" sz="1800" b="0" strike="noStrike" spc="-1">
                <a:solidFill>
                  <a:srgbClr val="000000"/>
                </a:solidFill>
                <a:latin typeface="Calibri"/>
              </a:rPr>
              <a:t> Questo processo porta alla produzione della </a:t>
            </a:r>
            <a:r>
              <a:rPr lang="en-US" sz="1800" b="1" strike="noStrike" spc="-1">
                <a:solidFill>
                  <a:srgbClr val="7878DE"/>
                </a:solidFill>
                <a:latin typeface="Calibri"/>
              </a:rPr>
              <a:t>FORMA TRIFOSFATO DI ACICLOVIR</a:t>
            </a:r>
            <a:r>
              <a:rPr lang="en-US" sz="1800" b="0" strike="noStrike" spc="-1">
                <a:solidFill>
                  <a:srgbClr val="7878DE"/>
                </a:solidFill>
                <a:latin typeface="Calibri"/>
              </a:rPr>
              <a:t> </a:t>
            </a:r>
            <a:r>
              <a:rPr lang="en-US" sz="1800" b="0" strike="noStrike" spc="-1">
                <a:solidFill>
                  <a:srgbClr val="000000"/>
                </a:solidFill>
                <a:latin typeface="Calibri"/>
              </a:rPr>
              <a:t>che viene incorporata nella molecola di DNA nascente e causa la terminazione della sintesi di DNA da parte della polimerasi virale. </a:t>
            </a:r>
            <a:endParaRPr lang="en-US" sz="1800" b="0" strike="noStrike" spc="-1">
              <a:solidFill>
                <a:srgbClr val="000000"/>
              </a:solidFill>
              <a:latin typeface="Times New Roman"/>
            </a:endParaRPr>
          </a:p>
        </p:txBody>
      </p:sp>
      <p:sp>
        <p:nvSpPr>
          <p:cNvPr id="70" name="Line 5"/>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71" name="CustomShape 6"/>
          <p:cNvSpPr/>
          <p:nvPr/>
        </p:nvSpPr>
        <p:spPr>
          <a:xfrm>
            <a:off x="3132000" y="948600"/>
            <a:ext cx="3024360" cy="352080"/>
          </a:xfrm>
          <a:prstGeom prst="rect">
            <a:avLst/>
          </a:prstGeom>
          <a:noFill/>
          <a:ln>
            <a:noFill/>
          </a:ln>
        </p:spPr>
        <p:style>
          <a:lnRef idx="0">
            <a:scrgbClr r="0" g="0" b="0"/>
          </a:lnRef>
          <a:fillRef idx="0">
            <a:scrgbClr r="0" g="0" b="0"/>
          </a:fillRef>
          <a:effectRef idx="0">
            <a:scrgbClr r="0" g="0" b="0"/>
          </a:effectRef>
          <a:fontRef idx="minor"/>
        </p:style>
        <p:txBody>
          <a:bodyPr lIns="90000" tIns="46800" rIns="0" bIns="0" anchor="ctr">
            <a:spAutoFit/>
          </a:bodyPr>
          <a:lstStyle/>
          <a:p>
            <a:pPr>
              <a:lnSpc>
                <a:spcPct val="100000"/>
              </a:lnSpc>
            </a:pPr>
            <a:r>
              <a:rPr lang="it-IT" sz="2000" b="1" strike="noStrike" spc="-1">
                <a:solidFill>
                  <a:srgbClr val="7878DE"/>
                </a:solidFill>
                <a:latin typeface="Calibri"/>
                <a:ea typeface="Arial"/>
              </a:rPr>
              <a:t>MECCANISMO D’AZIONE</a:t>
            </a:r>
            <a:endParaRPr lang="en-US" sz="2000" b="0" strike="noStrike" spc="-1">
              <a:solidFill>
                <a:srgbClr val="000000"/>
              </a:solidFill>
              <a:latin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15" descr="1001.gif"/>
          <p:cNvPicPr>
            <a:picLocks noGrp="1" noChangeAspect="1"/>
          </p:cNvPicPr>
          <p:nvPr>
            <p:ph idx="1"/>
          </p:nvPr>
        </p:nvPicPr>
        <p:blipFill>
          <a:blip r:embed="rId3" cstate="print"/>
          <a:srcRect l="9517" b="8355"/>
          <a:stretch>
            <a:fillRect/>
          </a:stretch>
        </p:blipFill>
        <p:spPr>
          <a:xfrm>
            <a:off x="35496" y="1052736"/>
            <a:ext cx="8146211" cy="5705832"/>
          </a:xfrm>
        </p:spPr>
      </p:pic>
      <p:pic>
        <p:nvPicPr>
          <p:cNvPr id="1027" name="Picture 3"/>
          <p:cNvPicPr>
            <a:picLocks noChangeAspect="1" noChangeArrowheads="1"/>
          </p:cNvPicPr>
          <p:nvPr/>
        </p:nvPicPr>
        <p:blipFill>
          <a:blip r:embed="rId4" cstate="print"/>
          <a:srcRect/>
          <a:stretch>
            <a:fillRect/>
          </a:stretch>
        </p:blipFill>
        <p:spPr bwMode="auto">
          <a:xfrm>
            <a:off x="4715098" y="1124744"/>
            <a:ext cx="4393406" cy="1874520"/>
          </a:xfrm>
          <a:prstGeom prst="rect">
            <a:avLst/>
          </a:prstGeom>
          <a:noFill/>
          <a:ln w="9525">
            <a:noFill/>
            <a:miter lim="800000"/>
            <a:headEnd/>
            <a:tailEnd/>
          </a:ln>
        </p:spPr>
      </p:pic>
      <p:sp>
        <p:nvSpPr>
          <p:cNvPr id="5" name="Rettangolo 4"/>
          <p:cNvSpPr/>
          <p:nvPr/>
        </p:nvSpPr>
        <p:spPr>
          <a:xfrm>
            <a:off x="0" y="0"/>
            <a:ext cx="9144000" cy="738664"/>
          </a:xfrm>
          <a:prstGeom prst="rect">
            <a:avLst/>
          </a:prstGeom>
        </p:spPr>
        <p:txBody>
          <a:bodyPr wrap="square">
            <a:spAutoFit/>
          </a:bodyPr>
          <a:lstStyle/>
          <a:p>
            <a:pPr algn="ctr"/>
            <a:r>
              <a:rPr lang="it-IT" sz="2400" b="1" dirty="0">
                <a:solidFill>
                  <a:schemeClr val="tx2">
                    <a:lumMod val="75000"/>
                  </a:schemeClr>
                </a:solidFill>
              </a:rPr>
              <a:t>chemioterapia antivirale:  </a:t>
            </a:r>
            <a:r>
              <a:rPr lang="it-IT" dirty="0"/>
              <a:t>inibizione selettiva di definiti stadi del ciclo </a:t>
            </a:r>
            <a:r>
              <a:rPr lang="it-IT" dirty="0" err="1"/>
              <a:t>replicativo</a:t>
            </a:r>
            <a:r>
              <a:rPr lang="it-IT" dirty="0"/>
              <a:t> virale o di enzimi virali specifici senza compromettere seriamente la normale funzionalità cellulare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normAutofit/>
          </a:bodyPr>
          <a:lstStyle/>
          <a:p>
            <a:pPr algn="r"/>
            <a:r>
              <a:rPr lang="it-IT" sz="3200" dirty="0" err="1">
                <a:solidFill>
                  <a:schemeClr val="bg1">
                    <a:lumMod val="65000"/>
                  </a:schemeClr>
                </a:solidFill>
              </a:rPr>
              <a:t>aciclovir</a:t>
            </a:r>
            <a:endParaRPr lang="it-IT" sz="3200" dirty="0">
              <a:solidFill>
                <a:schemeClr val="bg1">
                  <a:lumMod val="65000"/>
                </a:schemeClr>
              </a:solidFill>
            </a:endParaRPr>
          </a:p>
        </p:txBody>
      </p:sp>
      <p:pic>
        <p:nvPicPr>
          <p:cNvPr id="4" name="Segnaposto contenuto 3" descr="1006.gif"/>
          <p:cNvPicPr>
            <a:picLocks noGrp="1" noChangeAspect="1"/>
          </p:cNvPicPr>
          <p:nvPr>
            <p:ph idx="1"/>
          </p:nvPr>
        </p:nvPicPr>
        <p:blipFill>
          <a:blip r:embed="rId2" cstate="print"/>
          <a:srcRect b="15021"/>
          <a:stretch>
            <a:fillRect/>
          </a:stretch>
        </p:blipFill>
        <p:spPr>
          <a:xfrm>
            <a:off x="107504" y="404664"/>
            <a:ext cx="5112544" cy="5997839"/>
          </a:xfrm>
        </p:spPr>
      </p:pic>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6974" y="692696"/>
            <a:ext cx="4104000" cy="25084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90264"/>
            <a:ext cx="8229600" cy="1143000"/>
          </a:xfrm>
        </p:spPr>
        <p:txBody>
          <a:bodyPr/>
          <a:lstStyle/>
          <a:p>
            <a:pPr algn="l"/>
            <a:r>
              <a:rPr lang="it-IT" dirty="0" err="1"/>
              <a:t>aciclovir</a:t>
            </a:r>
            <a:endParaRPr lang="it-IT" dirty="0"/>
          </a:p>
        </p:txBody>
      </p:sp>
      <p:pic>
        <p:nvPicPr>
          <p:cNvPr id="4" name="Immagine 1" descr="38F09.BMP"/>
          <p:cNvPicPr>
            <a:picLocks noChangeAspect="1"/>
          </p:cNvPicPr>
          <p:nvPr/>
        </p:nvPicPr>
        <p:blipFill>
          <a:blip r:embed="rId3" cstate="print"/>
          <a:srcRect b="53108"/>
          <a:stretch>
            <a:fillRect/>
          </a:stretch>
        </p:blipFill>
        <p:spPr bwMode="auto">
          <a:xfrm>
            <a:off x="2483768" y="620688"/>
            <a:ext cx="2196000" cy="3685224"/>
          </a:xfrm>
          <a:prstGeom prst="rect">
            <a:avLst/>
          </a:prstGeom>
          <a:noFill/>
          <a:ln w="9525">
            <a:noFill/>
            <a:miter lim="800000"/>
            <a:headEnd/>
            <a:tailEnd/>
          </a:ln>
        </p:spPr>
      </p:pic>
      <p:pic>
        <p:nvPicPr>
          <p:cNvPr id="5" name="Immagine 1" descr="38F09.BMP"/>
          <p:cNvPicPr>
            <a:picLocks noChangeAspect="1"/>
          </p:cNvPicPr>
          <p:nvPr/>
        </p:nvPicPr>
        <p:blipFill>
          <a:blip r:embed="rId3" cstate="print"/>
          <a:srcRect t="49718"/>
          <a:stretch>
            <a:fillRect/>
          </a:stretch>
        </p:blipFill>
        <p:spPr bwMode="auto">
          <a:xfrm>
            <a:off x="5456394" y="1196752"/>
            <a:ext cx="3044634" cy="5478744"/>
          </a:xfrm>
          <a:prstGeom prst="rect">
            <a:avLst/>
          </a:prstGeom>
          <a:noFill/>
          <a:ln w="9525">
            <a:noFill/>
            <a:miter lim="800000"/>
            <a:headEnd/>
            <a:tailEnd/>
          </a:ln>
        </p:spPr>
      </p:pic>
      <p:sp>
        <p:nvSpPr>
          <p:cNvPr id="6" name="Freccia a destra rientrata 5"/>
          <p:cNvSpPr/>
          <p:nvPr/>
        </p:nvSpPr>
        <p:spPr>
          <a:xfrm>
            <a:off x="4716016" y="3789040"/>
            <a:ext cx="648072"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36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436" y="4600575"/>
            <a:ext cx="4848225" cy="2257425"/>
          </a:xfrm>
          <a:prstGeom prst="rect">
            <a:avLst/>
          </a:prstGeom>
          <a:ln/>
        </p:spPr>
        <p:style>
          <a:lnRef idx="2">
            <a:schemeClr val="accent3"/>
          </a:lnRef>
          <a:fillRef idx="1">
            <a:schemeClr val="lt1"/>
          </a:fillRef>
          <a:effectRef idx="0">
            <a:schemeClr val="accent3"/>
          </a:effectRef>
          <a:fontRef idx="minor">
            <a:schemeClr val="dk1"/>
          </a:fontRef>
        </p:style>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Shape 1"/>
          <p:cNvSpPr txBox="1"/>
          <p:nvPr/>
        </p:nvSpPr>
        <p:spPr>
          <a:xfrm>
            <a:off x="684360" y="333000"/>
            <a:ext cx="7772400" cy="1366920"/>
          </a:xfrm>
          <a:prstGeom prst="rect">
            <a:avLst/>
          </a:prstGeom>
          <a:noFill/>
          <a:ln>
            <a:noFill/>
          </a:ln>
        </p:spPr>
        <p:txBody>
          <a:bodyPr>
            <a:normAutofit/>
          </a:bodyPr>
          <a:lstStyle/>
          <a:p>
            <a:pPr marL="342720" indent="-342720" algn="just">
              <a:lnSpc>
                <a:spcPct val="90000"/>
              </a:lnSpc>
              <a:spcBef>
                <a:spcPts val="499"/>
              </a:spcBef>
              <a:buClr>
                <a:srgbClr val="000000"/>
              </a:buClr>
              <a:buFont typeface="Calibri"/>
              <a:buChar char="•"/>
            </a:pPr>
            <a:r>
              <a:rPr lang="en-US" sz="2000" b="0" strike="noStrike" spc="-1">
                <a:solidFill>
                  <a:srgbClr val="000000"/>
                </a:solidFill>
                <a:latin typeface="Calibri"/>
              </a:rPr>
              <a:t>La timidina chinasi (TK) è un enzima presente anche nella cellula eucariotica.</a:t>
            </a:r>
            <a:endParaRPr lang="en-US" sz="2000" b="0" strike="noStrike" spc="-1">
              <a:solidFill>
                <a:srgbClr val="000000"/>
              </a:solidFill>
              <a:latin typeface="Times New Roman"/>
            </a:endParaRPr>
          </a:p>
          <a:p>
            <a:pPr marL="742680" lvl="1" indent="-285480" algn="just">
              <a:lnSpc>
                <a:spcPct val="90000"/>
              </a:lnSpc>
              <a:spcBef>
                <a:spcPts val="499"/>
              </a:spcBef>
              <a:buClr>
                <a:srgbClr val="7878DE"/>
              </a:buClr>
              <a:buFont typeface="Calibri"/>
              <a:buChar char="–"/>
            </a:pPr>
            <a:r>
              <a:rPr lang="en-US" sz="2000" b="1" strike="noStrike" spc="-1">
                <a:solidFill>
                  <a:srgbClr val="7878DE"/>
                </a:solidFill>
                <a:latin typeface="Calibri"/>
              </a:rPr>
              <a:t>COME FA ACICLOVIR A MANTENERE UNA ATTIVITÀ PREMINENTEMENTE ANTIVIRALE?</a:t>
            </a:r>
            <a:endParaRPr lang="en-US" sz="2000" b="0" strike="noStrike" spc="-1">
              <a:solidFill>
                <a:srgbClr val="000000"/>
              </a:solidFill>
              <a:latin typeface="Times New Roman"/>
            </a:endParaRPr>
          </a:p>
        </p:txBody>
      </p:sp>
      <p:sp>
        <p:nvSpPr>
          <p:cNvPr id="73" name="CustomShape 2"/>
          <p:cNvSpPr/>
          <p:nvPr/>
        </p:nvSpPr>
        <p:spPr>
          <a:xfrm>
            <a:off x="611280" y="5300640"/>
            <a:ext cx="806436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marL="342720" indent="-342720" algn="just">
              <a:lnSpc>
                <a:spcPct val="90000"/>
              </a:lnSpc>
              <a:spcBef>
                <a:spcPts val="499"/>
              </a:spcBef>
              <a:buClr>
                <a:srgbClr val="000000"/>
              </a:buClr>
              <a:buFont typeface="Calibri"/>
              <a:buChar char="•"/>
            </a:pPr>
            <a:r>
              <a:rPr lang="en-US" sz="2000" b="0" strike="noStrike" spc="-1">
                <a:solidFill>
                  <a:srgbClr val="000000"/>
                </a:solidFill>
                <a:latin typeface="Calibri"/>
              </a:rPr>
              <a:t>La </a:t>
            </a:r>
            <a:r>
              <a:rPr lang="en-US" sz="2000" b="0" strike="noStrike" spc="-1">
                <a:solidFill>
                  <a:srgbClr val="990033"/>
                </a:solidFill>
                <a:latin typeface="Calibri"/>
              </a:rPr>
              <a:t>TK </a:t>
            </a:r>
            <a:r>
              <a:rPr lang="en-US" sz="2000" b="1" strike="noStrike" spc="-1">
                <a:solidFill>
                  <a:srgbClr val="990033"/>
                </a:solidFill>
                <a:latin typeface="Calibri"/>
              </a:rPr>
              <a:t>VIRALE </a:t>
            </a:r>
            <a:r>
              <a:rPr lang="en-US" sz="2000" b="0" strike="noStrike" spc="-1">
                <a:solidFill>
                  <a:srgbClr val="000000"/>
                </a:solidFill>
                <a:latin typeface="Calibri"/>
              </a:rPr>
              <a:t>ha una specificità di substrato più ampia della TK cellulare  (la  TK cellulare  non riconosce la molecola di acyclovir)</a:t>
            </a:r>
            <a:endParaRPr lang="en-US" sz="2000" b="0" strike="noStrike" spc="-1">
              <a:solidFill>
                <a:srgbClr val="000000"/>
              </a:solidFill>
              <a:latin typeface="Times New Roman"/>
            </a:endParaRPr>
          </a:p>
        </p:txBody>
      </p:sp>
      <p:sp>
        <p:nvSpPr>
          <p:cNvPr id="74" name="CustomShape 3"/>
          <p:cNvSpPr/>
          <p:nvPr/>
        </p:nvSpPr>
        <p:spPr>
          <a:xfrm>
            <a:off x="1230480" y="2641680"/>
            <a:ext cx="251460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990033"/>
                </a:solidFill>
                <a:latin typeface="Calibri"/>
                <a:ea typeface="Arial"/>
              </a:rPr>
              <a:t>Cellula infetta </a:t>
            </a:r>
            <a:endParaRPr lang="en-US" sz="2200" b="0" strike="noStrike" spc="-1">
              <a:solidFill>
                <a:srgbClr val="000000"/>
              </a:solidFill>
              <a:latin typeface="Times New Roman"/>
            </a:endParaRPr>
          </a:p>
          <a:p>
            <a:pPr algn="ctr">
              <a:lnSpc>
                <a:spcPct val="100000"/>
              </a:lnSpc>
            </a:pPr>
            <a:r>
              <a:rPr lang="it-IT" sz="2200" b="1" strike="noStrike" spc="-1">
                <a:solidFill>
                  <a:srgbClr val="990033"/>
                </a:solidFill>
                <a:latin typeface="Calibri"/>
                <a:ea typeface="Arial"/>
              </a:rPr>
              <a:t>da HSV</a:t>
            </a:r>
            <a:endParaRPr lang="en-US" sz="2200" b="0" strike="noStrike" spc="-1">
              <a:solidFill>
                <a:srgbClr val="000000"/>
              </a:solidFill>
              <a:latin typeface="Times New Roman"/>
            </a:endParaRPr>
          </a:p>
        </p:txBody>
      </p:sp>
      <p:sp>
        <p:nvSpPr>
          <p:cNvPr id="75" name="CustomShape 4"/>
          <p:cNvSpPr/>
          <p:nvPr/>
        </p:nvSpPr>
        <p:spPr>
          <a:xfrm>
            <a:off x="5497560" y="2641680"/>
            <a:ext cx="160020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375"/>
              </a:spcBef>
            </a:pPr>
            <a:r>
              <a:rPr lang="it-IT" sz="2200" b="0" strike="noStrike" spc="-1">
                <a:solidFill>
                  <a:srgbClr val="002060"/>
                </a:solidFill>
                <a:latin typeface="Calibri"/>
                <a:ea typeface="Arial"/>
              </a:rPr>
              <a:t>Cellula non infetta </a:t>
            </a:r>
            <a:endParaRPr lang="en-US" sz="2200" b="0" strike="noStrike" spc="-1">
              <a:solidFill>
                <a:srgbClr val="000000"/>
              </a:solidFill>
              <a:latin typeface="Times New Roman"/>
            </a:endParaRPr>
          </a:p>
        </p:txBody>
      </p:sp>
      <p:sp>
        <p:nvSpPr>
          <p:cNvPr id="76" name="CustomShape 5"/>
          <p:cNvSpPr/>
          <p:nvPr/>
        </p:nvSpPr>
        <p:spPr>
          <a:xfrm>
            <a:off x="1459080" y="3708360"/>
            <a:ext cx="213336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990033"/>
                </a:solidFill>
                <a:latin typeface="Calibri"/>
                <a:ea typeface="Arial"/>
              </a:rPr>
              <a:t>Timidina kinasi</a:t>
            </a:r>
            <a:endParaRPr lang="en-US" sz="2200" b="0" strike="noStrike" spc="-1">
              <a:solidFill>
                <a:srgbClr val="000000"/>
              </a:solidFill>
              <a:latin typeface="Times New Roman"/>
            </a:endParaRPr>
          </a:p>
          <a:p>
            <a:pPr algn="ctr">
              <a:lnSpc>
                <a:spcPct val="100000"/>
              </a:lnSpc>
            </a:pPr>
            <a:r>
              <a:rPr lang="it-IT" sz="2200" b="1" strike="noStrike" spc="-1">
                <a:solidFill>
                  <a:srgbClr val="990033"/>
                </a:solidFill>
                <a:latin typeface="Calibri"/>
                <a:ea typeface="Arial"/>
              </a:rPr>
              <a:t>HSV indotta</a:t>
            </a:r>
            <a:endParaRPr lang="en-US" sz="2200" b="0" strike="noStrike" spc="-1">
              <a:solidFill>
                <a:srgbClr val="000000"/>
              </a:solidFill>
              <a:latin typeface="Times New Roman"/>
            </a:endParaRPr>
          </a:p>
        </p:txBody>
      </p:sp>
      <p:sp>
        <p:nvSpPr>
          <p:cNvPr id="77" name="CustomShape 6"/>
          <p:cNvSpPr/>
          <p:nvPr/>
        </p:nvSpPr>
        <p:spPr>
          <a:xfrm>
            <a:off x="5268960" y="3784680"/>
            <a:ext cx="213372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375"/>
              </a:spcBef>
            </a:pPr>
            <a:r>
              <a:rPr lang="it-IT" sz="2200" b="0" strike="noStrike" spc="-1">
                <a:solidFill>
                  <a:srgbClr val="002060"/>
                </a:solidFill>
                <a:latin typeface="Calibri"/>
                <a:ea typeface="Arial"/>
              </a:rPr>
              <a:t>Timidina kinasi</a:t>
            </a:r>
            <a:endParaRPr lang="en-US" sz="2200" b="0" strike="noStrike" spc="-1">
              <a:solidFill>
                <a:srgbClr val="000000"/>
              </a:solidFill>
              <a:latin typeface="Times New Roman"/>
            </a:endParaRPr>
          </a:p>
        </p:txBody>
      </p:sp>
      <p:sp>
        <p:nvSpPr>
          <p:cNvPr id="78" name="CustomShape 7"/>
          <p:cNvSpPr/>
          <p:nvPr/>
        </p:nvSpPr>
        <p:spPr>
          <a:xfrm>
            <a:off x="3821040" y="2641680"/>
            <a:ext cx="762120" cy="2361960"/>
          </a:xfrm>
          <a:custGeom>
            <a:avLst/>
            <a:gdLst/>
            <a:ahLst/>
            <a:cxnLst/>
            <a:rect l="0" t="0" r="r" b="b"/>
            <a:pathLst>
              <a:path w="2119" h="6563">
                <a:moveTo>
                  <a:pt x="529" y="0"/>
                </a:moveTo>
                <a:lnTo>
                  <a:pt x="529" y="4921"/>
                </a:lnTo>
                <a:lnTo>
                  <a:pt x="0" y="4921"/>
                </a:lnTo>
                <a:lnTo>
                  <a:pt x="1059" y="6562"/>
                </a:lnTo>
                <a:lnTo>
                  <a:pt x="2118" y="4921"/>
                </a:lnTo>
                <a:lnTo>
                  <a:pt x="1588" y="4921"/>
                </a:lnTo>
                <a:lnTo>
                  <a:pt x="1588" y="0"/>
                </a:lnTo>
                <a:lnTo>
                  <a:pt x="529" y="0"/>
                </a:lnTo>
              </a:path>
            </a:pathLst>
          </a:custGeom>
          <a:blipFill rotWithShape="0">
            <a:blip r:embed="rId2" cstate="print"/>
            <a:tile/>
          </a:blipFill>
          <a:ln w="9360" cap="sq">
            <a:solidFill>
              <a:srgbClr val="C00000"/>
            </a:solidFill>
            <a:miter/>
          </a:ln>
        </p:spPr>
        <p:style>
          <a:lnRef idx="0">
            <a:scrgbClr r="0" g="0" b="0"/>
          </a:lnRef>
          <a:fillRef idx="0">
            <a:scrgbClr r="0" g="0" b="0"/>
          </a:fillRef>
          <a:effectRef idx="0">
            <a:scrgbClr r="0" g="0" b="0"/>
          </a:effectRef>
          <a:fontRef idx="minor"/>
        </p:style>
      </p:sp>
      <p:sp>
        <p:nvSpPr>
          <p:cNvPr id="79" name="Line 8"/>
          <p:cNvSpPr/>
          <p:nvPr/>
        </p:nvSpPr>
        <p:spPr>
          <a:xfrm>
            <a:off x="5116680" y="2565360"/>
            <a:ext cx="0" cy="2362320"/>
          </a:xfrm>
          <a:prstGeom prst="line">
            <a:avLst/>
          </a:prstGeom>
          <a:ln w="76320" cap="sq">
            <a:solidFill>
              <a:srgbClr val="C00000"/>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descr="38F10.BMP"/>
          <p:cNvPicPr>
            <a:picLocks noGrp="1" noChangeAspect="1"/>
          </p:cNvPicPr>
          <p:nvPr>
            <p:ph idx="1"/>
          </p:nvPr>
        </p:nvPicPr>
        <p:blipFill>
          <a:blip r:embed="rId3" cstate="print"/>
          <a:srcRect/>
          <a:stretch>
            <a:fillRect/>
          </a:stretch>
        </p:blipFill>
        <p:spPr bwMode="auto">
          <a:xfrm>
            <a:off x="135109" y="613372"/>
            <a:ext cx="4220867" cy="6272012"/>
          </a:xfrm>
          <a:prstGeom prst="rect">
            <a:avLst/>
          </a:prstGeom>
          <a:noFill/>
          <a:ln w="9525">
            <a:noFill/>
            <a:miter lim="800000"/>
            <a:headEnd/>
            <a:tailEnd/>
          </a:ln>
        </p:spPr>
      </p:pic>
      <p:sp>
        <p:nvSpPr>
          <p:cNvPr id="5" name="CasellaDiTesto 4"/>
          <p:cNvSpPr txBox="1"/>
          <p:nvPr/>
        </p:nvSpPr>
        <p:spPr>
          <a:xfrm>
            <a:off x="251520" y="188640"/>
            <a:ext cx="1394356" cy="369332"/>
          </a:xfrm>
          <a:prstGeom prst="rect">
            <a:avLst/>
          </a:prstGeom>
          <a:noFill/>
        </p:spPr>
        <p:txBody>
          <a:bodyPr wrap="none" rtlCol="0">
            <a:spAutoFit/>
          </a:bodyPr>
          <a:lstStyle/>
          <a:p>
            <a:r>
              <a:rPr lang="it-IT" dirty="0"/>
              <a:t>HSV, VZV, </a:t>
            </a:r>
            <a:r>
              <a:rPr lang="it-IT" sz="1050" dirty="0"/>
              <a:t>CMV</a:t>
            </a:r>
          </a:p>
        </p:txBody>
      </p:sp>
      <p:grpSp>
        <p:nvGrpSpPr>
          <p:cNvPr id="3" name="Gruppo 8"/>
          <p:cNvGrpSpPr/>
          <p:nvPr/>
        </p:nvGrpSpPr>
        <p:grpSpPr>
          <a:xfrm>
            <a:off x="6829089" y="2564904"/>
            <a:ext cx="2314911" cy="3789040"/>
            <a:chOff x="6829089" y="3068960"/>
            <a:chExt cx="2314911" cy="3789040"/>
          </a:xfrm>
        </p:grpSpPr>
        <p:pic>
          <p:nvPicPr>
            <p:cNvPr id="7" name="Immagine 1" descr="38F13.BMP"/>
            <p:cNvPicPr>
              <a:picLocks noChangeAspect="1"/>
            </p:cNvPicPr>
            <p:nvPr/>
          </p:nvPicPr>
          <p:blipFill>
            <a:blip r:embed="rId4" cstate="print"/>
            <a:srcRect/>
            <a:stretch>
              <a:fillRect/>
            </a:stretch>
          </p:blipFill>
          <p:spPr bwMode="auto">
            <a:xfrm>
              <a:off x="6829089" y="3356992"/>
              <a:ext cx="2314911" cy="3501008"/>
            </a:xfrm>
            <a:prstGeom prst="rect">
              <a:avLst/>
            </a:prstGeom>
            <a:noFill/>
            <a:ln w="9525">
              <a:noFill/>
              <a:miter lim="800000"/>
              <a:headEnd/>
              <a:tailEnd/>
            </a:ln>
          </p:spPr>
        </p:pic>
        <p:sp>
          <p:nvSpPr>
            <p:cNvPr id="8" name="CasellaDiTesto 7"/>
            <p:cNvSpPr txBox="1"/>
            <p:nvPr/>
          </p:nvSpPr>
          <p:spPr>
            <a:xfrm>
              <a:off x="6948264" y="3068960"/>
              <a:ext cx="1080120" cy="369332"/>
            </a:xfrm>
            <a:prstGeom prst="rect">
              <a:avLst/>
            </a:prstGeom>
            <a:noFill/>
          </p:spPr>
          <p:txBody>
            <a:bodyPr wrap="square" rtlCol="0">
              <a:spAutoFit/>
            </a:bodyPr>
            <a:lstStyle/>
            <a:p>
              <a:r>
                <a:rPr lang="it-IT" dirty="0"/>
                <a:t>CMV</a:t>
              </a:r>
            </a:p>
          </p:txBody>
        </p:sp>
      </p:grpSp>
      <p:grpSp>
        <p:nvGrpSpPr>
          <p:cNvPr id="9" name="Gruppo 11"/>
          <p:cNvGrpSpPr/>
          <p:nvPr/>
        </p:nvGrpSpPr>
        <p:grpSpPr>
          <a:xfrm>
            <a:off x="4427984" y="2564904"/>
            <a:ext cx="2376264" cy="3861048"/>
            <a:chOff x="4427984" y="2996952"/>
            <a:chExt cx="2376264" cy="3861048"/>
          </a:xfrm>
        </p:grpSpPr>
        <p:pic>
          <p:nvPicPr>
            <p:cNvPr id="6" name="Immagine 1" descr="38F14.BMP"/>
            <p:cNvPicPr>
              <a:picLocks noChangeAspect="1"/>
            </p:cNvPicPr>
            <p:nvPr/>
          </p:nvPicPr>
          <p:blipFill>
            <a:blip r:embed="rId5" cstate="print"/>
            <a:srcRect/>
            <a:stretch>
              <a:fillRect/>
            </a:stretch>
          </p:blipFill>
          <p:spPr bwMode="auto">
            <a:xfrm>
              <a:off x="4427984" y="3293122"/>
              <a:ext cx="2373171" cy="3564878"/>
            </a:xfrm>
            <a:prstGeom prst="rect">
              <a:avLst/>
            </a:prstGeom>
            <a:noFill/>
            <a:ln w="9525">
              <a:noFill/>
              <a:miter lim="800000"/>
              <a:headEnd/>
              <a:tailEnd/>
            </a:ln>
          </p:spPr>
        </p:pic>
        <p:sp>
          <p:nvSpPr>
            <p:cNvPr id="10" name="CasellaDiTesto 9"/>
            <p:cNvSpPr txBox="1"/>
            <p:nvPr/>
          </p:nvSpPr>
          <p:spPr>
            <a:xfrm>
              <a:off x="4499992" y="2996952"/>
              <a:ext cx="1152128" cy="276999"/>
            </a:xfrm>
            <a:prstGeom prst="rect">
              <a:avLst/>
            </a:prstGeom>
            <a:noFill/>
          </p:spPr>
          <p:txBody>
            <a:bodyPr wrap="square" rtlCol="0">
              <a:spAutoFit/>
            </a:bodyPr>
            <a:lstStyle/>
            <a:p>
              <a:r>
                <a:rPr lang="it-IT" sz="1200" dirty="0"/>
                <a:t>HSV, VZV, CMV</a:t>
              </a:r>
            </a:p>
          </p:txBody>
        </p:sp>
        <p:sp>
          <p:nvSpPr>
            <p:cNvPr id="11" name="CasellaDiTesto 10"/>
            <p:cNvSpPr txBox="1"/>
            <p:nvPr/>
          </p:nvSpPr>
          <p:spPr>
            <a:xfrm>
              <a:off x="5868144" y="2996952"/>
              <a:ext cx="936104" cy="338554"/>
            </a:xfrm>
            <a:prstGeom prst="rect">
              <a:avLst/>
            </a:prstGeom>
            <a:noFill/>
          </p:spPr>
          <p:txBody>
            <a:bodyPr wrap="square" rtlCol="0">
              <a:spAutoFit/>
            </a:bodyPr>
            <a:lstStyle/>
            <a:p>
              <a:r>
                <a:rPr lang="it-IT" sz="1600" dirty="0" err="1"/>
                <a:t>ZVacuto</a:t>
              </a:r>
              <a:endParaRPr lang="it-IT" sz="1600" dirty="0"/>
            </a:p>
          </p:txBody>
        </p:sp>
      </p:grpSp>
      <p:sp>
        <p:nvSpPr>
          <p:cNvPr id="2" name="CasellaDiTesto 1"/>
          <p:cNvSpPr txBox="1"/>
          <p:nvPr/>
        </p:nvSpPr>
        <p:spPr>
          <a:xfrm>
            <a:off x="7048224" y="6309320"/>
            <a:ext cx="1988272" cy="646331"/>
          </a:xfrm>
          <a:prstGeom prst="rect">
            <a:avLst/>
          </a:prstGeom>
          <a:noFill/>
        </p:spPr>
        <p:txBody>
          <a:bodyPr wrap="square" rtlCol="0">
            <a:spAutoFit/>
          </a:bodyPr>
          <a:lstStyle/>
          <a:p>
            <a:r>
              <a:rPr lang="it-IT" sz="1200" dirty="0"/>
              <a:t>EA: neutropenia</a:t>
            </a:r>
          </a:p>
          <a:p>
            <a:r>
              <a:rPr lang="it-IT" sz="1200" dirty="0"/>
              <a:t>Cancerogeno/</a:t>
            </a:r>
            <a:r>
              <a:rPr lang="it-IT" sz="1200" dirty="0" err="1"/>
              <a:t>embriotossico</a:t>
            </a:r>
            <a:r>
              <a:rPr lang="it-IT" sz="1200" dirty="0"/>
              <a:t>/teratogeno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1"/>
          <p:cNvSpPr/>
          <p:nvPr/>
        </p:nvSpPr>
        <p:spPr>
          <a:xfrm>
            <a:off x="2438280" y="4956120"/>
            <a:ext cx="0" cy="762120"/>
          </a:xfrm>
          <a:prstGeom prst="line">
            <a:avLst/>
          </a:prstGeom>
          <a:ln w="57240" cap="sq">
            <a:solidFill>
              <a:srgbClr val="990033"/>
            </a:solidFill>
            <a:miter/>
            <a:tailEnd type="triangle" w="med" len="med"/>
          </a:ln>
        </p:spPr>
        <p:style>
          <a:lnRef idx="0">
            <a:scrgbClr r="0" g="0" b="0"/>
          </a:lnRef>
          <a:fillRef idx="0">
            <a:scrgbClr r="0" g="0" b="0"/>
          </a:fillRef>
          <a:effectRef idx="0">
            <a:scrgbClr r="0" g="0" b="0"/>
          </a:effectRef>
          <a:fontRef idx="minor"/>
        </p:style>
      </p:sp>
      <p:sp>
        <p:nvSpPr>
          <p:cNvPr id="81" name="CustomShape 2"/>
          <p:cNvSpPr/>
          <p:nvPr/>
        </p:nvSpPr>
        <p:spPr>
          <a:xfrm>
            <a:off x="533520" y="1100160"/>
            <a:ext cx="373356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375"/>
              </a:spcBef>
            </a:pPr>
            <a:r>
              <a:rPr lang="it-IT" sz="2200" b="1" strike="noStrike" spc="-1">
                <a:solidFill>
                  <a:srgbClr val="990033"/>
                </a:solidFill>
                <a:latin typeface="Calibri"/>
                <a:ea typeface="Arial"/>
              </a:rPr>
              <a:t>VIDARABINA, CIDOFOVIR</a:t>
            </a:r>
            <a:endParaRPr lang="en-US" sz="2200" b="0" strike="noStrike" spc="-1">
              <a:solidFill>
                <a:srgbClr val="000000"/>
              </a:solidFill>
              <a:latin typeface="Times New Roman"/>
            </a:endParaRPr>
          </a:p>
        </p:txBody>
      </p:sp>
      <p:sp>
        <p:nvSpPr>
          <p:cNvPr id="82" name="CustomShape 3"/>
          <p:cNvSpPr/>
          <p:nvPr/>
        </p:nvSpPr>
        <p:spPr>
          <a:xfrm>
            <a:off x="3581280" y="765000"/>
            <a:ext cx="525780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marL="914400" lvl="2" algn="ctr">
              <a:lnSpc>
                <a:spcPct val="100000"/>
              </a:lnSpc>
              <a:spcBef>
                <a:spcPts val="1375"/>
              </a:spcBef>
            </a:pPr>
            <a:r>
              <a:rPr lang="it-IT" sz="2200" b="1" strike="noStrike" spc="-1">
                <a:solidFill>
                  <a:srgbClr val="7030A0"/>
                </a:solidFill>
                <a:latin typeface="Calibri"/>
                <a:ea typeface="Arial"/>
              </a:rPr>
              <a:t>ACICLOVIR, GANCICLOVIR, PENCICLOVIR</a:t>
            </a:r>
            <a:endParaRPr lang="en-US" sz="2200" b="0" strike="noStrike" spc="-1">
              <a:solidFill>
                <a:srgbClr val="000000"/>
              </a:solidFill>
              <a:latin typeface="Times New Roman"/>
            </a:endParaRPr>
          </a:p>
        </p:txBody>
      </p:sp>
      <p:sp>
        <p:nvSpPr>
          <p:cNvPr id="83" name="CustomShape 4"/>
          <p:cNvSpPr/>
          <p:nvPr/>
        </p:nvSpPr>
        <p:spPr>
          <a:xfrm>
            <a:off x="3048120" y="1755720"/>
            <a:ext cx="251460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990033"/>
                </a:solidFill>
                <a:latin typeface="Calibri"/>
                <a:ea typeface="Arial"/>
              </a:rPr>
              <a:t>Cellula infetta </a:t>
            </a:r>
            <a:endParaRPr lang="en-US" sz="2200" b="0" strike="noStrike" spc="-1">
              <a:solidFill>
                <a:srgbClr val="000000"/>
              </a:solidFill>
              <a:latin typeface="Times New Roman"/>
            </a:endParaRPr>
          </a:p>
          <a:p>
            <a:pPr algn="ctr">
              <a:lnSpc>
                <a:spcPct val="100000"/>
              </a:lnSpc>
            </a:pPr>
            <a:r>
              <a:rPr lang="it-IT" sz="2200" b="1" strike="noStrike" spc="-1">
                <a:solidFill>
                  <a:srgbClr val="990033"/>
                </a:solidFill>
                <a:latin typeface="Calibri"/>
                <a:ea typeface="Arial"/>
              </a:rPr>
              <a:t>da HSV</a:t>
            </a:r>
            <a:endParaRPr lang="en-US" sz="2200" b="0" strike="noStrike" spc="-1">
              <a:solidFill>
                <a:srgbClr val="000000"/>
              </a:solidFill>
              <a:latin typeface="Times New Roman"/>
            </a:endParaRPr>
          </a:p>
        </p:txBody>
      </p:sp>
      <p:sp>
        <p:nvSpPr>
          <p:cNvPr id="84" name="CustomShape 5"/>
          <p:cNvSpPr/>
          <p:nvPr/>
        </p:nvSpPr>
        <p:spPr>
          <a:xfrm>
            <a:off x="7315200" y="1755720"/>
            <a:ext cx="160020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1375"/>
              </a:spcBef>
            </a:pPr>
            <a:r>
              <a:rPr lang="it-IT" sz="2200" b="0" strike="noStrike" spc="-1">
                <a:solidFill>
                  <a:srgbClr val="002060"/>
                </a:solidFill>
                <a:latin typeface="Calibri"/>
                <a:ea typeface="Arial"/>
              </a:rPr>
              <a:t>Cellula non infetta </a:t>
            </a:r>
            <a:endParaRPr lang="en-US" sz="2200" b="0" strike="noStrike" spc="-1">
              <a:solidFill>
                <a:srgbClr val="000000"/>
              </a:solidFill>
              <a:latin typeface="Times New Roman"/>
            </a:endParaRPr>
          </a:p>
        </p:txBody>
      </p:sp>
      <p:sp>
        <p:nvSpPr>
          <p:cNvPr id="85" name="CustomShape 6"/>
          <p:cNvSpPr/>
          <p:nvPr/>
        </p:nvSpPr>
        <p:spPr>
          <a:xfrm>
            <a:off x="304920" y="2365200"/>
            <a:ext cx="129528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it-IT" sz="2200" b="0" strike="noStrike" spc="-1">
                <a:solidFill>
                  <a:srgbClr val="002060"/>
                </a:solidFill>
                <a:latin typeface="Calibri"/>
                <a:ea typeface="Arial"/>
              </a:rPr>
              <a:t>Enzimi </a:t>
            </a:r>
            <a:endParaRPr lang="en-US" sz="2200" b="0" strike="noStrike" spc="-1">
              <a:solidFill>
                <a:srgbClr val="000000"/>
              </a:solidFill>
              <a:latin typeface="Times New Roman"/>
            </a:endParaRPr>
          </a:p>
          <a:p>
            <a:pPr>
              <a:lnSpc>
                <a:spcPct val="100000"/>
              </a:lnSpc>
            </a:pPr>
            <a:r>
              <a:rPr lang="it-IT" sz="2200" b="0" strike="noStrike" spc="-1">
                <a:solidFill>
                  <a:srgbClr val="002060"/>
                </a:solidFill>
                <a:latin typeface="Calibri"/>
                <a:ea typeface="Arial"/>
              </a:rPr>
              <a:t>cellulari</a:t>
            </a:r>
            <a:endParaRPr lang="en-US" sz="2200" b="0" strike="noStrike" spc="-1">
              <a:solidFill>
                <a:srgbClr val="000000"/>
              </a:solidFill>
              <a:latin typeface="Times New Roman"/>
            </a:endParaRPr>
          </a:p>
        </p:txBody>
      </p:sp>
      <p:sp>
        <p:nvSpPr>
          <p:cNvPr id="86" name="CustomShape 7"/>
          <p:cNvSpPr/>
          <p:nvPr/>
        </p:nvSpPr>
        <p:spPr>
          <a:xfrm>
            <a:off x="3276720" y="2822400"/>
            <a:ext cx="2133360" cy="764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990033"/>
                </a:solidFill>
                <a:latin typeface="Calibri"/>
                <a:ea typeface="Arial"/>
              </a:rPr>
              <a:t>Timidina kinasi</a:t>
            </a:r>
            <a:endParaRPr lang="en-US" sz="2200" b="0" strike="noStrike" spc="-1">
              <a:solidFill>
                <a:srgbClr val="000000"/>
              </a:solidFill>
              <a:latin typeface="Times New Roman"/>
            </a:endParaRPr>
          </a:p>
          <a:p>
            <a:pPr algn="ctr">
              <a:lnSpc>
                <a:spcPct val="100000"/>
              </a:lnSpc>
            </a:pPr>
            <a:r>
              <a:rPr lang="it-IT" sz="2200" b="1" strike="noStrike" spc="-1">
                <a:solidFill>
                  <a:srgbClr val="990033"/>
                </a:solidFill>
                <a:latin typeface="Calibri"/>
                <a:ea typeface="Arial"/>
              </a:rPr>
              <a:t>HSV indotta</a:t>
            </a:r>
            <a:endParaRPr lang="en-US" sz="2200" b="0" strike="noStrike" spc="-1">
              <a:solidFill>
                <a:srgbClr val="000000"/>
              </a:solidFill>
              <a:latin typeface="Times New Roman"/>
            </a:endParaRPr>
          </a:p>
        </p:txBody>
      </p:sp>
      <p:sp>
        <p:nvSpPr>
          <p:cNvPr id="87" name="CustomShape 8"/>
          <p:cNvSpPr/>
          <p:nvPr/>
        </p:nvSpPr>
        <p:spPr>
          <a:xfrm>
            <a:off x="7086600" y="2898720"/>
            <a:ext cx="213372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375"/>
              </a:spcBef>
            </a:pPr>
            <a:r>
              <a:rPr lang="it-IT" sz="2200" b="0" strike="noStrike" spc="-1">
                <a:solidFill>
                  <a:srgbClr val="002060"/>
                </a:solidFill>
                <a:latin typeface="Calibri"/>
                <a:ea typeface="Arial"/>
              </a:rPr>
              <a:t>Timidina kinasi</a:t>
            </a:r>
            <a:endParaRPr lang="en-US" sz="2200" b="0" strike="noStrike" spc="-1">
              <a:solidFill>
                <a:srgbClr val="000000"/>
              </a:solidFill>
              <a:latin typeface="Times New Roman"/>
            </a:endParaRPr>
          </a:p>
        </p:txBody>
      </p:sp>
      <p:sp>
        <p:nvSpPr>
          <p:cNvPr id="88" name="CustomShape 9"/>
          <p:cNvSpPr/>
          <p:nvPr/>
        </p:nvSpPr>
        <p:spPr>
          <a:xfrm>
            <a:off x="990720" y="4194000"/>
            <a:ext cx="274320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990033"/>
                </a:solidFill>
                <a:latin typeface="Calibri"/>
                <a:ea typeface="Arial"/>
              </a:rPr>
              <a:t>FOSFORILAZIONE</a:t>
            </a:r>
            <a:endParaRPr lang="en-US" sz="2200" b="0" strike="noStrike" spc="-1">
              <a:solidFill>
                <a:srgbClr val="000000"/>
              </a:solidFill>
              <a:latin typeface="Times New Roman"/>
            </a:endParaRPr>
          </a:p>
        </p:txBody>
      </p:sp>
      <p:sp>
        <p:nvSpPr>
          <p:cNvPr id="89" name="CustomShape 10"/>
          <p:cNvSpPr/>
          <p:nvPr/>
        </p:nvSpPr>
        <p:spPr>
          <a:xfrm>
            <a:off x="5410080" y="4194000"/>
            <a:ext cx="274320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200" b="1" strike="noStrike" spc="-1">
                <a:solidFill>
                  <a:srgbClr val="002060"/>
                </a:solidFill>
                <a:latin typeface="Calibri"/>
                <a:ea typeface="Arial"/>
              </a:rPr>
              <a:t>FOSFORILAZIONE</a:t>
            </a:r>
            <a:endParaRPr lang="en-US" sz="2200" b="0" strike="noStrike" spc="-1">
              <a:solidFill>
                <a:srgbClr val="000000"/>
              </a:solidFill>
              <a:latin typeface="Times New Roman"/>
            </a:endParaRPr>
          </a:p>
        </p:txBody>
      </p:sp>
      <p:sp>
        <p:nvSpPr>
          <p:cNvPr id="90" name="CustomShape 11"/>
          <p:cNvSpPr/>
          <p:nvPr/>
        </p:nvSpPr>
        <p:spPr>
          <a:xfrm>
            <a:off x="1042920" y="5794200"/>
            <a:ext cx="259092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990033"/>
                </a:solidFill>
                <a:latin typeface="Calibri"/>
                <a:ea typeface="Arial"/>
              </a:rPr>
              <a:t>DNA polimerasi</a:t>
            </a:r>
            <a:endParaRPr lang="en-US" sz="2400" b="0" strike="noStrike" spc="-1">
              <a:solidFill>
                <a:srgbClr val="000000"/>
              </a:solidFill>
              <a:latin typeface="Times New Roman"/>
            </a:endParaRPr>
          </a:p>
          <a:p>
            <a:pPr algn="ctr">
              <a:lnSpc>
                <a:spcPct val="100000"/>
              </a:lnSpc>
            </a:pPr>
            <a:r>
              <a:rPr lang="it-IT" sz="2400" b="1" strike="noStrike" spc="-1">
                <a:solidFill>
                  <a:srgbClr val="990033"/>
                </a:solidFill>
                <a:latin typeface="Calibri"/>
                <a:ea typeface="Arial"/>
              </a:rPr>
              <a:t>HSV indotta</a:t>
            </a:r>
            <a:endParaRPr lang="en-US" sz="2400" b="0" strike="noStrike" spc="-1">
              <a:solidFill>
                <a:srgbClr val="000000"/>
              </a:solidFill>
              <a:latin typeface="Times New Roman"/>
            </a:endParaRPr>
          </a:p>
        </p:txBody>
      </p:sp>
      <p:sp>
        <p:nvSpPr>
          <p:cNvPr id="91" name="CustomShape 12"/>
          <p:cNvSpPr/>
          <p:nvPr/>
        </p:nvSpPr>
        <p:spPr>
          <a:xfrm>
            <a:off x="6019920" y="5870520"/>
            <a:ext cx="1981080" cy="429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375"/>
              </a:spcBef>
            </a:pPr>
            <a:r>
              <a:rPr lang="it-IT" sz="2200" b="1" strike="noStrike" spc="-1">
                <a:solidFill>
                  <a:srgbClr val="32946A"/>
                </a:solidFill>
                <a:latin typeface="Calibri"/>
                <a:ea typeface="Arial"/>
              </a:rPr>
              <a:t>FOSCARNET</a:t>
            </a:r>
            <a:endParaRPr lang="en-US" sz="2200" b="0" strike="noStrike" spc="-1">
              <a:solidFill>
                <a:srgbClr val="000000"/>
              </a:solidFill>
              <a:latin typeface="Times New Roman"/>
            </a:endParaRPr>
          </a:p>
        </p:txBody>
      </p:sp>
      <p:sp>
        <p:nvSpPr>
          <p:cNvPr id="92" name="CustomShape 13"/>
          <p:cNvSpPr/>
          <p:nvPr/>
        </p:nvSpPr>
        <p:spPr>
          <a:xfrm>
            <a:off x="5638680" y="1755720"/>
            <a:ext cx="762120" cy="2362320"/>
          </a:xfrm>
          <a:custGeom>
            <a:avLst/>
            <a:gdLst/>
            <a:ahLst/>
            <a:cxnLst/>
            <a:rect l="0" t="0" r="r" b="b"/>
            <a:pathLst>
              <a:path w="2119" h="6564">
                <a:moveTo>
                  <a:pt x="529" y="0"/>
                </a:moveTo>
                <a:lnTo>
                  <a:pt x="529" y="4922"/>
                </a:lnTo>
                <a:lnTo>
                  <a:pt x="0" y="4922"/>
                </a:lnTo>
                <a:lnTo>
                  <a:pt x="1059" y="6563"/>
                </a:lnTo>
                <a:lnTo>
                  <a:pt x="2118" y="4922"/>
                </a:lnTo>
                <a:lnTo>
                  <a:pt x="1588" y="4922"/>
                </a:lnTo>
                <a:lnTo>
                  <a:pt x="1588" y="0"/>
                </a:lnTo>
                <a:lnTo>
                  <a:pt x="529" y="0"/>
                </a:lnTo>
              </a:path>
            </a:pathLst>
          </a:custGeom>
          <a:blipFill rotWithShape="0">
            <a:blip r:embed="rId2" cstate="print"/>
            <a:tile/>
          </a:blipFill>
          <a:ln w="9360" cap="sq">
            <a:solidFill>
              <a:srgbClr val="C00000"/>
            </a:solidFill>
            <a:miter/>
          </a:ln>
        </p:spPr>
        <p:style>
          <a:lnRef idx="0">
            <a:scrgbClr r="0" g="0" b="0"/>
          </a:lnRef>
          <a:fillRef idx="0">
            <a:scrgbClr r="0" g="0" b="0"/>
          </a:fillRef>
          <a:effectRef idx="0">
            <a:scrgbClr r="0" g="0" b="0"/>
          </a:effectRef>
          <a:fontRef idx="minor"/>
        </p:style>
      </p:sp>
      <p:sp>
        <p:nvSpPr>
          <p:cNvPr id="93" name="CustomShape 14"/>
          <p:cNvSpPr/>
          <p:nvPr/>
        </p:nvSpPr>
        <p:spPr>
          <a:xfrm>
            <a:off x="2057400" y="1832040"/>
            <a:ext cx="762120" cy="2361960"/>
          </a:xfrm>
          <a:custGeom>
            <a:avLst/>
            <a:gdLst/>
            <a:ahLst/>
            <a:cxnLst/>
            <a:rect l="0" t="0" r="r" b="b"/>
            <a:pathLst>
              <a:path w="2119" h="6563">
                <a:moveTo>
                  <a:pt x="529" y="0"/>
                </a:moveTo>
                <a:lnTo>
                  <a:pt x="529" y="4921"/>
                </a:lnTo>
                <a:lnTo>
                  <a:pt x="0" y="4921"/>
                </a:lnTo>
                <a:lnTo>
                  <a:pt x="1059" y="6562"/>
                </a:lnTo>
                <a:lnTo>
                  <a:pt x="2118" y="4921"/>
                </a:lnTo>
                <a:lnTo>
                  <a:pt x="1588" y="4921"/>
                </a:lnTo>
                <a:lnTo>
                  <a:pt x="1588" y="0"/>
                </a:lnTo>
                <a:lnTo>
                  <a:pt x="529" y="0"/>
                </a:lnTo>
              </a:path>
            </a:pathLst>
          </a:custGeom>
          <a:blipFill rotWithShape="0">
            <a:blip r:embed="rId2" cstate="print"/>
            <a:tile/>
          </a:blipFill>
          <a:ln w="9360" cap="sq">
            <a:solidFill>
              <a:srgbClr val="C00000"/>
            </a:solidFill>
            <a:miter/>
          </a:ln>
        </p:spPr>
        <p:style>
          <a:lnRef idx="0">
            <a:scrgbClr r="0" g="0" b="0"/>
          </a:lnRef>
          <a:fillRef idx="0">
            <a:scrgbClr r="0" g="0" b="0"/>
          </a:fillRef>
          <a:effectRef idx="0">
            <a:scrgbClr r="0" g="0" b="0"/>
          </a:effectRef>
          <a:fontRef idx="minor"/>
        </p:style>
      </p:sp>
      <p:sp>
        <p:nvSpPr>
          <p:cNvPr id="94" name="Line 15"/>
          <p:cNvSpPr/>
          <p:nvPr/>
        </p:nvSpPr>
        <p:spPr>
          <a:xfrm>
            <a:off x="6934320" y="1679400"/>
            <a:ext cx="0" cy="2362320"/>
          </a:xfrm>
          <a:prstGeom prst="line">
            <a:avLst/>
          </a:prstGeom>
          <a:ln w="76320" cap="sq">
            <a:solidFill>
              <a:srgbClr val="C00000"/>
            </a:solidFill>
            <a:miter/>
            <a:tailEnd type="triangle" w="med" len="med"/>
          </a:ln>
        </p:spPr>
        <p:style>
          <a:lnRef idx="0">
            <a:scrgbClr r="0" g="0" b="0"/>
          </a:lnRef>
          <a:fillRef idx="0">
            <a:scrgbClr r="0" g="0" b="0"/>
          </a:fillRef>
          <a:effectRef idx="0">
            <a:scrgbClr r="0" g="0" b="0"/>
          </a:effectRef>
          <a:fontRef idx="minor"/>
        </p:style>
      </p:sp>
      <p:sp>
        <p:nvSpPr>
          <p:cNvPr id="95" name="Line 16"/>
          <p:cNvSpPr/>
          <p:nvPr/>
        </p:nvSpPr>
        <p:spPr>
          <a:xfrm flipH="1">
            <a:off x="3886200" y="4803840"/>
            <a:ext cx="1752480" cy="1066680"/>
          </a:xfrm>
          <a:prstGeom prst="line">
            <a:avLst/>
          </a:prstGeom>
          <a:ln w="57240" cap="sq">
            <a:solidFill>
              <a:srgbClr val="002060"/>
            </a:solidFill>
            <a:miter/>
            <a:tailEnd type="triangle" w="med" len="med"/>
          </a:ln>
        </p:spPr>
        <p:style>
          <a:lnRef idx="0">
            <a:scrgbClr r="0" g="0" b="0"/>
          </a:lnRef>
          <a:fillRef idx="0">
            <a:scrgbClr r="0" g="0" b="0"/>
          </a:fillRef>
          <a:effectRef idx="0">
            <a:scrgbClr r="0" g="0" b="0"/>
          </a:effectRef>
          <a:fontRef idx="minor"/>
        </p:style>
      </p:sp>
      <p:sp>
        <p:nvSpPr>
          <p:cNvPr id="96" name="Line 17"/>
          <p:cNvSpPr/>
          <p:nvPr/>
        </p:nvSpPr>
        <p:spPr>
          <a:xfrm>
            <a:off x="1447920" y="2746440"/>
            <a:ext cx="609480" cy="0"/>
          </a:xfrm>
          <a:prstGeom prst="line">
            <a:avLst/>
          </a:prstGeom>
          <a:ln w="57240" cap="sq">
            <a:solidFill>
              <a:srgbClr val="C00000"/>
            </a:solidFill>
            <a:miter/>
            <a:tailEnd type="triangle" w="med" len="med"/>
          </a:ln>
        </p:spPr>
        <p:style>
          <a:lnRef idx="0">
            <a:scrgbClr r="0" g="0" b="0"/>
          </a:lnRef>
          <a:fillRef idx="0">
            <a:scrgbClr r="0" g="0" b="0"/>
          </a:fillRef>
          <a:effectRef idx="0">
            <a:scrgbClr r="0" g="0" b="0"/>
          </a:effectRef>
          <a:fontRef idx="minor"/>
        </p:style>
      </p:sp>
      <p:sp>
        <p:nvSpPr>
          <p:cNvPr id="97" name="Line 18"/>
          <p:cNvSpPr/>
          <p:nvPr/>
        </p:nvSpPr>
        <p:spPr>
          <a:xfrm flipH="1">
            <a:off x="3809880" y="6099120"/>
            <a:ext cx="1981440" cy="0"/>
          </a:xfrm>
          <a:prstGeom prst="line">
            <a:avLst/>
          </a:prstGeom>
          <a:ln w="57240" cap="sq">
            <a:solidFill>
              <a:srgbClr val="32946A"/>
            </a:solidFill>
            <a:miter/>
            <a:tailEnd type="triangle" w="med" len="med"/>
          </a:ln>
        </p:spPr>
        <p:style>
          <a:lnRef idx="0">
            <a:scrgbClr r="0" g="0" b="0"/>
          </a:lnRef>
          <a:fillRef idx="0">
            <a:scrgbClr r="0" g="0" b="0"/>
          </a:fillRef>
          <a:effectRef idx="0">
            <a:scrgbClr r="0" g="0" b="0"/>
          </a:effectRef>
          <a:fontRef idx="minor"/>
        </p:style>
      </p:sp>
      <p:sp>
        <p:nvSpPr>
          <p:cNvPr id="98" name="CustomShape 19"/>
          <p:cNvSpPr/>
          <p:nvPr/>
        </p:nvSpPr>
        <p:spPr>
          <a:xfrm>
            <a:off x="4495680" y="5127480"/>
            <a:ext cx="533520" cy="457200"/>
          </a:xfrm>
          <a:prstGeom prst="ellipse">
            <a:avLst/>
          </a:prstGeom>
          <a:solidFill>
            <a:srgbClr val="66FFFF"/>
          </a:solidFill>
          <a:ln w="9360" cap="sq">
            <a:solidFill>
              <a:srgbClr val="002060"/>
            </a:solidFill>
            <a:miter/>
          </a:ln>
        </p:spPr>
        <p:style>
          <a:lnRef idx="0">
            <a:scrgbClr r="0" g="0" b="0"/>
          </a:lnRef>
          <a:fillRef idx="0">
            <a:scrgbClr r="0" g="0" b="0"/>
          </a:fillRef>
          <a:effectRef idx="0">
            <a:scrgbClr r="0" g="0" b="0"/>
          </a:effectRef>
          <a:fontRef idx="minor"/>
        </p:style>
      </p:sp>
      <p:sp>
        <p:nvSpPr>
          <p:cNvPr id="99" name="CustomShape 20"/>
          <p:cNvSpPr/>
          <p:nvPr/>
        </p:nvSpPr>
        <p:spPr>
          <a:xfrm>
            <a:off x="4556520" y="4879800"/>
            <a:ext cx="3834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3200" b="1" strike="noStrike" spc="-1">
                <a:solidFill>
                  <a:srgbClr val="002060"/>
                </a:solidFill>
                <a:latin typeface="Calibri"/>
              </a:rPr>
              <a:t>_</a:t>
            </a:r>
            <a:endParaRPr lang="en-US" sz="3200" b="0" strike="noStrike" spc="-1">
              <a:solidFill>
                <a:srgbClr val="000000"/>
              </a:solidFill>
              <a:latin typeface="Times New Roman"/>
            </a:endParaRPr>
          </a:p>
        </p:txBody>
      </p:sp>
      <p:sp>
        <p:nvSpPr>
          <p:cNvPr id="100" name="CustomShape 21"/>
          <p:cNvSpPr/>
          <p:nvPr/>
        </p:nvSpPr>
        <p:spPr>
          <a:xfrm>
            <a:off x="4572000" y="5870520"/>
            <a:ext cx="533520" cy="457200"/>
          </a:xfrm>
          <a:prstGeom prst="ellipse">
            <a:avLst/>
          </a:prstGeom>
          <a:solidFill>
            <a:srgbClr val="60C99C"/>
          </a:solidFill>
          <a:ln w="9360" cap="sq">
            <a:solidFill>
              <a:srgbClr val="002060"/>
            </a:solidFill>
            <a:miter/>
          </a:ln>
        </p:spPr>
        <p:style>
          <a:lnRef idx="0">
            <a:scrgbClr r="0" g="0" b="0"/>
          </a:lnRef>
          <a:fillRef idx="0">
            <a:scrgbClr r="0" g="0" b="0"/>
          </a:fillRef>
          <a:effectRef idx="0">
            <a:scrgbClr r="0" g="0" b="0"/>
          </a:effectRef>
          <a:fontRef idx="minor"/>
        </p:style>
      </p:sp>
      <p:sp>
        <p:nvSpPr>
          <p:cNvPr id="101" name="CustomShape 22"/>
          <p:cNvSpPr/>
          <p:nvPr/>
        </p:nvSpPr>
        <p:spPr>
          <a:xfrm>
            <a:off x="4632840" y="5622840"/>
            <a:ext cx="3834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3200" b="1" strike="noStrike" spc="-1">
                <a:solidFill>
                  <a:srgbClr val="002060"/>
                </a:solidFill>
                <a:latin typeface="Calibri"/>
              </a:rPr>
              <a:t>_</a:t>
            </a:r>
            <a:endParaRPr lang="en-US" sz="3200" b="0" strike="noStrike" spc="-1">
              <a:solidFill>
                <a:srgbClr val="000000"/>
              </a:solidFill>
              <a:latin typeface="Times New Roman"/>
            </a:endParaRPr>
          </a:p>
        </p:txBody>
      </p:sp>
      <p:sp>
        <p:nvSpPr>
          <p:cNvPr id="102" name="CustomShape 23"/>
          <p:cNvSpPr/>
          <p:nvPr/>
        </p:nvSpPr>
        <p:spPr>
          <a:xfrm>
            <a:off x="2171880" y="4746600"/>
            <a:ext cx="533160" cy="457200"/>
          </a:xfrm>
          <a:prstGeom prst="ellipse">
            <a:avLst/>
          </a:prstGeom>
          <a:solidFill>
            <a:srgbClr val="FFFF00"/>
          </a:solidFill>
          <a:ln w="9360" cap="sq">
            <a:solidFill>
              <a:srgbClr val="990033"/>
            </a:solidFill>
            <a:miter/>
          </a:ln>
        </p:spPr>
        <p:style>
          <a:lnRef idx="0">
            <a:scrgbClr r="0" g="0" b="0"/>
          </a:lnRef>
          <a:fillRef idx="0">
            <a:scrgbClr r="0" g="0" b="0"/>
          </a:fillRef>
          <a:effectRef idx="0">
            <a:scrgbClr r="0" g="0" b="0"/>
          </a:effectRef>
          <a:fontRef idx="minor"/>
        </p:style>
      </p:sp>
      <p:sp>
        <p:nvSpPr>
          <p:cNvPr id="103" name="CustomShape 24"/>
          <p:cNvSpPr/>
          <p:nvPr/>
        </p:nvSpPr>
        <p:spPr>
          <a:xfrm>
            <a:off x="2232360" y="4498920"/>
            <a:ext cx="3834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3200" b="1" strike="noStrike" spc="-1">
                <a:solidFill>
                  <a:srgbClr val="990033"/>
                </a:solidFill>
                <a:latin typeface="Calibri"/>
              </a:rPr>
              <a:t>_</a:t>
            </a:r>
            <a:endParaRPr lang="en-US" sz="3200" b="0" strike="noStrike" spc="-1">
              <a:solidFill>
                <a:srgbClr val="000000"/>
              </a:solidFill>
              <a:latin typeface="Times New Roman"/>
            </a:endParaRPr>
          </a:p>
        </p:txBody>
      </p:sp>
      <p:sp>
        <p:nvSpPr>
          <p:cNvPr id="104" name="CustomShape 25"/>
          <p:cNvSpPr/>
          <p:nvPr/>
        </p:nvSpPr>
        <p:spPr>
          <a:xfrm>
            <a:off x="1219320" y="44280"/>
            <a:ext cx="640080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marL="380880" lvl="2" algn="ctr">
              <a:lnSpc>
                <a:spcPct val="100000"/>
              </a:lnSpc>
              <a:spcBef>
                <a:spcPts val="1749"/>
              </a:spcBef>
            </a:pPr>
            <a:r>
              <a:rPr lang="it-IT" sz="2800" b="1" strike="noStrike" spc="-1">
                <a:solidFill>
                  <a:srgbClr val="002060"/>
                </a:solidFill>
                <a:latin typeface="Calibri"/>
                <a:ea typeface="Arial"/>
              </a:rPr>
              <a:t>MECCANISMO D’AZIONE</a:t>
            </a:r>
            <a:endParaRPr lang="en-US" sz="2800" b="0" strike="noStrike" spc="-1">
              <a:solidFill>
                <a:srgbClr val="000000"/>
              </a:solidFill>
              <a:latin typeface="Times New Roman"/>
            </a:endParaRPr>
          </a:p>
        </p:txBody>
      </p:sp>
      <p:sp>
        <p:nvSpPr>
          <p:cNvPr id="105" name="CustomShape 26"/>
          <p:cNvSpPr/>
          <p:nvPr/>
        </p:nvSpPr>
        <p:spPr>
          <a:xfrm>
            <a:off x="990720" y="5718240"/>
            <a:ext cx="2666880" cy="990360"/>
          </a:xfrm>
          <a:prstGeom prst="rect">
            <a:avLst/>
          </a:prstGeom>
          <a:noFill/>
          <a:ln w="76320" cap="sq">
            <a:solidFill>
              <a:srgbClr val="C00000"/>
            </a:solidFill>
            <a:miter/>
          </a:ln>
        </p:spPr>
        <p:style>
          <a:lnRef idx="0">
            <a:scrgbClr r="0" g="0" b="0"/>
          </a:lnRef>
          <a:fillRef idx="0">
            <a:scrgbClr r="0" g="0" b="0"/>
          </a:fillRef>
          <a:effectRef idx="0">
            <a:scrgbClr r="0" g="0" b="0"/>
          </a:effectRef>
          <a:fontRef idx="minor"/>
        </p:style>
      </p:sp>
      <p:sp>
        <p:nvSpPr>
          <p:cNvPr id="106" name="Line 27"/>
          <p:cNvSpPr/>
          <p:nvPr/>
        </p:nvSpPr>
        <p:spPr>
          <a:xfrm>
            <a:off x="395280" y="6922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487440" y="1197000"/>
            <a:ext cx="7900920" cy="4662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598"/>
              </a:spcBef>
              <a:spcAft>
                <a:spcPts val="598"/>
              </a:spcAft>
            </a:pPr>
            <a:r>
              <a:rPr lang="it-IT" sz="2800" b="0" strike="noStrike" spc="-1">
                <a:solidFill>
                  <a:srgbClr val="002060"/>
                </a:solidFill>
                <a:latin typeface="Calibri"/>
                <a:ea typeface="Times New Roman"/>
              </a:rPr>
              <a:t> </a:t>
            </a:r>
            <a:r>
              <a:rPr lang="it-IT" sz="2800" b="1" strike="noStrike" spc="-1">
                <a:solidFill>
                  <a:srgbClr val="7878DE"/>
                </a:solidFill>
                <a:latin typeface="Calibri"/>
              </a:rPr>
              <a:t>INDICAZIONI</a:t>
            </a:r>
            <a:endParaRPr lang="en-US" sz="2800" b="0" strike="noStrike" spc="-1">
              <a:solidFill>
                <a:srgbClr val="000000"/>
              </a:solidFill>
              <a:latin typeface="Times New Roman"/>
            </a:endParaRPr>
          </a:p>
          <a:p>
            <a:pPr algn="ctr">
              <a:lnSpc>
                <a:spcPct val="100000"/>
              </a:lnSpc>
              <a:spcBef>
                <a:spcPts val="598"/>
              </a:spcBef>
              <a:spcAft>
                <a:spcPts val="598"/>
              </a:spcAft>
            </a:pPr>
            <a:r>
              <a:rPr lang="it-IT" sz="2400" b="0" strike="noStrike" spc="-1">
                <a:solidFill>
                  <a:srgbClr val="002060"/>
                </a:solidFill>
                <a:latin typeface="Calibri"/>
                <a:ea typeface="Times New Roman"/>
              </a:rPr>
              <a:t> </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1" strike="noStrike" spc="-1">
                <a:solidFill>
                  <a:srgbClr val="002060"/>
                </a:solidFill>
                <a:latin typeface="Symbol"/>
                <a:ea typeface="Symbol"/>
              </a:rPr>
              <a:t></a:t>
            </a:r>
            <a:r>
              <a:rPr lang="it-IT" sz="2400" b="1" strike="noStrike" spc="-1">
                <a:solidFill>
                  <a:srgbClr val="002060"/>
                </a:solidFill>
                <a:latin typeface="Calibri"/>
                <a:ea typeface="Times New Roman"/>
              </a:rPr>
              <a:t> Trattamento delle Infezioni da Herpes virus 1</a:t>
            </a:r>
            <a:endParaRPr lang="en-US" sz="2400" b="0" strike="noStrike" spc="-1">
              <a:solidFill>
                <a:srgbClr val="000000"/>
              </a:solidFill>
              <a:latin typeface="Times New Roman"/>
            </a:endParaRPr>
          </a:p>
          <a:p>
            <a:pPr algn="ctr">
              <a:lnSpc>
                <a:spcPct val="100000"/>
              </a:lnSpc>
              <a:spcBef>
                <a:spcPts val="598"/>
              </a:spcBef>
              <a:spcAft>
                <a:spcPts val="598"/>
              </a:spcAft>
            </a:pPr>
            <a:r>
              <a:rPr lang="en-GB" sz="2400" b="0" strike="noStrike" spc="-1">
                <a:solidFill>
                  <a:srgbClr val="002060"/>
                </a:solidFill>
                <a:latin typeface="Calibri"/>
                <a:ea typeface="Times New Roman"/>
              </a:rPr>
              <a:t>(Herpes labialis, Herpes disseminato, Encefalite erpetica)</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1" strike="noStrike" spc="-1">
                <a:solidFill>
                  <a:srgbClr val="002060"/>
                </a:solidFill>
                <a:latin typeface="Symbol"/>
                <a:ea typeface="Symbol"/>
              </a:rPr>
              <a:t></a:t>
            </a:r>
            <a:r>
              <a:rPr lang="it-IT" sz="2400" b="1" strike="noStrike" spc="-1">
                <a:solidFill>
                  <a:srgbClr val="002060"/>
                </a:solidFill>
                <a:latin typeface="Calibri"/>
                <a:ea typeface="Times New Roman"/>
              </a:rPr>
              <a:t> Trattamento delle Infezioni da Herpes virus 2</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0" strike="noStrike" spc="-1">
                <a:solidFill>
                  <a:srgbClr val="002060"/>
                </a:solidFill>
                <a:latin typeface="Calibri"/>
                <a:ea typeface="Times New Roman"/>
              </a:rPr>
              <a:t>(Herpes genitalis)</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1" strike="noStrike" spc="-1">
                <a:solidFill>
                  <a:srgbClr val="002060"/>
                </a:solidFill>
                <a:latin typeface="Symbol"/>
                <a:ea typeface="Symbol"/>
              </a:rPr>
              <a:t></a:t>
            </a:r>
            <a:r>
              <a:rPr lang="it-IT" sz="2400" b="1" strike="noStrike" spc="-1">
                <a:solidFill>
                  <a:srgbClr val="002060"/>
                </a:solidFill>
                <a:latin typeface="Calibri"/>
                <a:ea typeface="Times New Roman"/>
              </a:rPr>
              <a:t> Trattamento delle Infezioni da Varicella-Zoster virus</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0" strike="noStrike" spc="-1">
                <a:solidFill>
                  <a:srgbClr val="002060"/>
                </a:solidFill>
                <a:latin typeface="Symbol"/>
                <a:ea typeface="Symbol"/>
              </a:rPr>
              <a:t></a:t>
            </a:r>
            <a:r>
              <a:rPr lang="it-IT" sz="2400" b="0" strike="noStrike" spc="-1">
                <a:solidFill>
                  <a:srgbClr val="002060"/>
                </a:solidFill>
                <a:latin typeface="Calibri"/>
              </a:rPr>
              <a:t> </a:t>
            </a:r>
            <a:r>
              <a:rPr lang="it-IT" sz="2400" b="1" strike="noStrike" spc="-1">
                <a:solidFill>
                  <a:srgbClr val="002060"/>
                </a:solidFill>
                <a:latin typeface="Calibri"/>
              </a:rPr>
              <a:t>Profilassi delle Infezioni  da  Herpes virus 1 e 2</a:t>
            </a:r>
            <a:endParaRPr lang="en-US" sz="2400" b="0" strike="noStrike" spc="-1">
              <a:solidFill>
                <a:srgbClr val="000000"/>
              </a:solidFill>
              <a:latin typeface="Times New Roman"/>
            </a:endParaRPr>
          </a:p>
          <a:p>
            <a:pPr algn="ctr">
              <a:lnSpc>
                <a:spcPct val="100000"/>
              </a:lnSpc>
              <a:spcBef>
                <a:spcPts val="598"/>
              </a:spcBef>
              <a:spcAft>
                <a:spcPts val="598"/>
              </a:spcAft>
            </a:pPr>
            <a:r>
              <a:rPr lang="it-IT" sz="2400" b="1" strike="noStrike" spc="-1">
                <a:solidFill>
                  <a:srgbClr val="002060"/>
                </a:solidFill>
                <a:latin typeface="Calibri"/>
              </a:rPr>
              <a:t> </a:t>
            </a:r>
            <a:r>
              <a:rPr lang="it-IT" sz="2400" b="0" strike="noStrike" spc="-1">
                <a:solidFill>
                  <a:srgbClr val="002060"/>
                </a:solidFill>
                <a:latin typeface="Symbol"/>
                <a:ea typeface="Symbol"/>
              </a:rPr>
              <a:t></a:t>
            </a:r>
            <a:r>
              <a:rPr lang="it-IT" sz="2400" b="1" strike="noStrike" spc="-1">
                <a:solidFill>
                  <a:srgbClr val="002060"/>
                </a:solidFill>
                <a:latin typeface="Calibri"/>
              </a:rPr>
              <a:t> Profilassi CMV in pz immunocompromessi</a:t>
            </a:r>
            <a:endParaRPr lang="en-US" sz="2400" b="0" strike="noStrike" spc="-1">
              <a:solidFill>
                <a:srgbClr val="000000"/>
              </a:solidFill>
              <a:latin typeface="Times New Roman"/>
            </a:endParaRPr>
          </a:p>
        </p:txBody>
      </p:sp>
      <p:sp>
        <p:nvSpPr>
          <p:cNvPr id="108" name="CustomShape 2"/>
          <p:cNvSpPr/>
          <p:nvPr/>
        </p:nvSpPr>
        <p:spPr>
          <a:xfrm>
            <a:off x="395280" y="260280"/>
            <a:ext cx="84582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7878DE"/>
                </a:solidFill>
                <a:latin typeface="Helvetica Neue Bold Condensed"/>
              </a:rPr>
              <a:t>ACICLOVIR</a:t>
            </a:r>
            <a:endParaRPr lang="en-US" sz="3200" b="0" strike="noStrike" spc="-1">
              <a:solidFill>
                <a:srgbClr val="000000"/>
              </a:solidFill>
              <a:latin typeface="Times New Roman"/>
            </a:endParaRPr>
          </a:p>
        </p:txBody>
      </p:sp>
      <p:sp>
        <p:nvSpPr>
          <p:cNvPr id="109" name="Line 3"/>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0" y="1066680"/>
            <a:ext cx="9144000" cy="703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000" b="1" strike="noStrike" spc="-1">
                <a:solidFill>
                  <a:srgbClr val="002060"/>
                </a:solidFill>
                <a:latin typeface="Arial"/>
                <a:ea typeface="Arial"/>
              </a:rPr>
              <a:t>TOSSICITA'</a:t>
            </a:r>
            <a:endParaRPr lang="en-US" sz="2000" b="0" strike="noStrike" spc="-1">
              <a:solidFill>
                <a:srgbClr val="000000"/>
              </a:solidFill>
              <a:latin typeface="Times New Roman"/>
            </a:endParaRPr>
          </a:p>
          <a:p>
            <a:pPr algn="ctr">
              <a:lnSpc>
                <a:spcPct val="100000"/>
              </a:lnSpc>
            </a:pPr>
            <a:r>
              <a:rPr lang="it-IT" sz="2000" b="1" strike="noStrike" spc="-1">
                <a:solidFill>
                  <a:srgbClr val="002060"/>
                </a:solidFill>
                <a:latin typeface="Arial"/>
                <a:ea typeface="Arial"/>
              </a:rPr>
              <a:t>in generale è ben tollerato</a:t>
            </a:r>
            <a:endParaRPr lang="en-US" sz="2000" b="0" strike="noStrike" spc="-1">
              <a:solidFill>
                <a:srgbClr val="000000"/>
              </a:solidFill>
              <a:latin typeface="Times New Roman"/>
            </a:endParaRPr>
          </a:p>
        </p:txBody>
      </p:sp>
      <p:sp>
        <p:nvSpPr>
          <p:cNvPr id="111" name="CustomShape 2"/>
          <p:cNvSpPr/>
          <p:nvPr/>
        </p:nvSpPr>
        <p:spPr>
          <a:xfrm>
            <a:off x="762120" y="1905120"/>
            <a:ext cx="7696080" cy="4680360"/>
          </a:xfrm>
          <a:prstGeom prst="rect">
            <a:avLst/>
          </a:prstGeom>
          <a:noFill/>
          <a:ln>
            <a:noFill/>
          </a:ln>
        </p:spPr>
        <p:style>
          <a:lnRef idx="0">
            <a:scrgbClr r="0" g="0" b="0"/>
          </a:lnRef>
          <a:fillRef idx="0">
            <a:scrgbClr r="0" g="0" b="0"/>
          </a:fillRef>
          <a:effectRef idx="0">
            <a:scrgbClr r="0" g="0" b="0"/>
          </a:effectRef>
          <a:fontRef idx="minor"/>
        </p:style>
        <p:txBody>
          <a:bodyPr lIns="90000" tIns="46800" rIns="0" bIns="0">
            <a:spAutoFit/>
          </a:bodyPr>
          <a:lstStyle/>
          <a:p>
            <a:pPr algn="ctr">
              <a:lnSpc>
                <a:spcPct val="100000"/>
              </a:lnSpc>
            </a:pPr>
            <a:r>
              <a:rPr lang="it-IT" sz="2400" b="1" strike="noStrike" spc="-1">
                <a:solidFill>
                  <a:srgbClr val="002060"/>
                </a:solidFill>
                <a:latin typeface="Arial"/>
                <a:ea typeface="Arial"/>
              </a:rPr>
              <a:t>Bruciore</a:t>
            </a: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(Uso topico)</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Arial"/>
              </a:rPr>
              <a:t> </a:t>
            </a:r>
            <a:endParaRPr lang="en-US" sz="800" b="0" strike="noStrike" spc="-1">
              <a:solidFill>
                <a:srgbClr val="000000"/>
              </a:solidFill>
              <a:latin typeface="Times New Roman"/>
            </a:endParaRPr>
          </a:p>
          <a:p>
            <a:pPr algn="ctr">
              <a:lnSpc>
                <a:spcPct val="100000"/>
              </a:lnSpc>
            </a:pPr>
            <a:r>
              <a:rPr lang="it-IT" sz="2400" b="1" strike="noStrike" spc="-1">
                <a:solidFill>
                  <a:srgbClr val="002060"/>
                </a:solidFill>
                <a:latin typeface="Arial"/>
                <a:ea typeface="Arial"/>
              </a:rPr>
              <a:t>Flebite</a:t>
            </a: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(Via endovenosa)</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Arial"/>
              </a:rPr>
              <a:t> </a:t>
            </a:r>
            <a:endParaRPr lang="en-US" sz="800" b="0" strike="noStrike" spc="-1">
              <a:solidFill>
                <a:srgbClr val="000000"/>
              </a:solidFill>
              <a:latin typeface="Times New Roman"/>
            </a:endParaRPr>
          </a:p>
          <a:p>
            <a:pPr algn="ctr">
              <a:lnSpc>
                <a:spcPct val="100000"/>
              </a:lnSpc>
            </a:pPr>
            <a:r>
              <a:rPr lang="it-IT" sz="2400" b="1" strike="noStrike" spc="-1">
                <a:solidFill>
                  <a:srgbClr val="002060"/>
                </a:solidFill>
                <a:latin typeface="Arial"/>
                <a:ea typeface="Arial"/>
              </a:rPr>
              <a:t>Effetti neurologici e psichiatrici</a:t>
            </a: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(Tremori, Convulsioni, Letargia)</a:t>
            </a: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(Confusione; Allucinazioni)</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Arial"/>
              </a:rPr>
              <a:t> </a:t>
            </a:r>
            <a:endParaRPr lang="en-US" sz="800" b="0" strike="noStrike" spc="-1">
              <a:solidFill>
                <a:srgbClr val="000000"/>
              </a:solidFill>
              <a:latin typeface="Times New Roman"/>
            </a:endParaRPr>
          </a:p>
          <a:p>
            <a:pPr algn="ctr">
              <a:lnSpc>
                <a:spcPct val="100000"/>
              </a:lnSpc>
            </a:pPr>
            <a:r>
              <a:rPr lang="it-IT" sz="2400" b="1" strike="noStrike" spc="-1">
                <a:solidFill>
                  <a:srgbClr val="002060"/>
                </a:solidFill>
                <a:latin typeface="Arial"/>
                <a:ea typeface="Arial"/>
              </a:rPr>
              <a:t>Insufficienza renale</a:t>
            </a: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(lenta infusione, buona idratazione) </a:t>
            </a: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(più basse dosi in pazienti con disfunzione renale) </a:t>
            </a:r>
            <a:endParaRPr lang="en-US" sz="2000" b="0" strike="noStrike" spc="-1">
              <a:solidFill>
                <a:srgbClr val="000000"/>
              </a:solidFill>
              <a:latin typeface="Times New Roman"/>
            </a:endParaRPr>
          </a:p>
          <a:p>
            <a:pPr algn="ctr">
              <a:lnSpc>
                <a:spcPct val="100000"/>
              </a:lnSpc>
            </a:pPr>
            <a:endParaRPr lang="en-US" sz="2000" b="0" strike="noStrike" spc="-1">
              <a:solidFill>
                <a:srgbClr val="000000"/>
              </a:solidFill>
              <a:latin typeface="Times New Roman"/>
            </a:endParaRPr>
          </a:p>
          <a:p>
            <a:pPr algn="ctr">
              <a:lnSpc>
                <a:spcPct val="100000"/>
              </a:lnSpc>
            </a:pPr>
            <a:r>
              <a:rPr lang="it-IT" sz="2400" b="1" strike="noStrike" spc="-1">
                <a:solidFill>
                  <a:srgbClr val="002060"/>
                </a:solidFill>
                <a:latin typeface="Arial"/>
                <a:ea typeface="Arial"/>
              </a:rPr>
              <a:t>Sintomi gastrointestinali</a:t>
            </a: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Arial"/>
                <a:ea typeface="Arial"/>
              </a:rPr>
              <a:t>(Nausea,  Vomito)</a:t>
            </a:r>
            <a:endParaRPr lang="en-US" sz="2000" b="0" strike="noStrike" spc="-1">
              <a:solidFill>
                <a:srgbClr val="000000"/>
              </a:solidFill>
              <a:latin typeface="Times New Roman"/>
            </a:endParaRPr>
          </a:p>
        </p:txBody>
      </p:sp>
      <p:sp>
        <p:nvSpPr>
          <p:cNvPr id="112" name="CustomShape 3"/>
          <p:cNvSpPr/>
          <p:nvPr/>
        </p:nvSpPr>
        <p:spPr>
          <a:xfrm>
            <a:off x="395280" y="260280"/>
            <a:ext cx="84582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7878DE"/>
                </a:solidFill>
                <a:latin typeface="Helvetica Neue Bold Condensed"/>
              </a:rPr>
              <a:t>ACICLOVIR</a:t>
            </a:r>
            <a:endParaRPr lang="en-US" sz="3200" b="0" strike="noStrike" spc="-1">
              <a:solidFill>
                <a:srgbClr val="000000"/>
              </a:solidFill>
              <a:latin typeface="Times New Roman"/>
            </a:endParaRPr>
          </a:p>
        </p:txBody>
      </p:sp>
      <p:sp>
        <p:nvSpPr>
          <p:cNvPr id="113" name="Line 4"/>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1332000" y="1484280"/>
            <a:ext cx="6480000" cy="420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r>
              <a:rPr lang="it-IT" sz="2000" b="0" strike="noStrike" spc="-1">
                <a:solidFill>
                  <a:srgbClr val="22228B"/>
                </a:solidFill>
                <a:latin typeface="Times New Roman"/>
                <a:ea typeface="Times New Roman"/>
              </a:rPr>
              <a:t> </a:t>
            </a:r>
            <a:endParaRPr lang="en-US" sz="2000" b="0" strike="noStrike" spc="-1">
              <a:solidFill>
                <a:srgbClr val="000000"/>
              </a:solidFill>
              <a:latin typeface="Times New Roman"/>
            </a:endParaRPr>
          </a:p>
          <a:p>
            <a:pPr algn="ctr">
              <a:lnSpc>
                <a:spcPct val="100000"/>
              </a:lnSpc>
            </a:pPr>
            <a:r>
              <a:rPr lang="it-IT" sz="2000" b="1" strike="noStrike" spc="-1">
                <a:solidFill>
                  <a:srgbClr val="22228B"/>
                </a:solidFill>
                <a:latin typeface="Arial"/>
              </a:rPr>
              <a:t>RESISTENZA</a:t>
            </a:r>
            <a:endParaRPr lang="en-US" sz="2000" b="0" strike="noStrike" spc="-1">
              <a:solidFill>
                <a:srgbClr val="000000"/>
              </a:solidFill>
              <a:latin typeface="Times New Roman"/>
            </a:endParaRPr>
          </a:p>
          <a:p>
            <a:pPr algn="ctr">
              <a:lnSpc>
                <a:spcPct val="100000"/>
              </a:lnSpc>
            </a:pPr>
            <a:r>
              <a:rPr lang="it-IT" sz="2000" b="0" strike="noStrike" spc="-1">
                <a:solidFill>
                  <a:srgbClr val="22228B"/>
                </a:solidFill>
                <a:latin typeface="Arial"/>
                <a:ea typeface="Times New Roman"/>
              </a:rPr>
              <a:t> </a:t>
            </a:r>
            <a:endParaRPr lang="en-US" sz="2000" b="0" strike="noStrike" spc="-1">
              <a:solidFill>
                <a:srgbClr val="000000"/>
              </a:solidFill>
              <a:latin typeface="Times New Roman"/>
            </a:endParaRPr>
          </a:p>
          <a:p>
            <a:pPr algn="ctr">
              <a:lnSpc>
                <a:spcPct val="100000"/>
              </a:lnSpc>
            </a:pPr>
            <a:r>
              <a:rPr lang="it-IT" sz="2000" b="1" strike="noStrike" spc="-1">
                <a:solidFill>
                  <a:srgbClr val="22228B"/>
                </a:solidFill>
                <a:latin typeface="Symbol"/>
                <a:ea typeface="Symbol"/>
              </a:rPr>
              <a:t></a:t>
            </a:r>
            <a:r>
              <a:rPr lang="it-IT" sz="2000" b="1" strike="noStrike" spc="-1">
                <a:solidFill>
                  <a:srgbClr val="22228B"/>
                </a:solidFill>
                <a:latin typeface="Arial"/>
                <a:ea typeface="Times New Roman"/>
              </a:rPr>
              <a:t> Mutazione genetica della timidino kinasi virale</a:t>
            </a:r>
            <a:endParaRPr lang="en-US" sz="2000" b="0" strike="noStrike" spc="-1">
              <a:solidFill>
                <a:srgbClr val="000000"/>
              </a:solidFill>
              <a:latin typeface="Times New Roman"/>
            </a:endParaRPr>
          </a:p>
          <a:p>
            <a:pPr algn="ctr">
              <a:lnSpc>
                <a:spcPct val="100000"/>
              </a:lnSpc>
            </a:pPr>
            <a:r>
              <a:rPr lang="it-IT" sz="1000" b="0" strike="noStrike" spc="-1">
                <a:solidFill>
                  <a:srgbClr val="22228B"/>
                </a:solidFill>
                <a:latin typeface="Arial"/>
                <a:ea typeface="Times New Roman"/>
              </a:rPr>
              <a:t> </a:t>
            </a:r>
            <a:endParaRPr lang="en-US" sz="1000" b="0" strike="noStrike" spc="-1">
              <a:solidFill>
                <a:srgbClr val="000000"/>
              </a:solidFill>
              <a:latin typeface="Times New Roman"/>
            </a:endParaRPr>
          </a:p>
          <a:p>
            <a:pPr>
              <a:lnSpc>
                <a:spcPct val="100000"/>
              </a:lnSpc>
            </a:pPr>
            <a:r>
              <a:rPr lang="it-IT" sz="2000" b="1" strike="noStrike" spc="-1">
                <a:solidFill>
                  <a:srgbClr val="22228B"/>
                </a:solidFill>
                <a:latin typeface="Arial"/>
                <a:ea typeface="Times New Roman"/>
              </a:rPr>
              <a:t>       </a:t>
            </a:r>
            <a:r>
              <a:rPr lang="it-IT" sz="2000" b="1" strike="noStrike" spc="-1">
                <a:solidFill>
                  <a:srgbClr val="22228B"/>
                </a:solidFill>
                <a:latin typeface="Symbol"/>
                <a:ea typeface="Symbol"/>
              </a:rPr>
              <a:t></a:t>
            </a:r>
            <a:r>
              <a:rPr lang="it-IT" sz="2000" b="1" strike="noStrike" spc="-1">
                <a:solidFill>
                  <a:srgbClr val="22228B"/>
                </a:solidFill>
                <a:latin typeface="Arial"/>
                <a:ea typeface="Times New Roman"/>
              </a:rPr>
              <a:t>  S</a:t>
            </a:r>
            <a:r>
              <a:rPr lang="it-IT" sz="2000" b="0" strike="noStrike" spc="-1">
                <a:solidFill>
                  <a:srgbClr val="22228B"/>
                </a:solidFill>
                <a:latin typeface="Arial"/>
                <a:ea typeface="Times New Roman"/>
              </a:rPr>
              <a:t>elezione di mutanti deficienti di timidino kinasi</a:t>
            </a:r>
            <a:endParaRPr lang="en-US" sz="2000" b="0" strike="noStrike" spc="-1">
              <a:solidFill>
                <a:srgbClr val="000000"/>
              </a:solidFill>
              <a:latin typeface="Times New Roman"/>
            </a:endParaRPr>
          </a:p>
          <a:p>
            <a:pPr algn="ctr">
              <a:lnSpc>
                <a:spcPct val="100000"/>
              </a:lnSpc>
            </a:pPr>
            <a:r>
              <a:rPr lang="it-IT" sz="1000" b="0" strike="noStrike" spc="-1">
                <a:solidFill>
                  <a:srgbClr val="22228B"/>
                </a:solidFill>
                <a:latin typeface="Arial"/>
                <a:ea typeface="Times New Roman"/>
              </a:rPr>
              <a:t> </a:t>
            </a:r>
            <a:endParaRPr lang="en-US" sz="1000" b="0" strike="noStrike" spc="-1">
              <a:solidFill>
                <a:srgbClr val="000000"/>
              </a:solidFill>
              <a:latin typeface="Times New Roman"/>
            </a:endParaRPr>
          </a:p>
          <a:p>
            <a:pPr algn="ctr">
              <a:lnSpc>
                <a:spcPct val="100000"/>
              </a:lnSpc>
            </a:pPr>
            <a:r>
              <a:rPr lang="it-IT" sz="2000" b="0" strike="noStrike" spc="-1">
                <a:solidFill>
                  <a:srgbClr val="22228B"/>
                </a:solidFill>
                <a:latin typeface="Arial"/>
                <a:ea typeface="Times New Roman"/>
              </a:rPr>
              <a:t>      </a:t>
            </a:r>
            <a:r>
              <a:rPr lang="it-IT" sz="2000" b="1" strike="noStrike" spc="-1">
                <a:solidFill>
                  <a:srgbClr val="22228B"/>
                </a:solidFill>
                <a:latin typeface="Symbol"/>
                <a:ea typeface="Symbol"/>
              </a:rPr>
              <a:t></a:t>
            </a:r>
            <a:r>
              <a:rPr lang="it-IT" sz="2000" b="0" strike="noStrike" spc="-1">
                <a:solidFill>
                  <a:srgbClr val="22228B"/>
                </a:solidFill>
                <a:latin typeface="Arial"/>
                <a:ea typeface="Times New Roman"/>
              </a:rPr>
              <a:t>  </a:t>
            </a:r>
            <a:r>
              <a:rPr lang="it-IT" sz="2000" b="1" strike="noStrike" spc="-1">
                <a:solidFill>
                  <a:srgbClr val="22228B"/>
                </a:solidFill>
                <a:latin typeface="Arial"/>
                <a:ea typeface="Times New Roman"/>
              </a:rPr>
              <a:t>S</a:t>
            </a:r>
            <a:r>
              <a:rPr lang="it-IT" sz="2000" b="0" strike="noStrike" spc="-1">
                <a:solidFill>
                  <a:srgbClr val="22228B"/>
                </a:solidFill>
                <a:latin typeface="Arial"/>
                <a:ea typeface="Times New Roman"/>
              </a:rPr>
              <a:t>elezione di mutanti con timidino kinasi con alterata  specificità di substrato</a:t>
            </a:r>
            <a:endParaRPr lang="en-US" sz="2000" b="0" strike="noStrike" spc="-1">
              <a:solidFill>
                <a:srgbClr val="000000"/>
              </a:solidFill>
              <a:latin typeface="Times New Roman"/>
            </a:endParaRPr>
          </a:p>
          <a:p>
            <a:pPr algn="ctr">
              <a:lnSpc>
                <a:spcPct val="100000"/>
              </a:lnSpc>
            </a:pPr>
            <a:r>
              <a:rPr lang="it-IT" sz="2000" b="0" strike="noStrike" spc="-1">
                <a:solidFill>
                  <a:srgbClr val="22228B"/>
                </a:solidFill>
                <a:latin typeface="Arial"/>
                <a:ea typeface="Times New Roman"/>
              </a:rPr>
              <a:t> </a:t>
            </a:r>
            <a:endParaRPr lang="en-US" sz="2000" b="0" strike="noStrike" spc="-1">
              <a:solidFill>
                <a:srgbClr val="000000"/>
              </a:solidFill>
              <a:latin typeface="Times New Roman"/>
            </a:endParaRPr>
          </a:p>
          <a:p>
            <a:pPr algn="ctr">
              <a:lnSpc>
                <a:spcPct val="100000"/>
              </a:lnSpc>
            </a:pPr>
            <a:r>
              <a:rPr lang="it-IT" sz="2000" b="0" strike="noStrike" spc="-1">
                <a:solidFill>
                  <a:srgbClr val="22228B"/>
                </a:solidFill>
                <a:latin typeface="Arial"/>
                <a:ea typeface="Times New Roman"/>
              </a:rPr>
              <a:t> </a:t>
            </a:r>
            <a:endParaRPr lang="en-US" sz="2000" b="0" strike="noStrike" spc="-1">
              <a:solidFill>
                <a:srgbClr val="000000"/>
              </a:solidFill>
              <a:latin typeface="Times New Roman"/>
            </a:endParaRPr>
          </a:p>
          <a:p>
            <a:pPr algn="ctr">
              <a:lnSpc>
                <a:spcPct val="100000"/>
              </a:lnSpc>
            </a:pPr>
            <a:r>
              <a:rPr lang="it-IT" sz="2000" b="1" strike="noStrike" spc="-1">
                <a:solidFill>
                  <a:srgbClr val="22228B"/>
                </a:solidFill>
                <a:latin typeface="Symbol"/>
                <a:ea typeface="Symbol"/>
              </a:rPr>
              <a:t></a:t>
            </a:r>
            <a:r>
              <a:rPr lang="it-IT" sz="2000" b="1" strike="noStrike" spc="-1">
                <a:solidFill>
                  <a:srgbClr val="22228B"/>
                </a:solidFill>
                <a:latin typeface="Arial"/>
                <a:ea typeface="Times New Roman"/>
              </a:rPr>
              <a:t> Mutazione genetica della DNA polimerasi virale</a:t>
            </a:r>
            <a:endParaRPr lang="en-US" sz="2000" b="0" strike="noStrike" spc="-1">
              <a:solidFill>
                <a:srgbClr val="000000"/>
              </a:solidFill>
              <a:latin typeface="Times New Roman"/>
            </a:endParaRPr>
          </a:p>
          <a:p>
            <a:pPr algn="ctr">
              <a:lnSpc>
                <a:spcPct val="100000"/>
              </a:lnSpc>
            </a:pPr>
            <a:r>
              <a:rPr lang="it-IT" sz="1000" b="0" strike="noStrike" spc="-1">
                <a:solidFill>
                  <a:srgbClr val="22228B"/>
                </a:solidFill>
                <a:latin typeface="Arial"/>
                <a:ea typeface="Times New Roman"/>
              </a:rPr>
              <a:t> </a:t>
            </a:r>
            <a:endParaRPr lang="en-US" sz="1000" b="0" strike="noStrike" spc="-1">
              <a:solidFill>
                <a:srgbClr val="000000"/>
              </a:solidFill>
              <a:latin typeface="Times New Roman"/>
            </a:endParaRPr>
          </a:p>
          <a:p>
            <a:pPr algn="ctr">
              <a:lnSpc>
                <a:spcPct val="100000"/>
              </a:lnSpc>
            </a:pPr>
            <a:r>
              <a:rPr lang="it-IT" sz="2000" b="0" strike="noStrike" spc="-1">
                <a:solidFill>
                  <a:srgbClr val="22228B"/>
                </a:solidFill>
                <a:latin typeface="Arial"/>
                <a:ea typeface="Times New Roman"/>
              </a:rPr>
              <a:t>   </a:t>
            </a:r>
            <a:r>
              <a:rPr lang="it-IT" sz="2000" b="1" strike="noStrike" spc="-1">
                <a:solidFill>
                  <a:srgbClr val="22228B"/>
                </a:solidFill>
                <a:latin typeface="Symbol"/>
                <a:ea typeface="Symbol"/>
              </a:rPr>
              <a:t></a:t>
            </a:r>
            <a:r>
              <a:rPr lang="it-IT" sz="2000" b="0" strike="noStrike" spc="-1">
                <a:solidFill>
                  <a:srgbClr val="22228B"/>
                </a:solidFill>
                <a:latin typeface="Arial"/>
                <a:ea typeface="Times New Roman"/>
              </a:rPr>
              <a:t> </a:t>
            </a:r>
            <a:r>
              <a:rPr lang="it-IT" sz="2000" b="1" strike="noStrike" spc="-1">
                <a:solidFill>
                  <a:srgbClr val="22228B"/>
                </a:solidFill>
                <a:latin typeface="Arial"/>
                <a:ea typeface="Times New Roman"/>
              </a:rPr>
              <a:t>S</a:t>
            </a:r>
            <a:r>
              <a:rPr lang="it-IT" sz="2000" b="0" strike="noStrike" spc="-1">
                <a:solidFill>
                  <a:srgbClr val="22228B"/>
                </a:solidFill>
                <a:latin typeface="Arial"/>
                <a:ea typeface="Times New Roman"/>
              </a:rPr>
              <a:t>elezione di mutanti codificanti un enzima alterato, resistente alla inattivazione da aciclovir trifosfato </a:t>
            </a:r>
            <a:endParaRPr lang="en-US" sz="2000" b="0" strike="noStrike" spc="-1">
              <a:solidFill>
                <a:srgbClr val="000000"/>
              </a:solidFill>
              <a:latin typeface="Times New Roman"/>
            </a:endParaRPr>
          </a:p>
        </p:txBody>
      </p:sp>
      <p:sp>
        <p:nvSpPr>
          <p:cNvPr id="115" name="CustomShape 2"/>
          <p:cNvSpPr/>
          <p:nvPr/>
        </p:nvSpPr>
        <p:spPr>
          <a:xfrm>
            <a:off x="395280" y="260280"/>
            <a:ext cx="84582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7878DE"/>
                </a:solidFill>
                <a:latin typeface="Helvetica Neue Bold Condensed"/>
              </a:rPr>
              <a:t>ACICLOVIR</a:t>
            </a:r>
            <a:endParaRPr lang="en-US" sz="3200" b="0" strike="noStrike" spc="-1">
              <a:solidFill>
                <a:srgbClr val="000000"/>
              </a:solidFill>
              <a:latin typeface="Times New Roman"/>
            </a:endParaRPr>
          </a:p>
        </p:txBody>
      </p:sp>
      <p:sp>
        <p:nvSpPr>
          <p:cNvPr id="116" name="Line 3"/>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3" descr="_x0010_Figure 19.21.tif                                               0003BABB_x000c_Macintosh HD                   B8AA18DE:"/>
          <p:cNvPicPr/>
          <p:nvPr/>
        </p:nvPicPr>
        <p:blipFill>
          <a:blip r:embed="rId2" cstate="print"/>
          <a:stretch/>
        </p:blipFill>
        <p:spPr>
          <a:xfrm>
            <a:off x="2195640" y="1197000"/>
            <a:ext cx="4800600" cy="3308400"/>
          </a:xfrm>
          <a:prstGeom prst="rect">
            <a:avLst/>
          </a:prstGeom>
          <a:ln>
            <a:noFill/>
          </a:ln>
        </p:spPr>
      </p:pic>
      <p:sp>
        <p:nvSpPr>
          <p:cNvPr id="118" name="CustomShape 1"/>
          <p:cNvSpPr/>
          <p:nvPr/>
        </p:nvSpPr>
        <p:spPr>
          <a:xfrm>
            <a:off x="1332000" y="4797360"/>
            <a:ext cx="6769080" cy="703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499"/>
              </a:spcBef>
            </a:pPr>
            <a:r>
              <a:rPr lang="en-US" sz="2000" b="0" i="1" strike="noStrike" spc="-1">
                <a:solidFill>
                  <a:srgbClr val="FF0066"/>
                </a:solidFill>
                <a:latin typeface="Calibri"/>
              </a:rPr>
              <a:t> E’ un analogo modificato di aciclovir che ne consente un migliore assorbimento dopo somministrazione orale </a:t>
            </a:r>
            <a:endParaRPr lang="en-US" sz="2000" b="0" strike="noStrike" spc="-1">
              <a:solidFill>
                <a:srgbClr val="000000"/>
              </a:solidFill>
              <a:latin typeface="Times New Roman"/>
            </a:endParaRPr>
          </a:p>
        </p:txBody>
      </p:sp>
      <p:sp>
        <p:nvSpPr>
          <p:cNvPr id="119" name="CustomShape 2"/>
          <p:cNvSpPr/>
          <p:nvPr/>
        </p:nvSpPr>
        <p:spPr>
          <a:xfrm>
            <a:off x="108000" y="260280"/>
            <a:ext cx="845820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FF0066"/>
                </a:solidFill>
                <a:latin typeface="Helvetica Neue Bold Condensed"/>
              </a:rPr>
              <a:t>VALACICLOVIR</a:t>
            </a:r>
            <a:endParaRPr lang="en-US" sz="3200" b="0" strike="noStrike" spc="-1">
              <a:solidFill>
                <a:srgbClr val="000000"/>
              </a:solidFill>
              <a:latin typeface="Times New Roman"/>
            </a:endParaRPr>
          </a:p>
        </p:txBody>
      </p:sp>
      <p:sp>
        <p:nvSpPr>
          <p:cNvPr id="120" name="Line 3"/>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121" name="CustomShape 4"/>
          <p:cNvSpPr/>
          <p:nvPr/>
        </p:nvSpPr>
        <p:spPr>
          <a:xfrm>
            <a:off x="6223680" y="404640"/>
            <a:ext cx="100692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1800" b="1" strike="noStrike" spc="-1">
                <a:solidFill>
                  <a:srgbClr val="FF0066"/>
                </a:solidFill>
                <a:latin typeface="Calibri"/>
              </a:rPr>
              <a:t>(Valtrex</a:t>
            </a:r>
            <a:r>
              <a:rPr lang="en-US" sz="1800" b="0" strike="noStrike" spc="-1">
                <a:solidFill>
                  <a:srgbClr val="FF0066"/>
                </a:solidFill>
                <a:latin typeface="Calibri"/>
              </a:rPr>
              <a:t>)</a:t>
            </a:r>
            <a:endParaRPr lang="en-US" sz="1800" b="0" strike="noStrike" spc="-1">
              <a:solidFill>
                <a:srgbClr val="000000"/>
              </a:solidFill>
              <a:latin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3"/>
          <p:cNvPicPr/>
          <p:nvPr/>
        </p:nvPicPr>
        <p:blipFill>
          <a:blip r:embed="rId2" cstate="print"/>
          <a:srcRect l="2003" t="15895" r="2835" b="2857"/>
          <a:stretch/>
        </p:blipFill>
        <p:spPr>
          <a:xfrm>
            <a:off x="468360" y="1125360"/>
            <a:ext cx="8140680" cy="5256360"/>
          </a:xfrm>
          <a:prstGeom prst="rect">
            <a:avLst/>
          </a:prstGeom>
          <a:ln>
            <a:noFill/>
          </a:ln>
        </p:spPr>
      </p:pic>
      <p:sp>
        <p:nvSpPr>
          <p:cNvPr id="123" name="CustomShape 1"/>
          <p:cNvSpPr/>
          <p:nvPr/>
        </p:nvSpPr>
        <p:spPr>
          <a:xfrm>
            <a:off x="1735200" y="77760"/>
            <a:ext cx="5859000" cy="8254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gn="ctr">
              <a:lnSpc>
                <a:spcPct val="100000"/>
              </a:lnSpc>
            </a:pPr>
            <a:r>
              <a:rPr lang="it-IT" sz="2400" b="1" strike="noStrike" spc="-1">
                <a:solidFill>
                  <a:srgbClr val="C00000"/>
                </a:solidFill>
                <a:latin typeface="Calibri"/>
                <a:ea typeface="Times New Roman"/>
              </a:rPr>
              <a:t>EVOLUZIONE DEGLI INIBITORI NUCLEOSIDICI </a:t>
            </a:r>
            <a:endParaRPr lang="en-US" sz="2400" b="0" strike="noStrike" spc="-1">
              <a:solidFill>
                <a:srgbClr val="000000"/>
              </a:solidFill>
              <a:latin typeface="Times New Roman"/>
            </a:endParaRPr>
          </a:p>
          <a:p>
            <a:pPr algn="ctr">
              <a:lnSpc>
                <a:spcPct val="100000"/>
              </a:lnSpc>
            </a:pPr>
            <a:r>
              <a:rPr lang="it-IT" sz="2400" b="1" strike="noStrike" spc="-1">
                <a:solidFill>
                  <a:srgbClr val="C00000"/>
                </a:solidFill>
                <a:latin typeface="Calibri"/>
                <a:ea typeface="Times New Roman"/>
              </a:rPr>
              <a:t>DELLA DNA-POLIMERASI</a:t>
            </a:r>
            <a:endParaRPr lang="en-US" sz="2400" b="0" strike="noStrike" spc="-1">
              <a:solidFill>
                <a:srgbClr val="000000"/>
              </a:solidFill>
              <a:latin typeface="Times New Roman"/>
            </a:endParaRPr>
          </a:p>
        </p:txBody>
      </p:sp>
      <p:sp>
        <p:nvSpPr>
          <p:cNvPr id="124" name="Line 2"/>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125" name="CustomShape 3"/>
          <p:cNvSpPr/>
          <p:nvPr/>
        </p:nvSpPr>
        <p:spPr>
          <a:xfrm>
            <a:off x="395280" y="5784840"/>
            <a:ext cx="8353440" cy="720720"/>
          </a:xfrm>
          <a:custGeom>
            <a:avLst/>
            <a:gdLst/>
            <a:ahLst/>
            <a:cxnLst/>
            <a:rect l="0" t="0" r="r" b="b"/>
            <a:pathLst>
              <a:path w="23206" h="2004">
                <a:moveTo>
                  <a:pt x="0" y="500"/>
                </a:moveTo>
                <a:lnTo>
                  <a:pt x="21804" y="500"/>
                </a:lnTo>
                <a:lnTo>
                  <a:pt x="21804" y="0"/>
                </a:lnTo>
                <a:lnTo>
                  <a:pt x="23205" y="1001"/>
                </a:lnTo>
                <a:lnTo>
                  <a:pt x="21804" y="2003"/>
                </a:lnTo>
                <a:lnTo>
                  <a:pt x="21804" y="1502"/>
                </a:lnTo>
                <a:lnTo>
                  <a:pt x="0" y="1502"/>
                </a:lnTo>
                <a:lnTo>
                  <a:pt x="0" y="500"/>
                </a:lnTo>
              </a:path>
            </a:pathLst>
          </a:custGeom>
          <a:solidFill>
            <a:srgbClr val="C00000"/>
          </a:solidFill>
          <a:ln w="25560" cap="sq">
            <a:solidFill>
              <a:srgbClr val="990033"/>
            </a:solidFill>
            <a:miter/>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100000"/>
              </a:lnSpc>
            </a:pPr>
            <a:r>
              <a:rPr lang="it-IT" sz="2400" b="0" strike="noStrike" spc="-1">
                <a:solidFill>
                  <a:srgbClr val="FFFFFF"/>
                </a:solidFill>
                <a:latin typeface="Calibri"/>
              </a:rPr>
              <a:t>SELETTIVITÀ CRESCENTE</a:t>
            </a:r>
            <a:endParaRPr lang="en-US" sz="2400" b="0" strike="noStrike" spc="-1">
              <a:solidFill>
                <a:srgbClr val="000000"/>
              </a:solidFill>
              <a:latin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39552" y="2420888"/>
            <a:ext cx="7776864" cy="923330"/>
          </a:xfrm>
          <a:prstGeom prst="rect">
            <a:avLst/>
          </a:prstGeom>
        </p:spPr>
        <p:txBody>
          <a:bodyPr wrap="square">
            <a:spAutoFit/>
          </a:bodyPr>
          <a:lstStyle/>
          <a:p>
            <a:r>
              <a:rPr lang="it-IT" b="1" dirty="0"/>
              <a:t>SELETTIVITA’ RELATIVA:</a:t>
            </a:r>
          </a:p>
          <a:p>
            <a:r>
              <a:rPr lang="it-IT" dirty="0"/>
              <a:t>L’affinità del farmaco per la struttura o funzione virale è superiore a quella per le strutture o funzioni cellulari per le quali sussiste una certa reattività</a:t>
            </a:r>
          </a:p>
        </p:txBody>
      </p:sp>
      <p:sp>
        <p:nvSpPr>
          <p:cNvPr id="6" name="Rettangolo 5"/>
          <p:cNvSpPr/>
          <p:nvPr/>
        </p:nvSpPr>
        <p:spPr>
          <a:xfrm>
            <a:off x="467544" y="3573016"/>
            <a:ext cx="7776864" cy="1200329"/>
          </a:xfrm>
          <a:prstGeom prst="rect">
            <a:avLst/>
          </a:prstGeom>
        </p:spPr>
        <p:txBody>
          <a:bodyPr wrap="square">
            <a:spAutoFit/>
          </a:bodyPr>
          <a:lstStyle/>
          <a:p>
            <a:endParaRPr lang="it-IT" b="1" dirty="0"/>
          </a:p>
          <a:p>
            <a:r>
              <a:rPr lang="it-IT" b="1" dirty="0"/>
              <a:t>VARIANTI VIRALI FARMACO-RESISTENTI:</a:t>
            </a:r>
          </a:p>
          <a:p>
            <a:r>
              <a:rPr lang="it-IT" dirty="0"/>
              <a:t>la terapia prolungata con un certo farmaco antivirale può causare la selezione di ceppi virali resistenti all’attività antivirale del farmaco</a:t>
            </a:r>
          </a:p>
        </p:txBody>
      </p:sp>
      <p:sp>
        <p:nvSpPr>
          <p:cNvPr id="7" name="Rettangolo 6"/>
          <p:cNvSpPr/>
          <p:nvPr/>
        </p:nvSpPr>
        <p:spPr>
          <a:xfrm>
            <a:off x="1547664" y="1844824"/>
            <a:ext cx="7200800" cy="369332"/>
          </a:xfrm>
          <a:prstGeom prst="rect">
            <a:avLst/>
          </a:prstGeom>
        </p:spPr>
        <p:txBody>
          <a:bodyPr wrap="square">
            <a:spAutoFit/>
          </a:bodyPr>
          <a:lstStyle/>
          <a:p>
            <a:r>
              <a:rPr lang="it-IT" dirty="0">
                <a:solidFill>
                  <a:schemeClr val="bg1">
                    <a:lumMod val="50000"/>
                  </a:schemeClr>
                </a:solidFill>
              </a:rPr>
              <a:t>CARATTERISTICHE INTRINSECHE DELLA TERAPIA ANTIVIRALE</a:t>
            </a:r>
          </a:p>
        </p:txBody>
      </p:sp>
      <p:sp>
        <p:nvSpPr>
          <p:cNvPr id="9" name="Rettangolo arrotondato 8"/>
          <p:cNvSpPr/>
          <p:nvPr/>
        </p:nvSpPr>
        <p:spPr>
          <a:xfrm>
            <a:off x="539552" y="332656"/>
            <a:ext cx="7920880"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200" b="1" dirty="0"/>
          </a:p>
          <a:p>
            <a:pPr algn="ctr"/>
            <a:r>
              <a:rPr lang="it-IT" sz="3200" b="1" dirty="0"/>
              <a:t>TOSSICITA’ CELLULARE </a:t>
            </a:r>
          </a:p>
          <a:p>
            <a:pPr algn="ctr"/>
            <a:r>
              <a:rPr lang="it-IT" sz="3200" b="1" dirty="0"/>
              <a:t>E </a:t>
            </a:r>
          </a:p>
          <a:p>
            <a:pPr algn="ctr"/>
            <a:r>
              <a:rPr lang="it-IT" sz="3200" b="1" dirty="0"/>
              <a:t>SVILUPPO </a:t>
            </a:r>
            <a:r>
              <a:rPr lang="it-IT" sz="3200" b="1" dirty="0" err="1"/>
              <a:t>DI</a:t>
            </a:r>
            <a:r>
              <a:rPr lang="it-IT" sz="3200" b="1" dirty="0"/>
              <a:t> FARMACO-RESISTENZA</a:t>
            </a:r>
          </a:p>
          <a:p>
            <a:pPr algn="ctr"/>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2564904"/>
            <a:ext cx="6880258" cy="42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76160" y="189083"/>
            <a:ext cx="3636000" cy="25548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48316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0" y="380880"/>
            <a:ext cx="9144000" cy="545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990033"/>
                </a:solidFill>
                <a:latin typeface="Calibri"/>
                <a:ea typeface="Times New Roman"/>
              </a:rPr>
              <a:t>ANTIVIRALI</a:t>
            </a:r>
            <a:r>
              <a:rPr lang="it-IT" sz="2800" b="0" strike="noStrike" spc="-1">
                <a:solidFill>
                  <a:srgbClr val="990033"/>
                </a:solidFill>
                <a:latin typeface="Calibri"/>
                <a:ea typeface="Times New Roman"/>
              </a:rPr>
              <a:t> </a:t>
            </a:r>
            <a:r>
              <a:rPr lang="it-IT" sz="2800" b="1" strike="noStrike" spc="-1">
                <a:solidFill>
                  <a:srgbClr val="990033"/>
                </a:solidFill>
                <a:latin typeface="Calibri"/>
                <a:ea typeface="Times New Roman"/>
              </a:rPr>
              <a:t>ANTICITOMEGALOVIRUS</a:t>
            </a:r>
            <a:endParaRPr lang="en-US" sz="2800" b="0" strike="noStrike" spc="-1">
              <a:solidFill>
                <a:srgbClr val="000000"/>
              </a:solidFill>
              <a:latin typeface="Times New Roman"/>
            </a:endParaRPr>
          </a:p>
          <a:p>
            <a:pPr algn="ctr">
              <a:lnSpc>
                <a:spcPct val="100000"/>
              </a:lnSpc>
            </a:pPr>
            <a:r>
              <a:rPr lang="it-IT" sz="2800" b="0" strike="noStrike" spc="-1">
                <a:solidFill>
                  <a:srgbClr val="16165D"/>
                </a:solidFill>
                <a:latin typeface="Calibri"/>
                <a:ea typeface="Times New Roman"/>
              </a:rPr>
              <a:t> </a:t>
            </a:r>
            <a:endParaRPr lang="en-US" sz="28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Ganciclovir</a:t>
            </a:r>
            <a:endParaRPr lang="en-US" sz="2800" b="0" strike="noStrike" spc="-1">
              <a:solidFill>
                <a:srgbClr val="000000"/>
              </a:solidFill>
              <a:latin typeface="Times New Roman"/>
            </a:endParaRPr>
          </a:p>
          <a:p>
            <a:pPr algn="ctr">
              <a:lnSpc>
                <a:spcPct val="100000"/>
              </a:lnSpc>
            </a:pPr>
            <a:r>
              <a:rPr lang="it-IT" sz="2000" b="1" strike="noStrike" spc="-1">
                <a:solidFill>
                  <a:srgbClr val="16165D"/>
                </a:solidFill>
                <a:latin typeface="Calibri"/>
                <a:ea typeface="Times New Roman"/>
              </a:rPr>
              <a:t>(Citovirax</a:t>
            </a:r>
            <a:r>
              <a:rPr lang="it-IT" sz="2000" b="1" strike="noStrike" spc="-1">
                <a:solidFill>
                  <a:srgbClr val="16165D"/>
                </a:solidFill>
                <a:latin typeface="Symbol"/>
                <a:ea typeface="Symbol"/>
              </a:rPr>
              <a:t></a:t>
            </a:r>
            <a:r>
              <a:rPr lang="it-IT" sz="2000" b="1" strike="noStrike" spc="-1">
                <a:solidFill>
                  <a:srgbClr val="16165D"/>
                </a:solidFill>
                <a:latin typeface="Calibri"/>
                <a:ea typeface="Times New Roman"/>
              </a:rPr>
              <a:t>, Cimevene</a:t>
            </a:r>
            <a:r>
              <a:rPr lang="it-IT" sz="2000" b="1" strike="noStrike" spc="-1">
                <a:solidFill>
                  <a:srgbClr val="16165D"/>
                </a:solidFill>
                <a:latin typeface="Symbol"/>
                <a:ea typeface="Symbol"/>
              </a:rPr>
              <a:t></a:t>
            </a:r>
            <a:r>
              <a:rPr lang="it-IT" sz="2000" b="1" strike="noStrike" spc="-1">
                <a:solidFill>
                  <a:srgbClr val="16165D"/>
                </a:solidFill>
                <a:latin typeface="Calibri"/>
                <a:ea typeface="Times New Roman"/>
              </a:rPr>
              <a:t>)</a:t>
            </a:r>
            <a:endParaRPr lang="en-US" sz="20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 </a:t>
            </a:r>
            <a:endParaRPr lang="en-US" sz="28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Foscarnet</a:t>
            </a:r>
            <a:endParaRPr lang="en-US" sz="2800" b="0" strike="noStrike" spc="-1">
              <a:solidFill>
                <a:srgbClr val="000000"/>
              </a:solidFill>
              <a:latin typeface="Times New Roman"/>
            </a:endParaRPr>
          </a:p>
          <a:p>
            <a:pPr algn="ctr">
              <a:lnSpc>
                <a:spcPct val="100000"/>
              </a:lnSpc>
            </a:pPr>
            <a:r>
              <a:rPr lang="it-IT" sz="2000" b="1" strike="noStrike" spc="-1">
                <a:solidFill>
                  <a:srgbClr val="16165D"/>
                </a:solidFill>
                <a:latin typeface="Calibri"/>
                <a:ea typeface="Times New Roman"/>
              </a:rPr>
              <a:t>(Foscavir</a:t>
            </a:r>
            <a:r>
              <a:rPr lang="it-IT" sz="2000" b="1" strike="noStrike" spc="-1">
                <a:solidFill>
                  <a:srgbClr val="16165D"/>
                </a:solidFill>
                <a:latin typeface="Symbol"/>
                <a:ea typeface="Symbol"/>
              </a:rPr>
              <a:t></a:t>
            </a:r>
            <a:r>
              <a:rPr lang="it-IT" sz="2000" b="1" strike="noStrike" spc="-1">
                <a:solidFill>
                  <a:srgbClr val="16165D"/>
                </a:solidFill>
                <a:latin typeface="Calibri"/>
                <a:ea typeface="Times New Roman"/>
              </a:rPr>
              <a:t>, Virudin)</a:t>
            </a:r>
            <a:endParaRPr lang="en-US" sz="20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 </a:t>
            </a:r>
            <a:endParaRPr lang="en-US" sz="28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Cidofovir</a:t>
            </a:r>
            <a:endParaRPr lang="en-US" sz="2800" b="0" strike="noStrike" spc="-1">
              <a:solidFill>
                <a:srgbClr val="000000"/>
              </a:solidFill>
              <a:latin typeface="Times New Roman"/>
            </a:endParaRPr>
          </a:p>
          <a:p>
            <a:pPr algn="ctr">
              <a:lnSpc>
                <a:spcPct val="100000"/>
              </a:lnSpc>
            </a:pPr>
            <a:r>
              <a:rPr lang="it-IT" sz="2000" b="1" strike="noStrike" spc="-1">
                <a:solidFill>
                  <a:srgbClr val="16165D"/>
                </a:solidFill>
                <a:latin typeface="Calibri"/>
                <a:ea typeface="Times New Roman"/>
              </a:rPr>
              <a:t>(Vistide</a:t>
            </a:r>
            <a:r>
              <a:rPr lang="it-IT" sz="2000" b="1" strike="noStrike" spc="-1">
                <a:solidFill>
                  <a:srgbClr val="16165D"/>
                </a:solidFill>
                <a:latin typeface="Symbol"/>
                <a:ea typeface="Symbol"/>
              </a:rPr>
              <a:t></a:t>
            </a:r>
            <a:r>
              <a:rPr lang="it-IT" sz="2000" b="1" strike="noStrike" spc="-1">
                <a:solidFill>
                  <a:srgbClr val="16165D"/>
                </a:solidFill>
                <a:latin typeface="Calibri"/>
                <a:ea typeface="Times New Roman"/>
              </a:rPr>
              <a:t>)</a:t>
            </a:r>
            <a:endParaRPr lang="en-US" sz="20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 </a:t>
            </a:r>
            <a:endParaRPr lang="en-US" sz="2800" b="0" strike="noStrike" spc="-1">
              <a:solidFill>
                <a:srgbClr val="000000"/>
              </a:solidFill>
              <a:latin typeface="Times New Roman"/>
            </a:endParaRPr>
          </a:p>
          <a:p>
            <a:pPr algn="ctr">
              <a:lnSpc>
                <a:spcPct val="100000"/>
              </a:lnSpc>
            </a:pPr>
            <a:r>
              <a:rPr lang="it-IT" sz="2800" b="1" strike="noStrike" spc="-1">
                <a:solidFill>
                  <a:srgbClr val="16165D"/>
                </a:solidFill>
                <a:latin typeface="Calibri"/>
                <a:ea typeface="Times New Roman"/>
              </a:rPr>
              <a:t>Fomivirsen</a:t>
            </a:r>
            <a:endParaRPr lang="en-US" sz="2800" b="0" strike="noStrike" spc="-1">
              <a:solidFill>
                <a:srgbClr val="000000"/>
              </a:solidFill>
              <a:latin typeface="Times New Roman"/>
            </a:endParaRPr>
          </a:p>
          <a:p>
            <a:pPr algn="ctr">
              <a:lnSpc>
                <a:spcPct val="100000"/>
              </a:lnSpc>
            </a:pPr>
            <a:r>
              <a:rPr lang="it-IT" sz="2000" b="1" strike="noStrike" spc="-1">
                <a:solidFill>
                  <a:srgbClr val="16165D"/>
                </a:solidFill>
                <a:latin typeface="Calibri"/>
                <a:ea typeface="Times New Roman"/>
              </a:rPr>
              <a:t>(Vitravene</a:t>
            </a:r>
            <a:r>
              <a:rPr lang="it-IT" sz="2000" b="1" strike="noStrike" spc="-1">
                <a:solidFill>
                  <a:srgbClr val="16165D"/>
                </a:solidFill>
                <a:latin typeface="Symbol"/>
                <a:ea typeface="Symbol"/>
              </a:rPr>
              <a:t></a:t>
            </a:r>
            <a:r>
              <a:rPr lang="it-IT" sz="2000" b="1" strike="noStrike" spc="-1">
                <a:solidFill>
                  <a:srgbClr val="16165D"/>
                </a:solidFill>
                <a:latin typeface="Calibri"/>
                <a:ea typeface="Times New Roman"/>
              </a:rPr>
              <a:t>)</a:t>
            </a:r>
            <a:endParaRPr lang="en-US" sz="2000" b="0" strike="noStrike" spc="-1">
              <a:solidFill>
                <a:srgbClr val="000000"/>
              </a:solidFill>
              <a:latin typeface="Times New Roman"/>
            </a:endParaRPr>
          </a:p>
          <a:p>
            <a:pPr>
              <a:lnSpc>
                <a:spcPct val="100000"/>
              </a:lnSpc>
            </a:pPr>
            <a:endParaRPr lang="en-US" sz="2000" b="0" strike="noStrike" spc="-1">
              <a:solidFill>
                <a:srgbClr val="000000"/>
              </a:solidFill>
              <a:latin typeface="Times New Roman"/>
            </a:endParaRPr>
          </a:p>
        </p:txBody>
      </p:sp>
      <p:sp>
        <p:nvSpPr>
          <p:cNvPr id="127" name="Line 2"/>
          <p:cNvSpPr/>
          <p:nvPr/>
        </p:nvSpPr>
        <p:spPr>
          <a:xfrm>
            <a:off x="395280" y="98100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429840" y="260280"/>
            <a:ext cx="847440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strike="noStrike" spc="-1">
                <a:solidFill>
                  <a:srgbClr val="0070C0"/>
                </a:solidFill>
                <a:latin typeface="Arial"/>
                <a:ea typeface="Times New Roman"/>
              </a:rPr>
              <a:t>INIBITORI NON NUCLEOSIDICI DELLA DNA-POLIMERASI</a:t>
            </a:r>
            <a:endParaRPr lang="en-US" sz="2400" b="0" strike="noStrike" spc="-1">
              <a:solidFill>
                <a:srgbClr val="000000"/>
              </a:solidFill>
              <a:latin typeface="Times New Roman"/>
            </a:endParaRPr>
          </a:p>
        </p:txBody>
      </p:sp>
      <p:sp>
        <p:nvSpPr>
          <p:cNvPr id="129" name="Line 2"/>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130" name="CustomShape 3"/>
          <p:cNvSpPr/>
          <p:nvPr/>
        </p:nvSpPr>
        <p:spPr>
          <a:xfrm>
            <a:off x="468360" y="1484280"/>
            <a:ext cx="359892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0070C0"/>
                </a:solidFill>
                <a:latin typeface="Calibri"/>
                <a:ea typeface="Arial"/>
              </a:rPr>
              <a:t>FOSCARNET</a:t>
            </a:r>
            <a:endParaRPr lang="en-US" sz="2400" b="0" strike="noStrike" spc="-1">
              <a:solidFill>
                <a:srgbClr val="000000"/>
              </a:solidFill>
              <a:latin typeface="Times New Roman"/>
            </a:endParaRPr>
          </a:p>
        </p:txBody>
      </p:sp>
      <p:pic>
        <p:nvPicPr>
          <p:cNvPr id="131" name="Picture 9" descr="C:\Documenti\antivir 45.jpg"/>
          <p:cNvPicPr/>
          <p:nvPr/>
        </p:nvPicPr>
        <p:blipFill>
          <a:blip r:embed="rId2" cstate="print"/>
          <a:srcRect b="16862"/>
          <a:stretch/>
        </p:blipFill>
        <p:spPr>
          <a:xfrm>
            <a:off x="3708360" y="1052640"/>
            <a:ext cx="1854360" cy="1152360"/>
          </a:xfrm>
          <a:prstGeom prst="rect">
            <a:avLst/>
          </a:prstGeom>
          <a:ln>
            <a:noFill/>
          </a:ln>
        </p:spPr>
      </p:pic>
      <p:sp>
        <p:nvSpPr>
          <p:cNvPr id="132" name="CustomShape 4"/>
          <p:cNvSpPr/>
          <p:nvPr/>
        </p:nvSpPr>
        <p:spPr>
          <a:xfrm>
            <a:off x="684360" y="2349360"/>
            <a:ext cx="7848360" cy="2838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endParaRPr lang="en-US" sz="24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Inibisce selettivamente la DNA-polimerasi di virus erpetici, compreso il citomegalovirus.</a:t>
            </a:r>
            <a:endParaRPr lang="en-US" sz="2000" b="0" strike="noStrike" spc="-1">
              <a:solidFill>
                <a:srgbClr val="000000"/>
              </a:solidFill>
              <a:latin typeface="Times New Roman"/>
            </a:endParaRPr>
          </a:p>
          <a:p>
            <a:pPr algn="ctr">
              <a:lnSpc>
                <a:spcPct val="100000"/>
              </a:lnSpc>
            </a:pP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Con minore affinità inibisce anche la trascrittasi inversa di HIV </a:t>
            </a: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(DI50 = 0,1 - 0,5</a:t>
            </a:r>
            <a:r>
              <a:rPr lang="it-IT" sz="2000" b="0" strike="noStrike" spc="-1">
                <a:solidFill>
                  <a:srgbClr val="002060"/>
                </a:solidFill>
                <a:latin typeface="Symbol"/>
                <a:ea typeface="Symbol"/>
              </a:rPr>
              <a:t></a:t>
            </a:r>
            <a:r>
              <a:rPr lang="it-IT" sz="2000" b="0" strike="noStrike" spc="-1">
                <a:solidFill>
                  <a:srgbClr val="002060"/>
                </a:solidFill>
                <a:latin typeface="Calibri"/>
                <a:ea typeface="Arial"/>
              </a:rPr>
              <a:t>Mol/L).</a:t>
            </a:r>
            <a:endParaRPr lang="en-US" sz="2000" b="0" strike="noStrike" spc="-1">
              <a:solidFill>
                <a:srgbClr val="000000"/>
              </a:solidFill>
              <a:latin typeface="Times New Roman"/>
            </a:endParaRPr>
          </a:p>
          <a:p>
            <a:pPr algn="ctr">
              <a:lnSpc>
                <a:spcPct val="100000"/>
              </a:lnSpc>
            </a:pP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Ha scarsi effetti sugli enzimi e le cellule dell'ospite.</a:t>
            </a: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Inibisce la replicazione virale in modo reversibile.</a:t>
            </a:r>
            <a:endParaRPr lang="en-US" sz="2000" b="0" strike="noStrike" spc="-1">
              <a:solidFill>
                <a:srgbClr val="000000"/>
              </a:solidFill>
              <a:latin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468360" y="333360"/>
            <a:ext cx="8153280" cy="4726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0070C0"/>
                </a:solidFill>
                <a:latin typeface="Calibri"/>
                <a:ea typeface="Arial"/>
              </a:rPr>
              <a:t>FOSCARNET</a:t>
            </a:r>
            <a:endParaRPr lang="en-US" sz="3200" b="0" strike="noStrike" spc="-1">
              <a:solidFill>
                <a:srgbClr val="000000"/>
              </a:solidFill>
              <a:latin typeface="Times New Roman"/>
            </a:endParaRPr>
          </a:p>
          <a:p>
            <a:pPr algn="ctr">
              <a:lnSpc>
                <a:spcPct val="100000"/>
              </a:lnSpc>
            </a:pPr>
            <a:r>
              <a:rPr lang="it-IT" sz="2400" b="1" strike="noStrike" spc="-1">
                <a:solidFill>
                  <a:srgbClr val="0070C0"/>
                </a:solidFill>
                <a:latin typeface="Calibri"/>
                <a:ea typeface="Arial"/>
              </a:rPr>
              <a:t>Pirofosfato inorganico </a:t>
            </a:r>
            <a:endParaRPr lang="en-US" sz="2400" b="0" strike="noStrike" spc="-1">
              <a:solidFill>
                <a:srgbClr val="000000"/>
              </a:solidFill>
              <a:latin typeface="Times New Roman"/>
            </a:endParaRPr>
          </a:p>
          <a:p>
            <a:pPr algn="ctr">
              <a:lnSpc>
                <a:spcPct val="100000"/>
              </a:lnSpc>
            </a:pPr>
            <a:endParaRPr lang="en-US" sz="2400" b="0" strike="noStrike" spc="-1">
              <a:solidFill>
                <a:srgbClr val="000000"/>
              </a:solidFill>
              <a:latin typeface="Times New Roman"/>
            </a:endParaRPr>
          </a:p>
          <a:p>
            <a:pPr algn="ctr">
              <a:lnSpc>
                <a:spcPct val="100000"/>
              </a:lnSpc>
            </a:pPr>
            <a:endParaRPr lang="en-US" sz="2400" b="0" strike="noStrike" spc="-1">
              <a:solidFill>
                <a:srgbClr val="000000"/>
              </a:solidFill>
              <a:latin typeface="Times New Roman"/>
            </a:endParaRPr>
          </a:p>
          <a:p>
            <a:pPr algn="ctr">
              <a:lnSpc>
                <a:spcPct val="100000"/>
              </a:lnSpc>
            </a:pPr>
            <a:r>
              <a:rPr lang="it-IT" sz="2800" b="1" strike="noStrike" spc="-1">
                <a:solidFill>
                  <a:srgbClr val="0070C0"/>
                </a:solidFill>
                <a:latin typeface="Calibri"/>
                <a:ea typeface="Arial"/>
              </a:rPr>
              <a:t>INDICAZIONI</a:t>
            </a:r>
            <a:endParaRPr lang="en-US" sz="28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 </a:t>
            </a:r>
            <a:endParaRPr lang="en-US" sz="2000" b="0" strike="noStrike" spc="-1">
              <a:solidFill>
                <a:srgbClr val="000000"/>
              </a:solidFill>
              <a:latin typeface="Times New Roman"/>
            </a:endParaRPr>
          </a:p>
          <a:p>
            <a:pPr algn="ctr">
              <a:lnSpc>
                <a:spcPct val="100000"/>
              </a:lnSpc>
            </a:pP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Retinite da CMV in pazienti  con AIDS</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Infezione gastrointestinale da CMV in pazienti con AIDS</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Encefalite da CMV in pazienti con AIDS</a:t>
            </a:r>
            <a:endParaRPr lang="en-US" sz="2000" b="0" strike="noStrike" spc="-1">
              <a:solidFill>
                <a:srgbClr val="000000"/>
              </a:solidFill>
              <a:latin typeface="Times New Roman"/>
            </a:endParaRPr>
          </a:p>
          <a:p>
            <a:pPr algn="ctr">
              <a:lnSpc>
                <a:spcPct val="100000"/>
              </a:lnSpc>
            </a:pPr>
            <a:r>
              <a:rPr lang="it-IT" sz="800" b="1"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Infezioni da CMV in pazienti trapiantati con midollo osseo</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Infezioni erpetiche aciclovir-resistenti</a:t>
            </a:r>
            <a:r>
              <a:rPr lang="it-IT" sz="2000" b="0" strike="noStrike" spc="-1">
                <a:solidFill>
                  <a:srgbClr val="002060"/>
                </a:solidFill>
                <a:latin typeface="Calibri"/>
                <a:ea typeface="Arial"/>
              </a:rPr>
              <a:t> </a:t>
            </a:r>
            <a:r>
              <a:rPr lang="it-IT" sz="2000" b="1" strike="noStrike" spc="-1">
                <a:solidFill>
                  <a:srgbClr val="002060"/>
                </a:solidFill>
                <a:latin typeface="Calibri"/>
                <a:ea typeface="Arial"/>
              </a:rPr>
              <a:t>in pazienti con AIDS</a:t>
            </a:r>
            <a:endParaRPr lang="en-US" sz="20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2000" b="1" strike="noStrike" spc="-1">
                <a:solidFill>
                  <a:srgbClr val="002060"/>
                </a:solidFill>
                <a:latin typeface="Calibri"/>
                <a:ea typeface="Arial"/>
              </a:rPr>
              <a:t>Epatite B acuta (?)</a:t>
            </a:r>
            <a:endParaRPr lang="en-US" sz="2000" b="0" strike="noStrike" spc="-1">
              <a:solidFill>
                <a:srgbClr val="000000"/>
              </a:solidFill>
              <a:latin typeface="Times New Roman"/>
            </a:endParaRPr>
          </a:p>
        </p:txBody>
      </p:sp>
      <p:pic>
        <p:nvPicPr>
          <p:cNvPr id="134" name="Picture 9" descr="C:\Documenti\antivir 45.jpg"/>
          <p:cNvPicPr/>
          <p:nvPr/>
        </p:nvPicPr>
        <p:blipFill>
          <a:blip r:embed="rId2" cstate="print"/>
          <a:stretch/>
        </p:blipFill>
        <p:spPr>
          <a:xfrm>
            <a:off x="6553080" y="304920"/>
            <a:ext cx="1854360" cy="1385640"/>
          </a:xfrm>
          <a:prstGeom prst="rect">
            <a:avLst/>
          </a:prstGeom>
          <a:ln>
            <a:noFill/>
          </a:ln>
        </p:spPr>
      </p:pic>
      <p:sp>
        <p:nvSpPr>
          <p:cNvPr id="135" name="Line 2"/>
          <p:cNvSpPr/>
          <p:nvPr/>
        </p:nvSpPr>
        <p:spPr>
          <a:xfrm>
            <a:off x="395280" y="155736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468360" y="333360"/>
            <a:ext cx="8153280" cy="586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0070C0"/>
                </a:solidFill>
                <a:latin typeface="Calibri"/>
                <a:ea typeface="Arial"/>
              </a:rPr>
              <a:t>FOSCARNET</a:t>
            </a:r>
            <a:endParaRPr lang="en-US" sz="3200" b="0" strike="noStrike" spc="-1">
              <a:solidFill>
                <a:srgbClr val="000000"/>
              </a:solidFill>
              <a:latin typeface="Times New Roman"/>
            </a:endParaRPr>
          </a:p>
          <a:p>
            <a:pPr algn="ctr">
              <a:lnSpc>
                <a:spcPct val="100000"/>
              </a:lnSpc>
            </a:pPr>
            <a:r>
              <a:rPr lang="it-IT" sz="2400" b="1" strike="noStrike" spc="-1">
                <a:solidFill>
                  <a:srgbClr val="0070C0"/>
                </a:solidFill>
                <a:latin typeface="Calibri"/>
                <a:ea typeface="Arial"/>
              </a:rPr>
              <a:t>Pirofosfato inorganico </a:t>
            </a:r>
            <a:endParaRPr lang="en-US" sz="2400" b="0" strike="noStrike" spc="-1">
              <a:solidFill>
                <a:srgbClr val="000000"/>
              </a:solidFill>
              <a:latin typeface="Times New Roman"/>
            </a:endParaRPr>
          </a:p>
          <a:p>
            <a:pPr algn="ctr">
              <a:lnSpc>
                <a:spcPct val="100000"/>
              </a:lnSpc>
            </a:pPr>
            <a:endParaRPr lang="en-US" sz="2400" b="0" strike="noStrike" spc="-1">
              <a:solidFill>
                <a:srgbClr val="000000"/>
              </a:solidFill>
              <a:latin typeface="Times New Roman"/>
            </a:endParaRPr>
          </a:p>
          <a:p>
            <a:pPr algn="ctr">
              <a:lnSpc>
                <a:spcPct val="100000"/>
              </a:lnSpc>
            </a:pPr>
            <a:endParaRPr lang="en-US" sz="2400" b="0" strike="noStrike" spc="-1">
              <a:solidFill>
                <a:srgbClr val="000000"/>
              </a:solidFill>
              <a:latin typeface="Times New Roman"/>
            </a:endParaRPr>
          </a:p>
          <a:p>
            <a:pPr algn="ctr">
              <a:lnSpc>
                <a:spcPct val="100000"/>
              </a:lnSpc>
            </a:pPr>
            <a:r>
              <a:rPr lang="it-IT" sz="2800" b="1" strike="noStrike" spc="-1">
                <a:solidFill>
                  <a:srgbClr val="0070C0"/>
                </a:solidFill>
                <a:latin typeface="Calibri"/>
                <a:ea typeface="Arial"/>
              </a:rPr>
              <a:t>TOSSICITA‘</a:t>
            </a:r>
            <a:endParaRPr lang="en-US" sz="2800" b="0" strike="noStrike" spc="-1">
              <a:solidFill>
                <a:srgbClr val="000000"/>
              </a:solidFill>
              <a:latin typeface="Times New Roman"/>
            </a:endParaRPr>
          </a:p>
          <a:p>
            <a:pPr algn="ctr">
              <a:lnSpc>
                <a:spcPct val="100000"/>
              </a:lnSpc>
            </a:pPr>
            <a:endParaRPr lang="en-US" sz="2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Tossicità renale</a:t>
            </a:r>
            <a:r>
              <a:rPr lang="it-IT" sz="1800" b="0" strike="noStrike" spc="-1">
                <a:solidFill>
                  <a:srgbClr val="002060"/>
                </a:solidFill>
                <a:latin typeface="Calibri"/>
                <a:ea typeface="Arial"/>
              </a:rPr>
              <a:t> (45%)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Calibri"/>
                <a:ea typeface="Arial"/>
              </a:rPr>
              <a:t>Aumento della creatininemia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Calibri"/>
                <a:ea typeface="Arial"/>
              </a:rPr>
              <a:t>(necrosi tubulare reversibile dose dipendente, attenzione all'idratazione)</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Anemia</a:t>
            </a:r>
            <a:r>
              <a:rPr lang="it-IT" sz="1800" b="0" strike="noStrike" spc="-1">
                <a:solidFill>
                  <a:srgbClr val="002060"/>
                </a:solidFill>
                <a:latin typeface="Calibri"/>
                <a:ea typeface="Arial"/>
              </a:rPr>
              <a:t> (20 - 30%)</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Disturbi gastroenterici</a:t>
            </a:r>
            <a:r>
              <a:rPr lang="it-IT" sz="1800" b="0" strike="noStrike" spc="-1">
                <a:solidFill>
                  <a:srgbClr val="002060"/>
                </a:solidFill>
                <a:latin typeface="Calibri"/>
                <a:ea typeface="Arial"/>
              </a:rPr>
              <a:t> (20 - 30%)</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Calibri"/>
                <a:ea typeface="Arial"/>
              </a:rPr>
              <a:t>Nausea e Vomito</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Disturbi elettrolitici</a:t>
            </a:r>
            <a:r>
              <a:rPr lang="it-IT" sz="1800" b="0" strike="noStrike" spc="-1">
                <a:solidFill>
                  <a:srgbClr val="002060"/>
                </a:solidFill>
                <a:latin typeface="Calibri"/>
                <a:ea typeface="Arial"/>
              </a:rPr>
              <a:t>  (15 - 43%)</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Calibri"/>
                <a:ea typeface="Arial"/>
              </a:rPr>
              <a:t>Ipercalcemia, Ipocalcemia, Ipokaliemia, Ipomagnesiemia</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Calibri"/>
                <a:ea typeface="Arial"/>
              </a:rPr>
              <a:t>Ipofosfatemia e Iperfosfatemia  (6-8%)</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Convulsioni </a:t>
            </a:r>
            <a:r>
              <a:rPr lang="it-IT" sz="1800" b="0" strike="noStrike" spc="-1">
                <a:solidFill>
                  <a:srgbClr val="002060"/>
                </a:solidFill>
                <a:latin typeface="Calibri"/>
                <a:ea typeface="Arial"/>
              </a:rPr>
              <a:t>(10%)</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002060"/>
                </a:solidFill>
                <a:latin typeface="Calibri"/>
                <a:ea typeface="Arial"/>
              </a:rPr>
              <a:t>Ulcerazioni genitali </a:t>
            </a:r>
            <a:r>
              <a:rPr lang="it-IT" sz="1800" b="0" strike="noStrike" spc="-1">
                <a:solidFill>
                  <a:srgbClr val="002060"/>
                </a:solidFill>
                <a:latin typeface="Calibri"/>
                <a:ea typeface="Arial"/>
              </a:rPr>
              <a:t>(3 - 9%)</a:t>
            </a:r>
            <a:endParaRPr lang="en-US" sz="1800" b="0" strike="noStrike" spc="-1">
              <a:solidFill>
                <a:srgbClr val="000000"/>
              </a:solidFill>
              <a:latin typeface="Times New Roman"/>
            </a:endParaRPr>
          </a:p>
        </p:txBody>
      </p:sp>
      <p:pic>
        <p:nvPicPr>
          <p:cNvPr id="137" name="Picture 9" descr="C:\Documenti\antivir 45.jpg"/>
          <p:cNvPicPr/>
          <p:nvPr/>
        </p:nvPicPr>
        <p:blipFill>
          <a:blip r:embed="rId2" cstate="print"/>
          <a:stretch/>
        </p:blipFill>
        <p:spPr>
          <a:xfrm>
            <a:off x="6553080" y="304920"/>
            <a:ext cx="1854360" cy="1385640"/>
          </a:xfrm>
          <a:prstGeom prst="rect">
            <a:avLst/>
          </a:prstGeom>
          <a:ln>
            <a:noFill/>
          </a:ln>
        </p:spPr>
      </p:pic>
      <p:sp>
        <p:nvSpPr>
          <p:cNvPr id="138" name="Line 2"/>
          <p:cNvSpPr/>
          <p:nvPr/>
        </p:nvSpPr>
        <p:spPr>
          <a:xfrm>
            <a:off x="395280" y="155736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72275" y="-7002"/>
            <a:ext cx="2371725" cy="366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Immagine 1" descr="38F12.BMP"/>
          <p:cNvPicPr>
            <a:picLocks noGrp="1" noChangeAspect="1"/>
          </p:cNvPicPr>
          <p:nvPr>
            <p:ph idx="1"/>
          </p:nvPr>
        </p:nvPicPr>
        <p:blipFill>
          <a:blip r:embed="rId4" cstate="print"/>
          <a:srcRect/>
          <a:stretch>
            <a:fillRect/>
          </a:stretch>
        </p:blipFill>
        <p:spPr bwMode="auto">
          <a:xfrm>
            <a:off x="107504" y="1196752"/>
            <a:ext cx="2986875" cy="4525963"/>
          </a:xfrm>
          <a:prstGeom prst="rect">
            <a:avLst/>
          </a:prstGeom>
          <a:noFill/>
          <a:ln w="9525">
            <a:noFill/>
            <a:miter lim="800000"/>
            <a:headEnd/>
            <a:tailEnd/>
          </a:ln>
        </p:spPr>
      </p:pic>
      <p:sp>
        <p:nvSpPr>
          <p:cNvPr id="5" name="CasellaDiTesto 4"/>
          <p:cNvSpPr txBox="1"/>
          <p:nvPr/>
        </p:nvSpPr>
        <p:spPr>
          <a:xfrm>
            <a:off x="3131840" y="1340768"/>
            <a:ext cx="5177571" cy="3785652"/>
          </a:xfrm>
          <a:prstGeom prst="rect">
            <a:avLst/>
          </a:prstGeom>
          <a:noFill/>
        </p:spPr>
        <p:txBody>
          <a:bodyPr wrap="none" rtlCol="0">
            <a:spAutoFit/>
          </a:bodyPr>
          <a:lstStyle/>
          <a:p>
            <a:r>
              <a:rPr lang="it-IT" sz="2000" dirty="0"/>
              <a:t>Derivato del </a:t>
            </a:r>
            <a:r>
              <a:rPr lang="it-IT" sz="2000" dirty="0" err="1"/>
              <a:t>pirofosfato</a:t>
            </a:r>
            <a:endParaRPr lang="it-IT" sz="2000" dirty="0"/>
          </a:p>
          <a:p>
            <a:r>
              <a:rPr lang="it-IT" sz="2000" dirty="0"/>
              <a:t>Non necessita di attivazione</a:t>
            </a:r>
          </a:p>
          <a:p>
            <a:endParaRPr lang="it-IT" sz="2000" dirty="0"/>
          </a:p>
          <a:p>
            <a:endParaRPr lang="it-IT" sz="2000" dirty="0"/>
          </a:p>
          <a:p>
            <a:r>
              <a:rPr lang="it-IT" sz="2000" dirty="0"/>
              <a:t>Inibitore irreversibile:</a:t>
            </a:r>
          </a:p>
          <a:p>
            <a:r>
              <a:rPr lang="it-IT" sz="2000" dirty="0"/>
              <a:t> DNA-polimerasi e RNA-polimerasi</a:t>
            </a:r>
          </a:p>
          <a:p>
            <a:endParaRPr lang="it-IT" sz="2000" dirty="0"/>
          </a:p>
          <a:p>
            <a:endParaRPr lang="it-IT" sz="2000" dirty="0"/>
          </a:p>
          <a:p>
            <a:r>
              <a:rPr lang="it-IT" sz="2000" dirty="0"/>
              <a:t>Indicato 	x retinite da CMV</a:t>
            </a:r>
          </a:p>
          <a:p>
            <a:r>
              <a:rPr lang="it-IT" sz="2000" dirty="0"/>
              <a:t> 	x HSV e VZV e resistenti ad </a:t>
            </a:r>
            <a:r>
              <a:rPr lang="it-IT" sz="2000" dirty="0" err="1"/>
              <a:t>aciclovir</a:t>
            </a:r>
            <a:endParaRPr lang="it-IT" sz="2000" dirty="0"/>
          </a:p>
          <a:p>
            <a:endParaRPr lang="it-IT" sz="2000" dirty="0"/>
          </a:p>
          <a:p>
            <a:r>
              <a:rPr lang="it-IT" sz="2000" dirty="0"/>
              <a:t>Distribuzione ampia, anche matrice ossea (10%)</a:t>
            </a:r>
          </a:p>
        </p:txBody>
      </p:sp>
      <p:sp>
        <p:nvSpPr>
          <p:cNvPr id="6" name="CasellaDiTesto 5"/>
          <p:cNvSpPr txBox="1"/>
          <p:nvPr/>
        </p:nvSpPr>
        <p:spPr>
          <a:xfrm>
            <a:off x="3635896" y="5301208"/>
            <a:ext cx="4906280" cy="1200329"/>
          </a:xfrm>
          <a:prstGeom prst="rect">
            <a:avLst/>
          </a:prstGeom>
          <a:noFill/>
        </p:spPr>
        <p:txBody>
          <a:bodyPr wrap="none" rtlCol="0">
            <a:spAutoFit/>
          </a:bodyPr>
          <a:lstStyle/>
          <a:p>
            <a:r>
              <a:rPr lang="it-IT" dirty="0"/>
              <a:t>EA:</a:t>
            </a:r>
          </a:p>
          <a:p>
            <a:r>
              <a:rPr lang="it-IT" u="sng" dirty="0"/>
              <a:t>Nefrotossicità (evitare associazioni con F </a:t>
            </a:r>
            <a:r>
              <a:rPr lang="it-IT" u="sng" dirty="0" err="1"/>
              <a:t>nefroTox</a:t>
            </a:r>
            <a:r>
              <a:rPr lang="it-IT" u="sng"/>
              <a:t>)</a:t>
            </a:r>
            <a:endParaRPr lang="it-IT" u="sng" dirty="0"/>
          </a:p>
          <a:p>
            <a:r>
              <a:rPr lang="it-IT" dirty="0"/>
              <a:t>Anemia/nausea/febbre</a:t>
            </a:r>
          </a:p>
          <a:p>
            <a:r>
              <a:rPr lang="it-IT" dirty="0"/>
              <a:t>Ipocalcemia/</a:t>
            </a:r>
            <a:r>
              <a:rPr lang="it-IT" dirty="0" err="1"/>
              <a:t>ipokaliemia</a:t>
            </a:r>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2"/>
          <p:cNvPicPr/>
          <p:nvPr/>
        </p:nvPicPr>
        <p:blipFill>
          <a:blip r:embed="rId2" cstate="print"/>
          <a:srcRect l="2637" t="18393" r="3305" b="6081"/>
          <a:stretch/>
        </p:blipFill>
        <p:spPr>
          <a:xfrm>
            <a:off x="750960" y="1484280"/>
            <a:ext cx="7924680" cy="4824360"/>
          </a:xfrm>
          <a:prstGeom prst="rect">
            <a:avLst/>
          </a:prstGeom>
          <a:ln>
            <a:noFill/>
          </a:ln>
        </p:spPr>
      </p:pic>
      <p:sp>
        <p:nvSpPr>
          <p:cNvPr id="140" name="CustomShape 1"/>
          <p:cNvSpPr/>
          <p:nvPr/>
        </p:nvSpPr>
        <p:spPr>
          <a:xfrm>
            <a:off x="806400" y="260280"/>
            <a:ext cx="769572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strike="noStrike" spc="-1">
                <a:solidFill>
                  <a:srgbClr val="FF0000"/>
                </a:solidFill>
                <a:latin typeface="Arial"/>
                <a:ea typeface="Times New Roman"/>
              </a:rPr>
              <a:t>INIBITORI NUCLEOTIDICI DELLA DNA-POLIMERASI</a:t>
            </a:r>
            <a:endParaRPr lang="en-US" sz="2400" b="0" strike="noStrike" spc="-1">
              <a:solidFill>
                <a:srgbClr val="000000"/>
              </a:solidFill>
              <a:latin typeface="Times New Roman"/>
            </a:endParaRPr>
          </a:p>
        </p:txBody>
      </p:sp>
      <p:sp>
        <p:nvSpPr>
          <p:cNvPr id="141" name="Line 2"/>
          <p:cNvSpPr/>
          <p:nvPr/>
        </p:nvSpPr>
        <p:spPr>
          <a:xfrm>
            <a:off x="395280" y="86688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142" name="CustomShape 3"/>
          <p:cNvSpPr/>
          <p:nvPr/>
        </p:nvSpPr>
        <p:spPr>
          <a:xfrm>
            <a:off x="468360" y="1341360"/>
            <a:ext cx="309564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FF0000"/>
                </a:solidFill>
                <a:latin typeface="Calibri"/>
                <a:ea typeface="Arial"/>
              </a:rPr>
              <a:t>CIDOFOVIR</a:t>
            </a:r>
            <a:endParaRPr lang="en-US" sz="2400" b="0" strike="noStrike" spc="-1">
              <a:solidFill>
                <a:srgbClr val="000000"/>
              </a:solidFill>
              <a:latin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179280" y="260280"/>
            <a:ext cx="8569440" cy="536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3200" b="1" strike="noStrike" spc="-1">
                <a:solidFill>
                  <a:srgbClr val="FF0000"/>
                </a:solidFill>
                <a:latin typeface="Calibri"/>
                <a:ea typeface="Arial"/>
              </a:rPr>
              <a:t>CIDOFOVIR</a:t>
            </a:r>
            <a:endParaRPr lang="en-US" sz="3200" b="0" strike="noStrike" spc="-1">
              <a:solidFill>
                <a:srgbClr val="000000"/>
              </a:solidFill>
              <a:latin typeface="Times New Roman"/>
            </a:endParaRPr>
          </a:p>
          <a:p>
            <a:pPr algn="ctr">
              <a:lnSpc>
                <a:spcPct val="100000"/>
              </a:lnSpc>
            </a:pPr>
            <a:r>
              <a:rPr lang="it-IT" sz="1800" b="1" strike="noStrike" spc="-1">
                <a:solidFill>
                  <a:srgbClr val="FF0000"/>
                </a:solidFill>
                <a:latin typeface="Calibri"/>
                <a:ea typeface="Arial"/>
              </a:rPr>
              <a:t>(Vistide</a:t>
            </a:r>
            <a:r>
              <a:rPr lang="it-IT" sz="1800" b="1" strike="noStrike" spc="-1" baseline="30000">
                <a:solidFill>
                  <a:srgbClr val="FF0000"/>
                </a:solidFill>
                <a:latin typeface="Symbol"/>
                <a:ea typeface="Symbol"/>
              </a:rPr>
              <a:t></a:t>
            </a:r>
            <a:r>
              <a:rPr lang="it-IT" sz="1800" b="1" strike="noStrike" spc="-1">
                <a:solidFill>
                  <a:srgbClr val="FF0000"/>
                </a:solidFill>
                <a:latin typeface="Calibri"/>
                <a:ea typeface="Arial"/>
              </a:rPr>
              <a:t>)</a:t>
            </a:r>
            <a:endParaRPr lang="en-US" sz="1800" b="0" strike="noStrike" spc="-1">
              <a:solidFill>
                <a:srgbClr val="000000"/>
              </a:solidFill>
              <a:latin typeface="Times New Roman"/>
            </a:endParaRPr>
          </a:p>
          <a:p>
            <a:pPr algn="ctr">
              <a:lnSpc>
                <a:spcPct val="100000"/>
              </a:lnSpc>
            </a:pPr>
            <a:r>
              <a:rPr lang="it-IT" sz="800" b="1" strike="noStrike" spc="-1">
                <a:solidFill>
                  <a:srgbClr val="FFFF00"/>
                </a:solidFill>
                <a:latin typeface="Calibri"/>
                <a:ea typeface="Arial"/>
              </a:rPr>
              <a:t> </a:t>
            </a:r>
            <a:endParaRPr lang="en-US" sz="800" b="0" strike="noStrike" spc="-1">
              <a:solidFill>
                <a:srgbClr val="000000"/>
              </a:solidFill>
              <a:latin typeface="Times New Roman"/>
            </a:endParaRPr>
          </a:p>
          <a:p>
            <a:pPr algn="ctr">
              <a:lnSpc>
                <a:spcPct val="100000"/>
              </a:lnSpc>
            </a:pPr>
            <a:r>
              <a:rPr lang="it-IT" sz="1800" b="1" strike="noStrike" spc="-1">
                <a:solidFill>
                  <a:srgbClr val="16165D"/>
                </a:solidFill>
                <a:latin typeface="Calibri"/>
                <a:ea typeface="Arial"/>
              </a:rPr>
              <a:t> </a:t>
            </a:r>
            <a:endParaRPr lang="en-US" sz="1800" b="0" strike="noStrike" spc="-1">
              <a:solidFill>
                <a:srgbClr val="000000"/>
              </a:solidFill>
              <a:latin typeface="Times New Roman"/>
            </a:endParaRPr>
          </a:p>
          <a:p>
            <a:pPr algn="ctr">
              <a:lnSpc>
                <a:spcPct val="100000"/>
              </a:lnSpc>
            </a:pPr>
            <a:r>
              <a:rPr lang="it-IT" sz="1800" b="1" strike="noStrike" spc="-1">
                <a:solidFill>
                  <a:srgbClr val="16165D"/>
                </a:solidFill>
                <a:latin typeface="Calibri"/>
                <a:ea typeface="Arial"/>
              </a:rPr>
              <a:t>MECCANISMO</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 Entra nelle cellule e  viene fosforilato dagli enzimi cellulari</a:t>
            </a: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Cidofovir </a:t>
            </a:r>
            <a:r>
              <a:rPr lang="it-IT" sz="1800" b="0" strike="noStrike" spc="-1">
                <a:solidFill>
                  <a:srgbClr val="16165D"/>
                </a:solidFill>
                <a:latin typeface="Symbol"/>
                <a:ea typeface="Symbol"/>
              </a:rPr>
              <a:t></a:t>
            </a:r>
            <a:r>
              <a:rPr lang="it-IT" sz="1800" b="0" strike="noStrike" spc="-1">
                <a:solidFill>
                  <a:srgbClr val="16165D"/>
                </a:solidFill>
                <a:latin typeface="Calibri"/>
                <a:ea typeface="Arial"/>
              </a:rPr>
              <a:t> Cidofovir monofosfato </a:t>
            </a:r>
            <a:r>
              <a:rPr lang="it-IT" sz="1800" b="0" strike="noStrike" spc="-1">
                <a:solidFill>
                  <a:srgbClr val="16165D"/>
                </a:solidFill>
                <a:latin typeface="Symbol"/>
                <a:ea typeface="Symbol"/>
              </a:rPr>
              <a:t></a:t>
            </a:r>
            <a:r>
              <a:rPr lang="it-IT" sz="1800" b="0" strike="noStrike" spc="-1">
                <a:solidFill>
                  <a:srgbClr val="16165D"/>
                </a:solidFill>
                <a:latin typeface="Calibri"/>
                <a:ea typeface="Arial"/>
              </a:rPr>
              <a:t> </a:t>
            </a:r>
            <a:r>
              <a:rPr lang="it-IT" sz="1800" b="0" u="sng" strike="noStrike" spc="-1">
                <a:solidFill>
                  <a:srgbClr val="16165D"/>
                </a:solidFill>
                <a:uFillTx/>
                <a:latin typeface="Calibri"/>
                <a:ea typeface="Arial"/>
              </a:rPr>
              <a:t>Cidofovir difosfato</a:t>
            </a: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 </a:t>
            </a: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Il Cidofovir-DP viene incorporato nel DNA al posto del dCTP e </a:t>
            </a:r>
            <a:endParaRPr lang="en-US" sz="1800" b="0" strike="noStrike" spc="-1">
              <a:solidFill>
                <a:srgbClr val="000000"/>
              </a:solidFill>
              <a:latin typeface="Times New Roman"/>
            </a:endParaRPr>
          </a:p>
          <a:p>
            <a:pPr algn="ctr">
              <a:lnSpc>
                <a:spcPct val="100000"/>
              </a:lnSpc>
            </a:pPr>
            <a:r>
              <a:rPr lang="it-IT" sz="1800" b="1" i="1" strike="noStrike" spc="-1">
                <a:solidFill>
                  <a:srgbClr val="FF0000"/>
                </a:solidFill>
                <a:latin typeface="Calibri"/>
                <a:ea typeface="Arial"/>
              </a:rPr>
              <a:t>inibisce la DNA - polimerasi virale (HCMV)</a:t>
            </a:r>
            <a:endParaRPr lang="en-US" sz="1800" b="0" strike="noStrike" spc="-1">
              <a:solidFill>
                <a:srgbClr val="000000"/>
              </a:solidFill>
              <a:latin typeface="Times New Roman"/>
            </a:endParaRPr>
          </a:p>
          <a:p>
            <a:pPr algn="ctr">
              <a:lnSpc>
                <a:spcPct val="100000"/>
              </a:lnSpc>
            </a:pPr>
            <a:r>
              <a:rPr lang="it-IT" sz="1800" b="1" i="1" strike="noStrike" spc="-1">
                <a:solidFill>
                  <a:srgbClr val="FF0000"/>
                </a:solidFill>
                <a:latin typeface="Calibri"/>
                <a:ea typeface="Arial"/>
              </a:rPr>
              <a:t>a concentrazioni 1000 inferiori a quelle che inibiscono</a:t>
            </a:r>
            <a:endParaRPr lang="en-US" sz="1800" b="0" strike="noStrike" spc="-1">
              <a:solidFill>
                <a:srgbClr val="000000"/>
              </a:solidFill>
              <a:latin typeface="Times New Roman"/>
            </a:endParaRPr>
          </a:p>
          <a:p>
            <a:pPr algn="ctr">
              <a:lnSpc>
                <a:spcPct val="100000"/>
              </a:lnSpc>
            </a:pPr>
            <a:r>
              <a:rPr lang="it-IT" sz="1800" b="1" i="1" strike="noStrike" spc="-1">
                <a:solidFill>
                  <a:srgbClr val="FF0000"/>
                </a:solidFill>
                <a:latin typeface="Calibri"/>
                <a:ea typeface="Arial"/>
              </a:rPr>
              <a:t> la DNA polimerasi cellulare </a:t>
            </a: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Il Cidofovir-DP intracellulare ha una emivita di 17 ore</a:t>
            </a:r>
            <a:endParaRPr lang="en-US" sz="1800" b="0" strike="noStrike" spc="-1">
              <a:solidFill>
                <a:srgbClr val="000000"/>
              </a:solidFill>
              <a:latin typeface="Times New Roman"/>
            </a:endParaRPr>
          </a:p>
          <a:p>
            <a:pPr algn="ctr">
              <a:lnSpc>
                <a:spcPct val="100000"/>
              </a:lnSpc>
            </a:pPr>
            <a:r>
              <a:rPr lang="it-IT" sz="1800" b="0" strike="noStrike" spc="-1">
                <a:solidFill>
                  <a:srgbClr val="16165D"/>
                </a:solidFill>
                <a:latin typeface="Calibri"/>
                <a:ea typeface="Arial"/>
              </a:rPr>
              <a:t> </a:t>
            </a:r>
            <a:endParaRPr lang="en-US" sz="1800" b="0" strike="noStrike" spc="-1">
              <a:solidFill>
                <a:srgbClr val="000000"/>
              </a:solidFill>
              <a:latin typeface="Times New Roman"/>
            </a:endParaRPr>
          </a:p>
          <a:p>
            <a:pPr algn="ctr">
              <a:lnSpc>
                <a:spcPct val="100000"/>
              </a:lnSpc>
            </a:pPr>
            <a:r>
              <a:rPr lang="it-IT" sz="1800" b="1" strike="noStrike" spc="-1">
                <a:solidFill>
                  <a:srgbClr val="16165D"/>
                </a:solidFill>
                <a:latin typeface="Calibri"/>
                <a:ea typeface="Arial"/>
              </a:rPr>
              <a:t>RESISTENZA</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a:p>
            <a:pPr algn="ctr">
              <a:lnSpc>
                <a:spcPct val="100000"/>
              </a:lnSpc>
            </a:pPr>
            <a:r>
              <a:rPr lang="it-IT" sz="1800" b="1" strike="noStrike" spc="-1">
                <a:solidFill>
                  <a:srgbClr val="16165D"/>
                </a:solidFill>
                <a:latin typeface="Calibri"/>
                <a:ea typeface="Arial"/>
              </a:rPr>
              <a:t>Mutazione del gene della </a:t>
            </a:r>
            <a:r>
              <a:rPr lang="it-IT" sz="1800" b="1" i="1" strike="noStrike" spc="-1">
                <a:solidFill>
                  <a:srgbClr val="16165D"/>
                </a:solidFill>
                <a:latin typeface="Calibri"/>
                <a:ea typeface="Arial"/>
              </a:rPr>
              <a:t>DNA-polimerasi virale</a:t>
            </a:r>
            <a:endParaRPr lang="en-US" sz="1800" b="0" strike="noStrike" spc="-1">
              <a:solidFill>
                <a:srgbClr val="000000"/>
              </a:solidFill>
              <a:latin typeface="Times New Roman"/>
            </a:endParaRPr>
          </a:p>
          <a:p>
            <a:pPr algn="ctr">
              <a:lnSpc>
                <a:spcPct val="100000"/>
              </a:lnSpc>
            </a:pPr>
            <a:r>
              <a:rPr lang="it-IT" sz="1800" b="1" strike="noStrike" spc="-1">
                <a:solidFill>
                  <a:srgbClr val="FF0000"/>
                </a:solidFill>
                <a:latin typeface="Calibri"/>
                <a:ea typeface="Arial"/>
              </a:rPr>
              <a:t>(La mutazione del gene UL 97 rende resistente al ganciclovir, ma non al cidofovir) </a:t>
            </a:r>
            <a:endParaRPr lang="en-US" sz="1800" b="0" strike="noStrike" spc="-1">
              <a:solidFill>
                <a:srgbClr val="000000"/>
              </a:solidFill>
              <a:latin typeface="Times New Roman"/>
            </a:endParaRPr>
          </a:p>
        </p:txBody>
      </p:sp>
      <p:sp>
        <p:nvSpPr>
          <p:cNvPr id="144" name="Line 2"/>
          <p:cNvSpPr/>
          <p:nvPr/>
        </p:nvSpPr>
        <p:spPr>
          <a:xfrm>
            <a:off x="395280" y="119700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stomShape 1"/>
          <p:cNvSpPr/>
          <p:nvPr/>
        </p:nvSpPr>
        <p:spPr>
          <a:xfrm>
            <a:off x="0" y="96840"/>
            <a:ext cx="914400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dirty="0">
                <a:solidFill>
                  <a:srgbClr val="0070C0"/>
                </a:solidFill>
                <a:latin typeface="Calibri"/>
                <a:ea typeface="Arial"/>
              </a:rPr>
              <a:t>ADEFOVIR   (</a:t>
            </a:r>
            <a:r>
              <a:rPr lang="it-IT" sz="2800" b="1" strike="noStrike" spc="-1" dirty="0" err="1">
                <a:solidFill>
                  <a:srgbClr val="0070C0"/>
                </a:solidFill>
                <a:latin typeface="Calibri"/>
                <a:ea typeface="Arial"/>
              </a:rPr>
              <a:t>Hespera</a:t>
            </a:r>
            <a:r>
              <a:rPr lang="it-IT" sz="2800" b="1" strike="noStrike" spc="-1" baseline="30000" dirty="0">
                <a:solidFill>
                  <a:srgbClr val="0070C0"/>
                </a:solidFill>
                <a:latin typeface="Symbol"/>
                <a:ea typeface="Symbol"/>
              </a:rPr>
              <a:t></a:t>
            </a:r>
            <a:r>
              <a:rPr lang="it-IT" sz="2800" b="1" strike="noStrike" spc="-1" dirty="0">
                <a:solidFill>
                  <a:srgbClr val="0070C0"/>
                </a:solidFill>
                <a:latin typeface="Calibri"/>
                <a:ea typeface="Arial"/>
              </a:rPr>
              <a:t>)</a:t>
            </a:r>
            <a:endParaRPr lang="en-US" sz="2800" b="0" strike="noStrike" spc="-1" dirty="0">
              <a:solidFill>
                <a:srgbClr val="000000"/>
              </a:solidFill>
              <a:latin typeface="Times New Roman"/>
            </a:endParaRPr>
          </a:p>
        </p:txBody>
      </p:sp>
      <p:sp>
        <p:nvSpPr>
          <p:cNvPr id="146" name="CustomShape 2"/>
          <p:cNvSpPr/>
          <p:nvPr/>
        </p:nvSpPr>
        <p:spPr>
          <a:xfrm>
            <a:off x="539640" y="609480"/>
            <a:ext cx="8001000" cy="32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0">
            <a:spAutoFit/>
          </a:bodyPr>
          <a:lstStyle/>
          <a:p>
            <a:pPr algn="ctr">
              <a:lnSpc>
                <a:spcPct val="100000"/>
              </a:lnSpc>
            </a:pPr>
            <a:r>
              <a:rPr lang="it-IT" sz="1800" b="1" strike="noStrike" spc="-1">
                <a:solidFill>
                  <a:srgbClr val="0070C0"/>
                </a:solidFill>
                <a:latin typeface="Calibri"/>
                <a:ea typeface="Arial"/>
              </a:rPr>
              <a:t>Nucleoside aciclico fosfonato</a:t>
            </a:r>
            <a:r>
              <a:rPr lang="it-IT" sz="1800" b="0" strike="noStrike" spc="-1">
                <a:solidFill>
                  <a:srgbClr val="0070C0"/>
                </a:solidFill>
                <a:latin typeface="Calibri"/>
                <a:ea typeface="Arial"/>
              </a:rPr>
              <a:t> </a:t>
            </a:r>
            <a:r>
              <a:rPr lang="it-IT" sz="1800" b="1" strike="noStrike" spc="-1">
                <a:solidFill>
                  <a:srgbClr val="0070C0"/>
                </a:solidFill>
                <a:latin typeface="Calibri"/>
                <a:ea typeface="Arial"/>
              </a:rPr>
              <a:t>antivirale</a:t>
            </a:r>
            <a:endParaRPr lang="en-US" sz="1800" b="0" strike="noStrike" spc="-1">
              <a:solidFill>
                <a:srgbClr val="000000"/>
              </a:solidFill>
              <a:latin typeface="Times New Roman"/>
            </a:endParaRPr>
          </a:p>
        </p:txBody>
      </p:sp>
      <p:sp>
        <p:nvSpPr>
          <p:cNvPr id="147" name="CustomShape 3"/>
          <p:cNvSpPr/>
          <p:nvPr/>
        </p:nvSpPr>
        <p:spPr>
          <a:xfrm>
            <a:off x="914400" y="1219320"/>
            <a:ext cx="7010280" cy="1618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000" b="1" i="1" u="sng" strike="noStrike" spc="-1">
                <a:solidFill>
                  <a:srgbClr val="0070C0"/>
                </a:solidFill>
                <a:uFillTx/>
                <a:latin typeface="Calibri"/>
                <a:ea typeface="Arial"/>
              </a:rPr>
              <a:t>SPETTRO ANTIVIRALE</a:t>
            </a:r>
            <a:endParaRPr lang="en-US" sz="2000" b="0" strike="noStrike" spc="-1">
              <a:solidFill>
                <a:srgbClr val="000000"/>
              </a:solidFill>
              <a:latin typeface="Times New Roman"/>
            </a:endParaRPr>
          </a:p>
          <a:p>
            <a:pPr algn="ctr">
              <a:lnSpc>
                <a:spcPct val="100000"/>
              </a:lnSpc>
            </a:pPr>
            <a:r>
              <a:rPr lang="it-IT" sz="2000" b="0" strike="noStrike" spc="-1">
                <a:solidFill>
                  <a:srgbClr val="002060"/>
                </a:solidFill>
                <a:latin typeface="Calibri"/>
                <a:ea typeface="Arial"/>
              </a:rPr>
              <a:t> </a:t>
            </a:r>
            <a:endParaRPr lang="en-US" sz="2000" b="0" strike="noStrike" spc="-1">
              <a:solidFill>
                <a:srgbClr val="000000"/>
              </a:solidFill>
              <a:latin typeface="Times New Roman"/>
            </a:endParaRPr>
          </a:p>
          <a:p>
            <a:pPr algn="ctr">
              <a:lnSpc>
                <a:spcPct val="100000"/>
              </a:lnSpc>
            </a:pPr>
            <a:r>
              <a:rPr lang="it-IT" sz="2000" b="1" i="1" strike="noStrike" spc="-1">
                <a:solidFill>
                  <a:srgbClr val="002060"/>
                </a:solidFill>
                <a:latin typeface="Calibri"/>
                <a:ea typeface="Arial"/>
              </a:rPr>
              <a:t>HIV     Herpes Virus tipo 1 tipo 2</a:t>
            </a:r>
            <a:endParaRPr lang="en-US" sz="2000" b="0" strike="noStrike" spc="-1">
              <a:solidFill>
                <a:srgbClr val="000000"/>
              </a:solidFill>
              <a:latin typeface="Times New Roman"/>
            </a:endParaRPr>
          </a:p>
          <a:p>
            <a:pPr algn="ctr">
              <a:lnSpc>
                <a:spcPct val="100000"/>
              </a:lnSpc>
            </a:pPr>
            <a:r>
              <a:rPr lang="it-IT" sz="2000" b="1" i="1" strike="noStrike" spc="-1">
                <a:solidFill>
                  <a:srgbClr val="002060"/>
                </a:solidFill>
                <a:latin typeface="Calibri"/>
                <a:ea typeface="Arial"/>
              </a:rPr>
              <a:t>Citomegalovirus</a:t>
            </a:r>
            <a:endParaRPr lang="en-US" sz="2000" b="0" strike="noStrike" spc="-1">
              <a:solidFill>
                <a:srgbClr val="000000"/>
              </a:solidFill>
              <a:latin typeface="Times New Roman"/>
            </a:endParaRPr>
          </a:p>
          <a:p>
            <a:pPr algn="ctr">
              <a:lnSpc>
                <a:spcPct val="100000"/>
              </a:lnSpc>
            </a:pPr>
            <a:r>
              <a:rPr lang="it-IT" sz="2000" b="1" i="1" strike="noStrike" spc="-1">
                <a:solidFill>
                  <a:srgbClr val="002060"/>
                </a:solidFill>
                <a:latin typeface="Calibri"/>
                <a:ea typeface="Arial"/>
              </a:rPr>
              <a:t> </a:t>
            </a:r>
            <a:r>
              <a:rPr lang="it-IT" sz="2000" b="1" strike="noStrike" spc="-1">
                <a:solidFill>
                  <a:srgbClr val="002060"/>
                </a:solidFill>
                <a:latin typeface="Symbol"/>
                <a:ea typeface="Symbol"/>
              </a:rPr>
              <a:t></a:t>
            </a:r>
            <a:r>
              <a:rPr lang="it-IT" sz="2000" b="1" strike="noStrike" spc="-1">
                <a:solidFill>
                  <a:srgbClr val="002060"/>
                </a:solidFill>
                <a:latin typeface="Calibri"/>
                <a:ea typeface="Arial"/>
              </a:rPr>
              <a:t> </a:t>
            </a:r>
            <a:r>
              <a:rPr lang="it-IT" sz="2000" b="1" i="1" strike="noStrike" spc="-1">
                <a:solidFill>
                  <a:srgbClr val="002060"/>
                </a:solidFill>
                <a:latin typeface="Calibri"/>
                <a:ea typeface="Arial"/>
              </a:rPr>
              <a:t>Epatite B Virus</a:t>
            </a:r>
            <a:r>
              <a:rPr lang="it-IT" sz="2000" b="1" strike="noStrike" spc="-1">
                <a:solidFill>
                  <a:srgbClr val="002060"/>
                </a:solidFill>
                <a:latin typeface="Calibri"/>
                <a:ea typeface="Arial"/>
              </a:rPr>
              <a:t> (HBV)</a:t>
            </a:r>
            <a:endParaRPr lang="en-US" sz="2000" b="0" strike="noStrike" spc="-1">
              <a:solidFill>
                <a:srgbClr val="000000"/>
              </a:solidFill>
              <a:latin typeface="Times New Roman"/>
            </a:endParaRPr>
          </a:p>
        </p:txBody>
      </p:sp>
      <p:sp>
        <p:nvSpPr>
          <p:cNvPr id="150" name="CustomShape 5"/>
          <p:cNvSpPr/>
          <p:nvPr/>
        </p:nvSpPr>
        <p:spPr>
          <a:xfrm>
            <a:off x="894522" y="4176610"/>
            <a:ext cx="275796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000" b="1" i="1" u="sng" strike="noStrike" spc="-1" dirty="0">
                <a:solidFill>
                  <a:srgbClr val="0070C0"/>
                </a:solidFill>
                <a:uFillTx/>
                <a:latin typeface="Calibri"/>
                <a:ea typeface="Arial"/>
              </a:rPr>
              <a:t>MECCANISMO d’AZIONE</a:t>
            </a:r>
            <a:endParaRPr lang="en-US" sz="2000" b="0" strike="noStrike" spc="-1" dirty="0">
              <a:solidFill>
                <a:srgbClr val="000000"/>
              </a:solidFill>
              <a:latin typeface="Times New Roman"/>
            </a:endParaRPr>
          </a:p>
        </p:txBody>
      </p:sp>
      <p:sp>
        <p:nvSpPr>
          <p:cNvPr id="151" name="Line 6"/>
          <p:cNvSpPr/>
          <p:nvPr/>
        </p:nvSpPr>
        <p:spPr>
          <a:xfrm>
            <a:off x="395280" y="105264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pic>
        <p:nvPicPr>
          <p:cNvPr id="8197" name="Picture 5" descr="Risultati immagini per adefovir meccanismo d'azione">
            <a:extLst>
              <a:ext uri="{FF2B5EF4-FFF2-40B4-BE49-F238E27FC236}">
                <a16:creationId xmlns="" xmlns:a16="http://schemas.microsoft.com/office/drawing/2014/main" id="{3F21D078-6B52-4A25-9470-7BEB6899B9D9}"/>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979" t="12572" r="12986"/>
          <a:stretch/>
        </p:blipFill>
        <p:spPr bwMode="auto">
          <a:xfrm>
            <a:off x="3962157" y="2780115"/>
            <a:ext cx="4555638" cy="398104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0" y="96840"/>
            <a:ext cx="914400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0070C0"/>
                </a:solidFill>
                <a:latin typeface="Calibri"/>
                <a:ea typeface="Arial"/>
              </a:rPr>
              <a:t>ADEFOVIR   (Hespera</a:t>
            </a:r>
            <a:r>
              <a:rPr lang="it-IT" sz="2800" b="1" strike="noStrike" spc="-1" baseline="30000">
                <a:solidFill>
                  <a:srgbClr val="0070C0"/>
                </a:solidFill>
                <a:latin typeface="Symbol"/>
                <a:ea typeface="Symbol"/>
              </a:rPr>
              <a:t></a:t>
            </a:r>
            <a:r>
              <a:rPr lang="it-IT" sz="2800" b="1" strike="noStrike" spc="-1">
                <a:solidFill>
                  <a:srgbClr val="0070C0"/>
                </a:solidFill>
                <a:latin typeface="Calibri"/>
                <a:ea typeface="Arial"/>
              </a:rPr>
              <a:t>)</a:t>
            </a:r>
            <a:endParaRPr lang="en-US" sz="2800" b="0" strike="noStrike" spc="-1">
              <a:solidFill>
                <a:srgbClr val="000000"/>
              </a:solidFill>
              <a:latin typeface="Times New Roman"/>
            </a:endParaRPr>
          </a:p>
        </p:txBody>
      </p:sp>
      <p:sp>
        <p:nvSpPr>
          <p:cNvPr id="153" name="CustomShape 2"/>
          <p:cNvSpPr/>
          <p:nvPr/>
        </p:nvSpPr>
        <p:spPr>
          <a:xfrm>
            <a:off x="539640" y="609480"/>
            <a:ext cx="8001000" cy="32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0">
            <a:spAutoFit/>
          </a:bodyPr>
          <a:lstStyle/>
          <a:p>
            <a:pPr algn="ctr">
              <a:lnSpc>
                <a:spcPct val="100000"/>
              </a:lnSpc>
            </a:pPr>
            <a:r>
              <a:rPr lang="it-IT" sz="1800" b="1" strike="noStrike" spc="-1">
                <a:solidFill>
                  <a:srgbClr val="0070C0"/>
                </a:solidFill>
                <a:latin typeface="Calibri"/>
                <a:ea typeface="Arial"/>
              </a:rPr>
              <a:t>Nucleoside aciclico fosfonato</a:t>
            </a:r>
            <a:r>
              <a:rPr lang="it-IT" sz="1800" b="0" strike="noStrike" spc="-1">
                <a:solidFill>
                  <a:srgbClr val="0070C0"/>
                </a:solidFill>
                <a:latin typeface="Calibri"/>
                <a:ea typeface="Arial"/>
              </a:rPr>
              <a:t> </a:t>
            </a:r>
            <a:r>
              <a:rPr lang="it-IT" sz="1800" b="1" strike="noStrike" spc="-1">
                <a:solidFill>
                  <a:srgbClr val="0070C0"/>
                </a:solidFill>
                <a:latin typeface="Calibri"/>
                <a:ea typeface="Arial"/>
              </a:rPr>
              <a:t>antivirale</a:t>
            </a:r>
            <a:endParaRPr lang="en-US" sz="1800" b="0" strike="noStrike" spc="-1">
              <a:solidFill>
                <a:srgbClr val="000000"/>
              </a:solidFill>
              <a:latin typeface="Times New Roman"/>
            </a:endParaRPr>
          </a:p>
        </p:txBody>
      </p:sp>
      <p:sp>
        <p:nvSpPr>
          <p:cNvPr id="154" name="Line 3"/>
          <p:cNvSpPr/>
          <p:nvPr/>
        </p:nvSpPr>
        <p:spPr>
          <a:xfrm>
            <a:off x="395280" y="1052640"/>
            <a:ext cx="8352000" cy="0"/>
          </a:xfrm>
          <a:prstGeom prst="line">
            <a:avLst/>
          </a:prstGeom>
          <a:ln w="9360" cap="sq">
            <a:solidFill>
              <a:srgbClr val="002060"/>
            </a:solidFill>
            <a:miter/>
          </a:ln>
        </p:spPr>
        <p:style>
          <a:lnRef idx="0">
            <a:scrgbClr r="0" g="0" b="0"/>
          </a:lnRef>
          <a:fillRef idx="0">
            <a:scrgbClr r="0" g="0" b="0"/>
          </a:fillRef>
          <a:effectRef idx="0">
            <a:scrgbClr r="0" g="0" b="0"/>
          </a:effectRef>
          <a:fontRef idx="minor"/>
        </p:style>
      </p:sp>
      <p:sp>
        <p:nvSpPr>
          <p:cNvPr id="155" name="CustomShape 4"/>
          <p:cNvSpPr/>
          <p:nvPr/>
        </p:nvSpPr>
        <p:spPr>
          <a:xfrm>
            <a:off x="1547640" y="1773360"/>
            <a:ext cx="5832720" cy="3660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1" strike="noStrike" spc="-1">
                <a:solidFill>
                  <a:srgbClr val="002060"/>
                </a:solidFill>
                <a:latin typeface="Arial"/>
                <a:ea typeface="Times New Roman"/>
              </a:rPr>
              <a:t>INDICAZIONI</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ea typeface="Times New Roman"/>
              </a:rPr>
              <a:t> </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Symbol"/>
                <a:ea typeface="Symbol"/>
              </a:rPr>
              <a:t></a:t>
            </a:r>
            <a:r>
              <a:rPr lang="it-IT" sz="1800" b="1" strike="noStrike" spc="-1">
                <a:solidFill>
                  <a:srgbClr val="002060"/>
                </a:solidFill>
                <a:latin typeface="Arial"/>
                <a:ea typeface="Times New Roman"/>
              </a:rPr>
              <a:t> Trattamento dell’ Epatite cronica B</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Times New Roman"/>
              </a:rPr>
              <a:t>sia in pazienti con resistenza alla Lamivudina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Times New Roman"/>
              </a:rPr>
              <a:t>che in pazienti treatment - naive</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rPr>
              <a:t>TOSSICITA’</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rPr>
              <a:t>Cefalea, Astenia</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rPr>
              <a:t>Nausea, Dispepsia, Diarrea, Dolori addominali</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rPr>
              <a:t>Prurito, Rash</a:t>
            </a: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rPr>
              <a:t>Insufficienza renale</a:t>
            </a:r>
            <a:endParaRPr lang="en-US" sz="1800" b="0" strike="noStrike" spc="-1">
              <a:solidFill>
                <a:srgbClr val="000000"/>
              </a:solidFill>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chemeClr val="accent6">
                    <a:lumMod val="50000"/>
                  </a:schemeClr>
                </a:solidFill>
              </a:rPr>
              <a:t>farmaci antivirali</a:t>
            </a:r>
          </a:p>
        </p:txBody>
      </p:sp>
      <p:graphicFrame>
        <p:nvGraphicFramePr>
          <p:cNvPr id="4" name="Segnaposto contenuto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911" y="476672"/>
            <a:ext cx="8411569" cy="57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95123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 name="Slide">
            <a:extLst>
              <a:ext uri="{FF2B5EF4-FFF2-40B4-BE49-F238E27FC236}">
                <a16:creationId xmlns="" xmlns:a16="http://schemas.microsoft.com/office/drawing/2014/main" id="{C40E9049-CE31-4BE5-89F8-919F1BF919D6}"/>
              </a:ext>
            </a:extLst>
          </p:cNvPr>
          <p:cNvPicPr>
            <a:picLocks noChangeAspect="1"/>
          </p:cNvPicPr>
          <p:nvPr/>
        </p:nvPicPr>
        <p:blipFill rotWithShape="1">
          <a:blip r:embed="rId2" cstate="print"/>
          <a:srcRect l="18500" t="15211" r="16926" b="15490"/>
          <a:stretch/>
        </p:blipFill>
        <p:spPr>
          <a:xfrm>
            <a:off x="2195736" y="2060848"/>
            <a:ext cx="5018534" cy="4039312"/>
          </a:xfrm>
          <a:prstGeom prst="rect">
            <a:avLst/>
          </a:prstGeom>
        </p:spPr>
      </p:pic>
      <p:pic>
        <p:nvPicPr>
          <p:cNvPr id="10" name="Picture 7">
            <a:extLst>
              <a:ext uri="{FF2B5EF4-FFF2-40B4-BE49-F238E27FC236}">
                <a16:creationId xmlns="" xmlns:a16="http://schemas.microsoft.com/office/drawing/2014/main" id="{28AE887E-A096-4A72-8874-7716ED354584}"/>
              </a:ext>
            </a:extLst>
          </p:cNvPr>
          <p:cNvPicPr>
            <a:picLocks noChangeAspect="1" noChangeArrowheads="1"/>
          </p:cNvPicPr>
          <p:nvPr/>
        </p:nvPicPr>
        <p:blipFill rotWithShape="1">
          <a:blip r:embed="rId3" cstate="print"/>
          <a:srcRect l="16861" t="18500" r="19599" b="65199"/>
          <a:stretch/>
        </p:blipFill>
        <p:spPr bwMode="auto">
          <a:xfrm>
            <a:off x="1691680" y="1052736"/>
            <a:ext cx="5832648" cy="1117880"/>
          </a:xfrm>
          <a:prstGeom prst="rect">
            <a:avLst/>
          </a:prstGeom>
          <a:noFill/>
          <a:ln w="9525">
            <a:noFill/>
            <a:miter lim="800000"/>
            <a:headEnd/>
            <a:tailEnd/>
          </a:ln>
        </p:spPr>
      </p:pic>
    </p:spTree>
    <p:extLst>
      <p:ext uri="{BB962C8B-B14F-4D97-AF65-F5344CB8AC3E}">
        <p14:creationId xmlns="" xmlns:p14="http://schemas.microsoft.com/office/powerpoint/2010/main" val="1274584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8300CEBF-7053-433D-80FC-B48578F65F56}"/>
              </a:ext>
            </a:extLst>
          </p:cNvPr>
          <p:cNvSpPr>
            <a:spLocks noGrp="1"/>
          </p:cNvSpPr>
          <p:nvPr>
            <p:ph idx="1"/>
          </p:nvPr>
        </p:nvSpPr>
        <p:spPr>
          <a:xfrm>
            <a:off x="304800" y="344413"/>
            <a:ext cx="8713694" cy="6513587"/>
          </a:xfrm>
          <a:solidFill>
            <a:schemeClr val="bg1"/>
          </a:solidFill>
        </p:spPr>
        <p:txBody>
          <a:bodyPr>
            <a:normAutofit fontScale="32500" lnSpcReduction="20000"/>
          </a:bodyPr>
          <a:lstStyle/>
          <a:p>
            <a:r>
              <a:rPr lang="it-IT" sz="5900" dirty="0"/>
              <a:t>L’HIV è il virus che causa l’AIDS. Attacca il sistema immunitario distruggendo le cellule T CD4 positive (CD4+), un tipo di globuli bianchi essenziali per combattere le infezioni. </a:t>
            </a:r>
          </a:p>
          <a:p>
            <a:endParaRPr lang="it-IT" sz="3600" dirty="0"/>
          </a:p>
          <a:p>
            <a:endParaRPr lang="it-IT" sz="3600" dirty="0"/>
          </a:p>
          <a:p>
            <a:endParaRPr lang="it-IT" sz="3600" dirty="0"/>
          </a:p>
          <a:p>
            <a:endParaRPr lang="it-IT" sz="3600" dirty="0"/>
          </a:p>
          <a:p>
            <a:endParaRPr lang="it-IT" sz="3600" dirty="0"/>
          </a:p>
          <a:p>
            <a:endParaRPr lang="it-IT" sz="3600" dirty="0"/>
          </a:p>
          <a:p>
            <a:endParaRPr lang="it-IT" sz="3600" dirty="0"/>
          </a:p>
          <a:p>
            <a:endParaRPr lang="it-IT" sz="3600" dirty="0"/>
          </a:p>
          <a:p>
            <a:endParaRPr lang="it-IT" sz="3600" dirty="0"/>
          </a:p>
          <a:p>
            <a:r>
              <a:rPr lang="it-IT" sz="6000" dirty="0"/>
              <a:t>Il virus si introduce in queste cellule, si riproduce, le distrugge e quindi si diffonde in altre cellule. La riduzione del numero di CD4 rende i soggetti infettati vulnerabili ad altre infezioni, malattie o complicanze.</a:t>
            </a:r>
          </a:p>
          <a:p>
            <a:pPr>
              <a:buNone/>
            </a:pPr>
            <a:r>
              <a:rPr lang="it-IT" sz="6000" dirty="0"/>
              <a:t> </a:t>
            </a:r>
          </a:p>
          <a:p>
            <a:r>
              <a:rPr lang="it-IT" sz="6000" dirty="0"/>
              <a:t>L’AIDS, o sindrome da immunodeficienza acquisita, rappresenta lo stadio finale dell’infezione da HIV.</a:t>
            </a:r>
            <a:br>
              <a:rPr lang="it-IT" sz="6000" dirty="0"/>
            </a:br>
            <a:r>
              <a:rPr lang="it-IT" sz="6000" dirty="0"/>
              <a:t>In una persona HIV positiva, la diagnosi di AIDS viene fatta quando:</a:t>
            </a:r>
          </a:p>
          <a:p>
            <a:r>
              <a:rPr lang="it-IT" sz="6000" dirty="0"/>
              <a:t>il numero di CD4 è estremamente basso (inferiore a 200 cellule per mm3 di sangue, valori normali 500-1200)</a:t>
            </a:r>
          </a:p>
        </p:txBody>
      </p:sp>
      <p:pic>
        <p:nvPicPr>
          <p:cNvPr id="4" name="Picture 2"/>
          <p:cNvPicPr>
            <a:picLocks noChangeAspect="1" noChangeArrowheads="1"/>
          </p:cNvPicPr>
          <p:nvPr/>
        </p:nvPicPr>
        <p:blipFill>
          <a:blip r:embed="rId2" cstate="print"/>
          <a:srcRect l="48605" t="4588" r="26441" b="66529"/>
          <a:stretch>
            <a:fillRect/>
          </a:stretch>
        </p:blipFill>
        <p:spPr bwMode="auto">
          <a:xfrm>
            <a:off x="4427984" y="1124744"/>
            <a:ext cx="2287059" cy="1794839"/>
          </a:xfrm>
          <a:prstGeom prst="rect">
            <a:avLst/>
          </a:prstGeom>
          <a:noFill/>
          <a:ln w="9525">
            <a:noFill/>
            <a:miter lim="800000"/>
            <a:headEnd/>
            <a:tailEnd/>
          </a:ln>
        </p:spPr>
      </p:pic>
      <p:sp>
        <p:nvSpPr>
          <p:cNvPr id="5" name="CasellaDiTesto 4"/>
          <p:cNvSpPr txBox="1"/>
          <p:nvPr/>
        </p:nvSpPr>
        <p:spPr>
          <a:xfrm>
            <a:off x="2250142" y="1484784"/>
            <a:ext cx="1541930" cy="523220"/>
          </a:xfrm>
          <a:prstGeom prst="rect">
            <a:avLst/>
          </a:prstGeom>
          <a:noFill/>
        </p:spPr>
        <p:txBody>
          <a:bodyPr wrap="square" rtlCol="0">
            <a:spAutoFit/>
          </a:bodyPr>
          <a:lstStyle/>
          <a:p>
            <a:r>
              <a:rPr lang="it-IT" sz="2800" b="1" dirty="0"/>
              <a:t>(CD4+)</a:t>
            </a:r>
          </a:p>
        </p:txBody>
      </p:sp>
    </p:spTree>
    <p:extLst>
      <p:ext uri="{BB962C8B-B14F-4D97-AF65-F5344CB8AC3E}">
        <p14:creationId xmlns:p14="http://schemas.microsoft.com/office/powerpoint/2010/main" xmlns="" val="4019792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https://slideplayer.it/slide/931950/2/images/1/L%E2%80%99INFEZIONE+DA+HIV+PATOGENESI+TERAPI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 name="Picture 7">
            <a:extLst>
              <a:ext uri="{FF2B5EF4-FFF2-40B4-BE49-F238E27FC236}">
                <a16:creationId xmlns="" xmlns:a16="http://schemas.microsoft.com/office/drawing/2014/main" id="{28AE887E-A096-4A72-8874-7716ED354584}"/>
              </a:ext>
            </a:extLst>
          </p:cNvPr>
          <p:cNvPicPr>
            <a:picLocks noChangeAspect="1" noChangeArrowheads="1"/>
          </p:cNvPicPr>
          <p:nvPr/>
        </p:nvPicPr>
        <p:blipFill rotWithShape="1">
          <a:blip r:embed="rId2" cstate="print"/>
          <a:srcRect l="16861" t="18500" r="19599" b="65199"/>
          <a:stretch/>
        </p:blipFill>
        <p:spPr bwMode="auto">
          <a:xfrm>
            <a:off x="1619672" y="0"/>
            <a:ext cx="5832648" cy="1117880"/>
          </a:xfrm>
          <a:prstGeom prst="rect">
            <a:avLst/>
          </a:prstGeom>
          <a:noFill/>
          <a:ln w="9525">
            <a:noFill/>
            <a:miter lim="800000"/>
            <a:headEnd/>
            <a:tailEnd/>
          </a:ln>
        </p:spPr>
      </p:pic>
      <p:pic>
        <p:nvPicPr>
          <p:cNvPr id="73730" name="Picture 2" descr="Risultati immagini per AIDS LAS ARC"/>
          <p:cNvPicPr>
            <a:picLocks noChangeAspect="1" noChangeArrowheads="1"/>
          </p:cNvPicPr>
          <p:nvPr/>
        </p:nvPicPr>
        <p:blipFill>
          <a:blip r:embed="rId3" cstate="print"/>
          <a:srcRect t="4614" b="9227"/>
          <a:stretch>
            <a:fillRect/>
          </a:stretch>
        </p:blipFill>
        <p:spPr bwMode="auto">
          <a:xfrm>
            <a:off x="971600" y="1342806"/>
            <a:ext cx="7709245" cy="4981680"/>
          </a:xfrm>
          <a:prstGeom prst="rect">
            <a:avLst/>
          </a:prstGeom>
          <a:noFill/>
        </p:spPr>
      </p:pic>
    </p:spTree>
    <p:extLst>
      <p:ext uri="{BB962C8B-B14F-4D97-AF65-F5344CB8AC3E}">
        <p14:creationId xmlns="" xmlns:p14="http://schemas.microsoft.com/office/powerpoint/2010/main" val="1274584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2" cstate="print"/>
          <a:srcRect/>
          <a:stretch>
            <a:fillRect/>
          </a:stretch>
        </p:blipFill>
        <p:spPr bwMode="auto">
          <a:xfrm>
            <a:off x="498573" y="332656"/>
            <a:ext cx="7968885" cy="5976664"/>
          </a:xfrm>
          <a:prstGeom prst="rect">
            <a:avLst/>
          </a:prstGeom>
          <a:noFill/>
          <a:ln w="9525">
            <a:noFill/>
            <a:miter lim="800000"/>
            <a:headEnd/>
            <a:tailEnd/>
          </a:ln>
        </p:spPr>
      </p:pic>
    </p:spTree>
    <p:extLst>
      <p:ext uri="{BB962C8B-B14F-4D97-AF65-F5344CB8AC3E}">
        <p14:creationId xmlns="" xmlns:p14="http://schemas.microsoft.com/office/powerpoint/2010/main" val="91266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4" name="Slide"/>
          <p:cNvPicPr>
            <a:picLocks noChangeAspect="1"/>
          </p:cNvPicPr>
          <p:nvPr/>
        </p:nvPicPr>
        <p:blipFill>
          <a:blip r:embed="rId2" cstate="print"/>
          <a:srcRect r="16931" b="4725"/>
          <a:stretch>
            <a:fillRect/>
          </a:stretch>
        </p:blipFill>
        <p:spPr>
          <a:xfrm>
            <a:off x="1258735" y="3284984"/>
            <a:ext cx="4177361" cy="3593412"/>
          </a:xfrm>
          <a:prstGeom prst="rect">
            <a:avLst/>
          </a:prstGeom>
        </p:spPr>
      </p:pic>
      <p:pic>
        <p:nvPicPr>
          <p:cNvPr id="3" name="Slide"/>
          <p:cNvPicPr>
            <a:picLocks noChangeAspect="1"/>
          </p:cNvPicPr>
          <p:nvPr/>
        </p:nvPicPr>
        <p:blipFill>
          <a:blip r:embed="rId3" cstate="print"/>
          <a:srcRect b="11025"/>
          <a:stretch>
            <a:fillRect/>
          </a:stretch>
        </p:blipFill>
        <p:spPr>
          <a:xfrm>
            <a:off x="11" y="9530"/>
            <a:ext cx="5028785" cy="3355771"/>
          </a:xfrm>
          <a:prstGeom prst="rect">
            <a:avLst/>
          </a:prstGeom>
        </p:spPr>
      </p:pic>
      <p:pic>
        <p:nvPicPr>
          <p:cNvPr id="2" name="Slide"/>
          <p:cNvPicPr>
            <a:picLocks noChangeAspect="1"/>
          </p:cNvPicPr>
          <p:nvPr/>
        </p:nvPicPr>
        <p:blipFill>
          <a:blip r:embed="rId4" cstate="print"/>
          <a:srcRect b="12074"/>
          <a:stretch>
            <a:fillRect/>
          </a:stretch>
        </p:blipFill>
        <p:spPr>
          <a:xfrm>
            <a:off x="4079719" y="2348880"/>
            <a:ext cx="5028785" cy="3316207"/>
          </a:xfrm>
          <a:prstGeom prst="rect">
            <a:avLst/>
          </a:prstGeom>
        </p:spPr>
      </p:pic>
      <p:sp>
        <p:nvSpPr>
          <p:cNvPr id="5" name="CasellaDiTesto 4"/>
          <p:cNvSpPr txBox="1"/>
          <p:nvPr/>
        </p:nvSpPr>
        <p:spPr>
          <a:xfrm>
            <a:off x="2051720" y="476672"/>
            <a:ext cx="864096" cy="369332"/>
          </a:xfrm>
          <a:prstGeom prst="rect">
            <a:avLst/>
          </a:prstGeom>
          <a:noFill/>
        </p:spPr>
        <p:txBody>
          <a:bodyPr wrap="square" rtlCol="0">
            <a:spAutoFit/>
          </a:bodyPr>
          <a:lstStyle/>
          <a:p>
            <a:r>
              <a:rPr lang="it-IT" dirty="0">
                <a:solidFill>
                  <a:srgbClr val="FF0000"/>
                </a:solidFill>
                <a:latin typeface="Comic Sans MS" pitchFamily="66" charset="0"/>
              </a:rPr>
              <a:t>I fase</a:t>
            </a:r>
          </a:p>
        </p:txBody>
      </p:sp>
      <p:sp>
        <p:nvSpPr>
          <p:cNvPr id="6" name="CasellaDiTesto 5"/>
          <p:cNvSpPr txBox="1"/>
          <p:nvPr/>
        </p:nvSpPr>
        <p:spPr>
          <a:xfrm>
            <a:off x="5724128" y="2348880"/>
            <a:ext cx="1080120" cy="369332"/>
          </a:xfrm>
          <a:prstGeom prst="rect">
            <a:avLst/>
          </a:prstGeom>
          <a:noFill/>
        </p:spPr>
        <p:txBody>
          <a:bodyPr wrap="square" rtlCol="0">
            <a:spAutoFit/>
          </a:bodyPr>
          <a:lstStyle/>
          <a:p>
            <a:r>
              <a:rPr lang="it-IT" dirty="0">
                <a:solidFill>
                  <a:srgbClr val="FF0000"/>
                </a:solidFill>
                <a:latin typeface="Comic Sans MS" pitchFamily="66" charset="0"/>
              </a:rPr>
              <a:t>II fase</a:t>
            </a:r>
          </a:p>
        </p:txBody>
      </p:sp>
      <p:sp>
        <p:nvSpPr>
          <p:cNvPr id="7" name="CasellaDiTesto 6"/>
          <p:cNvSpPr txBox="1"/>
          <p:nvPr/>
        </p:nvSpPr>
        <p:spPr>
          <a:xfrm>
            <a:off x="2051720" y="3933056"/>
            <a:ext cx="1224136" cy="369332"/>
          </a:xfrm>
          <a:prstGeom prst="rect">
            <a:avLst/>
          </a:prstGeom>
          <a:noFill/>
        </p:spPr>
        <p:txBody>
          <a:bodyPr wrap="square" rtlCol="0">
            <a:spAutoFit/>
          </a:bodyPr>
          <a:lstStyle/>
          <a:p>
            <a:r>
              <a:rPr lang="it-IT" dirty="0">
                <a:solidFill>
                  <a:srgbClr val="FF0000"/>
                </a:solidFill>
                <a:latin typeface="Comic Sans MS" pitchFamily="66" charset="0"/>
              </a:rPr>
              <a:t>III fase</a:t>
            </a:r>
          </a:p>
        </p:txBody>
      </p:sp>
    </p:spTree>
    <p:extLst>
      <p:ext uri="{BB962C8B-B14F-4D97-AF65-F5344CB8AC3E}">
        <p14:creationId xmlns="" xmlns:p14="http://schemas.microsoft.com/office/powerpoint/2010/main" val="260593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extLst>
      <p:ext uri="{BB962C8B-B14F-4D97-AF65-F5344CB8AC3E}">
        <p14:creationId xmlns="" xmlns:p14="http://schemas.microsoft.com/office/powerpoint/2010/main" val="1634582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cstate="print"/>
          <a:srcRect/>
          <a:stretch>
            <a:fillRect/>
          </a:stretch>
        </p:blipFill>
        <p:spPr bwMode="auto">
          <a:xfrm>
            <a:off x="467544" y="386662"/>
            <a:ext cx="8043738" cy="6032804"/>
          </a:xfrm>
          <a:prstGeom prst="rect">
            <a:avLst/>
          </a:prstGeom>
          <a:noFill/>
          <a:ln w="9525">
            <a:noFill/>
            <a:miter lim="800000"/>
            <a:headEnd/>
            <a:tailEnd/>
          </a:ln>
        </p:spPr>
      </p:pic>
    </p:spTree>
    <p:extLst>
      <p:ext uri="{BB962C8B-B14F-4D97-AF65-F5344CB8AC3E}">
        <p14:creationId xmlns="" xmlns:p14="http://schemas.microsoft.com/office/powerpoint/2010/main" val="110654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l="7480" t="7874" r="7480" b="11024"/>
          <a:stretch>
            <a:fillRect/>
          </a:stretch>
        </p:blipFill>
        <p:spPr bwMode="auto">
          <a:xfrm>
            <a:off x="-36512" y="0"/>
            <a:ext cx="5132198" cy="3670904"/>
          </a:xfrm>
          <a:prstGeom prst="rect">
            <a:avLst/>
          </a:prstGeom>
          <a:noFill/>
          <a:ln w="9525">
            <a:noFill/>
            <a:miter lim="800000"/>
            <a:headEnd/>
            <a:tailEnd/>
          </a:ln>
        </p:spPr>
      </p:pic>
      <p:pic>
        <p:nvPicPr>
          <p:cNvPr id="45059" name="Picture 3"/>
          <p:cNvPicPr>
            <a:picLocks noGrp="1" noChangeAspect="1" noChangeArrowheads="1"/>
          </p:cNvPicPr>
          <p:nvPr>
            <p:ph idx="1"/>
          </p:nvPr>
        </p:nvPicPr>
        <p:blipFill>
          <a:blip r:embed="rId3" cstate="print"/>
          <a:srcRect l="7087" t="6824" r="7480" b="11024"/>
          <a:stretch>
            <a:fillRect/>
          </a:stretch>
        </p:blipFill>
        <p:spPr bwMode="auto">
          <a:xfrm>
            <a:off x="3988358" y="3139841"/>
            <a:ext cx="5155642" cy="3718159"/>
          </a:xfrm>
          <a:prstGeom prst="rect">
            <a:avLst/>
          </a:prstGeom>
          <a:noFill/>
          <a:ln w="9525">
            <a:noFill/>
            <a:miter lim="800000"/>
            <a:headEnd/>
            <a:tailEnd/>
          </a:ln>
        </p:spPr>
      </p:pic>
      <p:sp>
        <p:nvSpPr>
          <p:cNvPr id="7" name="Freccia circolare a sinistra 6"/>
          <p:cNvSpPr/>
          <p:nvPr/>
        </p:nvSpPr>
        <p:spPr>
          <a:xfrm>
            <a:off x="6228184" y="1196752"/>
            <a:ext cx="720080" cy="1368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 xmlns:p14="http://schemas.microsoft.com/office/powerpoint/2010/main" val="404297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descr="38F01a.BMP"/>
          <p:cNvPicPr>
            <a:picLocks noChangeAspect="1"/>
          </p:cNvPicPr>
          <p:nvPr/>
        </p:nvPicPr>
        <p:blipFill>
          <a:blip r:embed="rId2" cstate="print"/>
          <a:srcRect/>
          <a:stretch>
            <a:fillRect/>
          </a:stretch>
        </p:blipFill>
        <p:spPr bwMode="auto">
          <a:xfrm>
            <a:off x="1638300" y="147638"/>
            <a:ext cx="5867400" cy="63769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1"/>
          </p:nvPr>
        </p:nvPicPr>
        <p:blipFill>
          <a:blip r:embed="rId2" cstate="print"/>
          <a:srcRect l="787" t="4724" r="787" b="10499"/>
          <a:stretch>
            <a:fillRect/>
          </a:stretch>
        </p:blipFill>
        <p:spPr bwMode="auto">
          <a:xfrm>
            <a:off x="611560" y="2132856"/>
            <a:ext cx="7020043" cy="4534925"/>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l="7480" t="64567" r="7480" b="19423"/>
          <a:stretch>
            <a:fillRect/>
          </a:stretch>
        </p:blipFill>
        <p:spPr bwMode="auto">
          <a:xfrm>
            <a:off x="3000914" y="1052736"/>
            <a:ext cx="6143086" cy="867393"/>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7480" t="32021" r="7480" b="50394"/>
          <a:stretch>
            <a:fillRect/>
          </a:stretch>
        </p:blipFill>
        <p:spPr bwMode="auto">
          <a:xfrm>
            <a:off x="0" y="0"/>
            <a:ext cx="6143086" cy="952723"/>
          </a:xfrm>
          <a:prstGeom prst="rect">
            <a:avLst/>
          </a:prstGeom>
          <a:noFill/>
          <a:ln w="9525">
            <a:noFill/>
            <a:miter lim="800000"/>
            <a:headEnd/>
            <a:tailEnd/>
          </a:ln>
        </p:spPr>
      </p:pic>
    </p:spTree>
    <p:extLst>
      <p:ext uri="{BB962C8B-B14F-4D97-AF65-F5344CB8AC3E}">
        <p14:creationId xmlns="" xmlns:p14="http://schemas.microsoft.com/office/powerpoint/2010/main" val="2268447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7480" t="5249" r="7874" b="21522"/>
          <a:stretch>
            <a:fillRect/>
          </a:stretch>
        </p:blipFill>
        <p:spPr bwMode="auto">
          <a:xfrm>
            <a:off x="179512" y="44624"/>
            <a:ext cx="5727622" cy="3716313"/>
          </a:xfrm>
          <a:prstGeom prst="rect">
            <a:avLst/>
          </a:prstGeom>
          <a:noFill/>
          <a:ln w="9525">
            <a:noFill/>
            <a:miter lim="800000"/>
            <a:headEnd/>
            <a:tailEnd/>
          </a:ln>
        </p:spPr>
      </p:pic>
      <p:sp>
        <p:nvSpPr>
          <p:cNvPr id="47108" name="AutoShape 4" descr="https://slideplayer.it/slide/3989803/12/images/44/Patologie+definenti+l%E2%80%99AID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7109" name="Picture 5"/>
          <p:cNvPicPr>
            <a:picLocks noChangeAspect="1" noChangeArrowheads="1"/>
          </p:cNvPicPr>
          <p:nvPr/>
        </p:nvPicPr>
        <p:blipFill>
          <a:blip r:embed="rId3" cstate="print"/>
          <a:srcRect l="7874" t="22572" r="7874" b="19948"/>
          <a:stretch>
            <a:fillRect/>
          </a:stretch>
        </p:blipFill>
        <p:spPr bwMode="auto">
          <a:xfrm>
            <a:off x="3104414" y="3717032"/>
            <a:ext cx="5932082" cy="3035362"/>
          </a:xfrm>
          <a:prstGeom prst="rect">
            <a:avLst/>
          </a:prstGeom>
          <a:noFill/>
          <a:ln w="9525">
            <a:noFill/>
            <a:miter lim="800000"/>
            <a:headEnd/>
            <a:tailEnd/>
          </a:ln>
        </p:spPr>
      </p:pic>
    </p:spTree>
    <p:extLst>
      <p:ext uri="{BB962C8B-B14F-4D97-AF65-F5344CB8AC3E}">
        <p14:creationId xmlns="" xmlns:p14="http://schemas.microsoft.com/office/powerpoint/2010/main" val="66804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pic>
        <p:nvPicPr>
          <p:cNvPr id="3" name="Picture 15" descr="bersaglio">
            <a:hlinkClick r:id="rId3"/>
          </p:cNvPr>
          <p:cNvPicPr>
            <a:picLocks noChangeAspect="1" noChangeArrowheads="1"/>
          </p:cNvPicPr>
          <p:nvPr/>
        </p:nvPicPr>
        <p:blipFill>
          <a:blip r:embed="rId4" cstate="print"/>
          <a:srcRect/>
          <a:stretch>
            <a:fillRect/>
          </a:stretch>
        </p:blipFill>
        <p:spPr bwMode="auto">
          <a:xfrm>
            <a:off x="3275856" y="1916832"/>
            <a:ext cx="3095625" cy="185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304920" y="2935440"/>
            <a:ext cx="8534160" cy="3502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marL="83880">
              <a:lnSpc>
                <a:spcPct val="100000"/>
              </a:lnSpc>
            </a:pPr>
            <a:r>
              <a:rPr lang="it-IT" sz="2400" b="0" i="1" strike="noStrike" spc="-1" dirty="0">
                <a:solidFill>
                  <a:srgbClr val="002060"/>
                </a:solidFill>
                <a:latin typeface="Arial"/>
              </a:rPr>
              <a:t>   	</a:t>
            </a:r>
            <a:r>
              <a:rPr lang="it-IT" sz="2400" b="1" strike="noStrike" spc="-1" dirty="0">
                <a:solidFill>
                  <a:srgbClr val="002060"/>
                </a:solidFill>
                <a:latin typeface="Arial"/>
              </a:rPr>
              <a:t> </a:t>
            </a:r>
            <a:r>
              <a:rPr lang="it-IT" sz="1600" b="1" strike="noStrike" spc="-1" dirty="0">
                <a:solidFill>
                  <a:srgbClr val="002060"/>
                </a:solidFill>
                <a:latin typeface="Arial"/>
              </a:rPr>
              <a:t>(</a:t>
            </a:r>
            <a:r>
              <a:rPr lang="it-IT" sz="1600" b="1" strike="noStrike" spc="-1" dirty="0" err="1">
                <a:solidFill>
                  <a:srgbClr val="002060"/>
                </a:solidFill>
                <a:latin typeface="Arial"/>
              </a:rPr>
              <a:t>Group-specific</a:t>
            </a:r>
            <a:r>
              <a:rPr lang="it-IT" sz="1600" b="1" strike="noStrike" spc="-1" dirty="0">
                <a:solidFill>
                  <a:srgbClr val="002060"/>
                </a:solidFill>
                <a:latin typeface="Arial"/>
              </a:rPr>
              <a:t> </a:t>
            </a:r>
            <a:r>
              <a:rPr lang="it-IT" sz="1600" b="1" strike="noStrike" spc="-1" dirty="0" err="1">
                <a:solidFill>
                  <a:srgbClr val="002060"/>
                </a:solidFill>
                <a:latin typeface="Arial"/>
              </a:rPr>
              <a:t>Antigen</a:t>
            </a:r>
            <a:r>
              <a:rPr lang="it-IT" sz="1600" b="1" strike="noStrike" spc="-1" dirty="0">
                <a:solidFill>
                  <a:srgbClr val="002060"/>
                </a:solidFill>
                <a:latin typeface="Arial"/>
              </a:rPr>
              <a:t>):</a:t>
            </a:r>
            <a:r>
              <a:rPr lang="it-IT" sz="1600" b="0" strike="noStrike" spc="-1" dirty="0">
                <a:solidFill>
                  <a:srgbClr val="002060"/>
                </a:solidFill>
                <a:latin typeface="Arial"/>
              </a:rPr>
              <a:t> codifica per</a:t>
            </a:r>
            <a:endParaRPr lang="en-US" sz="1600" b="0" strike="noStrike" spc="-1" dirty="0">
              <a:solidFill>
                <a:srgbClr val="000000"/>
              </a:solidFill>
              <a:latin typeface="Times New Roman"/>
            </a:endParaRPr>
          </a:p>
          <a:p>
            <a:pPr marL="83880">
              <a:lnSpc>
                <a:spcPct val="100000"/>
              </a:lnSpc>
            </a:pPr>
            <a:r>
              <a:rPr lang="it-IT" sz="1600" b="0" strike="noStrike" spc="-1" dirty="0">
                <a:solidFill>
                  <a:srgbClr val="002060"/>
                </a:solidFill>
                <a:latin typeface="Arial"/>
              </a:rPr>
              <a:t>	</a:t>
            </a:r>
            <a:r>
              <a:rPr lang="it-IT" sz="1600" b="1" i="1" strike="noStrike" spc="-1" dirty="0">
                <a:solidFill>
                  <a:srgbClr val="002060"/>
                </a:solidFill>
                <a:latin typeface="Arial"/>
              </a:rPr>
              <a:t>p24</a:t>
            </a:r>
            <a:r>
              <a:rPr lang="it-IT" sz="1600" b="0" strike="noStrike" spc="-1" dirty="0">
                <a:solidFill>
                  <a:srgbClr val="002060"/>
                </a:solidFill>
                <a:latin typeface="Arial"/>
              </a:rPr>
              <a:t> - the </a:t>
            </a:r>
            <a:r>
              <a:rPr lang="it-IT" sz="1600" b="0" strike="noStrike" spc="-1" dirty="0" err="1">
                <a:solidFill>
                  <a:srgbClr val="002060"/>
                </a:solidFill>
                <a:latin typeface="Arial"/>
              </a:rPr>
              <a:t>viral</a:t>
            </a:r>
            <a:r>
              <a:rPr lang="it-IT" sz="1600" b="0" strike="noStrike" spc="-1" dirty="0">
                <a:solidFill>
                  <a:srgbClr val="002060"/>
                </a:solidFill>
                <a:latin typeface="Arial"/>
              </a:rPr>
              <a:t> </a:t>
            </a:r>
            <a:r>
              <a:rPr lang="it-IT" sz="1600" b="0" strike="noStrike" spc="-1" dirty="0" err="1">
                <a:solidFill>
                  <a:srgbClr val="002060"/>
                </a:solidFill>
                <a:latin typeface="Arial"/>
              </a:rPr>
              <a:t>capsid</a:t>
            </a:r>
            <a:r>
              <a:rPr lang="it-IT" sz="1600" b="0" strike="noStrike" spc="-1" dirty="0">
                <a:solidFill>
                  <a:srgbClr val="002060"/>
                </a:solidFill>
                <a:latin typeface="Arial"/>
              </a:rPr>
              <a:t>;</a:t>
            </a:r>
            <a:endParaRPr lang="en-US" sz="1600" b="0" strike="noStrike" spc="-1" dirty="0">
              <a:solidFill>
                <a:srgbClr val="000000"/>
              </a:solidFill>
              <a:latin typeface="Times New Roman"/>
            </a:endParaRPr>
          </a:p>
          <a:p>
            <a:pPr marL="83880">
              <a:lnSpc>
                <a:spcPct val="100000"/>
              </a:lnSpc>
            </a:pPr>
            <a:r>
              <a:rPr lang="it-IT" sz="1600" b="0" strike="noStrike" spc="-1" dirty="0">
                <a:solidFill>
                  <a:srgbClr val="002060"/>
                </a:solidFill>
                <a:latin typeface="Arial"/>
              </a:rPr>
              <a:t>	</a:t>
            </a:r>
            <a:r>
              <a:rPr lang="it-IT" sz="1600" b="1" i="1" strike="noStrike" spc="-1" dirty="0">
                <a:solidFill>
                  <a:srgbClr val="002060"/>
                </a:solidFill>
                <a:latin typeface="Arial"/>
              </a:rPr>
              <a:t>p9 and p7-</a:t>
            </a:r>
            <a:r>
              <a:rPr lang="it-IT" sz="1600" b="0" strike="noStrike" spc="-1" dirty="0">
                <a:solidFill>
                  <a:srgbClr val="002060"/>
                </a:solidFill>
                <a:latin typeface="Arial"/>
              </a:rPr>
              <a:t> the </a:t>
            </a:r>
            <a:r>
              <a:rPr lang="it-IT" sz="1600" b="0" strike="noStrike" spc="-1" dirty="0" err="1">
                <a:solidFill>
                  <a:srgbClr val="002060"/>
                </a:solidFill>
                <a:latin typeface="Arial"/>
              </a:rPr>
              <a:t>nucleocapsid</a:t>
            </a:r>
            <a:r>
              <a:rPr lang="it-IT" sz="1600" b="0" strike="noStrike" spc="-1" dirty="0">
                <a:solidFill>
                  <a:srgbClr val="002060"/>
                </a:solidFill>
                <a:latin typeface="Arial"/>
              </a:rPr>
              <a:t> </a:t>
            </a:r>
            <a:r>
              <a:rPr lang="it-IT" sz="1600" b="0" strike="noStrike" spc="-1" dirty="0" err="1">
                <a:solidFill>
                  <a:srgbClr val="002060"/>
                </a:solidFill>
                <a:latin typeface="Arial"/>
              </a:rPr>
              <a:t>proteins</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a:p>
            <a:pPr marL="83880">
              <a:lnSpc>
                <a:spcPct val="100000"/>
              </a:lnSpc>
            </a:pPr>
            <a:r>
              <a:rPr lang="it-IT" sz="1600" b="0" strike="noStrike" spc="-1" dirty="0">
                <a:solidFill>
                  <a:srgbClr val="002060"/>
                </a:solidFill>
                <a:latin typeface="Arial"/>
              </a:rPr>
              <a:t>	</a:t>
            </a:r>
            <a:r>
              <a:rPr lang="it-IT" sz="1600" b="1" i="1" strike="noStrike" spc="-1" dirty="0">
                <a:solidFill>
                  <a:srgbClr val="002060"/>
                </a:solidFill>
                <a:latin typeface="Arial"/>
              </a:rPr>
              <a:t>p17</a:t>
            </a:r>
            <a:r>
              <a:rPr lang="it-IT" sz="1600" b="0" strike="noStrike" spc="-1" dirty="0">
                <a:solidFill>
                  <a:srgbClr val="002060"/>
                </a:solidFill>
                <a:latin typeface="Arial"/>
              </a:rPr>
              <a:t> - a </a:t>
            </a:r>
            <a:r>
              <a:rPr lang="it-IT" sz="1600" b="0" strike="noStrike" spc="-1" dirty="0" err="1">
                <a:solidFill>
                  <a:srgbClr val="002060"/>
                </a:solidFill>
                <a:latin typeface="Arial"/>
              </a:rPr>
              <a:t>matrix</a:t>
            </a:r>
            <a:r>
              <a:rPr lang="it-IT" sz="1600" b="0" strike="noStrike" spc="-1" dirty="0">
                <a:solidFill>
                  <a:srgbClr val="002060"/>
                </a:solidFill>
                <a:latin typeface="Arial"/>
              </a:rPr>
              <a:t> </a:t>
            </a:r>
            <a:r>
              <a:rPr lang="it-IT" sz="1600" b="0" strike="noStrike" spc="-1" dirty="0" err="1">
                <a:solidFill>
                  <a:srgbClr val="002060"/>
                </a:solidFill>
                <a:latin typeface="Arial"/>
              </a:rPr>
              <a:t>protein</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a:p>
            <a:pPr marL="274320" lvl="1" indent="6480">
              <a:lnSpc>
                <a:spcPct val="100000"/>
              </a:lnSpc>
            </a:pPr>
            <a:endParaRPr lang="en-US" sz="1600" b="0" strike="noStrike" spc="-1" dirty="0">
              <a:solidFill>
                <a:srgbClr val="000000"/>
              </a:solidFill>
              <a:latin typeface="Times New Roman"/>
            </a:endParaRPr>
          </a:p>
          <a:p>
            <a:pPr marL="731520" lvl="2" indent="6480">
              <a:lnSpc>
                <a:spcPct val="100000"/>
              </a:lnSpc>
            </a:pPr>
            <a:r>
              <a:rPr lang="it-IT" sz="1600" b="0" strike="noStrike" spc="-1" dirty="0">
                <a:solidFill>
                  <a:srgbClr val="002060"/>
                </a:solidFill>
                <a:latin typeface="Arial"/>
              </a:rPr>
              <a:t>	 codifica per</a:t>
            </a:r>
            <a:endParaRPr lang="en-US" sz="1600" b="0" strike="noStrike" spc="-1" dirty="0">
              <a:solidFill>
                <a:srgbClr val="000000"/>
              </a:solidFill>
              <a:latin typeface="Times New Roman"/>
            </a:endParaRPr>
          </a:p>
          <a:p>
            <a:pPr marL="274320" lvl="1" indent="6480">
              <a:lnSpc>
                <a:spcPct val="100000"/>
              </a:lnSpc>
            </a:pPr>
            <a:r>
              <a:rPr lang="it-IT" sz="1600" b="1" i="1" strike="noStrike" spc="-1" dirty="0">
                <a:solidFill>
                  <a:srgbClr val="002060"/>
                </a:solidFill>
                <a:latin typeface="Arial"/>
              </a:rPr>
              <a:t>	reverse </a:t>
            </a:r>
            <a:r>
              <a:rPr lang="it-IT" sz="1600" b="1" i="1" strike="noStrike" spc="-1" dirty="0" err="1">
                <a:solidFill>
                  <a:srgbClr val="002060"/>
                </a:solidFill>
                <a:latin typeface="Arial"/>
              </a:rPr>
              <a:t>transcriptase</a:t>
            </a:r>
            <a:r>
              <a:rPr lang="it-IT" sz="1600" b="1" i="1" strike="noStrike" spc="-1" dirty="0">
                <a:solidFill>
                  <a:srgbClr val="002060"/>
                </a:solidFill>
                <a:latin typeface="Arial"/>
              </a:rPr>
              <a:t>, </a:t>
            </a:r>
            <a:r>
              <a:rPr lang="it-IT" sz="1600" b="1" i="1" strike="noStrike" spc="-1" dirty="0" err="1">
                <a:solidFill>
                  <a:srgbClr val="002060"/>
                </a:solidFill>
                <a:latin typeface="Arial"/>
              </a:rPr>
              <a:t>integrase</a:t>
            </a:r>
            <a:r>
              <a:rPr lang="it-IT" sz="1600" b="1" i="1" strike="noStrike" spc="-1" dirty="0">
                <a:solidFill>
                  <a:srgbClr val="002060"/>
                </a:solidFill>
                <a:latin typeface="Arial"/>
              </a:rPr>
              <a:t>,  </a:t>
            </a:r>
            <a:r>
              <a:rPr lang="it-IT" sz="1600" b="1" i="1" strike="noStrike" spc="-1" dirty="0" err="1">
                <a:solidFill>
                  <a:srgbClr val="002060"/>
                </a:solidFill>
                <a:latin typeface="Arial"/>
              </a:rPr>
              <a:t>protease</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a:p>
            <a:pPr marL="274320" lvl="1" indent="6480">
              <a:lnSpc>
                <a:spcPct val="100000"/>
              </a:lnSpc>
            </a:pPr>
            <a:r>
              <a:rPr lang="it-IT" sz="1600" b="0" strike="noStrike" spc="-1" dirty="0">
                <a:solidFill>
                  <a:srgbClr val="002060"/>
                </a:solidFill>
                <a:latin typeface="Arial"/>
              </a:rPr>
              <a:t>	</a:t>
            </a:r>
            <a:r>
              <a:rPr lang="it-IT" sz="1600" b="0" strike="noStrike" spc="-1" dirty="0" err="1">
                <a:solidFill>
                  <a:srgbClr val="002060"/>
                </a:solidFill>
                <a:latin typeface="Arial"/>
              </a:rPr>
              <a:t>which</a:t>
            </a:r>
            <a:r>
              <a:rPr lang="it-IT" sz="1600" b="0" strike="noStrike" spc="-1" dirty="0">
                <a:solidFill>
                  <a:srgbClr val="002060"/>
                </a:solidFill>
                <a:latin typeface="Arial"/>
              </a:rPr>
              <a:t> </a:t>
            </a:r>
            <a:r>
              <a:rPr lang="it-IT" sz="1600" b="0" strike="noStrike" spc="-1" dirty="0" err="1">
                <a:solidFill>
                  <a:srgbClr val="002060"/>
                </a:solidFill>
                <a:latin typeface="Arial"/>
              </a:rPr>
              <a:t>cleaves</a:t>
            </a:r>
            <a:r>
              <a:rPr lang="it-IT" sz="1600" b="0" strike="noStrike" spc="-1" dirty="0">
                <a:solidFill>
                  <a:srgbClr val="002060"/>
                </a:solidFill>
                <a:latin typeface="Arial"/>
              </a:rPr>
              <a:t> the </a:t>
            </a:r>
            <a:r>
              <a:rPr lang="it-IT" sz="1600" b="0" strike="noStrike" spc="-1" dirty="0" err="1">
                <a:solidFill>
                  <a:srgbClr val="002060"/>
                </a:solidFill>
                <a:latin typeface="Arial"/>
              </a:rPr>
              <a:t>proteins</a:t>
            </a:r>
            <a:r>
              <a:rPr lang="it-IT" sz="1600" b="0" strike="noStrike" spc="-1" dirty="0">
                <a:solidFill>
                  <a:srgbClr val="002060"/>
                </a:solidFill>
                <a:latin typeface="Arial"/>
              </a:rPr>
              <a:t> </a:t>
            </a:r>
            <a:r>
              <a:rPr lang="it-IT" sz="1600" b="0" strike="noStrike" spc="-1" dirty="0" err="1">
                <a:solidFill>
                  <a:srgbClr val="002060"/>
                </a:solidFill>
                <a:latin typeface="Arial"/>
              </a:rPr>
              <a:t>derived</a:t>
            </a:r>
            <a:r>
              <a:rPr lang="it-IT" sz="1600" b="0" strike="noStrike" spc="-1" dirty="0">
                <a:solidFill>
                  <a:srgbClr val="002060"/>
                </a:solidFill>
                <a:latin typeface="Arial"/>
              </a:rPr>
              <a:t> </a:t>
            </a:r>
            <a:r>
              <a:rPr lang="it-IT" sz="1600" b="0" strike="noStrike" spc="-1" dirty="0" err="1">
                <a:solidFill>
                  <a:srgbClr val="002060"/>
                </a:solidFill>
                <a:latin typeface="Arial"/>
              </a:rPr>
              <a:t>from</a:t>
            </a:r>
            <a:r>
              <a:rPr lang="it-IT" sz="1600" b="0" strike="noStrike" spc="-1" dirty="0">
                <a:solidFill>
                  <a:srgbClr val="002060"/>
                </a:solidFill>
                <a:latin typeface="Arial"/>
              </a:rPr>
              <a:t> </a:t>
            </a:r>
            <a:r>
              <a:rPr lang="it-IT" sz="1600" b="0" i="1" strike="noStrike" spc="-1" dirty="0">
                <a:solidFill>
                  <a:srgbClr val="002060"/>
                </a:solidFill>
                <a:latin typeface="Arial"/>
              </a:rPr>
              <a:t>gag</a:t>
            </a:r>
            <a:r>
              <a:rPr lang="it-IT" sz="1600" b="0" strike="noStrike" spc="-1" dirty="0">
                <a:solidFill>
                  <a:srgbClr val="002060"/>
                </a:solidFill>
                <a:latin typeface="Arial"/>
              </a:rPr>
              <a:t> and </a:t>
            </a:r>
            <a:r>
              <a:rPr lang="it-IT" sz="1600" b="0" i="1" strike="noStrike" spc="-1" dirty="0" err="1">
                <a:solidFill>
                  <a:srgbClr val="002060"/>
                </a:solidFill>
                <a:latin typeface="Arial"/>
              </a:rPr>
              <a:t>pol</a:t>
            </a:r>
            <a:r>
              <a:rPr lang="it-IT" sz="1600" b="0" strike="noStrike" spc="-1" dirty="0">
                <a:solidFill>
                  <a:srgbClr val="002060"/>
                </a:solidFill>
                <a:latin typeface="Arial"/>
              </a:rPr>
              <a:t> </a:t>
            </a:r>
            <a:r>
              <a:rPr lang="it-IT" sz="1600" b="0" strike="noStrike" spc="-1" dirty="0" err="1">
                <a:solidFill>
                  <a:srgbClr val="002060"/>
                </a:solidFill>
                <a:latin typeface="Arial"/>
              </a:rPr>
              <a:t>into</a:t>
            </a:r>
            <a:r>
              <a:rPr lang="it-IT" sz="1600" b="0" strike="noStrike" spc="-1" dirty="0">
                <a:solidFill>
                  <a:srgbClr val="002060"/>
                </a:solidFill>
                <a:latin typeface="Arial"/>
              </a:rPr>
              <a:t> </a:t>
            </a:r>
            <a:r>
              <a:rPr lang="it-IT" sz="1600" b="0" strike="noStrike" spc="-1" dirty="0" err="1">
                <a:solidFill>
                  <a:srgbClr val="002060"/>
                </a:solidFill>
                <a:latin typeface="Arial"/>
              </a:rPr>
              <a:t>functional</a:t>
            </a:r>
            <a:r>
              <a:rPr lang="it-IT" sz="1600" b="0" strike="noStrike" spc="-1" dirty="0">
                <a:solidFill>
                  <a:srgbClr val="002060"/>
                </a:solidFill>
                <a:latin typeface="Arial"/>
              </a:rPr>
              <a:t> </a:t>
            </a:r>
            <a:r>
              <a:rPr lang="it-IT" sz="1600" b="0" strike="noStrike" spc="-1" dirty="0" err="1">
                <a:solidFill>
                  <a:srgbClr val="002060"/>
                </a:solidFill>
                <a:latin typeface="Arial"/>
              </a:rPr>
              <a:t>proteins</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a:p>
            <a:pPr marL="274320" lvl="1" indent="6480">
              <a:lnSpc>
                <a:spcPct val="100000"/>
              </a:lnSpc>
            </a:pPr>
            <a:endParaRPr lang="en-US" sz="1600" b="0" strike="noStrike" spc="-1" dirty="0">
              <a:solidFill>
                <a:srgbClr val="000000"/>
              </a:solidFill>
              <a:latin typeface="Times New Roman"/>
            </a:endParaRPr>
          </a:p>
          <a:p>
            <a:pPr marL="731520" lvl="2" indent="6480">
              <a:lnSpc>
                <a:spcPct val="100000"/>
              </a:lnSpc>
            </a:pPr>
            <a:r>
              <a:rPr lang="it-IT" sz="2400" b="1" strike="noStrike" spc="-1" dirty="0">
                <a:solidFill>
                  <a:srgbClr val="002060"/>
                </a:solidFill>
                <a:latin typeface="Arial"/>
              </a:rPr>
              <a:t>	(</a:t>
            </a:r>
            <a:r>
              <a:rPr lang="it-IT" sz="1600" b="1" strike="noStrike" spc="-1" dirty="0" err="1">
                <a:solidFill>
                  <a:srgbClr val="002060"/>
                </a:solidFill>
                <a:latin typeface="Arial"/>
              </a:rPr>
              <a:t>for</a:t>
            </a:r>
            <a:r>
              <a:rPr lang="it-IT" sz="1600" b="1" strike="noStrike" spc="-1" dirty="0">
                <a:solidFill>
                  <a:srgbClr val="002060"/>
                </a:solidFill>
                <a:latin typeface="Arial"/>
              </a:rPr>
              <a:t> "</a:t>
            </a:r>
            <a:r>
              <a:rPr lang="it-IT" sz="1600" b="1" strike="noStrike" spc="-1" dirty="0" err="1">
                <a:solidFill>
                  <a:srgbClr val="002060"/>
                </a:solidFill>
                <a:latin typeface="Arial"/>
              </a:rPr>
              <a:t>envelope</a:t>
            </a:r>
            <a:r>
              <a:rPr lang="it-IT" sz="1600" b="1" strike="noStrike" spc="-1" dirty="0">
                <a:solidFill>
                  <a:srgbClr val="002060"/>
                </a:solidFill>
                <a:latin typeface="Arial"/>
              </a:rPr>
              <a:t>"):</a:t>
            </a:r>
            <a:r>
              <a:rPr lang="it-IT" sz="1600" b="0" strike="noStrike" spc="-1" dirty="0">
                <a:solidFill>
                  <a:srgbClr val="002060"/>
                </a:solidFill>
                <a:latin typeface="Arial"/>
              </a:rPr>
              <a:t> codifica per</a:t>
            </a:r>
            <a:endParaRPr lang="en-US" sz="1600" b="0" strike="noStrike" spc="-1" dirty="0">
              <a:solidFill>
                <a:srgbClr val="000000"/>
              </a:solidFill>
              <a:latin typeface="Times New Roman"/>
            </a:endParaRPr>
          </a:p>
          <a:p>
            <a:pPr marL="274320" lvl="1" indent="6480">
              <a:lnSpc>
                <a:spcPct val="100000"/>
              </a:lnSpc>
            </a:pPr>
            <a:r>
              <a:rPr lang="it-IT" sz="1600" b="1" i="1" strike="noStrike" spc="-1" dirty="0">
                <a:solidFill>
                  <a:srgbClr val="002060"/>
                </a:solidFill>
                <a:latin typeface="Arial"/>
              </a:rPr>
              <a:t>	gp120 	gp41</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a:p>
            <a:pPr marL="274320" lvl="1" indent="6480">
              <a:lnSpc>
                <a:spcPct val="100000"/>
              </a:lnSpc>
            </a:pPr>
            <a:r>
              <a:rPr lang="it-IT" sz="1600" b="0" strike="noStrike" spc="-1" dirty="0">
                <a:solidFill>
                  <a:srgbClr val="002060"/>
                </a:solidFill>
                <a:latin typeface="Arial"/>
              </a:rPr>
              <a:t>	</a:t>
            </a:r>
            <a:r>
              <a:rPr lang="it-IT" sz="1600" b="0" strike="noStrike" spc="-1" dirty="0" err="1">
                <a:solidFill>
                  <a:srgbClr val="002060"/>
                </a:solidFill>
                <a:latin typeface="Arial"/>
              </a:rPr>
              <a:t>proteins</a:t>
            </a:r>
            <a:r>
              <a:rPr lang="it-IT" sz="1600" b="0" strike="noStrike" spc="-1" dirty="0">
                <a:solidFill>
                  <a:srgbClr val="002060"/>
                </a:solidFill>
                <a:latin typeface="Arial"/>
              </a:rPr>
              <a:t> </a:t>
            </a:r>
            <a:r>
              <a:rPr lang="it-IT" sz="1600" b="0" strike="noStrike" spc="-1" dirty="0" err="1">
                <a:solidFill>
                  <a:srgbClr val="002060"/>
                </a:solidFill>
                <a:latin typeface="Arial"/>
              </a:rPr>
              <a:t>embedded</a:t>
            </a:r>
            <a:r>
              <a:rPr lang="it-IT" sz="1600" b="0" strike="noStrike" spc="-1" dirty="0">
                <a:solidFill>
                  <a:srgbClr val="002060"/>
                </a:solidFill>
                <a:latin typeface="Arial"/>
              </a:rPr>
              <a:t> in the </a:t>
            </a:r>
            <a:r>
              <a:rPr lang="it-IT" sz="1600" b="0" strike="noStrike" spc="-1" dirty="0" err="1">
                <a:solidFill>
                  <a:srgbClr val="002060"/>
                </a:solidFill>
                <a:latin typeface="Arial"/>
              </a:rPr>
              <a:t>viral</a:t>
            </a:r>
            <a:r>
              <a:rPr lang="it-IT" sz="1600" b="0" strike="noStrike" spc="-1" dirty="0">
                <a:solidFill>
                  <a:srgbClr val="002060"/>
                </a:solidFill>
                <a:latin typeface="Arial"/>
              </a:rPr>
              <a:t> </a:t>
            </a:r>
            <a:r>
              <a:rPr lang="it-IT" sz="1600" b="0" strike="noStrike" spc="-1" dirty="0" err="1">
                <a:solidFill>
                  <a:srgbClr val="002060"/>
                </a:solidFill>
                <a:latin typeface="Arial"/>
              </a:rPr>
              <a:t>envelope</a:t>
            </a:r>
            <a:r>
              <a:rPr lang="it-IT" sz="1600" b="0" strike="noStrike" spc="-1" dirty="0">
                <a:solidFill>
                  <a:srgbClr val="002060"/>
                </a:solidFill>
                <a:latin typeface="Arial"/>
              </a:rPr>
              <a:t> </a:t>
            </a:r>
            <a:r>
              <a:rPr lang="it-IT" sz="1600" b="0" strike="noStrike" spc="-1" dirty="0" err="1">
                <a:solidFill>
                  <a:srgbClr val="002060"/>
                </a:solidFill>
                <a:latin typeface="Arial"/>
              </a:rPr>
              <a:t>which</a:t>
            </a:r>
            <a:r>
              <a:rPr lang="it-IT" sz="1600" b="0" strike="noStrike" spc="-1" dirty="0">
                <a:solidFill>
                  <a:srgbClr val="002060"/>
                </a:solidFill>
                <a:latin typeface="Arial"/>
              </a:rPr>
              <a:t> </a:t>
            </a:r>
            <a:r>
              <a:rPr lang="it-IT" sz="1600" b="0" strike="noStrike" spc="-1" dirty="0" err="1">
                <a:solidFill>
                  <a:srgbClr val="002060"/>
                </a:solidFill>
                <a:latin typeface="Arial"/>
              </a:rPr>
              <a:t>enable</a:t>
            </a:r>
            <a:r>
              <a:rPr lang="it-IT" sz="1600" b="0" strike="noStrike" spc="-1" dirty="0">
                <a:solidFill>
                  <a:srgbClr val="002060"/>
                </a:solidFill>
                <a:latin typeface="Arial"/>
              </a:rPr>
              <a:t> the virus </a:t>
            </a:r>
            <a:r>
              <a:rPr lang="it-IT" sz="1600" b="0" strike="noStrike" spc="-1" dirty="0" err="1">
                <a:solidFill>
                  <a:srgbClr val="002060"/>
                </a:solidFill>
                <a:latin typeface="Arial"/>
              </a:rPr>
              <a:t>to</a:t>
            </a:r>
            <a:r>
              <a:rPr lang="it-IT" sz="1600" b="0" strike="noStrike" spc="-1" dirty="0">
                <a:solidFill>
                  <a:srgbClr val="002060"/>
                </a:solidFill>
                <a:latin typeface="Arial"/>
              </a:rPr>
              <a:t> </a:t>
            </a:r>
            <a:r>
              <a:rPr lang="it-IT" sz="1600" b="0" strike="noStrike" spc="-1" dirty="0" err="1">
                <a:solidFill>
                  <a:srgbClr val="002060"/>
                </a:solidFill>
                <a:latin typeface="Arial"/>
              </a:rPr>
              <a:t>attach</a:t>
            </a:r>
            <a:r>
              <a:rPr lang="it-IT" sz="1600" b="0" strike="noStrike" spc="-1" dirty="0">
                <a:solidFill>
                  <a:srgbClr val="002060"/>
                </a:solidFill>
                <a:latin typeface="Arial"/>
              </a:rPr>
              <a:t> </a:t>
            </a:r>
            <a:r>
              <a:rPr lang="it-IT" sz="1600" b="0" strike="noStrike" spc="-1" dirty="0" err="1">
                <a:solidFill>
                  <a:srgbClr val="002060"/>
                </a:solidFill>
                <a:latin typeface="Arial"/>
              </a:rPr>
              <a:t>to</a:t>
            </a:r>
            <a:r>
              <a:rPr lang="it-IT" sz="1600" b="0" strike="noStrike" spc="-1" dirty="0">
                <a:solidFill>
                  <a:srgbClr val="002060"/>
                </a:solidFill>
                <a:latin typeface="Arial"/>
              </a:rPr>
              <a:t> and 	fuse </a:t>
            </a:r>
            <a:r>
              <a:rPr lang="it-IT" sz="1600" b="0" strike="noStrike" spc="-1" dirty="0" err="1">
                <a:solidFill>
                  <a:srgbClr val="002060"/>
                </a:solidFill>
                <a:latin typeface="Arial"/>
              </a:rPr>
              <a:t>with</a:t>
            </a:r>
            <a:r>
              <a:rPr lang="it-IT" sz="1600" b="0" strike="noStrike" spc="-1" dirty="0">
                <a:solidFill>
                  <a:srgbClr val="002060"/>
                </a:solidFill>
                <a:latin typeface="Arial"/>
              </a:rPr>
              <a:t> target </a:t>
            </a:r>
            <a:r>
              <a:rPr lang="it-IT" sz="1600" b="0" strike="noStrike" spc="-1" dirty="0" err="1">
                <a:solidFill>
                  <a:srgbClr val="002060"/>
                </a:solidFill>
                <a:latin typeface="Arial"/>
              </a:rPr>
              <a:t>cells</a:t>
            </a:r>
            <a:r>
              <a:rPr lang="it-IT" sz="1600" b="0" strike="noStrike" spc="-1" dirty="0">
                <a:solidFill>
                  <a:srgbClr val="002060"/>
                </a:solidFill>
                <a:latin typeface="Arial"/>
              </a:rPr>
              <a:t>. </a:t>
            </a:r>
            <a:endParaRPr lang="en-US" sz="1600" b="0" strike="noStrike" spc="-1" dirty="0">
              <a:solidFill>
                <a:srgbClr val="000000"/>
              </a:solidFill>
              <a:latin typeface="Times New Roman"/>
            </a:endParaRPr>
          </a:p>
        </p:txBody>
      </p:sp>
      <p:sp>
        <p:nvSpPr>
          <p:cNvPr id="48" name="CustomShape 2"/>
          <p:cNvSpPr/>
          <p:nvPr/>
        </p:nvSpPr>
        <p:spPr>
          <a:xfrm>
            <a:off x="4271760" y="228600"/>
            <a:ext cx="4289400" cy="642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3600" b="1" strike="noStrike" spc="-1">
                <a:solidFill>
                  <a:srgbClr val="C00000"/>
                </a:solidFill>
                <a:latin typeface="Arial"/>
                <a:ea typeface="Times New Roman"/>
              </a:rPr>
              <a:t>HIV </a:t>
            </a:r>
            <a:r>
              <a:rPr lang="it-IT" sz="2800" b="1" strike="noStrike" spc="-1">
                <a:solidFill>
                  <a:srgbClr val="C00000"/>
                </a:solidFill>
                <a:latin typeface="Arial"/>
                <a:ea typeface="Times New Roman"/>
              </a:rPr>
              <a:t>struttura e genoma</a:t>
            </a:r>
            <a:endParaRPr lang="en-US" sz="2800" b="0" strike="noStrike" spc="-1">
              <a:solidFill>
                <a:srgbClr val="000000"/>
              </a:solidFill>
              <a:latin typeface="Times New Roman"/>
            </a:endParaRPr>
          </a:p>
        </p:txBody>
      </p:sp>
      <p:grpSp>
        <p:nvGrpSpPr>
          <p:cNvPr id="2" name="Group 3"/>
          <p:cNvGrpSpPr/>
          <p:nvPr/>
        </p:nvGrpSpPr>
        <p:grpSpPr>
          <a:xfrm>
            <a:off x="3635280" y="1268280"/>
            <a:ext cx="4969080" cy="1440000"/>
            <a:chOff x="3635280" y="1268280"/>
            <a:chExt cx="4969080" cy="1440000"/>
          </a:xfrm>
        </p:grpSpPr>
        <p:pic>
          <p:nvPicPr>
            <p:cNvPr id="51" name="Picture 9" descr="http://nfs.unipv.it/nfs/minf/dispense/immunology/lectures/files/images/hiv_genome.jpg"/>
            <p:cNvPicPr/>
            <p:nvPr/>
          </p:nvPicPr>
          <p:blipFill>
            <a:blip r:embed="rId2" cstate="print"/>
            <a:srcRect l="21308" t="21239" r="2837" b="29924"/>
            <a:stretch/>
          </p:blipFill>
          <p:spPr>
            <a:xfrm>
              <a:off x="3851280" y="1268280"/>
              <a:ext cx="4753080" cy="1228320"/>
            </a:xfrm>
            <a:prstGeom prst="rect">
              <a:avLst/>
            </a:prstGeom>
            <a:ln>
              <a:noFill/>
            </a:ln>
          </p:spPr>
        </p:pic>
        <p:sp>
          <p:nvSpPr>
            <p:cNvPr id="52" name="CustomShape 4"/>
            <p:cNvSpPr/>
            <p:nvPr/>
          </p:nvSpPr>
          <p:spPr>
            <a:xfrm>
              <a:off x="3635280" y="2205000"/>
              <a:ext cx="1944720" cy="503280"/>
            </a:xfrm>
            <a:prstGeom prst="rect">
              <a:avLst/>
            </a:prstGeom>
            <a:solidFill>
              <a:srgbClr val="FFFFFF"/>
            </a:solidFill>
            <a:ln w="25560">
              <a:solidFill>
                <a:srgbClr val="FFFFFF"/>
              </a:solidFill>
              <a:miter/>
            </a:ln>
          </p:spPr>
          <p:style>
            <a:lnRef idx="0">
              <a:scrgbClr r="0" g="0" b="0"/>
            </a:lnRef>
            <a:fillRef idx="0">
              <a:scrgbClr r="0" g="0" b="0"/>
            </a:fillRef>
            <a:effectRef idx="0">
              <a:scrgbClr r="0" g="0" b="0"/>
            </a:effectRef>
            <a:fontRef idx="minor"/>
          </p:style>
        </p:sp>
      </p:grpSp>
      <p:sp>
        <p:nvSpPr>
          <p:cNvPr id="53" name="CustomShape 5"/>
          <p:cNvSpPr/>
          <p:nvPr/>
        </p:nvSpPr>
        <p:spPr>
          <a:xfrm>
            <a:off x="472320" y="3068640"/>
            <a:ext cx="721800" cy="459720"/>
          </a:xfrm>
          <a:prstGeom prst="rect">
            <a:avLst/>
          </a:prstGeom>
          <a:solidFill>
            <a:srgbClr val="00B0F0"/>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i="1" strike="noStrike" spc="-1">
                <a:solidFill>
                  <a:srgbClr val="002060"/>
                </a:solidFill>
                <a:latin typeface="Arial"/>
              </a:rPr>
              <a:t>gag</a:t>
            </a:r>
            <a:endParaRPr lang="en-US" sz="2400" b="0" strike="noStrike" spc="-1">
              <a:solidFill>
                <a:srgbClr val="000000"/>
              </a:solidFill>
              <a:latin typeface="Times New Roman"/>
            </a:endParaRPr>
          </a:p>
        </p:txBody>
      </p:sp>
      <p:sp>
        <p:nvSpPr>
          <p:cNvPr id="54" name="CustomShape 6"/>
          <p:cNvSpPr/>
          <p:nvPr/>
        </p:nvSpPr>
        <p:spPr>
          <a:xfrm>
            <a:off x="407520" y="4292640"/>
            <a:ext cx="723240" cy="459720"/>
          </a:xfrm>
          <a:prstGeom prst="rect">
            <a:avLst/>
          </a:prstGeom>
          <a:solidFill>
            <a:srgbClr val="FF9900"/>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i="1" strike="noStrike" spc="-1">
                <a:solidFill>
                  <a:srgbClr val="002060"/>
                </a:solidFill>
                <a:latin typeface="Arial"/>
              </a:rPr>
              <a:t>pol </a:t>
            </a:r>
            <a:endParaRPr lang="en-US" sz="2400" b="0" strike="noStrike" spc="-1">
              <a:solidFill>
                <a:srgbClr val="000000"/>
              </a:solidFill>
              <a:latin typeface="Times New Roman"/>
            </a:endParaRPr>
          </a:p>
        </p:txBody>
      </p:sp>
      <p:sp>
        <p:nvSpPr>
          <p:cNvPr id="55" name="CustomShape 7"/>
          <p:cNvSpPr/>
          <p:nvPr/>
        </p:nvSpPr>
        <p:spPr>
          <a:xfrm>
            <a:off x="403200" y="5300640"/>
            <a:ext cx="790200" cy="459720"/>
          </a:xfrm>
          <a:prstGeom prst="rect">
            <a:avLst/>
          </a:prstGeom>
          <a:solidFill>
            <a:srgbClr val="FF7C80"/>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it-IT" sz="2400" b="1" i="1" strike="noStrike" spc="-1">
                <a:solidFill>
                  <a:srgbClr val="002060"/>
                </a:solidFill>
                <a:latin typeface="Arial"/>
              </a:rPr>
              <a:t>env</a:t>
            </a:r>
            <a:r>
              <a:rPr lang="it-IT" sz="2400" b="1" strike="noStrike" spc="-1">
                <a:solidFill>
                  <a:srgbClr val="002060"/>
                </a:solidFill>
                <a:latin typeface="Arial"/>
              </a:rPr>
              <a:t> </a:t>
            </a:r>
            <a:endParaRPr lang="en-US" sz="2400" b="0" strike="noStrike" spc="-1">
              <a:solidFill>
                <a:srgbClr val="000000"/>
              </a:solidFill>
              <a:latin typeface="Times New Roman"/>
            </a:endParaRPr>
          </a:p>
        </p:txBody>
      </p:sp>
      <p:sp>
        <p:nvSpPr>
          <p:cNvPr id="56" name="Line 8"/>
          <p:cNvSpPr/>
          <p:nvPr/>
        </p:nvSpPr>
        <p:spPr>
          <a:xfrm>
            <a:off x="3276720" y="907920"/>
            <a:ext cx="5472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12" name="Picture 3"/>
          <p:cNvPicPr>
            <a:picLocks noChangeAspect="1" noChangeArrowheads="1"/>
          </p:cNvPicPr>
          <p:nvPr/>
        </p:nvPicPr>
        <p:blipFill>
          <a:blip r:embed="rId3" cstate="print"/>
          <a:srcRect l="2756" t="25722" r="50787" b="10499"/>
          <a:stretch>
            <a:fillRect/>
          </a:stretch>
        </p:blipFill>
        <p:spPr bwMode="auto">
          <a:xfrm>
            <a:off x="251520" y="0"/>
            <a:ext cx="2845693" cy="293055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3543" t="15748" r="3543" b="11549"/>
          <a:stretch>
            <a:fillRect/>
          </a:stretch>
        </p:blipFill>
        <p:spPr bwMode="auto">
          <a:xfrm>
            <a:off x="1259632" y="1772816"/>
            <a:ext cx="6947241" cy="4077072"/>
          </a:xfrm>
          <a:prstGeom prst="rect">
            <a:avLst/>
          </a:prstGeom>
          <a:noFill/>
          <a:ln w="9525">
            <a:noFill/>
            <a:miter lim="800000"/>
            <a:headEnd/>
            <a:tailEnd/>
          </a:ln>
        </p:spPr>
      </p:pic>
      <p:pic>
        <p:nvPicPr>
          <p:cNvPr id="3" name="Picture 15" descr="bersaglio">
            <a:hlinkClick r:id="rId3"/>
          </p:cNvPr>
          <p:cNvPicPr>
            <a:picLocks noChangeAspect="1" noChangeArrowheads="1"/>
          </p:cNvPicPr>
          <p:nvPr/>
        </p:nvPicPr>
        <p:blipFill>
          <a:blip r:embed="rId4" cstate="print"/>
          <a:srcRect/>
          <a:stretch>
            <a:fillRect/>
          </a:stretch>
        </p:blipFill>
        <p:spPr bwMode="auto">
          <a:xfrm>
            <a:off x="179512" y="0"/>
            <a:ext cx="3095625" cy="185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5748" t="9449" r="11811" b="11024"/>
          <a:stretch>
            <a:fillRect/>
          </a:stretch>
        </p:blipFill>
        <p:spPr bwMode="auto">
          <a:xfrm>
            <a:off x="0" y="1052736"/>
            <a:ext cx="3312003" cy="272698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937" t="4199" r="9055" b="3675"/>
          <a:stretch>
            <a:fillRect/>
          </a:stretch>
        </p:blipFill>
        <p:spPr bwMode="auto">
          <a:xfrm>
            <a:off x="5130498" y="774055"/>
            <a:ext cx="3978006" cy="315900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21260" t="8924" r="23622"/>
          <a:stretch>
            <a:fillRect/>
          </a:stretch>
        </p:blipFill>
        <p:spPr bwMode="auto">
          <a:xfrm>
            <a:off x="107504" y="3735004"/>
            <a:ext cx="2519995" cy="3122996"/>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l="4331" t="6299" r="37795" b="16273"/>
          <a:stretch>
            <a:fillRect/>
          </a:stretch>
        </p:blipFill>
        <p:spPr bwMode="auto">
          <a:xfrm>
            <a:off x="3059832" y="4005064"/>
            <a:ext cx="2645948" cy="2655006"/>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14173" t="6824" r="12992" b="8924"/>
          <a:stretch>
            <a:fillRect/>
          </a:stretch>
        </p:blipFill>
        <p:spPr bwMode="auto">
          <a:xfrm>
            <a:off x="6080385" y="4200119"/>
            <a:ext cx="3063615" cy="2657881"/>
          </a:xfrm>
          <a:prstGeom prst="rect">
            <a:avLst/>
          </a:prstGeom>
          <a:noFill/>
          <a:ln w="9525">
            <a:noFill/>
            <a:miter lim="800000"/>
            <a:headEnd/>
            <a:tailEnd/>
          </a:ln>
        </p:spPr>
      </p:pic>
      <p:pic>
        <p:nvPicPr>
          <p:cNvPr id="9" name="Picture 15" descr="bersaglio">
            <a:hlinkClick r:id="rId7"/>
          </p:cNvPr>
          <p:cNvPicPr>
            <a:picLocks noChangeAspect="1" noChangeArrowheads="1"/>
          </p:cNvPicPr>
          <p:nvPr/>
        </p:nvPicPr>
        <p:blipFill>
          <a:blip r:embed="rId8" cstate="print"/>
          <a:srcRect r="14537"/>
          <a:stretch>
            <a:fillRect/>
          </a:stretch>
        </p:blipFill>
        <p:spPr bwMode="auto">
          <a:xfrm>
            <a:off x="2483768" y="0"/>
            <a:ext cx="2645601" cy="1857375"/>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l="14173" t="6824" r="12992" b="8924"/>
          <a:stretch>
            <a:fillRect/>
          </a:stretch>
        </p:blipFill>
        <p:spPr bwMode="auto">
          <a:xfrm>
            <a:off x="6084168" y="4155495"/>
            <a:ext cx="3063615" cy="26578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0177"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p:cNvPicPr>
            <a:picLocks noGrp="1" noChangeAspect="1" noChangeArrowheads="1"/>
          </p:cNvPicPr>
          <p:nvPr>
            <p:ph idx="1"/>
          </p:nvPr>
        </p:nvPicPr>
        <p:blipFill>
          <a:blip r:embed="rId2" cstate="print"/>
          <a:srcRect/>
          <a:stretch>
            <a:fillRect/>
          </a:stretch>
        </p:blipFill>
        <p:spPr bwMode="auto">
          <a:xfrm>
            <a:off x="467544" y="476672"/>
            <a:ext cx="8066532" cy="609504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2" descr="http://ars.els-cdn.com/content/image/1-s2.0-S0165614711001398-gr1.jpg"/>
          <p:cNvPicPr/>
          <p:nvPr/>
        </p:nvPicPr>
        <p:blipFill>
          <a:blip r:embed="rId2" cstate="print"/>
          <a:srcRect l="4411" t="1674" r="4017" b="976"/>
          <a:stretch/>
        </p:blipFill>
        <p:spPr>
          <a:xfrm>
            <a:off x="468360" y="189000"/>
            <a:ext cx="8207280" cy="5327640"/>
          </a:xfrm>
          <a:prstGeom prst="rect">
            <a:avLst/>
          </a:prstGeom>
          <a:ln>
            <a:noFill/>
          </a:ln>
        </p:spPr>
      </p:pic>
      <p:sp>
        <p:nvSpPr>
          <p:cNvPr id="220" name="CustomShape 1"/>
          <p:cNvSpPr/>
          <p:nvPr/>
        </p:nvSpPr>
        <p:spPr>
          <a:xfrm>
            <a:off x="179280" y="5516640"/>
            <a:ext cx="8785440" cy="1371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pPr>
            <a:r>
              <a:rPr lang="en-US" sz="1200" b="1" strike="noStrike" spc="-1">
                <a:solidFill>
                  <a:srgbClr val="000000"/>
                </a:solidFill>
                <a:latin typeface="Calibri"/>
              </a:rPr>
              <a:t>HIV LIFE CYCLE AND THE SITES OF ACTION OF ANTIRETROVIRAL DRUGS</a:t>
            </a:r>
            <a:r>
              <a:rPr lang="en-US" sz="1200" b="0" strike="noStrike" spc="-1">
                <a:solidFill>
                  <a:srgbClr val="000000"/>
                </a:solidFill>
                <a:latin typeface="Calibri"/>
              </a:rPr>
              <a:t>. Reverse transcriptase inhibitors inhibit the viral reverse transcriptase, either by competing with natural nucleosides (NRTIs) or by reducing its catalytic activity (NNRTIs). PIs deactivate the HIV-1 protease, preventing the generation of new virions capable of infecting other cells. Integrase inhibitors block viral DNA integration in the nuclear genome. Fusion inhibitors prevent the fusion between the virus envelope and host cell membrane, and CCR5 inhibitors block the interaction between the virus and the CCR5 receptor in the host cell membrane. Abbreviations: NRTIs, nucleoside reverse transcriptase inhibitors; NNRTIs, non-nucleoside reverse transcriptase inhibitors; PIs, protease inhibitors; RT, reverse transcriptase; CCR5, C-C chemokine receptor type 5.</a:t>
            </a:r>
            <a:endParaRPr lang="en-US" sz="1200" b="0" strike="noStrike" spc="-1">
              <a:solidFill>
                <a:srgbClr val="000000"/>
              </a:solidFill>
              <a:latin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a:picLocks noGrp="1" noChangeAspect="1"/>
          </p:cNvPicPr>
          <p:nvPr>
            <p:ph idx="1"/>
          </p:nvPr>
        </p:nvPicPr>
        <p:blipFill>
          <a:blip r:embed="rId2" cstate="print"/>
          <a:srcRect/>
          <a:stretch>
            <a:fillRect/>
          </a:stretch>
        </p:blipFill>
        <p:spPr bwMode="auto">
          <a:xfrm>
            <a:off x="827584" y="150391"/>
            <a:ext cx="3024337" cy="6707609"/>
          </a:xfrm>
          <a:prstGeom prst="rect">
            <a:avLst/>
          </a:prstGeom>
          <a:noFill/>
          <a:ln w="9525">
            <a:noFill/>
            <a:miter lim="800000"/>
            <a:headEnd/>
            <a:tailEnd/>
          </a:ln>
        </p:spPr>
      </p:pic>
      <p:pic>
        <p:nvPicPr>
          <p:cNvPr id="6" name="Immagine 1" descr="38F17.BMP"/>
          <p:cNvPicPr>
            <a:picLocks noChangeAspect="1"/>
          </p:cNvPicPr>
          <p:nvPr/>
        </p:nvPicPr>
        <p:blipFill>
          <a:blip r:embed="rId3" cstate="print"/>
          <a:srcRect r="51782" b="1127"/>
          <a:stretch>
            <a:fillRect/>
          </a:stretch>
        </p:blipFill>
        <p:spPr bwMode="auto">
          <a:xfrm>
            <a:off x="4716016" y="404664"/>
            <a:ext cx="3922123" cy="6318226"/>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descr="38F01a.BMP"/>
          <p:cNvPicPr>
            <a:picLocks noGrp="1" noChangeAspect="1"/>
          </p:cNvPicPr>
          <p:nvPr>
            <p:ph idx="1"/>
          </p:nvPr>
        </p:nvPicPr>
        <p:blipFill>
          <a:blip r:embed="rId3" cstate="print"/>
          <a:srcRect l="-614" r="52166" b="84665"/>
          <a:stretch>
            <a:fillRect/>
          </a:stretch>
        </p:blipFill>
        <p:spPr bwMode="auto">
          <a:xfrm>
            <a:off x="-13049" y="836712"/>
            <a:ext cx="3864969" cy="1330181"/>
          </a:xfrm>
          <a:prstGeom prst="rect">
            <a:avLst/>
          </a:prstGeom>
          <a:noFill/>
          <a:ln w="9525">
            <a:noFill/>
            <a:miter lim="800000"/>
            <a:headEnd/>
            <a:tailEnd/>
          </a:ln>
        </p:spPr>
      </p:pic>
      <p:sp>
        <p:nvSpPr>
          <p:cNvPr id="5" name="Rettangolo 4"/>
          <p:cNvSpPr/>
          <p:nvPr/>
        </p:nvSpPr>
        <p:spPr>
          <a:xfrm>
            <a:off x="467544" y="3732134"/>
            <a:ext cx="6516216" cy="1569660"/>
          </a:xfrm>
          <a:prstGeom prst="rect">
            <a:avLst/>
          </a:prstGeom>
        </p:spPr>
        <p:txBody>
          <a:bodyPr wrap="square">
            <a:spAutoFit/>
          </a:bodyPr>
          <a:lstStyle/>
          <a:p>
            <a:r>
              <a:rPr lang="it-IT" sz="2400" dirty="0"/>
              <a:t>Farmaci antivirali disponibili in Italia:</a:t>
            </a:r>
            <a:br>
              <a:rPr lang="it-IT" sz="2400" dirty="0"/>
            </a:br>
            <a:r>
              <a:rPr lang="it-IT" sz="2400" dirty="0"/>
              <a:t>• </a:t>
            </a:r>
            <a:r>
              <a:rPr lang="it-IT" sz="2400" dirty="0" err="1"/>
              <a:t>amantadina</a:t>
            </a:r>
            <a:r>
              <a:rPr lang="it-IT" sz="2400" dirty="0"/>
              <a:t> (</a:t>
            </a:r>
            <a:r>
              <a:rPr lang="it-IT" sz="2400" dirty="0" err="1"/>
              <a:t>Mantadan</a:t>
            </a:r>
            <a:r>
              <a:rPr lang="it-IT" sz="2400" dirty="0"/>
              <a:t>, </a:t>
            </a:r>
            <a:r>
              <a:rPr lang="it-IT" sz="2400" dirty="0" err="1"/>
              <a:t>Boeheinger</a:t>
            </a:r>
            <a:r>
              <a:rPr lang="it-IT" sz="2400" dirty="0"/>
              <a:t> </a:t>
            </a:r>
            <a:r>
              <a:rPr lang="it-IT" sz="2400" dirty="0" err="1"/>
              <a:t>Ingelheim</a:t>
            </a:r>
            <a:r>
              <a:rPr lang="it-IT" sz="2400" dirty="0"/>
              <a:t>)</a:t>
            </a:r>
            <a:br>
              <a:rPr lang="it-IT" sz="2400" dirty="0"/>
            </a:br>
            <a:r>
              <a:rPr lang="it-IT" sz="2400" dirty="0"/>
              <a:t>• </a:t>
            </a:r>
            <a:r>
              <a:rPr lang="it-IT" sz="2400" dirty="0" err="1">
                <a:hlinkClick r:id="rId4"/>
              </a:rPr>
              <a:t>zanamivir</a:t>
            </a:r>
            <a:r>
              <a:rPr lang="it-IT" sz="2400" dirty="0"/>
              <a:t> (</a:t>
            </a:r>
            <a:r>
              <a:rPr lang="it-IT" sz="2400" dirty="0" err="1"/>
              <a:t>Relenza</a:t>
            </a:r>
            <a:r>
              <a:rPr lang="it-IT" sz="2400" dirty="0"/>
              <a:t>, GSK)</a:t>
            </a:r>
            <a:br>
              <a:rPr lang="it-IT" sz="2400" dirty="0"/>
            </a:br>
            <a:r>
              <a:rPr lang="it-IT" sz="2400" dirty="0"/>
              <a:t>• </a:t>
            </a:r>
            <a:r>
              <a:rPr lang="it-IT" sz="2400" dirty="0" err="1">
                <a:hlinkClick r:id="rId5"/>
              </a:rPr>
              <a:t>oseltamivir</a:t>
            </a:r>
            <a:r>
              <a:rPr lang="it-IT" sz="2400" dirty="0"/>
              <a:t> (</a:t>
            </a:r>
            <a:r>
              <a:rPr lang="it-IT" sz="2400" dirty="0" err="1"/>
              <a:t>Tamiflu</a:t>
            </a:r>
            <a:r>
              <a:rPr lang="it-IT" sz="2400" dirty="0"/>
              <a:t>, Roche)</a:t>
            </a:r>
          </a:p>
        </p:txBody>
      </p:sp>
      <p:sp>
        <p:nvSpPr>
          <p:cNvPr id="7" name="Rettangolo 6"/>
          <p:cNvSpPr/>
          <p:nvPr/>
        </p:nvSpPr>
        <p:spPr>
          <a:xfrm>
            <a:off x="323528" y="1700809"/>
            <a:ext cx="8063880" cy="2031325"/>
          </a:xfrm>
          <a:prstGeom prst="rect">
            <a:avLst/>
          </a:prstGeom>
        </p:spPr>
        <p:txBody>
          <a:bodyPr wrap="square">
            <a:spAutoFit/>
          </a:bodyPr>
          <a:lstStyle/>
          <a:p>
            <a:r>
              <a:rPr lang="it-IT" dirty="0"/>
              <a:t>					</a:t>
            </a:r>
          </a:p>
          <a:p>
            <a:endParaRPr lang="it-IT" dirty="0"/>
          </a:p>
          <a:p>
            <a:r>
              <a:rPr lang="it-IT" dirty="0"/>
              <a:t>I farmaci antivirali per l’influenza ostacolano la replicazione virale all’interno dell’organismo e sono risultati efficaci nel ridurre </a:t>
            </a:r>
            <a:r>
              <a:rPr lang="it-IT" b="1" dirty="0"/>
              <a:t>la durata </a:t>
            </a:r>
            <a:r>
              <a:rPr lang="it-IT" dirty="0"/>
              <a:t>della malattia e </a:t>
            </a:r>
            <a:r>
              <a:rPr lang="it-IT" b="1" dirty="0"/>
              <a:t>l’intensità</a:t>
            </a:r>
            <a:r>
              <a:rPr lang="it-IT" dirty="0"/>
              <a:t> dei sintomi.</a:t>
            </a:r>
          </a:p>
          <a:p>
            <a:endParaRPr lang="it-IT" dirty="0"/>
          </a:p>
          <a:p>
            <a:endParaRPr lang="it-IT" dirty="0"/>
          </a:p>
        </p:txBody>
      </p:sp>
      <p:grpSp>
        <p:nvGrpSpPr>
          <p:cNvPr id="6" name="Gruppo 5"/>
          <p:cNvGrpSpPr/>
          <p:nvPr/>
        </p:nvGrpSpPr>
        <p:grpSpPr>
          <a:xfrm>
            <a:off x="3351569" y="0"/>
            <a:ext cx="5760720" cy="738000"/>
            <a:chOff x="411480" y="62481"/>
            <a:chExt cx="5760720" cy="738000"/>
          </a:xfrm>
        </p:grpSpPr>
        <p:sp>
          <p:nvSpPr>
            <p:cNvPr id="8" name="Rettangolo arrotondato 7"/>
            <p:cNvSpPr/>
            <p:nvPr/>
          </p:nvSpPr>
          <p:spPr>
            <a:xfrm>
              <a:off x="411480" y="62481"/>
              <a:ext cx="5760720" cy="7380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ttangolo 8"/>
            <p:cNvSpPr/>
            <p:nvPr/>
          </p:nvSpPr>
          <p:spPr>
            <a:xfrm>
              <a:off x="447506" y="98507"/>
              <a:ext cx="5688668" cy="6659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it-IT" sz="2500" b="1" kern="1200" spc="300" dirty="0"/>
                <a:t>Trattamento INFLUENZA</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2"/>
          <p:cNvSpPr/>
          <p:nvPr/>
        </p:nvSpPr>
        <p:spPr>
          <a:xfrm>
            <a:off x="1908000" y="241200"/>
            <a:ext cx="521352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002060"/>
                </a:solidFill>
                <a:latin typeface="Arial"/>
                <a:ea typeface="Times New Roman"/>
              </a:rPr>
              <a:t>FARMACI ANTI-HIV</a:t>
            </a:r>
            <a:endParaRPr lang="en-US" sz="2800" b="0" strike="noStrike" spc="-1">
              <a:solidFill>
                <a:srgbClr val="000000"/>
              </a:solidFill>
              <a:latin typeface="Times New Roman"/>
            </a:endParaRPr>
          </a:p>
        </p:txBody>
      </p:sp>
      <p:sp>
        <p:nvSpPr>
          <p:cNvPr id="74" name="Line 3"/>
          <p:cNvSpPr/>
          <p:nvPr/>
        </p:nvSpPr>
        <p:spPr>
          <a:xfrm>
            <a:off x="611280" y="83664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5" name="Immagine 1"/>
          <p:cNvPicPr>
            <a:picLocks noChangeAspect="1"/>
          </p:cNvPicPr>
          <p:nvPr/>
        </p:nvPicPr>
        <p:blipFill>
          <a:blip r:embed="rId2" cstate="print"/>
          <a:srcRect b="14316"/>
          <a:stretch>
            <a:fillRect/>
          </a:stretch>
        </p:blipFill>
        <p:spPr bwMode="auto">
          <a:xfrm>
            <a:off x="323528" y="980728"/>
            <a:ext cx="6108613" cy="4332578"/>
          </a:xfrm>
          <a:prstGeom prst="rect">
            <a:avLst/>
          </a:prstGeom>
          <a:noFill/>
          <a:ln w="9525">
            <a:noFill/>
            <a:miter lim="800000"/>
            <a:headEnd/>
            <a:tailEnd/>
          </a:ln>
        </p:spPr>
      </p:pic>
      <p:sp>
        <p:nvSpPr>
          <p:cNvPr id="8" name="Freccia a destra 7"/>
          <p:cNvSpPr/>
          <p:nvPr/>
        </p:nvSpPr>
        <p:spPr>
          <a:xfrm>
            <a:off x="6660232" y="4221088"/>
            <a:ext cx="360040" cy="72008"/>
          </a:xfrm>
          <a:prstGeom prst="rightArrow">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A28C0"/>
              </a:solidFill>
            </a:endParaRPr>
          </a:p>
        </p:txBody>
      </p:sp>
      <p:sp>
        <p:nvSpPr>
          <p:cNvPr id="9" name="Parentesi quadra chiusa 8"/>
          <p:cNvSpPr/>
          <p:nvPr/>
        </p:nvSpPr>
        <p:spPr>
          <a:xfrm>
            <a:off x="6516216" y="2060848"/>
            <a:ext cx="360040" cy="1584176"/>
          </a:xfrm>
          <a:prstGeom prst="rightBracket">
            <a:avLst/>
          </a:prstGeom>
          <a:solidFill>
            <a:schemeClr val="accent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0" name="CasellaDiTesto 9"/>
          <p:cNvSpPr txBox="1"/>
          <p:nvPr/>
        </p:nvSpPr>
        <p:spPr>
          <a:xfrm>
            <a:off x="7236296" y="2300679"/>
            <a:ext cx="1763688" cy="1200329"/>
          </a:xfrm>
          <a:prstGeom prst="rect">
            <a:avLst/>
          </a:prstGeom>
          <a:noFill/>
        </p:spPr>
        <p:txBody>
          <a:bodyPr wrap="square" rtlCol="0">
            <a:spAutoFit/>
          </a:bodyPr>
          <a:lstStyle/>
          <a:p>
            <a:r>
              <a:rPr lang="it-IT" dirty="0">
                <a:solidFill>
                  <a:srgbClr val="FF0000"/>
                </a:solidFill>
              </a:rPr>
              <a:t>Inibitori della replicazione e maturazione di HIV</a:t>
            </a:r>
          </a:p>
        </p:txBody>
      </p:sp>
      <p:sp>
        <p:nvSpPr>
          <p:cNvPr id="11" name="Parentesi quadra chiusa 10"/>
          <p:cNvSpPr/>
          <p:nvPr/>
        </p:nvSpPr>
        <p:spPr>
          <a:xfrm>
            <a:off x="6516216" y="3789040"/>
            <a:ext cx="207640" cy="927720"/>
          </a:xfrm>
          <a:prstGeom prst="rightBracket">
            <a:avLst/>
          </a:prstGeom>
          <a:solidFill>
            <a:schemeClr val="tx2">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CasellaDiTesto 11"/>
          <p:cNvSpPr txBox="1"/>
          <p:nvPr/>
        </p:nvSpPr>
        <p:spPr>
          <a:xfrm>
            <a:off x="7236296" y="3789040"/>
            <a:ext cx="1763688" cy="646331"/>
          </a:xfrm>
          <a:prstGeom prst="rect">
            <a:avLst/>
          </a:prstGeom>
          <a:noFill/>
        </p:spPr>
        <p:txBody>
          <a:bodyPr wrap="square" rtlCol="0">
            <a:spAutoFit/>
          </a:bodyPr>
          <a:lstStyle/>
          <a:p>
            <a:r>
              <a:rPr lang="it-IT" dirty="0">
                <a:solidFill>
                  <a:srgbClr val="FF0000"/>
                </a:solidFill>
              </a:rPr>
              <a:t>Inibitori della adesione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p:cNvPicPr/>
          <p:nvPr/>
        </p:nvPicPr>
        <p:blipFill>
          <a:blip r:embed="rId2" cstate="print"/>
          <a:stretch/>
        </p:blipFill>
        <p:spPr>
          <a:xfrm>
            <a:off x="1403280" y="1773360"/>
            <a:ext cx="5970600" cy="4179600"/>
          </a:xfrm>
          <a:prstGeom prst="rect">
            <a:avLst/>
          </a:prstGeom>
          <a:ln>
            <a:noFill/>
          </a:ln>
        </p:spPr>
      </p:pic>
      <p:sp>
        <p:nvSpPr>
          <p:cNvPr id="172" name="CustomShape 1"/>
          <p:cNvSpPr/>
          <p:nvPr/>
        </p:nvSpPr>
        <p:spPr>
          <a:xfrm>
            <a:off x="324000" y="260280"/>
            <a:ext cx="845820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FARMACI INIBITORI DELLA REPLICAZIONE e MATURAZIONE di HIV</a:t>
            </a:r>
            <a:endParaRPr lang="en-US" sz="2400" b="0" strike="noStrike" spc="-1">
              <a:solidFill>
                <a:srgbClr val="000000"/>
              </a:solidFill>
              <a:latin typeface="Times New Roman"/>
            </a:endParaRPr>
          </a:p>
        </p:txBody>
      </p:sp>
      <p:sp>
        <p:nvSpPr>
          <p:cNvPr id="173" name="Line 2"/>
          <p:cNvSpPr/>
          <p:nvPr/>
        </p:nvSpPr>
        <p:spPr>
          <a:xfrm>
            <a:off x="468360" y="126828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74" name="CustomShape 3"/>
          <p:cNvSpPr/>
          <p:nvPr/>
        </p:nvSpPr>
        <p:spPr>
          <a:xfrm>
            <a:off x="5219640" y="1844640"/>
            <a:ext cx="2089080" cy="2592360"/>
          </a:xfrm>
          <a:prstGeom prst="rect">
            <a:avLst/>
          </a:prstGeom>
          <a:noFill/>
          <a:ln w="76320">
            <a:solidFill>
              <a:srgbClr val="C00000"/>
            </a:solidFill>
            <a:miter/>
          </a:ln>
        </p:spPr>
        <p:style>
          <a:lnRef idx="0">
            <a:scrgbClr r="0" g="0" b="0"/>
          </a:lnRef>
          <a:fillRef idx="0">
            <a:scrgbClr r="0" g="0" b="0"/>
          </a:fillRef>
          <a:effectRef idx="0">
            <a:scrgbClr r="0" g="0" b="0"/>
          </a:effectRef>
          <a:fontRef idx="minor"/>
        </p:style>
      </p:sp>
      <p:pic>
        <p:nvPicPr>
          <p:cNvPr id="6" name="Picture 2"/>
          <p:cNvPicPr>
            <a:picLocks noChangeAspect="1" noChangeArrowheads="1"/>
          </p:cNvPicPr>
          <p:nvPr/>
        </p:nvPicPr>
        <p:blipFill>
          <a:blip r:embed="rId3" cstate="print"/>
          <a:srcRect l="15748" t="9449" r="11811" b="11024"/>
          <a:stretch>
            <a:fillRect/>
          </a:stretch>
        </p:blipFill>
        <p:spPr bwMode="auto">
          <a:xfrm>
            <a:off x="7325791" y="1916836"/>
            <a:ext cx="1788481" cy="147257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14173" t="6824" r="12992" b="8924"/>
          <a:stretch>
            <a:fillRect/>
          </a:stretch>
        </p:blipFill>
        <p:spPr bwMode="auto">
          <a:xfrm>
            <a:off x="755576" y="4979511"/>
            <a:ext cx="1864809" cy="16178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1187624" y="0"/>
            <a:ext cx="6768752" cy="1448731"/>
          </a:xfrm>
          <a:prstGeom prst="rect">
            <a:avLst/>
          </a:pr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it-IT" sz="2400" b="1" strike="noStrike" spc="-1" dirty="0">
                <a:solidFill>
                  <a:srgbClr val="C00000"/>
                </a:solidFill>
                <a:latin typeface="Symbol"/>
                <a:ea typeface="Symbol"/>
              </a:rPr>
              <a:t></a:t>
            </a:r>
            <a:r>
              <a:rPr lang="it-IT" sz="2400" b="1" strike="noStrike" spc="-1" dirty="0">
                <a:solidFill>
                  <a:srgbClr val="C00000"/>
                </a:solidFill>
                <a:latin typeface="Arial"/>
                <a:ea typeface="Arial"/>
              </a:rPr>
              <a:t> INIBITORI TRASCRITTASI INVERSA</a:t>
            </a:r>
            <a:endParaRPr lang="en-US" sz="2400" b="0" strike="noStrike" spc="-1" dirty="0">
              <a:solidFill>
                <a:srgbClr val="000000"/>
              </a:solidFill>
              <a:latin typeface="Times New Roman"/>
            </a:endParaRPr>
          </a:p>
          <a:p>
            <a:pPr>
              <a:lnSpc>
                <a:spcPct val="100000"/>
              </a:lnSpc>
            </a:pPr>
            <a:r>
              <a:rPr lang="it-IT" sz="800" b="1" strike="noStrike" spc="-1" dirty="0">
                <a:solidFill>
                  <a:srgbClr val="002060"/>
                </a:solidFill>
                <a:latin typeface="Arial"/>
                <a:ea typeface="Times New Roman"/>
              </a:rPr>
              <a:t> </a:t>
            </a:r>
            <a:endParaRPr lang="en-US" sz="800" b="0" strike="noStrike" spc="-1" dirty="0">
              <a:solidFill>
                <a:srgbClr val="000000"/>
              </a:solidFill>
              <a:latin typeface="Times New Roman"/>
            </a:endParaRPr>
          </a:p>
          <a:p>
            <a:pPr>
              <a:lnSpc>
                <a:spcPct val="100000"/>
              </a:lnSpc>
            </a:pPr>
            <a:endParaRPr lang="en-US" sz="800" b="0" strike="noStrike" spc="-1" dirty="0">
              <a:solidFill>
                <a:srgbClr val="000000"/>
              </a:solidFill>
              <a:latin typeface="Times New Roman"/>
            </a:endParaRPr>
          </a:p>
          <a:p>
            <a:pPr>
              <a:lnSpc>
                <a:spcPct val="100000"/>
              </a:lnSpc>
            </a:pPr>
            <a:r>
              <a:rPr lang="it-IT" sz="2000" b="1" strike="noStrike" spc="-1" dirty="0">
                <a:solidFill>
                  <a:srgbClr val="002060"/>
                </a:solidFill>
                <a:latin typeface="Arial"/>
                <a:ea typeface="Times New Roman"/>
              </a:rPr>
              <a:t>      - NUCLEOSIDICI e NUCLEOTIDICI  (competitivi)</a:t>
            </a:r>
            <a:endParaRPr lang="en-US" sz="2000" b="0" strike="noStrike" spc="-1" dirty="0">
              <a:solidFill>
                <a:srgbClr val="000000"/>
              </a:solidFill>
              <a:latin typeface="Times New Roman"/>
            </a:endParaRPr>
          </a:p>
          <a:p>
            <a:pPr>
              <a:lnSpc>
                <a:spcPct val="100000"/>
              </a:lnSpc>
            </a:pPr>
            <a:r>
              <a:rPr lang="it-IT" sz="800" b="1" strike="noStrike" spc="-1" dirty="0">
                <a:solidFill>
                  <a:srgbClr val="002060"/>
                </a:solidFill>
                <a:latin typeface="Arial"/>
                <a:ea typeface="Times New Roman"/>
              </a:rPr>
              <a:t> </a:t>
            </a:r>
            <a:endParaRPr lang="en-US" sz="800" b="0" strike="noStrike" spc="-1" dirty="0">
              <a:solidFill>
                <a:srgbClr val="000000"/>
              </a:solidFill>
              <a:latin typeface="Times New Roman"/>
            </a:endParaRPr>
          </a:p>
          <a:p>
            <a:pPr>
              <a:lnSpc>
                <a:spcPct val="100000"/>
              </a:lnSpc>
            </a:pPr>
            <a:r>
              <a:rPr lang="it-IT" sz="2000" b="1" strike="noStrike" spc="-1" dirty="0">
                <a:solidFill>
                  <a:srgbClr val="002060"/>
                </a:solidFill>
                <a:latin typeface="Arial"/>
                <a:ea typeface="Times New Roman"/>
              </a:rPr>
              <a:t>      - NON NUCLEOSIDICI  (non competitivi)</a:t>
            </a:r>
            <a:endParaRPr lang="en-US" sz="2000" b="0" strike="noStrike" spc="-1" dirty="0">
              <a:solidFill>
                <a:srgbClr val="000000"/>
              </a:solidFill>
              <a:latin typeface="Times New Roman"/>
            </a:endParaRPr>
          </a:p>
        </p:txBody>
      </p:sp>
      <p:pic>
        <p:nvPicPr>
          <p:cNvPr id="6" name="Slide"/>
          <p:cNvPicPr>
            <a:picLocks noChangeAspect="1"/>
          </p:cNvPicPr>
          <p:nvPr/>
        </p:nvPicPr>
        <p:blipFill>
          <a:blip r:embed="rId2" cstate="print"/>
          <a:srcRect t="17849" b="5775"/>
          <a:stretch>
            <a:fillRect/>
          </a:stretch>
        </p:blipFill>
        <p:spPr>
          <a:xfrm>
            <a:off x="0" y="1484784"/>
            <a:ext cx="9144000" cy="523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611560" y="0"/>
            <a:ext cx="8208912" cy="1387176"/>
          </a:xfrm>
          <a:prstGeom prst="rect">
            <a:avLst/>
          </a:pr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endParaRPr lang="it-IT" sz="2400" b="1" strike="noStrike" spc="-1" dirty="0">
              <a:solidFill>
                <a:srgbClr val="C00000"/>
              </a:solidFill>
              <a:latin typeface="Symbol"/>
              <a:ea typeface="Symbol"/>
            </a:endParaRPr>
          </a:p>
          <a:p>
            <a:pPr>
              <a:lnSpc>
                <a:spcPct val="100000"/>
              </a:lnSpc>
            </a:pPr>
            <a:r>
              <a:rPr lang="it-IT" sz="2400" b="1" strike="noStrike" spc="-1" dirty="0">
                <a:solidFill>
                  <a:srgbClr val="C00000"/>
                </a:solidFill>
                <a:latin typeface="Symbol"/>
                <a:ea typeface="Symbol"/>
              </a:rPr>
              <a:t>           </a:t>
            </a:r>
            <a:r>
              <a:rPr lang="it-IT" sz="2400" b="1" strike="noStrike" spc="-1" dirty="0">
                <a:solidFill>
                  <a:srgbClr val="C00000"/>
                </a:solidFill>
                <a:latin typeface="Arial"/>
                <a:ea typeface="Arial"/>
              </a:rPr>
              <a:t> INIBITORI TRASCRITTASI INVERSA</a:t>
            </a:r>
            <a:endParaRPr lang="en-US" sz="2400" b="0" strike="noStrike" spc="-1" dirty="0">
              <a:solidFill>
                <a:srgbClr val="000000"/>
              </a:solidFill>
              <a:latin typeface="Times New Roman"/>
            </a:endParaRPr>
          </a:p>
          <a:p>
            <a:pPr>
              <a:lnSpc>
                <a:spcPct val="100000"/>
              </a:lnSpc>
            </a:pPr>
            <a:r>
              <a:rPr lang="it-IT" sz="800" b="1" strike="noStrike" spc="-1" dirty="0">
                <a:solidFill>
                  <a:srgbClr val="002060"/>
                </a:solidFill>
                <a:latin typeface="Arial"/>
                <a:ea typeface="Times New Roman"/>
              </a:rPr>
              <a:t> </a:t>
            </a:r>
            <a:endParaRPr lang="en-US" sz="800" b="0" strike="noStrike" spc="-1" dirty="0">
              <a:solidFill>
                <a:srgbClr val="000000"/>
              </a:solidFill>
              <a:latin typeface="Times New Roman"/>
            </a:endParaRPr>
          </a:p>
          <a:p>
            <a:pPr>
              <a:lnSpc>
                <a:spcPct val="100000"/>
              </a:lnSpc>
            </a:pPr>
            <a:endParaRPr lang="en-US" sz="800" b="0" strike="noStrike" spc="-1" dirty="0">
              <a:solidFill>
                <a:srgbClr val="000000"/>
              </a:solidFill>
              <a:latin typeface="Times New Roman"/>
            </a:endParaRPr>
          </a:p>
          <a:p>
            <a:pPr>
              <a:lnSpc>
                <a:spcPct val="100000"/>
              </a:lnSpc>
            </a:pPr>
            <a:r>
              <a:rPr lang="it-IT" sz="2000" b="1" strike="noStrike" spc="-1" dirty="0">
                <a:solidFill>
                  <a:srgbClr val="002060"/>
                </a:solidFill>
                <a:latin typeface="Arial"/>
                <a:ea typeface="Times New Roman"/>
              </a:rPr>
              <a:t>      - NUCLEOSIDICI e</a:t>
            </a:r>
            <a:endParaRPr lang="en-US" sz="2000" b="0" strike="noStrike" spc="-1" dirty="0">
              <a:solidFill>
                <a:srgbClr val="000000"/>
              </a:solidFill>
              <a:latin typeface="Times New Roman"/>
            </a:endParaRPr>
          </a:p>
        </p:txBody>
      </p:sp>
      <p:sp>
        <p:nvSpPr>
          <p:cNvPr id="74" name="Line 3"/>
          <p:cNvSpPr/>
          <p:nvPr/>
        </p:nvSpPr>
        <p:spPr>
          <a:xfrm>
            <a:off x="611280" y="83664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graphicFrame>
        <p:nvGraphicFramePr>
          <p:cNvPr id="5" name="Table 1"/>
          <p:cNvGraphicFramePr/>
          <p:nvPr/>
        </p:nvGraphicFramePr>
        <p:xfrm>
          <a:off x="216024" y="908720"/>
          <a:ext cx="4860032" cy="5804784"/>
        </p:xfrm>
        <a:graphic>
          <a:graphicData uri="http://schemas.openxmlformats.org/drawingml/2006/table">
            <a:tbl>
              <a:tblPr/>
              <a:tblGrid>
                <a:gridCol w="3337042">
                  <a:extLst>
                    <a:ext uri="{9D8B030D-6E8A-4147-A177-3AD203B41FA5}">
                      <a16:colId xmlns="" xmlns:a16="http://schemas.microsoft.com/office/drawing/2014/main" val="20000"/>
                    </a:ext>
                  </a:extLst>
                </a:gridCol>
                <a:gridCol w="1522990">
                  <a:extLst>
                    <a:ext uri="{9D8B030D-6E8A-4147-A177-3AD203B41FA5}">
                      <a16:colId xmlns="" xmlns:a16="http://schemas.microsoft.com/office/drawing/2014/main" val="20001"/>
                    </a:ext>
                  </a:extLst>
                </a:gridCol>
              </a:tblGrid>
              <a:tr h="392723">
                <a:tc gridSpan="2">
                  <a:txBody>
                    <a:bodyPr/>
                    <a:lstStyle/>
                    <a:p>
                      <a:pPr algn="ctr">
                        <a:lnSpc>
                          <a:spcPct val="100000"/>
                        </a:lnSpc>
                      </a:pPr>
                      <a:r>
                        <a:rPr lang="it-IT" sz="2000" b="1" strike="noStrike" spc="-1" dirty="0">
                          <a:solidFill>
                            <a:srgbClr val="002060"/>
                          </a:solidFill>
                          <a:latin typeface="Arial"/>
                          <a:ea typeface="Times New Roman"/>
                        </a:rPr>
                        <a:t>- NUCLEOSIDICI e NUCLEOTIDICI</a:t>
                      </a:r>
                      <a:endParaRPr lang="en-US" sz="2000" b="0" strike="noStrike" spc="-1" dirty="0">
                        <a:solidFill>
                          <a:srgbClr val="000000"/>
                        </a:solidFill>
                        <a:latin typeface="Times New Roman"/>
                      </a:endParaRPr>
                    </a:p>
                  </a:txBody>
                  <a:tcPr marL="29160" marR="29160">
                    <a:lnL w="5760">
                      <a:solidFill>
                        <a:srgbClr val="000000"/>
                      </a:solidFill>
                    </a:lnL>
                    <a:lnR w="5760">
                      <a:solidFill>
                        <a:srgbClr val="000000"/>
                      </a:solidFill>
                    </a:lnR>
                    <a:solidFill>
                      <a:srgbClr val="D6D6F5"/>
                    </a:solidFill>
                  </a:tcPr>
                </a:tc>
                <a:tc hMerge="1">
                  <a:txBody>
                    <a:bodyPr/>
                    <a:lstStyle/>
                    <a:p>
                      <a:endParaRPr lang="it-IT"/>
                    </a:p>
                  </a:txBody>
                  <a:tcPr marL="90000" marR="90000">
                    <a:solidFill>
                      <a:srgbClr val="729FCF"/>
                    </a:solidFill>
                  </a:tcPr>
                </a:tc>
                <a:extLst>
                  <a:ext uri="{0D108BD9-81ED-4DB2-BD59-A6C34878D82A}">
                    <a16:rowId xmlns="" xmlns:a16="http://schemas.microsoft.com/office/drawing/2014/main" val="10000"/>
                  </a:ext>
                </a:extLst>
              </a:tr>
              <a:tr h="362513">
                <a:tc>
                  <a:txBody>
                    <a:bodyPr/>
                    <a:lstStyle/>
                    <a:p>
                      <a:endParaRPr lang="it-IT"/>
                    </a:p>
                  </a:txBody>
                  <a:tcPr marL="29160" marR="29160">
                    <a:lnL w="5760">
                      <a:solidFill>
                        <a:srgbClr val="000000"/>
                      </a:solidFill>
                    </a:lnL>
                    <a:solidFill>
                      <a:srgbClr val="D6D6F5"/>
                    </a:solidFill>
                  </a:tcPr>
                </a:tc>
                <a:tc>
                  <a:txBody>
                    <a:bodyPr/>
                    <a:lstStyle/>
                    <a:p>
                      <a:endParaRPr lang="it-IT"/>
                    </a:p>
                  </a:txBody>
                  <a:tcPr marL="29160" marR="29160">
                    <a:lnR w="5760">
                      <a:solidFill>
                        <a:srgbClr val="000000"/>
                      </a:solidFill>
                    </a:lnR>
                    <a:solidFill>
                      <a:srgbClr val="D6D6F5"/>
                    </a:solidFill>
                  </a:tcPr>
                </a:tc>
                <a:extLst>
                  <a:ext uri="{0D108BD9-81ED-4DB2-BD59-A6C34878D82A}">
                    <a16:rowId xmlns="" xmlns:a16="http://schemas.microsoft.com/office/drawing/2014/main" val="10001"/>
                  </a:ext>
                </a:extLst>
              </a:tr>
              <a:tr h="936492">
                <a:tc>
                  <a:txBody>
                    <a:bodyPr/>
                    <a:lstStyle/>
                    <a:p>
                      <a:pPr>
                        <a:lnSpc>
                          <a:spcPct val="100000"/>
                        </a:lnSpc>
                      </a:pPr>
                      <a:r>
                        <a:rPr lang="it-IT" sz="1400" b="1" strike="noStrike" spc="-1" dirty="0">
                          <a:solidFill>
                            <a:srgbClr val="002060"/>
                          </a:solidFill>
                          <a:latin typeface="Arial"/>
                          <a:ea typeface="Times New Roman"/>
                        </a:rPr>
                        <a:t>ZIDOVUDINA</a:t>
                      </a:r>
                      <a:r>
                        <a:rPr lang="it-IT" sz="1400" b="1" i="1" strike="noStrike" spc="-1" dirty="0">
                          <a:solidFill>
                            <a:srgbClr val="002060"/>
                          </a:solidFill>
                          <a:latin typeface="Arial"/>
                          <a:ea typeface="Times New Roman"/>
                        </a:rPr>
                        <a:t> </a:t>
                      </a:r>
                      <a:r>
                        <a:rPr lang="it-IT" sz="1400" b="0" strike="noStrike" spc="-1" dirty="0">
                          <a:solidFill>
                            <a:srgbClr val="002060"/>
                          </a:solidFill>
                          <a:latin typeface="Arial"/>
                          <a:ea typeface="Times New Roman"/>
                        </a:rPr>
                        <a:t>(</a:t>
                      </a:r>
                      <a:r>
                        <a:rPr lang="it-IT" sz="1400" b="0" i="1" strike="noStrike" spc="-1" dirty="0" err="1">
                          <a:solidFill>
                            <a:srgbClr val="002060"/>
                          </a:solidFill>
                          <a:latin typeface="Arial"/>
                          <a:ea typeface="Times New Roman"/>
                        </a:rPr>
                        <a:t>Retrovir</a:t>
                      </a:r>
                      <a:r>
                        <a:rPr lang="it-IT" sz="1400" b="0" strike="noStrike" spc="-1" dirty="0" err="1">
                          <a:solidFill>
                            <a:srgbClr val="002060"/>
                          </a:solidFill>
                          <a:latin typeface="Arial"/>
                          <a:ea typeface="Times New Roman"/>
                        </a:rPr>
                        <a:t>*</a:t>
                      </a:r>
                      <a:r>
                        <a:rPr lang="it-IT" sz="1400" b="1" strike="noStrike" spc="-1" dirty="0">
                          <a:solidFill>
                            <a:srgbClr val="002060"/>
                          </a:solidFill>
                          <a:latin typeface="Arial"/>
                          <a:ea typeface="Times New Roman"/>
                        </a:rPr>
                        <a:t> </a:t>
                      </a:r>
                      <a:r>
                        <a:rPr lang="it-IT" sz="1400" b="0" strike="noStrike" spc="-1" dirty="0" err="1">
                          <a:solidFill>
                            <a:srgbClr val="002060"/>
                          </a:solidFill>
                          <a:latin typeface="Arial"/>
                          <a:ea typeface="Times New Roman"/>
                        </a:rPr>
                        <a:t>Glaxo</a:t>
                      </a:r>
                      <a:r>
                        <a:rPr lang="it-IT" sz="1400" b="0" strike="noStrike" spc="-1" dirty="0">
                          <a:solidFill>
                            <a:srgbClr val="002060"/>
                          </a:solidFill>
                          <a:latin typeface="Arial"/>
                          <a:ea typeface="Times New Roman"/>
                        </a:rPr>
                        <a:t> Wellcome)</a:t>
                      </a:r>
                      <a:endParaRPr lang="en-US" sz="1400" b="0" strike="noStrike" spc="-1" dirty="0">
                        <a:solidFill>
                          <a:srgbClr val="000000"/>
                        </a:solidFill>
                        <a:latin typeface="Times New Roman"/>
                      </a:endParaRPr>
                    </a:p>
                    <a:p>
                      <a:pPr>
                        <a:lnSpc>
                          <a:spcPct val="100000"/>
                        </a:lnSpc>
                      </a:pPr>
                      <a:r>
                        <a:rPr lang="it-IT" sz="1400" b="0" strike="noStrike" spc="-1" dirty="0">
                          <a:solidFill>
                            <a:srgbClr val="002060"/>
                          </a:solidFill>
                          <a:latin typeface="Arial"/>
                          <a:ea typeface="Times New Roman"/>
                        </a:rPr>
                        <a:t>                    </a:t>
                      </a:r>
                      <a:r>
                        <a:rPr lang="en-GB" sz="1400" b="0" strike="noStrike" spc="-1" dirty="0">
                          <a:solidFill>
                            <a:srgbClr val="002060"/>
                          </a:solidFill>
                          <a:latin typeface="Arial"/>
                          <a:ea typeface="Times New Roman"/>
                        </a:rPr>
                        <a:t>(</a:t>
                      </a:r>
                      <a:r>
                        <a:rPr lang="en-GB" sz="1400" b="0" i="1" strike="noStrike" spc="-1" dirty="0" err="1">
                          <a:solidFill>
                            <a:srgbClr val="002060"/>
                          </a:solidFill>
                          <a:latin typeface="Arial"/>
                          <a:ea typeface="Times New Roman"/>
                        </a:rPr>
                        <a:t>Combivir</a:t>
                      </a:r>
                      <a:r>
                        <a:rPr lang="en-GB" sz="1400" b="0" strike="noStrike" spc="-1" dirty="0">
                          <a:solidFill>
                            <a:srgbClr val="002060"/>
                          </a:solidFill>
                          <a:latin typeface="Arial"/>
                          <a:ea typeface="Times New Roman"/>
                        </a:rPr>
                        <a:t>*, </a:t>
                      </a:r>
                      <a:r>
                        <a:rPr lang="en-GB" sz="1400" b="0" i="1" strike="noStrike" spc="-1" dirty="0" err="1">
                          <a:solidFill>
                            <a:srgbClr val="002060"/>
                          </a:solidFill>
                          <a:latin typeface="Arial"/>
                          <a:ea typeface="Times New Roman"/>
                        </a:rPr>
                        <a:t>Trivizir</a:t>
                      </a:r>
                      <a:r>
                        <a:rPr lang="en-GB" sz="1400" b="0" strike="noStrike" spc="-1" dirty="0">
                          <a:solidFill>
                            <a:srgbClr val="002060"/>
                          </a:solidFill>
                          <a:latin typeface="Arial"/>
                          <a:ea typeface="Times New Roman"/>
                        </a:rPr>
                        <a:t>*)</a:t>
                      </a:r>
                      <a:endParaRPr lang="en-US" sz="1400" b="0" strike="noStrike" spc="-1" dirty="0">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100 mg tid - cid  o  </a:t>
                      </a:r>
                      <a:endParaRPr lang="en-US" sz="1400" b="0" strike="noStrike" spc="-1">
                        <a:solidFill>
                          <a:srgbClr val="000000"/>
                        </a:solidFill>
                        <a:latin typeface="Times New Roman"/>
                      </a:endParaRPr>
                    </a:p>
                    <a:p>
                      <a:pPr>
                        <a:lnSpc>
                          <a:spcPct val="100000"/>
                        </a:lnSpc>
                      </a:pPr>
                      <a:r>
                        <a:rPr lang="en-GB" sz="1400" b="0" strike="noStrike" spc="-1">
                          <a:solidFill>
                            <a:srgbClr val="002060"/>
                          </a:solidFill>
                          <a:latin typeface="Arial"/>
                          <a:ea typeface="Times New Roman"/>
                        </a:rPr>
                        <a:t>200 mg  os  tid</a:t>
                      </a:r>
                      <a:endParaRPr lang="en-US" sz="1400" b="0" strike="noStrike" spc="-1">
                        <a:solidFill>
                          <a:srgbClr val="000000"/>
                        </a:solidFill>
                        <a:latin typeface="Times New Roman"/>
                      </a:endParaRPr>
                    </a:p>
                    <a:p>
                      <a:pPr>
                        <a:lnSpc>
                          <a:spcPct val="100000"/>
                        </a:lnSpc>
                      </a:pPr>
                      <a:r>
                        <a:rPr lang="en-GB" sz="1400" b="1" strike="noStrike" spc="-1">
                          <a:solidFill>
                            <a:srgbClr val="002060"/>
                          </a:solidFill>
                          <a:latin typeface="Arial"/>
                          <a:ea typeface="Times New Roman"/>
                        </a:rPr>
                        <a:t>E</a:t>
                      </a:r>
                      <a:r>
                        <a:rPr lang="en-GB" sz="1400" b="0" strike="noStrike" spc="-1">
                          <a:solidFill>
                            <a:srgbClr val="002060"/>
                          </a:solidFill>
                          <a:latin typeface="Arial"/>
                          <a:ea typeface="Times New Roman"/>
                        </a:rPr>
                        <a:t>ndovena </a:t>
                      </a:r>
                      <a:r>
                        <a:rPr lang="en-GB" sz="1400" b="1" strike="noStrike" spc="-1">
                          <a:solidFill>
                            <a:srgbClr val="002060"/>
                          </a:solidFill>
                          <a:latin typeface="Arial"/>
                          <a:ea typeface="Times New Roman"/>
                        </a:rPr>
                        <a:t>i</a:t>
                      </a:r>
                      <a:r>
                        <a:rPr lang="en-GB" sz="1400" b="0" strike="noStrike" spc="-1">
                          <a:solidFill>
                            <a:srgbClr val="002060"/>
                          </a:solidFill>
                          <a:latin typeface="Arial"/>
                          <a:ea typeface="Times New Roman"/>
                        </a:rPr>
                        <a:t>nfusione</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02"/>
                  </a:ext>
                </a:extLst>
              </a:tr>
              <a:tr h="362513">
                <a:tc>
                  <a:txBody>
                    <a:bodyPr/>
                    <a:lstStyle/>
                    <a:p>
                      <a:endParaRPr lang="it-IT" dirty="0"/>
                    </a:p>
                  </a:txBody>
                  <a:tcPr marL="29160" marR="29160">
                    <a:lnL w="5760">
                      <a:solidFill>
                        <a:srgbClr val="000000"/>
                      </a:solidFill>
                    </a:lnL>
                    <a:solidFill>
                      <a:srgbClr val="D6D6F5"/>
                    </a:solidFill>
                  </a:tcPr>
                </a:tc>
                <a:tc>
                  <a:txBody>
                    <a:bodyPr/>
                    <a:lstStyle/>
                    <a:p>
                      <a:endParaRPr lang="it-IT" dirty="0"/>
                    </a:p>
                  </a:txBody>
                  <a:tcPr marL="29160" marR="29160">
                    <a:lnR w="5760">
                      <a:solidFill>
                        <a:srgbClr val="000000"/>
                      </a:solidFill>
                    </a:lnR>
                    <a:solidFill>
                      <a:srgbClr val="D6D6F5"/>
                    </a:solidFill>
                  </a:tcPr>
                </a:tc>
                <a:extLst>
                  <a:ext uri="{0D108BD9-81ED-4DB2-BD59-A6C34878D82A}">
                    <a16:rowId xmlns="" xmlns:a16="http://schemas.microsoft.com/office/drawing/2014/main" val="10003"/>
                  </a:ext>
                </a:extLst>
              </a:tr>
              <a:tr h="302094">
                <a:tc>
                  <a:txBody>
                    <a:bodyPr/>
                    <a:lstStyle/>
                    <a:p>
                      <a:pPr>
                        <a:lnSpc>
                          <a:spcPct val="100000"/>
                        </a:lnSpc>
                      </a:pPr>
                      <a:r>
                        <a:rPr lang="it-IT" sz="1400" b="1" strike="noStrike" spc="-1">
                          <a:solidFill>
                            <a:srgbClr val="002060"/>
                          </a:solidFill>
                          <a:latin typeface="Arial"/>
                          <a:ea typeface="Times New Roman"/>
                        </a:rPr>
                        <a:t>DIDANOSINA </a:t>
                      </a:r>
                      <a:r>
                        <a:rPr lang="it-IT" sz="1400" b="0" strike="noStrike" spc="-1">
                          <a:solidFill>
                            <a:srgbClr val="002060"/>
                          </a:solidFill>
                          <a:latin typeface="Arial"/>
                          <a:ea typeface="Times New Roman"/>
                        </a:rPr>
                        <a:t>(</a:t>
                      </a:r>
                      <a:r>
                        <a:rPr lang="it-IT" sz="1400" b="0" i="1" strike="noStrike" spc="-1">
                          <a:solidFill>
                            <a:srgbClr val="002060"/>
                          </a:solidFill>
                          <a:latin typeface="Arial"/>
                          <a:ea typeface="Times New Roman"/>
                        </a:rPr>
                        <a:t>Videx</a:t>
                      </a:r>
                      <a:r>
                        <a:rPr lang="it-IT" sz="1400" b="0" strike="noStrike" spc="-1">
                          <a:solidFill>
                            <a:srgbClr val="002060"/>
                          </a:solidFill>
                          <a:latin typeface="Arial"/>
                          <a:ea typeface="Times New Roman"/>
                        </a:rPr>
                        <a:t>* Bristol -M Squibb)</a:t>
                      </a:r>
                      <a:endParaRPr lang="en-US" sz="1400" b="0" strike="noStrike" spc="-1">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125 - 200 mg  bid</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04"/>
                  </a:ext>
                </a:extLst>
              </a:tr>
              <a:tr h="362513">
                <a:tc>
                  <a:txBody>
                    <a:bodyPr/>
                    <a:lstStyle/>
                    <a:p>
                      <a:endParaRPr lang="it-IT"/>
                    </a:p>
                  </a:txBody>
                  <a:tcPr marL="29160" marR="29160">
                    <a:lnL w="5760">
                      <a:solidFill>
                        <a:srgbClr val="000000"/>
                      </a:solidFill>
                    </a:lnL>
                    <a:solidFill>
                      <a:srgbClr val="D6D6F5"/>
                    </a:solidFill>
                  </a:tcPr>
                </a:tc>
                <a:tc>
                  <a:txBody>
                    <a:bodyPr/>
                    <a:lstStyle/>
                    <a:p>
                      <a:endParaRPr lang="it-IT"/>
                    </a:p>
                  </a:txBody>
                  <a:tcPr marL="29160" marR="29160">
                    <a:lnR w="5760">
                      <a:solidFill>
                        <a:srgbClr val="000000"/>
                      </a:solidFill>
                    </a:lnR>
                    <a:solidFill>
                      <a:srgbClr val="D6D6F5"/>
                    </a:solidFill>
                  </a:tcPr>
                </a:tc>
                <a:extLst>
                  <a:ext uri="{0D108BD9-81ED-4DB2-BD59-A6C34878D82A}">
                    <a16:rowId xmlns="" xmlns:a16="http://schemas.microsoft.com/office/drawing/2014/main" val="10005"/>
                  </a:ext>
                </a:extLst>
              </a:tr>
              <a:tr h="302094">
                <a:tc>
                  <a:txBody>
                    <a:bodyPr/>
                    <a:lstStyle/>
                    <a:p>
                      <a:pPr>
                        <a:lnSpc>
                          <a:spcPct val="100000"/>
                        </a:lnSpc>
                      </a:pPr>
                      <a:r>
                        <a:rPr lang="it-IT" sz="1400" b="1" strike="noStrike" spc="-1" dirty="0">
                          <a:solidFill>
                            <a:srgbClr val="002060"/>
                          </a:solidFill>
                          <a:latin typeface="Arial"/>
                          <a:ea typeface="Times New Roman"/>
                        </a:rPr>
                        <a:t>ZALCITABINA </a:t>
                      </a:r>
                      <a:r>
                        <a:rPr lang="it-IT" sz="1400" b="0" strike="noStrike" spc="-1" dirty="0">
                          <a:solidFill>
                            <a:srgbClr val="002060"/>
                          </a:solidFill>
                          <a:latin typeface="Arial"/>
                          <a:ea typeface="Times New Roman"/>
                        </a:rPr>
                        <a:t>(</a:t>
                      </a:r>
                      <a:r>
                        <a:rPr lang="it-IT" sz="1400" b="0" i="1" strike="noStrike" spc="-1" dirty="0" err="1">
                          <a:solidFill>
                            <a:srgbClr val="002060"/>
                          </a:solidFill>
                          <a:latin typeface="Arial"/>
                          <a:ea typeface="Times New Roman"/>
                        </a:rPr>
                        <a:t>Hivid</a:t>
                      </a:r>
                      <a:r>
                        <a:rPr lang="it-IT" sz="1400" b="0" strike="noStrike" spc="-1" dirty="0" err="1">
                          <a:solidFill>
                            <a:srgbClr val="002060"/>
                          </a:solidFill>
                          <a:latin typeface="Arial"/>
                          <a:ea typeface="Times New Roman"/>
                        </a:rPr>
                        <a:t>*</a:t>
                      </a:r>
                      <a:r>
                        <a:rPr lang="it-IT" sz="1400" b="0" strike="noStrike" spc="-1" dirty="0">
                          <a:solidFill>
                            <a:srgbClr val="002060"/>
                          </a:solidFill>
                          <a:latin typeface="Arial"/>
                          <a:ea typeface="Times New Roman"/>
                        </a:rPr>
                        <a:t> Roche)</a:t>
                      </a:r>
                      <a:endParaRPr lang="en-US" sz="1400" b="0" strike="noStrike" spc="-1" dirty="0">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0,375 - 0,75 mg  tid</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06"/>
                  </a:ext>
                </a:extLst>
              </a:tr>
              <a:tr h="362513">
                <a:tc>
                  <a:txBody>
                    <a:bodyPr/>
                    <a:lstStyle/>
                    <a:p>
                      <a:endParaRPr lang="it-IT"/>
                    </a:p>
                  </a:txBody>
                  <a:tcPr marL="29160" marR="29160">
                    <a:lnL w="5760">
                      <a:solidFill>
                        <a:srgbClr val="000000"/>
                      </a:solidFill>
                    </a:lnL>
                    <a:solidFill>
                      <a:srgbClr val="D6D6F5"/>
                    </a:solidFill>
                  </a:tcPr>
                </a:tc>
                <a:tc>
                  <a:txBody>
                    <a:bodyPr/>
                    <a:lstStyle/>
                    <a:p>
                      <a:endParaRPr lang="it-IT"/>
                    </a:p>
                  </a:txBody>
                  <a:tcPr marL="29160" marR="29160">
                    <a:lnR w="5760">
                      <a:solidFill>
                        <a:srgbClr val="000000"/>
                      </a:solidFill>
                    </a:lnR>
                    <a:solidFill>
                      <a:srgbClr val="D6D6F5"/>
                    </a:solidFill>
                  </a:tcPr>
                </a:tc>
                <a:extLst>
                  <a:ext uri="{0D108BD9-81ED-4DB2-BD59-A6C34878D82A}">
                    <a16:rowId xmlns="" xmlns:a16="http://schemas.microsoft.com/office/drawing/2014/main" val="10007"/>
                  </a:ext>
                </a:extLst>
              </a:tr>
              <a:tr h="302094">
                <a:tc>
                  <a:txBody>
                    <a:bodyPr/>
                    <a:lstStyle/>
                    <a:p>
                      <a:pPr>
                        <a:lnSpc>
                          <a:spcPct val="100000"/>
                        </a:lnSpc>
                      </a:pPr>
                      <a:r>
                        <a:rPr lang="en-GB" sz="1400" b="1" strike="noStrike" spc="-1">
                          <a:solidFill>
                            <a:srgbClr val="002060"/>
                          </a:solidFill>
                          <a:latin typeface="Arial"/>
                          <a:ea typeface="Times New Roman"/>
                        </a:rPr>
                        <a:t>STAVUDINA </a:t>
                      </a:r>
                      <a:r>
                        <a:rPr lang="en-GB" sz="1400" b="0" strike="noStrike" spc="-1">
                          <a:solidFill>
                            <a:srgbClr val="002060"/>
                          </a:solidFill>
                          <a:latin typeface="Arial"/>
                          <a:ea typeface="Times New Roman"/>
                        </a:rPr>
                        <a:t>(</a:t>
                      </a:r>
                      <a:r>
                        <a:rPr lang="en-GB" sz="1400" b="0" i="1" strike="noStrike" spc="-1">
                          <a:solidFill>
                            <a:srgbClr val="002060"/>
                          </a:solidFill>
                          <a:latin typeface="Arial"/>
                          <a:ea typeface="Times New Roman"/>
                        </a:rPr>
                        <a:t>Zerit</a:t>
                      </a:r>
                      <a:r>
                        <a:rPr lang="en-GB" sz="1400" b="0" strike="noStrike" spc="-1">
                          <a:solidFill>
                            <a:srgbClr val="002060"/>
                          </a:solidFill>
                          <a:latin typeface="Arial"/>
                          <a:ea typeface="Times New Roman"/>
                        </a:rPr>
                        <a:t>* Bristol-M Squibb)</a:t>
                      </a:r>
                      <a:endParaRPr lang="en-US" sz="1400" b="0" strike="noStrike" spc="-1">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40 mg  bid</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08"/>
                  </a:ext>
                </a:extLst>
              </a:tr>
              <a:tr h="362513">
                <a:tc>
                  <a:txBody>
                    <a:bodyPr/>
                    <a:lstStyle/>
                    <a:p>
                      <a:endParaRPr lang="it-IT"/>
                    </a:p>
                  </a:txBody>
                  <a:tcPr marL="29160" marR="29160">
                    <a:lnL w="5760">
                      <a:solidFill>
                        <a:srgbClr val="000000"/>
                      </a:solidFill>
                    </a:lnL>
                    <a:solidFill>
                      <a:srgbClr val="D6D6F5"/>
                    </a:solidFill>
                  </a:tcPr>
                </a:tc>
                <a:tc>
                  <a:txBody>
                    <a:bodyPr/>
                    <a:lstStyle/>
                    <a:p>
                      <a:endParaRPr lang="it-IT"/>
                    </a:p>
                  </a:txBody>
                  <a:tcPr marL="29160" marR="29160">
                    <a:lnR w="5760">
                      <a:solidFill>
                        <a:srgbClr val="000000"/>
                      </a:solidFill>
                    </a:lnR>
                    <a:solidFill>
                      <a:srgbClr val="D6D6F5"/>
                    </a:solidFill>
                  </a:tcPr>
                </a:tc>
                <a:extLst>
                  <a:ext uri="{0D108BD9-81ED-4DB2-BD59-A6C34878D82A}">
                    <a16:rowId xmlns="" xmlns:a16="http://schemas.microsoft.com/office/drawing/2014/main" val="10009"/>
                  </a:ext>
                </a:extLst>
              </a:tr>
              <a:tr h="513560">
                <a:tc>
                  <a:txBody>
                    <a:bodyPr/>
                    <a:lstStyle/>
                    <a:p>
                      <a:pPr>
                        <a:lnSpc>
                          <a:spcPct val="100000"/>
                        </a:lnSpc>
                      </a:pPr>
                      <a:r>
                        <a:rPr lang="en-GB" sz="1400" b="1" strike="noStrike" spc="-1">
                          <a:solidFill>
                            <a:srgbClr val="002060"/>
                          </a:solidFill>
                          <a:latin typeface="Arial"/>
                          <a:ea typeface="Times New Roman"/>
                        </a:rPr>
                        <a:t>LAMIVUDINA</a:t>
                      </a:r>
                      <a:r>
                        <a:rPr lang="en-GB" sz="1400" b="1" i="1" strike="noStrike" spc="-1">
                          <a:solidFill>
                            <a:srgbClr val="002060"/>
                          </a:solidFill>
                          <a:latin typeface="Arial"/>
                          <a:ea typeface="Times New Roman"/>
                        </a:rPr>
                        <a:t> </a:t>
                      </a:r>
                      <a:r>
                        <a:rPr lang="en-GB" sz="1400" b="0" strike="noStrike" spc="-1">
                          <a:solidFill>
                            <a:srgbClr val="002060"/>
                          </a:solidFill>
                          <a:latin typeface="Arial"/>
                          <a:ea typeface="Times New Roman"/>
                        </a:rPr>
                        <a:t>(</a:t>
                      </a:r>
                      <a:r>
                        <a:rPr lang="en-GB" sz="1400" b="0" i="1" strike="noStrike" spc="-1">
                          <a:solidFill>
                            <a:srgbClr val="002060"/>
                          </a:solidFill>
                          <a:latin typeface="Arial"/>
                          <a:ea typeface="Times New Roman"/>
                        </a:rPr>
                        <a:t>Epivir</a:t>
                      </a:r>
                      <a:r>
                        <a:rPr lang="en-GB" sz="1400" b="0" strike="noStrike" spc="-1">
                          <a:solidFill>
                            <a:srgbClr val="002060"/>
                          </a:solidFill>
                          <a:latin typeface="Arial"/>
                          <a:ea typeface="Times New Roman"/>
                        </a:rPr>
                        <a:t>* Glaxo Wellcome )</a:t>
                      </a:r>
                      <a:endParaRPr lang="en-US" sz="1400" b="0" strike="noStrike" spc="-1">
                        <a:solidFill>
                          <a:srgbClr val="000000"/>
                        </a:solidFill>
                        <a:latin typeface="Times New Roman"/>
                      </a:endParaRPr>
                    </a:p>
                    <a:p>
                      <a:pPr>
                        <a:lnSpc>
                          <a:spcPct val="100000"/>
                        </a:lnSpc>
                      </a:pPr>
                      <a:r>
                        <a:rPr lang="en-GB" sz="1400" b="0" strike="noStrike" spc="-1">
                          <a:solidFill>
                            <a:srgbClr val="002060"/>
                          </a:solidFill>
                          <a:latin typeface="Arial"/>
                          <a:ea typeface="Times New Roman"/>
                        </a:rPr>
                        <a:t>                      (</a:t>
                      </a:r>
                      <a:r>
                        <a:rPr lang="en-GB" sz="1400" b="0" i="1" strike="noStrike" spc="-1">
                          <a:solidFill>
                            <a:srgbClr val="002060"/>
                          </a:solidFill>
                          <a:latin typeface="Arial"/>
                          <a:ea typeface="Times New Roman"/>
                        </a:rPr>
                        <a:t>Combivir</a:t>
                      </a:r>
                      <a:r>
                        <a:rPr lang="en-GB" sz="1400" b="0" strike="noStrike" spc="-1">
                          <a:solidFill>
                            <a:srgbClr val="002060"/>
                          </a:solidFill>
                          <a:latin typeface="Arial"/>
                          <a:ea typeface="Times New Roman"/>
                        </a:rPr>
                        <a:t>*)</a:t>
                      </a:r>
                      <a:endParaRPr lang="en-US" sz="1400" b="0" strike="noStrike" spc="-1">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150 mg  bid</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10"/>
                  </a:ext>
                </a:extLst>
              </a:tr>
              <a:tr h="362513">
                <a:tc>
                  <a:txBody>
                    <a:bodyPr/>
                    <a:lstStyle/>
                    <a:p>
                      <a:endParaRPr lang="it-IT"/>
                    </a:p>
                  </a:txBody>
                  <a:tcPr marL="29160" marR="29160">
                    <a:lnL w="5760">
                      <a:solidFill>
                        <a:srgbClr val="000000"/>
                      </a:solidFill>
                    </a:lnL>
                    <a:solidFill>
                      <a:srgbClr val="D6D6F5"/>
                    </a:solidFill>
                  </a:tcPr>
                </a:tc>
                <a:tc>
                  <a:txBody>
                    <a:bodyPr/>
                    <a:lstStyle/>
                    <a:p>
                      <a:endParaRPr lang="it-IT"/>
                    </a:p>
                  </a:txBody>
                  <a:tcPr marL="29160" marR="29160">
                    <a:lnR w="5760">
                      <a:solidFill>
                        <a:srgbClr val="000000"/>
                      </a:solidFill>
                    </a:lnR>
                    <a:solidFill>
                      <a:srgbClr val="D6D6F5"/>
                    </a:solidFill>
                  </a:tcPr>
                </a:tc>
                <a:extLst>
                  <a:ext uri="{0D108BD9-81ED-4DB2-BD59-A6C34878D82A}">
                    <a16:rowId xmlns="" xmlns:a16="http://schemas.microsoft.com/office/drawing/2014/main" val="10011"/>
                  </a:ext>
                </a:extLst>
              </a:tr>
              <a:tr h="318384">
                <a:tc>
                  <a:txBody>
                    <a:bodyPr/>
                    <a:lstStyle/>
                    <a:p>
                      <a:pPr>
                        <a:lnSpc>
                          <a:spcPct val="100000"/>
                        </a:lnSpc>
                      </a:pPr>
                      <a:r>
                        <a:rPr lang="it-IT" sz="1400" b="1" strike="noStrike" spc="-1">
                          <a:solidFill>
                            <a:srgbClr val="002060"/>
                          </a:solidFill>
                          <a:latin typeface="Arial"/>
                          <a:ea typeface="Times New Roman"/>
                        </a:rPr>
                        <a:t>ABACAVIR </a:t>
                      </a:r>
                      <a:r>
                        <a:rPr lang="it-IT" sz="1400" b="0" strike="noStrike" spc="-1">
                          <a:solidFill>
                            <a:srgbClr val="002060"/>
                          </a:solidFill>
                          <a:latin typeface="Arial"/>
                          <a:ea typeface="Times New Roman"/>
                        </a:rPr>
                        <a:t>(</a:t>
                      </a:r>
                      <a:r>
                        <a:rPr lang="it-IT" sz="1400" b="0" i="1" strike="noStrike" spc="-1">
                          <a:solidFill>
                            <a:srgbClr val="002060"/>
                          </a:solidFill>
                          <a:latin typeface="Arial"/>
                          <a:ea typeface="Times New Roman"/>
                        </a:rPr>
                        <a:t>Ziagen</a:t>
                      </a:r>
                      <a:r>
                        <a:rPr lang="it-IT" sz="1400" b="0" strike="noStrike" spc="-1">
                          <a:solidFill>
                            <a:srgbClr val="002060"/>
                          </a:solidFill>
                          <a:latin typeface="Arial"/>
                          <a:ea typeface="Times New Roman"/>
                        </a:rPr>
                        <a:t>*</a:t>
                      </a:r>
                      <a:r>
                        <a:rPr lang="en-GB" sz="1400" b="0" strike="noStrike" spc="-1">
                          <a:solidFill>
                            <a:srgbClr val="002060"/>
                          </a:solidFill>
                          <a:latin typeface="Arial"/>
                          <a:ea typeface="Times New Roman"/>
                        </a:rPr>
                        <a:t> Glaxo</a:t>
                      </a:r>
                      <a:r>
                        <a:rPr lang="it-IT" sz="1400" b="0" strike="noStrike" spc="-1">
                          <a:solidFill>
                            <a:srgbClr val="002060"/>
                          </a:solidFill>
                          <a:latin typeface="Arial"/>
                          <a:ea typeface="Times New Roman"/>
                        </a:rPr>
                        <a:t>)</a:t>
                      </a:r>
                      <a:endParaRPr lang="en-US" sz="1400" b="0" strike="noStrike" spc="-1">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en-GB" sz="1400" b="0" strike="noStrike" spc="-1">
                          <a:solidFill>
                            <a:srgbClr val="002060"/>
                          </a:solidFill>
                          <a:latin typeface="Arial"/>
                          <a:ea typeface="Times New Roman"/>
                        </a:rPr>
                        <a:t>300 mg  bid</a:t>
                      </a:r>
                      <a:endParaRPr lang="en-US" sz="1400" b="0" strike="noStrike" spc="-1">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12"/>
                  </a:ext>
                </a:extLst>
              </a:tr>
              <a:tr h="302094">
                <a:tc>
                  <a:txBody>
                    <a:bodyPr/>
                    <a:lstStyle/>
                    <a:p>
                      <a:pPr>
                        <a:lnSpc>
                          <a:spcPct val="100000"/>
                        </a:lnSpc>
                      </a:pPr>
                      <a:r>
                        <a:rPr lang="en-GB" sz="1400" b="1" strike="noStrike" spc="-1" dirty="0">
                          <a:solidFill>
                            <a:srgbClr val="002060"/>
                          </a:solidFill>
                          <a:latin typeface="Arial"/>
                          <a:ea typeface="Times New Roman"/>
                        </a:rPr>
                        <a:t>TENOFOVIR </a:t>
                      </a:r>
                      <a:r>
                        <a:rPr lang="en-GB" sz="1400" b="0" strike="noStrike" spc="-1" dirty="0">
                          <a:solidFill>
                            <a:srgbClr val="002060"/>
                          </a:solidFill>
                          <a:latin typeface="Arial"/>
                          <a:ea typeface="Times New Roman"/>
                        </a:rPr>
                        <a:t>(</a:t>
                      </a:r>
                      <a:r>
                        <a:rPr lang="en-GB" sz="1400" b="0" i="1" strike="noStrike" spc="-1" dirty="0" err="1">
                          <a:solidFill>
                            <a:srgbClr val="002060"/>
                          </a:solidFill>
                          <a:latin typeface="Arial"/>
                          <a:ea typeface="Times New Roman"/>
                        </a:rPr>
                        <a:t>Viread</a:t>
                      </a:r>
                      <a:r>
                        <a:rPr lang="en-GB" sz="1400" b="0" strike="noStrike" spc="-1" dirty="0">
                          <a:solidFill>
                            <a:srgbClr val="002060"/>
                          </a:solidFill>
                          <a:latin typeface="Arial"/>
                          <a:ea typeface="Times New Roman"/>
                        </a:rPr>
                        <a:t>* GILEAD)</a:t>
                      </a:r>
                      <a:endParaRPr lang="en-US" sz="1400" b="0" strike="noStrike" spc="-1" dirty="0">
                        <a:solidFill>
                          <a:srgbClr val="000000"/>
                        </a:solidFill>
                        <a:latin typeface="Times New Roman"/>
                      </a:endParaRPr>
                    </a:p>
                  </a:txBody>
                  <a:tcPr marL="29160" marR="29160">
                    <a:lnL w="5760">
                      <a:solidFill>
                        <a:srgbClr val="000000"/>
                      </a:solidFill>
                    </a:lnL>
                    <a:solidFill>
                      <a:srgbClr val="D6D6F5"/>
                    </a:solidFill>
                  </a:tcPr>
                </a:tc>
                <a:tc>
                  <a:txBody>
                    <a:bodyPr/>
                    <a:lstStyle/>
                    <a:p>
                      <a:pPr>
                        <a:lnSpc>
                          <a:spcPct val="100000"/>
                        </a:lnSpc>
                      </a:pPr>
                      <a:r>
                        <a:rPr lang="de-DE" sz="1400" b="0" strike="noStrike" spc="-1" dirty="0">
                          <a:solidFill>
                            <a:srgbClr val="002060"/>
                          </a:solidFill>
                          <a:latin typeface="Arial"/>
                          <a:ea typeface="Times New Roman"/>
                        </a:rPr>
                        <a:t>245 mg  x 1/die</a:t>
                      </a:r>
                      <a:endParaRPr lang="en-US" sz="1400" b="0" strike="noStrike" spc="-1" dirty="0">
                        <a:solidFill>
                          <a:srgbClr val="000000"/>
                        </a:solidFill>
                        <a:latin typeface="Times New Roman"/>
                      </a:endParaRPr>
                    </a:p>
                  </a:txBody>
                  <a:tcPr marL="29160" marR="29160">
                    <a:lnR w="5760">
                      <a:solidFill>
                        <a:srgbClr val="000000"/>
                      </a:solidFill>
                    </a:lnR>
                    <a:solidFill>
                      <a:srgbClr val="D6D6F5"/>
                    </a:solidFill>
                  </a:tcPr>
                </a:tc>
                <a:extLst>
                  <a:ext uri="{0D108BD9-81ED-4DB2-BD59-A6C34878D82A}">
                    <a16:rowId xmlns="" xmlns:a16="http://schemas.microsoft.com/office/drawing/2014/main" val="10013"/>
                  </a:ext>
                </a:extLst>
              </a:tr>
            </a:tbl>
          </a:graphicData>
        </a:graphic>
      </p:graphicFrame>
      <p:graphicFrame>
        <p:nvGraphicFramePr>
          <p:cNvPr id="6" name="Table 1"/>
          <p:cNvGraphicFramePr/>
          <p:nvPr/>
        </p:nvGraphicFramePr>
        <p:xfrm>
          <a:off x="5148064" y="908720"/>
          <a:ext cx="3816424" cy="2468880"/>
        </p:xfrm>
        <a:graphic>
          <a:graphicData uri="http://schemas.openxmlformats.org/drawingml/2006/table">
            <a:tbl>
              <a:tblPr/>
              <a:tblGrid>
                <a:gridCol w="2485185">
                  <a:extLst>
                    <a:ext uri="{9D8B030D-6E8A-4147-A177-3AD203B41FA5}">
                      <a16:colId xmlns="" xmlns:a16="http://schemas.microsoft.com/office/drawing/2014/main" val="20000"/>
                    </a:ext>
                  </a:extLst>
                </a:gridCol>
                <a:gridCol w="1331239">
                  <a:extLst>
                    <a:ext uri="{9D8B030D-6E8A-4147-A177-3AD203B41FA5}">
                      <a16:colId xmlns="" xmlns:a16="http://schemas.microsoft.com/office/drawing/2014/main" val="20001"/>
                    </a:ext>
                  </a:extLst>
                </a:gridCol>
              </a:tblGrid>
              <a:tr h="383590">
                <a:tc gridSpan="2">
                  <a:txBody>
                    <a:bodyPr/>
                    <a:lstStyle/>
                    <a:p>
                      <a:pPr algn="ctr">
                        <a:lnSpc>
                          <a:spcPct val="100000"/>
                        </a:lnSpc>
                      </a:pPr>
                      <a:r>
                        <a:rPr lang="it-IT" sz="2000" b="1" strike="noStrike" spc="-1" dirty="0">
                          <a:solidFill>
                            <a:srgbClr val="002060"/>
                          </a:solidFill>
                          <a:latin typeface="Arial"/>
                          <a:ea typeface="Times New Roman"/>
                        </a:rPr>
                        <a:t>- NON NUCLEOSIDICI</a:t>
                      </a:r>
                      <a:endParaRPr lang="en-US" sz="2000" b="0" strike="noStrike" spc="-1" dirty="0">
                        <a:solidFill>
                          <a:srgbClr val="000000"/>
                        </a:solidFill>
                        <a:latin typeface="Times New Roman"/>
                      </a:endParaRPr>
                    </a:p>
                  </a:txBody>
                  <a:tcPr marL="29160" marR="29160">
                    <a:lnL w="5760">
                      <a:solidFill>
                        <a:srgbClr val="000000"/>
                      </a:solidFill>
                    </a:lnL>
                    <a:lnR w="5760">
                      <a:solidFill>
                        <a:srgbClr val="000000"/>
                      </a:solidFill>
                    </a:lnR>
                    <a:solidFill>
                      <a:srgbClr val="FFFFB3"/>
                    </a:solidFill>
                  </a:tcPr>
                </a:tc>
                <a:tc hMerge="1">
                  <a:txBody>
                    <a:bodyPr/>
                    <a:lstStyle/>
                    <a:p>
                      <a:endParaRPr lang="it-IT"/>
                    </a:p>
                  </a:txBody>
                  <a:tcPr marL="90000" marR="90000">
                    <a:solidFill>
                      <a:srgbClr val="729FCF"/>
                    </a:solidFill>
                  </a:tcPr>
                </a:tc>
                <a:extLst>
                  <a:ext uri="{0D108BD9-81ED-4DB2-BD59-A6C34878D82A}">
                    <a16:rowId xmlns="" xmlns:a16="http://schemas.microsoft.com/office/drawing/2014/main" val="10000"/>
                  </a:ext>
                </a:extLst>
              </a:tr>
              <a:tr h="295069">
                <a:tc>
                  <a:txBody>
                    <a:bodyPr/>
                    <a:lstStyle/>
                    <a:p>
                      <a:pPr>
                        <a:lnSpc>
                          <a:spcPct val="100000"/>
                        </a:lnSpc>
                      </a:pPr>
                      <a:r>
                        <a:rPr lang="it-IT" sz="1400" b="1" strike="noStrike" spc="-1" dirty="0">
                          <a:solidFill>
                            <a:srgbClr val="002060"/>
                          </a:solidFill>
                          <a:latin typeface="Arial"/>
                          <a:ea typeface="Times New Roman"/>
                        </a:rPr>
                        <a:t>FARMACO</a:t>
                      </a:r>
                      <a:endParaRPr lang="en-US" sz="1400" b="0" strike="noStrike" spc="-1" dirty="0">
                        <a:solidFill>
                          <a:srgbClr val="000000"/>
                        </a:solidFill>
                        <a:latin typeface="Times New Roman"/>
                      </a:endParaRPr>
                    </a:p>
                  </a:txBody>
                  <a:tcPr marL="29160" marR="29160">
                    <a:lnL w="5760">
                      <a:solidFill>
                        <a:srgbClr val="000000"/>
                      </a:solidFill>
                    </a:lnL>
                    <a:solidFill>
                      <a:srgbClr val="FFFFB3"/>
                    </a:solidFill>
                  </a:tcPr>
                </a:tc>
                <a:tc>
                  <a:txBody>
                    <a:bodyPr/>
                    <a:lstStyle/>
                    <a:p>
                      <a:pPr>
                        <a:lnSpc>
                          <a:spcPct val="100000"/>
                        </a:lnSpc>
                      </a:pPr>
                      <a:r>
                        <a:rPr lang="it-IT" sz="1400" b="1" strike="noStrike" spc="-1">
                          <a:solidFill>
                            <a:srgbClr val="002060"/>
                          </a:solidFill>
                          <a:latin typeface="Arial"/>
                          <a:ea typeface="Times New Roman"/>
                        </a:rPr>
                        <a:t>DOSAGGIO/os</a:t>
                      </a:r>
                      <a:endParaRPr lang="en-US" sz="1400" b="0" strike="noStrike" spc="-1">
                        <a:solidFill>
                          <a:srgbClr val="000000"/>
                        </a:solidFill>
                        <a:latin typeface="Times New Roman"/>
                      </a:endParaRPr>
                    </a:p>
                  </a:txBody>
                  <a:tcPr marL="29160" marR="29160">
                    <a:lnR w="5760">
                      <a:solidFill>
                        <a:srgbClr val="000000"/>
                      </a:solidFill>
                    </a:lnR>
                    <a:solidFill>
                      <a:srgbClr val="FFFFB3"/>
                    </a:solidFill>
                  </a:tcPr>
                </a:tc>
                <a:extLst>
                  <a:ext uri="{0D108BD9-81ED-4DB2-BD59-A6C34878D82A}">
                    <a16:rowId xmlns="" xmlns:a16="http://schemas.microsoft.com/office/drawing/2014/main" val="10001"/>
                  </a:ext>
                </a:extLst>
              </a:tr>
              <a:tr h="354083">
                <a:tc>
                  <a:txBody>
                    <a:bodyPr/>
                    <a:lstStyle/>
                    <a:p>
                      <a:endParaRPr lang="it-IT"/>
                    </a:p>
                  </a:txBody>
                  <a:tcPr marL="29160" marR="29160">
                    <a:lnL w="5760">
                      <a:solidFill>
                        <a:srgbClr val="000000"/>
                      </a:solidFill>
                    </a:lnL>
                    <a:solidFill>
                      <a:srgbClr val="FFFFB3"/>
                    </a:solidFill>
                  </a:tcPr>
                </a:tc>
                <a:tc>
                  <a:txBody>
                    <a:bodyPr/>
                    <a:lstStyle/>
                    <a:p>
                      <a:endParaRPr lang="it-IT"/>
                    </a:p>
                  </a:txBody>
                  <a:tcPr marL="29160" marR="29160">
                    <a:lnR w="5760">
                      <a:solidFill>
                        <a:srgbClr val="000000"/>
                      </a:solidFill>
                    </a:lnR>
                    <a:solidFill>
                      <a:srgbClr val="FFFFB3"/>
                    </a:solidFill>
                  </a:tcPr>
                </a:tc>
                <a:extLst>
                  <a:ext uri="{0D108BD9-81ED-4DB2-BD59-A6C34878D82A}">
                    <a16:rowId xmlns="" xmlns:a16="http://schemas.microsoft.com/office/drawing/2014/main" val="10002"/>
                  </a:ext>
                </a:extLst>
              </a:tr>
              <a:tr h="501618">
                <a:tc>
                  <a:txBody>
                    <a:bodyPr/>
                    <a:lstStyle/>
                    <a:p>
                      <a:pPr>
                        <a:lnSpc>
                          <a:spcPct val="100000"/>
                        </a:lnSpc>
                      </a:pPr>
                      <a:r>
                        <a:rPr lang="it-IT" sz="1400" b="1" strike="noStrike" spc="-1">
                          <a:solidFill>
                            <a:srgbClr val="002060"/>
                          </a:solidFill>
                          <a:latin typeface="Arial"/>
                          <a:ea typeface="Times New Roman"/>
                        </a:rPr>
                        <a:t>NEVIRAPINA (</a:t>
                      </a:r>
                      <a:r>
                        <a:rPr lang="it-IT" sz="1400" b="1" i="1" strike="noStrike" spc="-1">
                          <a:solidFill>
                            <a:srgbClr val="002060"/>
                          </a:solidFill>
                          <a:latin typeface="Arial"/>
                          <a:ea typeface="Times New Roman"/>
                        </a:rPr>
                        <a:t>Viramune</a:t>
                      </a:r>
                      <a:r>
                        <a:rPr lang="it-IT" sz="1400" b="1" strike="noStrike" spc="-1">
                          <a:solidFill>
                            <a:srgbClr val="002060"/>
                          </a:solidFill>
                          <a:latin typeface="Arial"/>
                          <a:ea typeface="Times New Roman"/>
                        </a:rPr>
                        <a:t>* Boehringer)</a:t>
                      </a:r>
                      <a:endParaRPr lang="en-US" sz="1400" b="0" strike="noStrike" spc="-1">
                        <a:solidFill>
                          <a:srgbClr val="000000"/>
                        </a:solidFill>
                        <a:latin typeface="Times New Roman"/>
                      </a:endParaRPr>
                    </a:p>
                  </a:txBody>
                  <a:tcPr marL="29160" marR="29160">
                    <a:lnL w="5760">
                      <a:solidFill>
                        <a:srgbClr val="000000"/>
                      </a:solidFill>
                    </a:lnL>
                    <a:solidFill>
                      <a:srgbClr val="FFFFB3"/>
                    </a:solidFill>
                  </a:tcPr>
                </a:tc>
                <a:tc>
                  <a:txBody>
                    <a:bodyPr/>
                    <a:lstStyle/>
                    <a:p>
                      <a:pPr>
                        <a:lnSpc>
                          <a:spcPct val="100000"/>
                        </a:lnSpc>
                      </a:pPr>
                      <a:r>
                        <a:rPr lang="de-DE" sz="1400" b="0" strike="noStrike" spc="-1">
                          <a:solidFill>
                            <a:srgbClr val="002060"/>
                          </a:solidFill>
                          <a:latin typeface="Arial"/>
                          <a:ea typeface="Times New Roman"/>
                        </a:rPr>
                        <a:t>200 mg  x 1-2/die</a:t>
                      </a:r>
                      <a:endParaRPr lang="en-US" sz="1400" b="0" strike="noStrike" spc="-1">
                        <a:solidFill>
                          <a:srgbClr val="000000"/>
                        </a:solidFill>
                        <a:latin typeface="Times New Roman"/>
                      </a:endParaRPr>
                    </a:p>
                  </a:txBody>
                  <a:tcPr marL="29160" marR="29160">
                    <a:lnR w="5760">
                      <a:solidFill>
                        <a:srgbClr val="000000"/>
                      </a:solidFill>
                    </a:lnR>
                    <a:solidFill>
                      <a:srgbClr val="FFFFB3"/>
                    </a:solidFill>
                  </a:tcPr>
                </a:tc>
                <a:extLst>
                  <a:ext uri="{0D108BD9-81ED-4DB2-BD59-A6C34878D82A}">
                    <a16:rowId xmlns="" xmlns:a16="http://schemas.microsoft.com/office/drawing/2014/main" val="10003"/>
                  </a:ext>
                </a:extLst>
              </a:tr>
              <a:tr h="354083">
                <a:tc>
                  <a:txBody>
                    <a:bodyPr/>
                    <a:lstStyle/>
                    <a:p>
                      <a:endParaRPr lang="it-IT"/>
                    </a:p>
                  </a:txBody>
                  <a:tcPr marL="29160" marR="29160">
                    <a:lnL w="5760">
                      <a:solidFill>
                        <a:srgbClr val="000000"/>
                      </a:solidFill>
                    </a:lnL>
                    <a:solidFill>
                      <a:srgbClr val="FFFFB3"/>
                    </a:solidFill>
                  </a:tcPr>
                </a:tc>
                <a:tc>
                  <a:txBody>
                    <a:bodyPr/>
                    <a:lstStyle/>
                    <a:p>
                      <a:endParaRPr lang="it-IT"/>
                    </a:p>
                  </a:txBody>
                  <a:tcPr marL="29160" marR="29160">
                    <a:lnR w="5760">
                      <a:solidFill>
                        <a:srgbClr val="000000"/>
                      </a:solidFill>
                    </a:lnR>
                    <a:solidFill>
                      <a:srgbClr val="FFFFB3"/>
                    </a:solidFill>
                  </a:tcPr>
                </a:tc>
                <a:extLst>
                  <a:ext uri="{0D108BD9-81ED-4DB2-BD59-A6C34878D82A}">
                    <a16:rowId xmlns="" xmlns:a16="http://schemas.microsoft.com/office/drawing/2014/main" val="10004"/>
                  </a:ext>
                </a:extLst>
              </a:tr>
              <a:tr h="295069">
                <a:tc>
                  <a:txBody>
                    <a:bodyPr/>
                    <a:lstStyle/>
                    <a:p>
                      <a:pPr>
                        <a:lnSpc>
                          <a:spcPct val="100000"/>
                        </a:lnSpc>
                      </a:pPr>
                      <a:r>
                        <a:rPr lang="it-IT" sz="1400" b="1" strike="noStrike" spc="-1" dirty="0">
                          <a:solidFill>
                            <a:srgbClr val="002060"/>
                          </a:solidFill>
                          <a:latin typeface="Arial"/>
                          <a:ea typeface="Times New Roman"/>
                        </a:rPr>
                        <a:t>EFAVIRENZ (</a:t>
                      </a:r>
                      <a:r>
                        <a:rPr lang="it-IT" sz="1400" b="1" i="1" strike="noStrike" spc="-1" dirty="0" err="1">
                          <a:solidFill>
                            <a:srgbClr val="002060"/>
                          </a:solidFill>
                          <a:latin typeface="Arial"/>
                          <a:ea typeface="Times New Roman"/>
                        </a:rPr>
                        <a:t>Sustiva</a:t>
                      </a:r>
                      <a:r>
                        <a:rPr lang="it-IT" sz="1400" b="1" strike="noStrike" spc="-1" dirty="0" err="1">
                          <a:solidFill>
                            <a:srgbClr val="002060"/>
                          </a:solidFill>
                          <a:latin typeface="Arial"/>
                          <a:ea typeface="Times New Roman"/>
                        </a:rPr>
                        <a:t>*</a:t>
                      </a:r>
                      <a:r>
                        <a:rPr lang="it-IT" sz="1400" b="1" strike="noStrike" spc="-1" dirty="0">
                          <a:solidFill>
                            <a:srgbClr val="002060"/>
                          </a:solidFill>
                          <a:latin typeface="Arial"/>
                          <a:ea typeface="Times New Roman"/>
                        </a:rPr>
                        <a:t> Bristol)</a:t>
                      </a:r>
                      <a:endParaRPr lang="en-US" sz="1400" b="0" strike="noStrike" spc="-1" dirty="0">
                        <a:solidFill>
                          <a:srgbClr val="000000"/>
                        </a:solidFill>
                        <a:latin typeface="Times New Roman"/>
                      </a:endParaRPr>
                    </a:p>
                  </a:txBody>
                  <a:tcPr marL="29160" marR="29160">
                    <a:lnL w="5760">
                      <a:solidFill>
                        <a:srgbClr val="000000"/>
                      </a:solidFill>
                    </a:lnL>
                    <a:lnB w="5760">
                      <a:solidFill>
                        <a:srgbClr val="000000"/>
                      </a:solidFill>
                    </a:lnB>
                    <a:solidFill>
                      <a:srgbClr val="FFFFB3"/>
                    </a:solidFill>
                  </a:tcPr>
                </a:tc>
                <a:tc>
                  <a:txBody>
                    <a:bodyPr/>
                    <a:lstStyle/>
                    <a:p>
                      <a:pPr>
                        <a:lnSpc>
                          <a:spcPct val="100000"/>
                        </a:lnSpc>
                      </a:pPr>
                      <a:r>
                        <a:rPr lang="de-DE" sz="1400" b="0" strike="noStrike" spc="-1" dirty="0">
                          <a:solidFill>
                            <a:srgbClr val="002060"/>
                          </a:solidFill>
                          <a:latin typeface="Arial"/>
                          <a:ea typeface="Times New Roman"/>
                        </a:rPr>
                        <a:t>600 mg  x 1/die</a:t>
                      </a:r>
                      <a:endParaRPr lang="en-US" sz="1400" b="0" strike="noStrike" spc="-1" dirty="0">
                        <a:solidFill>
                          <a:srgbClr val="000000"/>
                        </a:solidFill>
                        <a:latin typeface="Times New Roman"/>
                      </a:endParaRPr>
                    </a:p>
                  </a:txBody>
                  <a:tcPr marL="29160" marR="29160">
                    <a:lnR w="5760">
                      <a:solidFill>
                        <a:srgbClr val="000000"/>
                      </a:solidFill>
                    </a:lnR>
                    <a:lnB w="5760">
                      <a:solidFill>
                        <a:srgbClr val="000000"/>
                      </a:solidFill>
                    </a:lnB>
                    <a:solidFill>
                      <a:srgbClr val="FFFFB3"/>
                    </a:solidFill>
                  </a:tcPr>
                </a:tc>
                <a:extLst>
                  <a:ext uri="{0D108BD9-81ED-4DB2-BD59-A6C34878D82A}">
                    <a16:rowId xmlns=""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3203640" y="1054080"/>
            <a:ext cx="5635440" cy="1739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spcBef>
                <a:spcPts val="499"/>
              </a:spcBef>
              <a:spcAft>
                <a:spcPts val="499"/>
              </a:spcAft>
            </a:pPr>
            <a:r>
              <a:rPr lang="it-IT" sz="1800" b="0" strike="noStrike" spc="-1">
                <a:solidFill>
                  <a:srgbClr val="002060"/>
                </a:solidFill>
                <a:latin typeface="Arial"/>
              </a:rPr>
              <a:t>La </a:t>
            </a:r>
            <a:r>
              <a:rPr lang="it-IT" sz="1800" b="1" strike="noStrike" spc="-1">
                <a:solidFill>
                  <a:srgbClr val="002060"/>
                </a:solidFill>
                <a:latin typeface="Arial"/>
              </a:rPr>
              <a:t>zidovudina</a:t>
            </a:r>
            <a:r>
              <a:rPr lang="it-IT" sz="1800" b="0" strike="noStrike" spc="-1">
                <a:solidFill>
                  <a:srgbClr val="002060"/>
                </a:solidFill>
                <a:latin typeface="Arial"/>
              </a:rPr>
              <a:t>, inibitore nucleosidico della transcrittasi inversa (o analogo nucleosidico), è stato il primo farmaco contro l’HIV; nella prevenzione dell’AIDS dementia-complex è stata usata da sola a dosi alte ma oggi si preferisce somministrarla a dosaggi standard insieme ad altri farmaci.</a:t>
            </a:r>
            <a:endParaRPr lang="en-US" sz="1800" b="0" strike="noStrike" spc="-1">
              <a:solidFill>
                <a:srgbClr val="000000"/>
              </a:solidFill>
              <a:latin typeface="Times New Roman"/>
            </a:endParaRPr>
          </a:p>
        </p:txBody>
      </p:sp>
      <p:sp>
        <p:nvSpPr>
          <p:cNvPr id="179" name="CustomShape 2"/>
          <p:cNvSpPr/>
          <p:nvPr/>
        </p:nvSpPr>
        <p:spPr>
          <a:xfrm>
            <a:off x="4643280" y="5445000"/>
            <a:ext cx="3313440" cy="100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nSpc>
                <a:spcPct val="100000"/>
              </a:lnSpc>
            </a:pPr>
            <a:r>
              <a:rPr lang="it-IT" sz="1600" b="0" i="1" strike="noStrike" spc="-1">
                <a:solidFill>
                  <a:srgbClr val="16165D"/>
                </a:solidFill>
                <a:latin typeface="Arial"/>
              </a:rPr>
              <a:t>Chemical Name: Azidothymidine</a:t>
            </a:r>
            <a:r>
              <a:t/>
            </a:r>
            <a:br/>
            <a:r>
              <a:rPr lang="it-IT" sz="1600" b="0" i="1" strike="noStrike" spc="-1">
                <a:solidFill>
                  <a:srgbClr val="16165D"/>
                </a:solidFill>
                <a:latin typeface="Arial"/>
              </a:rPr>
              <a:t>Generic Name: Zidovudine</a:t>
            </a:r>
            <a:r>
              <a:t/>
            </a:r>
            <a:br/>
            <a:r>
              <a:rPr lang="it-IT" sz="1600" b="0" i="1" strike="noStrike" spc="-1">
                <a:solidFill>
                  <a:srgbClr val="16165D"/>
                </a:solidFill>
                <a:latin typeface="Arial"/>
              </a:rPr>
              <a:t>Nick Name: AZT</a:t>
            </a:r>
            <a:r>
              <a:t/>
            </a:r>
            <a:br/>
            <a:r>
              <a:rPr lang="it-IT" sz="1600" b="0" i="1" strike="noStrike" spc="-1">
                <a:solidFill>
                  <a:srgbClr val="16165D"/>
                </a:solidFill>
                <a:latin typeface="Arial"/>
              </a:rPr>
              <a:t>Brand Name: Retrovir ® </a:t>
            </a:r>
            <a:endParaRPr lang="en-US" sz="1600" b="0" strike="noStrike" spc="-1">
              <a:solidFill>
                <a:srgbClr val="000000"/>
              </a:solidFill>
              <a:latin typeface="Times New Roman"/>
            </a:endParaRPr>
          </a:p>
        </p:txBody>
      </p:sp>
      <p:pic>
        <p:nvPicPr>
          <p:cNvPr id="180" name="Object 3"/>
          <p:cNvPicPr/>
          <p:nvPr/>
        </p:nvPicPr>
        <p:blipFill>
          <a:blip r:embed="rId2" cstate="print"/>
          <a:stretch/>
        </p:blipFill>
        <p:spPr>
          <a:xfrm>
            <a:off x="4427640" y="2852640"/>
            <a:ext cx="3324240" cy="2641680"/>
          </a:xfrm>
          <a:prstGeom prst="rect">
            <a:avLst/>
          </a:prstGeom>
          <a:ln>
            <a:noFill/>
          </a:ln>
        </p:spPr>
      </p:pic>
      <p:sp>
        <p:nvSpPr>
          <p:cNvPr id="182" name="CustomShape 4"/>
          <p:cNvSpPr/>
          <p:nvPr/>
        </p:nvSpPr>
        <p:spPr>
          <a:xfrm>
            <a:off x="2362320" y="0"/>
            <a:ext cx="4495680" cy="100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ZIDOVUDINA</a:t>
            </a:r>
            <a:endParaRPr lang="en-US" sz="2400" b="0" strike="noStrike" spc="-1">
              <a:solidFill>
                <a:srgbClr val="000000"/>
              </a:solidFill>
              <a:latin typeface="Times New Roman"/>
            </a:endParaRPr>
          </a:p>
          <a:p>
            <a:pPr algn="ctr">
              <a:lnSpc>
                <a:spcPct val="100000"/>
              </a:lnSpc>
            </a:pPr>
            <a:r>
              <a:rPr lang="it-IT" sz="1800" b="1" strike="noStrike" spc="-1">
                <a:solidFill>
                  <a:srgbClr val="C00000"/>
                </a:solidFill>
                <a:latin typeface="Arial"/>
                <a:ea typeface="Times New Roman"/>
              </a:rPr>
              <a:t>(Retrovir</a:t>
            </a:r>
            <a:r>
              <a:rPr lang="it-IT" sz="1800" b="1" strike="noStrike" spc="-1" baseline="30000">
                <a:solidFill>
                  <a:srgbClr val="C00000"/>
                </a:solidFill>
                <a:latin typeface="Symbol"/>
                <a:ea typeface="Symbol"/>
              </a:rPr>
              <a:t></a:t>
            </a:r>
            <a:r>
              <a:rPr lang="it-IT" sz="1800" b="1" strike="noStrike" spc="-1">
                <a:solidFill>
                  <a:srgbClr val="C00000"/>
                </a:solidFill>
                <a:latin typeface="Arial"/>
                <a:ea typeface="Times New Roman"/>
              </a:rPr>
              <a:t>)</a:t>
            </a:r>
            <a:endParaRPr lang="en-US" sz="1800" b="0" strike="noStrike" spc="-1">
              <a:solidFill>
                <a:srgbClr val="000000"/>
              </a:solidFill>
              <a:latin typeface="Times New Roman"/>
            </a:endParaRPr>
          </a:p>
          <a:p>
            <a:pPr>
              <a:lnSpc>
                <a:spcPct val="100000"/>
              </a:lnSpc>
            </a:pPr>
            <a:endParaRPr lang="en-US" sz="1800" b="0" strike="noStrike" spc="-1">
              <a:solidFill>
                <a:srgbClr val="000000"/>
              </a:solidFill>
              <a:latin typeface="Times New Roman"/>
            </a:endParaRPr>
          </a:p>
        </p:txBody>
      </p:sp>
      <p:sp>
        <p:nvSpPr>
          <p:cNvPr id="183" name="Line 5"/>
          <p:cNvSpPr/>
          <p:nvPr/>
        </p:nvSpPr>
        <p:spPr>
          <a:xfrm>
            <a:off x="539640" y="76500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184" name="Picture 7" descr="https://encrypted-tbn3.gstatic.com/images?q=tbn:ANd9GcTvX-cLFpyl_aCqIYUAcxFc5qlTin19un8di6l5ny0ar7w4R1AsOf9N7tFo"/>
          <p:cNvPicPr/>
          <p:nvPr/>
        </p:nvPicPr>
        <p:blipFill>
          <a:blip r:embed="rId3" cstate="print"/>
          <a:stretch/>
        </p:blipFill>
        <p:spPr>
          <a:xfrm>
            <a:off x="250920" y="1413000"/>
            <a:ext cx="2952720" cy="4379760"/>
          </a:xfrm>
          <a:prstGeom prst="rect">
            <a:avLst/>
          </a:prstGeom>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324000" y="3500280"/>
            <a:ext cx="5257800" cy="862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buClr>
                <a:srgbClr val="C00000"/>
              </a:buClr>
              <a:buFont typeface="Arial"/>
              <a:buChar char="•"/>
            </a:pPr>
            <a:r>
              <a:rPr lang="en-US" sz="2000" b="1" i="1" strike="noStrike" spc="-1">
                <a:solidFill>
                  <a:srgbClr val="C00000"/>
                </a:solidFill>
                <a:latin typeface="Calibri"/>
              </a:rPr>
              <a:t> inibisce la trascrittasi inversa  (RT)</a:t>
            </a:r>
            <a:endParaRPr lang="en-US" sz="2000" b="0" strike="noStrike" spc="-1">
              <a:solidFill>
                <a:srgbClr val="000000"/>
              </a:solidFill>
              <a:latin typeface="Times New Roman"/>
            </a:endParaRPr>
          </a:p>
          <a:p>
            <a:pPr>
              <a:lnSpc>
                <a:spcPct val="100000"/>
              </a:lnSpc>
              <a:spcBef>
                <a:spcPts val="1247"/>
              </a:spcBef>
              <a:buClr>
                <a:srgbClr val="C00000"/>
              </a:buClr>
              <a:buFont typeface="Arial"/>
              <a:buChar char="•"/>
            </a:pPr>
            <a:endParaRPr lang="en-US" sz="2000" b="0" strike="noStrike" spc="-1">
              <a:solidFill>
                <a:srgbClr val="000000"/>
              </a:solidFill>
              <a:latin typeface="Times New Roman"/>
            </a:endParaRPr>
          </a:p>
        </p:txBody>
      </p:sp>
      <p:sp>
        <p:nvSpPr>
          <p:cNvPr id="186" name="CustomShape 2"/>
          <p:cNvSpPr/>
          <p:nvPr/>
        </p:nvSpPr>
        <p:spPr>
          <a:xfrm>
            <a:off x="324000" y="1557360"/>
            <a:ext cx="5105160" cy="703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buClr>
                <a:srgbClr val="C00000"/>
              </a:buClr>
              <a:buFont typeface="Arial"/>
              <a:buChar char="•"/>
            </a:pPr>
            <a:r>
              <a:rPr lang="en-US" sz="2000" b="0" i="1" strike="noStrike" spc="-1">
                <a:solidFill>
                  <a:srgbClr val="C00000"/>
                </a:solidFill>
                <a:latin typeface="Calibri"/>
              </a:rPr>
              <a:t> AZT è convertita nella forma trifosfato esclusivamente da enzimi cellulari </a:t>
            </a:r>
            <a:endParaRPr lang="en-US" sz="2000" b="0" strike="noStrike" spc="-1">
              <a:solidFill>
                <a:srgbClr val="000000"/>
              </a:solidFill>
              <a:latin typeface="Times New Roman"/>
            </a:endParaRPr>
          </a:p>
        </p:txBody>
      </p:sp>
      <p:pic>
        <p:nvPicPr>
          <p:cNvPr id="187" name="Picture 6" descr="_x0010_Figure 19.19.tif                                               0003BABB_x000c_Macintosh HD                   B8AA18DE:"/>
          <p:cNvPicPr/>
          <p:nvPr/>
        </p:nvPicPr>
        <p:blipFill>
          <a:blip r:embed="rId2" cstate="print"/>
          <a:stretch/>
        </p:blipFill>
        <p:spPr>
          <a:xfrm>
            <a:off x="5003640" y="1052640"/>
            <a:ext cx="2971800" cy="2125440"/>
          </a:xfrm>
          <a:prstGeom prst="rect">
            <a:avLst/>
          </a:prstGeom>
          <a:ln>
            <a:noFill/>
          </a:ln>
        </p:spPr>
      </p:pic>
      <p:pic>
        <p:nvPicPr>
          <p:cNvPr id="188" name="Picture 7" descr="_x0019_AZT chain termination.tif                                      0003BABB_x000c_Macintosh HD                   B8AA18DE:"/>
          <p:cNvPicPr/>
          <p:nvPr/>
        </p:nvPicPr>
        <p:blipFill>
          <a:blip r:embed="rId3" cstate="print"/>
          <a:stretch/>
        </p:blipFill>
        <p:spPr>
          <a:xfrm>
            <a:off x="4572000" y="3357720"/>
            <a:ext cx="4038480" cy="3352680"/>
          </a:xfrm>
          <a:prstGeom prst="rect">
            <a:avLst/>
          </a:prstGeom>
          <a:ln>
            <a:noFill/>
          </a:ln>
        </p:spPr>
      </p:pic>
      <p:sp>
        <p:nvSpPr>
          <p:cNvPr id="189" name="CustomShape 3"/>
          <p:cNvSpPr/>
          <p:nvPr/>
        </p:nvSpPr>
        <p:spPr>
          <a:xfrm>
            <a:off x="2771640" y="6308640"/>
            <a:ext cx="2210040" cy="398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624"/>
              </a:spcBef>
            </a:pPr>
            <a:r>
              <a:rPr lang="en-US" sz="1000" b="0" strike="noStrike" spc="-1">
                <a:solidFill>
                  <a:srgbClr val="000000"/>
                </a:solidFill>
                <a:latin typeface="Arial"/>
              </a:rPr>
              <a:t>From DeClercq Nature Reviews Drug Discovery 1, 13 (2002)</a:t>
            </a:r>
            <a:endParaRPr lang="en-US" sz="1000" b="0" strike="noStrike" spc="-1">
              <a:solidFill>
                <a:srgbClr val="000000"/>
              </a:solidFill>
              <a:latin typeface="Times New Roman"/>
            </a:endParaRPr>
          </a:p>
        </p:txBody>
      </p:sp>
      <p:sp>
        <p:nvSpPr>
          <p:cNvPr id="190" name="CustomShape 4"/>
          <p:cNvSpPr/>
          <p:nvPr/>
        </p:nvSpPr>
        <p:spPr>
          <a:xfrm>
            <a:off x="324000" y="2708280"/>
            <a:ext cx="572760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247"/>
              </a:spcBef>
              <a:buClr>
                <a:srgbClr val="C00000"/>
              </a:buClr>
              <a:buFont typeface="Arial"/>
              <a:buChar char="•"/>
            </a:pPr>
            <a:r>
              <a:rPr lang="en-US" sz="2000" b="1" i="1" strike="noStrike" spc="-1">
                <a:solidFill>
                  <a:srgbClr val="C00000"/>
                </a:solidFill>
                <a:latin typeface="Calibri"/>
              </a:rPr>
              <a:t> compete con il  pool cellulare di timidina</a:t>
            </a:r>
            <a:endParaRPr lang="en-US" sz="2000" b="0" strike="noStrike" spc="-1">
              <a:solidFill>
                <a:srgbClr val="000000"/>
              </a:solidFill>
              <a:latin typeface="Times New Roman"/>
            </a:endParaRPr>
          </a:p>
        </p:txBody>
      </p:sp>
      <p:sp>
        <p:nvSpPr>
          <p:cNvPr id="191" name="CustomShape 5"/>
          <p:cNvSpPr/>
          <p:nvPr/>
        </p:nvSpPr>
        <p:spPr>
          <a:xfrm>
            <a:off x="2362320" y="0"/>
            <a:ext cx="4495680" cy="100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ZIDOVUDINA</a:t>
            </a:r>
            <a:endParaRPr lang="en-US" sz="2400" b="0" strike="noStrike" spc="-1">
              <a:solidFill>
                <a:srgbClr val="000000"/>
              </a:solidFill>
              <a:latin typeface="Times New Roman"/>
            </a:endParaRPr>
          </a:p>
          <a:p>
            <a:pPr algn="ctr">
              <a:lnSpc>
                <a:spcPct val="100000"/>
              </a:lnSpc>
            </a:pPr>
            <a:r>
              <a:rPr lang="it-IT" sz="1800" b="1" strike="noStrike" spc="-1">
                <a:solidFill>
                  <a:srgbClr val="C00000"/>
                </a:solidFill>
                <a:latin typeface="Arial"/>
                <a:ea typeface="Times New Roman"/>
              </a:rPr>
              <a:t>(Retrovir</a:t>
            </a:r>
            <a:r>
              <a:rPr lang="it-IT" sz="1800" b="1" strike="noStrike" spc="-1" baseline="30000">
                <a:solidFill>
                  <a:srgbClr val="C00000"/>
                </a:solidFill>
                <a:latin typeface="Symbol"/>
                <a:ea typeface="Symbol"/>
              </a:rPr>
              <a:t></a:t>
            </a:r>
            <a:r>
              <a:rPr lang="it-IT" sz="1800" b="1" strike="noStrike" spc="-1">
                <a:solidFill>
                  <a:srgbClr val="C00000"/>
                </a:solidFill>
                <a:latin typeface="Arial"/>
                <a:ea typeface="Times New Roman"/>
              </a:rPr>
              <a:t>)</a:t>
            </a:r>
            <a:endParaRPr lang="en-US" sz="1800" b="0" strike="noStrike" spc="-1">
              <a:solidFill>
                <a:srgbClr val="000000"/>
              </a:solidFill>
              <a:latin typeface="Times New Roman"/>
            </a:endParaRPr>
          </a:p>
          <a:p>
            <a:pPr>
              <a:lnSpc>
                <a:spcPct val="100000"/>
              </a:lnSpc>
            </a:pPr>
            <a:endParaRPr lang="en-US" sz="1800" b="0" strike="noStrike" spc="-1">
              <a:solidFill>
                <a:srgbClr val="000000"/>
              </a:solidFill>
              <a:latin typeface="Times New Roman"/>
            </a:endParaRPr>
          </a:p>
        </p:txBody>
      </p:sp>
      <p:sp>
        <p:nvSpPr>
          <p:cNvPr id="192" name="Line 6"/>
          <p:cNvSpPr/>
          <p:nvPr/>
        </p:nvSpPr>
        <p:spPr>
          <a:xfrm>
            <a:off x="539640" y="76500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724" t="6299" r="3543" b="19948"/>
          <a:stretch>
            <a:fillRect/>
          </a:stretch>
        </p:blipFill>
        <p:spPr bwMode="auto">
          <a:xfrm>
            <a:off x="395536" y="764704"/>
            <a:ext cx="8388004" cy="5058048"/>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p:cNvPicPr/>
          <p:nvPr/>
        </p:nvPicPr>
        <p:blipFill>
          <a:blip r:embed="rId2" cstate="print"/>
          <a:stretch/>
        </p:blipFill>
        <p:spPr>
          <a:xfrm>
            <a:off x="1403280" y="1773360"/>
            <a:ext cx="5970600" cy="4179600"/>
          </a:xfrm>
          <a:prstGeom prst="rect">
            <a:avLst/>
          </a:prstGeom>
          <a:ln>
            <a:noFill/>
          </a:ln>
        </p:spPr>
      </p:pic>
      <p:sp>
        <p:nvSpPr>
          <p:cNvPr id="172" name="CustomShape 1"/>
          <p:cNvSpPr/>
          <p:nvPr/>
        </p:nvSpPr>
        <p:spPr>
          <a:xfrm>
            <a:off x="324000" y="260280"/>
            <a:ext cx="845820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FARMACI INIBITORI DELLA REPLICAZIONE e MATURAZIONE di HIV</a:t>
            </a:r>
            <a:endParaRPr lang="en-US" sz="2400" b="0" strike="noStrike" spc="-1">
              <a:solidFill>
                <a:srgbClr val="000000"/>
              </a:solidFill>
              <a:latin typeface="Times New Roman"/>
            </a:endParaRPr>
          </a:p>
        </p:txBody>
      </p:sp>
      <p:sp>
        <p:nvSpPr>
          <p:cNvPr id="173" name="Line 2"/>
          <p:cNvSpPr/>
          <p:nvPr/>
        </p:nvSpPr>
        <p:spPr>
          <a:xfrm>
            <a:off x="468360" y="126828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74" name="CustomShape 3"/>
          <p:cNvSpPr/>
          <p:nvPr/>
        </p:nvSpPr>
        <p:spPr>
          <a:xfrm>
            <a:off x="5219640" y="1844640"/>
            <a:ext cx="2089080" cy="2592360"/>
          </a:xfrm>
          <a:prstGeom prst="rect">
            <a:avLst/>
          </a:prstGeom>
          <a:noFill/>
          <a:ln w="76320">
            <a:solidFill>
              <a:srgbClr val="C00000"/>
            </a:solidFill>
            <a:miter/>
          </a:ln>
        </p:spPr>
        <p:style>
          <a:lnRef idx="0">
            <a:scrgbClr r="0" g="0" b="0"/>
          </a:lnRef>
          <a:fillRef idx="0">
            <a:scrgbClr r="0" g="0" b="0"/>
          </a:fillRef>
          <a:effectRef idx="0">
            <a:scrgbClr r="0" g="0" b="0"/>
          </a:effectRef>
          <a:fontRef idx="minor"/>
        </p:style>
      </p:sp>
      <p:pic>
        <p:nvPicPr>
          <p:cNvPr id="6" name="Picture 2"/>
          <p:cNvPicPr>
            <a:picLocks noChangeAspect="1" noChangeArrowheads="1"/>
          </p:cNvPicPr>
          <p:nvPr/>
        </p:nvPicPr>
        <p:blipFill>
          <a:blip r:embed="rId3" cstate="print"/>
          <a:srcRect l="15748" t="9449" r="11811" b="11024"/>
          <a:stretch>
            <a:fillRect/>
          </a:stretch>
        </p:blipFill>
        <p:spPr bwMode="auto">
          <a:xfrm>
            <a:off x="7325791" y="1916836"/>
            <a:ext cx="1788481" cy="147257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14173" t="6824" r="12992" b="8924"/>
          <a:stretch>
            <a:fillRect/>
          </a:stretch>
        </p:blipFill>
        <p:spPr bwMode="auto">
          <a:xfrm>
            <a:off x="755576" y="4979511"/>
            <a:ext cx="1864809" cy="16178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539552" y="836712"/>
            <a:ext cx="8604448" cy="1448731"/>
          </a:xfrm>
          <a:prstGeom prst="rect">
            <a:avLst/>
          </a:pr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buClr>
                <a:srgbClr val="C00000"/>
              </a:buClr>
            </a:pPr>
            <a:r>
              <a:rPr lang="it-IT" sz="2400" b="1" strike="noStrike" spc="-1" dirty="0">
                <a:solidFill>
                  <a:srgbClr val="C00000"/>
                </a:solidFill>
                <a:latin typeface="Arial"/>
                <a:ea typeface="Times New Roman"/>
              </a:rPr>
              <a:t>				INIBITORI PROTEASI</a:t>
            </a:r>
            <a:endParaRPr lang="en-US" sz="2400" b="0" strike="noStrike" spc="-1" dirty="0">
              <a:solidFill>
                <a:srgbClr val="000000"/>
              </a:solidFill>
              <a:latin typeface="Times New Roman"/>
            </a:endParaRPr>
          </a:p>
          <a:p>
            <a:pPr>
              <a:lnSpc>
                <a:spcPct val="100000"/>
              </a:lnSpc>
            </a:pPr>
            <a:endParaRPr lang="en-US" sz="2400" b="0" strike="noStrike" spc="-1" dirty="0">
              <a:solidFill>
                <a:srgbClr val="000000"/>
              </a:solidFill>
              <a:latin typeface="Times New Roman"/>
            </a:endParaRPr>
          </a:p>
          <a:p>
            <a:pPr>
              <a:lnSpc>
                <a:spcPct val="100000"/>
              </a:lnSpc>
              <a:buClr>
                <a:srgbClr val="C00000"/>
              </a:buClr>
            </a:pPr>
            <a:endParaRPr lang="en-US" sz="2000" b="0" strike="noStrike" spc="-1" dirty="0">
              <a:solidFill>
                <a:srgbClr val="000000"/>
              </a:solidFill>
              <a:latin typeface="Times New Roman"/>
            </a:endParaRPr>
          </a:p>
          <a:p>
            <a:pPr>
              <a:lnSpc>
                <a:spcPct val="100000"/>
              </a:lnSpc>
            </a:pPr>
            <a:endParaRPr lang="en-US" sz="2000" b="0" strike="noStrike" spc="-1" dirty="0">
              <a:solidFill>
                <a:srgbClr val="000000"/>
              </a:solidFill>
              <a:latin typeface="Times New Roman"/>
            </a:endParaRPr>
          </a:p>
        </p:txBody>
      </p:sp>
      <p:sp>
        <p:nvSpPr>
          <p:cNvPr id="73" name="CustomShape 2"/>
          <p:cNvSpPr/>
          <p:nvPr/>
        </p:nvSpPr>
        <p:spPr>
          <a:xfrm>
            <a:off x="3318920" y="241200"/>
            <a:ext cx="521352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dirty="0">
                <a:solidFill>
                  <a:srgbClr val="002060"/>
                </a:solidFill>
                <a:latin typeface="Arial"/>
                <a:ea typeface="Times New Roman"/>
              </a:rPr>
              <a:t>FARMACI ANTI-HIV</a:t>
            </a:r>
            <a:endParaRPr lang="en-US" sz="2800" b="0" strike="noStrike" spc="-1" dirty="0">
              <a:solidFill>
                <a:srgbClr val="000000"/>
              </a:solidFill>
              <a:latin typeface="Times New Roman"/>
            </a:endParaRPr>
          </a:p>
        </p:txBody>
      </p:sp>
      <p:sp>
        <p:nvSpPr>
          <p:cNvPr id="74" name="Line 3"/>
          <p:cNvSpPr/>
          <p:nvPr/>
        </p:nvSpPr>
        <p:spPr>
          <a:xfrm>
            <a:off x="611280" y="83664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5" name="Immagine 1"/>
          <p:cNvPicPr>
            <a:picLocks noChangeAspect="1"/>
          </p:cNvPicPr>
          <p:nvPr/>
        </p:nvPicPr>
        <p:blipFill>
          <a:blip r:embed="rId2" cstate="print"/>
          <a:srcRect/>
          <a:stretch>
            <a:fillRect/>
          </a:stretch>
        </p:blipFill>
        <p:spPr bwMode="auto">
          <a:xfrm>
            <a:off x="179512" y="33759"/>
            <a:ext cx="3024337" cy="6707609"/>
          </a:xfrm>
          <a:prstGeom prst="rect">
            <a:avLst/>
          </a:prstGeom>
          <a:noFill/>
          <a:ln w="9525">
            <a:noFill/>
            <a:miter lim="800000"/>
            <a:headEnd/>
            <a:tailEnd/>
          </a:ln>
        </p:spPr>
      </p:pic>
      <p:sp>
        <p:nvSpPr>
          <p:cNvPr id="6" name="CustomShape 1"/>
          <p:cNvSpPr/>
          <p:nvPr/>
        </p:nvSpPr>
        <p:spPr>
          <a:xfrm>
            <a:off x="4139952" y="1628800"/>
            <a:ext cx="4283304" cy="2587504"/>
          </a:xfrm>
          <a:prstGeom prst="rect">
            <a:avLst/>
          </a:prstGeom>
          <a:noFill/>
          <a:ln>
            <a:noFill/>
          </a:ln>
        </p:spPr>
        <p:style>
          <a:lnRef idx="0">
            <a:scrgbClr r="0" g="0" b="0"/>
          </a:lnRef>
          <a:fillRef idx="0">
            <a:scrgbClr r="0" g="0" b="0"/>
          </a:fillRef>
          <a:effectRef idx="0">
            <a:scrgbClr r="0" g="0" b="0"/>
          </a:effectRef>
          <a:fontRef idx="minor"/>
        </p:style>
        <p:txBody>
          <a:bodyPr wrap="square" lIns="90000" tIns="46800" rIns="90000" bIns="46800" anchor="ctr">
            <a:spAutoFit/>
          </a:bodyPr>
          <a:lstStyle/>
          <a:p>
            <a:pPr algn="ctr">
              <a:lnSpc>
                <a:spcPct val="100000"/>
              </a:lnSpc>
            </a:pPr>
            <a:r>
              <a:rPr lang="it-IT" sz="1800" b="0" strike="noStrike" spc="-1" dirty="0">
                <a:solidFill>
                  <a:srgbClr val="002060"/>
                </a:solidFill>
                <a:latin typeface="Arial"/>
                <a:ea typeface="Times New Roman"/>
              </a:rPr>
              <a:t>Le </a:t>
            </a:r>
            <a:r>
              <a:rPr lang="it-IT" sz="1800" b="0" strike="noStrike" spc="-1" dirty="0" err="1">
                <a:solidFill>
                  <a:srgbClr val="002060"/>
                </a:solidFill>
                <a:latin typeface="Arial"/>
                <a:ea typeface="Times New Roman"/>
              </a:rPr>
              <a:t>proteasi</a:t>
            </a:r>
            <a:r>
              <a:rPr lang="it-IT" sz="1800" b="0" strike="noStrike" spc="-1" dirty="0">
                <a:solidFill>
                  <a:srgbClr val="002060"/>
                </a:solidFill>
                <a:latin typeface="Arial"/>
                <a:ea typeface="Times New Roman"/>
              </a:rPr>
              <a:t> sono </a:t>
            </a:r>
            <a:r>
              <a:rPr lang="it-IT" sz="1800" b="0" strike="noStrike" spc="-1" dirty="0" err="1">
                <a:solidFill>
                  <a:srgbClr val="002060"/>
                </a:solidFill>
                <a:latin typeface="Arial"/>
                <a:ea typeface="Times New Roman"/>
              </a:rPr>
              <a:t>omodimeri</a:t>
            </a:r>
            <a:r>
              <a:rPr lang="it-IT" sz="1800" b="0" strike="noStrike" spc="-1" dirty="0">
                <a:solidFill>
                  <a:srgbClr val="002060"/>
                </a:solidFill>
                <a:latin typeface="Arial"/>
                <a:ea typeface="Times New Roman"/>
              </a:rPr>
              <a:t> simmetrici costituiti da 2 catene di 99 aminoacidi, ciascuna catena contiene un </a:t>
            </a:r>
            <a:r>
              <a:rPr lang="it-IT" sz="1800" b="0" strike="noStrike" spc="-1" dirty="0" err="1">
                <a:solidFill>
                  <a:srgbClr val="002060"/>
                </a:solidFill>
                <a:latin typeface="Arial"/>
                <a:ea typeface="Times New Roman"/>
              </a:rPr>
              <a:t>tripeptide</a:t>
            </a:r>
            <a:r>
              <a:rPr lang="it-IT" sz="1800" b="0" strike="noStrike" spc="-1" dirty="0">
                <a:solidFill>
                  <a:srgbClr val="002060"/>
                </a:solidFill>
                <a:latin typeface="Arial"/>
                <a:ea typeface="Times New Roman"/>
              </a:rPr>
              <a:t> aspartico come sito catalitico</a:t>
            </a:r>
            <a:r>
              <a:rPr lang="it-IT" sz="1800" b="1" strike="noStrike" spc="-1" dirty="0">
                <a:solidFill>
                  <a:srgbClr val="002060"/>
                </a:solidFill>
                <a:latin typeface="Arial"/>
                <a:ea typeface="Times New Roman"/>
              </a:rPr>
              <a:t>.</a:t>
            </a:r>
            <a:endParaRPr lang="en-US" sz="1800" b="0" strike="noStrike" spc="-1" dirty="0">
              <a:solidFill>
                <a:srgbClr val="000000"/>
              </a:solidFill>
              <a:latin typeface="Times New Roman"/>
            </a:endParaRPr>
          </a:p>
          <a:p>
            <a:pPr algn="ctr">
              <a:lnSpc>
                <a:spcPct val="100000"/>
              </a:lnSpc>
            </a:pPr>
            <a:endParaRPr lang="en-US" sz="1800" b="0" strike="noStrike" spc="-1" dirty="0">
              <a:solidFill>
                <a:srgbClr val="000000"/>
              </a:solidFill>
              <a:latin typeface="Times New Roman"/>
            </a:endParaRPr>
          </a:p>
          <a:p>
            <a:pPr algn="ctr">
              <a:lnSpc>
                <a:spcPct val="100000"/>
              </a:lnSpc>
            </a:pPr>
            <a:r>
              <a:rPr lang="it-IT" sz="1800" b="0" strike="noStrike" spc="-1" dirty="0">
                <a:solidFill>
                  <a:srgbClr val="002060"/>
                </a:solidFill>
                <a:latin typeface="Arial"/>
                <a:ea typeface="Times New Roman"/>
              </a:rPr>
              <a:t>Partecipano alle modificazioni </a:t>
            </a:r>
            <a:r>
              <a:rPr lang="it-IT" sz="1800" b="0" strike="noStrike" spc="-1" dirty="0" err="1">
                <a:solidFill>
                  <a:srgbClr val="002060"/>
                </a:solidFill>
                <a:latin typeface="Arial"/>
                <a:ea typeface="Times New Roman"/>
              </a:rPr>
              <a:t>post-traslazionali</a:t>
            </a:r>
            <a:r>
              <a:rPr lang="it-IT" sz="1800" b="0" strike="noStrike" spc="-1" dirty="0">
                <a:solidFill>
                  <a:srgbClr val="002060"/>
                </a:solidFill>
                <a:latin typeface="Arial"/>
                <a:ea typeface="Times New Roman"/>
              </a:rPr>
              <a:t> delle proteine e contribuiscono alla formazione delle forme funzionali mature</a:t>
            </a:r>
            <a:endParaRPr lang="en-US" sz="1800" b="0" strike="noStrike" spc="-1" dirty="0">
              <a:solidFill>
                <a:srgbClr val="000000"/>
              </a:solidFill>
              <a:latin typeface="Times New Roman"/>
            </a:endParaRPr>
          </a:p>
        </p:txBody>
      </p:sp>
      <p:grpSp>
        <p:nvGrpSpPr>
          <p:cNvPr id="2" name="Group 4"/>
          <p:cNvGrpSpPr>
            <a:grpSpLocks noChangeAspect="1"/>
          </p:cNvGrpSpPr>
          <p:nvPr/>
        </p:nvGrpSpPr>
        <p:grpSpPr>
          <a:xfrm>
            <a:off x="4716016" y="4221088"/>
            <a:ext cx="3376154" cy="2292966"/>
            <a:chOff x="1955880" y="2565360"/>
            <a:chExt cx="5194080" cy="3527640"/>
          </a:xfrm>
        </p:grpSpPr>
        <p:pic>
          <p:nvPicPr>
            <p:cNvPr id="8" name="Picture 7" descr="illus2"/>
            <p:cNvPicPr/>
            <p:nvPr/>
          </p:nvPicPr>
          <p:blipFill>
            <a:blip r:embed="rId3" cstate="print"/>
            <a:srcRect t="13702"/>
            <a:stretch/>
          </p:blipFill>
          <p:spPr>
            <a:xfrm>
              <a:off x="4549680" y="2565360"/>
              <a:ext cx="2600280" cy="2720880"/>
            </a:xfrm>
            <a:prstGeom prst="rect">
              <a:avLst/>
            </a:prstGeom>
            <a:ln>
              <a:noFill/>
            </a:ln>
          </p:spPr>
        </p:pic>
        <p:pic>
          <p:nvPicPr>
            <p:cNvPr id="9" name="Picture 9" descr="illus1"/>
            <p:cNvPicPr/>
            <p:nvPr/>
          </p:nvPicPr>
          <p:blipFill>
            <a:blip r:embed="rId4" cstate="print"/>
            <a:srcRect t="13702"/>
            <a:stretch/>
          </p:blipFill>
          <p:spPr>
            <a:xfrm>
              <a:off x="1957320" y="2565360"/>
              <a:ext cx="2609640" cy="2720880"/>
            </a:xfrm>
            <a:prstGeom prst="rect">
              <a:avLst/>
            </a:prstGeom>
            <a:ln>
              <a:noFill/>
            </a:ln>
          </p:spPr>
        </p:pic>
        <p:pic>
          <p:nvPicPr>
            <p:cNvPr id="10" name="Picture 14" descr="illus4"/>
            <p:cNvPicPr/>
            <p:nvPr/>
          </p:nvPicPr>
          <p:blipFill>
            <a:blip r:embed="rId5" cstate="print"/>
            <a:srcRect b="74515"/>
            <a:stretch/>
          </p:blipFill>
          <p:spPr>
            <a:xfrm>
              <a:off x="4549680" y="5289480"/>
              <a:ext cx="2600280" cy="803520"/>
            </a:xfrm>
            <a:prstGeom prst="rect">
              <a:avLst/>
            </a:prstGeom>
            <a:ln>
              <a:noFill/>
            </a:ln>
          </p:spPr>
        </p:pic>
        <p:pic>
          <p:nvPicPr>
            <p:cNvPr id="11" name="Picture 16" descr="illus3"/>
            <p:cNvPicPr/>
            <p:nvPr/>
          </p:nvPicPr>
          <p:blipFill>
            <a:blip r:embed="rId6" cstate="print"/>
            <a:srcRect b="74515"/>
            <a:stretch/>
          </p:blipFill>
          <p:spPr>
            <a:xfrm>
              <a:off x="1955880" y="5289480"/>
              <a:ext cx="2609640" cy="803520"/>
            </a:xfrm>
            <a:prstGeom prst="rect">
              <a:avLst/>
            </a:prstGeom>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324000" y="260280"/>
            <a:ext cx="845820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INIBITORI DELLE PROTEASI ASPARTICHE di HIV</a:t>
            </a:r>
            <a:endParaRPr lang="en-US" sz="2400" b="0" strike="noStrike" spc="-1">
              <a:solidFill>
                <a:srgbClr val="000000"/>
              </a:solidFill>
              <a:latin typeface="Times New Roman"/>
            </a:endParaRPr>
          </a:p>
        </p:txBody>
      </p:sp>
      <p:sp>
        <p:nvSpPr>
          <p:cNvPr id="130" name="Line 2"/>
          <p:cNvSpPr/>
          <p:nvPr/>
        </p:nvSpPr>
        <p:spPr>
          <a:xfrm>
            <a:off x="539640" y="76500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31" name="CustomShape 3"/>
          <p:cNvSpPr/>
          <p:nvPr/>
        </p:nvSpPr>
        <p:spPr>
          <a:xfrm>
            <a:off x="395280" y="5373720"/>
            <a:ext cx="8353440" cy="916920"/>
          </a:xfrm>
          <a:prstGeom prst="rect">
            <a:avLst/>
          </a:prstGeom>
          <a:solidFill>
            <a:srgbClr val="C00000"/>
          </a:solid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0" strike="noStrike" spc="-1">
                <a:solidFill>
                  <a:srgbClr val="FFFFFF"/>
                </a:solidFill>
                <a:latin typeface="Arial"/>
                <a:ea typeface="Times New Roman"/>
              </a:rPr>
              <a:t>I farmaci inibitori delle proteasi modificano l’attività dell’enzima. </a:t>
            </a:r>
            <a:endParaRPr lang="en-US" sz="1800" b="0" strike="noStrike" spc="-1">
              <a:solidFill>
                <a:srgbClr val="000000"/>
              </a:solidFill>
              <a:latin typeface="Times New Roman"/>
            </a:endParaRPr>
          </a:p>
          <a:p>
            <a:pPr algn="ctr">
              <a:lnSpc>
                <a:spcPct val="100000"/>
              </a:lnSpc>
            </a:pPr>
            <a:r>
              <a:rPr lang="it-IT" sz="1800" b="1" strike="noStrike" spc="-1">
                <a:solidFill>
                  <a:srgbClr val="FFFFFF"/>
                </a:solidFill>
                <a:latin typeface="Arial"/>
                <a:ea typeface="Times New Roman"/>
              </a:rPr>
              <a:t>L’inibizione dell’HIV-proteasi porta alla liberazione di particelle virali immature che non sono infettive</a:t>
            </a:r>
            <a:endParaRPr lang="en-US" sz="1800" b="0" strike="noStrike" spc="-1">
              <a:solidFill>
                <a:srgbClr val="000000"/>
              </a:solidFill>
              <a:latin typeface="Times New Roman"/>
            </a:endParaRPr>
          </a:p>
        </p:txBody>
      </p:sp>
      <p:pic>
        <p:nvPicPr>
          <p:cNvPr id="132" name="Picture 7" descr="inibitore_proteasi"/>
          <p:cNvPicPr/>
          <p:nvPr/>
        </p:nvPicPr>
        <p:blipFill>
          <a:blip r:embed="rId2" cstate="print"/>
          <a:stretch/>
        </p:blipFill>
        <p:spPr>
          <a:xfrm>
            <a:off x="1908000" y="1052640"/>
            <a:ext cx="4672080" cy="410508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p:cNvPicPr>
            <a:picLocks noChangeAspect="1"/>
          </p:cNvPicPr>
          <p:nvPr/>
        </p:nvPicPr>
        <p:blipFill rotWithShape="1">
          <a:blip r:embed="rId3" cstate="print"/>
          <a:srcRect t="57404" r="26261"/>
          <a:stretch/>
        </p:blipFill>
        <p:spPr bwMode="auto">
          <a:xfrm>
            <a:off x="107504" y="188640"/>
            <a:ext cx="8715456" cy="6516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3"/>
          <p:cNvPicPr/>
          <p:nvPr/>
        </p:nvPicPr>
        <p:blipFill>
          <a:blip r:embed="rId2" cstate="print"/>
          <a:stretch/>
        </p:blipFill>
        <p:spPr>
          <a:xfrm>
            <a:off x="826920" y="836640"/>
            <a:ext cx="7710480" cy="5667480"/>
          </a:xfrm>
          <a:prstGeom prst="rect">
            <a:avLst/>
          </a:prstGeom>
          <a:ln>
            <a:noFill/>
          </a:ln>
        </p:spPr>
      </p:pic>
      <p:sp>
        <p:nvSpPr>
          <p:cNvPr id="134" name="CustomShape 1"/>
          <p:cNvSpPr/>
          <p:nvPr/>
        </p:nvSpPr>
        <p:spPr>
          <a:xfrm>
            <a:off x="324000" y="260280"/>
            <a:ext cx="845820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INIBITORI DELLE PROTEASI ASPARTICHE di HIV</a:t>
            </a:r>
            <a:endParaRPr lang="en-US" sz="2400" b="0" strike="noStrike" spc="-1">
              <a:solidFill>
                <a:srgbClr val="000000"/>
              </a:solidFill>
              <a:latin typeface="Times New Roman"/>
            </a:endParaRPr>
          </a:p>
        </p:txBody>
      </p:sp>
      <p:sp>
        <p:nvSpPr>
          <p:cNvPr id="135" name="Line 2"/>
          <p:cNvSpPr/>
          <p:nvPr/>
        </p:nvSpPr>
        <p:spPr>
          <a:xfrm>
            <a:off x="539640" y="76500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3"/>
          <p:cNvPicPr/>
          <p:nvPr/>
        </p:nvPicPr>
        <p:blipFill>
          <a:blip r:embed="rId2" cstate="print"/>
          <a:stretch/>
        </p:blipFill>
        <p:spPr>
          <a:xfrm>
            <a:off x="900000" y="1052640"/>
            <a:ext cx="7452000" cy="3746520"/>
          </a:xfrm>
          <a:prstGeom prst="rect">
            <a:avLst/>
          </a:prstGeom>
          <a:ln>
            <a:noFill/>
          </a:ln>
        </p:spPr>
      </p:pic>
      <p:sp>
        <p:nvSpPr>
          <p:cNvPr id="168" name="CustomShape 1"/>
          <p:cNvSpPr/>
          <p:nvPr/>
        </p:nvSpPr>
        <p:spPr>
          <a:xfrm>
            <a:off x="324000" y="260280"/>
            <a:ext cx="845820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NUOVI INIBITORI DELLE PROTEASI ASPARTICHE di HIV</a:t>
            </a:r>
            <a:endParaRPr lang="en-US" sz="2400" b="0" strike="noStrike" spc="-1">
              <a:solidFill>
                <a:srgbClr val="000000"/>
              </a:solidFill>
              <a:latin typeface="Times New Roman"/>
            </a:endParaRPr>
          </a:p>
        </p:txBody>
      </p:sp>
      <p:sp>
        <p:nvSpPr>
          <p:cNvPr id="169" name="Line 2"/>
          <p:cNvSpPr/>
          <p:nvPr/>
        </p:nvSpPr>
        <p:spPr>
          <a:xfrm>
            <a:off x="539640" y="76500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70" name="CustomShape 3"/>
          <p:cNvSpPr/>
          <p:nvPr/>
        </p:nvSpPr>
        <p:spPr>
          <a:xfrm>
            <a:off x="684360" y="5084640"/>
            <a:ext cx="7920000" cy="916920"/>
          </a:xfrm>
          <a:prstGeom prst="rect">
            <a:avLst/>
          </a:prstGeom>
          <a:solidFill>
            <a:srgbClr val="C00000"/>
          </a:solid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0" strike="noStrike" spc="-1">
                <a:solidFill>
                  <a:srgbClr val="FFFFFF"/>
                </a:solidFill>
                <a:latin typeface="Arial"/>
                <a:ea typeface="Arial"/>
              </a:rPr>
              <a:t>Più potenti e stabili, attivi anche contro alcuni ceppi divenuti resistenti ai più vecchi inibitori. Utilizzati comunque sempre in associazione per evitare l’insorgenza di nuove resistenze</a:t>
            </a:r>
            <a:endParaRPr lang="en-US" sz="1800" b="0" strike="noStrike" spc="-1">
              <a:solidFill>
                <a:srgbClr val="000000"/>
              </a:solidFill>
              <a:latin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899592" y="836712"/>
            <a:ext cx="7992888" cy="771623"/>
          </a:xfrm>
          <a:prstGeom prst="rect">
            <a:avLst/>
          </a:pr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buClr>
                <a:srgbClr val="C00000"/>
              </a:buClr>
            </a:pPr>
            <a:r>
              <a:rPr lang="it-IT" sz="2400" b="1" spc="-1" dirty="0">
                <a:solidFill>
                  <a:srgbClr val="C00000"/>
                </a:solidFill>
                <a:latin typeface="Arial"/>
                <a:ea typeface="Times New Roman"/>
              </a:rPr>
              <a:t>				</a:t>
            </a:r>
            <a:r>
              <a:rPr lang="it-IT" sz="2400" b="1" strike="noStrike" spc="-1" dirty="0">
                <a:solidFill>
                  <a:srgbClr val="C00000"/>
                </a:solidFill>
                <a:latin typeface="Arial"/>
                <a:ea typeface="Times New Roman"/>
              </a:rPr>
              <a:t>INIBITORI DELLA FUSIONE</a:t>
            </a:r>
            <a:endParaRPr lang="en-US" sz="2400" b="0" strike="noStrike" spc="-1" dirty="0">
              <a:solidFill>
                <a:srgbClr val="000000"/>
              </a:solidFill>
              <a:latin typeface="Times New Roman"/>
            </a:endParaRPr>
          </a:p>
          <a:p>
            <a:pPr>
              <a:lnSpc>
                <a:spcPct val="100000"/>
              </a:lnSpc>
            </a:pPr>
            <a:endParaRPr lang="en-US" sz="2000" b="0" strike="noStrike" spc="-1" dirty="0">
              <a:solidFill>
                <a:srgbClr val="000000"/>
              </a:solidFill>
              <a:latin typeface="Times New Roman"/>
            </a:endParaRPr>
          </a:p>
        </p:txBody>
      </p:sp>
      <p:sp>
        <p:nvSpPr>
          <p:cNvPr id="73" name="CustomShape 2"/>
          <p:cNvSpPr/>
          <p:nvPr/>
        </p:nvSpPr>
        <p:spPr>
          <a:xfrm>
            <a:off x="3635896" y="260648"/>
            <a:ext cx="521352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dirty="0">
                <a:solidFill>
                  <a:srgbClr val="002060"/>
                </a:solidFill>
                <a:latin typeface="Arial"/>
                <a:ea typeface="Times New Roman"/>
              </a:rPr>
              <a:t>FARMACI ANTI-HIV</a:t>
            </a:r>
            <a:endParaRPr lang="en-US" sz="2800" b="0" strike="noStrike" spc="-1" dirty="0">
              <a:solidFill>
                <a:srgbClr val="000000"/>
              </a:solidFill>
              <a:latin typeface="Times New Roman"/>
            </a:endParaRPr>
          </a:p>
        </p:txBody>
      </p:sp>
      <p:sp>
        <p:nvSpPr>
          <p:cNvPr id="74" name="Line 3"/>
          <p:cNvSpPr/>
          <p:nvPr/>
        </p:nvSpPr>
        <p:spPr>
          <a:xfrm>
            <a:off x="611280" y="83664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5" name="Immagine 1"/>
          <p:cNvPicPr>
            <a:picLocks noChangeAspect="1"/>
          </p:cNvPicPr>
          <p:nvPr/>
        </p:nvPicPr>
        <p:blipFill>
          <a:blip r:embed="rId2" cstate="print"/>
          <a:srcRect/>
          <a:stretch>
            <a:fillRect/>
          </a:stretch>
        </p:blipFill>
        <p:spPr bwMode="auto">
          <a:xfrm>
            <a:off x="611560" y="0"/>
            <a:ext cx="3024337" cy="6707609"/>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148064" y="1628800"/>
            <a:ext cx="2368456" cy="108012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b="4199"/>
          <a:stretch>
            <a:fillRect/>
          </a:stretch>
        </p:blipFill>
        <p:spPr bwMode="auto">
          <a:xfrm>
            <a:off x="4499992" y="3284984"/>
            <a:ext cx="4297680" cy="3087916"/>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3543" t="15748" r="3543" b="11549"/>
          <a:stretch>
            <a:fillRect/>
          </a:stretch>
        </p:blipFill>
        <p:spPr bwMode="auto">
          <a:xfrm>
            <a:off x="827584" y="692696"/>
            <a:ext cx="6947241" cy="407707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Shape 1"/>
          <p:cNvSpPr txBox="1"/>
          <p:nvPr/>
        </p:nvSpPr>
        <p:spPr>
          <a:xfrm>
            <a:off x="914040" y="151920"/>
            <a:ext cx="7234200" cy="685800"/>
          </a:xfrm>
          <a:prstGeom prst="rect">
            <a:avLst/>
          </a:prstGeom>
          <a:noFill/>
          <a:ln>
            <a:noFill/>
          </a:ln>
        </p:spPr>
        <p:txBody>
          <a:bodyPr anchor="ctr">
            <a:noAutofit/>
          </a:bodyPr>
          <a:lstStyle/>
          <a:p>
            <a:pPr algn="ctr">
              <a:lnSpc>
                <a:spcPct val="100000"/>
              </a:lnSpc>
            </a:pPr>
            <a:r>
              <a:rPr lang="en-US" sz="2400" b="1" strike="noStrike" spc="-1">
                <a:solidFill>
                  <a:srgbClr val="C00000"/>
                </a:solidFill>
                <a:latin typeface="Arial"/>
              </a:rPr>
              <a:t>FASI per l’INGRESSO di HIV in CD4+ T cell</a:t>
            </a:r>
            <a:endParaRPr lang="en-US" sz="2400" b="0" strike="noStrike" spc="-1">
              <a:solidFill>
                <a:srgbClr val="000000"/>
              </a:solidFill>
              <a:latin typeface="Times New Roman"/>
            </a:endParaRPr>
          </a:p>
        </p:txBody>
      </p:sp>
      <p:sp>
        <p:nvSpPr>
          <p:cNvPr id="76" name="CustomShape 2"/>
          <p:cNvSpPr/>
          <p:nvPr/>
        </p:nvSpPr>
        <p:spPr>
          <a:xfrm>
            <a:off x="900000" y="1052640"/>
            <a:ext cx="7294680" cy="1310760"/>
          </a:xfrm>
          <a:custGeom>
            <a:avLst/>
            <a:gdLst/>
            <a:ahLst/>
            <a:cxnLst/>
            <a:rect l="l" t="t" r="r" b="b"/>
            <a:pathLst>
              <a:path w="21600" h="21600">
                <a:moveTo>
                  <a:pt x="0" y="0"/>
                </a:moveTo>
                <a:lnTo>
                  <a:pt x="21600" y="0"/>
                </a:lnTo>
                <a:lnTo>
                  <a:pt x="21600" y="21600"/>
                </a:lnTo>
                <a:lnTo>
                  <a:pt x="0" y="21600"/>
                </a:lnTo>
                <a:lnTo>
                  <a:pt x="0" y="0"/>
                </a:lnTo>
                <a:close/>
              </a:path>
            </a:pathLst>
          </a:custGeom>
          <a:noFill/>
          <a:ln w="12600">
            <a:solidFill>
              <a:srgbClr val="FFFFFF"/>
            </a:solidFill>
            <a:miter/>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buClr>
                <a:srgbClr val="002060"/>
              </a:buClr>
              <a:buFont typeface="Arial"/>
              <a:buChar char="•"/>
            </a:pPr>
            <a:r>
              <a:rPr lang="en-US" sz="1600" b="0" strike="noStrike" spc="-1">
                <a:solidFill>
                  <a:srgbClr val="002060"/>
                </a:solidFill>
                <a:latin typeface="Arial"/>
              </a:rPr>
              <a:t> legame HIV al recettore  CD4 	(gp120 - CD4 binding)</a:t>
            </a:r>
            <a:endParaRPr lang="en-US" sz="1600" b="0" strike="noStrike" spc="-1">
              <a:solidFill>
                <a:srgbClr val="000000"/>
              </a:solidFill>
              <a:latin typeface="Times New Roman"/>
            </a:endParaRPr>
          </a:p>
          <a:p>
            <a:pPr>
              <a:lnSpc>
                <a:spcPct val="100000"/>
              </a:lnSpc>
              <a:buClr>
                <a:srgbClr val="002060"/>
              </a:buClr>
              <a:buFont typeface="Arial"/>
              <a:buChar char="•"/>
            </a:pPr>
            <a:endParaRPr lang="en-US" sz="1600" b="0" strike="noStrike" spc="-1">
              <a:solidFill>
                <a:srgbClr val="000000"/>
              </a:solidFill>
              <a:latin typeface="Times New Roman"/>
            </a:endParaRPr>
          </a:p>
          <a:p>
            <a:pPr>
              <a:lnSpc>
                <a:spcPct val="100000"/>
              </a:lnSpc>
              <a:buClr>
                <a:srgbClr val="002060"/>
              </a:buClr>
              <a:buFont typeface="Arial"/>
              <a:buChar char="•"/>
            </a:pPr>
            <a:r>
              <a:rPr lang="en-US" sz="1600" b="0" strike="noStrike" spc="-1">
                <a:solidFill>
                  <a:srgbClr val="002060"/>
                </a:solidFill>
                <a:latin typeface="Arial"/>
              </a:rPr>
              <a:t> legame ai co-recettori          		(gp120 – co-receptor interaction)</a:t>
            </a:r>
            <a:endParaRPr lang="en-US" sz="1600" b="0" strike="noStrike" spc="-1">
              <a:solidFill>
                <a:srgbClr val="000000"/>
              </a:solidFill>
              <a:latin typeface="Times New Roman"/>
            </a:endParaRPr>
          </a:p>
          <a:p>
            <a:pPr>
              <a:lnSpc>
                <a:spcPct val="100000"/>
              </a:lnSpc>
            </a:pPr>
            <a:endParaRPr lang="en-US" sz="1600" b="0" strike="noStrike" spc="-1">
              <a:solidFill>
                <a:srgbClr val="000000"/>
              </a:solidFill>
              <a:latin typeface="Times New Roman"/>
            </a:endParaRPr>
          </a:p>
          <a:p>
            <a:pPr>
              <a:lnSpc>
                <a:spcPct val="100000"/>
              </a:lnSpc>
              <a:buClr>
                <a:srgbClr val="002060"/>
              </a:buClr>
              <a:buFont typeface="Arial"/>
              <a:buChar char="•"/>
            </a:pPr>
            <a:r>
              <a:rPr lang="en-US" sz="1600" b="0" strike="noStrike" spc="-1">
                <a:solidFill>
                  <a:srgbClr val="002060"/>
                </a:solidFill>
                <a:latin typeface="Arial"/>
              </a:rPr>
              <a:t> fusione di virus e cellula     		(gp41-mediated membrane fusion)</a:t>
            </a:r>
            <a:endParaRPr lang="en-US" sz="1600" b="0" strike="noStrike" spc="-1">
              <a:solidFill>
                <a:srgbClr val="000000"/>
              </a:solidFill>
              <a:latin typeface="Times New Roman"/>
            </a:endParaRPr>
          </a:p>
        </p:txBody>
      </p:sp>
      <p:pic>
        <p:nvPicPr>
          <p:cNvPr id="77" name="Picture 4" descr="entry"/>
          <p:cNvPicPr/>
          <p:nvPr/>
        </p:nvPicPr>
        <p:blipFill>
          <a:blip r:embed="rId2" cstate="print"/>
          <a:srcRect l="2498" b="36807"/>
          <a:stretch/>
        </p:blipFill>
        <p:spPr>
          <a:xfrm>
            <a:off x="868320" y="2565360"/>
            <a:ext cx="7664400" cy="2554200"/>
          </a:xfrm>
          <a:prstGeom prst="rect">
            <a:avLst/>
          </a:prstGeom>
          <a:ln>
            <a:noFill/>
          </a:ln>
        </p:spPr>
      </p:pic>
      <p:sp>
        <p:nvSpPr>
          <p:cNvPr id="78" name="CustomShape 3"/>
          <p:cNvSpPr/>
          <p:nvPr/>
        </p:nvSpPr>
        <p:spPr>
          <a:xfrm>
            <a:off x="5495760" y="6114960"/>
            <a:ext cx="152640" cy="228600"/>
          </a:xfrm>
          <a:prstGeom prst="rect">
            <a:avLst/>
          </a:prstGeom>
          <a:solidFill>
            <a:srgbClr val="FFFFFF"/>
          </a:solidFill>
          <a:ln w="9360">
            <a:solidFill>
              <a:srgbClr val="FFFFFF"/>
            </a:solidFill>
            <a:miter/>
          </a:ln>
        </p:spPr>
        <p:style>
          <a:lnRef idx="0">
            <a:scrgbClr r="0" g="0" b="0"/>
          </a:lnRef>
          <a:fillRef idx="0">
            <a:scrgbClr r="0" g="0" b="0"/>
          </a:fillRef>
          <a:effectRef idx="0">
            <a:scrgbClr r="0" g="0" b="0"/>
          </a:effectRef>
          <a:fontRef idx="minor"/>
        </p:style>
      </p:sp>
      <p:sp>
        <p:nvSpPr>
          <p:cNvPr id="79" name="Line 4"/>
          <p:cNvSpPr/>
          <p:nvPr/>
        </p:nvSpPr>
        <p:spPr>
          <a:xfrm>
            <a:off x="468360" y="83664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80" name="CustomShape 5"/>
          <p:cNvSpPr/>
          <p:nvPr/>
        </p:nvSpPr>
        <p:spPr>
          <a:xfrm>
            <a:off x="684360" y="5373720"/>
            <a:ext cx="7920000" cy="824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pPr>
            <a:r>
              <a:rPr lang="it-IT" sz="1600" b="0" strike="noStrike" spc="-1">
                <a:solidFill>
                  <a:srgbClr val="002060"/>
                </a:solidFill>
                <a:latin typeface="Arial"/>
                <a:ea typeface="Arial"/>
              </a:rPr>
              <a:t>Il virus entra nelle cellule tramite l’interazione delle sue glicoproteine dell’involucro </a:t>
            </a:r>
            <a:r>
              <a:rPr lang="it-IT" sz="1600" b="1" strike="noStrike" spc="-1">
                <a:solidFill>
                  <a:srgbClr val="002060"/>
                </a:solidFill>
                <a:latin typeface="Arial"/>
                <a:ea typeface="Arial"/>
              </a:rPr>
              <a:t>gp120</a:t>
            </a:r>
            <a:r>
              <a:rPr lang="it-IT" sz="1600" b="0" strike="noStrike" spc="-1">
                <a:solidFill>
                  <a:srgbClr val="002060"/>
                </a:solidFill>
                <a:latin typeface="Arial"/>
                <a:ea typeface="Arial"/>
              </a:rPr>
              <a:t> e </a:t>
            </a:r>
            <a:r>
              <a:rPr lang="it-IT" sz="1600" b="1" strike="noStrike" spc="-1">
                <a:solidFill>
                  <a:srgbClr val="002060"/>
                </a:solidFill>
                <a:latin typeface="Arial"/>
                <a:ea typeface="Arial"/>
              </a:rPr>
              <a:t>gp41 </a:t>
            </a:r>
            <a:r>
              <a:rPr lang="it-IT" sz="1600" b="0" strike="noStrike" spc="-1">
                <a:solidFill>
                  <a:srgbClr val="002060"/>
                </a:solidFill>
                <a:latin typeface="Arial"/>
                <a:ea typeface="Arial"/>
              </a:rPr>
              <a:t>(codificate dal gene Env), e i recettori posti sulla membrana cellulare dei linfociti CD4, tramite il legame ai corecettori </a:t>
            </a:r>
            <a:r>
              <a:rPr lang="it-IT" sz="1600" b="1" strike="noStrike" spc="-1">
                <a:solidFill>
                  <a:srgbClr val="C00000"/>
                </a:solidFill>
                <a:latin typeface="Arial"/>
                <a:ea typeface="Arial"/>
              </a:rPr>
              <a:t>CCR5 e CXCR4 </a:t>
            </a:r>
            <a:r>
              <a:rPr lang="it-IT" sz="1600" b="0" strike="noStrike" spc="-1">
                <a:solidFill>
                  <a:srgbClr val="002060"/>
                </a:solidFill>
                <a:latin typeface="Arial"/>
                <a:ea typeface="Arial"/>
              </a:rPr>
              <a:t>delle chemochine</a:t>
            </a:r>
            <a:endParaRPr lang="en-US" sz="1600" b="0" strike="noStrike" spc="-1">
              <a:solidFill>
                <a:srgbClr val="000000"/>
              </a:solidFill>
              <a:latin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chemeClr val="accent1"/>
          </a:solidFill>
          <a:ln w="9525">
            <a:noFill/>
            <a:miter lim="800000"/>
            <a:headEnd/>
            <a:tailEnd/>
          </a:ln>
        </p:spPr>
      </p:pic>
      <p:sp>
        <p:nvSpPr>
          <p:cNvPr id="7" name="Rettangolo 6"/>
          <p:cNvSpPr/>
          <p:nvPr/>
        </p:nvSpPr>
        <p:spPr>
          <a:xfrm>
            <a:off x="4355976" y="2492896"/>
            <a:ext cx="223224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380312" y="2636912"/>
            <a:ext cx="1512168"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0" y="2924944"/>
            <a:ext cx="1403648"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1+ppt_w/2"/>
                                          </p:val>
                                        </p:tav>
                                      </p:tavLst>
                                    </p:anim>
                                    <p:anim calcmode="lin" valueType="num">
                                      <p:cBhvr additive="base">
                                        <p:cTn id="19" dur="500"/>
                                        <p:tgtEl>
                                          <p:spTgt spid="8"/>
                                        </p:tgtEl>
                                        <p:attrNameLst>
                                          <p:attrName>ppt_y</p:attrName>
                                        </p:attrNameLst>
                                      </p:cBhvr>
                                      <p:tavLst>
                                        <p:tav tm="0">
                                          <p:val>
                                            <p:strVal val="ppt_y"/>
                                          </p:val>
                                        </p:tav>
                                        <p:tav tm="100000">
                                          <p:val>
                                            <p:strVal val="ppt_y"/>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ustomShape 1"/>
          <p:cNvSpPr/>
          <p:nvPr/>
        </p:nvSpPr>
        <p:spPr>
          <a:xfrm>
            <a:off x="395280" y="1287360"/>
            <a:ext cx="8137440" cy="1326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0">
            <a:spAutoFit/>
          </a:bodyPr>
          <a:lstStyle/>
          <a:p>
            <a:pPr algn="just">
              <a:lnSpc>
                <a:spcPct val="100000"/>
              </a:lnSpc>
              <a:buClr>
                <a:srgbClr val="002060"/>
              </a:buClr>
              <a:buFont typeface="Arial"/>
              <a:buChar char="•"/>
            </a:pPr>
            <a:r>
              <a:rPr lang="it-IT" sz="2200" b="0" strike="noStrike" spc="-1">
                <a:solidFill>
                  <a:srgbClr val="002060"/>
                </a:solidFill>
                <a:latin typeface="Arial"/>
                <a:ea typeface="Arial"/>
              </a:rPr>
              <a:t> </a:t>
            </a:r>
            <a:r>
              <a:rPr lang="it-IT" sz="1800" b="0" strike="noStrike" spc="-1">
                <a:solidFill>
                  <a:srgbClr val="002060"/>
                </a:solidFill>
                <a:latin typeface="Arial"/>
                <a:ea typeface="Arial"/>
              </a:rPr>
              <a:t>La </a:t>
            </a:r>
            <a:r>
              <a:rPr lang="it-IT" sz="1800" b="1" strike="noStrike" spc="-1">
                <a:solidFill>
                  <a:srgbClr val="C00000"/>
                </a:solidFill>
                <a:latin typeface="Arial"/>
                <a:ea typeface="Arial"/>
              </a:rPr>
              <a:t>GLICOPROTEINA ENVELOPE (ENV) </a:t>
            </a:r>
            <a:r>
              <a:rPr lang="it-IT" sz="1800" b="0" strike="noStrike" spc="-1">
                <a:solidFill>
                  <a:srgbClr val="002060"/>
                </a:solidFill>
                <a:latin typeface="Arial"/>
                <a:ea typeface="Arial"/>
              </a:rPr>
              <a:t>è responsabile dell’entrata del virus HIV nelle cellule.</a:t>
            </a:r>
            <a:endParaRPr lang="en-US" sz="1800" b="0" strike="noStrike" spc="-1">
              <a:solidFill>
                <a:srgbClr val="000000"/>
              </a:solidFill>
              <a:latin typeface="Times New Roman"/>
            </a:endParaRPr>
          </a:p>
          <a:p>
            <a:pPr algn="just">
              <a:lnSpc>
                <a:spcPct val="100000"/>
              </a:lnSpc>
              <a:buClr>
                <a:srgbClr val="002060"/>
              </a:buClr>
              <a:buFont typeface="Arial"/>
              <a:buChar char="•"/>
            </a:pPr>
            <a:endParaRPr lang="en-US" sz="1800" b="0" strike="noStrike" spc="-1">
              <a:solidFill>
                <a:srgbClr val="000000"/>
              </a:solidFill>
              <a:latin typeface="Times New Roman"/>
            </a:endParaRPr>
          </a:p>
          <a:p>
            <a:pPr algn="just">
              <a:lnSpc>
                <a:spcPct val="100000"/>
              </a:lnSpc>
              <a:buClr>
                <a:srgbClr val="002060"/>
              </a:buClr>
              <a:buFont typeface="Arial"/>
              <a:buChar char="•"/>
            </a:pPr>
            <a:r>
              <a:rPr lang="it-IT" sz="1800" b="0" strike="noStrike" spc="-1">
                <a:solidFill>
                  <a:srgbClr val="002060"/>
                </a:solidFill>
                <a:latin typeface="Arial"/>
                <a:ea typeface="Arial"/>
              </a:rPr>
              <a:t> E’ costituita da: 	3 subunità gp120  attaccate a  3 subunità gp41.</a:t>
            </a:r>
            <a:endParaRPr lang="en-US" sz="1800" b="0" strike="noStrike" spc="-1">
              <a:solidFill>
                <a:srgbClr val="000000"/>
              </a:solidFill>
              <a:latin typeface="Times New Roman"/>
            </a:endParaRPr>
          </a:p>
          <a:p>
            <a:pPr algn="just">
              <a:lnSpc>
                <a:spcPct val="100000"/>
              </a:lnSpc>
              <a:buClr>
                <a:srgbClr val="002060"/>
              </a:buClr>
              <a:buFont typeface="Arial"/>
              <a:buChar char="•"/>
            </a:pPr>
            <a:endParaRPr lang="en-US" sz="1800" b="0" strike="noStrike" spc="-1">
              <a:solidFill>
                <a:srgbClr val="000000"/>
              </a:solidFill>
              <a:latin typeface="Times New Roman"/>
            </a:endParaRPr>
          </a:p>
        </p:txBody>
      </p:sp>
      <p:sp>
        <p:nvSpPr>
          <p:cNvPr id="82" name="Line 2"/>
          <p:cNvSpPr/>
          <p:nvPr/>
        </p:nvSpPr>
        <p:spPr>
          <a:xfrm>
            <a:off x="468360" y="105264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83" name="CustomShape 3"/>
          <p:cNvSpPr/>
          <p:nvPr/>
        </p:nvSpPr>
        <p:spPr>
          <a:xfrm>
            <a:off x="2195640" y="149400"/>
            <a:ext cx="504180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Arial"/>
              </a:rPr>
              <a:t>GLICOPROTEINA ENV    (Envelope)</a:t>
            </a:r>
            <a:endParaRPr lang="en-US" sz="2400" b="0" strike="noStrike" spc="-1">
              <a:solidFill>
                <a:srgbClr val="000000"/>
              </a:solidFill>
              <a:latin typeface="Times New Roman"/>
            </a:endParaRPr>
          </a:p>
        </p:txBody>
      </p:sp>
      <p:pic>
        <p:nvPicPr>
          <p:cNvPr id="84" name="Picture 3" descr="gp120"/>
          <p:cNvPicPr/>
          <p:nvPr/>
        </p:nvPicPr>
        <p:blipFill>
          <a:blip r:embed="rId2" cstate="print"/>
          <a:stretch/>
        </p:blipFill>
        <p:spPr>
          <a:xfrm>
            <a:off x="5219640" y="2565360"/>
            <a:ext cx="2881440" cy="2789280"/>
          </a:xfrm>
          <a:prstGeom prst="rect">
            <a:avLst/>
          </a:prstGeom>
          <a:ln>
            <a:noFill/>
          </a:ln>
        </p:spPr>
      </p:pic>
      <p:sp>
        <p:nvSpPr>
          <p:cNvPr id="85" name="CustomShape 4"/>
          <p:cNvSpPr/>
          <p:nvPr/>
        </p:nvSpPr>
        <p:spPr>
          <a:xfrm>
            <a:off x="539640" y="2565360"/>
            <a:ext cx="4248360" cy="2284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buClr>
                <a:srgbClr val="002060"/>
              </a:buClr>
              <a:buFont typeface="Arial"/>
              <a:buChar char="•"/>
            </a:pPr>
            <a:endParaRPr lang="en-US" sz="2400" b="0" strike="noStrike" spc="-1">
              <a:solidFill>
                <a:srgbClr val="000000"/>
              </a:solidFill>
              <a:latin typeface="Times New Roman"/>
            </a:endParaRPr>
          </a:p>
          <a:p>
            <a:pPr algn="just">
              <a:lnSpc>
                <a:spcPct val="100000"/>
              </a:lnSpc>
            </a:pPr>
            <a:r>
              <a:rPr lang="it-IT" sz="1600" b="0" i="1" strike="noStrike" spc="-1">
                <a:solidFill>
                  <a:srgbClr val="002060"/>
                </a:solidFill>
                <a:latin typeface="Arial"/>
                <a:ea typeface="Arial"/>
              </a:rPr>
              <a:t>La prima tappa richiesta per l’infezione è il legame della proteina Env al recettore CD4.</a:t>
            </a:r>
            <a:endParaRPr lang="en-US" sz="1600" b="0" strike="noStrike" spc="-1">
              <a:solidFill>
                <a:srgbClr val="000000"/>
              </a:solidFill>
              <a:latin typeface="Times New Roman"/>
            </a:endParaRPr>
          </a:p>
          <a:p>
            <a:pPr algn="just">
              <a:lnSpc>
                <a:spcPct val="100000"/>
              </a:lnSpc>
            </a:pPr>
            <a:r>
              <a:rPr lang="it-IT" sz="1600" b="0" i="1" strike="noStrike" spc="-1">
                <a:solidFill>
                  <a:srgbClr val="002060"/>
                </a:solidFill>
                <a:latin typeface="Arial"/>
                <a:ea typeface="Arial"/>
              </a:rPr>
              <a:t>Il legame al CD4 induce la formazione e/o l’esposizione di una regione altamente conservata sulla gp 120, denominata “bridging sheet”, che è importante per il legame ad un secondo recettore, denominato “corecettore”.</a:t>
            </a:r>
            <a:endParaRPr lang="en-US" sz="1600" b="0" strike="noStrike" spc="-1">
              <a:solidFill>
                <a:srgbClr val="000000"/>
              </a:solidFill>
              <a:latin typeface="Times New Roman"/>
            </a:endParaRPr>
          </a:p>
        </p:txBody>
      </p:sp>
      <p:sp>
        <p:nvSpPr>
          <p:cNvPr id="86" name="CustomShape 5"/>
          <p:cNvSpPr/>
          <p:nvPr/>
        </p:nvSpPr>
        <p:spPr>
          <a:xfrm>
            <a:off x="395280" y="5300640"/>
            <a:ext cx="813744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pPr>
            <a:r>
              <a:rPr lang="it-IT" sz="1800" b="0" strike="noStrike" spc="-1">
                <a:solidFill>
                  <a:srgbClr val="002060"/>
                </a:solidFill>
                <a:latin typeface="Arial"/>
                <a:ea typeface="Arial"/>
              </a:rPr>
              <a:t>HIV usa sia </a:t>
            </a:r>
            <a:r>
              <a:rPr lang="it-IT" sz="1800" b="1" strike="noStrike" spc="-1">
                <a:solidFill>
                  <a:srgbClr val="002060"/>
                </a:solidFill>
                <a:latin typeface="Arial"/>
                <a:ea typeface="Arial"/>
              </a:rPr>
              <a:t>CCR5</a:t>
            </a:r>
            <a:r>
              <a:rPr lang="it-IT" sz="1800" b="0" strike="noStrike" spc="-1">
                <a:solidFill>
                  <a:srgbClr val="002060"/>
                </a:solidFill>
                <a:latin typeface="Arial"/>
                <a:ea typeface="Arial"/>
              </a:rPr>
              <a:t> o </a:t>
            </a:r>
            <a:r>
              <a:rPr lang="it-IT" sz="1800" b="1" strike="noStrike" spc="-1">
                <a:solidFill>
                  <a:srgbClr val="002060"/>
                </a:solidFill>
                <a:latin typeface="Arial"/>
                <a:ea typeface="Arial"/>
              </a:rPr>
              <a:t>CXCR4</a:t>
            </a:r>
            <a:r>
              <a:rPr lang="it-IT" sz="1800" b="0" strike="noStrike" spc="-1">
                <a:solidFill>
                  <a:srgbClr val="002060"/>
                </a:solidFill>
                <a:latin typeface="Arial"/>
                <a:ea typeface="Arial"/>
              </a:rPr>
              <a:t> come corecettori.</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a:p>
            <a:pPr algn="just">
              <a:lnSpc>
                <a:spcPct val="100000"/>
              </a:lnSpc>
              <a:buClr>
                <a:srgbClr val="002060"/>
              </a:buClr>
              <a:buFont typeface="Arial"/>
              <a:buChar char="•"/>
            </a:pPr>
            <a:r>
              <a:rPr lang="it-IT" sz="1800" b="0" strike="noStrike" spc="-1">
                <a:solidFill>
                  <a:srgbClr val="002060"/>
                </a:solidFill>
                <a:latin typeface="Arial"/>
                <a:ea typeface="Arial"/>
              </a:rPr>
              <a:t> Il legame al corecettore induce le modificazioni conformazionali finali nel Env che porta alla fusione con la membrana. </a:t>
            </a:r>
            <a:endParaRPr lang="en-US" sz="1800" b="0" strike="noStrike" spc="-1">
              <a:solidFill>
                <a:srgbClr val="000000"/>
              </a:solidFill>
              <a:latin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p:nvPr>
        </p:nvSpPr>
        <p:spPr>
          <a:xfrm>
            <a:off x="467544" y="495907"/>
            <a:ext cx="7772400" cy="5634492"/>
          </a:xfrm>
          <a:solidFill>
            <a:schemeClr val="bg1"/>
          </a:solidFill>
        </p:spPr>
        <p:txBody>
          <a:bodyPr/>
          <a:lstStyle/>
          <a:p>
            <a:pPr algn="just"/>
            <a:r>
              <a:rPr lang="it-IT" sz="1800" dirty="0"/>
              <a:t>Questa diapositiva introduttiva serve come promemoria dei passaggi-chiave necessari per l’ingresso di HIV nelle cellule bersaglio (ospiti) CD4+. L’ingresso di HIV nelle cellule che esprimono il recettore CD4 può essere suddiviso in tre fasi in sequenza distinte.</a:t>
            </a:r>
          </a:p>
          <a:p>
            <a:pPr marL="342900" indent="-342900" algn="just">
              <a:buAutoNum type="arabicParenR"/>
            </a:pPr>
            <a:r>
              <a:rPr lang="it-IT" sz="1800" dirty="0"/>
              <a:t>Inizialmente, l’adesione della </a:t>
            </a:r>
            <a:r>
              <a:rPr lang="it-IT" sz="1800" dirty="0" err="1"/>
              <a:t>glicoproteina</a:t>
            </a:r>
            <a:r>
              <a:rPr lang="it-IT" sz="1800" dirty="0"/>
              <a:t> virale 120 (gp120) al recettore CD4 induce piccole alterazioni conformazionali della proteina gp120 stessa.</a:t>
            </a:r>
          </a:p>
          <a:p>
            <a:pPr marL="342900" indent="-342900" algn="just">
              <a:buAutoNum type="arabicParenR"/>
            </a:pPr>
            <a:r>
              <a:rPr lang="it-IT" sz="1800" dirty="0"/>
              <a:t>Tali alterazioni espongono alcuni specifici elementi strutturali sul “</a:t>
            </a:r>
            <a:r>
              <a:rPr lang="it-IT" sz="1800" dirty="0" err="1"/>
              <a:t>loop</a:t>
            </a:r>
            <a:r>
              <a:rPr lang="it-IT" sz="1800" dirty="0"/>
              <a:t>” V3, che sono a questo punto in grado di legarsi ad un </a:t>
            </a:r>
            <a:r>
              <a:rPr lang="it-IT" sz="1800" dirty="0" err="1"/>
              <a:t>co-recettore</a:t>
            </a:r>
            <a:r>
              <a:rPr lang="it-IT" sz="1800" dirty="0"/>
              <a:t>, o CCR5 o CXCR4.</a:t>
            </a:r>
          </a:p>
          <a:p>
            <a:pPr marL="342900" indent="-342900" algn="just">
              <a:buAutoNum type="arabicParenR"/>
            </a:pPr>
            <a:r>
              <a:rPr lang="it-IT" sz="1800" dirty="0"/>
              <a:t>Ciò comporta a sua volta una riorganizzazione conformazionale di una seconda </a:t>
            </a:r>
            <a:r>
              <a:rPr lang="it-IT" sz="1800" dirty="0" err="1"/>
              <a:t>glicoproteina</a:t>
            </a:r>
            <a:r>
              <a:rPr lang="it-IT" sz="1800" dirty="0"/>
              <a:t> virale, gp41, che diviene a questo punto in grado d’inserire una regione idrofoba del peptide di fusione nella membrana citoplasmatica della cellula bersaglio. Ciò pone a stretto contatto il virus e la membrana della cellula, tanto da permettere l’inizio della fusione e, infine, l’ingresso del “</a:t>
            </a:r>
            <a:r>
              <a:rPr lang="it-IT" sz="1800" dirty="0" err="1"/>
              <a:t>core</a:t>
            </a:r>
            <a:r>
              <a:rPr lang="it-IT" sz="1800" dirty="0"/>
              <a:t>” virale nella cellula bersaglio.</a:t>
            </a:r>
          </a:p>
          <a:p>
            <a:pPr marL="342900" indent="-342900" algn="just">
              <a:buAutoNum type="arabicParenR"/>
            </a:pPr>
            <a:endParaRPr lang="it-IT" sz="1800" dirty="0"/>
          </a:p>
          <a:p>
            <a:pPr marL="342900" indent="-342900" algn="just"/>
            <a:r>
              <a:rPr lang="it-IT" sz="1800" dirty="0"/>
              <a:t>	Gli inibitori d’entrata di HIV possono essere classificati in tre classi distinte, ciascuna mirata a una delle tre fasi del processo di ingresso. Questa diapositiva illustra i punti dove agiscono alcune delle classi di inibitori/antagonisti in corso di sviluppo clinico.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1"/>
          <p:cNvSpPr/>
          <p:nvPr/>
        </p:nvSpPr>
        <p:spPr>
          <a:xfrm>
            <a:off x="324000" y="260280"/>
            <a:ext cx="845820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FARMACI INIBITORI DELL’INGRESSO di HIV</a:t>
            </a:r>
            <a:endParaRPr lang="en-US" sz="2800" b="0" strike="noStrike" spc="-1">
              <a:solidFill>
                <a:srgbClr val="000000"/>
              </a:solidFill>
              <a:latin typeface="Times New Roman"/>
            </a:endParaRPr>
          </a:p>
        </p:txBody>
      </p:sp>
      <p:pic>
        <p:nvPicPr>
          <p:cNvPr id="88" name="Picture 5" descr="http://www.ihv.org/uploadedImages/z-IHV/IHV/images/fig1.jpg"/>
          <p:cNvPicPr/>
          <p:nvPr/>
        </p:nvPicPr>
        <p:blipFill>
          <a:blip r:embed="rId2" cstate="print"/>
          <a:stretch/>
        </p:blipFill>
        <p:spPr>
          <a:xfrm>
            <a:off x="1042920" y="1052640"/>
            <a:ext cx="6816960" cy="4084560"/>
          </a:xfrm>
          <a:prstGeom prst="rect">
            <a:avLst/>
          </a:prstGeom>
          <a:ln>
            <a:noFill/>
          </a:ln>
        </p:spPr>
      </p:pic>
      <p:sp>
        <p:nvSpPr>
          <p:cNvPr id="89" name="Line 2"/>
          <p:cNvSpPr/>
          <p:nvPr/>
        </p:nvSpPr>
        <p:spPr>
          <a:xfrm>
            <a:off x="468360" y="83664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90" name="CustomShape 3"/>
          <p:cNvSpPr/>
          <p:nvPr/>
        </p:nvSpPr>
        <p:spPr>
          <a:xfrm>
            <a:off x="539640" y="5229360"/>
            <a:ext cx="813600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0" strike="noStrike" spc="-1">
                <a:solidFill>
                  <a:srgbClr val="002060"/>
                </a:solidFill>
                <a:latin typeface="Arial"/>
                <a:ea typeface="Arial"/>
              </a:rPr>
              <a:t>Gli “inibitori dell’ingresso” sono antagonisti co-recettoriali che agiscono all’esterno della cellula bersaglio.</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Legandosi alle cellule bersaglio dell’uomo (cellule T e macrofagi) prevengono l’ingresso e, di conseguenza, la replicazione del virus.</a:t>
            </a:r>
            <a:endParaRPr lang="en-US" sz="1800" b="0" strike="noStrike" spc="-1">
              <a:solidFill>
                <a:srgbClr val="000000"/>
              </a:solidFill>
              <a:latin typeface="Times New Roman"/>
            </a:endParaRPr>
          </a:p>
        </p:txBody>
      </p:sp>
      <p:sp>
        <p:nvSpPr>
          <p:cNvPr id="91" name="CustomShape 4"/>
          <p:cNvSpPr/>
          <p:nvPr/>
        </p:nvSpPr>
        <p:spPr>
          <a:xfrm>
            <a:off x="2411280" y="4365720"/>
            <a:ext cx="5616720" cy="792000"/>
          </a:xfrm>
          <a:prstGeom prst="rect">
            <a:avLst/>
          </a:prstGeom>
          <a:noFill/>
          <a:ln w="25560">
            <a:solidFill>
              <a:srgbClr val="C00000"/>
            </a:solidFill>
            <a:miter/>
          </a:ln>
        </p:spPr>
        <p:style>
          <a:lnRef idx="0">
            <a:scrgbClr r="0" g="0" b="0"/>
          </a:lnRef>
          <a:fillRef idx="0">
            <a:scrgbClr r="0" g="0" b="0"/>
          </a:fillRef>
          <a:effectRef idx="0">
            <a:scrgbClr r="0" g="0" b="0"/>
          </a:effectRef>
          <a:fontRef idx="minor"/>
        </p:style>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Line 1"/>
          <p:cNvSpPr/>
          <p:nvPr/>
        </p:nvSpPr>
        <p:spPr>
          <a:xfrm>
            <a:off x="611280" y="112536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pic>
        <p:nvPicPr>
          <p:cNvPr id="93" name="Picture 4" descr="immagine 2"/>
          <p:cNvPicPr/>
          <p:nvPr/>
        </p:nvPicPr>
        <p:blipFill>
          <a:blip r:embed="rId2" cstate="print"/>
          <a:srcRect t="5572" b="5980"/>
          <a:stretch/>
        </p:blipFill>
        <p:spPr>
          <a:xfrm>
            <a:off x="2050920" y="1413000"/>
            <a:ext cx="5400720" cy="3887640"/>
          </a:xfrm>
          <a:prstGeom prst="rect">
            <a:avLst/>
          </a:prstGeom>
          <a:ln>
            <a:noFill/>
          </a:ln>
        </p:spPr>
      </p:pic>
      <p:sp>
        <p:nvSpPr>
          <p:cNvPr id="94" name="CustomShape 2"/>
          <p:cNvSpPr/>
          <p:nvPr/>
        </p:nvSpPr>
        <p:spPr>
          <a:xfrm>
            <a:off x="2411280" y="189000"/>
            <a:ext cx="4488120" cy="886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ENFUVIRTIDE</a:t>
            </a:r>
            <a:endParaRPr lang="en-US" sz="2800" b="0" strike="noStrike" spc="-1">
              <a:solidFill>
                <a:srgbClr val="000000"/>
              </a:solidFill>
              <a:latin typeface="Times New Roman"/>
            </a:endParaRPr>
          </a:p>
          <a:p>
            <a:pPr algn="ctr">
              <a:lnSpc>
                <a:spcPct val="100000"/>
              </a:lnSpc>
            </a:pPr>
            <a:r>
              <a:rPr lang="it-IT" sz="1800" b="1" i="1" strike="noStrike" spc="-1">
                <a:solidFill>
                  <a:srgbClr val="C00000"/>
                </a:solidFill>
                <a:latin typeface="Arial"/>
                <a:ea typeface="Times New Roman"/>
              </a:rPr>
              <a:t>(Fuzeon</a:t>
            </a:r>
            <a:r>
              <a:rPr lang="it-IT" sz="1800" b="1" i="1" strike="noStrike" spc="-1" baseline="30000">
                <a:solidFill>
                  <a:srgbClr val="C00000"/>
                </a:solidFill>
                <a:latin typeface="Symbol"/>
                <a:ea typeface="Symbol"/>
              </a:rPr>
              <a:t></a:t>
            </a:r>
            <a:r>
              <a:rPr lang="it-IT" sz="1800" b="1" i="1" strike="noStrike" spc="-1" baseline="30000">
                <a:solidFill>
                  <a:srgbClr val="C00000"/>
                </a:solidFill>
                <a:latin typeface="Arial"/>
                <a:ea typeface="Times New Roman"/>
              </a:rPr>
              <a:t>)</a:t>
            </a:r>
            <a:r>
              <a:rPr lang="it-IT" sz="2400" b="1" strike="noStrike" spc="-1">
                <a:solidFill>
                  <a:srgbClr val="C00000"/>
                </a:solidFill>
                <a:latin typeface="Arial"/>
                <a:ea typeface="Times New Roman"/>
              </a:rPr>
              <a:t> </a:t>
            </a:r>
            <a:endParaRPr lang="en-US" sz="2400" b="0" strike="noStrike" spc="-1">
              <a:solidFill>
                <a:srgbClr val="000000"/>
              </a:solidFill>
              <a:latin typeface="Times New Roman"/>
            </a:endParaRPr>
          </a:p>
        </p:txBody>
      </p:sp>
      <p:sp>
        <p:nvSpPr>
          <p:cNvPr id="95" name="CustomShape 3"/>
          <p:cNvSpPr/>
          <p:nvPr/>
        </p:nvSpPr>
        <p:spPr>
          <a:xfrm>
            <a:off x="755640" y="1125360"/>
            <a:ext cx="77770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ctr">
              <a:lnSpc>
                <a:spcPct val="100000"/>
              </a:lnSpc>
            </a:pPr>
            <a:r>
              <a:rPr lang="it-IT" sz="1800" b="0" strike="noStrike" spc="-1">
                <a:solidFill>
                  <a:srgbClr val="002060"/>
                </a:solidFill>
                <a:latin typeface="Arial"/>
                <a:ea typeface="Times New Roman"/>
              </a:rPr>
              <a:t>Enfuvirtide (T-20) è un peptide costituito da 36 amminoacidi. </a:t>
            </a:r>
            <a:endParaRPr lang="en-US" sz="1800" b="0" strike="noStrike" spc="-1">
              <a:solidFill>
                <a:srgbClr val="000000"/>
              </a:solidFill>
              <a:latin typeface="Times New Roman"/>
            </a:endParaRPr>
          </a:p>
        </p:txBody>
      </p:sp>
      <p:sp>
        <p:nvSpPr>
          <p:cNvPr id="96" name="CustomShape 4"/>
          <p:cNvSpPr/>
          <p:nvPr/>
        </p:nvSpPr>
        <p:spPr>
          <a:xfrm>
            <a:off x="395280" y="5516640"/>
            <a:ext cx="831708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just">
              <a:lnSpc>
                <a:spcPct val="100000"/>
              </a:lnSpc>
            </a:pPr>
            <a:r>
              <a:rPr lang="it-IT" sz="1800" b="0" strike="noStrike" spc="-1">
                <a:solidFill>
                  <a:srgbClr val="002060"/>
                </a:solidFill>
                <a:latin typeface="Arial"/>
                <a:ea typeface="Times New Roman"/>
              </a:rPr>
              <a:t>Legando la porzione extracellulare della </a:t>
            </a:r>
            <a:r>
              <a:rPr lang="it-IT" sz="1800" b="1" strike="noStrike" spc="-1">
                <a:solidFill>
                  <a:srgbClr val="C00000"/>
                </a:solidFill>
                <a:latin typeface="Arial"/>
                <a:ea typeface="Times New Roman"/>
              </a:rPr>
              <a:t>glicoproteina gp41 </a:t>
            </a:r>
            <a:r>
              <a:rPr lang="it-IT" sz="1800" b="0" strike="noStrike" spc="-1">
                <a:solidFill>
                  <a:srgbClr val="002060"/>
                </a:solidFill>
                <a:latin typeface="Arial"/>
                <a:ea typeface="Times New Roman"/>
              </a:rPr>
              <a:t>presente nell’envelope del virus, il farmaco previene il completo cambio conformazionale che è richiesto per la fusione e l’entrata del virus nella cellula. </a:t>
            </a:r>
            <a:endParaRPr lang="en-US" sz="1800" b="0" strike="noStrike" spc="-1">
              <a:solidFill>
                <a:srgbClr val="000000"/>
              </a:solidFill>
              <a:latin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159746" name="AutoShape 2" descr="Risultati immagini per amantadina meccanismo d'azi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974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Line 1"/>
          <p:cNvSpPr/>
          <p:nvPr/>
        </p:nvSpPr>
        <p:spPr>
          <a:xfrm>
            <a:off x="611280" y="105264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05" name="CustomShape 2"/>
          <p:cNvSpPr/>
          <p:nvPr/>
        </p:nvSpPr>
        <p:spPr>
          <a:xfrm>
            <a:off x="2411280" y="189000"/>
            <a:ext cx="4488120" cy="1069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MARAVIROC</a:t>
            </a:r>
            <a:endParaRPr lang="en-US" sz="2800" b="0" strike="noStrike" spc="-1">
              <a:solidFill>
                <a:srgbClr val="000000"/>
              </a:solidFill>
              <a:latin typeface="Times New Roman"/>
            </a:endParaRPr>
          </a:p>
          <a:p>
            <a:pPr algn="ctr">
              <a:lnSpc>
                <a:spcPct val="100000"/>
              </a:lnSpc>
            </a:pPr>
            <a:r>
              <a:rPr lang="it-IT" sz="1800" b="1" i="1" strike="noStrike" spc="-1">
                <a:solidFill>
                  <a:srgbClr val="C00000"/>
                </a:solidFill>
                <a:latin typeface="Arial"/>
                <a:ea typeface="Times New Roman"/>
              </a:rPr>
              <a:t>(</a:t>
            </a:r>
            <a:r>
              <a:rPr lang="it-IT" sz="1800" b="0" i="1" strike="noStrike" spc="-1">
                <a:solidFill>
                  <a:srgbClr val="C00000"/>
                </a:solidFill>
                <a:latin typeface="Arial"/>
                <a:ea typeface="Arial"/>
              </a:rPr>
              <a:t>Celsentri</a:t>
            </a:r>
            <a:r>
              <a:rPr lang="it-IT" sz="1800" b="0" strike="noStrike" spc="-1">
                <a:solidFill>
                  <a:srgbClr val="C00000"/>
                </a:solidFill>
                <a:latin typeface="Arial"/>
                <a:ea typeface="Arial"/>
              </a:rPr>
              <a:t> </a:t>
            </a:r>
            <a:r>
              <a:rPr lang="it-IT" sz="1800" b="1" i="1" strike="noStrike" spc="-1" baseline="30000">
                <a:solidFill>
                  <a:srgbClr val="C00000"/>
                </a:solidFill>
                <a:latin typeface="Symbol"/>
                <a:ea typeface="Symbol"/>
              </a:rPr>
              <a:t></a:t>
            </a:r>
            <a:r>
              <a:rPr lang="it-IT" sz="1800" b="1" i="1" strike="noStrike" spc="-1">
                <a:solidFill>
                  <a:srgbClr val="C00000"/>
                </a:solidFill>
                <a:latin typeface="Arial"/>
                <a:ea typeface="Times New Roman"/>
              </a:rPr>
              <a:t>)</a:t>
            </a:r>
            <a:r>
              <a:rPr lang="it-IT" sz="1800" b="1" strike="noStrike" spc="-1">
                <a:solidFill>
                  <a:srgbClr val="C00000"/>
                </a:solidFill>
                <a:latin typeface="Arial"/>
                <a:ea typeface="Times New Roman"/>
              </a:rPr>
              <a:t> </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p:txBody>
      </p:sp>
      <p:sp>
        <p:nvSpPr>
          <p:cNvPr id="106" name="CustomShape 3"/>
          <p:cNvSpPr/>
          <p:nvPr/>
        </p:nvSpPr>
        <p:spPr>
          <a:xfrm>
            <a:off x="755640" y="1053360"/>
            <a:ext cx="77770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ctr">
              <a:lnSpc>
                <a:spcPct val="100000"/>
              </a:lnSpc>
            </a:pPr>
            <a:r>
              <a:rPr lang="it-IT" sz="1800" b="1" strike="noStrike" spc="-1">
                <a:solidFill>
                  <a:srgbClr val="002060"/>
                </a:solidFill>
                <a:latin typeface="Arial"/>
                <a:ea typeface="Arial"/>
              </a:rPr>
              <a:t>Maraviroc</a:t>
            </a:r>
            <a:r>
              <a:rPr lang="it-IT" sz="1800" b="0" strike="noStrike" spc="-1">
                <a:solidFill>
                  <a:srgbClr val="002060"/>
                </a:solidFill>
                <a:latin typeface="Arial"/>
                <a:ea typeface="Arial"/>
              </a:rPr>
              <a:t> (</a:t>
            </a:r>
            <a:r>
              <a:rPr lang="it-IT" sz="1800" b="1" strike="noStrike" spc="-1">
                <a:solidFill>
                  <a:srgbClr val="002060"/>
                </a:solidFill>
                <a:latin typeface="Arial"/>
                <a:ea typeface="Arial"/>
              </a:rPr>
              <a:t>UK-427857</a:t>
            </a:r>
            <a:r>
              <a:rPr lang="it-IT" sz="1800" b="0" strike="noStrike" spc="-1">
                <a:solidFill>
                  <a:srgbClr val="002060"/>
                </a:solidFill>
                <a:latin typeface="Arial"/>
                <a:ea typeface="Arial"/>
              </a:rPr>
              <a:t>) è un antagonista del </a:t>
            </a:r>
            <a:r>
              <a:rPr lang="it-IT" sz="1800" b="1" strike="noStrike" spc="-1">
                <a:solidFill>
                  <a:srgbClr val="C00000"/>
                </a:solidFill>
                <a:latin typeface="Arial"/>
                <a:ea typeface="Arial"/>
              </a:rPr>
              <a:t>recettore</a:t>
            </a:r>
            <a:r>
              <a:rPr lang="it-IT" sz="1800" b="0" strike="noStrike" spc="-1">
                <a:solidFill>
                  <a:srgbClr val="002060"/>
                </a:solidFill>
                <a:latin typeface="Arial"/>
                <a:ea typeface="Arial"/>
              </a:rPr>
              <a:t> </a:t>
            </a:r>
            <a:r>
              <a:rPr lang="it-IT" sz="1800" b="1" strike="noStrike" spc="-1">
                <a:solidFill>
                  <a:srgbClr val="C00000"/>
                </a:solidFill>
                <a:latin typeface="Arial"/>
                <a:ea typeface="Arial"/>
              </a:rPr>
              <a:t>CCR5</a:t>
            </a:r>
            <a:endParaRPr lang="en-US" sz="1800" b="0" strike="noStrike" spc="-1">
              <a:solidFill>
                <a:srgbClr val="000000"/>
              </a:solidFill>
              <a:latin typeface="Times New Roman"/>
            </a:endParaRPr>
          </a:p>
        </p:txBody>
      </p:sp>
      <p:sp>
        <p:nvSpPr>
          <p:cNvPr id="107" name="CustomShape 4"/>
          <p:cNvSpPr/>
          <p:nvPr/>
        </p:nvSpPr>
        <p:spPr>
          <a:xfrm>
            <a:off x="468360" y="5732640"/>
            <a:ext cx="831528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0" strike="noStrike" spc="-1">
                <a:solidFill>
                  <a:srgbClr val="002060"/>
                </a:solidFill>
                <a:latin typeface="Arial"/>
                <a:ea typeface="Arial"/>
              </a:rPr>
              <a:t>Il farmaco inibisce il legame tra il virus HIV e le proteine di superficie (recettori CCR5 o CXCR4) delle cellule CD4, impedendo al virus di replicare sé stesso all'interno della cellula.</a:t>
            </a:r>
            <a:endParaRPr lang="en-US" sz="1800" b="0" strike="noStrike" spc="-1">
              <a:solidFill>
                <a:srgbClr val="000000"/>
              </a:solidFill>
              <a:latin typeface="Times New Roman"/>
            </a:endParaRPr>
          </a:p>
        </p:txBody>
      </p:sp>
      <p:pic>
        <p:nvPicPr>
          <p:cNvPr id="108" name="Picture 2" descr="http://www.ihv.org/uploadedImages/z-IHV/IHV/images/fig2.jpg"/>
          <p:cNvPicPr/>
          <p:nvPr/>
        </p:nvPicPr>
        <p:blipFill>
          <a:blip r:embed="rId2" cstate="print"/>
          <a:stretch/>
        </p:blipFill>
        <p:spPr>
          <a:xfrm>
            <a:off x="2340000" y="1700280"/>
            <a:ext cx="4319640" cy="3830400"/>
          </a:xfrm>
          <a:prstGeom prst="rect">
            <a:avLst/>
          </a:prstGeom>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Line 1"/>
          <p:cNvSpPr/>
          <p:nvPr/>
        </p:nvSpPr>
        <p:spPr>
          <a:xfrm>
            <a:off x="611280" y="90792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13" name="CustomShape 2"/>
          <p:cNvSpPr/>
          <p:nvPr/>
        </p:nvSpPr>
        <p:spPr>
          <a:xfrm>
            <a:off x="2411280" y="189000"/>
            <a:ext cx="448812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IBALIZUMAB</a:t>
            </a:r>
            <a:endParaRPr lang="en-US" sz="2800" b="0" strike="noStrike" spc="-1">
              <a:solidFill>
                <a:srgbClr val="000000"/>
              </a:solidFill>
              <a:latin typeface="Times New Roman"/>
            </a:endParaRPr>
          </a:p>
        </p:txBody>
      </p:sp>
      <p:sp>
        <p:nvSpPr>
          <p:cNvPr id="114" name="CustomShape 3"/>
          <p:cNvSpPr/>
          <p:nvPr/>
        </p:nvSpPr>
        <p:spPr>
          <a:xfrm>
            <a:off x="755640" y="1125360"/>
            <a:ext cx="77770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spAutoFit/>
          </a:bodyPr>
          <a:lstStyle/>
          <a:p>
            <a:pPr algn="ctr">
              <a:lnSpc>
                <a:spcPct val="100000"/>
              </a:lnSpc>
            </a:pPr>
            <a:r>
              <a:rPr lang="it-IT" sz="1800" b="0" strike="noStrike" spc="-1">
                <a:solidFill>
                  <a:srgbClr val="002060"/>
                </a:solidFill>
                <a:latin typeface="Arial"/>
                <a:ea typeface="Arial"/>
              </a:rPr>
              <a:t>L'</a:t>
            </a:r>
            <a:r>
              <a:rPr lang="it-IT" sz="1800" b="1" strike="noStrike" spc="-1">
                <a:solidFill>
                  <a:srgbClr val="002060"/>
                </a:solidFill>
                <a:latin typeface="Arial"/>
                <a:ea typeface="Arial"/>
              </a:rPr>
              <a:t>Ibalizumab</a:t>
            </a:r>
            <a:r>
              <a:rPr lang="it-IT" sz="1800" b="0" strike="noStrike" spc="-1">
                <a:solidFill>
                  <a:srgbClr val="002060"/>
                </a:solidFill>
                <a:latin typeface="Arial"/>
                <a:ea typeface="Arial"/>
              </a:rPr>
              <a:t> (o </a:t>
            </a:r>
            <a:r>
              <a:rPr lang="it-IT" sz="1800" b="1" strike="noStrike" spc="-1">
                <a:solidFill>
                  <a:srgbClr val="002060"/>
                </a:solidFill>
                <a:latin typeface="Arial"/>
                <a:ea typeface="Arial"/>
              </a:rPr>
              <a:t>TNX-355</a:t>
            </a:r>
            <a:r>
              <a:rPr lang="it-IT" sz="1800" b="0" strike="noStrike" spc="-1">
                <a:solidFill>
                  <a:srgbClr val="002060"/>
                </a:solidFill>
                <a:latin typeface="Arial"/>
                <a:ea typeface="Arial"/>
              </a:rPr>
              <a:t>) è un anticorpo monoclonale murino</a:t>
            </a:r>
            <a:endParaRPr lang="en-US" sz="1800" b="0" strike="noStrike" spc="-1">
              <a:solidFill>
                <a:srgbClr val="000000"/>
              </a:solidFill>
              <a:latin typeface="Times New Roman"/>
            </a:endParaRPr>
          </a:p>
        </p:txBody>
      </p:sp>
      <p:sp>
        <p:nvSpPr>
          <p:cNvPr id="115" name="CustomShape 4"/>
          <p:cNvSpPr/>
          <p:nvPr/>
        </p:nvSpPr>
        <p:spPr>
          <a:xfrm>
            <a:off x="468360" y="5103720"/>
            <a:ext cx="831528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0" strike="noStrike" spc="-1">
                <a:solidFill>
                  <a:srgbClr val="002060"/>
                </a:solidFill>
                <a:latin typeface="Arial"/>
                <a:ea typeface="Arial"/>
              </a:rPr>
              <a:t>Il farmaco inibisce il legame tra il virus HIV e le proteine di superficie (</a:t>
            </a:r>
            <a:r>
              <a:rPr lang="it-IT" sz="1800" b="1" strike="noStrike" spc="-1">
                <a:solidFill>
                  <a:srgbClr val="C00000"/>
                </a:solidFill>
                <a:latin typeface="Arial"/>
                <a:ea typeface="Arial"/>
              </a:rPr>
              <a:t>recettori CCR5 o CXCR4</a:t>
            </a:r>
            <a:r>
              <a:rPr lang="it-IT" sz="1800" b="0" strike="noStrike" spc="-1">
                <a:solidFill>
                  <a:srgbClr val="002060"/>
                </a:solidFill>
                <a:latin typeface="Arial"/>
                <a:ea typeface="Arial"/>
              </a:rPr>
              <a:t>) delle cellule CD4, impedendo al virus di replicare sé stesso all'interno della cellula.</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Ibalizumab è attualmente in fase di sviluppo</a:t>
            </a:r>
            <a:endParaRPr lang="en-US" sz="1800" b="0" strike="noStrike" spc="-1">
              <a:solidFill>
                <a:srgbClr val="000000"/>
              </a:solidFill>
              <a:latin typeface="Times New Roman"/>
            </a:endParaRPr>
          </a:p>
        </p:txBody>
      </p:sp>
      <p:pic>
        <p:nvPicPr>
          <p:cNvPr id="116" name="Picture 2" descr="http://www.biomedcentral.com/content/figures/1471-2164-13-S1-S5-1.jpg"/>
          <p:cNvPicPr/>
          <p:nvPr/>
        </p:nvPicPr>
        <p:blipFill>
          <a:blip r:embed="rId2" cstate="print"/>
          <a:stretch/>
        </p:blipFill>
        <p:spPr>
          <a:xfrm>
            <a:off x="1979640" y="1844640"/>
            <a:ext cx="4824360" cy="3111480"/>
          </a:xfrm>
          <a:prstGeom prst="rect">
            <a:avLst/>
          </a:prstGeom>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 descr="38F21.BMP"/>
          <p:cNvPicPr>
            <a:picLocks noChangeAspect="1"/>
          </p:cNvPicPr>
          <p:nvPr/>
        </p:nvPicPr>
        <p:blipFill>
          <a:blip r:embed="rId3" cstate="print"/>
          <a:srcRect/>
          <a:stretch>
            <a:fillRect/>
          </a:stretch>
        </p:blipFill>
        <p:spPr bwMode="auto">
          <a:xfrm>
            <a:off x="7471918" y="4293096"/>
            <a:ext cx="1636586" cy="2551220"/>
          </a:xfrm>
          <a:prstGeom prst="rect">
            <a:avLst/>
          </a:prstGeom>
          <a:noFill/>
          <a:ln w="9525">
            <a:noFill/>
            <a:miter lim="800000"/>
            <a:headEnd/>
            <a:tailEnd/>
          </a:ln>
        </p:spPr>
      </p:pic>
      <p:pic>
        <p:nvPicPr>
          <p:cNvPr id="11" name="Immagine 1" descr="38F20.BMP"/>
          <p:cNvPicPr>
            <a:picLocks noChangeAspect="1"/>
          </p:cNvPicPr>
          <p:nvPr/>
        </p:nvPicPr>
        <p:blipFill>
          <a:blip r:embed="rId4" cstate="print"/>
          <a:srcRect/>
          <a:stretch>
            <a:fillRect/>
          </a:stretch>
        </p:blipFill>
        <p:spPr bwMode="auto">
          <a:xfrm>
            <a:off x="3913323" y="4276790"/>
            <a:ext cx="2026829" cy="2536586"/>
          </a:xfrm>
          <a:prstGeom prst="rect">
            <a:avLst/>
          </a:prstGeom>
          <a:noFill/>
          <a:ln w="9525">
            <a:noFill/>
            <a:miter lim="800000"/>
            <a:headEnd/>
            <a:tailEnd/>
          </a:ln>
        </p:spPr>
      </p:pic>
      <p:sp>
        <p:nvSpPr>
          <p:cNvPr id="2" name="Titolo 1"/>
          <p:cNvSpPr>
            <a:spLocks noGrp="1"/>
          </p:cNvSpPr>
          <p:nvPr>
            <p:ph type="title"/>
          </p:nvPr>
        </p:nvSpPr>
        <p:spPr>
          <a:xfrm>
            <a:off x="457200" y="44624"/>
            <a:ext cx="8229600" cy="720080"/>
          </a:xfrm>
        </p:spPr>
        <p:txBody>
          <a:bodyPr>
            <a:normAutofit/>
          </a:bodyPr>
          <a:lstStyle/>
          <a:p>
            <a:r>
              <a:rPr lang="it-IT" dirty="0"/>
              <a:t>NRTI</a:t>
            </a:r>
          </a:p>
        </p:txBody>
      </p:sp>
      <p:pic>
        <p:nvPicPr>
          <p:cNvPr id="4" name="Immagine 1" descr="38F18.BMP"/>
          <p:cNvPicPr>
            <a:picLocks noGrp="1" noChangeAspect="1"/>
          </p:cNvPicPr>
          <p:nvPr>
            <p:ph idx="1"/>
          </p:nvPr>
        </p:nvPicPr>
        <p:blipFill>
          <a:blip r:embed="rId5" cstate="print"/>
          <a:srcRect/>
          <a:stretch>
            <a:fillRect/>
          </a:stretch>
        </p:blipFill>
        <p:spPr bwMode="auto">
          <a:xfrm>
            <a:off x="35496" y="44624"/>
            <a:ext cx="3612025" cy="4525963"/>
          </a:xfrm>
          <a:prstGeom prst="rect">
            <a:avLst/>
          </a:prstGeom>
          <a:noFill/>
          <a:ln w="9525">
            <a:noFill/>
            <a:miter lim="800000"/>
            <a:headEnd/>
            <a:tailEnd/>
          </a:ln>
        </p:spPr>
      </p:pic>
      <p:pic>
        <p:nvPicPr>
          <p:cNvPr id="5" name="Immagine 1" descr="38F19.BMP"/>
          <p:cNvPicPr>
            <a:picLocks noChangeAspect="1"/>
          </p:cNvPicPr>
          <p:nvPr/>
        </p:nvPicPr>
        <p:blipFill>
          <a:blip r:embed="rId6" cstate="print"/>
          <a:srcRect/>
          <a:stretch>
            <a:fillRect/>
          </a:stretch>
        </p:blipFill>
        <p:spPr bwMode="auto">
          <a:xfrm>
            <a:off x="5220072" y="0"/>
            <a:ext cx="3525610" cy="4413415"/>
          </a:xfrm>
          <a:prstGeom prst="rect">
            <a:avLst/>
          </a:prstGeom>
          <a:noFill/>
          <a:ln w="9525">
            <a:noFill/>
            <a:miter lim="800000"/>
            <a:headEnd/>
            <a:tailEnd/>
          </a:ln>
        </p:spPr>
      </p:pic>
      <p:sp>
        <p:nvSpPr>
          <p:cNvPr id="6" name="CasellaDiTesto 5"/>
          <p:cNvSpPr txBox="1"/>
          <p:nvPr/>
        </p:nvSpPr>
        <p:spPr>
          <a:xfrm>
            <a:off x="2195736" y="0"/>
            <a:ext cx="1096775" cy="369332"/>
          </a:xfrm>
          <a:prstGeom prst="rect">
            <a:avLst/>
          </a:prstGeom>
          <a:noFill/>
        </p:spPr>
        <p:txBody>
          <a:bodyPr wrap="none" rtlCol="0">
            <a:spAutoFit/>
          </a:bodyPr>
          <a:lstStyle/>
          <a:p>
            <a:r>
              <a:rPr lang="it-IT" dirty="0"/>
              <a:t>analogo T</a:t>
            </a:r>
          </a:p>
        </p:txBody>
      </p:sp>
      <p:sp>
        <p:nvSpPr>
          <p:cNvPr id="7" name="CasellaDiTesto 6"/>
          <p:cNvSpPr txBox="1"/>
          <p:nvPr/>
        </p:nvSpPr>
        <p:spPr>
          <a:xfrm>
            <a:off x="7236296" y="0"/>
            <a:ext cx="1117614" cy="369332"/>
          </a:xfrm>
          <a:prstGeom prst="rect">
            <a:avLst/>
          </a:prstGeom>
          <a:noFill/>
        </p:spPr>
        <p:txBody>
          <a:bodyPr wrap="none" rtlCol="0">
            <a:spAutoFit/>
          </a:bodyPr>
          <a:lstStyle/>
          <a:p>
            <a:r>
              <a:rPr lang="it-IT" dirty="0"/>
              <a:t>analogo A</a:t>
            </a:r>
          </a:p>
        </p:txBody>
      </p:sp>
      <p:sp>
        <p:nvSpPr>
          <p:cNvPr id="8" name="CasellaDiTesto 7"/>
          <p:cNvSpPr txBox="1"/>
          <p:nvPr/>
        </p:nvSpPr>
        <p:spPr>
          <a:xfrm>
            <a:off x="35496" y="4304129"/>
            <a:ext cx="1224136" cy="276999"/>
          </a:xfrm>
          <a:prstGeom prst="rect">
            <a:avLst/>
          </a:prstGeom>
          <a:noFill/>
        </p:spPr>
        <p:txBody>
          <a:bodyPr wrap="square" rtlCol="0">
            <a:spAutoFit/>
          </a:bodyPr>
          <a:lstStyle/>
          <a:p>
            <a:r>
              <a:rPr lang="it-IT" sz="1200" b="1" dirty="0">
                <a:solidFill>
                  <a:schemeClr val="bg1"/>
                </a:solidFill>
              </a:rPr>
              <a:t>ZIDOVUDINA</a:t>
            </a:r>
          </a:p>
        </p:txBody>
      </p:sp>
      <p:sp>
        <p:nvSpPr>
          <p:cNvPr id="3" name="CasellaDiTesto 2"/>
          <p:cNvSpPr txBox="1"/>
          <p:nvPr/>
        </p:nvSpPr>
        <p:spPr>
          <a:xfrm>
            <a:off x="4932040" y="6021288"/>
            <a:ext cx="1686616" cy="646331"/>
          </a:xfrm>
          <a:prstGeom prst="rect">
            <a:avLst/>
          </a:prstGeom>
          <a:noFill/>
        </p:spPr>
        <p:txBody>
          <a:bodyPr wrap="none" rtlCol="0">
            <a:spAutoFit/>
          </a:bodyPr>
          <a:lstStyle/>
          <a:p>
            <a:r>
              <a:rPr lang="it-IT" dirty="0"/>
              <a:t>Interazioni con: </a:t>
            </a:r>
          </a:p>
          <a:p>
            <a:r>
              <a:rPr lang="it-IT" dirty="0" err="1"/>
              <a:t>Didanosina</a:t>
            </a:r>
            <a:r>
              <a:rPr lang="it-IT" dirty="0"/>
              <a:t> e  PI</a:t>
            </a:r>
          </a:p>
        </p:txBody>
      </p:sp>
      <p:sp>
        <p:nvSpPr>
          <p:cNvPr id="10" name="CasellaDiTesto 9"/>
          <p:cNvSpPr txBox="1"/>
          <p:nvPr/>
        </p:nvSpPr>
        <p:spPr>
          <a:xfrm>
            <a:off x="8777964" y="4293096"/>
            <a:ext cx="330540" cy="369332"/>
          </a:xfrm>
          <a:prstGeom prst="rect">
            <a:avLst/>
          </a:prstGeom>
          <a:noFill/>
        </p:spPr>
        <p:txBody>
          <a:bodyPr wrap="none" rtlCol="0">
            <a:spAutoFit/>
          </a:bodyPr>
          <a:lstStyle/>
          <a:p>
            <a:r>
              <a:rPr lang="it-IT" dirty="0"/>
              <a:t>G</a:t>
            </a:r>
          </a:p>
        </p:txBody>
      </p:sp>
      <p:sp>
        <p:nvSpPr>
          <p:cNvPr id="12" name="CasellaDiTesto 11"/>
          <p:cNvSpPr txBox="1"/>
          <p:nvPr/>
        </p:nvSpPr>
        <p:spPr>
          <a:xfrm>
            <a:off x="755576" y="5373216"/>
            <a:ext cx="2448272" cy="400110"/>
          </a:xfrm>
          <a:prstGeom prst="rect">
            <a:avLst/>
          </a:prstGeom>
          <a:noFill/>
          <a:ln>
            <a:solidFill>
              <a:srgbClr val="FF0000"/>
            </a:solidFill>
          </a:ln>
        </p:spPr>
        <p:txBody>
          <a:bodyPr wrap="square" rtlCol="0">
            <a:spAutoFit/>
          </a:bodyPr>
          <a:lstStyle/>
          <a:p>
            <a:r>
              <a:rPr lang="it-IT" sz="2000" b="1" dirty="0">
                <a:solidFill>
                  <a:srgbClr val="FF0000"/>
                </a:solidFill>
                <a:latin typeface="Comic Sans MS" pitchFamily="66" charset="0"/>
              </a:rPr>
              <a:t>Farmacocinetica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04664"/>
            <a:ext cx="5410944" cy="850106"/>
          </a:xfrm>
        </p:spPr>
        <p:txBody>
          <a:bodyPr>
            <a:normAutofit/>
          </a:bodyPr>
          <a:lstStyle/>
          <a:p>
            <a:r>
              <a:rPr lang="it-IT" sz="2000" dirty="0"/>
              <a:t>EFFETTI AVVERSI </a:t>
            </a:r>
            <a:r>
              <a:rPr lang="it-IT" dirty="0"/>
              <a:t>NRTI</a:t>
            </a:r>
          </a:p>
        </p:txBody>
      </p:sp>
      <p:pic>
        <p:nvPicPr>
          <p:cNvPr id="4" name="Immagine 1" descr="38F22.BMP"/>
          <p:cNvPicPr>
            <a:picLocks noGrp="1" noChangeAspect="1"/>
          </p:cNvPicPr>
          <p:nvPr>
            <p:ph idx="1"/>
          </p:nvPr>
        </p:nvPicPr>
        <p:blipFill>
          <a:blip r:embed="rId2" cstate="print"/>
          <a:srcRect/>
          <a:stretch>
            <a:fillRect/>
          </a:stretch>
        </p:blipFill>
        <p:spPr bwMode="auto">
          <a:xfrm>
            <a:off x="179512" y="1855365"/>
            <a:ext cx="3768751" cy="4525963"/>
          </a:xfrm>
          <a:prstGeom prst="rect">
            <a:avLst/>
          </a:prstGeom>
          <a:noFill/>
          <a:ln w="9525">
            <a:noFill/>
            <a:miter lim="800000"/>
            <a:headEnd/>
            <a:tailEnd/>
          </a:ln>
        </p:spPr>
      </p:pic>
      <p:pic>
        <p:nvPicPr>
          <p:cNvPr id="5" name="Immagine 1" descr="38F23.BMP"/>
          <p:cNvPicPr>
            <a:picLocks noChangeAspect="1"/>
          </p:cNvPicPr>
          <p:nvPr/>
        </p:nvPicPr>
        <p:blipFill>
          <a:blip r:embed="rId3" cstate="print"/>
          <a:srcRect/>
          <a:stretch>
            <a:fillRect/>
          </a:stretch>
        </p:blipFill>
        <p:spPr bwMode="auto">
          <a:xfrm>
            <a:off x="4427984" y="2134709"/>
            <a:ext cx="4491657" cy="4246619"/>
          </a:xfrm>
          <a:prstGeom prst="rect">
            <a:avLst/>
          </a:prstGeom>
          <a:noFill/>
          <a:ln w="9525">
            <a:noFill/>
            <a:miter lim="800000"/>
            <a:headEnd/>
            <a:tailEnd/>
          </a:ln>
        </p:spPr>
      </p:pic>
      <p:sp>
        <p:nvSpPr>
          <p:cNvPr id="6" name="CasellaDiTesto 5"/>
          <p:cNvSpPr txBox="1"/>
          <p:nvPr/>
        </p:nvSpPr>
        <p:spPr>
          <a:xfrm>
            <a:off x="5004048" y="476672"/>
            <a:ext cx="2448272" cy="400110"/>
          </a:xfrm>
          <a:prstGeom prst="rect">
            <a:avLst/>
          </a:prstGeom>
          <a:noFill/>
          <a:ln>
            <a:solidFill>
              <a:srgbClr val="FF0000"/>
            </a:solidFill>
          </a:ln>
        </p:spPr>
        <p:txBody>
          <a:bodyPr wrap="square" rtlCol="0">
            <a:spAutoFit/>
          </a:bodyPr>
          <a:lstStyle/>
          <a:p>
            <a:r>
              <a:rPr lang="it-IT" sz="2000" b="1" dirty="0">
                <a:solidFill>
                  <a:srgbClr val="FF0000"/>
                </a:solidFill>
                <a:latin typeface="Comic Sans MS" pitchFamily="66" charset="0"/>
              </a:rPr>
              <a:t>     Tossicità</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78502" y="93267"/>
            <a:ext cx="3413334" cy="5036191"/>
          </a:xfrm>
          <a:prstGeom prst="rect">
            <a:avLst/>
          </a:prstGeom>
          <a:noFill/>
          <a:ln w="9525">
            <a:noFill/>
            <a:miter lim="800000"/>
            <a:headEnd/>
            <a:tailEnd/>
          </a:ln>
        </p:spPr>
      </p:pic>
      <p:sp>
        <p:nvSpPr>
          <p:cNvPr id="3" name="CasellaDiTesto 2"/>
          <p:cNvSpPr txBox="1"/>
          <p:nvPr/>
        </p:nvSpPr>
        <p:spPr>
          <a:xfrm>
            <a:off x="3923928" y="2348880"/>
            <a:ext cx="4208396" cy="2031325"/>
          </a:xfrm>
          <a:prstGeom prst="rect">
            <a:avLst/>
          </a:prstGeom>
          <a:noFill/>
        </p:spPr>
        <p:txBody>
          <a:bodyPr wrap="none" rtlCol="0">
            <a:spAutoFit/>
          </a:bodyPr>
          <a:lstStyle/>
          <a:p>
            <a:r>
              <a:rPr lang="it-IT" dirty="0"/>
              <a:t>Pi</a:t>
            </a:r>
          </a:p>
          <a:p>
            <a:r>
              <a:rPr lang="it-IT" dirty="0"/>
              <a:t>inibitori dell’</a:t>
            </a:r>
            <a:r>
              <a:rPr lang="it-IT" dirty="0" err="1"/>
              <a:t>aspartil</a:t>
            </a:r>
            <a:r>
              <a:rPr lang="it-IT" dirty="0"/>
              <a:t> </a:t>
            </a:r>
            <a:r>
              <a:rPr lang="it-IT" dirty="0" err="1"/>
              <a:t>proteasi</a:t>
            </a:r>
            <a:r>
              <a:rPr lang="it-IT" dirty="0"/>
              <a:t>    </a:t>
            </a:r>
            <a:r>
              <a:rPr lang="it-IT" dirty="0" err="1"/>
              <a:t>tox</a:t>
            </a:r>
            <a:r>
              <a:rPr lang="it-IT" dirty="0"/>
              <a:t> selettiva</a:t>
            </a:r>
          </a:p>
          <a:p>
            <a:endParaRPr lang="it-IT" dirty="0"/>
          </a:p>
          <a:p>
            <a:r>
              <a:rPr lang="it-IT" dirty="0"/>
              <a:t>biodisponibilità orale: scarsa</a:t>
            </a:r>
          </a:p>
          <a:p>
            <a:r>
              <a:rPr lang="it-IT" dirty="0"/>
              <a:t>Legame proteine plasmatiche: elevato</a:t>
            </a:r>
          </a:p>
          <a:p>
            <a:r>
              <a:rPr lang="it-IT" dirty="0"/>
              <a:t>Metabolismo: esteso </a:t>
            </a:r>
          </a:p>
          <a:p>
            <a:r>
              <a:rPr lang="it-IT" dirty="0"/>
              <a:t>Interazioni:  substrati/inibitori CYP</a:t>
            </a:r>
          </a:p>
        </p:txBody>
      </p:sp>
      <p:pic>
        <p:nvPicPr>
          <p:cNvPr id="5" name="Immagine 1" descr="38F28.BMP"/>
          <p:cNvPicPr>
            <a:picLocks noChangeAspect="1"/>
          </p:cNvPicPr>
          <p:nvPr/>
        </p:nvPicPr>
        <p:blipFill>
          <a:blip r:embed="rId3" cstate="print"/>
          <a:srcRect/>
          <a:stretch>
            <a:fillRect/>
          </a:stretch>
        </p:blipFill>
        <p:spPr bwMode="auto">
          <a:xfrm>
            <a:off x="5134187" y="4728481"/>
            <a:ext cx="3818025" cy="162018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059832" y="4728481"/>
            <a:ext cx="2309051" cy="2131886"/>
          </a:xfrm>
          <a:prstGeom prst="rect">
            <a:avLst/>
          </a:prstGeom>
          <a:noFill/>
          <a:ln w="9525">
            <a:noFill/>
            <a:miter lim="800000"/>
            <a:headEnd/>
            <a:tailEnd/>
          </a:ln>
        </p:spPr>
      </p:pic>
      <p:pic>
        <p:nvPicPr>
          <p:cNvPr id="6" name="Immagine 1"/>
          <p:cNvPicPr>
            <a:picLocks noChangeAspect="1"/>
          </p:cNvPicPr>
          <p:nvPr/>
        </p:nvPicPr>
        <p:blipFill rotWithShape="1">
          <a:blip r:embed="rId5" cstate="print">
            <a:extLst>
              <a:ext uri="{28A0092B-C50C-407E-A947-70E740481C1C}">
                <a14:useLocalDpi xmlns="" xmlns:a14="http://schemas.microsoft.com/office/drawing/2010/main" val="0"/>
              </a:ext>
            </a:extLst>
          </a:blip>
          <a:srcRect t="66008"/>
          <a:stretch/>
        </p:blipFill>
        <p:spPr bwMode="auto">
          <a:xfrm>
            <a:off x="4427984" y="764704"/>
            <a:ext cx="2245336" cy="16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asellaDiTesto 6"/>
          <p:cNvSpPr txBox="1"/>
          <p:nvPr/>
        </p:nvSpPr>
        <p:spPr>
          <a:xfrm>
            <a:off x="3851920" y="188640"/>
            <a:ext cx="4320480" cy="400110"/>
          </a:xfrm>
          <a:prstGeom prst="rect">
            <a:avLst/>
          </a:prstGeom>
          <a:noFill/>
          <a:ln>
            <a:solidFill>
              <a:srgbClr val="FF0000"/>
            </a:solidFill>
          </a:ln>
        </p:spPr>
        <p:txBody>
          <a:bodyPr wrap="square" rtlCol="0">
            <a:spAutoFit/>
          </a:bodyPr>
          <a:lstStyle/>
          <a:p>
            <a:r>
              <a:rPr lang="it-IT" sz="2000" b="1" dirty="0">
                <a:solidFill>
                  <a:srgbClr val="FF0000"/>
                </a:solidFill>
                <a:latin typeface="Comic Sans MS" pitchFamily="66" charset="0"/>
              </a:rPr>
              <a:t>Farmacocinetica e tossicità</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324000" y="1241280"/>
            <a:ext cx="8534160" cy="5141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000" b="1" strike="noStrike" spc="-1">
                <a:solidFill>
                  <a:srgbClr val="C00000"/>
                </a:solidFill>
                <a:latin typeface="Arial"/>
                <a:ea typeface="Times New Roman"/>
              </a:rPr>
              <a:t>FARMACOCINETICA</a:t>
            </a:r>
            <a:endParaRPr lang="en-US" sz="2000" b="0" strike="noStrike" spc="-1">
              <a:solidFill>
                <a:srgbClr val="000000"/>
              </a:solidFill>
              <a:latin typeface="Times New Roman"/>
            </a:endParaRPr>
          </a:p>
          <a:p>
            <a:pPr>
              <a:lnSpc>
                <a:spcPct val="100000"/>
              </a:lnSpc>
            </a:pPr>
            <a:r>
              <a:rPr lang="it-IT" sz="2000" b="1" strike="noStrike" spc="-1">
                <a:solidFill>
                  <a:srgbClr val="C00000"/>
                </a:solidFill>
                <a:latin typeface="Arial"/>
                <a:ea typeface="Times New Roman"/>
              </a:rPr>
              <a:t> </a:t>
            </a:r>
            <a:endParaRPr lang="en-US" sz="20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Preparati farmaceutici		</a:t>
            </a:r>
            <a:r>
              <a:rPr lang="it-IT" sz="1800" b="0" strike="noStrike" spc="-1">
                <a:solidFill>
                  <a:srgbClr val="002060"/>
                </a:solidFill>
                <a:latin typeface="Arial"/>
                <a:ea typeface="Times New Roman"/>
              </a:rPr>
              <a:t>90 mg/f</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Somministrazione		</a:t>
            </a:r>
            <a:r>
              <a:rPr lang="it-IT" sz="1800" b="1" i="1" u="sng" strike="noStrike" spc="-1">
                <a:solidFill>
                  <a:srgbClr val="C00000"/>
                </a:solidFill>
                <a:uFillTx/>
                <a:latin typeface="Arial"/>
                <a:ea typeface="Times New Roman"/>
              </a:rPr>
              <a:t>Sottocutanea: </a:t>
            </a:r>
            <a:r>
              <a:rPr lang="it-IT" sz="1800" b="0" strike="noStrike" spc="-1">
                <a:solidFill>
                  <a:srgbClr val="002060"/>
                </a:solidFill>
                <a:latin typeface="Arial"/>
                <a:ea typeface="Times New Roman"/>
              </a:rPr>
              <a:t>90 mg x 2 /die</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Assorbimento			</a:t>
            </a:r>
            <a:r>
              <a:rPr lang="it-IT" sz="1800" b="0" strike="noStrike" spc="-1">
                <a:solidFill>
                  <a:srgbClr val="002060"/>
                </a:solidFill>
                <a:latin typeface="Arial"/>
                <a:ea typeface="Times New Roman"/>
              </a:rPr>
              <a:t>C</a:t>
            </a:r>
            <a:r>
              <a:rPr lang="it-IT" sz="1800" b="0" strike="noStrike" spc="-1" baseline="-30000">
                <a:solidFill>
                  <a:srgbClr val="002060"/>
                </a:solidFill>
                <a:latin typeface="Arial"/>
                <a:ea typeface="Times New Roman"/>
              </a:rPr>
              <a:t>max</a:t>
            </a:r>
            <a:r>
              <a:rPr lang="it-IT" sz="1800" b="0" strike="noStrike" spc="-1">
                <a:solidFill>
                  <a:srgbClr val="002060"/>
                </a:solidFill>
                <a:latin typeface="Arial"/>
                <a:ea typeface="Times New Roman"/>
              </a:rPr>
              <a:t>:  5 </a:t>
            </a:r>
            <a:r>
              <a:rPr lang="it-IT" sz="1800" b="0" strike="noStrike" spc="-1">
                <a:solidFill>
                  <a:srgbClr val="002060"/>
                </a:solidFill>
                <a:latin typeface="Symbol"/>
                <a:ea typeface="Symbol"/>
              </a:rPr>
              <a:t></a:t>
            </a:r>
            <a:r>
              <a:rPr lang="it-IT" sz="1800" b="0" strike="noStrike" spc="-1">
                <a:solidFill>
                  <a:srgbClr val="002060"/>
                </a:solidFill>
                <a:latin typeface="Arial"/>
                <a:ea typeface="Times New Roman"/>
              </a:rPr>
              <a:t>g/ml	TC</a:t>
            </a:r>
            <a:r>
              <a:rPr lang="it-IT" sz="1800" b="0" strike="noStrike" spc="-1" baseline="-30000">
                <a:solidFill>
                  <a:srgbClr val="002060"/>
                </a:solidFill>
                <a:latin typeface="Arial"/>
                <a:ea typeface="Times New Roman"/>
              </a:rPr>
              <a:t>max</a:t>
            </a:r>
            <a:r>
              <a:rPr lang="it-IT" sz="1800" b="0" strike="noStrike" spc="-1">
                <a:solidFill>
                  <a:srgbClr val="002060"/>
                </a:solidFill>
                <a:latin typeface="Arial"/>
                <a:ea typeface="Times New Roman"/>
              </a:rPr>
              <a:t> :4 ore</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Biodisponibilità sottocutanea: 89%</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Distribuzione</a:t>
            </a:r>
            <a:r>
              <a:rPr lang="it-IT" sz="1800" b="0" strike="noStrike" spc="-1">
                <a:solidFill>
                  <a:srgbClr val="002060"/>
                </a:solidFill>
                <a:latin typeface="Arial"/>
                <a:ea typeface="Times New Roman"/>
              </a:rPr>
              <a:t>                      	Legame proteico: 92% </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(Albumine,Glicoproteina-</a:t>
            </a:r>
            <a:r>
              <a:rPr lang="it-IT" sz="1800" b="0" strike="noStrike" spc="-1">
                <a:solidFill>
                  <a:srgbClr val="002060"/>
                </a:solidFill>
                <a:latin typeface="Symbol"/>
                <a:ea typeface="Symbol"/>
              </a:rPr>
              <a:t></a:t>
            </a:r>
            <a:r>
              <a:rPr lang="it-IT" sz="1800" b="0" strike="noStrike" spc="-1">
                <a:solidFill>
                  <a:srgbClr val="002060"/>
                </a:solidFill>
                <a:latin typeface="Arial"/>
                <a:ea typeface="Times New Roman"/>
              </a:rPr>
              <a:t>)</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Vd: 5,5 L  (Volume ematico)</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Emivita plasmatica: 3,8 ore</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Metabolismo			</a:t>
            </a:r>
            <a:r>
              <a:rPr lang="it-IT" sz="1800" b="0" u="sng" strike="noStrike" spc="-1">
                <a:solidFill>
                  <a:srgbClr val="002060"/>
                </a:solidFill>
                <a:uFillTx/>
                <a:latin typeface="Arial"/>
                <a:ea typeface="Times New Roman"/>
              </a:rPr>
              <a:t>Epatico e Tessutale</a:t>
            </a: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t>
            </a:r>
            <a:r>
              <a:rPr lang="it-IT" sz="1800" b="0" i="1" strike="noStrike" spc="-1">
                <a:solidFill>
                  <a:srgbClr val="002060"/>
                </a:solidFill>
                <a:latin typeface="Arial"/>
                <a:ea typeface="Times New Roman"/>
              </a:rPr>
              <a:t>Peptidasi</a:t>
            </a:r>
            <a:r>
              <a:rPr lang="it-IT" sz="1800" b="0" strike="noStrike" spc="-1">
                <a:solidFill>
                  <a:srgbClr val="002060"/>
                </a:solidFill>
                <a:latin typeface="Arial"/>
                <a:ea typeface="Times New Roman"/>
              </a:rPr>
              <a:t> e </a:t>
            </a:r>
            <a:r>
              <a:rPr lang="it-IT" sz="1800" b="0" i="1" strike="noStrike" spc="-1">
                <a:solidFill>
                  <a:srgbClr val="002060"/>
                </a:solidFill>
                <a:latin typeface="Arial"/>
                <a:ea typeface="Times New Roman"/>
              </a:rPr>
              <a:t>Proteinasi</a:t>
            </a: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       				Idrolisi , Deaminazione.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				Catabolismo degli aminoacidi</a:t>
            </a: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p:txBody>
      </p:sp>
      <p:sp>
        <p:nvSpPr>
          <p:cNvPr id="98" name="Line 2"/>
          <p:cNvSpPr/>
          <p:nvPr/>
        </p:nvSpPr>
        <p:spPr>
          <a:xfrm>
            <a:off x="611280" y="112536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99" name="CustomShape 3"/>
          <p:cNvSpPr/>
          <p:nvPr/>
        </p:nvSpPr>
        <p:spPr>
          <a:xfrm>
            <a:off x="2411280" y="189000"/>
            <a:ext cx="4488120" cy="886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ENFUVIRTIDE</a:t>
            </a:r>
            <a:endParaRPr lang="en-US" sz="2800" b="0" strike="noStrike" spc="-1">
              <a:solidFill>
                <a:srgbClr val="000000"/>
              </a:solidFill>
              <a:latin typeface="Times New Roman"/>
            </a:endParaRPr>
          </a:p>
          <a:p>
            <a:pPr algn="ctr">
              <a:lnSpc>
                <a:spcPct val="100000"/>
              </a:lnSpc>
            </a:pPr>
            <a:r>
              <a:rPr lang="it-IT" sz="1800" b="1" i="1" strike="noStrike" spc="-1">
                <a:solidFill>
                  <a:srgbClr val="C00000"/>
                </a:solidFill>
                <a:latin typeface="Arial"/>
                <a:ea typeface="Times New Roman"/>
              </a:rPr>
              <a:t>(Fuzeon</a:t>
            </a:r>
            <a:r>
              <a:rPr lang="it-IT" sz="1800" b="1" i="1" strike="noStrike" spc="-1" baseline="30000">
                <a:solidFill>
                  <a:srgbClr val="C00000"/>
                </a:solidFill>
                <a:latin typeface="Symbol"/>
                <a:ea typeface="Symbol"/>
              </a:rPr>
              <a:t></a:t>
            </a:r>
            <a:r>
              <a:rPr lang="it-IT" sz="1800" b="1" i="1" strike="noStrike" spc="-1" baseline="30000">
                <a:solidFill>
                  <a:srgbClr val="C00000"/>
                </a:solidFill>
                <a:latin typeface="Arial"/>
                <a:ea typeface="Times New Roman"/>
              </a:rPr>
              <a:t>)</a:t>
            </a:r>
            <a:r>
              <a:rPr lang="it-IT" sz="2400" b="1" strike="noStrike" spc="-1">
                <a:solidFill>
                  <a:srgbClr val="C00000"/>
                </a:solidFill>
                <a:latin typeface="Arial"/>
                <a:ea typeface="Times New Roman"/>
              </a:rPr>
              <a:t> </a:t>
            </a:r>
            <a:endParaRPr lang="en-US" sz="2400" b="0" strike="noStrike" spc="-1">
              <a:solidFill>
                <a:srgbClr val="000000"/>
              </a:solidFill>
              <a:latin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324000" y="1052640"/>
            <a:ext cx="8534160" cy="3080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1" strike="noStrike" spc="-1">
                <a:solidFill>
                  <a:srgbClr val="C00000"/>
                </a:solidFill>
                <a:latin typeface="Arial"/>
                <a:ea typeface="Arial"/>
              </a:rPr>
              <a:t>INDICAZIONI</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Arial"/>
              </a:rPr>
              <a:t> </a:t>
            </a:r>
            <a:endParaRPr lang="en-US" sz="800" b="0" strike="noStrike" spc="-1">
              <a:solidFill>
                <a:srgbClr val="000000"/>
              </a:solidFill>
              <a:latin typeface="Times New Roman"/>
            </a:endParaRPr>
          </a:p>
          <a:p>
            <a:pPr algn="ctr">
              <a:lnSpc>
                <a:spcPct val="100000"/>
              </a:lnSpc>
              <a:buClr>
                <a:srgbClr val="002060"/>
              </a:buClr>
              <a:buFont typeface="Symbol" charset="2"/>
              <a:buChar char=""/>
            </a:pPr>
            <a:r>
              <a:rPr lang="it-IT" sz="1800" b="0" strike="noStrike" spc="-1">
                <a:solidFill>
                  <a:srgbClr val="002060"/>
                </a:solidFill>
                <a:latin typeface="Arial"/>
                <a:ea typeface="Arial"/>
              </a:rPr>
              <a:t>Terapia dell’infezione da HIV in pazienti con evidenza di replicazione HIV  nonostante continua terapia antiretrovirale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(in associazione con altri antiretrovirali nucleosidi + antiproteasi)</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  </a:t>
            </a:r>
            <a:endParaRPr lang="en-US" sz="1800" b="0" strike="noStrike" spc="-1">
              <a:solidFill>
                <a:srgbClr val="000000"/>
              </a:solidFill>
              <a:latin typeface="Times New Roman"/>
            </a:endParaRPr>
          </a:p>
          <a:p>
            <a:pPr algn="ctr">
              <a:lnSpc>
                <a:spcPct val="100000"/>
              </a:lnSpc>
            </a:pPr>
            <a:r>
              <a:rPr lang="it-IT" sz="1800" b="1" strike="noStrike" spc="-1">
                <a:solidFill>
                  <a:srgbClr val="C00000"/>
                </a:solidFill>
                <a:latin typeface="Arial"/>
                <a:ea typeface="Arial"/>
              </a:rPr>
              <a:t>TOSSICITA’</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Arial"/>
              </a:rPr>
              <a:t> </a:t>
            </a:r>
            <a:endParaRPr lang="en-US" sz="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Irritazione nella sede di iniezione.</a:t>
            </a:r>
            <a:r>
              <a:rPr lang="it-IT" sz="1800" b="0" strike="noStrike" spc="-1">
                <a:solidFill>
                  <a:srgbClr val="002060"/>
                </a:solidFill>
                <a:latin typeface="Arial"/>
                <a:ea typeface="Times New Roman"/>
              </a:rPr>
              <a:t> </a:t>
            </a:r>
            <a:r>
              <a:rPr lang="it-IT" sz="1800" b="0" strike="noStrike" spc="-1">
                <a:solidFill>
                  <a:srgbClr val="002060"/>
                </a:solidFill>
                <a:latin typeface="Arial"/>
                <a:ea typeface="Arial"/>
              </a:rPr>
              <a:t>Diarrea, Nausea, Vomito, Astenia</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Aumentata incidenza di polmonite batterica. Neuropatia periferica </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Insonnia,  Mialgie,  Linfoadenopatie</a:t>
            </a:r>
            <a:endParaRPr lang="en-US" sz="1800" b="0" strike="noStrike" spc="-1">
              <a:solidFill>
                <a:srgbClr val="000000"/>
              </a:solidFill>
              <a:latin typeface="Times New Roman"/>
            </a:endParaRPr>
          </a:p>
          <a:p>
            <a:pPr algn="ctr">
              <a:lnSpc>
                <a:spcPct val="100000"/>
              </a:lnSpc>
            </a:pPr>
            <a:r>
              <a:rPr lang="it-IT" sz="1800" b="0" strike="noStrike" spc="-1">
                <a:solidFill>
                  <a:srgbClr val="002060"/>
                </a:solidFill>
                <a:latin typeface="Arial"/>
                <a:ea typeface="Arial"/>
              </a:rPr>
              <a:t>Diminuzione dell’appetito e del peso corporeo</a:t>
            </a:r>
            <a:endParaRPr lang="en-US" sz="1800" b="0" strike="noStrike" spc="-1">
              <a:solidFill>
                <a:srgbClr val="000000"/>
              </a:solidFill>
              <a:latin typeface="Times New Roman"/>
            </a:endParaRPr>
          </a:p>
        </p:txBody>
      </p:sp>
      <p:sp>
        <p:nvSpPr>
          <p:cNvPr id="101" name="Line 2"/>
          <p:cNvSpPr/>
          <p:nvPr/>
        </p:nvSpPr>
        <p:spPr>
          <a:xfrm>
            <a:off x="611280" y="98100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02" name="CustomShape 3"/>
          <p:cNvSpPr/>
          <p:nvPr/>
        </p:nvSpPr>
        <p:spPr>
          <a:xfrm>
            <a:off x="2411280" y="44280"/>
            <a:ext cx="4488120" cy="886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ENFUVIRTIDE</a:t>
            </a:r>
            <a:endParaRPr lang="en-US" sz="2800" b="0" strike="noStrike" spc="-1">
              <a:solidFill>
                <a:srgbClr val="000000"/>
              </a:solidFill>
              <a:latin typeface="Times New Roman"/>
            </a:endParaRPr>
          </a:p>
          <a:p>
            <a:pPr algn="ctr">
              <a:lnSpc>
                <a:spcPct val="100000"/>
              </a:lnSpc>
            </a:pPr>
            <a:r>
              <a:rPr lang="it-IT" sz="1800" b="1" i="1" strike="noStrike" spc="-1">
                <a:solidFill>
                  <a:srgbClr val="C00000"/>
                </a:solidFill>
                <a:latin typeface="Arial"/>
                <a:ea typeface="Times New Roman"/>
              </a:rPr>
              <a:t>(Fuzeon</a:t>
            </a:r>
            <a:r>
              <a:rPr lang="it-IT" sz="1800" b="1" i="1" strike="noStrike" spc="-1" baseline="30000">
                <a:solidFill>
                  <a:srgbClr val="C00000"/>
                </a:solidFill>
                <a:latin typeface="Symbol"/>
                <a:ea typeface="Symbol"/>
              </a:rPr>
              <a:t></a:t>
            </a:r>
            <a:r>
              <a:rPr lang="it-IT" sz="1800" b="1" i="1" strike="noStrike" spc="-1" baseline="30000">
                <a:solidFill>
                  <a:srgbClr val="C00000"/>
                </a:solidFill>
                <a:latin typeface="Arial"/>
                <a:ea typeface="Times New Roman"/>
              </a:rPr>
              <a:t>)</a:t>
            </a:r>
            <a:r>
              <a:rPr lang="it-IT" sz="2400" b="1" strike="noStrike" spc="-1">
                <a:solidFill>
                  <a:srgbClr val="C00000"/>
                </a:solidFill>
                <a:latin typeface="Arial"/>
                <a:ea typeface="Times New Roman"/>
              </a:rPr>
              <a:t> </a:t>
            </a:r>
            <a:endParaRPr lang="en-US" sz="2400" b="0" strike="noStrike" spc="-1">
              <a:solidFill>
                <a:srgbClr val="000000"/>
              </a:solidFill>
              <a:latin typeface="Times New Roman"/>
            </a:endParaRPr>
          </a:p>
        </p:txBody>
      </p:sp>
      <p:sp>
        <p:nvSpPr>
          <p:cNvPr id="103" name="CustomShape 4"/>
          <p:cNvSpPr/>
          <p:nvPr/>
        </p:nvSpPr>
        <p:spPr>
          <a:xfrm>
            <a:off x="395280" y="4437000"/>
            <a:ext cx="8458200" cy="2164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1" strike="noStrike" spc="-1">
                <a:solidFill>
                  <a:srgbClr val="C00000"/>
                </a:solidFill>
                <a:latin typeface="Arial"/>
                <a:ea typeface="Times New Roman"/>
              </a:rPr>
              <a:t>RESISTENZA</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Times New Roman"/>
              </a:rPr>
              <a:t> </a:t>
            </a:r>
            <a:endParaRPr lang="en-US" sz="800" b="0" strike="noStrike" spc="-1">
              <a:solidFill>
                <a:srgbClr val="000000"/>
              </a:solidFill>
              <a:latin typeface="Times New Roman"/>
            </a:endParaRPr>
          </a:p>
          <a:p>
            <a:pPr algn="just">
              <a:lnSpc>
                <a:spcPct val="100000"/>
              </a:lnSpc>
            </a:pPr>
            <a:r>
              <a:rPr lang="it-IT" sz="1800" b="0" strike="noStrike" spc="-1">
                <a:solidFill>
                  <a:srgbClr val="002060"/>
                </a:solidFill>
                <a:latin typeface="Arial"/>
                <a:ea typeface="Times New Roman"/>
              </a:rPr>
              <a:t>Principalmente dovuta a mutazioni del tripeptide 36, 37 e 38 nel dominio HR1 della gp41 (sostituzione di aminoacidi): </a:t>
            </a:r>
            <a:endParaRPr lang="en-US" sz="1800" b="0" strike="noStrike" spc="-1">
              <a:solidFill>
                <a:srgbClr val="000000"/>
              </a:solidFill>
              <a:latin typeface="Times New Roman"/>
            </a:endParaRPr>
          </a:p>
          <a:p>
            <a:pPr algn="ctr">
              <a:lnSpc>
                <a:spcPct val="100000"/>
              </a:lnSpc>
            </a:pPr>
            <a:r>
              <a:rPr lang="it-IT" sz="1800" b="0" u="sng" strike="noStrike" spc="-1">
                <a:solidFill>
                  <a:srgbClr val="002060"/>
                </a:solidFill>
                <a:uFillTx/>
                <a:latin typeface="Arial"/>
                <a:ea typeface="Times New Roman"/>
              </a:rPr>
              <a:t>G36S</a:t>
            </a:r>
            <a:r>
              <a:rPr lang="it-IT" sz="1800" b="0" strike="noStrike" spc="-1">
                <a:solidFill>
                  <a:srgbClr val="002060"/>
                </a:solidFill>
                <a:latin typeface="Arial"/>
                <a:ea typeface="Times New Roman"/>
              </a:rPr>
              <a:t>  (Glicina con Serina)     </a:t>
            </a:r>
            <a:r>
              <a:rPr lang="it-IT" sz="1800" b="0" u="sng" strike="noStrike" spc="-1">
                <a:solidFill>
                  <a:srgbClr val="002060"/>
                </a:solidFill>
                <a:uFillTx/>
                <a:latin typeface="Arial"/>
                <a:ea typeface="Times New Roman"/>
              </a:rPr>
              <a:t>V38M</a:t>
            </a:r>
            <a:r>
              <a:rPr lang="it-IT" sz="1800" b="0" strike="noStrike" spc="-1">
                <a:solidFill>
                  <a:srgbClr val="002060"/>
                </a:solidFill>
                <a:latin typeface="Arial"/>
                <a:ea typeface="Times New Roman"/>
              </a:rPr>
              <a:t>  (Valina con Metionina)</a:t>
            </a:r>
            <a:endParaRPr lang="en-US" sz="1800" b="0" strike="noStrike" spc="-1">
              <a:solidFill>
                <a:srgbClr val="000000"/>
              </a:solidFill>
              <a:latin typeface="Times New Roman"/>
            </a:endParaRPr>
          </a:p>
          <a:p>
            <a:pPr algn="ctr">
              <a:lnSpc>
                <a:spcPct val="100000"/>
              </a:lnSpc>
            </a:pPr>
            <a:r>
              <a:rPr lang="it-IT" sz="800" b="0" strike="noStrike" spc="-1">
                <a:solidFill>
                  <a:srgbClr val="002060"/>
                </a:solidFill>
                <a:latin typeface="Arial"/>
                <a:ea typeface="Times New Roman"/>
              </a:rPr>
              <a:t> </a:t>
            </a:r>
            <a:endParaRPr lang="en-US" sz="800" b="0" strike="noStrike" spc="-1">
              <a:solidFill>
                <a:srgbClr val="000000"/>
              </a:solidFill>
              <a:latin typeface="Times New Roman"/>
            </a:endParaRPr>
          </a:p>
          <a:p>
            <a:pPr algn="just">
              <a:lnSpc>
                <a:spcPct val="100000"/>
              </a:lnSpc>
            </a:pPr>
            <a:r>
              <a:rPr lang="it-IT" sz="1600" b="0" i="1" u="sng" strike="noStrike" spc="-1">
                <a:solidFill>
                  <a:srgbClr val="002060"/>
                </a:solidFill>
                <a:uFillTx/>
                <a:latin typeface="Arial"/>
                <a:ea typeface="Times New Roman"/>
              </a:rPr>
              <a:t>Resistenza secondaria </a:t>
            </a:r>
            <a:r>
              <a:rPr lang="it-IT" sz="1600" b="0" i="1" strike="noStrike" spc="-1">
                <a:solidFill>
                  <a:srgbClr val="002060"/>
                </a:solidFill>
                <a:latin typeface="Arial"/>
                <a:ea typeface="Times New Roman"/>
              </a:rPr>
              <a:t>- legata a mutazioni dei residui aminoacidici fra 36 e 45; può avvenire rapidamente in pazienti che ricevono Enfuvirtide a dosi subterapeutiche o in monoterapia.</a:t>
            </a:r>
            <a:endParaRPr lang="en-US" sz="1600" b="0" strike="noStrike" spc="-1">
              <a:solidFill>
                <a:srgbClr val="000000"/>
              </a:solidFill>
              <a:latin typeface="Times New Roman"/>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Line 1"/>
          <p:cNvSpPr/>
          <p:nvPr/>
        </p:nvSpPr>
        <p:spPr>
          <a:xfrm>
            <a:off x="611280" y="1125360"/>
            <a:ext cx="792144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110" name="CustomShape 2"/>
          <p:cNvSpPr/>
          <p:nvPr/>
        </p:nvSpPr>
        <p:spPr>
          <a:xfrm>
            <a:off x="1116000" y="1413000"/>
            <a:ext cx="6624720" cy="4856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000" b="1" strike="noStrike" spc="-1">
                <a:solidFill>
                  <a:srgbClr val="C00000"/>
                </a:solidFill>
                <a:latin typeface="Arial"/>
                <a:ea typeface="Times New Roman"/>
              </a:rPr>
              <a:t>FARMACOCINETICA</a:t>
            </a:r>
            <a:endParaRPr lang="en-US" sz="2000" b="0" strike="noStrike" spc="-1">
              <a:solidFill>
                <a:srgbClr val="000000"/>
              </a:solidFill>
              <a:latin typeface="Times New Roman"/>
            </a:endParaRPr>
          </a:p>
          <a:p>
            <a:pPr>
              <a:lnSpc>
                <a:spcPct val="100000"/>
              </a:lnSpc>
            </a:pPr>
            <a:r>
              <a:rPr lang="it-IT" sz="2000" b="1" strike="noStrike" spc="-1">
                <a:solidFill>
                  <a:srgbClr val="C00000"/>
                </a:solidFill>
                <a:latin typeface="Arial"/>
                <a:ea typeface="Times New Roman"/>
              </a:rPr>
              <a:t> </a:t>
            </a: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Somministrazione	</a:t>
            </a:r>
            <a:r>
              <a:rPr lang="it-IT" sz="1800" b="1" i="1" u="sng" strike="noStrike" spc="-1">
                <a:solidFill>
                  <a:srgbClr val="C00000"/>
                </a:solidFill>
                <a:uFillTx/>
                <a:latin typeface="Arial"/>
                <a:ea typeface="Times New Roman"/>
              </a:rPr>
              <a:t>orale </a:t>
            </a:r>
            <a:r>
              <a:rPr lang="it-IT" sz="1800" b="0" strike="noStrike" spc="-1">
                <a:solidFill>
                  <a:srgbClr val="002060"/>
                </a:solidFill>
                <a:latin typeface="Arial"/>
                <a:ea typeface="Times New Roman"/>
              </a:rPr>
              <a:t>90 mg x 2 /die</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Times New Roman"/>
              </a:rPr>
              <a:t>Assorbimento		</a:t>
            </a:r>
            <a:r>
              <a:rPr lang="it-IT" sz="1800" b="0" strike="noStrike" spc="-1">
                <a:solidFill>
                  <a:srgbClr val="002060"/>
                </a:solidFill>
                <a:latin typeface="Arial"/>
                <a:ea typeface="Arial"/>
              </a:rPr>
              <a:t>variabile nel tratto gastrointestinale.  			C</a:t>
            </a:r>
            <a:r>
              <a:rPr lang="it-IT" sz="1800" b="0" strike="noStrike" spc="-1" baseline="-25000">
                <a:solidFill>
                  <a:srgbClr val="002060"/>
                </a:solidFill>
                <a:latin typeface="Arial"/>
                <a:ea typeface="Arial"/>
              </a:rPr>
              <a:t>max</a:t>
            </a:r>
            <a:r>
              <a:rPr lang="it-IT" sz="1800" b="0" strike="noStrike" spc="-1">
                <a:solidFill>
                  <a:srgbClr val="002060"/>
                </a:solidFill>
                <a:latin typeface="Arial"/>
                <a:ea typeface="Arial"/>
              </a:rPr>
              <a:t> raggiunte in 2 ore (T</a:t>
            </a:r>
            <a:r>
              <a:rPr lang="it-IT" sz="1800" b="0" strike="noStrike" spc="-1" baseline="-25000">
                <a:solidFill>
                  <a:srgbClr val="002060"/>
                </a:solidFill>
                <a:latin typeface="Arial"/>
                <a:ea typeface="Arial"/>
              </a:rPr>
              <a:t>max</a:t>
            </a:r>
            <a:r>
              <a:rPr lang="it-IT" sz="1800" b="0" strike="noStrike" spc="-1">
                <a:solidFill>
                  <a:srgbClr val="002060"/>
                </a:solidFill>
                <a:latin typeface="Arial"/>
                <a:ea typeface="Arial"/>
              </a:rPr>
              <a:t>). 				Biodisponibilità 33%</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Arial"/>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Arial"/>
              </a:rPr>
              <a:t>Distribuzione</a:t>
            </a:r>
            <a:r>
              <a:rPr lang="it-IT" sz="1800" b="0" strike="noStrike" spc="-1">
                <a:solidFill>
                  <a:srgbClr val="002060"/>
                </a:solidFill>
                <a:latin typeface="Arial"/>
                <a:ea typeface="Arial"/>
              </a:rPr>
              <a:t>                    	Legame proteico: 76% </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Arial"/>
              </a:rPr>
              <a:t>			(Albumine,Glicoproteina-</a:t>
            </a:r>
            <a:r>
              <a:rPr lang="it-IT" sz="1800" b="0" strike="noStrike" spc="-1">
                <a:solidFill>
                  <a:srgbClr val="002060"/>
                </a:solidFill>
                <a:latin typeface="Symbol"/>
                <a:ea typeface="Symbol"/>
              </a:rPr>
              <a:t></a:t>
            </a:r>
            <a:r>
              <a:rPr lang="it-IT" sz="1800" b="0" strike="noStrike" spc="-1">
                <a:solidFill>
                  <a:srgbClr val="002060"/>
                </a:solidFill>
                <a:latin typeface="Arial"/>
                <a:ea typeface="Arial"/>
              </a:rPr>
              <a:t>)</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Arial"/>
              </a:rPr>
              <a:t>                      			</a:t>
            </a:r>
            <a:r>
              <a:rPr lang="it-IT" sz="1800" b="1" strike="noStrike" spc="-1">
                <a:solidFill>
                  <a:srgbClr val="002060"/>
                </a:solidFill>
                <a:latin typeface="Arial"/>
                <a:ea typeface="Arial"/>
              </a:rPr>
              <a:t> </a:t>
            </a: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Arial"/>
              </a:rPr>
              <a:t>Metabolismo		</a:t>
            </a:r>
            <a:r>
              <a:rPr lang="it-IT" sz="1800" b="0" u="sng" strike="noStrike" spc="-1">
                <a:solidFill>
                  <a:srgbClr val="002060"/>
                </a:solidFill>
                <a:uFillTx/>
                <a:latin typeface="Arial"/>
                <a:ea typeface="Arial"/>
              </a:rPr>
              <a:t>Epatico  Cyp3A4</a:t>
            </a:r>
            <a:endParaRPr lang="en-US" sz="1800" b="0" strike="noStrike" spc="-1">
              <a:solidFill>
                <a:srgbClr val="000000"/>
              </a:solidFill>
              <a:latin typeface="Times New Roman"/>
            </a:endParaRPr>
          </a:p>
          <a:p>
            <a:pPr>
              <a:lnSpc>
                <a:spcPct val="100000"/>
              </a:lnSpc>
            </a:pPr>
            <a:endParaRPr lang="en-US" sz="1800" b="0" strike="noStrike" spc="-1">
              <a:solidFill>
                <a:srgbClr val="000000"/>
              </a:solidFill>
              <a:latin typeface="Times New Roman"/>
            </a:endParaRPr>
          </a:p>
          <a:p>
            <a:pPr>
              <a:lnSpc>
                <a:spcPct val="100000"/>
              </a:lnSpc>
            </a:pPr>
            <a:r>
              <a:rPr lang="it-IT" sz="1800" b="1" strike="noStrike" spc="-1">
                <a:solidFill>
                  <a:srgbClr val="002060"/>
                </a:solidFill>
                <a:latin typeface="Arial"/>
                <a:ea typeface="Arial"/>
              </a:rPr>
              <a:t>Eliminazione</a:t>
            </a:r>
            <a:r>
              <a:rPr lang="it-IT" sz="1800" b="0" strike="noStrike" spc="-1">
                <a:solidFill>
                  <a:srgbClr val="002060"/>
                </a:solidFill>
                <a:latin typeface="Arial"/>
                <a:ea typeface="Arial"/>
              </a:rPr>
              <a:t>		20%renale; 80%fecale</a:t>
            </a:r>
            <a:endParaRPr lang="en-US" sz="1800" b="0" strike="noStrike" spc="-1">
              <a:solidFill>
                <a:srgbClr val="000000"/>
              </a:solidFill>
              <a:latin typeface="Times New Roman"/>
            </a:endParaRPr>
          </a:p>
          <a:p>
            <a:pPr>
              <a:lnSpc>
                <a:spcPct val="100000"/>
              </a:lnSpc>
            </a:pPr>
            <a:endParaRPr lang="en-US" sz="1800" b="0" strike="noStrike" spc="-1">
              <a:solidFill>
                <a:srgbClr val="000000"/>
              </a:solidFill>
              <a:latin typeface="Times New Roman"/>
            </a:endParaRPr>
          </a:p>
          <a:p>
            <a:pPr algn="ctr">
              <a:lnSpc>
                <a:spcPct val="100000"/>
              </a:lnSpc>
            </a:pPr>
            <a:r>
              <a:rPr lang="it-IT" sz="1800" b="1" strike="noStrike" spc="-1">
                <a:solidFill>
                  <a:srgbClr val="002060"/>
                </a:solidFill>
                <a:latin typeface="Arial"/>
                <a:ea typeface="Arial"/>
              </a:rPr>
              <a:t>SUBSTRATO DELLA GLICOPROTEINA-P </a:t>
            </a:r>
            <a:endParaRPr lang="en-US" sz="1800" b="0" strike="noStrike" spc="-1">
              <a:solidFill>
                <a:srgbClr val="000000"/>
              </a:solidFill>
              <a:latin typeface="Times New Roman"/>
            </a:endParaRPr>
          </a:p>
          <a:p>
            <a:pPr>
              <a:lnSpc>
                <a:spcPct val="100000"/>
              </a:lnSpc>
            </a:pPr>
            <a:r>
              <a:rPr lang="it-IT" sz="1800" b="0" strike="noStrike" spc="-1">
                <a:solidFill>
                  <a:srgbClr val="002060"/>
                </a:solidFill>
                <a:latin typeface="Arial"/>
                <a:ea typeface="Times New Roman"/>
              </a:rPr>
              <a:t>				 </a:t>
            </a:r>
            <a:endParaRPr lang="en-US" sz="1800" b="0" strike="noStrike" spc="-1">
              <a:solidFill>
                <a:srgbClr val="000000"/>
              </a:solidFill>
              <a:latin typeface="Times New Roman"/>
            </a:endParaRPr>
          </a:p>
        </p:txBody>
      </p:sp>
      <p:sp>
        <p:nvSpPr>
          <p:cNvPr id="111" name="CustomShape 3"/>
          <p:cNvSpPr/>
          <p:nvPr/>
        </p:nvSpPr>
        <p:spPr>
          <a:xfrm>
            <a:off x="2411280" y="189000"/>
            <a:ext cx="4488120" cy="1069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800" b="1" strike="noStrike" spc="-1">
                <a:solidFill>
                  <a:srgbClr val="C00000"/>
                </a:solidFill>
                <a:latin typeface="Arial"/>
                <a:ea typeface="Times New Roman"/>
              </a:rPr>
              <a:t>MARAVIROC</a:t>
            </a:r>
            <a:endParaRPr lang="en-US" sz="2800" b="0" strike="noStrike" spc="-1">
              <a:solidFill>
                <a:srgbClr val="000000"/>
              </a:solidFill>
              <a:latin typeface="Times New Roman"/>
            </a:endParaRPr>
          </a:p>
          <a:p>
            <a:pPr algn="ctr">
              <a:lnSpc>
                <a:spcPct val="100000"/>
              </a:lnSpc>
            </a:pPr>
            <a:r>
              <a:rPr lang="it-IT" sz="1800" b="1" i="1" strike="noStrike" spc="-1">
                <a:solidFill>
                  <a:srgbClr val="C00000"/>
                </a:solidFill>
                <a:latin typeface="Arial"/>
                <a:ea typeface="Times New Roman"/>
              </a:rPr>
              <a:t>(</a:t>
            </a:r>
            <a:r>
              <a:rPr lang="it-IT" sz="1800" b="0" i="1" strike="noStrike" spc="-1">
                <a:solidFill>
                  <a:srgbClr val="C00000"/>
                </a:solidFill>
                <a:latin typeface="Arial"/>
                <a:ea typeface="Arial"/>
              </a:rPr>
              <a:t>Celsentri</a:t>
            </a:r>
            <a:r>
              <a:rPr lang="it-IT" sz="1800" b="0" strike="noStrike" spc="-1">
                <a:solidFill>
                  <a:srgbClr val="C00000"/>
                </a:solidFill>
                <a:latin typeface="Arial"/>
                <a:ea typeface="Arial"/>
              </a:rPr>
              <a:t> </a:t>
            </a:r>
            <a:r>
              <a:rPr lang="it-IT" sz="1800" b="1" i="1" strike="noStrike" spc="-1" baseline="30000">
                <a:solidFill>
                  <a:srgbClr val="C00000"/>
                </a:solidFill>
                <a:latin typeface="Symbol"/>
                <a:ea typeface="Symbol"/>
              </a:rPr>
              <a:t></a:t>
            </a:r>
            <a:r>
              <a:rPr lang="it-IT" sz="1800" b="1" i="1" strike="noStrike" spc="-1">
                <a:solidFill>
                  <a:srgbClr val="C00000"/>
                </a:solidFill>
                <a:latin typeface="Arial"/>
                <a:ea typeface="Times New Roman"/>
              </a:rPr>
              <a:t>)</a:t>
            </a:r>
            <a:r>
              <a:rPr lang="it-IT" sz="1800" b="1" strike="noStrike" spc="-1">
                <a:solidFill>
                  <a:srgbClr val="C00000"/>
                </a:solidFill>
                <a:latin typeface="Arial"/>
                <a:ea typeface="Times New Roman"/>
              </a:rPr>
              <a:t> </a:t>
            </a:r>
            <a:endParaRPr lang="en-US" sz="1800" b="0" strike="noStrike" spc="-1">
              <a:solidFill>
                <a:srgbClr val="000000"/>
              </a:solidFill>
              <a:latin typeface="Times New Roman"/>
            </a:endParaRPr>
          </a:p>
          <a:p>
            <a:pPr algn="ctr">
              <a:lnSpc>
                <a:spcPct val="100000"/>
              </a:lnSpc>
            </a:pPr>
            <a:endParaRPr lang="en-US" sz="1800" b="0" strike="noStrike" spc="-1">
              <a:solidFill>
                <a:srgbClr val="000000"/>
              </a:solidFill>
              <a:latin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9154" name="Picture 2"/>
          <p:cNvPicPr>
            <a:picLocks noGrp="1" noChangeAspect="1" noChangeArrowheads="1"/>
          </p:cNvPicPr>
          <p:nvPr>
            <p:ph idx="1"/>
          </p:nvPr>
        </p:nvPicPr>
        <p:blipFill>
          <a:blip r:embed="rId2" cstate="print"/>
          <a:srcRect l="4724" t="12598" r="5512" b="16273"/>
          <a:stretch>
            <a:fillRect/>
          </a:stretch>
        </p:blipFill>
        <p:spPr bwMode="auto">
          <a:xfrm>
            <a:off x="3707904" y="3645024"/>
            <a:ext cx="5416936" cy="3219243"/>
          </a:xfrm>
          <a:prstGeom prst="rect">
            <a:avLst/>
          </a:prstGeom>
          <a:noFill/>
          <a:ln w="9525">
            <a:noFill/>
            <a:miter lim="800000"/>
            <a:headEnd/>
            <a:tailEnd/>
          </a:ln>
        </p:spPr>
      </p:pic>
      <p:sp>
        <p:nvSpPr>
          <p:cNvPr id="49156" name="AutoShape 4" descr="https://slideplayer.it/slide/3989803/12/images/93/HAART+Highly+Active+Anti+Retroviral+Therap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9157" name="Picture 5"/>
          <p:cNvPicPr>
            <a:picLocks noChangeAspect="1" noChangeArrowheads="1"/>
          </p:cNvPicPr>
          <p:nvPr/>
        </p:nvPicPr>
        <p:blipFill>
          <a:blip r:embed="rId3" cstate="print"/>
          <a:srcRect l="9055" t="11024" r="23622" b="18373"/>
          <a:stretch>
            <a:fillRect/>
          </a:stretch>
        </p:blipFill>
        <p:spPr bwMode="auto">
          <a:xfrm>
            <a:off x="0" y="0"/>
            <a:ext cx="4617011" cy="3631466"/>
          </a:xfrm>
          <a:prstGeom prst="rect">
            <a:avLst/>
          </a:prstGeom>
          <a:noFill/>
          <a:ln w="9525">
            <a:noFill/>
            <a:miter lim="800000"/>
            <a:headEnd/>
            <a:tailEnd/>
          </a:ln>
        </p:spPr>
      </p:pic>
      <p:pic>
        <p:nvPicPr>
          <p:cNvPr id="6" name="Immagine 1" descr="38F17.BMP"/>
          <p:cNvPicPr>
            <a:picLocks noChangeAspect="1"/>
          </p:cNvPicPr>
          <p:nvPr/>
        </p:nvPicPr>
        <p:blipFill>
          <a:blip r:embed="rId4" cstate="print"/>
          <a:srcRect l="52224" r="885" b="46195"/>
          <a:stretch>
            <a:fillRect/>
          </a:stretch>
        </p:blipFill>
        <p:spPr bwMode="auto">
          <a:xfrm>
            <a:off x="4860032" y="66819"/>
            <a:ext cx="3816424" cy="3440271"/>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
          <p:cNvPicPr>
            <a:picLocks noChangeAspect="1"/>
          </p:cNvPicPr>
          <p:nvPr/>
        </p:nvPicPr>
        <p:blipFill>
          <a:blip r:embed="rId2" cstate="print"/>
          <a:srcRect t="9450" b="15749"/>
          <a:stretch>
            <a:fillRect/>
          </a:stretch>
        </p:blipFill>
        <p:spPr>
          <a:xfrm>
            <a:off x="1259632" y="3161932"/>
            <a:ext cx="6588224" cy="3696068"/>
          </a:xfrm>
          <a:prstGeom prst="rect">
            <a:avLst/>
          </a:prstGeom>
        </p:spPr>
      </p:pic>
      <p:pic>
        <p:nvPicPr>
          <p:cNvPr id="53251" name="Picture 3"/>
          <p:cNvPicPr>
            <a:picLocks noChangeAspect="1" noChangeArrowheads="1"/>
          </p:cNvPicPr>
          <p:nvPr/>
        </p:nvPicPr>
        <p:blipFill>
          <a:blip r:embed="rId3" cstate="print"/>
          <a:srcRect l="6299" t="7874" r="12992" b="22047"/>
          <a:stretch>
            <a:fillRect/>
          </a:stretch>
        </p:blipFill>
        <p:spPr bwMode="auto">
          <a:xfrm>
            <a:off x="2123728" y="0"/>
            <a:ext cx="4870820" cy="317197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587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8724" name="AutoShape 4" descr="Risultati immagini per amantadina meccanismo d'azi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rcRect l="8662" t="3150" r="5906" b="2625"/>
          <a:stretch>
            <a:fillRect/>
          </a:stretch>
        </p:blipFill>
        <p:spPr>
          <a:xfrm>
            <a:off x="792319" y="225517"/>
            <a:ext cx="7811496" cy="646200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260648"/>
            <a:ext cx="7772400" cy="1143000"/>
          </a:xfrm>
        </p:spPr>
        <p:txBody>
          <a:bodyPr/>
          <a:lstStyle/>
          <a:p>
            <a:r>
              <a:rPr lang="it-IT" sz="3200" dirty="0"/>
              <a:t>La terapia combinata rallenta la selezione della resistenza</a:t>
            </a:r>
          </a:p>
        </p:txBody>
      </p:sp>
      <p:pic>
        <p:nvPicPr>
          <p:cNvPr id="259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1484784"/>
            <a:ext cx="8184778" cy="5415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97985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1368425" y="5099050"/>
            <a:ext cx="217805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sz="2000">
                <a:solidFill>
                  <a:srgbClr val="000000"/>
                </a:solidFill>
                <a:latin typeface="Calibri" pitchFamily="34" charset="0"/>
                <a:cs typeface="Calibri" pitchFamily="34" charset="0"/>
              </a:rPr>
              <a:t>Resistance to AZT develops </a:t>
            </a:r>
            <a:r>
              <a:rPr lang="it-IT" sz="2000">
                <a:solidFill>
                  <a:srgbClr val="0000CC"/>
                </a:solidFill>
                <a:latin typeface="Calibri" pitchFamily="34" charset="0"/>
                <a:cs typeface="Calibri" pitchFamily="34" charset="0"/>
              </a:rPr>
              <a:t>quickly</a:t>
            </a:r>
          </a:p>
        </p:txBody>
      </p:sp>
      <p:sp>
        <p:nvSpPr>
          <p:cNvPr id="242691" name="Oval 3"/>
          <p:cNvSpPr>
            <a:spLocks noChangeArrowheads="1"/>
          </p:cNvSpPr>
          <p:nvPr/>
        </p:nvSpPr>
        <p:spPr bwMode="auto">
          <a:xfrm>
            <a:off x="5435600" y="2460625"/>
            <a:ext cx="1439863" cy="1223963"/>
          </a:xfrm>
          <a:prstGeom prst="ellipse">
            <a:avLst/>
          </a:prstGeom>
          <a:gradFill rotWithShape="1">
            <a:gsLst>
              <a:gs pos="0">
                <a:srgbClr val="FFCCCC"/>
              </a:gs>
              <a:gs pos="100000">
                <a:srgbClr val="FFCCCC">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it-IT">
              <a:solidFill>
                <a:srgbClr val="000000"/>
              </a:solidFill>
            </a:endParaRPr>
          </a:p>
        </p:txBody>
      </p:sp>
      <p:sp>
        <p:nvSpPr>
          <p:cNvPr id="242692" name="Oval 4"/>
          <p:cNvSpPr>
            <a:spLocks noChangeArrowheads="1"/>
          </p:cNvSpPr>
          <p:nvPr/>
        </p:nvSpPr>
        <p:spPr bwMode="auto">
          <a:xfrm>
            <a:off x="5997575" y="2705100"/>
            <a:ext cx="688975" cy="673100"/>
          </a:xfrm>
          <a:prstGeom prst="ellipse">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it-IT">
              <a:solidFill>
                <a:srgbClr val="000000"/>
              </a:solidFill>
            </a:endParaRPr>
          </a:p>
        </p:txBody>
      </p:sp>
      <p:sp>
        <p:nvSpPr>
          <p:cNvPr id="242693" name="AutoShape 5"/>
          <p:cNvSpPr>
            <a:spLocks noChangeArrowheads="1"/>
          </p:cNvSpPr>
          <p:nvPr/>
        </p:nvSpPr>
        <p:spPr bwMode="auto">
          <a:xfrm rot="19490183" flipH="1">
            <a:off x="1874838" y="1863725"/>
            <a:ext cx="896937" cy="701675"/>
          </a:xfrm>
          <a:prstGeom prst="rightArrow">
            <a:avLst>
              <a:gd name="adj1" fmla="val 50000"/>
              <a:gd name="adj2" fmla="val 31957"/>
            </a:avLst>
          </a:prstGeom>
          <a:solidFill>
            <a:srgbClr val="FF3300"/>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it-IT" sz="2000">
                <a:solidFill>
                  <a:srgbClr val="FFFFFF"/>
                </a:solidFill>
              </a:rPr>
              <a:t>AZT</a:t>
            </a:r>
          </a:p>
        </p:txBody>
      </p:sp>
      <p:sp>
        <p:nvSpPr>
          <p:cNvPr id="242694" name="Line 6"/>
          <p:cNvSpPr>
            <a:spLocks noChangeShapeType="1"/>
          </p:cNvSpPr>
          <p:nvPr/>
        </p:nvSpPr>
        <p:spPr bwMode="auto">
          <a:xfrm>
            <a:off x="1693863" y="3767138"/>
            <a:ext cx="431800" cy="358775"/>
          </a:xfrm>
          <a:prstGeom prst="line">
            <a:avLst/>
          </a:prstGeom>
          <a:noFill/>
          <a:ln w="15875">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it-IT">
              <a:solidFill>
                <a:srgbClr val="000000"/>
              </a:solidFill>
            </a:endParaRPr>
          </a:p>
        </p:txBody>
      </p:sp>
      <p:sp>
        <p:nvSpPr>
          <p:cNvPr id="242695" name="Line 7"/>
          <p:cNvSpPr>
            <a:spLocks noChangeShapeType="1"/>
          </p:cNvSpPr>
          <p:nvPr/>
        </p:nvSpPr>
        <p:spPr bwMode="auto">
          <a:xfrm>
            <a:off x="6732588" y="3767138"/>
            <a:ext cx="431800" cy="358775"/>
          </a:xfrm>
          <a:prstGeom prst="line">
            <a:avLst/>
          </a:prstGeom>
          <a:noFill/>
          <a:ln w="15875">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it-IT">
              <a:solidFill>
                <a:srgbClr val="000000"/>
              </a:solidFill>
            </a:endParaRPr>
          </a:p>
        </p:txBody>
      </p:sp>
      <p:sp>
        <p:nvSpPr>
          <p:cNvPr id="242696" name="AutoShape 8"/>
          <p:cNvSpPr>
            <a:spLocks noChangeArrowheads="1"/>
          </p:cNvSpPr>
          <p:nvPr/>
        </p:nvSpPr>
        <p:spPr bwMode="auto">
          <a:xfrm rot="19490183" flipH="1">
            <a:off x="6443663" y="1557338"/>
            <a:ext cx="896937" cy="701675"/>
          </a:xfrm>
          <a:prstGeom prst="rightArrow">
            <a:avLst>
              <a:gd name="adj1" fmla="val 50000"/>
              <a:gd name="adj2" fmla="val 31957"/>
            </a:avLst>
          </a:prstGeom>
          <a:solidFill>
            <a:srgbClr val="FF3300"/>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it-IT" sz="2000">
                <a:solidFill>
                  <a:srgbClr val="FFFFFF"/>
                </a:solidFill>
              </a:rPr>
              <a:t>AZT</a:t>
            </a:r>
          </a:p>
        </p:txBody>
      </p:sp>
      <p:sp>
        <p:nvSpPr>
          <p:cNvPr id="242697" name="AutoShape 9"/>
          <p:cNvSpPr>
            <a:spLocks noChangeArrowheads="1"/>
          </p:cNvSpPr>
          <p:nvPr/>
        </p:nvSpPr>
        <p:spPr bwMode="auto">
          <a:xfrm rot="19490183" flipH="1">
            <a:off x="6732588" y="1898650"/>
            <a:ext cx="896937" cy="701675"/>
          </a:xfrm>
          <a:prstGeom prst="rightArrow">
            <a:avLst>
              <a:gd name="adj1" fmla="val 50000"/>
              <a:gd name="adj2" fmla="val 31957"/>
            </a:avLst>
          </a:prstGeom>
          <a:solidFill>
            <a:srgbClr val="006600"/>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it-IT" sz="2000">
                <a:solidFill>
                  <a:srgbClr val="FFFFFF"/>
                </a:solidFill>
              </a:rPr>
              <a:t>3TC</a:t>
            </a:r>
          </a:p>
        </p:txBody>
      </p:sp>
      <p:sp>
        <p:nvSpPr>
          <p:cNvPr id="242698" name="AutoShape 10"/>
          <p:cNvSpPr>
            <a:spLocks noChangeArrowheads="1"/>
          </p:cNvSpPr>
          <p:nvPr/>
        </p:nvSpPr>
        <p:spPr bwMode="auto">
          <a:xfrm rot="19490183" flipH="1">
            <a:off x="6986588" y="2259013"/>
            <a:ext cx="896937" cy="701675"/>
          </a:xfrm>
          <a:prstGeom prst="rightArrow">
            <a:avLst>
              <a:gd name="adj1" fmla="val 50000"/>
              <a:gd name="adj2" fmla="val 31957"/>
            </a:avLst>
          </a:prstGeom>
          <a:solidFill>
            <a:srgbClr val="993366"/>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eaLnBrk="0" fontAlgn="base" hangingPunct="0">
              <a:spcBef>
                <a:spcPct val="50000"/>
              </a:spcBef>
              <a:spcAft>
                <a:spcPct val="0"/>
              </a:spcAft>
            </a:pPr>
            <a:r>
              <a:rPr lang="it-IT" sz="2000">
                <a:solidFill>
                  <a:srgbClr val="FFFFFF"/>
                </a:solidFill>
              </a:rPr>
              <a:t>IDV</a:t>
            </a:r>
          </a:p>
        </p:txBody>
      </p:sp>
      <p:sp>
        <p:nvSpPr>
          <p:cNvPr id="242699" name="AutoShape 11"/>
          <p:cNvSpPr>
            <a:spLocks noChangeArrowheads="1"/>
          </p:cNvSpPr>
          <p:nvPr/>
        </p:nvSpPr>
        <p:spPr bwMode="auto">
          <a:xfrm>
            <a:off x="2173288" y="4127500"/>
            <a:ext cx="604837" cy="604838"/>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50000"/>
              </a:spcBef>
              <a:spcAft>
                <a:spcPct val="0"/>
              </a:spcAft>
            </a:pPr>
            <a:endParaRPr lang="it-IT" sz="2400">
              <a:solidFill>
                <a:srgbClr val="FF0000"/>
              </a:solidFill>
            </a:endParaRPr>
          </a:p>
        </p:txBody>
      </p:sp>
      <p:sp>
        <p:nvSpPr>
          <p:cNvPr id="242700" name="AutoShape 12"/>
          <p:cNvSpPr>
            <a:spLocks noChangeArrowheads="1"/>
          </p:cNvSpPr>
          <p:nvPr/>
        </p:nvSpPr>
        <p:spPr bwMode="auto">
          <a:xfrm>
            <a:off x="7212013" y="4127500"/>
            <a:ext cx="604837" cy="604838"/>
          </a:xfrm>
          <a:prstGeom prst="sun">
            <a:avLst>
              <a:gd name="adj" fmla="val 25000"/>
            </a:avLst>
          </a:prstGeom>
          <a:gradFill rotWithShape="1">
            <a:gsLst>
              <a:gs pos="0">
                <a:srgbClr val="FF9933"/>
              </a:gs>
              <a:gs pos="100000">
                <a:srgbClr val="006600"/>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242701" name="Oval 13"/>
          <p:cNvSpPr>
            <a:spLocks noChangeArrowheads="1"/>
          </p:cNvSpPr>
          <p:nvPr/>
        </p:nvSpPr>
        <p:spPr bwMode="auto">
          <a:xfrm>
            <a:off x="468313" y="2447925"/>
            <a:ext cx="1439862" cy="1223963"/>
          </a:xfrm>
          <a:prstGeom prst="ellipse">
            <a:avLst/>
          </a:prstGeom>
          <a:gradFill rotWithShape="1">
            <a:gsLst>
              <a:gs pos="0">
                <a:srgbClr val="FFCCCC"/>
              </a:gs>
              <a:gs pos="100000">
                <a:srgbClr val="FFCCCC">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it-IT">
              <a:solidFill>
                <a:srgbClr val="000000"/>
              </a:solidFill>
            </a:endParaRPr>
          </a:p>
        </p:txBody>
      </p:sp>
      <p:sp>
        <p:nvSpPr>
          <p:cNvPr id="242702" name="Oval 14"/>
          <p:cNvSpPr>
            <a:spLocks noChangeArrowheads="1"/>
          </p:cNvSpPr>
          <p:nvPr/>
        </p:nvSpPr>
        <p:spPr bwMode="auto">
          <a:xfrm>
            <a:off x="1031875" y="2692400"/>
            <a:ext cx="688975" cy="673100"/>
          </a:xfrm>
          <a:prstGeom prst="ellipse">
            <a:avLst/>
          </a:prstGeom>
          <a:gradFill rotWithShape="1">
            <a:gsLst>
              <a:gs pos="0">
                <a:srgbClr val="660033"/>
              </a:gs>
              <a:gs pos="100000">
                <a:srgbClr val="660033">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it-IT">
              <a:solidFill>
                <a:srgbClr val="000000"/>
              </a:solidFill>
            </a:endParaRPr>
          </a:p>
        </p:txBody>
      </p:sp>
      <p:sp>
        <p:nvSpPr>
          <p:cNvPr id="242704" name="Rectangle 16"/>
          <p:cNvSpPr>
            <a:spLocks noChangeArrowheads="1"/>
          </p:cNvSpPr>
          <p:nvPr/>
        </p:nvSpPr>
        <p:spPr bwMode="auto">
          <a:xfrm>
            <a:off x="6426200" y="5086350"/>
            <a:ext cx="2178050" cy="100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sz="2000">
                <a:solidFill>
                  <a:srgbClr val="000000"/>
                </a:solidFill>
                <a:latin typeface="Calibri" pitchFamily="34" charset="0"/>
                <a:cs typeface="Calibri" pitchFamily="34" charset="0"/>
              </a:rPr>
              <a:t>Resistance to whole regimen develops </a:t>
            </a:r>
            <a:r>
              <a:rPr lang="it-IT" sz="2000">
                <a:solidFill>
                  <a:srgbClr val="0000CC"/>
                </a:solidFill>
                <a:latin typeface="Calibri" pitchFamily="34" charset="0"/>
                <a:cs typeface="Calibri" pitchFamily="34" charset="0"/>
              </a:rPr>
              <a:t>slowly</a:t>
            </a:r>
          </a:p>
        </p:txBody>
      </p:sp>
      <p:sp>
        <p:nvSpPr>
          <p:cNvPr id="2" name="Titolo 1"/>
          <p:cNvSpPr>
            <a:spLocks noGrp="1"/>
          </p:cNvSpPr>
          <p:nvPr>
            <p:ph type="title"/>
          </p:nvPr>
        </p:nvSpPr>
        <p:spPr/>
        <p:txBody>
          <a:bodyPr>
            <a:normAutofit fontScale="90000"/>
          </a:bodyPr>
          <a:lstStyle/>
          <a:p>
            <a:r>
              <a:rPr lang="en-US" dirty="0" err="1"/>
              <a:t>Monotherapy</a:t>
            </a:r>
            <a:r>
              <a:rPr lang="en-US" dirty="0"/>
              <a:t> vs. combination therapy and risk of resistance</a:t>
            </a:r>
            <a:endParaRPr lang="it-IT" dirty="0"/>
          </a:p>
        </p:txBody>
      </p:sp>
    </p:spTree>
    <p:extLst>
      <p:ext uri="{BB962C8B-B14F-4D97-AF65-F5344CB8AC3E}">
        <p14:creationId xmlns="" xmlns:p14="http://schemas.microsoft.com/office/powerpoint/2010/main" val="182839918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p:cNvPicPr>
            <a:picLocks noChangeAspect="1" noChangeArrowheads="1"/>
          </p:cNvPicPr>
          <p:nvPr/>
        </p:nvPicPr>
        <p:blipFill>
          <a:blip r:embed="rId2" cstate="print"/>
          <a:srcRect l="5906" t="25197" r="7874" b="15748"/>
          <a:stretch>
            <a:fillRect/>
          </a:stretch>
        </p:blipFill>
        <p:spPr bwMode="auto">
          <a:xfrm>
            <a:off x="1907495" y="3140968"/>
            <a:ext cx="7235797" cy="3717032"/>
          </a:xfrm>
          <a:prstGeom prst="rect">
            <a:avLst/>
          </a:prstGeom>
          <a:noFill/>
          <a:ln w="9525">
            <a:noFill/>
            <a:miter lim="800000"/>
            <a:headEnd/>
            <a:tailEnd/>
          </a:ln>
        </p:spPr>
      </p:pic>
      <p:pic>
        <p:nvPicPr>
          <p:cNvPr id="54278" name="Picture 6"/>
          <p:cNvPicPr>
            <a:picLocks noChangeAspect="1" noChangeArrowheads="1"/>
          </p:cNvPicPr>
          <p:nvPr/>
        </p:nvPicPr>
        <p:blipFill>
          <a:blip r:embed="rId3" cstate="print"/>
          <a:srcRect l="14961" t="7874" r="16142" b="38320"/>
          <a:stretch>
            <a:fillRect/>
          </a:stretch>
        </p:blipFill>
        <p:spPr bwMode="auto">
          <a:xfrm>
            <a:off x="0" y="78256"/>
            <a:ext cx="5228952" cy="3062712"/>
          </a:xfrm>
          <a:prstGeom prst="rect">
            <a:avLst/>
          </a:prstGeom>
          <a:noFill/>
          <a:ln w="9525">
            <a:noFill/>
            <a:miter lim="800000"/>
            <a:headEnd/>
            <a:tailEnd/>
          </a:ln>
        </p:spPr>
      </p:pic>
      <p:cxnSp>
        <p:nvCxnSpPr>
          <p:cNvPr id="11" name="Connettore 4 10"/>
          <p:cNvCxnSpPr/>
          <p:nvPr/>
        </p:nvCxnSpPr>
        <p:spPr>
          <a:xfrm rot="16200000" flipH="1">
            <a:off x="4031940" y="1952836"/>
            <a:ext cx="1584176" cy="1368152"/>
          </a:xfrm>
          <a:prstGeom prst="bentConnector3">
            <a:avLst>
              <a:gd name="adj1" fmla="val 50000"/>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1"/>
          </p:nvPr>
        </p:nvPicPr>
        <p:blipFill>
          <a:blip r:embed="rId2" cstate="print"/>
          <a:srcRect/>
          <a:stretch>
            <a:fillRect/>
          </a:stretch>
        </p:blipFill>
        <p:spPr bwMode="auto">
          <a:xfrm>
            <a:off x="827584" y="692696"/>
            <a:ext cx="7132320" cy="534924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15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Object 1"/>
          <p:cNvPicPr/>
          <p:nvPr/>
        </p:nvPicPr>
        <p:blipFill>
          <a:blip r:embed="rId2" cstate="print"/>
          <a:stretch/>
        </p:blipFill>
        <p:spPr>
          <a:xfrm>
            <a:off x="1403280" y="1628640"/>
            <a:ext cx="6359760" cy="4829400"/>
          </a:xfrm>
          <a:prstGeom prst="rect">
            <a:avLst/>
          </a:prstGeom>
          <a:ln>
            <a:noFill/>
          </a:ln>
        </p:spPr>
      </p:pic>
      <p:sp>
        <p:nvSpPr>
          <p:cNvPr id="201" name="CustomShape 2"/>
          <p:cNvSpPr/>
          <p:nvPr/>
        </p:nvSpPr>
        <p:spPr>
          <a:xfrm>
            <a:off x="2362320" y="0"/>
            <a:ext cx="4495680" cy="100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2400" b="1" strike="noStrike" spc="-1">
                <a:solidFill>
                  <a:srgbClr val="C00000"/>
                </a:solidFill>
                <a:latin typeface="Arial"/>
                <a:ea typeface="Times New Roman"/>
              </a:rPr>
              <a:t>ZIDOVUDINA</a:t>
            </a:r>
            <a:endParaRPr lang="en-US" sz="2400" b="0" strike="noStrike" spc="-1">
              <a:solidFill>
                <a:srgbClr val="000000"/>
              </a:solidFill>
              <a:latin typeface="Times New Roman"/>
            </a:endParaRPr>
          </a:p>
          <a:p>
            <a:pPr algn="ctr">
              <a:lnSpc>
                <a:spcPct val="100000"/>
              </a:lnSpc>
            </a:pPr>
            <a:r>
              <a:rPr lang="it-IT" sz="1800" b="1" strike="noStrike" spc="-1">
                <a:solidFill>
                  <a:srgbClr val="C00000"/>
                </a:solidFill>
                <a:latin typeface="Arial"/>
                <a:ea typeface="Times New Roman"/>
              </a:rPr>
              <a:t>(Retrovir</a:t>
            </a:r>
            <a:r>
              <a:rPr lang="it-IT" sz="1800" b="1" strike="noStrike" spc="-1" baseline="30000">
                <a:solidFill>
                  <a:srgbClr val="C00000"/>
                </a:solidFill>
                <a:latin typeface="Symbol"/>
                <a:ea typeface="Symbol"/>
              </a:rPr>
              <a:t></a:t>
            </a:r>
            <a:r>
              <a:rPr lang="it-IT" sz="1800" b="1" strike="noStrike" spc="-1">
                <a:solidFill>
                  <a:srgbClr val="C00000"/>
                </a:solidFill>
                <a:latin typeface="Arial"/>
                <a:ea typeface="Times New Roman"/>
              </a:rPr>
              <a:t>)</a:t>
            </a:r>
            <a:endParaRPr lang="en-US" sz="1800" b="0" strike="noStrike" spc="-1">
              <a:solidFill>
                <a:srgbClr val="000000"/>
              </a:solidFill>
              <a:latin typeface="Times New Roman"/>
            </a:endParaRPr>
          </a:p>
          <a:p>
            <a:pPr>
              <a:lnSpc>
                <a:spcPct val="100000"/>
              </a:lnSpc>
            </a:pPr>
            <a:endParaRPr lang="en-US" sz="1800" b="0" strike="noStrike" spc="-1">
              <a:solidFill>
                <a:srgbClr val="000000"/>
              </a:solidFill>
              <a:latin typeface="Times New Roman"/>
            </a:endParaRPr>
          </a:p>
        </p:txBody>
      </p:sp>
      <p:sp>
        <p:nvSpPr>
          <p:cNvPr id="202" name="Line 3"/>
          <p:cNvSpPr/>
          <p:nvPr/>
        </p:nvSpPr>
        <p:spPr>
          <a:xfrm>
            <a:off x="539640" y="907920"/>
            <a:ext cx="7920000" cy="0"/>
          </a:xfrm>
          <a:prstGeom prst="line">
            <a:avLst/>
          </a:prstGeom>
          <a:ln w="9360">
            <a:solidFill>
              <a:srgbClr val="002060"/>
            </a:solidFill>
            <a:miter/>
          </a:ln>
        </p:spPr>
        <p:style>
          <a:lnRef idx="0">
            <a:scrgbClr r="0" g="0" b="0"/>
          </a:lnRef>
          <a:fillRef idx="0">
            <a:scrgbClr r="0" g="0" b="0"/>
          </a:fillRef>
          <a:effectRef idx="0">
            <a:scrgbClr r="0" g="0" b="0"/>
          </a:effectRef>
          <a:fontRef idx="minor"/>
        </p:style>
      </p:sp>
      <p:sp>
        <p:nvSpPr>
          <p:cNvPr id="203" name="CustomShape 4"/>
          <p:cNvSpPr/>
          <p:nvPr/>
        </p:nvSpPr>
        <p:spPr>
          <a:xfrm>
            <a:off x="826920" y="971640"/>
            <a:ext cx="784872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gn="ctr">
              <a:lnSpc>
                <a:spcPct val="100000"/>
              </a:lnSpc>
            </a:pPr>
            <a:r>
              <a:rPr lang="it-IT" sz="1800" b="1" strike="noStrike" spc="-1">
                <a:solidFill>
                  <a:srgbClr val="C00000"/>
                </a:solidFill>
                <a:latin typeface="Arial"/>
                <a:ea typeface="Times New Roman"/>
              </a:rPr>
              <a:t>PROFILASSI TRASMISSIONE MATERNO-FETALE</a:t>
            </a:r>
            <a:endParaRPr lang="en-US" sz="1800" b="0" strike="noStrike" spc="-1">
              <a:solidFill>
                <a:srgbClr val="000000"/>
              </a:solidFill>
              <a:latin typeface="Times New Roman"/>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 xmlns:a16="http://schemas.microsoft.com/office/drawing/2014/main" id="{407AB7AA-38B4-4945-8B9B-893A1F144443}"/>
              </a:ext>
            </a:extLst>
          </p:cNvPr>
          <p:cNvGraphicFramePr>
            <a:graphicFrameLocks noGrp="1"/>
          </p:cNvGraphicFramePr>
          <p:nvPr>
            <p:ph idx="1"/>
            <p:extLst>
              <p:ext uri="{D42A27DB-BD31-4B8C-83A1-F6EECF244321}">
                <p14:modId xmlns="" xmlns:p14="http://schemas.microsoft.com/office/powerpoint/2010/main" val="590654579"/>
              </p:ext>
            </p:extLst>
          </p:nvPr>
        </p:nvGraphicFramePr>
        <p:xfrm>
          <a:off x="1255222" y="241070"/>
          <a:ext cx="6989186" cy="6284273"/>
        </p:xfrm>
        <a:graphic>
          <a:graphicData uri="http://schemas.openxmlformats.org/drawingml/2006/table">
            <a:tbl>
              <a:tblPr/>
              <a:tblGrid>
                <a:gridCol w="3494593">
                  <a:extLst>
                    <a:ext uri="{9D8B030D-6E8A-4147-A177-3AD203B41FA5}">
                      <a16:colId xmlns="" xmlns:a16="http://schemas.microsoft.com/office/drawing/2014/main" val="3224013708"/>
                    </a:ext>
                  </a:extLst>
                </a:gridCol>
                <a:gridCol w="3494593">
                  <a:extLst>
                    <a:ext uri="{9D8B030D-6E8A-4147-A177-3AD203B41FA5}">
                      <a16:colId xmlns="" xmlns:a16="http://schemas.microsoft.com/office/drawing/2014/main" val="521557146"/>
                    </a:ext>
                  </a:extLst>
                </a:gridCol>
              </a:tblGrid>
              <a:tr h="610455">
                <a:tc>
                  <a:txBody>
                    <a:bodyPr/>
                    <a:lstStyle/>
                    <a:p>
                      <a:pPr fontAlgn="ctr"/>
                      <a:r>
                        <a:rPr lang="it-IT" sz="1800" b="0" dirty="0">
                          <a:solidFill>
                            <a:srgbClr val="FFFFFF"/>
                          </a:solidFill>
                          <a:effectLst/>
                        </a:rPr>
                        <a:t>Infezione non trattata </a:t>
                      </a:r>
                      <a:endParaRPr lang="it-IT" sz="1800" dirty="0">
                        <a:effectLst/>
                      </a:endParaRPr>
                    </a:p>
                  </a:txBody>
                  <a:tcPr marL="26772" marR="26772" marT="17835" marB="17835" anchor="ctr">
                    <a:lnL>
                      <a:noFill/>
                    </a:lnL>
                    <a:lnR w="31750" cap="flat" cmpd="sng" algn="ctr">
                      <a:solidFill>
                        <a:srgbClr val="FFFFFF"/>
                      </a:solidFill>
                      <a:prstDash val="solid"/>
                      <a:round/>
                      <a:headEnd type="none" w="med" len="med"/>
                      <a:tailEnd type="none" w="med" len="med"/>
                    </a:lnR>
                    <a:lnT>
                      <a:noFill/>
                    </a:lnT>
                    <a:lnB w="31750" cap="flat" cmpd="sng" algn="ctr">
                      <a:solidFill>
                        <a:srgbClr val="FFFFFF"/>
                      </a:solidFill>
                      <a:prstDash val="solid"/>
                      <a:round/>
                      <a:headEnd type="none" w="med" len="med"/>
                      <a:tailEnd type="none" w="med" len="med"/>
                    </a:lnB>
                    <a:solidFill>
                      <a:srgbClr val="00A3DE"/>
                    </a:solidFill>
                  </a:tcPr>
                </a:tc>
                <a:tc>
                  <a:txBody>
                    <a:bodyPr/>
                    <a:lstStyle/>
                    <a:p>
                      <a:pPr fontAlgn="ctr"/>
                      <a:r>
                        <a:rPr lang="it-IT" sz="1800" b="0" dirty="0">
                          <a:solidFill>
                            <a:srgbClr val="FFFFFF"/>
                          </a:solidFill>
                          <a:effectLst/>
                        </a:rPr>
                        <a:t>Infezione in trattamento farmacologico</a:t>
                      </a:r>
                      <a:endParaRPr lang="it-IT" sz="1800" dirty="0">
                        <a:effectLst/>
                      </a:endParaRP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a:noFill/>
                    </a:lnT>
                    <a:lnB w="31750" cap="flat" cmpd="sng" algn="ctr">
                      <a:solidFill>
                        <a:srgbClr val="FFFFFF"/>
                      </a:solidFill>
                      <a:prstDash val="solid"/>
                      <a:round/>
                      <a:headEnd type="none" w="med" len="med"/>
                      <a:tailEnd type="none" w="med" len="med"/>
                    </a:lnB>
                    <a:solidFill>
                      <a:srgbClr val="00A3DE"/>
                    </a:solidFill>
                  </a:tcPr>
                </a:tc>
                <a:extLst>
                  <a:ext uri="{0D108BD9-81ED-4DB2-BD59-A6C34878D82A}">
                    <a16:rowId xmlns="" xmlns:a16="http://schemas.microsoft.com/office/drawing/2014/main" val="4287114286"/>
                  </a:ext>
                </a:extLst>
              </a:tr>
              <a:tr h="984960">
                <a:tc>
                  <a:txBody>
                    <a:bodyPr/>
                    <a:lstStyle/>
                    <a:p>
                      <a:pPr fontAlgn="ctr"/>
                      <a:r>
                        <a:rPr lang="it-IT" sz="1600" dirty="0">
                          <a:effectLst/>
                        </a:rPr>
                        <a:t>Il virus continua a riprodursi</a:t>
                      </a:r>
                    </a:p>
                  </a:txBody>
                  <a:tcPr marL="26772" marR="26772" marT="17835" marB="17835" anchor="ctr">
                    <a:lnL>
                      <a:noFill/>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tc>
                  <a:txBody>
                    <a:bodyPr/>
                    <a:lstStyle/>
                    <a:p>
                      <a:pPr fontAlgn="ctr"/>
                      <a:r>
                        <a:rPr lang="it-IT" sz="1600" dirty="0">
                          <a:effectLst/>
                        </a:rPr>
                        <a:t>La replicazione virale viene ridotta e mantenuta sotto controllo</a:t>
                      </a: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extLst>
                  <a:ext uri="{0D108BD9-81ED-4DB2-BD59-A6C34878D82A}">
                    <a16:rowId xmlns="" xmlns:a16="http://schemas.microsoft.com/office/drawing/2014/main" val="2548150689"/>
                  </a:ext>
                </a:extLst>
              </a:tr>
              <a:tr h="984960">
                <a:tc>
                  <a:txBody>
                    <a:bodyPr/>
                    <a:lstStyle/>
                    <a:p>
                      <a:pPr fontAlgn="ctr"/>
                      <a:r>
                        <a:rPr lang="it-IT" sz="1600" dirty="0">
                          <a:effectLst/>
                        </a:rPr>
                        <a:t>Ci sono più probabilità che il virus venga trasmesso ad altri individui</a:t>
                      </a:r>
                    </a:p>
                  </a:txBody>
                  <a:tcPr marL="26772" marR="26772" marT="17835" marB="17835" anchor="ctr">
                    <a:lnL>
                      <a:noFill/>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tc>
                  <a:txBody>
                    <a:bodyPr/>
                    <a:lstStyle/>
                    <a:p>
                      <a:pPr fontAlgn="ctr"/>
                      <a:r>
                        <a:rPr lang="it-IT" sz="1600" dirty="0">
                          <a:effectLst/>
                        </a:rPr>
                        <a:t>Il rischio di trasmissione si riduce</a:t>
                      </a: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extLst>
                  <a:ext uri="{0D108BD9-81ED-4DB2-BD59-A6C34878D82A}">
                    <a16:rowId xmlns="" xmlns:a16="http://schemas.microsoft.com/office/drawing/2014/main" val="38034565"/>
                  </a:ext>
                </a:extLst>
              </a:tr>
              <a:tr h="1921228">
                <a:tc>
                  <a:txBody>
                    <a:bodyPr/>
                    <a:lstStyle/>
                    <a:p>
                      <a:pPr fontAlgn="ctr"/>
                      <a:r>
                        <a:rPr lang="it-IT" sz="1600" dirty="0">
                          <a:effectLst/>
                        </a:rPr>
                        <a:t>L’aspettativa di vita diminuisce. Dopo circa 10 anni, in seguito a forte compromissione del sistema immunitario, vi è la progressione in AIDS</a:t>
                      </a:r>
                    </a:p>
                  </a:txBody>
                  <a:tcPr marL="26772" marR="26772" marT="17835" marB="17835" anchor="ctr">
                    <a:lnL>
                      <a:noFill/>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tc>
                  <a:txBody>
                    <a:bodyPr/>
                    <a:lstStyle/>
                    <a:p>
                      <a:pPr fontAlgn="ctr"/>
                      <a:r>
                        <a:rPr lang="it-IT" sz="1600" dirty="0">
                          <a:effectLst/>
                        </a:rPr>
                        <a:t>Il trattamento offre una buona qualità della vita e un’aspettativa di vita paragonabile a quella della popolazione generale</a:t>
                      </a: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extLst>
                  <a:ext uri="{0D108BD9-81ED-4DB2-BD59-A6C34878D82A}">
                    <a16:rowId xmlns="" xmlns:a16="http://schemas.microsoft.com/office/drawing/2014/main" val="1550577960"/>
                  </a:ext>
                </a:extLst>
              </a:tr>
              <a:tr h="797710">
                <a:tc>
                  <a:txBody>
                    <a:bodyPr/>
                    <a:lstStyle/>
                    <a:p>
                      <a:pPr fontAlgn="ctr"/>
                      <a:r>
                        <a:rPr lang="it-IT" sz="1600" dirty="0">
                          <a:effectLst/>
                        </a:rPr>
                        <a:t>Aspettativa di vita con AIDS conclamato 3 anni circa.</a:t>
                      </a:r>
                    </a:p>
                  </a:txBody>
                  <a:tcPr marL="26772" marR="26772" marT="17835" marB="17835" anchor="ctr">
                    <a:lnL>
                      <a:noFill/>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tc>
                  <a:txBody>
                    <a:bodyPr/>
                    <a:lstStyle/>
                    <a:p>
                      <a:pPr fontAlgn="ctr"/>
                      <a:r>
                        <a:rPr lang="it-IT" sz="1600" dirty="0">
                          <a:effectLst/>
                        </a:rPr>
                        <a:t>Si può evitare la progressione a AIDS</a:t>
                      </a: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extLst>
                  <a:ext uri="{0D108BD9-81ED-4DB2-BD59-A6C34878D82A}">
                    <a16:rowId xmlns="" xmlns:a16="http://schemas.microsoft.com/office/drawing/2014/main" val="2677203501"/>
                  </a:ext>
                </a:extLst>
              </a:tr>
              <a:tr h="984960">
                <a:tc>
                  <a:txBody>
                    <a:bodyPr/>
                    <a:lstStyle/>
                    <a:p>
                      <a:pPr fontAlgn="ctr"/>
                      <a:r>
                        <a:rPr lang="it-IT" sz="1600" dirty="0">
                          <a:effectLst/>
                        </a:rPr>
                        <a:t>In gravidanza il virus può essere trasmesso al nascituro</a:t>
                      </a:r>
                    </a:p>
                  </a:txBody>
                  <a:tcPr marL="26772" marR="26772" marT="17835" marB="17835" anchor="ctr">
                    <a:lnL>
                      <a:noFill/>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tc>
                  <a:txBody>
                    <a:bodyPr/>
                    <a:lstStyle/>
                    <a:p>
                      <a:pPr fontAlgn="ctr"/>
                      <a:r>
                        <a:rPr lang="it-IT" sz="1600" dirty="0">
                          <a:effectLst/>
                        </a:rPr>
                        <a:t>Il trattamento delle donne sieropositive in gravidanza diminuisce </a:t>
                      </a:r>
                    </a:p>
                  </a:txBody>
                  <a:tcPr marL="26772" marR="26772" marT="17835" marB="17835" anchor="ctr">
                    <a:lnL w="31750" cap="flat" cmpd="sng" algn="ctr">
                      <a:solidFill>
                        <a:srgbClr val="FFFFFF"/>
                      </a:solidFill>
                      <a:prstDash val="solid"/>
                      <a:round/>
                      <a:headEnd type="none" w="med" len="med"/>
                      <a:tailEnd type="none" w="med" len="med"/>
                    </a:lnL>
                    <a:lnR w="31750" cap="flat" cmpd="sng" algn="ctr">
                      <a:solidFill>
                        <a:srgbClr val="FFFFFF"/>
                      </a:solidFill>
                      <a:prstDash val="solid"/>
                      <a:round/>
                      <a:headEnd type="none" w="med" len="med"/>
                      <a:tailEnd type="none" w="med" len="med"/>
                    </a:lnR>
                    <a:lnT w="31750" cap="flat" cmpd="sng" algn="ctr">
                      <a:solidFill>
                        <a:srgbClr val="FFFFFF"/>
                      </a:solidFill>
                      <a:prstDash val="solid"/>
                      <a:round/>
                      <a:headEnd type="none" w="med" len="med"/>
                      <a:tailEnd type="none" w="med" len="med"/>
                    </a:lnT>
                    <a:lnB w="31750" cap="flat" cmpd="sng" algn="ctr">
                      <a:solidFill>
                        <a:srgbClr val="FFFFFF"/>
                      </a:solidFill>
                      <a:prstDash val="solid"/>
                      <a:round/>
                      <a:headEnd type="none" w="med" len="med"/>
                      <a:tailEnd type="none" w="med" len="med"/>
                    </a:lnB>
                    <a:solidFill>
                      <a:srgbClr val="DEDFE2"/>
                    </a:solidFill>
                  </a:tcPr>
                </a:tc>
                <a:extLst>
                  <a:ext uri="{0D108BD9-81ED-4DB2-BD59-A6C34878D82A}">
                    <a16:rowId xmlns="" xmlns:a16="http://schemas.microsoft.com/office/drawing/2014/main" val="1861792654"/>
                  </a:ext>
                </a:extLst>
              </a:tr>
            </a:tbl>
          </a:graphicData>
        </a:graphic>
      </p:graphicFrame>
    </p:spTree>
    <p:extLst>
      <p:ext uri="{BB962C8B-B14F-4D97-AF65-F5344CB8AC3E}">
        <p14:creationId xmlns="" xmlns:p14="http://schemas.microsoft.com/office/powerpoint/2010/main" val="29813210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9525"/>
          <a:ext cx="9144000" cy="6867525"/>
          <a:chOff x="0" y="9525"/>
          <a:chExt cx="9144000" cy="6867525"/>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1886</TotalTime>
  <Words>2335</Words>
  <Application>Microsoft Office PowerPoint</Application>
  <PresentationFormat>Presentazione su schermo (4:3)</PresentationFormat>
  <Paragraphs>583</Paragraphs>
  <Slides>100</Slides>
  <Notes>13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100</vt:i4>
      </vt:variant>
    </vt:vector>
  </HeadingPairs>
  <TitlesOfParts>
    <vt:vector size="102" baseType="lpstr">
      <vt:lpstr>Office Theme</vt:lpstr>
      <vt:lpstr>Documento di Microsoft Office Word</vt:lpstr>
      <vt:lpstr>Diapositiva 1</vt:lpstr>
      <vt:lpstr>Diapositiva 2</vt:lpstr>
      <vt:lpstr>Diapositiva 3</vt:lpstr>
      <vt:lpstr>farmaci antivirali</vt:lpstr>
      <vt:lpstr>Diapositiva 5</vt:lpstr>
      <vt:lpstr>Diapositiva 6</vt:lpstr>
      <vt:lpstr>Diapositiva 7</vt:lpstr>
      <vt:lpstr>Diapositiva 8</vt:lpstr>
      <vt:lpstr>Diapositiva 9</vt:lpstr>
      <vt:lpstr>Diapositiva 10</vt:lpstr>
      <vt:lpstr>Antivirali per l’influenza – inibitori NA</vt:lpstr>
      <vt:lpstr>Diapositiva 12</vt:lpstr>
      <vt:lpstr>Diapositiva 13</vt:lpstr>
      <vt:lpstr>Diapositiva 14</vt:lpstr>
      <vt:lpstr>Diapositiva 15</vt:lpstr>
      <vt:lpstr>Diapositiva 16</vt:lpstr>
      <vt:lpstr>Diapositiva 17</vt:lpstr>
      <vt:lpstr>Diapositiva 18</vt:lpstr>
      <vt:lpstr>Diapositiva 19</vt:lpstr>
      <vt:lpstr>aciclovir</vt:lpstr>
      <vt:lpstr>aciclovir</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NRTI</vt:lpstr>
      <vt:lpstr>EFFETTI AVVERSI NRTI</vt:lpstr>
      <vt:lpstr>Diapositiva 84</vt:lpstr>
      <vt:lpstr>Diapositiva 85</vt:lpstr>
      <vt:lpstr>Diapositiva 86</vt:lpstr>
      <vt:lpstr>Diapositiva 87</vt:lpstr>
      <vt:lpstr>Diapositiva 88</vt:lpstr>
      <vt:lpstr>Diapositiva 89</vt:lpstr>
      <vt:lpstr>Diapositiva 90</vt:lpstr>
      <vt:lpstr>La terapia combinata rallenta la selezione della resistenza</vt:lpstr>
      <vt:lpstr>Monotherapy vs. combination therapy and risk of resistance</vt:lpstr>
      <vt:lpstr>Diapositiva 93</vt:lpstr>
      <vt:lpstr>Diapositiva 94</vt:lpstr>
      <vt:lpstr>Diapositiva 95</vt:lpstr>
      <vt:lpstr>Diapositiva 96</vt:lpstr>
      <vt:lpstr>Diapositiva 97</vt:lpstr>
      <vt:lpstr>Diapositiva 98</vt:lpstr>
      <vt:lpstr>Diapositiva 99</vt:lpstr>
      <vt:lpstr>Diapositiva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Prof.ssa Chieppa</dc:creator>
  <dc:description/>
  <cp:lastModifiedBy>Zorzet</cp:lastModifiedBy>
  <cp:revision>149</cp:revision>
  <dcterms:created xsi:type="dcterms:W3CDTF">2005-09-06T17:27:49Z</dcterms:created>
  <dcterms:modified xsi:type="dcterms:W3CDTF">2019-12-12T09:39:52Z</dcterms:modified>
  <dc:language>en-US</dc:language>
</cp:coreProperties>
</file>