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259" r:id="rId4"/>
    <p:sldId id="260"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63" r:id="rId28"/>
    <p:sldId id="362" r:id="rId29"/>
    <p:sldId id="364" r:id="rId30"/>
    <p:sldId id="365" r:id="rId31"/>
    <p:sldId id="376" r:id="rId32"/>
    <p:sldId id="375" r:id="rId33"/>
    <p:sldId id="370" r:id="rId34"/>
    <p:sldId id="366" r:id="rId35"/>
    <p:sldId id="371" r:id="rId36"/>
    <p:sldId id="372" r:id="rId37"/>
    <p:sldId id="369" r:id="rId38"/>
    <p:sldId id="357" r:id="rId39"/>
    <p:sldId id="358" r:id="rId40"/>
    <p:sldId id="359" r:id="rId41"/>
    <p:sldId id="360" r:id="rId42"/>
    <p:sldId id="361" r:id="rId43"/>
    <p:sldId id="373" r:id="rId44"/>
    <p:sldId id="374" r:id="rId45"/>
    <p:sldId id="288" r:id="rId46"/>
  </p:sldIdLst>
  <p:sldSz cx="9144000" cy="6858000" type="screen4x3"/>
  <p:notesSz cx="6858000" cy="9144000"/>
  <p:defaultTextStyle>
    <a:defPPr>
      <a:defRPr lang="it-IT"/>
    </a:defPPr>
    <a:lvl1pPr algn="ctr" rtl="0" fontAlgn="base">
      <a:spcBef>
        <a:spcPct val="50000"/>
      </a:spcBef>
      <a:spcAft>
        <a:spcPct val="0"/>
      </a:spcAft>
      <a:buFont typeface="Wingdings" pitchFamily="2" charset="2"/>
      <a:buChar char="Ø"/>
      <a:defRPr sz="2400" kern="1200">
        <a:solidFill>
          <a:srgbClr val="000099"/>
        </a:solidFill>
        <a:latin typeface="Comic Sans MS" pitchFamily="66" charset="0"/>
        <a:ea typeface="+mn-ea"/>
        <a:cs typeface="Arial" charset="0"/>
      </a:defRPr>
    </a:lvl1pPr>
    <a:lvl2pPr marL="457200" algn="ctr" rtl="0" fontAlgn="base">
      <a:spcBef>
        <a:spcPct val="50000"/>
      </a:spcBef>
      <a:spcAft>
        <a:spcPct val="0"/>
      </a:spcAft>
      <a:buFont typeface="Wingdings" pitchFamily="2" charset="2"/>
      <a:buChar char="Ø"/>
      <a:defRPr sz="2400" kern="1200">
        <a:solidFill>
          <a:srgbClr val="000099"/>
        </a:solidFill>
        <a:latin typeface="Comic Sans MS" pitchFamily="66" charset="0"/>
        <a:ea typeface="+mn-ea"/>
        <a:cs typeface="Arial" charset="0"/>
      </a:defRPr>
    </a:lvl2pPr>
    <a:lvl3pPr marL="914400" algn="ctr" rtl="0" fontAlgn="base">
      <a:spcBef>
        <a:spcPct val="50000"/>
      </a:spcBef>
      <a:spcAft>
        <a:spcPct val="0"/>
      </a:spcAft>
      <a:buFont typeface="Wingdings" pitchFamily="2" charset="2"/>
      <a:buChar char="Ø"/>
      <a:defRPr sz="2400" kern="1200">
        <a:solidFill>
          <a:srgbClr val="000099"/>
        </a:solidFill>
        <a:latin typeface="Comic Sans MS" pitchFamily="66" charset="0"/>
        <a:ea typeface="+mn-ea"/>
        <a:cs typeface="Arial" charset="0"/>
      </a:defRPr>
    </a:lvl3pPr>
    <a:lvl4pPr marL="1371600" algn="ctr" rtl="0" fontAlgn="base">
      <a:spcBef>
        <a:spcPct val="50000"/>
      </a:spcBef>
      <a:spcAft>
        <a:spcPct val="0"/>
      </a:spcAft>
      <a:buFont typeface="Wingdings" pitchFamily="2" charset="2"/>
      <a:buChar char="Ø"/>
      <a:defRPr sz="2400" kern="1200">
        <a:solidFill>
          <a:srgbClr val="000099"/>
        </a:solidFill>
        <a:latin typeface="Comic Sans MS" pitchFamily="66" charset="0"/>
        <a:ea typeface="+mn-ea"/>
        <a:cs typeface="Arial" charset="0"/>
      </a:defRPr>
    </a:lvl4pPr>
    <a:lvl5pPr marL="1828800" algn="ctr" rtl="0" fontAlgn="base">
      <a:spcBef>
        <a:spcPct val="50000"/>
      </a:spcBef>
      <a:spcAft>
        <a:spcPct val="0"/>
      </a:spcAft>
      <a:buFont typeface="Wingdings" pitchFamily="2" charset="2"/>
      <a:buChar char="Ø"/>
      <a:defRPr sz="2400" kern="1200">
        <a:solidFill>
          <a:srgbClr val="000099"/>
        </a:solidFill>
        <a:latin typeface="Comic Sans MS" pitchFamily="66" charset="0"/>
        <a:ea typeface="+mn-ea"/>
        <a:cs typeface="Arial" charset="0"/>
      </a:defRPr>
    </a:lvl5pPr>
    <a:lvl6pPr marL="2286000" algn="l" defTabSz="914400" rtl="0" eaLnBrk="1" latinLnBrk="0" hangingPunct="1">
      <a:defRPr sz="2400" kern="1200">
        <a:solidFill>
          <a:srgbClr val="000099"/>
        </a:solidFill>
        <a:latin typeface="Comic Sans MS" pitchFamily="66" charset="0"/>
        <a:ea typeface="+mn-ea"/>
        <a:cs typeface="Arial" charset="0"/>
      </a:defRPr>
    </a:lvl6pPr>
    <a:lvl7pPr marL="2743200" algn="l" defTabSz="914400" rtl="0" eaLnBrk="1" latinLnBrk="0" hangingPunct="1">
      <a:defRPr sz="2400" kern="1200">
        <a:solidFill>
          <a:srgbClr val="000099"/>
        </a:solidFill>
        <a:latin typeface="Comic Sans MS" pitchFamily="66" charset="0"/>
        <a:ea typeface="+mn-ea"/>
        <a:cs typeface="Arial" charset="0"/>
      </a:defRPr>
    </a:lvl7pPr>
    <a:lvl8pPr marL="3200400" algn="l" defTabSz="914400" rtl="0" eaLnBrk="1" latinLnBrk="0" hangingPunct="1">
      <a:defRPr sz="2400" kern="1200">
        <a:solidFill>
          <a:srgbClr val="000099"/>
        </a:solidFill>
        <a:latin typeface="Comic Sans MS" pitchFamily="66" charset="0"/>
        <a:ea typeface="+mn-ea"/>
        <a:cs typeface="Arial" charset="0"/>
      </a:defRPr>
    </a:lvl8pPr>
    <a:lvl9pPr marL="3657600" algn="l" defTabSz="914400" rtl="0" eaLnBrk="1" latinLnBrk="0" hangingPunct="1">
      <a:defRPr sz="2400" kern="1200">
        <a:solidFill>
          <a:srgbClr val="000099"/>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DA5"/>
    <a:srgbClr val="FF0066"/>
    <a:srgbClr val="CCFF99"/>
    <a:srgbClr val="CCFFFF"/>
    <a:srgbClr val="00CC00"/>
    <a:srgbClr val="008000"/>
    <a:srgbClr val="009900"/>
    <a:srgbClr val="0033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1" autoAdjust="0"/>
    <p:restoredTop sz="94660"/>
  </p:normalViewPr>
  <p:slideViewPr>
    <p:cSldViewPr>
      <p:cViewPr>
        <p:scale>
          <a:sx n="66" d="100"/>
          <a:sy n="66" d="100"/>
        </p:scale>
        <p:origin x="-1230" y="-8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996A4-FA63-4A2E-AEC9-6EC61D507BCA}" type="datetimeFigureOut">
              <a:rPr lang="it-IT" smtClean="0"/>
              <a:pPr/>
              <a:t>04/12/2019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62BD04-7358-43F2-A964-46270A9D4256}"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D62BD04-7358-43F2-A964-46270A9D4256}" type="slidenum">
              <a:rPr lang="it-IT" smtClean="0"/>
              <a:pPr/>
              <a:t>11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63358314-F3B9-439F-8546-66094C1750E1}"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685E2881-EBA0-4181-8613-9EE479D3CFD5}"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4B42A8B6-E6E1-4617-A596-A8FD0E7710AB}"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8C9E68E8-D7BB-46BD-9A3C-44FABBD9D9BD}"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DD0F1602-C5C8-44B6-B1D7-1DC31FA6A9DE}"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3E504DE6-7057-4817-9A8B-F2CB43D34747}"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A5375123-1960-4D11-8FAF-BFF19BF5CCC9}"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825E6E8B-2EFB-4E2C-84B1-E21020BF8250}"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7E682026-3E47-4D88-A483-01935DB615EE}"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9E5EF787-DA97-4126-B3C5-BFE1103998CD}"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D03E838B-1757-40DA-81AE-295ED1742872}"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chemeClr val="tx1"/>
                </a:solidFill>
                <a:latin typeface="+mn-lt"/>
              </a:defRPr>
            </a:lvl1pPr>
          </a:lstStyle>
          <a:p>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tx1"/>
                </a:solidFill>
                <a:latin typeface="+mn-lt"/>
              </a:defRPr>
            </a:lvl1pPr>
          </a:lstStyle>
          <a:p>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tx1"/>
                </a:solidFill>
                <a:latin typeface="+mn-lt"/>
              </a:defRPr>
            </a:lvl1pPr>
          </a:lstStyle>
          <a:p>
            <a:fld id="{92C6398E-4204-4331-B5CB-1747F961CC40}"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it.wikipedia.org/wiki/Carbonio"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hyperlink" Target="http://it.wikipedia.org/wiki/Progesteron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074" name="Picture 2" descr="Image6"/>
          <p:cNvPicPr>
            <a:picLocks noChangeAspect="1" noChangeArrowheads="1"/>
          </p:cNvPicPr>
          <p:nvPr/>
        </p:nvPicPr>
        <p:blipFill>
          <a:blip r:embed="rId3" cstate="print"/>
          <a:srcRect/>
          <a:stretch>
            <a:fillRect/>
          </a:stretch>
        </p:blipFill>
        <p:spPr bwMode="auto">
          <a:xfrm>
            <a:off x="3276600" y="2997200"/>
            <a:ext cx="2689225" cy="2584450"/>
          </a:xfrm>
          <a:prstGeom prst="rect">
            <a:avLst/>
          </a:prstGeom>
          <a:noFill/>
        </p:spPr>
      </p:pic>
      <p:sp>
        <p:nvSpPr>
          <p:cNvPr id="3075" name="Text Box 3"/>
          <p:cNvSpPr txBox="1">
            <a:spLocks noChangeArrowheads="1"/>
          </p:cNvSpPr>
          <p:nvPr/>
        </p:nvSpPr>
        <p:spPr bwMode="auto">
          <a:xfrm>
            <a:off x="0" y="115888"/>
            <a:ext cx="9144000" cy="2835275"/>
          </a:xfrm>
          <a:prstGeom prst="rect">
            <a:avLst/>
          </a:prstGeom>
          <a:noFill/>
          <a:ln w="9525">
            <a:noFill/>
            <a:miter lim="800000"/>
            <a:headEnd/>
            <a:tailEnd/>
          </a:ln>
          <a:effectLst>
            <a:outerShdw dist="35921" dir="2700000" algn="ctr" rotWithShape="0">
              <a:srgbClr val="FF0000"/>
            </a:outerShdw>
          </a:effectLst>
        </p:spPr>
        <p:txBody>
          <a:bodyPr>
            <a:spAutoFit/>
          </a:bodyPr>
          <a:lstStyle/>
          <a:p>
            <a:pPr>
              <a:buFontTx/>
              <a:buNone/>
            </a:pPr>
            <a:r>
              <a:rPr lang="it-IT" sz="6000" b="1">
                <a:solidFill>
                  <a:schemeClr val="accent2"/>
                </a:solidFill>
              </a:rPr>
              <a:t>Fisiologia del ciclo</a:t>
            </a:r>
            <a:r>
              <a:rPr lang="it-IT" sz="4000" b="1">
                <a:solidFill>
                  <a:schemeClr val="accent2"/>
                </a:solidFill>
              </a:rPr>
              <a:t> </a:t>
            </a:r>
            <a:r>
              <a:rPr lang="it-IT" sz="6000" b="1">
                <a:solidFill>
                  <a:schemeClr val="accent2"/>
                </a:solidFill>
              </a:rPr>
              <a:t>mestruale e pillola anticoncezionale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1986" name="Picture 4" descr="29"/>
          <p:cNvPicPr>
            <a:picLocks noChangeAspect="1" noChangeArrowheads="1"/>
          </p:cNvPicPr>
          <p:nvPr/>
        </p:nvPicPr>
        <p:blipFill>
          <a:blip r:embed="rId3" cstate="print"/>
          <a:srcRect t="7141" b="10355"/>
          <a:stretch>
            <a:fillRect/>
          </a:stretch>
        </p:blipFill>
        <p:spPr bwMode="auto">
          <a:xfrm>
            <a:off x="0" y="0"/>
            <a:ext cx="6646863" cy="6858000"/>
          </a:xfrm>
          <a:prstGeom prst="rect">
            <a:avLst/>
          </a:prstGeom>
          <a:noFill/>
          <a:ln w="9525">
            <a:noFill/>
            <a:miter lim="800000"/>
            <a:headEnd/>
            <a:tailEnd/>
          </a:ln>
        </p:spPr>
      </p:pic>
      <p:sp>
        <p:nvSpPr>
          <p:cNvPr id="41988" name="Oval 5"/>
          <p:cNvSpPr>
            <a:spLocks noChangeArrowheads="1"/>
          </p:cNvSpPr>
          <p:nvPr/>
        </p:nvSpPr>
        <p:spPr bwMode="auto">
          <a:xfrm>
            <a:off x="622300" y="2514600"/>
            <a:ext cx="1993900" cy="901700"/>
          </a:xfrm>
          <a:prstGeom prst="ellipse">
            <a:avLst/>
          </a:prstGeom>
          <a:noFill/>
          <a:ln w="9525">
            <a:solidFill>
              <a:schemeClr val="tx1"/>
            </a:solidFill>
            <a:round/>
            <a:headEnd/>
            <a:tailEnd/>
          </a:ln>
        </p:spPr>
        <p:txBody>
          <a:bodyPr wrap="none" anchor="ctr"/>
          <a:lstStyle/>
          <a:p>
            <a:endParaRPr lang="it-IT"/>
          </a:p>
        </p:txBody>
      </p:sp>
      <p:sp>
        <p:nvSpPr>
          <p:cNvPr id="41989" name="Oval 6"/>
          <p:cNvSpPr>
            <a:spLocks noChangeArrowheads="1"/>
          </p:cNvSpPr>
          <p:nvPr/>
        </p:nvSpPr>
        <p:spPr bwMode="auto">
          <a:xfrm>
            <a:off x="4089400" y="2489200"/>
            <a:ext cx="1993900" cy="901700"/>
          </a:xfrm>
          <a:prstGeom prst="ellipse">
            <a:avLst/>
          </a:prstGeom>
          <a:noFill/>
          <a:ln w="9525">
            <a:solidFill>
              <a:schemeClr val="tx1"/>
            </a:solidFill>
            <a:round/>
            <a:headEnd/>
            <a:tailEnd/>
          </a:ln>
        </p:spPr>
        <p:txBody>
          <a:bodyPr wrap="none" anchor="ctr"/>
          <a:lstStyle/>
          <a:p>
            <a:endParaRPr lang="it-IT"/>
          </a:p>
        </p:txBody>
      </p:sp>
      <p:sp>
        <p:nvSpPr>
          <p:cNvPr id="41990" name="Text Box 7"/>
          <p:cNvSpPr txBox="1">
            <a:spLocks noChangeArrowheads="1"/>
          </p:cNvSpPr>
          <p:nvPr/>
        </p:nvSpPr>
        <p:spPr bwMode="auto">
          <a:xfrm>
            <a:off x="800100" y="2641600"/>
            <a:ext cx="1651000" cy="581025"/>
          </a:xfrm>
          <a:prstGeom prst="rect">
            <a:avLst/>
          </a:prstGeom>
          <a:noFill/>
          <a:ln w="9525">
            <a:noFill/>
            <a:miter lim="800000"/>
            <a:headEnd/>
            <a:tailEnd/>
          </a:ln>
        </p:spPr>
        <p:txBody>
          <a:bodyPr>
            <a:spAutoFit/>
          </a:bodyPr>
          <a:lstStyle/>
          <a:p>
            <a:pPr>
              <a:spcBef>
                <a:spcPct val="50000"/>
              </a:spcBef>
            </a:pPr>
            <a:r>
              <a:rPr lang="it-IT" sz="1600"/>
              <a:t>Sviluppo/matura-zione follicolo</a:t>
            </a:r>
          </a:p>
        </p:txBody>
      </p:sp>
      <p:sp>
        <p:nvSpPr>
          <p:cNvPr id="41991" name="Text Box 8"/>
          <p:cNvSpPr txBox="1">
            <a:spLocks noChangeArrowheads="1"/>
          </p:cNvSpPr>
          <p:nvPr/>
        </p:nvSpPr>
        <p:spPr bwMode="auto">
          <a:xfrm>
            <a:off x="4127500" y="2641600"/>
            <a:ext cx="1943100" cy="581025"/>
          </a:xfrm>
          <a:prstGeom prst="rect">
            <a:avLst/>
          </a:prstGeom>
          <a:noFill/>
          <a:ln w="9525">
            <a:noFill/>
            <a:miter lim="800000"/>
            <a:headEnd/>
            <a:tailEnd/>
          </a:ln>
        </p:spPr>
        <p:txBody>
          <a:bodyPr>
            <a:spAutoFit/>
          </a:bodyPr>
          <a:lstStyle/>
          <a:p>
            <a:pPr>
              <a:spcBef>
                <a:spcPct val="50000"/>
              </a:spcBef>
            </a:pPr>
            <a:r>
              <a:rPr lang="it-IT" sz="1600"/>
              <a:t>Rottura parete follicolo, ovulazione</a:t>
            </a:r>
          </a:p>
        </p:txBody>
      </p:sp>
      <p:sp>
        <p:nvSpPr>
          <p:cNvPr id="41992" name="Line 9"/>
          <p:cNvSpPr>
            <a:spLocks noChangeShapeType="1"/>
          </p:cNvSpPr>
          <p:nvPr/>
        </p:nvSpPr>
        <p:spPr bwMode="auto">
          <a:xfrm flipH="1">
            <a:off x="2247900" y="2997200"/>
            <a:ext cx="508000" cy="469900"/>
          </a:xfrm>
          <a:prstGeom prst="line">
            <a:avLst/>
          </a:prstGeom>
          <a:noFill/>
          <a:ln w="9525">
            <a:solidFill>
              <a:srgbClr val="FF0000"/>
            </a:solidFill>
            <a:round/>
            <a:headEnd/>
            <a:tailEnd type="triangle" w="med" len="med"/>
          </a:ln>
        </p:spPr>
        <p:txBody>
          <a:bodyPr/>
          <a:lstStyle/>
          <a:p>
            <a:endParaRPr lang="it-IT"/>
          </a:p>
        </p:txBody>
      </p:sp>
      <p:sp>
        <p:nvSpPr>
          <p:cNvPr id="41993" name="Line 10"/>
          <p:cNvSpPr>
            <a:spLocks noChangeShapeType="1"/>
          </p:cNvSpPr>
          <p:nvPr/>
        </p:nvSpPr>
        <p:spPr bwMode="auto">
          <a:xfrm>
            <a:off x="3848100" y="3048000"/>
            <a:ext cx="431800" cy="368300"/>
          </a:xfrm>
          <a:prstGeom prst="line">
            <a:avLst/>
          </a:prstGeom>
          <a:noFill/>
          <a:ln w="9525">
            <a:solidFill>
              <a:srgbClr val="FF0000"/>
            </a:solidFill>
            <a:round/>
            <a:headEnd/>
            <a:tailEnd type="triangle" w="med" len="med"/>
          </a:ln>
        </p:spPr>
        <p:txBody>
          <a:bodyPr/>
          <a:lstStyle/>
          <a:p>
            <a:endParaRPr lang="it-IT"/>
          </a:p>
        </p:txBody>
      </p:sp>
      <p:sp>
        <p:nvSpPr>
          <p:cNvPr id="10" name="CasellaDiTesto 9"/>
          <p:cNvSpPr txBox="1"/>
          <p:nvPr/>
        </p:nvSpPr>
        <p:spPr>
          <a:xfrm>
            <a:off x="6084168" y="0"/>
            <a:ext cx="2880320" cy="5355312"/>
          </a:xfrm>
          <a:prstGeom prst="rect">
            <a:avLst/>
          </a:prstGeom>
          <a:noFill/>
        </p:spPr>
        <p:txBody>
          <a:bodyPr wrap="square" rtlCol="0">
            <a:spAutoFit/>
          </a:bodyPr>
          <a:lstStyle/>
          <a:p>
            <a:pPr algn="just">
              <a:spcBef>
                <a:spcPts val="0"/>
              </a:spcBef>
              <a:buNone/>
            </a:pPr>
            <a:r>
              <a:rPr lang="it-IT" sz="1800" dirty="0" smtClean="0"/>
              <a:t>Nella fase luteinica: LH agisce sul follicolo rotto che prolifera e diventa </a:t>
            </a:r>
            <a:r>
              <a:rPr lang="it-IT" sz="1800" dirty="0" err="1" smtClean="0"/>
              <a:t>CL</a:t>
            </a:r>
            <a:r>
              <a:rPr lang="it-IT" sz="1800" dirty="0" smtClean="0"/>
              <a:t> (corpo luteo) che secerne Progesterone. </a:t>
            </a:r>
          </a:p>
          <a:p>
            <a:pPr algn="just">
              <a:spcBef>
                <a:spcPts val="0"/>
              </a:spcBef>
              <a:buNone/>
            </a:pPr>
            <a:r>
              <a:rPr lang="it-IT" sz="1800" dirty="0" smtClean="0"/>
              <a:t>Questo agisce sull’endometrio rendendolo adatto all’impianto dell’uovo fecondato  (fase  secretoria) ed inibisce mediante, feedback negativo su ipotalamo ed ipofisi, la liberazione di LH.</a:t>
            </a:r>
          </a:p>
          <a:p>
            <a:pPr algn="just">
              <a:spcBef>
                <a:spcPts val="0"/>
              </a:spcBef>
              <a:buNone/>
            </a:pPr>
            <a:r>
              <a:rPr lang="it-IT" sz="1800" dirty="0" smtClean="0"/>
              <a:t>Se l’uovo non viene  fecondato la produzione di P. finisce e c’è la mestruazione (28° g.)</a:t>
            </a:r>
            <a:endParaRPr lang="it-IT" sz="1800" dirty="0"/>
          </a:p>
        </p:txBody>
      </p:sp>
      <p:pic>
        <p:nvPicPr>
          <p:cNvPr id="12" name="Picture 5" descr="29"/>
          <p:cNvPicPr>
            <a:picLocks noChangeArrowheads="1"/>
          </p:cNvPicPr>
          <p:nvPr/>
        </p:nvPicPr>
        <p:blipFill>
          <a:blip r:embed="rId4" cstate="print"/>
          <a:srcRect l="30003" t="68552" r="29003" b="13211"/>
          <a:stretch>
            <a:fillRect/>
          </a:stretch>
        </p:blipFill>
        <p:spPr bwMode="auto">
          <a:xfrm>
            <a:off x="6074569" y="5203401"/>
            <a:ext cx="3069431" cy="1654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0242" name="Picture 2" descr="endometrio"/>
          <p:cNvPicPr>
            <a:picLocks noChangeAspect="1" noChangeArrowheads="1"/>
          </p:cNvPicPr>
          <p:nvPr/>
        </p:nvPicPr>
        <p:blipFill>
          <a:blip r:embed="rId4" cstate="print"/>
          <a:srcRect/>
          <a:stretch>
            <a:fillRect/>
          </a:stretch>
        </p:blipFill>
        <p:spPr bwMode="auto">
          <a:xfrm>
            <a:off x="1965325" y="1916113"/>
            <a:ext cx="5199063" cy="2930525"/>
          </a:xfrm>
          <a:prstGeom prst="rect">
            <a:avLst/>
          </a:prstGeom>
          <a:noFill/>
          <a:ln w="9525">
            <a:noFill/>
            <a:miter lim="800000"/>
            <a:headEnd/>
            <a:tailEnd/>
          </a:ln>
        </p:spPr>
      </p:pic>
      <p:sp>
        <p:nvSpPr>
          <p:cNvPr id="10243" name="Rectangle 3"/>
          <p:cNvSpPr>
            <a:spLocks noGrp="1" noChangeArrowheads="1"/>
          </p:cNvSpPr>
          <p:nvPr>
            <p:ph type="body" idx="1"/>
          </p:nvPr>
        </p:nvSpPr>
        <p:spPr>
          <a:xfrm>
            <a:off x="0" y="4579938"/>
            <a:ext cx="3779838" cy="1728787"/>
          </a:xfrm>
        </p:spPr>
        <p:txBody>
          <a:bodyPr/>
          <a:lstStyle/>
          <a:p>
            <a:pPr algn="just">
              <a:buClr>
                <a:srgbClr val="000066"/>
              </a:buClr>
              <a:buFont typeface="Wingdings" pitchFamily="2" charset="2"/>
              <a:buNone/>
            </a:pPr>
            <a:endParaRPr lang="it-IT" sz="2000" dirty="0">
              <a:solidFill>
                <a:srgbClr val="000066"/>
              </a:solidFill>
              <a:latin typeface="Comic Sans MS" pitchFamily="66" charset="0"/>
            </a:endParaRPr>
          </a:p>
          <a:p>
            <a:pPr algn="ctr">
              <a:buClr>
                <a:srgbClr val="000066"/>
              </a:buClr>
              <a:buFont typeface="Wingdings" pitchFamily="2" charset="2"/>
              <a:buChar char="v"/>
            </a:pPr>
            <a:r>
              <a:rPr lang="it-IT" sz="2000" dirty="0">
                <a:solidFill>
                  <a:srgbClr val="000099"/>
                </a:solidFill>
                <a:latin typeface="Comic Sans MS" pitchFamily="66" charset="0"/>
              </a:rPr>
              <a:t> L’endometrio si distacca riducendosi ad uno strato basale minimo, ma conservando le estremità delle ghiandole e i vasi che si riformeranno</a:t>
            </a:r>
            <a:r>
              <a:rPr lang="it-IT" sz="2000" dirty="0">
                <a:solidFill>
                  <a:srgbClr val="000099"/>
                </a:solidFill>
              </a:rPr>
              <a:t>.</a:t>
            </a:r>
          </a:p>
        </p:txBody>
      </p:sp>
      <p:sp>
        <p:nvSpPr>
          <p:cNvPr id="10244" name="Rectangle 4"/>
          <p:cNvSpPr>
            <a:spLocks noChangeArrowheads="1"/>
          </p:cNvSpPr>
          <p:nvPr/>
        </p:nvSpPr>
        <p:spPr bwMode="auto">
          <a:xfrm>
            <a:off x="2214563" y="123825"/>
            <a:ext cx="3581400" cy="641350"/>
          </a:xfrm>
          <a:prstGeom prst="rect">
            <a:avLst/>
          </a:prstGeom>
          <a:noFill/>
          <a:ln w="9525">
            <a:noFill/>
            <a:miter lim="800000"/>
            <a:headEnd/>
            <a:tailEnd/>
          </a:ln>
          <a:effectLst>
            <a:outerShdw dist="35921" dir="2700000" algn="ctr" rotWithShape="0">
              <a:srgbClr val="0000FF"/>
            </a:outerShdw>
          </a:effectLst>
        </p:spPr>
        <p:txBody>
          <a:bodyPr wrap="none">
            <a:spAutoFit/>
          </a:bodyPr>
          <a:lstStyle/>
          <a:p>
            <a:pPr algn="l">
              <a:spcBef>
                <a:spcPct val="0"/>
              </a:spcBef>
              <a:buFontTx/>
              <a:buNone/>
            </a:pPr>
            <a:r>
              <a:rPr lang="it-IT" sz="3600" b="1">
                <a:solidFill>
                  <a:srgbClr val="CC3399"/>
                </a:solidFill>
              </a:rPr>
              <a:t>Fase Mestruale</a:t>
            </a:r>
          </a:p>
        </p:txBody>
      </p:sp>
      <p:sp>
        <p:nvSpPr>
          <p:cNvPr id="10245" name="Text Box 5"/>
          <p:cNvSpPr txBox="1">
            <a:spLocks noChangeArrowheads="1"/>
          </p:cNvSpPr>
          <p:nvPr/>
        </p:nvSpPr>
        <p:spPr bwMode="auto">
          <a:xfrm>
            <a:off x="0" y="765175"/>
            <a:ext cx="3419475" cy="1311275"/>
          </a:xfrm>
          <a:prstGeom prst="rect">
            <a:avLst/>
          </a:prstGeom>
          <a:noFill/>
          <a:ln w="9525">
            <a:noFill/>
            <a:miter lim="800000"/>
            <a:headEnd/>
            <a:tailEnd/>
          </a:ln>
          <a:effectLst/>
        </p:spPr>
        <p:txBody>
          <a:bodyPr>
            <a:spAutoFit/>
          </a:bodyPr>
          <a:lstStyle/>
          <a:p>
            <a:pPr>
              <a:buFont typeface="Wingdings" pitchFamily="2" charset="2"/>
              <a:buChar char="v"/>
            </a:pPr>
            <a:r>
              <a:rPr lang="it-IT" sz="2000"/>
              <a:t> Il primo giorno del ciclo mestruale è considerato la comparsa del flusso sanguigno uterino</a:t>
            </a:r>
          </a:p>
        </p:txBody>
      </p:sp>
      <p:sp>
        <p:nvSpPr>
          <p:cNvPr id="10246" name="Text Box 6"/>
          <p:cNvSpPr txBox="1">
            <a:spLocks noChangeArrowheads="1"/>
          </p:cNvSpPr>
          <p:nvPr/>
        </p:nvSpPr>
        <p:spPr bwMode="auto">
          <a:xfrm>
            <a:off x="4643438" y="765175"/>
            <a:ext cx="4535487" cy="1739900"/>
          </a:xfrm>
          <a:prstGeom prst="rect">
            <a:avLst/>
          </a:prstGeom>
          <a:noFill/>
          <a:ln w="9525">
            <a:noFill/>
            <a:miter lim="800000"/>
            <a:headEnd/>
            <a:tailEnd/>
          </a:ln>
          <a:effectLst/>
        </p:spPr>
        <p:txBody>
          <a:bodyPr>
            <a:spAutoFit/>
          </a:bodyPr>
          <a:lstStyle/>
          <a:p>
            <a:pPr>
              <a:lnSpc>
                <a:spcPct val="90000"/>
              </a:lnSpc>
              <a:spcBef>
                <a:spcPct val="20000"/>
              </a:spcBef>
              <a:buClr>
                <a:srgbClr val="000066"/>
              </a:buClr>
              <a:buFont typeface="Wingdings" pitchFamily="2" charset="2"/>
              <a:buChar char="v"/>
            </a:pPr>
            <a:r>
              <a:rPr lang="it-IT" sz="2000"/>
              <a:t> Le arterie spirali che irrorano l’endometrio si restringono fino ad occludersi, causando nicrosi tessutale, seguita da rottura dei vasi al di sopra delle ostruzioni ed emorragia</a:t>
            </a:r>
            <a:endParaRPr lang="it-IT">
              <a:solidFill>
                <a:schemeClr val="tx1"/>
              </a:solidFill>
            </a:endParaRPr>
          </a:p>
        </p:txBody>
      </p:sp>
      <p:sp>
        <p:nvSpPr>
          <p:cNvPr id="10247" name="Text Box 7"/>
          <p:cNvSpPr txBox="1">
            <a:spLocks noChangeArrowheads="1"/>
          </p:cNvSpPr>
          <p:nvPr/>
        </p:nvSpPr>
        <p:spPr bwMode="auto">
          <a:xfrm>
            <a:off x="5199063" y="4948239"/>
            <a:ext cx="3706812" cy="1631216"/>
          </a:xfrm>
          <a:prstGeom prst="rect">
            <a:avLst/>
          </a:prstGeom>
          <a:noFill/>
          <a:ln w="9525">
            <a:noFill/>
            <a:miter lim="800000"/>
            <a:headEnd/>
            <a:tailEnd/>
          </a:ln>
          <a:effectLst/>
        </p:spPr>
        <p:txBody>
          <a:bodyPr wrap="square">
            <a:spAutoFit/>
          </a:bodyPr>
          <a:lstStyle/>
          <a:p>
            <a:pPr>
              <a:buFont typeface="Wingdings" pitchFamily="2" charset="2"/>
              <a:buChar char="v"/>
            </a:pPr>
            <a:r>
              <a:rPr lang="it-IT" sz="2000" dirty="0"/>
              <a:t> La quantità di sangue perduto ad ogni mestruazione si aggira intorno ai 100-200 grammi. Una proprietà caratteristica di questo sangue è quella di non coagulare.</a:t>
            </a:r>
          </a:p>
        </p:txBody>
      </p:sp>
      <p:pic>
        <p:nvPicPr>
          <p:cNvPr id="10248" name="Picture 8" descr="CACTWRDP"/>
          <p:cNvPicPr>
            <a:picLocks noChangeAspect="1" noChangeArrowheads="1"/>
          </p:cNvPicPr>
          <p:nvPr/>
        </p:nvPicPr>
        <p:blipFill>
          <a:blip r:embed="rId5" cstate="print"/>
          <a:srcRect/>
          <a:stretch>
            <a:fillRect/>
          </a:stretch>
        </p:blipFill>
        <p:spPr bwMode="auto">
          <a:xfrm>
            <a:off x="6019800" y="115888"/>
            <a:ext cx="857250" cy="600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500" fill="hold"/>
                                        <p:tgtEl>
                                          <p:spTgt spid="1024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4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246"/>
                                        </p:tgtEl>
                                        <p:attrNameLst>
                                          <p:attrName>style.visibility</p:attrName>
                                        </p:attrNameLst>
                                      </p:cBhvr>
                                      <p:to>
                                        <p:strVal val="visible"/>
                                      </p:to>
                                    </p:set>
                                    <p:anim calcmode="lin" valueType="num">
                                      <p:cBhvr>
                                        <p:cTn id="14" dur="500" fill="hold"/>
                                        <p:tgtEl>
                                          <p:spTgt spid="10246"/>
                                        </p:tgtEl>
                                        <p:attrNameLst>
                                          <p:attrName>ppt_w</p:attrName>
                                        </p:attrNameLst>
                                      </p:cBhvr>
                                      <p:tavLst>
                                        <p:tav tm="0">
                                          <p:val>
                                            <p:fltVal val="0"/>
                                          </p:val>
                                        </p:tav>
                                        <p:tav tm="100000">
                                          <p:val>
                                            <p:strVal val="#ppt_w"/>
                                          </p:val>
                                        </p:tav>
                                      </p:tavLst>
                                    </p:anim>
                                    <p:anim calcmode="lin" valueType="num">
                                      <p:cBhvr>
                                        <p:cTn id="15" dur="500" fill="hold"/>
                                        <p:tgtEl>
                                          <p:spTgt spid="10246"/>
                                        </p:tgtEl>
                                        <p:attrNameLst>
                                          <p:attrName>ppt_h</p:attrName>
                                        </p:attrNameLst>
                                      </p:cBhvr>
                                      <p:tavLst>
                                        <p:tav tm="0">
                                          <p:val>
                                            <p:fltVal val="0"/>
                                          </p:val>
                                        </p:tav>
                                        <p:tav tm="100000">
                                          <p:val>
                                            <p:strVal val="#ppt_h"/>
                                          </p:val>
                                        </p:tav>
                                      </p:tavLst>
                                    </p:anim>
                                    <p:animEffect transition="in" filter="fade">
                                      <p:cBhvr>
                                        <p:cTn id="16" dur="500"/>
                                        <p:tgtEl>
                                          <p:spTgt spid="1024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0242"/>
                                        </p:tgtEl>
                                        <p:attrNameLst>
                                          <p:attrName>style.visibility</p:attrName>
                                        </p:attrNameLst>
                                      </p:cBhvr>
                                      <p:to>
                                        <p:strVal val="visible"/>
                                      </p:to>
                                    </p:set>
                                    <p:anim calcmode="lin" valueType="num">
                                      <p:cBhvr>
                                        <p:cTn id="21" dur="500" fill="hold"/>
                                        <p:tgtEl>
                                          <p:spTgt spid="10242"/>
                                        </p:tgtEl>
                                        <p:attrNameLst>
                                          <p:attrName>ppt_w</p:attrName>
                                        </p:attrNameLst>
                                      </p:cBhvr>
                                      <p:tavLst>
                                        <p:tav tm="0">
                                          <p:val>
                                            <p:fltVal val="0"/>
                                          </p:val>
                                        </p:tav>
                                        <p:tav tm="100000">
                                          <p:val>
                                            <p:strVal val="#ppt_w"/>
                                          </p:val>
                                        </p:tav>
                                      </p:tavLst>
                                    </p:anim>
                                    <p:anim calcmode="lin" valueType="num">
                                      <p:cBhvr>
                                        <p:cTn id="22" dur="500" fill="hold"/>
                                        <p:tgtEl>
                                          <p:spTgt spid="10242"/>
                                        </p:tgtEl>
                                        <p:attrNameLst>
                                          <p:attrName>ppt_h</p:attrName>
                                        </p:attrNameLst>
                                      </p:cBhvr>
                                      <p:tavLst>
                                        <p:tav tm="0">
                                          <p:val>
                                            <p:fltVal val="0"/>
                                          </p:val>
                                        </p:tav>
                                        <p:tav tm="100000">
                                          <p:val>
                                            <p:strVal val="#ppt_h"/>
                                          </p:val>
                                        </p:tav>
                                      </p:tavLst>
                                    </p:anim>
                                    <p:animEffect transition="in" filter="fade">
                                      <p:cBhvr>
                                        <p:cTn id="23" dur="500"/>
                                        <p:tgtEl>
                                          <p:spTgt spid="102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243">
                                            <p:txEl>
                                              <p:pRg st="1" end="1"/>
                                            </p:txEl>
                                          </p:spTgt>
                                        </p:tgtEl>
                                        <p:attrNameLst>
                                          <p:attrName>style.visibility</p:attrName>
                                        </p:attrNameLst>
                                      </p:cBhvr>
                                      <p:to>
                                        <p:strVal val="visible"/>
                                      </p:to>
                                    </p:set>
                                    <p:anim calcmode="lin" valueType="num">
                                      <p:cBhvr>
                                        <p:cTn id="28"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1024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1024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247"/>
                                        </p:tgtEl>
                                        <p:attrNameLst>
                                          <p:attrName>style.visibility</p:attrName>
                                        </p:attrNameLst>
                                      </p:cBhvr>
                                      <p:to>
                                        <p:strVal val="visible"/>
                                      </p:to>
                                    </p:set>
                                    <p:anim calcmode="lin" valueType="num">
                                      <p:cBhvr>
                                        <p:cTn id="35" dur="500" fill="hold"/>
                                        <p:tgtEl>
                                          <p:spTgt spid="10247"/>
                                        </p:tgtEl>
                                        <p:attrNameLst>
                                          <p:attrName>ppt_w</p:attrName>
                                        </p:attrNameLst>
                                      </p:cBhvr>
                                      <p:tavLst>
                                        <p:tav tm="0">
                                          <p:val>
                                            <p:fltVal val="0"/>
                                          </p:val>
                                        </p:tav>
                                        <p:tav tm="100000">
                                          <p:val>
                                            <p:strVal val="#ppt_w"/>
                                          </p:val>
                                        </p:tav>
                                      </p:tavLst>
                                    </p:anim>
                                    <p:anim calcmode="lin" valueType="num">
                                      <p:cBhvr>
                                        <p:cTn id="36" dur="500" fill="hold"/>
                                        <p:tgtEl>
                                          <p:spTgt spid="10247"/>
                                        </p:tgtEl>
                                        <p:attrNameLst>
                                          <p:attrName>ppt_h</p:attrName>
                                        </p:attrNameLst>
                                      </p:cBhvr>
                                      <p:tavLst>
                                        <p:tav tm="0">
                                          <p:val>
                                            <p:fltVal val="0"/>
                                          </p:val>
                                        </p:tav>
                                        <p:tav tm="100000">
                                          <p:val>
                                            <p:strVal val="#ppt_h"/>
                                          </p:val>
                                        </p:tav>
                                      </p:tavLst>
                                    </p:anim>
                                    <p:animEffect transition="in" filter="fade">
                                      <p:cBhvr>
                                        <p:cTn id="37"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6" grpId="0"/>
      <p:bldP spid="102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115888"/>
            <a:ext cx="8893175" cy="641350"/>
          </a:xfrm>
          <a:prstGeom prst="rect">
            <a:avLst/>
          </a:prstGeom>
          <a:noFill/>
          <a:ln w="9525">
            <a:noFill/>
            <a:miter lim="800000"/>
            <a:headEnd/>
            <a:tailEnd/>
          </a:ln>
          <a:effectLst>
            <a:outerShdw dist="35921" dir="2700000" algn="ctr" rotWithShape="0">
              <a:srgbClr val="0000FF"/>
            </a:outerShdw>
          </a:effectLst>
        </p:spPr>
        <p:txBody>
          <a:bodyPr>
            <a:spAutoFit/>
          </a:bodyPr>
          <a:lstStyle/>
          <a:p>
            <a:pPr>
              <a:spcBef>
                <a:spcPct val="0"/>
              </a:spcBef>
              <a:buFontTx/>
              <a:buNone/>
            </a:pPr>
            <a:r>
              <a:rPr lang="it-IT" sz="3600" b="1">
                <a:solidFill>
                  <a:srgbClr val="CC3399"/>
                </a:solidFill>
              </a:rPr>
              <a:t>Fase proliferativa</a:t>
            </a:r>
          </a:p>
        </p:txBody>
      </p:sp>
      <p:sp>
        <p:nvSpPr>
          <p:cNvPr id="11267" name="Rectangle 3"/>
          <p:cNvSpPr>
            <a:spLocks noChangeArrowheads="1"/>
          </p:cNvSpPr>
          <p:nvPr/>
        </p:nvSpPr>
        <p:spPr bwMode="auto">
          <a:xfrm>
            <a:off x="0" y="836613"/>
            <a:ext cx="8820150" cy="822325"/>
          </a:xfrm>
          <a:prstGeom prst="rect">
            <a:avLst/>
          </a:prstGeom>
          <a:noFill/>
          <a:ln w="9525">
            <a:noFill/>
            <a:miter lim="800000"/>
            <a:headEnd/>
            <a:tailEnd/>
          </a:ln>
          <a:effectLst>
            <a:outerShdw dist="35921" dir="2700000" algn="ctr" rotWithShape="0">
              <a:schemeClr val="bg1"/>
            </a:outerShdw>
          </a:effectLst>
        </p:spPr>
        <p:txBody>
          <a:bodyPr>
            <a:spAutoFit/>
          </a:bodyPr>
          <a:lstStyle/>
          <a:p>
            <a:pPr algn="l">
              <a:buClr>
                <a:srgbClr val="003366"/>
              </a:buClr>
            </a:pPr>
            <a:r>
              <a:rPr lang="it-IT">
                <a:solidFill>
                  <a:schemeClr val="tx1"/>
                </a:solidFill>
              </a:rPr>
              <a:t> </a:t>
            </a:r>
            <a:r>
              <a:rPr lang="it-IT"/>
              <a:t>Nelle ovaie si sviluppa il follicolo ooforo che immette in circolazione l’estradiolo (estrogeno)</a:t>
            </a:r>
          </a:p>
        </p:txBody>
      </p:sp>
      <p:pic>
        <p:nvPicPr>
          <p:cNvPr id="11268" name="Picture 4" descr="ovaio"/>
          <p:cNvPicPr>
            <a:picLocks noChangeAspect="1" noChangeArrowheads="1"/>
          </p:cNvPicPr>
          <p:nvPr/>
        </p:nvPicPr>
        <p:blipFill>
          <a:blip r:embed="rId3" cstate="print"/>
          <a:srcRect/>
          <a:stretch>
            <a:fillRect/>
          </a:stretch>
        </p:blipFill>
        <p:spPr bwMode="auto">
          <a:xfrm>
            <a:off x="1979613" y="1700213"/>
            <a:ext cx="4752975" cy="2384425"/>
          </a:xfrm>
          <a:prstGeom prst="rect">
            <a:avLst/>
          </a:prstGeom>
          <a:noFill/>
          <a:ln w="9525">
            <a:noFill/>
            <a:miter lim="800000"/>
            <a:headEnd/>
            <a:tailEnd/>
          </a:ln>
        </p:spPr>
      </p:pic>
      <p:sp>
        <p:nvSpPr>
          <p:cNvPr id="11270" name="Rectangle 6"/>
          <p:cNvSpPr>
            <a:spLocks noChangeArrowheads="1"/>
          </p:cNvSpPr>
          <p:nvPr/>
        </p:nvSpPr>
        <p:spPr bwMode="auto">
          <a:xfrm>
            <a:off x="0" y="4037013"/>
            <a:ext cx="8964613" cy="1552575"/>
          </a:xfrm>
          <a:prstGeom prst="rect">
            <a:avLst/>
          </a:prstGeom>
          <a:noFill/>
          <a:ln w="9525">
            <a:noFill/>
            <a:miter lim="800000"/>
            <a:headEnd/>
            <a:tailEnd/>
          </a:ln>
          <a:effectLst/>
        </p:spPr>
        <p:txBody>
          <a:bodyPr>
            <a:spAutoFit/>
          </a:bodyPr>
          <a:lstStyle/>
          <a:p>
            <a:pPr>
              <a:buClr>
                <a:srgbClr val="003366"/>
              </a:buClr>
            </a:pPr>
            <a:r>
              <a:rPr lang="it-IT">
                <a:solidFill>
                  <a:schemeClr val="tx1"/>
                </a:solidFill>
              </a:rPr>
              <a:t> </a:t>
            </a:r>
            <a:r>
              <a:rPr lang="it-IT"/>
              <a:t>Gli estrogeni favoriscono processi di crescita e rigenerazione dell’endometrio: si arriva ad uno spessore di 6-8mm nel 14°giorno (strato funzionale) e favoriscono la formazione di dotti galattofori</a:t>
            </a:r>
          </a:p>
        </p:txBody>
      </p:sp>
      <p:sp>
        <p:nvSpPr>
          <p:cNvPr id="11271" name="Rectangle 7"/>
          <p:cNvSpPr>
            <a:spLocks noChangeArrowheads="1"/>
          </p:cNvSpPr>
          <p:nvPr/>
        </p:nvSpPr>
        <p:spPr bwMode="auto">
          <a:xfrm>
            <a:off x="96838" y="5868988"/>
            <a:ext cx="9047162" cy="822325"/>
          </a:xfrm>
          <a:prstGeom prst="rect">
            <a:avLst/>
          </a:prstGeom>
          <a:noFill/>
          <a:ln w="9525">
            <a:noFill/>
            <a:miter lim="800000"/>
            <a:headEnd/>
            <a:tailEnd/>
          </a:ln>
          <a:effectLst/>
        </p:spPr>
        <p:txBody>
          <a:bodyPr>
            <a:spAutoFit/>
          </a:bodyPr>
          <a:lstStyle/>
          <a:p>
            <a:r>
              <a:rPr lang="it-IT"/>
              <a:t> Fase  preparativa ad un ipotetico impianto dell’ovulo fecondato nell’utero</a:t>
            </a:r>
          </a:p>
        </p:txBody>
      </p:sp>
      <p:pic>
        <p:nvPicPr>
          <p:cNvPr id="11272" name="Picture 8" descr="CACTWRDP"/>
          <p:cNvPicPr>
            <a:picLocks noChangeAspect="1" noChangeArrowheads="1"/>
          </p:cNvPicPr>
          <p:nvPr/>
        </p:nvPicPr>
        <p:blipFill>
          <a:blip r:embed="rId4" cstate="print"/>
          <a:srcRect/>
          <a:stretch>
            <a:fillRect/>
          </a:stretch>
        </p:blipFill>
        <p:spPr bwMode="auto">
          <a:xfrm>
            <a:off x="6661150" y="165100"/>
            <a:ext cx="863600" cy="600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fltVal val="0"/>
                                          </p:val>
                                        </p:tav>
                                        <p:tav tm="100000">
                                          <p:val>
                                            <p:strVal val="#ppt_h"/>
                                          </p:val>
                                        </p:tav>
                                      </p:tavLst>
                                    </p:anim>
                                    <p:animEffect transition="in" filter="fade">
                                      <p:cBhvr>
                                        <p:cTn id="9" dur="500"/>
                                        <p:tgtEl>
                                          <p:spTgt spid="11267"/>
                                        </p:tgtEl>
                                      </p:cBhvr>
                                    </p:animEffect>
                                  </p:childTnLst>
                                </p:cTn>
                              </p:par>
                              <p:par>
                                <p:cTn id="10" presetID="53" presetClass="entr" presetSubtype="0" fill="hold" nodeType="with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p:cTn id="12" dur="500" fill="hold"/>
                                        <p:tgtEl>
                                          <p:spTgt spid="11268"/>
                                        </p:tgtEl>
                                        <p:attrNameLst>
                                          <p:attrName>ppt_w</p:attrName>
                                        </p:attrNameLst>
                                      </p:cBhvr>
                                      <p:tavLst>
                                        <p:tav tm="0">
                                          <p:val>
                                            <p:fltVal val="0"/>
                                          </p:val>
                                        </p:tav>
                                        <p:tav tm="100000">
                                          <p:val>
                                            <p:strVal val="#ppt_w"/>
                                          </p:val>
                                        </p:tav>
                                      </p:tavLst>
                                    </p:anim>
                                    <p:anim calcmode="lin" valueType="num">
                                      <p:cBhvr>
                                        <p:cTn id="13" dur="500" fill="hold"/>
                                        <p:tgtEl>
                                          <p:spTgt spid="11268"/>
                                        </p:tgtEl>
                                        <p:attrNameLst>
                                          <p:attrName>ppt_h</p:attrName>
                                        </p:attrNameLst>
                                      </p:cBhvr>
                                      <p:tavLst>
                                        <p:tav tm="0">
                                          <p:val>
                                            <p:fltVal val="0"/>
                                          </p:val>
                                        </p:tav>
                                        <p:tav tm="100000">
                                          <p:val>
                                            <p:strVal val="#ppt_h"/>
                                          </p:val>
                                        </p:tav>
                                      </p:tavLst>
                                    </p:anim>
                                    <p:animEffect transition="in" filter="fade">
                                      <p:cBhvr>
                                        <p:cTn id="14" dur="500"/>
                                        <p:tgtEl>
                                          <p:spTgt spid="1126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1270"/>
                                        </p:tgtEl>
                                        <p:attrNameLst>
                                          <p:attrName>style.visibility</p:attrName>
                                        </p:attrNameLst>
                                      </p:cBhvr>
                                      <p:to>
                                        <p:strVal val="visible"/>
                                      </p:to>
                                    </p:set>
                                    <p:anim calcmode="lin" valueType="num">
                                      <p:cBhvr>
                                        <p:cTn id="19" dur="500" fill="hold"/>
                                        <p:tgtEl>
                                          <p:spTgt spid="11270"/>
                                        </p:tgtEl>
                                        <p:attrNameLst>
                                          <p:attrName>ppt_w</p:attrName>
                                        </p:attrNameLst>
                                      </p:cBhvr>
                                      <p:tavLst>
                                        <p:tav tm="0">
                                          <p:val>
                                            <p:fltVal val="0"/>
                                          </p:val>
                                        </p:tav>
                                        <p:tav tm="100000">
                                          <p:val>
                                            <p:strVal val="#ppt_w"/>
                                          </p:val>
                                        </p:tav>
                                      </p:tavLst>
                                    </p:anim>
                                    <p:anim calcmode="lin" valueType="num">
                                      <p:cBhvr>
                                        <p:cTn id="20" dur="500" fill="hold"/>
                                        <p:tgtEl>
                                          <p:spTgt spid="11270"/>
                                        </p:tgtEl>
                                        <p:attrNameLst>
                                          <p:attrName>ppt_h</p:attrName>
                                        </p:attrNameLst>
                                      </p:cBhvr>
                                      <p:tavLst>
                                        <p:tav tm="0">
                                          <p:val>
                                            <p:fltVal val="0"/>
                                          </p:val>
                                        </p:tav>
                                        <p:tav tm="100000">
                                          <p:val>
                                            <p:strVal val="#ppt_h"/>
                                          </p:val>
                                        </p:tav>
                                      </p:tavLst>
                                    </p:anim>
                                    <p:animEffect transition="in" filter="fade">
                                      <p:cBhvr>
                                        <p:cTn id="21" dur="500"/>
                                        <p:tgtEl>
                                          <p:spTgt spid="1127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1271"/>
                                        </p:tgtEl>
                                        <p:attrNameLst>
                                          <p:attrName>style.visibility</p:attrName>
                                        </p:attrNameLst>
                                      </p:cBhvr>
                                      <p:to>
                                        <p:strVal val="visible"/>
                                      </p:to>
                                    </p:set>
                                    <p:anim calcmode="lin" valueType="num">
                                      <p:cBhvr>
                                        <p:cTn id="26" dur="500" fill="hold"/>
                                        <p:tgtEl>
                                          <p:spTgt spid="11271"/>
                                        </p:tgtEl>
                                        <p:attrNameLst>
                                          <p:attrName>ppt_w</p:attrName>
                                        </p:attrNameLst>
                                      </p:cBhvr>
                                      <p:tavLst>
                                        <p:tav tm="0">
                                          <p:val>
                                            <p:fltVal val="0"/>
                                          </p:val>
                                        </p:tav>
                                        <p:tav tm="100000">
                                          <p:val>
                                            <p:strVal val="#ppt_w"/>
                                          </p:val>
                                        </p:tav>
                                      </p:tavLst>
                                    </p:anim>
                                    <p:anim calcmode="lin" valueType="num">
                                      <p:cBhvr>
                                        <p:cTn id="27" dur="500" fill="hold"/>
                                        <p:tgtEl>
                                          <p:spTgt spid="11271"/>
                                        </p:tgtEl>
                                        <p:attrNameLst>
                                          <p:attrName>ppt_h</p:attrName>
                                        </p:attrNameLst>
                                      </p:cBhvr>
                                      <p:tavLst>
                                        <p:tav tm="0">
                                          <p:val>
                                            <p:fltVal val="0"/>
                                          </p:val>
                                        </p:tav>
                                        <p:tav tm="100000">
                                          <p:val>
                                            <p:strVal val="#ppt_h"/>
                                          </p:val>
                                        </p:tav>
                                      </p:tavLst>
                                    </p:anim>
                                    <p:animEffect transition="in" filter="fade">
                                      <p:cBhvr>
                                        <p:cTn id="28"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70" grpId="0"/>
      <p:bldP spid="1127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978025" y="50800"/>
            <a:ext cx="5041900" cy="641350"/>
          </a:xfrm>
          <a:prstGeom prst="rect">
            <a:avLst/>
          </a:prstGeom>
          <a:noFill/>
          <a:ln w="9525">
            <a:noFill/>
            <a:miter lim="800000"/>
            <a:headEnd/>
            <a:tailEnd/>
          </a:ln>
          <a:effectLst>
            <a:outerShdw dist="35921" dir="2700000" algn="ctr" rotWithShape="0">
              <a:srgbClr val="0000FF"/>
            </a:outerShdw>
          </a:effectLst>
        </p:spPr>
        <p:txBody>
          <a:bodyPr>
            <a:spAutoFit/>
          </a:bodyPr>
          <a:lstStyle/>
          <a:p>
            <a:pPr>
              <a:spcBef>
                <a:spcPct val="0"/>
              </a:spcBef>
              <a:buFontTx/>
              <a:buNone/>
            </a:pPr>
            <a:r>
              <a:rPr lang="it-IT" sz="3600" b="1">
                <a:solidFill>
                  <a:srgbClr val="CC3399"/>
                </a:solidFill>
              </a:rPr>
              <a:t>Fase Luteinica</a:t>
            </a:r>
          </a:p>
        </p:txBody>
      </p:sp>
      <p:sp>
        <p:nvSpPr>
          <p:cNvPr id="13315" name="Text Box 3"/>
          <p:cNvSpPr txBox="1">
            <a:spLocks noChangeArrowheads="1"/>
          </p:cNvSpPr>
          <p:nvPr/>
        </p:nvSpPr>
        <p:spPr bwMode="auto">
          <a:xfrm>
            <a:off x="34925" y="661988"/>
            <a:ext cx="9109075" cy="822325"/>
          </a:xfrm>
          <a:prstGeom prst="rect">
            <a:avLst/>
          </a:prstGeom>
          <a:noFill/>
          <a:ln w="9525">
            <a:noFill/>
            <a:miter lim="800000"/>
            <a:headEnd/>
            <a:tailEnd/>
          </a:ln>
          <a:effectLst>
            <a:outerShdw dist="35921" dir="2700000" algn="ctr" rotWithShape="0">
              <a:schemeClr val="bg1"/>
            </a:outerShdw>
          </a:effectLst>
        </p:spPr>
        <p:txBody>
          <a:bodyPr>
            <a:spAutoFit/>
          </a:bodyPr>
          <a:lstStyle/>
          <a:p>
            <a:pPr algn="l"/>
            <a:r>
              <a:rPr lang="it-IT"/>
              <a:t> Il quattordicesimo giorno l’estradiolo è al massimo livello di concentrazione ed inizia l’ovulazione</a:t>
            </a:r>
          </a:p>
        </p:txBody>
      </p:sp>
      <p:sp>
        <p:nvSpPr>
          <p:cNvPr id="13316" name="Text Box 4"/>
          <p:cNvSpPr txBox="1">
            <a:spLocks noChangeArrowheads="1"/>
          </p:cNvSpPr>
          <p:nvPr/>
        </p:nvSpPr>
        <p:spPr bwMode="auto">
          <a:xfrm>
            <a:off x="34925" y="1484313"/>
            <a:ext cx="9109075" cy="822325"/>
          </a:xfrm>
          <a:prstGeom prst="rect">
            <a:avLst/>
          </a:prstGeom>
          <a:noFill/>
          <a:ln w="9525">
            <a:noFill/>
            <a:miter lim="800000"/>
            <a:headEnd/>
            <a:tailEnd/>
          </a:ln>
          <a:effectLst>
            <a:outerShdw dist="35921" dir="2700000" algn="ctr" rotWithShape="0">
              <a:schemeClr val="bg1"/>
            </a:outerShdw>
          </a:effectLst>
        </p:spPr>
        <p:txBody>
          <a:bodyPr>
            <a:spAutoFit/>
          </a:bodyPr>
          <a:lstStyle/>
          <a:p>
            <a:pPr algn="l"/>
            <a:r>
              <a:rPr lang="it-IT"/>
              <a:t> Durante l’ovulazione il follicolo ormai maturo scoppia liberando l’ovulo che verrà accolto nella tuba uterina</a:t>
            </a:r>
          </a:p>
        </p:txBody>
      </p:sp>
      <p:sp>
        <p:nvSpPr>
          <p:cNvPr id="13317" name="Text Box 5"/>
          <p:cNvSpPr txBox="1">
            <a:spLocks noChangeArrowheads="1"/>
          </p:cNvSpPr>
          <p:nvPr/>
        </p:nvSpPr>
        <p:spPr bwMode="auto">
          <a:xfrm>
            <a:off x="0" y="2349500"/>
            <a:ext cx="8893175" cy="822325"/>
          </a:xfrm>
          <a:prstGeom prst="rect">
            <a:avLst/>
          </a:prstGeom>
          <a:noFill/>
          <a:ln w="9525">
            <a:noFill/>
            <a:miter lim="800000"/>
            <a:headEnd/>
            <a:tailEnd/>
          </a:ln>
          <a:effectLst>
            <a:outerShdw dist="35921" dir="2700000" algn="ctr" rotWithShape="0">
              <a:schemeClr val="bg1"/>
            </a:outerShdw>
          </a:effectLst>
        </p:spPr>
        <p:txBody>
          <a:bodyPr>
            <a:spAutoFit/>
          </a:bodyPr>
          <a:lstStyle/>
          <a:p>
            <a:pPr algn="l"/>
            <a:r>
              <a:rPr lang="it-IT"/>
              <a:t> Nei giorni seguenti il follicolo scoppiato si trasforma in CORPO LUTEO</a:t>
            </a:r>
          </a:p>
        </p:txBody>
      </p:sp>
      <p:sp>
        <p:nvSpPr>
          <p:cNvPr id="13318" name="Rectangle 6"/>
          <p:cNvSpPr>
            <a:spLocks noChangeArrowheads="1"/>
          </p:cNvSpPr>
          <p:nvPr/>
        </p:nvSpPr>
        <p:spPr bwMode="auto">
          <a:xfrm>
            <a:off x="0" y="3141663"/>
            <a:ext cx="9144000" cy="1187450"/>
          </a:xfrm>
          <a:prstGeom prst="rect">
            <a:avLst/>
          </a:prstGeom>
          <a:noFill/>
          <a:ln w="9525">
            <a:noFill/>
            <a:miter lim="800000"/>
            <a:headEnd/>
            <a:tailEnd/>
          </a:ln>
          <a:effectLst>
            <a:outerShdw dist="35921" dir="2700000" algn="ctr" rotWithShape="0">
              <a:schemeClr val="bg1"/>
            </a:outerShdw>
          </a:effectLst>
        </p:spPr>
        <p:txBody>
          <a:bodyPr>
            <a:spAutoFit/>
          </a:bodyPr>
          <a:lstStyle/>
          <a:p>
            <a:pPr algn="l"/>
            <a:r>
              <a:rPr lang="it-IT">
                <a:solidFill>
                  <a:schemeClr val="tx1"/>
                </a:solidFill>
              </a:rPr>
              <a:t> </a:t>
            </a:r>
            <a:r>
              <a:rPr lang="it-IT"/>
              <a:t>Il corpo luteo secerne il progesterone la cui concentrazione aumenta nella seconda metà del ciclo, mentre quella dell’estradiolo diminuisce</a:t>
            </a:r>
          </a:p>
        </p:txBody>
      </p:sp>
      <p:sp>
        <p:nvSpPr>
          <p:cNvPr id="13319" name="Text Box 7"/>
          <p:cNvSpPr txBox="1">
            <a:spLocks noChangeArrowheads="1"/>
          </p:cNvSpPr>
          <p:nvPr/>
        </p:nvSpPr>
        <p:spPr bwMode="auto">
          <a:xfrm>
            <a:off x="0" y="5805488"/>
            <a:ext cx="250825" cy="366712"/>
          </a:xfrm>
          <a:prstGeom prst="rect">
            <a:avLst/>
          </a:prstGeom>
          <a:noFill/>
          <a:ln w="9525">
            <a:noFill/>
            <a:miter lim="800000"/>
            <a:headEnd/>
            <a:tailEnd/>
          </a:ln>
          <a:effectLst/>
        </p:spPr>
        <p:txBody>
          <a:bodyPr>
            <a:spAutoFit/>
          </a:bodyPr>
          <a:lstStyle/>
          <a:p>
            <a:pPr algn="l">
              <a:buFontTx/>
              <a:buNone/>
            </a:pPr>
            <a:endParaRPr lang="it-IT" sz="1800">
              <a:solidFill>
                <a:schemeClr val="tx1"/>
              </a:solidFill>
              <a:latin typeface="Arial" charset="0"/>
            </a:endParaRPr>
          </a:p>
        </p:txBody>
      </p:sp>
      <p:sp>
        <p:nvSpPr>
          <p:cNvPr id="13320" name="Text Box 8"/>
          <p:cNvSpPr txBox="1">
            <a:spLocks noChangeArrowheads="1"/>
          </p:cNvSpPr>
          <p:nvPr/>
        </p:nvSpPr>
        <p:spPr bwMode="auto">
          <a:xfrm>
            <a:off x="-36513" y="4365625"/>
            <a:ext cx="9180513" cy="822325"/>
          </a:xfrm>
          <a:prstGeom prst="rect">
            <a:avLst/>
          </a:prstGeom>
          <a:noFill/>
          <a:ln w="9525">
            <a:noFill/>
            <a:miter lim="800000"/>
            <a:headEnd/>
            <a:tailEnd/>
          </a:ln>
          <a:effectLst>
            <a:outerShdw dist="35921" dir="2700000" algn="ctr" rotWithShape="0">
              <a:schemeClr val="bg1"/>
            </a:outerShdw>
          </a:effectLst>
        </p:spPr>
        <p:txBody>
          <a:bodyPr>
            <a:spAutoFit/>
          </a:bodyPr>
          <a:lstStyle/>
          <a:p>
            <a:pPr algn="l"/>
            <a:r>
              <a:rPr lang="it-IT"/>
              <a:t> Il progesterone trasforma l’endometrio in una rete altamente vascolarizzata</a:t>
            </a:r>
          </a:p>
        </p:txBody>
      </p:sp>
      <p:sp>
        <p:nvSpPr>
          <p:cNvPr id="13321" name="Text Box 9"/>
          <p:cNvSpPr txBox="1">
            <a:spLocks noChangeArrowheads="1"/>
          </p:cNvSpPr>
          <p:nvPr/>
        </p:nvSpPr>
        <p:spPr bwMode="auto">
          <a:xfrm>
            <a:off x="0" y="5229225"/>
            <a:ext cx="9036050" cy="1552575"/>
          </a:xfrm>
          <a:prstGeom prst="rect">
            <a:avLst/>
          </a:prstGeom>
          <a:noFill/>
          <a:ln w="9525">
            <a:noFill/>
            <a:miter lim="800000"/>
            <a:headEnd/>
            <a:tailEnd/>
          </a:ln>
          <a:effectLst>
            <a:outerShdw dist="35921" dir="2700000" algn="ctr" rotWithShape="0">
              <a:schemeClr val="bg1"/>
            </a:outerShdw>
          </a:effectLst>
        </p:spPr>
        <p:txBody>
          <a:bodyPr>
            <a:spAutoFit/>
          </a:bodyPr>
          <a:lstStyle/>
          <a:p>
            <a:pPr algn="l"/>
            <a:r>
              <a:rPr lang="it-IT"/>
              <a:t> In assenza di fecondazione il corpo luteo regredisce insieme al progesterone e agli estrogeni. Le arterie che irrorano la mucosa si restringono con minore apporto di sangue e ricomincia il ciclo</a:t>
            </a:r>
          </a:p>
        </p:txBody>
      </p:sp>
      <p:pic>
        <p:nvPicPr>
          <p:cNvPr id="13322" name="Picture 10" descr="CACTWRDP"/>
          <p:cNvPicPr>
            <a:picLocks noChangeAspect="1" noChangeArrowheads="1"/>
          </p:cNvPicPr>
          <p:nvPr/>
        </p:nvPicPr>
        <p:blipFill>
          <a:blip r:embed="rId3" cstate="print"/>
          <a:srcRect/>
          <a:stretch>
            <a:fillRect/>
          </a:stretch>
        </p:blipFill>
        <p:spPr bwMode="auto">
          <a:xfrm>
            <a:off x="6443663" y="115888"/>
            <a:ext cx="857250" cy="600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500" fill="hold"/>
                                        <p:tgtEl>
                                          <p:spTgt spid="13315"/>
                                        </p:tgtEl>
                                        <p:attrNameLst>
                                          <p:attrName>ppt_w</p:attrName>
                                        </p:attrNameLst>
                                      </p:cBhvr>
                                      <p:tavLst>
                                        <p:tav tm="0">
                                          <p:val>
                                            <p:fltVal val="0"/>
                                          </p:val>
                                        </p:tav>
                                        <p:tav tm="100000">
                                          <p:val>
                                            <p:strVal val="#ppt_w"/>
                                          </p:val>
                                        </p:tav>
                                      </p:tavLst>
                                    </p:anim>
                                    <p:anim calcmode="lin" valueType="num">
                                      <p:cBhvr>
                                        <p:cTn id="8" dur="500" fill="hold"/>
                                        <p:tgtEl>
                                          <p:spTgt spid="13315"/>
                                        </p:tgtEl>
                                        <p:attrNameLst>
                                          <p:attrName>ppt_h</p:attrName>
                                        </p:attrNameLst>
                                      </p:cBhvr>
                                      <p:tavLst>
                                        <p:tav tm="0">
                                          <p:val>
                                            <p:fltVal val="0"/>
                                          </p:val>
                                        </p:tav>
                                        <p:tav tm="100000">
                                          <p:val>
                                            <p:strVal val="#ppt_h"/>
                                          </p:val>
                                        </p:tav>
                                      </p:tavLst>
                                    </p:anim>
                                    <p:animEffect transition="in" filter="fade">
                                      <p:cBhvr>
                                        <p:cTn id="9" dur="500"/>
                                        <p:tgtEl>
                                          <p:spTgt spid="133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316"/>
                                        </p:tgtEl>
                                        <p:attrNameLst>
                                          <p:attrName>style.visibility</p:attrName>
                                        </p:attrNameLst>
                                      </p:cBhvr>
                                      <p:to>
                                        <p:strVal val="visible"/>
                                      </p:to>
                                    </p:set>
                                    <p:anim calcmode="lin" valueType="num">
                                      <p:cBhvr>
                                        <p:cTn id="14" dur="500" fill="hold"/>
                                        <p:tgtEl>
                                          <p:spTgt spid="13316"/>
                                        </p:tgtEl>
                                        <p:attrNameLst>
                                          <p:attrName>ppt_w</p:attrName>
                                        </p:attrNameLst>
                                      </p:cBhvr>
                                      <p:tavLst>
                                        <p:tav tm="0">
                                          <p:val>
                                            <p:fltVal val="0"/>
                                          </p:val>
                                        </p:tav>
                                        <p:tav tm="100000">
                                          <p:val>
                                            <p:strVal val="#ppt_w"/>
                                          </p:val>
                                        </p:tav>
                                      </p:tavLst>
                                    </p:anim>
                                    <p:anim calcmode="lin" valueType="num">
                                      <p:cBhvr>
                                        <p:cTn id="15" dur="500" fill="hold"/>
                                        <p:tgtEl>
                                          <p:spTgt spid="13316"/>
                                        </p:tgtEl>
                                        <p:attrNameLst>
                                          <p:attrName>ppt_h</p:attrName>
                                        </p:attrNameLst>
                                      </p:cBhvr>
                                      <p:tavLst>
                                        <p:tav tm="0">
                                          <p:val>
                                            <p:fltVal val="0"/>
                                          </p:val>
                                        </p:tav>
                                        <p:tav tm="100000">
                                          <p:val>
                                            <p:strVal val="#ppt_h"/>
                                          </p:val>
                                        </p:tav>
                                      </p:tavLst>
                                    </p:anim>
                                    <p:animEffect transition="in" filter="fade">
                                      <p:cBhvr>
                                        <p:cTn id="16" dur="500"/>
                                        <p:tgtEl>
                                          <p:spTgt spid="133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317"/>
                                        </p:tgtEl>
                                        <p:attrNameLst>
                                          <p:attrName>style.visibility</p:attrName>
                                        </p:attrNameLst>
                                      </p:cBhvr>
                                      <p:to>
                                        <p:strVal val="visible"/>
                                      </p:to>
                                    </p:set>
                                    <p:anim calcmode="lin" valueType="num">
                                      <p:cBhvr>
                                        <p:cTn id="21" dur="500" fill="hold"/>
                                        <p:tgtEl>
                                          <p:spTgt spid="13317"/>
                                        </p:tgtEl>
                                        <p:attrNameLst>
                                          <p:attrName>ppt_w</p:attrName>
                                        </p:attrNameLst>
                                      </p:cBhvr>
                                      <p:tavLst>
                                        <p:tav tm="0">
                                          <p:val>
                                            <p:fltVal val="0"/>
                                          </p:val>
                                        </p:tav>
                                        <p:tav tm="100000">
                                          <p:val>
                                            <p:strVal val="#ppt_w"/>
                                          </p:val>
                                        </p:tav>
                                      </p:tavLst>
                                    </p:anim>
                                    <p:anim calcmode="lin" valueType="num">
                                      <p:cBhvr>
                                        <p:cTn id="22" dur="500" fill="hold"/>
                                        <p:tgtEl>
                                          <p:spTgt spid="13317"/>
                                        </p:tgtEl>
                                        <p:attrNameLst>
                                          <p:attrName>ppt_h</p:attrName>
                                        </p:attrNameLst>
                                      </p:cBhvr>
                                      <p:tavLst>
                                        <p:tav tm="0">
                                          <p:val>
                                            <p:fltVal val="0"/>
                                          </p:val>
                                        </p:tav>
                                        <p:tav tm="100000">
                                          <p:val>
                                            <p:strVal val="#ppt_h"/>
                                          </p:val>
                                        </p:tav>
                                      </p:tavLst>
                                    </p:anim>
                                    <p:animEffect transition="in" filter="fade">
                                      <p:cBhvr>
                                        <p:cTn id="23" dur="500"/>
                                        <p:tgtEl>
                                          <p:spTgt spid="133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3318"/>
                                        </p:tgtEl>
                                        <p:attrNameLst>
                                          <p:attrName>style.visibility</p:attrName>
                                        </p:attrNameLst>
                                      </p:cBhvr>
                                      <p:to>
                                        <p:strVal val="visible"/>
                                      </p:to>
                                    </p:set>
                                    <p:anim calcmode="lin" valueType="num">
                                      <p:cBhvr>
                                        <p:cTn id="28" dur="500" fill="hold"/>
                                        <p:tgtEl>
                                          <p:spTgt spid="13318"/>
                                        </p:tgtEl>
                                        <p:attrNameLst>
                                          <p:attrName>ppt_w</p:attrName>
                                        </p:attrNameLst>
                                      </p:cBhvr>
                                      <p:tavLst>
                                        <p:tav tm="0">
                                          <p:val>
                                            <p:fltVal val="0"/>
                                          </p:val>
                                        </p:tav>
                                        <p:tav tm="100000">
                                          <p:val>
                                            <p:strVal val="#ppt_w"/>
                                          </p:val>
                                        </p:tav>
                                      </p:tavLst>
                                    </p:anim>
                                    <p:anim calcmode="lin" valueType="num">
                                      <p:cBhvr>
                                        <p:cTn id="29" dur="500" fill="hold"/>
                                        <p:tgtEl>
                                          <p:spTgt spid="13318"/>
                                        </p:tgtEl>
                                        <p:attrNameLst>
                                          <p:attrName>ppt_h</p:attrName>
                                        </p:attrNameLst>
                                      </p:cBhvr>
                                      <p:tavLst>
                                        <p:tav tm="0">
                                          <p:val>
                                            <p:fltVal val="0"/>
                                          </p:val>
                                        </p:tav>
                                        <p:tav tm="100000">
                                          <p:val>
                                            <p:strVal val="#ppt_h"/>
                                          </p:val>
                                        </p:tav>
                                      </p:tavLst>
                                    </p:anim>
                                    <p:animEffect transition="in" filter="fade">
                                      <p:cBhvr>
                                        <p:cTn id="30" dur="500"/>
                                        <p:tgtEl>
                                          <p:spTgt spid="133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3320"/>
                                        </p:tgtEl>
                                        <p:attrNameLst>
                                          <p:attrName>style.visibility</p:attrName>
                                        </p:attrNameLst>
                                      </p:cBhvr>
                                      <p:to>
                                        <p:strVal val="visible"/>
                                      </p:to>
                                    </p:set>
                                    <p:anim calcmode="lin" valueType="num">
                                      <p:cBhvr>
                                        <p:cTn id="35" dur="500" fill="hold"/>
                                        <p:tgtEl>
                                          <p:spTgt spid="13320"/>
                                        </p:tgtEl>
                                        <p:attrNameLst>
                                          <p:attrName>ppt_w</p:attrName>
                                        </p:attrNameLst>
                                      </p:cBhvr>
                                      <p:tavLst>
                                        <p:tav tm="0">
                                          <p:val>
                                            <p:fltVal val="0"/>
                                          </p:val>
                                        </p:tav>
                                        <p:tav tm="100000">
                                          <p:val>
                                            <p:strVal val="#ppt_w"/>
                                          </p:val>
                                        </p:tav>
                                      </p:tavLst>
                                    </p:anim>
                                    <p:anim calcmode="lin" valueType="num">
                                      <p:cBhvr>
                                        <p:cTn id="36" dur="500" fill="hold"/>
                                        <p:tgtEl>
                                          <p:spTgt spid="13320"/>
                                        </p:tgtEl>
                                        <p:attrNameLst>
                                          <p:attrName>ppt_h</p:attrName>
                                        </p:attrNameLst>
                                      </p:cBhvr>
                                      <p:tavLst>
                                        <p:tav tm="0">
                                          <p:val>
                                            <p:fltVal val="0"/>
                                          </p:val>
                                        </p:tav>
                                        <p:tav tm="100000">
                                          <p:val>
                                            <p:strVal val="#ppt_h"/>
                                          </p:val>
                                        </p:tav>
                                      </p:tavLst>
                                    </p:anim>
                                    <p:animEffect transition="in" filter="fade">
                                      <p:cBhvr>
                                        <p:cTn id="37" dur="500"/>
                                        <p:tgtEl>
                                          <p:spTgt spid="1332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3321"/>
                                        </p:tgtEl>
                                        <p:attrNameLst>
                                          <p:attrName>style.visibility</p:attrName>
                                        </p:attrNameLst>
                                      </p:cBhvr>
                                      <p:to>
                                        <p:strVal val="visible"/>
                                      </p:to>
                                    </p:set>
                                    <p:anim calcmode="lin" valueType="num">
                                      <p:cBhvr>
                                        <p:cTn id="42" dur="500" fill="hold"/>
                                        <p:tgtEl>
                                          <p:spTgt spid="13321"/>
                                        </p:tgtEl>
                                        <p:attrNameLst>
                                          <p:attrName>ppt_w</p:attrName>
                                        </p:attrNameLst>
                                      </p:cBhvr>
                                      <p:tavLst>
                                        <p:tav tm="0">
                                          <p:val>
                                            <p:fltVal val="0"/>
                                          </p:val>
                                        </p:tav>
                                        <p:tav tm="100000">
                                          <p:val>
                                            <p:strVal val="#ppt_w"/>
                                          </p:val>
                                        </p:tav>
                                      </p:tavLst>
                                    </p:anim>
                                    <p:anim calcmode="lin" valueType="num">
                                      <p:cBhvr>
                                        <p:cTn id="43" dur="500" fill="hold"/>
                                        <p:tgtEl>
                                          <p:spTgt spid="13321"/>
                                        </p:tgtEl>
                                        <p:attrNameLst>
                                          <p:attrName>ppt_h</p:attrName>
                                        </p:attrNameLst>
                                      </p:cBhvr>
                                      <p:tavLst>
                                        <p:tav tm="0">
                                          <p:val>
                                            <p:fltVal val="0"/>
                                          </p:val>
                                        </p:tav>
                                        <p:tav tm="100000">
                                          <p:val>
                                            <p:strVal val="#ppt_h"/>
                                          </p:val>
                                        </p:tav>
                                      </p:tavLst>
                                    </p:anim>
                                    <p:animEffect transition="in" filter="fade">
                                      <p:cBhvr>
                                        <p:cTn id="44"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13317" grpId="0"/>
      <p:bldP spid="13318" grpId="0"/>
      <p:bldP spid="13320" grpId="0"/>
      <p:bldP spid="133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5362" name="Picture 2" descr="ciclo2"/>
          <p:cNvPicPr>
            <a:picLocks noChangeAspect="1" noChangeArrowheads="1"/>
          </p:cNvPicPr>
          <p:nvPr/>
        </p:nvPicPr>
        <p:blipFill>
          <a:blip r:embed="rId3" cstate="print"/>
          <a:srcRect/>
          <a:stretch>
            <a:fillRect/>
          </a:stretch>
        </p:blipFill>
        <p:spPr bwMode="auto">
          <a:xfrm>
            <a:off x="36513" y="692150"/>
            <a:ext cx="9107487" cy="6337300"/>
          </a:xfrm>
          <a:prstGeom prst="rect">
            <a:avLst/>
          </a:prstGeom>
          <a:noFill/>
        </p:spPr>
      </p:pic>
      <p:sp>
        <p:nvSpPr>
          <p:cNvPr id="15363" name="Text Box 3"/>
          <p:cNvSpPr txBox="1">
            <a:spLocks noChangeArrowheads="1"/>
          </p:cNvSpPr>
          <p:nvPr/>
        </p:nvSpPr>
        <p:spPr bwMode="auto">
          <a:xfrm>
            <a:off x="1331913" y="115888"/>
            <a:ext cx="5976937" cy="1066800"/>
          </a:xfrm>
          <a:prstGeom prst="rect">
            <a:avLst/>
          </a:prstGeom>
          <a:noFill/>
          <a:ln w="9525">
            <a:noFill/>
            <a:miter lim="800000"/>
            <a:headEnd/>
            <a:tailEnd/>
          </a:ln>
          <a:effectLst>
            <a:outerShdw dist="35921" dir="2700000" algn="ctr" rotWithShape="0">
              <a:srgbClr val="FF0000"/>
            </a:outerShdw>
          </a:effectLst>
        </p:spPr>
        <p:txBody>
          <a:bodyPr>
            <a:spAutoFit/>
          </a:bodyPr>
          <a:lstStyle/>
          <a:p>
            <a:pPr>
              <a:buFontTx/>
              <a:buNone/>
            </a:pPr>
            <a:r>
              <a:rPr lang="it-IT" sz="3200">
                <a:solidFill>
                  <a:srgbClr val="3333CC"/>
                </a:solidFill>
              </a:rPr>
              <a:t>Effetto degli steroidi sessuali sull’endometrio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68313" y="260350"/>
            <a:ext cx="7848600" cy="946150"/>
          </a:xfrm>
          <a:prstGeom prst="rect">
            <a:avLst/>
          </a:prstGeom>
          <a:noFill/>
          <a:ln w="9525">
            <a:noFill/>
            <a:miter lim="800000"/>
            <a:headEnd/>
            <a:tailEnd/>
          </a:ln>
          <a:effectLst>
            <a:outerShdw dist="35921" dir="2700000" algn="ctr" rotWithShape="0">
              <a:srgbClr val="FF0000"/>
            </a:outerShdw>
          </a:effectLst>
        </p:spPr>
        <p:txBody>
          <a:bodyPr>
            <a:spAutoFit/>
          </a:bodyPr>
          <a:lstStyle/>
          <a:p>
            <a:pPr>
              <a:buFontTx/>
              <a:buNone/>
            </a:pPr>
            <a:r>
              <a:rPr lang="it-IT" sz="2800" b="1">
                <a:solidFill>
                  <a:schemeClr val="tx1"/>
                </a:solidFill>
              </a:rPr>
              <a:t>Attuazione delle diverse fasi è regolata anche dalla produzione di</a:t>
            </a:r>
          </a:p>
        </p:txBody>
      </p:sp>
      <p:sp>
        <p:nvSpPr>
          <p:cNvPr id="17411" name="Text Box 3"/>
          <p:cNvSpPr txBox="1">
            <a:spLocks noChangeArrowheads="1"/>
          </p:cNvSpPr>
          <p:nvPr/>
        </p:nvSpPr>
        <p:spPr bwMode="auto">
          <a:xfrm>
            <a:off x="1619250" y="1554163"/>
            <a:ext cx="5903913" cy="579437"/>
          </a:xfrm>
          <a:prstGeom prst="rect">
            <a:avLst/>
          </a:prstGeom>
          <a:noFill/>
          <a:ln w="9525">
            <a:noFill/>
            <a:miter lim="800000"/>
            <a:headEnd/>
            <a:tailEnd/>
          </a:ln>
          <a:effectLst>
            <a:outerShdw dist="35921" dir="2700000" algn="ctr" rotWithShape="0">
              <a:srgbClr val="FF0000"/>
            </a:outerShdw>
          </a:effectLst>
        </p:spPr>
        <p:txBody>
          <a:bodyPr>
            <a:spAutoFit/>
          </a:bodyPr>
          <a:lstStyle/>
          <a:p>
            <a:pPr algn="l">
              <a:buFontTx/>
              <a:buNone/>
            </a:pPr>
            <a:r>
              <a:rPr lang="it-IT" sz="3200" b="1">
                <a:solidFill>
                  <a:schemeClr val="tx1"/>
                </a:solidFill>
              </a:rPr>
              <a:t>ORMONI NON STEROIDEI</a:t>
            </a:r>
          </a:p>
        </p:txBody>
      </p:sp>
      <p:sp>
        <p:nvSpPr>
          <p:cNvPr id="17412" name="Rectangle 4"/>
          <p:cNvSpPr>
            <a:spLocks noChangeArrowheads="1"/>
          </p:cNvSpPr>
          <p:nvPr/>
        </p:nvSpPr>
        <p:spPr bwMode="auto">
          <a:xfrm>
            <a:off x="684213" y="2420938"/>
            <a:ext cx="7848600" cy="4292600"/>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it-IT" sz="2800">
                <a:solidFill>
                  <a:schemeClr val="tx1"/>
                </a:solidFill>
              </a:rPr>
              <a:t>GnRH (fattore di rilascio delle gonadotropine) </a:t>
            </a:r>
          </a:p>
          <a:p>
            <a:pPr marL="342900" indent="-342900">
              <a:lnSpc>
                <a:spcPct val="80000"/>
              </a:lnSpc>
              <a:spcBef>
                <a:spcPct val="20000"/>
              </a:spcBef>
              <a:buFontTx/>
              <a:buChar char="•"/>
            </a:pPr>
            <a:r>
              <a:rPr lang="it-IT" sz="2800">
                <a:solidFill>
                  <a:schemeClr val="tx1"/>
                </a:solidFill>
              </a:rPr>
              <a:t>LH (ormone luteinizzante)</a:t>
            </a:r>
          </a:p>
          <a:p>
            <a:pPr marL="342900" indent="-342900">
              <a:lnSpc>
                <a:spcPct val="80000"/>
              </a:lnSpc>
              <a:spcBef>
                <a:spcPct val="20000"/>
              </a:spcBef>
              <a:buFontTx/>
              <a:buChar char="•"/>
            </a:pPr>
            <a:r>
              <a:rPr lang="it-IT" sz="2800">
                <a:solidFill>
                  <a:schemeClr val="tx1"/>
                </a:solidFill>
              </a:rPr>
              <a:t>FSH (ormone follicolostimolante)</a:t>
            </a:r>
          </a:p>
          <a:p>
            <a:pPr marL="342900" indent="-342900">
              <a:lnSpc>
                <a:spcPct val="80000"/>
              </a:lnSpc>
              <a:spcBef>
                <a:spcPct val="20000"/>
              </a:spcBef>
              <a:buFontTx/>
              <a:buChar char="•"/>
            </a:pPr>
            <a:r>
              <a:rPr lang="it-IT" sz="2800">
                <a:solidFill>
                  <a:schemeClr val="tx1"/>
                </a:solidFill>
              </a:rPr>
              <a:t>hCG (gonadotropina corionica)</a:t>
            </a:r>
          </a:p>
          <a:p>
            <a:pPr marL="342900" indent="-342900">
              <a:lnSpc>
                <a:spcPct val="80000"/>
              </a:lnSpc>
              <a:spcBef>
                <a:spcPct val="20000"/>
              </a:spcBef>
              <a:buFontTx/>
              <a:buChar char="•"/>
            </a:pPr>
            <a:r>
              <a:rPr lang="it-IT" sz="2800">
                <a:solidFill>
                  <a:schemeClr val="tx1"/>
                </a:solidFill>
              </a:rPr>
              <a:t>inibina</a:t>
            </a:r>
          </a:p>
          <a:p>
            <a:pPr marL="342900" indent="-342900">
              <a:lnSpc>
                <a:spcPct val="80000"/>
              </a:lnSpc>
              <a:spcBef>
                <a:spcPct val="20000"/>
              </a:spcBef>
              <a:buFontTx/>
              <a:buChar char="•"/>
            </a:pPr>
            <a:r>
              <a:rPr lang="it-IT" sz="2800">
                <a:solidFill>
                  <a:schemeClr val="tx1"/>
                </a:solidFill>
              </a:rPr>
              <a:t>attivina</a:t>
            </a:r>
          </a:p>
          <a:p>
            <a:pPr marL="342900" indent="-342900">
              <a:lnSpc>
                <a:spcPct val="80000"/>
              </a:lnSpc>
              <a:spcBef>
                <a:spcPct val="20000"/>
              </a:spcBef>
              <a:buFontTx/>
              <a:buChar char="•"/>
            </a:pPr>
            <a:r>
              <a:rPr lang="it-IT" sz="2800">
                <a:solidFill>
                  <a:schemeClr val="tx1"/>
                </a:solidFill>
              </a:rPr>
              <a:t>relaxina</a:t>
            </a:r>
          </a:p>
          <a:p>
            <a:pPr marL="342900" indent="-342900">
              <a:lnSpc>
                <a:spcPct val="80000"/>
              </a:lnSpc>
              <a:spcBef>
                <a:spcPct val="20000"/>
              </a:spcBef>
              <a:buFontTx/>
              <a:buChar char="•"/>
            </a:pPr>
            <a:r>
              <a:rPr lang="it-IT" sz="2800">
                <a:solidFill>
                  <a:schemeClr val="tx1"/>
                </a:solidFill>
              </a:rPr>
              <a:t>prolattina</a:t>
            </a:r>
          </a:p>
          <a:p>
            <a:pPr marL="342900" indent="-342900">
              <a:lnSpc>
                <a:spcPct val="80000"/>
              </a:lnSpc>
              <a:spcBef>
                <a:spcPct val="20000"/>
              </a:spcBef>
              <a:buFontTx/>
              <a:buChar char="•"/>
            </a:pPr>
            <a:r>
              <a:rPr lang="it-IT" sz="2800">
                <a:solidFill>
                  <a:schemeClr val="tx1"/>
                </a:solidFill>
              </a:rPr>
              <a:t>ossitocina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50825" y="44450"/>
            <a:ext cx="8569325" cy="519113"/>
          </a:xfrm>
          <a:prstGeom prst="rect">
            <a:avLst/>
          </a:prstGeom>
          <a:noFill/>
          <a:ln w="9525">
            <a:noFill/>
            <a:miter lim="800000"/>
            <a:headEnd/>
            <a:tailEnd/>
          </a:ln>
          <a:effectLst>
            <a:outerShdw dist="35921" dir="2700000" algn="ctr" rotWithShape="0">
              <a:srgbClr val="000066"/>
            </a:outerShdw>
          </a:effectLst>
        </p:spPr>
        <p:txBody>
          <a:bodyPr>
            <a:spAutoFit/>
          </a:bodyPr>
          <a:lstStyle/>
          <a:p>
            <a:pPr algn="l">
              <a:buFontTx/>
              <a:buNone/>
            </a:pPr>
            <a:r>
              <a:rPr lang="it-IT" sz="2800" b="1">
                <a:solidFill>
                  <a:srgbClr val="33CC33"/>
                </a:solidFill>
              </a:rPr>
              <a:t>Regolazione ormonale a retroazione- Feedback</a:t>
            </a:r>
          </a:p>
        </p:txBody>
      </p:sp>
      <p:sp>
        <p:nvSpPr>
          <p:cNvPr id="18435" name="Text Box 3"/>
          <p:cNvSpPr txBox="1">
            <a:spLocks noChangeArrowheads="1"/>
          </p:cNvSpPr>
          <p:nvPr/>
        </p:nvSpPr>
        <p:spPr bwMode="auto">
          <a:xfrm>
            <a:off x="0" y="620713"/>
            <a:ext cx="8748713" cy="1006475"/>
          </a:xfrm>
          <a:prstGeom prst="rect">
            <a:avLst/>
          </a:prstGeom>
          <a:noFill/>
          <a:ln w="9525">
            <a:noFill/>
            <a:miter lim="800000"/>
            <a:headEnd/>
            <a:tailEnd/>
          </a:ln>
          <a:effectLst>
            <a:outerShdw dist="35921" dir="2700000" algn="ctr" rotWithShape="0">
              <a:schemeClr val="bg1"/>
            </a:outerShdw>
          </a:effectLst>
        </p:spPr>
        <p:txBody>
          <a:bodyPr>
            <a:spAutoFit/>
          </a:bodyPr>
          <a:lstStyle/>
          <a:p>
            <a:pPr>
              <a:buFont typeface="Wingdings" pitchFamily="2" charset="2"/>
              <a:buChar char="v"/>
            </a:pPr>
            <a:r>
              <a:rPr lang="it-IT" sz="2000">
                <a:solidFill>
                  <a:schemeClr val="tx1"/>
                </a:solidFill>
              </a:rPr>
              <a:t> Le CELLULE NERVOSE IPOTALAMICHE liberano FATTORI DI RILASCIO (peptidici) che diffondono nella porzione anteriore della ghiandola pituitaria o adenoipofisi.</a:t>
            </a:r>
          </a:p>
        </p:txBody>
      </p:sp>
      <p:sp>
        <p:nvSpPr>
          <p:cNvPr id="18437" name="Text Box 5"/>
          <p:cNvSpPr txBox="1">
            <a:spLocks noChangeArrowheads="1"/>
          </p:cNvSpPr>
          <p:nvPr/>
        </p:nvSpPr>
        <p:spPr bwMode="auto">
          <a:xfrm>
            <a:off x="4140200" y="1628775"/>
            <a:ext cx="4824413" cy="1311275"/>
          </a:xfrm>
          <a:prstGeom prst="rect">
            <a:avLst/>
          </a:prstGeom>
          <a:noFill/>
          <a:ln w="9525">
            <a:noFill/>
            <a:miter lim="800000"/>
            <a:headEnd/>
            <a:tailEnd/>
          </a:ln>
          <a:effectLst>
            <a:outerShdw dist="35921" dir="2700000" algn="ctr" rotWithShape="0">
              <a:schemeClr val="bg1"/>
            </a:outerShdw>
          </a:effectLst>
        </p:spPr>
        <p:txBody>
          <a:bodyPr>
            <a:spAutoFit/>
          </a:bodyPr>
          <a:lstStyle/>
          <a:p>
            <a:pPr>
              <a:buFont typeface="Wingdings" pitchFamily="2" charset="2"/>
              <a:buChar char="v"/>
            </a:pPr>
            <a:r>
              <a:rPr lang="it-IT" sz="2000">
                <a:solidFill>
                  <a:schemeClr val="tx1"/>
                </a:solidFill>
              </a:rPr>
              <a:t> L’Adenoipofisi rilascia l’ORMONE FOLLICOLO STIMOLANTE (FSH)  grazie al quale il follicolo aumenta di dimensione secernendo ESTROGENI</a:t>
            </a:r>
          </a:p>
        </p:txBody>
      </p:sp>
      <p:pic>
        <p:nvPicPr>
          <p:cNvPr id="18439" name="Picture 7" descr="feedback"/>
          <p:cNvPicPr>
            <a:picLocks noChangeAspect="1" noChangeArrowheads="1"/>
          </p:cNvPicPr>
          <p:nvPr/>
        </p:nvPicPr>
        <p:blipFill>
          <a:blip r:embed="rId3" cstate="print"/>
          <a:srcRect/>
          <a:stretch>
            <a:fillRect/>
          </a:stretch>
        </p:blipFill>
        <p:spPr bwMode="auto">
          <a:xfrm>
            <a:off x="395288" y="1627188"/>
            <a:ext cx="3600450" cy="3673475"/>
          </a:xfrm>
          <a:prstGeom prst="rect">
            <a:avLst/>
          </a:prstGeom>
          <a:noFill/>
          <a:ln w="9525">
            <a:noFill/>
            <a:miter lim="800000"/>
            <a:headEnd/>
            <a:tailEnd/>
          </a:ln>
        </p:spPr>
      </p:pic>
      <p:sp>
        <p:nvSpPr>
          <p:cNvPr id="18440" name="Rectangle 8"/>
          <p:cNvSpPr>
            <a:spLocks noChangeArrowheads="1"/>
          </p:cNvSpPr>
          <p:nvPr/>
        </p:nvSpPr>
        <p:spPr bwMode="auto">
          <a:xfrm>
            <a:off x="4067175" y="3068638"/>
            <a:ext cx="4897438" cy="1616075"/>
          </a:xfrm>
          <a:prstGeom prst="rect">
            <a:avLst/>
          </a:prstGeom>
          <a:noFill/>
          <a:ln w="9525" algn="ctr">
            <a:noFill/>
            <a:miter lim="800000"/>
            <a:headEnd/>
            <a:tailEnd/>
          </a:ln>
          <a:effectLst>
            <a:outerShdw dist="35921" dir="2700000" algn="ctr" rotWithShape="0">
              <a:schemeClr val="bg1"/>
            </a:outerShdw>
          </a:effectLst>
        </p:spPr>
        <p:txBody>
          <a:bodyPr>
            <a:spAutoFit/>
          </a:bodyPr>
          <a:lstStyle/>
          <a:p>
            <a:pPr>
              <a:buFont typeface="Wingdings" pitchFamily="2" charset="2"/>
              <a:buChar char="v"/>
            </a:pPr>
            <a:r>
              <a:rPr lang="it-IT" sz="2000">
                <a:solidFill>
                  <a:schemeClr val="tx1"/>
                </a:solidFill>
              </a:rPr>
              <a:t>Gli ESTROGENI agiscono sull’ipotalamo per ridurre le secrezioni dei fattori di rilascio e sull’adenoipofisi direttamente per INIBIRE LA LIBERAZIONE DI FSH</a:t>
            </a:r>
          </a:p>
        </p:txBody>
      </p:sp>
      <p:sp>
        <p:nvSpPr>
          <p:cNvPr id="18441" name="Rectangle 9"/>
          <p:cNvSpPr>
            <a:spLocks noChangeArrowheads="1"/>
          </p:cNvSpPr>
          <p:nvPr/>
        </p:nvSpPr>
        <p:spPr bwMode="auto">
          <a:xfrm>
            <a:off x="4619625" y="4797425"/>
            <a:ext cx="3768725" cy="457200"/>
          </a:xfrm>
          <a:prstGeom prst="rect">
            <a:avLst/>
          </a:prstGeom>
          <a:noFill/>
          <a:ln w="9525" algn="ctr">
            <a:noFill/>
            <a:miter lim="800000"/>
            <a:headEnd/>
            <a:tailEnd/>
          </a:ln>
          <a:effectLst>
            <a:outerShdw dist="35921" dir="2700000" algn="ctr" rotWithShape="0">
              <a:schemeClr val="tx2"/>
            </a:outerShdw>
          </a:effectLst>
        </p:spPr>
        <p:txBody>
          <a:bodyPr wrap="none">
            <a:spAutoFit/>
          </a:bodyPr>
          <a:lstStyle/>
          <a:p>
            <a:r>
              <a:rPr lang="it-IT">
                <a:solidFill>
                  <a:srgbClr val="008000"/>
                </a:solidFill>
              </a:rPr>
              <a:t>FEEDBACK NEGATIVO</a:t>
            </a:r>
          </a:p>
        </p:txBody>
      </p:sp>
      <p:sp>
        <p:nvSpPr>
          <p:cNvPr id="18442" name="Text Box 10"/>
          <p:cNvSpPr txBox="1">
            <a:spLocks noChangeArrowheads="1"/>
          </p:cNvSpPr>
          <p:nvPr/>
        </p:nvSpPr>
        <p:spPr bwMode="auto">
          <a:xfrm>
            <a:off x="250825" y="5357813"/>
            <a:ext cx="8893175" cy="1311275"/>
          </a:xfrm>
          <a:prstGeom prst="rect">
            <a:avLst/>
          </a:prstGeom>
          <a:noFill/>
          <a:ln w="9525">
            <a:noFill/>
            <a:miter lim="800000"/>
            <a:headEnd/>
            <a:tailEnd/>
          </a:ln>
          <a:effectLst>
            <a:outerShdw dist="35921" dir="2700000" algn="ctr" rotWithShape="0">
              <a:schemeClr val="bg1"/>
            </a:outerShdw>
          </a:effectLst>
        </p:spPr>
        <p:txBody>
          <a:bodyPr>
            <a:spAutoFit/>
          </a:bodyPr>
          <a:lstStyle/>
          <a:p>
            <a:pPr>
              <a:buFont typeface="Wingdings" pitchFamily="2" charset="2"/>
              <a:buChar char="v"/>
            </a:pPr>
            <a:r>
              <a:rPr lang="it-IT" sz="2000">
                <a:solidFill>
                  <a:schemeClr val="tx1"/>
                </a:solidFill>
              </a:rPr>
              <a:t> La secrezione ipofisaria di FSH DIMINUISCE e viene SECRETO l’ ORMONE LUTEIZZANTE o LH il quale conduce al completamento e maturazione e al rilascio dell’uovo, trasformando il follicolo in un organo endocrino secernente il PROGESTERONE, detto Corpo luteo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500" fill="hold"/>
                                        <p:tgtEl>
                                          <p:spTgt spid="18435"/>
                                        </p:tgtEl>
                                        <p:attrNameLst>
                                          <p:attrName>ppt_w</p:attrName>
                                        </p:attrNameLst>
                                      </p:cBhvr>
                                      <p:tavLst>
                                        <p:tav tm="0">
                                          <p:val>
                                            <p:fltVal val="0"/>
                                          </p:val>
                                        </p:tav>
                                        <p:tav tm="100000">
                                          <p:val>
                                            <p:strVal val="#ppt_w"/>
                                          </p:val>
                                        </p:tav>
                                      </p:tavLst>
                                    </p:anim>
                                    <p:anim calcmode="lin" valueType="num">
                                      <p:cBhvr>
                                        <p:cTn id="8" dur="500" fill="hold"/>
                                        <p:tgtEl>
                                          <p:spTgt spid="18435"/>
                                        </p:tgtEl>
                                        <p:attrNameLst>
                                          <p:attrName>ppt_h</p:attrName>
                                        </p:attrNameLst>
                                      </p:cBhvr>
                                      <p:tavLst>
                                        <p:tav tm="0">
                                          <p:val>
                                            <p:fltVal val="0"/>
                                          </p:val>
                                        </p:tav>
                                        <p:tav tm="100000">
                                          <p:val>
                                            <p:strVal val="#ppt_h"/>
                                          </p:val>
                                        </p:tav>
                                      </p:tavLst>
                                    </p:anim>
                                    <p:animEffect transition="in" filter="fade">
                                      <p:cBhvr>
                                        <p:cTn id="9" dur="500"/>
                                        <p:tgtEl>
                                          <p:spTgt spid="184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437"/>
                                        </p:tgtEl>
                                        <p:attrNameLst>
                                          <p:attrName>style.visibility</p:attrName>
                                        </p:attrNameLst>
                                      </p:cBhvr>
                                      <p:to>
                                        <p:strVal val="visible"/>
                                      </p:to>
                                    </p:set>
                                    <p:anim calcmode="lin" valueType="num">
                                      <p:cBhvr>
                                        <p:cTn id="14" dur="500" fill="hold"/>
                                        <p:tgtEl>
                                          <p:spTgt spid="18437"/>
                                        </p:tgtEl>
                                        <p:attrNameLst>
                                          <p:attrName>ppt_w</p:attrName>
                                        </p:attrNameLst>
                                      </p:cBhvr>
                                      <p:tavLst>
                                        <p:tav tm="0">
                                          <p:val>
                                            <p:fltVal val="0"/>
                                          </p:val>
                                        </p:tav>
                                        <p:tav tm="100000">
                                          <p:val>
                                            <p:strVal val="#ppt_w"/>
                                          </p:val>
                                        </p:tav>
                                      </p:tavLst>
                                    </p:anim>
                                    <p:anim calcmode="lin" valueType="num">
                                      <p:cBhvr>
                                        <p:cTn id="15" dur="500" fill="hold"/>
                                        <p:tgtEl>
                                          <p:spTgt spid="18437"/>
                                        </p:tgtEl>
                                        <p:attrNameLst>
                                          <p:attrName>ppt_h</p:attrName>
                                        </p:attrNameLst>
                                      </p:cBhvr>
                                      <p:tavLst>
                                        <p:tav tm="0">
                                          <p:val>
                                            <p:fltVal val="0"/>
                                          </p:val>
                                        </p:tav>
                                        <p:tav tm="100000">
                                          <p:val>
                                            <p:strVal val="#ppt_h"/>
                                          </p:val>
                                        </p:tav>
                                      </p:tavLst>
                                    </p:anim>
                                    <p:animEffect transition="in" filter="fade">
                                      <p:cBhvr>
                                        <p:cTn id="16" dur="500"/>
                                        <p:tgtEl>
                                          <p:spTgt spid="1843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8440"/>
                                        </p:tgtEl>
                                        <p:attrNameLst>
                                          <p:attrName>style.visibility</p:attrName>
                                        </p:attrNameLst>
                                      </p:cBhvr>
                                      <p:to>
                                        <p:strVal val="visible"/>
                                      </p:to>
                                    </p:set>
                                    <p:anim calcmode="lin" valueType="num">
                                      <p:cBhvr>
                                        <p:cTn id="21" dur="500" fill="hold"/>
                                        <p:tgtEl>
                                          <p:spTgt spid="18440"/>
                                        </p:tgtEl>
                                        <p:attrNameLst>
                                          <p:attrName>ppt_w</p:attrName>
                                        </p:attrNameLst>
                                      </p:cBhvr>
                                      <p:tavLst>
                                        <p:tav tm="0">
                                          <p:val>
                                            <p:fltVal val="0"/>
                                          </p:val>
                                        </p:tav>
                                        <p:tav tm="100000">
                                          <p:val>
                                            <p:strVal val="#ppt_w"/>
                                          </p:val>
                                        </p:tav>
                                      </p:tavLst>
                                    </p:anim>
                                    <p:anim calcmode="lin" valueType="num">
                                      <p:cBhvr>
                                        <p:cTn id="22" dur="500" fill="hold"/>
                                        <p:tgtEl>
                                          <p:spTgt spid="18440"/>
                                        </p:tgtEl>
                                        <p:attrNameLst>
                                          <p:attrName>ppt_h</p:attrName>
                                        </p:attrNameLst>
                                      </p:cBhvr>
                                      <p:tavLst>
                                        <p:tav tm="0">
                                          <p:val>
                                            <p:fltVal val="0"/>
                                          </p:val>
                                        </p:tav>
                                        <p:tav tm="100000">
                                          <p:val>
                                            <p:strVal val="#ppt_h"/>
                                          </p:val>
                                        </p:tav>
                                      </p:tavLst>
                                    </p:anim>
                                    <p:animEffect transition="in" filter="fade">
                                      <p:cBhvr>
                                        <p:cTn id="23" dur="500"/>
                                        <p:tgtEl>
                                          <p:spTgt spid="18440"/>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8441"/>
                                        </p:tgtEl>
                                        <p:attrNameLst>
                                          <p:attrName>style.visibility</p:attrName>
                                        </p:attrNameLst>
                                      </p:cBhvr>
                                      <p:to>
                                        <p:strVal val="visible"/>
                                      </p:to>
                                    </p:set>
                                    <p:anim calcmode="lin" valueType="num">
                                      <p:cBhvr>
                                        <p:cTn id="26" dur="500" fill="hold"/>
                                        <p:tgtEl>
                                          <p:spTgt spid="18441"/>
                                        </p:tgtEl>
                                        <p:attrNameLst>
                                          <p:attrName>ppt_w</p:attrName>
                                        </p:attrNameLst>
                                      </p:cBhvr>
                                      <p:tavLst>
                                        <p:tav tm="0">
                                          <p:val>
                                            <p:fltVal val="0"/>
                                          </p:val>
                                        </p:tav>
                                        <p:tav tm="100000">
                                          <p:val>
                                            <p:strVal val="#ppt_w"/>
                                          </p:val>
                                        </p:tav>
                                      </p:tavLst>
                                    </p:anim>
                                    <p:anim calcmode="lin" valueType="num">
                                      <p:cBhvr>
                                        <p:cTn id="27" dur="500" fill="hold"/>
                                        <p:tgtEl>
                                          <p:spTgt spid="18441"/>
                                        </p:tgtEl>
                                        <p:attrNameLst>
                                          <p:attrName>ppt_h</p:attrName>
                                        </p:attrNameLst>
                                      </p:cBhvr>
                                      <p:tavLst>
                                        <p:tav tm="0">
                                          <p:val>
                                            <p:fltVal val="0"/>
                                          </p:val>
                                        </p:tav>
                                        <p:tav tm="100000">
                                          <p:val>
                                            <p:strVal val="#ppt_h"/>
                                          </p:val>
                                        </p:tav>
                                      </p:tavLst>
                                    </p:anim>
                                    <p:animEffect transition="in" filter="fade">
                                      <p:cBhvr>
                                        <p:cTn id="28" dur="500"/>
                                        <p:tgtEl>
                                          <p:spTgt spid="1844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8442"/>
                                        </p:tgtEl>
                                        <p:attrNameLst>
                                          <p:attrName>style.visibility</p:attrName>
                                        </p:attrNameLst>
                                      </p:cBhvr>
                                      <p:to>
                                        <p:strVal val="visible"/>
                                      </p:to>
                                    </p:set>
                                    <p:anim calcmode="lin" valueType="num">
                                      <p:cBhvr>
                                        <p:cTn id="33" dur="500" fill="hold"/>
                                        <p:tgtEl>
                                          <p:spTgt spid="18442"/>
                                        </p:tgtEl>
                                        <p:attrNameLst>
                                          <p:attrName>ppt_w</p:attrName>
                                        </p:attrNameLst>
                                      </p:cBhvr>
                                      <p:tavLst>
                                        <p:tav tm="0">
                                          <p:val>
                                            <p:fltVal val="0"/>
                                          </p:val>
                                        </p:tav>
                                        <p:tav tm="100000">
                                          <p:val>
                                            <p:strVal val="#ppt_w"/>
                                          </p:val>
                                        </p:tav>
                                      </p:tavLst>
                                    </p:anim>
                                    <p:anim calcmode="lin" valueType="num">
                                      <p:cBhvr>
                                        <p:cTn id="34" dur="500" fill="hold"/>
                                        <p:tgtEl>
                                          <p:spTgt spid="18442"/>
                                        </p:tgtEl>
                                        <p:attrNameLst>
                                          <p:attrName>ppt_h</p:attrName>
                                        </p:attrNameLst>
                                      </p:cBhvr>
                                      <p:tavLst>
                                        <p:tav tm="0">
                                          <p:val>
                                            <p:fltVal val="0"/>
                                          </p:val>
                                        </p:tav>
                                        <p:tav tm="100000">
                                          <p:val>
                                            <p:strVal val="#ppt_h"/>
                                          </p:val>
                                        </p:tav>
                                      </p:tavLst>
                                    </p:anim>
                                    <p:animEffect transition="in" filter="fade">
                                      <p:cBhvr>
                                        <p:cTn id="35"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7" grpId="0"/>
      <p:bldP spid="18440" grpId="0"/>
      <p:bldP spid="18441" grpId="0"/>
      <p:bldP spid="1844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95288" y="211138"/>
            <a:ext cx="8235950" cy="519112"/>
          </a:xfrm>
          <a:prstGeom prst="rect">
            <a:avLst/>
          </a:prstGeom>
          <a:noFill/>
          <a:ln w="9525">
            <a:noFill/>
            <a:miter lim="800000"/>
            <a:headEnd/>
            <a:tailEnd/>
          </a:ln>
          <a:effectLst>
            <a:outerShdw dist="35921" dir="2700000" algn="ctr" rotWithShape="0">
              <a:schemeClr val="accent2"/>
            </a:outerShdw>
          </a:effectLst>
        </p:spPr>
        <p:txBody>
          <a:bodyPr wrap="none">
            <a:spAutoFit/>
          </a:bodyPr>
          <a:lstStyle/>
          <a:p>
            <a:pPr algn="l">
              <a:buFontTx/>
              <a:buNone/>
            </a:pPr>
            <a:r>
              <a:rPr lang="it-IT" sz="2800" b="1">
                <a:solidFill>
                  <a:srgbClr val="33CC33"/>
                </a:solidFill>
              </a:rPr>
              <a:t>Regolazione ormonale a retroazione- Feedback</a:t>
            </a:r>
          </a:p>
        </p:txBody>
      </p:sp>
      <p:sp>
        <p:nvSpPr>
          <p:cNvPr id="20483" name="Text Box 3"/>
          <p:cNvSpPr txBox="1">
            <a:spLocks noChangeArrowheads="1"/>
          </p:cNvSpPr>
          <p:nvPr/>
        </p:nvSpPr>
        <p:spPr bwMode="auto">
          <a:xfrm>
            <a:off x="250825" y="908050"/>
            <a:ext cx="8497888" cy="396875"/>
          </a:xfrm>
          <a:prstGeom prst="rect">
            <a:avLst/>
          </a:prstGeom>
          <a:gradFill rotWithShape="1">
            <a:gsLst>
              <a:gs pos="0">
                <a:srgbClr val="CCFF99"/>
              </a:gs>
              <a:gs pos="50000">
                <a:schemeClr val="bg1"/>
              </a:gs>
              <a:gs pos="100000">
                <a:srgbClr val="CCFF99"/>
              </a:gs>
            </a:gsLst>
            <a:lin ang="5400000" scaled="1"/>
          </a:gradFill>
          <a:ln w="9525">
            <a:noFill/>
            <a:miter lim="800000"/>
            <a:headEnd/>
            <a:tailEnd/>
          </a:ln>
          <a:effectLst>
            <a:outerShdw dist="35921" dir="2700000" algn="ctr" rotWithShape="0">
              <a:schemeClr val="accent2"/>
            </a:outerShdw>
          </a:effectLst>
        </p:spPr>
        <p:txBody>
          <a:bodyPr>
            <a:spAutoFit/>
          </a:bodyPr>
          <a:lstStyle/>
          <a:p>
            <a:pPr algn="l">
              <a:buFontTx/>
              <a:buNone/>
            </a:pPr>
            <a:r>
              <a:rPr lang="it-IT" sz="2000">
                <a:solidFill>
                  <a:schemeClr val="tx1"/>
                </a:solidFill>
              </a:rPr>
              <a:t>Il PROGESTERONE induce un ulteriore accrescimento dell’endometrio</a:t>
            </a:r>
          </a:p>
        </p:txBody>
      </p:sp>
      <p:sp>
        <p:nvSpPr>
          <p:cNvPr id="20484" name="Text Box 4"/>
          <p:cNvSpPr txBox="1">
            <a:spLocks noChangeArrowheads="1"/>
          </p:cNvSpPr>
          <p:nvPr/>
        </p:nvSpPr>
        <p:spPr bwMode="auto">
          <a:xfrm>
            <a:off x="179388" y="2716213"/>
            <a:ext cx="4103687" cy="2225675"/>
          </a:xfrm>
          <a:prstGeom prst="rect">
            <a:avLst/>
          </a:prstGeom>
          <a:gradFill rotWithShape="1">
            <a:gsLst>
              <a:gs pos="0">
                <a:srgbClr val="CCFF99"/>
              </a:gs>
              <a:gs pos="50000">
                <a:schemeClr val="bg1"/>
              </a:gs>
              <a:gs pos="100000">
                <a:srgbClr val="CCFF99"/>
              </a:gs>
            </a:gsLst>
            <a:lin ang="0" scaled="1"/>
          </a:gradFill>
          <a:ln w="9525">
            <a:noFill/>
            <a:miter lim="800000"/>
            <a:headEnd/>
            <a:tailEnd/>
          </a:ln>
          <a:effectLst>
            <a:outerShdw dist="35921" dir="2700000" algn="ctr" rotWithShape="0">
              <a:schemeClr val="accent2"/>
            </a:outerShdw>
          </a:effectLst>
        </p:spPr>
        <p:txBody>
          <a:bodyPr>
            <a:spAutoFit/>
          </a:bodyPr>
          <a:lstStyle/>
          <a:p>
            <a:pPr algn="l">
              <a:buFontTx/>
              <a:buNone/>
            </a:pPr>
            <a:r>
              <a:rPr lang="it-IT" sz="2000">
                <a:solidFill>
                  <a:schemeClr val="tx1"/>
                </a:solidFill>
              </a:rPr>
              <a:t>IN ASSENZA DI GRAVIDANZA il corpo luteo degenera, gli estrogeni ed il progesterone circolanti diminuiscono conducendo alla degenerazione dell’endometrio e all’instaurarsi della mestruazione</a:t>
            </a:r>
          </a:p>
        </p:txBody>
      </p:sp>
      <p:sp>
        <p:nvSpPr>
          <p:cNvPr id="20485" name="Text Box 5"/>
          <p:cNvSpPr txBox="1">
            <a:spLocks noChangeArrowheads="1"/>
          </p:cNvSpPr>
          <p:nvPr/>
        </p:nvSpPr>
        <p:spPr bwMode="auto">
          <a:xfrm>
            <a:off x="4500563" y="1557338"/>
            <a:ext cx="4392612" cy="1920875"/>
          </a:xfrm>
          <a:prstGeom prst="rect">
            <a:avLst/>
          </a:prstGeom>
          <a:gradFill rotWithShape="1">
            <a:gsLst>
              <a:gs pos="0">
                <a:schemeClr val="bg1"/>
              </a:gs>
              <a:gs pos="50000">
                <a:srgbClr val="CCFF99"/>
              </a:gs>
              <a:gs pos="100000">
                <a:schemeClr val="bg1"/>
              </a:gs>
            </a:gsLst>
            <a:lin ang="0" scaled="1"/>
          </a:gradFill>
          <a:ln w="9525">
            <a:noFill/>
            <a:miter lim="800000"/>
            <a:headEnd/>
            <a:tailEnd/>
          </a:ln>
          <a:effectLst>
            <a:outerShdw dist="35921" dir="2700000" algn="ctr" rotWithShape="0">
              <a:schemeClr val="accent2"/>
            </a:outerShdw>
          </a:effectLst>
        </p:spPr>
        <p:txBody>
          <a:bodyPr>
            <a:spAutoFit/>
          </a:bodyPr>
          <a:lstStyle/>
          <a:p>
            <a:pPr>
              <a:buFontTx/>
              <a:buNone/>
            </a:pPr>
            <a:r>
              <a:rPr lang="it-IT" sz="2000">
                <a:solidFill>
                  <a:schemeClr val="tx1"/>
                </a:solidFill>
              </a:rPr>
              <a:t>NEL CORSO DELLA GRAVIDANZA si ha un  meccanismo a feedback positivo che mantiene elevato il livello di progesterone, mantenendo inalterata e altamente vascolarizzata la parete dell’utero</a:t>
            </a:r>
          </a:p>
        </p:txBody>
      </p:sp>
      <p:sp>
        <p:nvSpPr>
          <p:cNvPr id="20486" name="Text Box 6"/>
          <p:cNvSpPr txBox="1">
            <a:spLocks noChangeArrowheads="1"/>
          </p:cNvSpPr>
          <p:nvPr/>
        </p:nvSpPr>
        <p:spPr bwMode="auto">
          <a:xfrm>
            <a:off x="4789488" y="4508500"/>
            <a:ext cx="4103687" cy="2225675"/>
          </a:xfrm>
          <a:prstGeom prst="rect">
            <a:avLst/>
          </a:prstGeom>
          <a:gradFill rotWithShape="1">
            <a:gsLst>
              <a:gs pos="0">
                <a:srgbClr val="CCFF99"/>
              </a:gs>
              <a:gs pos="100000">
                <a:schemeClr val="bg1"/>
              </a:gs>
            </a:gsLst>
            <a:lin ang="0" scaled="1"/>
          </a:gradFill>
          <a:ln w="9525">
            <a:noFill/>
            <a:miter lim="800000"/>
            <a:headEnd/>
            <a:tailEnd/>
          </a:ln>
          <a:effectLst>
            <a:outerShdw dist="35921" dir="2700000" algn="ctr" rotWithShape="0">
              <a:schemeClr val="accent2"/>
            </a:outerShdw>
          </a:effectLst>
        </p:spPr>
        <p:txBody>
          <a:bodyPr>
            <a:spAutoFit/>
          </a:bodyPr>
          <a:lstStyle/>
          <a:p>
            <a:pPr>
              <a:buFontTx/>
              <a:buNone/>
            </a:pPr>
            <a:r>
              <a:rPr lang="it-IT" sz="2000">
                <a:solidFill>
                  <a:schemeClr val="tx1"/>
                </a:solidFill>
              </a:rPr>
              <a:t>Il livello di progesterone alto è mantenuto dala secrezione da parte dell’embrione della GONADOTROPINA CORIONICA (HCG) che si attua dalle fasi iniziali dell’impianto nell’utero</a:t>
            </a:r>
          </a:p>
        </p:txBody>
      </p:sp>
      <p:sp>
        <p:nvSpPr>
          <p:cNvPr id="20487" name="AutoShape 7"/>
          <p:cNvSpPr>
            <a:spLocks noChangeArrowheads="1"/>
          </p:cNvSpPr>
          <p:nvPr/>
        </p:nvSpPr>
        <p:spPr bwMode="auto">
          <a:xfrm>
            <a:off x="6732588" y="3644900"/>
            <a:ext cx="287337" cy="792163"/>
          </a:xfrm>
          <a:prstGeom prst="downArrow">
            <a:avLst>
              <a:gd name="adj1" fmla="val 50000"/>
              <a:gd name="adj2" fmla="val 68923"/>
            </a:avLst>
          </a:prstGeom>
          <a:gradFill rotWithShape="1">
            <a:gsLst>
              <a:gs pos="0">
                <a:srgbClr val="66FF66"/>
              </a:gs>
              <a:gs pos="50000">
                <a:schemeClr val="accent2"/>
              </a:gs>
              <a:gs pos="100000">
                <a:srgbClr val="66FF66"/>
              </a:gs>
            </a:gsLst>
            <a:lin ang="2700000" scaled="1"/>
          </a:gradFill>
          <a:ln w="9525">
            <a:solidFill>
              <a:schemeClr val="accent2"/>
            </a:solid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animEffect transition="in" filter="fade">
                                      <p:cBhvr>
                                        <p:cTn id="9" dur="500"/>
                                        <p:tgtEl>
                                          <p:spTgt spid="2048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0485"/>
                                        </p:tgtEl>
                                        <p:attrNameLst>
                                          <p:attrName>style.visibility</p:attrName>
                                        </p:attrNameLst>
                                      </p:cBhvr>
                                      <p:to>
                                        <p:strVal val="visible"/>
                                      </p:to>
                                    </p:set>
                                    <p:anim calcmode="lin" valueType="num">
                                      <p:cBhvr>
                                        <p:cTn id="14" dur="500" fill="hold"/>
                                        <p:tgtEl>
                                          <p:spTgt spid="20485"/>
                                        </p:tgtEl>
                                        <p:attrNameLst>
                                          <p:attrName>ppt_w</p:attrName>
                                        </p:attrNameLst>
                                      </p:cBhvr>
                                      <p:tavLst>
                                        <p:tav tm="0">
                                          <p:val>
                                            <p:fltVal val="0"/>
                                          </p:val>
                                        </p:tav>
                                        <p:tav tm="100000">
                                          <p:val>
                                            <p:strVal val="#ppt_w"/>
                                          </p:val>
                                        </p:tav>
                                      </p:tavLst>
                                    </p:anim>
                                    <p:anim calcmode="lin" valueType="num">
                                      <p:cBhvr>
                                        <p:cTn id="15" dur="500" fill="hold"/>
                                        <p:tgtEl>
                                          <p:spTgt spid="20485"/>
                                        </p:tgtEl>
                                        <p:attrNameLst>
                                          <p:attrName>ppt_h</p:attrName>
                                        </p:attrNameLst>
                                      </p:cBhvr>
                                      <p:tavLst>
                                        <p:tav tm="0">
                                          <p:val>
                                            <p:fltVal val="0"/>
                                          </p:val>
                                        </p:tav>
                                        <p:tav tm="100000">
                                          <p:val>
                                            <p:strVal val="#ppt_h"/>
                                          </p:val>
                                        </p:tav>
                                      </p:tavLst>
                                    </p:anim>
                                    <p:animEffect transition="in" filter="fade">
                                      <p:cBhvr>
                                        <p:cTn id="16" dur="500"/>
                                        <p:tgtEl>
                                          <p:spTgt spid="20485"/>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20487"/>
                                        </p:tgtEl>
                                        <p:attrNameLst>
                                          <p:attrName>style.visibility</p:attrName>
                                        </p:attrNameLst>
                                      </p:cBhvr>
                                      <p:to>
                                        <p:strVal val="visible"/>
                                      </p:to>
                                    </p:set>
                                    <p:anim calcmode="lin" valueType="num">
                                      <p:cBhvr>
                                        <p:cTn id="19" dur="500" fill="hold"/>
                                        <p:tgtEl>
                                          <p:spTgt spid="20487"/>
                                        </p:tgtEl>
                                        <p:attrNameLst>
                                          <p:attrName>ppt_w</p:attrName>
                                        </p:attrNameLst>
                                      </p:cBhvr>
                                      <p:tavLst>
                                        <p:tav tm="0">
                                          <p:val>
                                            <p:fltVal val="0"/>
                                          </p:val>
                                        </p:tav>
                                        <p:tav tm="100000">
                                          <p:val>
                                            <p:strVal val="#ppt_w"/>
                                          </p:val>
                                        </p:tav>
                                      </p:tavLst>
                                    </p:anim>
                                    <p:anim calcmode="lin" valueType="num">
                                      <p:cBhvr>
                                        <p:cTn id="20" dur="500" fill="hold"/>
                                        <p:tgtEl>
                                          <p:spTgt spid="20487"/>
                                        </p:tgtEl>
                                        <p:attrNameLst>
                                          <p:attrName>ppt_h</p:attrName>
                                        </p:attrNameLst>
                                      </p:cBhvr>
                                      <p:tavLst>
                                        <p:tav tm="0">
                                          <p:val>
                                            <p:fltVal val="0"/>
                                          </p:val>
                                        </p:tav>
                                        <p:tav tm="100000">
                                          <p:val>
                                            <p:strVal val="#ppt_h"/>
                                          </p:val>
                                        </p:tav>
                                      </p:tavLst>
                                    </p:anim>
                                    <p:animEffect transition="in" filter="fade">
                                      <p:cBhvr>
                                        <p:cTn id="21" dur="500"/>
                                        <p:tgtEl>
                                          <p:spTgt spid="20487"/>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0486"/>
                                        </p:tgtEl>
                                        <p:attrNameLst>
                                          <p:attrName>style.visibility</p:attrName>
                                        </p:attrNameLst>
                                      </p:cBhvr>
                                      <p:to>
                                        <p:strVal val="visible"/>
                                      </p:to>
                                    </p:set>
                                    <p:anim calcmode="lin" valueType="num">
                                      <p:cBhvr>
                                        <p:cTn id="24" dur="500" fill="hold"/>
                                        <p:tgtEl>
                                          <p:spTgt spid="20486"/>
                                        </p:tgtEl>
                                        <p:attrNameLst>
                                          <p:attrName>ppt_w</p:attrName>
                                        </p:attrNameLst>
                                      </p:cBhvr>
                                      <p:tavLst>
                                        <p:tav tm="0">
                                          <p:val>
                                            <p:fltVal val="0"/>
                                          </p:val>
                                        </p:tav>
                                        <p:tav tm="100000">
                                          <p:val>
                                            <p:strVal val="#ppt_w"/>
                                          </p:val>
                                        </p:tav>
                                      </p:tavLst>
                                    </p:anim>
                                    <p:anim calcmode="lin" valueType="num">
                                      <p:cBhvr>
                                        <p:cTn id="25" dur="500" fill="hold"/>
                                        <p:tgtEl>
                                          <p:spTgt spid="20486"/>
                                        </p:tgtEl>
                                        <p:attrNameLst>
                                          <p:attrName>ppt_h</p:attrName>
                                        </p:attrNameLst>
                                      </p:cBhvr>
                                      <p:tavLst>
                                        <p:tav tm="0">
                                          <p:val>
                                            <p:fltVal val="0"/>
                                          </p:val>
                                        </p:tav>
                                        <p:tav tm="100000">
                                          <p:val>
                                            <p:strVal val="#ppt_h"/>
                                          </p:val>
                                        </p:tav>
                                      </p:tavLst>
                                    </p:anim>
                                    <p:animEffect transition="in" filter="fade">
                                      <p:cBhvr>
                                        <p:cTn id="26"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20486" grpId="0" animBg="1"/>
      <p:bldP spid="2048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850" y="-100013"/>
            <a:ext cx="8229600" cy="1143001"/>
          </a:xfrm>
          <a:effectLst>
            <a:outerShdw dist="35921" dir="2700000" algn="ctr" rotWithShape="0">
              <a:srgbClr val="FF9933"/>
            </a:outerShdw>
          </a:effectLst>
        </p:spPr>
        <p:txBody>
          <a:bodyPr/>
          <a:lstStyle/>
          <a:p>
            <a:r>
              <a:rPr lang="it-IT" sz="3200">
                <a:solidFill>
                  <a:srgbClr val="FF0000"/>
                </a:solidFill>
                <a:latin typeface="Comic Sans MS" pitchFamily="66" charset="0"/>
              </a:rPr>
              <a:t>Meccanismo azione pillola contraccettiva</a:t>
            </a:r>
          </a:p>
        </p:txBody>
      </p:sp>
      <p:sp>
        <p:nvSpPr>
          <p:cNvPr id="21507" name="Text Box 3"/>
          <p:cNvSpPr txBox="1">
            <a:spLocks noChangeArrowheads="1"/>
          </p:cNvSpPr>
          <p:nvPr/>
        </p:nvSpPr>
        <p:spPr bwMode="auto">
          <a:xfrm>
            <a:off x="1042988" y="1052513"/>
            <a:ext cx="7345362" cy="457200"/>
          </a:xfrm>
          <a:prstGeom prst="rect">
            <a:avLst/>
          </a:prstGeom>
          <a:noFill/>
          <a:ln w="9525">
            <a:noFill/>
            <a:miter lim="800000"/>
            <a:headEnd/>
            <a:tailEnd/>
          </a:ln>
          <a:effectLst>
            <a:outerShdw dist="35921" dir="2700000" algn="ctr" rotWithShape="0">
              <a:schemeClr val="bg1"/>
            </a:outerShdw>
          </a:effectLst>
        </p:spPr>
        <p:txBody>
          <a:bodyPr>
            <a:spAutoFit/>
          </a:bodyPr>
          <a:lstStyle/>
          <a:p>
            <a:pPr algn="l">
              <a:buFont typeface="Wingdings" pitchFamily="2" charset="2"/>
              <a:buChar char="v"/>
            </a:pPr>
            <a:r>
              <a:rPr lang="it-IT">
                <a:solidFill>
                  <a:schemeClr val="tx1"/>
                </a:solidFill>
              </a:rPr>
              <a:t> Inibisce il sistema ipotalamo-ipofisario</a:t>
            </a:r>
          </a:p>
        </p:txBody>
      </p:sp>
      <p:sp>
        <p:nvSpPr>
          <p:cNvPr id="21508" name="Rectangle 4"/>
          <p:cNvSpPr>
            <a:spLocks noChangeArrowheads="1"/>
          </p:cNvSpPr>
          <p:nvPr/>
        </p:nvSpPr>
        <p:spPr bwMode="auto">
          <a:xfrm>
            <a:off x="1042988" y="1844675"/>
            <a:ext cx="7129462" cy="457200"/>
          </a:xfrm>
          <a:prstGeom prst="rect">
            <a:avLst/>
          </a:prstGeom>
          <a:noFill/>
          <a:ln w="9525">
            <a:noFill/>
            <a:miter lim="800000"/>
            <a:headEnd/>
            <a:tailEnd/>
          </a:ln>
          <a:effectLst>
            <a:outerShdw dist="35921" dir="2700000" algn="ctr" rotWithShape="0">
              <a:schemeClr val="bg1"/>
            </a:outerShdw>
          </a:effectLst>
        </p:spPr>
        <p:txBody>
          <a:bodyPr>
            <a:spAutoFit/>
          </a:bodyPr>
          <a:lstStyle/>
          <a:p>
            <a:pPr algn="l">
              <a:spcBef>
                <a:spcPct val="0"/>
              </a:spcBef>
              <a:buFont typeface="Wingdings" pitchFamily="2" charset="2"/>
              <a:buChar char="v"/>
            </a:pPr>
            <a:r>
              <a:rPr lang="it-IT" sz="2000">
                <a:solidFill>
                  <a:schemeClr val="tx1"/>
                </a:solidFill>
              </a:rPr>
              <a:t> </a:t>
            </a:r>
            <a:r>
              <a:rPr lang="it-IT">
                <a:solidFill>
                  <a:schemeClr val="tx1"/>
                </a:solidFill>
              </a:rPr>
              <a:t>Altera la composizione del muco cervicale</a:t>
            </a:r>
            <a:r>
              <a:rPr lang="it-IT" sz="2000">
                <a:solidFill>
                  <a:schemeClr val="tx1"/>
                </a:solidFill>
              </a:rPr>
              <a:t> </a:t>
            </a:r>
          </a:p>
        </p:txBody>
      </p:sp>
      <p:sp>
        <p:nvSpPr>
          <p:cNvPr id="21509" name="Rectangle 5"/>
          <p:cNvSpPr>
            <a:spLocks noChangeArrowheads="1"/>
          </p:cNvSpPr>
          <p:nvPr/>
        </p:nvSpPr>
        <p:spPr bwMode="auto">
          <a:xfrm>
            <a:off x="395288" y="2636838"/>
            <a:ext cx="8570912" cy="1552575"/>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0"/>
              </a:spcBef>
              <a:buFont typeface="Wingdings" pitchFamily="2" charset="2"/>
              <a:buChar char="v"/>
            </a:pPr>
            <a:r>
              <a:rPr lang="it-IT">
                <a:solidFill>
                  <a:schemeClr val="tx1"/>
                </a:solidFill>
              </a:rPr>
              <a:t> Altera il normale susseguirsi delle modificazioni                              dell'endometrio uterino per cui l’embrione non riuscirebbe ad annidarsi nell’utero</a:t>
            </a:r>
          </a:p>
          <a:p>
            <a:pPr>
              <a:spcBef>
                <a:spcPct val="0"/>
              </a:spcBef>
              <a:buFont typeface="Wingdings" pitchFamily="2" charset="2"/>
              <a:buChar char="v"/>
            </a:pPr>
            <a:endParaRPr lang="it-IT">
              <a:solidFill>
                <a:schemeClr val="tx1"/>
              </a:solidFill>
            </a:endParaRPr>
          </a:p>
        </p:txBody>
      </p:sp>
      <p:sp>
        <p:nvSpPr>
          <p:cNvPr id="21510" name="Rectangle 6"/>
          <p:cNvSpPr>
            <a:spLocks noChangeArrowheads="1"/>
          </p:cNvSpPr>
          <p:nvPr/>
        </p:nvSpPr>
        <p:spPr bwMode="auto">
          <a:xfrm>
            <a:off x="468313" y="4149725"/>
            <a:ext cx="8208962" cy="822325"/>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0"/>
              </a:spcBef>
              <a:buFont typeface="Wingdings" pitchFamily="2" charset="2"/>
              <a:buChar char="v"/>
            </a:pPr>
            <a:r>
              <a:rPr lang="it-IT">
                <a:solidFill>
                  <a:schemeClr val="tx1"/>
                </a:solidFill>
              </a:rPr>
              <a:t>  Modifica la motilità delle tube di Falloppio ed impedisce il passaggio degli spermatozoi </a:t>
            </a:r>
          </a:p>
        </p:txBody>
      </p:sp>
      <p:sp>
        <p:nvSpPr>
          <p:cNvPr id="21511" name="Text Box 7"/>
          <p:cNvSpPr txBox="1">
            <a:spLocks noChangeArrowheads="1"/>
          </p:cNvSpPr>
          <p:nvPr/>
        </p:nvSpPr>
        <p:spPr bwMode="auto">
          <a:xfrm>
            <a:off x="0" y="5373688"/>
            <a:ext cx="8820150" cy="137318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0"/>
              </a:spcBef>
              <a:buFont typeface="Wingdings" pitchFamily="2" charset="2"/>
              <a:buNone/>
            </a:pPr>
            <a:r>
              <a:rPr lang="it-IT" sz="2800">
                <a:solidFill>
                  <a:srgbClr val="FF0000"/>
                </a:solidFill>
              </a:rPr>
              <a:t>QUESTE DUE ULTIME MODALITA’ FANNO INSERIRE LA PILLOLA ESTROPROGESTINICA NEI MECCANISMI ABORTIVI</a:t>
            </a:r>
          </a:p>
        </p:txBody>
      </p:sp>
      <p:pic>
        <p:nvPicPr>
          <p:cNvPr id="21512" name="Picture 8" descr="CA8NG1UJ"/>
          <p:cNvPicPr>
            <a:picLocks noChangeAspect="1" noChangeArrowheads="1"/>
          </p:cNvPicPr>
          <p:nvPr/>
        </p:nvPicPr>
        <p:blipFill>
          <a:blip r:embed="rId3" cstate="print"/>
          <a:srcRect/>
          <a:stretch>
            <a:fillRect/>
          </a:stretch>
        </p:blipFill>
        <p:spPr bwMode="auto">
          <a:xfrm>
            <a:off x="8343900" y="188913"/>
            <a:ext cx="800100" cy="857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fltVal val="0"/>
                                          </p:val>
                                        </p:tav>
                                        <p:tav tm="100000">
                                          <p:val>
                                            <p:strVal val="#ppt_h"/>
                                          </p:val>
                                        </p:tav>
                                      </p:tavLst>
                                    </p:anim>
                                    <p:animEffect transition="in" filter="fade">
                                      <p:cBhvr>
                                        <p:cTn id="9" dur="500"/>
                                        <p:tgtEl>
                                          <p:spTgt spid="2150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1508"/>
                                        </p:tgtEl>
                                        <p:attrNameLst>
                                          <p:attrName>style.visibility</p:attrName>
                                        </p:attrNameLst>
                                      </p:cBhvr>
                                      <p:to>
                                        <p:strVal val="visible"/>
                                      </p:to>
                                    </p:set>
                                    <p:anim calcmode="lin" valueType="num">
                                      <p:cBhvr>
                                        <p:cTn id="14" dur="500" fill="hold"/>
                                        <p:tgtEl>
                                          <p:spTgt spid="21508"/>
                                        </p:tgtEl>
                                        <p:attrNameLst>
                                          <p:attrName>ppt_w</p:attrName>
                                        </p:attrNameLst>
                                      </p:cBhvr>
                                      <p:tavLst>
                                        <p:tav tm="0">
                                          <p:val>
                                            <p:fltVal val="0"/>
                                          </p:val>
                                        </p:tav>
                                        <p:tav tm="100000">
                                          <p:val>
                                            <p:strVal val="#ppt_w"/>
                                          </p:val>
                                        </p:tav>
                                      </p:tavLst>
                                    </p:anim>
                                    <p:anim calcmode="lin" valueType="num">
                                      <p:cBhvr>
                                        <p:cTn id="15" dur="500" fill="hold"/>
                                        <p:tgtEl>
                                          <p:spTgt spid="21508"/>
                                        </p:tgtEl>
                                        <p:attrNameLst>
                                          <p:attrName>ppt_h</p:attrName>
                                        </p:attrNameLst>
                                      </p:cBhvr>
                                      <p:tavLst>
                                        <p:tav tm="0">
                                          <p:val>
                                            <p:fltVal val="0"/>
                                          </p:val>
                                        </p:tav>
                                        <p:tav tm="100000">
                                          <p:val>
                                            <p:strVal val="#ppt_h"/>
                                          </p:val>
                                        </p:tav>
                                      </p:tavLst>
                                    </p:anim>
                                    <p:animEffect transition="in" filter="fade">
                                      <p:cBhvr>
                                        <p:cTn id="16" dur="500"/>
                                        <p:tgtEl>
                                          <p:spTgt spid="2150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1509">
                                            <p:txEl>
                                              <p:pRg st="0" end="0"/>
                                            </p:txEl>
                                          </p:spTgt>
                                        </p:tgtEl>
                                        <p:attrNameLst>
                                          <p:attrName>style.visibility</p:attrName>
                                        </p:attrNameLst>
                                      </p:cBhvr>
                                      <p:to>
                                        <p:strVal val="visible"/>
                                      </p:to>
                                    </p:set>
                                    <p:anim calcmode="lin" valueType="num">
                                      <p:cBhvr>
                                        <p:cTn id="21" dur="500" fill="hold"/>
                                        <p:tgtEl>
                                          <p:spTgt spid="21509">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1509">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2150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1510"/>
                                        </p:tgtEl>
                                        <p:attrNameLst>
                                          <p:attrName>style.visibility</p:attrName>
                                        </p:attrNameLst>
                                      </p:cBhvr>
                                      <p:to>
                                        <p:strVal val="visible"/>
                                      </p:to>
                                    </p:set>
                                    <p:anim calcmode="lin" valueType="num">
                                      <p:cBhvr>
                                        <p:cTn id="28" dur="500" fill="hold"/>
                                        <p:tgtEl>
                                          <p:spTgt spid="21510"/>
                                        </p:tgtEl>
                                        <p:attrNameLst>
                                          <p:attrName>ppt_w</p:attrName>
                                        </p:attrNameLst>
                                      </p:cBhvr>
                                      <p:tavLst>
                                        <p:tav tm="0">
                                          <p:val>
                                            <p:fltVal val="0"/>
                                          </p:val>
                                        </p:tav>
                                        <p:tav tm="100000">
                                          <p:val>
                                            <p:strVal val="#ppt_w"/>
                                          </p:val>
                                        </p:tav>
                                      </p:tavLst>
                                    </p:anim>
                                    <p:anim calcmode="lin" valueType="num">
                                      <p:cBhvr>
                                        <p:cTn id="29" dur="500" fill="hold"/>
                                        <p:tgtEl>
                                          <p:spTgt spid="21510"/>
                                        </p:tgtEl>
                                        <p:attrNameLst>
                                          <p:attrName>ppt_h</p:attrName>
                                        </p:attrNameLst>
                                      </p:cBhvr>
                                      <p:tavLst>
                                        <p:tav tm="0">
                                          <p:val>
                                            <p:fltVal val="0"/>
                                          </p:val>
                                        </p:tav>
                                        <p:tav tm="100000">
                                          <p:val>
                                            <p:strVal val="#ppt_h"/>
                                          </p:val>
                                        </p:tav>
                                      </p:tavLst>
                                    </p:anim>
                                    <p:animEffect transition="in" filter="fade">
                                      <p:cBhvr>
                                        <p:cTn id="30" dur="500"/>
                                        <p:tgtEl>
                                          <p:spTgt spid="215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1511"/>
                                        </p:tgtEl>
                                        <p:attrNameLst>
                                          <p:attrName>style.visibility</p:attrName>
                                        </p:attrNameLst>
                                      </p:cBhvr>
                                      <p:to>
                                        <p:strVal val="visible"/>
                                      </p:to>
                                    </p:set>
                                    <p:anim calcmode="lin" valueType="num">
                                      <p:cBhvr>
                                        <p:cTn id="35" dur="500" fill="hold"/>
                                        <p:tgtEl>
                                          <p:spTgt spid="21511"/>
                                        </p:tgtEl>
                                        <p:attrNameLst>
                                          <p:attrName>ppt_w</p:attrName>
                                        </p:attrNameLst>
                                      </p:cBhvr>
                                      <p:tavLst>
                                        <p:tav tm="0">
                                          <p:val>
                                            <p:fltVal val="0"/>
                                          </p:val>
                                        </p:tav>
                                        <p:tav tm="100000">
                                          <p:val>
                                            <p:strVal val="#ppt_w"/>
                                          </p:val>
                                        </p:tav>
                                      </p:tavLst>
                                    </p:anim>
                                    <p:anim calcmode="lin" valueType="num">
                                      <p:cBhvr>
                                        <p:cTn id="36" dur="500" fill="hold"/>
                                        <p:tgtEl>
                                          <p:spTgt spid="21511"/>
                                        </p:tgtEl>
                                        <p:attrNameLst>
                                          <p:attrName>ppt_h</p:attrName>
                                        </p:attrNameLst>
                                      </p:cBhvr>
                                      <p:tavLst>
                                        <p:tav tm="0">
                                          <p:val>
                                            <p:fltVal val="0"/>
                                          </p:val>
                                        </p:tav>
                                        <p:tav tm="100000">
                                          <p:val>
                                            <p:strVal val="#ppt_h"/>
                                          </p:val>
                                        </p:tav>
                                      </p:tavLst>
                                    </p:anim>
                                    <p:animEffect transition="in" filter="fade">
                                      <p:cBhvr>
                                        <p:cTn id="37"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P spid="21510" grpId="0"/>
      <p:bldP spid="215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700338" y="44450"/>
            <a:ext cx="3311525" cy="579438"/>
          </a:xfrm>
          <a:prstGeom prst="rect">
            <a:avLst/>
          </a:prstGeom>
          <a:noFill/>
          <a:ln w="9525">
            <a:noFill/>
            <a:miter lim="800000"/>
            <a:headEnd/>
            <a:tailEnd/>
          </a:ln>
          <a:effectLst>
            <a:outerShdw dist="35921" dir="2700000" algn="ctr" rotWithShape="0">
              <a:srgbClr val="FF9933"/>
            </a:outerShdw>
          </a:effectLst>
        </p:spPr>
        <p:txBody>
          <a:bodyPr>
            <a:spAutoFit/>
          </a:bodyPr>
          <a:lstStyle/>
          <a:p>
            <a:pPr algn="l">
              <a:buFontTx/>
              <a:buNone/>
            </a:pPr>
            <a:r>
              <a:rPr lang="it-IT" sz="3200" b="1">
                <a:solidFill>
                  <a:srgbClr val="FF0000"/>
                </a:solidFill>
              </a:rPr>
              <a:t>APPLICAZIONI</a:t>
            </a:r>
          </a:p>
        </p:txBody>
      </p:sp>
      <p:sp>
        <p:nvSpPr>
          <p:cNvPr id="22532" name="Rectangle 4"/>
          <p:cNvSpPr>
            <a:spLocks noChangeArrowheads="1"/>
          </p:cNvSpPr>
          <p:nvPr/>
        </p:nvSpPr>
        <p:spPr bwMode="auto">
          <a:xfrm>
            <a:off x="0" y="692150"/>
            <a:ext cx="3348038" cy="822325"/>
          </a:xfrm>
          <a:prstGeom prst="rect">
            <a:avLst/>
          </a:prstGeom>
          <a:noFill/>
          <a:ln w="9525">
            <a:noFill/>
            <a:miter lim="800000"/>
            <a:headEnd/>
            <a:tailEnd/>
          </a:ln>
          <a:effectLst/>
        </p:spPr>
        <p:txBody>
          <a:bodyPr>
            <a:spAutoFit/>
          </a:bodyPr>
          <a:lstStyle/>
          <a:p>
            <a:pPr algn="l">
              <a:spcBef>
                <a:spcPct val="0"/>
              </a:spcBef>
              <a:buFont typeface="Wingdings" pitchFamily="2" charset="2"/>
              <a:buChar char="q"/>
            </a:pPr>
            <a:r>
              <a:rPr lang="it-IT" b="1">
                <a:solidFill>
                  <a:srgbClr val="FF0000"/>
                </a:solidFill>
              </a:rPr>
              <a:t> Controllo delle nascite</a:t>
            </a:r>
          </a:p>
        </p:txBody>
      </p:sp>
      <p:sp>
        <p:nvSpPr>
          <p:cNvPr id="22533" name="Rectangle 5"/>
          <p:cNvSpPr>
            <a:spLocks noChangeArrowheads="1"/>
          </p:cNvSpPr>
          <p:nvPr/>
        </p:nvSpPr>
        <p:spPr bwMode="auto">
          <a:xfrm>
            <a:off x="3276600" y="692150"/>
            <a:ext cx="8424863" cy="1676400"/>
          </a:xfrm>
          <a:prstGeom prst="rect">
            <a:avLst/>
          </a:prstGeom>
          <a:noFill/>
          <a:ln w="9525">
            <a:noFill/>
            <a:miter lim="800000"/>
            <a:headEnd/>
            <a:tailEnd/>
          </a:ln>
          <a:effectLst/>
        </p:spPr>
        <p:txBody>
          <a:bodyPr>
            <a:spAutoFit/>
          </a:bodyPr>
          <a:lstStyle/>
          <a:p>
            <a:pPr algn="l">
              <a:spcBef>
                <a:spcPct val="0"/>
              </a:spcBef>
              <a:buFont typeface="Wingdings" pitchFamily="2" charset="2"/>
              <a:buChar char="q"/>
            </a:pPr>
            <a:r>
              <a:rPr lang="it-IT" b="1">
                <a:solidFill>
                  <a:srgbClr val="FF0000"/>
                </a:solidFill>
              </a:rPr>
              <a:t> Problemi endocrini e ginecologici</a:t>
            </a:r>
            <a:r>
              <a:rPr lang="it-IT" sz="2000">
                <a:solidFill>
                  <a:schemeClr val="tx1"/>
                </a:solidFill>
              </a:rPr>
              <a:t>:</a:t>
            </a:r>
          </a:p>
          <a:p>
            <a:pPr algn="l">
              <a:spcBef>
                <a:spcPct val="0"/>
              </a:spcBef>
              <a:buFont typeface="Wingdings" pitchFamily="2" charset="2"/>
              <a:buChar char="ü"/>
            </a:pPr>
            <a:r>
              <a:rPr lang="it-IT" sz="2000" b="1">
                <a:solidFill>
                  <a:schemeClr val="tx1"/>
                </a:solidFill>
              </a:rPr>
              <a:t> irregolarità mestruali, </a:t>
            </a:r>
          </a:p>
          <a:p>
            <a:pPr algn="l">
              <a:spcBef>
                <a:spcPct val="0"/>
              </a:spcBef>
              <a:buFont typeface="Wingdings" pitchFamily="2" charset="2"/>
              <a:buChar char="ü"/>
            </a:pPr>
            <a:r>
              <a:rPr lang="it-IT" sz="2000" b="1">
                <a:solidFill>
                  <a:schemeClr val="tx1"/>
                </a:solidFill>
              </a:rPr>
              <a:t> amenorrea primaria e secondaria, </a:t>
            </a:r>
          </a:p>
          <a:p>
            <a:pPr algn="l">
              <a:spcBef>
                <a:spcPct val="0"/>
              </a:spcBef>
              <a:buFont typeface="Wingdings" pitchFamily="2" charset="2"/>
              <a:buChar char="ü"/>
            </a:pPr>
            <a:r>
              <a:rPr lang="it-IT" sz="2000" b="1">
                <a:solidFill>
                  <a:schemeClr val="tx1"/>
                </a:solidFill>
              </a:rPr>
              <a:t> sindrome dell'ovaio policistico, </a:t>
            </a:r>
          </a:p>
          <a:p>
            <a:pPr algn="l">
              <a:spcBef>
                <a:spcPct val="0"/>
              </a:spcBef>
              <a:buFont typeface="Wingdings" pitchFamily="2" charset="2"/>
              <a:buChar char="ü"/>
            </a:pPr>
            <a:r>
              <a:rPr lang="it-IT" sz="2000" b="1">
                <a:solidFill>
                  <a:schemeClr val="tx1"/>
                </a:solidFill>
              </a:rPr>
              <a:t> sindrome premestruale e mestruale dolorosa</a:t>
            </a:r>
          </a:p>
        </p:txBody>
      </p:sp>
      <p:sp>
        <p:nvSpPr>
          <p:cNvPr id="22534" name="Rectangle 6"/>
          <p:cNvSpPr>
            <a:spLocks noChangeArrowheads="1"/>
          </p:cNvSpPr>
          <p:nvPr/>
        </p:nvSpPr>
        <p:spPr bwMode="auto">
          <a:xfrm>
            <a:off x="0" y="3141663"/>
            <a:ext cx="8893175" cy="3444875"/>
          </a:xfrm>
          <a:prstGeom prst="rect">
            <a:avLst/>
          </a:prstGeom>
          <a:noFill/>
          <a:ln w="9525">
            <a:noFill/>
            <a:miter lim="800000"/>
            <a:headEnd/>
            <a:tailEnd/>
          </a:ln>
          <a:effectLst/>
        </p:spPr>
        <p:txBody>
          <a:bodyPr>
            <a:spAutoFit/>
          </a:bodyPr>
          <a:lstStyle/>
          <a:p>
            <a:pPr algn="l">
              <a:spcBef>
                <a:spcPct val="0"/>
              </a:spcBef>
              <a:buFontTx/>
              <a:buNone/>
            </a:pPr>
            <a:r>
              <a:rPr lang="it-IT" sz="2000" b="1">
                <a:solidFill>
                  <a:schemeClr val="tx1"/>
                </a:solidFill>
              </a:rPr>
              <a:t>VERIFICARE</a:t>
            </a:r>
            <a:r>
              <a:rPr lang="it-IT" sz="2000">
                <a:solidFill>
                  <a:schemeClr val="tx1"/>
                </a:solidFill>
              </a:rPr>
              <a:t> l'efficacia nonché l'innocuità periodicamente con l'esecuzione di alcuni esami del sangue e anche strumentali: </a:t>
            </a:r>
          </a:p>
          <a:p>
            <a:pPr algn="l">
              <a:spcBef>
                <a:spcPct val="0"/>
              </a:spcBef>
              <a:buFont typeface="Wingdings" pitchFamily="2" charset="2"/>
              <a:buChar char="ü"/>
            </a:pPr>
            <a:r>
              <a:rPr lang="it-IT" sz="2000">
                <a:solidFill>
                  <a:schemeClr val="tx1"/>
                </a:solidFill>
              </a:rPr>
              <a:t>funzionalità epatica </a:t>
            </a:r>
          </a:p>
          <a:p>
            <a:pPr algn="l">
              <a:spcBef>
                <a:spcPct val="0"/>
              </a:spcBef>
              <a:buFont typeface="Wingdings" pitchFamily="2" charset="2"/>
              <a:buChar char="ü"/>
            </a:pPr>
            <a:r>
              <a:rPr lang="it-IT" sz="2000">
                <a:solidFill>
                  <a:schemeClr val="tx1"/>
                </a:solidFill>
              </a:rPr>
              <a:t>prove di coagulazione, </a:t>
            </a:r>
          </a:p>
          <a:p>
            <a:pPr algn="l">
              <a:spcBef>
                <a:spcPct val="0"/>
              </a:spcBef>
              <a:buFont typeface="Wingdings" pitchFamily="2" charset="2"/>
              <a:buChar char="ü"/>
            </a:pPr>
            <a:r>
              <a:rPr lang="it-IT" sz="2000">
                <a:solidFill>
                  <a:schemeClr val="tx1"/>
                </a:solidFill>
              </a:rPr>
              <a:t>emocromo, </a:t>
            </a:r>
          </a:p>
          <a:p>
            <a:pPr algn="l">
              <a:spcBef>
                <a:spcPct val="0"/>
              </a:spcBef>
              <a:buFont typeface="Wingdings" pitchFamily="2" charset="2"/>
              <a:buChar char="ü"/>
            </a:pPr>
            <a:r>
              <a:rPr lang="it-IT" sz="2000">
                <a:solidFill>
                  <a:schemeClr val="tx1"/>
                </a:solidFill>
              </a:rPr>
              <a:t>glicemia,  </a:t>
            </a:r>
          </a:p>
          <a:p>
            <a:pPr algn="l">
              <a:spcBef>
                <a:spcPct val="0"/>
              </a:spcBef>
              <a:buFont typeface="Wingdings" pitchFamily="2" charset="2"/>
              <a:buChar char="ü"/>
            </a:pPr>
            <a:r>
              <a:rPr lang="it-IT" sz="2000">
                <a:solidFill>
                  <a:schemeClr val="tx1"/>
                </a:solidFill>
              </a:rPr>
              <a:t>quadro lipidico, </a:t>
            </a:r>
          </a:p>
          <a:p>
            <a:pPr algn="l">
              <a:spcBef>
                <a:spcPct val="0"/>
              </a:spcBef>
              <a:buFont typeface="Wingdings" pitchFamily="2" charset="2"/>
              <a:buChar char="ü"/>
            </a:pPr>
            <a:r>
              <a:rPr lang="it-IT" sz="2000">
                <a:solidFill>
                  <a:schemeClr val="tx1"/>
                </a:solidFill>
              </a:rPr>
              <a:t>esame urine, </a:t>
            </a:r>
          </a:p>
          <a:p>
            <a:pPr algn="l">
              <a:spcBef>
                <a:spcPct val="0"/>
              </a:spcBef>
              <a:buFont typeface="Wingdings" pitchFamily="2" charset="2"/>
              <a:buChar char="ü"/>
            </a:pPr>
            <a:r>
              <a:rPr lang="it-IT" sz="2000">
                <a:solidFill>
                  <a:schemeClr val="tx1"/>
                </a:solidFill>
              </a:rPr>
              <a:t>controllo del peso e della pressione arteriosa</a:t>
            </a:r>
          </a:p>
          <a:p>
            <a:pPr algn="l">
              <a:spcBef>
                <a:spcPct val="0"/>
              </a:spcBef>
              <a:buFont typeface="Wingdings" pitchFamily="2" charset="2"/>
              <a:buChar char="ü"/>
            </a:pPr>
            <a:r>
              <a:rPr lang="it-IT" sz="2000">
                <a:solidFill>
                  <a:schemeClr val="tx1"/>
                </a:solidFill>
              </a:rPr>
              <a:t>controllo delle funzioni cardiocircolatorie nelle donne più mature. </a:t>
            </a:r>
            <a:br>
              <a:rPr lang="it-IT" sz="2000">
                <a:solidFill>
                  <a:schemeClr val="tx1"/>
                </a:solidFill>
              </a:rPr>
            </a:br>
            <a:endParaRPr lang="it-IT" sz="2000">
              <a:solidFill>
                <a:schemeClr val="tx1"/>
              </a:solidFill>
            </a:endParaRPr>
          </a:p>
        </p:txBody>
      </p:sp>
      <p:sp>
        <p:nvSpPr>
          <p:cNvPr id="22535" name="Text Box 7"/>
          <p:cNvSpPr txBox="1">
            <a:spLocks noChangeArrowheads="1"/>
          </p:cNvSpPr>
          <p:nvPr/>
        </p:nvSpPr>
        <p:spPr bwMode="auto">
          <a:xfrm>
            <a:off x="2700338" y="2565400"/>
            <a:ext cx="3167062"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l">
              <a:buFontTx/>
              <a:buNone/>
            </a:pPr>
            <a:r>
              <a:rPr lang="it-IT" sz="2800" b="1">
                <a:solidFill>
                  <a:srgbClr val="FF0000"/>
                </a:solidFill>
              </a:rPr>
              <a:t>ATTENZIONE!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ppt_w</p:attrName>
                                        </p:attrNameLst>
                                      </p:cBhvr>
                                      <p:tavLst>
                                        <p:tav tm="0">
                                          <p:val>
                                            <p:fltVal val="0"/>
                                          </p:val>
                                        </p:tav>
                                        <p:tav tm="100000">
                                          <p:val>
                                            <p:strVal val="#ppt_w"/>
                                          </p:val>
                                        </p:tav>
                                      </p:tavLst>
                                    </p:anim>
                                    <p:anim calcmode="lin" valueType="num">
                                      <p:cBhvr>
                                        <p:cTn id="8" dur="500" fill="hold"/>
                                        <p:tgtEl>
                                          <p:spTgt spid="22532"/>
                                        </p:tgtEl>
                                        <p:attrNameLst>
                                          <p:attrName>ppt_h</p:attrName>
                                        </p:attrNameLst>
                                      </p:cBhvr>
                                      <p:tavLst>
                                        <p:tav tm="0">
                                          <p:val>
                                            <p:fltVal val="0"/>
                                          </p:val>
                                        </p:tav>
                                        <p:tav tm="100000">
                                          <p:val>
                                            <p:strVal val="#ppt_h"/>
                                          </p:val>
                                        </p:tav>
                                      </p:tavLst>
                                    </p:anim>
                                    <p:animEffect transition="in" filter="fade">
                                      <p:cBhvr>
                                        <p:cTn id="9" dur="500"/>
                                        <p:tgtEl>
                                          <p:spTgt spid="2253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2533"/>
                                        </p:tgtEl>
                                        <p:attrNameLst>
                                          <p:attrName>style.visibility</p:attrName>
                                        </p:attrNameLst>
                                      </p:cBhvr>
                                      <p:to>
                                        <p:strVal val="visible"/>
                                      </p:to>
                                    </p:set>
                                    <p:anim calcmode="lin" valueType="num">
                                      <p:cBhvr>
                                        <p:cTn id="14" dur="500" fill="hold"/>
                                        <p:tgtEl>
                                          <p:spTgt spid="22533"/>
                                        </p:tgtEl>
                                        <p:attrNameLst>
                                          <p:attrName>ppt_w</p:attrName>
                                        </p:attrNameLst>
                                      </p:cBhvr>
                                      <p:tavLst>
                                        <p:tav tm="0">
                                          <p:val>
                                            <p:fltVal val="0"/>
                                          </p:val>
                                        </p:tav>
                                        <p:tav tm="100000">
                                          <p:val>
                                            <p:strVal val="#ppt_w"/>
                                          </p:val>
                                        </p:tav>
                                      </p:tavLst>
                                    </p:anim>
                                    <p:anim calcmode="lin" valueType="num">
                                      <p:cBhvr>
                                        <p:cTn id="15" dur="500" fill="hold"/>
                                        <p:tgtEl>
                                          <p:spTgt spid="22533"/>
                                        </p:tgtEl>
                                        <p:attrNameLst>
                                          <p:attrName>ppt_h</p:attrName>
                                        </p:attrNameLst>
                                      </p:cBhvr>
                                      <p:tavLst>
                                        <p:tav tm="0">
                                          <p:val>
                                            <p:fltVal val="0"/>
                                          </p:val>
                                        </p:tav>
                                        <p:tav tm="100000">
                                          <p:val>
                                            <p:strVal val="#ppt_h"/>
                                          </p:val>
                                        </p:tav>
                                      </p:tavLst>
                                    </p:anim>
                                    <p:animEffect transition="in" filter="fade">
                                      <p:cBhvr>
                                        <p:cTn id="16" dur="500"/>
                                        <p:tgtEl>
                                          <p:spTgt spid="2253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2535"/>
                                        </p:tgtEl>
                                        <p:attrNameLst>
                                          <p:attrName>style.visibility</p:attrName>
                                        </p:attrNameLst>
                                      </p:cBhvr>
                                      <p:to>
                                        <p:strVal val="visible"/>
                                      </p:to>
                                    </p:set>
                                    <p:anim calcmode="lin" valueType="num">
                                      <p:cBhvr>
                                        <p:cTn id="21" dur="500" fill="hold"/>
                                        <p:tgtEl>
                                          <p:spTgt spid="22535"/>
                                        </p:tgtEl>
                                        <p:attrNameLst>
                                          <p:attrName>ppt_w</p:attrName>
                                        </p:attrNameLst>
                                      </p:cBhvr>
                                      <p:tavLst>
                                        <p:tav tm="0">
                                          <p:val>
                                            <p:fltVal val="0"/>
                                          </p:val>
                                        </p:tav>
                                        <p:tav tm="100000">
                                          <p:val>
                                            <p:strVal val="#ppt_w"/>
                                          </p:val>
                                        </p:tav>
                                      </p:tavLst>
                                    </p:anim>
                                    <p:anim calcmode="lin" valueType="num">
                                      <p:cBhvr>
                                        <p:cTn id="22" dur="500" fill="hold"/>
                                        <p:tgtEl>
                                          <p:spTgt spid="22535"/>
                                        </p:tgtEl>
                                        <p:attrNameLst>
                                          <p:attrName>ppt_h</p:attrName>
                                        </p:attrNameLst>
                                      </p:cBhvr>
                                      <p:tavLst>
                                        <p:tav tm="0">
                                          <p:val>
                                            <p:fltVal val="0"/>
                                          </p:val>
                                        </p:tav>
                                        <p:tav tm="100000">
                                          <p:val>
                                            <p:strVal val="#ppt_h"/>
                                          </p:val>
                                        </p:tav>
                                      </p:tavLst>
                                    </p:anim>
                                    <p:animEffect transition="in" filter="fade">
                                      <p:cBhvr>
                                        <p:cTn id="23" dur="500"/>
                                        <p:tgtEl>
                                          <p:spTgt spid="22535"/>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22534"/>
                                        </p:tgtEl>
                                        <p:attrNameLst>
                                          <p:attrName>style.visibility</p:attrName>
                                        </p:attrNameLst>
                                      </p:cBhvr>
                                      <p:to>
                                        <p:strVal val="visible"/>
                                      </p:to>
                                    </p:set>
                                    <p:anim calcmode="lin" valueType="num">
                                      <p:cBhvr>
                                        <p:cTn id="26" dur="500" fill="hold"/>
                                        <p:tgtEl>
                                          <p:spTgt spid="22534"/>
                                        </p:tgtEl>
                                        <p:attrNameLst>
                                          <p:attrName>ppt_w</p:attrName>
                                        </p:attrNameLst>
                                      </p:cBhvr>
                                      <p:tavLst>
                                        <p:tav tm="0">
                                          <p:val>
                                            <p:fltVal val="0"/>
                                          </p:val>
                                        </p:tav>
                                        <p:tav tm="100000">
                                          <p:val>
                                            <p:strVal val="#ppt_w"/>
                                          </p:val>
                                        </p:tav>
                                      </p:tavLst>
                                    </p:anim>
                                    <p:anim calcmode="lin" valueType="num">
                                      <p:cBhvr>
                                        <p:cTn id="27" dur="500" fill="hold"/>
                                        <p:tgtEl>
                                          <p:spTgt spid="22534"/>
                                        </p:tgtEl>
                                        <p:attrNameLst>
                                          <p:attrName>ppt_h</p:attrName>
                                        </p:attrNameLst>
                                      </p:cBhvr>
                                      <p:tavLst>
                                        <p:tav tm="0">
                                          <p:val>
                                            <p:fltVal val="0"/>
                                          </p:val>
                                        </p:tav>
                                        <p:tav tm="100000">
                                          <p:val>
                                            <p:strVal val="#ppt_h"/>
                                          </p:val>
                                        </p:tav>
                                      </p:tavLst>
                                    </p:anim>
                                    <p:animEffect transition="in" filter="fade">
                                      <p:cBhvr>
                                        <p:cTn id="28"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p:bldP spid="22534" grpId="0"/>
      <p:bldP spid="2253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6988"/>
            <a:ext cx="8229600" cy="1143001"/>
          </a:xfrm>
          <a:effectLst>
            <a:outerShdw dist="35921" dir="2700000" algn="ctr" rotWithShape="0">
              <a:srgbClr val="FF0000"/>
            </a:outerShdw>
          </a:effectLst>
        </p:spPr>
        <p:txBody>
          <a:bodyPr/>
          <a:lstStyle/>
          <a:p>
            <a:r>
              <a:rPr lang="it-IT" sz="4000">
                <a:solidFill>
                  <a:srgbClr val="003366"/>
                </a:solidFill>
                <a:latin typeface="Comic Sans MS" pitchFamily="66" charset="0"/>
              </a:rPr>
              <a:t>La pillola anticoncezionale</a:t>
            </a:r>
          </a:p>
        </p:txBody>
      </p:sp>
      <p:sp>
        <p:nvSpPr>
          <p:cNvPr id="4099" name="Rectangle 3"/>
          <p:cNvSpPr>
            <a:spLocks noGrp="1" noChangeArrowheads="1"/>
          </p:cNvSpPr>
          <p:nvPr>
            <p:ph type="body" idx="1"/>
          </p:nvPr>
        </p:nvSpPr>
        <p:spPr>
          <a:xfrm>
            <a:off x="0" y="2205038"/>
            <a:ext cx="7451725" cy="1008062"/>
          </a:xfrm>
          <a:noFill/>
          <a:effectLst>
            <a:outerShdw dist="35921" dir="2700000" algn="ctr" rotWithShape="0">
              <a:schemeClr val="bg1"/>
            </a:outerShdw>
          </a:effectLst>
        </p:spPr>
        <p:txBody>
          <a:bodyPr/>
          <a:lstStyle/>
          <a:p>
            <a:pPr>
              <a:buClr>
                <a:srgbClr val="333399"/>
              </a:buClr>
              <a:buFont typeface="Wingdings" pitchFamily="2" charset="2"/>
              <a:buChar char="q"/>
            </a:pPr>
            <a:r>
              <a:rPr lang="it-IT" sz="2000">
                <a:solidFill>
                  <a:schemeClr val="accent2"/>
                </a:solidFill>
                <a:latin typeface="Comic Sans MS" pitchFamily="66" charset="0"/>
              </a:rPr>
              <a:t>Envoid, il primo anticoncezionale orale, ha ottenuto un certificato medico dalla Food &amp; Drug Administration (FDA) Americana nel 1960</a:t>
            </a:r>
          </a:p>
        </p:txBody>
      </p:sp>
      <p:sp>
        <p:nvSpPr>
          <p:cNvPr id="4100" name="Text Box 4"/>
          <p:cNvSpPr txBox="1">
            <a:spLocks noChangeArrowheads="1"/>
          </p:cNvSpPr>
          <p:nvPr/>
        </p:nvSpPr>
        <p:spPr bwMode="auto">
          <a:xfrm>
            <a:off x="2051050" y="4149725"/>
            <a:ext cx="5219700" cy="457200"/>
          </a:xfrm>
          <a:prstGeom prst="rect">
            <a:avLst/>
          </a:prstGeom>
          <a:noFill/>
          <a:ln w="9525">
            <a:noFill/>
            <a:miter lim="800000"/>
            <a:headEnd/>
            <a:tailEnd/>
          </a:ln>
          <a:effectLst>
            <a:outerShdw dist="35921" dir="2700000" algn="ctr" rotWithShape="0">
              <a:schemeClr val="bg1"/>
            </a:outerShdw>
          </a:effectLst>
        </p:spPr>
        <p:txBody>
          <a:bodyPr>
            <a:spAutoFit/>
          </a:bodyPr>
          <a:lstStyle/>
          <a:p>
            <a:pPr algn="l">
              <a:buClr>
                <a:srgbClr val="333399"/>
              </a:buClr>
              <a:buFont typeface="Wingdings" pitchFamily="2" charset="2"/>
              <a:buChar char="q"/>
            </a:pPr>
            <a:r>
              <a:rPr lang="it-IT">
                <a:solidFill>
                  <a:schemeClr val="accent2"/>
                </a:solidFill>
              </a:rPr>
              <a:t> </a:t>
            </a:r>
            <a:r>
              <a:rPr lang="it-IT" sz="2000">
                <a:solidFill>
                  <a:schemeClr val="accent2"/>
                </a:solidFill>
              </a:rPr>
              <a:t>In Italia ammessa a partire dal 1972</a:t>
            </a:r>
          </a:p>
        </p:txBody>
      </p:sp>
      <p:sp>
        <p:nvSpPr>
          <p:cNvPr id="4101" name="Text Box 5"/>
          <p:cNvSpPr txBox="1">
            <a:spLocks noChangeArrowheads="1"/>
          </p:cNvSpPr>
          <p:nvPr/>
        </p:nvSpPr>
        <p:spPr bwMode="auto">
          <a:xfrm>
            <a:off x="2016125" y="3284538"/>
            <a:ext cx="7092950" cy="762000"/>
          </a:xfrm>
          <a:prstGeom prst="rect">
            <a:avLst/>
          </a:prstGeom>
          <a:noFill/>
          <a:ln w="9525">
            <a:noFill/>
            <a:miter lim="800000"/>
            <a:headEnd/>
            <a:tailEnd/>
          </a:ln>
          <a:effectLst>
            <a:outerShdw dist="35921" dir="2700000" algn="ctr" rotWithShape="0">
              <a:schemeClr val="bg1"/>
            </a:outerShdw>
          </a:effectLst>
        </p:spPr>
        <p:txBody>
          <a:bodyPr>
            <a:spAutoFit/>
          </a:bodyPr>
          <a:lstStyle/>
          <a:p>
            <a:pPr algn="l">
              <a:buClr>
                <a:srgbClr val="333399"/>
              </a:buClr>
              <a:buFont typeface="Wingdings" pitchFamily="2" charset="2"/>
              <a:buChar char="q"/>
            </a:pPr>
            <a:r>
              <a:rPr lang="it-IT">
                <a:solidFill>
                  <a:schemeClr val="accent2"/>
                </a:solidFill>
              </a:rPr>
              <a:t> </a:t>
            </a:r>
            <a:r>
              <a:rPr lang="it-IT" sz="2000">
                <a:solidFill>
                  <a:schemeClr val="accent2"/>
                </a:solidFill>
              </a:rPr>
              <a:t>Primo paese a commercializzarla fu l’America nei primi anni ’60</a:t>
            </a:r>
          </a:p>
        </p:txBody>
      </p:sp>
      <p:sp>
        <p:nvSpPr>
          <p:cNvPr id="4102" name="Text Box 6"/>
          <p:cNvSpPr txBox="1">
            <a:spLocks noChangeArrowheads="1"/>
          </p:cNvSpPr>
          <p:nvPr/>
        </p:nvSpPr>
        <p:spPr bwMode="auto">
          <a:xfrm>
            <a:off x="0" y="4868863"/>
            <a:ext cx="7019925" cy="396875"/>
          </a:xfrm>
          <a:prstGeom prst="rect">
            <a:avLst/>
          </a:prstGeom>
          <a:noFill/>
          <a:ln w="9525">
            <a:noFill/>
            <a:miter lim="800000"/>
            <a:headEnd/>
            <a:tailEnd/>
          </a:ln>
          <a:effectLst>
            <a:outerShdw dist="35921" dir="2700000" algn="ctr" rotWithShape="0">
              <a:schemeClr val="bg1"/>
            </a:outerShdw>
          </a:effectLst>
        </p:spPr>
        <p:txBody>
          <a:bodyPr>
            <a:spAutoFit/>
          </a:bodyPr>
          <a:lstStyle/>
          <a:p>
            <a:pPr algn="l">
              <a:buClr>
                <a:srgbClr val="333399"/>
              </a:buClr>
              <a:buFont typeface="Wingdings" pitchFamily="2" charset="2"/>
              <a:buChar char="q"/>
            </a:pPr>
            <a:r>
              <a:rPr lang="it-IT" sz="2000"/>
              <a:t> </a:t>
            </a:r>
            <a:r>
              <a:rPr lang="it-IT" sz="2000">
                <a:solidFill>
                  <a:schemeClr val="accent2"/>
                </a:solidFill>
              </a:rPr>
              <a:t>Forte impatto sociale, economico, scientifico ed etico</a:t>
            </a:r>
          </a:p>
        </p:txBody>
      </p:sp>
      <p:sp>
        <p:nvSpPr>
          <p:cNvPr id="4103" name="Text Box 7"/>
          <p:cNvSpPr txBox="1">
            <a:spLocks noChangeArrowheads="1"/>
          </p:cNvSpPr>
          <p:nvPr/>
        </p:nvSpPr>
        <p:spPr bwMode="auto">
          <a:xfrm>
            <a:off x="0" y="5516563"/>
            <a:ext cx="7812088" cy="762000"/>
          </a:xfrm>
          <a:prstGeom prst="rect">
            <a:avLst/>
          </a:prstGeom>
          <a:noFill/>
          <a:ln w="9525">
            <a:noFill/>
            <a:miter lim="800000"/>
            <a:headEnd/>
            <a:tailEnd/>
          </a:ln>
          <a:effectLst>
            <a:outerShdw dist="35921" dir="2700000" algn="ctr" rotWithShape="0">
              <a:schemeClr val="bg1"/>
            </a:outerShdw>
          </a:effectLst>
        </p:spPr>
        <p:txBody>
          <a:bodyPr>
            <a:spAutoFit/>
          </a:bodyPr>
          <a:lstStyle/>
          <a:p>
            <a:pPr algn="l">
              <a:buClr>
                <a:srgbClr val="333399"/>
              </a:buClr>
              <a:buFont typeface="Wingdings" pitchFamily="2" charset="2"/>
              <a:buChar char="q"/>
            </a:pPr>
            <a:r>
              <a:rPr lang="it-IT">
                <a:solidFill>
                  <a:schemeClr val="accent2"/>
                </a:solidFill>
              </a:rPr>
              <a:t> </a:t>
            </a:r>
            <a:r>
              <a:rPr lang="it-IT" sz="2000">
                <a:solidFill>
                  <a:schemeClr val="accent2"/>
                </a:solidFill>
              </a:rPr>
              <a:t>Numerosi studi su nuovi metodi contraccettivi e su eventuali patologie associate all’assunzione.</a:t>
            </a:r>
          </a:p>
        </p:txBody>
      </p:sp>
      <p:sp>
        <p:nvSpPr>
          <p:cNvPr id="4104" name="Text Box 8"/>
          <p:cNvSpPr txBox="1">
            <a:spLocks noChangeArrowheads="1"/>
          </p:cNvSpPr>
          <p:nvPr/>
        </p:nvSpPr>
        <p:spPr bwMode="auto">
          <a:xfrm>
            <a:off x="34925" y="1196975"/>
            <a:ext cx="8929688" cy="701675"/>
          </a:xfrm>
          <a:prstGeom prst="rect">
            <a:avLst/>
          </a:prstGeom>
          <a:noFill/>
          <a:ln w="9525">
            <a:noFill/>
            <a:miter lim="800000"/>
            <a:headEnd/>
            <a:tailEnd/>
          </a:ln>
          <a:effectLst/>
        </p:spPr>
        <p:txBody>
          <a:bodyPr>
            <a:spAutoFit/>
          </a:bodyPr>
          <a:lstStyle/>
          <a:p>
            <a:pPr algn="l">
              <a:buClr>
                <a:schemeClr val="accent2"/>
              </a:buClr>
              <a:buFont typeface="Wingdings" pitchFamily="2" charset="2"/>
              <a:buChar char="q"/>
            </a:pPr>
            <a:r>
              <a:rPr lang="it-IT" sz="2000">
                <a:solidFill>
                  <a:schemeClr val="tx1"/>
                </a:solidFill>
                <a:latin typeface="Arial" charset="0"/>
              </a:rPr>
              <a:t> </a:t>
            </a:r>
            <a:r>
              <a:rPr lang="it-IT" sz="2000">
                <a:solidFill>
                  <a:schemeClr val="accent2"/>
                </a:solidFill>
              </a:rPr>
              <a:t>La prima pillola anticoncezionale fu messa a punto dal medico americano Gregory Pincus nel 1956</a:t>
            </a:r>
            <a:endParaRPr lang="it-IT" sz="2000">
              <a:solidFill>
                <a:schemeClr val="tx1"/>
              </a:solidFill>
              <a:latin typeface="Arial" charset="0"/>
            </a:endParaRPr>
          </a:p>
        </p:txBody>
      </p:sp>
      <p:pic>
        <p:nvPicPr>
          <p:cNvPr id="4105" name="Picture 9" descr="scrivi[1]"/>
          <p:cNvPicPr>
            <a:picLocks noChangeAspect="1" noChangeArrowheads="1"/>
          </p:cNvPicPr>
          <p:nvPr/>
        </p:nvPicPr>
        <p:blipFill>
          <a:blip r:embed="rId3" cstate="print"/>
          <a:srcRect/>
          <a:stretch>
            <a:fillRect/>
          </a:stretch>
        </p:blipFill>
        <p:spPr bwMode="auto">
          <a:xfrm>
            <a:off x="7164388" y="1773238"/>
            <a:ext cx="1223962" cy="1223962"/>
          </a:xfrm>
          <a:prstGeom prst="rect">
            <a:avLst/>
          </a:prstGeom>
          <a:noFill/>
        </p:spPr>
      </p:pic>
      <p:pic>
        <p:nvPicPr>
          <p:cNvPr id="4106" name="Picture 10" descr="CAHSI7A9"/>
          <p:cNvPicPr>
            <a:picLocks noChangeAspect="1" noChangeArrowheads="1"/>
          </p:cNvPicPr>
          <p:nvPr/>
        </p:nvPicPr>
        <p:blipFill>
          <a:blip r:embed="rId4" cstate="print"/>
          <a:srcRect/>
          <a:stretch>
            <a:fillRect/>
          </a:stretch>
        </p:blipFill>
        <p:spPr bwMode="auto">
          <a:xfrm>
            <a:off x="590550" y="3467100"/>
            <a:ext cx="885825" cy="1114425"/>
          </a:xfrm>
          <a:prstGeom prst="rect">
            <a:avLst/>
          </a:prstGeom>
          <a:noFill/>
        </p:spPr>
      </p:pic>
      <p:pic>
        <p:nvPicPr>
          <p:cNvPr id="4108" name="Picture 12" descr="microscopio[1]"/>
          <p:cNvPicPr>
            <a:picLocks noChangeAspect="1" noChangeArrowheads="1"/>
          </p:cNvPicPr>
          <p:nvPr/>
        </p:nvPicPr>
        <p:blipFill>
          <a:blip r:embed="rId5" cstate="print"/>
          <a:srcRect/>
          <a:stretch>
            <a:fillRect/>
          </a:stretch>
        </p:blipFill>
        <p:spPr bwMode="auto">
          <a:xfrm>
            <a:off x="7680325" y="5300663"/>
            <a:ext cx="1284288" cy="1374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p:cTn id="7" dur="500" fill="hold"/>
                                        <p:tgtEl>
                                          <p:spTgt spid="4104"/>
                                        </p:tgtEl>
                                        <p:attrNameLst>
                                          <p:attrName>ppt_w</p:attrName>
                                        </p:attrNameLst>
                                      </p:cBhvr>
                                      <p:tavLst>
                                        <p:tav tm="0">
                                          <p:val>
                                            <p:fltVal val="0"/>
                                          </p:val>
                                        </p:tav>
                                        <p:tav tm="100000">
                                          <p:val>
                                            <p:strVal val="#ppt_w"/>
                                          </p:val>
                                        </p:tav>
                                      </p:tavLst>
                                    </p:anim>
                                    <p:anim calcmode="lin" valueType="num">
                                      <p:cBhvr>
                                        <p:cTn id="8" dur="500" fill="hold"/>
                                        <p:tgtEl>
                                          <p:spTgt spid="4104"/>
                                        </p:tgtEl>
                                        <p:attrNameLst>
                                          <p:attrName>ppt_h</p:attrName>
                                        </p:attrNameLst>
                                      </p:cBhvr>
                                      <p:tavLst>
                                        <p:tav tm="0">
                                          <p:val>
                                            <p:fltVal val="0"/>
                                          </p:val>
                                        </p:tav>
                                        <p:tav tm="100000">
                                          <p:val>
                                            <p:strVal val="#ppt_h"/>
                                          </p:val>
                                        </p:tav>
                                      </p:tavLst>
                                    </p:anim>
                                    <p:animEffect transition="in" filter="fade">
                                      <p:cBhvr>
                                        <p:cTn id="9" dur="500"/>
                                        <p:tgtEl>
                                          <p:spTgt spid="410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p:cTn id="14"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099">
                                            <p:txEl>
                                              <p:pRg st="0" end="0"/>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4105"/>
                                        </p:tgtEl>
                                        <p:attrNameLst>
                                          <p:attrName>style.visibility</p:attrName>
                                        </p:attrNameLst>
                                      </p:cBhvr>
                                      <p:to>
                                        <p:strVal val="visible"/>
                                      </p:to>
                                    </p:set>
                                    <p:anim calcmode="lin" valueType="num">
                                      <p:cBhvr>
                                        <p:cTn id="19" dur="500" fill="hold"/>
                                        <p:tgtEl>
                                          <p:spTgt spid="4105"/>
                                        </p:tgtEl>
                                        <p:attrNameLst>
                                          <p:attrName>ppt_w</p:attrName>
                                        </p:attrNameLst>
                                      </p:cBhvr>
                                      <p:tavLst>
                                        <p:tav tm="0">
                                          <p:val>
                                            <p:fltVal val="0"/>
                                          </p:val>
                                        </p:tav>
                                        <p:tav tm="100000">
                                          <p:val>
                                            <p:strVal val="#ppt_w"/>
                                          </p:val>
                                        </p:tav>
                                      </p:tavLst>
                                    </p:anim>
                                    <p:anim calcmode="lin" valueType="num">
                                      <p:cBhvr>
                                        <p:cTn id="20" dur="500" fill="hold"/>
                                        <p:tgtEl>
                                          <p:spTgt spid="4105"/>
                                        </p:tgtEl>
                                        <p:attrNameLst>
                                          <p:attrName>ppt_h</p:attrName>
                                        </p:attrNameLst>
                                      </p:cBhvr>
                                      <p:tavLst>
                                        <p:tav tm="0">
                                          <p:val>
                                            <p:fltVal val="0"/>
                                          </p:val>
                                        </p:tav>
                                        <p:tav tm="100000">
                                          <p:val>
                                            <p:strVal val="#ppt_h"/>
                                          </p:val>
                                        </p:tav>
                                      </p:tavLst>
                                    </p:anim>
                                    <p:animEffect transition="in" filter="fade">
                                      <p:cBhvr>
                                        <p:cTn id="21" dur="500"/>
                                        <p:tgtEl>
                                          <p:spTgt spid="410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4101"/>
                                        </p:tgtEl>
                                        <p:attrNameLst>
                                          <p:attrName>style.visibility</p:attrName>
                                        </p:attrNameLst>
                                      </p:cBhvr>
                                      <p:to>
                                        <p:strVal val="visible"/>
                                      </p:to>
                                    </p:set>
                                    <p:anim calcmode="lin" valueType="num">
                                      <p:cBhvr>
                                        <p:cTn id="26" dur="500" fill="hold"/>
                                        <p:tgtEl>
                                          <p:spTgt spid="4101"/>
                                        </p:tgtEl>
                                        <p:attrNameLst>
                                          <p:attrName>ppt_w</p:attrName>
                                        </p:attrNameLst>
                                      </p:cBhvr>
                                      <p:tavLst>
                                        <p:tav tm="0">
                                          <p:val>
                                            <p:fltVal val="0"/>
                                          </p:val>
                                        </p:tav>
                                        <p:tav tm="100000">
                                          <p:val>
                                            <p:strVal val="#ppt_w"/>
                                          </p:val>
                                        </p:tav>
                                      </p:tavLst>
                                    </p:anim>
                                    <p:anim calcmode="lin" valueType="num">
                                      <p:cBhvr>
                                        <p:cTn id="27" dur="500" fill="hold"/>
                                        <p:tgtEl>
                                          <p:spTgt spid="4101"/>
                                        </p:tgtEl>
                                        <p:attrNameLst>
                                          <p:attrName>ppt_h</p:attrName>
                                        </p:attrNameLst>
                                      </p:cBhvr>
                                      <p:tavLst>
                                        <p:tav tm="0">
                                          <p:val>
                                            <p:fltVal val="0"/>
                                          </p:val>
                                        </p:tav>
                                        <p:tav tm="100000">
                                          <p:val>
                                            <p:strVal val="#ppt_h"/>
                                          </p:val>
                                        </p:tav>
                                      </p:tavLst>
                                    </p:anim>
                                    <p:animEffect transition="in" filter="fade">
                                      <p:cBhvr>
                                        <p:cTn id="28" dur="500"/>
                                        <p:tgtEl>
                                          <p:spTgt spid="4101"/>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4100"/>
                                        </p:tgtEl>
                                        <p:attrNameLst>
                                          <p:attrName>style.visibility</p:attrName>
                                        </p:attrNameLst>
                                      </p:cBhvr>
                                      <p:to>
                                        <p:strVal val="visible"/>
                                      </p:to>
                                    </p:set>
                                    <p:anim calcmode="lin" valueType="num">
                                      <p:cBhvr>
                                        <p:cTn id="31" dur="500" fill="hold"/>
                                        <p:tgtEl>
                                          <p:spTgt spid="4100"/>
                                        </p:tgtEl>
                                        <p:attrNameLst>
                                          <p:attrName>ppt_w</p:attrName>
                                        </p:attrNameLst>
                                      </p:cBhvr>
                                      <p:tavLst>
                                        <p:tav tm="0">
                                          <p:val>
                                            <p:fltVal val="0"/>
                                          </p:val>
                                        </p:tav>
                                        <p:tav tm="100000">
                                          <p:val>
                                            <p:strVal val="#ppt_w"/>
                                          </p:val>
                                        </p:tav>
                                      </p:tavLst>
                                    </p:anim>
                                    <p:anim calcmode="lin" valueType="num">
                                      <p:cBhvr>
                                        <p:cTn id="32" dur="500" fill="hold"/>
                                        <p:tgtEl>
                                          <p:spTgt spid="4100"/>
                                        </p:tgtEl>
                                        <p:attrNameLst>
                                          <p:attrName>ppt_h</p:attrName>
                                        </p:attrNameLst>
                                      </p:cBhvr>
                                      <p:tavLst>
                                        <p:tav tm="0">
                                          <p:val>
                                            <p:fltVal val="0"/>
                                          </p:val>
                                        </p:tav>
                                        <p:tav tm="100000">
                                          <p:val>
                                            <p:strVal val="#ppt_h"/>
                                          </p:val>
                                        </p:tav>
                                      </p:tavLst>
                                    </p:anim>
                                    <p:animEffect transition="in" filter="fade">
                                      <p:cBhvr>
                                        <p:cTn id="33" dur="500"/>
                                        <p:tgtEl>
                                          <p:spTgt spid="4100"/>
                                        </p:tgtEl>
                                      </p:cBhvr>
                                    </p:animEffect>
                                  </p:childTnLst>
                                </p:cTn>
                              </p:par>
                              <p:par>
                                <p:cTn id="34" presetID="53" presetClass="entr" presetSubtype="0" fill="hold" nodeType="withEffect">
                                  <p:stCondLst>
                                    <p:cond delay="0"/>
                                  </p:stCondLst>
                                  <p:childTnLst>
                                    <p:set>
                                      <p:cBhvr>
                                        <p:cTn id="35" dur="1" fill="hold">
                                          <p:stCondLst>
                                            <p:cond delay="0"/>
                                          </p:stCondLst>
                                        </p:cTn>
                                        <p:tgtEl>
                                          <p:spTgt spid="4106"/>
                                        </p:tgtEl>
                                        <p:attrNameLst>
                                          <p:attrName>style.visibility</p:attrName>
                                        </p:attrNameLst>
                                      </p:cBhvr>
                                      <p:to>
                                        <p:strVal val="visible"/>
                                      </p:to>
                                    </p:set>
                                    <p:anim calcmode="lin" valueType="num">
                                      <p:cBhvr>
                                        <p:cTn id="36" dur="500" fill="hold"/>
                                        <p:tgtEl>
                                          <p:spTgt spid="4106"/>
                                        </p:tgtEl>
                                        <p:attrNameLst>
                                          <p:attrName>ppt_w</p:attrName>
                                        </p:attrNameLst>
                                      </p:cBhvr>
                                      <p:tavLst>
                                        <p:tav tm="0">
                                          <p:val>
                                            <p:fltVal val="0"/>
                                          </p:val>
                                        </p:tav>
                                        <p:tav tm="100000">
                                          <p:val>
                                            <p:strVal val="#ppt_w"/>
                                          </p:val>
                                        </p:tav>
                                      </p:tavLst>
                                    </p:anim>
                                    <p:anim calcmode="lin" valueType="num">
                                      <p:cBhvr>
                                        <p:cTn id="37" dur="500" fill="hold"/>
                                        <p:tgtEl>
                                          <p:spTgt spid="4106"/>
                                        </p:tgtEl>
                                        <p:attrNameLst>
                                          <p:attrName>ppt_h</p:attrName>
                                        </p:attrNameLst>
                                      </p:cBhvr>
                                      <p:tavLst>
                                        <p:tav tm="0">
                                          <p:val>
                                            <p:fltVal val="0"/>
                                          </p:val>
                                        </p:tav>
                                        <p:tav tm="100000">
                                          <p:val>
                                            <p:strVal val="#ppt_h"/>
                                          </p:val>
                                        </p:tav>
                                      </p:tavLst>
                                    </p:anim>
                                    <p:animEffect transition="in" filter="fade">
                                      <p:cBhvr>
                                        <p:cTn id="38" dur="500"/>
                                        <p:tgtEl>
                                          <p:spTgt spid="410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4102"/>
                                        </p:tgtEl>
                                        <p:attrNameLst>
                                          <p:attrName>style.visibility</p:attrName>
                                        </p:attrNameLst>
                                      </p:cBhvr>
                                      <p:to>
                                        <p:strVal val="visible"/>
                                      </p:to>
                                    </p:set>
                                    <p:anim calcmode="lin" valueType="num">
                                      <p:cBhvr>
                                        <p:cTn id="43" dur="500" fill="hold"/>
                                        <p:tgtEl>
                                          <p:spTgt spid="4102"/>
                                        </p:tgtEl>
                                        <p:attrNameLst>
                                          <p:attrName>ppt_w</p:attrName>
                                        </p:attrNameLst>
                                      </p:cBhvr>
                                      <p:tavLst>
                                        <p:tav tm="0">
                                          <p:val>
                                            <p:fltVal val="0"/>
                                          </p:val>
                                        </p:tav>
                                        <p:tav tm="100000">
                                          <p:val>
                                            <p:strVal val="#ppt_w"/>
                                          </p:val>
                                        </p:tav>
                                      </p:tavLst>
                                    </p:anim>
                                    <p:anim calcmode="lin" valueType="num">
                                      <p:cBhvr>
                                        <p:cTn id="44" dur="500" fill="hold"/>
                                        <p:tgtEl>
                                          <p:spTgt spid="4102"/>
                                        </p:tgtEl>
                                        <p:attrNameLst>
                                          <p:attrName>ppt_h</p:attrName>
                                        </p:attrNameLst>
                                      </p:cBhvr>
                                      <p:tavLst>
                                        <p:tav tm="0">
                                          <p:val>
                                            <p:fltVal val="0"/>
                                          </p:val>
                                        </p:tav>
                                        <p:tav tm="100000">
                                          <p:val>
                                            <p:strVal val="#ppt_h"/>
                                          </p:val>
                                        </p:tav>
                                      </p:tavLst>
                                    </p:anim>
                                    <p:animEffect transition="in" filter="fade">
                                      <p:cBhvr>
                                        <p:cTn id="45" dur="500"/>
                                        <p:tgtEl>
                                          <p:spTgt spid="4102"/>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4103"/>
                                        </p:tgtEl>
                                        <p:attrNameLst>
                                          <p:attrName>style.visibility</p:attrName>
                                        </p:attrNameLst>
                                      </p:cBhvr>
                                      <p:to>
                                        <p:strVal val="visible"/>
                                      </p:to>
                                    </p:set>
                                    <p:anim calcmode="lin" valueType="num">
                                      <p:cBhvr>
                                        <p:cTn id="48" dur="500" fill="hold"/>
                                        <p:tgtEl>
                                          <p:spTgt spid="4103"/>
                                        </p:tgtEl>
                                        <p:attrNameLst>
                                          <p:attrName>ppt_w</p:attrName>
                                        </p:attrNameLst>
                                      </p:cBhvr>
                                      <p:tavLst>
                                        <p:tav tm="0">
                                          <p:val>
                                            <p:fltVal val="0"/>
                                          </p:val>
                                        </p:tav>
                                        <p:tav tm="100000">
                                          <p:val>
                                            <p:strVal val="#ppt_w"/>
                                          </p:val>
                                        </p:tav>
                                      </p:tavLst>
                                    </p:anim>
                                    <p:anim calcmode="lin" valueType="num">
                                      <p:cBhvr>
                                        <p:cTn id="49" dur="500" fill="hold"/>
                                        <p:tgtEl>
                                          <p:spTgt spid="4103"/>
                                        </p:tgtEl>
                                        <p:attrNameLst>
                                          <p:attrName>ppt_h</p:attrName>
                                        </p:attrNameLst>
                                      </p:cBhvr>
                                      <p:tavLst>
                                        <p:tav tm="0">
                                          <p:val>
                                            <p:fltVal val="0"/>
                                          </p:val>
                                        </p:tav>
                                        <p:tav tm="100000">
                                          <p:val>
                                            <p:strVal val="#ppt_h"/>
                                          </p:val>
                                        </p:tav>
                                      </p:tavLst>
                                    </p:anim>
                                    <p:animEffect transition="in" filter="fade">
                                      <p:cBhvr>
                                        <p:cTn id="50" dur="500"/>
                                        <p:tgtEl>
                                          <p:spTgt spid="4103"/>
                                        </p:tgtEl>
                                      </p:cBhvr>
                                    </p:animEffect>
                                  </p:childTnLst>
                                </p:cTn>
                              </p:par>
                              <p:par>
                                <p:cTn id="51" presetID="53" presetClass="entr" presetSubtype="0" fill="hold" nodeType="withEffect">
                                  <p:stCondLst>
                                    <p:cond delay="0"/>
                                  </p:stCondLst>
                                  <p:childTnLst>
                                    <p:set>
                                      <p:cBhvr>
                                        <p:cTn id="52" dur="1" fill="hold">
                                          <p:stCondLst>
                                            <p:cond delay="0"/>
                                          </p:stCondLst>
                                        </p:cTn>
                                        <p:tgtEl>
                                          <p:spTgt spid="4108"/>
                                        </p:tgtEl>
                                        <p:attrNameLst>
                                          <p:attrName>style.visibility</p:attrName>
                                        </p:attrNameLst>
                                      </p:cBhvr>
                                      <p:to>
                                        <p:strVal val="visible"/>
                                      </p:to>
                                    </p:set>
                                    <p:anim calcmode="lin" valueType="num">
                                      <p:cBhvr>
                                        <p:cTn id="53" dur="500" fill="hold"/>
                                        <p:tgtEl>
                                          <p:spTgt spid="4108"/>
                                        </p:tgtEl>
                                        <p:attrNameLst>
                                          <p:attrName>ppt_w</p:attrName>
                                        </p:attrNameLst>
                                      </p:cBhvr>
                                      <p:tavLst>
                                        <p:tav tm="0">
                                          <p:val>
                                            <p:fltVal val="0"/>
                                          </p:val>
                                        </p:tav>
                                        <p:tav tm="100000">
                                          <p:val>
                                            <p:strVal val="#ppt_w"/>
                                          </p:val>
                                        </p:tav>
                                      </p:tavLst>
                                    </p:anim>
                                    <p:anim calcmode="lin" valueType="num">
                                      <p:cBhvr>
                                        <p:cTn id="54" dur="500" fill="hold"/>
                                        <p:tgtEl>
                                          <p:spTgt spid="4108"/>
                                        </p:tgtEl>
                                        <p:attrNameLst>
                                          <p:attrName>ppt_h</p:attrName>
                                        </p:attrNameLst>
                                      </p:cBhvr>
                                      <p:tavLst>
                                        <p:tav tm="0">
                                          <p:val>
                                            <p:fltVal val="0"/>
                                          </p:val>
                                        </p:tav>
                                        <p:tav tm="100000">
                                          <p:val>
                                            <p:strVal val="#ppt_h"/>
                                          </p:val>
                                        </p:tav>
                                      </p:tavLst>
                                    </p:anim>
                                    <p:animEffect transition="in" filter="fade">
                                      <p:cBhvr>
                                        <p:cTn id="55"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100" grpId="0"/>
      <p:bldP spid="4101" grpId="0"/>
      <p:bldP spid="4102" grpId="0"/>
      <p:bldP spid="4103" grpId="0"/>
      <p:bldP spid="4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908175" y="2276475"/>
            <a:ext cx="5400675" cy="1143000"/>
          </a:xfrm>
          <a:effectLst>
            <a:outerShdw dist="35921" dir="2700000" algn="ctr" rotWithShape="0">
              <a:srgbClr val="FF9933"/>
            </a:outerShdw>
          </a:effectLst>
        </p:spPr>
        <p:txBody>
          <a:bodyPr/>
          <a:lstStyle/>
          <a:p>
            <a:r>
              <a:rPr lang="it-IT" sz="3600">
                <a:solidFill>
                  <a:srgbClr val="FF0000"/>
                </a:solidFill>
                <a:latin typeface="Comic Sans MS" pitchFamily="66" charset="0"/>
              </a:rPr>
              <a:t>LA PILLOLA OGGI</a:t>
            </a:r>
          </a:p>
        </p:txBody>
      </p:sp>
      <p:sp>
        <p:nvSpPr>
          <p:cNvPr id="28675" name="Text Box 3"/>
          <p:cNvSpPr txBox="1">
            <a:spLocks noChangeArrowheads="1"/>
          </p:cNvSpPr>
          <p:nvPr/>
        </p:nvSpPr>
        <p:spPr bwMode="auto">
          <a:xfrm>
            <a:off x="611188" y="333375"/>
            <a:ext cx="3457575"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buFontTx/>
              <a:buNone/>
            </a:pPr>
            <a:r>
              <a:rPr lang="it-IT">
                <a:solidFill>
                  <a:schemeClr val="tx1"/>
                </a:solidFill>
              </a:rPr>
              <a:t>MINIPILLOLA (pop)</a:t>
            </a:r>
          </a:p>
        </p:txBody>
      </p:sp>
      <p:sp>
        <p:nvSpPr>
          <p:cNvPr id="28676" name="Text Box 4"/>
          <p:cNvSpPr txBox="1">
            <a:spLocks noChangeArrowheads="1"/>
          </p:cNvSpPr>
          <p:nvPr/>
        </p:nvSpPr>
        <p:spPr bwMode="auto">
          <a:xfrm>
            <a:off x="325438" y="836613"/>
            <a:ext cx="3959225" cy="336550"/>
          </a:xfrm>
          <a:prstGeom prst="rect">
            <a:avLst/>
          </a:prstGeom>
          <a:noFill/>
          <a:ln w="9525">
            <a:noFill/>
            <a:miter lim="800000"/>
            <a:headEnd/>
            <a:tailEnd/>
          </a:ln>
          <a:effectLst/>
        </p:spPr>
        <p:txBody>
          <a:bodyPr>
            <a:spAutoFit/>
          </a:bodyPr>
          <a:lstStyle/>
          <a:p>
            <a:pPr>
              <a:buFontTx/>
              <a:buNone/>
            </a:pPr>
            <a:r>
              <a:rPr lang="it-IT" sz="1600">
                <a:solidFill>
                  <a:schemeClr val="tx1"/>
                </a:solidFill>
              </a:rPr>
              <a:t>Bassissimo contenuto di estrogeni</a:t>
            </a:r>
          </a:p>
        </p:txBody>
      </p:sp>
      <p:sp>
        <p:nvSpPr>
          <p:cNvPr id="28677" name="Text Box 5"/>
          <p:cNvSpPr txBox="1">
            <a:spLocks noChangeArrowheads="1"/>
          </p:cNvSpPr>
          <p:nvPr/>
        </p:nvSpPr>
        <p:spPr bwMode="auto">
          <a:xfrm>
            <a:off x="5578475" y="260350"/>
            <a:ext cx="3097213" cy="822325"/>
          </a:xfrm>
          <a:prstGeom prst="rect">
            <a:avLst/>
          </a:prstGeom>
          <a:noFill/>
          <a:ln w="9525">
            <a:noFill/>
            <a:miter lim="800000"/>
            <a:headEnd/>
            <a:tailEnd/>
          </a:ln>
          <a:effectLst>
            <a:outerShdw dist="35921" dir="2700000" algn="ctr" rotWithShape="0">
              <a:srgbClr val="FF9933"/>
            </a:outerShdw>
          </a:effectLst>
        </p:spPr>
        <p:txBody>
          <a:bodyPr>
            <a:spAutoFit/>
          </a:bodyPr>
          <a:lstStyle/>
          <a:p>
            <a:pPr>
              <a:buFontTx/>
              <a:buNone/>
            </a:pPr>
            <a:r>
              <a:rPr lang="it-IT">
                <a:solidFill>
                  <a:schemeClr val="tx1"/>
                </a:solidFill>
              </a:rPr>
              <a:t>PILLOLA COMBINATA</a:t>
            </a:r>
          </a:p>
        </p:txBody>
      </p:sp>
      <p:sp>
        <p:nvSpPr>
          <p:cNvPr id="28678" name="Text Box 6"/>
          <p:cNvSpPr txBox="1">
            <a:spLocks noChangeArrowheads="1"/>
          </p:cNvSpPr>
          <p:nvPr/>
        </p:nvSpPr>
        <p:spPr bwMode="auto">
          <a:xfrm>
            <a:off x="5508625" y="1196975"/>
            <a:ext cx="3095625" cy="581025"/>
          </a:xfrm>
          <a:prstGeom prst="rect">
            <a:avLst/>
          </a:prstGeom>
          <a:noFill/>
          <a:ln w="9525">
            <a:noFill/>
            <a:miter lim="800000"/>
            <a:headEnd/>
            <a:tailEnd/>
          </a:ln>
          <a:effectLst/>
        </p:spPr>
        <p:txBody>
          <a:bodyPr>
            <a:spAutoFit/>
          </a:bodyPr>
          <a:lstStyle/>
          <a:p>
            <a:pPr>
              <a:buFontTx/>
              <a:buNone/>
            </a:pPr>
            <a:r>
              <a:rPr lang="it-IT" sz="1600">
                <a:solidFill>
                  <a:schemeClr val="tx1"/>
                </a:solidFill>
              </a:rPr>
              <a:t>Concentrazione variabile di estrogeni e progestinici</a:t>
            </a:r>
          </a:p>
        </p:txBody>
      </p:sp>
      <p:sp>
        <p:nvSpPr>
          <p:cNvPr id="28679" name="Text Box 7"/>
          <p:cNvSpPr txBox="1">
            <a:spLocks noChangeArrowheads="1"/>
          </p:cNvSpPr>
          <p:nvPr/>
        </p:nvSpPr>
        <p:spPr bwMode="auto">
          <a:xfrm>
            <a:off x="395288" y="4149725"/>
            <a:ext cx="3240087" cy="822325"/>
          </a:xfrm>
          <a:prstGeom prst="rect">
            <a:avLst/>
          </a:prstGeom>
          <a:noFill/>
          <a:ln w="9525">
            <a:noFill/>
            <a:miter lim="800000"/>
            <a:headEnd/>
            <a:tailEnd/>
          </a:ln>
          <a:effectLst>
            <a:outerShdw dist="35921" dir="2700000" algn="ctr" rotWithShape="0">
              <a:srgbClr val="FF9933"/>
            </a:outerShdw>
          </a:effectLst>
        </p:spPr>
        <p:txBody>
          <a:bodyPr>
            <a:spAutoFit/>
          </a:bodyPr>
          <a:lstStyle/>
          <a:p>
            <a:pPr>
              <a:buFontTx/>
              <a:buNone/>
            </a:pPr>
            <a:r>
              <a:rPr lang="it-IT">
                <a:solidFill>
                  <a:schemeClr val="tx1"/>
                </a:solidFill>
              </a:rPr>
              <a:t>LA PILLOLA DEL GIORNO DOPO</a:t>
            </a:r>
          </a:p>
        </p:txBody>
      </p:sp>
      <p:sp>
        <p:nvSpPr>
          <p:cNvPr id="28680" name="Text Box 8"/>
          <p:cNvSpPr txBox="1">
            <a:spLocks noChangeArrowheads="1"/>
          </p:cNvSpPr>
          <p:nvPr/>
        </p:nvSpPr>
        <p:spPr bwMode="auto">
          <a:xfrm>
            <a:off x="5724525" y="4076700"/>
            <a:ext cx="3095625" cy="822325"/>
          </a:xfrm>
          <a:prstGeom prst="rect">
            <a:avLst/>
          </a:prstGeom>
          <a:noFill/>
          <a:ln w="9525">
            <a:noFill/>
            <a:miter lim="800000"/>
            <a:headEnd/>
            <a:tailEnd/>
          </a:ln>
          <a:effectLst>
            <a:outerShdw dist="35921" dir="2700000" algn="ctr" rotWithShape="0">
              <a:srgbClr val="FF9933"/>
            </a:outerShdw>
          </a:effectLst>
        </p:spPr>
        <p:txBody>
          <a:bodyPr>
            <a:spAutoFit/>
          </a:bodyPr>
          <a:lstStyle/>
          <a:p>
            <a:pPr>
              <a:buFontTx/>
              <a:buNone/>
            </a:pPr>
            <a:r>
              <a:rPr lang="it-IT">
                <a:solidFill>
                  <a:schemeClr val="tx1"/>
                </a:solidFill>
              </a:rPr>
              <a:t>LA PILLOLA DEL MESE DOPO</a:t>
            </a:r>
          </a:p>
        </p:txBody>
      </p:sp>
      <p:sp>
        <p:nvSpPr>
          <p:cNvPr id="28681" name="Text Box 9"/>
          <p:cNvSpPr txBox="1">
            <a:spLocks noChangeArrowheads="1"/>
          </p:cNvSpPr>
          <p:nvPr/>
        </p:nvSpPr>
        <p:spPr bwMode="auto">
          <a:xfrm>
            <a:off x="3419475" y="5270500"/>
            <a:ext cx="3095625" cy="822325"/>
          </a:xfrm>
          <a:prstGeom prst="rect">
            <a:avLst/>
          </a:prstGeom>
          <a:noFill/>
          <a:ln w="9525">
            <a:noFill/>
            <a:miter lim="800000"/>
            <a:headEnd/>
            <a:tailEnd/>
          </a:ln>
          <a:effectLst>
            <a:outerShdw dist="35921" dir="2700000" algn="ctr" rotWithShape="0">
              <a:srgbClr val="FF9933"/>
            </a:outerShdw>
          </a:effectLst>
        </p:spPr>
        <p:txBody>
          <a:bodyPr>
            <a:spAutoFit/>
          </a:bodyPr>
          <a:lstStyle/>
          <a:p>
            <a:pPr>
              <a:buFontTx/>
              <a:buNone/>
            </a:pPr>
            <a:r>
              <a:rPr lang="it-IT">
                <a:solidFill>
                  <a:schemeClr val="tx1"/>
                </a:solidFill>
              </a:rPr>
              <a:t>IL CEROTTO TRANSDERMICO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animEffect transition="in" filter="fade">
                                      <p:cBhvr>
                                        <p:cTn id="9" dur="500"/>
                                        <p:tgtEl>
                                          <p:spTgt spid="2867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8675"/>
                                        </p:tgtEl>
                                        <p:attrNameLst>
                                          <p:attrName>style.visibility</p:attrName>
                                        </p:attrNameLst>
                                      </p:cBhvr>
                                      <p:to>
                                        <p:strVal val="visible"/>
                                      </p:to>
                                    </p:set>
                                    <p:anim calcmode="lin" valueType="num">
                                      <p:cBhvr>
                                        <p:cTn id="12" dur="500" fill="hold"/>
                                        <p:tgtEl>
                                          <p:spTgt spid="28675"/>
                                        </p:tgtEl>
                                        <p:attrNameLst>
                                          <p:attrName>ppt_w</p:attrName>
                                        </p:attrNameLst>
                                      </p:cBhvr>
                                      <p:tavLst>
                                        <p:tav tm="0">
                                          <p:val>
                                            <p:fltVal val="0"/>
                                          </p:val>
                                        </p:tav>
                                        <p:tav tm="100000">
                                          <p:val>
                                            <p:strVal val="#ppt_w"/>
                                          </p:val>
                                        </p:tav>
                                      </p:tavLst>
                                    </p:anim>
                                    <p:anim calcmode="lin" valueType="num">
                                      <p:cBhvr>
                                        <p:cTn id="13" dur="500" fill="hold"/>
                                        <p:tgtEl>
                                          <p:spTgt spid="28675"/>
                                        </p:tgtEl>
                                        <p:attrNameLst>
                                          <p:attrName>ppt_h</p:attrName>
                                        </p:attrNameLst>
                                      </p:cBhvr>
                                      <p:tavLst>
                                        <p:tav tm="0">
                                          <p:val>
                                            <p:fltVal val="0"/>
                                          </p:val>
                                        </p:tav>
                                        <p:tav tm="100000">
                                          <p:val>
                                            <p:strVal val="#ppt_h"/>
                                          </p:val>
                                        </p:tav>
                                      </p:tavLst>
                                    </p:anim>
                                    <p:animEffect transition="in" filter="fade">
                                      <p:cBhvr>
                                        <p:cTn id="14" dur="500"/>
                                        <p:tgtEl>
                                          <p:spTgt spid="2867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8677"/>
                                        </p:tgtEl>
                                        <p:attrNameLst>
                                          <p:attrName>style.visibility</p:attrName>
                                        </p:attrNameLst>
                                      </p:cBhvr>
                                      <p:to>
                                        <p:strVal val="visible"/>
                                      </p:to>
                                    </p:set>
                                    <p:anim calcmode="lin" valueType="num">
                                      <p:cBhvr>
                                        <p:cTn id="19" dur="500" fill="hold"/>
                                        <p:tgtEl>
                                          <p:spTgt spid="28677"/>
                                        </p:tgtEl>
                                        <p:attrNameLst>
                                          <p:attrName>ppt_w</p:attrName>
                                        </p:attrNameLst>
                                      </p:cBhvr>
                                      <p:tavLst>
                                        <p:tav tm="0">
                                          <p:val>
                                            <p:fltVal val="0"/>
                                          </p:val>
                                        </p:tav>
                                        <p:tav tm="100000">
                                          <p:val>
                                            <p:strVal val="#ppt_w"/>
                                          </p:val>
                                        </p:tav>
                                      </p:tavLst>
                                    </p:anim>
                                    <p:anim calcmode="lin" valueType="num">
                                      <p:cBhvr>
                                        <p:cTn id="20" dur="500" fill="hold"/>
                                        <p:tgtEl>
                                          <p:spTgt spid="28677"/>
                                        </p:tgtEl>
                                        <p:attrNameLst>
                                          <p:attrName>ppt_h</p:attrName>
                                        </p:attrNameLst>
                                      </p:cBhvr>
                                      <p:tavLst>
                                        <p:tav tm="0">
                                          <p:val>
                                            <p:fltVal val="0"/>
                                          </p:val>
                                        </p:tav>
                                        <p:tav tm="100000">
                                          <p:val>
                                            <p:strVal val="#ppt_h"/>
                                          </p:val>
                                        </p:tav>
                                      </p:tavLst>
                                    </p:anim>
                                    <p:animEffect transition="in" filter="fade">
                                      <p:cBhvr>
                                        <p:cTn id="21" dur="500"/>
                                        <p:tgtEl>
                                          <p:spTgt spid="28677"/>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8678"/>
                                        </p:tgtEl>
                                        <p:attrNameLst>
                                          <p:attrName>style.visibility</p:attrName>
                                        </p:attrNameLst>
                                      </p:cBhvr>
                                      <p:to>
                                        <p:strVal val="visible"/>
                                      </p:to>
                                    </p:set>
                                    <p:anim calcmode="lin" valueType="num">
                                      <p:cBhvr>
                                        <p:cTn id="24" dur="500" fill="hold"/>
                                        <p:tgtEl>
                                          <p:spTgt spid="28678"/>
                                        </p:tgtEl>
                                        <p:attrNameLst>
                                          <p:attrName>ppt_w</p:attrName>
                                        </p:attrNameLst>
                                      </p:cBhvr>
                                      <p:tavLst>
                                        <p:tav tm="0">
                                          <p:val>
                                            <p:fltVal val="0"/>
                                          </p:val>
                                        </p:tav>
                                        <p:tav tm="100000">
                                          <p:val>
                                            <p:strVal val="#ppt_w"/>
                                          </p:val>
                                        </p:tav>
                                      </p:tavLst>
                                    </p:anim>
                                    <p:anim calcmode="lin" valueType="num">
                                      <p:cBhvr>
                                        <p:cTn id="25" dur="500" fill="hold"/>
                                        <p:tgtEl>
                                          <p:spTgt spid="28678"/>
                                        </p:tgtEl>
                                        <p:attrNameLst>
                                          <p:attrName>ppt_h</p:attrName>
                                        </p:attrNameLst>
                                      </p:cBhvr>
                                      <p:tavLst>
                                        <p:tav tm="0">
                                          <p:val>
                                            <p:fltVal val="0"/>
                                          </p:val>
                                        </p:tav>
                                        <p:tav tm="100000">
                                          <p:val>
                                            <p:strVal val="#ppt_h"/>
                                          </p:val>
                                        </p:tav>
                                      </p:tavLst>
                                    </p:anim>
                                    <p:animEffect transition="in" filter="fade">
                                      <p:cBhvr>
                                        <p:cTn id="26" dur="500"/>
                                        <p:tgtEl>
                                          <p:spTgt spid="2867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8679"/>
                                        </p:tgtEl>
                                        <p:attrNameLst>
                                          <p:attrName>style.visibility</p:attrName>
                                        </p:attrNameLst>
                                      </p:cBhvr>
                                      <p:to>
                                        <p:strVal val="visible"/>
                                      </p:to>
                                    </p:set>
                                    <p:anim calcmode="lin" valueType="num">
                                      <p:cBhvr>
                                        <p:cTn id="31" dur="500" fill="hold"/>
                                        <p:tgtEl>
                                          <p:spTgt spid="28679"/>
                                        </p:tgtEl>
                                        <p:attrNameLst>
                                          <p:attrName>ppt_w</p:attrName>
                                        </p:attrNameLst>
                                      </p:cBhvr>
                                      <p:tavLst>
                                        <p:tav tm="0">
                                          <p:val>
                                            <p:fltVal val="0"/>
                                          </p:val>
                                        </p:tav>
                                        <p:tav tm="100000">
                                          <p:val>
                                            <p:strVal val="#ppt_w"/>
                                          </p:val>
                                        </p:tav>
                                      </p:tavLst>
                                    </p:anim>
                                    <p:anim calcmode="lin" valueType="num">
                                      <p:cBhvr>
                                        <p:cTn id="32" dur="500" fill="hold"/>
                                        <p:tgtEl>
                                          <p:spTgt spid="28679"/>
                                        </p:tgtEl>
                                        <p:attrNameLst>
                                          <p:attrName>ppt_h</p:attrName>
                                        </p:attrNameLst>
                                      </p:cBhvr>
                                      <p:tavLst>
                                        <p:tav tm="0">
                                          <p:val>
                                            <p:fltVal val="0"/>
                                          </p:val>
                                        </p:tav>
                                        <p:tav tm="100000">
                                          <p:val>
                                            <p:strVal val="#ppt_h"/>
                                          </p:val>
                                        </p:tav>
                                      </p:tavLst>
                                    </p:anim>
                                    <p:animEffect transition="in" filter="fade">
                                      <p:cBhvr>
                                        <p:cTn id="33" dur="500"/>
                                        <p:tgtEl>
                                          <p:spTgt spid="28679"/>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28680"/>
                                        </p:tgtEl>
                                        <p:attrNameLst>
                                          <p:attrName>style.visibility</p:attrName>
                                        </p:attrNameLst>
                                      </p:cBhvr>
                                      <p:to>
                                        <p:strVal val="visible"/>
                                      </p:to>
                                    </p:set>
                                    <p:anim calcmode="lin" valueType="num">
                                      <p:cBhvr>
                                        <p:cTn id="36" dur="500" fill="hold"/>
                                        <p:tgtEl>
                                          <p:spTgt spid="28680"/>
                                        </p:tgtEl>
                                        <p:attrNameLst>
                                          <p:attrName>ppt_w</p:attrName>
                                        </p:attrNameLst>
                                      </p:cBhvr>
                                      <p:tavLst>
                                        <p:tav tm="0">
                                          <p:val>
                                            <p:fltVal val="0"/>
                                          </p:val>
                                        </p:tav>
                                        <p:tav tm="100000">
                                          <p:val>
                                            <p:strVal val="#ppt_w"/>
                                          </p:val>
                                        </p:tav>
                                      </p:tavLst>
                                    </p:anim>
                                    <p:anim calcmode="lin" valueType="num">
                                      <p:cBhvr>
                                        <p:cTn id="37" dur="500" fill="hold"/>
                                        <p:tgtEl>
                                          <p:spTgt spid="28680"/>
                                        </p:tgtEl>
                                        <p:attrNameLst>
                                          <p:attrName>ppt_h</p:attrName>
                                        </p:attrNameLst>
                                      </p:cBhvr>
                                      <p:tavLst>
                                        <p:tav tm="0">
                                          <p:val>
                                            <p:fltVal val="0"/>
                                          </p:val>
                                        </p:tav>
                                        <p:tav tm="100000">
                                          <p:val>
                                            <p:strVal val="#ppt_h"/>
                                          </p:val>
                                        </p:tav>
                                      </p:tavLst>
                                    </p:anim>
                                    <p:animEffect transition="in" filter="fade">
                                      <p:cBhvr>
                                        <p:cTn id="38" dur="500"/>
                                        <p:tgtEl>
                                          <p:spTgt spid="28680"/>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28681"/>
                                        </p:tgtEl>
                                        <p:attrNameLst>
                                          <p:attrName>style.visibility</p:attrName>
                                        </p:attrNameLst>
                                      </p:cBhvr>
                                      <p:to>
                                        <p:strVal val="visible"/>
                                      </p:to>
                                    </p:set>
                                    <p:anim calcmode="lin" valueType="num">
                                      <p:cBhvr>
                                        <p:cTn id="41" dur="500" fill="hold"/>
                                        <p:tgtEl>
                                          <p:spTgt spid="28681"/>
                                        </p:tgtEl>
                                        <p:attrNameLst>
                                          <p:attrName>ppt_w</p:attrName>
                                        </p:attrNameLst>
                                      </p:cBhvr>
                                      <p:tavLst>
                                        <p:tav tm="0">
                                          <p:val>
                                            <p:fltVal val="0"/>
                                          </p:val>
                                        </p:tav>
                                        <p:tav tm="100000">
                                          <p:val>
                                            <p:strVal val="#ppt_w"/>
                                          </p:val>
                                        </p:tav>
                                      </p:tavLst>
                                    </p:anim>
                                    <p:anim calcmode="lin" valueType="num">
                                      <p:cBhvr>
                                        <p:cTn id="42" dur="500" fill="hold"/>
                                        <p:tgtEl>
                                          <p:spTgt spid="28681"/>
                                        </p:tgtEl>
                                        <p:attrNameLst>
                                          <p:attrName>ppt_h</p:attrName>
                                        </p:attrNameLst>
                                      </p:cBhvr>
                                      <p:tavLst>
                                        <p:tav tm="0">
                                          <p:val>
                                            <p:fltVal val="0"/>
                                          </p:val>
                                        </p:tav>
                                        <p:tav tm="100000">
                                          <p:val>
                                            <p:strVal val="#ppt_h"/>
                                          </p:val>
                                        </p:tav>
                                      </p:tavLst>
                                    </p:anim>
                                    <p:animEffect transition="in" filter="fade">
                                      <p:cBhvr>
                                        <p:cTn id="43"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P spid="28677" grpId="0"/>
      <p:bldP spid="28678" grpId="0"/>
      <p:bldP spid="28679" grpId="0"/>
      <p:bldP spid="28680" grpId="0"/>
      <p:bldP spid="286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09600" y="177800"/>
            <a:ext cx="7772400" cy="495300"/>
          </a:xfrm>
        </p:spPr>
        <p:txBody>
          <a:bodyPr/>
          <a:lstStyle/>
          <a:p>
            <a:r>
              <a:rPr lang="it-IT" sz="2400" i="1" dirty="0" smtClean="0">
                <a:latin typeface="Comic Sans MS" pitchFamily="66" charset="0"/>
              </a:rPr>
              <a:t>PILLOLA COMBINATA MONOFASICA </a:t>
            </a:r>
            <a:endParaRPr lang="it-IT" sz="2400" i="1" dirty="0">
              <a:latin typeface="Comic Sans MS" pitchFamily="66" charset="0"/>
            </a:endParaRPr>
          </a:p>
        </p:txBody>
      </p:sp>
      <p:pic>
        <p:nvPicPr>
          <p:cNvPr id="111622" name="Picture 6" descr="http://www.fertilitycenter.it/wp-content/uploads/2014/09/Yasminelle-composiz.png"/>
          <p:cNvPicPr>
            <a:picLocks noChangeAspect="1" noChangeArrowheads="1"/>
          </p:cNvPicPr>
          <p:nvPr/>
        </p:nvPicPr>
        <p:blipFill>
          <a:blip r:embed="rId3" cstate="print"/>
          <a:srcRect/>
          <a:stretch>
            <a:fillRect/>
          </a:stretch>
        </p:blipFill>
        <p:spPr bwMode="auto">
          <a:xfrm>
            <a:off x="1" y="808037"/>
            <a:ext cx="5816401" cy="1211263"/>
          </a:xfrm>
          <a:prstGeom prst="rect">
            <a:avLst/>
          </a:prstGeom>
          <a:noFill/>
        </p:spPr>
      </p:pic>
      <p:pic>
        <p:nvPicPr>
          <p:cNvPr id="111624" name="Picture 8" descr="http://www.fertilitycenter.it/wp-content/uploads/2014/09/Arianna-Alcmena-Minesse-composizione1.png"/>
          <p:cNvPicPr>
            <a:picLocks noChangeAspect="1" noChangeArrowheads="1"/>
          </p:cNvPicPr>
          <p:nvPr/>
        </p:nvPicPr>
        <p:blipFill>
          <a:blip r:embed="rId4" cstate="print"/>
          <a:srcRect b="3892"/>
          <a:stretch>
            <a:fillRect/>
          </a:stretch>
        </p:blipFill>
        <p:spPr bwMode="auto">
          <a:xfrm>
            <a:off x="0" y="2220133"/>
            <a:ext cx="5689600" cy="2277975"/>
          </a:xfrm>
          <a:prstGeom prst="rect">
            <a:avLst/>
          </a:prstGeom>
          <a:noFill/>
        </p:spPr>
      </p:pic>
      <p:pic>
        <p:nvPicPr>
          <p:cNvPr id="111626" name="Picture 10" descr="http://www.fertilitycenter.it/wp-content/uploads/2014/09/Yaz-composizione2.png"/>
          <p:cNvPicPr>
            <a:picLocks noChangeAspect="1" noChangeArrowheads="1"/>
          </p:cNvPicPr>
          <p:nvPr/>
        </p:nvPicPr>
        <p:blipFill>
          <a:blip r:embed="rId5" cstate="print"/>
          <a:srcRect/>
          <a:stretch>
            <a:fillRect/>
          </a:stretch>
        </p:blipFill>
        <p:spPr bwMode="auto">
          <a:xfrm>
            <a:off x="0" y="4646612"/>
            <a:ext cx="5745703" cy="1982788"/>
          </a:xfrm>
          <a:prstGeom prst="rect">
            <a:avLst/>
          </a:prstGeom>
          <a:noFill/>
        </p:spPr>
      </p:pic>
      <p:sp>
        <p:nvSpPr>
          <p:cNvPr id="111628" name="AutoShape 12" descr="Risultati immagini per yaz pillo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11633" name="Picture 17" descr="Immagine correlata"/>
          <p:cNvPicPr>
            <a:picLocks noChangeAspect="1" noChangeArrowheads="1"/>
          </p:cNvPicPr>
          <p:nvPr/>
        </p:nvPicPr>
        <p:blipFill>
          <a:blip r:embed="rId6" cstate="print"/>
          <a:srcRect t="20959" r="49016" b="11527"/>
          <a:stretch>
            <a:fillRect/>
          </a:stretch>
        </p:blipFill>
        <p:spPr bwMode="auto">
          <a:xfrm>
            <a:off x="5963608" y="737733"/>
            <a:ext cx="2754962" cy="2056268"/>
          </a:xfrm>
          <a:prstGeom prst="rect">
            <a:avLst/>
          </a:prstGeom>
          <a:noFill/>
        </p:spPr>
      </p:pic>
      <p:pic>
        <p:nvPicPr>
          <p:cNvPr id="17" name="Picture 17" descr="Immagine correlata"/>
          <p:cNvPicPr>
            <a:picLocks noChangeAspect="1" noChangeArrowheads="1"/>
          </p:cNvPicPr>
          <p:nvPr/>
        </p:nvPicPr>
        <p:blipFill>
          <a:blip r:embed="rId6" cstate="print"/>
          <a:srcRect l="50492" t="20435" b="11003"/>
          <a:stretch>
            <a:fillRect/>
          </a:stretch>
        </p:blipFill>
        <p:spPr bwMode="auto">
          <a:xfrm>
            <a:off x="6007100" y="4312289"/>
            <a:ext cx="2933700" cy="228979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15714" name="Picture 2" descr="http://www.fertilitycenter.it/wp-content/uploads/2014/09/Loette-composiz.png"/>
          <p:cNvPicPr>
            <a:picLocks noChangeAspect="1" noChangeArrowheads="1"/>
          </p:cNvPicPr>
          <p:nvPr/>
        </p:nvPicPr>
        <p:blipFill>
          <a:blip r:embed="rId3" cstate="print"/>
          <a:srcRect/>
          <a:stretch>
            <a:fillRect/>
          </a:stretch>
        </p:blipFill>
        <p:spPr bwMode="auto">
          <a:xfrm>
            <a:off x="0" y="800103"/>
            <a:ext cx="6185980" cy="1686519"/>
          </a:xfrm>
          <a:prstGeom prst="rect">
            <a:avLst/>
          </a:prstGeom>
          <a:noFill/>
        </p:spPr>
      </p:pic>
      <p:pic>
        <p:nvPicPr>
          <p:cNvPr id="115715" name="Picture 3"/>
          <p:cNvPicPr>
            <a:picLocks noGrp="1" noChangeAspect="1" noChangeArrowheads="1"/>
          </p:cNvPicPr>
          <p:nvPr>
            <p:ph idx="1"/>
          </p:nvPr>
        </p:nvPicPr>
        <p:blipFill>
          <a:blip r:embed="rId4" cstate="print"/>
          <a:srcRect/>
          <a:stretch>
            <a:fillRect/>
          </a:stretch>
        </p:blipFill>
        <p:spPr bwMode="auto">
          <a:xfrm>
            <a:off x="0" y="2648885"/>
            <a:ext cx="6154103" cy="1677829"/>
          </a:xfrm>
          <a:prstGeom prst="rect">
            <a:avLst/>
          </a:prstGeom>
          <a:noFill/>
          <a:ln w="9525">
            <a:noFill/>
            <a:miter lim="800000"/>
            <a:headEnd/>
            <a:tailEnd/>
          </a:ln>
        </p:spPr>
      </p:pic>
      <p:pic>
        <p:nvPicPr>
          <p:cNvPr id="115717" name="Picture 5" descr="http://www.fertilitycenter.it/wp-content/uploads/2014/09/Estinette-composiz1.png"/>
          <p:cNvPicPr>
            <a:picLocks noChangeAspect="1" noChangeArrowheads="1"/>
          </p:cNvPicPr>
          <p:nvPr/>
        </p:nvPicPr>
        <p:blipFill>
          <a:blip r:embed="rId5" cstate="print"/>
          <a:srcRect/>
          <a:stretch>
            <a:fillRect/>
          </a:stretch>
        </p:blipFill>
        <p:spPr bwMode="auto">
          <a:xfrm>
            <a:off x="0" y="4516929"/>
            <a:ext cx="6184900" cy="2341071"/>
          </a:xfrm>
          <a:prstGeom prst="rect">
            <a:avLst/>
          </a:prstGeom>
          <a:noFill/>
        </p:spPr>
      </p:pic>
      <p:sp>
        <p:nvSpPr>
          <p:cNvPr id="7" name="Rettangolo 6"/>
          <p:cNvSpPr/>
          <p:nvPr/>
        </p:nvSpPr>
        <p:spPr>
          <a:xfrm>
            <a:off x="6228184" y="44624"/>
            <a:ext cx="2915816" cy="6878806"/>
          </a:xfrm>
          <a:prstGeom prst="rect">
            <a:avLst/>
          </a:prstGeom>
        </p:spPr>
        <p:txBody>
          <a:bodyPr wrap="square">
            <a:spAutoFit/>
          </a:bodyPr>
          <a:lstStyle/>
          <a:p>
            <a:pPr algn="just"/>
            <a:r>
              <a:rPr lang="it-IT" sz="1800" dirty="0" smtClean="0"/>
              <a:t>Costituita da estrogeni e progestinici in associazione e in dosaggi fissi per 21, 22 o 24 </a:t>
            </a:r>
            <a:r>
              <a:rPr lang="it-IT" sz="1800" dirty="0" err="1" smtClean="0"/>
              <a:t>gg</a:t>
            </a:r>
            <a:r>
              <a:rPr lang="it-IT" sz="1800" dirty="0" smtClean="0"/>
              <a:t> con intervalli rispettivamente di 7,6 e 4 giorni fra una confezione e l’altra. </a:t>
            </a:r>
          </a:p>
          <a:p>
            <a:pPr algn="just"/>
            <a:r>
              <a:rPr lang="it-IT" sz="1800" dirty="0" smtClean="0"/>
              <a:t>Alcune specialità per semplificare,  presentano blister di 28 </a:t>
            </a:r>
            <a:r>
              <a:rPr lang="it-IT" sz="1800" dirty="0" err="1" smtClean="0"/>
              <a:t>cpr</a:t>
            </a:r>
            <a:r>
              <a:rPr lang="it-IT" sz="1800" dirty="0" smtClean="0"/>
              <a:t> ma le ultime 4 pillole sono placebo; ovviamente non richiedono intervalli fra una confezione e l’altra (</a:t>
            </a:r>
            <a:r>
              <a:rPr lang="it-IT" sz="1800" dirty="0" err="1" smtClean="0"/>
              <a:t>Alcmena</a:t>
            </a:r>
            <a:r>
              <a:rPr lang="it-IT" sz="1800" dirty="0" smtClean="0"/>
              <a:t> 28 </a:t>
            </a:r>
            <a:r>
              <a:rPr lang="it-IT" sz="1800" dirty="0" err="1" smtClean="0"/>
              <a:t>cpr</a:t>
            </a:r>
            <a:r>
              <a:rPr lang="it-IT" sz="1800" dirty="0" smtClean="0"/>
              <a:t>, Arianna 28 </a:t>
            </a:r>
            <a:r>
              <a:rPr lang="it-IT" sz="1800" dirty="0" err="1" smtClean="0"/>
              <a:t>cpr</a:t>
            </a:r>
            <a:r>
              <a:rPr lang="it-IT" sz="1800" dirty="0" smtClean="0"/>
              <a:t>, </a:t>
            </a:r>
            <a:r>
              <a:rPr lang="it-IT" sz="1800" dirty="0" err="1" smtClean="0"/>
              <a:t>Minesse</a:t>
            </a:r>
            <a:r>
              <a:rPr lang="it-IT" sz="1800" dirty="0" smtClean="0"/>
              <a:t> 28 </a:t>
            </a:r>
            <a:r>
              <a:rPr lang="it-IT" sz="1800" dirty="0" err="1" smtClean="0"/>
              <a:t>cpr</a:t>
            </a:r>
            <a:r>
              <a:rPr lang="it-IT" sz="1800" dirty="0" smtClean="0"/>
              <a:t>, </a:t>
            </a:r>
            <a:r>
              <a:rPr lang="it-IT" sz="1800" dirty="0" err="1" smtClean="0"/>
              <a:t>Yaz</a:t>
            </a:r>
            <a:r>
              <a:rPr lang="it-IT" sz="1800" dirty="0" smtClean="0"/>
              <a:t> 28 </a:t>
            </a:r>
            <a:r>
              <a:rPr lang="it-IT" sz="1800" dirty="0" err="1" smtClean="0"/>
              <a:t>cpr</a:t>
            </a:r>
            <a:r>
              <a:rPr lang="it-IT" sz="1800" dirty="0" smtClean="0"/>
              <a:t>, </a:t>
            </a:r>
            <a:r>
              <a:rPr lang="it-IT" sz="1800" dirty="0" err="1" smtClean="0"/>
              <a:t>Yasminelle</a:t>
            </a:r>
            <a:r>
              <a:rPr lang="it-IT" sz="1800" dirty="0" smtClean="0"/>
              <a:t> 21 </a:t>
            </a:r>
            <a:r>
              <a:rPr lang="it-IT" sz="1800" dirty="0" err="1" smtClean="0"/>
              <a:t>cpr</a:t>
            </a:r>
            <a:r>
              <a:rPr lang="it-IT" sz="1800" dirty="0" smtClean="0"/>
              <a:t>, </a:t>
            </a:r>
            <a:r>
              <a:rPr lang="it-IT" sz="1800" dirty="0" err="1" smtClean="0"/>
              <a:t>Estinette</a:t>
            </a:r>
            <a:r>
              <a:rPr lang="it-IT" sz="1800" dirty="0" smtClean="0"/>
              <a:t> 21 </a:t>
            </a:r>
            <a:r>
              <a:rPr lang="it-IT" sz="1800" dirty="0" err="1" smtClean="0"/>
              <a:t>cpr</a:t>
            </a:r>
            <a:r>
              <a:rPr lang="it-IT" sz="1800" dirty="0" smtClean="0"/>
              <a:t>, Diane 21 </a:t>
            </a:r>
            <a:r>
              <a:rPr lang="it-IT" sz="1800" dirty="0" err="1" smtClean="0"/>
              <a:t>cpr</a:t>
            </a:r>
            <a:r>
              <a:rPr lang="it-IT" sz="1800" dirty="0" smtClean="0"/>
              <a:t>, </a:t>
            </a:r>
            <a:r>
              <a:rPr lang="it-IT" sz="1800" dirty="0" err="1" smtClean="0"/>
              <a:t>Lybella</a:t>
            </a:r>
            <a:r>
              <a:rPr lang="it-IT" sz="1800" dirty="0" smtClean="0"/>
              <a:t> 21 </a:t>
            </a:r>
            <a:r>
              <a:rPr lang="it-IT" sz="1800" dirty="0" err="1" smtClean="0"/>
              <a:t>cpr</a:t>
            </a:r>
            <a:r>
              <a:rPr lang="it-IT" sz="1800" dirty="0" smtClean="0"/>
              <a:t>, </a:t>
            </a:r>
            <a:r>
              <a:rPr lang="it-IT" sz="1800" dirty="0" err="1" smtClean="0"/>
              <a:t>Miranova</a:t>
            </a:r>
            <a:r>
              <a:rPr lang="it-IT" sz="1800" dirty="0" smtClean="0"/>
              <a:t> 21 </a:t>
            </a:r>
            <a:r>
              <a:rPr lang="it-IT" sz="1800" dirty="0" err="1" smtClean="0"/>
              <a:t>cpr</a:t>
            </a:r>
            <a:r>
              <a:rPr lang="it-IT" sz="1800" dirty="0" smtClean="0"/>
              <a:t>, </a:t>
            </a:r>
            <a:r>
              <a:rPr lang="it-IT" sz="1800" dirty="0" err="1" smtClean="0"/>
              <a:t>Harmonet</a:t>
            </a:r>
            <a:r>
              <a:rPr lang="it-IT" sz="1800" dirty="0" smtClean="0"/>
              <a:t> 21 </a:t>
            </a:r>
            <a:r>
              <a:rPr lang="it-IT" sz="1800" dirty="0" err="1" smtClean="0"/>
              <a:t>cpr</a:t>
            </a:r>
            <a:r>
              <a:rPr lang="it-IT" sz="1800" dirty="0" smtClean="0"/>
              <a:t>, </a:t>
            </a:r>
            <a:r>
              <a:rPr lang="it-IT" sz="1800" dirty="0" err="1" smtClean="0"/>
              <a:t>Loette</a:t>
            </a:r>
            <a:r>
              <a:rPr lang="it-IT" sz="1800" dirty="0" smtClean="0"/>
              <a:t> 21 </a:t>
            </a:r>
            <a:r>
              <a:rPr lang="it-IT" sz="1800" dirty="0" err="1" smtClean="0"/>
              <a:t>cpr</a:t>
            </a:r>
            <a:r>
              <a:rPr lang="it-IT" sz="1800" dirty="0" smtClean="0"/>
              <a:t>).</a:t>
            </a:r>
            <a:r>
              <a:rPr lang="it-IT" sz="1600" dirty="0" smtClean="0"/>
              <a:t> </a:t>
            </a:r>
            <a:endParaRPr lang="it-IT" sz="1600" dirty="0"/>
          </a:p>
        </p:txBody>
      </p:sp>
      <p:sp>
        <p:nvSpPr>
          <p:cNvPr id="8" name="Titolo 1"/>
          <p:cNvSpPr>
            <a:spLocks noGrp="1"/>
          </p:cNvSpPr>
          <p:nvPr>
            <p:ph type="title"/>
          </p:nvPr>
        </p:nvSpPr>
        <p:spPr>
          <a:xfrm>
            <a:off x="0" y="76200"/>
            <a:ext cx="6235700" cy="495300"/>
          </a:xfrm>
        </p:spPr>
        <p:txBody>
          <a:bodyPr/>
          <a:lstStyle/>
          <a:p>
            <a:r>
              <a:rPr lang="it-IT" sz="2400" i="1" dirty="0" smtClean="0">
                <a:latin typeface="Comic Sans MS" pitchFamily="66" charset="0"/>
              </a:rPr>
              <a:t>PILLOLA COMBINATA MONOFASICA</a:t>
            </a:r>
            <a:endParaRPr lang="it-IT" sz="2400" i="1" dirty="0">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516216" cy="495300"/>
          </a:xfrm>
        </p:spPr>
        <p:txBody>
          <a:bodyPr/>
          <a:lstStyle/>
          <a:p>
            <a:r>
              <a:rPr lang="it-IT" sz="2400" i="1" dirty="0" smtClean="0">
                <a:latin typeface="Comic Sans MS" pitchFamily="66" charset="0"/>
              </a:rPr>
              <a:t>PILLOLA COMBINATA SEQUENZIALE</a:t>
            </a:r>
            <a:endParaRPr lang="it-IT" sz="2400" i="1" dirty="0">
              <a:latin typeface="Comic Sans MS" pitchFamily="66" charset="0"/>
            </a:endParaRPr>
          </a:p>
        </p:txBody>
      </p:sp>
      <p:pic>
        <p:nvPicPr>
          <p:cNvPr id="111618" name="Picture 2" descr="http://www.fertilitycenter.it/wp-content/uploads/2014/09/Triminulet-21-cpr2.png"/>
          <p:cNvPicPr>
            <a:picLocks noChangeAspect="1" noChangeArrowheads="1"/>
          </p:cNvPicPr>
          <p:nvPr/>
        </p:nvPicPr>
        <p:blipFill>
          <a:blip r:embed="rId3" cstate="print"/>
          <a:srcRect/>
          <a:stretch>
            <a:fillRect/>
          </a:stretch>
        </p:blipFill>
        <p:spPr bwMode="auto">
          <a:xfrm>
            <a:off x="177800" y="836625"/>
            <a:ext cx="6083613" cy="1873346"/>
          </a:xfrm>
          <a:prstGeom prst="rect">
            <a:avLst/>
          </a:prstGeom>
          <a:noFill/>
        </p:spPr>
      </p:pic>
      <p:pic>
        <p:nvPicPr>
          <p:cNvPr id="111620" name="Picture 4" descr="http://www.fertilitycenter.it/wp-content/uploads/2014/09/Gracial-cpr-composizione4.png"/>
          <p:cNvPicPr>
            <a:picLocks noChangeAspect="1" noChangeArrowheads="1"/>
          </p:cNvPicPr>
          <p:nvPr/>
        </p:nvPicPr>
        <p:blipFill>
          <a:blip r:embed="rId4" cstate="print"/>
          <a:srcRect/>
          <a:stretch>
            <a:fillRect/>
          </a:stretch>
        </p:blipFill>
        <p:spPr bwMode="auto">
          <a:xfrm>
            <a:off x="168298" y="3797318"/>
            <a:ext cx="6045511" cy="2489328"/>
          </a:xfrm>
          <a:prstGeom prst="rect">
            <a:avLst/>
          </a:prstGeom>
          <a:noFill/>
        </p:spPr>
      </p:pic>
      <p:sp>
        <p:nvSpPr>
          <p:cNvPr id="8" name="CasellaDiTesto 7"/>
          <p:cNvSpPr txBox="1"/>
          <p:nvPr/>
        </p:nvSpPr>
        <p:spPr>
          <a:xfrm>
            <a:off x="6228184" y="188640"/>
            <a:ext cx="2915816" cy="6740307"/>
          </a:xfrm>
          <a:prstGeom prst="rect">
            <a:avLst/>
          </a:prstGeom>
          <a:noFill/>
        </p:spPr>
        <p:txBody>
          <a:bodyPr wrap="square" rtlCol="0">
            <a:spAutoFit/>
          </a:bodyPr>
          <a:lstStyle/>
          <a:p>
            <a:pPr algn="just"/>
            <a:r>
              <a:rPr lang="it-IT" sz="1600" dirty="0" smtClean="0"/>
              <a:t>Associazione di un estrogeno (es. </a:t>
            </a:r>
            <a:r>
              <a:rPr lang="it-IT" sz="1600" dirty="0" err="1" smtClean="0"/>
              <a:t>Etinilestradiolo</a:t>
            </a:r>
            <a:r>
              <a:rPr lang="it-IT" sz="1600" dirty="0" smtClean="0"/>
              <a:t>) + progestinico in dosaggi che cercano di mimare le variazioni </a:t>
            </a:r>
            <a:r>
              <a:rPr lang="it-IT" sz="1600" dirty="0" err="1" smtClean="0"/>
              <a:t>sieriche</a:t>
            </a:r>
            <a:r>
              <a:rPr lang="it-IT" sz="1600" dirty="0" smtClean="0"/>
              <a:t> del ciclo naturale.  </a:t>
            </a:r>
          </a:p>
          <a:p>
            <a:pPr algn="just"/>
            <a:r>
              <a:rPr lang="it-IT" sz="1600" b="1" dirty="0" smtClean="0"/>
              <a:t>La sequenziale in genere ha dosaggi più bassi rispetto alla </a:t>
            </a:r>
            <a:r>
              <a:rPr lang="it-IT" sz="1600" b="1" dirty="0" err="1" smtClean="0"/>
              <a:t>monofasica</a:t>
            </a:r>
            <a:r>
              <a:rPr lang="it-IT" sz="1600" b="1" dirty="0" smtClean="0"/>
              <a:t> ma l’efficacia e gli effetti collaterali sono più o meno simili. </a:t>
            </a:r>
            <a:endParaRPr lang="it-IT" sz="1600" dirty="0" smtClean="0"/>
          </a:p>
          <a:p>
            <a:pPr algn="just"/>
            <a:r>
              <a:rPr lang="it-IT" sz="1600" b="1" dirty="0" smtClean="0"/>
              <a:t>POCO USATA come anticoncezionale vero e proprio in quanto non inibisce l’ovulazione regolarmente e determina a carico dell’endometrio fasi successive assai vicine a quelle fisiologiche. Ha un impiego nella terapia climaterica e nella regolazione di flussi mestruali come terapia sostitutiva.</a:t>
            </a:r>
            <a:endParaRPr lang="it-IT"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33375"/>
            <a:ext cx="8229600" cy="576263"/>
          </a:xfrm>
          <a:effectLst>
            <a:outerShdw dist="35921" dir="2700000" algn="ctr" rotWithShape="0">
              <a:srgbClr val="FF9933"/>
            </a:outerShdw>
          </a:effectLst>
        </p:spPr>
        <p:txBody>
          <a:bodyPr/>
          <a:lstStyle/>
          <a:p>
            <a:r>
              <a:rPr lang="it-IT" sz="3200" b="1">
                <a:solidFill>
                  <a:srgbClr val="FF0000"/>
                </a:solidFill>
                <a:latin typeface="Comic Sans MS" pitchFamily="66" charset="0"/>
              </a:rPr>
              <a:t>CONTROINDICAZIONI PILLOLA</a:t>
            </a:r>
          </a:p>
        </p:txBody>
      </p:sp>
      <p:sp>
        <p:nvSpPr>
          <p:cNvPr id="23555" name="Rectangle 3"/>
          <p:cNvSpPr>
            <a:spLocks noChangeArrowheads="1"/>
          </p:cNvSpPr>
          <p:nvPr/>
        </p:nvSpPr>
        <p:spPr bwMode="auto">
          <a:xfrm>
            <a:off x="5075238" y="2471738"/>
            <a:ext cx="3889375" cy="3025775"/>
          </a:xfrm>
          <a:prstGeom prst="rect">
            <a:avLst/>
          </a:prstGeom>
          <a:noFill/>
          <a:ln w="9525">
            <a:noFill/>
            <a:miter lim="800000"/>
            <a:headEnd/>
            <a:tailEnd/>
          </a:ln>
          <a:effectLst/>
        </p:spPr>
        <p:txBody>
          <a:bodyPr anchor="ctr">
            <a:spAutoFit/>
          </a:bodyPr>
          <a:lstStyle/>
          <a:p>
            <a:pPr algn="l">
              <a:spcBef>
                <a:spcPct val="0"/>
              </a:spcBef>
              <a:buFont typeface="Wingdings" pitchFamily="2" charset="2"/>
              <a:buChar char="§"/>
            </a:pPr>
            <a:r>
              <a:rPr lang="it-IT" sz="1600">
                <a:solidFill>
                  <a:schemeClr val="tx1"/>
                </a:solidFill>
              </a:rPr>
              <a:t> Tumori al fegato</a:t>
            </a:r>
          </a:p>
          <a:p>
            <a:pPr algn="l">
              <a:spcBef>
                <a:spcPct val="0"/>
              </a:spcBef>
              <a:buFont typeface="Wingdings" pitchFamily="2" charset="2"/>
              <a:buChar char="§"/>
            </a:pPr>
            <a:r>
              <a:rPr lang="it-IT" sz="1600">
                <a:solidFill>
                  <a:schemeClr val="tx1"/>
                </a:solidFill>
              </a:rPr>
              <a:t> Emicranie o mal di testa ricorrenti</a:t>
            </a:r>
          </a:p>
          <a:p>
            <a:pPr algn="l">
              <a:spcBef>
                <a:spcPct val="0"/>
              </a:spcBef>
              <a:buFont typeface="Wingdings" pitchFamily="2" charset="2"/>
              <a:buChar char="§"/>
            </a:pPr>
            <a:r>
              <a:rPr lang="it-IT" sz="1600">
                <a:solidFill>
                  <a:schemeClr val="tx1"/>
                </a:solidFill>
              </a:rPr>
              <a:t> Sclerosi multipla</a:t>
            </a:r>
          </a:p>
          <a:p>
            <a:pPr algn="l">
              <a:spcBef>
                <a:spcPct val="0"/>
              </a:spcBef>
              <a:buFont typeface="Wingdings" pitchFamily="2" charset="2"/>
              <a:buChar char="§"/>
            </a:pPr>
            <a:r>
              <a:rPr lang="it-IT" sz="1600">
                <a:solidFill>
                  <a:schemeClr val="tx1"/>
                </a:solidFill>
              </a:rPr>
              <a:t> Obesità</a:t>
            </a:r>
          </a:p>
          <a:p>
            <a:pPr algn="l">
              <a:spcBef>
                <a:spcPct val="0"/>
              </a:spcBef>
              <a:buFont typeface="Wingdings" pitchFamily="2" charset="2"/>
              <a:buChar char="§"/>
            </a:pPr>
            <a:r>
              <a:rPr lang="it-IT" sz="1600">
                <a:solidFill>
                  <a:schemeClr val="tx1"/>
                </a:solidFill>
              </a:rPr>
              <a:t> Malattie pericolose in gravidanza, come ittero, herpes,</a:t>
            </a:r>
          </a:p>
          <a:p>
            <a:pPr algn="l">
              <a:spcBef>
                <a:spcPct val="0"/>
              </a:spcBef>
              <a:buFont typeface="Wingdings" pitchFamily="2" charset="2"/>
              <a:buChar char="§"/>
            </a:pPr>
            <a:r>
              <a:rPr lang="it-IT" sz="1600">
                <a:solidFill>
                  <a:schemeClr val="tx1"/>
                </a:solidFill>
              </a:rPr>
              <a:t> Gravidanza riconosciuta o sospetta</a:t>
            </a:r>
          </a:p>
          <a:p>
            <a:pPr algn="l">
              <a:spcBef>
                <a:spcPct val="0"/>
              </a:spcBef>
              <a:buFont typeface="Wingdings" pitchFamily="2" charset="2"/>
              <a:buChar char="§"/>
            </a:pPr>
            <a:r>
              <a:rPr lang="it-IT" sz="1600">
                <a:solidFill>
                  <a:schemeClr val="tx1"/>
                </a:solidFill>
              </a:rPr>
              <a:t> Epatite ricorrente o attiva</a:t>
            </a:r>
          </a:p>
          <a:p>
            <a:pPr algn="l">
              <a:spcBef>
                <a:spcPct val="0"/>
              </a:spcBef>
              <a:buFont typeface="Wingdings" pitchFamily="2" charset="2"/>
              <a:buChar char="§"/>
            </a:pPr>
            <a:r>
              <a:rPr lang="it-IT" sz="1600">
                <a:solidFill>
                  <a:schemeClr val="tx1"/>
                </a:solidFill>
              </a:rPr>
              <a:t> Perdite vaginali inconsuete</a:t>
            </a:r>
          </a:p>
          <a:p>
            <a:pPr algn="l">
              <a:spcBef>
                <a:spcPct val="0"/>
              </a:spcBef>
              <a:buFont typeface="Wingdings" pitchFamily="2" charset="2"/>
              <a:buChar char="§"/>
            </a:pPr>
            <a:r>
              <a:rPr lang="it-IT" sz="1600">
                <a:solidFill>
                  <a:schemeClr val="tx1"/>
                </a:solidFill>
              </a:rPr>
              <a:t> Vene varicose (grandi, gonfie o molli)</a:t>
            </a:r>
          </a:p>
          <a:p>
            <a:pPr algn="l">
              <a:spcBef>
                <a:spcPct val="0"/>
              </a:spcBef>
              <a:buFont typeface="Wingdings" pitchFamily="2" charset="2"/>
              <a:buChar char="§"/>
            </a:pPr>
            <a:r>
              <a:rPr lang="it-IT" sz="1600">
                <a:solidFill>
                  <a:schemeClr val="tx1"/>
                </a:solidFill>
              </a:rPr>
              <a:t> Cicli mestruali molto irregolari </a:t>
            </a:r>
          </a:p>
          <a:p>
            <a:pPr algn="l">
              <a:spcBef>
                <a:spcPct val="0"/>
              </a:spcBef>
              <a:buFont typeface="Wingdings" pitchFamily="2" charset="2"/>
              <a:buChar char="§"/>
            </a:pPr>
            <a:r>
              <a:rPr lang="it-IT" sz="1600">
                <a:solidFill>
                  <a:schemeClr val="tx1"/>
                </a:solidFill>
              </a:rPr>
              <a:t> Donne che stanno allattando </a:t>
            </a:r>
          </a:p>
        </p:txBody>
      </p:sp>
      <p:sp>
        <p:nvSpPr>
          <p:cNvPr id="23556" name="Rectangle 4"/>
          <p:cNvSpPr>
            <a:spLocks noChangeArrowheads="1"/>
          </p:cNvSpPr>
          <p:nvPr/>
        </p:nvSpPr>
        <p:spPr bwMode="auto">
          <a:xfrm>
            <a:off x="179388" y="1830388"/>
            <a:ext cx="4572000" cy="3759200"/>
          </a:xfrm>
          <a:prstGeom prst="rect">
            <a:avLst/>
          </a:prstGeom>
          <a:noFill/>
          <a:ln w="9525">
            <a:noFill/>
            <a:miter lim="800000"/>
            <a:headEnd/>
            <a:tailEnd/>
          </a:ln>
          <a:effectLst/>
        </p:spPr>
        <p:txBody>
          <a:bodyPr>
            <a:spAutoFit/>
          </a:bodyPr>
          <a:lstStyle/>
          <a:p>
            <a:pPr algn="l">
              <a:spcBef>
                <a:spcPct val="0"/>
              </a:spcBef>
              <a:buFont typeface="Wingdings" pitchFamily="2" charset="2"/>
              <a:buChar char="§"/>
            </a:pPr>
            <a:r>
              <a:rPr lang="it-IT" sz="1600">
                <a:solidFill>
                  <a:schemeClr val="tx1"/>
                </a:solidFill>
              </a:rPr>
              <a:t> Angina pectoris</a:t>
            </a:r>
          </a:p>
          <a:p>
            <a:pPr algn="l">
              <a:spcBef>
                <a:spcPct val="0"/>
              </a:spcBef>
              <a:buFont typeface="Wingdings" pitchFamily="2" charset="2"/>
              <a:buChar char="§"/>
            </a:pPr>
            <a:r>
              <a:rPr lang="it-IT" sz="1600">
                <a:solidFill>
                  <a:schemeClr val="tx1"/>
                </a:solidFill>
              </a:rPr>
              <a:t> Coaguli di sangue</a:t>
            </a:r>
          </a:p>
          <a:p>
            <a:pPr algn="l">
              <a:spcBef>
                <a:spcPct val="0"/>
              </a:spcBef>
              <a:buFont typeface="Wingdings" pitchFamily="2" charset="2"/>
              <a:buChar char="§"/>
            </a:pPr>
            <a:r>
              <a:rPr lang="it-IT" sz="1600">
                <a:solidFill>
                  <a:schemeClr val="tx1"/>
                </a:solidFill>
              </a:rPr>
              <a:t> Noduli al seno o malattie fibrocistiche dei seno</a:t>
            </a:r>
          </a:p>
          <a:p>
            <a:pPr algn="l">
              <a:spcBef>
                <a:spcPct val="0"/>
              </a:spcBef>
              <a:buFont typeface="Wingdings" pitchFamily="2" charset="2"/>
              <a:buChar char="§"/>
            </a:pPr>
            <a:r>
              <a:rPr lang="it-IT" sz="1600">
                <a:solidFill>
                  <a:schemeClr val="tx1"/>
                </a:solidFill>
              </a:rPr>
              <a:t> Cancro, riconosciuto o sospettato, del seno o degli organi di riproduzione</a:t>
            </a:r>
          </a:p>
          <a:p>
            <a:pPr algn="l">
              <a:spcBef>
                <a:spcPct val="0"/>
              </a:spcBef>
              <a:buFont typeface="Wingdings" pitchFamily="2" charset="2"/>
              <a:buChar char="§"/>
            </a:pPr>
            <a:r>
              <a:rPr lang="it-IT" sz="1600">
                <a:solidFill>
                  <a:schemeClr val="tx1"/>
                </a:solidFill>
              </a:rPr>
              <a:t> Fumo</a:t>
            </a:r>
          </a:p>
          <a:p>
            <a:pPr algn="l">
              <a:spcBef>
                <a:spcPct val="0"/>
              </a:spcBef>
              <a:buFont typeface="Wingdings" pitchFamily="2" charset="2"/>
              <a:buChar char="§"/>
            </a:pPr>
            <a:r>
              <a:rPr lang="it-IT" sz="1600">
                <a:solidFill>
                  <a:schemeClr val="tx1"/>
                </a:solidFill>
              </a:rPr>
              <a:t> Depressione</a:t>
            </a:r>
          </a:p>
          <a:p>
            <a:pPr algn="l">
              <a:spcBef>
                <a:spcPct val="0"/>
              </a:spcBef>
              <a:buFont typeface="Wingdings" pitchFamily="2" charset="2"/>
              <a:buChar char="§"/>
            </a:pPr>
            <a:r>
              <a:rPr lang="it-IT" sz="1600">
                <a:solidFill>
                  <a:schemeClr val="tx1"/>
                </a:solidFill>
              </a:rPr>
              <a:t> Diabete</a:t>
            </a:r>
          </a:p>
          <a:p>
            <a:pPr algn="l">
              <a:spcBef>
                <a:spcPct val="0"/>
              </a:spcBef>
              <a:buFont typeface="Wingdings" pitchFamily="2" charset="2"/>
              <a:buChar char="§"/>
            </a:pPr>
            <a:r>
              <a:rPr lang="it-IT" sz="1600">
                <a:solidFill>
                  <a:schemeClr val="tx1"/>
                </a:solidFill>
              </a:rPr>
              <a:t> Epilessia  </a:t>
            </a:r>
          </a:p>
          <a:p>
            <a:pPr algn="l">
              <a:spcBef>
                <a:spcPct val="0"/>
              </a:spcBef>
              <a:buFont typeface="Wingdings" pitchFamily="2" charset="2"/>
              <a:buChar char="§"/>
            </a:pPr>
            <a:r>
              <a:rPr lang="it-IT" sz="1600">
                <a:solidFill>
                  <a:schemeClr val="tx1"/>
                </a:solidFill>
              </a:rPr>
              <a:t> Tumori fibrosi dell'utero</a:t>
            </a:r>
          </a:p>
          <a:p>
            <a:pPr algn="l">
              <a:spcBef>
                <a:spcPct val="0"/>
              </a:spcBef>
              <a:buFont typeface="Wingdings" pitchFamily="2" charset="2"/>
              <a:buChar char="§"/>
            </a:pPr>
            <a:r>
              <a:rPr lang="it-IT" sz="1600">
                <a:solidFill>
                  <a:schemeClr val="tx1"/>
                </a:solidFill>
              </a:rPr>
              <a:t> Malattie alla vescica o calcoli biliari</a:t>
            </a:r>
          </a:p>
          <a:p>
            <a:pPr algn="l">
              <a:spcBef>
                <a:spcPct val="0"/>
              </a:spcBef>
              <a:buFont typeface="Wingdings" pitchFamily="2" charset="2"/>
              <a:buChar char="§"/>
            </a:pPr>
            <a:r>
              <a:rPr lang="it-IT" sz="1600">
                <a:solidFill>
                  <a:schemeClr val="tx1"/>
                </a:solidFill>
              </a:rPr>
              <a:t> Malattie al cuore o ai reni</a:t>
            </a:r>
          </a:p>
          <a:p>
            <a:pPr algn="l">
              <a:spcBef>
                <a:spcPct val="0"/>
              </a:spcBef>
              <a:buFont typeface="Wingdings" pitchFamily="2" charset="2"/>
              <a:buChar char="§"/>
            </a:pPr>
            <a:r>
              <a:rPr lang="it-IT" sz="1600">
                <a:solidFill>
                  <a:schemeClr val="tx1"/>
                </a:solidFill>
              </a:rPr>
              <a:t> Pressione sanguigna alta</a:t>
            </a:r>
          </a:p>
          <a:p>
            <a:pPr algn="l">
              <a:spcBef>
                <a:spcPct val="0"/>
              </a:spcBef>
              <a:buFont typeface="Wingdings" pitchFamily="2" charset="2"/>
              <a:buChar char="§"/>
            </a:pPr>
            <a:r>
              <a:rPr lang="it-IT" sz="1600">
                <a:solidFill>
                  <a:schemeClr val="tx1"/>
                </a:solidFill>
              </a:rPr>
              <a:t> Colesterolo o trigliceridi alti</a:t>
            </a:r>
          </a:p>
        </p:txBody>
      </p:sp>
      <p:sp>
        <p:nvSpPr>
          <p:cNvPr id="23557" name="Rectangle 5"/>
          <p:cNvSpPr>
            <a:spLocks noChangeArrowheads="1"/>
          </p:cNvSpPr>
          <p:nvPr/>
        </p:nvSpPr>
        <p:spPr bwMode="auto">
          <a:xfrm>
            <a:off x="179388" y="998538"/>
            <a:ext cx="8964612" cy="701675"/>
          </a:xfrm>
          <a:prstGeom prst="rect">
            <a:avLst/>
          </a:prstGeom>
          <a:noFill/>
          <a:ln w="9525">
            <a:noFill/>
            <a:miter lim="800000"/>
            <a:headEnd/>
            <a:tailEnd/>
          </a:ln>
          <a:effectLst/>
        </p:spPr>
        <p:txBody>
          <a:bodyPr>
            <a:spAutoFit/>
          </a:bodyPr>
          <a:lstStyle/>
          <a:p>
            <a:pPr>
              <a:spcBef>
                <a:spcPct val="0"/>
              </a:spcBef>
              <a:buFontTx/>
              <a:buNone/>
            </a:pPr>
            <a:r>
              <a:rPr lang="it-IT" sz="2000" b="1">
                <a:solidFill>
                  <a:schemeClr val="tx1"/>
                </a:solidFill>
              </a:rPr>
              <a:t>La Pillola è controindicata per donne con una storia personale o familiare di:</a:t>
            </a:r>
          </a:p>
        </p:txBody>
      </p:sp>
      <p:pic>
        <p:nvPicPr>
          <p:cNvPr id="23558" name="Picture 6" descr="magnifing"/>
          <p:cNvPicPr>
            <a:picLocks noChangeAspect="1" noChangeArrowheads="1"/>
          </p:cNvPicPr>
          <p:nvPr/>
        </p:nvPicPr>
        <p:blipFill>
          <a:blip r:embed="rId3" cstate="print"/>
          <a:srcRect/>
          <a:stretch>
            <a:fillRect/>
          </a:stretch>
        </p:blipFill>
        <p:spPr bwMode="auto">
          <a:xfrm>
            <a:off x="250825" y="333375"/>
            <a:ext cx="812800" cy="51911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331913" y="1076325"/>
            <a:ext cx="6696075" cy="5376863"/>
          </a:xfrm>
          <a:prstGeom prst="rect">
            <a:avLst/>
          </a:prstGeom>
          <a:noFill/>
          <a:ln w="9525">
            <a:noFill/>
            <a:miter lim="800000"/>
            <a:headEnd/>
            <a:tailEnd/>
          </a:ln>
          <a:effectLst/>
        </p:spPr>
        <p:txBody>
          <a:bodyPr anchor="ctr">
            <a:spAutoFit/>
          </a:bodyPr>
          <a:lstStyle/>
          <a:p>
            <a:pPr>
              <a:spcBef>
                <a:spcPct val="0"/>
              </a:spcBef>
              <a:buFontTx/>
              <a:buNone/>
            </a:pPr>
            <a:r>
              <a:rPr lang="it-IT" sz="1600">
                <a:solidFill>
                  <a:schemeClr val="tx1"/>
                </a:solidFill>
              </a:rPr>
              <a:t/>
            </a:r>
            <a:br>
              <a:rPr lang="it-IT" sz="1600">
                <a:solidFill>
                  <a:schemeClr val="tx1"/>
                </a:solidFill>
              </a:rPr>
            </a:br>
            <a:r>
              <a:rPr lang="it-IT" sz="2000" b="1">
                <a:solidFill>
                  <a:schemeClr val="tx1"/>
                </a:solidFill>
              </a:rPr>
              <a:t>Effetti Collaterali Gravi della Pillola:</a:t>
            </a:r>
          </a:p>
          <a:p>
            <a:pPr>
              <a:spcBef>
                <a:spcPct val="0"/>
              </a:spcBef>
              <a:buFontTx/>
              <a:buNone/>
            </a:pPr>
            <a:endParaRPr lang="it-IT" sz="2000">
              <a:solidFill>
                <a:schemeClr val="tx1"/>
              </a:solidFill>
            </a:endParaRPr>
          </a:p>
          <a:p>
            <a:pPr>
              <a:spcBef>
                <a:spcPct val="0"/>
              </a:spcBef>
              <a:buFont typeface="Wingdings" pitchFamily="2" charset="2"/>
              <a:buChar char="ü"/>
            </a:pPr>
            <a:r>
              <a:rPr lang="it-IT" sz="1600">
                <a:solidFill>
                  <a:schemeClr val="tx1"/>
                </a:solidFill>
              </a:rPr>
              <a:t>Disturbi del metabolismo sangue-zucchero </a:t>
            </a:r>
          </a:p>
          <a:p>
            <a:pPr>
              <a:spcBef>
                <a:spcPct val="0"/>
              </a:spcBef>
              <a:buFontTx/>
              <a:buNone/>
            </a:pPr>
            <a:r>
              <a:rPr lang="it-IT" sz="1600">
                <a:solidFill>
                  <a:schemeClr val="tx1"/>
                </a:solidFill>
              </a:rPr>
              <a:t> (diabete o l'ipoglicemia)</a:t>
            </a:r>
          </a:p>
          <a:p>
            <a:pPr>
              <a:spcBef>
                <a:spcPct val="0"/>
              </a:spcBef>
              <a:buFont typeface="Wingdings" pitchFamily="2" charset="2"/>
              <a:buChar char="ü"/>
            </a:pPr>
            <a:r>
              <a:rPr lang="it-IT" sz="1600">
                <a:solidFill>
                  <a:schemeClr val="tx1"/>
                </a:solidFill>
              </a:rPr>
              <a:t> Possibilità di ictus (aumenta con l'età e la durata dell'uso della pillola)</a:t>
            </a:r>
          </a:p>
          <a:p>
            <a:pPr>
              <a:spcBef>
                <a:spcPct val="0"/>
              </a:spcBef>
              <a:buFont typeface="Wingdings" pitchFamily="2" charset="2"/>
              <a:buChar char="ü"/>
            </a:pPr>
            <a:r>
              <a:rPr lang="it-IT" sz="1600">
                <a:solidFill>
                  <a:schemeClr val="tx1"/>
                </a:solidFill>
              </a:rPr>
              <a:t> Ipertensione</a:t>
            </a:r>
          </a:p>
          <a:p>
            <a:pPr>
              <a:spcBef>
                <a:spcPct val="0"/>
              </a:spcBef>
              <a:buFont typeface="Wingdings" pitchFamily="2" charset="2"/>
              <a:buChar char="ü"/>
            </a:pPr>
            <a:r>
              <a:rPr lang="it-IT" sz="1600">
                <a:solidFill>
                  <a:schemeClr val="tx1"/>
                </a:solidFill>
              </a:rPr>
              <a:t>Maggior rischio di coaguli di sangue</a:t>
            </a:r>
          </a:p>
          <a:p>
            <a:pPr>
              <a:spcBef>
                <a:spcPct val="0"/>
              </a:spcBef>
              <a:buFont typeface="Wingdings" pitchFamily="2" charset="2"/>
              <a:buChar char="ü"/>
            </a:pPr>
            <a:r>
              <a:rPr lang="it-IT" sz="1600">
                <a:solidFill>
                  <a:schemeClr val="tx1"/>
                </a:solidFill>
              </a:rPr>
              <a:t>Maggior rischio di calcoli alle vie urinarie</a:t>
            </a:r>
          </a:p>
          <a:p>
            <a:pPr>
              <a:spcBef>
                <a:spcPct val="0"/>
              </a:spcBef>
              <a:buFont typeface="Wingdings" pitchFamily="2" charset="2"/>
              <a:buChar char="ü"/>
            </a:pPr>
            <a:r>
              <a:rPr lang="it-IT" sz="1600">
                <a:solidFill>
                  <a:schemeClr val="tx1"/>
                </a:solidFill>
              </a:rPr>
              <a:t>Maggior rischio di tumori al fegato (con l'aumento della durata dell'uso della pillola)</a:t>
            </a:r>
          </a:p>
          <a:p>
            <a:pPr>
              <a:spcBef>
                <a:spcPct val="0"/>
              </a:spcBef>
              <a:buFont typeface="Wingdings" pitchFamily="2" charset="2"/>
              <a:buChar char="ü"/>
            </a:pPr>
            <a:r>
              <a:rPr lang="it-IT" sz="1600">
                <a:solidFill>
                  <a:schemeClr val="tx1"/>
                </a:solidFill>
              </a:rPr>
              <a:t>Osteoporosi</a:t>
            </a:r>
          </a:p>
          <a:p>
            <a:pPr>
              <a:spcBef>
                <a:spcPct val="0"/>
              </a:spcBef>
              <a:buFont typeface="Wingdings" pitchFamily="2" charset="2"/>
              <a:buChar char="ü"/>
            </a:pPr>
            <a:r>
              <a:rPr lang="it-IT" sz="1600">
                <a:solidFill>
                  <a:schemeClr val="tx1"/>
                </a:solidFill>
              </a:rPr>
              <a:t> Cancro dell'endometrio, utero, ovaie, fegato e polmoni</a:t>
            </a:r>
          </a:p>
          <a:p>
            <a:pPr>
              <a:spcBef>
                <a:spcPct val="0"/>
              </a:spcBef>
              <a:buFont typeface="Wingdings" pitchFamily="2" charset="2"/>
              <a:buChar char="ü"/>
            </a:pPr>
            <a:r>
              <a:rPr lang="it-IT" sz="1600">
                <a:solidFill>
                  <a:schemeClr val="tx1"/>
                </a:solidFill>
              </a:rPr>
              <a:t>Aumento gravidanze extrauterine</a:t>
            </a:r>
          </a:p>
          <a:p>
            <a:pPr>
              <a:spcBef>
                <a:spcPct val="0"/>
              </a:spcBef>
              <a:buFont typeface="Wingdings" pitchFamily="2" charset="2"/>
              <a:buChar char="ü"/>
            </a:pPr>
            <a:r>
              <a:rPr lang="it-IT" sz="1600">
                <a:solidFill>
                  <a:schemeClr val="tx1"/>
                </a:solidFill>
              </a:rPr>
              <a:t>Forti probabilità di un più rapido sviluppo di tumori preesistenti e progressione verso il cancro di cellule anomale</a:t>
            </a:r>
          </a:p>
          <a:p>
            <a:pPr>
              <a:spcBef>
                <a:spcPct val="0"/>
              </a:spcBef>
              <a:buFont typeface="Wingdings" pitchFamily="2" charset="2"/>
              <a:buChar char="ü"/>
            </a:pPr>
            <a:r>
              <a:rPr lang="it-IT" sz="1600">
                <a:solidFill>
                  <a:schemeClr val="tx1"/>
                </a:solidFill>
              </a:rPr>
              <a:t>Aumento da tre a sei volte dì rischio di infarto (a seconda dell'età). </a:t>
            </a:r>
          </a:p>
          <a:p>
            <a:pPr>
              <a:spcBef>
                <a:spcPct val="0"/>
              </a:spcBef>
              <a:buFont typeface="Wingdings" pitchFamily="2" charset="2"/>
              <a:buChar char="ü"/>
            </a:pPr>
            <a:r>
              <a:rPr lang="it-IT" sz="1600">
                <a:solidFill>
                  <a:schemeClr val="tx1"/>
                </a:solidFill>
              </a:rPr>
              <a:t> Melanomi</a:t>
            </a:r>
          </a:p>
          <a:p>
            <a:pPr eaLnBrk="0" hangingPunct="0">
              <a:spcBef>
                <a:spcPct val="0"/>
              </a:spcBef>
              <a:buFontTx/>
              <a:buNone/>
            </a:pPr>
            <a:endParaRPr lang="it-IT" sz="1800">
              <a:solidFill>
                <a:schemeClr val="tx1"/>
              </a:solidFill>
              <a:latin typeface="Arial" charset="0"/>
            </a:endParaRPr>
          </a:p>
        </p:txBody>
      </p:sp>
      <p:sp>
        <p:nvSpPr>
          <p:cNvPr id="24579" name="Rectangle 3"/>
          <p:cNvSpPr>
            <a:spLocks noChangeArrowheads="1"/>
          </p:cNvSpPr>
          <p:nvPr/>
        </p:nvSpPr>
        <p:spPr bwMode="auto">
          <a:xfrm>
            <a:off x="1143000" y="284163"/>
            <a:ext cx="6859588" cy="579437"/>
          </a:xfrm>
          <a:prstGeom prst="rect">
            <a:avLst/>
          </a:prstGeom>
          <a:noFill/>
          <a:ln w="9525">
            <a:noFill/>
            <a:miter lim="800000"/>
            <a:headEnd/>
            <a:tailEnd/>
          </a:ln>
          <a:effectLst>
            <a:outerShdw dist="35921" dir="2700000" algn="ctr" rotWithShape="0">
              <a:srgbClr val="FF9933"/>
            </a:outerShdw>
          </a:effectLst>
        </p:spPr>
        <p:txBody>
          <a:bodyPr wrap="none">
            <a:spAutoFit/>
          </a:bodyPr>
          <a:lstStyle/>
          <a:p>
            <a:pPr>
              <a:spcBef>
                <a:spcPct val="0"/>
              </a:spcBef>
              <a:buFontTx/>
              <a:buNone/>
            </a:pPr>
            <a:r>
              <a:rPr lang="it-IT" sz="3200" b="1">
                <a:solidFill>
                  <a:srgbClr val="FF0000"/>
                </a:solidFill>
              </a:rPr>
              <a:t>CONTROINDICAZIONI PILLOLA</a:t>
            </a:r>
          </a:p>
        </p:txBody>
      </p:sp>
      <p:pic>
        <p:nvPicPr>
          <p:cNvPr id="24580" name="Picture 4" descr="magnifing"/>
          <p:cNvPicPr>
            <a:picLocks noChangeAspect="1" noChangeArrowheads="1"/>
          </p:cNvPicPr>
          <p:nvPr/>
        </p:nvPicPr>
        <p:blipFill>
          <a:blip r:embed="rId3" cstate="print"/>
          <a:srcRect/>
          <a:stretch>
            <a:fillRect/>
          </a:stretch>
        </p:blipFill>
        <p:spPr bwMode="auto">
          <a:xfrm>
            <a:off x="250825" y="404813"/>
            <a:ext cx="812800" cy="51911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476375" y="1052513"/>
            <a:ext cx="6191250" cy="5591175"/>
          </a:xfrm>
          <a:prstGeom prst="rect">
            <a:avLst/>
          </a:prstGeom>
          <a:noFill/>
          <a:ln w="9525">
            <a:noFill/>
            <a:miter lim="800000"/>
            <a:headEnd/>
            <a:tailEnd/>
          </a:ln>
          <a:effectLst/>
        </p:spPr>
        <p:txBody>
          <a:bodyPr>
            <a:spAutoFit/>
          </a:bodyPr>
          <a:lstStyle/>
          <a:p>
            <a:pPr>
              <a:spcBef>
                <a:spcPct val="0"/>
              </a:spcBef>
              <a:buFontTx/>
              <a:buNone/>
            </a:pPr>
            <a:r>
              <a:rPr lang="it-IT" sz="2000" b="1">
                <a:solidFill>
                  <a:schemeClr val="tx1"/>
                </a:solidFill>
              </a:rPr>
              <a:t>Effetti collaterali considerati “lievi”</a:t>
            </a:r>
          </a:p>
          <a:p>
            <a:pPr>
              <a:spcBef>
                <a:spcPct val="0"/>
              </a:spcBef>
              <a:buFontTx/>
              <a:buNone/>
            </a:pPr>
            <a:endParaRPr lang="it-IT" sz="2000" b="1">
              <a:solidFill>
                <a:schemeClr val="tx1"/>
              </a:solidFill>
            </a:endParaRPr>
          </a:p>
          <a:p>
            <a:pPr>
              <a:spcBef>
                <a:spcPct val="0"/>
              </a:spcBef>
              <a:buFont typeface="Wingdings" pitchFamily="2" charset="2"/>
              <a:buChar char="ü"/>
            </a:pPr>
            <a:r>
              <a:rPr lang="it-IT" sz="1600">
                <a:solidFill>
                  <a:schemeClr val="tx1"/>
                </a:solidFill>
              </a:rPr>
              <a:t> Emorragie improvvise</a:t>
            </a:r>
          </a:p>
          <a:p>
            <a:pPr>
              <a:spcBef>
                <a:spcPct val="0"/>
              </a:spcBef>
              <a:buFont typeface="Wingdings" pitchFamily="2" charset="2"/>
              <a:buChar char="ü"/>
            </a:pPr>
            <a:r>
              <a:rPr lang="it-IT" sz="1600">
                <a:solidFill>
                  <a:schemeClr val="tx1"/>
                </a:solidFill>
              </a:rPr>
              <a:t> Diminuita funzionalità dei sistema immunitario</a:t>
            </a:r>
          </a:p>
          <a:p>
            <a:pPr>
              <a:spcBef>
                <a:spcPct val="0"/>
              </a:spcBef>
              <a:buFont typeface="Wingdings" pitchFamily="2" charset="2"/>
              <a:buChar char="ü"/>
            </a:pPr>
            <a:r>
              <a:rPr lang="it-IT" sz="1600">
                <a:solidFill>
                  <a:schemeClr val="tx1"/>
                </a:solidFill>
              </a:rPr>
              <a:t> Disturbi del fegato</a:t>
            </a:r>
          </a:p>
          <a:p>
            <a:pPr>
              <a:spcBef>
                <a:spcPct val="0"/>
              </a:spcBef>
              <a:buFont typeface="Wingdings" pitchFamily="2" charset="2"/>
              <a:buChar char="ü"/>
            </a:pPr>
            <a:r>
              <a:rPr lang="it-IT" sz="1600">
                <a:solidFill>
                  <a:schemeClr val="tx1"/>
                </a:solidFill>
              </a:rPr>
              <a:t> Problemi agli occhi, vista doppia, infiammazione</a:t>
            </a:r>
          </a:p>
          <a:p>
            <a:pPr>
              <a:spcBef>
                <a:spcPct val="0"/>
              </a:spcBef>
              <a:buFont typeface="Wingdings" pitchFamily="2" charset="2"/>
              <a:buChar char="ü"/>
            </a:pPr>
            <a:r>
              <a:rPr lang="it-IT" sz="1600">
                <a:solidFill>
                  <a:schemeClr val="tx1"/>
                </a:solidFill>
              </a:rPr>
              <a:t> Crescita di peli in faccia e sul corpo</a:t>
            </a:r>
          </a:p>
          <a:p>
            <a:pPr>
              <a:spcBef>
                <a:spcPct val="0"/>
              </a:spcBef>
              <a:buFont typeface="Wingdings" pitchFamily="2" charset="2"/>
              <a:buChar char="ü"/>
            </a:pPr>
            <a:r>
              <a:rPr lang="it-IT" sz="1600">
                <a:solidFill>
                  <a:schemeClr val="tx1"/>
                </a:solidFill>
              </a:rPr>
              <a:t> Ritenzione di liquidi e gonfiori</a:t>
            </a:r>
          </a:p>
          <a:p>
            <a:pPr>
              <a:spcBef>
                <a:spcPct val="0"/>
              </a:spcBef>
              <a:buFont typeface="Wingdings" pitchFamily="2" charset="2"/>
              <a:buChar char="ü"/>
            </a:pPr>
            <a:r>
              <a:rPr lang="it-IT" sz="1600">
                <a:solidFill>
                  <a:schemeClr val="tx1"/>
                </a:solidFill>
              </a:rPr>
              <a:t> Perdita di capelli</a:t>
            </a:r>
          </a:p>
          <a:p>
            <a:pPr>
              <a:spcBef>
                <a:spcPct val="0"/>
              </a:spcBef>
              <a:buFont typeface="Wingdings" pitchFamily="2" charset="2"/>
              <a:buChar char="ü"/>
            </a:pPr>
            <a:r>
              <a:rPr lang="it-IT" sz="1600">
                <a:solidFill>
                  <a:schemeClr val="tx1"/>
                </a:solidFill>
              </a:rPr>
              <a:t> Febbre da fieno, asma, prurito</a:t>
            </a:r>
          </a:p>
          <a:p>
            <a:pPr>
              <a:spcBef>
                <a:spcPct val="0"/>
              </a:spcBef>
              <a:buFont typeface="Wingdings" pitchFamily="2" charset="2"/>
              <a:buChar char="ü"/>
            </a:pPr>
            <a:r>
              <a:rPr lang="it-IT" sz="1600">
                <a:solidFill>
                  <a:schemeClr val="tx1"/>
                </a:solidFill>
              </a:rPr>
              <a:t> Perdita della libido</a:t>
            </a:r>
          </a:p>
          <a:p>
            <a:pPr>
              <a:spcBef>
                <a:spcPct val="0"/>
              </a:spcBef>
              <a:buFont typeface="Wingdings" pitchFamily="2" charset="2"/>
              <a:buChar char="ü"/>
            </a:pPr>
            <a:r>
              <a:rPr lang="it-IT" sz="1600">
                <a:solidFill>
                  <a:schemeClr val="tx1"/>
                </a:solidFill>
              </a:rPr>
              <a:t> Emicranie</a:t>
            </a:r>
          </a:p>
          <a:p>
            <a:pPr>
              <a:spcBef>
                <a:spcPct val="0"/>
              </a:spcBef>
              <a:buFont typeface="Wingdings" pitchFamily="2" charset="2"/>
              <a:buChar char="ü"/>
            </a:pPr>
            <a:r>
              <a:rPr lang="it-IT" sz="1600">
                <a:solidFill>
                  <a:schemeClr val="tx1"/>
                </a:solidFill>
              </a:rPr>
              <a:t> Nausea</a:t>
            </a:r>
          </a:p>
          <a:p>
            <a:pPr>
              <a:spcBef>
                <a:spcPct val="0"/>
              </a:spcBef>
              <a:buFont typeface="Wingdings" pitchFamily="2" charset="2"/>
              <a:buChar char="ü"/>
            </a:pPr>
            <a:r>
              <a:rPr lang="it-IT" sz="1600">
                <a:solidFill>
                  <a:schemeClr val="tx1"/>
                </a:solidFill>
              </a:rPr>
              <a:t> Disordini psicologici ed emotivi, depressione, cambiamento di umore</a:t>
            </a:r>
          </a:p>
          <a:p>
            <a:pPr>
              <a:spcBef>
                <a:spcPct val="0"/>
              </a:spcBef>
              <a:buFont typeface="Wingdings" pitchFamily="2" charset="2"/>
              <a:buChar char="ü"/>
            </a:pPr>
            <a:r>
              <a:rPr lang="it-IT" sz="1600">
                <a:solidFill>
                  <a:schemeClr val="tx1"/>
                </a:solidFill>
              </a:rPr>
              <a:t> Secrezioni dal seno</a:t>
            </a:r>
          </a:p>
          <a:p>
            <a:pPr>
              <a:spcBef>
                <a:spcPct val="0"/>
              </a:spcBef>
              <a:buFont typeface="Wingdings" pitchFamily="2" charset="2"/>
              <a:buChar char="ü"/>
            </a:pPr>
            <a:r>
              <a:rPr lang="it-IT" sz="1600">
                <a:solidFill>
                  <a:schemeClr val="tx1"/>
                </a:solidFill>
              </a:rPr>
              <a:t> Aumento di peso</a:t>
            </a:r>
          </a:p>
          <a:p>
            <a:pPr>
              <a:spcBef>
                <a:spcPct val="0"/>
              </a:spcBef>
              <a:buFont typeface="Wingdings" pitchFamily="2" charset="2"/>
              <a:buChar char="ü"/>
            </a:pPr>
            <a:r>
              <a:rPr lang="it-IT" sz="1600">
                <a:solidFill>
                  <a:schemeClr val="tx1"/>
                </a:solidFill>
              </a:rPr>
              <a:t> Infezione sistematica da Candida</a:t>
            </a:r>
          </a:p>
          <a:p>
            <a:pPr>
              <a:spcBef>
                <a:spcPct val="0"/>
              </a:spcBef>
              <a:buFont typeface="Wingdings" pitchFamily="2" charset="2"/>
              <a:buChar char="ü"/>
            </a:pPr>
            <a:r>
              <a:rPr lang="it-IT" sz="1600">
                <a:solidFill>
                  <a:schemeClr val="tx1"/>
                </a:solidFill>
              </a:rPr>
              <a:t> Infezione dell'apparato urinario</a:t>
            </a:r>
          </a:p>
          <a:p>
            <a:pPr>
              <a:spcBef>
                <a:spcPct val="0"/>
              </a:spcBef>
              <a:buFont typeface="Wingdings" pitchFamily="2" charset="2"/>
              <a:buChar char="ü"/>
            </a:pPr>
            <a:r>
              <a:rPr lang="it-IT" sz="1600">
                <a:solidFill>
                  <a:schemeClr val="tx1"/>
                </a:solidFill>
              </a:rPr>
              <a:t> Perdite vaginali, compresa una maggiore tendenza alle infiammazioni</a:t>
            </a:r>
          </a:p>
          <a:p>
            <a:pPr>
              <a:spcBef>
                <a:spcPct val="0"/>
              </a:spcBef>
              <a:buFont typeface="Wingdings" pitchFamily="2" charset="2"/>
              <a:buChar char="ü"/>
            </a:pPr>
            <a:r>
              <a:rPr lang="it-IT" sz="1600">
                <a:solidFill>
                  <a:schemeClr val="tx1"/>
                </a:solidFill>
              </a:rPr>
              <a:t> Vene varicose</a:t>
            </a:r>
          </a:p>
        </p:txBody>
      </p:sp>
      <p:sp>
        <p:nvSpPr>
          <p:cNvPr id="25603" name="Rectangle 3"/>
          <p:cNvSpPr>
            <a:spLocks noChangeArrowheads="1"/>
          </p:cNvSpPr>
          <p:nvPr/>
        </p:nvSpPr>
        <p:spPr bwMode="auto">
          <a:xfrm>
            <a:off x="1143000" y="257175"/>
            <a:ext cx="6859588" cy="579438"/>
          </a:xfrm>
          <a:prstGeom prst="rect">
            <a:avLst/>
          </a:prstGeom>
          <a:noFill/>
          <a:ln w="9525">
            <a:noFill/>
            <a:miter lim="800000"/>
            <a:headEnd/>
            <a:tailEnd/>
          </a:ln>
          <a:effectLst>
            <a:outerShdw dist="35921" dir="2700000" algn="ctr" rotWithShape="0">
              <a:srgbClr val="FF9933"/>
            </a:outerShdw>
          </a:effectLst>
        </p:spPr>
        <p:txBody>
          <a:bodyPr wrap="none">
            <a:spAutoFit/>
          </a:bodyPr>
          <a:lstStyle/>
          <a:p>
            <a:pPr>
              <a:spcBef>
                <a:spcPct val="0"/>
              </a:spcBef>
              <a:buFontTx/>
              <a:buNone/>
            </a:pPr>
            <a:r>
              <a:rPr lang="it-IT" sz="3200" b="1">
                <a:solidFill>
                  <a:srgbClr val="FF0000"/>
                </a:solidFill>
              </a:rPr>
              <a:t>CONTROINDICAZIONI PILLOLA</a:t>
            </a:r>
          </a:p>
        </p:txBody>
      </p:sp>
      <p:pic>
        <p:nvPicPr>
          <p:cNvPr id="25604" name="Picture 4" descr="magnifing"/>
          <p:cNvPicPr>
            <a:picLocks noChangeAspect="1" noChangeArrowheads="1"/>
          </p:cNvPicPr>
          <p:nvPr/>
        </p:nvPicPr>
        <p:blipFill>
          <a:blip r:embed="rId3" cstate="print"/>
          <a:srcRect/>
          <a:stretch>
            <a:fillRect/>
          </a:stretch>
        </p:blipFill>
        <p:spPr bwMode="auto">
          <a:xfrm>
            <a:off x="323850" y="260350"/>
            <a:ext cx="812800" cy="51911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979613" y="112713"/>
            <a:ext cx="5000625" cy="579437"/>
          </a:xfrm>
          <a:prstGeom prst="rect">
            <a:avLst/>
          </a:prstGeom>
          <a:noFill/>
          <a:ln w="9525">
            <a:noFill/>
            <a:miter lim="800000"/>
            <a:headEnd/>
            <a:tailEnd/>
          </a:ln>
          <a:effectLst>
            <a:outerShdw dist="35921" dir="2700000" algn="ctr" rotWithShape="0">
              <a:srgbClr val="FF9933"/>
            </a:outerShdw>
          </a:effectLst>
        </p:spPr>
        <p:txBody>
          <a:bodyPr wrap="none" anchor="ctr">
            <a:spAutoFit/>
          </a:bodyPr>
          <a:lstStyle/>
          <a:p>
            <a:pPr algn="l">
              <a:spcBef>
                <a:spcPct val="0"/>
              </a:spcBef>
              <a:buFontTx/>
              <a:buNone/>
            </a:pPr>
            <a:r>
              <a:rPr lang="it-IT" sz="3200" b="1">
                <a:solidFill>
                  <a:srgbClr val="FF0000"/>
                </a:solidFill>
              </a:rPr>
              <a:t>PILLOLA E STERILITA’</a:t>
            </a:r>
            <a:r>
              <a:rPr lang="it-IT" sz="1600">
                <a:solidFill>
                  <a:srgbClr val="FF0000"/>
                </a:solidFill>
              </a:rPr>
              <a:t> </a:t>
            </a:r>
          </a:p>
        </p:txBody>
      </p:sp>
      <p:sp>
        <p:nvSpPr>
          <p:cNvPr id="26627" name="Text Box 3"/>
          <p:cNvSpPr txBox="1">
            <a:spLocks noChangeArrowheads="1"/>
          </p:cNvSpPr>
          <p:nvPr/>
        </p:nvSpPr>
        <p:spPr bwMode="auto">
          <a:xfrm>
            <a:off x="468313" y="692150"/>
            <a:ext cx="7632700" cy="457200"/>
          </a:xfrm>
          <a:prstGeom prst="rect">
            <a:avLst/>
          </a:prstGeom>
          <a:noFill/>
          <a:ln w="9525">
            <a:noFill/>
            <a:miter lim="800000"/>
            <a:headEnd/>
            <a:tailEnd/>
          </a:ln>
          <a:effectLst/>
        </p:spPr>
        <p:txBody>
          <a:bodyPr>
            <a:spAutoFit/>
          </a:bodyPr>
          <a:lstStyle/>
          <a:p>
            <a:pPr>
              <a:buFontTx/>
              <a:buNone/>
            </a:pPr>
            <a:r>
              <a:rPr lang="it-IT">
                <a:solidFill>
                  <a:schemeClr val="tx1"/>
                </a:solidFill>
              </a:rPr>
              <a:t>Si ha il blocco del ciclo riproduttivo femminile</a:t>
            </a:r>
          </a:p>
        </p:txBody>
      </p:sp>
      <p:sp>
        <p:nvSpPr>
          <p:cNvPr id="26628" name="Text Box 4"/>
          <p:cNvSpPr txBox="1">
            <a:spLocks noChangeArrowheads="1"/>
          </p:cNvSpPr>
          <p:nvPr/>
        </p:nvSpPr>
        <p:spPr bwMode="auto">
          <a:xfrm>
            <a:off x="179388" y="1125538"/>
            <a:ext cx="8640762" cy="1187450"/>
          </a:xfrm>
          <a:prstGeom prst="rect">
            <a:avLst/>
          </a:prstGeom>
          <a:noFill/>
          <a:ln w="9525">
            <a:noFill/>
            <a:miter lim="800000"/>
            <a:headEnd/>
            <a:tailEnd/>
          </a:ln>
          <a:effectLst/>
        </p:spPr>
        <p:txBody>
          <a:bodyPr>
            <a:spAutoFit/>
          </a:bodyPr>
          <a:lstStyle/>
          <a:p>
            <a:pPr>
              <a:buFontTx/>
              <a:buNone/>
            </a:pPr>
            <a:r>
              <a:rPr lang="it-IT">
                <a:solidFill>
                  <a:schemeClr val="tx1"/>
                </a:solidFill>
              </a:rPr>
              <a:t>In realtà non si hanno mestruazioni, ma PERDITE DA PRIVAZIONE perché gli ormoni non vengono presi per sette giorni del ciclo</a:t>
            </a:r>
          </a:p>
        </p:txBody>
      </p:sp>
      <p:sp>
        <p:nvSpPr>
          <p:cNvPr id="26629" name="Text Box 5"/>
          <p:cNvSpPr txBox="1">
            <a:spLocks noChangeArrowheads="1"/>
          </p:cNvSpPr>
          <p:nvPr/>
        </p:nvSpPr>
        <p:spPr bwMode="auto">
          <a:xfrm>
            <a:off x="468313" y="3116263"/>
            <a:ext cx="3529012" cy="457200"/>
          </a:xfrm>
          <a:prstGeom prst="rect">
            <a:avLst/>
          </a:prstGeom>
          <a:noFill/>
          <a:ln w="9525">
            <a:noFill/>
            <a:miter lim="800000"/>
            <a:headEnd/>
            <a:tailEnd/>
          </a:ln>
          <a:effectLst/>
        </p:spPr>
        <p:txBody>
          <a:bodyPr>
            <a:spAutoFit/>
          </a:bodyPr>
          <a:lstStyle/>
          <a:p>
            <a:pPr>
              <a:buFontTx/>
              <a:buNone/>
            </a:pPr>
            <a:r>
              <a:rPr lang="it-IT">
                <a:solidFill>
                  <a:schemeClr val="tx1"/>
                </a:solidFill>
              </a:rPr>
              <a:t>Danneggiamento ovaie</a:t>
            </a:r>
          </a:p>
        </p:txBody>
      </p:sp>
      <p:sp>
        <p:nvSpPr>
          <p:cNvPr id="26630" name="Text Box 6"/>
          <p:cNvSpPr txBox="1">
            <a:spLocks noChangeArrowheads="1"/>
          </p:cNvSpPr>
          <p:nvPr/>
        </p:nvSpPr>
        <p:spPr bwMode="auto">
          <a:xfrm>
            <a:off x="4498975" y="2663825"/>
            <a:ext cx="4105275" cy="1917700"/>
          </a:xfrm>
          <a:prstGeom prst="rect">
            <a:avLst/>
          </a:prstGeom>
          <a:noFill/>
          <a:ln w="9525">
            <a:noFill/>
            <a:miter lim="800000"/>
            <a:headEnd/>
            <a:tailEnd/>
          </a:ln>
          <a:effectLst/>
        </p:spPr>
        <p:txBody>
          <a:bodyPr>
            <a:spAutoFit/>
          </a:bodyPr>
          <a:lstStyle/>
          <a:p>
            <a:pPr>
              <a:buFontTx/>
              <a:buNone/>
            </a:pPr>
            <a:r>
              <a:rPr lang="it-IT">
                <a:solidFill>
                  <a:schemeClr val="tx1"/>
                </a:solidFill>
              </a:rPr>
              <a:t>Può arrivare segnalazione al cervello di cancellare l’ovulazione: si consiglia l’interruzione ciclica della pillola</a:t>
            </a:r>
          </a:p>
        </p:txBody>
      </p:sp>
      <p:sp>
        <p:nvSpPr>
          <p:cNvPr id="26631" name="Text Box 7"/>
          <p:cNvSpPr txBox="1">
            <a:spLocks noChangeArrowheads="1"/>
          </p:cNvSpPr>
          <p:nvPr/>
        </p:nvSpPr>
        <p:spPr bwMode="auto">
          <a:xfrm>
            <a:off x="2700338" y="2189163"/>
            <a:ext cx="2663825" cy="519112"/>
          </a:xfrm>
          <a:prstGeom prst="rect">
            <a:avLst/>
          </a:prstGeom>
          <a:noFill/>
          <a:ln w="9525">
            <a:noFill/>
            <a:miter lim="800000"/>
            <a:headEnd/>
            <a:tailEnd/>
          </a:ln>
          <a:effectLst>
            <a:outerShdw dist="35921" dir="2700000" algn="ctr" rotWithShape="0">
              <a:srgbClr val="FF9933"/>
            </a:outerShdw>
          </a:effectLst>
        </p:spPr>
        <p:txBody>
          <a:bodyPr>
            <a:spAutoFit/>
          </a:bodyPr>
          <a:lstStyle/>
          <a:p>
            <a:pPr>
              <a:buFontTx/>
              <a:buNone/>
            </a:pPr>
            <a:r>
              <a:rPr lang="it-IT" sz="2800">
                <a:solidFill>
                  <a:srgbClr val="FF0000"/>
                </a:solidFill>
              </a:rPr>
              <a:t>Conseguenza</a:t>
            </a:r>
          </a:p>
        </p:txBody>
      </p:sp>
      <p:sp>
        <p:nvSpPr>
          <p:cNvPr id="26632" name="Text Box 8"/>
          <p:cNvSpPr txBox="1">
            <a:spLocks noChangeArrowheads="1"/>
          </p:cNvSpPr>
          <p:nvPr/>
        </p:nvSpPr>
        <p:spPr bwMode="auto">
          <a:xfrm>
            <a:off x="520700" y="4667250"/>
            <a:ext cx="8089900" cy="1066800"/>
          </a:xfrm>
          <a:prstGeom prst="rect">
            <a:avLst/>
          </a:prstGeom>
          <a:noFill/>
          <a:ln w="9525">
            <a:noFill/>
            <a:miter lim="800000"/>
            <a:headEnd/>
            <a:tailEnd/>
          </a:ln>
          <a:effectLst>
            <a:outerShdw dist="35921" dir="2700000" algn="ctr" rotWithShape="0">
              <a:srgbClr val="FF9933"/>
            </a:outerShdw>
          </a:effectLst>
        </p:spPr>
        <p:txBody>
          <a:bodyPr wrap="square">
            <a:spAutoFit/>
          </a:bodyPr>
          <a:lstStyle/>
          <a:p>
            <a:pPr>
              <a:spcBef>
                <a:spcPct val="0"/>
              </a:spcBef>
              <a:buFontTx/>
              <a:buNone/>
            </a:pPr>
            <a:r>
              <a:rPr lang="it-IT" sz="3200" dirty="0">
                <a:solidFill>
                  <a:srgbClr val="FF0000"/>
                </a:solidFill>
              </a:rPr>
              <a:t>PILLOLA E MALATTIE SESSUALMENTE TRASMESSE</a:t>
            </a:r>
          </a:p>
        </p:txBody>
      </p:sp>
      <p:sp>
        <p:nvSpPr>
          <p:cNvPr id="26633" name="Text Box 9"/>
          <p:cNvSpPr txBox="1">
            <a:spLocks noChangeArrowheads="1"/>
          </p:cNvSpPr>
          <p:nvPr/>
        </p:nvSpPr>
        <p:spPr bwMode="auto">
          <a:xfrm>
            <a:off x="971550" y="5775325"/>
            <a:ext cx="7129463" cy="822325"/>
          </a:xfrm>
          <a:prstGeom prst="rect">
            <a:avLst/>
          </a:prstGeom>
          <a:noFill/>
          <a:ln w="9525">
            <a:noFill/>
            <a:miter lim="800000"/>
            <a:headEnd/>
            <a:tailEnd/>
          </a:ln>
          <a:effectLst/>
        </p:spPr>
        <p:txBody>
          <a:bodyPr>
            <a:spAutoFit/>
          </a:bodyPr>
          <a:lstStyle/>
          <a:p>
            <a:pPr>
              <a:buFontTx/>
              <a:buNone/>
            </a:pPr>
            <a:r>
              <a:rPr lang="it-IT">
                <a:solidFill>
                  <a:schemeClr val="tx1"/>
                </a:solidFill>
              </a:rPr>
              <a:t>La pillola non è in grado di fare effetto barriera e proteggere da alcune malattie</a:t>
            </a:r>
          </a:p>
        </p:txBody>
      </p:sp>
      <p:pic>
        <p:nvPicPr>
          <p:cNvPr id="26634" name="Picture 10" descr="magnifing"/>
          <p:cNvPicPr>
            <a:picLocks noChangeAspect="1" noChangeArrowheads="1"/>
          </p:cNvPicPr>
          <p:nvPr/>
        </p:nvPicPr>
        <p:blipFill>
          <a:blip r:embed="rId3" cstate="print"/>
          <a:srcRect/>
          <a:stretch>
            <a:fillRect/>
          </a:stretch>
        </p:blipFill>
        <p:spPr bwMode="auto">
          <a:xfrm>
            <a:off x="806450" y="115888"/>
            <a:ext cx="812800" cy="5191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fltVal val="0"/>
                                          </p:val>
                                        </p:tav>
                                        <p:tav tm="100000">
                                          <p:val>
                                            <p:strVal val="#ppt_h"/>
                                          </p:val>
                                        </p:tav>
                                      </p:tavLst>
                                    </p:anim>
                                    <p:animEffect transition="in" filter="fade">
                                      <p:cBhvr>
                                        <p:cTn id="9" dur="500"/>
                                        <p:tgtEl>
                                          <p:spTgt spid="2662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6627"/>
                                        </p:tgtEl>
                                        <p:attrNameLst>
                                          <p:attrName>style.visibility</p:attrName>
                                        </p:attrNameLst>
                                      </p:cBhvr>
                                      <p:to>
                                        <p:strVal val="visible"/>
                                      </p:to>
                                    </p:set>
                                    <p:anim calcmode="lin" valueType="num">
                                      <p:cBhvr>
                                        <p:cTn id="12" dur="500" fill="hold"/>
                                        <p:tgtEl>
                                          <p:spTgt spid="26627"/>
                                        </p:tgtEl>
                                        <p:attrNameLst>
                                          <p:attrName>ppt_w</p:attrName>
                                        </p:attrNameLst>
                                      </p:cBhvr>
                                      <p:tavLst>
                                        <p:tav tm="0">
                                          <p:val>
                                            <p:fltVal val="0"/>
                                          </p:val>
                                        </p:tav>
                                        <p:tav tm="100000">
                                          <p:val>
                                            <p:strVal val="#ppt_w"/>
                                          </p:val>
                                        </p:tav>
                                      </p:tavLst>
                                    </p:anim>
                                    <p:anim calcmode="lin" valueType="num">
                                      <p:cBhvr>
                                        <p:cTn id="13" dur="500" fill="hold"/>
                                        <p:tgtEl>
                                          <p:spTgt spid="26627"/>
                                        </p:tgtEl>
                                        <p:attrNameLst>
                                          <p:attrName>ppt_h</p:attrName>
                                        </p:attrNameLst>
                                      </p:cBhvr>
                                      <p:tavLst>
                                        <p:tav tm="0">
                                          <p:val>
                                            <p:fltVal val="0"/>
                                          </p:val>
                                        </p:tav>
                                        <p:tav tm="100000">
                                          <p:val>
                                            <p:strVal val="#ppt_h"/>
                                          </p:val>
                                        </p:tav>
                                      </p:tavLst>
                                    </p:anim>
                                    <p:animEffect transition="in" filter="fade">
                                      <p:cBhvr>
                                        <p:cTn id="14" dur="500"/>
                                        <p:tgtEl>
                                          <p:spTgt spid="266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6631"/>
                                        </p:tgtEl>
                                        <p:attrNameLst>
                                          <p:attrName>style.visibility</p:attrName>
                                        </p:attrNameLst>
                                      </p:cBhvr>
                                      <p:to>
                                        <p:strVal val="visible"/>
                                      </p:to>
                                    </p:set>
                                    <p:anim calcmode="lin" valueType="num">
                                      <p:cBhvr>
                                        <p:cTn id="19" dur="500" fill="hold"/>
                                        <p:tgtEl>
                                          <p:spTgt spid="26631"/>
                                        </p:tgtEl>
                                        <p:attrNameLst>
                                          <p:attrName>ppt_w</p:attrName>
                                        </p:attrNameLst>
                                      </p:cBhvr>
                                      <p:tavLst>
                                        <p:tav tm="0">
                                          <p:val>
                                            <p:fltVal val="0"/>
                                          </p:val>
                                        </p:tav>
                                        <p:tav tm="100000">
                                          <p:val>
                                            <p:strVal val="#ppt_w"/>
                                          </p:val>
                                        </p:tav>
                                      </p:tavLst>
                                    </p:anim>
                                    <p:anim calcmode="lin" valueType="num">
                                      <p:cBhvr>
                                        <p:cTn id="20" dur="500" fill="hold"/>
                                        <p:tgtEl>
                                          <p:spTgt spid="26631"/>
                                        </p:tgtEl>
                                        <p:attrNameLst>
                                          <p:attrName>ppt_h</p:attrName>
                                        </p:attrNameLst>
                                      </p:cBhvr>
                                      <p:tavLst>
                                        <p:tav tm="0">
                                          <p:val>
                                            <p:fltVal val="0"/>
                                          </p:val>
                                        </p:tav>
                                        <p:tav tm="100000">
                                          <p:val>
                                            <p:strVal val="#ppt_h"/>
                                          </p:val>
                                        </p:tav>
                                      </p:tavLst>
                                    </p:anim>
                                    <p:animEffect transition="in" filter="fade">
                                      <p:cBhvr>
                                        <p:cTn id="21" dur="500"/>
                                        <p:tgtEl>
                                          <p:spTgt spid="26631"/>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6629"/>
                                        </p:tgtEl>
                                        <p:attrNameLst>
                                          <p:attrName>style.visibility</p:attrName>
                                        </p:attrNameLst>
                                      </p:cBhvr>
                                      <p:to>
                                        <p:strVal val="visible"/>
                                      </p:to>
                                    </p:set>
                                    <p:anim calcmode="lin" valueType="num">
                                      <p:cBhvr>
                                        <p:cTn id="24" dur="500" fill="hold"/>
                                        <p:tgtEl>
                                          <p:spTgt spid="26629"/>
                                        </p:tgtEl>
                                        <p:attrNameLst>
                                          <p:attrName>ppt_w</p:attrName>
                                        </p:attrNameLst>
                                      </p:cBhvr>
                                      <p:tavLst>
                                        <p:tav tm="0">
                                          <p:val>
                                            <p:fltVal val="0"/>
                                          </p:val>
                                        </p:tav>
                                        <p:tav tm="100000">
                                          <p:val>
                                            <p:strVal val="#ppt_w"/>
                                          </p:val>
                                        </p:tav>
                                      </p:tavLst>
                                    </p:anim>
                                    <p:anim calcmode="lin" valueType="num">
                                      <p:cBhvr>
                                        <p:cTn id="25" dur="500" fill="hold"/>
                                        <p:tgtEl>
                                          <p:spTgt spid="26629"/>
                                        </p:tgtEl>
                                        <p:attrNameLst>
                                          <p:attrName>ppt_h</p:attrName>
                                        </p:attrNameLst>
                                      </p:cBhvr>
                                      <p:tavLst>
                                        <p:tav tm="0">
                                          <p:val>
                                            <p:fltVal val="0"/>
                                          </p:val>
                                        </p:tav>
                                        <p:tav tm="100000">
                                          <p:val>
                                            <p:strVal val="#ppt_h"/>
                                          </p:val>
                                        </p:tav>
                                      </p:tavLst>
                                    </p:anim>
                                    <p:animEffect transition="in" filter="fade">
                                      <p:cBhvr>
                                        <p:cTn id="26" dur="500"/>
                                        <p:tgtEl>
                                          <p:spTgt spid="26629"/>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26630"/>
                                        </p:tgtEl>
                                        <p:attrNameLst>
                                          <p:attrName>style.visibility</p:attrName>
                                        </p:attrNameLst>
                                      </p:cBhvr>
                                      <p:to>
                                        <p:strVal val="visible"/>
                                      </p:to>
                                    </p:set>
                                    <p:anim calcmode="lin" valueType="num">
                                      <p:cBhvr>
                                        <p:cTn id="29" dur="500" fill="hold"/>
                                        <p:tgtEl>
                                          <p:spTgt spid="26630"/>
                                        </p:tgtEl>
                                        <p:attrNameLst>
                                          <p:attrName>ppt_w</p:attrName>
                                        </p:attrNameLst>
                                      </p:cBhvr>
                                      <p:tavLst>
                                        <p:tav tm="0">
                                          <p:val>
                                            <p:fltVal val="0"/>
                                          </p:val>
                                        </p:tav>
                                        <p:tav tm="100000">
                                          <p:val>
                                            <p:strVal val="#ppt_w"/>
                                          </p:val>
                                        </p:tav>
                                      </p:tavLst>
                                    </p:anim>
                                    <p:anim calcmode="lin" valueType="num">
                                      <p:cBhvr>
                                        <p:cTn id="30" dur="500" fill="hold"/>
                                        <p:tgtEl>
                                          <p:spTgt spid="26630"/>
                                        </p:tgtEl>
                                        <p:attrNameLst>
                                          <p:attrName>ppt_h</p:attrName>
                                        </p:attrNameLst>
                                      </p:cBhvr>
                                      <p:tavLst>
                                        <p:tav tm="0">
                                          <p:val>
                                            <p:fltVal val="0"/>
                                          </p:val>
                                        </p:tav>
                                        <p:tav tm="100000">
                                          <p:val>
                                            <p:strVal val="#ppt_h"/>
                                          </p:val>
                                        </p:tav>
                                      </p:tavLst>
                                    </p:anim>
                                    <p:animEffect transition="in" filter="fade">
                                      <p:cBhvr>
                                        <p:cTn id="31" dur="500"/>
                                        <p:tgtEl>
                                          <p:spTgt spid="2663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26632"/>
                                        </p:tgtEl>
                                        <p:attrNameLst>
                                          <p:attrName>style.visibility</p:attrName>
                                        </p:attrNameLst>
                                      </p:cBhvr>
                                      <p:to>
                                        <p:strVal val="visible"/>
                                      </p:to>
                                    </p:set>
                                    <p:anim calcmode="lin" valueType="num">
                                      <p:cBhvr>
                                        <p:cTn id="36" dur="500" fill="hold"/>
                                        <p:tgtEl>
                                          <p:spTgt spid="26632"/>
                                        </p:tgtEl>
                                        <p:attrNameLst>
                                          <p:attrName>ppt_w</p:attrName>
                                        </p:attrNameLst>
                                      </p:cBhvr>
                                      <p:tavLst>
                                        <p:tav tm="0">
                                          <p:val>
                                            <p:fltVal val="0"/>
                                          </p:val>
                                        </p:tav>
                                        <p:tav tm="100000">
                                          <p:val>
                                            <p:strVal val="#ppt_w"/>
                                          </p:val>
                                        </p:tav>
                                      </p:tavLst>
                                    </p:anim>
                                    <p:anim calcmode="lin" valueType="num">
                                      <p:cBhvr>
                                        <p:cTn id="37" dur="500" fill="hold"/>
                                        <p:tgtEl>
                                          <p:spTgt spid="26632"/>
                                        </p:tgtEl>
                                        <p:attrNameLst>
                                          <p:attrName>ppt_h</p:attrName>
                                        </p:attrNameLst>
                                      </p:cBhvr>
                                      <p:tavLst>
                                        <p:tav tm="0">
                                          <p:val>
                                            <p:fltVal val="0"/>
                                          </p:val>
                                        </p:tav>
                                        <p:tav tm="100000">
                                          <p:val>
                                            <p:strVal val="#ppt_h"/>
                                          </p:val>
                                        </p:tav>
                                      </p:tavLst>
                                    </p:anim>
                                    <p:animEffect transition="in" filter="fade">
                                      <p:cBhvr>
                                        <p:cTn id="38" dur="500"/>
                                        <p:tgtEl>
                                          <p:spTgt spid="26632"/>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26633"/>
                                        </p:tgtEl>
                                        <p:attrNameLst>
                                          <p:attrName>style.visibility</p:attrName>
                                        </p:attrNameLst>
                                      </p:cBhvr>
                                      <p:to>
                                        <p:strVal val="visible"/>
                                      </p:to>
                                    </p:set>
                                    <p:anim calcmode="lin" valueType="num">
                                      <p:cBhvr>
                                        <p:cTn id="41" dur="500" fill="hold"/>
                                        <p:tgtEl>
                                          <p:spTgt spid="26633"/>
                                        </p:tgtEl>
                                        <p:attrNameLst>
                                          <p:attrName>ppt_w</p:attrName>
                                        </p:attrNameLst>
                                      </p:cBhvr>
                                      <p:tavLst>
                                        <p:tav tm="0">
                                          <p:val>
                                            <p:fltVal val="0"/>
                                          </p:val>
                                        </p:tav>
                                        <p:tav tm="100000">
                                          <p:val>
                                            <p:strVal val="#ppt_w"/>
                                          </p:val>
                                        </p:tav>
                                      </p:tavLst>
                                    </p:anim>
                                    <p:anim calcmode="lin" valueType="num">
                                      <p:cBhvr>
                                        <p:cTn id="42" dur="500" fill="hold"/>
                                        <p:tgtEl>
                                          <p:spTgt spid="26633"/>
                                        </p:tgtEl>
                                        <p:attrNameLst>
                                          <p:attrName>ppt_h</p:attrName>
                                        </p:attrNameLst>
                                      </p:cBhvr>
                                      <p:tavLst>
                                        <p:tav tm="0">
                                          <p:val>
                                            <p:fltVal val="0"/>
                                          </p:val>
                                        </p:tav>
                                        <p:tav tm="100000">
                                          <p:val>
                                            <p:strVal val="#ppt_h"/>
                                          </p:val>
                                        </p:tav>
                                      </p:tavLst>
                                    </p:anim>
                                    <p:animEffect transition="in" filter="fade">
                                      <p:cBhvr>
                                        <p:cTn id="43" dur="5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P spid="26629" grpId="0"/>
      <p:bldP spid="26630" grpId="0"/>
      <p:bldP spid="26631" grpId="0"/>
      <p:bldP spid="26632" grpId="0"/>
      <p:bldP spid="266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graphicFrame>
        <p:nvGraphicFramePr>
          <p:cNvPr id="116738" name="Object 2"/>
          <p:cNvGraphicFramePr>
            <a:graphicFrameLocks noChangeAspect="1"/>
          </p:cNvGraphicFramePr>
          <p:nvPr/>
        </p:nvGraphicFramePr>
        <p:xfrm>
          <a:off x="220663" y="190500"/>
          <a:ext cx="3983037" cy="6355798"/>
        </p:xfrm>
        <a:graphic>
          <a:graphicData uri="http://schemas.openxmlformats.org/presentationml/2006/ole">
            <p:oleObj spid="_x0000_s70658" name="Acrobat Document" r:id="rId4" imgW="5321520" imgH="7521840" progId="AcroExch.Document.11">
              <p:embed/>
            </p:oleObj>
          </a:graphicData>
        </a:graphic>
      </p:graphicFrame>
      <p:sp>
        <p:nvSpPr>
          <p:cNvPr id="5" name="CasellaDiTesto 4"/>
          <p:cNvSpPr txBox="1"/>
          <p:nvPr/>
        </p:nvSpPr>
        <p:spPr>
          <a:xfrm>
            <a:off x="4483100" y="493891"/>
            <a:ext cx="4394200" cy="6186309"/>
          </a:xfrm>
          <a:prstGeom prst="rect">
            <a:avLst/>
          </a:prstGeom>
          <a:noFill/>
        </p:spPr>
        <p:txBody>
          <a:bodyPr wrap="square" rtlCol="0">
            <a:spAutoFit/>
          </a:bodyPr>
          <a:lstStyle/>
          <a:p>
            <a:r>
              <a:rPr lang="it-IT" sz="1800" dirty="0" smtClean="0"/>
              <a:t>• allattamento al seno meno 6 di settimane dopo il parto </a:t>
            </a:r>
          </a:p>
          <a:p>
            <a:r>
              <a:rPr lang="it-IT" sz="1800" dirty="0" smtClean="0"/>
              <a:t>• fumo più di 15 sigarette più di 35 anni di età </a:t>
            </a:r>
          </a:p>
          <a:p>
            <a:r>
              <a:rPr lang="it-IT" sz="1800" dirty="0" smtClean="0"/>
              <a:t>• obesità: BMI1 maggiore o uguale a 40 • cardiopatia ischemica </a:t>
            </a:r>
          </a:p>
          <a:p>
            <a:r>
              <a:rPr lang="it-IT" sz="1800" dirty="0" smtClean="0"/>
              <a:t>• ictus cerebrale </a:t>
            </a:r>
          </a:p>
          <a:p>
            <a:r>
              <a:rPr lang="it-IT" sz="1800" dirty="0" smtClean="0"/>
              <a:t>• </a:t>
            </a:r>
            <a:r>
              <a:rPr lang="it-IT" sz="1800" dirty="0" err="1" smtClean="0"/>
              <a:t>valvulopatia</a:t>
            </a:r>
            <a:r>
              <a:rPr lang="it-IT" sz="1800" dirty="0" smtClean="0"/>
              <a:t> cardiaca complicata (ipertensione polmonare, fibrillazione atriale, pregressa endocardite batterica subacuta) </a:t>
            </a:r>
          </a:p>
          <a:p>
            <a:r>
              <a:rPr lang="it-IT" sz="1800" dirty="0" smtClean="0"/>
              <a:t>• </a:t>
            </a:r>
            <a:r>
              <a:rPr lang="it-IT" sz="1800" dirty="0" err="1" smtClean="0"/>
              <a:t>pa</a:t>
            </a:r>
            <a:r>
              <a:rPr lang="it-IT" sz="1800" dirty="0" smtClean="0"/>
              <a:t> (pressione arteriosa) ≥ 160/95 mm hg </a:t>
            </a:r>
          </a:p>
          <a:p>
            <a:r>
              <a:rPr lang="it-IT" sz="1800" dirty="0" smtClean="0"/>
              <a:t>• ipertensione con danno vascolare</a:t>
            </a:r>
          </a:p>
          <a:p>
            <a:r>
              <a:rPr lang="it-IT" sz="1800" dirty="0" smtClean="0"/>
              <a:t> • trombosi venosa profonda / embolia polmonare pregressa o in atto </a:t>
            </a:r>
          </a:p>
          <a:p>
            <a:r>
              <a:rPr lang="it-IT" sz="1800" dirty="0" smtClean="0"/>
              <a:t>• interventi di chirurgia maggiore con immobilizzazione prolungata</a:t>
            </a:r>
          </a:p>
          <a:p>
            <a:r>
              <a:rPr lang="it-IT" sz="1800" dirty="0" smtClean="0"/>
              <a:t> • emicrania con sintomi neurologici focali </a:t>
            </a:r>
          </a:p>
          <a:p>
            <a:r>
              <a:rPr lang="it-IT" sz="1800" dirty="0" smtClean="0"/>
              <a:t>• diabete con complicazioni vascolari o di durata &gt; 20 anni </a:t>
            </a:r>
          </a:p>
          <a:p>
            <a:r>
              <a:rPr lang="it-IT" sz="1800" dirty="0" smtClean="0"/>
              <a:t>• carcinoma mammario in atto</a:t>
            </a:r>
          </a:p>
          <a:p>
            <a:r>
              <a:rPr lang="it-IT" sz="1800" dirty="0" smtClean="0"/>
              <a:t> • cirrosi scompensata</a:t>
            </a:r>
          </a:p>
          <a:p>
            <a:r>
              <a:rPr lang="it-IT" sz="1800" dirty="0" smtClean="0"/>
              <a:t> • epatiti virali in atto </a:t>
            </a:r>
          </a:p>
          <a:p>
            <a:r>
              <a:rPr lang="it-IT" sz="1800" dirty="0" smtClean="0"/>
              <a:t>• tumori epatici benigni e maligni</a:t>
            </a:r>
            <a:endParaRPr lang="it-IT" sz="1800" dirty="0"/>
          </a:p>
        </p:txBody>
      </p:sp>
      <p:sp>
        <p:nvSpPr>
          <p:cNvPr id="6" name="CasellaDiTesto 5"/>
          <p:cNvSpPr txBox="1"/>
          <p:nvPr/>
        </p:nvSpPr>
        <p:spPr>
          <a:xfrm>
            <a:off x="4724400" y="0"/>
            <a:ext cx="4127500" cy="461665"/>
          </a:xfrm>
          <a:prstGeom prst="rect">
            <a:avLst/>
          </a:prstGeom>
          <a:noFill/>
        </p:spPr>
        <p:txBody>
          <a:bodyPr wrap="square" rtlCol="0">
            <a:spAutoFit/>
          </a:bodyPr>
          <a:lstStyle/>
          <a:p>
            <a:r>
              <a:rPr lang="it-IT" dirty="0" smtClean="0">
                <a:solidFill>
                  <a:srgbClr val="FF0000"/>
                </a:solidFill>
              </a:rPr>
              <a:t>CONTROINDICATI </a:t>
            </a:r>
            <a:r>
              <a:rPr lang="it-IT" sz="1400" dirty="0" smtClean="0">
                <a:solidFill>
                  <a:srgbClr val="FF0000"/>
                </a:solidFill>
              </a:rPr>
              <a:t>(ASSOLUTO)</a:t>
            </a:r>
            <a:endParaRPr lang="it-IT" sz="14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26988"/>
            <a:ext cx="9144000" cy="1066801"/>
          </a:xfrm>
          <a:prstGeom prst="rect">
            <a:avLst/>
          </a:prstGeom>
          <a:noFill/>
          <a:ln w="9525">
            <a:noFill/>
            <a:miter lim="800000"/>
            <a:headEnd/>
            <a:tailEnd/>
          </a:ln>
          <a:effectLst>
            <a:outerShdw dist="35921" dir="2700000" algn="ctr" rotWithShape="0">
              <a:srgbClr val="FF9933"/>
            </a:outerShdw>
          </a:effectLst>
        </p:spPr>
        <p:txBody>
          <a:bodyPr>
            <a:spAutoFit/>
          </a:bodyPr>
          <a:lstStyle/>
          <a:p>
            <a:pPr>
              <a:buFontTx/>
              <a:buNone/>
            </a:pPr>
            <a:r>
              <a:rPr lang="it-IT" sz="3200">
                <a:solidFill>
                  <a:srgbClr val="FF0000"/>
                </a:solidFill>
              </a:rPr>
              <a:t>INTERAZIONE PILLOLA CONTRACCETTIVA CON ALCUNI FARMACI</a:t>
            </a:r>
          </a:p>
        </p:txBody>
      </p:sp>
      <p:sp>
        <p:nvSpPr>
          <p:cNvPr id="27651" name="Rectangle 3"/>
          <p:cNvSpPr>
            <a:spLocks noChangeArrowheads="1"/>
          </p:cNvSpPr>
          <p:nvPr/>
        </p:nvSpPr>
        <p:spPr bwMode="auto">
          <a:xfrm>
            <a:off x="34925" y="947738"/>
            <a:ext cx="3889375" cy="581025"/>
          </a:xfrm>
          <a:prstGeom prst="rect">
            <a:avLst/>
          </a:prstGeom>
          <a:noFill/>
          <a:ln w="9525">
            <a:noFill/>
            <a:miter lim="800000"/>
            <a:headEnd/>
            <a:tailEnd/>
          </a:ln>
          <a:effectLst/>
        </p:spPr>
        <p:txBody>
          <a:bodyPr>
            <a:spAutoFit/>
          </a:bodyPr>
          <a:lstStyle/>
          <a:p>
            <a:pPr>
              <a:spcBef>
                <a:spcPct val="0"/>
              </a:spcBef>
              <a:buFont typeface="Wingdings" pitchFamily="2" charset="2"/>
              <a:buNone/>
            </a:pPr>
            <a:r>
              <a:rPr lang="it-IT" sz="1600" b="1">
                <a:solidFill>
                  <a:srgbClr val="FF0000"/>
                </a:solidFill>
              </a:rPr>
              <a:t>Antidepressivi triciglici</a:t>
            </a:r>
            <a:r>
              <a:rPr lang="it-IT" sz="1600" b="1">
                <a:solidFill>
                  <a:srgbClr val="008080"/>
                </a:solidFill>
              </a:rPr>
              <a:t> </a:t>
            </a:r>
            <a:endParaRPr lang="it-IT" sz="1600">
              <a:solidFill>
                <a:schemeClr val="tx1"/>
              </a:solidFill>
            </a:endParaRPr>
          </a:p>
          <a:p>
            <a:pPr>
              <a:spcBef>
                <a:spcPct val="0"/>
              </a:spcBef>
              <a:buFontTx/>
              <a:buNone/>
            </a:pPr>
            <a:r>
              <a:rPr lang="it-IT" sz="1600">
                <a:solidFill>
                  <a:srgbClr val="000080"/>
                </a:solidFill>
              </a:rPr>
              <a:t>Possibile tossicità dell'antidepressivo. </a:t>
            </a:r>
          </a:p>
        </p:txBody>
      </p:sp>
      <p:sp>
        <p:nvSpPr>
          <p:cNvPr id="27652" name="Rectangle 4"/>
          <p:cNvSpPr>
            <a:spLocks noChangeArrowheads="1"/>
          </p:cNvSpPr>
          <p:nvPr/>
        </p:nvSpPr>
        <p:spPr bwMode="auto">
          <a:xfrm>
            <a:off x="4787900" y="1739900"/>
            <a:ext cx="4572000" cy="825500"/>
          </a:xfrm>
          <a:prstGeom prst="rect">
            <a:avLst/>
          </a:prstGeom>
          <a:noFill/>
          <a:ln w="9525">
            <a:noFill/>
            <a:miter lim="800000"/>
            <a:headEnd/>
            <a:tailEnd/>
          </a:ln>
          <a:effectLst/>
        </p:spPr>
        <p:txBody>
          <a:bodyPr>
            <a:spAutoFit/>
          </a:bodyPr>
          <a:lstStyle/>
          <a:p>
            <a:pPr>
              <a:spcBef>
                <a:spcPct val="0"/>
              </a:spcBef>
              <a:buFontTx/>
              <a:buNone/>
            </a:pPr>
            <a:r>
              <a:rPr lang="it-IT" sz="1600" b="1">
                <a:solidFill>
                  <a:srgbClr val="FF0000"/>
                </a:solidFill>
              </a:rPr>
              <a:t>Benzodiazepine (ansiolitici) </a:t>
            </a:r>
            <a:endParaRPr lang="it-IT" sz="1600">
              <a:solidFill>
                <a:srgbClr val="FF0000"/>
              </a:solidFill>
            </a:endParaRPr>
          </a:p>
          <a:p>
            <a:pPr>
              <a:spcBef>
                <a:spcPct val="0"/>
              </a:spcBef>
              <a:buFontTx/>
              <a:buNone/>
            </a:pPr>
            <a:r>
              <a:rPr lang="it-IT" sz="1600">
                <a:solidFill>
                  <a:srgbClr val="000080"/>
                </a:solidFill>
              </a:rPr>
              <a:t>Possibile tossicità per ridotto metabolismo, non riduzione dell'effetto contraccettivo. </a:t>
            </a:r>
          </a:p>
        </p:txBody>
      </p:sp>
      <p:sp>
        <p:nvSpPr>
          <p:cNvPr id="27653" name="Rectangle 5"/>
          <p:cNvSpPr>
            <a:spLocks noChangeArrowheads="1"/>
          </p:cNvSpPr>
          <p:nvPr/>
        </p:nvSpPr>
        <p:spPr bwMode="auto">
          <a:xfrm>
            <a:off x="0" y="1628775"/>
            <a:ext cx="3816350" cy="1069975"/>
          </a:xfrm>
          <a:prstGeom prst="rect">
            <a:avLst/>
          </a:prstGeom>
          <a:noFill/>
          <a:ln w="9525">
            <a:noFill/>
            <a:miter lim="800000"/>
            <a:headEnd/>
            <a:tailEnd/>
          </a:ln>
          <a:effectLst/>
        </p:spPr>
        <p:txBody>
          <a:bodyPr>
            <a:spAutoFit/>
          </a:bodyPr>
          <a:lstStyle/>
          <a:p>
            <a:pPr>
              <a:spcBef>
                <a:spcPct val="0"/>
              </a:spcBef>
              <a:buFontTx/>
              <a:buNone/>
            </a:pPr>
            <a:r>
              <a:rPr lang="it-IT" sz="1600" b="1">
                <a:solidFill>
                  <a:srgbClr val="FF0000"/>
                </a:solidFill>
              </a:rPr>
              <a:t>Caffeina </a:t>
            </a:r>
            <a:endParaRPr lang="it-IT" sz="1600">
              <a:solidFill>
                <a:srgbClr val="FF0000"/>
              </a:solidFill>
            </a:endParaRPr>
          </a:p>
          <a:p>
            <a:pPr>
              <a:spcBef>
                <a:spcPct val="0"/>
              </a:spcBef>
              <a:buFontTx/>
              <a:buNone/>
            </a:pPr>
            <a:r>
              <a:rPr lang="it-IT" sz="1600">
                <a:solidFill>
                  <a:srgbClr val="000080"/>
                </a:solidFill>
              </a:rPr>
              <a:t>Possibile tossicità per ridotto metabolismo (in caso di alte dosi e uso prolungato). </a:t>
            </a:r>
          </a:p>
        </p:txBody>
      </p:sp>
      <p:sp>
        <p:nvSpPr>
          <p:cNvPr id="27654" name="Rectangle 6"/>
          <p:cNvSpPr>
            <a:spLocks noChangeArrowheads="1"/>
          </p:cNvSpPr>
          <p:nvPr/>
        </p:nvSpPr>
        <p:spPr bwMode="auto">
          <a:xfrm>
            <a:off x="5508625" y="1052513"/>
            <a:ext cx="3635375" cy="581025"/>
          </a:xfrm>
          <a:prstGeom prst="rect">
            <a:avLst/>
          </a:prstGeom>
          <a:noFill/>
          <a:ln w="9525">
            <a:noFill/>
            <a:miter lim="800000"/>
            <a:headEnd/>
            <a:tailEnd/>
          </a:ln>
          <a:effectLst/>
        </p:spPr>
        <p:txBody>
          <a:bodyPr>
            <a:spAutoFit/>
          </a:bodyPr>
          <a:lstStyle/>
          <a:p>
            <a:pPr>
              <a:spcBef>
                <a:spcPct val="0"/>
              </a:spcBef>
              <a:buFontTx/>
              <a:buNone/>
            </a:pPr>
            <a:r>
              <a:rPr lang="it-IT" sz="1600" b="1">
                <a:solidFill>
                  <a:srgbClr val="FF0000"/>
                </a:solidFill>
              </a:rPr>
              <a:t>Fans (analgesici, antinfiammatori) </a:t>
            </a:r>
            <a:endParaRPr lang="it-IT" sz="1600">
              <a:solidFill>
                <a:srgbClr val="FF0000"/>
              </a:solidFill>
            </a:endParaRPr>
          </a:p>
          <a:p>
            <a:pPr>
              <a:spcBef>
                <a:spcPct val="0"/>
              </a:spcBef>
              <a:buFontTx/>
              <a:buNone/>
            </a:pPr>
            <a:r>
              <a:rPr lang="it-IT" sz="1600">
                <a:solidFill>
                  <a:srgbClr val="000080"/>
                </a:solidFill>
              </a:rPr>
              <a:t>Non è descritta interferenza. </a:t>
            </a:r>
          </a:p>
        </p:txBody>
      </p:sp>
      <p:sp>
        <p:nvSpPr>
          <p:cNvPr id="27655" name="Rectangle 7"/>
          <p:cNvSpPr>
            <a:spLocks noChangeArrowheads="1"/>
          </p:cNvSpPr>
          <p:nvPr/>
        </p:nvSpPr>
        <p:spPr bwMode="auto">
          <a:xfrm>
            <a:off x="-36513" y="3756025"/>
            <a:ext cx="3529013" cy="1069975"/>
          </a:xfrm>
          <a:prstGeom prst="rect">
            <a:avLst/>
          </a:prstGeom>
          <a:noFill/>
          <a:ln w="9525">
            <a:noFill/>
            <a:miter lim="800000"/>
            <a:headEnd/>
            <a:tailEnd/>
          </a:ln>
          <a:effectLst/>
        </p:spPr>
        <p:txBody>
          <a:bodyPr>
            <a:spAutoFit/>
          </a:bodyPr>
          <a:lstStyle/>
          <a:p>
            <a:pPr>
              <a:spcBef>
                <a:spcPct val="0"/>
              </a:spcBef>
              <a:buFontTx/>
              <a:buNone/>
            </a:pPr>
            <a:r>
              <a:rPr lang="it-IT" sz="1600" b="1">
                <a:solidFill>
                  <a:srgbClr val="FF0000"/>
                </a:solidFill>
              </a:rPr>
              <a:t>Lassativi</a:t>
            </a:r>
            <a:r>
              <a:rPr lang="it-IT" sz="1600" b="1">
                <a:solidFill>
                  <a:srgbClr val="008080"/>
                </a:solidFill>
              </a:rPr>
              <a:t> </a:t>
            </a:r>
            <a:endParaRPr lang="it-IT" sz="1600">
              <a:solidFill>
                <a:schemeClr val="tx1"/>
              </a:solidFill>
            </a:endParaRPr>
          </a:p>
          <a:p>
            <a:pPr>
              <a:spcBef>
                <a:spcPct val="0"/>
              </a:spcBef>
              <a:buFontTx/>
              <a:buNone/>
            </a:pPr>
            <a:r>
              <a:rPr lang="it-IT" sz="1600">
                <a:solidFill>
                  <a:srgbClr val="000080"/>
                </a:solidFill>
              </a:rPr>
              <a:t>Possibile ridotto assorbimento, considerare l'uso di un metodo di barriera.</a:t>
            </a:r>
          </a:p>
        </p:txBody>
      </p:sp>
      <p:sp>
        <p:nvSpPr>
          <p:cNvPr id="27656" name="Rectangle 8"/>
          <p:cNvSpPr>
            <a:spLocks noChangeArrowheads="1"/>
          </p:cNvSpPr>
          <p:nvPr/>
        </p:nvSpPr>
        <p:spPr bwMode="auto">
          <a:xfrm>
            <a:off x="5795963" y="3789363"/>
            <a:ext cx="3240087" cy="581025"/>
          </a:xfrm>
          <a:prstGeom prst="rect">
            <a:avLst/>
          </a:prstGeom>
          <a:noFill/>
          <a:ln w="9525">
            <a:noFill/>
            <a:miter lim="800000"/>
            <a:headEnd/>
            <a:tailEnd/>
          </a:ln>
          <a:effectLst/>
        </p:spPr>
        <p:txBody>
          <a:bodyPr>
            <a:spAutoFit/>
          </a:bodyPr>
          <a:lstStyle/>
          <a:p>
            <a:pPr>
              <a:spcBef>
                <a:spcPct val="0"/>
              </a:spcBef>
              <a:buFontTx/>
              <a:buNone/>
            </a:pPr>
            <a:r>
              <a:rPr lang="it-IT" sz="1600" b="1">
                <a:solidFill>
                  <a:srgbClr val="FF0000"/>
                </a:solidFill>
              </a:rPr>
              <a:t>Metildopa (antipertensivo)</a:t>
            </a:r>
            <a:r>
              <a:rPr lang="it-IT" sz="1600" b="1">
                <a:solidFill>
                  <a:srgbClr val="008080"/>
                </a:solidFill>
              </a:rPr>
              <a:t> </a:t>
            </a:r>
            <a:endParaRPr lang="it-IT" sz="1600">
              <a:solidFill>
                <a:schemeClr val="tx1"/>
              </a:solidFill>
            </a:endParaRPr>
          </a:p>
          <a:p>
            <a:pPr>
              <a:spcBef>
                <a:spcPct val="0"/>
              </a:spcBef>
              <a:buFontTx/>
              <a:buNone/>
            </a:pPr>
            <a:r>
              <a:rPr lang="it-IT" sz="1600">
                <a:solidFill>
                  <a:srgbClr val="000080"/>
                </a:solidFill>
              </a:rPr>
              <a:t>Ridotto effetto antipertensivo </a:t>
            </a:r>
          </a:p>
        </p:txBody>
      </p:sp>
      <p:sp>
        <p:nvSpPr>
          <p:cNvPr id="27657" name="Rectangle 9"/>
          <p:cNvSpPr>
            <a:spLocks noChangeArrowheads="1"/>
          </p:cNvSpPr>
          <p:nvPr/>
        </p:nvSpPr>
        <p:spPr bwMode="auto">
          <a:xfrm>
            <a:off x="107950" y="4935538"/>
            <a:ext cx="3959225" cy="581025"/>
          </a:xfrm>
          <a:prstGeom prst="rect">
            <a:avLst/>
          </a:prstGeom>
          <a:noFill/>
          <a:ln w="9525">
            <a:noFill/>
            <a:miter lim="800000"/>
            <a:headEnd/>
            <a:tailEnd/>
          </a:ln>
          <a:effectLst/>
        </p:spPr>
        <p:txBody>
          <a:bodyPr>
            <a:spAutoFit/>
          </a:bodyPr>
          <a:lstStyle/>
          <a:p>
            <a:pPr>
              <a:spcBef>
                <a:spcPct val="0"/>
              </a:spcBef>
              <a:buFontTx/>
              <a:buNone/>
            </a:pPr>
            <a:r>
              <a:rPr lang="it-IT" sz="1600" b="1">
                <a:solidFill>
                  <a:srgbClr val="FF0000"/>
                </a:solidFill>
              </a:rPr>
              <a:t>Narcotici (morfino-simili) </a:t>
            </a:r>
            <a:endParaRPr lang="it-IT" sz="1600">
              <a:solidFill>
                <a:srgbClr val="FF0000"/>
              </a:solidFill>
            </a:endParaRPr>
          </a:p>
          <a:p>
            <a:pPr>
              <a:spcBef>
                <a:spcPct val="0"/>
              </a:spcBef>
              <a:buFontTx/>
              <a:buNone/>
            </a:pPr>
            <a:r>
              <a:rPr lang="it-IT" sz="1600">
                <a:solidFill>
                  <a:srgbClr val="000080"/>
                </a:solidFill>
              </a:rPr>
              <a:t>Possibile ridotto effetto della morfina </a:t>
            </a:r>
          </a:p>
        </p:txBody>
      </p:sp>
      <p:sp>
        <p:nvSpPr>
          <p:cNvPr id="27658" name="Rectangle 10"/>
          <p:cNvSpPr>
            <a:spLocks noChangeArrowheads="1"/>
          </p:cNvSpPr>
          <p:nvPr/>
        </p:nvSpPr>
        <p:spPr bwMode="auto">
          <a:xfrm>
            <a:off x="5113338" y="2819400"/>
            <a:ext cx="3995737" cy="825500"/>
          </a:xfrm>
          <a:prstGeom prst="rect">
            <a:avLst/>
          </a:prstGeom>
          <a:noFill/>
          <a:ln w="9525">
            <a:noFill/>
            <a:miter lim="800000"/>
            <a:headEnd/>
            <a:tailEnd/>
          </a:ln>
          <a:effectLst/>
        </p:spPr>
        <p:txBody>
          <a:bodyPr>
            <a:spAutoFit/>
          </a:bodyPr>
          <a:lstStyle/>
          <a:p>
            <a:pPr>
              <a:spcBef>
                <a:spcPct val="0"/>
              </a:spcBef>
              <a:buFontTx/>
              <a:buNone/>
            </a:pPr>
            <a:r>
              <a:rPr lang="it-IT" sz="1600" b="1">
                <a:solidFill>
                  <a:srgbClr val="FF0000"/>
                </a:solidFill>
              </a:rPr>
              <a:t>penicilline (antibiotici) </a:t>
            </a:r>
            <a:endParaRPr lang="it-IT" sz="1600">
              <a:solidFill>
                <a:srgbClr val="FF0000"/>
              </a:solidFill>
            </a:endParaRPr>
          </a:p>
          <a:p>
            <a:pPr>
              <a:spcBef>
                <a:spcPct val="0"/>
              </a:spcBef>
              <a:buFontTx/>
              <a:buNone/>
            </a:pPr>
            <a:r>
              <a:rPr lang="it-IT" sz="1600">
                <a:solidFill>
                  <a:srgbClr val="000080"/>
                </a:solidFill>
              </a:rPr>
              <a:t>Ridotto effetto contraccettivo, usare un metodo di barriera.</a:t>
            </a:r>
          </a:p>
        </p:txBody>
      </p:sp>
      <p:sp>
        <p:nvSpPr>
          <p:cNvPr id="27659" name="Rectangle 11"/>
          <p:cNvSpPr>
            <a:spLocks noChangeArrowheads="1"/>
          </p:cNvSpPr>
          <p:nvPr/>
        </p:nvSpPr>
        <p:spPr bwMode="auto">
          <a:xfrm>
            <a:off x="-107950" y="5815013"/>
            <a:ext cx="4248150" cy="1069975"/>
          </a:xfrm>
          <a:prstGeom prst="rect">
            <a:avLst/>
          </a:prstGeom>
          <a:noFill/>
          <a:ln w="9525">
            <a:noFill/>
            <a:miter lim="800000"/>
            <a:headEnd/>
            <a:tailEnd/>
          </a:ln>
          <a:effectLst/>
        </p:spPr>
        <p:txBody>
          <a:bodyPr>
            <a:spAutoFit/>
          </a:bodyPr>
          <a:lstStyle/>
          <a:p>
            <a:pPr>
              <a:spcBef>
                <a:spcPct val="0"/>
              </a:spcBef>
              <a:buFontTx/>
              <a:buNone/>
            </a:pPr>
            <a:r>
              <a:rPr lang="it-IT" sz="1600" b="1">
                <a:solidFill>
                  <a:srgbClr val="FF0000"/>
                </a:solidFill>
              </a:rPr>
              <a:t>Retinoidi (antiacne)</a:t>
            </a:r>
            <a:r>
              <a:rPr lang="it-IT" sz="1600" b="1">
                <a:solidFill>
                  <a:srgbClr val="008080"/>
                </a:solidFill>
              </a:rPr>
              <a:t> </a:t>
            </a:r>
            <a:endParaRPr lang="it-IT" sz="1600">
              <a:solidFill>
                <a:schemeClr val="tx1"/>
              </a:solidFill>
            </a:endParaRPr>
          </a:p>
          <a:p>
            <a:pPr>
              <a:spcBef>
                <a:spcPct val="0"/>
              </a:spcBef>
              <a:buFontTx/>
              <a:buNone/>
            </a:pPr>
            <a:r>
              <a:rPr lang="it-IT" sz="1600">
                <a:solidFill>
                  <a:srgbClr val="000080"/>
                </a:solidFill>
              </a:rPr>
              <a:t>Segnalate gravidanze indesiderate. Usare metodo di barriera. Farmaci dannosi in gravidanza. </a:t>
            </a:r>
          </a:p>
        </p:txBody>
      </p:sp>
      <p:sp>
        <p:nvSpPr>
          <p:cNvPr id="27660" name="Rectangle 12"/>
          <p:cNvSpPr>
            <a:spLocks noChangeArrowheads="1"/>
          </p:cNvSpPr>
          <p:nvPr/>
        </p:nvSpPr>
        <p:spPr bwMode="auto">
          <a:xfrm>
            <a:off x="5435600" y="4864100"/>
            <a:ext cx="3708400" cy="581025"/>
          </a:xfrm>
          <a:prstGeom prst="rect">
            <a:avLst/>
          </a:prstGeom>
          <a:noFill/>
          <a:ln w="9525">
            <a:noFill/>
            <a:miter lim="800000"/>
            <a:headEnd/>
            <a:tailEnd/>
          </a:ln>
          <a:effectLst/>
        </p:spPr>
        <p:txBody>
          <a:bodyPr>
            <a:spAutoFit/>
          </a:bodyPr>
          <a:lstStyle/>
          <a:p>
            <a:pPr>
              <a:spcBef>
                <a:spcPct val="0"/>
              </a:spcBef>
              <a:buFontTx/>
              <a:buNone/>
            </a:pPr>
            <a:r>
              <a:rPr lang="it-IT" sz="1600" b="1">
                <a:solidFill>
                  <a:srgbClr val="FF0000"/>
                </a:solidFill>
              </a:rPr>
              <a:t>Teofillina (broncodilatatore) </a:t>
            </a:r>
            <a:endParaRPr lang="it-IT" sz="1600">
              <a:solidFill>
                <a:srgbClr val="FF0000"/>
              </a:solidFill>
            </a:endParaRPr>
          </a:p>
          <a:p>
            <a:pPr>
              <a:spcBef>
                <a:spcPct val="0"/>
              </a:spcBef>
              <a:buFontTx/>
              <a:buNone/>
            </a:pPr>
            <a:r>
              <a:rPr lang="it-IT" sz="1600">
                <a:solidFill>
                  <a:srgbClr val="000080"/>
                </a:solidFill>
              </a:rPr>
              <a:t>Ridotto metabolismo della Teofillina </a:t>
            </a:r>
          </a:p>
        </p:txBody>
      </p:sp>
      <p:sp>
        <p:nvSpPr>
          <p:cNvPr id="27661" name="Rectangle 13"/>
          <p:cNvSpPr>
            <a:spLocks noChangeArrowheads="1"/>
          </p:cNvSpPr>
          <p:nvPr/>
        </p:nvSpPr>
        <p:spPr bwMode="auto">
          <a:xfrm>
            <a:off x="-36513" y="2819400"/>
            <a:ext cx="3887788" cy="825500"/>
          </a:xfrm>
          <a:prstGeom prst="rect">
            <a:avLst/>
          </a:prstGeom>
          <a:noFill/>
          <a:ln w="9525">
            <a:noFill/>
            <a:miter lim="800000"/>
            <a:headEnd/>
            <a:tailEnd/>
          </a:ln>
          <a:effectLst/>
        </p:spPr>
        <p:txBody>
          <a:bodyPr>
            <a:spAutoFit/>
          </a:bodyPr>
          <a:lstStyle/>
          <a:p>
            <a:pPr>
              <a:spcBef>
                <a:spcPct val="0"/>
              </a:spcBef>
              <a:buFontTx/>
              <a:buNone/>
            </a:pPr>
            <a:r>
              <a:rPr lang="it-IT" sz="1600" b="1">
                <a:solidFill>
                  <a:srgbClr val="FF0000"/>
                </a:solidFill>
              </a:rPr>
              <a:t>Tetracicline (antibiotici) </a:t>
            </a:r>
            <a:endParaRPr lang="it-IT" sz="1600">
              <a:solidFill>
                <a:srgbClr val="FF0000"/>
              </a:solidFill>
            </a:endParaRPr>
          </a:p>
          <a:p>
            <a:pPr>
              <a:spcBef>
                <a:spcPct val="0"/>
              </a:spcBef>
              <a:buFontTx/>
              <a:buNone/>
            </a:pPr>
            <a:r>
              <a:rPr lang="it-IT" sz="1600">
                <a:solidFill>
                  <a:srgbClr val="000080"/>
                </a:solidFill>
              </a:rPr>
              <a:t>Ridotto effetto contraccettivo, usare un metodo di barriera.</a:t>
            </a:r>
          </a:p>
        </p:txBody>
      </p:sp>
      <p:sp>
        <p:nvSpPr>
          <p:cNvPr id="27662" name="Rectangle 14"/>
          <p:cNvSpPr>
            <a:spLocks noChangeArrowheads="1"/>
          </p:cNvSpPr>
          <p:nvPr/>
        </p:nvSpPr>
        <p:spPr bwMode="auto">
          <a:xfrm>
            <a:off x="5040313" y="5772150"/>
            <a:ext cx="4103687" cy="1069975"/>
          </a:xfrm>
          <a:prstGeom prst="rect">
            <a:avLst/>
          </a:prstGeom>
          <a:noFill/>
          <a:ln w="9525">
            <a:noFill/>
            <a:miter lim="800000"/>
            <a:headEnd/>
            <a:tailEnd/>
          </a:ln>
          <a:effectLst/>
        </p:spPr>
        <p:txBody>
          <a:bodyPr>
            <a:spAutoFit/>
          </a:bodyPr>
          <a:lstStyle/>
          <a:p>
            <a:pPr>
              <a:spcBef>
                <a:spcPct val="0"/>
              </a:spcBef>
              <a:buFontTx/>
              <a:buNone/>
            </a:pPr>
            <a:r>
              <a:rPr lang="it-IT" sz="1600" b="1">
                <a:solidFill>
                  <a:srgbClr val="FF0000"/>
                </a:solidFill>
              </a:rPr>
              <a:t>Vitamina C </a:t>
            </a:r>
            <a:endParaRPr lang="it-IT" sz="1600">
              <a:solidFill>
                <a:srgbClr val="FF0000"/>
              </a:solidFill>
            </a:endParaRPr>
          </a:p>
          <a:p>
            <a:pPr>
              <a:spcBef>
                <a:spcPct val="0"/>
              </a:spcBef>
              <a:buFontTx/>
              <a:buNone/>
            </a:pPr>
            <a:r>
              <a:rPr lang="it-IT" sz="1600">
                <a:solidFill>
                  <a:srgbClr val="000080"/>
                </a:solidFill>
              </a:rPr>
              <a:t>Aumenta l'effetto contraccettivo, possibile tossicità assumendo 1 grammo al giorno.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658"/>
                                        </p:tgtEl>
                                        <p:attrNameLst>
                                          <p:attrName>style.visibility</p:attrName>
                                        </p:attrNameLst>
                                      </p:cBhvr>
                                      <p:to>
                                        <p:strVal val="visible"/>
                                      </p:to>
                                    </p:set>
                                    <p:anim calcmode="lin" valueType="num">
                                      <p:cBhvr>
                                        <p:cTn id="7" dur="500" fill="hold"/>
                                        <p:tgtEl>
                                          <p:spTgt spid="27658"/>
                                        </p:tgtEl>
                                        <p:attrNameLst>
                                          <p:attrName>ppt_w</p:attrName>
                                        </p:attrNameLst>
                                      </p:cBhvr>
                                      <p:tavLst>
                                        <p:tav tm="0">
                                          <p:val>
                                            <p:fltVal val="0"/>
                                          </p:val>
                                        </p:tav>
                                        <p:tav tm="100000">
                                          <p:val>
                                            <p:strVal val="#ppt_w"/>
                                          </p:val>
                                        </p:tav>
                                      </p:tavLst>
                                    </p:anim>
                                    <p:anim calcmode="lin" valueType="num">
                                      <p:cBhvr>
                                        <p:cTn id="8" dur="500" fill="hold"/>
                                        <p:tgtEl>
                                          <p:spTgt spid="27658"/>
                                        </p:tgtEl>
                                        <p:attrNameLst>
                                          <p:attrName>ppt_h</p:attrName>
                                        </p:attrNameLst>
                                      </p:cBhvr>
                                      <p:tavLst>
                                        <p:tav tm="0">
                                          <p:val>
                                            <p:fltVal val="0"/>
                                          </p:val>
                                        </p:tav>
                                        <p:tav tm="100000">
                                          <p:val>
                                            <p:strVal val="#ppt_h"/>
                                          </p:val>
                                        </p:tav>
                                      </p:tavLst>
                                    </p:anim>
                                    <p:animEffect transition="in" filter="fade">
                                      <p:cBhvr>
                                        <p:cTn id="9" dur="500"/>
                                        <p:tgtEl>
                                          <p:spTgt spid="2765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7651"/>
                                        </p:tgtEl>
                                        <p:attrNameLst>
                                          <p:attrName>style.visibility</p:attrName>
                                        </p:attrNameLst>
                                      </p:cBhvr>
                                      <p:to>
                                        <p:strVal val="visible"/>
                                      </p:to>
                                    </p:set>
                                    <p:anim calcmode="lin" valueType="num">
                                      <p:cBhvr>
                                        <p:cTn id="12" dur="500" fill="hold"/>
                                        <p:tgtEl>
                                          <p:spTgt spid="27651"/>
                                        </p:tgtEl>
                                        <p:attrNameLst>
                                          <p:attrName>ppt_w</p:attrName>
                                        </p:attrNameLst>
                                      </p:cBhvr>
                                      <p:tavLst>
                                        <p:tav tm="0">
                                          <p:val>
                                            <p:fltVal val="0"/>
                                          </p:val>
                                        </p:tav>
                                        <p:tav tm="100000">
                                          <p:val>
                                            <p:strVal val="#ppt_w"/>
                                          </p:val>
                                        </p:tav>
                                      </p:tavLst>
                                    </p:anim>
                                    <p:anim calcmode="lin" valueType="num">
                                      <p:cBhvr>
                                        <p:cTn id="13" dur="500" fill="hold"/>
                                        <p:tgtEl>
                                          <p:spTgt spid="27651"/>
                                        </p:tgtEl>
                                        <p:attrNameLst>
                                          <p:attrName>ppt_h</p:attrName>
                                        </p:attrNameLst>
                                      </p:cBhvr>
                                      <p:tavLst>
                                        <p:tav tm="0">
                                          <p:val>
                                            <p:fltVal val="0"/>
                                          </p:val>
                                        </p:tav>
                                        <p:tav tm="100000">
                                          <p:val>
                                            <p:strVal val="#ppt_h"/>
                                          </p:val>
                                        </p:tav>
                                      </p:tavLst>
                                    </p:anim>
                                    <p:animEffect transition="in" filter="fade">
                                      <p:cBhvr>
                                        <p:cTn id="14" dur="500"/>
                                        <p:tgtEl>
                                          <p:spTgt spid="2765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7654"/>
                                        </p:tgtEl>
                                        <p:attrNameLst>
                                          <p:attrName>style.visibility</p:attrName>
                                        </p:attrNameLst>
                                      </p:cBhvr>
                                      <p:to>
                                        <p:strVal val="visible"/>
                                      </p:to>
                                    </p:set>
                                    <p:anim calcmode="lin" valueType="num">
                                      <p:cBhvr>
                                        <p:cTn id="17" dur="500" fill="hold"/>
                                        <p:tgtEl>
                                          <p:spTgt spid="27654"/>
                                        </p:tgtEl>
                                        <p:attrNameLst>
                                          <p:attrName>ppt_w</p:attrName>
                                        </p:attrNameLst>
                                      </p:cBhvr>
                                      <p:tavLst>
                                        <p:tav tm="0">
                                          <p:val>
                                            <p:fltVal val="0"/>
                                          </p:val>
                                        </p:tav>
                                        <p:tav tm="100000">
                                          <p:val>
                                            <p:strVal val="#ppt_w"/>
                                          </p:val>
                                        </p:tav>
                                      </p:tavLst>
                                    </p:anim>
                                    <p:anim calcmode="lin" valueType="num">
                                      <p:cBhvr>
                                        <p:cTn id="18" dur="500" fill="hold"/>
                                        <p:tgtEl>
                                          <p:spTgt spid="27654"/>
                                        </p:tgtEl>
                                        <p:attrNameLst>
                                          <p:attrName>ppt_h</p:attrName>
                                        </p:attrNameLst>
                                      </p:cBhvr>
                                      <p:tavLst>
                                        <p:tav tm="0">
                                          <p:val>
                                            <p:fltVal val="0"/>
                                          </p:val>
                                        </p:tav>
                                        <p:tav tm="100000">
                                          <p:val>
                                            <p:strVal val="#ppt_h"/>
                                          </p:val>
                                        </p:tav>
                                      </p:tavLst>
                                    </p:anim>
                                    <p:animEffect transition="in" filter="fade">
                                      <p:cBhvr>
                                        <p:cTn id="19" dur="500"/>
                                        <p:tgtEl>
                                          <p:spTgt spid="2765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7652"/>
                                        </p:tgtEl>
                                        <p:attrNameLst>
                                          <p:attrName>style.visibility</p:attrName>
                                        </p:attrNameLst>
                                      </p:cBhvr>
                                      <p:to>
                                        <p:strVal val="visible"/>
                                      </p:to>
                                    </p:set>
                                    <p:anim calcmode="lin" valueType="num">
                                      <p:cBhvr>
                                        <p:cTn id="22" dur="500" fill="hold"/>
                                        <p:tgtEl>
                                          <p:spTgt spid="27652"/>
                                        </p:tgtEl>
                                        <p:attrNameLst>
                                          <p:attrName>ppt_w</p:attrName>
                                        </p:attrNameLst>
                                      </p:cBhvr>
                                      <p:tavLst>
                                        <p:tav tm="0">
                                          <p:val>
                                            <p:fltVal val="0"/>
                                          </p:val>
                                        </p:tav>
                                        <p:tav tm="100000">
                                          <p:val>
                                            <p:strVal val="#ppt_w"/>
                                          </p:val>
                                        </p:tav>
                                      </p:tavLst>
                                    </p:anim>
                                    <p:anim calcmode="lin" valueType="num">
                                      <p:cBhvr>
                                        <p:cTn id="23" dur="500" fill="hold"/>
                                        <p:tgtEl>
                                          <p:spTgt spid="27652"/>
                                        </p:tgtEl>
                                        <p:attrNameLst>
                                          <p:attrName>ppt_h</p:attrName>
                                        </p:attrNameLst>
                                      </p:cBhvr>
                                      <p:tavLst>
                                        <p:tav tm="0">
                                          <p:val>
                                            <p:fltVal val="0"/>
                                          </p:val>
                                        </p:tav>
                                        <p:tav tm="100000">
                                          <p:val>
                                            <p:strVal val="#ppt_h"/>
                                          </p:val>
                                        </p:tav>
                                      </p:tavLst>
                                    </p:anim>
                                    <p:animEffect transition="in" filter="fade">
                                      <p:cBhvr>
                                        <p:cTn id="24" dur="500"/>
                                        <p:tgtEl>
                                          <p:spTgt spid="276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7653"/>
                                        </p:tgtEl>
                                        <p:attrNameLst>
                                          <p:attrName>style.visibility</p:attrName>
                                        </p:attrNameLst>
                                      </p:cBhvr>
                                      <p:to>
                                        <p:strVal val="visible"/>
                                      </p:to>
                                    </p:set>
                                    <p:anim calcmode="lin" valueType="num">
                                      <p:cBhvr>
                                        <p:cTn id="27" dur="500" fill="hold"/>
                                        <p:tgtEl>
                                          <p:spTgt spid="27653"/>
                                        </p:tgtEl>
                                        <p:attrNameLst>
                                          <p:attrName>ppt_w</p:attrName>
                                        </p:attrNameLst>
                                      </p:cBhvr>
                                      <p:tavLst>
                                        <p:tav tm="0">
                                          <p:val>
                                            <p:fltVal val="0"/>
                                          </p:val>
                                        </p:tav>
                                        <p:tav tm="100000">
                                          <p:val>
                                            <p:strVal val="#ppt_w"/>
                                          </p:val>
                                        </p:tav>
                                      </p:tavLst>
                                    </p:anim>
                                    <p:anim calcmode="lin" valueType="num">
                                      <p:cBhvr>
                                        <p:cTn id="28" dur="500" fill="hold"/>
                                        <p:tgtEl>
                                          <p:spTgt spid="27653"/>
                                        </p:tgtEl>
                                        <p:attrNameLst>
                                          <p:attrName>ppt_h</p:attrName>
                                        </p:attrNameLst>
                                      </p:cBhvr>
                                      <p:tavLst>
                                        <p:tav tm="0">
                                          <p:val>
                                            <p:fltVal val="0"/>
                                          </p:val>
                                        </p:tav>
                                        <p:tav tm="100000">
                                          <p:val>
                                            <p:strVal val="#ppt_h"/>
                                          </p:val>
                                        </p:tav>
                                      </p:tavLst>
                                    </p:anim>
                                    <p:animEffect transition="in" filter="fade">
                                      <p:cBhvr>
                                        <p:cTn id="29" dur="500"/>
                                        <p:tgtEl>
                                          <p:spTgt spid="27653"/>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7661"/>
                                        </p:tgtEl>
                                        <p:attrNameLst>
                                          <p:attrName>style.visibility</p:attrName>
                                        </p:attrNameLst>
                                      </p:cBhvr>
                                      <p:to>
                                        <p:strVal val="visible"/>
                                      </p:to>
                                    </p:set>
                                    <p:anim calcmode="lin" valueType="num">
                                      <p:cBhvr>
                                        <p:cTn id="32" dur="500" fill="hold"/>
                                        <p:tgtEl>
                                          <p:spTgt spid="27661"/>
                                        </p:tgtEl>
                                        <p:attrNameLst>
                                          <p:attrName>ppt_w</p:attrName>
                                        </p:attrNameLst>
                                      </p:cBhvr>
                                      <p:tavLst>
                                        <p:tav tm="0">
                                          <p:val>
                                            <p:fltVal val="0"/>
                                          </p:val>
                                        </p:tav>
                                        <p:tav tm="100000">
                                          <p:val>
                                            <p:strVal val="#ppt_w"/>
                                          </p:val>
                                        </p:tav>
                                      </p:tavLst>
                                    </p:anim>
                                    <p:anim calcmode="lin" valueType="num">
                                      <p:cBhvr>
                                        <p:cTn id="33" dur="500" fill="hold"/>
                                        <p:tgtEl>
                                          <p:spTgt spid="27661"/>
                                        </p:tgtEl>
                                        <p:attrNameLst>
                                          <p:attrName>ppt_h</p:attrName>
                                        </p:attrNameLst>
                                      </p:cBhvr>
                                      <p:tavLst>
                                        <p:tav tm="0">
                                          <p:val>
                                            <p:fltVal val="0"/>
                                          </p:val>
                                        </p:tav>
                                        <p:tav tm="100000">
                                          <p:val>
                                            <p:strVal val="#ppt_h"/>
                                          </p:val>
                                        </p:tav>
                                      </p:tavLst>
                                    </p:anim>
                                    <p:animEffect transition="in" filter="fade">
                                      <p:cBhvr>
                                        <p:cTn id="34" dur="500"/>
                                        <p:tgtEl>
                                          <p:spTgt spid="27661"/>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27655"/>
                                        </p:tgtEl>
                                        <p:attrNameLst>
                                          <p:attrName>style.visibility</p:attrName>
                                        </p:attrNameLst>
                                      </p:cBhvr>
                                      <p:to>
                                        <p:strVal val="visible"/>
                                      </p:to>
                                    </p:set>
                                    <p:anim calcmode="lin" valueType="num">
                                      <p:cBhvr>
                                        <p:cTn id="37" dur="500" fill="hold"/>
                                        <p:tgtEl>
                                          <p:spTgt spid="27655"/>
                                        </p:tgtEl>
                                        <p:attrNameLst>
                                          <p:attrName>ppt_w</p:attrName>
                                        </p:attrNameLst>
                                      </p:cBhvr>
                                      <p:tavLst>
                                        <p:tav tm="0">
                                          <p:val>
                                            <p:fltVal val="0"/>
                                          </p:val>
                                        </p:tav>
                                        <p:tav tm="100000">
                                          <p:val>
                                            <p:strVal val="#ppt_w"/>
                                          </p:val>
                                        </p:tav>
                                      </p:tavLst>
                                    </p:anim>
                                    <p:anim calcmode="lin" valueType="num">
                                      <p:cBhvr>
                                        <p:cTn id="38" dur="500" fill="hold"/>
                                        <p:tgtEl>
                                          <p:spTgt spid="27655"/>
                                        </p:tgtEl>
                                        <p:attrNameLst>
                                          <p:attrName>ppt_h</p:attrName>
                                        </p:attrNameLst>
                                      </p:cBhvr>
                                      <p:tavLst>
                                        <p:tav tm="0">
                                          <p:val>
                                            <p:fltVal val="0"/>
                                          </p:val>
                                        </p:tav>
                                        <p:tav tm="100000">
                                          <p:val>
                                            <p:strVal val="#ppt_h"/>
                                          </p:val>
                                        </p:tav>
                                      </p:tavLst>
                                    </p:anim>
                                    <p:animEffect transition="in" filter="fade">
                                      <p:cBhvr>
                                        <p:cTn id="39" dur="500"/>
                                        <p:tgtEl>
                                          <p:spTgt spid="27655"/>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27657"/>
                                        </p:tgtEl>
                                        <p:attrNameLst>
                                          <p:attrName>style.visibility</p:attrName>
                                        </p:attrNameLst>
                                      </p:cBhvr>
                                      <p:to>
                                        <p:strVal val="visible"/>
                                      </p:to>
                                    </p:set>
                                    <p:anim calcmode="lin" valueType="num">
                                      <p:cBhvr>
                                        <p:cTn id="42" dur="500" fill="hold"/>
                                        <p:tgtEl>
                                          <p:spTgt spid="27657"/>
                                        </p:tgtEl>
                                        <p:attrNameLst>
                                          <p:attrName>ppt_w</p:attrName>
                                        </p:attrNameLst>
                                      </p:cBhvr>
                                      <p:tavLst>
                                        <p:tav tm="0">
                                          <p:val>
                                            <p:fltVal val="0"/>
                                          </p:val>
                                        </p:tav>
                                        <p:tav tm="100000">
                                          <p:val>
                                            <p:strVal val="#ppt_w"/>
                                          </p:val>
                                        </p:tav>
                                      </p:tavLst>
                                    </p:anim>
                                    <p:anim calcmode="lin" valueType="num">
                                      <p:cBhvr>
                                        <p:cTn id="43" dur="500" fill="hold"/>
                                        <p:tgtEl>
                                          <p:spTgt spid="27657"/>
                                        </p:tgtEl>
                                        <p:attrNameLst>
                                          <p:attrName>ppt_h</p:attrName>
                                        </p:attrNameLst>
                                      </p:cBhvr>
                                      <p:tavLst>
                                        <p:tav tm="0">
                                          <p:val>
                                            <p:fltVal val="0"/>
                                          </p:val>
                                        </p:tav>
                                        <p:tav tm="100000">
                                          <p:val>
                                            <p:strVal val="#ppt_h"/>
                                          </p:val>
                                        </p:tav>
                                      </p:tavLst>
                                    </p:anim>
                                    <p:animEffect transition="in" filter="fade">
                                      <p:cBhvr>
                                        <p:cTn id="44" dur="500"/>
                                        <p:tgtEl>
                                          <p:spTgt spid="27657"/>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27659"/>
                                        </p:tgtEl>
                                        <p:attrNameLst>
                                          <p:attrName>style.visibility</p:attrName>
                                        </p:attrNameLst>
                                      </p:cBhvr>
                                      <p:to>
                                        <p:strVal val="visible"/>
                                      </p:to>
                                    </p:set>
                                    <p:anim calcmode="lin" valueType="num">
                                      <p:cBhvr>
                                        <p:cTn id="47" dur="500" fill="hold"/>
                                        <p:tgtEl>
                                          <p:spTgt spid="27659"/>
                                        </p:tgtEl>
                                        <p:attrNameLst>
                                          <p:attrName>ppt_w</p:attrName>
                                        </p:attrNameLst>
                                      </p:cBhvr>
                                      <p:tavLst>
                                        <p:tav tm="0">
                                          <p:val>
                                            <p:fltVal val="0"/>
                                          </p:val>
                                        </p:tav>
                                        <p:tav tm="100000">
                                          <p:val>
                                            <p:strVal val="#ppt_w"/>
                                          </p:val>
                                        </p:tav>
                                      </p:tavLst>
                                    </p:anim>
                                    <p:anim calcmode="lin" valueType="num">
                                      <p:cBhvr>
                                        <p:cTn id="48" dur="500" fill="hold"/>
                                        <p:tgtEl>
                                          <p:spTgt spid="27659"/>
                                        </p:tgtEl>
                                        <p:attrNameLst>
                                          <p:attrName>ppt_h</p:attrName>
                                        </p:attrNameLst>
                                      </p:cBhvr>
                                      <p:tavLst>
                                        <p:tav tm="0">
                                          <p:val>
                                            <p:fltVal val="0"/>
                                          </p:val>
                                        </p:tav>
                                        <p:tav tm="100000">
                                          <p:val>
                                            <p:strVal val="#ppt_h"/>
                                          </p:val>
                                        </p:tav>
                                      </p:tavLst>
                                    </p:anim>
                                    <p:animEffect transition="in" filter="fade">
                                      <p:cBhvr>
                                        <p:cTn id="49" dur="500"/>
                                        <p:tgtEl>
                                          <p:spTgt spid="27659"/>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27656"/>
                                        </p:tgtEl>
                                        <p:attrNameLst>
                                          <p:attrName>style.visibility</p:attrName>
                                        </p:attrNameLst>
                                      </p:cBhvr>
                                      <p:to>
                                        <p:strVal val="visible"/>
                                      </p:to>
                                    </p:set>
                                    <p:anim calcmode="lin" valueType="num">
                                      <p:cBhvr>
                                        <p:cTn id="52" dur="500" fill="hold"/>
                                        <p:tgtEl>
                                          <p:spTgt spid="27656"/>
                                        </p:tgtEl>
                                        <p:attrNameLst>
                                          <p:attrName>ppt_w</p:attrName>
                                        </p:attrNameLst>
                                      </p:cBhvr>
                                      <p:tavLst>
                                        <p:tav tm="0">
                                          <p:val>
                                            <p:fltVal val="0"/>
                                          </p:val>
                                        </p:tav>
                                        <p:tav tm="100000">
                                          <p:val>
                                            <p:strVal val="#ppt_w"/>
                                          </p:val>
                                        </p:tav>
                                      </p:tavLst>
                                    </p:anim>
                                    <p:anim calcmode="lin" valueType="num">
                                      <p:cBhvr>
                                        <p:cTn id="53" dur="500" fill="hold"/>
                                        <p:tgtEl>
                                          <p:spTgt spid="27656"/>
                                        </p:tgtEl>
                                        <p:attrNameLst>
                                          <p:attrName>ppt_h</p:attrName>
                                        </p:attrNameLst>
                                      </p:cBhvr>
                                      <p:tavLst>
                                        <p:tav tm="0">
                                          <p:val>
                                            <p:fltVal val="0"/>
                                          </p:val>
                                        </p:tav>
                                        <p:tav tm="100000">
                                          <p:val>
                                            <p:strVal val="#ppt_h"/>
                                          </p:val>
                                        </p:tav>
                                      </p:tavLst>
                                    </p:anim>
                                    <p:animEffect transition="in" filter="fade">
                                      <p:cBhvr>
                                        <p:cTn id="54" dur="500"/>
                                        <p:tgtEl>
                                          <p:spTgt spid="27656"/>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27660"/>
                                        </p:tgtEl>
                                        <p:attrNameLst>
                                          <p:attrName>style.visibility</p:attrName>
                                        </p:attrNameLst>
                                      </p:cBhvr>
                                      <p:to>
                                        <p:strVal val="visible"/>
                                      </p:to>
                                    </p:set>
                                    <p:anim calcmode="lin" valueType="num">
                                      <p:cBhvr>
                                        <p:cTn id="57" dur="500" fill="hold"/>
                                        <p:tgtEl>
                                          <p:spTgt spid="27660"/>
                                        </p:tgtEl>
                                        <p:attrNameLst>
                                          <p:attrName>ppt_w</p:attrName>
                                        </p:attrNameLst>
                                      </p:cBhvr>
                                      <p:tavLst>
                                        <p:tav tm="0">
                                          <p:val>
                                            <p:fltVal val="0"/>
                                          </p:val>
                                        </p:tav>
                                        <p:tav tm="100000">
                                          <p:val>
                                            <p:strVal val="#ppt_w"/>
                                          </p:val>
                                        </p:tav>
                                      </p:tavLst>
                                    </p:anim>
                                    <p:anim calcmode="lin" valueType="num">
                                      <p:cBhvr>
                                        <p:cTn id="58" dur="500" fill="hold"/>
                                        <p:tgtEl>
                                          <p:spTgt spid="27660"/>
                                        </p:tgtEl>
                                        <p:attrNameLst>
                                          <p:attrName>ppt_h</p:attrName>
                                        </p:attrNameLst>
                                      </p:cBhvr>
                                      <p:tavLst>
                                        <p:tav tm="0">
                                          <p:val>
                                            <p:fltVal val="0"/>
                                          </p:val>
                                        </p:tav>
                                        <p:tav tm="100000">
                                          <p:val>
                                            <p:strVal val="#ppt_h"/>
                                          </p:val>
                                        </p:tav>
                                      </p:tavLst>
                                    </p:anim>
                                    <p:animEffect transition="in" filter="fade">
                                      <p:cBhvr>
                                        <p:cTn id="59" dur="500"/>
                                        <p:tgtEl>
                                          <p:spTgt spid="27660"/>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27662"/>
                                        </p:tgtEl>
                                        <p:attrNameLst>
                                          <p:attrName>style.visibility</p:attrName>
                                        </p:attrNameLst>
                                      </p:cBhvr>
                                      <p:to>
                                        <p:strVal val="visible"/>
                                      </p:to>
                                    </p:set>
                                    <p:anim calcmode="lin" valueType="num">
                                      <p:cBhvr>
                                        <p:cTn id="62" dur="500" fill="hold"/>
                                        <p:tgtEl>
                                          <p:spTgt spid="27662"/>
                                        </p:tgtEl>
                                        <p:attrNameLst>
                                          <p:attrName>ppt_w</p:attrName>
                                        </p:attrNameLst>
                                      </p:cBhvr>
                                      <p:tavLst>
                                        <p:tav tm="0">
                                          <p:val>
                                            <p:fltVal val="0"/>
                                          </p:val>
                                        </p:tav>
                                        <p:tav tm="100000">
                                          <p:val>
                                            <p:strVal val="#ppt_w"/>
                                          </p:val>
                                        </p:tav>
                                      </p:tavLst>
                                    </p:anim>
                                    <p:anim calcmode="lin" valueType="num">
                                      <p:cBhvr>
                                        <p:cTn id="63" dur="500" fill="hold"/>
                                        <p:tgtEl>
                                          <p:spTgt spid="27662"/>
                                        </p:tgtEl>
                                        <p:attrNameLst>
                                          <p:attrName>ppt_h</p:attrName>
                                        </p:attrNameLst>
                                      </p:cBhvr>
                                      <p:tavLst>
                                        <p:tav tm="0">
                                          <p:val>
                                            <p:fltVal val="0"/>
                                          </p:val>
                                        </p:tav>
                                        <p:tav tm="100000">
                                          <p:val>
                                            <p:strVal val="#ppt_h"/>
                                          </p:val>
                                        </p:tav>
                                      </p:tavLst>
                                    </p:anim>
                                    <p:animEffect transition="in" filter="fade">
                                      <p:cBhvr>
                                        <p:cTn id="64" dur="5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P spid="27653" grpId="0"/>
      <p:bldP spid="27654" grpId="0"/>
      <p:bldP spid="27655" grpId="0"/>
      <p:bldP spid="27656" grpId="0"/>
      <p:bldP spid="27657" grpId="0"/>
      <p:bldP spid="27658" grpId="0"/>
      <p:bldP spid="27659" grpId="0"/>
      <p:bldP spid="27660" grpId="0"/>
      <p:bldP spid="27661" grpId="0"/>
      <p:bldP spid="2766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123" name="Rectangle 3"/>
          <p:cNvSpPr>
            <a:spLocks noChangeArrowheads="1"/>
          </p:cNvSpPr>
          <p:nvPr/>
        </p:nvSpPr>
        <p:spPr bwMode="auto">
          <a:xfrm>
            <a:off x="1727200" y="1052513"/>
            <a:ext cx="4967288" cy="1187450"/>
          </a:xfrm>
          <a:prstGeom prst="rect">
            <a:avLst/>
          </a:prstGeom>
          <a:noFill/>
          <a:ln w="9525">
            <a:noFill/>
            <a:miter lim="800000"/>
            <a:headEnd/>
            <a:tailEnd/>
          </a:ln>
          <a:effectLst/>
        </p:spPr>
        <p:txBody>
          <a:bodyPr>
            <a:spAutoFit/>
          </a:bodyPr>
          <a:lstStyle/>
          <a:p>
            <a:pPr>
              <a:spcBef>
                <a:spcPct val="0"/>
              </a:spcBef>
              <a:buFontTx/>
              <a:buNone/>
            </a:pPr>
            <a:r>
              <a:rPr lang="it-IT">
                <a:solidFill>
                  <a:schemeClr val="tx1"/>
                </a:solidFill>
              </a:rPr>
              <a:t> Miscela sintetica di estrogeni e progestinici gli ormoni che controllano la funzione femminile</a:t>
            </a:r>
          </a:p>
        </p:txBody>
      </p:sp>
      <p:sp>
        <p:nvSpPr>
          <p:cNvPr id="5124" name="AutoShape 4"/>
          <p:cNvSpPr>
            <a:spLocks noChangeArrowheads="1"/>
          </p:cNvSpPr>
          <p:nvPr/>
        </p:nvSpPr>
        <p:spPr bwMode="auto">
          <a:xfrm>
            <a:off x="0" y="1844675"/>
            <a:ext cx="1150938" cy="720725"/>
          </a:xfrm>
          <a:prstGeom prst="curvedRightArrow">
            <a:avLst>
              <a:gd name="adj1" fmla="val 20000"/>
              <a:gd name="adj2" fmla="val 40000"/>
              <a:gd name="adj3" fmla="val 53231"/>
            </a:avLst>
          </a:prstGeom>
          <a:gradFill rotWithShape="1">
            <a:gsLst>
              <a:gs pos="0">
                <a:srgbClr val="003366"/>
              </a:gs>
              <a:gs pos="50000">
                <a:srgbClr val="FF0000"/>
              </a:gs>
              <a:gs pos="100000">
                <a:srgbClr val="003366"/>
              </a:gs>
            </a:gsLst>
            <a:lin ang="2700000" scaled="1"/>
          </a:gradFill>
          <a:ln w="9525">
            <a:solidFill>
              <a:srgbClr val="003366"/>
            </a:solidFill>
            <a:miter lim="800000"/>
            <a:headEnd/>
            <a:tailEnd/>
          </a:ln>
          <a:effectLst/>
        </p:spPr>
        <p:txBody>
          <a:bodyPr wrap="none" anchor="ctr"/>
          <a:lstStyle/>
          <a:p>
            <a:endParaRPr lang="it-IT"/>
          </a:p>
        </p:txBody>
      </p:sp>
      <p:sp>
        <p:nvSpPr>
          <p:cNvPr id="5125" name="Text Box 5"/>
          <p:cNvSpPr txBox="1">
            <a:spLocks noChangeArrowheads="1"/>
          </p:cNvSpPr>
          <p:nvPr/>
        </p:nvSpPr>
        <p:spPr bwMode="auto">
          <a:xfrm>
            <a:off x="1223963" y="2276475"/>
            <a:ext cx="2160587" cy="457200"/>
          </a:xfrm>
          <a:prstGeom prst="rect">
            <a:avLst/>
          </a:prstGeom>
          <a:gradFill rotWithShape="1">
            <a:gsLst>
              <a:gs pos="0">
                <a:srgbClr val="FF0000"/>
              </a:gs>
              <a:gs pos="50000">
                <a:schemeClr val="bg1"/>
              </a:gs>
              <a:gs pos="100000">
                <a:srgbClr val="FF0000"/>
              </a:gs>
            </a:gsLst>
            <a:lin ang="2700000" scaled="1"/>
          </a:gradFill>
          <a:ln w="9525">
            <a:noFill/>
            <a:miter lim="800000"/>
            <a:headEnd/>
            <a:tailEnd/>
          </a:ln>
          <a:effectLst>
            <a:outerShdw dist="35921" dir="2700000" algn="ctr" rotWithShape="0">
              <a:srgbClr val="003366"/>
            </a:outerShdw>
          </a:effectLst>
        </p:spPr>
        <p:txBody>
          <a:bodyPr>
            <a:spAutoFit/>
          </a:bodyPr>
          <a:lstStyle/>
          <a:p>
            <a:pPr algn="l">
              <a:buFontTx/>
              <a:buNone/>
            </a:pPr>
            <a:r>
              <a:rPr lang="it-IT">
                <a:solidFill>
                  <a:schemeClr val="tx1"/>
                </a:solidFill>
              </a:rPr>
              <a:t>ESTROGENI</a:t>
            </a:r>
          </a:p>
        </p:txBody>
      </p:sp>
      <p:sp>
        <p:nvSpPr>
          <p:cNvPr id="5126" name="Rectangle 6"/>
          <p:cNvSpPr>
            <a:spLocks noChangeArrowheads="1"/>
          </p:cNvSpPr>
          <p:nvPr/>
        </p:nvSpPr>
        <p:spPr bwMode="auto">
          <a:xfrm>
            <a:off x="4713288" y="2276475"/>
            <a:ext cx="2522537" cy="457200"/>
          </a:xfrm>
          <a:prstGeom prst="rect">
            <a:avLst/>
          </a:prstGeom>
          <a:gradFill rotWithShape="1">
            <a:gsLst>
              <a:gs pos="0">
                <a:srgbClr val="003366"/>
              </a:gs>
              <a:gs pos="50000">
                <a:schemeClr val="bg1"/>
              </a:gs>
              <a:gs pos="100000">
                <a:srgbClr val="003366"/>
              </a:gs>
            </a:gsLst>
            <a:lin ang="2700000" scaled="1"/>
          </a:gradFill>
          <a:ln w="9525">
            <a:noFill/>
            <a:miter lim="800000"/>
            <a:headEnd/>
            <a:tailEnd/>
          </a:ln>
          <a:effectLst>
            <a:outerShdw dist="35921" dir="2700000" algn="ctr" rotWithShape="0">
              <a:srgbClr val="FF0000"/>
            </a:outerShdw>
          </a:effectLst>
        </p:spPr>
        <p:txBody>
          <a:bodyPr wrap="none">
            <a:spAutoFit/>
          </a:bodyPr>
          <a:lstStyle/>
          <a:p>
            <a:pPr algn="l">
              <a:buFontTx/>
              <a:buNone/>
            </a:pPr>
            <a:r>
              <a:rPr lang="it-IT">
                <a:solidFill>
                  <a:schemeClr val="tx1"/>
                </a:solidFill>
              </a:rPr>
              <a:t>PROGESTINICI</a:t>
            </a:r>
          </a:p>
        </p:txBody>
      </p:sp>
      <p:sp>
        <p:nvSpPr>
          <p:cNvPr id="5127" name="Text Box 7"/>
          <p:cNvSpPr txBox="1">
            <a:spLocks noChangeArrowheads="1"/>
          </p:cNvSpPr>
          <p:nvPr/>
        </p:nvSpPr>
        <p:spPr bwMode="auto">
          <a:xfrm>
            <a:off x="539750" y="4437063"/>
            <a:ext cx="3527425" cy="457200"/>
          </a:xfrm>
          <a:prstGeom prst="rect">
            <a:avLst/>
          </a:prstGeom>
          <a:noFill/>
          <a:ln w="9525">
            <a:noFill/>
            <a:miter lim="800000"/>
            <a:headEnd/>
            <a:tailEnd/>
          </a:ln>
          <a:effectLst/>
        </p:spPr>
        <p:txBody>
          <a:bodyPr>
            <a:spAutoFit/>
          </a:bodyPr>
          <a:lstStyle/>
          <a:p>
            <a:pPr algn="l">
              <a:buFontTx/>
              <a:buNone/>
            </a:pPr>
            <a:endParaRPr lang="it-IT">
              <a:solidFill>
                <a:schemeClr val="tx1"/>
              </a:solidFill>
            </a:endParaRPr>
          </a:p>
        </p:txBody>
      </p:sp>
      <p:sp>
        <p:nvSpPr>
          <p:cNvPr id="5128" name="Rectangle 8"/>
          <p:cNvSpPr>
            <a:spLocks noChangeArrowheads="1"/>
          </p:cNvSpPr>
          <p:nvPr/>
        </p:nvSpPr>
        <p:spPr bwMode="auto">
          <a:xfrm>
            <a:off x="179388" y="2924175"/>
            <a:ext cx="4537075" cy="3544888"/>
          </a:xfrm>
          <a:prstGeom prst="rect">
            <a:avLst/>
          </a:prstGeom>
          <a:gradFill rotWithShape="1">
            <a:gsLst>
              <a:gs pos="0">
                <a:srgbClr val="FF0000"/>
              </a:gs>
              <a:gs pos="50000">
                <a:schemeClr val="bg1"/>
              </a:gs>
              <a:gs pos="100000">
                <a:srgbClr val="FF0000"/>
              </a:gs>
            </a:gsLst>
            <a:lin ang="2700000" scaled="1"/>
          </a:gradFill>
          <a:ln w="9525">
            <a:noFill/>
            <a:miter lim="800000"/>
            <a:headEnd/>
            <a:tailEnd/>
          </a:ln>
          <a:effectLst>
            <a:outerShdw dist="35921" dir="2700000" algn="ctr" rotWithShape="0">
              <a:srgbClr val="003366"/>
            </a:outerShdw>
          </a:effectLst>
        </p:spPr>
        <p:txBody>
          <a:bodyPr>
            <a:spAutoFit/>
          </a:bodyPr>
          <a:lstStyle/>
          <a:p>
            <a:pPr algn="l">
              <a:spcBef>
                <a:spcPct val="0"/>
              </a:spcBef>
              <a:buFontTx/>
              <a:buChar char="•"/>
            </a:pPr>
            <a:r>
              <a:rPr lang="it-IT" sz="1600">
                <a:solidFill>
                  <a:schemeClr val="tx1"/>
                </a:solidFill>
              </a:rPr>
              <a:t> Steroide a 18 atomi di </a:t>
            </a:r>
            <a:r>
              <a:rPr lang="it-IT" sz="1600">
                <a:solidFill>
                  <a:schemeClr val="tx1"/>
                </a:solidFill>
                <a:hlinkClick r:id="rId3" tooltip="Carbonio"/>
              </a:rPr>
              <a:t>carbonio</a:t>
            </a:r>
            <a:r>
              <a:rPr lang="it-IT" sz="1600">
                <a:solidFill>
                  <a:schemeClr val="tx1"/>
                </a:solidFill>
              </a:rPr>
              <a:t>.</a:t>
            </a:r>
          </a:p>
          <a:p>
            <a:pPr algn="l">
              <a:spcBef>
                <a:spcPct val="0"/>
              </a:spcBef>
              <a:buFontTx/>
              <a:buNone/>
            </a:pPr>
            <a:r>
              <a:rPr lang="it-IT" sz="1600">
                <a:solidFill>
                  <a:schemeClr val="tx1"/>
                </a:solidFill>
              </a:rPr>
              <a:t> </a:t>
            </a:r>
          </a:p>
          <a:p>
            <a:pPr algn="l">
              <a:spcBef>
                <a:spcPct val="0"/>
              </a:spcBef>
              <a:buFontTx/>
              <a:buChar char="•"/>
            </a:pPr>
            <a:r>
              <a:rPr lang="it-IT" sz="1800">
                <a:solidFill>
                  <a:schemeClr val="tx1"/>
                </a:solidFill>
              </a:rPr>
              <a:t> </a:t>
            </a:r>
            <a:r>
              <a:rPr lang="it-IT" sz="1600">
                <a:solidFill>
                  <a:schemeClr val="tx1"/>
                </a:solidFill>
              </a:rPr>
              <a:t>La classe degli estrogeni comprende tre ormoni: </a:t>
            </a:r>
            <a:r>
              <a:rPr lang="it-IT" sz="1600">
                <a:solidFill>
                  <a:srgbClr val="FF3300"/>
                </a:solidFill>
              </a:rPr>
              <a:t>estradiolo, estrone e estriolo </a:t>
            </a:r>
            <a:r>
              <a:rPr lang="it-IT" sz="1600">
                <a:solidFill>
                  <a:schemeClr val="tx1"/>
                </a:solidFill>
              </a:rPr>
              <a:t>prodotti nelle ovaie</a:t>
            </a:r>
          </a:p>
          <a:p>
            <a:pPr algn="l">
              <a:spcBef>
                <a:spcPct val="0"/>
              </a:spcBef>
              <a:buFontTx/>
              <a:buNone/>
            </a:pPr>
            <a:endParaRPr lang="it-IT" sz="1600">
              <a:solidFill>
                <a:schemeClr val="tx1"/>
              </a:solidFill>
            </a:endParaRPr>
          </a:p>
          <a:p>
            <a:pPr algn="l">
              <a:spcBef>
                <a:spcPct val="0"/>
              </a:spcBef>
              <a:buFontTx/>
              <a:buChar char="•"/>
            </a:pPr>
            <a:r>
              <a:rPr lang="it-IT" sz="1600">
                <a:solidFill>
                  <a:schemeClr val="tx1"/>
                </a:solidFill>
              </a:rPr>
              <a:t> L’estrogeno viene prodotto nella prima metà del ciclo mestruale</a:t>
            </a:r>
          </a:p>
          <a:p>
            <a:pPr algn="l">
              <a:spcBef>
                <a:spcPct val="0"/>
              </a:spcBef>
              <a:buFontTx/>
              <a:buChar char="•"/>
            </a:pPr>
            <a:endParaRPr lang="it-IT" sz="1600">
              <a:solidFill>
                <a:schemeClr val="tx1"/>
              </a:solidFill>
            </a:endParaRPr>
          </a:p>
          <a:p>
            <a:pPr algn="l">
              <a:spcBef>
                <a:spcPct val="0"/>
              </a:spcBef>
              <a:buFontTx/>
              <a:buChar char="•"/>
            </a:pPr>
            <a:r>
              <a:rPr lang="it-IT" sz="1600">
                <a:solidFill>
                  <a:schemeClr val="tx1"/>
                </a:solidFill>
              </a:rPr>
              <a:t> Responsabile</a:t>
            </a:r>
            <a:r>
              <a:rPr lang="it-IT" sz="1600">
                <a:solidFill>
                  <a:srgbClr val="FF3300"/>
                </a:solidFill>
              </a:rPr>
              <a:t> </a:t>
            </a:r>
            <a:r>
              <a:rPr lang="it-IT" sz="1600">
                <a:solidFill>
                  <a:schemeClr val="tx1"/>
                </a:solidFill>
              </a:rPr>
              <a:t>dello sviluppo del seno, del sistema riproduttivo e della forma del corpo.</a:t>
            </a:r>
          </a:p>
          <a:p>
            <a:pPr algn="l">
              <a:spcBef>
                <a:spcPct val="0"/>
              </a:spcBef>
              <a:buFontTx/>
              <a:buChar char="•"/>
            </a:pPr>
            <a:endParaRPr lang="it-IT" sz="1600">
              <a:solidFill>
                <a:schemeClr val="tx1"/>
              </a:solidFill>
            </a:endParaRPr>
          </a:p>
          <a:p>
            <a:pPr algn="l">
              <a:spcBef>
                <a:spcPct val="0"/>
              </a:spcBef>
              <a:buFontTx/>
              <a:buChar char="•"/>
            </a:pPr>
            <a:r>
              <a:rPr lang="it-IT" sz="1600">
                <a:solidFill>
                  <a:schemeClr val="tx1"/>
                </a:solidFill>
              </a:rPr>
              <a:t> Stimola la crescita dell’endometrio preparandolo alla fecondazione. </a:t>
            </a:r>
          </a:p>
        </p:txBody>
      </p:sp>
      <p:sp>
        <p:nvSpPr>
          <p:cNvPr id="5129" name="Rectangle 9"/>
          <p:cNvSpPr>
            <a:spLocks noChangeArrowheads="1"/>
          </p:cNvSpPr>
          <p:nvPr/>
        </p:nvSpPr>
        <p:spPr bwMode="auto">
          <a:xfrm>
            <a:off x="4859338" y="3213100"/>
            <a:ext cx="4105275" cy="3025775"/>
          </a:xfrm>
          <a:prstGeom prst="rect">
            <a:avLst/>
          </a:prstGeom>
          <a:gradFill rotWithShape="1">
            <a:gsLst>
              <a:gs pos="0">
                <a:srgbClr val="003366"/>
              </a:gs>
              <a:gs pos="50000">
                <a:schemeClr val="bg1"/>
              </a:gs>
              <a:gs pos="100000">
                <a:srgbClr val="003366"/>
              </a:gs>
            </a:gsLst>
            <a:lin ang="18900000" scaled="1"/>
          </a:gradFill>
          <a:ln w="9525">
            <a:noFill/>
            <a:miter lim="800000"/>
            <a:headEnd/>
            <a:tailEnd/>
          </a:ln>
          <a:effectLst>
            <a:outerShdw dist="35921" dir="2700000" algn="ctr" rotWithShape="0">
              <a:srgbClr val="FF0000"/>
            </a:outerShdw>
          </a:effectLst>
        </p:spPr>
        <p:txBody>
          <a:bodyPr>
            <a:spAutoFit/>
          </a:bodyPr>
          <a:lstStyle/>
          <a:p>
            <a:pPr algn="l">
              <a:spcBef>
                <a:spcPct val="0"/>
              </a:spcBef>
              <a:buFontTx/>
              <a:buChar char="•"/>
            </a:pPr>
            <a:r>
              <a:rPr lang="it-IT" sz="1600">
                <a:solidFill>
                  <a:schemeClr val="tx1"/>
                </a:solidFill>
              </a:rPr>
              <a:t> Steroide a 21 atomi di carbonio. </a:t>
            </a:r>
          </a:p>
          <a:p>
            <a:pPr algn="l">
              <a:spcBef>
                <a:spcPct val="0"/>
              </a:spcBef>
              <a:buFontTx/>
              <a:buChar char="•"/>
            </a:pPr>
            <a:endParaRPr lang="it-IT" sz="1600">
              <a:solidFill>
                <a:schemeClr val="tx1"/>
              </a:solidFill>
            </a:endParaRPr>
          </a:p>
          <a:p>
            <a:pPr algn="l">
              <a:spcBef>
                <a:spcPct val="0"/>
              </a:spcBef>
              <a:buFontTx/>
              <a:buChar char="•"/>
            </a:pPr>
            <a:r>
              <a:rPr lang="it-IT" sz="1600">
                <a:solidFill>
                  <a:schemeClr val="tx1"/>
                </a:solidFill>
              </a:rPr>
              <a:t>Tra i più importanti c'è il </a:t>
            </a:r>
            <a:r>
              <a:rPr lang="it-IT" sz="1600">
                <a:solidFill>
                  <a:schemeClr val="tx1"/>
                </a:solidFill>
                <a:hlinkClick r:id="rId4" tooltip="Progesterone"/>
              </a:rPr>
              <a:t>progesterone</a:t>
            </a:r>
            <a:r>
              <a:rPr lang="it-IT" sz="1600">
                <a:solidFill>
                  <a:schemeClr val="tx1"/>
                </a:solidFill>
              </a:rPr>
              <a:t> prodotto dalle paratiroidi. </a:t>
            </a:r>
          </a:p>
          <a:p>
            <a:pPr algn="l">
              <a:spcBef>
                <a:spcPct val="0"/>
              </a:spcBef>
              <a:buFontTx/>
              <a:buChar char="•"/>
            </a:pPr>
            <a:endParaRPr lang="it-IT" sz="1600">
              <a:solidFill>
                <a:schemeClr val="tx1"/>
              </a:solidFill>
            </a:endParaRPr>
          </a:p>
          <a:p>
            <a:pPr algn="l">
              <a:spcBef>
                <a:spcPct val="0"/>
              </a:spcBef>
              <a:buFontTx/>
              <a:buChar char="•"/>
            </a:pPr>
            <a:r>
              <a:rPr lang="it-IT" sz="1600">
                <a:solidFill>
                  <a:schemeClr val="tx1"/>
                </a:solidFill>
              </a:rPr>
              <a:t> Blocca l’effetto della crescita esercitato dall’estrogeno. </a:t>
            </a:r>
          </a:p>
          <a:p>
            <a:pPr algn="l">
              <a:spcBef>
                <a:spcPct val="0"/>
              </a:spcBef>
              <a:buFontTx/>
              <a:buChar char="•"/>
            </a:pPr>
            <a:endParaRPr lang="it-IT" sz="1600">
              <a:solidFill>
                <a:schemeClr val="tx1"/>
              </a:solidFill>
            </a:endParaRPr>
          </a:p>
          <a:p>
            <a:pPr algn="l">
              <a:spcBef>
                <a:spcPct val="0"/>
              </a:spcBef>
              <a:buFontTx/>
              <a:buChar char="•"/>
            </a:pPr>
            <a:r>
              <a:rPr lang="it-IT" sz="1600">
                <a:solidFill>
                  <a:schemeClr val="tx1"/>
                </a:solidFill>
              </a:rPr>
              <a:t> Permette lo sviluppo del tessuto endometriale, assicurando l’impianto dell’uovo fecondato. </a:t>
            </a:r>
          </a:p>
          <a:p>
            <a:pPr algn="l">
              <a:spcBef>
                <a:spcPct val="0"/>
              </a:spcBef>
              <a:buFontTx/>
              <a:buChar char="•"/>
            </a:pPr>
            <a:endParaRPr lang="it-IT" sz="1600">
              <a:solidFill>
                <a:schemeClr val="tx1"/>
              </a:solidFill>
            </a:endParaRPr>
          </a:p>
        </p:txBody>
      </p:sp>
      <p:sp>
        <p:nvSpPr>
          <p:cNvPr id="5130" name="Text Box 10"/>
          <p:cNvSpPr txBox="1">
            <a:spLocks noChangeArrowheads="1"/>
          </p:cNvSpPr>
          <p:nvPr/>
        </p:nvSpPr>
        <p:spPr bwMode="auto">
          <a:xfrm>
            <a:off x="323850" y="188913"/>
            <a:ext cx="8569325" cy="701675"/>
          </a:xfrm>
          <a:prstGeom prst="rect">
            <a:avLst/>
          </a:prstGeom>
          <a:noFill/>
          <a:ln w="9525">
            <a:noFill/>
            <a:miter lim="800000"/>
            <a:headEnd/>
            <a:tailEnd/>
          </a:ln>
          <a:effectLst>
            <a:outerShdw dist="35921" dir="2700000" algn="ctr" rotWithShape="0">
              <a:srgbClr val="FF0000"/>
            </a:outerShdw>
          </a:effectLst>
        </p:spPr>
        <p:txBody>
          <a:bodyPr>
            <a:spAutoFit/>
          </a:bodyPr>
          <a:lstStyle/>
          <a:p>
            <a:pPr>
              <a:buFontTx/>
              <a:buNone/>
            </a:pPr>
            <a:r>
              <a:rPr lang="it-IT" sz="4000">
                <a:solidFill>
                  <a:srgbClr val="003366"/>
                </a:solidFill>
              </a:rPr>
              <a:t>La pillola anticoncezionale</a:t>
            </a:r>
          </a:p>
        </p:txBody>
      </p:sp>
      <p:sp>
        <p:nvSpPr>
          <p:cNvPr id="5131" name="AutoShape 11"/>
          <p:cNvSpPr>
            <a:spLocks noChangeArrowheads="1"/>
          </p:cNvSpPr>
          <p:nvPr/>
        </p:nvSpPr>
        <p:spPr bwMode="auto">
          <a:xfrm flipH="1">
            <a:off x="7488238" y="1916113"/>
            <a:ext cx="1150937" cy="720725"/>
          </a:xfrm>
          <a:prstGeom prst="curvedRightArrow">
            <a:avLst>
              <a:gd name="adj1" fmla="val 20000"/>
              <a:gd name="adj2" fmla="val 40000"/>
              <a:gd name="adj3" fmla="val 53231"/>
            </a:avLst>
          </a:prstGeom>
          <a:gradFill rotWithShape="1">
            <a:gsLst>
              <a:gs pos="0">
                <a:srgbClr val="003366"/>
              </a:gs>
              <a:gs pos="50000">
                <a:srgbClr val="FF0000"/>
              </a:gs>
              <a:gs pos="100000">
                <a:srgbClr val="003366"/>
              </a:gs>
            </a:gsLst>
            <a:lin ang="2700000" scaled="1"/>
          </a:gradFill>
          <a:ln w="9525">
            <a:solidFill>
              <a:srgbClr val="003366"/>
            </a:solidFill>
            <a:miter lim="800000"/>
            <a:headEnd/>
            <a:tailEnd/>
          </a:ln>
          <a:effectLst/>
        </p:spPr>
        <p:txBody>
          <a:bodyPr wrap="none" anchor="ctr"/>
          <a:lstStyle/>
          <a:p>
            <a:endParaRPr lang="it-IT"/>
          </a:p>
        </p:txBody>
      </p:sp>
      <p:pic>
        <p:nvPicPr>
          <p:cNvPr id="5132" name="Picture 12" descr="chemist"/>
          <p:cNvPicPr>
            <a:picLocks noChangeAspect="1" noChangeArrowheads="1" noCrop="1"/>
          </p:cNvPicPr>
          <p:nvPr/>
        </p:nvPicPr>
        <p:blipFill>
          <a:blip r:embed="rId5" cstate="print"/>
          <a:srcRect/>
          <a:stretch>
            <a:fillRect/>
          </a:stretch>
        </p:blipFill>
        <p:spPr bwMode="auto">
          <a:xfrm>
            <a:off x="7740650" y="260350"/>
            <a:ext cx="1085850" cy="1584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par>
                                <p:cTn id="10" presetID="52" presetClass="entr" presetSubtype="0" fill="hold" nodeType="withEffect">
                                  <p:stCondLst>
                                    <p:cond delay="0"/>
                                  </p:stCondLst>
                                  <p:childTnLst>
                                    <p:set>
                                      <p:cBhvr>
                                        <p:cTn id="11" dur="1" fill="hold">
                                          <p:stCondLst>
                                            <p:cond delay="0"/>
                                          </p:stCondLst>
                                        </p:cTn>
                                        <p:tgtEl>
                                          <p:spTgt spid="5132"/>
                                        </p:tgtEl>
                                        <p:attrNameLst>
                                          <p:attrName>style.visibility</p:attrName>
                                        </p:attrNameLst>
                                      </p:cBhvr>
                                      <p:to>
                                        <p:strVal val="visible"/>
                                      </p:to>
                                    </p:set>
                                    <p:animScale>
                                      <p:cBhvr>
                                        <p:cTn id="12" dur="1000" decel="50000" fill="hold">
                                          <p:stCondLst>
                                            <p:cond delay="0"/>
                                          </p:stCondLst>
                                        </p:cTn>
                                        <p:tgtEl>
                                          <p:spTgt spid="51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132"/>
                                        </p:tgtEl>
                                        <p:attrNameLst>
                                          <p:attrName>ppt_x</p:attrName>
                                          <p:attrName>ppt_y</p:attrName>
                                        </p:attrNameLst>
                                      </p:cBhvr>
                                    </p:animMotion>
                                    <p:animEffect transition="in" filter="fade">
                                      <p:cBhvr>
                                        <p:cTn id="14" dur="1000"/>
                                        <p:tgtEl>
                                          <p:spTgt spid="5132"/>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checkerboard(across)">
                                      <p:cBhvr>
                                        <p:cTn id="19" dur="500"/>
                                        <p:tgtEl>
                                          <p:spTgt spid="512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checkerboard(across)">
                                      <p:cBhvr>
                                        <p:cTn id="22" dur="500"/>
                                        <p:tgtEl>
                                          <p:spTgt spid="512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5126"/>
                                        </p:tgtEl>
                                        <p:attrNameLst>
                                          <p:attrName>style.visibility</p:attrName>
                                        </p:attrNameLst>
                                      </p:cBhvr>
                                      <p:to>
                                        <p:strVal val="visible"/>
                                      </p:to>
                                    </p:set>
                                    <p:animEffect transition="in" filter="checkerboard(across)">
                                      <p:cBhvr>
                                        <p:cTn id="25" dur="500"/>
                                        <p:tgtEl>
                                          <p:spTgt spid="5126"/>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5131"/>
                                        </p:tgtEl>
                                        <p:attrNameLst>
                                          <p:attrName>style.visibility</p:attrName>
                                        </p:attrNameLst>
                                      </p:cBhvr>
                                      <p:to>
                                        <p:strVal val="visible"/>
                                      </p:to>
                                    </p:set>
                                    <p:animEffect transition="in" filter="checkerboard(across)">
                                      <p:cBhvr>
                                        <p:cTn id="28" dur="500"/>
                                        <p:tgtEl>
                                          <p:spTgt spid="513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5128"/>
                                        </p:tgtEl>
                                        <p:attrNameLst>
                                          <p:attrName>style.visibility</p:attrName>
                                        </p:attrNameLst>
                                      </p:cBhvr>
                                      <p:to>
                                        <p:strVal val="visible"/>
                                      </p:to>
                                    </p:set>
                                    <p:animEffect transition="in" filter="checkerboard(across)">
                                      <p:cBhvr>
                                        <p:cTn id="31" dur="500"/>
                                        <p:tgtEl>
                                          <p:spTgt spid="5128"/>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5129"/>
                                        </p:tgtEl>
                                        <p:attrNameLst>
                                          <p:attrName>style.visibility</p:attrName>
                                        </p:attrNameLst>
                                      </p:cBhvr>
                                      <p:to>
                                        <p:strVal val="visible"/>
                                      </p:to>
                                    </p:set>
                                    <p:animEffect transition="in" filter="checkerboard(across)">
                                      <p:cBhvr>
                                        <p:cTn id="34"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animBg="1"/>
      <p:bldP spid="5125" grpId="0" animBg="1"/>
      <p:bldP spid="5126" grpId="0" animBg="1"/>
      <p:bldP spid="5128" grpId="0" animBg="1"/>
      <p:bldP spid="5129" grpId="0" animBg="1"/>
      <p:bldP spid="5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36600" y="165100"/>
            <a:ext cx="7772400" cy="495300"/>
          </a:xfrm>
        </p:spPr>
        <p:txBody>
          <a:bodyPr/>
          <a:lstStyle/>
          <a:p>
            <a:r>
              <a:rPr lang="it-IT" sz="2400" i="1" dirty="0" smtClean="0">
                <a:solidFill>
                  <a:srgbClr val="FF0000"/>
                </a:solidFill>
                <a:latin typeface="Comic Sans MS" pitchFamily="66" charset="0"/>
              </a:rPr>
              <a:t>PILLOLA DEL GIORNO DOPO</a:t>
            </a:r>
            <a:endParaRPr lang="it-IT" sz="2400" i="1" dirty="0">
              <a:solidFill>
                <a:srgbClr val="FF0000"/>
              </a:solidFill>
              <a:latin typeface="Comic Sans MS" pitchFamily="66" charset="0"/>
            </a:endParaRPr>
          </a:p>
        </p:txBody>
      </p:sp>
      <p:pic>
        <p:nvPicPr>
          <p:cNvPr id="2050" name="Picture 2"/>
          <p:cNvPicPr>
            <a:picLocks noGrp="1" noChangeAspect="1" noChangeArrowheads="1"/>
          </p:cNvPicPr>
          <p:nvPr>
            <p:ph idx="1"/>
          </p:nvPr>
        </p:nvPicPr>
        <p:blipFill>
          <a:blip r:embed="rId4" cstate="print"/>
          <a:srcRect/>
          <a:stretch>
            <a:fillRect/>
          </a:stretch>
        </p:blipFill>
        <p:spPr bwMode="auto">
          <a:xfrm>
            <a:off x="508000" y="764704"/>
            <a:ext cx="5349875" cy="2709677"/>
          </a:xfrm>
          <a:prstGeom prst="rect">
            <a:avLst/>
          </a:prstGeom>
          <a:noFill/>
          <a:ln w="9525">
            <a:noFill/>
            <a:miter lim="800000"/>
            <a:headEnd/>
            <a:tailEnd/>
          </a:ln>
        </p:spPr>
      </p:pic>
      <p:sp>
        <p:nvSpPr>
          <p:cNvPr id="5" name="CasellaDiTesto 4"/>
          <p:cNvSpPr txBox="1"/>
          <p:nvPr/>
        </p:nvSpPr>
        <p:spPr>
          <a:xfrm>
            <a:off x="6210300" y="2743201"/>
            <a:ext cx="2933700" cy="369332"/>
          </a:xfrm>
          <a:prstGeom prst="rect">
            <a:avLst/>
          </a:prstGeom>
          <a:noFill/>
        </p:spPr>
        <p:txBody>
          <a:bodyPr wrap="square" rtlCol="0">
            <a:spAutoFit/>
          </a:bodyPr>
          <a:lstStyle/>
          <a:p>
            <a:r>
              <a:rPr lang="it-IT" sz="1800" dirty="0" err="1" smtClean="0"/>
              <a:t>Levonorgestrel</a:t>
            </a:r>
            <a:r>
              <a:rPr lang="it-IT" sz="1800" dirty="0" smtClean="0"/>
              <a:t>: progestinico</a:t>
            </a:r>
            <a:endParaRPr lang="it-IT" sz="1800" dirty="0"/>
          </a:p>
        </p:txBody>
      </p:sp>
      <p:graphicFrame>
        <p:nvGraphicFramePr>
          <p:cNvPr id="183298" name="Object 2"/>
          <p:cNvGraphicFramePr>
            <a:graphicFrameLocks noChangeAspect="1"/>
          </p:cNvGraphicFramePr>
          <p:nvPr/>
        </p:nvGraphicFramePr>
        <p:xfrm>
          <a:off x="6172200" y="858838"/>
          <a:ext cx="2663825" cy="1608137"/>
        </p:xfrm>
        <a:graphic>
          <a:graphicData uri="http://schemas.openxmlformats.org/presentationml/2006/ole">
            <p:oleObj spid="_x0000_s71682" name="CS ChemDraw Drawing" r:id="rId5" imgW="3822480" imgH="2306880" progId="">
              <p:embed/>
            </p:oleObj>
          </a:graphicData>
        </a:graphic>
      </p:graphicFrame>
      <p:sp>
        <p:nvSpPr>
          <p:cNvPr id="6" name="Text Box 4"/>
          <p:cNvSpPr txBox="1">
            <a:spLocks noChangeArrowheads="1"/>
          </p:cNvSpPr>
          <p:nvPr/>
        </p:nvSpPr>
        <p:spPr bwMode="auto">
          <a:xfrm>
            <a:off x="2449513" y="3544888"/>
            <a:ext cx="4459288" cy="523220"/>
          </a:xfrm>
          <a:prstGeom prst="rect">
            <a:avLst/>
          </a:prstGeom>
          <a:noFill/>
          <a:ln w="9525">
            <a:noFill/>
            <a:miter lim="800000"/>
            <a:headEnd/>
            <a:tailEnd/>
          </a:ln>
          <a:effectLst>
            <a:outerShdw dist="35921" dir="2700000" algn="ctr" rotWithShape="0">
              <a:srgbClr val="FF9933"/>
            </a:outerShdw>
          </a:effectLst>
        </p:spPr>
        <p:txBody>
          <a:bodyPr wrap="square">
            <a:spAutoFit/>
          </a:bodyPr>
          <a:lstStyle/>
          <a:p>
            <a:pPr algn="l">
              <a:buFontTx/>
              <a:buNone/>
            </a:pPr>
            <a:r>
              <a:rPr lang="it-IT" sz="2800" dirty="0">
                <a:solidFill>
                  <a:srgbClr val="FF0000"/>
                </a:solidFill>
                <a:latin typeface="Comic Sans MS" pitchFamily="66" charset="0"/>
              </a:rPr>
              <a:t>Meccanismo d’azione</a:t>
            </a:r>
          </a:p>
        </p:txBody>
      </p:sp>
      <p:sp>
        <p:nvSpPr>
          <p:cNvPr id="7" name="Text Box 5"/>
          <p:cNvSpPr txBox="1">
            <a:spLocks noChangeArrowheads="1"/>
          </p:cNvSpPr>
          <p:nvPr/>
        </p:nvSpPr>
        <p:spPr bwMode="auto">
          <a:xfrm>
            <a:off x="177800" y="4134177"/>
            <a:ext cx="8966200" cy="2723823"/>
          </a:xfrm>
          <a:prstGeom prst="rect">
            <a:avLst/>
          </a:prstGeom>
          <a:solidFill>
            <a:schemeClr val="bg1"/>
          </a:solidFill>
          <a:ln w="9525">
            <a:noFill/>
            <a:miter lim="800000"/>
            <a:headEnd/>
            <a:tailEnd/>
          </a:ln>
          <a:effectLst/>
        </p:spPr>
        <p:txBody>
          <a:bodyPr wrap="square">
            <a:spAutoFit/>
          </a:bodyPr>
          <a:lstStyle/>
          <a:p>
            <a:pPr>
              <a:buFontTx/>
              <a:buNone/>
            </a:pPr>
            <a:r>
              <a:rPr lang="it-IT" sz="1800" dirty="0">
                <a:solidFill>
                  <a:srgbClr val="000000"/>
                </a:solidFill>
              </a:rPr>
              <a:t>Ha 2 meccanismi d’azione, in base al momento del ciclo in cui viene </a:t>
            </a:r>
            <a:r>
              <a:rPr lang="it-IT" sz="1800" dirty="0" smtClean="0">
                <a:solidFill>
                  <a:srgbClr val="000000"/>
                </a:solidFill>
              </a:rPr>
              <a:t>assunta (ideale prima dell’ovulazione, </a:t>
            </a:r>
            <a:r>
              <a:rPr lang="it-IT" sz="1800" dirty="0" smtClean="0"/>
              <a:t>perché se il rapporto ha avuto luogo ad ovulazione già avvenuta la pillola non funziona </a:t>
            </a:r>
            <a:r>
              <a:rPr lang="it-IT" sz="1800" dirty="0" err="1" smtClean="0"/>
              <a:t>perchè</a:t>
            </a:r>
            <a:r>
              <a:rPr lang="it-IT" sz="1800" dirty="0" smtClean="0"/>
              <a:t> non può impedire l'impianto dell'ovulo fecondato)</a:t>
            </a:r>
            <a:endParaRPr lang="it-IT" sz="1800" dirty="0">
              <a:solidFill>
                <a:srgbClr val="000000"/>
              </a:solidFill>
            </a:endParaRPr>
          </a:p>
          <a:p>
            <a:pPr>
              <a:buFontTx/>
              <a:buNone/>
            </a:pPr>
            <a:r>
              <a:rPr lang="it-IT" sz="1800" dirty="0" smtClean="0">
                <a:solidFill>
                  <a:srgbClr val="000000"/>
                </a:solidFill>
              </a:rPr>
              <a:t>Meccanismo </a:t>
            </a:r>
            <a:r>
              <a:rPr lang="it-IT" sz="1800" dirty="0">
                <a:solidFill>
                  <a:srgbClr val="000000"/>
                </a:solidFill>
              </a:rPr>
              <a:t>principale è l’alterazione della parete interna dell’utero (endometrio), che diventa così incapace di ospitare un eventuale embrione. </a:t>
            </a:r>
            <a:br>
              <a:rPr lang="it-IT" sz="1800" dirty="0">
                <a:solidFill>
                  <a:srgbClr val="000000"/>
                </a:solidFill>
              </a:rPr>
            </a:br>
            <a:r>
              <a:rPr lang="it-IT" sz="1800" dirty="0">
                <a:solidFill>
                  <a:srgbClr val="000000"/>
                </a:solidFill>
              </a:rPr>
              <a:t>Si tratta quindi di un </a:t>
            </a:r>
            <a:r>
              <a:rPr lang="it-IT" sz="1800" b="1" dirty="0">
                <a:solidFill>
                  <a:srgbClr val="000000"/>
                </a:solidFill>
              </a:rPr>
              <a:t>aborto di tipo chimico</a:t>
            </a:r>
            <a:r>
              <a:rPr lang="it-IT" sz="1800" dirty="0">
                <a:solidFill>
                  <a:srgbClr val="000000"/>
                </a:solidFill>
              </a:rPr>
              <a:t>, in uno stadio molto precoce.</a:t>
            </a:r>
            <a:br>
              <a:rPr lang="it-IT" sz="1800" dirty="0">
                <a:solidFill>
                  <a:srgbClr val="000000"/>
                </a:solidFill>
              </a:rPr>
            </a:br>
            <a:r>
              <a:rPr lang="it-IT" sz="1800" dirty="0" smtClean="0">
                <a:solidFill>
                  <a:srgbClr val="000000"/>
                </a:solidFill>
              </a:rPr>
              <a:t>Meccanismo </a:t>
            </a:r>
            <a:r>
              <a:rPr lang="it-IT" sz="1800" dirty="0">
                <a:solidFill>
                  <a:srgbClr val="000000"/>
                </a:solidFill>
              </a:rPr>
              <a:t>secondario è il blocco dell’ovulazione, ma solo se l’assunzione del farmaco è avvenuta nei giorni precedenti l’ovulazione.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4049688"/>
            <a:ext cx="8532440" cy="2808312"/>
          </a:xfrm>
          <a:solidFill>
            <a:schemeClr val="bg1"/>
          </a:solidFill>
        </p:spPr>
        <p:txBody>
          <a:bodyPr/>
          <a:lstStyle/>
          <a:p>
            <a:pPr>
              <a:buNone/>
            </a:pPr>
            <a:r>
              <a:rPr lang="it-IT" sz="2400" b="1" dirty="0" smtClean="0"/>
              <a:t>    E</a:t>
            </a:r>
            <a:r>
              <a:rPr lang="it-IT" sz="2400" b="1" dirty="0" smtClean="0"/>
              <a:t>’ diversa dalla</a:t>
            </a:r>
            <a:r>
              <a:rPr lang="it-IT" sz="2400" dirty="0" smtClean="0"/>
              <a:t> </a:t>
            </a:r>
            <a:r>
              <a:rPr lang="it-IT" sz="2400" b="1" dirty="0" smtClean="0"/>
              <a:t>“pillola del giorno dopo”</a:t>
            </a:r>
            <a:r>
              <a:rPr lang="it-IT" sz="2400" dirty="0" smtClean="0"/>
              <a:t> per il fatto che i due preparati hanno una diversa efficacia, che si traduce in una differente percentuale di gravidanze attese: senza nessun contraccettivo saranno 55 su 1000, con </a:t>
            </a:r>
            <a:r>
              <a:rPr lang="it-IT" sz="2400" dirty="0" err="1" smtClean="0"/>
              <a:t>levonorgestrel</a:t>
            </a:r>
            <a:r>
              <a:rPr lang="it-IT" sz="2400" dirty="0" smtClean="0"/>
              <a:t> (pillola del giorno dopo) saranno 25 su 1000, con </a:t>
            </a:r>
            <a:r>
              <a:rPr lang="it-IT" sz="2400" dirty="0" err="1" smtClean="0"/>
              <a:t>ulipristal</a:t>
            </a:r>
            <a:r>
              <a:rPr lang="it-IT" sz="2400" dirty="0" smtClean="0"/>
              <a:t> acetato (pillola dei cinque giorni dopo) 9 su 1000.</a:t>
            </a:r>
            <a:endParaRPr lang="it-IT" sz="2400" dirty="0"/>
          </a:p>
        </p:txBody>
      </p:sp>
      <p:sp>
        <p:nvSpPr>
          <p:cNvPr id="5" name="CasellaDiTesto 4"/>
          <p:cNvSpPr txBox="1"/>
          <p:nvPr/>
        </p:nvSpPr>
        <p:spPr>
          <a:xfrm>
            <a:off x="467544" y="1196752"/>
            <a:ext cx="8280920" cy="2677656"/>
          </a:xfrm>
          <a:prstGeom prst="rect">
            <a:avLst/>
          </a:prstGeom>
          <a:noFill/>
        </p:spPr>
        <p:txBody>
          <a:bodyPr wrap="square" rtlCol="0">
            <a:spAutoFit/>
          </a:bodyPr>
          <a:lstStyle/>
          <a:p>
            <a:pPr>
              <a:buNone/>
            </a:pPr>
            <a:r>
              <a:rPr lang="it-IT" dirty="0" smtClean="0"/>
              <a:t>Principio attivo = </a:t>
            </a:r>
            <a:r>
              <a:rPr lang="it-IT" dirty="0" err="1" smtClean="0"/>
              <a:t>uliprfistal</a:t>
            </a:r>
            <a:r>
              <a:rPr lang="it-IT" dirty="0" smtClean="0"/>
              <a:t> acetato, agisce in modo diverso dal </a:t>
            </a:r>
            <a:r>
              <a:rPr lang="it-IT" dirty="0" err="1" smtClean="0"/>
              <a:t>levonorgestrel</a:t>
            </a:r>
            <a:r>
              <a:rPr lang="it-IT" dirty="0" smtClean="0"/>
              <a:t>; è </a:t>
            </a:r>
            <a:r>
              <a:rPr lang="it-IT" dirty="0" smtClean="0"/>
              <a:t>un modulatore selettivo del recettore del progesterone (</a:t>
            </a:r>
            <a:r>
              <a:rPr lang="it-IT" dirty="0" err="1" smtClean="0"/>
              <a:t>Selective</a:t>
            </a:r>
            <a:r>
              <a:rPr lang="it-IT" dirty="0" smtClean="0"/>
              <a:t> Progesterone </a:t>
            </a:r>
            <a:r>
              <a:rPr lang="it-IT" dirty="0" err="1" smtClean="0"/>
              <a:t>Receptor</a:t>
            </a:r>
            <a:r>
              <a:rPr lang="it-IT" dirty="0" smtClean="0"/>
              <a:t> </a:t>
            </a:r>
            <a:r>
              <a:rPr lang="it-IT" dirty="0" err="1" smtClean="0"/>
              <a:t>Modulator</a:t>
            </a:r>
            <a:r>
              <a:rPr lang="it-IT" dirty="0" smtClean="0"/>
              <a:t> o SPRM) derivato dal 19-norprogesterone. Il meccanismo d’azione primario come contraccettivo d’emergenza consiste nel ritardare o inibire </a:t>
            </a:r>
            <a:r>
              <a:rPr lang="it-IT" dirty="0" smtClean="0"/>
              <a:t>l’ovulazione (funziona anche con alti livelli di LH).</a:t>
            </a:r>
            <a:endParaRPr lang="it-IT" dirty="0"/>
          </a:p>
        </p:txBody>
      </p:sp>
      <p:sp>
        <p:nvSpPr>
          <p:cNvPr id="6" name="Titolo 1"/>
          <p:cNvSpPr>
            <a:spLocks noGrp="1"/>
          </p:cNvSpPr>
          <p:nvPr>
            <p:ph type="title"/>
          </p:nvPr>
        </p:nvSpPr>
        <p:spPr>
          <a:xfrm>
            <a:off x="518864" y="44624"/>
            <a:ext cx="8229600" cy="864096"/>
          </a:xfrm>
          <a:solidFill>
            <a:srgbClr val="F9EDA5"/>
          </a:solidFill>
        </p:spPr>
        <p:txBody>
          <a:bodyPr/>
          <a:lstStyle/>
          <a:p>
            <a:r>
              <a:rPr lang="it-IT" sz="2800" b="1" dirty="0" smtClean="0">
                <a:solidFill>
                  <a:srgbClr val="FF0000"/>
                </a:solidFill>
              </a:rPr>
              <a:t>PILLOLA DEI  5 GIORNI DOPO</a:t>
            </a:r>
            <a:r>
              <a:rPr lang="it-IT" sz="2800" b="1" dirty="0" smtClean="0">
                <a:solidFill>
                  <a:srgbClr val="FF0000"/>
                </a:solidFill>
              </a:rPr>
              <a:t> </a:t>
            </a:r>
            <a:endParaRPr lang="it-IT" sz="2800" b="1"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18864" y="44624"/>
            <a:ext cx="8229600" cy="1143000"/>
          </a:xfrm>
          <a:solidFill>
            <a:srgbClr val="F9EDA5"/>
          </a:solidFill>
        </p:spPr>
        <p:txBody>
          <a:bodyPr/>
          <a:lstStyle/>
          <a:p>
            <a:r>
              <a:rPr lang="it-IT" sz="3600" dirty="0" smtClean="0"/>
              <a:t>I contraccettivi d’emergenza ormonali </a:t>
            </a:r>
            <a:endParaRPr lang="it-IT" sz="3600" dirty="0"/>
          </a:p>
        </p:txBody>
      </p:sp>
      <p:pic>
        <p:nvPicPr>
          <p:cNvPr id="115714" name="Picture 2"/>
          <p:cNvPicPr>
            <a:picLocks noGrp="1" noChangeAspect="1" noChangeArrowheads="1"/>
          </p:cNvPicPr>
          <p:nvPr>
            <p:ph idx="1"/>
          </p:nvPr>
        </p:nvPicPr>
        <p:blipFill>
          <a:blip r:embed="rId3" cstate="print"/>
          <a:srcRect/>
          <a:stretch>
            <a:fillRect/>
          </a:stretch>
        </p:blipFill>
        <p:spPr bwMode="auto">
          <a:xfrm>
            <a:off x="539552" y="1196752"/>
            <a:ext cx="3048000" cy="2286000"/>
          </a:xfrm>
          <a:prstGeom prst="rect">
            <a:avLst/>
          </a:prstGeom>
          <a:noFill/>
          <a:ln w="9525">
            <a:noFill/>
            <a:miter lim="800000"/>
            <a:headEnd/>
            <a:tailEnd/>
          </a:ln>
        </p:spPr>
      </p:pic>
      <p:sp>
        <p:nvSpPr>
          <p:cNvPr id="5" name="CasellaDiTesto 4"/>
          <p:cNvSpPr txBox="1"/>
          <p:nvPr/>
        </p:nvSpPr>
        <p:spPr>
          <a:xfrm>
            <a:off x="683568" y="3573016"/>
            <a:ext cx="2376264" cy="830997"/>
          </a:xfrm>
          <a:prstGeom prst="rect">
            <a:avLst/>
          </a:prstGeom>
          <a:noFill/>
        </p:spPr>
        <p:txBody>
          <a:bodyPr wrap="square" rtlCol="0">
            <a:spAutoFit/>
          </a:bodyPr>
          <a:lstStyle/>
          <a:p>
            <a:pPr>
              <a:buNone/>
            </a:pPr>
            <a:r>
              <a:rPr lang="it-IT" dirty="0" smtClean="0"/>
              <a:t>Pillola dei 5 giorni</a:t>
            </a:r>
            <a:endParaRPr lang="it-IT" dirty="0"/>
          </a:p>
        </p:txBody>
      </p:sp>
      <p:sp>
        <p:nvSpPr>
          <p:cNvPr id="6" name="CasellaDiTesto 5"/>
          <p:cNvSpPr txBox="1"/>
          <p:nvPr/>
        </p:nvSpPr>
        <p:spPr>
          <a:xfrm>
            <a:off x="5364088" y="3501008"/>
            <a:ext cx="2376264" cy="830997"/>
          </a:xfrm>
          <a:prstGeom prst="rect">
            <a:avLst/>
          </a:prstGeom>
          <a:noFill/>
        </p:spPr>
        <p:txBody>
          <a:bodyPr wrap="square" rtlCol="0">
            <a:spAutoFit/>
          </a:bodyPr>
          <a:lstStyle/>
          <a:p>
            <a:pPr>
              <a:buNone/>
            </a:pPr>
            <a:r>
              <a:rPr lang="it-IT" dirty="0" smtClean="0"/>
              <a:t>Pillola del  giorno dopo</a:t>
            </a:r>
            <a:endParaRPr lang="it-IT" dirty="0"/>
          </a:p>
        </p:txBody>
      </p:sp>
      <p:sp>
        <p:nvSpPr>
          <p:cNvPr id="7" name="CasellaDiTesto 6"/>
          <p:cNvSpPr txBox="1"/>
          <p:nvPr/>
        </p:nvSpPr>
        <p:spPr>
          <a:xfrm>
            <a:off x="395536" y="4549676"/>
            <a:ext cx="8280920" cy="2308324"/>
          </a:xfrm>
          <a:prstGeom prst="rect">
            <a:avLst/>
          </a:prstGeom>
          <a:noFill/>
        </p:spPr>
        <p:txBody>
          <a:bodyPr wrap="square" rtlCol="0">
            <a:spAutoFit/>
          </a:bodyPr>
          <a:lstStyle/>
          <a:p>
            <a:pPr algn="just">
              <a:buNone/>
            </a:pPr>
            <a:r>
              <a:rPr lang="it-IT" b="1" u="sng" dirty="0" smtClean="0"/>
              <a:t>contraccettivo d’</a:t>
            </a:r>
            <a:r>
              <a:rPr lang="it-IT" b="1" u="sng" dirty="0" err="1" smtClean="0"/>
              <a:t>emergenza</a:t>
            </a:r>
            <a:r>
              <a:rPr lang="it-IT" b="1" dirty="0" err="1" smtClean="0"/>
              <a:t>=</a:t>
            </a:r>
            <a:r>
              <a:rPr lang="it-IT" b="1" dirty="0" smtClean="0"/>
              <a:t> </a:t>
            </a:r>
            <a:r>
              <a:rPr lang="it-IT" dirty="0" smtClean="0"/>
              <a:t> un metodo contraccettivo</a:t>
            </a:r>
            <a:r>
              <a:rPr lang="it-IT" i="1" dirty="0" smtClean="0"/>
              <a:t> “in grado di fornire alla donna un mezzo privo di rischio per prevenire una gravidanza indesiderata dopo un rapporto sessuale non protetto, o in caso di fallimento del metodo contraccettivo</a:t>
            </a:r>
            <a:r>
              <a:rPr lang="it-IT" dirty="0" smtClean="0"/>
              <a:t>” (WHO 2005)</a:t>
            </a:r>
            <a:endParaRPr lang="it-IT" dirty="0"/>
          </a:p>
        </p:txBody>
      </p:sp>
      <p:sp>
        <p:nvSpPr>
          <p:cNvPr id="115716" name="AutoShape 4" descr="Risultati immagini per aifa pillola del giorno dop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5719" name="AutoShape 7" descr="Risultati immagini per norlevo in ita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15720" name="Picture 8"/>
          <p:cNvPicPr>
            <a:picLocks noChangeAspect="1" noChangeArrowheads="1"/>
          </p:cNvPicPr>
          <p:nvPr/>
        </p:nvPicPr>
        <p:blipFill>
          <a:blip r:embed="rId4" cstate="print"/>
          <a:srcRect t="8399" b="11759"/>
          <a:stretch>
            <a:fillRect/>
          </a:stretch>
        </p:blipFill>
        <p:spPr bwMode="auto">
          <a:xfrm>
            <a:off x="5508104" y="1268760"/>
            <a:ext cx="2670864" cy="2132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15714" name="Picture 2"/>
          <p:cNvPicPr>
            <a:picLocks noGrp="1" noChangeAspect="1" noChangeArrowheads="1"/>
          </p:cNvPicPr>
          <p:nvPr>
            <p:ph idx="1"/>
          </p:nvPr>
        </p:nvPicPr>
        <p:blipFill>
          <a:blip r:embed="rId3" cstate="print"/>
          <a:srcRect/>
          <a:stretch>
            <a:fillRect/>
          </a:stretch>
        </p:blipFill>
        <p:spPr bwMode="auto">
          <a:xfrm>
            <a:off x="467544" y="188640"/>
            <a:ext cx="8280920" cy="618625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44450"/>
            <a:ext cx="8964613" cy="1143000"/>
          </a:xfrm>
          <a:effectLst>
            <a:outerShdw dist="35921" dir="2700000" algn="ctr" rotWithShape="0">
              <a:srgbClr val="FF9933"/>
            </a:outerShdw>
          </a:effectLst>
        </p:spPr>
        <p:txBody>
          <a:bodyPr/>
          <a:lstStyle/>
          <a:p>
            <a:r>
              <a:rPr lang="it-IT" sz="3600">
                <a:solidFill>
                  <a:srgbClr val="FF0000"/>
                </a:solidFill>
                <a:latin typeface="Comic Sans MS" pitchFamily="66" charset="0"/>
              </a:rPr>
              <a:t>RU-486</a:t>
            </a:r>
            <a:r>
              <a:rPr lang="it-IT" sz="3600" b="1">
                <a:solidFill>
                  <a:srgbClr val="FF0000"/>
                </a:solidFill>
                <a:latin typeface="Comic Sans MS" pitchFamily="66" charset="0"/>
              </a:rPr>
              <a:t> </a:t>
            </a:r>
            <a:r>
              <a:rPr lang="it-IT" sz="3600">
                <a:solidFill>
                  <a:srgbClr val="FF0000"/>
                </a:solidFill>
                <a:latin typeface="Comic Sans MS" pitchFamily="66" charset="0"/>
              </a:rPr>
              <a:t>o PILLOLA DEL MESE DOPO</a:t>
            </a:r>
          </a:p>
        </p:txBody>
      </p:sp>
      <p:sp>
        <p:nvSpPr>
          <p:cNvPr id="30723" name="Text Box 3"/>
          <p:cNvSpPr txBox="1">
            <a:spLocks noChangeArrowheads="1"/>
          </p:cNvSpPr>
          <p:nvPr/>
        </p:nvSpPr>
        <p:spPr bwMode="auto">
          <a:xfrm>
            <a:off x="468313" y="1719263"/>
            <a:ext cx="8207375" cy="701675"/>
          </a:xfrm>
          <a:prstGeom prst="rect">
            <a:avLst/>
          </a:prstGeom>
          <a:noFill/>
          <a:ln w="9525">
            <a:noFill/>
            <a:miter lim="800000"/>
            <a:headEnd/>
            <a:tailEnd/>
          </a:ln>
          <a:effectLst/>
        </p:spPr>
        <p:txBody>
          <a:bodyPr>
            <a:spAutoFit/>
          </a:bodyPr>
          <a:lstStyle/>
          <a:p>
            <a:pPr>
              <a:buFontTx/>
              <a:buNone/>
            </a:pPr>
            <a:r>
              <a:rPr lang="it-IT" sz="2000">
                <a:solidFill>
                  <a:srgbClr val="000000"/>
                </a:solidFill>
              </a:rPr>
              <a:t>Causa un aborto di tipo chimico ed è efficace nelle prime settimane della gravidanza, non nei primi giorni come la pillola del giorno dopo.</a:t>
            </a:r>
          </a:p>
        </p:txBody>
      </p:sp>
      <p:sp>
        <p:nvSpPr>
          <p:cNvPr id="30724" name="Text Box 4"/>
          <p:cNvSpPr txBox="1">
            <a:spLocks noChangeArrowheads="1"/>
          </p:cNvSpPr>
          <p:nvPr/>
        </p:nvSpPr>
        <p:spPr bwMode="auto">
          <a:xfrm>
            <a:off x="1619250" y="2417763"/>
            <a:ext cx="5473700" cy="641350"/>
          </a:xfrm>
          <a:prstGeom prst="rect">
            <a:avLst/>
          </a:prstGeom>
          <a:noFill/>
          <a:ln w="9525">
            <a:noFill/>
            <a:miter lim="800000"/>
            <a:headEnd/>
            <a:tailEnd/>
          </a:ln>
          <a:effectLst>
            <a:outerShdw dist="35921" dir="2700000" algn="ctr" rotWithShape="0">
              <a:srgbClr val="FF9933"/>
            </a:outerShdw>
          </a:effectLst>
        </p:spPr>
        <p:txBody>
          <a:bodyPr>
            <a:spAutoFit/>
          </a:bodyPr>
          <a:lstStyle/>
          <a:p>
            <a:pPr>
              <a:buFontTx/>
              <a:buNone/>
            </a:pPr>
            <a:r>
              <a:rPr lang="it-IT" sz="3600">
                <a:solidFill>
                  <a:srgbClr val="FF0000"/>
                </a:solidFill>
              </a:rPr>
              <a:t>Meccanismo d’azione</a:t>
            </a:r>
          </a:p>
        </p:txBody>
      </p:sp>
      <p:sp>
        <p:nvSpPr>
          <p:cNvPr id="30725" name="Text Box 5"/>
          <p:cNvSpPr txBox="1">
            <a:spLocks noChangeArrowheads="1"/>
          </p:cNvSpPr>
          <p:nvPr/>
        </p:nvSpPr>
        <p:spPr bwMode="auto">
          <a:xfrm>
            <a:off x="323850" y="3141663"/>
            <a:ext cx="8820150" cy="2225675"/>
          </a:xfrm>
          <a:prstGeom prst="rect">
            <a:avLst/>
          </a:prstGeom>
          <a:noFill/>
          <a:ln w="9525">
            <a:noFill/>
            <a:miter lim="800000"/>
            <a:headEnd/>
            <a:tailEnd/>
          </a:ln>
          <a:effectLst/>
        </p:spPr>
        <p:txBody>
          <a:bodyPr>
            <a:spAutoFit/>
          </a:bodyPr>
          <a:lstStyle/>
          <a:p>
            <a:pPr algn="l">
              <a:spcBef>
                <a:spcPct val="0"/>
              </a:spcBef>
              <a:buFont typeface="Wingdings" pitchFamily="2" charset="2"/>
              <a:buChar char="q"/>
            </a:pPr>
            <a:r>
              <a:rPr lang="en-US" sz="2000">
                <a:solidFill>
                  <a:schemeClr val="tx1"/>
                </a:solidFill>
              </a:rPr>
              <a:t> Antagonista del progesterone SI LEGA AI SUOI RECETTORI</a:t>
            </a:r>
          </a:p>
          <a:p>
            <a:pPr algn="l">
              <a:spcBef>
                <a:spcPct val="0"/>
              </a:spcBef>
              <a:buFontTx/>
              <a:buNone/>
            </a:pPr>
            <a:endParaRPr lang="en-US" sz="2000">
              <a:solidFill>
                <a:schemeClr val="tx1"/>
              </a:solidFill>
            </a:endParaRPr>
          </a:p>
          <a:p>
            <a:pPr algn="l">
              <a:spcBef>
                <a:spcPct val="0"/>
              </a:spcBef>
              <a:buFont typeface="Wingdings" pitchFamily="2" charset="2"/>
              <a:buChar char="q"/>
            </a:pPr>
            <a:r>
              <a:rPr lang="en-US" sz="2000">
                <a:solidFill>
                  <a:schemeClr val="tx1"/>
                </a:solidFill>
              </a:rPr>
              <a:t> Produce distacco dell’embrione e cessazione di produzione di hCG</a:t>
            </a:r>
          </a:p>
          <a:p>
            <a:pPr algn="l">
              <a:spcBef>
                <a:spcPct val="0"/>
              </a:spcBef>
              <a:buFontTx/>
              <a:buNone/>
            </a:pPr>
            <a:endParaRPr lang="en-US" sz="2000">
              <a:solidFill>
                <a:schemeClr val="tx1"/>
              </a:solidFill>
            </a:endParaRPr>
          </a:p>
          <a:p>
            <a:pPr algn="l">
              <a:spcBef>
                <a:spcPct val="0"/>
              </a:spcBef>
              <a:buFont typeface="Wingdings" pitchFamily="2" charset="2"/>
              <a:buChar char="q"/>
            </a:pPr>
            <a:r>
              <a:rPr lang="en-US" sz="2000">
                <a:solidFill>
                  <a:schemeClr val="tx1"/>
                </a:solidFill>
              </a:rPr>
              <a:t> Il corpo luteo cessa la sua produzione di progesterone. </a:t>
            </a:r>
          </a:p>
          <a:p>
            <a:pPr algn="l">
              <a:spcBef>
                <a:spcPct val="0"/>
              </a:spcBef>
              <a:buFontTx/>
              <a:buNone/>
            </a:pPr>
            <a:endParaRPr lang="en-US" sz="2000">
              <a:solidFill>
                <a:schemeClr val="tx1"/>
              </a:solidFill>
            </a:endParaRPr>
          </a:p>
          <a:p>
            <a:pPr algn="l">
              <a:spcBef>
                <a:spcPct val="0"/>
              </a:spcBef>
              <a:buFont typeface="Wingdings" pitchFamily="2" charset="2"/>
              <a:buChar char="q"/>
            </a:pPr>
            <a:r>
              <a:rPr lang="en-US" sz="2000">
                <a:solidFill>
                  <a:schemeClr val="tx1"/>
                </a:solidFill>
              </a:rPr>
              <a:t> Le contrazioni uterine non sono più inibite e l’embrione viene espulso</a:t>
            </a:r>
            <a:endParaRPr lang="it-IT" sz="1600">
              <a:solidFill>
                <a:schemeClr val="tx1"/>
              </a:solidFill>
            </a:endParaRPr>
          </a:p>
        </p:txBody>
      </p:sp>
      <p:sp>
        <p:nvSpPr>
          <p:cNvPr id="30726" name="Rectangle 6"/>
          <p:cNvSpPr>
            <a:spLocks noChangeArrowheads="1"/>
          </p:cNvSpPr>
          <p:nvPr/>
        </p:nvSpPr>
        <p:spPr bwMode="auto">
          <a:xfrm>
            <a:off x="1157288" y="5802313"/>
            <a:ext cx="6808274" cy="584775"/>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l">
              <a:spcBef>
                <a:spcPct val="0"/>
              </a:spcBef>
              <a:buFontTx/>
              <a:buNone/>
            </a:pPr>
            <a:r>
              <a:rPr lang="it-IT" sz="3200" dirty="0" smtClean="0">
                <a:solidFill>
                  <a:srgbClr val="FF0000"/>
                </a:solidFill>
              </a:rPr>
              <a:t>OGGI E’ IN </a:t>
            </a:r>
            <a:r>
              <a:rPr lang="it-IT" sz="3200" dirty="0">
                <a:solidFill>
                  <a:srgbClr val="FF0000"/>
                </a:solidFill>
              </a:rPr>
              <a:t>VENDITA IN ITALIA</a:t>
            </a:r>
            <a:endParaRPr lang="it-IT" sz="1600" b="1" dirty="0">
              <a:solidFill>
                <a:srgbClr val="FF0000"/>
              </a:solidFill>
            </a:endParaRPr>
          </a:p>
        </p:txBody>
      </p:sp>
      <p:sp>
        <p:nvSpPr>
          <p:cNvPr id="30727" name="Rectangle 7"/>
          <p:cNvSpPr>
            <a:spLocks noChangeArrowheads="1"/>
          </p:cNvSpPr>
          <p:nvPr/>
        </p:nvSpPr>
        <p:spPr bwMode="auto">
          <a:xfrm>
            <a:off x="3348038" y="1052513"/>
            <a:ext cx="2376487" cy="457200"/>
          </a:xfrm>
          <a:prstGeom prst="rect">
            <a:avLst/>
          </a:prstGeom>
          <a:noFill/>
          <a:ln w="9525">
            <a:noFill/>
            <a:miter lim="800000"/>
            <a:headEnd/>
            <a:tailEnd/>
          </a:ln>
          <a:effectLst>
            <a:outerShdw dist="35921" dir="2700000" algn="ctr" rotWithShape="0">
              <a:srgbClr val="FF9933"/>
            </a:outerShdw>
          </a:effectLst>
        </p:spPr>
        <p:txBody>
          <a:bodyPr>
            <a:spAutoFit/>
          </a:bodyPr>
          <a:lstStyle/>
          <a:p>
            <a:pPr algn="l">
              <a:spcBef>
                <a:spcPct val="0"/>
              </a:spcBef>
              <a:buFontTx/>
              <a:buNone/>
            </a:pPr>
            <a:r>
              <a:rPr lang="en-US" b="1">
                <a:solidFill>
                  <a:srgbClr val="FF0000"/>
                </a:solidFill>
              </a:rPr>
              <a:t>(mifepristone)</a:t>
            </a:r>
            <a:endParaRPr lang="it-IT"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500" fill="hold"/>
                                        <p:tgtEl>
                                          <p:spTgt spid="30724"/>
                                        </p:tgtEl>
                                        <p:attrNameLst>
                                          <p:attrName>ppt_w</p:attrName>
                                        </p:attrNameLst>
                                      </p:cBhvr>
                                      <p:tavLst>
                                        <p:tav tm="0">
                                          <p:val>
                                            <p:fltVal val="0"/>
                                          </p:val>
                                        </p:tav>
                                        <p:tav tm="100000">
                                          <p:val>
                                            <p:strVal val="#ppt_w"/>
                                          </p:val>
                                        </p:tav>
                                      </p:tavLst>
                                    </p:anim>
                                    <p:anim calcmode="lin" valueType="num">
                                      <p:cBhvr>
                                        <p:cTn id="8" dur="500" fill="hold"/>
                                        <p:tgtEl>
                                          <p:spTgt spid="30724"/>
                                        </p:tgtEl>
                                        <p:attrNameLst>
                                          <p:attrName>ppt_h</p:attrName>
                                        </p:attrNameLst>
                                      </p:cBhvr>
                                      <p:tavLst>
                                        <p:tav tm="0">
                                          <p:val>
                                            <p:fltVal val="0"/>
                                          </p:val>
                                        </p:tav>
                                        <p:tav tm="100000">
                                          <p:val>
                                            <p:strVal val="#ppt_h"/>
                                          </p:val>
                                        </p:tav>
                                      </p:tavLst>
                                    </p:anim>
                                    <p:animEffect transition="in" filter="fade">
                                      <p:cBhvr>
                                        <p:cTn id="9" dur="500"/>
                                        <p:tgtEl>
                                          <p:spTgt spid="3072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0725"/>
                                        </p:tgtEl>
                                        <p:attrNameLst>
                                          <p:attrName>style.visibility</p:attrName>
                                        </p:attrNameLst>
                                      </p:cBhvr>
                                      <p:to>
                                        <p:strVal val="visible"/>
                                      </p:to>
                                    </p:set>
                                    <p:anim calcmode="lin" valueType="num">
                                      <p:cBhvr>
                                        <p:cTn id="12" dur="500" fill="hold"/>
                                        <p:tgtEl>
                                          <p:spTgt spid="30725"/>
                                        </p:tgtEl>
                                        <p:attrNameLst>
                                          <p:attrName>ppt_w</p:attrName>
                                        </p:attrNameLst>
                                      </p:cBhvr>
                                      <p:tavLst>
                                        <p:tav tm="0">
                                          <p:val>
                                            <p:fltVal val="0"/>
                                          </p:val>
                                        </p:tav>
                                        <p:tav tm="100000">
                                          <p:val>
                                            <p:strVal val="#ppt_w"/>
                                          </p:val>
                                        </p:tav>
                                      </p:tavLst>
                                    </p:anim>
                                    <p:anim calcmode="lin" valueType="num">
                                      <p:cBhvr>
                                        <p:cTn id="13" dur="500" fill="hold"/>
                                        <p:tgtEl>
                                          <p:spTgt spid="30725"/>
                                        </p:tgtEl>
                                        <p:attrNameLst>
                                          <p:attrName>ppt_h</p:attrName>
                                        </p:attrNameLst>
                                      </p:cBhvr>
                                      <p:tavLst>
                                        <p:tav tm="0">
                                          <p:val>
                                            <p:fltVal val="0"/>
                                          </p:val>
                                        </p:tav>
                                        <p:tav tm="100000">
                                          <p:val>
                                            <p:strVal val="#ppt_h"/>
                                          </p:val>
                                        </p:tav>
                                      </p:tavLst>
                                    </p:anim>
                                    <p:animEffect transition="in" filter="fade">
                                      <p:cBhvr>
                                        <p:cTn id="14" dur="500"/>
                                        <p:tgtEl>
                                          <p:spTgt spid="3072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0726"/>
                                        </p:tgtEl>
                                        <p:attrNameLst>
                                          <p:attrName>style.visibility</p:attrName>
                                        </p:attrNameLst>
                                      </p:cBhvr>
                                      <p:to>
                                        <p:strVal val="visible"/>
                                      </p:to>
                                    </p:set>
                                    <p:anim calcmode="lin" valueType="num">
                                      <p:cBhvr>
                                        <p:cTn id="19" dur="500" fill="hold"/>
                                        <p:tgtEl>
                                          <p:spTgt spid="30726"/>
                                        </p:tgtEl>
                                        <p:attrNameLst>
                                          <p:attrName>ppt_w</p:attrName>
                                        </p:attrNameLst>
                                      </p:cBhvr>
                                      <p:tavLst>
                                        <p:tav tm="0">
                                          <p:val>
                                            <p:fltVal val="0"/>
                                          </p:val>
                                        </p:tav>
                                        <p:tav tm="100000">
                                          <p:val>
                                            <p:strVal val="#ppt_w"/>
                                          </p:val>
                                        </p:tav>
                                      </p:tavLst>
                                    </p:anim>
                                    <p:anim calcmode="lin" valueType="num">
                                      <p:cBhvr>
                                        <p:cTn id="20" dur="500" fill="hold"/>
                                        <p:tgtEl>
                                          <p:spTgt spid="30726"/>
                                        </p:tgtEl>
                                        <p:attrNameLst>
                                          <p:attrName>ppt_h</p:attrName>
                                        </p:attrNameLst>
                                      </p:cBhvr>
                                      <p:tavLst>
                                        <p:tav tm="0">
                                          <p:val>
                                            <p:fltVal val="0"/>
                                          </p:val>
                                        </p:tav>
                                        <p:tav tm="100000">
                                          <p:val>
                                            <p:strVal val="#ppt_h"/>
                                          </p:val>
                                        </p:tav>
                                      </p:tavLst>
                                    </p:anim>
                                    <p:animEffect transition="in" filter="fade">
                                      <p:cBhvr>
                                        <p:cTn id="21"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P spid="3072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16738" name="Picture 2"/>
          <p:cNvPicPr>
            <a:picLocks noGrp="1" noChangeAspect="1" noChangeArrowheads="1"/>
          </p:cNvPicPr>
          <p:nvPr>
            <p:ph idx="1"/>
          </p:nvPr>
        </p:nvPicPr>
        <p:blipFill>
          <a:blip r:embed="rId3" cstate="print"/>
          <a:srcRect/>
          <a:stretch>
            <a:fillRect/>
          </a:stretch>
        </p:blipFill>
        <p:spPr bwMode="auto">
          <a:xfrm>
            <a:off x="1331640" y="260648"/>
            <a:ext cx="5616624" cy="638721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404664"/>
            <a:ext cx="8229600" cy="4525963"/>
          </a:xfrm>
        </p:spPr>
        <p:txBody>
          <a:bodyPr/>
          <a:lstStyle/>
          <a:p>
            <a:r>
              <a:rPr lang="it-IT" dirty="0" smtClean="0">
                <a:solidFill>
                  <a:srgbClr val="FF0000"/>
                </a:solidFill>
              </a:rPr>
              <a:t>Pillola abortiva ru486, non un medicinale da farmacia</a:t>
            </a:r>
          </a:p>
          <a:p>
            <a:r>
              <a:rPr lang="it-IT" sz="2400" dirty="0" smtClean="0"/>
              <a:t>Sono unicamente le </a:t>
            </a:r>
            <a:r>
              <a:rPr lang="it-IT" sz="2400" b="1" dirty="0" smtClean="0"/>
              <a:t>strutture ospedaliere</a:t>
            </a:r>
            <a:r>
              <a:rPr lang="it-IT" sz="2400" dirty="0" smtClean="0"/>
              <a:t>, tramite </a:t>
            </a:r>
            <a:r>
              <a:rPr lang="it-IT" sz="2400" b="1" dirty="0" smtClean="0"/>
              <a:t>personale preparato</a:t>
            </a:r>
            <a:r>
              <a:rPr lang="it-IT" sz="2400" dirty="0" smtClean="0"/>
              <a:t>, a poter somministrare la suddetta </a:t>
            </a:r>
            <a:r>
              <a:rPr lang="it-IT" sz="2400" b="1" dirty="0" smtClean="0"/>
              <a:t>pillola</a:t>
            </a:r>
            <a:r>
              <a:rPr lang="it-IT" sz="2400" dirty="0" smtClean="0"/>
              <a:t>. Vi è inoltre l’obbligo di </a:t>
            </a:r>
            <a:r>
              <a:rPr lang="it-IT" sz="2400" b="1" dirty="0" smtClean="0"/>
              <a:t>ricovero </a:t>
            </a:r>
            <a:r>
              <a:rPr lang="it-IT" sz="2400" dirty="0" smtClean="0"/>
              <a:t>dal momento in cui viene assunta, fino all'accertata interruzione di gravidanza. In </a:t>
            </a:r>
            <a:r>
              <a:rPr lang="it-IT" sz="2400" b="1" dirty="0" smtClean="0"/>
              <a:t>farmacia </a:t>
            </a:r>
            <a:r>
              <a:rPr lang="it-IT" sz="2400" dirty="0" smtClean="0"/>
              <a:t>la pillola abortiva non è dunque disponibile, l’interruzione infatti, come si è detto, avviene, come per l'aborto chirurgico, in </a:t>
            </a:r>
            <a:r>
              <a:rPr lang="it-IT" sz="2400" b="1" dirty="0" smtClean="0"/>
              <a:t>ospedale</a:t>
            </a:r>
            <a:r>
              <a:rPr lang="it-IT" sz="2400" dirty="0" smtClean="0"/>
              <a:t>.</a:t>
            </a:r>
          </a:p>
          <a:p>
            <a:endParaRPr lang="it-IT" sz="2400" dirty="0" smtClean="0"/>
          </a:p>
          <a:p>
            <a:r>
              <a:rPr lang="it-IT" sz="2400" dirty="0" smtClean="0"/>
              <a:t>A cambiare sono semplicemente le </a:t>
            </a:r>
            <a:r>
              <a:rPr lang="it-IT" sz="2400" b="1" dirty="0" smtClean="0"/>
              <a:t>modalità</a:t>
            </a:r>
            <a:r>
              <a:rPr lang="it-IT" sz="2400" dirty="0" smtClean="0"/>
              <a:t>, perché in questo caso non è necessario praticare alcun intervento chirurgico. Inoltre, come per l'interruzione tramite intervento chirurgico, in caso di </a:t>
            </a:r>
            <a:r>
              <a:rPr lang="it-IT" sz="2400" b="1" dirty="0" smtClean="0"/>
              <a:t>minorenni</a:t>
            </a:r>
            <a:r>
              <a:rPr lang="it-IT" sz="2400" dirty="0" smtClean="0"/>
              <a:t>, sarà indispensabile </a:t>
            </a:r>
            <a:r>
              <a:rPr lang="it-IT" sz="2400" b="1" dirty="0" smtClean="0"/>
              <a:t>l’autorizzazione dei genitori</a:t>
            </a:r>
            <a:r>
              <a:rPr lang="it-IT" sz="2400" dirty="0" smtClean="0"/>
              <a:t>.</a:t>
            </a:r>
            <a:r>
              <a:rPr lang="it-IT" dirty="0" smtClean="0"/>
              <a:t/>
            </a:r>
            <a:br>
              <a:rPr lang="it-IT" dirty="0" smtClean="0"/>
            </a:br>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397000" y="44450"/>
            <a:ext cx="6335713" cy="641350"/>
          </a:xfrm>
          <a:prstGeom prst="rect">
            <a:avLst/>
          </a:prstGeom>
          <a:noFill/>
          <a:ln w="9525">
            <a:noFill/>
            <a:miter lim="800000"/>
            <a:headEnd/>
            <a:tailEnd/>
          </a:ln>
          <a:effectLst>
            <a:outerShdw dist="35921" dir="2700000" algn="ctr" rotWithShape="0">
              <a:srgbClr val="FF9933"/>
            </a:outerShdw>
          </a:effectLst>
        </p:spPr>
        <p:txBody>
          <a:bodyPr wrap="none">
            <a:spAutoFit/>
          </a:bodyPr>
          <a:lstStyle/>
          <a:p>
            <a:pPr>
              <a:spcBef>
                <a:spcPct val="0"/>
              </a:spcBef>
              <a:buFontTx/>
              <a:buNone/>
            </a:pPr>
            <a:r>
              <a:rPr lang="it-IT" sz="3600">
                <a:solidFill>
                  <a:srgbClr val="FF0000"/>
                </a:solidFill>
              </a:rPr>
              <a:t>CEROTTO TRANSDERMICO</a:t>
            </a:r>
          </a:p>
        </p:txBody>
      </p:sp>
      <p:sp>
        <p:nvSpPr>
          <p:cNvPr id="31747" name="Rectangle 3"/>
          <p:cNvSpPr>
            <a:spLocks noChangeArrowheads="1"/>
          </p:cNvSpPr>
          <p:nvPr/>
        </p:nvSpPr>
        <p:spPr bwMode="auto">
          <a:xfrm>
            <a:off x="354013" y="620713"/>
            <a:ext cx="7818437" cy="641350"/>
          </a:xfrm>
          <a:prstGeom prst="rect">
            <a:avLst/>
          </a:prstGeom>
          <a:noFill/>
          <a:ln w="9525">
            <a:noFill/>
            <a:miter lim="800000"/>
            <a:headEnd/>
            <a:tailEnd/>
          </a:ln>
          <a:effectLst/>
        </p:spPr>
        <p:txBody>
          <a:bodyPr>
            <a:spAutoFit/>
          </a:bodyPr>
          <a:lstStyle/>
          <a:p>
            <a:pPr>
              <a:spcBef>
                <a:spcPct val="0"/>
              </a:spcBef>
              <a:buFontTx/>
              <a:buNone/>
            </a:pPr>
            <a:r>
              <a:rPr lang="it-IT" sz="1800">
                <a:solidFill>
                  <a:schemeClr val="tx1"/>
                </a:solidFill>
              </a:rPr>
              <a:t>I principi attivi presenti nella formulazione sono ormoni, un estrogeno (</a:t>
            </a:r>
            <a:r>
              <a:rPr lang="it-IT" sz="1800" i="1">
                <a:solidFill>
                  <a:schemeClr val="tx1"/>
                </a:solidFill>
              </a:rPr>
              <a:t>etinilestradiolo</a:t>
            </a:r>
            <a:r>
              <a:rPr lang="it-IT" sz="1800">
                <a:solidFill>
                  <a:schemeClr val="tx1"/>
                </a:solidFill>
              </a:rPr>
              <a:t>) e un progestinico (</a:t>
            </a:r>
            <a:r>
              <a:rPr lang="it-IT" sz="1800" i="1">
                <a:solidFill>
                  <a:schemeClr val="tx1"/>
                </a:solidFill>
              </a:rPr>
              <a:t>norelgestromin</a:t>
            </a:r>
            <a:r>
              <a:rPr lang="it-IT" sz="1800">
                <a:solidFill>
                  <a:schemeClr val="tx1"/>
                </a:solidFill>
              </a:rPr>
              <a:t>)</a:t>
            </a:r>
          </a:p>
        </p:txBody>
      </p:sp>
      <p:sp>
        <p:nvSpPr>
          <p:cNvPr id="31748" name="Rectangle 4"/>
          <p:cNvSpPr>
            <a:spLocks noChangeArrowheads="1"/>
          </p:cNvSpPr>
          <p:nvPr/>
        </p:nvSpPr>
        <p:spPr bwMode="auto">
          <a:xfrm>
            <a:off x="468313" y="1341438"/>
            <a:ext cx="7991475" cy="885825"/>
          </a:xfrm>
          <a:prstGeom prst="rect">
            <a:avLst/>
          </a:prstGeom>
          <a:noFill/>
          <a:ln w="9525">
            <a:noFill/>
            <a:miter lim="800000"/>
            <a:headEnd/>
            <a:tailEnd/>
          </a:ln>
          <a:effectLst/>
        </p:spPr>
        <p:txBody>
          <a:bodyPr>
            <a:spAutoFit/>
          </a:bodyPr>
          <a:lstStyle/>
          <a:p>
            <a:pPr>
              <a:spcBef>
                <a:spcPct val="0"/>
              </a:spcBef>
              <a:buFontTx/>
              <a:buNone/>
            </a:pPr>
            <a:r>
              <a:rPr lang="it-IT" sz="1800">
                <a:solidFill>
                  <a:schemeClr val="tx1"/>
                </a:solidFill>
              </a:rPr>
              <a:t>Queste sostanze sono liberate dalla matrice del cerotto e passano attraverso la pelle fino a raggiungere il sangue.</a:t>
            </a:r>
            <a:r>
              <a:rPr lang="it-IT" sz="1600">
                <a:solidFill>
                  <a:schemeClr val="tx1"/>
                </a:solidFill>
              </a:rPr>
              <a:t> </a:t>
            </a:r>
            <a:br>
              <a:rPr lang="it-IT" sz="1600">
                <a:solidFill>
                  <a:schemeClr val="tx1"/>
                </a:solidFill>
              </a:rPr>
            </a:br>
            <a:endParaRPr lang="it-IT" sz="1600">
              <a:solidFill>
                <a:schemeClr val="tx1"/>
              </a:solidFill>
            </a:endParaRPr>
          </a:p>
        </p:txBody>
      </p:sp>
      <p:sp>
        <p:nvSpPr>
          <p:cNvPr id="31749" name="Rectangle 5"/>
          <p:cNvSpPr>
            <a:spLocks noChangeArrowheads="1"/>
          </p:cNvSpPr>
          <p:nvPr/>
        </p:nvSpPr>
        <p:spPr bwMode="auto">
          <a:xfrm>
            <a:off x="0" y="2441575"/>
            <a:ext cx="9144000" cy="915988"/>
          </a:xfrm>
          <a:prstGeom prst="rect">
            <a:avLst/>
          </a:prstGeom>
          <a:noFill/>
          <a:ln w="9525">
            <a:noFill/>
            <a:miter lim="800000"/>
            <a:headEnd/>
            <a:tailEnd/>
          </a:ln>
          <a:effectLst/>
        </p:spPr>
        <p:txBody>
          <a:bodyPr>
            <a:spAutoFit/>
          </a:bodyPr>
          <a:lstStyle/>
          <a:p>
            <a:pPr>
              <a:spcBef>
                <a:spcPct val="0"/>
              </a:spcBef>
              <a:buFontTx/>
              <a:buNone/>
            </a:pPr>
            <a:r>
              <a:rPr lang="it-IT" sz="1800">
                <a:solidFill>
                  <a:schemeClr val="tx1"/>
                </a:solidFill>
              </a:rPr>
              <a:t> Medesimo dei contraccettivi orali tradizionali:</a:t>
            </a:r>
          </a:p>
          <a:p>
            <a:pPr>
              <a:spcBef>
                <a:spcPct val="0"/>
              </a:spcBef>
              <a:buFontTx/>
              <a:buNone/>
            </a:pPr>
            <a:r>
              <a:rPr lang="it-IT" sz="1800">
                <a:solidFill>
                  <a:schemeClr val="tx1"/>
                </a:solidFill>
              </a:rPr>
              <a:t>  il blocco dell’ovulazione e la contemporanea alterazione dell’ambiente vaginale e uterino che viene reso inadatto alla fecondazione</a:t>
            </a:r>
          </a:p>
        </p:txBody>
      </p:sp>
      <p:sp>
        <p:nvSpPr>
          <p:cNvPr id="31750" name="Rectangle 6"/>
          <p:cNvSpPr>
            <a:spLocks noChangeArrowheads="1"/>
          </p:cNvSpPr>
          <p:nvPr/>
        </p:nvSpPr>
        <p:spPr bwMode="auto">
          <a:xfrm>
            <a:off x="2446338" y="1989138"/>
            <a:ext cx="4071937" cy="579437"/>
          </a:xfrm>
          <a:prstGeom prst="rect">
            <a:avLst/>
          </a:prstGeom>
          <a:noFill/>
          <a:ln w="9525">
            <a:noFill/>
            <a:miter lim="800000"/>
            <a:headEnd/>
            <a:tailEnd/>
          </a:ln>
          <a:effectLst>
            <a:outerShdw dist="35921" dir="2700000" algn="ctr" rotWithShape="0">
              <a:srgbClr val="FF9933"/>
            </a:outerShdw>
          </a:effectLst>
        </p:spPr>
        <p:txBody>
          <a:bodyPr wrap="none">
            <a:spAutoFit/>
          </a:bodyPr>
          <a:lstStyle/>
          <a:p>
            <a:pPr>
              <a:buFontTx/>
              <a:buNone/>
            </a:pPr>
            <a:r>
              <a:rPr lang="it-IT" sz="3200">
                <a:solidFill>
                  <a:srgbClr val="FF0000"/>
                </a:solidFill>
              </a:rPr>
              <a:t>Meccanismo d’azione</a:t>
            </a:r>
          </a:p>
        </p:txBody>
      </p:sp>
      <p:sp>
        <p:nvSpPr>
          <p:cNvPr id="31752" name="Text Box 8"/>
          <p:cNvSpPr txBox="1">
            <a:spLocks noChangeArrowheads="1"/>
          </p:cNvSpPr>
          <p:nvPr/>
        </p:nvSpPr>
        <p:spPr bwMode="auto">
          <a:xfrm>
            <a:off x="251520" y="3860800"/>
            <a:ext cx="3600399" cy="1892826"/>
          </a:xfrm>
          <a:prstGeom prst="rect">
            <a:avLst/>
          </a:prstGeom>
          <a:noFill/>
          <a:ln w="9525">
            <a:noFill/>
            <a:miter lim="800000"/>
            <a:headEnd/>
            <a:tailEnd/>
          </a:ln>
          <a:effectLst/>
        </p:spPr>
        <p:txBody>
          <a:bodyPr wrap="square">
            <a:spAutoFit/>
          </a:bodyPr>
          <a:lstStyle/>
          <a:p>
            <a:pPr>
              <a:buFont typeface="Wingdings" pitchFamily="2" charset="2"/>
              <a:buChar char="ü"/>
            </a:pPr>
            <a:r>
              <a:rPr lang="it-IT" sz="1800" dirty="0">
                <a:solidFill>
                  <a:schemeClr val="tx1"/>
                </a:solidFill>
              </a:rPr>
              <a:t>Efficaci quanto la pillola</a:t>
            </a:r>
          </a:p>
          <a:p>
            <a:pPr>
              <a:buFont typeface="Wingdings" pitchFamily="2" charset="2"/>
              <a:buChar char="ü"/>
            </a:pPr>
            <a:r>
              <a:rPr lang="it-IT" sz="1800" dirty="0">
                <a:solidFill>
                  <a:schemeClr val="tx1"/>
                </a:solidFill>
              </a:rPr>
              <a:t> Applicazione settimanale</a:t>
            </a:r>
          </a:p>
          <a:p>
            <a:pPr>
              <a:buFont typeface="Wingdings" pitchFamily="2" charset="2"/>
              <a:buChar char="ü"/>
            </a:pPr>
            <a:r>
              <a:rPr lang="it-IT" sz="1800" dirty="0">
                <a:solidFill>
                  <a:schemeClr val="tx1"/>
                </a:solidFill>
              </a:rPr>
              <a:t> Efficace anche in episodi di malassorbimento</a:t>
            </a:r>
          </a:p>
          <a:p>
            <a:pPr>
              <a:buFont typeface="Wingdings" pitchFamily="2" charset="2"/>
              <a:buChar char="ü"/>
            </a:pPr>
            <a:r>
              <a:rPr lang="it-IT" sz="1800" dirty="0">
                <a:solidFill>
                  <a:schemeClr val="tx1"/>
                </a:solidFill>
              </a:rPr>
              <a:t> Servizio “Ricorda”</a:t>
            </a:r>
          </a:p>
        </p:txBody>
      </p:sp>
      <p:sp>
        <p:nvSpPr>
          <p:cNvPr id="31754" name="Text Box 10"/>
          <p:cNvSpPr txBox="1">
            <a:spLocks noChangeArrowheads="1"/>
          </p:cNvSpPr>
          <p:nvPr/>
        </p:nvSpPr>
        <p:spPr bwMode="auto">
          <a:xfrm>
            <a:off x="3924300" y="3833813"/>
            <a:ext cx="5183188" cy="2979737"/>
          </a:xfrm>
          <a:prstGeom prst="rect">
            <a:avLst/>
          </a:prstGeom>
          <a:noFill/>
          <a:ln w="9525">
            <a:noFill/>
            <a:miter lim="800000"/>
            <a:headEnd/>
            <a:tailEnd/>
          </a:ln>
          <a:effectLst/>
        </p:spPr>
        <p:txBody>
          <a:bodyPr>
            <a:spAutoFit/>
          </a:bodyPr>
          <a:lstStyle/>
          <a:p>
            <a:pPr>
              <a:buFont typeface="Wingdings" pitchFamily="2" charset="2"/>
              <a:buChar char="ü"/>
            </a:pPr>
            <a:r>
              <a:rPr lang="it-IT" sz="1800" dirty="0">
                <a:solidFill>
                  <a:schemeClr val="tx1"/>
                </a:solidFill>
              </a:rPr>
              <a:t> Efficacia ridotta in donne con peso corporeo superiore ai 90 kg</a:t>
            </a:r>
          </a:p>
          <a:p>
            <a:pPr>
              <a:buFont typeface="Wingdings" pitchFamily="2" charset="2"/>
              <a:buChar char="ü"/>
            </a:pPr>
            <a:r>
              <a:rPr lang="it-IT" sz="1800" dirty="0">
                <a:solidFill>
                  <a:schemeClr val="tx1"/>
                </a:solidFill>
              </a:rPr>
              <a:t> Efficacia ridotta se applicato su zone ricche di adipe</a:t>
            </a:r>
          </a:p>
          <a:p>
            <a:pPr>
              <a:buFont typeface="Wingdings" pitchFamily="2" charset="2"/>
              <a:buChar char="ü"/>
            </a:pPr>
            <a:r>
              <a:rPr lang="it-IT" sz="1800" dirty="0">
                <a:solidFill>
                  <a:schemeClr val="tx1"/>
                </a:solidFill>
              </a:rPr>
              <a:t> Facile distacco</a:t>
            </a:r>
          </a:p>
          <a:p>
            <a:pPr>
              <a:buFont typeface="Wingdings" pitchFamily="2" charset="2"/>
              <a:buChar char="ü"/>
            </a:pPr>
            <a:r>
              <a:rPr lang="it-IT" sz="1800" dirty="0">
                <a:solidFill>
                  <a:schemeClr val="tx1"/>
                </a:solidFill>
              </a:rPr>
              <a:t> Visibilità specie d’estate</a:t>
            </a:r>
          </a:p>
          <a:p>
            <a:pPr>
              <a:buFont typeface="Wingdings" pitchFamily="2" charset="2"/>
              <a:buChar char="ü"/>
            </a:pPr>
            <a:r>
              <a:rPr lang="it-IT" sz="1800" dirty="0">
                <a:solidFill>
                  <a:schemeClr val="tx1"/>
                </a:solidFill>
              </a:rPr>
              <a:t> Irritazioni</a:t>
            </a:r>
          </a:p>
          <a:p>
            <a:pPr>
              <a:buFont typeface="Wingdings" pitchFamily="2" charset="2"/>
              <a:buChar char="ü"/>
            </a:pPr>
            <a:r>
              <a:rPr lang="it-IT" sz="1800" dirty="0">
                <a:solidFill>
                  <a:schemeClr val="tx1"/>
                </a:solidFill>
              </a:rPr>
              <a:t> Smaltimento in appositi contenitori</a:t>
            </a:r>
          </a:p>
        </p:txBody>
      </p:sp>
      <p:sp>
        <p:nvSpPr>
          <p:cNvPr id="13" name="CasellaDiTesto 12"/>
          <p:cNvSpPr txBox="1"/>
          <p:nvPr/>
        </p:nvSpPr>
        <p:spPr>
          <a:xfrm>
            <a:off x="251520" y="5842337"/>
            <a:ext cx="3505200" cy="1015663"/>
          </a:xfrm>
          <a:prstGeom prst="rect">
            <a:avLst/>
          </a:prstGeom>
          <a:noFill/>
        </p:spPr>
        <p:txBody>
          <a:bodyPr wrap="square" rtlCol="0">
            <a:spAutoFit/>
          </a:bodyPr>
          <a:lstStyle/>
          <a:p>
            <a:r>
              <a:rPr lang="it-IT" sz="2000" b="1" dirty="0" smtClean="0">
                <a:solidFill>
                  <a:srgbClr val="FF0000"/>
                </a:solidFill>
              </a:rPr>
              <a:t>NON PUO’ ESSERE APPLICATO A CHI NON PUO’ USARE LA PILLOLA</a:t>
            </a:r>
            <a:endParaRPr lang="it-IT" sz="2000" b="1" dirty="0">
              <a:solidFill>
                <a:srgbClr val="FF0000"/>
              </a:solidFill>
            </a:endParaRPr>
          </a:p>
        </p:txBody>
      </p:sp>
      <p:sp>
        <p:nvSpPr>
          <p:cNvPr id="14" name="CasellaDiTesto 13"/>
          <p:cNvSpPr txBox="1"/>
          <p:nvPr/>
        </p:nvSpPr>
        <p:spPr>
          <a:xfrm>
            <a:off x="762000" y="3442037"/>
            <a:ext cx="2585864" cy="461665"/>
          </a:xfrm>
          <a:prstGeom prst="rect">
            <a:avLst/>
          </a:prstGeom>
          <a:noFill/>
        </p:spPr>
        <p:txBody>
          <a:bodyPr wrap="square" rtlCol="0">
            <a:spAutoFit/>
          </a:bodyPr>
          <a:lstStyle/>
          <a:p>
            <a:r>
              <a:rPr lang="it-IT" b="1" dirty="0" smtClean="0">
                <a:solidFill>
                  <a:srgbClr val="FF0000"/>
                </a:solidFill>
              </a:rPr>
              <a:t>VANTAGGI</a:t>
            </a:r>
            <a:endParaRPr lang="it-IT" b="1" dirty="0">
              <a:solidFill>
                <a:srgbClr val="FF0000"/>
              </a:solidFill>
            </a:endParaRPr>
          </a:p>
        </p:txBody>
      </p:sp>
      <p:sp>
        <p:nvSpPr>
          <p:cNvPr id="15" name="CasellaDiTesto 14"/>
          <p:cNvSpPr txBox="1"/>
          <p:nvPr/>
        </p:nvSpPr>
        <p:spPr>
          <a:xfrm>
            <a:off x="5156200" y="3442037"/>
            <a:ext cx="2872184" cy="461665"/>
          </a:xfrm>
          <a:prstGeom prst="rect">
            <a:avLst/>
          </a:prstGeom>
          <a:noFill/>
        </p:spPr>
        <p:txBody>
          <a:bodyPr wrap="square" rtlCol="0">
            <a:spAutoFit/>
          </a:bodyPr>
          <a:lstStyle/>
          <a:p>
            <a:r>
              <a:rPr lang="it-IT" b="1" dirty="0" smtClean="0">
                <a:solidFill>
                  <a:srgbClr val="FF0000"/>
                </a:solidFill>
              </a:rPr>
              <a:t>SVANTAGGI</a:t>
            </a:r>
            <a:endParaRPr lang="it-IT"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p:cTn id="7" dur="500" fill="hold"/>
                                        <p:tgtEl>
                                          <p:spTgt spid="31747"/>
                                        </p:tgtEl>
                                        <p:attrNameLst>
                                          <p:attrName>ppt_w</p:attrName>
                                        </p:attrNameLst>
                                      </p:cBhvr>
                                      <p:tavLst>
                                        <p:tav tm="0">
                                          <p:val>
                                            <p:fltVal val="0"/>
                                          </p:val>
                                        </p:tav>
                                        <p:tav tm="100000">
                                          <p:val>
                                            <p:strVal val="#ppt_w"/>
                                          </p:val>
                                        </p:tav>
                                      </p:tavLst>
                                    </p:anim>
                                    <p:anim calcmode="lin" valueType="num">
                                      <p:cBhvr>
                                        <p:cTn id="8" dur="500" fill="hold"/>
                                        <p:tgtEl>
                                          <p:spTgt spid="31747"/>
                                        </p:tgtEl>
                                        <p:attrNameLst>
                                          <p:attrName>ppt_h</p:attrName>
                                        </p:attrNameLst>
                                      </p:cBhvr>
                                      <p:tavLst>
                                        <p:tav tm="0">
                                          <p:val>
                                            <p:fltVal val="0"/>
                                          </p:val>
                                        </p:tav>
                                        <p:tav tm="100000">
                                          <p:val>
                                            <p:strVal val="#ppt_h"/>
                                          </p:val>
                                        </p:tav>
                                      </p:tavLst>
                                    </p:anim>
                                    <p:animEffect transition="in" filter="fade">
                                      <p:cBhvr>
                                        <p:cTn id="9" dur="500"/>
                                        <p:tgtEl>
                                          <p:spTgt spid="3174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1748"/>
                                        </p:tgtEl>
                                        <p:attrNameLst>
                                          <p:attrName>style.visibility</p:attrName>
                                        </p:attrNameLst>
                                      </p:cBhvr>
                                      <p:to>
                                        <p:strVal val="visible"/>
                                      </p:to>
                                    </p:set>
                                    <p:anim calcmode="lin" valueType="num">
                                      <p:cBhvr>
                                        <p:cTn id="12" dur="500" fill="hold"/>
                                        <p:tgtEl>
                                          <p:spTgt spid="31748"/>
                                        </p:tgtEl>
                                        <p:attrNameLst>
                                          <p:attrName>ppt_w</p:attrName>
                                        </p:attrNameLst>
                                      </p:cBhvr>
                                      <p:tavLst>
                                        <p:tav tm="0">
                                          <p:val>
                                            <p:fltVal val="0"/>
                                          </p:val>
                                        </p:tav>
                                        <p:tav tm="100000">
                                          <p:val>
                                            <p:strVal val="#ppt_w"/>
                                          </p:val>
                                        </p:tav>
                                      </p:tavLst>
                                    </p:anim>
                                    <p:anim calcmode="lin" valueType="num">
                                      <p:cBhvr>
                                        <p:cTn id="13" dur="500" fill="hold"/>
                                        <p:tgtEl>
                                          <p:spTgt spid="31748"/>
                                        </p:tgtEl>
                                        <p:attrNameLst>
                                          <p:attrName>ppt_h</p:attrName>
                                        </p:attrNameLst>
                                      </p:cBhvr>
                                      <p:tavLst>
                                        <p:tav tm="0">
                                          <p:val>
                                            <p:fltVal val="0"/>
                                          </p:val>
                                        </p:tav>
                                        <p:tav tm="100000">
                                          <p:val>
                                            <p:strVal val="#ppt_h"/>
                                          </p:val>
                                        </p:tav>
                                      </p:tavLst>
                                    </p:anim>
                                    <p:animEffect transition="in" filter="fade">
                                      <p:cBhvr>
                                        <p:cTn id="14" dur="500"/>
                                        <p:tgtEl>
                                          <p:spTgt spid="3174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1750"/>
                                        </p:tgtEl>
                                        <p:attrNameLst>
                                          <p:attrName>style.visibility</p:attrName>
                                        </p:attrNameLst>
                                      </p:cBhvr>
                                      <p:to>
                                        <p:strVal val="visible"/>
                                      </p:to>
                                    </p:set>
                                    <p:anim calcmode="lin" valueType="num">
                                      <p:cBhvr>
                                        <p:cTn id="19" dur="500" fill="hold"/>
                                        <p:tgtEl>
                                          <p:spTgt spid="31750"/>
                                        </p:tgtEl>
                                        <p:attrNameLst>
                                          <p:attrName>ppt_w</p:attrName>
                                        </p:attrNameLst>
                                      </p:cBhvr>
                                      <p:tavLst>
                                        <p:tav tm="0">
                                          <p:val>
                                            <p:fltVal val="0"/>
                                          </p:val>
                                        </p:tav>
                                        <p:tav tm="100000">
                                          <p:val>
                                            <p:strVal val="#ppt_w"/>
                                          </p:val>
                                        </p:tav>
                                      </p:tavLst>
                                    </p:anim>
                                    <p:anim calcmode="lin" valueType="num">
                                      <p:cBhvr>
                                        <p:cTn id="20" dur="500" fill="hold"/>
                                        <p:tgtEl>
                                          <p:spTgt spid="31750"/>
                                        </p:tgtEl>
                                        <p:attrNameLst>
                                          <p:attrName>ppt_h</p:attrName>
                                        </p:attrNameLst>
                                      </p:cBhvr>
                                      <p:tavLst>
                                        <p:tav tm="0">
                                          <p:val>
                                            <p:fltVal val="0"/>
                                          </p:val>
                                        </p:tav>
                                        <p:tav tm="100000">
                                          <p:val>
                                            <p:strVal val="#ppt_h"/>
                                          </p:val>
                                        </p:tav>
                                      </p:tavLst>
                                    </p:anim>
                                    <p:animEffect transition="in" filter="fade">
                                      <p:cBhvr>
                                        <p:cTn id="21" dur="500"/>
                                        <p:tgtEl>
                                          <p:spTgt spid="3175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1749">
                                            <p:txEl>
                                              <p:pRg st="0" end="0"/>
                                            </p:txEl>
                                          </p:spTgt>
                                        </p:tgtEl>
                                        <p:attrNameLst>
                                          <p:attrName>style.visibility</p:attrName>
                                        </p:attrNameLst>
                                      </p:cBhvr>
                                      <p:to>
                                        <p:strVal val="visible"/>
                                      </p:to>
                                    </p:set>
                                    <p:anim calcmode="lin" valueType="num">
                                      <p:cBhvr>
                                        <p:cTn id="26" dur="500" fill="hold"/>
                                        <p:tgtEl>
                                          <p:spTgt spid="31749">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31749">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31749">
                                            <p:txEl>
                                              <p:pRg st="0" end="0"/>
                                            </p:txEl>
                                          </p:spTgt>
                                        </p:tgtEl>
                                      </p:cBhvr>
                                    </p:animEffect>
                                  </p:childTnLst>
                                </p:cTn>
                              </p:par>
                              <p:par>
                                <p:cTn id="29" presetID="53" presetClass="entr" presetSubtype="0" fill="hold" nodeType="withEffect">
                                  <p:stCondLst>
                                    <p:cond delay="0"/>
                                  </p:stCondLst>
                                  <p:childTnLst>
                                    <p:set>
                                      <p:cBhvr>
                                        <p:cTn id="30" dur="1" fill="hold">
                                          <p:stCondLst>
                                            <p:cond delay="0"/>
                                          </p:stCondLst>
                                        </p:cTn>
                                        <p:tgtEl>
                                          <p:spTgt spid="31749">
                                            <p:txEl>
                                              <p:pRg st="1" end="1"/>
                                            </p:txEl>
                                          </p:spTgt>
                                        </p:tgtEl>
                                        <p:attrNameLst>
                                          <p:attrName>style.visibility</p:attrName>
                                        </p:attrNameLst>
                                      </p:cBhvr>
                                      <p:to>
                                        <p:strVal val="visible"/>
                                      </p:to>
                                    </p:set>
                                    <p:anim calcmode="lin" valueType="num">
                                      <p:cBhvr>
                                        <p:cTn id="31" dur="500" fill="hold"/>
                                        <p:tgtEl>
                                          <p:spTgt spid="31749">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31749">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31749">
                                            <p:txEl>
                                              <p:pRg st="1" end="1"/>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1754"/>
                                        </p:tgtEl>
                                        <p:attrNameLst>
                                          <p:attrName>style.visibility</p:attrName>
                                        </p:attrNameLst>
                                      </p:cBhvr>
                                      <p:to>
                                        <p:strVal val="visible"/>
                                      </p:to>
                                    </p:set>
                                    <p:anim calcmode="lin" valueType="num">
                                      <p:cBhvr>
                                        <p:cTn id="36" dur="500" fill="hold"/>
                                        <p:tgtEl>
                                          <p:spTgt spid="31754"/>
                                        </p:tgtEl>
                                        <p:attrNameLst>
                                          <p:attrName>ppt_w</p:attrName>
                                        </p:attrNameLst>
                                      </p:cBhvr>
                                      <p:tavLst>
                                        <p:tav tm="0">
                                          <p:val>
                                            <p:fltVal val="0"/>
                                          </p:val>
                                        </p:tav>
                                        <p:tav tm="100000">
                                          <p:val>
                                            <p:strVal val="#ppt_w"/>
                                          </p:val>
                                        </p:tav>
                                      </p:tavLst>
                                    </p:anim>
                                    <p:anim calcmode="lin" valueType="num">
                                      <p:cBhvr>
                                        <p:cTn id="37" dur="500" fill="hold"/>
                                        <p:tgtEl>
                                          <p:spTgt spid="31754"/>
                                        </p:tgtEl>
                                        <p:attrNameLst>
                                          <p:attrName>ppt_h</p:attrName>
                                        </p:attrNameLst>
                                      </p:cBhvr>
                                      <p:tavLst>
                                        <p:tav tm="0">
                                          <p:val>
                                            <p:fltVal val="0"/>
                                          </p:val>
                                        </p:tav>
                                        <p:tav tm="100000">
                                          <p:val>
                                            <p:strVal val="#ppt_h"/>
                                          </p:val>
                                        </p:tav>
                                      </p:tavLst>
                                    </p:anim>
                                    <p:animEffect transition="in" filter="fade">
                                      <p:cBhvr>
                                        <p:cTn id="38" dur="500"/>
                                        <p:tgtEl>
                                          <p:spTgt spid="31754"/>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1752"/>
                                        </p:tgtEl>
                                        <p:attrNameLst>
                                          <p:attrName>style.visibility</p:attrName>
                                        </p:attrNameLst>
                                      </p:cBhvr>
                                      <p:to>
                                        <p:strVal val="visible"/>
                                      </p:to>
                                    </p:set>
                                    <p:anim calcmode="lin" valueType="num">
                                      <p:cBhvr>
                                        <p:cTn id="41" dur="500" fill="hold"/>
                                        <p:tgtEl>
                                          <p:spTgt spid="31752"/>
                                        </p:tgtEl>
                                        <p:attrNameLst>
                                          <p:attrName>ppt_w</p:attrName>
                                        </p:attrNameLst>
                                      </p:cBhvr>
                                      <p:tavLst>
                                        <p:tav tm="0">
                                          <p:val>
                                            <p:fltVal val="0"/>
                                          </p:val>
                                        </p:tav>
                                        <p:tav tm="100000">
                                          <p:val>
                                            <p:strVal val="#ppt_w"/>
                                          </p:val>
                                        </p:tav>
                                      </p:tavLst>
                                    </p:anim>
                                    <p:anim calcmode="lin" valueType="num">
                                      <p:cBhvr>
                                        <p:cTn id="42" dur="500" fill="hold"/>
                                        <p:tgtEl>
                                          <p:spTgt spid="31752"/>
                                        </p:tgtEl>
                                        <p:attrNameLst>
                                          <p:attrName>ppt_h</p:attrName>
                                        </p:attrNameLst>
                                      </p:cBhvr>
                                      <p:tavLst>
                                        <p:tav tm="0">
                                          <p:val>
                                            <p:fltVal val="0"/>
                                          </p:val>
                                        </p:tav>
                                        <p:tav tm="100000">
                                          <p:val>
                                            <p:strVal val="#ppt_h"/>
                                          </p:val>
                                        </p:tav>
                                      </p:tavLst>
                                    </p:anim>
                                    <p:animEffect transition="in" filter="fade">
                                      <p:cBhvr>
                                        <p:cTn id="43"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p:bldP spid="31750" grpId="0"/>
      <p:bldP spid="31752" grpId="0"/>
      <p:bldP spid="3175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692696"/>
            <a:ext cx="8686800" cy="6165304"/>
          </a:xfrm>
        </p:spPr>
        <p:txBody>
          <a:bodyPr/>
          <a:lstStyle/>
          <a:p>
            <a:pPr marL="0" indent="0" algn="just"/>
            <a:r>
              <a:rPr lang="it-IT" sz="2000" dirty="0" smtClean="0"/>
              <a:t>Sono stati descritti effetti indesiderati dei COC (come aumento di peso e ritenzione di liquidi, nausea, dolenzia mammaria, mal di testa ecc.). Gli studi sulla reale incidenza di questi effetti indesiderati sono limitati, soprattutto nelle donne che assumono contraccettivi di moderna concezione. Per quanto attiene il peso corporeo, recenti revisioni scientifiche non hanno evidenziato un significativo aumento con l’uso di contraccettivi ormonali. </a:t>
            </a:r>
          </a:p>
          <a:p>
            <a:pPr marL="0" indent="0" algn="just"/>
            <a:r>
              <a:rPr lang="it-IT" sz="2000" dirty="0" smtClean="0"/>
              <a:t>Gli studi sul rapporto fra utilizzo di COC e rischio di tumori hanno evidenziato </a:t>
            </a:r>
            <a:r>
              <a:rPr lang="it-IT" sz="2000" dirty="0" smtClean="0">
                <a:solidFill>
                  <a:srgbClr val="C00000"/>
                </a:solidFill>
              </a:rPr>
              <a:t>sia incrementi di rischio sia effetti protettivi. </a:t>
            </a:r>
            <a:r>
              <a:rPr lang="it-IT" sz="2000" dirty="0" smtClean="0"/>
              <a:t>Potrebbe esserci un aumento del rischio di cancro della cervice uterina (che aumenterebbe con la durata d’uso oltre i 10 anni) ed è pertanto raccomandata l’esecuzione del PAP test dopo l’inizio dei rapporti sessuali, dai 25 anni in poi con le cadenze previste dagli screening regionali. </a:t>
            </a:r>
          </a:p>
          <a:p>
            <a:pPr marL="0" indent="0" algn="just"/>
            <a:r>
              <a:rPr lang="it-IT" sz="2000" dirty="0" smtClean="0"/>
              <a:t>I risultati degli studi sul COC e carcinoma della mammella sono più controversi: l’eventuale incremento di rischio è verosimilmente molto piccolo e si annulla dopo 10 anni dall’interruzione. L’uso di COC ha un </a:t>
            </a:r>
            <a:r>
              <a:rPr lang="it-IT" sz="2000" dirty="0" smtClean="0">
                <a:solidFill>
                  <a:srgbClr val="00B050"/>
                </a:solidFill>
              </a:rPr>
              <a:t>dimostrato effetto protettivo </a:t>
            </a:r>
            <a:r>
              <a:rPr lang="it-IT" sz="2000" dirty="0" smtClean="0"/>
              <a:t>nei confronti del rischio di cancro dell’endometrio e dell’ovaio, che risulta quasi dimezzato con il loro uso e la cui riduzione permane per molti anni dopo l’interruzione della contraccezione. </a:t>
            </a:r>
          </a:p>
        </p:txBody>
      </p:sp>
      <p:sp>
        <p:nvSpPr>
          <p:cNvPr id="5" name="CasellaDiTesto 4"/>
          <p:cNvSpPr txBox="1"/>
          <p:nvPr/>
        </p:nvSpPr>
        <p:spPr>
          <a:xfrm>
            <a:off x="1409700" y="0"/>
            <a:ext cx="6604000" cy="584775"/>
          </a:xfrm>
          <a:prstGeom prst="rect">
            <a:avLst/>
          </a:prstGeom>
          <a:noFill/>
        </p:spPr>
        <p:txBody>
          <a:bodyPr wrap="square" rtlCol="0">
            <a:spAutoFit/>
          </a:bodyPr>
          <a:lstStyle/>
          <a:p>
            <a:pPr algn="ctr"/>
            <a:r>
              <a:rPr lang="it-IT" sz="3200" dirty="0" smtClean="0">
                <a:solidFill>
                  <a:srgbClr val="FF0000"/>
                </a:solidFill>
              </a:rPr>
              <a:t>Rischi ed effetti indesiderati?</a:t>
            </a:r>
            <a:endParaRPr lang="it-IT" sz="3200"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4000" y="368300"/>
            <a:ext cx="8686800" cy="5956300"/>
          </a:xfrm>
        </p:spPr>
        <p:txBody>
          <a:bodyPr/>
          <a:lstStyle/>
          <a:p>
            <a:pPr marL="0" indent="0" algn="just">
              <a:buNone/>
            </a:pPr>
            <a:r>
              <a:rPr lang="it-IT" sz="2000" dirty="0" smtClean="0"/>
              <a:t>I tassi di incidenza e di mortalità per tutte le malattie </a:t>
            </a:r>
            <a:r>
              <a:rPr lang="it-IT" sz="2000" dirty="0" err="1" smtClean="0"/>
              <a:t>cardiocerebrovascolari</a:t>
            </a:r>
            <a:r>
              <a:rPr lang="it-IT" sz="2000" dirty="0" smtClean="0"/>
              <a:t> - ictus, infarto del miocardio (IMA), tromboembolismo (</a:t>
            </a:r>
            <a:r>
              <a:rPr lang="it-IT" sz="2000" dirty="0" err="1" smtClean="0"/>
              <a:t>TromboEmbolia</a:t>
            </a:r>
            <a:r>
              <a:rPr lang="it-IT" sz="2000" dirty="0" smtClean="0"/>
              <a:t> </a:t>
            </a:r>
            <a:r>
              <a:rPr lang="it-IT" sz="2000" dirty="0" err="1" smtClean="0"/>
              <a:t>Venosa-TEV</a:t>
            </a:r>
            <a:r>
              <a:rPr lang="it-IT" sz="2000" dirty="0" smtClean="0"/>
              <a:t> o Trombosi Venosa </a:t>
            </a:r>
            <a:r>
              <a:rPr lang="it-IT" sz="2000" dirty="0" err="1" smtClean="0"/>
              <a:t>Profonda-TVP</a:t>
            </a:r>
            <a:r>
              <a:rPr lang="it-IT" sz="2000" dirty="0" smtClean="0"/>
              <a:t>) - in donne di età riproduttiva sono molto bassi. Qualsiasi incidenza o mortalità aggiuntiva per malattia cardiovascolare, attribuibile a contraccettivi orali,</a:t>
            </a:r>
            <a:r>
              <a:rPr lang="it-IT" sz="2000" dirty="0" smtClean="0">
                <a:solidFill>
                  <a:srgbClr val="FF0000"/>
                </a:solidFill>
              </a:rPr>
              <a:t> è molto piccola </a:t>
            </a:r>
            <a:r>
              <a:rPr lang="it-IT" sz="2000" dirty="0" smtClean="0"/>
              <a:t>se le utilizzatrici non fumano e non hanno altri fattori di rischio cardiovascolare. L’aumento del rischio d’infarto del miocardio acuto (IMA) con l’uso di contraccettivi ormonali è verosimilmente modesto nelle non fumatrici, mentre aumenta nelle donne che fumano. Anche l’aumento del rischio assoluto di ictus associato all’uso di COC è probabilmente molto basso; i COC sono considerati fra i fattori che probabilmente aumentano il rischio di ictus, ma che al momento non appaiono completamente documentati. L’assunzione di contraccettivi ormonali si associa ad un aumento del rischio di </a:t>
            </a:r>
            <a:r>
              <a:rPr lang="it-IT" sz="2000" b="1" dirty="0" smtClean="0">
                <a:solidFill>
                  <a:srgbClr val="C00000"/>
                </a:solidFill>
              </a:rPr>
              <a:t>trombosi venosa profonda</a:t>
            </a:r>
            <a:r>
              <a:rPr lang="it-IT" sz="2000" dirty="0" smtClean="0"/>
              <a:t>, che nelle donne in età fertile (15-44 anni) che non li assumono è di </a:t>
            </a:r>
            <a:r>
              <a:rPr lang="it-IT" sz="2000" dirty="0" smtClean="0">
                <a:solidFill>
                  <a:srgbClr val="C00000"/>
                </a:solidFill>
              </a:rPr>
              <a:t>5</a:t>
            </a:r>
            <a:r>
              <a:rPr lang="it-IT" sz="2000" dirty="0" smtClean="0"/>
              <a:t> episodi su 100.000 donne/anno, mentre per le donne che assumono contraccettivi ormonali di 2° e 3° generazione è rispettivamente di </a:t>
            </a:r>
            <a:r>
              <a:rPr lang="it-IT" sz="2000" dirty="0" smtClean="0">
                <a:solidFill>
                  <a:srgbClr val="C00000"/>
                </a:solidFill>
              </a:rPr>
              <a:t>15</a:t>
            </a:r>
            <a:r>
              <a:rPr lang="it-IT" sz="2000" dirty="0" smtClean="0"/>
              <a:t> episodi su 100.000 donne/anno e di </a:t>
            </a:r>
            <a:r>
              <a:rPr lang="it-IT" sz="2000" dirty="0" smtClean="0">
                <a:solidFill>
                  <a:srgbClr val="C00000"/>
                </a:solidFill>
              </a:rPr>
              <a:t>25</a:t>
            </a:r>
            <a:r>
              <a:rPr lang="it-IT" sz="2000" dirty="0" smtClean="0"/>
              <a:t> episodi su 100.000 donne/anno. Il rischio è aumentato nelle donne con predisposizione alla </a:t>
            </a:r>
            <a:r>
              <a:rPr lang="it-IT" sz="2000" dirty="0" err="1" smtClean="0"/>
              <a:t>ipercoagulabilità</a:t>
            </a:r>
            <a:r>
              <a:rPr lang="it-IT" sz="2000" dirty="0" smtClean="0"/>
              <a:t> del sangue (diatesi </a:t>
            </a:r>
            <a:r>
              <a:rPr lang="it-IT" sz="2000" dirty="0" err="1" smtClean="0"/>
              <a:t>trombofilica</a:t>
            </a:r>
            <a:r>
              <a:rPr lang="it-IT" sz="2000" dirty="0" smtClean="0"/>
              <a:t>).</a:t>
            </a:r>
            <a:endParaRPr lang="it-IT"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6146" name="Picture 2" descr="sexhorm"/>
          <p:cNvPicPr>
            <a:picLocks noChangeAspect="1" noChangeArrowheads="1"/>
          </p:cNvPicPr>
          <p:nvPr/>
        </p:nvPicPr>
        <p:blipFill>
          <a:blip r:embed="rId3" cstate="print"/>
          <a:srcRect/>
          <a:stretch>
            <a:fillRect/>
          </a:stretch>
        </p:blipFill>
        <p:spPr bwMode="auto">
          <a:xfrm>
            <a:off x="1042988" y="844550"/>
            <a:ext cx="6408737" cy="4343400"/>
          </a:xfrm>
          <a:prstGeom prst="rect">
            <a:avLst/>
          </a:prstGeom>
          <a:noFill/>
          <a:ln w="9525">
            <a:noFill/>
            <a:miter lim="800000"/>
            <a:headEnd/>
            <a:tailEnd/>
          </a:ln>
        </p:spPr>
      </p:pic>
      <p:sp>
        <p:nvSpPr>
          <p:cNvPr id="6147" name="Text Box 3"/>
          <p:cNvSpPr txBox="1">
            <a:spLocks noChangeArrowheads="1"/>
          </p:cNvSpPr>
          <p:nvPr/>
        </p:nvSpPr>
        <p:spPr bwMode="auto">
          <a:xfrm>
            <a:off x="2052638" y="188913"/>
            <a:ext cx="4103687" cy="579437"/>
          </a:xfrm>
          <a:prstGeom prst="rect">
            <a:avLst/>
          </a:prstGeom>
          <a:noFill/>
          <a:ln w="9525">
            <a:noFill/>
            <a:miter lim="800000"/>
            <a:headEnd/>
            <a:tailEnd/>
          </a:ln>
          <a:effectLst>
            <a:outerShdw dist="25400" dir="5400000" algn="ctr" rotWithShape="0">
              <a:srgbClr val="FF0000"/>
            </a:outerShdw>
          </a:effectLst>
        </p:spPr>
        <p:txBody>
          <a:bodyPr>
            <a:spAutoFit/>
          </a:bodyPr>
          <a:lstStyle/>
          <a:p>
            <a:pPr>
              <a:buFontTx/>
              <a:buNone/>
            </a:pPr>
            <a:r>
              <a:rPr lang="it-IT" sz="3200" b="1">
                <a:solidFill>
                  <a:srgbClr val="003366"/>
                </a:solidFill>
              </a:rPr>
              <a:t>Gli steroidi sessuali</a:t>
            </a:r>
          </a:p>
        </p:txBody>
      </p:sp>
      <p:sp>
        <p:nvSpPr>
          <p:cNvPr id="6148" name="Text Box 4"/>
          <p:cNvSpPr txBox="1">
            <a:spLocks noChangeArrowheads="1"/>
          </p:cNvSpPr>
          <p:nvPr/>
        </p:nvSpPr>
        <p:spPr bwMode="auto">
          <a:xfrm>
            <a:off x="5703888" y="452438"/>
            <a:ext cx="184150" cy="336550"/>
          </a:xfrm>
          <a:prstGeom prst="rect">
            <a:avLst/>
          </a:prstGeom>
          <a:noFill/>
          <a:ln w="9525">
            <a:noFill/>
            <a:miter lim="800000"/>
            <a:headEnd/>
            <a:tailEnd/>
          </a:ln>
          <a:effectLst/>
        </p:spPr>
        <p:txBody>
          <a:bodyPr wrap="none">
            <a:spAutoFit/>
          </a:bodyPr>
          <a:lstStyle/>
          <a:p>
            <a:pPr algn="l">
              <a:spcBef>
                <a:spcPct val="0"/>
              </a:spcBef>
              <a:buFontTx/>
              <a:buNone/>
            </a:pPr>
            <a:endParaRPr lang="it-IT" sz="1600">
              <a:solidFill>
                <a:schemeClr val="tx1"/>
              </a:solidFill>
            </a:endParaRPr>
          </a:p>
        </p:txBody>
      </p:sp>
      <p:sp>
        <p:nvSpPr>
          <p:cNvPr id="6149" name="Rectangle 5"/>
          <p:cNvSpPr>
            <a:spLocks noChangeArrowheads="1"/>
          </p:cNvSpPr>
          <p:nvPr/>
        </p:nvSpPr>
        <p:spPr bwMode="auto">
          <a:xfrm>
            <a:off x="250825" y="5176838"/>
            <a:ext cx="8137525" cy="1552575"/>
          </a:xfrm>
          <a:prstGeom prst="rect">
            <a:avLst/>
          </a:prstGeom>
          <a:noFill/>
          <a:ln w="9525">
            <a:noFill/>
            <a:miter lim="800000"/>
            <a:headEnd/>
            <a:tailEnd/>
          </a:ln>
          <a:effectLst/>
        </p:spPr>
        <p:txBody>
          <a:bodyPr>
            <a:spAutoFit/>
          </a:bodyPr>
          <a:lstStyle/>
          <a:p>
            <a:pPr>
              <a:spcBef>
                <a:spcPct val="0"/>
              </a:spcBef>
              <a:buFontTx/>
              <a:buNone/>
            </a:pPr>
            <a:r>
              <a:rPr lang="it-IT">
                <a:solidFill>
                  <a:srgbClr val="003366"/>
                </a:solidFill>
              </a:rPr>
              <a:t>Estrogeni e progesterone, in compagnia dei loro derivati metabolici, sono attivi fisiologicamente quando la donna diviene fertile (feconda e fecondabile, cioè alla prima mestruazione) e controllano l'ovaio e l'utero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p:cTn id="12" dur="500" fill="hold"/>
                                        <p:tgtEl>
                                          <p:spTgt spid="6149"/>
                                        </p:tgtEl>
                                        <p:attrNameLst>
                                          <p:attrName>ppt_w</p:attrName>
                                        </p:attrNameLst>
                                      </p:cBhvr>
                                      <p:tavLst>
                                        <p:tav tm="0">
                                          <p:val>
                                            <p:fltVal val="0"/>
                                          </p:val>
                                        </p:tav>
                                        <p:tav tm="100000">
                                          <p:val>
                                            <p:strVal val="#ppt_w"/>
                                          </p:val>
                                        </p:tav>
                                      </p:tavLst>
                                    </p:anim>
                                    <p:anim calcmode="lin" valueType="num">
                                      <p:cBhvr>
                                        <p:cTn id="13" dur="500" fill="hold"/>
                                        <p:tgtEl>
                                          <p:spTgt spid="6149"/>
                                        </p:tgtEl>
                                        <p:attrNameLst>
                                          <p:attrName>ppt_h</p:attrName>
                                        </p:attrNameLst>
                                      </p:cBhvr>
                                      <p:tavLst>
                                        <p:tav tm="0">
                                          <p:val>
                                            <p:fltVal val="0"/>
                                          </p:val>
                                        </p:tav>
                                        <p:tav tm="100000">
                                          <p:val>
                                            <p:strVal val="#ppt_h"/>
                                          </p:val>
                                        </p:tav>
                                      </p:tavLst>
                                    </p:anim>
                                    <p:animEffect transition="in" filter="fade">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68300" y="-27384"/>
            <a:ext cx="8458200" cy="1485900"/>
          </a:xfrm>
        </p:spPr>
        <p:txBody>
          <a:bodyPr/>
          <a:lstStyle/>
          <a:p>
            <a:pPr algn="l"/>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t>
            </a:r>
            <a:br>
              <a:rPr lang="it-IT" sz="2400" dirty="0" smtClean="0"/>
            </a:br>
            <a:r>
              <a:rPr lang="it-IT" sz="2400" dirty="0" smtClean="0"/>
              <a:t/>
            </a:r>
            <a:br>
              <a:rPr lang="it-IT" sz="2400" dirty="0" smtClean="0"/>
            </a:br>
            <a:r>
              <a:rPr lang="it-IT" sz="1800" dirty="0" smtClean="0"/>
              <a:t>2.02.2016:  </a:t>
            </a:r>
            <a:r>
              <a:rPr lang="it-IT" sz="2400" dirty="0" smtClean="0"/>
              <a:t>Uno studio legale di Treviso ha querelato la Bayer, produttrice di </a:t>
            </a:r>
            <a:r>
              <a:rPr lang="it-IT" sz="2400" dirty="0" err="1" smtClean="0"/>
              <a:t>Yasmin</a:t>
            </a:r>
            <a:r>
              <a:rPr lang="it-IT" sz="2400" dirty="0" smtClean="0"/>
              <a:t>, </a:t>
            </a:r>
            <a:r>
              <a:rPr lang="it-IT" sz="2400" dirty="0" err="1" smtClean="0"/>
              <a:t>Yaz</a:t>
            </a:r>
            <a:r>
              <a:rPr lang="it-IT" sz="2400" dirty="0" smtClean="0"/>
              <a:t> e </a:t>
            </a:r>
            <a:r>
              <a:rPr lang="it-IT" sz="2400" dirty="0" err="1" smtClean="0"/>
              <a:t>Yasminelle</a:t>
            </a:r>
            <a:r>
              <a:rPr lang="it-IT" sz="2400" dirty="0" smtClean="0"/>
              <a:t>, sostenendo che queste pillole, tutte tre contenenti il </a:t>
            </a:r>
            <a:r>
              <a:rPr lang="it-IT" sz="2400" dirty="0" err="1" smtClean="0"/>
              <a:t>drospirenone</a:t>
            </a:r>
            <a:r>
              <a:rPr lang="it-IT" sz="2400" dirty="0" smtClean="0"/>
              <a:t>, avrebbero causato diversi casi di </a:t>
            </a:r>
            <a:r>
              <a:rPr lang="it-IT" sz="2400" dirty="0" err="1" smtClean="0"/>
              <a:t>tromboembolia</a:t>
            </a:r>
            <a:r>
              <a:rPr lang="it-IT" sz="2400" dirty="0" smtClean="0"/>
              <a:t>  venosa nelle donne che le usavano.</a:t>
            </a:r>
            <a:r>
              <a:rPr lang="it-IT" sz="1100" dirty="0" smtClean="0"/>
              <a:t/>
            </a:r>
            <a:br>
              <a:rPr lang="it-IT" sz="1100" dirty="0" smtClean="0"/>
            </a:br>
            <a:r>
              <a:rPr lang="it-IT" sz="1800" dirty="0" smtClean="0"/>
              <a:t>18.01.2016: </a:t>
            </a:r>
            <a:r>
              <a:rPr lang="it-IT" sz="2400" dirty="0" smtClean="0"/>
              <a:t>100 donne iscritte all’associazione Salute e Diritto che hanno denunciato presso la Procura di Torino l’azienda farmaceutica Bayer per lo stesso motivo. </a:t>
            </a:r>
            <a:br>
              <a:rPr lang="it-IT" sz="2400" dirty="0" smtClean="0"/>
            </a:br>
            <a:r>
              <a:rPr lang="it-IT" sz="2400" dirty="0" smtClean="0"/>
              <a:t/>
            </a:r>
            <a:br>
              <a:rPr lang="it-IT" sz="2400" dirty="0" smtClean="0"/>
            </a:br>
            <a:r>
              <a:rPr lang="it-IT" sz="2400" dirty="0" smtClean="0"/>
              <a:t/>
            </a:r>
            <a:br>
              <a:rPr lang="it-IT" sz="2400" dirty="0" smtClean="0"/>
            </a:br>
            <a:endParaRPr lang="it-IT" dirty="0"/>
          </a:p>
        </p:txBody>
      </p:sp>
      <p:sp>
        <p:nvSpPr>
          <p:cNvPr id="5" name="Rettangolo 4"/>
          <p:cNvSpPr/>
          <p:nvPr/>
        </p:nvSpPr>
        <p:spPr>
          <a:xfrm>
            <a:off x="342900" y="3068960"/>
            <a:ext cx="8559800" cy="3970318"/>
          </a:xfrm>
          <a:prstGeom prst="rect">
            <a:avLst/>
          </a:prstGeom>
        </p:spPr>
        <p:txBody>
          <a:bodyPr wrap="square">
            <a:spAutoFit/>
          </a:bodyPr>
          <a:lstStyle/>
          <a:p>
            <a:pPr algn="just"/>
            <a:r>
              <a:rPr lang="it-IT" b="1" dirty="0" smtClean="0">
                <a:solidFill>
                  <a:srgbClr val="FF0000"/>
                </a:solidFill>
              </a:rPr>
              <a:t>L’accusa: </a:t>
            </a:r>
            <a:r>
              <a:rPr lang="it-IT" dirty="0" smtClean="0"/>
              <a:t>Queste pillole anticoncezionali sono cosiddette combinate perché all’azione dell’ormone estrogeno, l’</a:t>
            </a:r>
            <a:r>
              <a:rPr lang="it-IT" dirty="0" err="1" smtClean="0"/>
              <a:t>etinilestradiolo</a:t>
            </a:r>
            <a:r>
              <a:rPr lang="it-IT" dirty="0" smtClean="0"/>
              <a:t>, associano quello di un ormone progestinico. Ed è proprio il </a:t>
            </a:r>
            <a:r>
              <a:rPr lang="it-IT" dirty="0" err="1" smtClean="0">
                <a:solidFill>
                  <a:srgbClr val="FF0000"/>
                </a:solidFill>
              </a:rPr>
              <a:t>drospirenone</a:t>
            </a:r>
            <a:r>
              <a:rPr lang="it-IT" dirty="0" smtClean="0">
                <a:solidFill>
                  <a:srgbClr val="FF0000"/>
                </a:solidFill>
              </a:rPr>
              <a:t>, </a:t>
            </a:r>
            <a:r>
              <a:rPr lang="it-IT" dirty="0" smtClean="0"/>
              <a:t>utilizzato per esempio in </a:t>
            </a:r>
            <a:r>
              <a:rPr lang="it-IT" dirty="0" err="1" smtClean="0"/>
              <a:t>Yasmin</a:t>
            </a:r>
            <a:r>
              <a:rPr lang="it-IT" dirty="0" smtClean="0"/>
              <a:t> e </a:t>
            </a:r>
            <a:r>
              <a:rPr lang="it-IT" dirty="0" err="1" smtClean="0"/>
              <a:t>Yaz</a:t>
            </a:r>
            <a:r>
              <a:rPr lang="it-IT" dirty="0" smtClean="0"/>
              <a:t>, a trovarsi sul banco degli imputati.</a:t>
            </a:r>
          </a:p>
          <a:p>
            <a:pPr algn="just"/>
            <a:r>
              <a:rPr lang="it-IT" dirty="0" smtClean="0">
                <a:solidFill>
                  <a:srgbClr val="7030A0"/>
                </a:solidFill>
              </a:rPr>
              <a:t>Negli Stati Uniti la Bayer ha già </a:t>
            </a:r>
            <a:r>
              <a:rPr lang="it-IT" dirty="0" err="1" smtClean="0">
                <a:solidFill>
                  <a:srgbClr val="7030A0"/>
                </a:solidFill>
              </a:rPr>
              <a:t>transato</a:t>
            </a:r>
            <a:r>
              <a:rPr lang="it-IT" dirty="0" smtClean="0">
                <a:solidFill>
                  <a:srgbClr val="7030A0"/>
                </a:solidFill>
              </a:rPr>
              <a:t> 651 cause avviate da donne vittime di episodi </a:t>
            </a:r>
            <a:r>
              <a:rPr lang="it-IT" dirty="0" err="1" smtClean="0">
                <a:solidFill>
                  <a:srgbClr val="7030A0"/>
                </a:solidFill>
              </a:rPr>
              <a:t>tromboembolici</a:t>
            </a:r>
            <a:r>
              <a:rPr lang="it-IT" dirty="0" smtClean="0">
                <a:solidFill>
                  <a:srgbClr val="7030A0"/>
                </a:solidFill>
              </a:rPr>
              <a:t> arrivando a pagare in tutto circa 142 milioni di dollari in rimborsi.</a:t>
            </a:r>
            <a:endParaRPr lang="it-IT" dirty="0">
              <a:solidFill>
                <a:srgbClr val="7030A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68300" y="203200"/>
            <a:ext cx="8407400" cy="6362700"/>
          </a:xfrm>
        </p:spPr>
        <p:txBody>
          <a:bodyPr/>
          <a:lstStyle/>
          <a:p>
            <a:pPr marL="0" indent="12700"/>
            <a:r>
              <a:rPr lang="it-IT" sz="2400" b="1" dirty="0" smtClean="0"/>
              <a:t> Il caso della Francia. </a:t>
            </a:r>
            <a:r>
              <a:rPr lang="it-IT" sz="2400" dirty="0" smtClean="0"/>
              <a:t>In effetti l’accusa non è nuova. La prima a sollevare l’allarme su questi anticoncezionali era stata quasi tre anni fa l’Agenzia nazionale per la sicurezza dei medicinali francese chiedendo l’intervento dell’EMA.</a:t>
            </a:r>
          </a:p>
          <a:p>
            <a:pPr marL="0" indent="12700">
              <a:buNone/>
            </a:pPr>
            <a:endParaRPr lang="it-IT" sz="2400" dirty="0" smtClean="0"/>
          </a:p>
          <a:p>
            <a:pPr marL="0" indent="12700"/>
            <a:r>
              <a:rPr lang="it-IT" sz="2400" b="1" dirty="0" smtClean="0"/>
              <a:t>Il parere dell’EMA. </a:t>
            </a:r>
            <a:r>
              <a:rPr lang="it-IT" sz="2400" dirty="0" smtClean="0"/>
              <a:t>Intervenuta su sollecitazione della Francia, l’</a:t>
            </a:r>
            <a:r>
              <a:rPr lang="it-IT" sz="2400" dirty="0" err="1" smtClean="0"/>
              <a:t>Ema</a:t>
            </a:r>
            <a:r>
              <a:rPr lang="it-IT" sz="2400" dirty="0" smtClean="0"/>
              <a:t> nel parere dell’ottobre 2013 ha confermato il rapporto positivo beneﬁci/rischi (il prerequisito per tenere in commercio un farmaco) di queste pillole</a:t>
            </a:r>
            <a:r>
              <a:rPr lang="it-IT" sz="2400" dirty="0" smtClean="0">
                <a:solidFill>
                  <a:srgbClr val="7030A0"/>
                </a:solidFill>
              </a:rPr>
              <a:t>: in pratica per l’agenzia europea i benefici dei contraccettivi orali superano di gran lunga il rischio di effetti indesiderati gravi nella maggior parte delle donne. </a:t>
            </a:r>
            <a:r>
              <a:rPr lang="it-IT" sz="2400" dirty="0" smtClean="0"/>
              <a:t>Nello stesso tempo, però, l’</a:t>
            </a:r>
            <a:r>
              <a:rPr lang="it-IT" sz="2400" dirty="0" err="1" smtClean="0"/>
              <a:t>Ema</a:t>
            </a:r>
            <a:r>
              <a:rPr lang="it-IT" sz="2400" dirty="0" smtClean="0"/>
              <a:t> ha </a:t>
            </a:r>
            <a:r>
              <a:rPr lang="it-IT" sz="2400" dirty="0" smtClean="0">
                <a:solidFill>
                  <a:srgbClr val="FF0000"/>
                </a:solidFill>
              </a:rPr>
              <a:t>riconosciuto una maggiore probabilità</a:t>
            </a:r>
            <a:r>
              <a:rPr lang="it-IT" sz="2400" dirty="0" smtClean="0"/>
              <a:t>, quasi il doppio (si passa da 2 a 4 casi ogni 10.000 pazienti), di restare vittima </a:t>
            </a:r>
            <a:r>
              <a:rPr lang="it-IT" sz="2400" dirty="0" smtClean="0">
                <a:solidFill>
                  <a:srgbClr val="FF0000"/>
                </a:solidFill>
              </a:rPr>
              <a:t>di </a:t>
            </a:r>
            <a:r>
              <a:rPr lang="it-IT" sz="2400" dirty="0" err="1" smtClean="0">
                <a:solidFill>
                  <a:srgbClr val="FF0000"/>
                </a:solidFill>
              </a:rPr>
              <a:t>tromboembolia</a:t>
            </a:r>
            <a:r>
              <a:rPr lang="it-IT" sz="2400" dirty="0" smtClean="0">
                <a:solidFill>
                  <a:srgbClr val="FF0000"/>
                </a:solidFill>
              </a:rPr>
              <a:t> </a:t>
            </a:r>
            <a:r>
              <a:rPr lang="it-IT" sz="2400" dirty="0" smtClean="0"/>
              <a:t>nelle donne che assumono le </a:t>
            </a:r>
            <a:r>
              <a:rPr lang="it-IT" sz="2400" dirty="0" smtClean="0">
                <a:solidFill>
                  <a:srgbClr val="FF0000"/>
                </a:solidFill>
              </a:rPr>
              <a:t>pillole di terza e quarta generazione </a:t>
            </a:r>
            <a:r>
              <a:rPr lang="it-IT" sz="2400" dirty="0" smtClean="0"/>
              <a:t>rispetto a quelle che utilizzano le pillole a base di </a:t>
            </a:r>
            <a:r>
              <a:rPr lang="it-IT" sz="2400" dirty="0" err="1" smtClean="0"/>
              <a:t>levonorgestrel</a:t>
            </a:r>
            <a:r>
              <a:rPr lang="it-IT" sz="2400" dirty="0" smtClean="0"/>
              <a:t>.</a:t>
            </a:r>
            <a:endParaRPr lang="it-IT"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CasellaDiTesto 3"/>
          <p:cNvSpPr txBox="1"/>
          <p:nvPr/>
        </p:nvSpPr>
        <p:spPr>
          <a:xfrm>
            <a:off x="203200" y="4203700"/>
            <a:ext cx="8610600" cy="1938992"/>
          </a:xfrm>
          <a:prstGeom prst="rect">
            <a:avLst/>
          </a:prstGeom>
          <a:noFill/>
        </p:spPr>
        <p:txBody>
          <a:bodyPr wrap="square" rtlCol="0">
            <a:spAutoFit/>
          </a:bodyPr>
          <a:lstStyle/>
          <a:p>
            <a:r>
              <a:rPr lang="it-IT" dirty="0" smtClean="0">
                <a:solidFill>
                  <a:srgbClr val="FF0000"/>
                </a:solidFill>
              </a:rPr>
              <a:t>ESITO:</a:t>
            </a:r>
            <a:endParaRPr lang="it-IT" dirty="0" smtClean="0"/>
          </a:p>
          <a:p>
            <a:r>
              <a:rPr lang="it-IT" dirty="0" smtClean="0"/>
              <a:t>Il messaggio è chiaro: “Il rischio di trombosi venosa associato ai </a:t>
            </a:r>
            <a:r>
              <a:rPr lang="it-IT" dirty="0" err="1" smtClean="0"/>
              <a:t>contracettivi</a:t>
            </a:r>
            <a:r>
              <a:rPr lang="it-IT" dirty="0" smtClean="0"/>
              <a:t> può essere ridotto con la scelta di una pillola che contenga la dose di estrogeni più bassa possibile e un progestinico come il </a:t>
            </a:r>
            <a:r>
              <a:rPr lang="it-IT" dirty="0" err="1" smtClean="0"/>
              <a:t>levonorgestrel</a:t>
            </a:r>
            <a:r>
              <a:rPr lang="it-IT" dirty="0" smtClean="0"/>
              <a:t>”.</a:t>
            </a:r>
          </a:p>
        </p:txBody>
      </p:sp>
      <p:sp>
        <p:nvSpPr>
          <p:cNvPr id="6" name="Segnaposto contenuto 2"/>
          <p:cNvSpPr>
            <a:spLocks noGrp="1"/>
          </p:cNvSpPr>
          <p:nvPr>
            <p:ph idx="1"/>
          </p:nvPr>
        </p:nvSpPr>
        <p:spPr>
          <a:xfrm>
            <a:off x="317500" y="482600"/>
            <a:ext cx="8470900" cy="2997200"/>
          </a:xfrm>
        </p:spPr>
        <p:txBody>
          <a:bodyPr/>
          <a:lstStyle/>
          <a:p>
            <a:pPr marL="0" indent="0" algn="just">
              <a:buNone/>
            </a:pPr>
            <a:r>
              <a:rPr lang="it-IT" sz="2400" b="1" dirty="0" err="1" smtClean="0"/>
              <a:t>Gestodene</a:t>
            </a:r>
            <a:r>
              <a:rPr lang="it-IT" sz="2400" b="1" dirty="0" smtClean="0"/>
              <a:t>, </a:t>
            </a:r>
            <a:r>
              <a:rPr lang="it-IT" sz="2400" b="1" dirty="0" err="1" smtClean="0"/>
              <a:t>desogestrel</a:t>
            </a:r>
            <a:r>
              <a:rPr lang="it-IT" sz="2400" b="1" dirty="0" smtClean="0"/>
              <a:t>, </a:t>
            </a:r>
            <a:r>
              <a:rPr lang="it-IT" sz="2400" b="1" dirty="0" err="1" smtClean="0"/>
              <a:t>drospirenone</a:t>
            </a:r>
            <a:r>
              <a:rPr lang="it-IT" sz="2400" b="1" dirty="0" smtClean="0"/>
              <a:t>, </a:t>
            </a:r>
            <a:r>
              <a:rPr lang="it-IT" sz="2400" b="1" dirty="0" err="1" smtClean="0"/>
              <a:t>dienogest</a:t>
            </a:r>
            <a:r>
              <a:rPr lang="it-IT" sz="2400" b="1" dirty="0" smtClean="0"/>
              <a:t>, </a:t>
            </a:r>
            <a:r>
              <a:rPr lang="it-IT" sz="2400" b="1" dirty="0" err="1" smtClean="0"/>
              <a:t>chlormadinone</a:t>
            </a:r>
            <a:r>
              <a:rPr lang="it-IT" sz="2400" dirty="0" smtClean="0"/>
              <a:t> – sono ormoni progestinici più potenti con minor azione </a:t>
            </a:r>
            <a:r>
              <a:rPr lang="it-IT" sz="2400" dirty="0" err="1" smtClean="0"/>
              <a:t>androgenica</a:t>
            </a:r>
            <a:r>
              <a:rPr lang="it-IT" sz="2400" dirty="0" smtClean="0"/>
              <a:t> e minori effetti sul metabolismo delle lipoproteine che, in combinazione con l’elemento estrogeno, caratterizzano le pillole di </a:t>
            </a:r>
            <a:r>
              <a:rPr lang="it-IT" sz="2400" b="1" dirty="0" smtClean="0"/>
              <a:t>terza e quarta generazione</a:t>
            </a:r>
            <a:r>
              <a:rPr lang="it-IT" sz="2400" dirty="0" smtClean="0"/>
              <a:t> e sono stati sottoposti ad indagine della Commissione di farmacovigilanza dell’Agenzia europea del farmaco (PRAC) insieme ad altri ormoni progestinici che compongono cerotti (</a:t>
            </a:r>
            <a:r>
              <a:rPr lang="it-IT" sz="2400" dirty="0" err="1" smtClean="0"/>
              <a:t>norelgestromin</a:t>
            </a:r>
            <a:r>
              <a:rPr lang="it-IT" sz="2400" dirty="0" smtClean="0"/>
              <a:t>) e anello vaginale (</a:t>
            </a:r>
            <a:r>
              <a:rPr lang="it-IT" sz="2400" dirty="0" err="1" smtClean="0"/>
              <a:t>etonogestrel</a:t>
            </a:r>
            <a:r>
              <a:rPr lang="it-IT" sz="2400" dirty="0" smtClean="0"/>
              <a:t>).</a:t>
            </a:r>
          </a:p>
          <a:p>
            <a:pPr marL="0" indent="0" algn="just">
              <a:buNone/>
            </a:pPr>
            <a:endParaRPr lang="it-IT"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15715" name="Picture 3"/>
          <p:cNvPicPr>
            <a:picLocks noChangeAspect="1" noChangeArrowheads="1"/>
          </p:cNvPicPr>
          <p:nvPr/>
        </p:nvPicPr>
        <p:blipFill>
          <a:blip r:embed="rId3" cstate="print"/>
          <a:srcRect/>
          <a:stretch>
            <a:fillRect/>
          </a:stretch>
        </p:blipFill>
        <p:spPr bwMode="auto">
          <a:xfrm>
            <a:off x="1835696" y="0"/>
            <a:ext cx="7308304" cy="6219138"/>
          </a:xfrm>
          <a:prstGeom prst="rect">
            <a:avLst/>
          </a:prstGeom>
          <a:noFill/>
          <a:ln w="9525">
            <a:noFill/>
            <a:miter lim="800000"/>
            <a:headEnd/>
            <a:tailEnd/>
          </a:ln>
        </p:spPr>
      </p:pic>
      <p:pic>
        <p:nvPicPr>
          <p:cNvPr id="115714" name="Picture 2"/>
          <p:cNvPicPr>
            <a:picLocks noChangeAspect="1" noChangeArrowheads="1"/>
          </p:cNvPicPr>
          <p:nvPr/>
        </p:nvPicPr>
        <p:blipFill>
          <a:blip r:embed="rId4" cstate="print"/>
          <a:srcRect b="3837"/>
          <a:stretch>
            <a:fillRect/>
          </a:stretch>
        </p:blipFill>
        <p:spPr bwMode="auto">
          <a:xfrm>
            <a:off x="0" y="5080950"/>
            <a:ext cx="2438400" cy="1804434"/>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395536" y="2420888"/>
            <a:ext cx="8424936" cy="4104456"/>
          </a:xfrm>
          <a:solidFill>
            <a:schemeClr val="bg1"/>
          </a:solidFill>
        </p:spPr>
        <p:txBody>
          <a:bodyPr/>
          <a:lstStyle/>
          <a:p>
            <a:r>
              <a:rPr lang="it-IT" sz="2400" i="1" dirty="0" err="1" smtClean="0">
                <a:solidFill>
                  <a:srgbClr val="4B4B4B"/>
                </a:solidFill>
                <a:latin typeface="Raleway"/>
              </a:rPr>
              <a:t>Klaira</a:t>
            </a:r>
            <a:r>
              <a:rPr lang="it-IT" sz="2400" dirty="0" smtClean="0">
                <a:solidFill>
                  <a:srgbClr val="4B4B4B"/>
                </a:solidFill>
                <a:latin typeface="Raleway"/>
              </a:rPr>
              <a:t> è un contraccettivo orale </a:t>
            </a:r>
            <a:r>
              <a:rPr lang="it-IT" sz="2400" dirty="0" err="1" smtClean="0">
                <a:solidFill>
                  <a:srgbClr val="4B4B4B"/>
                </a:solidFill>
                <a:latin typeface="Raleway"/>
              </a:rPr>
              <a:t>quadrifasico</a:t>
            </a:r>
            <a:r>
              <a:rPr lang="it-IT" sz="2400" dirty="0" smtClean="0">
                <a:solidFill>
                  <a:srgbClr val="4B4B4B"/>
                </a:solidFill>
                <a:latin typeface="Raleway"/>
              </a:rPr>
              <a:t> contenente dosi scalari (decrescenti) di estradiolo e (crescenti) di </a:t>
            </a:r>
            <a:r>
              <a:rPr lang="it-IT" sz="2400" dirty="0" err="1" smtClean="0">
                <a:solidFill>
                  <a:srgbClr val="4B4B4B"/>
                </a:solidFill>
                <a:latin typeface="Raleway"/>
              </a:rPr>
              <a:t>dienogest</a:t>
            </a:r>
            <a:r>
              <a:rPr lang="it-IT" sz="2400" dirty="0" smtClean="0">
                <a:solidFill>
                  <a:srgbClr val="4B4B4B"/>
                </a:solidFill>
                <a:latin typeface="Raleway"/>
              </a:rPr>
              <a:t>, un progestinico derivato del </a:t>
            </a:r>
            <a:r>
              <a:rPr lang="it-IT" sz="2400" dirty="0" err="1" smtClean="0">
                <a:solidFill>
                  <a:srgbClr val="4B4B4B"/>
                </a:solidFill>
                <a:latin typeface="Raleway"/>
              </a:rPr>
              <a:t>norestisterone</a:t>
            </a:r>
            <a:r>
              <a:rPr lang="it-IT" sz="2400" dirty="0" smtClean="0">
                <a:solidFill>
                  <a:srgbClr val="4B4B4B"/>
                </a:solidFill>
                <a:latin typeface="Raleway"/>
              </a:rPr>
              <a:t> dotato di attività </a:t>
            </a:r>
            <a:r>
              <a:rPr lang="it-IT" sz="2400" dirty="0" err="1" smtClean="0">
                <a:solidFill>
                  <a:srgbClr val="4B4B4B"/>
                </a:solidFill>
                <a:latin typeface="Raleway"/>
              </a:rPr>
              <a:t>antiandrogenica</a:t>
            </a:r>
            <a:r>
              <a:rPr lang="it-IT" sz="2400" dirty="0" smtClean="0">
                <a:solidFill>
                  <a:srgbClr val="4B4B4B"/>
                </a:solidFill>
                <a:latin typeface="Raleway"/>
              </a:rPr>
              <a:t>. Come largamente pubblicizzato, si tratta della prima e unica pillola contenente un estrogeno “naturale”, ma questa caratteristica si traduce solo in un costo più alto.</a:t>
            </a:r>
            <a:endParaRPr lang="it-IT" sz="2400" smtClean="0">
              <a:solidFill>
                <a:srgbClr val="4B4B4B"/>
              </a:solidFill>
              <a:latin typeface="Raleway"/>
            </a:endParaRPr>
          </a:p>
          <a:p>
            <a:r>
              <a:rPr lang="it-IT" sz="2400" smtClean="0">
                <a:solidFill>
                  <a:srgbClr val="4B4B4B"/>
                </a:solidFill>
                <a:latin typeface="Raleway"/>
              </a:rPr>
              <a:t> </a:t>
            </a:r>
            <a:r>
              <a:rPr lang="it-IT" sz="2400" dirty="0" smtClean="0">
                <a:solidFill>
                  <a:srgbClr val="4B4B4B"/>
                </a:solidFill>
                <a:latin typeface="Raleway"/>
              </a:rPr>
              <a:t>Sulla base dei pochi dati pubblicati e delle informazioni disponibili, non appare infatti migliore delle altre associazioni estro-progestiniche né sotto il profilo della efficacia contraccettiva che della tollerabilità.</a:t>
            </a:r>
            <a:endParaRPr lang="it-IT" sz="2400" dirty="0"/>
          </a:p>
        </p:txBody>
      </p:sp>
      <p:pic>
        <p:nvPicPr>
          <p:cNvPr id="115714" name="Picture 2"/>
          <p:cNvPicPr>
            <a:picLocks noChangeAspect="1" noChangeArrowheads="1"/>
          </p:cNvPicPr>
          <p:nvPr/>
        </p:nvPicPr>
        <p:blipFill>
          <a:blip r:embed="rId3" cstate="print"/>
          <a:srcRect/>
          <a:stretch>
            <a:fillRect/>
          </a:stretch>
        </p:blipFill>
        <p:spPr bwMode="auto">
          <a:xfrm>
            <a:off x="3203848" y="260648"/>
            <a:ext cx="2438400" cy="18764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4826" name="Picture 10" descr="CAGOIZNI"/>
          <p:cNvPicPr>
            <a:picLocks noChangeAspect="1" noChangeArrowheads="1"/>
          </p:cNvPicPr>
          <p:nvPr/>
        </p:nvPicPr>
        <p:blipFill>
          <a:blip r:embed="rId3" cstate="print"/>
          <a:srcRect/>
          <a:stretch>
            <a:fillRect/>
          </a:stretch>
        </p:blipFill>
        <p:spPr bwMode="auto">
          <a:xfrm>
            <a:off x="3419475" y="2781300"/>
            <a:ext cx="2070100" cy="2232025"/>
          </a:xfrm>
          <a:prstGeom prst="rect">
            <a:avLst/>
          </a:prstGeom>
          <a:noFill/>
        </p:spPr>
      </p:pic>
      <p:sp>
        <p:nvSpPr>
          <p:cNvPr id="34818" name="Text Box 2"/>
          <p:cNvSpPr txBox="1">
            <a:spLocks noChangeArrowheads="1"/>
          </p:cNvSpPr>
          <p:nvPr/>
        </p:nvSpPr>
        <p:spPr bwMode="auto">
          <a:xfrm>
            <a:off x="2484438" y="2205038"/>
            <a:ext cx="4105275"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buFontTx/>
              <a:buNone/>
            </a:pPr>
            <a:r>
              <a:rPr lang="it-IT" sz="4000">
                <a:solidFill>
                  <a:srgbClr val="FF0066"/>
                </a:solidFill>
              </a:rPr>
              <a:t>CONCLUSIONI</a:t>
            </a:r>
          </a:p>
        </p:txBody>
      </p:sp>
      <p:sp>
        <p:nvSpPr>
          <p:cNvPr id="34819" name="Text Box 3"/>
          <p:cNvSpPr txBox="1">
            <a:spLocks noChangeArrowheads="1"/>
          </p:cNvSpPr>
          <p:nvPr/>
        </p:nvSpPr>
        <p:spPr bwMode="auto">
          <a:xfrm>
            <a:off x="539750" y="549275"/>
            <a:ext cx="3887788" cy="1187450"/>
          </a:xfrm>
          <a:prstGeom prst="rect">
            <a:avLst/>
          </a:prstGeom>
          <a:noFill/>
          <a:ln w="9525">
            <a:noFill/>
            <a:miter lim="800000"/>
            <a:headEnd/>
            <a:tailEnd/>
          </a:ln>
          <a:effectLst>
            <a:outerShdw dist="35921" dir="2700000" algn="ctr" rotWithShape="0">
              <a:schemeClr val="tx1"/>
            </a:outerShdw>
          </a:effectLst>
        </p:spPr>
        <p:txBody>
          <a:bodyPr>
            <a:spAutoFit/>
          </a:bodyPr>
          <a:lstStyle/>
          <a:p>
            <a:pPr>
              <a:buFont typeface="Wingdings" pitchFamily="2" charset="2"/>
              <a:buChar char="q"/>
            </a:pPr>
            <a:r>
              <a:rPr lang="it-IT">
                <a:solidFill>
                  <a:srgbClr val="FF0066"/>
                </a:solidFill>
              </a:rPr>
              <a:t> La pillola è una combinazione di estrogeni e progestinici</a:t>
            </a:r>
          </a:p>
        </p:txBody>
      </p:sp>
      <p:sp>
        <p:nvSpPr>
          <p:cNvPr id="34820" name="Text Box 4"/>
          <p:cNvSpPr txBox="1">
            <a:spLocks noChangeArrowheads="1"/>
          </p:cNvSpPr>
          <p:nvPr/>
        </p:nvSpPr>
        <p:spPr bwMode="auto">
          <a:xfrm>
            <a:off x="4356100" y="404813"/>
            <a:ext cx="2160588" cy="1187450"/>
          </a:xfrm>
          <a:prstGeom prst="rect">
            <a:avLst/>
          </a:prstGeom>
          <a:noFill/>
          <a:ln w="9525">
            <a:noFill/>
            <a:miter lim="800000"/>
            <a:headEnd/>
            <a:tailEnd/>
          </a:ln>
          <a:effectLst>
            <a:outerShdw dist="35921" dir="2700000" algn="ctr" rotWithShape="0">
              <a:schemeClr val="tx1"/>
            </a:outerShdw>
          </a:effectLst>
        </p:spPr>
        <p:txBody>
          <a:bodyPr>
            <a:spAutoFit/>
          </a:bodyPr>
          <a:lstStyle/>
          <a:p>
            <a:pPr>
              <a:buFont typeface="Wingdings" pitchFamily="2" charset="2"/>
              <a:buChar char="q"/>
            </a:pPr>
            <a:r>
              <a:rPr lang="it-IT">
                <a:solidFill>
                  <a:srgbClr val="FF0066"/>
                </a:solidFill>
              </a:rPr>
              <a:t> Nasce da esigenze sociali </a:t>
            </a:r>
          </a:p>
        </p:txBody>
      </p:sp>
      <p:sp>
        <p:nvSpPr>
          <p:cNvPr id="34821" name="Text Box 5"/>
          <p:cNvSpPr txBox="1">
            <a:spLocks noChangeArrowheads="1"/>
          </p:cNvSpPr>
          <p:nvPr/>
        </p:nvSpPr>
        <p:spPr bwMode="auto">
          <a:xfrm>
            <a:off x="106363" y="5084763"/>
            <a:ext cx="3097212" cy="1187450"/>
          </a:xfrm>
          <a:prstGeom prst="rect">
            <a:avLst/>
          </a:prstGeom>
          <a:noFill/>
          <a:ln w="9525">
            <a:noFill/>
            <a:miter lim="800000"/>
            <a:headEnd/>
            <a:tailEnd/>
          </a:ln>
          <a:effectLst>
            <a:outerShdw dist="35921" dir="2700000" algn="ctr" rotWithShape="0">
              <a:schemeClr val="tx1"/>
            </a:outerShdw>
          </a:effectLst>
        </p:spPr>
        <p:txBody>
          <a:bodyPr>
            <a:spAutoFit/>
          </a:bodyPr>
          <a:lstStyle/>
          <a:p>
            <a:pPr>
              <a:buFont typeface="Wingdings" pitchFamily="2" charset="2"/>
              <a:buChar char="q"/>
            </a:pPr>
            <a:r>
              <a:rPr lang="it-IT">
                <a:solidFill>
                  <a:srgbClr val="FF0066"/>
                </a:solidFill>
              </a:rPr>
              <a:t> Numerosi effetti collaterali sia gravi che lievi</a:t>
            </a:r>
          </a:p>
        </p:txBody>
      </p:sp>
      <p:sp>
        <p:nvSpPr>
          <p:cNvPr id="34822" name="Text Box 6"/>
          <p:cNvSpPr txBox="1">
            <a:spLocks noChangeArrowheads="1"/>
          </p:cNvSpPr>
          <p:nvPr/>
        </p:nvSpPr>
        <p:spPr bwMode="auto">
          <a:xfrm>
            <a:off x="0" y="2276475"/>
            <a:ext cx="2627313" cy="1917700"/>
          </a:xfrm>
          <a:prstGeom prst="rect">
            <a:avLst/>
          </a:prstGeom>
          <a:noFill/>
          <a:ln w="9525">
            <a:noFill/>
            <a:miter lim="800000"/>
            <a:headEnd/>
            <a:tailEnd/>
          </a:ln>
          <a:effectLst>
            <a:outerShdw dist="35921" dir="2700000" algn="ctr" rotWithShape="0">
              <a:schemeClr val="tx1"/>
            </a:outerShdw>
          </a:effectLst>
        </p:spPr>
        <p:txBody>
          <a:bodyPr>
            <a:spAutoFit/>
          </a:bodyPr>
          <a:lstStyle/>
          <a:p>
            <a:pPr>
              <a:buFont typeface="Wingdings" pitchFamily="2" charset="2"/>
              <a:buChar char="q"/>
            </a:pPr>
            <a:r>
              <a:rPr lang="it-IT">
                <a:solidFill>
                  <a:srgbClr val="FF0066"/>
                </a:solidFill>
              </a:rPr>
              <a:t> Evoluzione della pillola: minipillola, combinata, del giorno dopo…</a:t>
            </a:r>
          </a:p>
        </p:txBody>
      </p:sp>
      <p:sp>
        <p:nvSpPr>
          <p:cNvPr id="34823" name="Text Box 7"/>
          <p:cNvSpPr txBox="1">
            <a:spLocks noChangeArrowheads="1"/>
          </p:cNvSpPr>
          <p:nvPr/>
        </p:nvSpPr>
        <p:spPr bwMode="auto">
          <a:xfrm>
            <a:off x="6229350" y="2565400"/>
            <a:ext cx="2879725" cy="2282825"/>
          </a:xfrm>
          <a:prstGeom prst="rect">
            <a:avLst/>
          </a:prstGeom>
          <a:noFill/>
          <a:ln w="9525">
            <a:noFill/>
            <a:miter lim="800000"/>
            <a:headEnd/>
            <a:tailEnd/>
          </a:ln>
          <a:effectLst>
            <a:outerShdw dist="35921" dir="2700000" algn="ctr" rotWithShape="0">
              <a:schemeClr val="tx1"/>
            </a:outerShdw>
          </a:effectLst>
        </p:spPr>
        <p:txBody>
          <a:bodyPr>
            <a:spAutoFit/>
          </a:bodyPr>
          <a:lstStyle/>
          <a:p>
            <a:pPr>
              <a:buFont typeface="Wingdings" pitchFamily="2" charset="2"/>
              <a:buChar char="q"/>
            </a:pPr>
            <a:r>
              <a:rPr lang="it-IT">
                <a:solidFill>
                  <a:srgbClr val="FF0066"/>
                </a:solidFill>
              </a:rPr>
              <a:t> La donna deve essere continuamente monitorata attraverso esami clinici</a:t>
            </a:r>
          </a:p>
        </p:txBody>
      </p:sp>
      <p:sp>
        <p:nvSpPr>
          <p:cNvPr id="34824" name="Text Box 8"/>
          <p:cNvSpPr txBox="1">
            <a:spLocks noChangeArrowheads="1"/>
          </p:cNvSpPr>
          <p:nvPr/>
        </p:nvSpPr>
        <p:spPr bwMode="auto">
          <a:xfrm>
            <a:off x="6805613" y="692150"/>
            <a:ext cx="1943100" cy="1552575"/>
          </a:xfrm>
          <a:prstGeom prst="rect">
            <a:avLst/>
          </a:prstGeom>
          <a:noFill/>
          <a:ln w="9525">
            <a:noFill/>
            <a:miter lim="800000"/>
            <a:headEnd/>
            <a:tailEnd/>
          </a:ln>
          <a:effectLst>
            <a:outerShdw dist="35921" dir="2700000" algn="ctr" rotWithShape="0">
              <a:schemeClr val="tx1"/>
            </a:outerShdw>
          </a:effectLst>
        </p:spPr>
        <p:txBody>
          <a:bodyPr>
            <a:spAutoFit/>
          </a:bodyPr>
          <a:lstStyle/>
          <a:p>
            <a:pPr>
              <a:buFont typeface="Wingdings" pitchFamily="2" charset="2"/>
              <a:buChar char="q"/>
            </a:pPr>
            <a:r>
              <a:rPr lang="it-IT">
                <a:solidFill>
                  <a:srgbClr val="FF0066"/>
                </a:solidFill>
              </a:rPr>
              <a:t> Impatto ambientale, nuovi equilibri</a:t>
            </a:r>
          </a:p>
        </p:txBody>
      </p:sp>
      <p:sp>
        <p:nvSpPr>
          <p:cNvPr id="34825" name="Text Box 9"/>
          <p:cNvSpPr txBox="1">
            <a:spLocks noChangeArrowheads="1"/>
          </p:cNvSpPr>
          <p:nvPr/>
        </p:nvSpPr>
        <p:spPr bwMode="auto">
          <a:xfrm>
            <a:off x="3924300" y="4941888"/>
            <a:ext cx="3455988" cy="1552575"/>
          </a:xfrm>
          <a:prstGeom prst="rect">
            <a:avLst/>
          </a:prstGeom>
          <a:noFill/>
          <a:ln w="9525">
            <a:noFill/>
            <a:miter lim="800000"/>
            <a:headEnd/>
            <a:tailEnd/>
          </a:ln>
          <a:effectLst>
            <a:outerShdw dist="35921" dir="2700000" algn="ctr" rotWithShape="0">
              <a:schemeClr val="tx1"/>
            </a:outerShdw>
          </a:effectLst>
        </p:spPr>
        <p:txBody>
          <a:bodyPr>
            <a:spAutoFit/>
          </a:bodyPr>
          <a:lstStyle/>
          <a:p>
            <a:pPr>
              <a:buFont typeface="Wingdings" pitchFamily="2" charset="2"/>
              <a:buChar char="q"/>
            </a:pPr>
            <a:r>
              <a:rPr lang="it-IT">
                <a:solidFill>
                  <a:srgbClr val="FF0066"/>
                </a:solidFill>
              </a:rPr>
              <a:t> Applicazioni nella contraccezione e  per problemi ginecologici e endocrini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500" fill="hold"/>
                                        <p:tgtEl>
                                          <p:spTgt spid="34819"/>
                                        </p:tgtEl>
                                        <p:attrNameLst>
                                          <p:attrName>ppt_w</p:attrName>
                                        </p:attrNameLst>
                                      </p:cBhvr>
                                      <p:tavLst>
                                        <p:tav tm="0">
                                          <p:val>
                                            <p:fltVal val="0"/>
                                          </p:val>
                                        </p:tav>
                                        <p:tav tm="100000">
                                          <p:val>
                                            <p:strVal val="#ppt_w"/>
                                          </p:val>
                                        </p:tav>
                                      </p:tavLst>
                                    </p:anim>
                                    <p:anim calcmode="lin" valueType="num">
                                      <p:cBhvr>
                                        <p:cTn id="8" dur="500" fill="hold"/>
                                        <p:tgtEl>
                                          <p:spTgt spid="34819"/>
                                        </p:tgtEl>
                                        <p:attrNameLst>
                                          <p:attrName>ppt_h</p:attrName>
                                        </p:attrNameLst>
                                      </p:cBhvr>
                                      <p:tavLst>
                                        <p:tav tm="0">
                                          <p:val>
                                            <p:fltVal val="0"/>
                                          </p:val>
                                        </p:tav>
                                        <p:tav tm="100000">
                                          <p:val>
                                            <p:strVal val="#ppt_h"/>
                                          </p:val>
                                        </p:tav>
                                      </p:tavLst>
                                    </p:anim>
                                    <p:animEffect transition="in" filter="fade">
                                      <p:cBhvr>
                                        <p:cTn id="9" dur="500"/>
                                        <p:tgtEl>
                                          <p:spTgt spid="348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4820"/>
                                        </p:tgtEl>
                                        <p:attrNameLst>
                                          <p:attrName>style.visibility</p:attrName>
                                        </p:attrNameLst>
                                      </p:cBhvr>
                                      <p:to>
                                        <p:strVal val="visible"/>
                                      </p:to>
                                    </p:set>
                                    <p:anim calcmode="lin" valueType="num">
                                      <p:cBhvr>
                                        <p:cTn id="14" dur="500" fill="hold"/>
                                        <p:tgtEl>
                                          <p:spTgt spid="34820"/>
                                        </p:tgtEl>
                                        <p:attrNameLst>
                                          <p:attrName>ppt_w</p:attrName>
                                        </p:attrNameLst>
                                      </p:cBhvr>
                                      <p:tavLst>
                                        <p:tav tm="0">
                                          <p:val>
                                            <p:fltVal val="0"/>
                                          </p:val>
                                        </p:tav>
                                        <p:tav tm="100000">
                                          <p:val>
                                            <p:strVal val="#ppt_w"/>
                                          </p:val>
                                        </p:tav>
                                      </p:tavLst>
                                    </p:anim>
                                    <p:anim calcmode="lin" valueType="num">
                                      <p:cBhvr>
                                        <p:cTn id="15" dur="500" fill="hold"/>
                                        <p:tgtEl>
                                          <p:spTgt spid="34820"/>
                                        </p:tgtEl>
                                        <p:attrNameLst>
                                          <p:attrName>ppt_h</p:attrName>
                                        </p:attrNameLst>
                                      </p:cBhvr>
                                      <p:tavLst>
                                        <p:tav tm="0">
                                          <p:val>
                                            <p:fltVal val="0"/>
                                          </p:val>
                                        </p:tav>
                                        <p:tav tm="100000">
                                          <p:val>
                                            <p:strVal val="#ppt_h"/>
                                          </p:val>
                                        </p:tav>
                                      </p:tavLst>
                                    </p:anim>
                                    <p:animEffect transition="in" filter="fade">
                                      <p:cBhvr>
                                        <p:cTn id="16" dur="500"/>
                                        <p:tgtEl>
                                          <p:spTgt spid="348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4825"/>
                                        </p:tgtEl>
                                        <p:attrNameLst>
                                          <p:attrName>style.visibility</p:attrName>
                                        </p:attrNameLst>
                                      </p:cBhvr>
                                      <p:to>
                                        <p:strVal val="visible"/>
                                      </p:to>
                                    </p:set>
                                    <p:anim calcmode="lin" valueType="num">
                                      <p:cBhvr>
                                        <p:cTn id="21" dur="500" fill="hold"/>
                                        <p:tgtEl>
                                          <p:spTgt spid="34825"/>
                                        </p:tgtEl>
                                        <p:attrNameLst>
                                          <p:attrName>ppt_w</p:attrName>
                                        </p:attrNameLst>
                                      </p:cBhvr>
                                      <p:tavLst>
                                        <p:tav tm="0">
                                          <p:val>
                                            <p:fltVal val="0"/>
                                          </p:val>
                                        </p:tav>
                                        <p:tav tm="100000">
                                          <p:val>
                                            <p:strVal val="#ppt_w"/>
                                          </p:val>
                                        </p:tav>
                                      </p:tavLst>
                                    </p:anim>
                                    <p:anim calcmode="lin" valueType="num">
                                      <p:cBhvr>
                                        <p:cTn id="22" dur="500" fill="hold"/>
                                        <p:tgtEl>
                                          <p:spTgt spid="34825"/>
                                        </p:tgtEl>
                                        <p:attrNameLst>
                                          <p:attrName>ppt_h</p:attrName>
                                        </p:attrNameLst>
                                      </p:cBhvr>
                                      <p:tavLst>
                                        <p:tav tm="0">
                                          <p:val>
                                            <p:fltVal val="0"/>
                                          </p:val>
                                        </p:tav>
                                        <p:tav tm="100000">
                                          <p:val>
                                            <p:strVal val="#ppt_h"/>
                                          </p:val>
                                        </p:tav>
                                      </p:tavLst>
                                    </p:anim>
                                    <p:animEffect transition="in" filter="fade">
                                      <p:cBhvr>
                                        <p:cTn id="23" dur="500"/>
                                        <p:tgtEl>
                                          <p:spTgt spid="3482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4822"/>
                                        </p:tgtEl>
                                        <p:attrNameLst>
                                          <p:attrName>style.visibility</p:attrName>
                                        </p:attrNameLst>
                                      </p:cBhvr>
                                      <p:to>
                                        <p:strVal val="visible"/>
                                      </p:to>
                                    </p:set>
                                    <p:anim calcmode="lin" valueType="num">
                                      <p:cBhvr>
                                        <p:cTn id="28" dur="500" fill="hold"/>
                                        <p:tgtEl>
                                          <p:spTgt spid="34822"/>
                                        </p:tgtEl>
                                        <p:attrNameLst>
                                          <p:attrName>ppt_w</p:attrName>
                                        </p:attrNameLst>
                                      </p:cBhvr>
                                      <p:tavLst>
                                        <p:tav tm="0">
                                          <p:val>
                                            <p:fltVal val="0"/>
                                          </p:val>
                                        </p:tav>
                                        <p:tav tm="100000">
                                          <p:val>
                                            <p:strVal val="#ppt_w"/>
                                          </p:val>
                                        </p:tav>
                                      </p:tavLst>
                                    </p:anim>
                                    <p:anim calcmode="lin" valueType="num">
                                      <p:cBhvr>
                                        <p:cTn id="29" dur="500" fill="hold"/>
                                        <p:tgtEl>
                                          <p:spTgt spid="34822"/>
                                        </p:tgtEl>
                                        <p:attrNameLst>
                                          <p:attrName>ppt_h</p:attrName>
                                        </p:attrNameLst>
                                      </p:cBhvr>
                                      <p:tavLst>
                                        <p:tav tm="0">
                                          <p:val>
                                            <p:fltVal val="0"/>
                                          </p:val>
                                        </p:tav>
                                        <p:tav tm="100000">
                                          <p:val>
                                            <p:strVal val="#ppt_h"/>
                                          </p:val>
                                        </p:tav>
                                      </p:tavLst>
                                    </p:anim>
                                    <p:animEffect transition="in" filter="fade">
                                      <p:cBhvr>
                                        <p:cTn id="30" dur="500"/>
                                        <p:tgtEl>
                                          <p:spTgt spid="3482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4821"/>
                                        </p:tgtEl>
                                        <p:attrNameLst>
                                          <p:attrName>style.visibility</p:attrName>
                                        </p:attrNameLst>
                                      </p:cBhvr>
                                      <p:to>
                                        <p:strVal val="visible"/>
                                      </p:to>
                                    </p:set>
                                    <p:anim calcmode="lin" valueType="num">
                                      <p:cBhvr>
                                        <p:cTn id="35" dur="500" fill="hold"/>
                                        <p:tgtEl>
                                          <p:spTgt spid="34821"/>
                                        </p:tgtEl>
                                        <p:attrNameLst>
                                          <p:attrName>ppt_w</p:attrName>
                                        </p:attrNameLst>
                                      </p:cBhvr>
                                      <p:tavLst>
                                        <p:tav tm="0">
                                          <p:val>
                                            <p:fltVal val="0"/>
                                          </p:val>
                                        </p:tav>
                                        <p:tav tm="100000">
                                          <p:val>
                                            <p:strVal val="#ppt_w"/>
                                          </p:val>
                                        </p:tav>
                                      </p:tavLst>
                                    </p:anim>
                                    <p:anim calcmode="lin" valueType="num">
                                      <p:cBhvr>
                                        <p:cTn id="36" dur="500" fill="hold"/>
                                        <p:tgtEl>
                                          <p:spTgt spid="34821"/>
                                        </p:tgtEl>
                                        <p:attrNameLst>
                                          <p:attrName>ppt_h</p:attrName>
                                        </p:attrNameLst>
                                      </p:cBhvr>
                                      <p:tavLst>
                                        <p:tav tm="0">
                                          <p:val>
                                            <p:fltVal val="0"/>
                                          </p:val>
                                        </p:tav>
                                        <p:tav tm="100000">
                                          <p:val>
                                            <p:strVal val="#ppt_h"/>
                                          </p:val>
                                        </p:tav>
                                      </p:tavLst>
                                    </p:anim>
                                    <p:animEffect transition="in" filter="fade">
                                      <p:cBhvr>
                                        <p:cTn id="37" dur="500"/>
                                        <p:tgtEl>
                                          <p:spTgt spid="3482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4823"/>
                                        </p:tgtEl>
                                        <p:attrNameLst>
                                          <p:attrName>style.visibility</p:attrName>
                                        </p:attrNameLst>
                                      </p:cBhvr>
                                      <p:to>
                                        <p:strVal val="visible"/>
                                      </p:to>
                                    </p:set>
                                    <p:anim calcmode="lin" valueType="num">
                                      <p:cBhvr>
                                        <p:cTn id="42" dur="500" fill="hold"/>
                                        <p:tgtEl>
                                          <p:spTgt spid="34823"/>
                                        </p:tgtEl>
                                        <p:attrNameLst>
                                          <p:attrName>ppt_w</p:attrName>
                                        </p:attrNameLst>
                                      </p:cBhvr>
                                      <p:tavLst>
                                        <p:tav tm="0">
                                          <p:val>
                                            <p:fltVal val="0"/>
                                          </p:val>
                                        </p:tav>
                                        <p:tav tm="100000">
                                          <p:val>
                                            <p:strVal val="#ppt_w"/>
                                          </p:val>
                                        </p:tav>
                                      </p:tavLst>
                                    </p:anim>
                                    <p:anim calcmode="lin" valueType="num">
                                      <p:cBhvr>
                                        <p:cTn id="43" dur="500" fill="hold"/>
                                        <p:tgtEl>
                                          <p:spTgt spid="34823"/>
                                        </p:tgtEl>
                                        <p:attrNameLst>
                                          <p:attrName>ppt_h</p:attrName>
                                        </p:attrNameLst>
                                      </p:cBhvr>
                                      <p:tavLst>
                                        <p:tav tm="0">
                                          <p:val>
                                            <p:fltVal val="0"/>
                                          </p:val>
                                        </p:tav>
                                        <p:tav tm="100000">
                                          <p:val>
                                            <p:strVal val="#ppt_h"/>
                                          </p:val>
                                        </p:tav>
                                      </p:tavLst>
                                    </p:anim>
                                    <p:animEffect transition="in" filter="fade">
                                      <p:cBhvr>
                                        <p:cTn id="44" dur="500"/>
                                        <p:tgtEl>
                                          <p:spTgt spid="3482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4824"/>
                                        </p:tgtEl>
                                        <p:attrNameLst>
                                          <p:attrName>style.visibility</p:attrName>
                                        </p:attrNameLst>
                                      </p:cBhvr>
                                      <p:to>
                                        <p:strVal val="visible"/>
                                      </p:to>
                                    </p:set>
                                    <p:anim calcmode="lin" valueType="num">
                                      <p:cBhvr>
                                        <p:cTn id="49" dur="500" fill="hold"/>
                                        <p:tgtEl>
                                          <p:spTgt spid="34824"/>
                                        </p:tgtEl>
                                        <p:attrNameLst>
                                          <p:attrName>ppt_w</p:attrName>
                                        </p:attrNameLst>
                                      </p:cBhvr>
                                      <p:tavLst>
                                        <p:tav tm="0">
                                          <p:val>
                                            <p:fltVal val="0"/>
                                          </p:val>
                                        </p:tav>
                                        <p:tav tm="100000">
                                          <p:val>
                                            <p:strVal val="#ppt_w"/>
                                          </p:val>
                                        </p:tav>
                                      </p:tavLst>
                                    </p:anim>
                                    <p:anim calcmode="lin" valueType="num">
                                      <p:cBhvr>
                                        <p:cTn id="50" dur="500" fill="hold"/>
                                        <p:tgtEl>
                                          <p:spTgt spid="34824"/>
                                        </p:tgtEl>
                                        <p:attrNameLst>
                                          <p:attrName>ppt_h</p:attrName>
                                        </p:attrNameLst>
                                      </p:cBhvr>
                                      <p:tavLst>
                                        <p:tav tm="0">
                                          <p:val>
                                            <p:fltVal val="0"/>
                                          </p:val>
                                        </p:tav>
                                        <p:tav tm="100000">
                                          <p:val>
                                            <p:strVal val="#ppt_h"/>
                                          </p:val>
                                        </p:tav>
                                      </p:tavLst>
                                    </p:anim>
                                    <p:animEffect transition="in" filter="fade">
                                      <p:cBhvr>
                                        <p:cTn id="51"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0" grpId="0"/>
      <p:bldP spid="34821" grpId="0"/>
      <p:bldP spid="34822" grpId="0"/>
      <p:bldP spid="34823" grpId="0"/>
      <p:bldP spid="34824" grpId="0"/>
      <p:bldP spid="348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1986" name="Picture 4" descr="29"/>
          <p:cNvPicPr>
            <a:picLocks noChangeAspect="1" noChangeArrowheads="1"/>
          </p:cNvPicPr>
          <p:nvPr/>
        </p:nvPicPr>
        <p:blipFill>
          <a:blip r:embed="rId3" cstate="print"/>
          <a:srcRect t="7141" b="10355"/>
          <a:stretch>
            <a:fillRect/>
          </a:stretch>
        </p:blipFill>
        <p:spPr bwMode="auto">
          <a:xfrm>
            <a:off x="0" y="0"/>
            <a:ext cx="6646863" cy="6858000"/>
          </a:xfrm>
          <a:prstGeom prst="rect">
            <a:avLst/>
          </a:prstGeom>
          <a:noFill/>
          <a:ln w="9525">
            <a:noFill/>
            <a:miter lim="800000"/>
            <a:headEnd/>
            <a:tailEnd/>
          </a:ln>
        </p:spPr>
      </p:pic>
      <p:pic>
        <p:nvPicPr>
          <p:cNvPr id="41987" name="Picture 5" descr="29"/>
          <p:cNvPicPr>
            <a:picLocks noChangeAspect="1" noChangeArrowheads="1"/>
          </p:cNvPicPr>
          <p:nvPr/>
        </p:nvPicPr>
        <p:blipFill>
          <a:blip r:embed="rId4" cstate="print"/>
          <a:srcRect l="26503" t="8212" r="26503" b="10712"/>
          <a:stretch>
            <a:fillRect/>
          </a:stretch>
        </p:blipFill>
        <p:spPr bwMode="auto">
          <a:xfrm>
            <a:off x="6426200" y="0"/>
            <a:ext cx="2717800" cy="6567488"/>
          </a:xfrm>
          <a:prstGeom prst="rect">
            <a:avLst/>
          </a:prstGeom>
          <a:noFill/>
          <a:ln w="9525">
            <a:noFill/>
            <a:miter lim="800000"/>
            <a:headEnd/>
            <a:tailEnd/>
          </a:ln>
        </p:spPr>
      </p:pic>
      <p:sp>
        <p:nvSpPr>
          <p:cNvPr id="41988" name="Oval 5"/>
          <p:cNvSpPr>
            <a:spLocks noChangeArrowheads="1"/>
          </p:cNvSpPr>
          <p:nvPr/>
        </p:nvSpPr>
        <p:spPr bwMode="auto">
          <a:xfrm>
            <a:off x="622300" y="2514600"/>
            <a:ext cx="1993900" cy="901700"/>
          </a:xfrm>
          <a:prstGeom prst="ellipse">
            <a:avLst/>
          </a:prstGeom>
          <a:noFill/>
          <a:ln w="9525">
            <a:solidFill>
              <a:schemeClr val="tx1"/>
            </a:solidFill>
            <a:round/>
            <a:headEnd/>
            <a:tailEnd/>
          </a:ln>
        </p:spPr>
        <p:txBody>
          <a:bodyPr wrap="none" anchor="ctr"/>
          <a:lstStyle/>
          <a:p>
            <a:endParaRPr lang="it-IT"/>
          </a:p>
        </p:txBody>
      </p:sp>
      <p:sp>
        <p:nvSpPr>
          <p:cNvPr id="41989" name="Oval 6"/>
          <p:cNvSpPr>
            <a:spLocks noChangeArrowheads="1"/>
          </p:cNvSpPr>
          <p:nvPr/>
        </p:nvSpPr>
        <p:spPr bwMode="auto">
          <a:xfrm>
            <a:off x="4089400" y="2489200"/>
            <a:ext cx="1993900" cy="901700"/>
          </a:xfrm>
          <a:prstGeom prst="ellipse">
            <a:avLst/>
          </a:prstGeom>
          <a:noFill/>
          <a:ln w="9525">
            <a:solidFill>
              <a:schemeClr val="tx1"/>
            </a:solidFill>
            <a:round/>
            <a:headEnd/>
            <a:tailEnd/>
          </a:ln>
        </p:spPr>
        <p:txBody>
          <a:bodyPr wrap="none" anchor="ctr"/>
          <a:lstStyle/>
          <a:p>
            <a:endParaRPr lang="it-IT"/>
          </a:p>
        </p:txBody>
      </p:sp>
      <p:sp>
        <p:nvSpPr>
          <p:cNvPr id="41990" name="Text Box 7"/>
          <p:cNvSpPr txBox="1">
            <a:spLocks noChangeArrowheads="1"/>
          </p:cNvSpPr>
          <p:nvPr/>
        </p:nvSpPr>
        <p:spPr bwMode="auto">
          <a:xfrm>
            <a:off x="800100" y="2641600"/>
            <a:ext cx="1651000" cy="581025"/>
          </a:xfrm>
          <a:prstGeom prst="rect">
            <a:avLst/>
          </a:prstGeom>
          <a:noFill/>
          <a:ln w="9525">
            <a:noFill/>
            <a:miter lim="800000"/>
            <a:headEnd/>
            <a:tailEnd/>
          </a:ln>
        </p:spPr>
        <p:txBody>
          <a:bodyPr>
            <a:spAutoFit/>
          </a:bodyPr>
          <a:lstStyle/>
          <a:p>
            <a:pPr>
              <a:spcBef>
                <a:spcPct val="50000"/>
              </a:spcBef>
            </a:pPr>
            <a:r>
              <a:rPr lang="it-IT" sz="1600"/>
              <a:t>Sviluppo/matura-zione follicolo</a:t>
            </a:r>
          </a:p>
        </p:txBody>
      </p:sp>
      <p:sp>
        <p:nvSpPr>
          <p:cNvPr id="41991" name="Text Box 8"/>
          <p:cNvSpPr txBox="1">
            <a:spLocks noChangeArrowheads="1"/>
          </p:cNvSpPr>
          <p:nvPr/>
        </p:nvSpPr>
        <p:spPr bwMode="auto">
          <a:xfrm>
            <a:off x="4127500" y="2641600"/>
            <a:ext cx="1943100" cy="581025"/>
          </a:xfrm>
          <a:prstGeom prst="rect">
            <a:avLst/>
          </a:prstGeom>
          <a:noFill/>
          <a:ln w="9525">
            <a:noFill/>
            <a:miter lim="800000"/>
            <a:headEnd/>
            <a:tailEnd/>
          </a:ln>
        </p:spPr>
        <p:txBody>
          <a:bodyPr>
            <a:spAutoFit/>
          </a:bodyPr>
          <a:lstStyle/>
          <a:p>
            <a:pPr>
              <a:spcBef>
                <a:spcPct val="50000"/>
              </a:spcBef>
            </a:pPr>
            <a:r>
              <a:rPr lang="it-IT" sz="1600"/>
              <a:t>Rottura parete follicolo, ovulazione</a:t>
            </a:r>
          </a:p>
        </p:txBody>
      </p:sp>
      <p:sp>
        <p:nvSpPr>
          <p:cNvPr id="41992" name="Line 9"/>
          <p:cNvSpPr>
            <a:spLocks noChangeShapeType="1"/>
          </p:cNvSpPr>
          <p:nvPr/>
        </p:nvSpPr>
        <p:spPr bwMode="auto">
          <a:xfrm flipH="1">
            <a:off x="2247900" y="2997200"/>
            <a:ext cx="508000" cy="469900"/>
          </a:xfrm>
          <a:prstGeom prst="line">
            <a:avLst/>
          </a:prstGeom>
          <a:noFill/>
          <a:ln w="9525">
            <a:solidFill>
              <a:srgbClr val="FF0000"/>
            </a:solidFill>
            <a:round/>
            <a:headEnd/>
            <a:tailEnd type="triangle" w="med" len="med"/>
          </a:ln>
        </p:spPr>
        <p:txBody>
          <a:bodyPr/>
          <a:lstStyle/>
          <a:p>
            <a:endParaRPr lang="it-IT"/>
          </a:p>
        </p:txBody>
      </p:sp>
      <p:sp>
        <p:nvSpPr>
          <p:cNvPr id="41993" name="Line 10"/>
          <p:cNvSpPr>
            <a:spLocks noChangeShapeType="1"/>
          </p:cNvSpPr>
          <p:nvPr/>
        </p:nvSpPr>
        <p:spPr bwMode="auto">
          <a:xfrm>
            <a:off x="3848100" y="3048000"/>
            <a:ext cx="431800" cy="368300"/>
          </a:xfrm>
          <a:prstGeom prst="line">
            <a:avLst/>
          </a:prstGeom>
          <a:noFill/>
          <a:ln w="9525">
            <a:solidFill>
              <a:srgbClr val="FF0000"/>
            </a:solidFill>
            <a:round/>
            <a:headEnd/>
            <a:tailEnd type="triangle" w="med" len="med"/>
          </a:ln>
        </p:spPr>
        <p:txBody>
          <a:bodyPr/>
          <a:lstStyle/>
          <a:p>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90488"/>
            <a:ext cx="8229600" cy="1143001"/>
          </a:xfrm>
          <a:effectLst>
            <a:outerShdw dist="35921" dir="2700000" algn="ctr" rotWithShape="0">
              <a:srgbClr val="000066"/>
            </a:outerShdw>
          </a:effectLst>
        </p:spPr>
        <p:txBody>
          <a:bodyPr/>
          <a:lstStyle/>
          <a:p>
            <a:r>
              <a:rPr lang="it-IT" sz="3600" b="1">
                <a:solidFill>
                  <a:srgbClr val="CC3399"/>
                </a:solidFill>
                <a:latin typeface="Comic Sans MS" pitchFamily="66" charset="0"/>
              </a:rPr>
              <a:t>Il ciclo mestruale</a:t>
            </a:r>
          </a:p>
        </p:txBody>
      </p:sp>
      <p:sp>
        <p:nvSpPr>
          <p:cNvPr id="8195" name="Text Box 3"/>
          <p:cNvSpPr txBox="1">
            <a:spLocks noChangeArrowheads="1"/>
          </p:cNvSpPr>
          <p:nvPr/>
        </p:nvSpPr>
        <p:spPr bwMode="auto">
          <a:xfrm>
            <a:off x="4718050" y="2492375"/>
            <a:ext cx="4175125" cy="2286000"/>
          </a:xfrm>
          <a:prstGeom prst="rect">
            <a:avLst/>
          </a:prstGeom>
          <a:noFill/>
          <a:ln w="9525">
            <a:noFill/>
            <a:miter lim="800000"/>
            <a:headEnd/>
            <a:tailEnd/>
          </a:ln>
          <a:effectLst/>
        </p:spPr>
        <p:txBody>
          <a:bodyPr>
            <a:spAutoFit/>
          </a:bodyPr>
          <a:lstStyle/>
          <a:p>
            <a:pPr>
              <a:buClr>
                <a:srgbClr val="CC3399"/>
              </a:buClr>
              <a:buFont typeface="Wingdings" pitchFamily="2" charset="2"/>
              <a:buChar char="q"/>
            </a:pPr>
            <a:r>
              <a:rPr lang="it-IT">
                <a:solidFill>
                  <a:schemeClr val="tx1"/>
                </a:solidFill>
              </a:rPr>
              <a:t> </a:t>
            </a:r>
            <a:r>
              <a:rPr lang="it-IT" sz="2000">
                <a:solidFill>
                  <a:schemeClr val="tx1"/>
                </a:solidFill>
              </a:rPr>
              <a:t>Le modificazioni cicliche degli organi interessati dipendono dalle modificazioni cicliche della secrezione di tutte le ghiandole endocrine interessate e dell’ipotalamo che controlla l‘ipofisi tramite fattori di rilascio</a:t>
            </a:r>
          </a:p>
        </p:txBody>
      </p:sp>
      <p:sp>
        <p:nvSpPr>
          <p:cNvPr id="8196" name="Text Box 4"/>
          <p:cNvSpPr txBox="1">
            <a:spLocks noChangeArrowheads="1"/>
          </p:cNvSpPr>
          <p:nvPr/>
        </p:nvSpPr>
        <p:spPr bwMode="auto">
          <a:xfrm>
            <a:off x="4213225" y="993775"/>
            <a:ext cx="4930775" cy="1066800"/>
          </a:xfrm>
          <a:prstGeom prst="rect">
            <a:avLst/>
          </a:prstGeom>
          <a:noFill/>
          <a:ln w="9525">
            <a:noFill/>
            <a:miter lim="800000"/>
            <a:headEnd/>
            <a:tailEnd/>
          </a:ln>
          <a:effectLst/>
        </p:spPr>
        <p:txBody>
          <a:bodyPr>
            <a:spAutoFit/>
          </a:bodyPr>
          <a:lstStyle/>
          <a:p>
            <a:pPr>
              <a:buClr>
                <a:srgbClr val="CC3399"/>
              </a:buClr>
              <a:buFont typeface="Wingdings" pitchFamily="2" charset="2"/>
              <a:buChar char="q"/>
            </a:pPr>
            <a:r>
              <a:rPr lang="it-IT">
                <a:solidFill>
                  <a:schemeClr val="tx1"/>
                </a:solidFill>
              </a:rPr>
              <a:t> </a:t>
            </a:r>
            <a:r>
              <a:rPr lang="it-IT" sz="2000">
                <a:solidFill>
                  <a:schemeClr val="tx1"/>
                </a:solidFill>
              </a:rPr>
              <a:t>Il ciclo mestruale si conta per convenzione dal primo giorno del flusso mestruale</a:t>
            </a:r>
          </a:p>
        </p:txBody>
      </p:sp>
      <p:sp>
        <p:nvSpPr>
          <p:cNvPr id="8197" name="Text Box 5"/>
          <p:cNvSpPr txBox="1">
            <a:spLocks noChangeArrowheads="1"/>
          </p:cNvSpPr>
          <p:nvPr/>
        </p:nvSpPr>
        <p:spPr bwMode="auto">
          <a:xfrm>
            <a:off x="1042988" y="5213350"/>
            <a:ext cx="7345362" cy="1311275"/>
          </a:xfrm>
          <a:prstGeom prst="rect">
            <a:avLst/>
          </a:prstGeom>
          <a:noFill/>
          <a:ln w="9525">
            <a:noFill/>
            <a:miter lim="800000"/>
            <a:headEnd/>
            <a:tailEnd/>
          </a:ln>
          <a:effectLst/>
        </p:spPr>
        <p:txBody>
          <a:bodyPr>
            <a:spAutoFit/>
          </a:bodyPr>
          <a:lstStyle/>
          <a:p>
            <a:pPr>
              <a:buClr>
                <a:srgbClr val="CC3399"/>
              </a:buClr>
              <a:buFont typeface="Wingdings" pitchFamily="2" charset="2"/>
              <a:buChar char="q"/>
            </a:pPr>
            <a:r>
              <a:rPr lang="it-IT" sz="2000">
                <a:solidFill>
                  <a:schemeClr val="tx1"/>
                </a:solidFill>
              </a:rPr>
              <a:t> La durata </a:t>
            </a:r>
            <a:r>
              <a:rPr lang="it-IT" sz="2000" b="1">
                <a:solidFill>
                  <a:schemeClr val="tx1"/>
                </a:solidFill>
              </a:rPr>
              <a:t>media</a:t>
            </a:r>
            <a:r>
              <a:rPr lang="it-IT" sz="2000">
                <a:solidFill>
                  <a:schemeClr val="tx1"/>
                </a:solidFill>
              </a:rPr>
              <a:t> è di 28 giorni; la fase soggetta a variazioni è quella pre-ovulatoria, mentre dall’ovulazione alla mestruazione trascorrono </a:t>
            </a:r>
            <a:r>
              <a:rPr lang="it-IT" sz="2000" b="1">
                <a:solidFill>
                  <a:schemeClr val="tx1"/>
                </a:solidFill>
              </a:rPr>
              <a:t>esattamente</a:t>
            </a:r>
            <a:r>
              <a:rPr lang="it-IT" sz="2000">
                <a:solidFill>
                  <a:schemeClr val="tx1"/>
                </a:solidFill>
              </a:rPr>
              <a:t> 14 giorni perché gli eventi ormonali si controllano strettamente a cascata.</a:t>
            </a:r>
          </a:p>
        </p:txBody>
      </p:sp>
      <p:pic>
        <p:nvPicPr>
          <p:cNvPr id="8198" name="Picture 6" descr="FemaleReproductiveOrgans"/>
          <p:cNvPicPr>
            <a:picLocks noChangeAspect="1" noChangeArrowheads="1"/>
          </p:cNvPicPr>
          <p:nvPr/>
        </p:nvPicPr>
        <p:blipFill>
          <a:blip r:embed="rId3" cstate="print"/>
          <a:srcRect/>
          <a:stretch>
            <a:fillRect/>
          </a:stretch>
        </p:blipFill>
        <p:spPr bwMode="auto">
          <a:xfrm>
            <a:off x="179388" y="1316038"/>
            <a:ext cx="4033837" cy="3336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500" fill="hold"/>
                                        <p:tgtEl>
                                          <p:spTgt spid="8198"/>
                                        </p:tgtEl>
                                        <p:attrNameLst>
                                          <p:attrName>ppt_w</p:attrName>
                                        </p:attrNameLst>
                                      </p:cBhvr>
                                      <p:tavLst>
                                        <p:tav tm="0">
                                          <p:val>
                                            <p:fltVal val="0"/>
                                          </p:val>
                                        </p:tav>
                                        <p:tav tm="100000">
                                          <p:val>
                                            <p:strVal val="#ppt_w"/>
                                          </p:val>
                                        </p:tav>
                                      </p:tavLst>
                                    </p:anim>
                                    <p:anim calcmode="lin" valueType="num">
                                      <p:cBhvr>
                                        <p:cTn id="8" dur="500" fill="hold"/>
                                        <p:tgtEl>
                                          <p:spTgt spid="8198"/>
                                        </p:tgtEl>
                                        <p:attrNameLst>
                                          <p:attrName>ppt_h</p:attrName>
                                        </p:attrNameLst>
                                      </p:cBhvr>
                                      <p:tavLst>
                                        <p:tav tm="0">
                                          <p:val>
                                            <p:fltVal val="0"/>
                                          </p:val>
                                        </p:tav>
                                        <p:tav tm="100000">
                                          <p:val>
                                            <p:strVal val="#ppt_h"/>
                                          </p:val>
                                        </p:tav>
                                      </p:tavLst>
                                    </p:anim>
                                    <p:animEffect transition="in" filter="fade">
                                      <p:cBhvr>
                                        <p:cTn id="9" dur="500"/>
                                        <p:tgtEl>
                                          <p:spTgt spid="81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195"/>
                                        </p:tgtEl>
                                        <p:attrNameLst>
                                          <p:attrName>style.visibility</p:attrName>
                                        </p:attrNameLst>
                                      </p:cBhvr>
                                      <p:to>
                                        <p:strVal val="visible"/>
                                      </p:to>
                                    </p:set>
                                    <p:anim calcmode="lin" valueType="num">
                                      <p:cBhvr>
                                        <p:cTn id="14" dur="500" fill="hold"/>
                                        <p:tgtEl>
                                          <p:spTgt spid="8195"/>
                                        </p:tgtEl>
                                        <p:attrNameLst>
                                          <p:attrName>ppt_w</p:attrName>
                                        </p:attrNameLst>
                                      </p:cBhvr>
                                      <p:tavLst>
                                        <p:tav tm="0">
                                          <p:val>
                                            <p:fltVal val="0"/>
                                          </p:val>
                                        </p:tav>
                                        <p:tav tm="100000">
                                          <p:val>
                                            <p:strVal val="#ppt_w"/>
                                          </p:val>
                                        </p:tav>
                                      </p:tavLst>
                                    </p:anim>
                                    <p:anim calcmode="lin" valueType="num">
                                      <p:cBhvr>
                                        <p:cTn id="15" dur="500" fill="hold"/>
                                        <p:tgtEl>
                                          <p:spTgt spid="8195"/>
                                        </p:tgtEl>
                                        <p:attrNameLst>
                                          <p:attrName>ppt_h</p:attrName>
                                        </p:attrNameLst>
                                      </p:cBhvr>
                                      <p:tavLst>
                                        <p:tav tm="0">
                                          <p:val>
                                            <p:fltVal val="0"/>
                                          </p:val>
                                        </p:tav>
                                        <p:tav tm="100000">
                                          <p:val>
                                            <p:strVal val="#ppt_h"/>
                                          </p:val>
                                        </p:tav>
                                      </p:tavLst>
                                    </p:anim>
                                    <p:animEffect transition="in" filter="fade">
                                      <p:cBhvr>
                                        <p:cTn id="16" dur="500"/>
                                        <p:tgtEl>
                                          <p:spTgt spid="819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196"/>
                                        </p:tgtEl>
                                        <p:attrNameLst>
                                          <p:attrName>style.visibility</p:attrName>
                                        </p:attrNameLst>
                                      </p:cBhvr>
                                      <p:to>
                                        <p:strVal val="visible"/>
                                      </p:to>
                                    </p:set>
                                    <p:anim calcmode="lin" valueType="num">
                                      <p:cBhvr>
                                        <p:cTn id="21" dur="500" fill="hold"/>
                                        <p:tgtEl>
                                          <p:spTgt spid="8196"/>
                                        </p:tgtEl>
                                        <p:attrNameLst>
                                          <p:attrName>ppt_w</p:attrName>
                                        </p:attrNameLst>
                                      </p:cBhvr>
                                      <p:tavLst>
                                        <p:tav tm="0">
                                          <p:val>
                                            <p:fltVal val="0"/>
                                          </p:val>
                                        </p:tav>
                                        <p:tav tm="100000">
                                          <p:val>
                                            <p:strVal val="#ppt_w"/>
                                          </p:val>
                                        </p:tav>
                                      </p:tavLst>
                                    </p:anim>
                                    <p:anim calcmode="lin" valueType="num">
                                      <p:cBhvr>
                                        <p:cTn id="22" dur="500" fill="hold"/>
                                        <p:tgtEl>
                                          <p:spTgt spid="8196"/>
                                        </p:tgtEl>
                                        <p:attrNameLst>
                                          <p:attrName>ppt_h</p:attrName>
                                        </p:attrNameLst>
                                      </p:cBhvr>
                                      <p:tavLst>
                                        <p:tav tm="0">
                                          <p:val>
                                            <p:fltVal val="0"/>
                                          </p:val>
                                        </p:tav>
                                        <p:tav tm="100000">
                                          <p:val>
                                            <p:strVal val="#ppt_h"/>
                                          </p:val>
                                        </p:tav>
                                      </p:tavLst>
                                    </p:anim>
                                    <p:animEffect transition="in" filter="fade">
                                      <p:cBhvr>
                                        <p:cTn id="23" dur="500"/>
                                        <p:tgtEl>
                                          <p:spTgt spid="819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197"/>
                                        </p:tgtEl>
                                        <p:attrNameLst>
                                          <p:attrName>style.visibility</p:attrName>
                                        </p:attrNameLst>
                                      </p:cBhvr>
                                      <p:to>
                                        <p:strVal val="visible"/>
                                      </p:to>
                                    </p:set>
                                    <p:anim calcmode="lin" valueType="num">
                                      <p:cBhvr>
                                        <p:cTn id="28" dur="500" fill="hold"/>
                                        <p:tgtEl>
                                          <p:spTgt spid="8197"/>
                                        </p:tgtEl>
                                        <p:attrNameLst>
                                          <p:attrName>ppt_w</p:attrName>
                                        </p:attrNameLst>
                                      </p:cBhvr>
                                      <p:tavLst>
                                        <p:tav tm="0">
                                          <p:val>
                                            <p:fltVal val="0"/>
                                          </p:val>
                                        </p:tav>
                                        <p:tav tm="100000">
                                          <p:val>
                                            <p:strVal val="#ppt_w"/>
                                          </p:val>
                                        </p:tav>
                                      </p:tavLst>
                                    </p:anim>
                                    <p:anim calcmode="lin" valueType="num">
                                      <p:cBhvr>
                                        <p:cTn id="29" dur="500" fill="hold"/>
                                        <p:tgtEl>
                                          <p:spTgt spid="8197"/>
                                        </p:tgtEl>
                                        <p:attrNameLst>
                                          <p:attrName>ppt_h</p:attrName>
                                        </p:attrNameLst>
                                      </p:cBhvr>
                                      <p:tavLst>
                                        <p:tav tm="0">
                                          <p:val>
                                            <p:fltVal val="0"/>
                                          </p:val>
                                        </p:tav>
                                        <p:tav tm="100000">
                                          <p:val>
                                            <p:strVal val="#ppt_h"/>
                                          </p:val>
                                        </p:tav>
                                      </p:tavLst>
                                    </p:anim>
                                    <p:animEffect transition="in" filter="fade">
                                      <p:cBhvr>
                                        <p:cTn id="30"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P spid="819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917912"/>
            <a:ext cx="5724128" cy="5632311"/>
          </a:xfrm>
          <a:prstGeom prst="rect">
            <a:avLst/>
          </a:prstGeom>
          <a:noFill/>
          <a:ln w="9525">
            <a:noFill/>
            <a:miter lim="800000"/>
            <a:headEnd/>
            <a:tailEnd/>
          </a:ln>
          <a:effectLst/>
        </p:spPr>
        <p:txBody>
          <a:bodyPr wrap="square">
            <a:spAutoFit/>
          </a:bodyPr>
          <a:lstStyle/>
          <a:p>
            <a:pPr>
              <a:buFontTx/>
              <a:buNone/>
            </a:pPr>
            <a:endParaRPr lang="it-IT" sz="2000" b="1" dirty="0">
              <a:solidFill>
                <a:schemeClr val="tx1"/>
              </a:solidFill>
            </a:endParaRPr>
          </a:p>
          <a:p>
            <a:pPr algn="l">
              <a:buClr>
                <a:srgbClr val="000066"/>
              </a:buClr>
              <a:buFont typeface="Wingdings" pitchFamily="2" charset="2"/>
              <a:buChar char="¯"/>
            </a:pPr>
            <a:r>
              <a:rPr lang="it-IT" sz="2000" b="1" dirty="0">
                <a:solidFill>
                  <a:schemeClr val="tx1"/>
                </a:solidFill>
              </a:rPr>
              <a:t> Fase Mestruale (primi 4 giorni del ciclo</a:t>
            </a:r>
            <a:r>
              <a:rPr lang="it-IT" sz="2000" b="1" dirty="0" smtClean="0">
                <a:solidFill>
                  <a:schemeClr val="tx1"/>
                </a:solidFill>
              </a:rPr>
              <a:t>) (&lt;&lt;LH, &lt;&lt;Progesterone, &lt; Estrogeni)</a:t>
            </a:r>
            <a:endParaRPr lang="it-IT" sz="2000" b="1" dirty="0">
              <a:solidFill>
                <a:schemeClr val="tx1"/>
              </a:solidFill>
            </a:endParaRPr>
          </a:p>
          <a:p>
            <a:pPr algn="l">
              <a:buClr>
                <a:srgbClr val="000066"/>
              </a:buClr>
              <a:buFont typeface="Wingdings" pitchFamily="2" charset="2"/>
              <a:buNone/>
            </a:pPr>
            <a:endParaRPr lang="it-IT" sz="2000" b="1" dirty="0">
              <a:solidFill>
                <a:schemeClr val="tx1"/>
              </a:solidFill>
            </a:endParaRPr>
          </a:p>
          <a:p>
            <a:pPr algn="l">
              <a:buClr>
                <a:srgbClr val="000066"/>
              </a:buClr>
              <a:buFont typeface="Wingdings" pitchFamily="2" charset="2"/>
              <a:buChar char="¯"/>
            </a:pPr>
            <a:r>
              <a:rPr lang="it-IT" sz="2000" b="1" dirty="0">
                <a:solidFill>
                  <a:schemeClr val="tx1"/>
                </a:solidFill>
              </a:rPr>
              <a:t> Fase di Proliferativa o Follicolare (dal 5° al 14</a:t>
            </a:r>
            <a:r>
              <a:rPr lang="it-IT" sz="2000" b="1" dirty="0" smtClean="0">
                <a:solidFill>
                  <a:schemeClr val="tx1"/>
                </a:solidFill>
              </a:rPr>
              <a:t>°) (&lt;&lt;LH, &lt;&lt;Progesterone, &gt; Estrogeni)</a:t>
            </a:r>
          </a:p>
          <a:p>
            <a:pPr algn="l">
              <a:buClr>
                <a:srgbClr val="000066"/>
              </a:buClr>
              <a:buNone/>
            </a:pPr>
            <a:endParaRPr lang="it-IT" sz="2000" b="1" dirty="0">
              <a:solidFill>
                <a:schemeClr val="tx1"/>
              </a:solidFill>
            </a:endParaRPr>
          </a:p>
          <a:p>
            <a:pPr algn="l">
              <a:buClr>
                <a:srgbClr val="000066"/>
              </a:buClr>
              <a:buFont typeface="Wingdings" pitchFamily="2" charset="2"/>
              <a:buChar char="¯"/>
            </a:pPr>
            <a:r>
              <a:rPr lang="it-IT" sz="2000" b="1" dirty="0">
                <a:solidFill>
                  <a:schemeClr val="tx1"/>
                </a:solidFill>
              </a:rPr>
              <a:t> Fase  Secretoria o Luteinica (dal 15° al 28</a:t>
            </a:r>
            <a:r>
              <a:rPr lang="it-IT" sz="2000" b="1" dirty="0" smtClean="0">
                <a:solidFill>
                  <a:schemeClr val="tx1"/>
                </a:solidFill>
              </a:rPr>
              <a:t>°) (&lt;LH, &gt;&gt; Progesterone, &gt; Estrogeni)</a:t>
            </a:r>
          </a:p>
          <a:p>
            <a:pPr algn="l">
              <a:buClr>
                <a:srgbClr val="000066"/>
              </a:buClr>
              <a:buFont typeface="Wingdings" pitchFamily="2" charset="2"/>
              <a:buChar char="¯"/>
            </a:pPr>
            <a:endParaRPr lang="it-IT" sz="2000" b="1" dirty="0" smtClean="0">
              <a:solidFill>
                <a:schemeClr val="tx1"/>
              </a:solidFill>
            </a:endParaRPr>
          </a:p>
          <a:p>
            <a:pPr algn="l">
              <a:buClr>
                <a:srgbClr val="000066"/>
              </a:buClr>
              <a:buFont typeface="Wingdings" pitchFamily="2" charset="2"/>
              <a:buChar char="¯"/>
            </a:pPr>
            <a:r>
              <a:rPr lang="it-IT" sz="2000" b="1" dirty="0" smtClean="0">
                <a:solidFill>
                  <a:schemeClr val="tx1"/>
                </a:solidFill>
              </a:rPr>
              <a:t>Ovulazione (il 14°-15°) corrisponde alla rottura del GF (picco di LH, picco di estrogeni poco prima, picco di FSH)</a:t>
            </a:r>
            <a:endParaRPr lang="it-IT" sz="2000" b="1" dirty="0">
              <a:solidFill>
                <a:schemeClr val="tx1"/>
              </a:solidFill>
            </a:endParaRPr>
          </a:p>
          <a:p>
            <a:pPr algn="l">
              <a:buClr>
                <a:srgbClr val="CC0000"/>
              </a:buClr>
              <a:buFont typeface="Wingdings" pitchFamily="2" charset="2"/>
              <a:buNone/>
            </a:pPr>
            <a:endParaRPr lang="it-IT" sz="2000" b="1" dirty="0">
              <a:solidFill>
                <a:schemeClr val="tx1"/>
              </a:solidFill>
            </a:endParaRPr>
          </a:p>
        </p:txBody>
      </p:sp>
      <p:sp>
        <p:nvSpPr>
          <p:cNvPr id="9219" name="Rectangle 3"/>
          <p:cNvSpPr>
            <a:spLocks noChangeArrowheads="1"/>
          </p:cNvSpPr>
          <p:nvPr/>
        </p:nvSpPr>
        <p:spPr bwMode="auto">
          <a:xfrm>
            <a:off x="0" y="260648"/>
            <a:ext cx="5975350" cy="641350"/>
          </a:xfrm>
          <a:prstGeom prst="rect">
            <a:avLst/>
          </a:prstGeom>
          <a:noFill/>
          <a:ln w="9525">
            <a:noFill/>
            <a:miter lim="800000"/>
            <a:headEnd/>
            <a:tailEnd/>
          </a:ln>
          <a:effectLst>
            <a:outerShdw dist="35921" dir="2700000" algn="ctr" rotWithShape="0">
              <a:schemeClr val="folHlink"/>
            </a:outerShdw>
          </a:effectLst>
        </p:spPr>
        <p:txBody>
          <a:bodyPr>
            <a:spAutoFit/>
          </a:bodyPr>
          <a:lstStyle/>
          <a:p>
            <a:pPr algn="l">
              <a:spcBef>
                <a:spcPct val="0"/>
              </a:spcBef>
              <a:buFontTx/>
              <a:buNone/>
            </a:pPr>
            <a:r>
              <a:rPr lang="it-IT" sz="3600" b="1" dirty="0">
                <a:solidFill>
                  <a:srgbClr val="0000FF"/>
                </a:solidFill>
              </a:rPr>
              <a:t>Fasi del ciclo mestruale</a:t>
            </a:r>
          </a:p>
        </p:txBody>
      </p:sp>
      <p:pic>
        <p:nvPicPr>
          <p:cNvPr id="6" name="Picture 5" descr="29"/>
          <p:cNvPicPr>
            <a:picLocks noChangeArrowheads="1"/>
          </p:cNvPicPr>
          <p:nvPr/>
        </p:nvPicPr>
        <p:blipFill>
          <a:blip r:embed="rId3" cstate="print"/>
          <a:srcRect l="28502" t="12140" r="29003" b="12497"/>
          <a:stretch>
            <a:fillRect/>
          </a:stretch>
        </p:blipFill>
        <p:spPr bwMode="auto">
          <a:xfrm>
            <a:off x="5685038" y="0"/>
            <a:ext cx="3458962" cy="68387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395536" y="1268760"/>
            <a:ext cx="5411569" cy="5287640"/>
          </a:xfrm>
          <a:prstGeom prst="rect">
            <a:avLst/>
          </a:prstGeom>
          <a:noFill/>
          <a:ln w="9525">
            <a:noFill/>
            <a:miter lim="800000"/>
            <a:headEnd/>
            <a:tailEnd/>
          </a:ln>
        </p:spPr>
      </p:pic>
      <p:sp>
        <p:nvSpPr>
          <p:cNvPr id="3" name="Rectangle 3"/>
          <p:cNvSpPr>
            <a:spLocks noChangeArrowheads="1"/>
          </p:cNvSpPr>
          <p:nvPr/>
        </p:nvSpPr>
        <p:spPr bwMode="auto">
          <a:xfrm>
            <a:off x="251520" y="0"/>
            <a:ext cx="5472608" cy="1200329"/>
          </a:xfrm>
          <a:prstGeom prst="rect">
            <a:avLst/>
          </a:prstGeom>
          <a:noFill/>
          <a:ln w="9525">
            <a:noFill/>
            <a:miter lim="800000"/>
            <a:headEnd/>
            <a:tailEnd/>
          </a:ln>
          <a:effectLst>
            <a:outerShdw dist="35921" dir="2700000" algn="ctr" rotWithShape="0">
              <a:schemeClr val="folHlink"/>
            </a:outerShdw>
          </a:effectLst>
        </p:spPr>
        <p:txBody>
          <a:bodyPr wrap="square">
            <a:spAutoFit/>
          </a:bodyPr>
          <a:lstStyle/>
          <a:p>
            <a:pPr algn="l">
              <a:spcBef>
                <a:spcPct val="0"/>
              </a:spcBef>
              <a:buFontTx/>
              <a:buNone/>
            </a:pPr>
            <a:r>
              <a:rPr lang="it-IT" sz="3600" b="1" dirty="0">
                <a:solidFill>
                  <a:srgbClr val="0000FF"/>
                </a:solidFill>
              </a:rPr>
              <a:t>Fasi del ciclo </a:t>
            </a:r>
            <a:r>
              <a:rPr lang="it-IT" sz="3600" b="1" dirty="0" smtClean="0">
                <a:solidFill>
                  <a:srgbClr val="0000FF"/>
                </a:solidFill>
              </a:rPr>
              <a:t>mestruale </a:t>
            </a:r>
          </a:p>
          <a:p>
            <a:pPr algn="l">
              <a:spcBef>
                <a:spcPct val="0"/>
              </a:spcBef>
              <a:buFontTx/>
              <a:buNone/>
            </a:pPr>
            <a:r>
              <a:rPr lang="it-IT" sz="3600" b="1" dirty="0" smtClean="0">
                <a:solidFill>
                  <a:srgbClr val="0000FF"/>
                </a:solidFill>
              </a:rPr>
              <a:t>e ormoni</a:t>
            </a:r>
            <a:endParaRPr lang="it-IT" sz="3600" b="1" dirty="0">
              <a:solidFill>
                <a:srgbClr val="0000FF"/>
              </a:solidFill>
            </a:endParaRPr>
          </a:p>
        </p:txBody>
      </p:sp>
      <p:pic>
        <p:nvPicPr>
          <p:cNvPr id="4" name="Picture 5" descr="29"/>
          <p:cNvPicPr>
            <a:picLocks noChangeArrowheads="1"/>
          </p:cNvPicPr>
          <p:nvPr/>
        </p:nvPicPr>
        <p:blipFill>
          <a:blip r:embed="rId4" cstate="print"/>
          <a:srcRect l="28502" t="12140" r="29003" b="12497"/>
          <a:stretch>
            <a:fillRect/>
          </a:stretch>
        </p:blipFill>
        <p:spPr bwMode="auto">
          <a:xfrm>
            <a:off x="5868144" y="46637"/>
            <a:ext cx="3242938" cy="68387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1986" name="Picture 4" descr="29"/>
          <p:cNvPicPr>
            <a:picLocks noChangeAspect="1" noChangeArrowheads="1"/>
          </p:cNvPicPr>
          <p:nvPr/>
        </p:nvPicPr>
        <p:blipFill>
          <a:blip r:embed="rId3" cstate="print"/>
          <a:srcRect t="7141" b="10355"/>
          <a:stretch>
            <a:fillRect/>
          </a:stretch>
        </p:blipFill>
        <p:spPr bwMode="auto">
          <a:xfrm>
            <a:off x="0" y="0"/>
            <a:ext cx="6646863" cy="6858000"/>
          </a:xfrm>
          <a:prstGeom prst="rect">
            <a:avLst/>
          </a:prstGeom>
          <a:noFill/>
          <a:ln w="9525">
            <a:noFill/>
            <a:miter lim="800000"/>
            <a:headEnd/>
            <a:tailEnd/>
          </a:ln>
        </p:spPr>
      </p:pic>
      <p:sp>
        <p:nvSpPr>
          <p:cNvPr id="41988" name="Oval 5"/>
          <p:cNvSpPr>
            <a:spLocks noChangeArrowheads="1"/>
          </p:cNvSpPr>
          <p:nvPr/>
        </p:nvSpPr>
        <p:spPr bwMode="auto">
          <a:xfrm>
            <a:off x="622300" y="2514600"/>
            <a:ext cx="1993900" cy="901700"/>
          </a:xfrm>
          <a:prstGeom prst="ellipse">
            <a:avLst/>
          </a:prstGeom>
          <a:noFill/>
          <a:ln w="9525">
            <a:solidFill>
              <a:schemeClr val="tx1"/>
            </a:solidFill>
            <a:round/>
            <a:headEnd/>
            <a:tailEnd/>
          </a:ln>
        </p:spPr>
        <p:txBody>
          <a:bodyPr wrap="none" anchor="ctr"/>
          <a:lstStyle/>
          <a:p>
            <a:endParaRPr lang="it-IT"/>
          </a:p>
        </p:txBody>
      </p:sp>
      <p:sp>
        <p:nvSpPr>
          <p:cNvPr id="41989" name="Oval 6"/>
          <p:cNvSpPr>
            <a:spLocks noChangeArrowheads="1"/>
          </p:cNvSpPr>
          <p:nvPr/>
        </p:nvSpPr>
        <p:spPr bwMode="auto">
          <a:xfrm>
            <a:off x="4089400" y="2489200"/>
            <a:ext cx="1993900" cy="901700"/>
          </a:xfrm>
          <a:prstGeom prst="ellipse">
            <a:avLst/>
          </a:prstGeom>
          <a:noFill/>
          <a:ln w="9525">
            <a:solidFill>
              <a:schemeClr val="tx1"/>
            </a:solidFill>
            <a:round/>
            <a:headEnd/>
            <a:tailEnd/>
          </a:ln>
        </p:spPr>
        <p:txBody>
          <a:bodyPr wrap="none" anchor="ctr"/>
          <a:lstStyle/>
          <a:p>
            <a:endParaRPr lang="it-IT"/>
          </a:p>
        </p:txBody>
      </p:sp>
      <p:sp>
        <p:nvSpPr>
          <p:cNvPr id="41990" name="Text Box 7"/>
          <p:cNvSpPr txBox="1">
            <a:spLocks noChangeArrowheads="1"/>
          </p:cNvSpPr>
          <p:nvPr/>
        </p:nvSpPr>
        <p:spPr bwMode="auto">
          <a:xfrm>
            <a:off x="800100" y="2641600"/>
            <a:ext cx="1651000" cy="581025"/>
          </a:xfrm>
          <a:prstGeom prst="rect">
            <a:avLst/>
          </a:prstGeom>
          <a:noFill/>
          <a:ln w="9525">
            <a:noFill/>
            <a:miter lim="800000"/>
            <a:headEnd/>
            <a:tailEnd/>
          </a:ln>
        </p:spPr>
        <p:txBody>
          <a:bodyPr>
            <a:spAutoFit/>
          </a:bodyPr>
          <a:lstStyle/>
          <a:p>
            <a:pPr>
              <a:spcBef>
                <a:spcPct val="50000"/>
              </a:spcBef>
            </a:pPr>
            <a:r>
              <a:rPr lang="it-IT" sz="1600"/>
              <a:t>Sviluppo/matura-zione follicolo</a:t>
            </a:r>
          </a:p>
        </p:txBody>
      </p:sp>
      <p:sp>
        <p:nvSpPr>
          <p:cNvPr id="41991" name="Text Box 8"/>
          <p:cNvSpPr txBox="1">
            <a:spLocks noChangeArrowheads="1"/>
          </p:cNvSpPr>
          <p:nvPr/>
        </p:nvSpPr>
        <p:spPr bwMode="auto">
          <a:xfrm>
            <a:off x="4127500" y="2641600"/>
            <a:ext cx="1943100" cy="581025"/>
          </a:xfrm>
          <a:prstGeom prst="rect">
            <a:avLst/>
          </a:prstGeom>
          <a:noFill/>
          <a:ln w="9525">
            <a:noFill/>
            <a:miter lim="800000"/>
            <a:headEnd/>
            <a:tailEnd/>
          </a:ln>
        </p:spPr>
        <p:txBody>
          <a:bodyPr>
            <a:spAutoFit/>
          </a:bodyPr>
          <a:lstStyle/>
          <a:p>
            <a:pPr>
              <a:spcBef>
                <a:spcPct val="50000"/>
              </a:spcBef>
            </a:pPr>
            <a:r>
              <a:rPr lang="it-IT" sz="1600"/>
              <a:t>Rottura parete follicolo, ovulazione</a:t>
            </a:r>
          </a:p>
        </p:txBody>
      </p:sp>
      <p:sp>
        <p:nvSpPr>
          <p:cNvPr id="41992" name="Line 9"/>
          <p:cNvSpPr>
            <a:spLocks noChangeShapeType="1"/>
          </p:cNvSpPr>
          <p:nvPr/>
        </p:nvSpPr>
        <p:spPr bwMode="auto">
          <a:xfrm flipH="1">
            <a:off x="2247900" y="2997200"/>
            <a:ext cx="508000" cy="469900"/>
          </a:xfrm>
          <a:prstGeom prst="line">
            <a:avLst/>
          </a:prstGeom>
          <a:noFill/>
          <a:ln w="9525">
            <a:solidFill>
              <a:srgbClr val="FF0000"/>
            </a:solidFill>
            <a:round/>
            <a:headEnd/>
            <a:tailEnd type="triangle" w="med" len="med"/>
          </a:ln>
        </p:spPr>
        <p:txBody>
          <a:bodyPr/>
          <a:lstStyle/>
          <a:p>
            <a:endParaRPr lang="it-IT"/>
          </a:p>
        </p:txBody>
      </p:sp>
      <p:sp>
        <p:nvSpPr>
          <p:cNvPr id="41993" name="Line 10"/>
          <p:cNvSpPr>
            <a:spLocks noChangeShapeType="1"/>
          </p:cNvSpPr>
          <p:nvPr/>
        </p:nvSpPr>
        <p:spPr bwMode="auto">
          <a:xfrm>
            <a:off x="3848100" y="3048000"/>
            <a:ext cx="431800" cy="368300"/>
          </a:xfrm>
          <a:prstGeom prst="line">
            <a:avLst/>
          </a:prstGeom>
          <a:noFill/>
          <a:ln w="9525">
            <a:solidFill>
              <a:srgbClr val="FF0000"/>
            </a:solidFill>
            <a:round/>
            <a:headEnd/>
            <a:tailEnd type="triangle" w="med" len="med"/>
          </a:ln>
        </p:spPr>
        <p:txBody>
          <a:bodyPr/>
          <a:lstStyle/>
          <a:p>
            <a:endParaRPr lang="it-IT"/>
          </a:p>
        </p:txBody>
      </p:sp>
      <p:sp>
        <p:nvSpPr>
          <p:cNvPr id="10" name="CasellaDiTesto 9"/>
          <p:cNvSpPr txBox="1"/>
          <p:nvPr/>
        </p:nvSpPr>
        <p:spPr>
          <a:xfrm>
            <a:off x="6156176" y="0"/>
            <a:ext cx="2808312" cy="5216813"/>
          </a:xfrm>
          <a:prstGeom prst="rect">
            <a:avLst/>
          </a:prstGeom>
          <a:noFill/>
        </p:spPr>
        <p:txBody>
          <a:bodyPr wrap="square" rtlCol="0">
            <a:spAutoFit/>
          </a:bodyPr>
          <a:lstStyle/>
          <a:p>
            <a:pPr marL="0" lvl="1" algn="just">
              <a:buNone/>
            </a:pPr>
            <a:r>
              <a:rPr lang="it-IT" sz="1800" dirty="0" smtClean="0"/>
              <a:t>Nella fase follicolare: FSH e LH agiscono sulle ovaie e promuovono la maturazione dei follicoli. Il più veloce diventa GF (follicolo di </a:t>
            </a:r>
            <a:r>
              <a:rPr lang="it-IT" sz="1800" dirty="0" err="1" smtClean="0"/>
              <a:t>Graaf</a:t>
            </a:r>
            <a:r>
              <a:rPr lang="it-IT" sz="1800" dirty="0" smtClean="0"/>
              <a:t>) che matura (gli altri degenerano), produce estrogeni fino all’ovulazione, dove si rompe e libera l’uovo (ovulazione). </a:t>
            </a:r>
          </a:p>
          <a:p>
            <a:pPr marL="0" lvl="1" algn="just">
              <a:buNone/>
            </a:pPr>
            <a:r>
              <a:rPr lang="it-IT" sz="1800" dirty="0" smtClean="0"/>
              <a:t>Gli estrogeni agiscono sull’endometrio: aumenta lo spessore e </a:t>
            </a:r>
            <a:r>
              <a:rPr lang="it-IT" sz="1800" dirty="0" err="1" smtClean="0"/>
              <a:t>vascolarizazzione</a:t>
            </a:r>
            <a:r>
              <a:rPr lang="it-IT" sz="1800" dirty="0" smtClean="0"/>
              <a:t> della parete (f. proliferativa/ rigenerativa):</a:t>
            </a:r>
          </a:p>
        </p:txBody>
      </p:sp>
      <p:pic>
        <p:nvPicPr>
          <p:cNvPr id="12" name="Picture 5" descr="29"/>
          <p:cNvPicPr>
            <a:picLocks noChangeArrowheads="1"/>
          </p:cNvPicPr>
          <p:nvPr/>
        </p:nvPicPr>
        <p:blipFill>
          <a:blip r:embed="rId4" cstate="print"/>
          <a:srcRect l="30003" t="68195" r="29003" b="12854"/>
          <a:stretch>
            <a:fillRect/>
          </a:stretch>
        </p:blipFill>
        <p:spPr bwMode="auto">
          <a:xfrm>
            <a:off x="6015726" y="5106221"/>
            <a:ext cx="3128274" cy="17194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CCFF"/>
            </a:gs>
            <a:gs pos="50000">
              <a:schemeClr val="bg1"/>
            </a:gs>
            <a:gs pos="100000">
              <a:srgbClr val="FFCCFF"/>
            </a:gs>
          </a:gsLst>
          <a:lin ang="5400000" scaled="1"/>
        </a:gradFill>
        <a:ln w="9525" cap="flat" cmpd="sng" algn="ctr">
          <a:noFill/>
          <a:prstDash val="solid"/>
          <a:round/>
          <a:headEnd type="none" w="med" len="med"/>
          <a:tailEnd type="none" w="med" len="med"/>
        </a:ln>
        <a:effectLst>
          <a:outerShdw dist="35921" dir="2700000" algn="ctr" rotWithShape="0">
            <a:srgbClr val="0000FF"/>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 typeface="Wingdings" pitchFamily="2" charset="2"/>
          <a:buChar char="Ø"/>
          <a:tabLst/>
          <a:defRPr kumimoji="0" lang="it-IT" sz="2400" b="0" i="0" u="none" strike="noStrike" cap="none" normalizeH="0" baseline="0" smtClean="0">
            <a:ln>
              <a:noFill/>
            </a:ln>
            <a:solidFill>
              <a:srgbClr val="000099"/>
            </a:solidFill>
            <a:effectLst/>
            <a:latin typeface="Comic Sans MS" pitchFamily="66" charset="0"/>
            <a:cs typeface="Arial" charset="0"/>
          </a:defRPr>
        </a:defPPr>
      </a:lstStyle>
    </a:spDef>
    <a:lnDef>
      <a:spPr bwMode="auto">
        <a:xfrm>
          <a:off x="0" y="0"/>
          <a:ext cx="1" cy="1"/>
        </a:xfrm>
        <a:custGeom>
          <a:avLst/>
          <a:gdLst/>
          <a:ahLst/>
          <a:cxnLst/>
          <a:rect l="0" t="0" r="0" b="0"/>
          <a:pathLst/>
        </a:custGeom>
        <a:gradFill rotWithShape="1">
          <a:gsLst>
            <a:gs pos="0">
              <a:srgbClr val="FFCCFF"/>
            </a:gs>
            <a:gs pos="50000">
              <a:schemeClr val="bg1"/>
            </a:gs>
            <a:gs pos="100000">
              <a:srgbClr val="FFCCFF"/>
            </a:gs>
          </a:gsLst>
          <a:lin ang="5400000" scaled="1"/>
        </a:gradFill>
        <a:ln w="9525" cap="flat" cmpd="sng" algn="ctr">
          <a:noFill/>
          <a:prstDash val="solid"/>
          <a:round/>
          <a:headEnd type="none" w="med" len="med"/>
          <a:tailEnd type="none" w="med" len="med"/>
        </a:ln>
        <a:effectLst>
          <a:outerShdw dist="35921" dir="2700000" algn="ctr" rotWithShape="0">
            <a:srgbClr val="0000FF"/>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 typeface="Wingdings" pitchFamily="2" charset="2"/>
          <a:buChar char="Ø"/>
          <a:tabLst/>
          <a:defRPr kumimoji="0" lang="it-IT" sz="2400" b="0" i="0" u="none" strike="noStrike" cap="none" normalizeH="0" baseline="0" smtClean="0">
            <a:ln>
              <a:noFill/>
            </a:ln>
            <a:solidFill>
              <a:srgbClr val="000099"/>
            </a:solidFill>
            <a:effectLst/>
            <a:latin typeface="Comic Sans MS" pitchFamily="66" charset="0"/>
            <a:cs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2818</Words>
  <Application>Microsoft Office PowerPoint</Application>
  <PresentationFormat>Presentazione su schermo (4:3)</PresentationFormat>
  <Paragraphs>319</Paragraphs>
  <Slides>45</Slides>
  <Notes>1</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45</vt:i4>
      </vt:variant>
    </vt:vector>
  </HeadingPairs>
  <TitlesOfParts>
    <vt:vector size="48" baseType="lpstr">
      <vt:lpstr>Struttura predefinita</vt:lpstr>
      <vt:lpstr>Acrobat Document</vt:lpstr>
      <vt:lpstr>CS ChemDraw Drawing</vt:lpstr>
      <vt:lpstr>Diapositiva 1</vt:lpstr>
      <vt:lpstr>La pillola anticoncezionale</vt:lpstr>
      <vt:lpstr>Diapositiva 3</vt:lpstr>
      <vt:lpstr>Diapositiva 4</vt:lpstr>
      <vt:lpstr>Diapositiva 5</vt:lpstr>
      <vt:lpstr>Il ciclo mestruale</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Meccanismo azione pillola contraccettiva</vt:lpstr>
      <vt:lpstr>Diapositiva 19</vt:lpstr>
      <vt:lpstr>LA PILLOLA OGGI</vt:lpstr>
      <vt:lpstr>PILLOLA COMBINATA MONOFASICA </vt:lpstr>
      <vt:lpstr>PILLOLA COMBINATA MONOFASICA</vt:lpstr>
      <vt:lpstr>PILLOLA COMBINATA SEQUENZIALE</vt:lpstr>
      <vt:lpstr>CONTROINDICAZIONI PILLOLA</vt:lpstr>
      <vt:lpstr>Diapositiva 25</vt:lpstr>
      <vt:lpstr>Diapositiva 26</vt:lpstr>
      <vt:lpstr>Diapositiva 27</vt:lpstr>
      <vt:lpstr>Diapositiva 28</vt:lpstr>
      <vt:lpstr>Diapositiva 29</vt:lpstr>
      <vt:lpstr>PILLOLA DEL GIORNO DOPO</vt:lpstr>
      <vt:lpstr>PILLOLA DEI  5 GIORNI DOPO </vt:lpstr>
      <vt:lpstr>I contraccettivi d’emergenza ormonali </vt:lpstr>
      <vt:lpstr>Diapositiva 33</vt:lpstr>
      <vt:lpstr>RU-486 o PILLOLA DEL MESE DOPO</vt:lpstr>
      <vt:lpstr>Diapositiva 35</vt:lpstr>
      <vt:lpstr>Diapositiva 36</vt:lpstr>
      <vt:lpstr>Diapositiva 37</vt:lpstr>
      <vt:lpstr>Diapositiva 38</vt:lpstr>
      <vt:lpstr>Diapositiva 39</vt:lpstr>
      <vt:lpstr>          2.02.2016:  Uno studio legale di Treviso ha querelato la Bayer, produttrice di Yasmin, Yaz e Yasminelle, sostenendo che queste pillole, tutte tre contenenti il drospirenone, avrebbero causato diversi casi di tromboembolia  venosa nelle donne che le usavano. 18.01.2016: 100 donne iscritte all’associazione Salute e Diritto che hanno denunciato presso la Procura di Torino l’azienda farmaceutica Bayer per lo stesso motivo.    </vt:lpstr>
      <vt:lpstr>Diapositiva 41</vt:lpstr>
      <vt:lpstr>Diapositiva 42</vt:lpstr>
      <vt:lpstr>Diapositiva 43</vt:lpstr>
      <vt:lpstr>Diapositiva 44</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daniela</dc:creator>
  <cp:lastModifiedBy>Zorzet</cp:lastModifiedBy>
  <cp:revision>100</cp:revision>
  <dcterms:created xsi:type="dcterms:W3CDTF">2005-12-10T11:45:39Z</dcterms:created>
  <dcterms:modified xsi:type="dcterms:W3CDTF">2019-12-04T09:27:08Z</dcterms:modified>
</cp:coreProperties>
</file>