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6"/>
  </p:notesMasterIdLst>
  <p:sldIdLst>
    <p:sldId id="350" r:id="rId2"/>
    <p:sldId id="315" r:id="rId3"/>
    <p:sldId id="346" r:id="rId4"/>
    <p:sldId id="347" r:id="rId5"/>
    <p:sldId id="349" r:id="rId6"/>
    <p:sldId id="396" r:id="rId7"/>
    <p:sldId id="371" r:id="rId8"/>
    <p:sldId id="412" r:id="rId9"/>
    <p:sldId id="429" r:id="rId10"/>
    <p:sldId id="434" r:id="rId11"/>
    <p:sldId id="443" r:id="rId12"/>
    <p:sldId id="440" r:id="rId13"/>
    <p:sldId id="441" r:id="rId14"/>
    <p:sldId id="442" r:id="rId15"/>
    <p:sldId id="430" r:id="rId16"/>
    <p:sldId id="433" r:id="rId17"/>
    <p:sldId id="427" r:id="rId18"/>
    <p:sldId id="428" r:id="rId19"/>
    <p:sldId id="426" r:id="rId20"/>
    <p:sldId id="431" r:id="rId21"/>
    <p:sldId id="438" r:id="rId22"/>
    <p:sldId id="432" r:id="rId23"/>
    <p:sldId id="436" r:id="rId24"/>
    <p:sldId id="437" r:id="rId25"/>
    <p:sldId id="337" r:id="rId26"/>
    <p:sldId id="444" r:id="rId27"/>
    <p:sldId id="362" r:id="rId28"/>
    <p:sldId id="411" r:id="rId29"/>
    <p:sldId id="447" r:id="rId30"/>
    <p:sldId id="446" r:id="rId31"/>
    <p:sldId id="397" r:id="rId32"/>
    <p:sldId id="445" r:id="rId33"/>
    <p:sldId id="332" r:id="rId34"/>
    <p:sldId id="336" r:id="rId35"/>
    <p:sldId id="398" r:id="rId36"/>
    <p:sldId id="348" r:id="rId37"/>
    <p:sldId id="314" r:id="rId38"/>
    <p:sldId id="342" r:id="rId39"/>
    <p:sldId id="351" r:id="rId40"/>
    <p:sldId id="258" r:id="rId41"/>
    <p:sldId id="256" r:id="rId42"/>
    <p:sldId id="330" r:id="rId43"/>
    <p:sldId id="329" r:id="rId44"/>
    <p:sldId id="354" r:id="rId45"/>
    <p:sldId id="356" r:id="rId46"/>
    <p:sldId id="363" r:id="rId47"/>
    <p:sldId id="364" r:id="rId48"/>
    <p:sldId id="365" r:id="rId49"/>
    <p:sldId id="366" r:id="rId50"/>
    <p:sldId id="367" r:id="rId51"/>
    <p:sldId id="368" r:id="rId52"/>
    <p:sldId id="369" r:id="rId53"/>
    <p:sldId id="370" r:id="rId54"/>
    <p:sldId id="454" r:id="rId55"/>
    <p:sldId id="357" r:id="rId56"/>
    <p:sldId id="358" r:id="rId57"/>
    <p:sldId id="328" r:id="rId58"/>
    <p:sldId id="455" r:id="rId59"/>
    <p:sldId id="458" r:id="rId60"/>
    <p:sldId id="462" r:id="rId61"/>
    <p:sldId id="359" r:id="rId62"/>
    <p:sldId id="267" r:id="rId63"/>
    <p:sldId id="463" r:id="rId64"/>
    <p:sldId id="464" r:id="rId65"/>
    <p:sldId id="465" r:id="rId66"/>
    <p:sldId id="360" r:id="rId67"/>
    <p:sldId id="271" r:id="rId68"/>
    <p:sldId id="466" r:id="rId69"/>
    <p:sldId id="467" r:id="rId70"/>
    <p:sldId id="361" r:id="rId71"/>
    <p:sldId id="322" r:id="rId72"/>
    <p:sldId id="343" r:id="rId73"/>
    <p:sldId id="339" r:id="rId74"/>
    <p:sldId id="257" r:id="rId75"/>
    <p:sldId id="309" r:id="rId76"/>
    <p:sldId id="321" r:id="rId77"/>
    <p:sldId id="372" r:id="rId78"/>
    <p:sldId id="285" r:id="rId79"/>
    <p:sldId id="286" r:id="rId80"/>
    <p:sldId id="277" r:id="rId81"/>
    <p:sldId id="278" r:id="rId82"/>
    <p:sldId id="279" r:id="rId83"/>
    <p:sldId id="280" r:id="rId84"/>
    <p:sldId id="374" r:id="rId85"/>
    <p:sldId id="373" r:id="rId86"/>
    <p:sldId id="287" r:id="rId87"/>
    <p:sldId id="288" r:id="rId88"/>
    <p:sldId id="269" r:id="rId89"/>
    <p:sldId id="375" r:id="rId90"/>
    <p:sldId id="320" r:id="rId91"/>
    <p:sldId id="273" r:id="rId92"/>
    <p:sldId id="275" r:id="rId93"/>
    <p:sldId id="276" r:id="rId94"/>
    <p:sldId id="290" r:id="rId95"/>
    <p:sldId id="289" r:id="rId96"/>
    <p:sldId id="291" r:id="rId97"/>
    <p:sldId id="292" r:id="rId98"/>
    <p:sldId id="425" r:id="rId99"/>
    <p:sldId id="341" r:id="rId100"/>
    <p:sldId id="452" r:id="rId101"/>
    <p:sldId id="376" r:id="rId102"/>
    <p:sldId id="377" r:id="rId103"/>
    <p:sldId id="318" r:id="rId104"/>
    <p:sldId id="378" r:id="rId105"/>
    <p:sldId id="379" r:id="rId106"/>
    <p:sldId id="380" r:id="rId107"/>
    <p:sldId id="381" r:id="rId108"/>
    <p:sldId id="326" r:id="rId109"/>
    <p:sldId id="316" r:id="rId110"/>
    <p:sldId id="317" r:id="rId111"/>
    <p:sldId id="294" r:id="rId112"/>
    <p:sldId id="293" r:id="rId113"/>
    <p:sldId id="295" r:id="rId114"/>
    <p:sldId id="296" r:id="rId115"/>
    <p:sldId id="297" r:id="rId116"/>
    <p:sldId id="298" r:id="rId117"/>
    <p:sldId id="299" r:id="rId118"/>
    <p:sldId id="300" r:id="rId119"/>
    <p:sldId id="301" r:id="rId120"/>
    <p:sldId id="319" r:id="rId121"/>
    <p:sldId id="302" r:id="rId122"/>
    <p:sldId id="303" r:id="rId123"/>
    <p:sldId id="304" r:id="rId124"/>
    <p:sldId id="305" r:id="rId12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77" d="100"/>
          <a:sy n="77" d="100"/>
        </p:scale>
        <p:origin x="912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42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445A976-15CE-4FD1-992F-201DE7C2094A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5FA34DE-3302-4C52-936A-A9CAA23E39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2858FB-0246-438F-93EF-5813BE84E641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it-IT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/>
              <a:t>Inotropo= forza contrazione</a:t>
            </a:r>
          </a:p>
          <a:p>
            <a:pPr>
              <a:spcBef>
                <a:spcPct val="0"/>
              </a:spcBef>
            </a:pPr>
            <a:r>
              <a:rPr lang="it-IT"/>
              <a:t>Cronotropo= frequenza contrazione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10D9D-EF2B-4219-9865-41FD9D52997D}" type="datetimeFigureOut">
              <a:rPr lang="nl-BE"/>
              <a:pPr>
                <a:defRPr/>
              </a:pPr>
              <a:t>13/10/2018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219CA-AF59-476B-812C-834882E8375F}" type="slidenum">
              <a:rPr lang="nl-BE"/>
              <a:pPr>
                <a:defRPr/>
              </a:pPr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10B63-20E4-4EA5-8682-1EA3338C14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B0503B-1776-480D-AD08-812B39F3E97E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AF3275-BF74-4648-B6A6-E23B865D93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Slide"/>
          <p:cNvPicPr>
            <a:picLocks noChangeAspect="1"/>
          </p:cNvPicPr>
          <p:nvPr/>
        </p:nvPicPr>
        <p:blipFill>
          <a:blip r:embed="rId2" cstate="print"/>
          <a:srcRect l="7071" t="4762" r="7408" b="23814"/>
          <a:stretch>
            <a:fillRect/>
          </a:stretch>
        </p:blipFill>
        <p:spPr bwMode="auto">
          <a:xfrm>
            <a:off x="755650" y="836613"/>
            <a:ext cx="782002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sellaDiTesto 2"/>
          <p:cNvSpPr txBox="1">
            <a:spLocks noChangeArrowheads="1"/>
          </p:cNvSpPr>
          <p:nvPr/>
        </p:nvSpPr>
        <p:spPr bwMode="auto">
          <a:xfrm>
            <a:off x="2268538" y="188913"/>
            <a:ext cx="4679950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solidFill>
                  <a:srgbClr val="FF0000"/>
                </a:solidFill>
                <a:latin typeface="Calibri" pitchFamily="34" charset="0"/>
              </a:rPr>
              <a:t>FARMACI E SISTEMA ADRENERGICO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9" name="Picture 7" descr="Immagine correlata"/>
          <p:cNvPicPr>
            <a:picLocks noChangeAspect="1" noChangeArrowheads="1"/>
          </p:cNvPicPr>
          <p:nvPr/>
        </p:nvPicPr>
        <p:blipFill>
          <a:blip r:embed="rId2" cstate="print"/>
          <a:srcRect l="5774" t="12598" r="5774" b="6999"/>
          <a:stretch>
            <a:fillRect/>
          </a:stretch>
        </p:blipFill>
        <p:spPr bwMode="auto">
          <a:xfrm>
            <a:off x="323528" y="116632"/>
            <a:ext cx="4913491" cy="3349750"/>
          </a:xfrm>
          <a:prstGeom prst="rect">
            <a:avLst/>
          </a:prstGeom>
          <a:noFill/>
        </p:spPr>
      </p:pic>
      <p:pic>
        <p:nvPicPr>
          <p:cNvPr id="110601" name="Picture 9" descr="Risultati immagini per gittata sistolica e volume telediastolico"/>
          <p:cNvPicPr>
            <a:picLocks noChangeAspect="1" noChangeArrowheads="1"/>
          </p:cNvPicPr>
          <p:nvPr/>
        </p:nvPicPr>
        <p:blipFill>
          <a:blip r:embed="rId3" cstate="print"/>
          <a:srcRect l="9635" t="12333" r="8865" b="22097"/>
          <a:stretch>
            <a:fillRect/>
          </a:stretch>
        </p:blipFill>
        <p:spPr bwMode="auto">
          <a:xfrm>
            <a:off x="3707904" y="3501008"/>
            <a:ext cx="5176528" cy="3123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82830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33375"/>
            <a:ext cx="8061325" cy="604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Slide"/>
          <p:cNvPicPr>
            <a:picLocks noChangeAspect="1"/>
          </p:cNvPicPr>
          <p:nvPr/>
        </p:nvPicPr>
        <p:blipFill>
          <a:blip r:embed="rId2" cstate="print"/>
          <a:srcRect r="6734"/>
          <a:stretch>
            <a:fillRect/>
          </a:stretch>
        </p:blipFill>
        <p:spPr bwMode="auto">
          <a:xfrm>
            <a:off x="107950" y="4763"/>
            <a:ext cx="903605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Slide"/>
          <p:cNvPicPr>
            <a:picLocks noChangeAspect="1"/>
          </p:cNvPicPr>
          <p:nvPr/>
        </p:nvPicPr>
        <p:blipFill>
          <a:blip r:embed="rId2" cstate="print"/>
          <a:srcRect l="4713" t="7144" r="6061" b="8572"/>
          <a:stretch>
            <a:fillRect/>
          </a:stretch>
        </p:blipFill>
        <p:spPr bwMode="auto">
          <a:xfrm>
            <a:off x="539750" y="908050"/>
            <a:ext cx="8158163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CasellaDiTesto 2"/>
          <p:cNvSpPr txBox="1">
            <a:spLocks noChangeArrowheads="1"/>
          </p:cNvSpPr>
          <p:nvPr/>
        </p:nvSpPr>
        <p:spPr bwMode="auto">
          <a:xfrm>
            <a:off x="539750" y="260350"/>
            <a:ext cx="8135938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latin typeface="Calibri" pitchFamily="34" charset="0"/>
              </a:rPr>
              <a:t>FARMACI CHE INTERFERISCONO CON RISPOSTA ADRENERGICA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21040" cy="624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Slide"/>
          <p:cNvPicPr>
            <a:picLocks noChangeAspect="1"/>
          </p:cNvPicPr>
          <p:nvPr/>
        </p:nvPicPr>
        <p:blipFill>
          <a:blip r:embed="rId2" cstate="print"/>
          <a:srcRect l="5724" t="39532" r="5724" b="3334"/>
          <a:stretch>
            <a:fillRect/>
          </a:stretch>
        </p:blipFill>
        <p:spPr bwMode="auto">
          <a:xfrm>
            <a:off x="0" y="3670300"/>
            <a:ext cx="69850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Slide"/>
          <p:cNvPicPr>
            <a:picLocks noChangeAspect="1"/>
          </p:cNvPicPr>
          <p:nvPr/>
        </p:nvPicPr>
        <p:blipFill>
          <a:blip r:embed="rId3" cstate="print"/>
          <a:srcRect l="7071" t="3810" r="7408" b="2380"/>
          <a:stretch>
            <a:fillRect/>
          </a:stretch>
        </p:blipFill>
        <p:spPr bwMode="auto">
          <a:xfrm>
            <a:off x="4859338" y="333375"/>
            <a:ext cx="4284662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CasellaDiTesto 4"/>
          <p:cNvSpPr txBox="1">
            <a:spLocks noChangeArrowheads="1"/>
          </p:cNvSpPr>
          <p:nvPr/>
        </p:nvSpPr>
        <p:spPr bwMode="auto">
          <a:xfrm>
            <a:off x="971550" y="0"/>
            <a:ext cx="39608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latin typeface="Calibri" pitchFamily="34" charset="0"/>
              </a:rPr>
              <a:t>Trasportatori di NA e farmaci</a:t>
            </a:r>
          </a:p>
        </p:txBody>
      </p:sp>
      <p:pic>
        <p:nvPicPr>
          <p:cNvPr id="83972" name="Slide"/>
          <p:cNvPicPr>
            <a:picLocks noChangeAspect="1"/>
          </p:cNvPicPr>
          <p:nvPr/>
        </p:nvPicPr>
        <p:blipFill>
          <a:blip r:embed="rId2" cstate="print"/>
          <a:srcRect l="5724" t="2380" r="68018" b="60489"/>
          <a:stretch>
            <a:fillRect/>
          </a:stretch>
        </p:blipFill>
        <p:spPr bwMode="auto">
          <a:xfrm>
            <a:off x="0" y="404813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95733" cy="599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79" r="12094"/>
          <a:stretch>
            <a:fillRect/>
          </a:stretch>
        </p:blipFill>
        <p:spPr bwMode="auto">
          <a:xfrm>
            <a:off x="5364088" y="1052736"/>
            <a:ext cx="349450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 dirty="0">
              <a:solidFill>
                <a:srgbClr val="000000"/>
              </a:solidFill>
            </a:endParaRP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76672"/>
            <a:ext cx="530225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663" y="224644"/>
            <a:ext cx="8400933" cy="63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31769" cy="624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 descr="http://slideplayer.it/slide/535082/1/images/8/Confronto+curva+lunghezza-tensione+nel+muscolo+cardiaco+e+scheletric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7995733" cy="599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694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380" y="260647"/>
            <a:ext cx="8422092" cy="631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7726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 descr="http://slideplayer.it/slide/10252826/33/images/53/GC+FC+VS+%E2%86%91+vago+%E2%86%91+simpatico+%E2%86%91+adrenalina+surrenalica+%E2%86%91+VTD+%E2%86%91+RV+++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10" t="6167" r="1542" b="5139"/>
          <a:stretch>
            <a:fillRect/>
          </a:stretch>
        </p:blipFill>
        <p:spPr bwMode="auto">
          <a:xfrm>
            <a:off x="0" y="1"/>
            <a:ext cx="4788024" cy="340833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362" t="8924" r="1969" b="5774"/>
          <a:stretch>
            <a:fillRect/>
          </a:stretch>
        </p:blipFill>
        <p:spPr bwMode="auto">
          <a:xfrm>
            <a:off x="3851920" y="3433970"/>
            <a:ext cx="5161304" cy="345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27822" r="4607" b="8924"/>
          <a:stretch/>
        </p:blipFill>
        <p:spPr bwMode="auto">
          <a:xfrm>
            <a:off x="4821898" y="617562"/>
            <a:ext cx="4322102" cy="21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3184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8786" name="Picture 2" descr="http://slideplayer.it/slide/10252826/33/images/55/++-+++++-+VS+VTD+VTS+Pre-carico+Post-carico+Contrattilit%C3%A0+VS=VTD-V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0685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44016"/>
            <a:ext cx="8568952" cy="6597352"/>
          </a:xfrm>
        </p:spPr>
        <p:txBody>
          <a:bodyPr/>
          <a:lstStyle/>
          <a:p>
            <a:r>
              <a:rPr lang="it-IT" sz="1400" b="1" dirty="0"/>
              <a:t>Esercizio fisico</a:t>
            </a:r>
            <a:endParaRPr lang="it-IT" sz="1400" dirty="0"/>
          </a:p>
          <a:p>
            <a:r>
              <a:rPr lang="it-IT" sz="1400" dirty="0"/>
              <a:t> </a:t>
            </a:r>
          </a:p>
          <a:p>
            <a:r>
              <a:rPr lang="it-IT" sz="1400" dirty="0"/>
              <a:t>L’attività aerobica prolungata può aumentare il volume sistolico, comportando spesso una riduzione della frequenza cardiaca a riposo. La frequenza ridotta prolunga la diastole, aumentando così il volume </a:t>
            </a:r>
            <a:r>
              <a:rPr lang="it-IT" sz="1400" dirty="0" err="1"/>
              <a:t>telediastolico</a:t>
            </a:r>
            <a:r>
              <a:rPr lang="it-IT" sz="1400" dirty="0"/>
              <a:t> e determinando l’eiezione di una maggiore quantità di sangue.</a:t>
            </a:r>
          </a:p>
          <a:p>
            <a:r>
              <a:rPr lang="it-IT" sz="1400" dirty="0"/>
              <a:t> </a:t>
            </a:r>
          </a:p>
          <a:p>
            <a:r>
              <a:rPr lang="it-IT" sz="1400" b="1" dirty="0" err="1"/>
              <a:t>Precarico</a:t>
            </a:r>
            <a:endParaRPr lang="it-IT" sz="1400" dirty="0"/>
          </a:p>
          <a:p>
            <a:r>
              <a:rPr lang="it-IT" sz="1400" dirty="0"/>
              <a:t> </a:t>
            </a:r>
          </a:p>
          <a:p>
            <a:r>
              <a:rPr lang="it-IT" sz="1400" dirty="0"/>
              <a:t>Il volume sistolico è intrinsecamente controllato dal </a:t>
            </a:r>
            <a:r>
              <a:rPr lang="it-IT" sz="1400" dirty="0" err="1"/>
              <a:t>precarico</a:t>
            </a:r>
            <a:r>
              <a:rPr lang="it-IT" sz="1400" dirty="0"/>
              <a:t> (il grado di distensione dei ventricoli prima della sistole). Un aumento del volume o della velocità del ritorno venoso incrementa il </a:t>
            </a:r>
            <a:r>
              <a:rPr lang="it-IT" sz="1400" dirty="0" err="1"/>
              <a:t>precarico</a:t>
            </a:r>
            <a:r>
              <a:rPr lang="it-IT" sz="1400" dirty="0"/>
              <a:t> e, per la legge di </a:t>
            </a:r>
            <a:r>
              <a:rPr lang="it-IT" sz="1400" dirty="0" err="1"/>
              <a:t>Frank-Starling</a:t>
            </a:r>
            <a:r>
              <a:rPr lang="it-IT" sz="1400" dirty="0"/>
              <a:t>, aumenterà il volume sistolico. Una riduzione del ritorno venoso avrà effetti opposti, causando una riduzione del volume sistolico.</a:t>
            </a:r>
          </a:p>
          <a:p>
            <a:r>
              <a:rPr lang="it-IT" sz="1400" dirty="0"/>
              <a:t> </a:t>
            </a:r>
          </a:p>
          <a:p>
            <a:r>
              <a:rPr lang="it-IT" sz="1400" b="1" dirty="0" err="1"/>
              <a:t>Postcarico</a:t>
            </a:r>
            <a:endParaRPr lang="it-IT" sz="1400" dirty="0"/>
          </a:p>
          <a:p>
            <a:r>
              <a:rPr lang="it-IT" sz="1400" dirty="0"/>
              <a:t> </a:t>
            </a:r>
          </a:p>
          <a:p>
            <a:r>
              <a:rPr lang="it-IT" sz="1400" dirty="0"/>
              <a:t>Un aumento del </a:t>
            </a:r>
            <a:r>
              <a:rPr lang="it-IT" sz="1400" dirty="0" err="1"/>
              <a:t>postcarico</a:t>
            </a:r>
            <a:r>
              <a:rPr lang="it-IT" sz="1400" dirty="0"/>
              <a:t> (che corrisponde alla pressione aortica durante la sistole) riduce il volume sistolico. Sebbene esso non influenzi il volume sistolico nei soggetti sani, un </a:t>
            </a:r>
            <a:r>
              <a:rPr lang="it-IT" sz="1400" dirty="0" err="1"/>
              <a:t>postcarico</a:t>
            </a:r>
            <a:r>
              <a:rPr lang="it-IT" sz="1400" dirty="0"/>
              <a:t> aumentato ostacola l’eiezione del sangue da parte dei ventricoli, determinando una riduzione del volume sistolico. Un aumento del </a:t>
            </a:r>
            <a:r>
              <a:rPr lang="it-IT" sz="1400" dirty="0" err="1"/>
              <a:t>postcarico</a:t>
            </a:r>
            <a:r>
              <a:rPr lang="it-IT" sz="1400" dirty="0"/>
              <a:t> è presente, ad esempio, nella stenosi aortica e nell’ipertensione arteriosa.</a:t>
            </a:r>
          </a:p>
          <a:p>
            <a:endParaRPr lang="it-IT" sz="1400" dirty="0"/>
          </a:p>
          <a:p>
            <a:r>
              <a:rPr lang="it-IT" sz="1400" b="1" dirty="0"/>
              <a:t>VOLUME TELESISTOLICO</a:t>
            </a:r>
            <a:endParaRPr lang="it-IT" sz="1400" dirty="0"/>
          </a:p>
          <a:p>
            <a:r>
              <a:rPr lang="it-IT" sz="1400" dirty="0"/>
              <a:t> </a:t>
            </a:r>
          </a:p>
          <a:p>
            <a:r>
              <a:rPr lang="it-IT" sz="1400" dirty="0"/>
              <a:t>l volume </a:t>
            </a:r>
            <a:r>
              <a:rPr lang="it-IT" sz="1400" dirty="0" err="1"/>
              <a:t>telesistolico</a:t>
            </a:r>
            <a:r>
              <a:rPr lang="it-IT" sz="1400" dirty="0"/>
              <a:t> (VTS) è il volume di sangue che rimane nel ventricolo alla fine della contrazione, o sistole, ovvero all’inizio del riempimento, o diastole.</a:t>
            </a:r>
          </a:p>
          <a:p>
            <a:r>
              <a:rPr lang="it-IT" sz="1400" dirty="0"/>
              <a:t>Il VTS è il volume più piccolo di sangue contenuto nel ventricolo in qualsiasi punto del ciclo cardiaco. I principali fattori che influenzano il volume </a:t>
            </a:r>
            <a:r>
              <a:rPr lang="it-IT" sz="1400" dirty="0" err="1"/>
              <a:t>telesistolico</a:t>
            </a:r>
            <a:r>
              <a:rPr lang="it-IT" sz="1400" dirty="0"/>
              <a:t> sono il </a:t>
            </a:r>
            <a:r>
              <a:rPr lang="it-IT" sz="1400" dirty="0" err="1"/>
              <a:t>postcarico</a:t>
            </a:r>
            <a:r>
              <a:rPr lang="it-IT" sz="1400" dirty="0"/>
              <a:t> e la contrattilità del cuore.</a:t>
            </a:r>
          </a:p>
          <a:p>
            <a:endParaRPr lang="it-IT" sz="1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6474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042988" y="981075"/>
            <a:ext cx="7273925" cy="4608513"/>
          </a:xfrm>
          <a:prstGeom prst="rect">
            <a:avLst/>
          </a:prstGeom>
          <a:solidFill>
            <a:schemeClr val="bg1"/>
          </a:solidFill>
          <a:ln w="349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latin typeface="Calibri" pitchFamily="34" charset="0"/>
              </a:rPr>
              <a:t>PREMESSE DA RICORDARE</a:t>
            </a:r>
          </a:p>
          <a:p>
            <a:pPr>
              <a:spcBef>
                <a:spcPct val="50000"/>
              </a:spcBef>
            </a:pP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000" b="1" dirty="0">
                <a:latin typeface="Calibri" pitchFamily="34" charset="0"/>
              </a:rPr>
              <a:t>I farmaci attivi sui recettori adrenergici sono importanti modulatori delle funzioni cardio-circolatorie e respiratorie</a:t>
            </a:r>
          </a:p>
          <a:p>
            <a:pPr>
              <a:spcBef>
                <a:spcPct val="50000"/>
              </a:spcBef>
            </a:pPr>
            <a:r>
              <a:rPr lang="it-IT" sz="2000" b="1" dirty="0">
                <a:latin typeface="Calibri" pitchFamily="34" charset="0"/>
              </a:rPr>
              <a:t>E’ importante ricordare che in quasi tutte le condizioni mediche è utile deprimere le funzioni cardio-circolatorie: </a:t>
            </a:r>
            <a:r>
              <a:rPr lang="it-IT" sz="2000" b="1" dirty="0">
                <a:solidFill>
                  <a:srgbClr val="7030A0"/>
                </a:solidFill>
                <a:latin typeface="Calibri" pitchFamily="34" charset="0"/>
              </a:rPr>
              <a:t>importanza dei farmaci antagonisti</a:t>
            </a:r>
          </a:p>
          <a:p>
            <a:pPr>
              <a:spcBef>
                <a:spcPct val="50000"/>
              </a:spcBef>
            </a:pPr>
            <a:r>
              <a:rPr lang="it-IT" sz="2000" b="1" dirty="0">
                <a:latin typeface="Calibri" pitchFamily="34" charset="0"/>
              </a:rPr>
              <a:t>La funzione sotto controllo adrenergico che è utile potenziare è quella </a:t>
            </a:r>
            <a:r>
              <a:rPr lang="it-IT" sz="2000" b="1" dirty="0" err="1">
                <a:latin typeface="Calibri" pitchFamily="34" charset="0"/>
              </a:rPr>
              <a:t>broncodilatatoria</a:t>
            </a:r>
            <a:r>
              <a:rPr lang="it-IT" sz="2000" b="1" dirty="0">
                <a:latin typeface="Calibri" pitchFamily="34" charset="0"/>
              </a:rPr>
              <a:t>: </a:t>
            </a:r>
            <a:r>
              <a:rPr lang="it-IT" sz="2000" b="1" dirty="0">
                <a:solidFill>
                  <a:srgbClr val="FF0000"/>
                </a:solidFill>
                <a:latin typeface="Calibri" pitchFamily="34" charset="0"/>
              </a:rPr>
              <a:t>importanza dei farmaci beta-agonisti</a:t>
            </a:r>
          </a:p>
          <a:p>
            <a:pPr>
              <a:spcBef>
                <a:spcPct val="50000"/>
              </a:spcBef>
            </a:pPr>
            <a:r>
              <a:rPr lang="it-IT" sz="2000" b="1" dirty="0">
                <a:latin typeface="Calibri" pitchFamily="34" charset="0"/>
              </a:rPr>
              <a:t>Dati i ruoli contrapposti che sono richiesti ai farmaci attivi sui recettori adrenergici, </a:t>
            </a:r>
            <a:r>
              <a:rPr lang="it-IT" sz="2000" b="1" dirty="0">
                <a:solidFill>
                  <a:srgbClr val="00B050"/>
                </a:solidFill>
                <a:latin typeface="Calibri" pitchFamily="34" charset="0"/>
              </a:rPr>
              <a:t>la specificità recettoriale è un requisito importante</a:t>
            </a:r>
          </a:p>
        </p:txBody>
      </p:sp>
      <p:sp>
        <p:nvSpPr>
          <p:cNvPr id="3" name="Freccia a sinistra 2"/>
          <p:cNvSpPr/>
          <p:nvPr/>
        </p:nvSpPr>
        <p:spPr>
          <a:xfrm>
            <a:off x="7885113" y="3068638"/>
            <a:ext cx="790575" cy="288925"/>
          </a:xfrm>
          <a:prstGeom prst="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" name="Freccia a sinistra 3"/>
          <p:cNvSpPr/>
          <p:nvPr/>
        </p:nvSpPr>
        <p:spPr>
          <a:xfrm>
            <a:off x="7885113" y="3860800"/>
            <a:ext cx="790575" cy="28892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Freccia a sinistra 4"/>
          <p:cNvSpPr/>
          <p:nvPr/>
        </p:nvSpPr>
        <p:spPr>
          <a:xfrm>
            <a:off x="7885113" y="4724400"/>
            <a:ext cx="790575" cy="288925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55378"/>
            <a:ext cx="8280920" cy="621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4485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9374"/>
            <a:ext cx="8455966" cy="6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250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424936" cy="631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7699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168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2878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80900" name="Picture 4" descr="Risultati immagini per come il cuore alle risponde alle richieste di perfusione dei tessut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496944" cy="6591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"/>
            <a:ext cx="36724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4355976" y="404664"/>
            <a:ext cx="45365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 recettori per la pressione (</a:t>
            </a:r>
            <a:r>
              <a:rPr lang="it-IT" sz="1600" i="1" dirty="0" err="1"/>
              <a:t>barorecettori</a:t>
            </a:r>
            <a:r>
              <a:rPr lang="it-IT" sz="1600" dirty="0"/>
              <a:t>) sono situati nelle pareti delle grosse arterie che portano il sangue al cervello: l’arco aortico e le arterie carotidee. Il meccanismo di risposta alle variazioni di pressione del sistema è un esempio di feedback negativo. Quando i recettori segnalano un aumento della pressione, il centro di controllo rallenta il battito cardiaco e determina una vasodilatazione a livello delle arteriole periferiche. Se invece la pressione nelle grandi arterie scende, l’attività dei recettori di tensione diminuisce e il centro di controllo stimola la vasocostrizione delle arteriole e l’aumento della frequenza del battito cardiaco.</a:t>
            </a:r>
          </a:p>
          <a:p>
            <a:r>
              <a:rPr lang="it-IT" sz="1600" dirty="0"/>
              <a:t>Un’altra informazione che induce il centro di controllo cardiovascolare ad aumentare il battito cardiaco e la pressione sanguigna proviene dai chemiorecettori del midollo allungato, dell’arco aortico e delle arterie carotidee. Questi </a:t>
            </a:r>
            <a:r>
              <a:rPr lang="it-IT" sz="1600" dirty="0" err="1"/>
              <a:t>chemiosensori</a:t>
            </a:r>
            <a:r>
              <a:rPr lang="it-IT" sz="1600" dirty="0"/>
              <a:t> del midollo allungato vengono attivati dall’aumento dei livelli di CO</a:t>
            </a:r>
            <a:r>
              <a:rPr lang="it-IT" sz="1600" baseline="-25000" dirty="0"/>
              <a:t>2</a:t>
            </a:r>
            <a:r>
              <a:rPr lang="it-IT" sz="1600" dirty="0"/>
              <a:t> nelle arterie, e nelle carotidi e i corpuscoli recettoriali nell’arco aortico vengono attivati dalla diminuzione dei livelli di O</a:t>
            </a:r>
            <a:r>
              <a:rPr lang="it-IT" sz="1600" baseline="-25000" dirty="0"/>
              <a:t>2</a:t>
            </a:r>
            <a:r>
              <a:rPr lang="it-IT" sz="1600" dirty="0"/>
              <a:t> nelle arterie.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48680"/>
            <a:ext cx="6962847" cy="522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 descr="Risultati immagini per regolazione nervosa del cardiocircolatori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08978" cy="6606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499" b="54586"/>
          <a:stretch>
            <a:fillRect/>
          </a:stretch>
        </p:blipFill>
        <p:spPr bwMode="auto">
          <a:xfrm>
            <a:off x="0" y="0"/>
            <a:ext cx="5020146" cy="336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299" t="45648" r="6299" b="958"/>
          <a:stretch>
            <a:fillRect/>
          </a:stretch>
        </p:blipFill>
        <p:spPr bwMode="auto">
          <a:xfrm>
            <a:off x="4478770" y="2901966"/>
            <a:ext cx="4594055" cy="395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 t="47563"/>
          <a:stretch>
            <a:fillRect/>
          </a:stretch>
        </p:blipFill>
        <p:spPr bwMode="auto">
          <a:xfrm>
            <a:off x="323527" y="260648"/>
            <a:ext cx="8183897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Risultati immagini per barocettori e regolazione cardiovascol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7285645" cy="546421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9449"/>
          <a:stretch>
            <a:fillRect/>
          </a:stretch>
        </p:blipFill>
        <p:spPr bwMode="auto">
          <a:xfrm>
            <a:off x="179512" y="188640"/>
            <a:ext cx="4062461" cy="632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635896" y="5949280"/>
            <a:ext cx="324036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PAM: pressione arteriosa media</a:t>
            </a:r>
          </a:p>
          <a:p>
            <a:pPr algn="ctr"/>
            <a:r>
              <a:rPr lang="it-IT" sz="1200" dirty="0">
                <a:solidFill>
                  <a:schemeClr val="tx1"/>
                </a:solidFill>
              </a:rPr>
              <a:t>CVLM:  </a:t>
            </a:r>
            <a:r>
              <a:rPr lang="it-IT" sz="1200" dirty="0" err="1">
                <a:solidFill>
                  <a:schemeClr val="tx1"/>
                </a:solidFill>
              </a:rPr>
              <a:t>caudo-laterale-ventrale</a:t>
            </a:r>
            <a:r>
              <a:rPr lang="it-IT" sz="1200" dirty="0">
                <a:solidFill>
                  <a:schemeClr val="tx1"/>
                </a:solidFill>
              </a:rPr>
              <a:t> del bulbo</a:t>
            </a:r>
          </a:p>
          <a:p>
            <a:pPr algn="ctr"/>
            <a:r>
              <a:rPr lang="it-IT" sz="1200" dirty="0">
                <a:solidFill>
                  <a:schemeClr val="tx1"/>
                </a:solidFill>
              </a:rPr>
              <a:t>RVLM: </a:t>
            </a:r>
            <a:r>
              <a:rPr lang="it-IT" sz="1200" dirty="0" err="1">
                <a:solidFill>
                  <a:schemeClr val="tx1"/>
                </a:solidFill>
              </a:rPr>
              <a:t>rostro-ventro-laterale</a:t>
            </a:r>
            <a:r>
              <a:rPr lang="it-IT" sz="1200" dirty="0">
                <a:solidFill>
                  <a:schemeClr val="tx1"/>
                </a:solidFill>
              </a:rPr>
              <a:t> del bulbo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060848"/>
            <a:ext cx="607695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AutoShape 4" descr="https://image.slidesharecdn.com/87aeicosanoidi-pressart-141110134432-conversion-gate01/95/pressione-arteriosa-8-638.jpg?cb=14156271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 t="5523" b="47343"/>
          <a:stretch>
            <a:fillRect/>
          </a:stretch>
        </p:blipFill>
        <p:spPr bwMode="auto">
          <a:xfrm>
            <a:off x="0" y="0"/>
            <a:ext cx="6076950" cy="215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21507" name="Slide"/>
          <p:cNvPicPr>
            <a:picLocks noChangeAspect="1"/>
          </p:cNvPicPr>
          <p:nvPr/>
        </p:nvPicPr>
        <p:blipFill>
          <a:blip r:embed="rId2" cstate="print"/>
          <a:srcRect l="12794" r="10101"/>
          <a:stretch>
            <a:fillRect/>
          </a:stretch>
        </p:blipFill>
        <p:spPr bwMode="auto">
          <a:xfrm>
            <a:off x="1116013" y="17463"/>
            <a:ext cx="7418387" cy="680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20482" name="Picture 2" descr="36849150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0"/>
            <a:ext cx="8891588" cy="4560888"/>
          </a:xfrm>
        </p:spPr>
      </p:pic>
      <p:sp>
        <p:nvSpPr>
          <p:cNvPr id="4" name="Rettangolo 3"/>
          <p:cNvSpPr/>
          <p:nvPr/>
        </p:nvSpPr>
        <p:spPr>
          <a:xfrm>
            <a:off x="179512" y="5445224"/>
            <a:ext cx="8784976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dirty="0">
                <a:solidFill>
                  <a:schemeClr val="tx1"/>
                </a:solidFill>
              </a:rPr>
              <a:t>    Beta-1          		</a:t>
            </a:r>
            <a:r>
              <a:rPr lang="it-IT" dirty="0" err="1">
                <a:solidFill>
                  <a:schemeClr val="tx1"/>
                </a:solidFill>
              </a:rPr>
              <a:t>Beta-1</a:t>
            </a:r>
            <a:r>
              <a:rPr lang="it-IT" dirty="0">
                <a:solidFill>
                  <a:schemeClr val="tx1"/>
                </a:solidFill>
              </a:rPr>
              <a:t>		Alfa-1,2 e Beta-2		Alfa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ctr"/>
            <a:r>
              <a:rPr lang="it-IT" sz="2000" i="1" dirty="0">
                <a:solidFill>
                  <a:schemeClr val="tx1"/>
                </a:solidFill>
              </a:rPr>
              <a:t>Recettori adrenergici</a:t>
            </a:r>
          </a:p>
        </p:txBody>
      </p:sp>
      <p:cxnSp>
        <p:nvCxnSpPr>
          <p:cNvPr id="8" name="Connettore 2 7"/>
          <p:cNvCxnSpPr/>
          <p:nvPr/>
        </p:nvCxnSpPr>
        <p:spPr>
          <a:xfrm flipV="1">
            <a:off x="899592" y="4509120"/>
            <a:ext cx="720080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3059832" y="4365104"/>
            <a:ext cx="360040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5004048" y="4365104"/>
            <a:ext cx="43204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 flipV="1">
            <a:off x="5868144" y="4365104"/>
            <a:ext cx="360040" cy="100811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7596336" y="4293096"/>
            <a:ext cx="288032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76135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2060"/>
                </a:solidFill>
              </a:rPr>
              <a:t>Farmaci attivi sui recettori adrenergici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it-IT" sz="2800" dirty="0">
                <a:solidFill>
                  <a:srgbClr val="FF0000"/>
                </a:solidFill>
              </a:rPr>
              <a:t>Quelli che aumentano la risposta adrenergica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it-IT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it-IT" dirty="0" err="1">
                <a:solidFill>
                  <a:srgbClr val="FF0000"/>
                </a:solidFill>
              </a:rPr>
              <a:t>Simpaticomimetici</a:t>
            </a:r>
            <a:r>
              <a:rPr lang="it-IT" dirty="0">
                <a:solidFill>
                  <a:srgbClr val="FF0000"/>
                </a:solidFill>
              </a:rPr>
              <a:t> diretti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it-IT" dirty="0" err="1">
                <a:solidFill>
                  <a:srgbClr val="FF0000"/>
                </a:solidFill>
              </a:rPr>
              <a:t>Simpaticomimetici</a:t>
            </a:r>
            <a:r>
              <a:rPr lang="it-IT" dirty="0">
                <a:solidFill>
                  <a:srgbClr val="FF0000"/>
                </a:solidFill>
              </a:rPr>
              <a:t> indiretti (non sono agonisti recettoriali)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it-IT" dirty="0"/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it-IT" sz="2800" dirty="0">
                <a:solidFill>
                  <a:srgbClr val="00B050"/>
                </a:solidFill>
              </a:rPr>
              <a:t>Quelli che diminuiscono la risposta adrenergica </a:t>
            </a:r>
            <a:r>
              <a:rPr lang="it-IT" sz="3500" i="1" dirty="0">
                <a:solidFill>
                  <a:srgbClr val="00B050"/>
                </a:solidFill>
              </a:rPr>
              <a:t>(Simpaticolitici)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t-IT" dirty="0">
              <a:solidFill>
                <a:schemeClr val="bg1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it-IT" dirty="0">
                <a:solidFill>
                  <a:srgbClr val="00B050"/>
                </a:solidFill>
              </a:rPr>
              <a:t>Antagonisti alfa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dirty="0">
                <a:solidFill>
                  <a:srgbClr val="00B050"/>
                </a:solidFill>
              </a:rPr>
              <a:t>Antagonisti beta 1 (beta-bloccanti)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375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lide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887" b="63860"/>
          <a:stretch>
            <a:fillRect/>
          </a:stretch>
        </p:blipFill>
        <p:spPr>
          <a:xfrm>
            <a:off x="827088" y="1628775"/>
            <a:ext cx="7542212" cy="749300"/>
          </a:xfrm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15888"/>
            <a:ext cx="7065962" cy="1143000"/>
          </a:xfr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</p:spPr>
        <p:txBody>
          <a:bodyPr/>
          <a:lstStyle/>
          <a:p>
            <a:pPr eaLnBrk="1" hangingPunct="1"/>
            <a:r>
              <a:rPr lang="it-IT" sz="4000">
                <a:solidFill>
                  <a:srgbClr val="FF0000"/>
                </a:solidFill>
              </a:rPr>
              <a:t>Farmaci simpaticomimetici</a:t>
            </a:r>
          </a:p>
        </p:txBody>
      </p:sp>
      <p:pic>
        <p:nvPicPr>
          <p:cNvPr id="13316" name="Slide"/>
          <p:cNvPicPr>
            <a:picLocks noChangeAspect="1"/>
          </p:cNvPicPr>
          <p:nvPr/>
        </p:nvPicPr>
        <p:blipFill>
          <a:blip r:embed="rId2" cstate="print"/>
          <a:srcRect t="35435" b="24362"/>
          <a:stretch>
            <a:fillRect/>
          </a:stretch>
        </p:blipFill>
        <p:spPr bwMode="auto">
          <a:xfrm>
            <a:off x="827088" y="2595563"/>
            <a:ext cx="7542212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Slide"/>
          <p:cNvPicPr>
            <a:picLocks noChangeAspect="1"/>
          </p:cNvPicPr>
          <p:nvPr/>
        </p:nvPicPr>
        <p:blipFill>
          <a:blip r:embed="rId2" cstate="print"/>
          <a:srcRect t="74564" b="13658"/>
          <a:stretch>
            <a:fillRect/>
          </a:stretch>
        </p:blipFill>
        <p:spPr bwMode="auto">
          <a:xfrm>
            <a:off x="827088" y="5229225"/>
            <a:ext cx="75422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333375"/>
            <a:ext cx="8702675" cy="61595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575"/>
          <a:stretch>
            <a:fillRect/>
          </a:stretch>
        </p:blipFill>
        <p:spPr>
          <a:xfrm>
            <a:off x="4716463" y="0"/>
            <a:ext cx="4427537" cy="6858000"/>
          </a:xfrm>
        </p:spPr>
      </p:pic>
      <p:pic>
        <p:nvPicPr>
          <p:cNvPr id="22532" name="Slide"/>
          <p:cNvPicPr>
            <a:picLocks noChangeAspect="1"/>
          </p:cNvPicPr>
          <p:nvPr/>
        </p:nvPicPr>
        <p:blipFill>
          <a:blip r:embed="rId3" cstate="print"/>
          <a:srcRect l="6734" t="14288" r="8418" b="56679"/>
          <a:stretch>
            <a:fillRect/>
          </a:stretch>
        </p:blipFill>
        <p:spPr bwMode="auto">
          <a:xfrm>
            <a:off x="107950" y="692150"/>
            <a:ext cx="4625975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Slide"/>
          <p:cNvPicPr>
            <a:picLocks noChangeAspect="1"/>
          </p:cNvPicPr>
          <p:nvPr/>
        </p:nvPicPr>
        <p:blipFill>
          <a:blip r:embed="rId4" cstate="print"/>
          <a:srcRect l="8418" t="58107" r="35017" b="32864"/>
          <a:stretch>
            <a:fillRect/>
          </a:stretch>
        </p:blipFill>
        <p:spPr bwMode="auto">
          <a:xfrm>
            <a:off x="107950" y="1773238"/>
            <a:ext cx="45958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CasellaDiTesto 6"/>
          <p:cNvSpPr txBox="1">
            <a:spLocks noChangeArrowheads="1"/>
          </p:cNvSpPr>
          <p:nvPr/>
        </p:nvSpPr>
        <p:spPr bwMode="auto">
          <a:xfrm>
            <a:off x="971550" y="333375"/>
            <a:ext cx="295275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>
                <a:latin typeface="Calibri" pitchFamily="34" charset="0"/>
              </a:rPr>
              <a:t>Muscolatura liscia vasale</a:t>
            </a: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5" cstate="print"/>
          <a:srcRect t="70079" r="19948"/>
          <a:stretch>
            <a:fillRect/>
          </a:stretch>
        </p:blipFill>
        <p:spPr bwMode="auto">
          <a:xfrm>
            <a:off x="0" y="2897188"/>
            <a:ext cx="4716463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CasellaDiTesto 8"/>
          <p:cNvSpPr txBox="1">
            <a:spLocks noChangeArrowheads="1"/>
          </p:cNvSpPr>
          <p:nvPr/>
        </p:nvSpPr>
        <p:spPr bwMode="auto">
          <a:xfrm>
            <a:off x="1042988" y="2349500"/>
            <a:ext cx="1944687" cy="3063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>
                <a:latin typeface="Calibri" pitchFamily="34" charset="0"/>
              </a:rPr>
              <a:t>Dei muscoli scheletrici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lide"/>
          <p:cNvPicPr>
            <a:picLocks noChangeAspect="1"/>
          </p:cNvPicPr>
          <p:nvPr/>
        </p:nvPicPr>
        <p:blipFill>
          <a:blip r:embed="rId2" cstate="print"/>
          <a:srcRect l="9969" r="8031" b="23624"/>
          <a:stretch>
            <a:fillRect/>
          </a:stretch>
        </p:blipFill>
        <p:spPr bwMode="auto">
          <a:xfrm>
            <a:off x="971550" y="620713"/>
            <a:ext cx="7497763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Slide"/>
          <p:cNvPicPr>
            <a:picLocks noChangeAspect="1"/>
          </p:cNvPicPr>
          <p:nvPr/>
        </p:nvPicPr>
        <p:blipFill>
          <a:blip r:embed="rId2" cstate="print"/>
          <a:srcRect l="1108" t="7384" r="1384"/>
          <a:stretch>
            <a:fillRect/>
          </a:stretch>
        </p:blipFill>
        <p:spPr bwMode="auto">
          <a:xfrm>
            <a:off x="0" y="0"/>
            <a:ext cx="5875338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Risultati immagini per lipolisi"/>
          <p:cNvPicPr>
            <a:picLocks noChangeAspect="1" noChangeArrowheads="1"/>
          </p:cNvPicPr>
          <p:nvPr/>
        </p:nvPicPr>
        <p:blipFill>
          <a:blip r:embed="rId3" cstate="print"/>
          <a:srcRect t="2055" b="7709"/>
          <a:stretch>
            <a:fillRect/>
          </a:stretch>
        </p:blipFill>
        <p:spPr bwMode="auto">
          <a:xfrm>
            <a:off x="4064000" y="3471863"/>
            <a:ext cx="5045075" cy="34131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Freccia circolare a destra 5"/>
          <p:cNvSpPr/>
          <p:nvPr/>
        </p:nvSpPr>
        <p:spPr>
          <a:xfrm rot="18341584">
            <a:off x="3059113" y="3500438"/>
            <a:ext cx="576262" cy="12239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l="5386" t="31911" r="24580" b="8572"/>
          <a:stretch>
            <a:fillRect/>
          </a:stretch>
        </p:blipFill>
        <p:spPr bwMode="auto">
          <a:xfrm>
            <a:off x="0" y="2276475"/>
            <a:ext cx="3563938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l="5386" t="31911" r="5386" b="8572"/>
          <a:stretch>
            <a:fillRect/>
          </a:stretch>
        </p:blipFill>
        <p:spPr bwMode="auto">
          <a:xfrm>
            <a:off x="0" y="692150"/>
            <a:ext cx="37211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ccia in giù 2"/>
          <p:cNvSpPr/>
          <p:nvPr/>
        </p:nvSpPr>
        <p:spPr>
          <a:xfrm>
            <a:off x="5076825" y="5013325"/>
            <a:ext cx="935038" cy="1008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lide"/>
          <p:cNvPicPr>
            <a:picLocks noChangeAspect="1"/>
          </p:cNvPicPr>
          <p:nvPr/>
        </p:nvPicPr>
        <p:blipFill>
          <a:blip r:embed="rId2" cstate="print"/>
          <a:srcRect l="6367" t="5537" r="8031" b="11073"/>
          <a:stretch>
            <a:fillRect/>
          </a:stretch>
        </p:blipFill>
        <p:spPr bwMode="auto">
          <a:xfrm>
            <a:off x="582613" y="388938"/>
            <a:ext cx="7827962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11125"/>
            <a:ext cx="8743950" cy="6557963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ormoni e stres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601345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0825" y="0"/>
            <a:ext cx="8642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>
                <a:latin typeface="Calibri" pitchFamily="34" charset="0"/>
              </a:rPr>
              <a:t>Il sistema ortosimpatico è parte di un sistema neuro-endocrino dedicato alle risposte allo stress</a:t>
            </a:r>
          </a:p>
        </p:txBody>
      </p:sp>
      <p:pic>
        <p:nvPicPr>
          <p:cNvPr id="16388" name="Picture 2" descr="Risultati immagini per stress circuito neuroendocr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4054475"/>
            <a:ext cx="3563937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0" name="AutoShape 2" descr="Risultati immagini per stress e adrenal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Slide"/>
          <p:cNvPicPr>
            <a:picLocks noChangeAspect="1"/>
          </p:cNvPicPr>
          <p:nvPr/>
        </p:nvPicPr>
        <p:blipFill>
          <a:blip r:embed="rId2" cstate="print"/>
          <a:srcRect l="6645" t="3691" r="7199" b="5168"/>
          <a:stretch>
            <a:fillRect/>
          </a:stretch>
        </p:blipFill>
        <p:spPr bwMode="auto">
          <a:xfrm>
            <a:off x="5605" y="0"/>
            <a:ext cx="7878763" cy="624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ttangolo 2"/>
          <p:cNvSpPr>
            <a:spLocks noChangeArrowheads="1"/>
          </p:cNvSpPr>
          <p:nvPr/>
        </p:nvSpPr>
        <p:spPr bwMode="auto">
          <a:xfrm>
            <a:off x="6480175" y="4437063"/>
            <a:ext cx="2555875" cy="23082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Lo shock settico è la conseguenza del passaggio dell'infezione nel circolo sanguigno, con conseguente massiccia liberazione dei mediatori dell'infiammazione, tra cui l'istamina che aumenta la vasodilatazione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Slide"/>
          <p:cNvPicPr>
            <a:picLocks noChangeAspect="1"/>
          </p:cNvPicPr>
          <p:nvPr/>
        </p:nvPicPr>
        <p:blipFill>
          <a:blip r:embed="rId2" cstate="print"/>
          <a:srcRect l="8307" t="2953" r="7475" b="3322"/>
          <a:stretch>
            <a:fillRect/>
          </a:stretch>
        </p:blipFill>
        <p:spPr bwMode="auto">
          <a:xfrm>
            <a:off x="0" y="0"/>
            <a:ext cx="7700963" cy="6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ttangolo 2"/>
          <p:cNvSpPr>
            <a:spLocks noChangeArrowheads="1"/>
          </p:cNvSpPr>
          <p:nvPr/>
        </p:nvSpPr>
        <p:spPr bwMode="auto">
          <a:xfrm>
            <a:off x="6480175" y="4144963"/>
            <a:ext cx="2555875" cy="23082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Lo shock cardiogeno è causato da insufficienza circolatoria, per l'incapacità del cuore di espletare la funzione di pompa. 	</a:t>
            </a:r>
          </a:p>
          <a:p>
            <a:r>
              <a:rPr lang="it-IT" sz="1600">
                <a:latin typeface="Calibri" pitchFamily="34" charset="0"/>
              </a:rPr>
              <a:t>Può dipendere da: scompenso cardiaco, infarto miocardico, aritmie, ed embolia polmonare.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0825" y="0"/>
            <a:ext cx="8642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>
                <a:latin typeface="Calibri" pitchFamily="34" charset="0"/>
              </a:rPr>
              <a:t>Il sistema ortosimpatico è parte di un sistema neuro-endocrino dedicato alle risposte allo stress</a:t>
            </a:r>
          </a:p>
        </p:txBody>
      </p:sp>
      <p:sp>
        <p:nvSpPr>
          <p:cNvPr id="83970" name="AutoShape 2" descr="Risultati immagini per stress e adrenal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3973" name="Picture 5" descr="Risultati immagini per stress e adrenalina"/>
          <p:cNvPicPr>
            <a:picLocks noChangeAspect="1" noChangeArrowheads="1"/>
          </p:cNvPicPr>
          <p:nvPr/>
        </p:nvPicPr>
        <p:blipFill>
          <a:blip r:embed="rId2" cstate="print"/>
          <a:srcRect l="1687" r="844" b="3794"/>
          <a:stretch>
            <a:fillRect/>
          </a:stretch>
        </p:blipFill>
        <p:spPr bwMode="auto">
          <a:xfrm>
            <a:off x="517919" y="1080957"/>
            <a:ext cx="8158537" cy="5372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542"/>
          <a:stretch>
            <a:fillRect/>
          </a:stretch>
        </p:blipFill>
        <p:spPr>
          <a:xfrm>
            <a:off x="0" y="0"/>
            <a:ext cx="6137275" cy="3519488"/>
          </a:xfrm>
        </p:spPr>
      </p:pic>
      <p:pic>
        <p:nvPicPr>
          <p:cNvPr id="45060" name="Slid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29013"/>
            <a:ext cx="437991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Slide"/>
          <p:cNvPicPr>
            <a:picLocks noChangeAspect="1"/>
          </p:cNvPicPr>
          <p:nvPr/>
        </p:nvPicPr>
        <p:blipFill>
          <a:blip r:embed="rId4" cstate="print"/>
          <a:srcRect l="54729" t="18375" r="37798" b="71397"/>
          <a:stretch>
            <a:fillRect/>
          </a:stretch>
        </p:blipFill>
        <p:spPr bwMode="auto">
          <a:xfrm>
            <a:off x="3995738" y="3933825"/>
            <a:ext cx="2301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Slide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3536950"/>
            <a:ext cx="464343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Slide"/>
          <p:cNvPicPr>
            <a:picLocks noChangeAspect="1"/>
          </p:cNvPicPr>
          <p:nvPr/>
        </p:nvPicPr>
        <p:blipFill>
          <a:blip r:embed="rId6" cstate="print"/>
          <a:srcRect l="4330" t="17323" r="47247" b="54597"/>
          <a:stretch>
            <a:fillRect/>
          </a:stretch>
        </p:blipFill>
        <p:spPr bwMode="auto">
          <a:xfrm>
            <a:off x="7956550" y="5229225"/>
            <a:ext cx="132873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Slide"/>
          <p:cNvPicPr>
            <a:picLocks noChangeAspect="1"/>
          </p:cNvPicPr>
          <p:nvPr/>
        </p:nvPicPr>
        <p:blipFill>
          <a:blip r:embed="rId2" cstate="print"/>
          <a:srcRect l="7071" t="4762" r="7408" b="4762"/>
          <a:stretch>
            <a:fillRect/>
          </a:stretch>
        </p:blipFill>
        <p:spPr bwMode="auto">
          <a:xfrm>
            <a:off x="650875" y="515938"/>
            <a:ext cx="7862888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946" name="Group 2"/>
          <p:cNvGraphicFramePr>
            <a:graphicFrameLocks noGrp="1"/>
          </p:cNvGraphicFramePr>
          <p:nvPr/>
        </p:nvGraphicFramePr>
        <p:xfrm>
          <a:off x="468313" y="1773238"/>
          <a:ext cx="8229600" cy="4899152"/>
        </p:xfrm>
        <a:graphic>
          <a:graphicData uri="http://schemas.openxmlformats.org/drawingml/2006/table">
            <a:tbl>
              <a:tblPr/>
              <a:tblGrid>
                <a:gridCol w="1728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2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1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Vasi sanguigni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ß</a:t>
                      </a: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 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ß</a:t>
                      </a: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Dilatazione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Contrazione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Cuore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ß</a:t>
                      </a: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Effetto inotropo e cronotropo positivo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Eff. inotropo e cronotropo negativo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Muscolatura scheletrica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ß</a:t>
                      </a: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 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ß</a:t>
                      </a: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Tremori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↑ </a:t>
                      </a: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massa muscolare e velocità di contr. muscolare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Diminuzione tremori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Bronchi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ß</a:t>
                      </a: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Dilatazione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Contrazione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7133" name="Text Box 29"/>
          <p:cNvSpPr txBox="1">
            <a:spLocks noChangeArrowheads="1"/>
          </p:cNvSpPr>
          <p:nvPr/>
        </p:nvSpPr>
        <p:spPr bwMode="auto">
          <a:xfrm>
            <a:off x="446088" y="1196975"/>
            <a:ext cx="82677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latin typeface="Times New Roman" pitchFamily="18" charset="0"/>
              </a:rPr>
              <a:t>Tessuto           Recettore	  Stimolazione	            Inibizione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1187450" y="9080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2400">
              <a:latin typeface="Times New Roman" pitchFamily="18" charset="0"/>
            </a:endParaRPr>
          </a:p>
        </p:txBody>
      </p:sp>
      <p:sp>
        <p:nvSpPr>
          <p:cNvPr id="47135" name="Text Box 31"/>
          <p:cNvSpPr txBox="1">
            <a:spLocks noChangeArrowheads="1"/>
          </p:cNvSpPr>
          <p:nvPr/>
        </p:nvSpPr>
        <p:spPr bwMode="auto">
          <a:xfrm>
            <a:off x="533400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2400">
              <a:latin typeface="Times New Roman" pitchFamily="18" charset="0"/>
            </a:endParaRPr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>
            <a:off x="357188" y="193675"/>
            <a:ext cx="84851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b="1">
                <a:solidFill>
                  <a:srgbClr val="66FF33"/>
                </a:solidFill>
                <a:latin typeface="Comic Sans MS" pitchFamily="66" charset="0"/>
              </a:rPr>
              <a:t>Alcune localizzazioni dei recettori  beta adrenergici ed </a:t>
            </a:r>
          </a:p>
          <a:p>
            <a:pPr algn="ctr"/>
            <a:r>
              <a:rPr lang="it-IT" sz="2400" b="1">
                <a:solidFill>
                  <a:srgbClr val="66FF33"/>
                </a:solidFill>
                <a:latin typeface="Comic Sans MS" pitchFamily="66" charset="0"/>
              </a:rPr>
              <a:t>effetti in seguito a stimolazione e inibizione</a:t>
            </a:r>
            <a:endParaRPr lang="fr-FR" sz="2400" b="1">
              <a:solidFill>
                <a:srgbClr val="66FF33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 cstate="print"/>
          <a:srcRect b="3098"/>
          <a:stretch>
            <a:fillRect/>
          </a:stretch>
        </p:blipFill>
        <p:spPr bwMode="auto">
          <a:xfrm>
            <a:off x="0" y="0"/>
            <a:ext cx="7829550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 cstate="print"/>
          <a:srcRect r="8353" b="6956"/>
          <a:stretch>
            <a:fillRect/>
          </a:stretch>
        </p:blipFill>
        <p:spPr bwMode="auto">
          <a:xfrm>
            <a:off x="5857875" y="3852863"/>
            <a:ext cx="3286125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57245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00" b="378"/>
          <a:stretch>
            <a:fillRect/>
          </a:stretch>
        </p:blipFill>
        <p:spPr>
          <a:xfrm>
            <a:off x="539750" y="644525"/>
            <a:ext cx="8235950" cy="5462588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7000"/>
            <a:ext cx="9170988" cy="6731000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Slide"/>
          <p:cNvPicPr>
            <a:picLocks noChangeAspect="1"/>
          </p:cNvPicPr>
          <p:nvPr/>
        </p:nvPicPr>
        <p:blipFill rotWithShape="1">
          <a:blip r:embed="rId2" cstate="print"/>
          <a:srcRect l="1" t="-1045" r="-12" b="-295"/>
          <a:stretch/>
        </p:blipFill>
        <p:spPr bwMode="auto">
          <a:xfrm>
            <a:off x="-36512" y="-99392"/>
            <a:ext cx="9145016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407696" y="0"/>
            <a:ext cx="273630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Decongestionanti nasali: nei bambini</a:t>
            </a:r>
          </a:p>
          <a:p>
            <a:r>
              <a:rPr lang="it-IT" sz="1200" dirty="0"/>
              <a:t>i rischi superano i benefici. AIFA –</a:t>
            </a:r>
            <a:r>
              <a:rPr lang="en-US" sz="1200" dirty="0" err="1"/>
              <a:t>Bif</a:t>
            </a:r>
            <a:r>
              <a:rPr lang="en-US" sz="1200" dirty="0"/>
              <a:t> XIV N. 2 2007</a:t>
            </a:r>
            <a:r>
              <a:rPr lang="it-IT" sz="1200" dirty="0"/>
              <a:t>Farmacovigilanza.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atapresan TTS"/>
          <p:cNvPicPr>
            <a:picLocks noChangeAspect="1" noChangeArrowheads="1"/>
          </p:cNvPicPr>
          <p:nvPr/>
        </p:nvPicPr>
        <p:blipFill>
          <a:blip r:embed="rId3" cstate="print"/>
          <a:srcRect l="7980" t="22677" r="7980" b="7559"/>
          <a:stretch>
            <a:fillRect/>
          </a:stretch>
        </p:blipFill>
        <p:spPr bwMode="auto">
          <a:xfrm>
            <a:off x="467544" y="1988840"/>
            <a:ext cx="1793275" cy="2000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CasellaDiTesto 2"/>
          <p:cNvSpPr txBox="1">
            <a:spLocks noChangeArrowheads="1"/>
          </p:cNvSpPr>
          <p:nvPr/>
        </p:nvSpPr>
        <p:spPr bwMode="auto">
          <a:xfrm>
            <a:off x="3635375" y="2852738"/>
            <a:ext cx="550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6324"/>
          <a:ext cx="9144000" cy="6673799"/>
          <a:chOff x="0" y="206324"/>
          <a:chExt cx="9144000" cy="6673799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7475" t="9748" r="9051" b="8975"/>
          <a:stretch/>
        </p:blipFill>
        <p:spPr>
          <a:xfrm>
            <a:off x="1401724" y="476672"/>
            <a:ext cx="7632848" cy="525658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386F27-1222-461F-AE3B-E9ACF7D282C4}"/>
              </a:ext>
            </a:extLst>
          </p:cNvPr>
          <p:cNvSpPr txBox="1"/>
          <p:nvPr/>
        </p:nvSpPr>
        <p:spPr>
          <a:xfrm>
            <a:off x="107504" y="3212976"/>
            <a:ext cx="208823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7030A0"/>
                </a:solidFill>
              </a:rPr>
              <a:t>Ipotesi: responsabile della sindrome </a:t>
            </a:r>
            <a:r>
              <a:rPr lang="it-IT" sz="1600" dirty="0" err="1">
                <a:solidFill>
                  <a:srgbClr val="7030A0"/>
                </a:solidFill>
              </a:rPr>
              <a:t>astinenziale</a:t>
            </a:r>
            <a:r>
              <a:rPr lang="it-IT" sz="1600" dirty="0">
                <a:solidFill>
                  <a:srgbClr val="7030A0"/>
                </a:solidFill>
              </a:rPr>
              <a:t> è l'iperattività adrenergica del locus </a:t>
            </a:r>
            <a:r>
              <a:rPr lang="it-IT" sz="1600" dirty="0" err="1">
                <a:solidFill>
                  <a:srgbClr val="7030A0"/>
                </a:solidFill>
              </a:rPr>
              <a:t>ceruleus</a:t>
            </a:r>
            <a:endParaRPr lang="it-IT" sz="1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8091743" cy="606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763688" y="179348"/>
            <a:ext cx="5616624" cy="369332"/>
          </a:xfrm>
          <a:prstGeom prst="rect">
            <a:avLst/>
          </a:prstGeom>
          <a:solidFill>
            <a:schemeClr val="bg1"/>
          </a:solidFill>
          <a:ln w="158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CONTROLLO DEL SISTEMA CARDIOVASCOLARE</a:t>
            </a:r>
          </a:p>
        </p:txBody>
      </p:sp>
    </p:spTree>
    <p:extLst>
      <p:ext uri="{BB962C8B-B14F-4D97-AF65-F5344CB8AC3E}">
        <p14:creationId xmlns:p14="http://schemas.microsoft.com/office/powerpoint/2010/main" val="2841675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620713"/>
            <a:ext cx="7580312" cy="5230812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Slide"/>
          <p:cNvPicPr>
            <a:picLocks noChangeAspect="1"/>
          </p:cNvPicPr>
          <p:nvPr/>
        </p:nvPicPr>
        <p:blipFill>
          <a:blip r:embed="rId2" cstate="print"/>
          <a:srcRect t="60372" b="18374"/>
          <a:stretch>
            <a:fillRect/>
          </a:stretch>
        </p:blipFill>
        <p:spPr bwMode="auto">
          <a:xfrm>
            <a:off x="0" y="4437112"/>
            <a:ext cx="9144000" cy="145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2" cstate="print"/>
          <a:srcRect t="11025" b="46198"/>
          <a:stretch>
            <a:fillRect/>
          </a:stretch>
        </p:blipFill>
        <p:spPr bwMode="auto">
          <a:xfrm>
            <a:off x="0" y="692696"/>
            <a:ext cx="9144000" cy="293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Slide"/>
          <p:cNvPicPr>
            <a:picLocks noChangeAspect="1"/>
          </p:cNvPicPr>
          <p:nvPr/>
        </p:nvPicPr>
        <p:blipFill>
          <a:blip r:embed="rId2" cstate="print"/>
          <a:srcRect t="8925"/>
          <a:stretch>
            <a:fillRect/>
          </a:stretch>
        </p:blipFill>
        <p:spPr bwMode="auto">
          <a:xfrm>
            <a:off x="0" y="621368"/>
            <a:ext cx="9144000" cy="624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Risultati immagini per muscolatura liscia contrazione"/>
          <p:cNvPicPr>
            <a:picLocks noChangeAspect="1" noChangeArrowheads="1"/>
          </p:cNvPicPr>
          <p:nvPr/>
        </p:nvPicPr>
        <p:blipFill>
          <a:blip r:embed="rId3" cstate="print"/>
          <a:srcRect l="47792" t="19528" r="21198" b="24153"/>
          <a:stretch>
            <a:fillRect/>
          </a:stretch>
        </p:blipFill>
        <p:spPr bwMode="auto">
          <a:xfrm>
            <a:off x="7510435" y="1340768"/>
            <a:ext cx="1633565" cy="222499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1115616" y="116632"/>
            <a:ext cx="69847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omic Sans MS" pitchFamily="66" charset="0"/>
              </a:rPr>
              <a:t>SIMPATICOMIMETICI: BETA-</a:t>
            </a:r>
            <a:r>
              <a:rPr lang="it-IT" sz="2400" baseline="-25000" dirty="0">
                <a:latin typeface="Comic Sans MS" pitchFamily="66" charset="0"/>
              </a:rPr>
              <a:t>2</a:t>
            </a:r>
            <a:r>
              <a:rPr lang="it-IT" sz="2400" dirty="0">
                <a:latin typeface="Comic Sans MS" pitchFamily="66" charset="0"/>
              </a:rPr>
              <a:t> AGONISTI 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ccia a sinistra 2"/>
          <p:cNvSpPr/>
          <p:nvPr/>
        </p:nvSpPr>
        <p:spPr>
          <a:xfrm>
            <a:off x="5436096" y="2924944"/>
            <a:ext cx="1872208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7308304" y="2780928"/>
            <a:ext cx="12241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Aumento di </a:t>
            </a:r>
            <a:r>
              <a:rPr lang="it-IT" dirty="0" err="1">
                <a:solidFill>
                  <a:srgbClr val="0070C0"/>
                </a:solidFill>
              </a:rPr>
              <a:t>AMPc</a:t>
            </a:r>
            <a:endParaRPr lang="it-IT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220072" y="404664"/>
            <a:ext cx="3312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BREVE DURATA  </a:t>
            </a:r>
            <a:r>
              <a:rPr lang="it-IT" dirty="0" err="1"/>
              <a:t>D’AZIONE</a:t>
            </a:r>
            <a:endParaRPr lang="it-IT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</a:rPr>
              <a:t>Classi dei </a:t>
            </a:r>
            <a:r>
              <a:rPr lang="it-IT" sz="2800" b="1" dirty="0">
                <a:solidFill>
                  <a:schemeClr val="tx1"/>
                </a:solidFill>
              </a:rPr>
              <a:t>β2-agonisti </a:t>
            </a:r>
            <a:r>
              <a:rPr lang="it-IT" sz="2800" dirty="0">
                <a:solidFill>
                  <a:schemeClr val="tx1"/>
                </a:solidFill>
              </a:rPr>
              <a:t>in base alla durata d’azione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904656"/>
          </a:xfrm>
        </p:spPr>
        <p:txBody>
          <a:bodyPr/>
          <a:lstStyle/>
          <a:p>
            <a:pPr algn="just"/>
            <a:r>
              <a:rPr lang="it-IT" sz="2400" b="1" dirty="0">
                <a:solidFill>
                  <a:srgbClr val="7030A0"/>
                </a:solidFill>
              </a:rPr>
              <a:t>β2-agonisti a breve durata d'azione: </a:t>
            </a:r>
            <a:r>
              <a:rPr lang="it-IT" sz="2400" b="1" dirty="0" err="1">
                <a:solidFill>
                  <a:srgbClr val="7030A0"/>
                </a:solidFill>
              </a:rPr>
              <a:t>salbutamolo</a:t>
            </a:r>
            <a:r>
              <a:rPr lang="it-IT" sz="2400" b="1" dirty="0">
                <a:solidFill>
                  <a:srgbClr val="7030A0"/>
                </a:solidFill>
              </a:rPr>
              <a:t> </a:t>
            </a:r>
            <a:r>
              <a:rPr lang="it-IT" sz="2400" dirty="0">
                <a:solidFill>
                  <a:srgbClr val="7030A0"/>
                </a:solidFill>
              </a:rPr>
              <a:t>e la </a:t>
            </a:r>
            <a:r>
              <a:rPr lang="it-IT" sz="2400" b="1" dirty="0" err="1">
                <a:solidFill>
                  <a:srgbClr val="7030A0"/>
                </a:solidFill>
              </a:rPr>
              <a:t>terbutalina</a:t>
            </a:r>
            <a:r>
              <a:rPr lang="it-IT" sz="2400" dirty="0">
                <a:solidFill>
                  <a:srgbClr val="7030A0"/>
                </a:solidFill>
              </a:rPr>
              <a:t>. </a:t>
            </a:r>
            <a:r>
              <a:rPr lang="it-IT" sz="2400" dirty="0"/>
              <a:t>Utilizzati negli attacchi acuti di asma, l'azione </a:t>
            </a:r>
            <a:r>
              <a:rPr lang="it-IT" sz="2400" dirty="0" err="1"/>
              <a:t>broncodilatatrice</a:t>
            </a:r>
            <a:r>
              <a:rPr lang="it-IT" sz="2400" dirty="0"/>
              <a:t> s'instaura nel giro di 5 minuti e hanno una durata d'azione di 4-6 ore. </a:t>
            </a:r>
            <a:br>
              <a:rPr lang="it-IT" sz="2400" dirty="0"/>
            </a:br>
            <a:endParaRPr lang="it-IT" sz="1200" dirty="0"/>
          </a:p>
          <a:p>
            <a:pPr algn="just"/>
            <a:r>
              <a:rPr lang="it-IT" sz="2400" b="1" dirty="0">
                <a:solidFill>
                  <a:srgbClr val="FF0000"/>
                </a:solidFill>
              </a:rPr>
              <a:t>β2-agonisti a lunga durata d'azione: </a:t>
            </a:r>
            <a:r>
              <a:rPr lang="it-IT" sz="2400" b="1" dirty="0" err="1">
                <a:solidFill>
                  <a:srgbClr val="FF0000"/>
                </a:solidFill>
              </a:rPr>
              <a:t>formoterolo</a:t>
            </a:r>
            <a:r>
              <a:rPr lang="it-IT" sz="2400" b="1" dirty="0">
                <a:solidFill>
                  <a:srgbClr val="FF0000"/>
                </a:solidFill>
              </a:rPr>
              <a:t> </a:t>
            </a:r>
            <a:r>
              <a:rPr lang="it-IT" sz="2400" dirty="0">
                <a:solidFill>
                  <a:srgbClr val="FF0000"/>
                </a:solidFill>
              </a:rPr>
              <a:t>e il </a:t>
            </a:r>
            <a:r>
              <a:rPr lang="it-IT" sz="2400" b="1" dirty="0" err="1">
                <a:solidFill>
                  <a:srgbClr val="FF0000"/>
                </a:solidFill>
              </a:rPr>
              <a:t>salmeterolo</a:t>
            </a:r>
            <a:r>
              <a:rPr lang="it-IT" sz="2400" b="1" dirty="0">
                <a:solidFill>
                  <a:srgbClr val="FF0000"/>
                </a:solidFill>
              </a:rPr>
              <a:t>.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Utilizzati soprattutto per controllare e prevenire i sintomi notturni dell'asma (</a:t>
            </a:r>
            <a:r>
              <a:rPr lang="it-IT" sz="2400" dirty="0" err="1"/>
              <a:t>broncocostrizione</a:t>
            </a:r>
            <a:r>
              <a:rPr lang="it-IT" sz="2400" dirty="0"/>
              <a:t>). Hanno una lenta insorgenza d'azione (20-30 minuti), ma la </a:t>
            </a:r>
            <a:r>
              <a:rPr lang="it-IT" sz="2400" dirty="0" err="1"/>
              <a:t>broncodilatazione</a:t>
            </a:r>
            <a:r>
              <a:rPr lang="it-IT" sz="2400" dirty="0"/>
              <a:t> da loro indotta ha una durata di 8-12 ore.</a:t>
            </a:r>
            <a:br>
              <a:rPr lang="it-IT" sz="2400" dirty="0"/>
            </a:br>
            <a:endParaRPr lang="it-IT" sz="1200" dirty="0"/>
          </a:p>
          <a:p>
            <a:pPr algn="just"/>
            <a:r>
              <a:rPr lang="it-IT" sz="2400" b="1" dirty="0">
                <a:solidFill>
                  <a:srgbClr val="92D050"/>
                </a:solidFill>
              </a:rPr>
              <a:t>β2-agonisti a durata d'azione ultra lunga</a:t>
            </a:r>
            <a:r>
              <a:rPr lang="it-IT" sz="2400" dirty="0">
                <a:solidFill>
                  <a:srgbClr val="92D050"/>
                </a:solidFill>
              </a:rPr>
              <a:t>,  (</a:t>
            </a:r>
            <a:r>
              <a:rPr lang="it-IT" sz="2400" b="1" dirty="0" err="1">
                <a:solidFill>
                  <a:srgbClr val="92D050"/>
                </a:solidFill>
              </a:rPr>
              <a:t>ultra-LABAs</a:t>
            </a:r>
            <a:r>
              <a:rPr lang="it-IT" sz="2400" dirty="0">
                <a:solidFill>
                  <a:srgbClr val="92D050"/>
                </a:solidFill>
              </a:rPr>
              <a:t>:</a:t>
            </a:r>
            <a:r>
              <a:rPr lang="it-IT" sz="2400" b="1" dirty="0">
                <a:solidFill>
                  <a:srgbClr val="92D050"/>
                </a:solidFill>
              </a:rPr>
              <a:t> </a:t>
            </a:r>
            <a:r>
              <a:rPr lang="it-IT" sz="2400" dirty="0">
                <a:solidFill>
                  <a:srgbClr val="92D050"/>
                </a:solidFill>
              </a:rPr>
              <a:t>Long </a:t>
            </a:r>
            <a:r>
              <a:rPr lang="it-IT" sz="2400" dirty="0" err="1">
                <a:solidFill>
                  <a:srgbClr val="92D050"/>
                </a:solidFill>
              </a:rPr>
              <a:t>Acting</a:t>
            </a:r>
            <a:r>
              <a:rPr lang="it-IT" sz="2400" dirty="0">
                <a:solidFill>
                  <a:srgbClr val="92D050"/>
                </a:solidFill>
              </a:rPr>
              <a:t> </a:t>
            </a:r>
            <a:r>
              <a:rPr lang="it-IT" sz="2400" dirty="0" err="1">
                <a:solidFill>
                  <a:srgbClr val="92D050"/>
                </a:solidFill>
              </a:rPr>
              <a:t>Beta-adrenoceptor</a:t>
            </a:r>
            <a:r>
              <a:rPr lang="it-IT" sz="2400" dirty="0">
                <a:solidFill>
                  <a:srgbClr val="92D050"/>
                </a:solidFill>
              </a:rPr>
              <a:t> </a:t>
            </a:r>
            <a:r>
              <a:rPr lang="it-IT" sz="2400" dirty="0" err="1">
                <a:solidFill>
                  <a:srgbClr val="92D050"/>
                </a:solidFill>
              </a:rPr>
              <a:t>Agonists</a:t>
            </a:r>
            <a:r>
              <a:rPr lang="it-IT" sz="2400" dirty="0">
                <a:solidFill>
                  <a:srgbClr val="92D050"/>
                </a:solidFill>
              </a:rPr>
              <a:t>): </a:t>
            </a:r>
            <a:r>
              <a:rPr lang="it-IT" sz="2400" b="1" dirty="0" err="1">
                <a:solidFill>
                  <a:srgbClr val="92D050"/>
                </a:solidFill>
              </a:rPr>
              <a:t>indacaterolo</a:t>
            </a:r>
            <a:r>
              <a:rPr lang="it-IT" sz="2400" dirty="0">
                <a:solidFill>
                  <a:srgbClr val="92D050"/>
                </a:solidFill>
              </a:rPr>
              <a:t>. </a:t>
            </a:r>
            <a:r>
              <a:rPr lang="it-IT" sz="2400" dirty="0"/>
              <a:t>Durata d'azione di 24 ore e ciò consente di effettuare un'unica somministrazione giornaliera.</a:t>
            </a:r>
            <a:br>
              <a:rPr lang="it-IT" sz="2400" dirty="0"/>
            </a:br>
            <a:br>
              <a:rPr lang="it-IT" dirty="0"/>
            </a:br>
            <a:endParaRPr lang="it-IT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ChangeArrowheads="1"/>
          </p:cNvSpPr>
          <p:nvPr/>
        </p:nvSpPr>
        <p:spPr bwMode="auto">
          <a:xfrm>
            <a:off x="-2254250" y="23479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73731" name="Picture 4" descr="asthma_lungs_cross_s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2825" y="184150"/>
            <a:ext cx="20256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6"/>
          <p:cNvSpPr>
            <a:spLocks noChangeArrowheads="1"/>
          </p:cNvSpPr>
          <p:nvPr/>
        </p:nvSpPr>
        <p:spPr bwMode="auto">
          <a:xfrm>
            <a:off x="987425" y="2625725"/>
            <a:ext cx="7623175" cy="3278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>
                <a:latin typeface="Verdana" pitchFamily="34" charset="0"/>
                <a:cs typeface="Times New Roman" pitchFamily="18" charset="0"/>
              </a:rPr>
              <a:t>I motivi per cui i farmaci beta-agonisti sono considerati doping sono molteplici e tutti legati all’effetto che ricorda la stimolazione del sistema nervoso vegetativo simpatico: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1- aumento delle prestazioni cardiache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2- aumento del calibro bronchiale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3- aumento della vascolarizzazione del tessuto muscolare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4- effetti metabolici che favoriscono la produzione di substrati energetici muscolari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5- aumento della forza di contrazione muscolare</a:t>
            </a:r>
            <a:endParaRPr lang="it-IT">
              <a:latin typeface="Verdana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578</Words>
  <Application>Microsoft Office PowerPoint</Application>
  <PresentationFormat>Presentazione su schermo (4:3)</PresentationFormat>
  <Paragraphs>91</Paragraphs>
  <Slides>124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124</vt:i4>
      </vt:variant>
    </vt:vector>
  </HeadingPairs>
  <TitlesOfParts>
    <vt:vector size="131" baseType="lpstr">
      <vt:lpstr>Arial</vt:lpstr>
      <vt:lpstr>Calibri</vt:lpstr>
      <vt:lpstr>Comic Sans MS</vt:lpstr>
      <vt:lpstr>Times New Roman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Farmaci attivi sui recettori adrenergici</vt:lpstr>
      <vt:lpstr>Presentazione standard di PowerPoint</vt:lpstr>
      <vt:lpstr>Farmaci simpaticomimetici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Classi dei β2-agonisti in base alla durata d’azione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ZORZET SONIA</cp:lastModifiedBy>
  <cp:revision>121</cp:revision>
  <dcterms:created xsi:type="dcterms:W3CDTF">2016-08-26T11:51:43Z</dcterms:created>
  <dcterms:modified xsi:type="dcterms:W3CDTF">2018-10-13T14:58:55Z</dcterms:modified>
</cp:coreProperties>
</file>