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14" r:id="rId2"/>
    <p:sldId id="257" r:id="rId3"/>
    <p:sldId id="271" r:id="rId4"/>
    <p:sldId id="258" r:id="rId5"/>
    <p:sldId id="259" r:id="rId6"/>
    <p:sldId id="260" r:id="rId7"/>
    <p:sldId id="261" r:id="rId8"/>
    <p:sldId id="268" r:id="rId9"/>
    <p:sldId id="264" r:id="rId10"/>
    <p:sldId id="265" r:id="rId11"/>
    <p:sldId id="266" r:id="rId12"/>
    <p:sldId id="272" r:id="rId13"/>
    <p:sldId id="274" r:id="rId14"/>
    <p:sldId id="263" r:id="rId15"/>
    <p:sldId id="273" r:id="rId16"/>
    <p:sldId id="262" r:id="rId17"/>
    <p:sldId id="279" r:id="rId18"/>
    <p:sldId id="280" r:id="rId19"/>
    <p:sldId id="277" r:id="rId20"/>
    <p:sldId id="276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49602-ED5A-4BBA-835D-315A4BDB0D7B}" type="datetimeFigureOut">
              <a:rPr lang="it-IT" smtClean="0"/>
              <a:t>03/12/2019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C795B-98B2-4B15-8827-C637506978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5789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691C75-AD7A-489A-9FB8-D7A6F0FF8E33}" type="slidenum">
              <a:rPr lang="en-GB" altLang="it-IT" smtClean="0"/>
              <a:pPr>
                <a:spcBef>
                  <a:spcPct val="0"/>
                </a:spcBef>
              </a:pPr>
              <a:t>5</a:t>
            </a:fld>
            <a:endParaRPr lang="en-GB" altLang="it-IT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95767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Dopo somministrazione orale, </a:t>
            </a:r>
            <a:r>
              <a:rPr lang="it-IT" dirty="0" err="1"/>
              <a:t>l’amitriptilina</a:t>
            </a:r>
            <a:r>
              <a:rPr lang="it-IT" dirty="0"/>
              <a:t> viene rapidamente assorbita dal tratto gastrointestinale. La velocità di assorbimento del farmaco può ridursi, specie in caso di </a:t>
            </a:r>
            <a:r>
              <a:rPr lang="it-IT" dirty="0" err="1"/>
              <a:t>sovradosaggio</a:t>
            </a:r>
            <a:r>
              <a:rPr lang="it-IT" dirty="0"/>
              <a:t>, a causa dei suoi effetti </a:t>
            </a:r>
            <a:r>
              <a:rPr lang="it-IT" dirty="0" err="1"/>
              <a:t>anticolinergici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dirty="0" err="1"/>
              <a:t>Biodisponibilità</a:t>
            </a:r>
            <a:r>
              <a:rPr lang="it-IT" dirty="0"/>
              <a:t> orale: 48%.</a:t>
            </a:r>
          </a:p>
          <a:p>
            <a:endParaRPr lang="it-IT" dirty="0"/>
          </a:p>
          <a:p>
            <a:r>
              <a:rPr lang="it-IT" dirty="0"/>
              <a:t>L’amitriptilina subisce effetto di primo passaggio epatico con formazione di </a:t>
            </a:r>
            <a:r>
              <a:rPr lang="it-IT" dirty="0" err="1"/>
              <a:t>nortriptilina</a:t>
            </a:r>
            <a:r>
              <a:rPr lang="it-IT" dirty="0"/>
              <a:t>, metabolita attivo</a:t>
            </a:r>
          </a:p>
          <a:p>
            <a:endParaRPr lang="it-IT" dirty="0"/>
          </a:p>
          <a:p>
            <a:r>
              <a:rPr lang="it-IT" dirty="0"/>
              <a:t>Tempo di picco </a:t>
            </a:r>
            <a:r>
              <a:rPr lang="it-IT" dirty="0" err="1"/>
              <a:t>plasmatico</a:t>
            </a:r>
            <a:r>
              <a:rPr lang="it-IT" dirty="0"/>
              <a:t>: 2,2-4,7 ore.</a:t>
            </a:r>
          </a:p>
          <a:p>
            <a:endParaRPr lang="it-IT" dirty="0"/>
          </a:p>
          <a:p>
            <a:r>
              <a:rPr lang="it-IT" dirty="0"/>
              <a:t>Concentrazioni </a:t>
            </a:r>
            <a:r>
              <a:rPr lang="it-IT" dirty="0" err="1"/>
              <a:t>sieriche</a:t>
            </a:r>
            <a:r>
              <a:rPr lang="it-IT" dirty="0"/>
              <a:t> efficaci: 60-220 </a:t>
            </a:r>
            <a:r>
              <a:rPr lang="it-IT" dirty="0" err="1"/>
              <a:t>ng</a:t>
            </a:r>
            <a:r>
              <a:rPr lang="it-IT" dirty="0"/>
              <a:t>/ml.</a:t>
            </a:r>
          </a:p>
          <a:p>
            <a:endParaRPr lang="it-IT" dirty="0"/>
          </a:p>
          <a:p>
            <a:r>
              <a:rPr lang="it-IT" dirty="0"/>
              <a:t>Dopo somministrazione orale continuata il tempo per raggiungere lo </a:t>
            </a:r>
            <a:r>
              <a:rPr lang="it-IT" dirty="0" err="1"/>
              <a:t>steady-state</a:t>
            </a:r>
            <a:r>
              <a:rPr lang="it-IT" dirty="0"/>
              <a:t> è di 3-8 ore.</a:t>
            </a:r>
          </a:p>
          <a:p>
            <a:endParaRPr lang="it-IT" dirty="0"/>
          </a:p>
          <a:p>
            <a:r>
              <a:rPr lang="it-IT" dirty="0"/>
              <a:t>Legame </a:t>
            </a:r>
            <a:r>
              <a:rPr lang="it-IT" dirty="0" err="1"/>
              <a:t>sieroproteico</a:t>
            </a:r>
            <a:r>
              <a:rPr lang="it-IT" dirty="0"/>
              <a:t>: 94,8%.</a:t>
            </a:r>
          </a:p>
          <a:p>
            <a:endParaRPr lang="it-IT" dirty="0"/>
          </a:p>
          <a:p>
            <a:r>
              <a:rPr lang="it-IT" dirty="0"/>
              <a:t>Vd: 15 L/kg.</a:t>
            </a:r>
          </a:p>
          <a:p>
            <a:endParaRPr lang="it-IT" dirty="0"/>
          </a:p>
          <a:p>
            <a:r>
              <a:rPr lang="it-IT" dirty="0"/>
              <a:t>L’amitriptilina e la </a:t>
            </a:r>
            <a:r>
              <a:rPr lang="it-IT" dirty="0" err="1"/>
              <a:t>nortriptilina</a:t>
            </a:r>
            <a:r>
              <a:rPr lang="it-IT" dirty="0"/>
              <a:t> essendo di natura molto lipofila si distribuiscono ampiamente nella maggior parte dei tessuti dell’organismo.</a:t>
            </a:r>
          </a:p>
          <a:p>
            <a:endParaRPr lang="it-IT" dirty="0"/>
          </a:p>
          <a:p>
            <a:r>
              <a:rPr lang="it-IT" dirty="0"/>
              <a:t>Permea la placenta e viene escreta nel latte materno.</a:t>
            </a:r>
          </a:p>
          <a:p>
            <a:endParaRPr lang="it-IT" dirty="0"/>
          </a:p>
          <a:p>
            <a:r>
              <a:rPr lang="it-IT" dirty="0" err="1"/>
              <a:t>L’amitriptilina</a:t>
            </a:r>
            <a:r>
              <a:rPr lang="it-IT" dirty="0"/>
              <a:t> possiede un attivo ricircolo </a:t>
            </a:r>
            <a:r>
              <a:rPr lang="it-IT" dirty="0" err="1"/>
              <a:t>enteroepatico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dirty="0"/>
              <a:t>L’amitriptilina viene ampiamente metabolizzata a livello epatico, principalmente attraverso reazioni di </a:t>
            </a:r>
            <a:r>
              <a:rPr lang="it-IT" dirty="0" err="1"/>
              <a:t>demetilazione</a:t>
            </a:r>
            <a:r>
              <a:rPr lang="it-IT" dirty="0"/>
              <a:t>, con formazione del metabolita attivo (</a:t>
            </a:r>
            <a:r>
              <a:rPr lang="it-IT" dirty="0" err="1"/>
              <a:t>nortriptilina</a:t>
            </a:r>
            <a:r>
              <a:rPr lang="it-IT" dirty="0"/>
              <a:t>); subisce anche reazioni di </a:t>
            </a:r>
            <a:r>
              <a:rPr lang="it-IT" dirty="0" err="1"/>
              <a:t>idrossilazione</a:t>
            </a:r>
            <a:r>
              <a:rPr lang="it-IT" dirty="0"/>
              <a:t> e N-ossidazione.</a:t>
            </a:r>
          </a:p>
          <a:p>
            <a:r>
              <a:rPr lang="it-IT" dirty="0"/>
              <a:t> Gli </a:t>
            </a:r>
            <a:r>
              <a:rPr lang="it-IT" dirty="0" err="1"/>
              <a:t>isoenzimi</a:t>
            </a:r>
            <a:r>
              <a:rPr lang="it-IT" dirty="0"/>
              <a:t> </a:t>
            </a:r>
            <a:r>
              <a:rPr lang="it-IT" dirty="0" err="1"/>
              <a:t>citocromiali</a:t>
            </a:r>
            <a:r>
              <a:rPr lang="it-IT" dirty="0"/>
              <a:t> principali coinvolti nel metabolismo </a:t>
            </a:r>
            <a:r>
              <a:rPr lang="it-IT" dirty="0" err="1"/>
              <a:t>dell’amitriptilina</a:t>
            </a:r>
            <a:r>
              <a:rPr lang="it-IT" dirty="0"/>
              <a:t> sono 2D6, 3A4.</a:t>
            </a:r>
          </a:p>
          <a:p>
            <a:endParaRPr lang="it-IT" dirty="0"/>
          </a:p>
          <a:p>
            <a:r>
              <a:rPr lang="it-IT" dirty="0" err="1"/>
              <a:t>L’isoenzima</a:t>
            </a:r>
            <a:r>
              <a:rPr lang="it-IT" dirty="0"/>
              <a:t> CYP2D6 è responsabile delle reazioni di </a:t>
            </a:r>
            <a:r>
              <a:rPr lang="it-IT" dirty="0" err="1"/>
              <a:t>idrossilazione</a:t>
            </a:r>
            <a:r>
              <a:rPr lang="it-IT" dirty="0"/>
              <a:t>, </a:t>
            </a:r>
          </a:p>
          <a:p>
            <a:r>
              <a:rPr lang="it-IT" dirty="0"/>
              <a:t>L'isoenzima CYP2C19</a:t>
            </a:r>
            <a:r>
              <a:rPr lang="it-IT" baseline="0" dirty="0"/>
              <a:t> è</a:t>
            </a:r>
            <a:r>
              <a:rPr lang="it-IT" dirty="0"/>
              <a:t> coinvolti nella reazione di </a:t>
            </a:r>
            <a:r>
              <a:rPr lang="it-IT" dirty="0" err="1"/>
              <a:t>demetilazione</a:t>
            </a:r>
            <a:r>
              <a:rPr lang="it-IT" dirty="0"/>
              <a:t> dell’amitriptilina</a:t>
            </a:r>
            <a:r>
              <a:rPr lang="it-IT" baseline="0" dirty="0"/>
              <a:t> che porta alla formazione di </a:t>
            </a:r>
            <a:r>
              <a:rPr lang="it-IT" baseline="0" dirty="0" err="1"/>
              <a:t>nortriptilina</a:t>
            </a:r>
            <a:r>
              <a:rPr lang="it-IT" baseline="0" dirty="0"/>
              <a:t>.</a:t>
            </a:r>
          </a:p>
          <a:p>
            <a:r>
              <a:rPr lang="it-IT" dirty="0"/>
              <a:t> </a:t>
            </a:r>
          </a:p>
          <a:p>
            <a:r>
              <a:rPr lang="it-IT" dirty="0" err="1"/>
              <a:t>L’amitriptilina</a:t>
            </a:r>
            <a:r>
              <a:rPr lang="it-IT" dirty="0"/>
              <a:t> è anche substrato della </a:t>
            </a:r>
            <a:r>
              <a:rPr lang="it-IT" dirty="0" err="1"/>
              <a:t>glicoproteina-P</a:t>
            </a:r>
            <a:r>
              <a:rPr lang="it-IT" dirty="0"/>
              <a:t>. In studi in vivo è stato dimostrato come l’inibizione del sistema di trasporto della </a:t>
            </a:r>
            <a:r>
              <a:rPr lang="it-IT" dirty="0" err="1"/>
              <a:t>glicoproteina-P</a:t>
            </a:r>
            <a:r>
              <a:rPr lang="it-IT" dirty="0"/>
              <a:t> aumenti di circa tre volte la </a:t>
            </a:r>
            <a:r>
              <a:rPr lang="it-IT" dirty="0" err="1"/>
              <a:t>biodisponibilità</a:t>
            </a:r>
            <a:r>
              <a:rPr lang="it-IT" dirty="0"/>
              <a:t> orale </a:t>
            </a:r>
            <a:r>
              <a:rPr lang="it-IT" dirty="0" err="1"/>
              <a:t>dell’antidepressivo</a:t>
            </a:r>
            <a:r>
              <a:rPr lang="it-IT" dirty="0"/>
              <a:t>. E’ probabile che la </a:t>
            </a:r>
            <a:r>
              <a:rPr lang="it-IT" dirty="0" err="1"/>
              <a:t>glicoproteina-P</a:t>
            </a:r>
            <a:r>
              <a:rPr lang="it-IT" dirty="0"/>
              <a:t> intervenga anche nella </a:t>
            </a:r>
            <a:r>
              <a:rPr lang="it-IT" dirty="0" err="1"/>
              <a:t>ricaptazione</a:t>
            </a:r>
            <a:r>
              <a:rPr lang="it-IT" dirty="0"/>
              <a:t> intestinale </a:t>
            </a:r>
            <a:r>
              <a:rPr lang="it-IT" dirty="0" err="1"/>
              <a:t>dell’amitriptilina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dirty="0" err="1"/>
              <a:t>Clearance</a:t>
            </a:r>
            <a:r>
              <a:rPr lang="it-IT" dirty="0"/>
              <a:t>: 11,5 ml/min/kg.</a:t>
            </a:r>
          </a:p>
          <a:p>
            <a:endParaRPr lang="it-IT" dirty="0"/>
          </a:p>
          <a:p>
            <a:r>
              <a:rPr lang="it-IT" dirty="0" err="1"/>
              <a:t>Emivita</a:t>
            </a:r>
            <a:r>
              <a:rPr lang="it-IT" dirty="0"/>
              <a:t>: 12,9-36,1 ore.</a:t>
            </a:r>
          </a:p>
          <a:p>
            <a:endParaRPr lang="it-IT" dirty="0"/>
          </a:p>
          <a:p>
            <a:r>
              <a:rPr lang="it-IT" dirty="0" err="1"/>
              <a:t>L’amitriptilina</a:t>
            </a:r>
            <a:r>
              <a:rPr lang="it-IT" dirty="0"/>
              <a:t> viene escreta principalmente attraverso le urine; è eliminata </a:t>
            </a:r>
            <a:r>
              <a:rPr lang="it-IT" dirty="0" err="1"/>
              <a:t>sottoforma</a:t>
            </a:r>
            <a:r>
              <a:rPr lang="it-IT" dirty="0"/>
              <a:t> di metaboliti in forma libera o coniugata (solo una piccola percentuale di farmaco viene escreto </a:t>
            </a:r>
            <a:r>
              <a:rPr lang="it-IT" dirty="0" err="1"/>
              <a:t>immodificato</a:t>
            </a:r>
            <a:r>
              <a:rPr lang="it-IT" dirty="0"/>
              <a:t>). Circa il 30-50% della dose somministrata è eliminata nelle urine nelle 24 ore.</a:t>
            </a:r>
          </a:p>
          <a:p>
            <a:endParaRPr lang="it-IT" dirty="0"/>
          </a:p>
          <a:p>
            <a:r>
              <a:rPr lang="it-IT" dirty="0"/>
              <a:t>Né l’emodialisi, né la dialisi peritoneale modificano le concentrazioni ematiche </a:t>
            </a:r>
            <a:r>
              <a:rPr lang="it-IT" dirty="0" err="1"/>
              <a:t>dell’amitriptilina</a:t>
            </a:r>
            <a:r>
              <a:rPr lang="it-IT" dirty="0"/>
              <a:t> e dei suoi metaboliti; il rene non ha di conseguenza un ruolo di primaria importanza </a:t>
            </a:r>
            <a:r>
              <a:rPr lang="it-IT" dirty="0" err="1"/>
              <a:t>nell’inattivazione</a:t>
            </a:r>
            <a:r>
              <a:rPr lang="it-IT" dirty="0"/>
              <a:t> di questo farmaco.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48B07-A352-4A22-B319-A2CDCF55ED88}" type="slidenum">
              <a:rPr lang="nb-NO" smtClean="0">
                <a:solidFill>
                  <a:prstClr val="black"/>
                </a:solidFill>
              </a:rPr>
              <a:pPr/>
              <a:t>8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A62BDA-0BAE-4D08-91AD-D536C4E07B05}" type="slidenum">
              <a:rPr lang="nb-NO" smtClean="0">
                <a:solidFill>
                  <a:prstClr val="black"/>
                </a:solidFill>
              </a:rPr>
              <a:pPr/>
              <a:t>8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616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SONO TUTTE SNP (SUL SINGOLO NUCLEOTIDE!)</a:t>
            </a:r>
          </a:p>
          <a:p>
            <a:br>
              <a:rPr lang="it-IT" dirty="0"/>
            </a:br>
            <a:r>
              <a:rPr lang="it-IT" dirty="0"/>
              <a:t>*17</a:t>
            </a:r>
            <a:r>
              <a:rPr lang="it-IT" baseline="0" dirty="0"/>
              <a:t>, già citato nel metabolismo del </a:t>
            </a:r>
            <a:r>
              <a:rPr lang="it-IT" baseline="0" dirty="0" err="1"/>
              <a:t>Tamoxifene</a:t>
            </a:r>
            <a:r>
              <a:rPr lang="it-IT" baseline="0" dirty="0"/>
              <a:t>, UM; metabolismo elevato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407C6-5224-450D-AF89-2B7B8B495BB9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5594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*4 ATTIVITA’ PERDUTA, negli altri casi diminuita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407C6-5224-450D-AF89-2B7B8B495BB9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5172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Rallentare il recupero dei canali al sodio, sebbene abbia anche effetti metabolici importanti interferendo con il ciclo degli inositoli e con la GSK-3 (glicogeno </a:t>
            </a:r>
            <a:r>
              <a:rPr lang="it-IT" dirty="0" err="1"/>
              <a:t>sintasi-chinasi</a:t>
            </a:r>
            <a:r>
              <a:rPr lang="it-IT" dirty="0"/>
              <a:t> 3), gli stessi </a:t>
            </a:r>
            <a:r>
              <a:rPr lang="it-IT" dirty="0" err="1"/>
              <a:t>bersaglii</a:t>
            </a:r>
            <a:r>
              <a:rPr lang="it-IT" dirty="0"/>
              <a:t> molecolari degli ioni litio.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Il farmaco può essere utilizzato nelle epilessie per il trattamento delle crisi parziali e delle crisi tonico-cloniche.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FBF7A-EC49-9D4B-8848-CDF4734E76DC}" type="slidenum">
              <a:rPr lang="it-IT" smtClean="0">
                <a:solidFill>
                  <a:prstClr val="black"/>
                </a:solidFill>
              </a:rPr>
              <a:pPr/>
              <a:t>17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51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AFED-3DA5-4B1C-B564-2482835161FD}" type="datetimeFigureOut">
              <a:rPr lang="it-IT" smtClean="0"/>
              <a:t>03/12/2019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8630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AFED-3DA5-4B1C-B564-2482835161FD}" type="datetimeFigureOut">
              <a:rPr lang="it-IT" smtClean="0"/>
              <a:t>03/12/2019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9674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AFED-3DA5-4B1C-B564-2482835161FD}" type="datetimeFigureOut">
              <a:rPr lang="it-IT" smtClean="0"/>
              <a:t>03/12/2019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81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AFED-3DA5-4B1C-B564-2482835161FD}" type="datetimeFigureOut">
              <a:rPr lang="it-IT" smtClean="0"/>
              <a:t>03/12/2019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193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AFED-3DA5-4B1C-B564-2482835161FD}" type="datetimeFigureOut">
              <a:rPr lang="it-IT" smtClean="0"/>
              <a:t>03/12/2019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5418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AFED-3DA5-4B1C-B564-2482835161FD}" type="datetimeFigureOut">
              <a:rPr lang="it-IT" smtClean="0"/>
              <a:t>03/12/2019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7765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AFED-3DA5-4B1C-B564-2482835161FD}" type="datetimeFigureOut">
              <a:rPr lang="it-IT" smtClean="0"/>
              <a:t>03/12/2019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41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AFED-3DA5-4B1C-B564-2482835161FD}" type="datetimeFigureOut">
              <a:rPr lang="it-IT" smtClean="0"/>
              <a:t>03/12/2019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869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AFED-3DA5-4B1C-B564-2482835161FD}" type="datetimeFigureOut">
              <a:rPr lang="it-IT" smtClean="0"/>
              <a:t>03/12/2019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609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AFED-3DA5-4B1C-B564-2482835161FD}" type="datetimeFigureOut">
              <a:rPr lang="it-IT" smtClean="0"/>
              <a:t>03/12/2019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5853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AFED-3DA5-4B1C-B564-2482835161FD}" type="datetimeFigureOut">
              <a:rPr lang="it-IT" smtClean="0"/>
              <a:t>03/12/2019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4503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FAFED-3DA5-4B1C-B564-2482835161FD}" type="datetimeFigureOut">
              <a:rPr lang="it-IT" smtClean="0"/>
              <a:t>03/12/2019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091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emf"/><Relationship Id="rId10" Type="http://schemas.openxmlformats.org/officeDocument/2006/relationships/image" Target="../media/image13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Clinical</a:t>
            </a:r>
            <a:r>
              <a:rPr lang="it-IT" dirty="0"/>
              <a:t> </a:t>
            </a:r>
            <a:r>
              <a:rPr lang="it-IT" dirty="0" err="1"/>
              <a:t>Guidelines</a:t>
            </a:r>
            <a:r>
              <a:rPr lang="it-IT" dirty="0"/>
              <a:t> for codeine </a:t>
            </a:r>
            <a:r>
              <a:rPr lang="it-IT" dirty="0" err="1"/>
              <a:t>administration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143000" y="60960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https://www.pharmgkb.org/chemical/PA449088/guideline/PA166104996</a:t>
            </a:r>
          </a:p>
        </p:txBody>
      </p:sp>
    </p:spTree>
    <p:extLst>
      <p:ext uri="{BB962C8B-B14F-4D97-AF65-F5344CB8AC3E}">
        <p14:creationId xmlns:p14="http://schemas.microsoft.com/office/powerpoint/2010/main" val="3244186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53" y="1064242"/>
            <a:ext cx="2892029" cy="152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178527"/>
              </p:ext>
            </p:extLst>
          </p:nvPr>
        </p:nvGraphicFramePr>
        <p:xfrm>
          <a:off x="791308" y="2597942"/>
          <a:ext cx="4352192" cy="3271570"/>
        </p:xfrm>
        <a:graphic>
          <a:graphicData uri="http://schemas.openxmlformats.org/drawingml/2006/table">
            <a:tbl>
              <a:tblPr/>
              <a:tblGrid>
                <a:gridCol w="925667">
                  <a:extLst>
                    <a:ext uri="{9D8B030D-6E8A-4147-A177-3AD203B41FA5}">
                      <a16:colId xmlns:a16="http://schemas.microsoft.com/office/drawing/2014/main" val="2517969849"/>
                    </a:ext>
                  </a:extLst>
                </a:gridCol>
                <a:gridCol w="3426525">
                  <a:extLst>
                    <a:ext uri="{9D8B030D-6E8A-4147-A177-3AD203B41FA5}">
                      <a16:colId xmlns:a16="http://schemas.microsoft.com/office/drawing/2014/main" val="3150575226"/>
                    </a:ext>
                  </a:extLst>
                </a:gridCol>
              </a:tblGrid>
              <a:tr h="282437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Allele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Allele </a:t>
                      </a:r>
                      <a:r>
                        <a:rPr kumimoji="0" lang="it-IT" alt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frequency</a:t>
                      </a:r>
                      <a:endParaRPr kumimoji="0" lang="it-IT" alt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roid Sans Fallback" charset="0"/>
                      </a:endParaRP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109617"/>
                  </a:ext>
                </a:extLst>
              </a:tr>
              <a:tr h="282437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*1 (</a:t>
                      </a:r>
                      <a:r>
                        <a:rPr kumimoji="0" lang="it-IT" alt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wt</a:t>
                      </a: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)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roid Sans Fallback" charset="0"/>
                      </a:endParaRP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921553"/>
                  </a:ext>
                </a:extLst>
              </a:tr>
              <a:tr h="465555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*2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~15% </a:t>
                      </a:r>
                      <a:r>
                        <a:rPr kumimoji="0" lang="it-IT" alt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Caucasians</a:t>
                      </a: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 and </a:t>
                      </a:r>
                      <a:r>
                        <a:rPr kumimoji="0" lang="it-IT" alt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Africans</a:t>
                      </a: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; ~30% </a:t>
                      </a:r>
                      <a:r>
                        <a:rPr kumimoji="0" lang="it-IT" alt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Asians</a:t>
                      </a:r>
                      <a:endParaRPr kumimoji="0" lang="it-IT" alt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roid Sans Fallback" charset="0"/>
                      </a:endParaRP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602051"/>
                  </a:ext>
                </a:extLst>
              </a:tr>
              <a:tr h="465555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*3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&lt;1% in </a:t>
                      </a:r>
                      <a:r>
                        <a:rPr kumimoji="0" lang="it-IT" alt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Caucasians</a:t>
                      </a: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 and </a:t>
                      </a:r>
                      <a:r>
                        <a:rPr kumimoji="0" lang="it-IT" alt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Africans</a:t>
                      </a: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; 2-9% in </a:t>
                      </a:r>
                      <a:r>
                        <a:rPr kumimoji="0" lang="it-IT" alt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Asians</a:t>
                      </a:r>
                      <a:endParaRPr kumimoji="0" lang="it-IT" alt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roid Sans Fallback" charset="0"/>
                      </a:endParaRP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265920"/>
                  </a:ext>
                </a:extLst>
              </a:tr>
              <a:tr h="282437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*4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&lt; 1%</a:t>
                      </a: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251240"/>
                  </a:ext>
                </a:extLst>
              </a:tr>
              <a:tr h="282437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*5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&lt; 1%</a:t>
                      </a: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364165"/>
                  </a:ext>
                </a:extLst>
              </a:tr>
              <a:tr h="282437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*6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&lt; 1%</a:t>
                      </a: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832987"/>
                  </a:ext>
                </a:extLst>
              </a:tr>
              <a:tr h="282437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*7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&lt; 1%</a:t>
                      </a: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58441"/>
                  </a:ext>
                </a:extLst>
              </a:tr>
              <a:tr h="282437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*8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&lt; 1%</a:t>
                      </a: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879812"/>
                  </a:ext>
                </a:extLst>
              </a:tr>
              <a:tr h="282437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*17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~3-21%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597660"/>
                  </a:ext>
                </a:extLst>
              </a:tr>
            </a:tbl>
          </a:graphicData>
        </a:graphic>
      </p:graphicFrame>
      <p:graphicFrame>
        <p:nvGraphicFramePr>
          <p:cNvPr id="5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532683"/>
              </p:ext>
            </p:extLst>
          </p:nvPr>
        </p:nvGraphicFramePr>
        <p:xfrm>
          <a:off x="5706642" y="1774449"/>
          <a:ext cx="2214563" cy="1620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r:id="rId4" imgW="2952360" imgH="2160360" progId="">
                  <p:embed/>
                </p:oleObj>
              </mc:Choice>
              <mc:Fallback>
                <p:oleObj r:id="rId4" imgW="2952360" imgH="2160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6642" y="1774449"/>
                        <a:ext cx="2214563" cy="1620441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789824"/>
              </p:ext>
            </p:extLst>
          </p:nvPr>
        </p:nvGraphicFramePr>
        <p:xfrm>
          <a:off x="5706642" y="3386555"/>
          <a:ext cx="2214563" cy="1620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r:id="rId6" imgW="2952360" imgH="2160360" progId="">
                  <p:embed/>
                </p:oleObj>
              </mc:Choice>
              <mc:Fallback>
                <p:oleObj r:id="rId6" imgW="2952360" imgH="2160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6642" y="3386555"/>
                        <a:ext cx="2214563" cy="1620441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586" y="4560511"/>
            <a:ext cx="5000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972" y="3023234"/>
            <a:ext cx="5000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8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586" y="3010318"/>
            <a:ext cx="492919" cy="49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211229" y="1768378"/>
            <a:ext cx="24421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err="1"/>
              <a:t>Caucasians</a:t>
            </a:r>
            <a:r>
              <a:rPr lang="it-IT" dirty="0"/>
              <a:t> / </a:t>
            </a:r>
            <a:r>
              <a:rPr lang="it-IT" dirty="0" err="1"/>
              <a:t>African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092409" y="3338631"/>
            <a:ext cx="132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err="1"/>
              <a:t>Asians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CYP2C19 </a:t>
            </a:r>
            <a:r>
              <a:rPr lang="it-IT" sz="3200" b="1" dirty="0" err="1"/>
              <a:t>variant</a:t>
            </a:r>
            <a:r>
              <a:rPr lang="it-IT" sz="3200" b="1" dirty="0"/>
              <a:t> </a:t>
            </a:r>
            <a:r>
              <a:rPr lang="it-IT" sz="3200" b="1" dirty="0" err="1"/>
              <a:t>alleles</a:t>
            </a:r>
            <a:r>
              <a:rPr lang="it-IT" sz="3200" b="1" dirty="0"/>
              <a:t> </a:t>
            </a:r>
            <a:r>
              <a:rPr lang="it-IT" sz="3200" b="1" dirty="0" err="1"/>
              <a:t>frequency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1838939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371601" y="932260"/>
            <a:ext cx="5486996" cy="37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91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>
              <a:lnSpc>
                <a:spcPct val="98000"/>
              </a:lnSpc>
              <a:spcBef>
                <a:spcPts val="900"/>
              </a:spcBef>
              <a:spcAft>
                <a:spcPts val="750"/>
              </a:spcAft>
            </a:pPr>
            <a:r>
              <a:rPr lang="it-IT" altLang="it-IT" sz="2100" b="1" dirty="0">
                <a:latin typeface="Calibri" panose="020F0502020204030204" pitchFamily="34" charset="0"/>
              </a:rPr>
              <a:t>CYP2C19: LOF e GOF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899" y="1168371"/>
            <a:ext cx="2892029" cy="152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988345"/>
              </p:ext>
            </p:extLst>
          </p:nvPr>
        </p:nvGraphicFramePr>
        <p:xfrm>
          <a:off x="685801" y="2215662"/>
          <a:ext cx="5144639" cy="3447133"/>
        </p:xfrm>
        <a:graphic>
          <a:graphicData uri="http://schemas.openxmlformats.org/drawingml/2006/table">
            <a:tbl>
              <a:tblPr/>
              <a:tblGrid>
                <a:gridCol w="2048492">
                  <a:extLst>
                    <a:ext uri="{9D8B030D-6E8A-4147-A177-3AD203B41FA5}">
                      <a16:colId xmlns:a16="http://schemas.microsoft.com/office/drawing/2014/main" val="1431933641"/>
                    </a:ext>
                  </a:extLst>
                </a:gridCol>
                <a:gridCol w="3096147">
                  <a:extLst>
                    <a:ext uri="{9D8B030D-6E8A-4147-A177-3AD203B41FA5}">
                      <a16:colId xmlns:a16="http://schemas.microsoft.com/office/drawing/2014/main" val="1904082605"/>
                    </a:ext>
                  </a:extLst>
                </a:gridCol>
              </a:tblGrid>
              <a:tr h="557532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Allele</a:t>
                      </a: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Enzyme</a:t>
                      </a: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 </a:t>
                      </a:r>
                      <a:r>
                        <a:rPr kumimoji="0" lang="it-IT" alt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activity</a:t>
                      </a:r>
                      <a:endParaRPr kumimoji="0" lang="it-IT" alt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roid Sans Fallback" charset="0"/>
                      </a:endParaRP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090277"/>
                  </a:ext>
                </a:extLst>
              </a:tr>
              <a:tr h="646726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*1 (wt)</a:t>
                      </a: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Functional</a:t>
                      </a: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, </a:t>
                      </a:r>
                      <a:r>
                        <a:rPr kumimoji="0" lang="it-IT" altLang="it-IT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normal</a:t>
                      </a: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 </a:t>
                      </a:r>
                      <a:r>
                        <a:rPr kumimoji="0" lang="it-IT" altLang="it-IT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activity</a:t>
                      </a:r>
                      <a:endParaRPr kumimoji="0" lang="it-IT" alt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roid Sans Fallback" charset="0"/>
                      </a:endParaRP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550827"/>
                  </a:ext>
                </a:extLst>
              </a:tr>
              <a:tr h="1321412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*2 - *3 - *4 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*5 - *6 - *7 - *8</a:t>
                      </a: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Loss</a:t>
                      </a: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 of </a:t>
                      </a:r>
                      <a:r>
                        <a:rPr kumimoji="0" lang="it-IT" altLang="it-IT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function</a:t>
                      </a: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, </a:t>
                      </a:r>
                      <a:r>
                        <a:rPr kumimoji="0" lang="it-IT" altLang="it-IT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reduced</a:t>
                      </a: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 </a:t>
                      </a:r>
                      <a:r>
                        <a:rPr kumimoji="0" lang="it-IT" altLang="it-IT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activity</a:t>
                      </a:r>
                      <a:endParaRPr kumimoji="0" lang="it-IT" alt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roid Sans Fallback" charset="0"/>
                      </a:endParaRP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849943"/>
                  </a:ext>
                </a:extLst>
              </a:tr>
              <a:tr h="921463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*17</a:t>
                      </a: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Increased</a:t>
                      </a: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 </a:t>
                      </a:r>
                      <a:r>
                        <a:rPr kumimoji="0" lang="it-IT" altLang="it-IT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activity</a:t>
                      </a: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?</a:t>
                      </a: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819777"/>
                  </a:ext>
                </a:extLst>
              </a:tr>
            </a:tbl>
          </a:graphicData>
        </a:graphic>
      </p:graphicFrame>
      <p:pic>
        <p:nvPicPr>
          <p:cNvPr id="5" name="Picture 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857" y="2826820"/>
            <a:ext cx="756047" cy="626269"/>
          </a:xfrm>
          <a:prstGeom prst="rect">
            <a:avLst/>
          </a:prstGeom>
          <a:solidFill>
            <a:srgbClr val="66FF00">
              <a:alpha val="2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978" y="3150670"/>
            <a:ext cx="485775" cy="42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3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874" y="4091193"/>
            <a:ext cx="469922" cy="581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3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856" y="3813156"/>
            <a:ext cx="907481" cy="752134"/>
          </a:xfrm>
          <a:prstGeom prst="rect">
            <a:avLst/>
          </a:prstGeom>
          <a:solidFill>
            <a:srgbClr val="FF3333">
              <a:alpha val="2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726" y="4837614"/>
            <a:ext cx="756047" cy="626269"/>
          </a:xfrm>
          <a:prstGeom prst="rect">
            <a:avLst/>
          </a:prstGeom>
          <a:solidFill>
            <a:srgbClr val="66FF00">
              <a:alpha val="2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3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772" y="4837614"/>
            <a:ext cx="756047" cy="626269"/>
          </a:xfrm>
          <a:prstGeom prst="rect">
            <a:avLst/>
          </a:prstGeom>
          <a:solidFill>
            <a:srgbClr val="66FF00">
              <a:alpha val="2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419" y="5355536"/>
            <a:ext cx="485775" cy="42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044" y="5356726"/>
            <a:ext cx="485775" cy="42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CYP2C19 </a:t>
            </a:r>
            <a:r>
              <a:rPr lang="it-IT" sz="3200" b="1" dirty="0" err="1"/>
              <a:t>variant</a:t>
            </a:r>
            <a:r>
              <a:rPr lang="it-IT" sz="3200" b="1" dirty="0"/>
              <a:t> </a:t>
            </a:r>
            <a:r>
              <a:rPr lang="it-IT" sz="3200" b="1" dirty="0" err="1"/>
              <a:t>alleles</a:t>
            </a:r>
            <a:r>
              <a:rPr lang="it-IT" sz="3200" b="1" dirty="0"/>
              <a:t> </a:t>
            </a:r>
            <a:r>
              <a:rPr lang="it-IT" sz="3200" b="1" dirty="0" err="1"/>
              <a:t>enzymatic</a:t>
            </a:r>
            <a:r>
              <a:rPr lang="it-IT" sz="3200" b="1" dirty="0"/>
              <a:t> </a:t>
            </a:r>
            <a:r>
              <a:rPr lang="it-IT" sz="3200" b="1" dirty="0" err="1"/>
              <a:t>activity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2816101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7565"/>
            <a:ext cx="9144000" cy="474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94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57246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776332" y="6488668"/>
            <a:ext cx="3367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err="1"/>
              <a:t>Hicks</a:t>
            </a:r>
            <a:r>
              <a:rPr lang="it-IT" dirty="0"/>
              <a:t> et al., </a:t>
            </a:r>
            <a:r>
              <a:rPr lang="it-IT" dirty="0" err="1"/>
              <a:t>Clin</a:t>
            </a:r>
            <a:r>
              <a:rPr lang="it-IT" dirty="0"/>
              <a:t> </a:t>
            </a:r>
            <a:r>
              <a:rPr lang="it-IT" dirty="0" err="1"/>
              <a:t>Pharm</a:t>
            </a:r>
            <a:r>
              <a:rPr lang="it-IT" dirty="0"/>
              <a:t> </a:t>
            </a:r>
            <a:r>
              <a:rPr lang="it-IT" dirty="0" err="1"/>
              <a:t>Ther</a:t>
            </a:r>
            <a:r>
              <a:rPr lang="it-IT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673547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7806"/>
            <a:ext cx="8898673" cy="660616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776332" y="6488668"/>
            <a:ext cx="3367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err="1"/>
              <a:t>Hicks</a:t>
            </a:r>
            <a:r>
              <a:rPr lang="it-IT" dirty="0"/>
              <a:t> et al., </a:t>
            </a:r>
            <a:r>
              <a:rPr lang="it-IT" dirty="0" err="1"/>
              <a:t>Clin</a:t>
            </a:r>
            <a:r>
              <a:rPr lang="it-IT" dirty="0"/>
              <a:t> </a:t>
            </a:r>
            <a:r>
              <a:rPr lang="it-IT" dirty="0" err="1"/>
              <a:t>Pharm</a:t>
            </a:r>
            <a:r>
              <a:rPr lang="it-IT" dirty="0"/>
              <a:t> </a:t>
            </a:r>
            <a:r>
              <a:rPr lang="it-IT" dirty="0" err="1"/>
              <a:t>Ther</a:t>
            </a:r>
            <a:r>
              <a:rPr lang="it-IT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1137007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t="2276"/>
          <a:stretch/>
        </p:blipFill>
        <p:spPr>
          <a:xfrm>
            <a:off x="0" y="0"/>
            <a:ext cx="9134421" cy="670188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776332" y="6488668"/>
            <a:ext cx="3367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err="1"/>
              <a:t>Hicks</a:t>
            </a:r>
            <a:r>
              <a:rPr lang="it-IT" dirty="0"/>
              <a:t> et al., </a:t>
            </a:r>
            <a:r>
              <a:rPr lang="it-IT" dirty="0" err="1"/>
              <a:t>Clin</a:t>
            </a:r>
            <a:r>
              <a:rPr lang="it-IT" dirty="0"/>
              <a:t> </a:t>
            </a:r>
            <a:r>
              <a:rPr lang="it-IT" dirty="0" err="1"/>
              <a:t>Pharm</a:t>
            </a:r>
            <a:r>
              <a:rPr lang="it-IT" dirty="0"/>
              <a:t> </a:t>
            </a:r>
            <a:r>
              <a:rPr lang="it-IT" dirty="0" err="1"/>
              <a:t>Ther</a:t>
            </a:r>
            <a:r>
              <a:rPr lang="it-IT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896609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93" y="400897"/>
            <a:ext cx="8914311" cy="599543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192859" y="6396335"/>
            <a:ext cx="8452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err="1"/>
              <a:t>Hiemke</a:t>
            </a:r>
            <a:r>
              <a:rPr lang="it-IT" sz="1200" dirty="0"/>
              <a:t>, C. et al. AGNP </a:t>
            </a:r>
            <a:r>
              <a:rPr lang="it-IT" sz="1200" dirty="0" err="1"/>
              <a:t>consensus</a:t>
            </a:r>
            <a:r>
              <a:rPr lang="it-IT" sz="1200" dirty="0"/>
              <a:t> </a:t>
            </a:r>
            <a:r>
              <a:rPr lang="it-IT" sz="1200" dirty="0" err="1"/>
              <a:t>guidelines</a:t>
            </a:r>
            <a:r>
              <a:rPr lang="it-IT" sz="1200" dirty="0"/>
              <a:t> for </a:t>
            </a:r>
            <a:r>
              <a:rPr lang="it-IT" sz="1200" dirty="0" err="1"/>
              <a:t>therapeutic</a:t>
            </a:r>
            <a:r>
              <a:rPr lang="it-IT" sz="1200" dirty="0"/>
              <a:t> </a:t>
            </a:r>
            <a:r>
              <a:rPr lang="it-IT" sz="1200" dirty="0" err="1"/>
              <a:t>drug</a:t>
            </a:r>
            <a:r>
              <a:rPr lang="it-IT" sz="1200" dirty="0"/>
              <a:t> </a:t>
            </a:r>
            <a:r>
              <a:rPr lang="it-IT" sz="1200" dirty="0" err="1"/>
              <a:t>monitoring</a:t>
            </a:r>
            <a:endParaRPr lang="it-IT" sz="1200" dirty="0"/>
          </a:p>
          <a:p>
            <a:r>
              <a:rPr lang="it-IT" sz="1200" dirty="0"/>
              <a:t>in </a:t>
            </a:r>
            <a:r>
              <a:rPr lang="it-IT" sz="1200" dirty="0" err="1"/>
              <a:t>psychiatry</a:t>
            </a:r>
            <a:r>
              <a:rPr lang="it-IT" sz="1200" dirty="0"/>
              <a:t>: update 2011. </a:t>
            </a:r>
            <a:r>
              <a:rPr lang="it-IT" sz="1200" dirty="0" err="1"/>
              <a:t>Pharmacopsychiatry</a:t>
            </a:r>
            <a:r>
              <a:rPr lang="it-IT" sz="1200" dirty="0"/>
              <a:t> 44, 195–235 (2011)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03694" y="125730"/>
            <a:ext cx="87774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/>
              <a:t>Therapeutic</a:t>
            </a:r>
            <a:r>
              <a:rPr lang="it-IT" b="1" dirty="0"/>
              <a:t> </a:t>
            </a:r>
            <a:r>
              <a:rPr lang="it-IT" b="1" dirty="0" err="1"/>
              <a:t>ranges</a:t>
            </a:r>
            <a:r>
              <a:rPr lang="it-IT" b="1" dirty="0"/>
              <a:t> for </a:t>
            </a:r>
            <a:r>
              <a:rPr lang="it-IT" b="1" dirty="0" err="1"/>
              <a:t>antidepressants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291277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026" y="838555"/>
            <a:ext cx="1637880" cy="119642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44966" y="1436765"/>
            <a:ext cx="61302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- </a:t>
            </a:r>
            <a:r>
              <a:rPr lang="it-IT" sz="2400" dirty="0" err="1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Aromatic</a:t>
            </a:r>
            <a:r>
              <a:rPr lang="it-IT" sz="24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it-IT" sz="2400" dirty="0" err="1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anticonvulsant</a:t>
            </a:r>
            <a:endParaRPr lang="it-IT" sz="2400" dirty="0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algn="just"/>
            <a:endParaRPr lang="it-IT" sz="2400" dirty="0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algn="just"/>
            <a:r>
              <a:rPr lang="it-IT" sz="24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- Active by </a:t>
            </a:r>
            <a:r>
              <a:rPr lang="it-IT" sz="2400" dirty="0" err="1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inhibition</a:t>
            </a:r>
            <a:r>
              <a:rPr lang="it-IT" sz="24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of </a:t>
            </a:r>
            <a:r>
              <a:rPr lang="it-IT" sz="2400" dirty="0" err="1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sodium</a:t>
            </a:r>
            <a:r>
              <a:rPr lang="it-IT" sz="24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it-IT" sz="2400" dirty="0" err="1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channels</a:t>
            </a:r>
            <a:r>
              <a:rPr lang="it-IT" sz="24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in the </a:t>
            </a:r>
            <a:r>
              <a:rPr lang="it-IT" sz="2400" dirty="0" err="1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refractory</a:t>
            </a:r>
            <a:r>
              <a:rPr lang="it-IT" sz="24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state, </a:t>
            </a:r>
            <a:r>
              <a:rPr lang="it-IT" sz="2400" dirty="0" err="1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therefore</a:t>
            </a:r>
            <a:r>
              <a:rPr lang="it-IT" sz="24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with an </a:t>
            </a:r>
            <a:r>
              <a:rPr lang="it-IT" sz="2400" dirty="0" err="1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higher</a:t>
            </a:r>
            <a:r>
              <a:rPr lang="it-IT" sz="24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it-IT" sz="2400" dirty="0" err="1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specificity</a:t>
            </a:r>
            <a:r>
              <a:rPr lang="it-IT" sz="24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for </a:t>
            </a:r>
            <a:r>
              <a:rPr lang="it-IT" sz="2400" dirty="0" err="1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neurons</a:t>
            </a:r>
            <a:r>
              <a:rPr lang="it-IT" sz="24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it-IT" sz="2400" dirty="0" err="1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that</a:t>
            </a:r>
            <a:r>
              <a:rPr lang="it-IT" sz="24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are </a:t>
            </a:r>
            <a:r>
              <a:rPr lang="it-IT" sz="2400" dirty="0" err="1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hyperactive</a:t>
            </a:r>
            <a:endParaRPr lang="it-IT" sz="2400" dirty="0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algn="just"/>
            <a:endParaRPr lang="it-IT" sz="2400" dirty="0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algn="just"/>
            <a:r>
              <a:rPr lang="it-IT" sz="24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- the allele HLA-B*15:02 </a:t>
            </a:r>
            <a:r>
              <a:rPr lang="it-IT" sz="2400" dirty="0" err="1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is</a:t>
            </a:r>
            <a:r>
              <a:rPr lang="it-IT" sz="24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it-IT" sz="2400" dirty="0" err="1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associated</a:t>
            </a:r>
            <a:r>
              <a:rPr lang="it-IT" sz="24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with severe </a:t>
            </a:r>
            <a:r>
              <a:rPr lang="it-IT" sz="2400" dirty="0" err="1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dermatological</a:t>
            </a:r>
            <a:r>
              <a:rPr lang="it-IT" sz="24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it-IT" sz="2400" dirty="0" err="1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reaction</a:t>
            </a:r>
            <a:r>
              <a:rPr lang="it-IT" sz="24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in Asian </a:t>
            </a:r>
            <a:r>
              <a:rPr lang="it-IT" sz="2400" dirty="0" err="1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patients</a:t>
            </a:r>
            <a:endParaRPr lang="it-IT" sz="2400" dirty="0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algn="just"/>
            <a:endParaRPr lang="it-IT" sz="2400" dirty="0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algn="just"/>
            <a:r>
              <a:rPr lang="it-IT" sz="24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- the allele HLA-A*31:01 </a:t>
            </a:r>
            <a:r>
              <a:rPr lang="it-IT" sz="2400" dirty="0" err="1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is</a:t>
            </a:r>
            <a:r>
              <a:rPr lang="it-IT" sz="24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it-IT" sz="2400" dirty="0" err="1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associated</a:t>
            </a:r>
            <a:r>
              <a:rPr lang="it-IT" sz="24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with </a:t>
            </a:r>
            <a:r>
              <a:rPr lang="it-IT" sz="2400" dirty="0" err="1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hypersensitivity</a:t>
            </a:r>
            <a:r>
              <a:rPr lang="it-IT" sz="24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in </a:t>
            </a:r>
            <a:r>
              <a:rPr lang="it-IT" sz="2400" dirty="0" err="1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Caucasian</a:t>
            </a:r>
            <a:r>
              <a:rPr lang="it-IT" sz="24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it-IT" sz="2400" dirty="0" err="1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patients</a:t>
            </a:r>
            <a:endParaRPr lang="it-IT" sz="2400" dirty="0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476" y="2098543"/>
            <a:ext cx="2234979" cy="158527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/>
              <a:t>Carbamazepine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1024253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394" y="1645571"/>
            <a:ext cx="4371211" cy="461507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/>
              <a:t>Carbamazepine</a:t>
            </a:r>
            <a:r>
              <a:rPr lang="it-IT" sz="2800" b="1" dirty="0"/>
              <a:t> </a:t>
            </a:r>
            <a:r>
              <a:rPr lang="it-IT" sz="2800" b="1" dirty="0" err="1"/>
              <a:t>biotransformation</a:t>
            </a:r>
            <a:r>
              <a:rPr lang="it-IT" sz="2800" b="1" dirty="0"/>
              <a:t> </a:t>
            </a:r>
            <a:r>
              <a:rPr lang="it-IT" sz="2800" b="1" dirty="0" err="1"/>
              <a:t>pathway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559870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807" y="0"/>
            <a:ext cx="5193193" cy="6858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78419" y="89209"/>
            <a:ext cx="3401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CPIC </a:t>
            </a:r>
            <a:r>
              <a:rPr lang="it-IT" sz="2800" b="1" dirty="0" err="1"/>
              <a:t>guidelines</a:t>
            </a:r>
            <a:r>
              <a:rPr lang="it-IT" sz="2800" b="1" dirty="0"/>
              <a:t> for </a:t>
            </a:r>
            <a:r>
              <a:rPr lang="it-IT" sz="2800" b="1" dirty="0" err="1"/>
              <a:t>carbamazepine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1682054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>
          <a:xfrm>
            <a:off x="5570452" y="2722104"/>
            <a:ext cx="4013603" cy="1421502"/>
          </a:xfrm>
        </p:spPr>
        <p:txBody>
          <a:bodyPr>
            <a:normAutofit/>
          </a:bodyPr>
          <a:lstStyle/>
          <a:p>
            <a:pPr algn="ctr"/>
            <a:r>
              <a:rPr lang="en-US" altLang="it-IT" sz="2400" b="1" dirty="0"/>
              <a:t>CYP2D6 genotyping and enzymatic activity</a:t>
            </a:r>
          </a:p>
        </p:txBody>
      </p:sp>
      <p:pic>
        <p:nvPicPr>
          <p:cNvPr id="1034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6010508" cy="6865710"/>
          </a:xfrm>
        </p:spPr>
      </p:pic>
      <p:sp>
        <p:nvSpPr>
          <p:cNvPr id="103428" name="TextBox 4"/>
          <p:cNvSpPr txBox="1">
            <a:spLocks noChangeArrowheads="1"/>
          </p:cNvSpPr>
          <p:nvPr/>
        </p:nvSpPr>
        <p:spPr bwMode="auto">
          <a:xfrm>
            <a:off x="5688013" y="6508750"/>
            <a:ext cx="345598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/>
              <a:t>Crews et al., </a:t>
            </a:r>
            <a:r>
              <a:rPr lang="en-US" altLang="it-IT" sz="1800" dirty="0" err="1"/>
              <a:t>Clin</a:t>
            </a:r>
            <a:r>
              <a:rPr lang="en-US" altLang="it-IT" sz="1800" dirty="0"/>
              <a:t> Pharm </a:t>
            </a:r>
            <a:r>
              <a:rPr lang="en-US" altLang="it-IT" sz="1800" dirty="0" err="1"/>
              <a:t>Ther</a:t>
            </a:r>
            <a:r>
              <a:rPr lang="en-US" altLang="it-IT" sz="1800" dirty="0"/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3615545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56083"/>
            <a:ext cx="8884675" cy="5715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943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/>
              <a:t>Chen et al., </a:t>
            </a:r>
            <a:r>
              <a:rPr lang="it-IT" dirty="0" err="1"/>
              <a:t>Neurology</a:t>
            </a:r>
            <a:r>
              <a:rPr lang="it-IT" dirty="0"/>
              <a:t> 2014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/>
              <a:t>Pharmacogenetic</a:t>
            </a:r>
            <a:r>
              <a:rPr lang="it-IT" sz="2400" b="1" dirty="0"/>
              <a:t> </a:t>
            </a:r>
            <a:r>
              <a:rPr lang="it-IT" sz="2400" b="1" dirty="0" err="1"/>
              <a:t>testing</a:t>
            </a:r>
            <a:r>
              <a:rPr lang="it-IT" sz="2400" b="1" dirty="0"/>
              <a:t> </a:t>
            </a:r>
            <a:r>
              <a:rPr lang="it-IT" sz="2400" b="1" dirty="0" err="1"/>
              <a:t>my</a:t>
            </a:r>
            <a:r>
              <a:rPr lang="it-IT" sz="2400" b="1" dirty="0"/>
              <a:t> </a:t>
            </a:r>
            <a:r>
              <a:rPr lang="it-IT" sz="2400" b="1" dirty="0" err="1"/>
              <a:t>affect</a:t>
            </a:r>
            <a:r>
              <a:rPr lang="it-IT" sz="2400" b="1" dirty="0"/>
              <a:t> </a:t>
            </a:r>
            <a:r>
              <a:rPr lang="it-IT" sz="2400" b="1" dirty="0" err="1"/>
              <a:t>clinicians</a:t>
            </a:r>
            <a:r>
              <a:rPr lang="it-IT" sz="2400" b="1" dirty="0"/>
              <a:t> </a:t>
            </a:r>
            <a:r>
              <a:rPr lang="it-IT" sz="2400" b="1" dirty="0" err="1"/>
              <a:t>behaviour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08506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7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10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72675" cy="6872638"/>
          </a:xfrm>
          <a:prstGeom prst="rect">
            <a:avLst/>
          </a:prstGeom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688013" y="6508750"/>
            <a:ext cx="345598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/>
              <a:t>Crews et al., </a:t>
            </a:r>
            <a:r>
              <a:rPr lang="en-US" altLang="it-IT" sz="1800" dirty="0" err="1"/>
              <a:t>Clin</a:t>
            </a:r>
            <a:r>
              <a:rPr lang="en-US" altLang="it-IT" sz="1800" dirty="0"/>
              <a:t> Pharm </a:t>
            </a:r>
            <a:r>
              <a:rPr lang="en-US" altLang="it-IT" sz="1800" dirty="0" err="1"/>
              <a:t>Ther</a:t>
            </a:r>
            <a:r>
              <a:rPr lang="en-US" altLang="it-IT" sz="1800" dirty="0"/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541927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6"/>
          <p:cNvSpPr txBox="1">
            <a:spLocks noChangeArrowheads="1"/>
          </p:cNvSpPr>
          <p:nvPr/>
        </p:nvSpPr>
        <p:spPr bwMode="auto">
          <a:xfrm>
            <a:off x="647700" y="6510338"/>
            <a:ext cx="8496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 err="1"/>
              <a:t>Weinshilboum</a:t>
            </a:r>
            <a:r>
              <a:rPr lang="it-IT" altLang="it-IT" sz="1800" dirty="0"/>
              <a:t> R. et al., NEJM 348(6), 2006 </a:t>
            </a:r>
          </a:p>
        </p:txBody>
      </p:sp>
      <p:pic>
        <p:nvPicPr>
          <p:cNvPr id="90115" name="Picture 8" descr="Nortriptyline.sv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1570" y="1190560"/>
            <a:ext cx="2533650" cy="2774347"/>
          </a:xfrm>
        </p:spPr>
      </p:pic>
      <p:pic>
        <p:nvPicPr>
          <p:cNvPr id="9011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1535" y="763347"/>
            <a:ext cx="4402465" cy="5746991"/>
          </a:xfrm>
        </p:spPr>
      </p:pic>
      <p:sp>
        <p:nvSpPr>
          <p:cNvPr id="90117" name="TextBox 11"/>
          <p:cNvSpPr txBox="1">
            <a:spLocks noChangeArrowheads="1"/>
          </p:cNvSpPr>
          <p:nvPr/>
        </p:nvSpPr>
        <p:spPr bwMode="auto">
          <a:xfrm>
            <a:off x="-99060" y="4549676"/>
            <a:ext cx="499491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/>
              <a:t>Nortriptyline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it-IT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/>
              <a:t>Therapeutic indication: depression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it-IT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/>
              <a:t>Class: tricyclic antidepressant (TCA)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it-IT" sz="1800" dirty="0"/>
          </a:p>
          <a:p>
            <a:pPr algn="ctr">
              <a:spcBef>
                <a:spcPct val="0"/>
              </a:spcBef>
              <a:buNone/>
            </a:pPr>
            <a:r>
              <a:rPr lang="en-US" altLang="it-IT" sz="1800" dirty="0"/>
              <a:t>Mechanism of action: mixed nor-epinephrine and serotonin reuptake inhibitor</a:t>
            </a:r>
          </a:p>
        </p:txBody>
      </p:sp>
      <p:sp>
        <p:nvSpPr>
          <p:cNvPr id="90118" name="Title 4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0579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it-IT" sz="2800" b="1" dirty="0">
                <a:latin typeface="+mn-lt"/>
              </a:rPr>
              <a:t>Nortriptyline pharmacokinetics and CYP2D6 genotype</a:t>
            </a:r>
          </a:p>
        </p:txBody>
      </p:sp>
    </p:spTree>
    <p:extLst>
      <p:ext uri="{BB962C8B-B14F-4D97-AF65-F5344CB8AC3E}">
        <p14:creationId xmlns:p14="http://schemas.microsoft.com/office/powerpoint/2010/main" val="2445803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24762" y="1888614"/>
            <a:ext cx="35126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Amitriptyline</a:t>
            </a:r>
            <a:endParaRPr lang="it-IT" sz="2400" dirty="0"/>
          </a:p>
          <a:p>
            <a:r>
              <a:rPr lang="it-IT" sz="2400" dirty="0" err="1"/>
              <a:t>Clomipramine</a:t>
            </a:r>
            <a:endParaRPr lang="it-IT" sz="2400" dirty="0"/>
          </a:p>
          <a:p>
            <a:r>
              <a:rPr lang="it-IT" sz="2400" dirty="0" err="1"/>
              <a:t>Doxepin</a:t>
            </a:r>
            <a:endParaRPr lang="it-IT" sz="2400" dirty="0"/>
          </a:p>
          <a:p>
            <a:r>
              <a:rPr lang="it-IT" sz="2400" dirty="0" err="1"/>
              <a:t>Imipramine</a:t>
            </a:r>
            <a:endParaRPr lang="it-IT" sz="2400" dirty="0"/>
          </a:p>
          <a:p>
            <a:r>
              <a:rPr lang="it-IT" sz="2400" dirty="0" err="1"/>
              <a:t>Trimipramine</a:t>
            </a:r>
            <a:endParaRPr lang="it-IT" sz="2400" dirty="0"/>
          </a:p>
        </p:txBody>
      </p:sp>
      <p:sp>
        <p:nvSpPr>
          <p:cNvPr id="6" name="Parentesi graffa chiusa 5"/>
          <p:cNvSpPr/>
          <p:nvPr/>
        </p:nvSpPr>
        <p:spPr>
          <a:xfrm>
            <a:off x="2242773" y="2074841"/>
            <a:ext cx="535258" cy="156653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7" name="CasellaDiTesto 6"/>
          <p:cNvSpPr txBox="1"/>
          <p:nvPr/>
        </p:nvSpPr>
        <p:spPr>
          <a:xfrm>
            <a:off x="2844938" y="1888614"/>
            <a:ext cx="21521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/>
              <a:t>Demethylated</a:t>
            </a:r>
            <a:r>
              <a:rPr lang="it-IT" sz="2400" dirty="0"/>
              <a:t> by CYP2C19 to </a:t>
            </a:r>
            <a:r>
              <a:rPr lang="it-IT" sz="2400" dirty="0" err="1"/>
              <a:t>differently</a:t>
            </a:r>
            <a:r>
              <a:rPr lang="it-IT" sz="2400" dirty="0"/>
              <a:t> </a:t>
            </a:r>
            <a:r>
              <a:rPr lang="it-IT" sz="2400" dirty="0" err="1"/>
              <a:t>active</a:t>
            </a:r>
            <a:r>
              <a:rPr lang="it-IT" sz="2400" dirty="0"/>
              <a:t> </a:t>
            </a:r>
            <a:r>
              <a:rPr lang="it-IT" sz="2400" dirty="0" err="1"/>
              <a:t>metabolites</a:t>
            </a:r>
            <a:endParaRPr lang="it-IT" sz="2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24762" y="4784377"/>
            <a:ext cx="2023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Desipramine</a:t>
            </a:r>
            <a:endParaRPr lang="it-IT" sz="2400" dirty="0"/>
          </a:p>
          <a:p>
            <a:r>
              <a:rPr lang="it-IT" sz="2400" dirty="0" err="1"/>
              <a:t>Nortriptyline</a:t>
            </a:r>
            <a:endParaRPr lang="it-IT" sz="2400" dirty="0"/>
          </a:p>
        </p:txBody>
      </p:sp>
      <p:sp>
        <p:nvSpPr>
          <p:cNvPr id="9" name="Parentesi graffa chiusa 8"/>
          <p:cNvSpPr/>
          <p:nvPr/>
        </p:nvSpPr>
        <p:spPr>
          <a:xfrm>
            <a:off x="4997123" y="2963165"/>
            <a:ext cx="507381" cy="223671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10" name="CasellaDiTesto 9"/>
          <p:cNvSpPr txBox="1"/>
          <p:nvPr/>
        </p:nvSpPr>
        <p:spPr>
          <a:xfrm>
            <a:off x="5905947" y="3481355"/>
            <a:ext cx="2720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/>
              <a:t>Hydroxylation</a:t>
            </a:r>
            <a:r>
              <a:rPr lang="it-IT" sz="2400" dirty="0"/>
              <a:t> by CYP2D6 to </a:t>
            </a:r>
            <a:r>
              <a:rPr lang="it-IT" sz="2400" dirty="0" err="1"/>
              <a:t>less</a:t>
            </a:r>
            <a:r>
              <a:rPr lang="it-IT" sz="2400" dirty="0"/>
              <a:t> </a:t>
            </a:r>
            <a:r>
              <a:rPr lang="it-IT" sz="2400" dirty="0" err="1"/>
              <a:t>active</a:t>
            </a:r>
            <a:r>
              <a:rPr lang="it-IT" sz="2400" dirty="0"/>
              <a:t> </a:t>
            </a:r>
            <a:r>
              <a:rPr lang="it-IT" sz="2400" dirty="0" err="1"/>
              <a:t>metabolites</a:t>
            </a:r>
            <a:endParaRPr lang="it-IT" sz="2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err="1"/>
              <a:t>Tricylic</a:t>
            </a:r>
            <a:r>
              <a:rPr lang="it-IT" sz="2200" b="1" dirty="0"/>
              <a:t> </a:t>
            </a:r>
            <a:r>
              <a:rPr lang="it-IT" sz="2200" b="1" dirty="0" err="1"/>
              <a:t>antidepressants</a:t>
            </a:r>
            <a:r>
              <a:rPr lang="it-IT" sz="2200" b="1" dirty="0"/>
              <a:t> </a:t>
            </a:r>
            <a:r>
              <a:rPr lang="it-IT" sz="2200" b="1" dirty="0" err="1"/>
              <a:t>biotransformation</a:t>
            </a:r>
            <a:r>
              <a:rPr lang="it-IT" sz="2200" b="1" dirty="0"/>
              <a:t> of </a:t>
            </a:r>
            <a:r>
              <a:rPr lang="it-IT" sz="2200" b="1" dirty="0" err="1"/>
              <a:t>pharmacogenomic</a:t>
            </a:r>
            <a:r>
              <a:rPr lang="it-IT" sz="2200" b="1" dirty="0"/>
              <a:t> </a:t>
            </a:r>
            <a:r>
              <a:rPr lang="it-IT" sz="2200" b="1" dirty="0" err="1"/>
              <a:t>relevance</a:t>
            </a:r>
            <a:endParaRPr lang="it-IT" sz="2200" b="1" dirty="0"/>
          </a:p>
        </p:txBody>
      </p:sp>
    </p:spTree>
    <p:extLst>
      <p:ext uri="{BB962C8B-B14F-4D97-AF65-F5344CB8AC3E}">
        <p14:creationId xmlns:p14="http://schemas.microsoft.com/office/powerpoint/2010/main" val="2213998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ipramine/Desipramine Pathway, Pharmacokine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63375" cy="680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3824868" y="6488668"/>
            <a:ext cx="5319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dirty="0"/>
              <a:t>https://www.pharmgkb.org/pathway/PA162359940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731727" y="312234"/>
            <a:ext cx="303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Imipramine</a:t>
            </a:r>
            <a:r>
              <a:rPr lang="it-IT" dirty="0"/>
              <a:t> </a:t>
            </a:r>
            <a:r>
              <a:rPr lang="it-IT" dirty="0" err="1"/>
              <a:t>biotransformation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9331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1262" t="35510" r="33228" b="19555"/>
          <a:stretch/>
        </p:blipFill>
        <p:spPr>
          <a:xfrm>
            <a:off x="430239" y="1115122"/>
            <a:ext cx="8428909" cy="454274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423425" y="2074127"/>
            <a:ext cx="17953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Demethylation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936595" y="3776547"/>
            <a:ext cx="17953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Hydroxylation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984380" y="3785324"/>
            <a:ext cx="17953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Hydroxylation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21835" y="1270142"/>
            <a:ext cx="168755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/>
              <a:t>Amitriptylin</a:t>
            </a:r>
            <a:endParaRPr lang="it-IT" sz="2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991922" y="1278673"/>
            <a:ext cx="168755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/>
              <a:t>Nortriptylin</a:t>
            </a:r>
            <a:endParaRPr lang="it-IT" sz="20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13637" y="4964772"/>
            <a:ext cx="358629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dirty="0"/>
              <a:t>10-hydroxy-amitriptylin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042550" y="4964772"/>
            <a:ext cx="358629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2000" dirty="0"/>
              <a:t>10-hydroxy-nortriptylin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577683" y="4857001"/>
            <a:ext cx="195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LESS ACTIVE COMPOUNDS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-3718" y="3890"/>
            <a:ext cx="9147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/>
              <a:t>Biotransformation</a:t>
            </a:r>
            <a:r>
              <a:rPr lang="it-IT" sz="2000" b="1" dirty="0"/>
              <a:t> of </a:t>
            </a:r>
            <a:r>
              <a:rPr lang="it-IT" sz="2000" b="1" dirty="0" err="1"/>
              <a:t>tricyclic</a:t>
            </a:r>
            <a:r>
              <a:rPr lang="it-IT" sz="2000" b="1" dirty="0"/>
              <a:t> </a:t>
            </a:r>
            <a:r>
              <a:rPr lang="it-IT" sz="2000" b="1" dirty="0" err="1"/>
              <a:t>antidepressants</a:t>
            </a:r>
            <a:r>
              <a:rPr lang="it-IT" sz="2000" b="1" dirty="0"/>
              <a:t> by CYP2D6 and CYP2C19 </a:t>
            </a:r>
            <a:r>
              <a:rPr lang="it-IT" sz="2000" b="1" dirty="0" err="1"/>
              <a:t>enzymes</a:t>
            </a:r>
            <a:endParaRPr lang="it-IT" sz="2000" b="1" dirty="0"/>
          </a:p>
        </p:txBody>
      </p:sp>
      <p:sp>
        <p:nvSpPr>
          <p:cNvPr id="13" name="Parentesi graffa chiusa 12"/>
          <p:cNvSpPr/>
          <p:nvPr/>
        </p:nvSpPr>
        <p:spPr>
          <a:xfrm>
            <a:off x="3423425" y="4661210"/>
            <a:ext cx="308516" cy="99665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Parentesi graffa aperta 13"/>
          <p:cNvSpPr/>
          <p:nvPr/>
        </p:nvSpPr>
        <p:spPr>
          <a:xfrm>
            <a:off x="5391613" y="4661209"/>
            <a:ext cx="291791" cy="99665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2609386" y="2817542"/>
            <a:ext cx="199826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Tertiary</a:t>
            </a:r>
            <a:r>
              <a:rPr lang="it-IT" dirty="0"/>
              <a:t> amine more </a:t>
            </a:r>
            <a:r>
              <a:rPr lang="it-IT" dirty="0" err="1"/>
              <a:t>serotoninergic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4735133" y="2817542"/>
            <a:ext cx="199826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Secondary</a:t>
            </a:r>
            <a:r>
              <a:rPr lang="it-IT" dirty="0"/>
              <a:t> amine more </a:t>
            </a:r>
            <a:r>
              <a:rPr lang="it-IT" dirty="0" err="1"/>
              <a:t>noradrenergic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7307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838691" y="954058"/>
            <a:ext cx="4550569" cy="37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91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>
              <a:lnSpc>
                <a:spcPct val="98000"/>
              </a:lnSpc>
              <a:spcBef>
                <a:spcPts val="900"/>
              </a:spcBef>
              <a:spcAft>
                <a:spcPts val="750"/>
              </a:spcAft>
            </a:pPr>
            <a:r>
              <a:rPr lang="it-IT" altLang="it-IT" sz="2100" b="1" dirty="0">
                <a:latin typeface="Calibri" panose="020F0502020204030204" pitchFamily="34" charset="0"/>
              </a:rPr>
              <a:t>CYP2C19: </a:t>
            </a:r>
            <a:r>
              <a:rPr lang="it-IT" altLang="it-IT" sz="2100" b="1" dirty="0" err="1">
                <a:latin typeface="Calibri" panose="020F0502020204030204" pitchFamily="34" charset="0"/>
              </a:rPr>
              <a:t>alleles</a:t>
            </a:r>
            <a:r>
              <a:rPr lang="it-IT" altLang="it-IT" sz="2100" b="1" dirty="0">
                <a:latin typeface="Calibri" panose="020F0502020204030204" pitchFamily="34" charset="0"/>
              </a:rPr>
              <a:t> and </a:t>
            </a:r>
            <a:r>
              <a:rPr lang="it-IT" altLang="it-IT" sz="2100" b="1" dirty="0" err="1">
                <a:latin typeface="Calibri" panose="020F0502020204030204" pitchFamily="34" charset="0"/>
              </a:rPr>
              <a:t>frequency</a:t>
            </a:r>
            <a:endParaRPr lang="it-IT" altLang="it-IT" sz="2100" b="1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409" y="2334358"/>
            <a:ext cx="2993591" cy="157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874023"/>
              </p:ext>
            </p:extLst>
          </p:nvPr>
        </p:nvGraphicFramePr>
        <p:xfrm>
          <a:off x="667345" y="1745182"/>
          <a:ext cx="5455444" cy="3269339"/>
        </p:xfrm>
        <a:graphic>
          <a:graphicData uri="http://schemas.openxmlformats.org/drawingml/2006/table">
            <a:tbl>
              <a:tblPr/>
              <a:tblGrid>
                <a:gridCol w="763502">
                  <a:extLst>
                    <a:ext uri="{9D8B030D-6E8A-4147-A177-3AD203B41FA5}">
                      <a16:colId xmlns:a16="http://schemas.microsoft.com/office/drawing/2014/main" val="488296020"/>
                    </a:ext>
                  </a:extLst>
                </a:gridCol>
                <a:gridCol w="2042669">
                  <a:extLst>
                    <a:ext uri="{9D8B030D-6E8A-4147-A177-3AD203B41FA5}">
                      <a16:colId xmlns:a16="http://schemas.microsoft.com/office/drawing/2014/main" val="2069015068"/>
                    </a:ext>
                  </a:extLst>
                </a:gridCol>
                <a:gridCol w="2649273">
                  <a:extLst>
                    <a:ext uri="{9D8B030D-6E8A-4147-A177-3AD203B41FA5}">
                      <a16:colId xmlns:a16="http://schemas.microsoft.com/office/drawing/2014/main" val="2760470932"/>
                    </a:ext>
                  </a:extLst>
                </a:gridCol>
              </a:tblGrid>
              <a:tr h="465555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Allele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SNP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Functional</a:t>
                      </a: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 </a:t>
                      </a:r>
                      <a:r>
                        <a:rPr kumimoji="0" lang="it-IT" alt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effect</a:t>
                      </a:r>
                      <a:endParaRPr kumimoji="0" lang="it-IT" alt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roid Sans Fallback" charset="0"/>
                      </a:endParaRP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222589"/>
                  </a:ext>
                </a:extLst>
              </a:tr>
              <a:tr h="282437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*1 (</a:t>
                      </a:r>
                      <a:r>
                        <a:rPr kumimoji="0" lang="it-IT" alt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wt</a:t>
                      </a: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)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Nessuna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Normal</a:t>
                      </a: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 </a:t>
                      </a:r>
                      <a:r>
                        <a:rPr kumimoji="0" lang="it-IT" alt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activity</a:t>
                      </a:r>
                      <a:endParaRPr kumimoji="0" lang="it-IT" alt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  <a:cs typeface="Droid Sans Fallback" charset="0"/>
                      </a:endParaRP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943909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*2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G</a:t>
                      </a:r>
                      <a:r>
                        <a:rPr kumimoji="0" lang="it-IT" altLang="it-IT" sz="1400" b="1" i="0" u="none" strike="noStrike" cap="none" normalizeH="0" baseline="-33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681</a:t>
                      </a: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→A (</a:t>
                      </a:r>
                      <a:r>
                        <a:rPr kumimoji="0" lang="it-IT" alt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coding</a:t>
                      </a: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)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Splice</a:t>
                      </a: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 </a:t>
                      </a:r>
                      <a:r>
                        <a:rPr kumimoji="0" lang="it-IT" alt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variant</a:t>
                      </a:r>
                      <a:endParaRPr kumimoji="0" lang="it-IT" alt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Droid Sans Fallback" charset="0"/>
                      </a:endParaRP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670582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*3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G</a:t>
                      </a:r>
                      <a:r>
                        <a:rPr kumimoji="0" lang="it-IT" altLang="it-IT" sz="1400" b="0" i="0" u="none" strike="noStrike" cap="none" normalizeH="0" baseline="-33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636</a:t>
                      </a: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→A (</a:t>
                      </a:r>
                      <a:r>
                        <a:rPr kumimoji="0" lang="it-IT" altLang="it-IT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coding</a:t>
                      </a: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)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W212X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962327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*4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A</a:t>
                      </a:r>
                      <a:r>
                        <a:rPr kumimoji="0" lang="it-IT" altLang="it-IT" sz="1400" b="0" i="0" u="none" strike="noStrike" cap="none" normalizeH="0" baseline="-33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1</a:t>
                      </a: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→G (</a:t>
                      </a:r>
                      <a:r>
                        <a:rPr kumimoji="0" lang="it-IT" altLang="it-IT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coding</a:t>
                      </a: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)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M1V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359426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*5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C</a:t>
                      </a:r>
                      <a:r>
                        <a:rPr kumimoji="0" lang="it-IT" altLang="it-IT" sz="1400" b="0" i="0" u="none" strike="noStrike" cap="none" normalizeH="0" baseline="-33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1297</a:t>
                      </a: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→T (</a:t>
                      </a:r>
                      <a:r>
                        <a:rPr kumimoji="0" lang="it-IT" altLang="it-IT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coding</a:t>
                      </a: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)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R433W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060531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*6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G</a:t>
                      </a:r>
                      <a:r>
                        <a:rPr kumimoji="0" lang="it-IT" altLang="it-IT" sz="1400" b="0" i="0" u="none" strike="noStrike" cap="none" normalizeH="0" baseline="-33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395</a:t>
                      </a: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→A (</a:t>
                      </a:r>
                      <a:r>
                        <a:rPr kumimoji="0" lang="it-IT" altLang="it-IT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coding</a:t>
                      </a: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)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R123Q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254039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*7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+2T</a:t>
                      </a:r>
                      <a:r>
                        <a:rPr kumimoji="0" lang="it-IT" altLang="it-IT" sz="1400" b="0" i="0" u="none" strike="noStrike" cap="none" normalizeH="0" baseline="-33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819</a:t>
                      </a: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→A (</a:t>
                      </a:r>
                      <a:r>
                        <a:rPr kumimoji="0" lang="it-IT" altLang="it-IT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intronic</a:t>
                      </a: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)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Splice</a:t>
                      </a: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 </a:t>
                      </a:r>
                      <a:r>
                        <a:rPr kumimoji="0" lang="it-IT" altLang="it-IT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variant</a:t>
                      </a:r>
                      <a:endParaRPr kumimoji="0" lang="it-IT" alt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Droid Sans Fallback" charset="0"/>
                      </a:endParaRP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805387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*8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T</a:t>
                      </a:r>
                      <a:r>
                        <a:rPr kumimoji="0" lang="it-IT" altLang="it-IT" sz="1400" b="0" i="0" u="none" strike="noStrike" cap="none" normalizeH="0" baseline="-33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358</a:t>
                      </a: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→C (</a:t>
                      </a:r>
                      <a:r>
                        <a:rPr kumimoji="0" lang="it-IT" altLang="it-IT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coding</a:t>
                      </a: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)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W120R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78234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*17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C</a:t>
                      </a:r>
                      <a:r>
                        <a:rPr kumimoji="0" lang="it-IT" altLang="it-IT" sz="1400" b="1" i="0" u="none" strike="noStrike" cap="none" normalizeH="0" baseline="-33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-806</a:t>
                      </a: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→T (promoter)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Increased</a:t>
                      </a: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 </a:t>
                      </a:r>
                      <a:r>
                        <a:rPr kumimoji="0" lang="it-IT" alt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expression</a:t>
                      </a:r>
                      <a:endParaRPr kumimoji="0" lang="it-IT" alt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  <a:cs typeface="Droid Sans Fallback" charset="0"/>
                      </a:endParaRP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108773"/>
                  </a:ext>
                </a:extLst>
              </a:tr>
            </a:tbl>
          </a:graphicData>
        </a:graphic>
      </p:graphicFrame>
      <p:sp>
        <p:nvSpPr>
          <p:cNvPr id="5" name="Freeform 107"/>
          <p:cNvSpPr>
            <a:spLocks/>
          </p:cNvSpPr>
          <p:nvPr/>
        </p:nvSpPr>
        <p:spPr bwMode="auto">
          <a:xfrm>
            <a:off x="299536" y="2658574"/>
            <a:ext cx="267890" cy="1191"/>
          </a:xfrm>
          <a:custGeom>
            <a:avLst/>
            <a:gdLst>
              <a:gd name="T0" fmla="*/ 0 w 993"/>
              <a:gd name="T1" fmla="*/ 0 h 1"/>
              <a:gd name="T2" fmla="*/ 992 w 993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93" h="1">
                <a:moveTo>
                  <a:pt x="0" y="0"/>
                </a:moveTo>
                <a:lnTo>
                  <a:pt x="992" y="0"/>
                </a:lnTo>
              </a:path>
            </a:pathLst>
          </a:custGeom>
          <a:noFill/>
          <a:ln w="936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6" name="Freeform 108"/>
          <p:cNvSpPr>
            <a:spLocks/>
          </p:cNvSpPr>
          <p:nvPr/>
        </p:nvSpPr>
        <p:spPr bwMode="auto">
          <a:xfrm>
            <a:off x="297795" y="4857109"/>
            <a:ext cx="267891" cy="1190"/>
          </a:xfrm>
          <a:custGeom>
            <a:avLst/>
            <a:gdLst>
              <a:gd name="T0" fmla="*/ 0 w 993"/>
              <a:gd name="T1" fmla="*/ 0 h 1"/>
              <a:gd name="T2" fmla="*/ 992 w 993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93" h="1">
                <a:moveTo>
                  <a:pt x="0" y="0"/>
                </a:moveTo>
                <a:lnTo>
                  <a:pt x="992" y="0"/>
                </a:lnTo>
              </a:path>
            </a:pathLst>
          </a:custGeom>
          <a:noFill/>
          <a:ln w="936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7" name="Freeform 109"/>
          <p:cNvSpPr>
            <a:spLocks/>
          </p:cNvSpPr>
          <p:nvPr/>
        </p:nvSpPr>
        <p:spPr bwMode="auto">
          <a:xfrm>
            <a:off x="294910" y="2970610"/>
            <a:ext cx="267890" cy="1190"/>
          </a:xfrm>
          <a:custGeom>
            <a:avLst/>
            <a:gdLst>
              <a:gd name="T0" fmla="*/ 0 w 993"/>
              <a:gd name="T1" fmla="*/ 0 h 1"/>
              <a:gd name="T2" fmla="*/ 992 w 993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93" h="1">
                <a:moveTo>
                  <a:pt x="0" y="0"/>
                </a:moveTo>
                <a:lnTo>
                  <a:pt x="992" y="0"/>
                </a:lnTo>
              </a:path>
            </a:pathLst>
          </a:custGeom>
          <a:noFill/>
          <a:ln w="936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8" name="Rettangolo 7"/>
          <p:cNvSpPr/>
          <p:nvPr/>
        </p:nvSpPr>
        <p:spPr>
          <a:xfrm>
            <a:off x="2755308" y="6344373"/>
            <a:ext cx="4168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https://www.pharmvar.org/gene/CYP2C19</a:t>
            </a:r>
          </a:p>
        </p:txBody>
      </p:sp>
    </p:spTree>
    <p:extLst>
      <p:ext uri="{BB962C8B-B14F-4D97-AF65-F5344CB8AC3E}">
        <p14:creationId xmlns:p14="http://schemas.microsoft.com/office/powerpoint/2010/main" val="266509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562</TotalTime>
  <Words>935</Words>
  <Application>Microsoft Office PowerPoint</Application>
  <PresentationFormat>Presentazione su schermo (4:3)</PresentationFormat>
  <Paragraphs>168</Paragraphs>
  <Slides>20</Slides>
  <Notes>5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Helvetica Light</vt:lpstr>
      <vt:lpstr>Tema di Office</vt:lpstr>
      <vt:lpstr>Clinical Guidelines for codeine administration</vt:lpstr>
      <vt:lpstr>CYP2D6 genotyping and enzymatic activity</vt:lpstr>
      <vt:lpstr>Presentazione standard di PowerPoint</vt:lpstr>
      <vt:lpstr>Presentazione standard di PowerPoint</vt:lpstr>
      <vt:lpstr>Nortriptyline pharmacokinetics and CYP2D6 genotype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degli Studi di Trieste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CYP2D6 genotyping and enzymatic activity</dc:title>
  <dc:creator>Gabriele Stocco</dc:creator>
  <cp:lastModifiedBy>Gabriele</cp:lastModifiedBy>
  <cp:revision>26</cp:revision>
  <dcterms:created xsi:type="dcterms:W3CDTF">2017-04-11T16:14:04Z</dcterms:created>
  <dcterms:modified xsi:type="dcterms:W3CDTF">2019-12-03T11:48:44Z</dcterms:modified>
</cp:coreProperties>
</file>